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handoutMasterIdLst>
    <p:handoutMasterId r:id="rId19"/>
  </p:handoutMasterIdLst>
  <p:sldIdLst>
    <p:sldId id="256" r:id="rId2"/>
    <p:sldId id="257" r:id="rId3"/>
    <p:sldId id="264" r:id="rId4"/>
    <p:sldId id="265" r:id="rId5"/>
    <p:sldId id="271" r:id="rId6"/>
    <p:sldId id="275" r:id="rId7"/>
    <p:sldId id="276" r:id="rId8"/>
    <p:sldId id="266" r:id="rId9"/>
    <p:sldId id="274" r:id="rId10"/>
    <p:sldId id="277" r:id="rId11"/>
    <p:sldId id="278" r:id="rId12"/>
    <p:sldId id="280" r:id="rId13"/>
    <p:sldId id="279" r:id="rId14"/>
    <p:sldId id="268" r:id="rId15"/>
    <p:sldId id="269" r:id="rId16"/>
    <p:sldId id="270" r:id="rId17"/>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9" autoAdjust="0"/>
    <p:restoredTop sz="94660"/>
  </p:normalViewPr>
  <p:slideViewPr>
    <p:cSldViewPr snapToGrid="0">
      <p:cViewPr varScale="1">
        <p:scale>
          <a:sx n="88" d="100"/>
          <a:sy n="88" d="100"/>
        </p:scale>
        <p:origin x="201" y="57"/>
      </p:cViewPr>
      <p:guideLst/>
    </p:cSldViewPr>
  </p:slideViewPr>
  <p:notesTextViewPr>
    <p:cViewPr>
      <p:scale>
        <a:sx n="1" d="1"/>
        <a:sy n="1" d="1"/>
      </p:scale>
      <p:origin x="0" y="0"/>
    </p:cViewPr>
  </p:notesTextViewPr>
  <p:notesViewPr>
    <p:cSldViewPr snapToGrid="0">
      <p:cViewPr varScale="1">
        <p:scale>
          <a:sx n="88" d="100"/>
          <a:sy n="88" d="100"/>
        </p:scale>
        <p:origin x="30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15/02/2025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15/02/2025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98BFE-6409-40F1-BCB1-A5EAE8CB3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A97869-E798-49A3-23F1-16B99F26C94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7D8E7F8-ECD2-2F62-00FE-1E8B104FA08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599899F0-D3CD-F89A-2FFC-78A81A868B15}"/>
              </a:ext>
            </a:extLst>
          </p:cNvPr>
          <p:cNvSpPr>
            <a:spLocks noGrp="1"/>
          </p:cNvSpPr>
          <p:nvPr>
            <p:ph type="sldNum" sz="quarter" idx="5"/>
          </p:nvPr>
        </p:nvSpPr>
        <p:spPr/>
        <p:txBody>
          <a:bodyPr/>
          <a:lstStyle/>
          <a:p>
            <a:fld id="{AD00EC7B-1EC4-49B2-9D36-0990CC3D1063}" type="slidenum">
              <a:rPr lang="it-IT" smtClean="0"/>
              <a:t>15</a:t>
            </a:fld>
            <a:endParaRPr lang="it-IT"/>
          </a:p>
        </p:txBody>
      </p:sp>
    </p:spTree>
    <p:extLst>
      <p:ext uri="{BB962C8B-B14F-4D97-AF65-F5344CB8AC3E}">
        <p14:creationId xmlns:p14="http://schemas.microsoft.com/office/powerpoint/2010/main" val="92224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16</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8BFC6-0E57-414F-D441-E21E57D8948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328289-B4C7-446D-6C38-23DE05A69E2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045B511-5D04-79C1-F1F8-67F955215DFE}"/>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B9DE6F5-701F-1D43-C202-FA791702D8F6}"/>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95884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CA361-1889-A542-2968-D83C224717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7A3540-0FC9-0C62-7528-FF599D6C20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12D8DD-B127-0499-8FE3-6DD844C0C4C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B831F3A8-093A-87B6-E497-E239958123E7}"/>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166647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14</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15/02/2025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15/02/2025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15/02/2025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15/02/2025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15/02/2025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15/02/2025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15/02/2025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15/02/2025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15/02/2025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15/02/2025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15/02/2025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15/02/2025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a:t>
            </a:r>
            <a:r>
              <a:rPr lang="it-IT" sz="2400" dirty="0" err="1">
                <a:latin typeface="Tahoma" panose="020B0604030504040204" pitchFamily="34" charset="0"/>
                <a:ea typeface="Tahoma" panose="020B0604030504040204" pitchFamily="34" charset="0"/>
                <a:cs typeface="Tahoma" panose="020B0604030504040204" pitchFamily="34" charset="0"/>
              </a:rPr>
              <a:t>didonna</a:t>
            </a:r>
            <a:r>
              <a:rPr lang="it-IT"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265D-A599-FC74-6821-65AD4E077A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1971647-F952-8E7B-2ACB-E6F6F9B9860E}"/>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RESISTIVE SHAUNT </a:t>
            </a:r>
            <a:endParaRPr lang="it-IT" sz="4400" dirty="0">
              <a:solidFill>
                <a:srgbClr val="C00000"/>
              </a:solidFill>
              <a:latin typeface="Rockwell" panose="02060603020205020403" pitchFamily="18" charset="0"/>
            </a:endParaRPr>
          </a:p>
        </p:txBody>
      </p:sp>
      <p:sp>
        <p:nvSpPr>
          <p:cNvPr id="21" name="TextBox 20">
            <a:extLst>
              <a:ext uri="{FF2B5EF4-FFF2-40B4-BE49-F238E27FC236}">
                <a16:creationId xmlns:a16="http://schemas.microsoft.com/office/drawing/2014/main" id="{5C8D9FCB-C60C-B776-A756-D142D08AFFC5}"/>
              </a:ext>
            </a:extLst>
          </p:cNvPr>
          <p:cNvSpPr txBox="1"/>
          <p:nvPr/>
        </p:nvSpPr>
        <p:spPr>
          <a:xfrm>
            <a:off x="1415957" y="1391033"/>
            <a:ext cx="5283357" cy="5355312"/>
          </a:xfrm>
          <a:prstGeom prst="rect">
            <a:avLst/>
          </a:prstGeom>
          <a:noFill/>
        </p:spPr>
        <p:txBody>
          <a:bodyPr wrap="square" rtlCol="0">
            <a:spAutoFit/>
          </a:bodyPr>
          <a:lstStyle/>
          <a:p>
            <a:r>
              <a:rPr lang="en-GB" dirty="0"/>
              <a:t>Here we have the zoom on first peak of </a:t>
            </a:r>
            <a:r>
              <a:rPr lang="en-GB" b="1" dirty="0">
                <a:latin typeface="Rockwell" panose="02060603020205020403" pitchFamily="18" charset="0"/>
              </a:rPr>
              <a:t>FRF R-</a:t>
            </a:r>
            <a:r>
              <a:rPr lang="en-GB" b="1" dirty="0" err="1">
                <a:latin typeface="Rockwell" panose="02060603020205020403" pitchFamily="18" charset="0"/>
              </a:rPr>
              <a:t>sc</a:t>
            </a:r>
            <a:r>
              <a:rPr lang="en-GB" dirty="0"/>
              <a:t>, the frequency response function with the Resistance attached to first piezo and the second piezo in short circuit. </a:t>
            </a:r>
          </a:p>
          <a:p>
            <a:r>
              <a:rPr lang="en-GB" dirty="0"/>
              <a:t>The peak is not precisely on the crossing point but we accept this result. </a:t>
            </a:r>
          </a:p>
          <a:p>
            <a:r>
              <a:rPr lang="en-GB" dirty="0"/>
              <a:t>The attenuation of first mode vibration with this methos is:</a:t>
            </a:r>
          </a:p>
          <a:p>
            <a:endParaRPr lang="en-GB" dirty="0"/>
          </a:p>
          <a:p>
            <a:endParaRPr lang="en-GB" dirty="0"/>
          </a:p>
          <a:p>
            <a:endParaRPr lang="en-GB" dirty="0"/>
          </a:p>
          <a:p>
            <a:endParaRPr lang="en-GB" dirty="0"/>
          </a:p>
          <a:p>
            <a:r>
              <a:rPr lang="en-GB" dirty="0"/>
              <a:t>The method used is very satisfactory considering that only a resistor is used to dissipate the energy that comes from our system. </a:t>
            </a:r>
          </a:p>
          <a:p>
            <a:r>
              <a:rPr lang="en-GB" dirty="0"/>
              <a:t>However, there are much more effective methods such as using Resistors and Inductors (R + L) as we will see in the next slides</a:t>
            </a:r>
          </a:p>
          <a:p>
            <a:endParaRPr lang="en-GB" dirty="0"/>
          </a:p>
        </p:txBody>
      </p:sp>
      <p:pic>
        <p:nvPicPr>
          <p:cNvPr id="3" name="Picture 2" descr="A graph with a line graph&#10;&#10;AI-generated content may be incorrect.">
            <a:extLst>
              <a:ext uri="{FF2B5EF4-FFF2-40B4-BE49-F238E27FC236}">
                <a16:creationId xmlns:a16="http://schemas.microsoft.com/office/drawing/2014/main" id="{D81C0A34-E23D-2099-7982-F7FA168CB635}"/>
              </a:ext>
            </a:extLst>
          </p:cNvPr>
          <p:cNvPicPr>
            <a:picLocks noChangeAspect="1"/>
          </p:cNvPicPr>
          <p:nvPr/>
        </p:nvPicPr>
        <p:blipFill>
          <a:blip r:embed="rId3"/>
          <a:stretch>
            <a:fillRect/>
          </a:stretch>
        </p:blipFill>
        <p:spPr>
          <a:xfrm>
            <a:off x="7214891" y="1391033"/>
            <a:ext cx="3472252" cy="5062212"/>
          </a:xfrm>
          <a:prstGeom prst="rect">
            <a:avLst/>
          </a:prstGeom>
        </p:spPr>
      </p:pic>
      <p:sp>
        <p:nvSpPr>
          <p:cNvPr id="4" name="Oval 3">
            <a:extLst>
              <a:ext uri="{FF2B5EF4-FFF2-40B4-BE49-F238E27FC236}">
                <a16:creationId xmlns:a16="http://schemas.microsoft.com/office/drawing/2014/main" id="{1A913392-DE3B-7434-1EA5-762B23CF0992}"/>
              </a:ext>
            </a:extLst>
          </p:cNvPr>
          <p:cNvSpPr/>
          <p:nvPr/>
        </p:nvSpPr>
        <p:spPr>
          <a:xfrm>
            <a:off x="8631338" y="3224778"/>
            <a:ext cx="55651" cy="457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ack text with black text&#10;&#10;AI-generated content may be incorrect.">
            <a:extLst>
              <a:ext uri="{FF2B5EF4-FFF2-40B4-BE49-F238E27FC236}">
                <a16:creationId xmlns:a16="http://schemas.microsoft.com/office/drawing/2014/main" id="{C12117CC-BA5D-FD91-E4DE-545E207D7B1F}"/>
              </a:ext>
            </a:extLst>
          </p:cNvPr>
          <p:cNvPicPr>
            <a:picLocks noChangeAspect="1"/>
          </p:cNvPicPr>
          <p:nvPr/>
        </p:nvPicPr>
        <p:blipFill>
          <a:blip r:embed="rId4"/>
          <a:srcRect b="20232"/>
          <a:stretch/>
        </p:blipFill>
        <p:spPr>
          <a:xfrm>
            <a:off x="2270066" y="3732494"/>
            <a:ext cx="3575138" cy="571717"/>
          </a:xfrm>
          <a:prstGeom prst="rect">
            <a:avLst/>
          </a:prstGeom>
        </p:spPr>
      </p:pic>
    </p:spTree>
    <p:extLst>
      <p:ext uri="{BB962C8B-B14F-4D97-AF65-F5344CB8AC3E}">
        <p14:creationId xmlns:p14="http://schemas.microsoft.com/office/powerpoint/2010/main" val="341964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C8D9-9233-41D0-8A1E-84A6B9FAC164}"/>
              </a:ext>
            </a:extLst>
          </p:cNvPr>
          <p:cNvSpPr>
            <a:spLocks noGrp="1"/>
          </p:cNvSpPr>
          <p:nvPr>
            <p:ph type="title"/>
          </p:nvPr>
        </p:nvSpPr>
        <p:spPr>
          <a:xfrm>
            <a:off x="1144587" y="422575"/>
            <a:ext cx="9902823" cy="955556"/>
          </a:xfrm>
        </p:spPr>
        <p:txBody>
          <a:bodyPr>
            <a:normAutofit/>
          </a:bodyPr>
          <a:lstStyle/>
          <a:p>
            <a:r>
              <a:rPr lang="it-IT" sz="3200" dirty="0"/>
              <a:t>Se</a:t>
            </a:r>
            <a:r>
              <a:rPr lang="it-IT" sz="3200" dirty="0">
                <a:latin typeface="Rockwell" panose="02060603020205020403" pitchFamily="18" charset="0"/>
              </a:rPr>
              <a:t>cond mode </a:t>
            </a:r>
            <a:r>
              <a:rPr lang="it-IT" sz="3200" b="1" dirty="0">
                <a:latin typeface="Rockwell" panose="02060603020205020403" pitchFamily="18" charset="0"/>
              </a:rPr>
              <a:t>R, L </a:t>
            </a:r>
            <a:r>
              <a:rPr lang="it-IT" sz="3200" dirty="0">
                <a:latin typeface="Rockwell" panose="02060603020205020403" pitchFamily="18" charset="0"/>
              </a:rPr>
              <a:t>optimization</a:t>
            </a:r>
            <a:endParaRPr lang="en-GB" sz="3200" dirty="0"/>
          </a:p>
        </p:txBody>
      </p:sp>
      <p:sp>
        <p:nvSpPr>
          <p:cNvPr id="13" name="TextBox 12">
            <a:extLst>
              <a:ext uri="{FF2B5EF4-FFF2-40B4-BE49-F238E27FC236}">
                <a16:creationId xmlns:a16="http://schemas.microsoft.com/office/drawing/2014/main" id="{A12ECFF0-628D-CE5D-76EE-76FD81C07A3C}"/>
              </a:ext>
            </a:extLst>
          </p:cNvPr>
          <p:cNvSpPr txBox="1"/>
          <p:nvPr/>
        </p:nvSpPr>
        <p:spPr>
          <a:xfrm>
            <a:off x="1144588" y="1443026"/>
            <a:ext cx="4760912" cy="5632311"/>
          </a:xfrm>
          <a:prstGeom prst="rect">
            <a:avLst/>
          </a:prstGeom>
          <a:noFill/>
        </p:spPr>
        <p:txBody>
          <a:bodyPr wrap="square" rtlCol="0">
            <a:spAutoFit/>
          </a:bodyPr>
          <a:lstStyle/>
          <a:p>
            <a:pPr marL="285750" indent="-285750">
              <a:buFont typeface="Arial" panose="020B0604020202020204" pitchFamily="34" charset="0"/>
              <a:buChar char="•"/>
            </a:pPr>
            <a:r>
              <a:rPr lang="it-IT" dirty="0"/>
              <a:t>In this part we want to optimize the resonant shaunt for snooze the vibration associated to the second mode. </a:t>
            </a:r>
          </a:p>
          <a:p>
            <a:pPr marL="285750" indent="-285750">
              <a:buFont typeface="Arial" panose="020B0604020202020204" pitchFamily="34" charset="0"/>
              <a:buChar char="•"/>
            </a:pPr>
            <a:r>
              <a:rPr lang="it-IT" dirty="0"/>
              <a:t>For this type of optimization we followed an analitic procedure, so we can exacltly derive the fomulas for the optimal Resistance (</a:t>
            </a:r>
            <a:r>
              <a:rPr lang="it-IT" b="1" dirty="0"/>
              <a:t>R</a:t>
            </a:r>
            <a:r>
              <a:rPr lang="it-IT" dirty="0"/>
              <a:t>) and optimal Inductance (</a:t>
            </a:r>
            <a:r>
              <a:rPr lang="it-IT" b="1" dirty="0"/>
              <a:t>L</a:t>
            </a:r>
            <a:r>
              <a:rPr lang="it-IT" dirty="0"/>
              <a:t>). </a:t>
            </a:r>
          </a:p>
          <a:p>
            <a:pPr marL="285750" indent="-285750">
              <a:buFont typeface="Arial" panose="020B0604020202020204" pitchFamily="34" charset="0"/>
              <a:buChar char="•"/>
            </a:pPr>
            <a:r>
              <a:rPr lang="it-IT" dirty="0"/>
              <a:t>Starting from the equation of the system is poossible to derive:</a:t>
            </a:r>
          </a:p>
          <a:p>
            <a:pPr marL="285750" indent="-285750">
              <a:buFont typeface="Arial" panose="020B0604020202020204" pitchFamily="34" charset="0"/>
              <a:buChar char="•"/>
            </a:pPr>
            <a:endParaRPr lang="it-IT" dirty="0"/>
          </a:p>
          <a:p>
            <a:pPr lvl="1"/>
            <a:r>
              <a:rPr lang="it-IT" dirty="0"/>
              <a:t>-	</a:t>
            </a:r>
            <a:r>
              <a:rPr lang="it-IT" b="1" dirty="0">
                <a:latin typeface="Rockwell" panose="02060603020205020403" pitchFamily="18" charset="0"/>
              </a:rPr>
              <a:t>Electric Natural Frequency: </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a:p>
            <a:pPr lvl="1"/>
            <a:endParaRPr lang="it-IT" dirty="0"/>
          </a:p>
          <a:p>
            <a:pPr lvl="1"/>
            <a:r>
              <a:rPr lang="it-IT" b="1" dirty="0">
                <a:latin typeface="Rockwell" panose="02060603020205020403" pitchFamily="18" charset="0"/>
              </a:rPr>
              <a:t>-	Electrical damping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Tx/>
              <a:buChar char="-"/>
            </a:pPr>
            <a:endParaRPr lang="it-IT" dirty="0"/>
          </a:p>
          <a:p>
            <a:pPr marL="285750" indent="-285750">
              <a:buFontTx/>
              <a:buChar char="-"/>
            </a:pPr>
            <a:endParaRPr lang="it-IT" dirty="0"/>
          </a:p>
        </p:txBody>
      </p:sp>
      <p:pic>
        <p:nvPicPr>
          <p:cNvPr id="12" name="Picture 11" descr="A black and white math equation&#10;&#10;AI-generated content may be incorrect.">
            <a:extLst>
              <a:ext uri="{FF2B5EF4-FFF2-40B4-BE49-F238E27FC236}">
                <a16:creationId xmlns:a16="http://schemas.microsoft.com/office/drawing/2014/main" id="{5E461984-6134-0583-0337-24685B2C3E75}"/>
              </a:ext>
            </a:extLst>
          </p:cNvPr>
          <p:cNvPicPr>
            <a:picLocks noChangeAspect="1"/>
          </p:cNvPicPr>
          <p:nvPr/>
        </p:nvPicPr>
        <p:blipFill>
          <a:blip r:embed="rId2"/>
          <a:stretch>
            <a:fillRect/>
          </a:stretch>
        </p:blipFill>
        <p:spPr>
          <a:xfrm>
            <a:off x="2588667" y="5794902"/>
            <a:ext cx="1872753" cy="554890"/>
          </a:xfrm>
          <a:prstGeom prst="rect">
            <a:avLst/>
          </a:prstGeom>
        </p:spPr>
      </p:pic>
      <p:pic>
        <p:nvPicPr>
          <p:cNvPr id="10" name="Picture 9" descr="A square root and square root symbol&#10;&#10;AI-generated content may be incorrect.">
            <a:extLst>
              <a:ext uri="{FF2B5EF4-FFF2-40B4-BE49-F238E27FC236}">
                <a16:creationId xmlns:a16="http://schemas.microsoft.com/office/drawing/2014/main" id="{4620DB15-6C03-9EF6-03A8-D0EA42F0D871}"/>
              </a:ext>
            </a:extLst>
          </p:cNvPr>
          <p:cNvPicPr>
            <a:picLocks noChangeAspect="1"/>
          </p:cNvPicPr>
          <p:nvPr/>
        </p:nvPicPr>
        <p:blipFill>
          <a:blip r:embed="rId3"/>
          <a:stretch>
            <a:fillRect/>
          </a:stretch>
        </p:blipFill>
        <p:spPr>
          <a:xfrm rot="10800000" flipH="1" flipV="1">
            <a:off x="2520039" y="4690104"/>
            <a:ext cx="1872753" cy="544358"/>
          </a:xfrm>
          <a:prstGeom prst="rect">
            <a:avLst/>
          </a:prstGeom>
        </p:spPr>
      </p:pic>
      <p:sp>
        <p:nvSpPr>
          <p:cNvPr id="14" name="TextBox 13">
            <a:extLst>
              <a:ext uri="{FF2B5EF4-FFF2-40B4-BE49-F238E27FC236}">
                <a16:creationId xmlns:a16="http://schemas.microsoft.com/office/drawing/2014/main" id="{8DE0E080-3B26-8749-D245-CF0438CC6D16}"/>
              </a:ext>
            </a:extLst>
          </p:cNvPr>
          <p:cNvSpPr txBox="1"/>
          <p:nvPr/>
        </p:nvSpPr>
        <p:spPr>
          <a:xfrm>
            <a:off x="6527735" y="1357492"/>
            <a:ext cx="4368865" cy="3970318"/>
          </a:xfrm>
          <a:prstGeom prst="rect">
            <a:avLst/>
          </a:prstGeom>
          <a:noFill/>
        </p:spPr>
        <p:txBody>
          <a:bodyPr wrap="square" rtlCol="0">
            <a:spAutoFit/>
          </a:bodyPr>
          <a:lstStyle/>
          <a:p>
            <a:r>
              <a:rPr lang="it-IT" dirty="0"/>
              <a:t>And also we have the forlmulas for find :</a:t>
            </a:r>
          </a:p>
          <a:p>
            <a:pPr marL="285750" indent="-285750">
              <a:buFontTx/>
              <a:buChar char="-"/>
            </a:pPr>
            <a:r>
              <a:rPr lang="it-IT" dirty="0"/>
              <a:t>The </a:t>
            </a:r>
            <a:r>
              <a:rPr lang="it-IT" b="1" dirty="0">
                <a:latin typeface="Rockwell" panose="02060603020205020403" pitchFamily="18" charset="0"/>
              </a:rPr>
              <a:t>optimal</a:t>
            </a:r>
            <a:r>
              <a:rPr lang="it-IT" dirty="0"/>
              <a:t> electical natural frequencies</a:t>
            </a:r>
          </a:p>
          <a:p>
            <a:pPr marL="285750" indent="-285750">
              <a:buFontTx/>
              <a:buChar char="-"/>
            </a:pPr>
            <a:endParaRPr lang="it-IT" dirty="0"/>
          </a:p>
          <a:p>
            <a:pPr marL="285750" indent="-285750">
              <a:buFontTx/>
              <a:buChar char="-"/>
            </a:pPr>
            <a:endParaRPr lang="it-IT" dirty="0"/>
          </a:p>
          <a:p>
            <a:pPr marL="285750" indent="-285750">
              <a:buFontTx/>
              <a:buChar char="-"/>
            </a:pPr>
            <a:r>
              <a:rPr lang="it-IT" dirty="0"/>
              <a:t>The </a:t>
            </a:r>
            <a:r>
              <a:rPr lang="it-IT" b="1" dirty="0">
                <a:latin typeface="Rockwell" panose="02060603020205020403" pitchFamily="18" charset="0"/>
              </a:rPr>
              <a:t>optimal</a:t>
            </a:r>
            <a:r>
              <a:rPr lang="it-IT" dirty="0"/>
              <a:t> electrical damping</a:t>
            </a:r>
          </a:p>
          <a:p>
            <a:pPr marL="285750" indent="-285750">
              <a:buFontTx/>
              <a:buChar char="-"/>
            </a:pPr>
            <a:endParaRPr lang="it-IT" dirty="0"/>
          </a:p>
          <a:p>
            <a:pPr marL="285750" indent="-285750">
              <a:buFontTx/>
              <a:buChar char="-"/>
            </a:pPr>
            <a:endParaRPr lang="it-IT" dirty="0"/>
          </a:p>
          <a:p>
            <a:pPr marL="285750" indent="-285750">
              <a:buFontTx/>
              <a:buChar char="-"/>
            </a:pPr>
            <a:endParaRPr lang="it-IT" dirty="0"/>
          </a:p>
          <a:p>
            <a:endParaRPr lang="it-IT" dirty="0"/>
          </a:p>
          <a:p>
            <a:r>
              <a:rPr lang="it-IT" dirty="0"/>
              <a:t>And then after computing this values is possible to find the optimal</a:t>
            </a:r>
            <a:r>
              <a:rPr lang="it-IT" dirty="0">
                <a:latin typeface="Rockwell" panose="02060603020205020403" pitchFamily="18" charset="0"/>
              </a:rPr>
              <a:t> </a:t>
            </a:r>
            <a:r>
              <a:rPr lang="it-IT" b="1" dirty="0">
                <a:latin typeface="Rockwell" panose="02060603020205020403" pitchFamily="18" charset="0"/>
              </a:rPr>
              <a:t>L</a:t>
            </a:r>
            <a:r>
              <a:rPr lang="it-IT" dirty="0">
                <a:latin typeface="Rockwell" panose="02060603020205020403" pitchFamily="18" charset="0"/>
              </a:rPr>
              <a:t> </a:t>
            </a:r>
            <a:r>
              <a:rPr lang="it-IT" dirty="0"/>
              <a:t>and </a:t>
            </a:r>
            <a:r>
              <a:rPr lang="it-IT" b="1" dirty="0">
                <a:latin typeface="Rockwell" panose="02060603020205020403" pitchFamily="18" charset="0"/>
              </a:rPr>
              <a:t>R</a:t>
            </a:r>
            <a:r>
              <a:rPr lang="it-IT" dirty="0">
                <a:latin typeface="Rockwell" panose="02060603020205020403" pitchFamily="18" charset="0"/>
              </a:rPr>
              <a:t>  for second mode knowing already the Cpi</a:t>
            </a:r>
          </a:p>
          <a:p>
            <a:pPr marL="285750" indent="-285750">
              <a:buFontTx/>
              <a:buChar char="-"/>
            </a:pPr>
            <a:r>
              <a:rPr lang="it-IT" b="1" dirty="0">
                <a:latin typeface="Rockwell" panose="02060603020205020403" pitchFamily="18" charset="0"/>
              </a:rPr>
              <a:t>L</a:t>
            </a:r>
            <a:r>
              <a:rPr lang="it-IT" dirty="0"/>
              <a:t>  = 24.48 [H]</a:t>
            </a:r>
          </a:p>
          <a:p>
            <a:pPr marL="285750" indent="-285750">
              <a:buFontTx/>
              <a:buChar char="-"/>
            </a:pPr>
            <a:r>
              <a:rPr lang="it-IT" b="1" dirty="0">
                <a:latin typeface="Rockwell" panose="02060603020205020403" pitchFamily="18" charset="0"/>
              </a:rPr>
              <a:t>R</a:t>
            </a:r>
            <a:r>
              <a:rPr lang="it-IT" dirty="0"/>
              <a:t> = 4.1174 [Kohm]</a:t>
            </a:r>
          </a:p>
        </p:txBody>
      </p:sp>
      <p:pic>
        <p:nvPicPr>
          <p:cNvPr id="5" name="Content Placeholder 4">
            <a:extLst>
              <a:ext uri="{FF2B5EF4-FFF2-40B4-BE49-F238E27FC236}">
                <a16:creationId xmlns:a16="http://schemas.microsoft.com/office/drawing/2014/main" id="{AEF72DEC-720B-2F2D-B33C-FE76F30F3AB8}"/>
              </a:ext>
            </a:extLst>
          </p:cNvPr>
          <p:cNvPicPr>
            <a:picLocks noGrp="1" noChangeAspect="1"/>
          </p:cNvPicPr>
          <p:nvPr>
            <p:ph idx="1"/>
          </p:nvPr>
        </p:nvPicPr>
        <p:blipFill>
          <a:blip r:embed="rId4"/>
          <a:stretch>
            <a:fillRect/>
          </a:stretch>
        </p:blipFill>
        <p:spPr>
          <a:xfrm>
            <a:off x="7189250" y="2114186"/>
            <a:ext cx="2740968" cy="301342"/>
          </a:xfrm>
        </p:spPr>
      </p:pic>
      <p:pic>
        <p:nvPicPr>
          <p:cNvPr id="7" name="Picture 6" descr="A number and square root of a mathematical equation&#10;&#10;AI-generated content may be incorrect.">
            <a:extLst>
              <a:ext uri="{FF2B5EF4-FFF2-40B4-BE49-F238E27FC236}">
                <a16:creationId xmlns:a16="http://schemas.microsoft.com/office/drawing/2014/main" id="{A41859FA-F817-094D-ABB6-96CB1E05FC81}"/>
              </a:ext>
            </a:extLst>
          </p:cNvPr>
          <p:cNvPicPr>
            <a:picLocks noChangeAspect="1"/>
          </p:cNvPicPr>
          <p:nvPr/>
        </p:nvPicPr>
        <p:blipFill>
          <a:blip r:embed="rId5"/>
          <a:stretch>
            <a:fillRect/>
          </a:stretch>
        </p:blipFill>
        <p:spPr>
          <a:xfrm>
            <a:off x="7236875" y="3028437"/>
            <a:ext cx="2490087" cy="628428"/>
          </a:xfrm>
          <a:prstGeom prst="rect">
            <a:avLst/>
          </a:prstGeom>
        </p:spPr>
      </p:pic>
    </p:spTree>
    <p:extLst>
      <p:ext uri="{BB962C8B-B14F-4D97-AF65-F5344CB8AC3E}">
        <p14:creationId xmlns:p14="http://schemas.microsoft.com/office/powerpoint/2010/main" val="10895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220-5BD9-9956-9792-2F3269B06F0E}"/>
              </a:ext>
            </a:extLst>
          </p:cNvPr>
          <p:cNvSpPr>
            <a:spLocks noGrp="1"/>
          </p:cNvSpPr>
          <p:nvPr>
            <p:ph type="title"/>
          </p:nvPr>
        </p:nvSpPr>
        <p:spPr>
          <a:xfrm>
            <a:off x="1199565" y="299925"/>
            <a:ext cx="10105863" cy="1101553"/>
          </a:xfrm>
        </p:spPr>
        <p:txBody>
          <a:bodyPr anchor="ctr">
            <a:normAutofit/>
          </a:bodyPr>
          <a:lstStyle/>
          <a:p>
            <a:r>
              <a:rPr lang="it-IT" dirty="0"/>
              <a:t>ELECTRICAL CIRCUIT FOR THE SYNTHETIC INDuCTANCE </a:t>
            </a:r>
            <a:endParaRPr lang="en-GB" dirty="0"/>
          </a:p>
        </p:txBody>
      </p:sp>
      <p:pic>
        <p:nvPicPr>
          <p:cNvPr id="5" name="Picture 4">
            <a:extLst>
              <a:ext uri="{FF2B5EF4-FFF2-40B4-BE49-F238E27FC236}">
                <a16:creationId xmlns:a16="http://schemas.microsoft.com/office/drawing/2014/main" id="{E10A128E-DE75-8DBD-6CFD-731D2FFEB8FB}"/>
              </a:ext>
            </a:extLst>
          </p:cNvPr>
          <p:cNvPicPr>
            <a:picLocks noChangeAspect="1"/>
          </p:cNvPicPr>
          <p:nvPr/>
        </p:nvPicPr>
        <p:blipFill>
          <a:blip r:embed="rId2"/>
          <a:srcRect t="4359"/>
          <a:stretch/>
        </p:blipFill>
        <p:spPr>
          <a:xfrm>
            <a:off x="1199565" y="3051289"/>
            <a:ext cx="4667320" cy="2600211"/>
          </a:xfrm>
          <a:prstGeom prst="rect">
            <a:avLst/>
          </a:prstGeom>
          <a:noFill/>
        </p:spPr>
      </p:pic>
      <p:pic>
        <p:nvPicPr>
          <p:cNvPr id="11" name="Content Placeholder 10" descr="A circuit board with wires and wires&#10;&#10;AI-generated content may be incorrect.">
            <a:extLst>
              <a:ext uri="{FF2B5EF4-FFF2-40B4-BE49-F238E27FC236}">
                <a16:creationId xmlns:a16="http://schemas.microsoft.com/office/drawing/2014/main" id="{26A26570-9D09-FFAF-2B87-DAA088E83FAF}"/>
              </a:ext>
            </a:extLst>
          </p:cNvPr>
          <p:cNvPicPr>
            <a:picLocks noGrp="1" noChangeAspect="1"/>
          </p:cNvPicPr>
          <p:nvPr>
            <p:ph sz="quarter" idx="4"/>
          </p:nvPr>
        </p:nvPicPr>
        <p:blipFill>
          <a:blip r:embed="rId3"/>
          <a:srcRect t="52453" b="11264"/>
          <a:stretch/>
        </p:blipFill>
        <p:spPr>
          <a:xfrm>
            <a:off x="6231193" y="3051289"/>
            <a:ext cx="4664277" cy="2600211"/>
          </a:xfrm>
        </p:spPr>
      </p:pic>
      <p:sp>
        <p:nvSpPr>
          <p:cNvPr id="13" name="TextBox 12">
            <a:extLst>
              <a:ext uri="{FF2B5EF4-FFF2-40B4-BE49-F238E27FC236}">
                <a16:creationId xmlns:a16="http://schemas.microsoft.com/office/drawing/2014/main" id="{621739D6-EA9D-50A6-9AAA-EF95A5C40E98}"/>
              </a:ext>
            </a:extLst>
          </p:cNvPr>
          <p:cNvSpPr txBox="1"/>
          <p:nvPr/>
        </p:nvSpPr>
        <p:spPr>
          <a:xfrm>
            <a:off x="1199565" y="2509463"/>
            <a:ext cx="4199530" cy="400110"/>
          </a:xfrm>
          <a:prstGeom prst="rect">
            <a:avLst/>
          </a:prstGeom>
          <a:noFill/>
        </p:spPr>
        <p:txBody>
          <a:bodyPr wrap="square" rtlCol="0">
            <a:spAutoFit/>
          </a:bodyPr>
          <a:lstStyle/>
          <a:p>
            <a:r>
              <a:rPr lang="it-IT" sz="2000" dirty="0"/>
              <a:t>Schemtic of the </a:t>
            </a:r>
            <a:r>
              <a:rPr lang="en-GB" sz="2000" dirty="0"/>
              <a:t>Circuit</a:t>
            </a:r>
            <a:endParaRPr lang="it-IT" sz="2000" dirty="0"/>
          </a:p>
        </p:txBody>
      </p:sp>
      <p:sp>
        <p:nvSpPr>
          <p:cNvPr id="15" name="TextBox 14">
            <a:extLst>
              <a:ext uri="{FF2B5EF4-FFF2-40B4-BE49-F238E27FC236}">
                <a16:creationId xmlns:a16="http://schemas.microsoft.com/office/drawing/2014/main" id="{7779504A-F026-F68B-FC65-EE6EE94FE37C}"/>
              </a:ext>
            </a:extLst>
          </p:cNvPr>
          <p:cNvSpPr txBox="1"/>
          <p:nvPr/>
        </p:nvSpPr>
        <p:spPr>
          <a:xfrm>
            <a:off x="6231193" y="2509463"/>
            <a:ext cx="4846348" cy="400110"/>
          </a:xfrm>
          <a:prstGeom prst="rect">
            <a:avLst/>
          </a:prstGeom>
          <a:noFill/>
        </p:spPr>
        <p:txBody>
          <a:bodyPr wrap="square" rtlCol="0">
            <a:spAutoFit/>
          </a:bodyPr>
          <a:lstStyle/>
          <a:p>
            <a:r>
              <a:rPr lang="it-IT" sz="2000" dirty="0"/>
              <a:t>Physical implementation of the electric circuit</a:t>
            </a:r>
            <a:endParaRPr lang="en-GB" sz="2000" dirty="0"/>
          </a:p>
        </p:txBody>
      </p:sp>
      <p:sp>
        <p:nvSpPr>
          <p:cNvPr id="17" name="TextBox 16">
            <a:extLst>
              <a:ext uri="{FF2B5EF4-FFF2-40B4-BE49-F238E27FC236}">
                <a16:creationId xmlns:a16="http://schemas.microsoft.com/office/drawing/2014/main" id="{B12549E4-C221-A341-42DE-96D8D5DF3EBD}"/>
              </a:ext>
            </a:extLst>
          </p:cNvPr>
          <p:cNvSpPr txBox="1"/>
          <p:nvPr/>
        </p:nvSpPr>
        <p:spPr>
          <a:xfrm>
            <a:off x="1199565" y="1543195"/>
            <a:ext cx="9695906" cy="646331"/>
          </a:xfrm>
          <a:prstGeom prst="rect">
            <a:avLst/>
          </a:prstGeom>
          <a:noFill/>
        </p:spPr>
        <p:txBody>
          <a:bodyPr wrap="square" rtlCol="0">
            <a:spAutoFit/>
          </a:bodyPr>
          <a:lstStyle/>
          <a:p>
            <a:r>
              <a:rPr lang="en-GB" dirty="0"/>
              <a:t>The problem in this case arises due to the high value of the inductance. Such a high value needs to be achieved through a synthetic inductance. This inductance is realized through </a:t>
            </a:r>
            <a:r>
              <a:rPr lang="en-GB" b="1" dirty="0">
                <a:latin typeface="Rockwell" panose="02060603020205020403" pitchFamily="18" charset="0"/>
              </a:rPr>
              <a:t>Antoniou's circuit.</a:t>
            </a:r>
          </a:p>
        </p:txBody>
      </p:sp>
    </p:spTree>
    <p:extLst>
      <p:ext uri="{BB962C8B-B14F-4D97-AF65-F5344CB8AC3E}">
        <p14:creationId xmlns:p14="http://schemas.microsoft.com/office/powerpoint/2010/main" val="40514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389-AD70-408E-4E01-3BB3C4F5E5CC}"/>
              </a:ext>
            </a:extLst>
          </p:cNvPr>
          <p:cNvSpPr>
            <a:spLocks noGrp="1"/>
          </p:cNvSpPr>
          <p:nvPr>
            <p:ph type="title"/>
          </p:nvPr>
        </p:nvSpPr>
        <p:spPr>
          <a:xfrm>
            <a:off x="1600200" y="428018"/>
            <a:ext cx="9447210" cy="816446"/>
          </a:xfrm>
        </p:spPr>
        <p:txBody>
          <a:bodyPr/>
          <a:lstStyle/>
          <a:p>
            <a:r>
              <a:rPr lang="en-GB" i="0" dirty="0">
                <a:effectLst/>
                <a:latin typeface="Rockwell" panose="02060603020205020403" pitchFamily="18" charset="0"/>
              </a:rPr>
              <a:t>Circuit sizing</a:t>
            </a:r>
            <a:endParaRPr lang="en-GB" dirty="0">
              <a:latin typeface="Rockwell" panose="02060603020205020403" pitchFamily="18" charset="0"/>
            </a:endParaRPr>
          </a:p>
        </p:txBody>
      </p:sp>
      <p:sp>
        <p:nvSpPr>
          <p:cNvPr id="16" name="Content Placeholder 15">
            <a:extLst>
              <a:ext uri="{FF2B5EF4-FFF2-40B4-BE49-F238E27FC236}">
                <a16:creationId xmlns:a16="http://schemas.microsoft.com/office/drawing/2014/main" id="{D181914D-DFB4-2DC1-1822-3D4AEC3F4144}"/>
              </a:ext>
            </a:extLst>
          </p:cNvPr>
          <p:cNvSpPr txBox="1">
            <a:spLocks noGrp="1"/>
          </p:cNvSpPr>
          <p:nvPr>
            <p:ph idx="1"/>
          </p:nvPr>
        </p:nvSpPr>
        <p:spPr>
          <a:xfrm>
            <a:off x="6413500" y="1384300"/>
            <a:ext cx="4787899" cy="4109587"/>
          </a:xfrm>
          <a:prstGeom prst="rect">
            <a:avLst/>
          </a:prstGeom>
          <a:noFill/>
        </p:spPr>
        <p:txBody>
          <a:bodyPr wrap="square" rtlCol="0">
            <a:spAutoFit/>
          </a:bodyPr>
          <a:lstStyle/>
          <a:p>
            <a:r>
              <a:rPr lang="en-GB" sz="1800" dirty="0"/>
              <a:t>A </a:t>
            </a:r>
            <a:r>
              <a:rPr lang="en-GB" sz="1800" b="1" dirty="0">
                <a:latin typeface="Rockwell" panose="02060603020205020403" pitchFamily="18" charset="0"/>
              </a:rPr>
              <a:t>possible problem </a:t>
            </a:r>
            <a:r>
              <a:rPr lang="en-GB" sz="1800" dirty="0"/>
              <a:t>that could arise is the possibility that the two op-amps could go into </a:t>
            </a:r>
            <a:r>
              <a:rPr lang="en-GB" sz="1800" b="1" dirty="0">
                <a:latin typeface="Rockwell" panose="02060603020205020403" pitchFamily="18" charset="0"/>
              </a:rPr>
              <a:t>saturation regime </a:t>
            </a:r>
            <a:r>
              <a:rPr lang="en-GB" sz="1800" dirty="0"/>
              <a:t>, i.e. at their input ends there would be too high a voltage, greater than    </a:t>
            </a:r>
            <a:r>
              <a:rPr lang="en-GB" sz="1800" dirty="0" err="1"/>
              <a:t>v</a:t>
            </a:r>
            <a:r>
              <a:rPr lang="en-GB" sz="1800" baseline="-25000" dirty="0" err="1"/>
              <a:t>source</a:t>
            </a:r>
            <a:r>
              <a:rPr lang="en-GB" sz="1800" dirty="0"/>
              <a:t> / gain. </a:t>
            </a:r>
          </a:p>
          <a:p>
            <a:r>
              <a:rPr lang="en-GB" sz="1800" dirty="0"/>
              <a:t>If this happens, the op-amp would no longer work in a linear regime, but would output the source voltage, in our case 30V.</a:t>
            </a:r>
          </a:p>
          <a:p>
            <a:r>
              <a:rPr lang="en-GB" sz="1800" dirty="0"/>
              <a:t>In any case, in our tests, with these sizes of </a:t>
            </a:r>
            <a:r>
              <a:rPr lang="en-GB" sz="1800" b="1" dirty="0">
                <a:latin typeface="Rockwell" panose="02060603020205020403" pitchFamily="18" charset="0"/>
              </a:rPr>
              <a:t>R</a:t>
            </a:r>
            <a:r>
              <a:rPr lang="en-GB" sz="1800" dirty="0"/>
              <a:t> and </a:t>
            </a:r>
            <a:r>
              <a:rPr lang="en-GB" sz="1800" b="1" dirty="0">
                <a:latin typeface="Rockwell" panose="02060603020205020403" pitchFamily="18" charset="0"/>
              </a:rPr>
              <a:t>C,</a:t>
            </a:r>
            <a:r>
              <a:rPr lang="en-GB" sz="1800" dirty="0"/>
              <a:t> the op-amps have always worked in liner regime.</a:t>
            </a:r>
          </a:p>
        </p:txBody>
      </p:sp>
      <p:pic>
        <p:nvPicPr>
          <p:cNvPr id="4" name="Picture 3">
            <a:extLst>
              <a:ext uri="{FF2B5EF4-FFF2-40B4-BE49-F238E27FC236}">
                <a16:creationId xmlns:a16="http://schemas.microsoft.com/office/drawing/2014/main" id="{7D66851C-1736-4E8C-01AB-3EB3D31B031D}"/>
              </a:ext>
            </a:extLst>
          </p:cNvPr>
          <p:cNvPicPr>
            <a:picLocks noChangeAspect="1"/>
          </p:cNvPicPr>
          <p:nvPr/>
        </p:nvPicPr>
        <p:blipFill>
          <a:blip r:embed="rId2"/>
          <a:srcRect t="4359"/>
          <a:stretch/>
        </p:blipFill>
        <p:spPr>
          <a:xfrm>
            <a:off x="1600200" y="1244464"/>
            <a:ext cx="4495800" cy="2292397"/>
          </a:xfrm>
          <a:prstGeom prst="rect">
            <a:avLst/>
          </a:prstGeom>
          <a:noFill/>
        </p:spPr>
      </p:pic>
      <p:sp>
        <p:nvSpPr>
          <p:cNvPr id="6" name="TextBox 5">
            <a:extLst>
              <a:ext uri="{FF2B5EF4-FFF2-40B4-BE49-F238E27FC236}">
                <a16:creationId xmlns:a16="http://schemas.microsoft.com/office/drawing/2014/main" id="{2D10F304-A13D-4E3E-D059-94BE906DD036}"/>
              </a:ext>
            </a:extLst>
          </p:cNvPr>
          <p:cNvSpPr txBox="1"/>
          <p:nvPr/>
        </p:nvSpPr>
        <p:spPr>
          <a:xfrm>
            <a:off x="1460500" y="3644947"/>
            <a:ext cx="4603750" cy="2585323"/>
          </a:xfrm>
          <a:prstGeom prst="rect">
            <a:avLst/>
          </a:prstGeom>
          <a:noFill/>
        </p:spPr>
        <p:txBody>
          <a:bodyPr wrap="square" rtlCol="0">
            <a:spAutoFit/>
          </a:bodyPr>
          <a:lstStyle/>
          <a:p>
            <a:pPr marL="0" indent="0">
              <a:buNone/>
            </a:pPr>
            <a:r>
              <a:rPr lang="en-GB" sz="1800" dirty="0"/>
              <a:t>From the point of view of circuit sizing we know this formula:</a:t>
            </a:r>
          </a:p>
          <a:p>
            <a:pPr marL="0" indent="0">
              <a:buNone/>
            </a:pPr>
            <a:endParaRPr lang="en-GB" sz="1800" dirty="0"/>
          </a:p>
          <a:p>
            <a:pPr marL="0" indent="0">
              <a:buNone/>
            </a:pPr>
            <a:endParaRPr lang="en-GB" sz="1800" dirty="0"/>
          </a:p>
          <a:p>
            <a:pPr marL="0" indent="0">
              <a:buNone/>
            </a:pPr>
            <a:r>
              <a:rPr lang="en-GB" sz="1800" dirty="0"/>
              <a:t>And the values we diced to use as firs dimensioning this values:</a:t>
            </a:r>
          </a:p>
          <a:p>
            <a:pPr marL="0" indent="0">
              <a:buNone/>
            </a:pPr>
            <a:r>
              <a:rPr lang="en-GB" sz="1800" dirty="0">
                <a:latin typeface="Rockwell" panose="02060603020205020403" pitchFamily="18" charset="0"/>
              </a:rPr>
              <a:t>C</a:t>
            </a:r>
            <a:r>
              <a:rPr lang="en-GB" sz="1800" dirty="0"/>
              <a:t> = 100 x 10</a:t>
            </a:r>
            <a:r>
              <a:rPr lang="en-GB" sz="1800" baseline="30000" dirty="0"/>
              <a:t>-9  </a:t>
            </a:r>
            <a:r>
              <a:rPr lang="en-GB" sz="1800" dirty="0"/>
              <a:t>(the smallest one into lab)</a:t>
            </a:r>
            <a:endParaRPr lang="en-GB" sz="1800" baseline="30000" dirty="0"/>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A , </a:t>
            </a:r>
            <a:r>
              <a:rPr lang="en-GB" sz="1800" b="1" dirty="0">
                <a:latin typeface="Rockwell" panose="02060603020205020403" pitchFamily="18" charset="0"/>
              </a:rPr>
              <a:t>R</a:t>
            </a:r>
            <a:r>
              <a:rPr lang="en-GB" sz="1800" b="1" baseline="-25000" dirty="0">
                <a:latin typeface="Rockwell" panose="02060603020205020403" pitchFamily="18" charset="0"/>
              </a:rPr>
              <a:t>B</a:t>
            </a:r>
            <a:r>
              <a:rPr lang="en-GB" sz="1800" b="1" dirty="0">
                <a:latin typeface="Rockwell" panose="02060603020205020403" pitchFamily="18" charset="0"/>
              </a:rPr>
              <a:t> , R</a:t>
            </a:r>
            <a:r>
              <a:rPr lang="en-GB" sz="1800" b="1" baseline="-25000" dirty="0">
                <a:latin typeface="Rockwell" panose="02060603020205020403" pitchFamily="18" charset="0"/>
              </a:rPr>
              <a:t>C </a:t>
            </a:r>
            <a:r>
              <a:rPr lang="en-GB" sz="1800" dirty="0"/>
              <a:t>= 10</a:t>
            </a:r>
            <a:r>
              <a:rPr lang="en-GB" sz="1800" baseline="30000" dirty="0"/>
              <a:t>4</a:t>
            </a:r>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D</a:t>
            </a:r>
            <a:r>
              <a:rPr lang="en-GB" sz="1800" dirty="0"/>
              <a:t> = 24.48 10</a:t>
            </a:r>
            <a:r>
              <a:rPr lang="en-GB" sz="1800" baseline="30000" dirty="0"/>
              <a:t>3</a:t>
            </a:r>
          </a:p>
        </p:txBody>
      </p:sp>
      <p:pic>
        <p:nvPicPr>
          <p:cNvPr id="19" name="Picture 18">
            <a:extLst>
              <a:ext uri="{FF2B5EF4-FFF2-40B4-BE49-F238E27FC236}">
                <a16:creationId xmlns:a16="http://schemas.microsoft.com/office/drawing/2014/main" id="{83E604E5-456D-289E-6628-08907A110A13}"/>
              </a:ext>
            </a:extLst>
          </p:cNvPr>
          <p:cNvPicPr>
            <a:picLocks noChangeAspect="1"/>
          </p:cNvPicPr>
          <p:nvPr/>
        </p:nvPicPr>
        <p:blipFill>
          <a:blip r:embed="rId3"/>
          <a:stretch>
            <a:fillRect/>
          </a:stretch>
        </p:blipFill>
        <p:spPr>
          <a:xfrm>
            <a:off x="2902219" y="4261481"/>
            <a:ext cx="1618981" cy="469756"/>
          </a:xfrm>
          <a:prstGeom prst="rect">
            <a:avLst/>
          </a:prstGeom>
        </p:spPr>
      </p:pic>
    </p:spTree>
    <p:extLst>
      <p:ext uri="{BB962C8B-B14F-4D97-AF65-F5344CB8AC3E}">
        <p14:creationId xmlns:p14="http://schemas.microsoft.com/office/powerpoint/2010/main" val="28555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217613" y="464539"/>
            <a:ext cx="9905998" cy="790404"/>
          </a:xfrm>
        </p:spPr>
        <p:txBody>
          <a:bodyPr rtlCol="0">
            <a:normAutofit/>
          </a:bodyPr>
          <a:lstStyle/>
          <a:p>
            <a:pPr rtl="0"/>
            <a:r>
              <a:rPr lang="it-IT" sz="4400" dirty="0">
                <a:latin typeface="Rockwell" panose="02060603020205020403" pitchFamily="18" charset="0"/>
              </a:rPr>
              <a:t>SECOND MODE RESONANT SHAUNT</a:t>
            </a: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408922"/>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pic>
        <p:nvPicPr>
          <p:cNvPr id="12" name="Picture 11" descr="A graph with a line">
            <a:extLst>
              <a:ext uri="{FF2B5EF4-FFF2-40B4-BE49-F238E27FC236}">
                <a16:creationId xmlns:a16="http://schemas.microsoft.com/office/drawing/2014/main" id="{55854D04-258A-0E67-3778-0989FAF19087}"/>
              </a:ext>
            </a:extLst>
          </p:cNvPr>
          <p:cNvPicPr>
            <a:picLocks noChangeAspect="1"/>
          </p:cNvPicPr>
          <p:nvPr/>
        </p:nvPicPr>
        <p:blipFill>
          <a:blip r:embed="rId3"/>
          <a:srcRect l="8433" t="1160" r="5639" b="3807"/>
          <a:stretch/>
        </p:blipFill>
        <p:spPr>
          <a:xfrm>
            <a:off x="6140376" y="1932553"/>
            <a:ext cx="4983235" cy="2992894"/>
          </a:xfrm>
          <a:prstGeom prst="rect">
            <a:avLst/>
          </a:prstGeom>
        </p:spPr>
      </p:pic>
      <p:sp>
        <p:nvSpPr>
          <p:cNvPr id="16" name="TextBox 15">
            <a:extLst>
              <a:ext uri="{FF2B5EF4-FFF2-40B4-BE49-F238E27FC236}">
                <a16:creationId xmlns:a16="http://schemas.microsoft.com/office/drawing/2014/main" id="{282ADA16-5A4F-3A11-7AC6-3DDFAB96E02D}"/>
              </a:ext>
            </a:extLst>
          </p:cNvPr>
          <p:cNvSpPr txBox="1"/>
          <p:nvPr/>
        </p:nvSpPr>
        <p:spPr>
          <a:xfrm>
            <a:off x="1217613" y="2216150"/>
            <a:ext cx="4814887" cy="923330"/>
          </a:xfrm>
          <a:prstGeom prst="rect">
            <a:avLst/>
          </a:prstGeom>
          <a:noFill/>
        </p:spPr>
        <p:txBody>
          <a:bodyPr wrap="square" rtlCol="0">
            <a:spAutoFit/>
          </a:bodyPr>
          <a:lstStyle/>
          <a:p>
            <a:r>
              <a:rPr lang="en-GB" dirty="0"/>
              <a:t>Blue</a:t>
            </a:r>
            <a:r>
              <a:rPr lang="en-GB" b="1" dirty="0">
                <a:latin typeface="Rockwell" panose="02060603020205020403" pitchFamily="18" charset="0"/>
              </a:rPr>
              <a:t>: FRF </a:t>
            </a:r>
            <a:r>
              <a:rPr lang="en-GB" b="1" dirty="0" err="1">
                <a:latin typeface="Rockwell" panose="02060603020205020403" pitchFamily="18" charset="0"/>
              </a:rPr>
              <a:t>sc-sc</a:t>
            </a:r>
            <a:endParaRPr lang="en-GB" b="1" dirty="0">
              <a:latin typeface="Rockwell" panose="02060603020205020403" pitchFamily="18" charset="0"/>
            </a:endParaRPr>
          </a:p>
          <a:p>
            <a:r>
              <a:rPr lang="en-GB" dirty="0"/>
              <a:t>Red: </a:t>
            </a:r>
            <a:r>
              <a:rPr lang="en-GB" b="1" dirty="0">
                <a:latin typeface="Rockwell" panose="02060603020205020403" pitchFamily="18" charset="0"/>
              </a:rPr>
              <a:t>FRF RL-</a:t>
            </a:r>
            <a:r>
              <a:rPr lang="en-GB" b="1" dirty="0" err="1">
                <a:latin typeface="Rockwell" panose="02060603020205020403" pitchFamily="18" charset="0"/>
              </a:rPr>
              <a:t>sc</a:t>
            </a:r>
            <a:endParaRPr lang="en-GB" b="1" dirty="0">
              <a:latin typeface="Rockwell" panose="02060603020205020403" pitchFamily="18" charset="0"/>
            </a:endParaRPr>
          </a:p>
          <a:p>
            <a:r>
              <a:rPr lang="en-GB" dirty="0"/>
              <a:t>As we can see the attenuation on second </a:t>
            </a:r>
          </a:p>
        </p:txBody>
      </p:sp>
    </p:spTree>
    <p:extLst>
      <p:ext uri="{BB962C8B-B14F-4D97-AF65-F5344CB8AC3E}">
        <p14:creationId xmlns:p14="http://schemas.microsoft.com/office/powerpoint/2010/main" val="15746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F1F5-34E1-4E95-E2F8-C3ED77AF68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F7B3018-7AA2-58F4-D42F-642C09C02F88}"/>
              </a:ext>
            </a:extLst>
          </p:cNvPr>
          <p:cNvSpPr>
            <a:spLocks noGrp="1"/>
          </p:cNvSpPr>
          <p:nvPr>
            <p:ph type="title"/>
          </p:nvPr>
        </p:nvSpPr>
        <p:spPr>
          <a:xfrm>
            <a:off x="1141413" y="618518"/>
            <a:ext cx="9905998" cy="790404"/>
          </a:xfrm>
        </p:spPr>
        <p:txBody>
          <a:bodyPr rtlCol="0">
            <a:normAutofit fontScale="90000"/>
          </a:bodyPr>
          <a:lstStyle/>
          <a:p>
            <a:pPr rtl="0"/>
            <a:r>
              <a:rPr lang="it-IT" sz="4400" dirty="0">
                <a:latin typeface="Rockwell" panose="02060603020205020403" pitchFamily="18" charset="0"/>
              </a:rPr>
              <a:t>second mode </a:t>
            </a:r>
            <a:r>
              <a:rPr lang="it-IT" sz="4400" dirty="0" err="1">
                <a:latin typeface="Rockwell" panose="02060603020205020403" pitchFamily="18" charset="0"/>
              </a:rPr>
              <a:t>attenuation</a:t>
            </a:r>
            <a:r>
              <a:rPr lang="it-IT" sz="4400" dirty="0">
                <a:latin typeface="Rockwell" panose="02060603020205020403" pitchFamily="18" charset="0"/>
              </a:rPr>
              <a:t> </a:t>
            </a:r>
            <a:r>
              <a:rPr lang="it-IT" sz="4400" dirty="0" err="1">
                <a:latin typeface="Rockwell" panose="02060603020205020403" pitchFamily="18" charset="0"/>
              </a:rPr>
              <a:t>result</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4A89BA54-6DF8-7E4D-EE25-2906FCB982E3}"/>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err="1">
                <a:latin typeface="Rockwell" panose="02060603020205020403" pitchFamily="18" charset="0"/>
              </a:rPr>
              <a:t>Resonant</a:t>
            </a:r>
            <a:r>
              <a:rPr lang="it-IT" sz="4400" dirty="0">
                <a:latin typeface="Rockwell" panose="02060603020205020403" pitchFamily="18" charset="0"/>
              </a:rPr>
              <a:t> </a:t>
            </a:r>
          </a:p>
        </p:txBody>
      </p:sp>
    </p:spTree>
    <p:extLst>
      <p:ext uri="{BB962C8B-B14F-4D97-AF65-F5344CB8AC3E}">
        <p14:creationId xmlns:p14="http://schemas.microsoft.com/office/powerpoint/2010/main" val="356927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a:t>
            </a:r>
            <a:r>
              <a:rPr lang="it-IT" sz="4400" dirty="0" err="1">
                <a:latin typeface="Rockwell" panose="02060603020205020403" pitchFamily="18" charset="0"/>
              </a:rPr>
              <a:t>piezo</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Resistive</a:t>
            </a:r>
            <a:r>
              <a:rPr lang="it-IT" sz="4400" dirty="0">
                <a:latin typeface="Rockwell" panose="02060603020205020403" pitchFamily="18" charset="0"/>
              </a:rPr>
              <a:t> </a:t>
            </a:r>
          </a:p>
        </p:txBody>
      </p:sp>
    </p:spTree>
    <p:extLst>
      <p:ext uri="{BB962C8B-B14F-4D97-AF65-F5344CB8AC3E}">
        <p14:creationId xmlns:p14="http://schemas.microsoft.com/office/powerpoint/2010/main" val="214079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6582" y="3104528"/>
            <a:ext cx="213360" cy="400110"/>
          </a:xfrm>
          <a:prstGeom prst="rect">
            <a:avLst/>
          </a:prstGeom>
          <a:noFill/>
        </p:spPr>
        <p:txBody>
          <a:bodyPr wrap="square" rtlCol="0">
            <a:spAutoFit/>
          </a:bodyPr>
          <a:lstStyle/>
          <a:p>
            <a:pPr algn="ctr"/>
            <a:r>
              <a:rPr lang="it-IT" sz="2000" dirty="0"/>
              <a:t>F</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L1, R1, L2, R2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678204"/>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Prepare and check all the laboratory equipement  </a:t>
            </a:r>
          </a:p>
          <a:p>
            <a:pPr marL="285750" indent="-285750">
              <a:buFontTx/>
              <a:buChar char="-"/>
            </a:pPr>
            <a:r>
              <a:rPr lang="it-IT" sz="2000" dirty="0"/>
              <a:t>Set all the Dewesoft parameters for excite and acquiring correctly data ( sampling freq, and natural freequences of our interest)</a:t>
            </a:r>
          </a:p>
          <a:p>
            <a:pPr marL="285750" indent="-285750">
              <a:buFontTx/>
              <a:buChar char="-"/>
            </a:pPr>
            <a:r>
              <a:rPr lang="it-IT" sz="2000" dirty="0"/>
              <a:t>Catch all the bar variable we need (equivalent capacity </a:t>
            </a:r>
            <a:r>
              <a:rPr lang="it-IT" sz="2000" b="1" dirty="0">
                <a:latin typeface="Rockwell" panose="02060603020205020403" pitchFamily="18" charset="0"/>
              </a:rPr>
              <a:t>Cpi</a:t>
            </a:r>
            <a:r>
              <a:rPr lang="it-IT" sz="2000" dirty="0"/>
              <a:t>, </a:t>
            </a:r>
            <a:r>
              <a:rPr lang="it-IT" sz="2000" b="1" dirty="0">
                <a:latin typeface="Rockwell" panose="02060603020205020403" pitchFamily="18" charset="0"/>
              </a:rPr>
              <a:t>ki </a:t>
            </a:r>
            <a:r>
              <a:rPr lang="it-IT" sz="2000" dirty="0"/>
              <a:t>parameters)</a:t>
            </a:r>
          </a:p>
          <a:p>
            <a:pPr marL="285750" indent="-285750">
              <a:buFontTx/>
              <a:buChar char="-"/>
            </a:pPr>
            <a:r>
              <a:rPr lang="it-IT" sz="2000" dirty="0"/>
              <a:t>Excite the bar with </a:t>
            </a:r>
            <a:r>
              <a:rPr lang="it-IT" sz="2000" b="1" dirty="0">
                <a:latin typeface="Rockwell" panose="02060603020205020403" pitchFamily="18" charset="0"/>
              </a:rPr>
              <a:t>WHITE NOISE </a:t>
            </a:r>
            <a:r>
              <a:rPr lang="it-IT" sz="2000" dirty="0"/>
              <a:t>signal,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latin typeface="Rockwell" panose="02060603020205020403" pitchFamily="18" charset="0"/>
              </a:rPr>
              <a:t>FRF_sc_sc</a:t>
            </a:r>
            <a:r>
              <a:rPr lang="it-IT" sz="2000" dirty="0"/>
              <a:t>: two piezo in short circuit ( no influemce of the piezo voltage on mechanical system)</a:t>
            </a:r>
          </a:p>
          <a:p>
            <a:pPr marL="742950" lvl="1" indent="-285750">
              <a:buFontTx/>
              <a:buChar char="-"/>
            </a:pPr>
            <a:r>
              <a:rPr lang="it-IT" sz="2000" b="1" dirty="0">
                <a:latin typeface="Rockwell" panose="02060603020205020403" pitchFamily="18" charset="0"/>
              </a:rPr>
              <a:t>FRF_oc_sc</a:t>
            </a:r>
            <a:r>
              <a:rPr lang="it-IT" sz="2000" dirty="0"/>
              <a:t>: the first piezo id now in open circuit, so its voltage influenzate the system maechanical behaviour</a:t>
            </a:r>
          </a:p>
          <a:p>
            <a:pPr marL="742950" lvl="1" indent="-285750">
              <a:buFontTx/>
              <a:buChar char="-"/>
            </a:pPr>
            <a:r>
              <a:rPr lang="it-IT" sz="2000" b="1" dirty="0">
                <a:latin typeface="Rockwell" panose="02060603020205020403" pitchFamily="18" charset="0"/>
              </a:rPr>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58A-F5FD-642E-C5E7-D3FB73D74FB3}"/>
              </a:ext>
            </a:extLst>
          </p:cNvPr>
          <p:cNvSpPr>
            <a:spLocks noGrp="1"/>
          </p:cNvSpPr>
          <p:nvPr>
            <p:ph type="title"/>
          </p:nvPr>
        </p:nvSpPr>
        <p:spPr/>
        <p:txBody>
          <a:bodyPr/>
          <a:lstStyle/>
          <a:p>
            <a:r>
              <a:rPr lang="it-IT" dirty="0"/>
              <a:t>Dewesoft parameters</a:t>
            </a:r>
            <a:endParaRPr lang="en-GB" dirty="0"/>
          </a:p>
        </p:txBody>
      </p:sp>
      <p:sp>
        <p:nvSpPr>
          <p:cNvPr id="3" name="Content Placeholder 2">
            <a:extLst>
              <a:ext uri="{FF2B5EF4-FFF2-40B4-BE49-F238E27FC236}">
                <a16:creationId xmlns:a16="http://schemas.microsoft.com/office/drawing/2014/main" id="{86E779F0-A98D-2953-87EC-43E52D40D01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996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7787-9129-31EE-1EF7-16EC53419AFA}"/>
              </a:ext>
            </a:extLst>
          </p:cNvPr>
          <p:cNvSpPr>
            <a:spLocks noGrp="1"/>
          </p:cNvSpPr>
          <p:nvPr>
            <p:ph type="title"/>
          </p:nvPr>
        </p:nvSpPr>
        <p:spPr>
          <a:xfrm>
            <a:off x="1141412" y="237518"/>
            <a:ext cx="9905998" cy="1153132"/>
          </a:xfrm>
        </p:spPr>
        <p:txBody>
          <a:bodyPr/>
          <a:lstStyle/>
          <a:p>
            <a:r>
              <a:rPr lang="it-IT" dirty="0">
                <a:latin typeface="Rockwell" panose="02060603020205020403" pitchFamily="18" charset="0"/>
              </a:rPr>
              <a:t>Equivalent capacity </a:t>
            </a:r>
            <a:r>
              <a:rPr lang="it-IT" b="1" dirty="0">
                <a:latin typeface="Rockwell" panose="02060603020205020403" pitchFamily="18" charset="0"/>
              </a:rPr>
              <a:t>cpi</a:t>
            </a:r>
            <a:endParaRPr lang="en-GB" b="1" dirty="0">
              <a:latin typeface="Rockwell" panose="02060603020205020403" pitchFamily="18" charset="0"/>
            </a:endParaRPr>
          </a:p>
        </p:txBody>
      </p:sp>
      <p:sp>
        <p:nvSpPr>
          <p:cNvPr id="3" name="Content Placeholder 2">
            <a:extLst>
              <a:ext uri="{FF2B5EF4-FFF2-40B4-BE49-F238E27FC236}">
                <a16:creationId xmlns:a16="http://schemas.microsoft.com/office/drawing/2014/main" id="{CF6684F3-499C-EC02-5FC3-B0E6A9F9E6BC}"/>
              </a:ext>
            </a:extLst>
          </p:cNvPr>
          <p:cNvSpPr>
            <a:spLocks noGrp="1"/>
          </p:cNvSpPr>
          <p:nvPr>
            <p:ph idx="1"/>
          </p:nvPr>
        </p:nvSpPr>
        <p:spPr>
          <a:xfrm>
            <a:off x="1022350" y="1517650"/>
            <a:ext cx="10025061" cy="4273551"/>
          </a:xfrm>
        </p:spPr>
        <p:txBody>
          <a:bodyPr/>
          <a:lstStyle/>
          <a:p>
            <a:endParaRPr lang="en-GB" dirty="0"/>
          </a:p>
        </p:txBody>
      </p:sp>
    </p:spTree>
    <p:extLst>
      <p:ext uri="{BB962C8B-B14F-4D97-AF65-F5344CB8AC3E}">
        <p14:creationId xmlns:p14="http://schemas.microsoft.com/office/powerpoint/2010/main" val="128459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pic>
        <p:nvPicPr>
          <p:cNvPr id="4" name="Picture 3" descr="A graph of a graph&#10;&#10;AI-generated content may be incorrect.">
            <a:extLst>
              <a:ext uri="{FF2B5EF4-FFF2-40B4-BE49-F238E27FC236}">
                <a16:creationId xmlns:a16="http://schemas.microsoft.com/office/drawing/2014/main" id="{D09013C3-8CF9-C767-E9F6-21AAF8B9E8F5}"/>
              </a:ext>
            </a:extLst>
          </p:cNvPr>
          <p:cNvPicPr>
            <a:picLocks noChangeAspect="1"/>
          </p:cNvPicPr>
          <p:nvPr/>
        </p:nvPicPr>
        <p:blipFill>
          <a:blip r:embed="rId3"/>
          <a:srcRect l="8452" t="3327" r="6483" b="4092"/>
          <a:stretch/>
        </p:blipFill>
        <p:spPr>
          <a:xfrm>
            <a:off x="912688" y="1740793"/>
            <a:ext cx="5100185" cy="3335046"/>
          </a:xfrm>
          <a:prstGeom prst="rect">
            <a:avLst/>
          </a:prstGeom>
          <a:noFill/>
        </p:spPr>
      </p:pic>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OC-sc</a:t>
            </a:r>
          </a:p>
        </p:txBody>
      </p:sp>
      <p:sp>
        <p:nvSpPr>
          <p:cNvPr id="21" name="Oval 20">
            <a:extLst>
              <a:ext uri="{FF2B5EF4-FFF2-40B4-BE49-F238E27FC236}">
                <a16:creationId xmlns:a16="http://schemas.microsoft.com/office/drawing/2014/main" id="{952AD78C-282C-C652-A8C1-268BA0FF8F9A}"/>
              </a:ext>
            </a:extLst>
          </p:cNvPr>
          <p:cNvSpPr/>
          <p:nvPr/>
        </p:nvSpPr>
        <p:spPr>
          <a:xfrm>
            <a:off x="1160972" y="1740793"/>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descr="A graph with red and blue lines&#10;&#10;AI-generated content may be incorrect.">
            <a:extLst>
              <a:ext uri="{FF2B5EF4-FFF2-40B4-BE49-F238E27FC236}">
                <a16:creationId xmlns:a16="http://schemas.microsoft.com/office/drawing/2014/main" id="{12DC1C80-B280-4DDA-69F7-E2A7A9EDAAF5}"/>
              </a:ext>
            </a:extLst>
          </p:cNvPr>
          <p:cNvPicPr>
            <a:picLocks noChangeAspect="1"/>
          </p:cNvPicPr>
          <p:nvPr/>
        </p:nvPicPr>
        <p:blipFill>
          <a:blip r:embed="rId4"/>
          <a:stretch>
            <a:fillRect/>
          </a:stretch>
        </p:blipFill>
        <p:spPr>
          <a:xfrm>
            <a:off x="-3665146" y="1060346"/>
            <a:ext cx="3240810" cy="4871310"/>
          </a:xfrm>
          <a:prstGeom prst="rect">
            <a:avLst/>
          </a:prstGeom>
        </p:spPr>
      </p:pic>
      <p:sp>
        <p:nvSpPr>
          <p:cNvPr id="34" name="TextBox 33">
            <a:extLst>
              <a:ext uri="{FF2B5EF4-FFF2-40B4-BE49-F238E27FC236}">
                <a16:creationId xmlns:a16="http://schemas.microsoft.com/office/drawing/2014/main" id="{D7E79F79-8076-1D08-DC87-1CED85BB0831}"/>
              </a:ext>
            </a:extLst>
          </p:cNvPr>
          <p:cNvSpPr txBox="1"/>
          <p:nvPr/>
        </p:nvSpPr>
        <p:spPr>
          <a:xfrm>
            <a:off x="-9442543" y="1060346"/>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35" name="Picture 34" descr="A mathematical equation with black letters&#10;&#10;AI-generated content may be incorrect.">
            <a:extLst>
              <a:ext uri="{FF2B5EF4-FFF2-40B4-BE49-F238E27FC236}">
                <a16:creationId xmlns:a16="http://schemas.microsoft.com/office/drawing/2014/main" id="{BACD0FB9-329E-5900-964D-F4920429CC6D}"/>
              </a:ext>
            </a:extLst>
          </p:cNvPr>
          <p:cNvPicPr>
            <a:picLocks noChangeAspect="1"/>
          </p:cNvPicPr>
          <p:nvPr/>
        </p:nvPicPr>
        <p:blipFill>
          <a:blip r:embed="rId5"/>
          <a:stretch>
            <a:fillRect/>
          </a:stretch>
        </p:blipFill>
        <p:spPr>
          <a:xfrm>
            <a:off x="-8403184" y="2649446"/>
            <a:ext cx="2205489" cy="779554"/>
          </a:xfrm>
          <a:prstGeom prst="rect">
            <a:avLst/>
          </a:prstGeom>
        </p:spPr>
      </p:pic>
      <p:pic>
        <p:nvPicPr>
          <p:cNvPr id="36" name="Picture 35" descr="A black and white symbol&#10;&#10;AI-generated content may be incorrect.">
            <a:extLst>
              <a:ext uri="{FF2B5EF4-FFF2-40B4-BE49-F238E27FC236}">
                <a16:creationId xmlns:a16="http://schemas.microsoft.com/office/drawing/2014/main" id="{E86F2B66-0947-A69B-4CBA-A0A2BF4D6F88}"/>
              </a:ext>
            </a:extLst>
          </p:cNvPr>
          <p:cNvPicPr>
            <a:picLocks noChangeAspect="1"/>
          </p:cNvPicPr>
          <p:nvPr/>
        </p:nvPicPr>
        <p:blipFill>
          <a:blip r:embed="rId6"/>
          <a:stretch>
            <a:fillRect/>
          </a:stretch>
        </p:blipFill>
        <p:spPr>
          <a:xfrm>
            <a:off x="-8231011" y="3955255"/>
            <a:ext cx="1854518" cy="332649"/>
          </a:xfrm>
          <a:prstGeom prst="rect">
            <a:avLst/>
          </a:prstGeom>
        </p:spPr>
      </p:pic>
      <p:pic>
        <p:nvPicPr>
          <p:cNvPr id="37" name="Picture 36" descr="A number with a number on it&#10;&#10;AI-generated content may be incorrect.">
            <a:extLst>
              <a:ext uri="{FF2B5EF4-FFF2-40B4-BE49-F238E27FC236}">
                <a16:creationId xmlns:a16="http://schemas.microsoft.com/office/drawing/2014/main" id="{C68D6BE9-A054-D002-810E-C74384B267E5}"/>
              </a:ext>
            </a:extLst>
          </p:cNvPr>
          <p:cNvPicPr>
            <a:picLocks noChangeAspect="1"/>
          </p:cNvPicPr>
          <p:nvPr/>
        </p:nvPicPr>
        <p:blipFill>
          <a:blip r:embed="rId7"/>
          <a:stretch>
            <a:fillRect/>
          </a:stretch>
        </p:blipFill>
        <p:spPr>
          <a:xfrm>
            <a:off x="-8231011" y="5075839"/>
            <a:ext cx="1854518" cy="424916"/>
          </a:xfrm>
          <a:prstGeom prst="rect">
            <a:avLst/>
          </a:prstGeom>
        </p:spPr>
      </p:pic>
      <p:sp>
        <p:nvSpPr>
          <p:cNvPr id="38" name="Content Placeholder 2">
            <a:extLst>
              <a:ext uri="{FF2B5EF4-FFF2-40B4-BE49-F238E27FC236}">
                <a16:creationId xmlns:a16="http://schemas.microsoft.com/office/drawing/2014/main" id="{1F72DD8B-B373-D0DE-4A85-9F7715CBF6C2}"/>
              </a:ext>
            </a:extLst>
          </p:cNvPr>
          <p:cNvSpPr>
            <a:spLocks noGrp="1"/>
          </p:cNvSpPr>
          <p:nvPr>
            <p:ph idx="1"/>
          </p:nvPr>
        </p:nvSpPr>
        <p:spPr>
          <a:xfrm>
            <a:off x="6235700" y="1384300"/>
            <a:ext cx="4908551" cy="5068944"/>
          </a:xfrm>
        </p:spPr>
        <p:txBody>
          <a:bodyPr>
            <a:normAutofit/>
          </a:bodyPr>
          <a:lstStyle/>
          <a:p>
            <a:pPr>
              <a:buFontTx/>
              <a:buChar char="-"/>
            </a:pPr>
            <a:r>
              <a:rPr lang="it-IT" sz="1900" b="1" dirty="0">
                <a:latin typeface="Rockwell" panose="02060603020205020403" pitchFamily="18" charset="0"/>
              </a:rPr>
              <a:t>FRF sc-sc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without the influence </a:t>
            </a:r>
            <a:r>
              <a:rPr lang="it-IT" sz="1500" dirty="0"/>
              <a:t>of the two piezo’s voltage</a:t>
            </a:r>
          </a:p>
          <a:p>
            <a:pPr lvl="1">
              <a:buFontTx/>
              <a:buChar char="-"/>
            </a:pPr>
            <a:r>
              <a:rPr lang="it-IT" sz="1500" dirty="0"/>
              <a:t>Mechanical damping of the system associated to different mode shape csi</a:t>
            </a:r>
          </a:p>
          <a:p>
            <a:pPr lvl="1">
              <a:buFontTx/>
              <a:buChar char="-"/>
            </a:pPr>
            <a:endParaRPr lang="it-IT" sz="1500" dirty="0"/>
          </a:p>
          <a:p>
            <a:pPr>
              <a:buFontTx/>
              <a:buChar char="-"/>
            </a:pPr>
            <a:r>
              <a:rPr lang="it-IT" sz="1900" b="1" dirty="0">
                <a:latin typeface="Rockwell" panose="02060603020205020403" pitchFamily="18" charset="0"/>
              </a:rPr>
              <a:t>FRF oc-sc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 the influence </a:t>
            </a:r>
            <a:r>
              <a:rPr lang="it-IT" sz="1500" dirty="0"/>
              <a:t>of the first piezo’s voltage. This cause an increase of stifness of the system, so the natural freq. are little bit high</a:t>
            </a:r>
          </a:p>
          <a:p>
            <a:pPr lvl="1">
              <a:buFontTx/>
              <a:buChar char="-"/>
            </a:pPr>
            <a:r>
              <a:rPr lang="it-IT" sz="1500" dirty="0"/>
              <a:t>Mechanical damping of the system associated to different mode shape csi, also the damping is little bit high	</a:t>
            </a:r>
          </a:p>
          <a:p>
            <a:pPr>
              <a:buFontTx/>
              <a:buChar char="-"/>
            </a:pPr>
            <a:endParaRPr lang="it-IT" sz="1900" dirty="0"/>
          </a:p>
          <a:p>
            <a:pPr>
              <a:buFontTx/>
              <a:buChar char="-"/>
            </a:pPr>
            <a:endParaRPr lang="en-GB" dirty="0"/>
          </a:p>
        </p:txBody>
      </p:sp>
    </p:spTree>
    <p:extLst>
      <p:ext uri="{BB962C8B-B14F-4D97-AF65-F5344CB8AC3E}">
        <p14:creationId xmlns:p14="http://schemas.microsoft.com/office/powerpoint/2010/main" val="65983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3BF87-94D7-31E7-7C8B-4ABEF7049D94}"/>
            </a:ext>
          </a:extLst>
        </p:cNvPr>
        <p:cNvGrpSpPr/>
        <p:nvPr/>
      </p:nvGrpSpPr>
      <p:grpSpPr>
        <a:xfrm>
          <a:off x="0" y="0"/>
          <a:ext cx="0" cy="0"/>
          <a:chOff x="0" y="0"/>
          <a:chExt cx="0" cy="0"/>
        </a:xfrm>
      </p:grpSpPr>
      <p:pic>
        <p:nvPicPr>
          <p:cNvPr id="26" name="Picture 25" descr="A graph of a graph&#10;&#10;AI-generated content may be incorrect.">
            <a:extLst>
              <a:ext uri="{FF2B5EF4-FFF2-40B4-BE49-F238E27FC236}">
                <a16:creationId xmlns:a16="http://schemas.microsoft.com/office/drawing/2014/main" id="{907855FA-7030-5BCA-73BD-064C7B7DF011}"/>
              </a:ext>
            </a:extLst>
          </p:cNvPr>
          <p:cNvPicPr>
            <a:picLocks noChangeAspect="1"/>
          </p:cNvPicPr>
          <p:nvPr/>
        </p:nvPicPr>
        <p:blipFill>
          <a:blip r:embed="rId3">
            <a:alphaModFix amt="5000"/>
          </a:blip>
          <a:srcRect l="8452" t="3327" r="6483" b="4092"/>
          <a:stretch/>
        </p:blipFill>
        <p:spPr>
          <a:xfrm>
            <a:off x="7188892" y="1324032"/>
            <a:ext cx="13602025" cy="8356149"/>
          </a:xfrm>
          <a:prstGeom prst="rect">
            <a:avLst/>
          </a:prstGeom>
          <a:noFill/>
        </p:spPr>
      </p:pic>
      <p:sp>
        <p:nvSpPr>
          <p:cNvPr id="2" name="Titolo 1">
            <a:extLst>
              <a:ext uri="{FF2B5EF4-FFF2-40B4-BE49-F238E27FC236}">
                <a16:creationId xmlns:a16="http://schemas.microsoft.com/office/drawing/2014/main" id="{2A984F99-A7EC-19B0-4334-39091164F0A7}"/>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a:t>
            </a:r>
            <a:r>
              <a:rPr lang="it-IT" sz="4400" b="1" dirty="0">
                <a:latin typeface="Rockwell" panose="02060603020205020403" pitchFamily="18" charset="0"/>
              </a:rPr>
              <a:t>R</a:t>
            </a:r>
            <a:r>
              <a:rPr lang="it-IT" sz="4400" dirty="0">
                <a:latin typeface="Rockwell" panose="02060603020205020403" pitchFamily="18" charset="0"/>
              </a:rPr>
              <a:t> OPTIMIZATION</a:t>
            </a:r>
            <a:endParaRPr lang="it-IT" sz="4400" dirty="0">
              <a:solidFill>
                <a:srgbClr val="C00000"/>
              </a:solidFill>
              <a:latin typeface="Rockwell" panose="02060603020205020403" pitchFamily="18" charset="0"/>
            </a:endParaRPr>
          </a:p>
        </p:txBody>
      </p:sp>
      <p:pic>
        <p:nvPicPr>
          <p:cNvPr id="16" name="Picture 15" descr="A graph with a line graph&#10;&#10;AI-generated content may be incorrect.">
            <a:extLst>
              <a:ext uri="{FF2B5EF4-FFF2-40B4-BE49-F238E27FC236}">
                <a16:creationId xmlns:a16="http://schemas.microsoft.com/office/drawing/2014/main" id="{C4B9E9BF-2578-3976-4DA8-E15ED0972CF3}"/>
              </a:ext>
            </a:extLst>
          </p:cNvPr>
          <p:cNvPicPr>
            <a:picLocks noChangeAspect="1"/>
          </p:cNvPicPr>
          <p:nvPr/>
        </p:nvPicPr>
        <p:blipFill>
          <a:blip r:embed="rId4"/>
          <a:stretch>
            <a:fillRect/>
          </a:stretch>
        </p:blipFill>
        <p:spPr>
          <a:xfrm>
            <a:off x="-9949311" y="1024144"/>
            <a:ext cx="2717467" cy="4809712"/>
          </a:xfrm>
          <a:prstGeom prst="rect">
            <a:avLst/>
          </a:prstGeom>
        </p:spPr>
      </p:pic>
      <p:pic>
        <p:nvPicPr>
          <p:cNvPr id="17" name="Picture 16" descr="A graph with green lines&#10;&#10;AI-generated content may be incorrect.">
            <a:extLst>
              <a:ext uri="{FF2B5EF4-FFF2-40B4-BE49-F238E27FC236}">
                <a16:creationId xmlns:a16="http://schemas.microsoft.com/office/drawing/2014/main" id="{072B6129-DAB2-0EF1-D57A-1AC2D257FA7C}"/>
              </a:ext>
            </a:extLst>
          </p:cNvPr>
          <p:cNvPicPr>
            <a:picLocks noChangeAspect="1"/>
          </p:cNvPicPr>
          <p:nvPr/>
        </p:nvPicPr>
        <p:blipFill>
          <a:blip r:embed="rId5"/>
          <a:stretch>
            <a:fillRect/>
          </a:stretch>
        </p:blipFill>
        <p:spPr>
          <a:xfrm>
            <a:off x="-7015659" y="1541063"/>
            <a:ext cx="6953017" cy="3775874"/>
          </a:xfrm>
          <a:prstGeom prst="rect">
            <a:avLst/>
          </a:prstGeom>
        </p:spPr>
      </p:pic>
      <p:sp>
        <p:nvSpPr>
          <p:cNvPr id="18" name="Arrow: Right 17">
            <a:extLst>
              <a:ext uri="{FF2B5EF4-FFF2-40B4-BE49-F238E27FC236}">
                <a16:creationId xmlns:a16="http://schemas.microsoft.com/office/drawing/2014/main" id="{5064731E-BB1B-FFAB-AC71-98A6287489BF}"/>
              </a:ext>
            </a:extLst>
          </p:cNvPr>
          <p:cNvSpPr/>
          <p:nvPr/>
        </p:nvSpPr>
        <p:spPr>
          <a:xfrm rot="10430790">
            <a:off x="-7997272" y="1959066"/>
            <a:ext cx="1433352" cy="715010"/>
          </a:xfrm>
          <a:prstGeom prst="rightArrow">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solidFill>
                <a:srgbClr val="00B050"/>
              </a:solidFill>
            </a:endParaRPr>
          </a:p>
        </p:txBody>
      </p:sp>
      <p:sp>
        <p:nvSpPr>
          <p:cNvPr id="21" name="TextBox 20">
            <a:extLst>
              <a:ext uri="{FF2B5EF4-FFF2-40B4-BE49-F238E27FC236}">
                <a16:creationId xmlns:a16="http://schemas.microsoft.com/office/drawing/2014/main" id="{201D1EF8-BD5B-01EB-4FBE-B46B18B471E7}"/>
              </a:ext>
            </a:extLst>
          </p:cNvPr>
          <p:cNvSpPr txBox="1"/>
          <p:nvPr/>
        </p:nvSpPr>
        <p:spPr>
          <a:xfrm>
            <a:off x="1415957" y="1391033"/>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22" name="Picture 21" descr="A mathematical equation with black letters&#10;&#10;AI-generated content may be incorrect.">
            <a:extLst>
              <a:ext uri="{FF2B5EF4-FFF2-40B4-BE49-F238E27FC236}">
                <a16:creationId xmlns:a16="http://schemas.microsoft.com/office/drawing/2014/main" id="{F4803614-4D58-D17B-572E-24204BBBA530}"/>
              </a:ext>
            </a:extLst>
          </p:cNvPr>
          <p:cNvPicPr>
            <a:picLocks noChangeAspect="1"/>
          </p:cNvPicPr>
          <p:nvPr/>
        </p:nvPicPr>
        <p:blipFill>
          <a:blip r:embed="rId6"/>
          <a:stretch>
            <a:fillRect/>
          </a:stretch>
        </p:blipFill>
        <p:spPr>
          <a:xfrm>
            <a:off x="2455316" y="2980133"/>
            <a:ext cx="2205489" cy="779554"/>
          </a:xfrm>
          <a:prstGeom prst="rect">
            <a:avLst/>
          </a:prstGeom>
        </p:spPr>
      </p:pic>
      <p:pic>
        <p:nvPicPr>
          <p:cNvPr id="23" name="Picture 22" descr="A black and white symbol&#10;&#10;AI-generated content may be incorrect.">
            <a:extLst>
              <a:ext uri="{FF2B5EF4-FFF2-40B4-BE49-F238E27FC236}">
                <a16:creationId xmlns:a16="http://schemas.microsoft.com/office/drawing/2014/main" id="{5CF9ED9C-59A4-B8EE-66C3-47464A3CE2EF}"/>
              </a:ext>
            </a:extLst>
          </p:cNvPr>
          <p:cNvPicPr>
            <a:picLocks noChangeAspect="1"/>
          </p:cNvPicPr>
          <p:nvPr/>
        </p:nvPicPr>
        <p:blipFill>
          <a:blip r:embed="rId7"/>
          <a:stretch>
            <a:fillRect/>
          </a:stretch>
        </p:blipFill>
        <p:spPr>
          <a:xfrm>
            <a:off x="2627489" y="4285942"/>
            <a:ext cx="1854518" cy="332649"/>
          </a:xfrm>
          <a:prstGeom prst="rect">
            <a:avLst/>
          </a:prstGeom>
        </p:spPr>
      </p:pic>
      <p:pic>
        <p:nvPicPr>
          <p:cNvPr id="24" name="Picture 23" descr="A number with a number on it&#10;&#10;AI-generated content may be incorrect.">
            <a:extLst>
              <a:ext uri="{FF2B5EF4-FFF2-40B4-BE49-F238E27FC236}">
                <a16:creationId xmlns:a16="http://schemas.microsoft.com/office/drawing/2014/main" id="{E196EF63-ACCD-D2BF-0F31-23741DD95D62}"/>
              </a:ext>
            </a:extLst>
          </p:cNvPr>
          <p:cNvPicPr>
            <a:picLocks noChangeAspect="1"/>
          </p:cNvPicPr>
          <p:nvPr/>
        </p:nvPicPr>
        <p:blipFill>
          <a:blip r:embed="rId8"/>
          <a:stretch>
            <a:fillRect/>
          </a:stretch>
        </p:blipFill>
        <p:spPr>
          <a:xfrm>
            <a:off x="2627489" y="5408940"/>
            <a:ext cx="1854518" cy="424916"/>
          </a:xfrm>
          <a:prstGeom prst="rect">
            <a:avLst/>
          </a:prstGeom>
        </p:spPr>
      </p:pic>
      <p:sp>
        <p:nvSpPr>
          <p:cNvPr id="27" name="Oval 26">
            <a:extLst>
              <a:ext uri="{FF2B5EF4-FFF2-40B4-BE49-F238E27FC236}">
                <a16:creationId xmlns:a16="http://schemas.microsoft.com/office/drawing/2014/main" id="{67B848D5-CBD2-BB2C-053A-4997DAF27230}"/>
              </a:ext>
            </a:extLst>
          </p:cNvPr>
          <p:cNvSpPr/>
          <p:nvPr/>
        </p:nvSpPr>
        <p:spPr>
          <a:xfrm>
            <a:off x="7738673" y="1497530"/>
            <a:ext cx="2531426" cy="452431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graph with red and blue lines&#10;&#10;AI-generated content may be incorrect.">
            <a:extLst>
              <a:ext uri="{FF2B5EF4-FFF2-40B4-BE49-F238E27FC236}">
                <a16:creationId xmlns:a16="http://schemas.microsoft.com/office/drawing/2014/main" id="{DD829DE9-960F-FA1B-5FD7-D138554B17CC}"/>
              </a:ext>
            </a:extLst>
          </p:cNvPr>
          <p:cNvPicPr>
            <a:picLocks noChangeAspect="1"/>
          </p:cNvPicPr>
          <p:nvPr/>
        </p:nvPicPr>
        <p:blipFill>
          <a:blip r:embed="rId9"/>
          <a:stretch>
            <a:fillRect/>
          </a:stretch>
        </p:blipFill>
        <p:spPr>
          <a:xfrm>
            <a:off x="7188892" y="1324032"/>
            <a:ext cx="3240810" cy="4871310"/>
          </a:xfrm>
          <a:prstGeom prst="rect">
            <a:avLst/>
          </a:prstGeom>
        </p:spPr>
      </p:pic>
    </p:spTree>
    <p:extLst>
      <p:ext uri="{BB962C8B-B14F-4D97-AF65-F5344CB8AC3E}">
        <p14:creationId xmlns:p14="http://schemas.microsoft.com/office/powerpoint/2010/main" val="315922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problemasoluzione </Template>
  <TotalTime>3619</TotalTime>
  <Words>1160</Words>
  <Application>Microsoft Office PowerPoint</Application>
  <PresentationFormat>Widescreen</PresentationFormat>
  <Paragraphs>149</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Tahoma</vt:lpstr>
      <vt:lpstr>Tw Cen MT</vt:lpstr>
      <vt:lpstr>Circuito</vt:lpstr>
      <vt:lpstr>Vibration control with piezoelectric shunt</vt:lpstr>
      <vt:lpstr>Experimental setup</vt:lpstr>
      <vt:lpstr>Experimental setup</vt:lpstr>
      <vt:lpstr>GOALS</vt:lpstr>
      <vt:lpstr>Experiment procedure SINGLE MODE</vt:lpstr>
      <vt:lpstr>Dewesoft parameters</vt:lpstr>
      <vt:lpstr>Equivalent capacity cpi</vt:lpstr>
      <vt:lpstr>FRF SC-SC / OC-sc</vt:lpstr>
      <vt:lpstr>First mode, R OPTIMIZATION</vt:lpstr>
      <vt:lpstr>First mode, RESISTIVE SHAUNT </vt:lpstr>
      <vt:lpstr>Second mode R, L optimization</vt:lpstr>
      <vt:lpstr>ELECTRICAL CIRCUIT FOR THE SYNTHETIC INDuCTANCE </vt:lpstr>
      <vt:lpstr>Circuit sizing</vt:lpstr>
      <vt:lpstr>SECOND MODE RESONANT SHAUNT</vt:lpstr>
      <vt:lpstr>second mode attenuation result</vt:lpstr>
      <vt:lpstr>Double piezo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Andrea Chiappe</cp:lastModifiedBy>
  <cp:revision>14</cp:revision>
  <dcterms:created xsi:type="dcterms:W3CDTF">2025-02-11T12:43:50Z</dcterms:created>
  <dcterms:modified xsi:type="dcterms:W3CDTF">2025-02-17T14:19:03Z</dcterms:modified>
</cp:coreProperties>
</file>