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handoutMasterIdLst>
    <p:handoutMasterId r:id="rId15"/>
  </p:handoutMasterIdLst>
  <p:sldIdLst>
    <p:sldId id="256" r:id="rId2"/>
    <p:sldId id="257" r:id="rId3"/>
    <p:sldId id="264" r:id="rId4"/>
    <p:sldId id="265" r:id="rId5"/>
    <p:sldId id="271" r:id="rId6"/>
    <p:sldId id="266" r:id="rId7"/>
    <p:sldId id="273" r:id="rId8"/>
    <p:sldId id="267" r:id="rId9"/>
    <p:sldId id="272" r:id="rId10"/>
    <p:sldId id="268" r:id="rId11"/>
    <p:sldId id="269" r:id="rId12"/>
    <p:sldId id="270" r:id="rId1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735" y="327"/>
      </p:cViewPr>
      <p:guideLst/>
    </p:cSldViewPr>
  </p:slideViewPr>
  <p:notesTextViewPr>
    <p:cViewPr>
      <p:scale>
        <a:sx n="1" d="1"/>
        <a:sy n="1" d="1"/>
      </p:scale>
      <p:origin x="0" y="0"/>
    </p:cViewPr>
  </p:notesTextViewPr>
  <p:notesViewPr>
    <p:cSldViewPr snapToGrid="0">
      <p:cViewPr varScale="1">
        <p:scale>
          <a:sx n="88" d="100"/>
          <a:sy n="88" d="100"/>
        </p:scale>
        <p:origin x="30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12/02/2025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12/02/2025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98BFE-6409-40F1-BCB1-A5EAE8CB3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A97869-E798-49A3-23F1-16B99F26C94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7D8E7F8-ECD2-2F62-00FE-1E8B104FA08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599899F0-D3CD-F89A-2FFC-78A81A868B15}"/>
              </a:ext>
            </a:extLst>
          </p:cNvPr>
          <p:cNvSpPr>
            <a:spLocks noGrp="1"/>
          </p:cNvSpPr>
          <p:nvPr>
            <p:ph type="sldNum" sz="quarter" idx="5"/>
          </p:nvPr>
        </p:nvSpPr>
        <p:spPr/>
        <p:txBody>
          <a:bodyPr/>
          <a:lstStyle/>
          <a:p>
            <a:fld id="{AD00EC7B-1EC4-49B2-9D36-0990CC3D1063}" type="slidenum">
              <a:rPr lang="it-IT" smtClean="0"/>
              <a:t>11</a:t>
            </a:fld>
            <a:endParaRPr lang="it-IT"/>
          </a:p>
        </p:txBody>
      </p:sp>
    </p:spTree>
    <p:extLst>
      <p:ext uri="{BB962C8B-B14F-4D97-AF65-F5344CB8AC3E}">
        <p14:creationId xmlns:p14="http://schemas.microsoft.com/office/powerpoint/2010/main" val="92224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12</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6</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EB012-7EE6-9E95-2547-D1C8CD3BF1C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C9B002A-6558-6DA9-6D24-90A8E7F7CB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46060B-F4DB-34D6-B304-6497D579DC54}"/>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396D801-3B18-0624-D2A5-F48AFDB1DD1E}"/>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44572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BB73-5D18-0C83-DBFB-323292DFE84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5C3F4A4-851C-131A-F975-AE67AF4C8C1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4E14F5D-474E-F5C8-F00D-95A01B7CD04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2F6F727-5474-E90D-993A-D11D25110FE9}"/>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64430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12/02/2025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12/02/2025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12/02/2025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12/02/2025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12/02/2025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12/02/2025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12/02/2025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12/02/2025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12/02/2025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12/02/2025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12/02/2025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12/02/2025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a:t>
            </a:r>
            <a:r>
              <a:rPr lang="it-IT" sz="2400" dirty="0" err="1">
                <a:latin typeface="Tahoma" panose="020B0604030504040204" pitchFamily="34" charset="0"/>
                <a:ea typeface="Tahoma" panose="020B0604030504040204" pitchFamily="34" charset="0"/>
                <a:cs typeface="Tahoma" panose="020B0604030504040204" pitchFamily="34" charset="0"/>
              </a:rPr>
              <a:t>didonna</a:t>
            </a:r>
            <a:r>
              <a:rPr lang="it-IT"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141413" y="618518"/>
            <a:ext cx="9905998" cy="790404"/>
          </a:xfrm>
        </p:spPr>
        <p:txBody>
          <a:bodyPr rtlCol="0">
            <a:normAutofit fontScale="90000"/>
          </a:bodyPr>
          <a:lstStyle/>
          <a:p>
            <a:pPr rtl="0"/>
            <a:r>
              <a:rPr lang="it-IT" sz="4400" dirty="0">
                <a:latin typeface="Rockwell" panose="02060603020205020403" pitchFamily="18" charset="0"/>
              </a:rPr>
              <a:t>second mode </a:t>
            </a:r>
            <a:r>
              <a:rPr lang="it-IT" sz="4400" dirty="0" err="1">
                <a:latin typeface="Rockwell" panose="02060603020205020403" pitchFamily="18" charset="0"/>
              </a:rPr>
              <a:t>attenuation</a:t>
            </a:r>
            <a:r>
              <a:rPr lang="it-IT" sz="4400" dirty="0">
                <a:latin typeface="Rockwell" panose="02060603020205020403" pitchFamily="18" charset="0"/>
              </a:rPr>
              <a:t> </a:t>
            </a:r>
            <a:r>
              <a:rPr lang="it-IT" sz="4400" dirty="0" err="1">
                <a:latin typeface="Rockwell" panose="02060603020205020403" pitchFamily="18" charset="0"/>
              </a:rPr>
              <a:t>result</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Resistive</a:t>
            </a:r>
            <a:r>
              <a:rPr lang="it-IT" sz="4400" dirty="0">
                <a:latin typeface="Rockwell" panose="02060603020205020403" pitchFamily="18" charset="0"/>
              </a:rPr>
              <a:t> </a:t>
            </a:r>
          </a:p>
        </p:txBody>
      </p:sp>
    </p:spTree>
    <p:extLst>
      <p:ext uri="{BB962C8B-B14F-4D97-AF65-F5344CB8AC3E}">
        <p14:creationId xmlns:p14="http://schemas.microsoft.com/office/powerpoint/2010/main" val="15746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F1F5-34E1-4E95-E2F8-C3ED77AF68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F7B3018-7AA2-58F4-D42F-642C09C02F88}"/>
              </a:ext>
            </a:extLst>
          </p:cNvPr>
          <p:cNvSpPr>
            <a:spLocks noGrp="1"/>
          </p:cNvSpPr>
          <p:nvPr>
            <p:ph type="title"/>
          </p:nvPr>
        </p:nvSpPr>
        <p:spPr>
          <a:xfrm>
            <a:off x="1141413" y="618518"/>
            <a:ext cx="9905998" cy="790404"/>
          </a:xfrm>
        </p:spPr>
        <p:txBody>
          <a:bodyPr rtlCol="0">
            <a:normAutofit fontScale="90000"/>
          </a:bodyPr>
          <a:lstStyle/>
          <a:p>
            <a:pPr rtl="0"/>
            <a:r>
              <a:rPr lang="it-IT" sz="4400" dirty="0">
                <a:latin typeface="Rockwell" panose="02060603020205020403" pitchFamily="18" charset="0"/>
              </a:rPr>
              <a:t>second mode </a:t>
            </a:r>
            <a:r>
              <a:rPr lang="it-IT" sz="4400" dirty="0" err="1">
                <a:latin typeface="Rockwell" panose="02060603020205020403" pitchFamily="18" charset="0"/>
              </a:rPr>
              <a:t>attenuation</a:t>
            </a:r>
            <a:r>
              <a:rPr lang="it-IT" sz="4400" dirty="0">
                <a:latin typeface="Rockwell" panose="02060603020205020403" pitchFamily="18" charset="0"/>
              </a:rPr>
              <a:t> </a:t>
            </a:r>
            <a:r>
              <a:rPr lang="it-IT" sz="4400" dirty="0" err="1">
                <a:latin typeface="Rockwell" panose="02060603020205020403" pitchFamily="18" charset="0"/>
              </a:rPr>
              <a:t>result</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4A89BA54-6DF8-7E4D-EE25-2906FCB982E3}"/>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err="1">
                <a:latin typeface="Rockwell" panose="02060603020205020403" pitchFamily="18" charset="0"/>
              </a:rPr>
              <a:t>Resonant</a:t>
            </a:r>
            <a:r>
              <a:rPr lang="it-IT" sz="4400" dirty="0">
                <a:latin typeface="Rockwell" panose="02060603020205020403" pitchFamily="18" charset="0"/>
              </a:rPr>
              <a:t> </a:t>
            </a:r>
          </a:p>
        </p:txBody>
      </p:sp>
    </p:spTree>
    <p:extLst>
      <p:ext uri="{BB962C8B-B14F-4D97-AF65-F5344CB8AC3E}">
        <p14:creationId xmlns:p14="http://schemas.microsoft.com/office/powerpoint/2010/main" val="356927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a:t>
            </a:r>
            <a:r>
              <a:rPr lang="it-IT" sz="4400" dirty="0" err="1">
                <a:latin typeface="Rockwell" panose="02060603020205020403" pitchFamily="18" charset="0"/>
              </a:rPr>
              <a:t>piezo</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Resistive</a:t>
            </a:r>
            <a:r>
              <a:rPr lang="it-IT" sz="4400" dirty="0">
                <a:latin typeface="Rockwell" panose="02060603020205020403" pitchFamily="18" charset="0"/>
              </a:rPr>
              <a:t> </a:t>
            </a:r>
          </a:p>
        </p:txBody>
      </p:sp>
    </p:spTree>
    <p:extLst>
      <p:ext uri="{BB962C8B-B14F-4D97-AF65-F5344CB8AC3E}">
        <p14:creationId xmlns:p14="http://schemas.microsoft.com/office/powerpoint/2010/main" val="214079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6582" y="3104528"/>
            <a:ext cx="213360" cy="400110"/>
          </a:xfrm>
          <a:prstGeom prst="rect">
            <a:avLst/>
          </a:prstGeom>
          <a:noFill/>
        </p:spPr>
        <p:txBody>
          <a:bodyPr wrap="square" rtlCol="0">
            <a:spAutoFit/>
          </a:bodyPr>
          <a:lstStyle/>
          <a:p>
            <a:pPr algn="ctr"/>
            <a:r>
              <a:rPr lang="it-IT" sz="2000" dirty="0"/>
              <a:t>F</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 and R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339650"/>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Preoare and check all the laboratory equipement  </a:t>
            </a:r>
          </a:p>
          <a:p>
            <a:pPr marL="285750" indent="-285750">
              <a:buFontTx/>
              <a:buChar char="-"/>
            </a:pPr>
            <a:r>
              <a:rPr lang="it-IT" sz="2000" dirty="0"/>
              <a:t>Set all the Dewesoft parameters for acquiring correct data ( sampling freq, and natural freequences of our interest)</a:t>
            </a:r>
          </a:p>
          <a:p>
            <a:pPr marL="285750" indent="-285750">
              <a:buFontTx/>
              <a:buChar char="-"/>
            </a:pPr>
            <a:r>
              <a:rPr lang="it-IT" sz="2000" dirty="0"/>
              <a:t>Excite the bar with </a:t>
            </a:r>
            <a:r>
              <a:rPr lang="it-IT" sz="2000" b="1" dirty="0"/>
              <a:t>WHITE NOISE signal</a:t>
            </a:r>
            <a:r>
              <a:rPr lang="it-IT" sz="2000" dirty="0"/>
              <a:t>,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t>FRF_sc_sc</a:t>
            </a:r>
            <a:r>
              <a:rPr lang="it-IT" sz="2000" dirty="0"/>
              <a:t>: two piezo in short circuit ( no influemce of the piezo voltage on mechanical system)</a:t>
            </a:r>
          </a:p>
          <a:p>
            <a:pPr marL="742950" lvl="1" indent="-285750">
              <a:buFontTx/>
              <a:buChar char="-"/>
            </a:pPr>
            <a:r>
              <a:rPr lang="it-IT" sz="2000" b="1" dirty="0"/>
              <a:t>FRF_oc_sc</a:t>
            </a:r>
            <a:r>
              <a:rPr lang="it-IT" sz="2000" dirty="0"/>
              <a:t>: the first piezo id now in open circuit, so its voltage influenzate the system maechanical behaviour</a:t>
            </a:r>
          </a:p>
          <a:p>
            <a:pPr marL="742950" lvl="1" indent="-285750">
              <a:buFontTx/>
              <a:buChar char="-"/>
            </a:pPr>
            <a:r>
              <a:rPr lang="it-IT" sz="2000" b="1" dirty="0"/>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pic>
        <p:nvPicPr>
          <p:cNvPr id="4" name="Picture 3" descr="A graph of a graph&#10;&#10;AI-generated content may be incorrect.">
            <a:extLst>
              <a:ext uri="{FF2B5EF4-FFF2-40B4-BE49-F238E27FC236}">
                <a16:creationId xmlns:a16="http://schemas.microsoft.com/office/drawing/2014/main" id="{D09013C3-8CF9-C767-E9F6-21AAF8B9E8F5}"/>
              </a:ext>
            </a:extLst>
          </p:cNvPr>
          <p:cNvPicPr>
            <a:picLocks noChangeAspect="1"/>
          </p:cNvPicPr>
          <p:nvPr/>
        </p:nvPicPr>
        <p:blipFill>
          <a:blip r:embed="rId3"/>
          <a:stretch>
            <a:fillRect/>
          </a:stretch>
        </p:blipFill>
        <p:spPr>
          <a:xfrm>
            <a:off x="4303711" y="1825587"/>
            <a:ext cx="6921500" cy="3758759"/>
          </a:xfrm>
          <a:prstGeom prst="rect">
            <a:avLst/>
          </a:prstGeom>
          <a:noFill/>
        </p:spPr>
      </p:pic>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OC-OC</a:t>
            </a:r>
          </a:p>
        </p:txBody>
      </p:sp>
      <p:pic>
        <p:nvPicPr>
          <p:cNvPr id="10" name="Picture 9" descr="A graph with red and blue lines&#10;&#10;AI-generated content may be incorrect.">
            <a:extLst>
              <a:ext uri="{FF2B5EF4-FFF2-40B4-BE49-F238E27FC236}">
                <a16:creationId xmlns:a16="http://schemas.microsoft.com/office/drawing/2014/main" id="{0DFDF52E-7852-94FE-0C23-F02491BE2358}"/>
              </a:ext>
            </a:extLst>
          </p:cNvPr>
          <p:cNvPicPr>
            <a:picLocks noChangeAspect="1"/>
          </p:cNvPicPr>
          <p:nvPr/>
        </p:nvPicPr>
        <p:blipFill>
          <a:blip r:embed="rId4"/>
          <a:stretch>
            <a:fillRect/>
          </a:stretch>
        </p:blipFill>
        <p:spPr>
          <a:xfrm>
            <a:off x="1415956" y="1242841"/>
            <a:ext cx="2747001" cy="4924252"/>
          </a:xfrm>
          <a:prstGeom prst="rect">
            <a:avLst/>
          </a:prstGeom>
        </p:spPr>
      </p:pic>
      <p:sp>
        <p:nvSpPr>
          <p:cNvPr id="11" name="Oval 10">
            <a:extLst>
              <a:ext uri="{FF2B5EF4-FFF2-40B4-BE49-F238E27FC236}">
                <a16:creationId xmlns:a16="http://schemas.microsoft.com/office/drawing/2014/main" id="{6D07532F-CD2C-8666-C77D-EAE8DA57FF92}"/>
              </a:ext>
            </a:extLst>
          </p:cNvPr>
          <p:cNvSpPr/>
          <p:nvPr/>
        </p:nvSpPr>
        <p:spPr>
          <a:xfrm>
            <a:off x="5224641" y="1954530"/>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8007CEA-2BC1-4369-218B-59C42C1306CC}"/>
              </a:ext>
            </a:extLst>
          </p:cNvPr>
          <p:cNvSpPr/>
          <p:nvPr/>
        </p:nvSpPr>
        <p:spPr>
          <a:xfrm rot="10430790">
            <a:off x="3587036" y="2063582"/>
            <a:ext cx="1433352" cy="715010"/>
          </a:xfrm>
          <a:prstGeom prst="rightArrow">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solidFill>
                <a:srgbClr val="00B050"/>
              </a:solidFill>
            </a:endParaRPr>
          </a:p>
        </p:txBody>
      </p:sp>
    </p:spTree>
    <p:extLst>
      <p:ext uri="{BB962C8B-B14F-4D97-AF65-F5344CB8AC3E}">
        <p14:creationId xmlns:p14="http://schemas.microsoft.com/office/powerpoint/2010/main" val="65983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8109-AACC-256F-4B3D-4E054D73DEF2}"/>
              </a:ext>
            </a:extLst>
          </p:cNvPr>
          <p:cNvSpPr>
            <a:spLocks noGrp="1"/>
          </p:cNvSpPr>
          <p:nvPr>
            <p:ph type="title"/>
          </p:nvPr>
        </p:nvSpPr>
        <p:spPr>
          <a:xfrm>
            <a:off x="1312863" y="205768"/>
            <a:ext cx="9905998" cy="867382"/>
          </a:xfrm>
        </p:spPr>
        <p:txBody>
          <a:bodyPr/>
          <a:lstStyle/>
          <a:p>
            <a:endParaRPr lang="en-GB" dirty="0"/>
          </a:p>
        </p:txBody>
      </p:sp>
      <p:sp>
        <p:nvSpPr>
          <p:cNvPr id="3" name="Content Placeholder 2">
            <a:extLst>
              <a:ext uri="{FF2B5EF4-FFF2-40B4-BE49-F238E27FC236}">
                <a16:creationId xmlns:a16="http://schemas.microsoft.com/office/drawing/2014/main" id="{1F72DD8B-B373-D0DE-4A85-9F7715CBF6C2}"/>
              </a:ext>
            </a:extLst>
          </p:cNvPr>
          <p:cNvSpPr>
            <a:spLocks noGrp="1"/>
          </p:cNvSpPr>
          <p:nvPr>
            <p:ph idx="1"/>
          </p:nvPr>
        </p:nvSpPr>
        <p:spPr>
          <a:xfrm>
            <a:off x="1047751" y="1301750"/>
            <a:ext cx="4483099" cy="4984750"/>
          </a:xfrm>
        </p:spPr>
        <p:txBody>
          <a:bodyPr>
            <a:normAutofit/>
          </a:bodyPr>
          <a:lstStyle/>
          <a:p>
            <a:pPr>
              <a:buFontTx/>
              <a:buChar char="-"/>
            </a:pPr>
            <a:r>
              <a:rPr lang="it-IT" sz="1900" dirty="0"/>
              <a:t>FRF sc-sc allow us to find:</a:t>
            </a:r>
          </a:p>
          <a:p>
            <a:pPr>
              <a:buFontTx/>
              <a:buChar char="-"/>
            </a:pPr>
            <a:r>
              <a:rPr lang="it-IT" sz="1900" dirty="0"/>
              <a:t>Natual frequences of the mecchanical system without the influence of the two piezo’s voltage</a:t>
            </a:r>
          </a:p>
          <a:p>
            <a:pPr lvl="1">
              <a:buFontTx/>
              <a:buChar char="-"/>
            </a:pPr>
            <a:r>
              <a:rPr lang="it-IT" sz="1900" dirty="0"/>
              <a:t>w_1 = 20.122 [Hz]</a:t>
            </a:r>
          </a:p>
          <a:p>
            <a:pPr lvl="1">
              <a:buFontTx/>
              <a:buChar char="-"/>
            </a:pPr>
            <a:r>
              <a:rPr lang="it-IT" sz="1900" dirty="0"/>
              <a:t>w_2 = 115.74 [Hz]</a:t>
            </a:r>
          </a:p>
          <a:p>
            <a:pPr lvl="1">
              <a:buFontTx/>
              <a:buChar char="-"/>
            </a:pPr>
            <a:r>
              <a:rPr lang="it-IT" sz="1900" dirty="0"/>
              <a:t>w_2 = 314.24 [Hz]</a:t>
            </a:r>
          </a:p>
          <a:p>
            <a:pPr>
              <a:buFontTx/>
              <a:buChar char="-"/>
            </a:pPr>
            <a:r>
              <a:rPr lang="it-IT" sz="1900" dirty="0"/>
              <a:t>Mechanical damping of the system associated to different mode shape csi</a:t>
            </a:r>
          </a:p>
          <a:p>
            <a:pPr lvl="1">
              <a:buFontTx/>
              <a:buChar char="-"/>
            </a:pPr>
            <a:r>
              <a:rPr lang="en-GB" sz="1900" dirty="0">
                <a:latin typeface="Tw Cen MT (Body)"/>
              </a:rPr>
              <a:t>csi_1</a:t>
            </a:r>
            <a:r>
              <a:rPr lang="en-GB" sz="1900" b="0" i="0" dirty="0">
                <a:effectLst/>
                <a:latin typeface="Tw Cen MT (Body)"/>
              </a:rPr>
              <a:t> = 0.0010033</a:t>
            </a:r>
          </a:p>
          <a:p>
            <a:pPr lvl="1">
              <a:buFontTx/>
              <a:buChar char="-"/>
            </a:pPr>
            <a:r>
              <a:rPr lang="en-GB" sz="1900" dirty="0">
                <a:latin typeface="Tw Cen MT (Body)"/>
              </a:rPr>
              <a:t>c</a:t>
            </a:r>
            <a:r>
              <a:rPr lang="en-GB" sz="1900" b="0" i="0" dirty="0">
                <a:effectLst/>
                <a:latin typeface="Tw Cen MT (Body)"/>
              </a:rPr>
              <a:t>si_2= 0.0047168</a:t>
            </a:r>
          </a:p>
          <a:p>
            <a:pPr marL="457200" lvl="1" indent="0">
              <a:buNone/>
            </a:pPr>
            <a:r>
              <a:rPr lang="en-GB" sz="1900" dirty="0">
                <a:latin typeface="Tw Cen MT (Body)"/>
              </a:rPr>
              <a:t>-  csi_3</a:t>
            </a:r>
            <a:r>
              <a:rPr lang="en-GB" sz="1900" b="0" i="0" dirty="0">
                <a:effectLst/>
                <a:latin typeface="Tw Cen MT (Body)"/>
              </a:rPr>
              <a:t> = 0.0028293</a:t>
            </a:r>
          </a:p>
          <a:p>
            <a:pPr>
              <a:buFontTx/>
              <a:buChar char="-"/>
            </a:pPr>
            <a:endParaRPr lang="it-IT" dirty="0"/>
          </a:p>
          <a:p>
            <a:pPr>
              <a:buFontTx/>
              <a:buChar char="-"/>
            </a:pPr>
            <a:endParaRPr lang="en-GB" dirty="0"/>
          </a:p>
        </p:txBody>
      </p:sp>
      <p:sp>
        <p:nvSpPr>
          <p:cNvPr id="4" name="Content Placeholder 2">
            <a:extLst>
              <a:ext uri="{FF2B5EF4-FFF2-40B4-BE49-F238E27FC236}">
                <a16:creationId xmlns:a16="http://schemas.microsoft.com/office/drawing/2014/main" id="{C89CF9D6-894F-6DAB-E0E5-027FFD2B92BE}"/>
              </a:ext>
            </a:extLst>
          </p:cNvPr>
          <p:cNvSpPr txBox="1">
            <a:spLocks/>
          </p:cNvSpPr>
          <p:nvPr/>
        </p:nvSpPr>
        <p:spPr>
          <a:xfrm>
            <a:off x="6242049" y="1289050"/>
            <a:ext cx="4902200" cy="49847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Tx/>
              <a:buChar char="-"/>
            </a:pPr>
            <a:r>
              <a:rPr lang="it-IT" sz="1900" dirty="0"/>
              <a:t>FRF oc-sc allow us to find:</a:t>
            </a:r>
          </a:p>
          <a:p>
            <a:pPr>
              <a:buFontTx/>
              <a:buChar char="-"/>
            </a:pPr>
            <a:r>
              <a:rPr lang="it-IT" sz="1900" dirty="0"/>
              <a:t>Natual frequences of the mecchanical system with the influence of the first piezo’s voltage. This cause an increase of stifness of the system, so the natural freq. are little bit high</a:t>
            </a:r>
          </a:p>
          <a:p>
            <a:pPr lvl="1">
              <a:buFontTx/>
              <a:buChar char="-"/>
            </a:pPr>
            <a:r>
              <a:rPr lang="it-IT" sz="1900" dirty="0"/>
              <a:t>w_1 = 20.723 [Hz]</a:t>
            </a:r>
          </a:p>
          <a:p>
            <a:pPr lvl="1">
              <a:buFontTx/>
              <a:buChar char="-"/>
            </a:pPr>
            <a:r>
              <a:rPr lang="it-IT" sz="1900" dirty="0"/>
              <a:t>w_2 = 115.94 [Hz]</a:t>
            </a:r>
          </a:p>
          <a:p>
            <a:pPr lvl="1">
              <a:buFontTx/>
              <a:buChar char="-"/>
            </a:pPr>
            <a:r>
              <a:rPr lang="it-IT" sz="1900" dirty="0"/>
              <a:t>w_2 = 314.81 [Hz]</a:t>
            </a:r>
          </a:p>
          <a:p>
            <a:pPr>
              <a:buFontTx/>
              <a:buChar char="-"/>
            </a:pPr>
            <a:r>
              <a:rPr lang="it-IT" sz="1900" dirty="0"/>
              <a:t>Mechanical damping of the system associated to different mode shape csi, also the damping is little bit high	</a:t>
            </a:r>
          </a:p>
          <a:p>
            <a:pPr lvl="1">
              <a:buFontTx/>
              <a:buChar char="-"/>
            </a:pPr>
            <a:r>
              <a:rPr lang="en-GB" sz="1900" dirty="0">
                <a:latin typeface="Tw Cen MT (Body)"/>
              </a:rPr>
              <a:t>csi_1 = 0.0086232</a:t>
            </a:r>
          </a:p>
          <a:p>
            <a:pPr lvl="1">
              <a:buFontTx/>
              <a:buChar char="-"/>
            </a:pPr>
            <a:r>
              <a:rPr lang="en-GB" sz="1900" dirty="0">
                <a:latin typeface="Tw Cen MT (Body)"/>
              </a:rPr>
              <a:t>csi_2= 0.0053901</a:t>
            </a:r>
          </a:p>
          <a:p>
            <a:pPr marL="457200" lvl="1" indent="0">
              <a:buFont typeface="Arial" panose="020B0604020202020204" pitchFamily="34" charset="0"/>
              <a:buNone/>
            </a:pPr>
            <a:r>
              <a:rPr lang="en-GB" sz="1900" dirty="0">
                <a:latin typeface="Tw Cen MT (Body)"/>
              </a:rPr>
              <a:t>-  csi_3 = 0.0040261</a:t>
            </a:r>
          </a:p>
          <a:p>
            <a:pPr marL="0" indent="0">
              <a:buNone/>
            </a:pPr>
            <a:endParaRPr lang="it-IT" dirty="0"/>
          </a:p>
          <a:p>
            <a:pPr>
              <a:buFontTx/>
              <a:buChar char="-"/>
            </a:pPr>
            <a:endParaRPr lang="en-GB" dirty="0"/>
          </a:p>
        </p:txBody>
      </p:sp>
    </p:spTree>
    <p:extLst>
      <p:ext uri="{BB962C8B-B14F-4D97-AF65-F5344CB8AC3E}">
        <p14:creationId xmlns:p14="http://schemas.microsoft.com/office/powerpoint/2010/main" val="119475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62E05-62B1-593C-55E2-0801D5B5AF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11BCF4-A220-03EC-E085-F2C53F62FD4F}"/>
              </a:ext>
            </a:extLst>
          </p:cNvPr>
          <p:cNvSpPr>
            <a:spLocks noGrp="1"/>
          </p:cNvSpPr>
          <p:nvPr>
            <p:ph type="title"/>
          </p:nvPr>
        </p:nvSpPr>
        <p:spPr>
          <a:xfrm>
            <a:off x="1141413" y="510568"/>
            <a:ext cx="9905998" cy="790404"/>
          </a:xfrm>
        </p:spPr>
        <p:txBody>
          <a:bodyPr rtlCol="0">
            <a:normAutofit/>
          </a:bodyPr>
          <a:lstStyle/>
          <a:p>
            <a:pPr rtl="0"/>
            <a:r>
              <a:rPr lang="it-IT" sz="4400" dirty="0">
                <a:latin typeface="Rockwell" panose="02060603020205020403" pitchFamily="18" charset="0"/>
              </a:rPr>
              <a:t>First mode RESISTIVE SHAUNT </a:t>
            </a:r>
          </a:p>
        </p:txBody>
      </p:sp>
      <p:sp>
        <p:nvSpPr>
          <p:cNvPr id="5" name="Titolo 1">
            <a:extLst>
              <a:ext uri="{FF2B5EF4-FFF2-40B4-BE49-F238E27FC236}">
                <a16:creationId xmlns:a16="http://schemas.microsoft.com/office/drawing/2014/main" id="{43F9C462-64D5-6081-CBDD-F63144756E4C}"/>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4400" dirty="0">
                <a:latin typeface="Rockwell" panose="02060603020205020403" pitchFamily="18" charset="0"/>
              </a:rPr>
              <a:t> </a:t>
            </a:r>
          </a:p>
        </p:txBody>
      </p:sp>
      <p:sp>
        <p:nvSpPr>
          <p:cNvPr id="6" name="TextBox 5">
            <a:extLst>
              <a:ext uri="{FF2B5EF4-FFF2-40B4-BE49-F238E27FC236}">
                <a16:creationId xmlns:a16="http://schemas.microsoft.com/office/drawing/2014/main" id="{B55ADFDB-8B55-ACEE-DEBD-F158CCDDA013}"/>
              </a:ext>
            </a:extLst>
          </p:cNvPr>
          <p:cNvSpPr txBox="1"/>
          <p:nvPr/>
        </p:nvSpPr>
        <p:spPr>
          <a:xfrm>
            <a:off x="1141413" y="2082800"/>
            <a:ext cx="9342437" cy="1015663"/>
          </a:xfrm>
          <a:prstGeom prst="rect">
            <a:avLst/>
          </a:prstGeom>
          <a:noFill/>
        </p:spPr>
        <p:txBody>
          <a:bodyPr wrap="square" rtlCol="0">
            <a:spAutoFit/>
          </a:bodyPr>
          <a:lstStyle/>
          <a:p>
            <a:r>
              <a:rPr lang="it-IT" sz="2000" dirty="0"/>
              <a:t>The goal of the resistence optimization is to find the value of R for wich the new FRF curv has his maximum </a:t>
            </a:r>
            <a:r>
              <a:rPr lang="it-IT" sz="2000"/>
              <a:t>point in the crossing poinnt between the FRF sc-sc and FRF oc_sc.</a:t>
            </a:r>
          </a:p>
          <a:p>
            <a:endParaRPr lang="en-GB" sz="2000" dirty="0"/>
          </a:p>
        </p:txBody>
      </p:sp>
    </p:spTree>
    <p:extLst>
      <p:ext uri="{BB962C8B-B14F-4D97-AF65-F5344CB8AC3E}">
        <p14:creationId xmlns:p14="http://schemas.microsoft.com/office/powerpoint/2010/main" val="253864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67006-BAAE-5423-1DC7-30FB740ABF8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48B82EE-CE29-2F6B-92AB-44CDA4EF65D3}"/>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OC-OC </a:t>
            </a:r>
            <a:r>
              <a:rPr lang="it-IT" sz="4400" dirty="0">
                <a:latin typeface="Rockwell" panose="02060603020205020403" pitchFamily="18" charset="0"/>
              </a:rPr>
              <a:t>/</a:t>
            </a:r>
            <a:r>
              <a:rPr lang="it-IT" sz="4400" dirty="0">
                <a:solidFill>
                  <a:srgbClr val="C00000"/>
                </a:solidFill>
                <a:latin typeface="Rockwell" panose="02060603020205020403" pitchFamily="18" charset="0"/>
              </a:rPr>
              <a:t> </a:t>
            </a:r>
            <a:r>
              <a:rPr lang="it-IT" sz="4400" dirty="0">
                <a:solidFill>
                  <a:srgbClr val="00B050"/>
                </a:solidFill>
                <a:latin typeface="Rockwell" panose="02060603020205020403" pitchFamily="18" charset="0"/>
              </a:rPr>
              <a:t>R-sc</a:t>
            </a:r>
            <a:endParaRPr lang="it-IT" sz="4400" dirty="0">
              <a:solidFill>
                <a:srgbClr val="C00000"/>
              </a:solidFill>
              <a:latin typeface="Rockwell" panose="02060603020205020403" pitchFamily="18" charset="0"/>
            </a:endParaRPr>
          </a:p>
        </p:txBody>
      </p:sp>
      <p:pic>
        <p:nvPicPr>
          <p:cNvPr id="3" name="Picture 2" descr="A graph with a line graph&#10;&#10;AI-generated content may be incorrect.">
            <a:extLst>
              <a:ext uri="{FF2B5EF4-FFF2-40B4-BE49-F238E27FC236}">
                <a16:creationId xmlns:a16="http://schemas.microsoft.com/office/drawing/2014/main" id="{2899CCB8-37ED-4756-9C74-3B2C9491F248}"/>
              </a:ext>
            </a:extLst>
          </p:cNvPr>
          <p:cNvPicPr>
            <a:picLocks noChangeAspect="1"/>
          </p:cNvPicPr>
          <p:nvPr/>
        </p:nvPicPr>
        <p:blipFill>
          <a:blip r:embed="rId3"/>
          <a:stretch>
            <a:fillRect/>
          </a:stretch>
        </p:blipFill>
        <p:spPr>
          <a:xfrm>
            <a:off x="1270000" y="1300110"/>
            <a:ext cx="2717467" cy="4809712"/>
          </a:xfrm>
          <a:prstGeom prst="rect">
            <a:avLst/>
          </a:prstGeom>
        </p:spPr>
      </p:pic>
      <p:pic>
        <p:nvPicPr>
          <p:cNvPr id="6" name="Picture 5" descr="A graph with green lines&#10;&#10;AI-generated content may be incorrect.">
            <a:extLst>
              <a:ext uri="{FF2B5EF4-FFF2-40B4-BE49-F238E27FC236}">
                <a16:creationId xmlns:a16="http://schemas.microsoft.com/office/drawing/2014/main" id="{C710CF2F-5928-3580-B511-6CD548ED385B}"/>
              </a:ext>
            </a:extLst>
          </p:cNvPr>
          <p:cNvPicPr>
            <a:picLocks noChangeAspect="1"/>
          </p:cNvPicPr>
          <p:nvPr/>
        </p:nvPicPr>
        <p:blipFill>
          <a:blip r:embed="rId4"/>
          <a:stretch>
            <a:fillRect/>
          </a:stretch>
        </p:blipFill>
        <p:spPr>
          <a:xfrm>
            <a:off x="4203652" y="1817029"/>
            <a:ext cx="6953017" cy="3775874"/>
          </a:xfrm>
          <a:prstGeom prst="rect">
            <a:avLst/>
          </a:prstGeom>
        </p:spPr>
      </p:pic>
      <p:sp>
        <p:nvSpPr>
          <p:cNvPr id="13" name="Arrow: Right 12">
            <a:extLst>
              <a:ext uri="{FF2B5EF4-FFF2-40B4-BE49-F238E27FC236}">
                <a16:creationId xmlns:a16="http://schemas.microsoft.com/office/drawing/2014/main" id="{A54B5E1C-4D0C-84F7-8C40-E29940808123}"/>
              </a:ext>
            </a:extLst>
          </p:cNvPr>
          <p:cNvSpPr/>
          <p:nvPr/>
        </p:nvSpPr>
        <p:spPr>
          <a:xfrm rot="10430790">
            <a:off x="3222039" y="2235032"/>
            <a:ext cx="1433352" cy="715010"/>
          </a:xfrm>
          <a:prstGeom prst="rightArrow">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solidFill>
                <a:srgbClr val="00B050"/>
              </a:solidFill>
            </a:endParaRPr>
          </a:p>
        </p:txBody>
      </p:sp>
      <p:sp>
        <p:nvSpPr>
          <p:cNvPr id="11" name="Oval 10">
            <a:extLst>
              <a:ext uri="{FF2B5EF4-FFF2-40B4-BE49-F238E27FC236}">
                <a16:creationId xmlns:a16="http://schemas.microsoft.com/office/drawing/2014/main" id="{2926C81C-4E10-26BE-0446-F4BE378DA2B1}"/>
              </a:ext>
            </a:extLst>
          </p:cNvPr>
          <p:cNvSpPr/>
          <p:nvPr/>
        </p:nvSpPr>
        <p:spPr>
          <a:xfrm>
            <a:off x="5105666" y="1877527"/>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50341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problemasoluzione </Template>
  <TotalTime>226</TotalTime>
  <Words>674</Words>
  <Application>Microsoft Office PowerPoint</Application>
  <PresentationFormat>Widescreen</PresentationFormat>
  <Paragraphs>85</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Tahoma</vt:lpstr>
      <vt:lpstr>Tw Cen MT</vt:lpstr>
      <vt:lpstr>Tw Cen MT (Body)</vt:lpstr>
      <vt:lpstr>Circuito</vt:lpstr>
      <vt:lpstr>Vibration control with piezoelectric shunt</vt:lpstr>
      <vt:lpstr>Experimental setup</vt:lpstr>
      <vt:lpstr>Experimental setup</vt:lpstr>
      <vt:lpstr>GOALS</vt:lpstr>
      <vt:lpstr>Experiment procedure SINGLE MODE</vt:lpstr>
      <vt:lpstr>FRF SC-SC / OC-OC</vt:lpstr>
      <vt:lpstr>PowerPoint Presentation</vt:lpstr>
      <vt:lpstr>First mode RESISTIVE SHAUNT </vt:lpstr>
      <vt:lpstr>FRF SC-SC / OC-OC / R-sc</vt:lpstr>
      <vt:lpstr>second mode attenuation result</vt:lpstr>
      <vt:lpstr>second mode attenuation result</vt:lpstr>
      <vt:lpstr>Double piezo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Andrea Chiappe</cp:lastModifiedBy>
  <cp:revision>7</cp:revision>
  <dcterms:created xsi:type="dcterms:W3CDTF">2025-02-11T12:43:50Z</dcterms:created>
  <dcterms:modified xsi:type="dcterms:W3CDTF">2025-02-12T19:30:28Z</dcterms:modified>
</cp:coreProperties>
</file>