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handoutMasterIdLst>
    <p:handoutMasterId r:id="rId19"/>
  </p:handoutMasterIdLst>
  <p:sldIdLst>
    <p:sldId id="256" r:id="rId2"/>
    <p:sldId id="257" r:id="rId3"/>
    <p:sldId id="264" r:id="rId4"/>
    <p:sldId id="265" r:id="rId5"/>
    <p:sldId id="271" r:id="rId6"/>
    <p:sldId id="275" r:id="rId7"/>
    <p:sldId id="276" r:id="rId8"/>
    <p:sldId id="266" r:id="rId9"/>
    <p:sldId id="274" r:id="rId10"/>
    <p:sldId id="277" r:id="rId11"/>
    <p:sldId id="278" r:id="rId12"/>
    <p:sldId id="280" r:id="rId13"/>
    <p:sldId id="279" r:id="rId14"/>
    <p:sldId id="268" r:id="rId15"/>
    <p:sldId id="269" r:id="rId16"/>
    <p:sldId id="270" r:id="rId17"/>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p:scale>
          <a:sx n="75" d="100"/>
          <a:sy n="75" d="100"/>
        </p:scale>
        <p:origin x="681" y="327"/>
      </p:cViewPr>
      <p:guideLst/>
    </p:cSldViewPr>
  </p:slideViewPr>
  <p:notesTextViewPr>
    <p:cViewPr>
      <p:scale>
        <a:sx n="1" d="1"/>
        <a:sy n="1" d="1"/>
      </p:scale>
      <p:origin x="0" y="0"/>
    </p:cViewPr>
  </p:notesTextViewPr>
  <p:notesViewPr>
    <p:cSldViewPr snapToGrid="0">
      <p:cViewPr varScale="1">
        <p:scale>
          <a:sx n="88" d="100"/>
          <a:sy n="88"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14/02/2025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14/02/2025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98BFE-6409-40F1-BCB1-A5EAE8CB3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A97869-E798-49A3-23F1-16B99F26C94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7D8E7F8-ECD2-2F62-00FE-1E8B104FA08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599899F0-D3CD-F89A-2FFC-78A81A868B15}"/>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92224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16</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BFC6-0E57-414F-D441-E21E57D8948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328289-B4C7-446D-6C38-23DE05A69E2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045B511-5D04-79C1-F1F8-67F955215DFE}"/>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B9DE6F5-701F-1D43-C202-FA791702D8F6}"/>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95884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14/02/2025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14/02/2025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14/02/2025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14/02/2025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14/02/2025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14/02/2025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14/02/2025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14/02/2025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14/02/2025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14/02/2025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14/02/2025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14/02/2025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a:t>
            </a:r>
            <a:r>
              <a:rPr lang="it-IT" sz="2400" dirty="0" err="1">
                <a:latin typeface="Tahoma" panose="020B0604030504040204" pitchFamily="34" charset="0"/>
                <a:ea typeface="Tahoma" panose="020B0604030504040204" pitchFamily="34" charset="0"/>
                <a:cs typeface="Tahoma" panose="020B0604030504040204" pitchFamily="34" charset="0"/>
              </a:rPr>
              <a:t>didonna</a:t>
            </a:r>
            <a:r>
              <a:rPr lang="it-IT"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SHAUNT </a:t>
            </a:r>
            <a:endParaRPr lang="it-IT" sz="4400" dirty="0">
              <a:solidFill>
                <a:srgbClr val="C00000"/>
              </a:solidFill>
              <a:latin typeface="Rockwell" panose="02060603020205020403" pitchFamily="18" charset="0"/>
            </a:endParaRPr>
          </a:p>
        </p:txBody>
      </p:sp>
      <p:sp>
        <p:nvSpPr>
          <p:cNvPr id="21" name="TextBox 20">
            <a:extLst>
              <a:ext uri="{FF2B5EF4-FFF2-40B4-BE49-F238E27FC236}">
                <a16:creationId xmlns:a16="http://schemas.microsoft.com/office/drawing/2014/main" id="{5C8D9FCB-C60C-B776-A756-D142D08AFFC5}"/>
              </a:ext>
            </a:extLst>
          </p:cNvPr>
          <p:cNvSpPr txBox="1"/>
          <p:nvPr/>
        </p:nvSpPr>
        <p:spPr>
          <a:xfrm>
            <a:off x="1415957" y="1391033"/>
            <a:ext cx="5283357" cy="5355312"/>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endParaRPr lang="en-GB" dirty="0"/>
          </a:p>
          <a:p>
            <a:endParaRPr lang="en-GB" dirty="0"/>
          </a:p>
          <a:p>
            <a:endParaRPr lang="en-GB" dirty="0"/>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p:pic>
        <p:nvPicPr>
          <p:cNvPr id="3" name="Picture 2" descr="A graph with a line graph&#10;&#10;AI-generated content may be incorrect.">
            <a:extLst>
              <a:ext uri="{FF2B5EF4-FFF2-40B4-BE49-F238E27FC236}">
                <a16:creationId xmlns:a16="http://schemas.microsoft.com/office/drawing/2014/main" id="{D81C0A34-E23D-2099-7982-F7FA168CB635}"/>
              </a:ext>
            </a:extLst>
          </p:cNvPr>
          <p:cNvPicPr>
            <a:picLocks noChangeAspect="1"/>
          </p:cNvPicPr>
          <p:nvPr/>
        </p:nvPicPr>
        <p:blipFill>
          <a:blip r:embed="rId3"/>
          <a:stretch>
            <a:fillRect/>
          </a:stretch>
        </p:blipFill>
        <p:spPr>
          <a:xfrm>
            <a:off x="7214891" y="1391033"/>
            <a:ext cx="3472252" cy="5062212"/>
          </a:xfrm>
          <a:prstGeom prst="rect">
            <a:avLst/>
          </a:prstGeom>
        </p:spPr>
      </p:pic>
      <p:sp>
        <p:nvSpPr>
          <p:cNvPr id="4" name="Oval 3">
            <a:extLst>
              <a:ext uri="{FF2B5EF4-FFF2-40B4-BE49-F238E27FC236}">
                <a16:creationId xmlns:a16="http://schemas.microsoft.com/office/drawing/2014/main" id="{1A913392-DE3B-7434-1EA5-762B23CF0992}"/>
              </a:ext>
            </a:extLst>
          </p:cNvPr>
          <p:cNvSpPr/>
          <p:nvPr/>
        </p:nvSpPr>
        <p:spPr>
          <a:xfrm>
            <a:off x="8631338" y="3224778"/>
            <a:ext cx="55651" cy="457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ack text with black text&#10;&#10;AI-generated content may be incorrect.">
            <a:extLst>
              <a:ext uri="{FF2B5EF4-FFF2-40B4-BE49-F238E27FC236}">
                <a16:creationId xmlns:a16="http://schemas.microsoft.com/office/drawing/2014/main" id="{C12117CC-BA5D-FD91-E4DE-545E207D7B1F}"/>
              </a:ext>
            </a:extLst>
          </p:cNvPr>
          <p:cNvPicPr>
            <a:picLocks noChangeAspect="1"/>
          </p:cNvPicPr>
          <p:nvPr/>
        </p:nvPicPr>
        <p:blipFill>
          <a:blip r:embed="rId4"/>
          <a:srcRect b="20232"/>
          <a:stretch/>
        </p:blipFill>
        <p:spPr>
          <a:xfrm>
            <a:off x="2270066" y="3732494"/>
            <a:ext cx="3575138" cy="571717"/>
          </a:xfrm>
          <a:prstGeom prst="rect">
            <a:avLst/>
          </a:prstGeom>
        </p:spPr>
      </p:pic>
    </p:spTree>
    <p:extLst>
      <p:ext uri="{BB962C8B-B14F-4D97-AF65-F5344CB8AC3E}">
        <p14:creationId xmlns:p14="http://schemas.microsoft.com/office/powerpoint/2010/main" val="3419649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5632311"/>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Starting from the equation of the system is poossible to derive:</a:t>
            </a:r>
          </a:p>
          <a:p>
            <a:pPr marL="285750" indent="-285750">
              <a:buFont typeface="Arial" panose="020B0604020202020204" pitchFamily="34" charset="0"/>
              <a:buChar char="•"/>
            </a:pPr>
            <a:endParaRPr lang="it-IT" dirty="0"/>
          </a:p>
          <a:p>
            <a:pPr lvl="1"/>
            <a:r>
              <a:rPr lang="it-IT" dirty="0"/>
              <a:t>-	</a:t>
            </a:r>
            <a:r>
              <a:rPr lang="it-IT" b="1" dirty="0">
                <a:latin typeface="Rockwell" panose="02060603020205020403" pitchFamily="18" charset="0"/>
              </a:rPr>
              <a:t>Electric Natural Frequency: </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a:p>
            <a:pPr lvl="1"/>
            <a:endParaRPr lang="it-IT" dirty="0"/>
          </a:p>
          <a:p>
            <a:pPr lvl="1"/>
            <a:r>
              <a:rPr lang="it-IT" b="1" dirty="0">
                <a:latin typeface="Rockwell" panose="02060603020205020403" pitchFamily="18" charset="0"/>
              </a:rPr>
              <a:t>-	Electrical damping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p:pic>
        <p:nvPicPr>
          <p:cNvPr id="12" name="Picture 11" descr="A black and white math equation&#10;&#10;AI-generated content may be incorrect.">
            <a:extLst>
              <a:ext uri="{FF2B5EF4-FFF2-40B4-BE49-F238E27FC236}">
                <a16:creationId xmlns:a16="http://schemas.microsoft.com/office/drawing/2014/main" id="{5E461984-6134-0583-0337-24685B2C3E75}"/>
              </a:ext>
            </a:extLst>
          </p:cNvPr>
          <p:cNvPicPr>
            <a:picLocks noChangeAspect="1"/>
          </p:cNvPicPr>
          <p:nvPr/>
        </p:nvPicPr>
        <p:blipFill>
          <a:blip r:embed="rId2"/>
          <a:stretch>
            <a:fillRect/>
          </a:stretch>
        </p:blipFill>
        <p:spPr>
          <a:xfrm>
            <a:off x="2588667" y="5794902"/>
            <a:ext cx="1872753" cy="554890"/>
          </a:xfrm>
          <a:prstGeom prst="rect">
            <a:avLst/>
          </a:prstGeom>
        </p:spPr>
      </p:pic>
      <p:pic>
        <p:nvPicPr>
          <p:cNvPr id="10" name="Picture 9" descr="A square root and square root symbol&#10;&#10;AI-generated content may be incorrect.">
            <a:extLst>
              <a:ext uri="{FF2B5EF4-FFF2-40B4-BE49-F238E27FC236}">
                <a16:creationId xmlns:a16="http://schemas.microsoft.com/office/drawing/2014/main" id="{4620DB15-6C03-9EF6-03A8-D0EA42F0D871}"/>
              </a:ext>
            </a:extLst>
          </p:cNvPr>
          <p:cNvPicPr>
            <a:picLocks noChangeAspect="1"/>
          </p:cNvPicPr>
          <p:nvPr/>
        </p:nvPicPr>
        <p:blipFill>
          <a:blip r:embed="rId3"/>
          <a:stretch>
            <a:fillRect/>
          </a:stretch>
        </p:blipFill>
        <p:spPr>
          <a:xfrm rot="10800000" flipH="1" flipV="1">
            <a:off x="2520039" y="4690104"/>
            <a:ext cx="1872753" cy="544358"/>
          </a:xfrm>
          <a:prstGeom prst="rect">
            <a:avLst/>
          </a:prstGeom>
        </p:spPr>
      </p:pic>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3970318"/>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pPr marL="285750" indent="-285750">
              <a:buFontTx/>
              <a:buChar char="-"/>
            </a:pPr>
            <a:endParaRPr lang="it-IT" dirty="0"/>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pPr marL="285750" indent="-285750">
              <a:buFontTx/>
              <a:buChar char="-"/>
            </a:pPr>
            <a:endParaRPr lang="it-IT" dirty="0"/>
          </a:p>
          <a:p>
            <a:pPr marL="285750" indent="-285750">
              <a:buFontTx/>
              <a:buChar char="-"/>
            </a:pPr>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[Kohm]</a:t>
            </a:r>
          </a:p>
        </p:txBody>
      </p:sp>
      <p:pic>
        <p:nvPicPr>
          <p:cNvPr id="5" name="Content Placeholder 4">
            <a:extLst>
              <a:ext uri="{FF2B5EF4-FFF2-40B4-BE49-F238E27FC236}">
                <a16:creationId xmlns:a16="http://schemas.microsoft.com/office/drawing/2014/main" id="{AEF72DEC-720B-2F2D-B33C-FE76F30F3AB8}"/>
              </a:ext>
            </a:extLst>
          </p:cNvPr>
          <p:cNvPicPr>
            <a:picLocks noGrp="1" noChangeAspect="1"/>
          </p:cNvPicPr>
          <p:nvPr>
            <p:ph idx="1"/>
          </p:nvPr>
        </p:nvPicPr>
        <p:blipFill>
          <a:blip r:embed="rId4"/>
          <a:stretch>
            <a:fillRect/>
          </a:stretch>
        </p:blipFill>
        <p:spPr>
          <a:xfrm>
            <a:off x="7189250" y="2114186"/>
            <a:ext cx="2740968" cy="301342"/>
          </a:xfrm>
        </p:spPr>
      </p:pic>
      <p:pic>
        <p:nvPicPr>
          <p:cNvPr id="7" name="Picture 6" descr="A number and square root of a mathematical equation&#10;&#10;AI-generated content may be incorrect.">
            <a:extLst>
              <a:ext uri="{FF2B5EF4-FFF2-40B4-BE49-F238E27FC236}">
                <a16:creationId xmlns:a16="http://schemas.microsoft.com/office/drawing/2014/main" id="{A41859FA-F817-094D-ABB6-96CB1E05FC81}"/>
              </a:ext>
            </a:extLst>
          </p:cNvPr>
          <p:cNvPicPr>
            <a:picLocks noChangeAspect="1"/>
          </p:cNvPicPr>
          <p:nvPr/>
        </p:nvPicPr>
        <p:blipFill>
          <a:blip r:embed="rId5"/>
          <a:stretch>
            <a:fillRect/>
          </a:stretch>
        </p:blipFill>
        <p:spPr>
          <a:xfrm>
            <a:off x="7236875" y="3028437"/>
            <a:ext cx="2490087" cy="628428"/>
          </a:xfrm>
          <a:prstGeom prst="rect">
            <a:avLst/>
          </a:prstGeom>
        </p:spPr>
      </p:pic>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sizing</a:t>
            </a:r>
            <a:endParaRPr lang="en-GB" dirty="0">
              <a:latin typeface="Rockwell" panose="02060603020205020403" pitchFamily="18" charset="0"/>
            </a:endParaRP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always worked in liner regime.</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85323"/>
          </a:xfrm>
          <a:prstGeom prst="rect">
            <a:avLst/>
          </a:prstGeom>
          <a:noFill/>
        </p:spPr>
        <p:txBody>
          <a:bodyPr wrap="square" rtlCol="0">
            <a:spAutoFit/>
          </a:bodyPr>
          <a:lstStyle/>
          <a:p>
            <a:pPr marL="0" indent="0">
              <a:buNone/>
            </a:pPr>
            <a:r>
              <a:rPr lang="en-GB" sz="1800" dirty="0"/>
              <a:t>From the point of view of circuit sizing we know this formula:</a:t>
            </a:r>
          </a:p>
          <a:p>
            <a:pPr marL="0" indent="0">
              <a:buNone/>
            </a:pPr>
            <a:endParaRPr lang="en-GB" sz="1800" dirty="0"/>
          </a:p>
          <a:p>
            <a:pPr marL="0" indent="0">
              <a:buNone/>
            </a:pPr>
            <a:endParaRPr lang="en-GB" sz="1800" dirty="0"/>
          </a:p>
          <a:p>
            <a:pPr marL="0" indent="0">
              <a:buNone/>
            </a:pPr>
            <a:r>
              <a:rPr lang="en-GB" sz="1800" dirty="0"/>
              <a:t>And the values we diced to use as firs dimensioning this values:</a:t>
            </a:r>
          </a:p>
          <a:p>
            <a:pPr marL="0" indent="0">
              <a:buNone/>
            </a:pPr>
            <a:r>
              <a:rPr lang="en-GB" sz="1800"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p:pic>
        <p:nvPicPr>
          <p:cNvPr id="19" name="Picture 18">
            <a:extLst>
              <a:ext uri="{FF2B5EF4-FFF2-40B4-BE49-F238E27FC236}">
                <a16:creationId xmlns:a16="http://schemas.microsoft.com/office/drawing/2014/main" id="{83E604E5-456D-289E-6628-08907A110A13}"/>
              </a:ext>
            </a:extLst>
          </p:cNvPr>
          <p:cNvPicPr>
            <a:picLocks noChangeAspect="1"/>
          </p:cNvPicPr>
          <p:nvPr/>
        </p:nvPicPr>
        <p:blipFill>
          <a:blip r:embed="rId3"/>
          <a:stretch>
            <a:fillRect/>
          </a:stretch>
        </p:blipFill>
        <p:spPr>
          <a:xfrm>
            <a:off x="2902219" y="4261481"/>
            <a:ext cx="1618981" cy="469756"/>
          </a:xfrm>
          <a:prstGeom prst="rect">
            <a:avLst/>
          </a:prstGeom>
        </p:spPr>
      </p:pic>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464539"/>
            <a:ext cx="9905998" cy="790404"/>
          </a:xfrm>
        </p:spPr>
        <p:txBody>
          <a:bodyPr rtlCol="0">
            <a:normAutofit/>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408922"/>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5639" b="3807"/>
          <a:stretch/>
        </p:blipFill>
        <p:spPr>
          <a:xfrm>
            <a:off x="6261025" y="1932553"/>
            <a:ext cx="4983235" cy="2992894"/>
          </a:xfrm>
          <a:prstGeom prst="rect">
            <a:avLst/>
          </a:prstGeom>
        </p:spPr>
      </p:pic>
      <p:sp>
        <p:nvSpPr>
          <p:cNvPr id="16" name="TextBox 15">
            <a:extLst>
              <a:ext uri="{FF2B5EF4-FFF2-40B4-BE49-F238E27FC236}">
                <a16:creationId xmlns:a16="http://schemas.microsoft.com/office/drawing/2014/main" id="{282ADA16-5A4F-3A11-7AC6-3DDFAB96E02D}"/>
              </a:ext>
            </a:extLst>
          </p:cNvPr>
          <p:cNvSpPr txBox="1"/>
          <p:nvPr/>
        </p:nvSpPr>
        <p:spPr>
          <a:xfrm>
            <a:off x="1217613" y="2216150"/>
            <a:ext cx="4814887" cy="923330"/>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a:t>
            </a: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F1F5-34E1-4E95-E2F8-C3ED77AF68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F7B3018-7AA2-58F4-D42F-642C09C02F88}"/>
              </a:ext>
            </a:extLst>
          </p:cNvPr>
          <p:cNvSpPr>
            <a:spLocks noGrp="1"/>
          </p:cNvSpPr>
          <p:nvPr>
            <p:ph type="title"/>
          </p:nvPr>
        </p:nvSpPr>
        <p:spPr>
          <a:xfrm>
            <a:off x="1141413" y="618518"/>
            <a:ext cx="9905998" cy="790404"/>
          </a:xfrm>
        </p:spPr>
        <p:txBody>
          <a:bodyPr rtlCol="0">
            <a:normAutofit fontScale="90000"/>
          </a:bodyPr>
          <a:lstStyle/>
          <a:p>
            <a:pPr rtl="0"/>
            <a:r>
              <a:rPr lang="it-IT" sz="4400" dirty="0">
                <a:latin typeface="Rockwell" panose="02060603020205020403" pitchFamily="18" charset="0"/>
              </a:rPr>
              <a:t>second mode </a:t>
            </a:r>
            <a:r>
              <a:rPr lang="it-IT" sz="4400" dirty="0" err="1">
                <a:latin typeface="Rockwell" panose="02060603020205020403" pitchFamily="18" charset="0"/>
              </a:rPr>
              <a:t>attenuation</a:t>
            </a:r>
            <a:r>
              <a:rPr lang="it-IT" sz="4400" dirty="0">
                <a:latin typeface="Rockwell" panose="02060603020205020403" pitchFamily="18" charset="0"/>
              </a:rPr>
              <a:t> </a:t>
            </a:r>
            <a:r>
              <a:rPr lang="it-IT" sz="4400" dirty="0" err="1">
                <a:latin typeface="Rockwell" panose="02060603020205020403" pitchFamily="18" charset="0"/>
              </a:rPr>
              <a:t>result</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4A89BA54-6DF8-7E4D-EE25-2906FCB982E3}"/>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err="1">
                <a:latin typeface="Rockwell" panose="02060603020205020403" pitchFamily="18" charset="0"/>
              </a:rPr>
              <a:t>Resonant</a:t>
            </a:r>
            <a:r>
              <a:rPr lang="it-IT" sz="4400" dirty="0">
                <a:latin typeface="Rockwell" panose="02060603020205020403" pitchFamily="18" charset="0"/>
              </a:rPr>
              <a:t> </a:t>
            </a:r>
          </a:p>
        </p:txBody>
      </p:sp>
    </p:spTree>
    <p:extLst>
      <p:ext uri="{BB962C8B-B14F-4D97-AF65-F5344CB8AC3E}">
        <p14:creationId xmlns:p14="http://schemas.microsoft.com/office/powerpoint/2010/main" val="356927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a:t>
            </a:r>
            <a:r>
              <a:rPr lang="it-IT" sz="4400" dirty="0" err="1">
                <a:latin typeface="Rockwell" panose="02060603020205020403" pitchFamily="18" charset="0"/>
              </a:rPr>
              <a:t>piezo</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Resistive</a:t>
            </a:r>
            <a:r>
              <a:rPr lang="it-IT" sz="4400" dirty="0">
                <a:latin typeface="Rockwell" panose="02060603020205020403" pitchFamily="18" charset="0"/>
              </a:rPr>
              <a:t> </a:t>
            </a:r>
          </a:p>
        </p:txBody>
      </p:sp>
    </p:spTree>
    <p:extLst>
      <p:ext uri="{BB962C8B-B14F-4D97-AF65-F5344CB8AC3E}">
        <p14:creationId xmlns:p14="http://schemas.microsoft.com/office/powerpoint/2010/main" val="214079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6582" y="3104528"/>
            <a:ext cx="213360" cy="400110"/>
          </a:xfrm>
          <a:prstGeom prst="rect">
            <a:avLst/>
          </a:prstGeom>
          <a:noFill/>
        </p:spPr>
        <p:txBody>
          <a:bodyPr wrap="square" rtlCol="0">
            <a:spAutoFit/>
          </a:bodyPr>
          <a:lstStyle/>
          <a:p>
            <a:pPr algn="ctr"/>
            <a:r>
              <a:rPr lang="it-IT" sz="2000" dirty="0"/>
              <a:t>F</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pic>
        <p:nvPicPr>
          <p:cNvPr id="4" name="Picture 3" descr="A graph of a graph&#10;&#10;AI-generated content may be incorrect.">
            <a:extLst>
              <a:ext uri="{FF2B5EF4-FFF2-40B4-BE49-F238E27FC236}">
                <a16:creationId xmlns:a16="http://schemas.microsoft.com/office/drawing/2014/main" id="{D09013C3-8CF9-C767-E9F6-21AAF8B9E8F5}"/>
              </a:ext>
            </a:extLst>
          </p:cNvPr>
          <p:cNvPicPr>
            <a:picLocks noChangeAspect="1"/>
          </p:cNvPicPr>
          <p:nvPr/>
        </p:nvPicPr>
        <p:blipFill>
          <a:blip r:embed="rId3"/>
          <a:srcRect l="8452" t="3327" r="6483" b="4092"/>
          <a:stretch/>
        </p:blipFill>
        <p:spPr>
          <a:xfrm>
            <a:off x="912688" y="1740793"/>
            <a:ext cx="5100185" cy="3335046"/>
          </a:xfrm>
          <a:prstGeom prst="rect">
            <a:avLst/>
          </a:prstGeom>
          <a:noFill/>
        </p:spPr>
      </p:pic>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OC-OC</a:t>
            </a:r>
          </a:p>
        </p:txBody>
      </p:sp>
      <p:sp>
        <p:nvSpPr>
          <p:cNvPr id="21" name="Oval 20">
            <a:extLst>
              <a:ext uri="{FF2B5EF4-FFF2-40B4-BE49-F238E27FC236}">
                <a16:creationId xmlns:a16="http://schemas.microsoft.com/office/drawing/2014/main" id="{952AD78C-282C-C652-A8C1-268BA0FF8F9A}"/>
              </a:ext>
            </a:extLst>
          </p:cNvPr>
          <p:cNvSpPr/>
          <p:nvPr/>
        </p:nvSpPr>
        <p:spPr>
          <a:xfrm>
            <a:off x="1160972" y="1740793"/>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descr="A graph with red and blue lines&#10;&#10;AI-generated content may be incorrect.">
            <a:extLst>
              <a:ext uri="{FF2B5EF4-FFF2-40B4-BE49-F238E27FC236}">
                <a16:creationId xmlns:a16="http://schemas.microsoft.com/office/drawing/2014/main" id="{12DC1C80-B280-4DDA-69F7-E2A7A9EDAAF5}"/>
              </a:ext>
            </a:extLst>
          </p:cNvPr>
          <p:cNvPicPr>
            <a:picLocks noChangeAspect="1"/>
          </p:cNvPicPr>
          <p:nvPr/>
        </p:nvPicPr>
        <p:blipFill>
          <a:blip r:embed="rId4"/>
          <a:stretch>
            <a:fillRect/>
          </a:stretch>
        </p:blipFill>
        <p:spPr>
          <a:xfrm>
            <a:off x="-3665146" y="1060346"/>
            <a:ext cx="3240810" cy="4871310"/>
          </a:xfrm>
          <a:prstGeom prst="rect">
            <a:avLst/>
          </a:prstGeom>
        </p:spPr>
      </p:pic>
      <p:sp>
        <p:nvSpPr>
          <p:cNvPr id="34" name="TextBox 33">
            <a:extLst>
              <a:ext uri="{FF2B5EF4-FFF2-40B4-BE49-F238E27FC236}">
                <a16:creationId xmlns:a16="http://schemas.microsoft.com/office/drawing/2014/main" id="{D7E79F79-8076-1D08-DC87-1CED85BB0831}"/>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BACD0FB9-329E-5900-964D-F4920429CC6D}"/>
              </a:ext>
            </a:extLst>
          </p:cNvPr>
          <p:cNvPicPr>
            <a:picLocks noChangeAspect="1"/>
          </p:cNvPicPr>
          <p:nvPr/>
        </p:nvPicPr>
        <p:blipFill>
          <a:blip r:embed="rId5"/>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E86F2B66-0947-A69B-4CBA-A0A2BF4D6F88}"/>
              </a:ext>
            </a:extLst>
          </p:cNvPr>
          <p:cNvPicPr>
            <a:picLocks noChangeAspect="1"/>
          </p:cNvPicPr>
          <p:nvPr/>
        </p:nvPicPr>
        <p:blipFill>
          <a:blip r:embed="rId6"/>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C68D6BE9-A054-D002-810E-C74384B267E5}"/>
              </a:ext>
            </a:extLst>
          </p:cNvPr>
          <p:cNvPicPr>
            <a:picLocks noChangeAspect="1"/>
          </p:cNvPicPr>
          <p:nvPr/>
        </p:nvPicPr>
        <p:blipFill>
          <a:blip r:embed="rId7"/>
          <a:stretch>
            <a:fillRect/>
          </a:stretch>
        </p:blipFill>
        <p:spPr>
          <a:xfrm>
            <a:off x="-8231011" y="5075839"/>
            <a:ext cx="1854518" cy="424916"/>
          </a:xfrm>
          <a:prstGeom prst="rect">
            <a:avLst/>
          </a:prstGeom>
        </p:spPr>
      </p:pic>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235700" y="1384300"/>
            <a:ext cx="4908551" cy="5068944"/>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3BF87-94D7-31E7-7C8B-4ABEF7049D94}"/>
            </a:ext>
          </a:extLst>
        </p:cNvPr>
        <p:cNvGrpSpPr/>
        <p:nvPr/>
      </p:nvGrpSpPr>
      <p:grpSpPr>
        <a:xfrm>
          <a:off x="0" y="0"/>
          <a:ext cx="0" cy="0"/>
          <a:chOff x="0" y="0"/>
          <a:chExt cx="0" cy="0"/>
        </a:xfrm>
      </p:grpSpPr>
      <p:pic>
        <p:nvPicPr>
          <p:cNvPr id="26" name="Picture 25" descr="A graph of a graph&#10;&#10;AI-generated content may be incorrect.">
            <a:extLst>
              <a:ext uri="{FF2B5EF4-FFF2-40B4-BE49-F238E27FC236}">
                <a16:creationId xmlns:a16="http://schemas.microsoft.com/office/drawing/2014/main" id="{907855FA-7030-5BCA-73BD-064C7B7DF011}"/>
              </a:ext>
            </a:extLst>
          </p:cNvPr>
          <p:cNvPicPr>
            <a:picLocks noChangeAspect="1"/>
          </p:cNvPicPr>
          <p:nvPr/>
        </p:nvPicPr>
        <p:blipFill>
          <a:blip r:embed="rId3">
            <a:alphaModFix amt="5000"/>
          </a:blip>
          <a:srcRect l="8452" t="3327" r="6483" b="4092"/>
          <a:stretch/>
        </p:blipFill>
        <p:spPr>
          <a:xfrm>
            <a:off x="7188892" y="1324032"/>
            <a:ext cx="13602025" cy="8356149"/>
          </a:xfrm>
          <a:prstGeom prst="rect">
            <a:avLst/>
          </a:prstGeom>
          <a:noFill/>
        </p:spPr>
      </p:pic>
      <p:sp>
        <p:nvSpPr>
          <p:cNvPr id="2" name="Titolo 1">
            <a:extLst>
              <a:ext uri="{FF2B5EF4-FFF2-40B4-BE49-F238E27FC236}">
                <a16:creationId xmlns:a16="http://schemas.microsoft.com/office/drawing/2014/main" id="{2A984F99-A7EC-19B0-4334-39091164F0A7}"/>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a:t>
            </a:r>
            <a:r>
              <a:rPr lang="it-IT" sz="4400" b="1" dirty="0">
                <a:latin typeface="Rockwell" panose="02060603020205020403" pitchFamily="18" charset="0"/>
              </a:rPr>
              <a:t>R</a:t>
            </a:r>
            <a:r>
              <a:rPr lang="it-IT" sz="4400" dirty="0">
                <a:latin typeface="Rockwell" panose="02060603020205020403" pitchFamily="18" charset="0"/>
              </a:rPr>
              <a:t> OPTIMIZATION</a:t>
            </a:r>
            <a:endParaRPr lang="it-IT" sz="4400" dirty="0">
              <a:solidFill>
                <a:srgbClr val="C00000"/>
              </a:solidFill>
              <a:latin typeface="Rockwell" panose="02060603020205020403" pitchFamily="18" charset="0"/>
            </a:endParaRPr>
          </a:p>
        </p:txBody>
      </p:sp>
      <p:pic>
        <p:nvPicPr>
          <p:cNvPr id="16" name="Picture 15" descr="A graph with a line graph&#10;&#10;AI-generated content may be incorrect.">
            <a:extLst>
              <a:ext uri="{FF2B5EF4-FFF2-40B4-BE49-F238E27FC236}">
                <a16:creationId xmlns:a16="http://schemas.microsoft.com/office/drawing/2014/main" id="{C4B9E9BF-2578-3976-4DA8-E15ED0972CF3}"/>
              </a:ext>
            </a:extLst>
          </p:cNvPr>
          <p:cNvPicPr>
            <a:picLocks noChangeAspect="1"/>
          </p:cNvPicPr>
          <p:nvPr/>
        </p:nvPicPr>
        <p:blipFill>
          <a:blip r:embed="rId4"/>
          <a:stretch>
            <a:fillRect/>
          </a:stretch>
        </p:blipFill>
        <p:spPr>
          <a:xfrm>
            <a:off x="-9949311" y="1024144"/>
            <a:ext cx="2717467" cy="4809712"/>
          </a:xfrm>
          <a:prstGeom prst="rect">
            <a:avLst/>
          </a:prstGeom>
        </p:spPr>
      </p:pic>
      <p:pic>
        <p:nvPicPr>
          <p:cNvPr id="17" name="Picture 16" descr="A graph with green lines&#10;&#10;AI-generated content may be incorrect.">
            <a:extLst>
              <a:ext uri="{FF2B5EF4-FFF2-40B4-BE49-F238E27FC236}">
                <a16:creationId xmlns:a16="http://schemas.microsoft.com/office/drawing/2014/main" id="{072B6129-DAB2-0EF1-D57A-1AC2D257FA7C}"/>
              </a:ext>
            </a:extLst>
          </p:cNvPr>
          <p:cNvPicPr>
            <a:picLocks noChangeAspect="1"/>
          </p:cNvPicPr>
          <p:nvPr/>
        </p:nvPicPr>
        <p:blipFill>
          <a:blip r:embed="rId5"/>
          <a:stretch>
            <a:fillRect/>
          </a:stretch>
        </p:blipFill>
        <p:spPr>
          <a:xfrm>
            <a:off x="-7015659" y="1541063"/>
            <a:ext cx="6953017" cy="3775874"/>
          </a:xfrm>
          <a:prstGeom prst="rect">
            <a:avLst/>
          </a:prstGeom>
        </p:spPr>
      </p:pic>
      <p:sp>
        <p:nvSpPr>
          <p:cNvPr id="18" name="Arrow: Right 17">
            <a:extLst>
              <a:ext uri="{FF2B5EF4-FFF2-40B4-BE49-F238E27FC236}">
                <a16:creationId xmlns:a16="http://schemas.microsoft.com/office/drawing/2014/main" id="{5064731E-BB1B-FFAB-AC71-98A6287489BF}"/>
              </a:ext>
            </a:extLst>
          </p:cNvPr>
          <p:cNvSpPr/>
          <p:nvPr/>
        </p:nvSpPr>
        <p:spPr>
          <a:xfrm rot="10430790">
            <a:off x="-7997272" y="1959066"/>
            <a:ext cx="1433352" cy="715010"/>
          </a:xfrm>
          <a:prstGeom prst="rightArrow">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solidFill>
                <a:srgbClr val="00B050"/>
              </a:solidFill>
            </a:endParaRPr>
          </a:p>
        </p:txBody>
      </p:sp>
      <p:sp>
        <p:nvSpPr>
          <p:cNvPr id="21" name="TextBox 20">
            <a:extLst>
              <a:ext uri="{FF2B5EF4-FFF2-40B4-BE49-F238E27FC236}">
                <a16:creationId xmlns:a16="http://schemas.microsoft.com/office/drawing/2014/main" id="{201D1EF8-BD5B-01EB-4FBE-B46B18B471E7}"/>
              </a:ext>
            </a:extLst>
          </p:cNvPr>
          <p:cNvSpPr txBox="1"/>
          <p:nvPr/>
        </p:nvSpPr>
        <p:spPr>
          <a:xfrm>
            <a:off x="1415957" y="1391033"/>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22" name="Picture 21" descr="A mathematical equation with black letters&#10;&#10;AI-generated content may be incorrect.">
            <a:extLst>
              <a:ext uri="{FF2B5EF4-FFF2-40B4-BE49-F238E27FC236}">
                <a16:creationId xmlns:a16="http://schemas.microsoft.com/office/drawing/2014/main" id="{F4803614-4D58-D17B-572E-24204BBBA530}"/>
              </a:ext>
            </a:extLst>
          </p:cNvPr>
          <p:cNvPicPr>
            <a:picLocks noChangeAspect="1"/>
          </p:cNvPicPr>
          <p:nvPr/>
        </p:nvPicPr>
        <p:blipFill>
          <a:blip r:embed="rId6"/>
          <a:stretch>
            <a:fillRect/>
          </a:stretch>
        </p:blipFill>
        <p:spPr>
          <a:xfrm>
            <a:off x="2455316" y="2980133"/>
            <a:ext cx="2205489" cy="779554"/>
          </a:xfrm>
          <a:prstGeom prst="rect">
            <a:avLst/>
          </a:prstGeom>
        </p:spPr>
      </p:pic>
      <p:pic>
        <p:nvPicPr>
          <p:cNvPr id="23" name="Picture 22" descr="A black and white symbol&#10;&#10;AI-generated content may be incorrect.">
            <a:extLst>
              <a:ext uri="{FF2B5EF4-FFF2-40B4-BE49-F238E27FC236}">
                <a16:creationId xmlns:a16="http://schemas.microsoft.com/office/drawing/2014/main" id="{5CF9ED9C-59A4-B8EE-66C3-47464A3CE2EF}"/>
              </a:ext>
            </a:extLst>
          </p:cNvPr>
          <p:cNvPicPr>
            <a:picLocks noChangeAspect="1"/>
          </p:cNvPicPr>
          <p:nvPr/>
        </p:nvPicPr>
        <p:blipFill>
          <a:blip r:embed="rId7"/>
          <a:stretch>
            <a:fillRect/>
          </a:stretch>
        </p:blipFill>
        <p:spPr>
          <a:xfrm>
            <a:off x="2627489" y="4285942"/>
            <a:ext cx="1854518" cy="332649"/>
          </a:xfrm>
          <a:prstGeom prst="rect">
            <a:avLst/>
          </a:prstGeom>
        </p:spPr>
      </p:pic>
      <p:pic>
        <p:nvPicPr>
          <p:cNvPr id="24" name="Picture 23" descr="A number with a number on it&#10;&#10;AI-generated content may be incorrect.">
            <a:extLst>
              <a:ext uri="{FF2B5EF4-FFF2-40B4-BE49-F238E27FC236}">
                <a16:creationId xmlns:a16="http://schemas.microsoft.com/office/drawing/2014/main" id="{E196EF63-ACCD-D2BF-0F31-23741DD95D62}"/>
              </a:ext>
            </a:extLst>
          </p:cNvPr>
          <p:cNvPicPr>
            <a:picLocks noChangeAspect="1"/>
          </p:cNvPicPr>
          <p:nvPr/>
        </p:nvPicPr>
        <p:blipFill>
          <a:blip r:embed="rId8"/>
          <a:stretch>
            <a:fillRect/>
          </a:stretch>
        </p:blipFill>
        <p:spPr>
          <a:xfrm>
            <a:off x="2627489" y="5408940"/>
            <a:ext cx="1854518" cy="424916"/>
          </a:xfrm>
          <a:prstGeom prst="rect">
            <a:avLst/>
          </a:prstGeom>
        </p:spPr>
      </p:pic>
      <p:sp>
        <p:nvSpPr>
          <p:cNvPr id="27" name="Oval 26">
            <a:extLst>
              <a:ext uri="{FF2B5EF4-FFF2-40B4-BE49-F238E27FC236}">
                <a16:creationId xmlns:a16="http://schemas.microsoft.com/office/drawing/2014/main" id="{67B848D5-CBD2-BB2C-053A-4997DAF27230}"/>
              </a:ext>
            </a:extLst>
          </p:cNvPr>
          <p:cNvSpPr/>
          <p:nvPr/>
        </p:nvSpPr>
        <p:spPr>
          <a:xfrm>
            <a:off x="7738673" y="1497530"/>
            <a:ext cx="2531426" cy="452431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0" name="Picture 9" descr="A graph with red and blue lines&#10;&#10;AI-generated content may be incorrect.">
            <a:extLst>
              <a:ext uri="{FF2B5EF4-FFF2-40B4-BE49-F238E27FC236}">
                <a16:creationId xmlns:a16="http://schemas.microsoft.com/office/drawing/2014/main" id="{DD829DE9-960F-FA1B-5FD7-D138554B17CC}"/>
              </a:ext>
            </a:extLst>
          </p:cNvPr>
          <p:cNvPicPr>
            <a:picLocks noChangeAspect="1"/>
          </p:cNvPicPr>
          <p:nvPr/>
        </p:nvPicPr>
        <p:blipFill>
          <a:blip r:embed="rId9"/>
          <a:stretch>
            <a:fillRect/>
          </a:stretch>
        </p:blipFill>
        <p:spPr>
          <a:xfrm>
            <a:off x="7188892" y="1324032"/>
            <a:ext cx="3240810" cy="4871310"/>
          </a:xfrm>
          <a:prstGeom prst="rect">
            <a:avLst/>
          </a:prstGeom>
        </p:spPr>
      </p:pic>
    </p:spTree>
    <p:extLst>
      <p:ext uri="{BB962C8B-B14F-4D97-AF65-F5344CB8AC3E}">
        <p14:creationId xmlns:p14="http://schemas.microsoft.com/office/powerpoint/2010/main" val="3159229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problemasoluzione </Template>
  <TotalTime>737</TotalTime>
  <Words>1160</Words>
  <Application>Microsoft Office PowerPoint</Application>
  <PresentationFormat>Widescreen</PresentationFormat>
  <Paragraphs>149</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Tahoma</vt:lpstr>
      <vt:lpstr>Tw Cen MT</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OC-OC</vt:lpstr>
      <vt:lpstr>First mode, R OPTIMIZATION</vt:lpstr>
      <vt:lpstr>First mode, RESISTIVE SHAUNT </vt:lpstr>
      <vt:lpstr>Second mode R, L optimization</vt:lpstr>
      <vt:lpstr>ELECTRICAL CIRCUIT FOR THE SYNTHETIC INDuCTANCE </vt:lpstr>
      <vt:lpstr>Circuit sizing</vt:lpstr>
      <vt:lpstr>SECOND MODE RESONANT SHAUNT</vt:lpstr>
      <vt:lpstr>second mode attenuation result</vt:lpstr>
      <vt:lpstr>Double piezo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13</cp:revision>
  <dcterms:created xsi:type="dcterms:W3CDTF">2025-02-11T12:43:50Z</dcterms:created>
  <dcterms:modified xsi:type="dcterms:W3CDTF">2025-02-14T17:51:31Z</dcterms:modified>
</cp:coreProperties>
</file>