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6"/>
  </p:notesMasterIdLst>
  <p:handoutMasterIdLst>
    <p:handoutMasterId r:id="rId27"/>
  </p:handoutMasterIdLst>
  <p:sldIdLst>
    <p:sldId id="256" r:id="rId2"/>
    <p:sldId id="257" r:id="rId3"/>
    <p:sldId id="264" r:id="rId4"/>
    <p:sldId id="265" r:id="rId5"/>
    <p:sldId id="271" r:id="rId6"/>
    <p:sldId id="275" r:id="rId7"/>
    <p:sldId id="276" r:id="rId8"/>
    <p:sldId id="266" r:id="rId9"/>
    <p:sldId id="284" r:id="rId10"/>
    <p:sldId id="277" r:id="rId11"/>
    <p:sldId id="278" r:id="rId12"/>
    <p:sldId id="280" r:id="rId13"/>
    <p:sldId id="279" r:id="rId14"/>
    <p:sldId id="268" r:id="rId15"/>
    <p:sldId id="270" r:id="rId16"/>
    <p:sldId id="281" r:id="rId17"/>
    <p:sldId id="285" r:id="rId18"/>
    <p:sldId id="286" r:id="rId19"/>
    <p:sldId id="287" r:id="rId20"/>
    <p:sldId id="288" r:id="rId21"/>
    <p:sldId id="289" r:id="rId22"/>
    <p:sldId id="290" r:id="rId23"/>
    <p:sldId id="291" r:id="rId24"/>
    <p:sldId id="292" r:id="rId2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p:scale>
          <a:sx n="66" d="100"/>
          <a:sy n="66" d="100"/>
        </p:scale>
        <p:origin x="1041" y="531"/>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829"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24/02/2025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24/02/2025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AC1C5-73BF-4223-B95E-DB78A36A15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4425E25-597B-3228-655B-A88A18C6B7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661CC6-C919-DB34-1C0D-F4AAE2013537}"/>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8E91ADA5-ECFE-1C6A-73AD-4A9097EE9A99}"/>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339767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24/02/2025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dirty="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24/02/2025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24/02/2025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24/02/2025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24/02/2025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24/02/2025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24/02/2025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24/02/2025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24/02/2025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24/02/2025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24/02/2025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24/02/2025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di donna,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SHAUNT </a:t>
            </a:r>
            <a:endParaRPr lang="it-IT" sz="4400" dirty="0">
              <a:solidFill>
                <a:srgbClr val="C00000"/>
              </a:solidFill>
              <a:latin typeface="Rockwell" panose="02060603020205020403" pitchFamily="18"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C8D9FCB-C60C-B776-A756-D142D08AFFC5}"/>
                  </a:ext>
                </a:extLst>
              </p:cNvPr>
              <p:cNvSpPr txBox="1"/>
              <p:nvPr/>
            </p:nvSpPr>
            <p:spPr>
              <a:xfrm>
                <a:off x="1415957" y="1391033"/>
                <a:ext cx="5283357" cy="5094536"/>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pPr/>
                <a14:m>
                  <m:oMathPara xmlns:m="http://schemas.openxmlformats.org/officeDocument/2006/math">
                    <m:oMathParaPr>
                      <m:jc m:val="centerGroup"/>
                    </m:oMathParaPr>
                    <m:oMath xmlns:m="http://schemas.openxmlformats.org/officeDocument/2006/math">
                      <m:f>
                        <m:f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R</m:t>
                              </m:r>
                              <m:r>
                                <m:rPr>
                                  <m:lit/>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𝟒𝟖</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𝟔𝟒</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mc:Choice>
        <mc:Fallback xmlns="">
          <p:sp>
            <p:nvSpPr>
              <p:cNvPr id="21" name="TextBox 20">
                <a:extLst>
                  <a:ext uri="{FF2B5EF4-FFF2-40B4-BE49-F238E27FC236}">
                    <a16:creationId xmlns:a16="http://schemas.microsoft.com/office/drawing/2014/main" id="{5C8D9FCB-C60C-B776-A756-D142D08AFFC5}"/>
                  </a:ext>
                </a:extLst>
              </p:cNvPr>
              <p:cNvSpPr txBox="1">
                <a:spLocks noRot="1" noChangeAspect="1" noMove="1" noResize="1" noEditPoints="1" noAdjustHandles="1" noChangeArrowheads="1" noChangeShapeType="1" noTextEdit="1"/>
              </p:cNvSpPr>
              <p:nvPr/>
            </p:nvSpPr>
            <p:spPr>
              <a:xfrm>
                <a:off x="1415957" y="1391033"/>
                <a:ext cx="5283357" cy="5094536"/>
              </a:xfrm>
              <a:prstGeom prst="rect">
                <a:avLst/>
              </a:prstGeom>
              <a:blipFill>
                <a:blip r:embed="rId3"/>
                <a:stretch>
                  <a:fillRect l="-923" t="-598" r="-1961"/>
                </a:stretch>
              </a:blipFill>
            </p:spPr>
            <p:txBody>
              <a:bodyPr/>
              <a:lstStyle/>
              <a:p>
                <a:r>
                  <a:rPr lang="en-GB">
                    <a:noFill/>
                  </a:rPr>
                  <a:t> </a:t>
                </a:r>
              </a:p>
            </p:txBody>
          </p:sp>
        </mc:Fallback>
      </mc:AlternateContent>
      <p:pic>
        <p:nvPicPr>
          <p:cNvPr id="8" name="Picture 7" descr="A graph with a line graph&#10;&#10;AI-generated content may be incorrect.">
            <a:extLst>
              <a:ext uri="{FF2B5EF4-FFF2-40B4-BE49-F238E27FC236}">
                <a16:creationId xmlns:a16="http://schemas.microsoft.com/office/drawing/2014/main" id="{00ECF49A-4DA2-B18A-D60D-CA6C4B28F0E4}"/>
              </a:ext>
            </a:extLst>
          </p:cNvPr>
          <p:cNvPicPr>
            <a:picLocks noChangeAspect="1"/>
          </p:cNvPicPr>
          <p:nvPr/>
        </p:nvPicPr>
        <p:blipFill>
          <a:blip r:embed="rId4"/>
          <a:stretch>
            <a:fillRect/>
          </a:stretch>
        </p:blipFill>
        <p:spPr>
          <a:xfrm>
            <a:off x="7535232" y="1581934"/>
            <a:ext cx="3240811" cy="4871310"/>
          </a:xfrm>
          <a:prstGeom prst="rect">
            <a:avLst/>
          </a:prstGeom>
        </p:spPr>
      </p:pic>
      <p:sp>
        <p:nvSpPr>
          <p:cNvPr id="7" name="Oval 6">
            <a:extLst>
              <a:ext uri="{FF2B5EF4-FFF2-40B4-BE49-F238E27FC236}">
                <a16:creationId xmlns:a16="http://schemas.microsoft.com/office/drawing/2014/main" id="{8F68F11E-9C29-CDC2-5B26-27670983902C}"/>
              </a:ext>
            </a:extLst>
          </p:cNvPr>
          <p:cNvSpPr/>
          <p:nvPr/>
        </p:nvSpPr>
        <p:spPr>
          <a:xfrm>
            <a:off x="8726289" y="3025908"/>
            <a:ext cx="326271" cy="50469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196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6680675"/>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Derive form system eq:</a:t>
                </a:r>
              </a:p>
              <a:p>
                <a:r>
                  <a:rPr lang="it-IT" dirty="0"/>
                  <a:t>	-   </a:t>
                </a:r>
                <a:r>
                  <a:rPr lang="it-IT" dirty="0">
                    <a:latin typeface="Rockwell" panose="02060603020205020403" pitchFamily="18" charset="0"/>
                  </a:rPr>
                  <a:t>Electric Natural Frequency:</a:t>
                </a:r>
              </a:p>
              <a:p>
                <a:r>
                  <a:rPr lang="en-GB" b="1" i="1" kern="100" dirty="0">
                    <a:effectLst/>
                    <a:latin typeface="Cambria Math" panose="02040503050406030204" pitchFamily="18" charset="0"/>
                    <a:ea typeface="Times New Roman" panose="02020603050405020304" pitchFamily="18" charset="0"/>
                    <a:cs typeface="Times New Roman" panose="02020603050405020304" pitchFamily="18" charset="0"/>
                  </a:rPr>
                  <a:t>\</a:t>
                </a:r>
              </a:p>
              <a:p>
                <a:r>
                  <a:rPr lang="en-GB" sz="1800" b="1" kern="100" dirty="0">
                    <a:effectLst/>
                    <a:ea typeface="Times New Roman" panose="02020603050405020304" pitchFamily="18" charset="0"/>
                    <a:cs typeface="Times New Roman" panose="02020603050405020304" pitchFamily="18" charset="0"/>
                  </a:rPr>
                  <a:t>		</a:t>
                </a:r>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𝟏</m:t>
                        </m:r>
                      </m:num>
                      <m:den>
                        <m:rad>
                          <m:radPr>
                            <m:degHide m:val="on"/>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𝑳𝑪</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rad>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endParaRPr lang="it-IT" dirty="0">
                  <a:latin typeface="Rockwell" panose="02060603020205020403" pitchFamily="18" charset="0"/>
                </a:endParaRPr>
              </a:p>
              <a:p>
                <a:r>
                  <a:rPr lang="it-IT" dirty="0">
                    <a:latin typeface="Rockwell" panose="02060603020205020403" pitchFamily="18" charset="0"/>
                  </a:rPr>
                  <a:t>	-   Electrical damping </a:t>
                </a:r>
              </a:p>
              <a:p>
                <a:pPr lvl="1"/>
                <a:r>
                  <a:rPr lang="en-GB" sz="1800" kern="100" dirty="0">
                    <a:effectLst/>
                    <a:ea typeface="Times New Roman" panose="02020603050405020304" pitchFamily="18" charset="0"/>
                    <a:cs typeface="Times New Roman" panose="02020603050405020304" pitchFamily="18" charset="0"/>
                  </a:rPr>
                  <a:t>	</a:t>
                </a:r>
                <a:endParaRPr lang="en-GB" sz="18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𝝃</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𝑹</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𝑪</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𝒑𝒊</m:t>
                            </m:r>
                          </m:sub>
                        </m:sSub>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num>
                      <m:den>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𝟐</m:t>
                        </m:r>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FontTx/>
                  <a:buChar char="-"/>
                </a:pPr>
                <a:endParaRPr lang="it-IT" dirty="0">
                  <a:latin typeface="Rockwell" panose="02060603020205020403" pitchFamily="18" charset="0"/>
                </a:endParaRP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mc:Choice>
        <mc:Fallback xmlns="">
          <p:sp>
            <p:nvSpPr>
              <p:cNvPr id="13" name="TextBox 12">
                <a:extLst>
                  <a:ext uri="{FF2B5EF4-FFF2-40B4-BE49-F238E27FC236}">
                    <a16:creationId xmlns:a16="http://schemas.microsoft.com/office/drawing/2014/main" id="{A12ECFF0-628D-CE5D-76EE-76FD81C07A3C}"/>
                  </a:ext>
                </a:extLst>
              </p:cNvPr>
              <p:cNvSpPr txBox="1">
                <a:spLocks noRot="1" noChangeAspect="1" noMove="1" noResize="1" noEditPoints="1" noAdjustHandles="1" noChangeArrowheads="1" noChangeShapeType="1" noTextEdit="1"/>
              </p:cNvSpPr>
              <p:nvPr/>
            </p:nvSpPr>
            <p:spPr>
              <a:xfrm>
                <a:off x="1144588" y="1443026"/>
                <a:ext cx="4760912" cy="6680675"/>
              </a:xfrm>
              <a:prstGeom prst="rect">
                <a:avLst/>
              </a:prstGeom>
              <a:blipFill>
                <a:blip r:embed="rId2"/>
                <a:stretch>
                  <a:fillRect l="-1152" t="-5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4622291"/>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endParaRPr lang="en-GB" sz="1800" b="1" i="1" kern="100" dirty="0">
                  <a:effectLst/>
                  <a:latin typeface="Cambria Math" panose="020405030504060302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GB" sz="16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up>
                          <m:r>
                            <m:rPr>
                              <m:nor/>
                            </m:rPr>
                            <a:rPr lang="it-IT" sz="1600" b="1" i="0" kern="100" smtClean="0">
                              <a:effectLst/>
                              <a:latin typeface="Cambria Math" panose="02040503050406030204" pitchFamily="18" charset="0"/>
                              <a:ea typeface="Cambria Math" panose="02040503050406030204" pitchFamily="18" charset="0"/>
                              <a:cs typeface="Times New Roman" panose="02020603050405020304" pitchFamily="18" charset="0"/>
                            </a:rPr>
                            <m:t>opt</m:t>
                          </m:r>
                        </m:sup>
                      </m:sSubSup>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acc>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𝒐𝒑𝒆𝒏</m:t>
                          </m:r>
                          <m:r>
                            <m:rPr>
                              <m:lit/>
                            </m:r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_</m:t>
                          </m:r>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𝒄𝒊𝒓𝒄𝒖𝒊𝒕</m:t>
                          </m:r>
                        </m:sub>
                      </m:sSub>
                    </m:oMath>
                  </m:oMathPara>
                </a14:m>
                <a:endParaRPr lang="it-IT" b="1" dirty="0">
                  <a:latin typeface="Cambria Math" panose="02040503050406030204" pitchFamily="18" charset="0"/>
                  <a:ea typeface="Cambria Math" panose="02040503050406030204" pitchFamily="18" charset="0"/>
                </a:endParaRPr>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r>
                  <a:rPr lang="en-GB" sz="1800" b="1" kern="100" dirty="0">
                    <a:effectLst/>
                    <a:ea typeface="Times New Roman" panose="02020603050405020304" pitchFamily="18" charset="0"/>
                    <a:cs typeface="Times New Roman" panose="02020603050405020304" pitchFamily="18" charset="0"/>
                  </a:rPr>
                  <a:t>		</a:t>
                </a:r>
                <a14:m>
                  <m:oMath xmlns:m="http://schemas.openxmlformats.org/officeDocument/2006/math">
                    <m:sSubSup>
                      <m:sSub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𝐞</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𝐨𝐩𝐭</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𝟑</m:t>
                            </m:r>
                          </m:e>
                        </m:rad>
                      </m:num>
                      <m:den>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acc>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e>
                    </m:rad>
                  </m:oMath>
                </a14:m>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a:t>
                </a:r>
                <a:r>
                  <a:rPr lang="el-GR" sz="1800" dirty="0"/>
                  <a:t>Ω</a:t>
                </a:r>
                <a:r>
                  <a:rPr lang="it-IT" dirty="0"/>
                  <a:t>]</a:t>
                </a:r>
              </a:p>
            </p:txBody>
          </p:sp>
        </mc:Choice>
        <mc:Fallback xmlns="">
          <p:sp>
            <p:nvSpPr>
              <p:cNvPr id="14" name="TextBox 13">
                <a:extLst>
                  <a:ext uri="{FF2B5EF4-FFF2-40B4-BE49-F238E27FC236}">
                    <a16:creationId xmlns:a16="http://schemas.microsoft.com/office/drawing/2014/main" id="{8DE0E080-3B26-8749-D245-CF0438CC6D16}"/>
                  </a:ext>
                </a:extLst>
              </p:cNvPr>
              <p:cNvSpPr txBox="1">
                <a:spLocks noRot="1" noChangeAspect="1" noMove="1" noResize="1" noEditPoints="1" noAdjustHandles="1" noChangeArrowheads="1" noChangeShapeType="1" noTextEdit="1"/>
              </p:cNvSpPr>
              <p:nvPr/>
            </p:nvSpPr>
            <p:spPr>
              <a:xfrm>
                <a:off x="6527735" y="1357492"/>
                <a:ext cx="4368865" cy="4622291"/>
              </a:xfrm>
              <a:prstGeom prst="rect">
                <a:avLst/>
              </a:prstGeom>
              <a:blipFill>
                <a:blip r:embed="rId3"/>
                <a:stretch>
                  <a:fillRect l="-1255" t="-792" r="-697" b="-264"/>
                </a:stretch>
              </a:blipFill>
            </p:spPr>
            <p:txBody>
              <a:bodyPr/>
              <a:lstStyle/>
              <a:p>
                <a:r>
                  <a:rPr lang="en-GB">
                    <a:noFill/>
                  </a:rPr>
                  <a:t> </a:t>
                </a:r>
              </a:p>
            </p:txBody>
          </p:sp>
        </mc:Fallback>
      </mc:AlternateContent>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sizing</a:t>
            </a:r>
            <a:endParaRPr lang="en-GB" dirty="0">
              <a:latin typeface="Rockwell" panose="02060603020205020403" pitchFamily="18" charset="0"/>
            </a:endParaRP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t>
            </a:r>
            <a:r>
              <a:rPr lang="en-GB" sz="1800" b="1" dirty="0"/>
              <a:t>worked</a:t>
            </a:r>
            <a:r>
              <a:rPr lang="en-GB" sz="1800" dirty="0"/>
              <a:t> in </a:t>
            </a:r>
            <a:r>
              <a:rPr lang="en-GB" sz="1800" b="1" dirty="0"/>
              <a:t>liner regime</a:t>
            </a:r>
            <a:r>
              <a:rPr lang="en-GB" sz="1800" dirty="0"/>
              <a:t>.</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97058"/>
              </a:xfrm>
              <a:prstGeom prst="rect">
                <a:avLst/>
              </a:prstGeom>
              <a:noFill/>
            </p:spPr>
            <p:txBody>
              <a:bodyPr wrap="square" rtlCol="0">
                <a:spAutoFit/>
              </a:bodyPr>
              <a:lstStyle/>
              <a:p>
                <a:pPr marL="0" indent="0">
                  <a:buNone/>
                </a:pPr>
                <a:r>
                  <a:rPr lang="en-GB" sz="1800" dirty="0"/>
                  <a:t>From the point of view of circuit sizing we know this formula:</a:t>
                </a:r>
              </a:p>
              <a:p>
                <a:pPr/>
                <a14:m>
                  <m:oMathPara xmlns:m="http://schemas.openxmlformats.org/officeDocument/2006/math">
                    <m:oMathParaPr>
                      <m:jc m:val="centerGroup"/>
                    </m:oMathParaPr>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𝑳</m:t>
                      </m:r>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𝑫</m:t>
                              </m:r>
                            </m:sub>
                          </m:sSub>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den>
                      </m:f>
                    </m:oMath>
                  </m:oMathPara>
                </a14:m>
                <a:endParaRPr lang="en-GB" sz="1800" dirty="0"/>
              </a:p>
              <a:p>
                <a:pPr marL="0" indent="0">
                  <a:buNone/>
                </a:pPr>
                <a:r>
                  <a:rPr lang="en-GB" sz="1800" dirty="0"/>
                  <a:t>And the values we diced to use as first sizing this values:</a:t>
                </a:r>
              </a:p>
              <a:p>
                <a:pPr marL="0" indent="0">
                  <a:buNone/>
                </a:pPr>
                <a:r>
                  <a:rPr lang="en-GB" sz="1800" b="1"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mc:Choice>
        <mc:Fallback xmlns="">
          <p:sp>
            <p:nvSpPr>
              <p:cNvPr id="6" name="TextBox 5">
                <a:extLst>
                  <a:ext uri="{FF2B5EF4-FFF2-40B4-BE49-F238E27FC236}">
                    <a16:creationId xmlns:a16="http://schemas.microsoft.com/office/drawing/2014/main" id="{2D10F304-A13D-4E3E-D059-94BE906DD036}"/>
                  </a:ext>
                </a:extLst>
              </p:cNvPr>
              <p:cNvSpPr txBox="1">
                <a:spLocks noRot="1" noChangeAspect="1" noMove="1" noResize="1" noEditPoints="1" noAdjustHandles="1" noChangeArrowheads="1" noChangeShapeType="1" noTextEdit="1"/>
              </p:cNvSpPr>
              <p:nvPr/>
            </p:nvSpPr>
            <p:spPr>
              <a:xfrm>
                <a:off x="1460500" y="3644947"/>
                <a:ext cx="4603750" cy="2597058"/>
              </a:xfrm>
              <a:prstGeom prst="rect">
                <a:avLst/>
              </a:prstGeom>
              <a:blipFill>
                <a:blip r:embed="rId3"/>
                <a:stretch>
                  <a:fillRect l="-1192" t="-1408" r="-2252" b="-2817"/>
                </a:stretch>
              </a:blipFill>
            </p:spPr>
            <p:txBody>
              <a:bodyPr/>
              <a:lstStyle/>
              <a:p>
                <a:r>
                  <a:rPr lang="en-GB">
                    <a:noFill/>
                  </a:rPr>
                  <a:t> </a:t>
                </a:r>
              </a:p>
            </p:txBody>
          </p:sp>
        </mc:Fallback>
      </mc:AlternateContent>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464539"/>
            <a:ext cx="9905998" cy="790404"/>
          </a:xfrm>
        </p:spPr>
        <p:txBody>
          <a:bodyPr rtlCol="0">
            <a:normAutofit/>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408922"/>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5639" b="3807"/>
          <a:stretch/>
        </p:blipFill>
        <p:spPr>
          <a:xfrm>
            <a:off x="6140376" y="1932553"/>
            <a:ext cx="4983235" cy="2992894"/>
          </a:xfrm>
          <a:prstGeom prst="rect">
            <a:avLst/>
          </a:prstGeom>
        </p:spPr>
      </p:pic>
      <p:sp>
        <p:nvSpPr>
          <p:cNvPr id="16" name="TextBox 15">
            <a:extLst>
              <a:ext uri="{FF2B5EF4-FFF2-40B4-BE49-F238E27FC236}">
                <a16:creationId xmlns:a16="http://schemas.microsoft.com/office/drawing/2014/main" id="{282ADA16-5A4F-3A11-7AC6-3DDFAB96E02D}"/>
              </a:ext>
            </a:extLst>
          </p:cNvPr>
          <p:cNvSpPr txBox="1"/>
          <p:nvPr/>
        </p:nvSpPr>
        <p:spPr>
          <a:xfrm>
            <a:off x="1217613" y="2216150"/>
            <a:ext cx="4814887" cy="2031325"/>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is much more with respect with only the resistive method.</a:t>
            </a:r>
          </a:p>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 </a:t>
            </a: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a:t>
            </a:r>
            <a:r>
              <a:rPr lang="it-IT" sz="4400" dirty="0" err="1">
                <a:latin typeface="Rockwell" panose="02060603020205020403" pitchFamily="18" charset="0"/>
              </a:rPr>
              <a:t>piezo</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Double resonant shaunt</a:t>
            </a:r>
            <a:r>
              <a:rPr lang="it-IT" sz="4400" dirty="0">
                <a:latin typeface="Rockwell" panose="02060603020205020403" pitchFamily="18" charset="0"/>
              </a:rPr>
              <a:t> </a:t>
            </a:r>
          </a:p>
        </p:txBody>
      </p:sp>
      <p:sp>
        <p:nvSpPr>
          <p:cNvPr id="4" name="TextBox 3">
            <a:extLst>
              <a:ext uri="{FF2B5EF4-FFF2-40B4-BE49-F238E27FC236}">
                <a16:creationId xmlns:a16="http://schemas.microsoft.com/office/drawing/2014/main" id="{F11A7F36-6F80-042B-643A-E4F1F94B0638}"/>
              </a:ext>
            </a:extLst>
          </p:cNvPr>
          <p:cNvSpPr txBox="1"/>
          <p:nvPr/>
        </p:nvSpPr>
        <p:spPr>
          <a:xfrm>
            <a:off x="1074057" y="2090057"/>
            <a:ext cx="9768115" cy="5170646"/>
          </a:xfrm>
          <a:prstGeom prst="rect">
            <a:avLst/>
          </a:prstGeom>
          <a:noFill/>
        </p:spPr>
        <p:txBody>
          <a:bodyPr wrap="square" rtlCol="0">
            <a:spAutoFit/>
          </a:bodyPr>
          <a:lstStyle/>
          <a:p>
            <a:r>
              <a:rPr lang="it-IT" sz="2000" dirty="0"/>
              <a:t>For optimization of double piezo we will use two Resonant shaunt.</a:t>
            </a:r>
          </a:p>
          <a:p>
            <a:r>
              <a:rPr lang="it-IT" sz="2000" dirty="0"/>
              <a:t>So the opimization consist into finding the optimal values of these parameters: </a:t>
            </a:r>
          </a:p>
          <a:p>
            <a:pPr marL="285750" indent="-285750">
              <a:buFontTx/>
              <a:buChar char="-"/>
            </a:pPr>
            <a:r>
              <a:rPr lang="it-IT" sz="2000" b="1" dirty="0">
                <a:latin typeface="Rockwell" panose="02060603020205020403" pitchFamily="18" charset="0"/>
              </a:rPr>
              <a:t>L1, R1 </a:t>
            </a:r>
            <a:r>
              <a:rPr lang="it-IT" sz="2000" dirty="0"/>
              <a:t>for the first piezoeletric bar</a:t>
            </a:r>
          </a:p>
          <a:p>
            <a:pPr marL="285750" indent="-285750">
              <a:buFontTx/>
              <a:buChar char="-"/>
            </a:pPr>
            <a:r>
              <a:rPr lang="it-IT" sz="2000" b="1" dirty="0">
                <a:latin typeface="Rockwell" panose="02060603020205020403" pitchFamily="18" charset="0"/>
              </a:rPr>
              <a:t>L2, R2 </a:t>
            </a:r>
            <a:r>
              <a:rPr lang="it-IT" sz="2000" dirty="0"/>
              <a:t>for the second piezoeletric bar </a:t>
            </a:r>
          </a:p>
          <a:p>
            <a:r>
              <a:rPr lang="it-IT" sz="2000" dirty="0"/>
              <a:t>The passage we followed for find this optimal values are:</a:t>
            </a:r>
          </a:p>
          <a:p>
            <a:r>
              <a:rPr lang="it-IT" sz="2000" dirty="0"/>
              <a:t>-   Try to use the optimal values for single piezo optimization (NOT GOOD)</a:t>
            </a:r>
          </a:p>
          <a:p>
            <a:pPr marL="285750" indent="-285750">
              <a:buFontTx/>
              <a:buChar char="-"/>
            </a:pPr>
            <a:r>
              <a:rPr lang="it-IT" sz="2000" dirty="0"/>
              <a:t>Find (</a:t>
            </a:r>
            <a:r>
              <a:rPr lang="it-IT" sz="2000" b="1" dirty="0">
                <a:latin typeface="Rockwell" panose="02060603020205020403" pitchFamily="18" charset="0"/>
              </a:rPr>
              <a:t>PHI</a:t>
            </a:r>
            <a:r>
              <a:rPr lang="it-IT" sz="2000" dirty="0"/>
              <a:t>) the mode shape of the bar (bacause there are bit difference between the analitic and measured peaks):</a:t>
            </a:r>
          </a:p>
          <a:p>
            <a:pPr marL="742950" lvl="1" indent="-285750">
              <a:buFontTx/>
              <a:buChar char="-"/>
            </a:pPr>
            <a:r>
              <a:rPr lang="it-IT" sz="2000" dirty="0"/>
              <a:t>Deduct the PHI values from the experimental FRF and use it for fit the analitic function</a:t>
            </a:r>
          </a:p>
          <a:p>
            <a:pPr marL="742950" lvl="1" indent="-285750">
              <a:buFontTx/>
              <a:buChar char="-"/>
            </a:pPr>
            <a:r>
              <a:rPr lang="it-IT" sz="2000" dirty="0"/>
              <a:t>Use the values of </a:t>
            </a:r>
            <a:r>
              <a:rPr lang="it-IT" sz="2000" dirty="0">
                <a:latin typeface="Rockwell" panose="02060603020205020403" pitchFamily="18" charset="0"/>
              </a:rPr>
              <a:t>PHI</a:t>
            </a:r>
            <a:r>
              <a:rPr lang="it-IT" sz="2000" dirty="0"/>
              <a:t> to </a:t>
            </a:r>
            <a:r>
              <a:rPr lang="it-IT" sz="2000" b="1" dirty="0">
                <a:latin typeface="Rockwell" panose="02060603020205020403" pitchFamily="18" charset="0"/>
              </a:rPr>
              <a:t>weigh</a:t>
            </a:r>
            <a:r>
              <a:rPr lang="it-IT" sz="2000" dirty="0"/>
              <a:t> also the values of analitic </a:t>
            </a:r>
            <a:r>
              <a:rPr lang="it-IT" sz="2000" b="1" dirty="0">
                <a:latin typeface="Rockwell" panose="02060603020205020403" pitchFamily="18" charset="0"/>
              </a:rPr>
              <a:t>H_rl_rl</a:t>
            </a:r>
          </a:p>
          <a:p>
            <a:pPr marL="742950" lvl="1" indent="-285750">
              <a:buFontTx/>
              <a:buChar char="-"/>
            </a:pPr>
            <a:r>
              <a:rPr lang="it-IT" sz="2000" b="1" dirty="0">
                <a:latin typeface="Rockwell" panose="02060603020205020403" pitchFamily="18" charset="0"/>
              </a:rPr>
              <a:t>Optimize</a:t>
            </a:r>
            <a:r>
              <a:rPr lang="it-IT" sz="2000" dirty="0"/>
              <a:t> </a:t>
            </a:r>
            <a:r>
              <a:rPr lang="it-IT" sz="2000" b="1" dirty="0">
                <a:latin typeface="Rockwell" panose="02060603020205020403" pitchFamily="18" charset="0"/>
              </a:rPr>
              <a:t>L</a:t>
            </a:r>
            <a:r>
              <a:rPr lang="it-IT" sz="2000" dirty="0"/>
              <a:t> into the H_rl_rl fitted</a:t>
            </a:r>
          </a:p>
          <a:p>
            <a:pPr marL="742950" lvl="1" indent="-285750">
              <a:buFontTx/>
              <a:buChar char="-"/>
            </a:pPr>
            <a:r>
              <a:rPr lang="it-IT" sz="2000" b="1" dirty="0">
                <a:latin typeface="Rockwell" panose="02060603020205020403" pitchFamily="18" charset="0"/>
              </a:rPr>
              <a:t>Optimize R</a:t>
            </a:r>
            <a:r>
              <a:rPr lang="it-IT" sz="2000" dirty="0"/>
              <a:t> into the H_rl_rl fitted</a:t>
            </a:r>
          </a:p>
          <a:p>
            <a:pPr marL="742950" lvl="1" indent="-285750">
              <a:buFontTx/>
              <a:buChar char="-"/>
            </a:pPr>
            <a:endParaRPr lang="en-GB" dirty="0"/>
          </a:p>
          <a:p>
            <a:pPr marL="285750" indent="-285750">
              <a:buFontTx/>
              <a:buChar char="-"/>
            </a:pPr>
            <a:endParaRPr lang="en-GB" dirty="0"/>
          </a:p>
          <a:p>
            <a:pPr marL="742950" lvl="1" indent="-285750">
              <a:buFontTx/>
              <a:buChar char="-"/>
            </a:pPr>
            <a:endParaRPr lang="en-GB" dirty="0"/>
          </a:p>
          <a:p>
            <a:pPr marL="742950" lvl="1" indent="-285750">
              <a:buFontTx/>
              <a:buChar char="-"/>
            </a:pPr>
            <a:endParaRPr lang="en-GB" dirty="0"/>
          </a:p>
          <a:p>
            <a:pPr marL="742950" lvl="1" indent="-285750">
              <a:buFontTx/>
              <a:buChar char="-"/>
            </a:pPr>
            <a:endParaRPr lang="it-IT" dirty="0"/>
          </a:p>
        </p:txBody>
      </p:sp>
    </p:spTree>
    <p:extLst>
      <p:ext uri="{BB962C8B-B14F-4D97-AF65-F5344CB8AC3E}">
        <p14:creationId xmlns:p14="http://schemas.microsoft.com/office/powerpoint/2010/main" val="214079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a graph">
            <a:extLst>
              <a:ext uri="{FF2B5EF4-FFF2-40B4-BE49-F238E27FC236}">
                <a16:creationId xmlns:a16="http://schemas.microsoft.com/office/drawing/2014/main" id="{7D8D0385-4F52-B60D-E06E-779DACB09ACA}"/>
              </a:ext>
            </a:extLst>
          </p:cNvPr>
          <p:cNvPicPr>
            <a:picLocks noChangeAspect="1"/>
          </p:cNvPicPr>
          <p:nvPr/>
        </p:nvPicPr>
        <p:blipFill>
          <a:blip r:embed="rId2"/>
          <a:srcRect l="7922" t="2142" r="34636" b="3581"/>
          <a:stretch/>
        </p:blipFill>
        <p:spPr>
          <a:xfrm>
            <a:off x="959984" y="704850"/>
            <a:ext cx="5245310" cy="5417740"/>
          </a:xfrm>
          <a:prstGeom prst="rect">
            <a:avLst/>
          </a:prstGeom>
        </p:spPr>
      </p:pic>
      <p:sp>
        <p:nvSpPr>
          <p:cNvPr id="2" name="Title 1">
            <a:extLst>
              <a:ext uri="{FF2B5EF4-FFF2-40B4-BE49-F238E27FC236}">
                <a16:creationId xmlns:a16="http://schemas.microsoft.com/office/drawing/2014/main" id="{5F825AB1-8A20-31F8-8F89-B3083CD9C2BC}"/>
              </a:ext>
            </a:extLst>
          </p:cNvPr>
          <p:cNvSpPr>
            <a:spLocks noGrp="1"/>
          </p:cNvSpPr>
          <p:nvPr>
            <p:ph type="title"/>
          </p:nvPr>
        </p:nvSpPr>
        <p:spPr>
          <a:xfrm>
            <a:off x="6713989" y="-248585"/>
            <a:ext cx="5302251" cy="1128639"/>
          </a:xfrm>
        </p:spPr>
        <p:txBody>
          <a:bodyPr/>
          <a:lstStyle/>
          <a:p>
            <a:r>
              <a:rPr lang="en-GB" sz="2800" kern="100" dirty="0">
                <a:ea typeface="Times New Roman" panose="02020603050405020304" pitchFamily="18" charset="0"/>
                <a:cs typeface="Times New Roman" panose="02020603050405020304" pitchFamily="18" charset="0"/>
              </a:rPr>
              <a:t>						</a:t>
            </a:r>
            <a:r>
              <a:rPr lang="en-GB" sz="3600" kern="100" dirty="0">
                <a:ea typeface="Times New Roman" panose="02020603050405020304" pitchFamily="18" charset="0"/>
                <a:cs typeface="Times New Roman" panose="02020603050405020304" pitchFamily="18" charset="0"/>
              </a:rPr>
              <a:t>H vs </a:t>
            </a:r>
            <a:r>
              <a:rPr lang="en-GB" sz="3600" kern="100" dirty="0" err="1">
                <a:ea typeface="Times New Roman" panose="02020603050405020304" pitchFamily="18" charset="0"/>
                <a:cs typeface="Times New Roman" panose="02020603050405020304" pitchFamily="18" charset="0"/>
              </a:rPr>
              <a:t>frf</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C09269-7EB6-7113-6413-21BADC0A08CE}"/>
                  </a:ext>
                </a:extLst>
              </p:cNvPr>
              <p:cNvSpPr>
                <a:spLocks noGrp="1"/>
              </p:cNvSpPr>
              <p:nvPr>
                <p:ph idx="1"/>
              </p:nvPr>
            </p:nvSpPr>
            <p:spPr>
              <a:xfrm>
                <a:off x="6330950" y="1015426"/>
                <a:ext cx="5302251" cy="5318761"/>
              </a:xfrm>
            </p:spPr>
            <p:txBody>
              <a:bodyPr>
                <a:normAutofit fontScale="77500" lnSpcReduction="20000"/>
              </a:bodyPr>
              <a:lstStyle/>
              <a:p>
                <a:pPr marL="0" indent="0">
                  <a:lnSpc>
                    <a:spcPct val="115000"/>
                  </a:lnSpc>
                  <a:spcAft>
                    <a:spcPts val="800"/>
                  </a:spcAft>
                  <a:buNone/>
                </a:pPr>
                <a:r>
                  <a:rPr lang="en-GB" sz="2300" kern="100" dirty="0">
                    <a:ea typeface="Times New Roman" panose="02020603050405020304" pitchFamily="18" charset="0"/>
                    <a:cs typeface="Times New Roman" panose="02020603050405020304" pitchFamily="18" charset="0"/>
                  </a:rPr>
                  <a:t>The Freq. response of system with both piezo in short circuit configuration have this analytical formula</a:t>
                </a:r>
              </a:p>
              <a:p>
                <a:pPr marL="0" indent="0">
                  <a:lnSpc>
                    <a:spcPct val="115000"/>
                  </a:lnSpc>
                  <a:spcAft>
                    <a:spcPts val="800"/>
                  </a:spcAft>
                  <a:buNone/>
                </a:pPr>
                <a14:m>
                  <m:oMathPara xmlns:m="http://schemas.openxmlformats.org/officeDocument/2006/math">
                    <m:oMathParaPr>
                      <m:jc m:val="centerGroup"/>
                    </m:oMathParaPr>
                    <m:oMath xmlns:m="http://schemas.openxmlformats.org/officeDocument/2006/math">
                      <m:r>
                        <a:rPr lang="en-GB" sz="2300" b="1" i="1" smtClean="0">
                          <a:effectLst/>
                          <a:latin typeface="Cambria Math" panose="02040503050406030204" pitchFamily="18" charset="0"/>
                          <a:ea typeface="Times New Roman" panose="02020603050405020304" pitchFamily="18" charset="0"/>
                          <a:cs typeface="Times New Roman" panose="02020603050405020304" pitchFamily="18" charset="0"/>
                        </a:rPr>
                        <m:t>𝑯𝒔𝒄</m:t>
                      </m:r>
                      <m:r>
                        <m:rPr>
                          <m:lit/>
                        </m:rP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𝒔𝒄</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GB" sz="2300" b="1" i="1">
                              <a:effectLst/>
                              <a:latin typeface="Cambria Math" panose="02040503050406030204" pitchFamily="18" charset="0"/>
                              <a:ea typeface="Times New Roman" panose="02020603050405020304" pitchFamily="18" charset="0"/>
                            </a:rPr>
                          </m:ctrlPr>
                        </m:naryPr>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𝑵</m:t>
                          </m:r>
                        </m:sup>
                        <m:e>
                          <m:f>
                            <m:fPr>
                              <m:ctrlPr>
                                <a:rPr lang="en-GB" sz="2300" b="1" i="1">
                                  <a:effectLst/>
                                  <a:latin typeface="Cambria Math" panose="02040503050406030204" pitchFamily="18" charset="0"/>
                                  <a:ea typeface="Times New Roman" panose="02020603050405020304" pitchFamily="18" charset="0"/>
                                </a:rPr>
                              </m:ctrlPr>
                            </m:fPr>
                            <m:num>
                              <m:sSubSup>
                                <m:sSubSupPr>
                                  <m:ctrlPr>
                                    <a:rPr lang="en-GB" sz="2300" b="1" i="1">
                                      <a:effectLst/>
                                      <a:latin typeface="Cambria Math" panose="02040503050406030204" pitchFamily="18" charset="0"/>
                                      <a:ea typeface="Times New Roman" panose="02020603050405020304" pitchFamily="18" charset="0"/>
                                    </a:rPr>
                                  </m:ctrlPr>
                                </m:sSub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𝑨</m:t>
                                  </m:r>
                                </m:e>
                                <m:sub>
                                  <m:r>
                                    <m:rPr>
                                      <m:nor/>
                                    </m:rPr>
                                    <a:rPr lang="en-GB" sz="2300" b="1">
                                      <a:effectLst/>
                                      <a:latin typeface="Cambria Math" panose="02040503050406030204" pitchFamily="18" charset="0"/>
                                      <a:ea typeface="Times New Roman" panose="02020603050405020304" pitchFamily="18" charset="0"/>
                                      <a:cs typeface="Times New Roman" panose="02020603050405020304" pitchFamily="18" charset="0"/>
                                    </a:rPr>
                                    <m:t>ik</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d>
                                <m:dPr>
                                  <m:ctrlPr>
                                    <a:rPr lang="en-GB" sz="2300" b="1" i="1">
                                      <a:effectLst/>
                                      <a:latin typeface="Cambria Math" panose="02040503050406030204" pitchFamily="18" charset="0"/>
                                      <a:ea typeface="Times New Roman" panose="02020603050405020304" pitchFamily="18" charset="0"/>
                                    </a:rPr>
                                  </m:ctrlPr>
                                </m:dPr>
                                <m:e>
                                  <m:sSubSup>
                                    <m:sSubSupPr>
                                      <m:ctrlPr>
                                        <a:rPr lang="en-GB" sz="2300" b="1" i="1">
                                          <a:effectLst/>
                                          <a:latin typeface="Cambria Math" panose="02040503050406030204" pitchFamily="18" charset="0"/>
                                          <a:ea typeface="Times New Roman" panose="02020603050405020304" pitchFamily="18" charset="0"/>
                                        </a:rPr>
                                      </m:ctrlPr>
                                    </m:sSub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2300" b="1" i="1">
                                          <a:effectLst/>
                                          <a:latin typeface="Cambria Math" panose="02040503050406030204" pitchFamily="18" charset="0"/>
                                          <a:ea typeface="Times New Roman" panose="02020603050405020304" pitchFamily="18" charset="0"/>
                                        </a:rPr>
                                      </m:ctrlPr>
                                    </m:s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e>
                              </m:d>
                            </m:den>
                          </m:f>
                        </m:e>
                      </m:nary>
                    </m:oMath>
                  </m:oMathPara>
                </a14:m>
                <a:endParaRPr lang="en-GB" sz="2300" b="1" kern="100" dirty="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Where the numerator represent the mode shape</a:t>
                </a:r>
              </a:p>
              <a:p>
                <a:pPr marL="0" indent="0">
                  <a:lnSpc>
                    <a:spcPct val="115000"/>
                  </a:lnSpc>
                  <a:spcAft>
                    <a:spcPts val="800"/>
                  </a:spcAft>
                  <a:buNone/>
                </a:pPr>
                <a:r>
                  <a:rPr lang="en-GB" sz="2300" b="1"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GB" sz="23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𝒋𝒌</m:t>
                        </m:r>
                      </m:sub>
                    </m:s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𝒊𝒋</m:t>
                        </m:r>
                      </m:sub>
                    </m:sSub>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𝒊𝒌</m:t>
                        </m:r>
                      </m:sub>
                    </m:sSub>
                  </m:oMath>
                </a14:m>
                <a:endParaRPr lang="en-GB" sz="2300" kern="100" dirty="0">
                  <a:effectLst/>
                  <a:ea typeface="Aptos" panose="020B0004020202020204" pitchFamily="34" charset="0"/>
                  <a:cs typeface="Times New Roman" panose="02020603050405020304" pitchFamily="18" charset="0"/>
                </a:endParaRPr>
              </a:p>
              <a:p>
                <a:pPr>
                  <a:lnSpc>
                    <a:spcPct val="115000"/>
                  </a:lnSpc>
                  <a:spcAft>
                    <a:spcPts val="800"/>
                  </a:spcAft>
                  <a:buFontTx/>
                  <a:buChar char="-"/>
                </a:pPr>
                <a:r>
                  <a:rPr lang="en-GB" sz="2300" b="1" kern="100" dirty="0">
                    <a:latin typeface="Rockwell" panose="02060603020205020403" pitchFamily="18" charset="0"/>
                    <a:ea typeface="Aptos" panose="020B0004020202020204" pitchFamily="34" charset="0"/>
                    <a:cs typeface="Times New Roman" panose="02020603050405020304" pitchFamily="18" charset="0"/>
                  </a:rPr>
                  <a:t>j</a:t>
                </a:r>
                <a:r>
                  <a:rPr lang="en-GB" sz="2300" kern="100" dirty="0">
                    <a:ea typeface="Aptos" panose="020B0004020202020204" pitchFamily="34" charset="0"/>
                    <a:cs typeface="Times New Roman" panose="02020603050405020304" pitchFamily="18" charset="0"/>
                  </a:rPr>
                  <a:t> </a:t>
                </a:r>
                <a:r>
                  <a:rPr lang="en-GB" sz="2300" kern="100" dirty="0">
                    <a:effectLst/>
                    <a:ea typeface="Aptos" panose="020B0004020202020204" pitchFamily="34" charset="0"/>
                    <a:cs typeface="Times New Roman" panose="02020603050405020304" pitchFamily="18" charset="0"/>
                  </a:rPr>
                  <a:t>(forcing point) = </a:t>
                </a:r>
                <a:r>
                  <a:rPr lang="en-GB" sz="2300" b="1" kern="100" dirty="0">
                    <a:effectLst/>
                    <a:latin typeface="Rockwell" panose="02060603020205020403" pitchFamily="18" charset="0"/>
                    <a:ea typeface="Aptos" panose="020B0004020202020204" pitchFamily="34" charset="0"/>
                    <a:cs typeface="Times New Roman" panose="02020603050405020304" pitchFamily="18" charset="0"/>
                  </a:rPr>
                  <a:t>k</a:t>
                </a:r>
                <a:r>
                  <a:rPr lang="en-GB" sz="2300" kern="100" dirty="0">
                    <a:effectLst/>
                    <a:ea typeface="Aptos" panose="020B0004020202020204" pitchFamily="34" charset="0"/>
                    <a:cs typeface="Times New Roman" panose="02020603050405020304" pitchFamily="18" charset="0"/>
                  </a:rPr>
                  <a:t> (measuring point)</a:t>
                </a:r>
              </a:p>
              <a:p>
                <a:pPr marL="0" indent="0">
                  <a:lnSpc>
                    <a:spcPct val="115000"/>
                  </a:lnSpc>
                  <a:spcAft>
                    <a:spcPts val="800"/>
                  </a:spcAft>
                  <a:buNone/>
                </a:pPr>
                <a:r>
                  <a:rPr lang="en-GB" sz="2300" kern="100" dirty="0">
                    <a:effectLst/>
                    <a:ea typeface="Aptos" panose="020B0004020202020204" pitchFamily="34" charset="0"/>
                    <a:cs typeface="Times New Roman" panose="02020603050405020304" pitchFamily="18" charset="0"/>
                  </a:rPr>
                  <a:t>For simplicity u</a:t>
                </a:r>
                <a:r>
                  <a:rPr lang="en-GB" sz="2300" kern="100" dirty="0">
                    <a:ea typeface="Aptos" panose="020B0004020202020204" pitchFamily="34" charset="0"/>
                    <a:cs typeface="Times New Roman" panose="02020603050405020304" pitchFamily="18" charset="0"/>
                  </a:rPr>
                  <a:t>ntil now the numerator is considered = 1.</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With this numerator the difference in amplitude of the first peak of analytical function w.r.t the experimental one is different so:</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  Need to find the correct mode shape of the function</a:t>
                </a: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40C09269-7EB6-7113-6413-21BADC0A08CE}"/>
                  </a:ext>
                </a:extLst>
              </p:cNvPr>
              <p:cNvSpPr>
                <a:spLocks noGrp="1" noRot="1" noChangeAspect="1" noMove="1" noResize="1" noEditPoints="1" noAdjustHandles="1" noChangeArrowheads="1" noChangeShapeType="1" noTextEdit="1"/>
              </p:cNvSpPr>
              <p:nvPr>
                <p:ph idx="1"/>
              </p:nvPr>
            </p:nvSpPr>
            <p:spPr>
              <a:xfrm>
                <a:off x="6330950" y="1015426"/>
                <a:ext cx="5302251" cy="5318761"/>
              </a:xfrm>
              <a:blipFill>
                <a:blip r:embed="rId3"/>
                <a:stretch>
                  <a:fillRect l="-1496" t="-91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D806C1C3-40E2-3C32-721C-3EBD8CBD8E75}"/>
              </a:ext>
            </a:extLst>
          </p:cNvPr>
          <p:cNvPicPr>
            <a:picLocks noChangeAspect="1"/>
          </p:cNvPicPr>
          <p:nvPr/>
        </p:nvPicPr>
        <p:blipFill>
          <a:blip r:embed="rId4"/>
          <a:stretch>
            <a:fillRect/>
          </a:stretch>
        </p:blipFill>
        <p:spPr>
          <a:xfrm>
            <a:off x="4986095" y="1186589"/>
            <a:ext cx="1050207" cy="315796"/>
          </a:xfrm>
          <a:prstGeom prst="rect">
            <a:avLst/>
          </a:prstGeom>
        </p:spPr>
      </p:pic>
      <p:pic>
        <p:nvPicPr>
          <p:cNvPr id="11" name="Picture 10" descr="A close-up of a sign&#10;&#10;AI-generated content may be incorrect.">
            <a:extLst>
              <a:ext uri="{FF2B5EF4-FFF2-40B4-BE49-F238E27FC236}">
                <a16:creationId xmlns:a16="http://schemas.microsoft.com/office/drawing/2014/main" id="{C86B6215-7DDA-FD0C-EE05-33A758DA1E38}"/>
              </a:ext>
            </a:extLst>
          </p:cNvPr>
          <p:cNvPicPr>
            <a:picLocks noChangeAspect="1"/>
          </p:cNvPicPr>
          <p:nvPr/>
        </p:nvPicPr>
        <p:blipFill>
          <a:blip r:embed="rId5"/>
          <a:stretch>
            <a:fillRect/>
          </a:stretch>
        </p:blipFill>
        <p:spPr>
          <a:xfrm>
            <a:off x="4986095" y="3897440"/>
            <a:ext cx="1132593" cy="315796"/>
          </a:xfrm>
          <a:prstGeom prst="rect">
            <a:avLst/>
          </a:prstGeom>
        </p:spPr>
      </p:pic>
    </p:spTree>
    <p:extLst>
      <p:ext uri="{BB962C8B-B14F-4D97-AF65-F5344CB8AC3E}">
        <p14:creationId xmlns:p14="http://schemas.microsoft.com/office/powerpoint/2010/main" val="27385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of a graph&#10;&#10;AI-generated content may be incorrect.">
            <a:extLst>
              <a:ext uri="{FF2B5EF4-FFF2-40B4-BE49-F238E27FC236}">
                <a16:creationId xmlns:a16="http://schemas.microsoft.com/office/drawing/2014/main" id="{3652C81D-4B27-6BA8-53E5-9159AFCD7DE5}"/>
              </a:ext>
            </a:extLst>
          </p:cNvPr>
          <p:cNvPicPr>
            <a:picLocks noChangeAspect="1"/>
          </p:cNvPicPr>
          <p:nvPr/>
        </p:nvPicPr>
        <p:blipFill>
          <a:blip r:embed="rId2"/>
          <a:srcRect l="8577" r="36825"/>
          <a:stretch/>
        </p:blipFill>
        <p:spPr>
          <a:xfrm>
            <a:off x="979032" y="720130"/>
            <a:ext cx="5370968" cy="5417740"/>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776A23F-3AA9-5EC0-9C15-161138427BF4}"/>
                  </a:ext>
                </a:extLst>
              </p:cNvPr>
              <p:cNvSpPr>
                <a:spLocks noGrp="1"/>
              </p:cNvSpPr>
              <p:nvPr>
                <p:ph type="title"/>
              </p:nvPr>
            </p:nvSpPr>
            <p:spPr>
              <a:xfrm>
                <a:off x="6546851" y="533401"/>
                <a:ext cx="9933326" cy="844356"/>
              </a:xfrm>
            </p:spPr>
            <p:txBody>
              <a:bodyPr/>
              <a:lstStyle/>
              <a:p>
                <a:r>
                  <a:rPr lang="it-IT" dirty="0"/>
                  <a:t>How compute </a:t>
                </a:r>
                <a14:m>
                  <m:oMath xmlns:m="http://schemas.openxmlformats.org/officeDocument/2006/math">
                    <m:r>
                      <a:rPr lang="en-GB" sz="36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en-GB" dirty="0"/>
                  <a:t> </a:t>
                </a:r>
              </a:p>
            </p:txBody>
          </p:sp>
        </mc:Choice>
        <mc:Fallback>
          <p:sp>
            <p:nvSpPr>
              <p:cNvPr id="2" name="Title 1">
                <a:extLst>
                  <a:ext uri="{FF2B5EF4-FFF2-40B4-BE49-F238E27FC236}">
                    <a16:creationId xmlns:a16="http://schemas.microsoft.com/office/drawing/2014/main" id="{F776A23F-3AA9-5EC0-9C15-161138427BF4}"/>
                  </a:ext>
                </a:extLst>
              </p:cNvPr>
              <p:cNvSpPr>
                <a:spLocks noGrp="1" noRot="1" noChangeAspect="1" noMove="1" noResize="1" noEditPoints="1" noAdjustHandles="1" noChangeArrowheads="1" noChangeShapeType="1" noTextEdit="1"/>
              </p:cNvSpPr>
              <p:nvPr>
                <p:ph type="title"/>
              </p:nvPr>
            </p:nvSpPr>
            <p:spPr>
              <a:xfrm>
                <a:off x="6546851" y="533401"/>
                <a:ext cx="9933326" cy="844356"/>
              </a:xfrm>
              <a:blipFill>
                <a:blip r:embed="rId3"/>
                <a:stretch>
                  <a:fillRect l="-1903" t="-2899" b="-123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4897A5-2B9E-E0FE-6BC4-54C31BAD0AE4}"/>
                  </a:ext>
                </a:extLst>
              </p:cNvPr>
              <p:cNvSpPr>
                <a:spLocks noGrp="1"/>
              </p:cNvSpPr>
              <p:nvPr>
                <p:ph idx="1"/>
              </p:nvPr>
            </p:nvSpPr>
            <p:spPr>
              <a:xfrm>
                <a:off x="6419850" y="1651000"/>
                <a:ext cx="5168901" cy="5072742"/>
              </a:xfrm>
            </p:spPr>
            <p:txBody>
              <a:bodyPr>
                <a:noAutofit/>
              </a:bodyPr>
              <a:lstStyle/>
              <a:p>
                <a:pPr marL="0" indent="0">
                  <a:buNone/>
                </a:pPr>
                <a:r>
                  <a:rPr lang="it-IT" sz="1800" dirty="0"/>
                  <a:t>We utilized a matlab script that imlements a </a:t>
                </a:r>
                <a:r>
                  <a:rPr lang="it-IT" sz="1800" b="1" dirty="0">
                    <a:latin typeface="Rockwell" panose="02060603020205020403" pitchFamily="18" charset="0"/>
                  </a:rPr>
                  <a:t>curve fitting </a:t>
                </a:r>
                <a:r>
                  <a:rPr lang="it-IT" sz="1800" dirty="0"/>
                  <a:t>algorithm to find the optimal weight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 </a:t>
                </a:r>
                <a:r>
                  <a:rPr lang="it-IT" sz="1800" b="1" dirty="0">
                    <a:latin typeface="Rockwell" panose="02060603020205020403" pitchFamily="18" charset="0"/>
                  </a:rPr>
                  <a:t> </a:t>
                </a:r>
                <a:r>
                  <a:rPr lang="it-IT" sz="1800" dirty="0"/>
                  <a:t>that best aporximate the </a:t>
                </a:r>
                <a:r>
                  <a:rPr lang="it-IT" sz="1800" b="1" dirty="0">
                    <a:latin typeface="Rockwell" panose="02060603020205020403" pitchFamily="18" charset="0"/>
                  </a:rPr>
                  <a:t>experimental FRF </a:t>
                </a:r>
                <a:r>
                  <a:rPr lang="it-IT" sz="1800" dirty="0"/>
                  <a:t>from the </a:t>
                </a:r>
                <a:r>
                  <a:rPr lang="it-IT" sz="1800" b="1" dirty="0">
                    <a:latin typeface="Rockwell" panose="02060603020205020403" pitchFamily="18" charset="0"/>
                  </a:rPr>
                  <a:t>analytical H</a:t>
                </a:r>
                <a:r>
                  <a:rPr lang="it-IT" sz="1800" b="1" baseline="-25000" dirty="0">
                    <a:latin typeface="Rockwell" panose="02060603020205020403" pitchFamily="18" charset="0"/>
                  </a:rPr>
                  <a:t>sc_sc</a:t>
                </a:r>
                <a:endParaRPr lang="it-IT" sz="1800" b="1" dirty="0">
                  <a:latin typeface="Rockwell" panose="02060603020205020403" pitchFamily="18" charset="0"/>
                </a:endParaRPr>
              </a:p>
              <a:p>
                <a:pPr marL="514350" indent="-514350">
                  <a:buFont typeface="+mj-lt"/>
                  <a:buAutoNum type="arabicPeriod"/>
                </a:pPr>
                <a:r>
                  <a:rPr lang="en-GB" sz="1800" dirty="0"/>
                  <a:t>The script uses </a:t>
                </a:r>
                <a:r>
                  <a:rPr lang="en-GB" sz="1800" b="1" dirty="0" err="1">
                    <a:latin typeface="Rockwell" panose="02060603020205020403" pitchFamily="18" charset="0"/>
                  </a:rPr>
                  <a:t>lsqcurvefit</a:t>
                </a:r>
                <a:r>
                  <a:rPr lang="en-GB" sz="1800" dirty="0"/>
                  <a:t>, a least squares minimization function, to find the optimal values of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a:t>
                </a:r>
                <a:r>
                  <a:rPr lang="en-GB" sz="1800" b="1" dirty="0">
                    <a:latin typeface="Rockwell" panose="02060603020205020403" pitchFamily="18" charset="0"/>
                  </a:rPr>
                  <a:t> </a:t>
                </a:r>
                <a:r>
                  <a:rPr lang="en-GB" sz="1800" dirty="0"/>
                  <a:t>starting from an initial estimate of [0.1, 0.1] </a:t>
                </a:r>
              </a:p>
              <a:p>
                <a:pPr marL="514350" indent="-514350">
                  <a:buFont typeface="+mj-lt"/>
                  <a:buAutoNum type="arabicPeriod"/>
                </a:pPr>
                <a:r>
                  <a:rPr lang="en-GB" sz="1800" dirty="0"/>
                  <a:t>Then compute the fitted </a:t>
                </a:r>
                <a:r>
                  <a:rPr lang="en-GB" sz="1800" b="1" dirty="0" err="1">
                    <a:latin typeface="Rockwell" panose="02060603020205020403" pitchFamily="18" charset="0"/>
                  </a:rPr>
                  <a:t>H</a:t>
                </a:r>
                <a:r>
                  <a:rPr lang="en-GB" sz="1800" b="1" baseline="-25000" dirty="0" err="1">
                    <a:latin typeface="Rockwell" panose="02060603020205020403" pitchFamily="18" charset="0"/>
                  </a:rPr>
                  <a:t>sc_sc_fitted</a:t>
                </a:r>
                <a:r>
                  <a:rPr lang="en-GB" sz="1800" b="1" baseline="-25000" dirty="0">
                    <a:latin typeface="Rockwell" panose="02060603020205020403" pitchFamily="18" charset="0"/>
                  </a:rPr>
                  <a:t> </a:t>
                </a:r>
                <a:r>
                  <a:rPr lang="en-GB" sz="1800" dirty="0"/>
                  <a:t>of the first two mode:</a:t>
                </a:r>
              </a:p>
              <a:p>
                <a:pPr marL="514350" indent="-514350">
                  <a:buFont typeface="+mj-lt"/>
                  <a:buAutoNum type="arabicPeriod"/>
                </a:pPr>
                <a14:m>
                  <m:oMath xmlns:m="http://schemas.openxmlformats.org/officeDocument/2006/math">
                    <m:sSub>
                      <m:sSubPr>
                        <m:ctrlPr>
                          <a:rPr lang="en-GB" sz="16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𝒇𝒊𝒕𝒕𝒆𝒅</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endParaRPr lang="en-GB" sz="1400" b="1"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Font typeface="+mj-lt"/>
                  <a:buAutoNum type="arabicPeriod"/>
                </a:pPr>
                <a:endParaRPr lang="en-GB" sz="1600" b="0" i="0" dirty="0">
                  <a:solidFill>
                    <a:srgbClr val="111111"/>
                  </a:solidFill>
                  <a:effectLst/>
                  <a:latin typeface="Roboto" panose="02000000000000000000" pitchFamily="2" charset="0"/>
                </a:endParaRPr>
              </a:p>
              <a:p>
                <a:pPr marL="0" indent="0">
                  <a:buNone/>
                </a:pPr>
                <a:r>
                  <a:rPr lang="en-GB" sz="1200" dirty="0"/>
                  <a:t> </a:t>
                </a:r>
              </a:p>
            </p:txBody>
          </p:sp>
        </mc:Choice>
        <mc:Fallback>
          <p:sp>
            <p:nvSpPr>
              <p:cNvPr id="3" name="Content Placeholder 2">
                <a:extLst>
                  <a:ext uri="{FF2B5EF4-FFF2-40B4-BE49-F238E27FC236}">
                    <a16:creationId xmlns:a16="http://schemas.microsoft.com/office/drawing/2014/main" id="{3E4897A5-2B9E-E0FE-6BC4-54C31BAD0AE4}"/>
                  </a:ext>
                </a:extLst>
              </p:cNvPr>
              <p:cNvSpPr>
                <a:spLocks noGrp="1" noRot="1" noChangeAspect="1" noMove="1" noResize="1" noEditPoints="1" noAdjustHandles="1" noChangeArrowheads="1" noChangeShapeType="1" noTextEdit="1"/>
              </p:cNvSpPr>
              <p:nvPr>
                <p:ph idx="1"/>
              </p:nvPr>
            </p:nvSpPr>
            <p:spPr>
              <a:xfrm>
                <a:off x="6419850" y="1651000"/>
                <a:ext cx="5168901" cy="5072742"/>
              </a:xfrm>
              <a:blipFill>
                <a:blip r:embed="rId4"/>
                <a:stretch>
                  <a:fillRect l="-1297" t="-120" r="-1179" b="-96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4E9F56D2-94E2-FAD0-DA71-2E7A8D3A1B3F}"/>
              </a:ext>
            </a:extLst>
          </p:cNvPr>
          <p:cNvPicPr>
            <a:picLocks noChangeAspect="1"/>
          </p:cNvPicPr>
          <p:nvPr/>
        </p:nvPicPr>
        <p:blipFill>
          <a:blip r:embed="rId5"/>
          <a:stretch>
            <a:fillRect/>
          </a:stretch>
        </p:blipFill>
        <p:spPr>
          <a:xfrm>
            <a:off x="5238750" y="1246028"/>
            <a:ext cx="944879" cy="263457"/>
          </a:xfrm>
          <a:prstGeom prst="rect">
            <a:avLst/>
          </a:prstGeom>
        </p:spPr>
      </p:pic>
      <p:pic>
        <p:nvPicPr>
          <p:cNvPr id="6" name="Picture 5">
            <a:extLst>
              <a:ext uri="{FF2B5EF4-FFF2-40B4-BE49-F238E27FC236}">
                <a16:creationId xmlns:a16="http://schemas.microsoft.com/office/drawing/2014/main" id="{9BEBA164-623C-1E5B-B83C-F5A179954081}"/>
              </a:ext>
            </a:extLst>
          </p:cNvPr>
          <p:cNvPicPr>
            <a:picLocks noChangeAspect="1"/>
          </p:cNvPicPr>
          <p:nvPr/>
        </p:nvPicPr>
        <p:blipFill>
          <a:blip r:embed="rId5"/>
          <a:stretch>
            <a:fillRect/>
          </a:stretch>
        </p:blipFill>
        <p:spPr>
          <a:xfrm>
            <a:off x="5151121" y="3811428"/>
            <a:ext cx="944879" cy="263457"/>
          </a:xfrm>
          <a:prstGeom prst="rect">
            <a:avLst/>
          </a:prstGeom>
        </p:spPr>
      </p:pic>
    </p:spTree>
    <p:extLst>
      <p:ext uri="{BB962C8B-B14F-4D97-AF65-F5344CB8AC3E}">
        <p14:creationId xmlns:p14="http://schemas.microsoft.com/office/powerpoint/2010/main" val="97830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D862-5BCD-8043-27F5-4CBE0EA17852}"/>
              </a:ext>
            </a:extLst>
          </p:cNvPr>
          <p:cNvSpPr>
            <a:spLocks noGrp="1"/>
          </p:cNvSpPr>
          <p:nvPr>
            <p:ph type="title"/>
          </p:nvPr>
        </p:nvSpPr>
        <p:spPr>
          <a:xfrm>
            <a:off x="1502229" y="0"/>
            <a:ext cx="9622970" cy="1230086"/>
          </a:xfrm>
        </p:spPr>
        <p:txBody>
          <a:bodyPr anchor="ctr">
            <a:normAutofit/>
          </a:bodyPr>
          <a:lstStyle/>
          <a:p>
            <a:r>
              <a:rPr lang="it-IT" dirty="0"/>
              <a:t>First H</a:t>
            </a:r>
            <a:r>
              <a:rPr lang="it-IT" baseline="-25000" dirty="0"/>
              <a:t>rl_rl </a:t>
            </a:r>
            <a:r>
              <a:rPr lang="it-IT" dirty="0"/>
              <a:t>sizing </a:t>
            </a:r>
            <a:r>
              <a:rPr lang="it-IT" baseline="-25000" dirty="0"/>
              <a:t> </a:t>
            </a:r>
            <a:endParaRPr lang="en-GB" dirty="0"/>
          </a:p>
        </p:txBody>
      </p:sp>
      <p:pic>
        <p:nvPicPr>
          <p:cNvPr id="5" name="Picture 4" descr="A graph with lines and numbers">
            <a:extLst>
              <a:ext uri="{FF2B5EF4-FFF2-40B4-BE49-F238E27FC236}">
                <a16:creationId xmlns:a16="http://schemas.microsoft.com/office/drawing/2014/main" id="{59A8C615-7055-D1BB-5EA2-E5D17AB2C1C0}"/>
              </a:ext>
            </a:extLst>
          </p:cNvPr>
          <p:cNvPicPr>
            <a:picLocks noChangeAspect="1"/>
          </p:cNvPicPr>
          <p:nvPr/>
        </p:nvPicPr>
        <p:blipFill>
          <a:blip r:embed="rId2"/>
          <a:srcRect l="8144" r="33508" b="2344"/>
          <a:stretch/>
        </p:blipFill>
        <p:spPr>
          <a:xfrm>
            <a:off x="1066801" y="1185271"/>
            <a:ext cx="4305299" cy="4985220"/>
          </a:xfrm>
          <a:prstGeom prst="rect">
            <a:avLst/>
          </a:prstGeom>
          <a:noFill/>
        </p:spPr>
      </p:pic>
      <p:sp>
        <p:nvSpPr>
          <p:cNvPr id="3" name="Content Placeholder 2">
            <a:extLst>
              <a:ext uri="{FF2B5EF4-FFF2-40B4-BE49-F238E27FC236}">
                <a16:creationId xmlns:a16="http://schemas.microsoft.com/office/drawing/2014/main" id="{F4481F64-0D04-9B9F-9A5A-C658B1220BDE}"/>
              </a:ext>
            </a:extLst>
          </p:cNvPr>
          <p:cNvSpPr>
            <a:spLocks noGrp="1"/>
          </p:cNvSpPr>
          <p:nvPr>
            <p:ph sz="half" idx="2"/>
          </p:nvPr>
        </p:nvSpPr>
        <p:spPr>
          <a:xfrm>
            <a:off x="5424488" y="1185270"/>
            <a:ext cx="6092598" cy="4985220"/>
          </a:xfrm>
        </p:spPr>
        <p:txBody>
          <a:bodyPr>
            <a:normAutofit lnSpcReduction="10000"/>
          </a:bodyPr>
          <a:lstStyle/>
          <a:p>
            <a:pPr marL="0" indent="0">
              <a:lnSpc>
                <a:spcPct val="110000"/>
              </a:lnSpc>
              <a:buNone/>
            </a:pPr>
            <a:r>
              <a:rPr lang="it-IT" sz="1600" dirty="0"/>
              <a:t>The first size of the parameters is done under this assumption:</a:t>
            </a:r>
          </a:p>
          <a:p>
            <a:pPr marL="0" indent="0">
              <a:lnSpc>
                <a:spcPct val="110000"/>
              </a:lnSpc>
              <a:buNone/>
            </a:pPr>
            <a:r>
              <a:rPr lang="en-GB" sz="1600" b="1" dirty="0">
                <a:latin typeface="Rockwell" panose="02060603020205020403" pitchFamily="18" charset="0"/>
              </a:rPr>
              <a:t>‘the two modes were sufficiently distant from each other so as not to influence each other’</a:t>
            </a:r>
          </a:p>
          <a:p>
            <a:pPr>
              <a:lnSpc>
                <a:spcPct val="110000"/>
              </a:lnSpc>
            </a:pPr>
            <a:r>
              <a:rPr lang="en-GB" sz="1600" dirty="0"/>
              <a:t>Compute the electrical component size considering the single mode formulas </a:t>
            </a:r>
          </a:p>
          <a:p>
            <a:pPr>
              <a:lnSpc>
                <a:spcPct val="110000"/>
              </a:lnSpc>
            </a:pPr>
            <a:r>
              <a:rPr lang="en-GB" sz="1600" b="1" dirty="0">
                <a:latin typeface="Rockwell" panose="02060603020205020403" pitchFamily="18" charset="0"/>
              </a:rPr>
              <a:t>H</a:t>
            </a:r>
            <a:r>
              <a:rPr lang="en-GB" sz="1600" b="1" baseline="-25000" dirty="0">
                <a:latin typeface="Rockwell" panose="02060603020205020403" pitchFamily="18" charset="0"/>
              </a:rPr>
              <a:t>RL_RL </a:t>
            </a:r>
            <a:r>
              <a:rPr lang="en-GB" sz="1600" dirty="0"/>
              <a:t>analytical</a:t>
            </a:r>
            <a:r>
              <a:rPr lang="en-GB" sz="1600" baseline="-25000" dirty="0"/>
              <a:t> </a:t>
            </a:r>
            <a:r>
              <a:rPr lang="en-GB" sz="1600" dirty="0"/>
              <a:t>is computed as sum of independent piezo contributions. So each piezo is considered the only one active for each mode neglecting the contribution of the other one.</a:t>
            </a:r>
          </a:p>
          <a:p>
            <a:pPr>
              <a:lnSpc>
                <a:spcPct val="110000"/>
              </a:lnSpc>
            </a:pPr>
            <a:r>
              <a:rPr lang="en-GB" sz="1600" b="1" dirty="0"/>
              <a:t>H</a:t>
            </a:r>
            <a:r>
              <a:rPr lang="en-GB" sz="1600" b="1" baseline="-25000" dirty="0"/>
              <a:t>RL_RL </a:t>
            </a:r>
            <a:r>
              <a:rPr lang="en-GB" sz="1600" b="1" dirty="0"/>
              <a:t>= </a:t>
            </a:r>
            <a:r>
              <a:rPr lang="en-GB" sz="1600" b="1" dirty="0">
                <a:latin typeface="Rockwell" panose="02060603020205020403" pitchFamily="18" charset="0"/>
              </a:rPr>
              <a:t>H</a:t>
            </a:r>
            <a:r>
              <a:rPr lang="en-GB" sz="1600" b="1" baseline="-25000" dirty="0">
                <a:latin typeface="Rockwell" panose="02060603020205020403" pitchFamily="18" charset="0"/>
              </a:rPr>
              <a:t>RL_SC </a:t>
            </a:r>
            <a:r>
              <a:rPr lang="en-GB" sz="1600" b="1" dirty="0">
                <a:latin typeface="Rockwell" panose="02060603020205020403" pitchFamily="18" charset="0"/>
              </a:rPr>
              <a:t>+ H</a:t>
            </a:r>
            <a:r>
              <a:rPr lang="en-GB" sz="1600" b="1" baseline="-25000" dirty="0">
                <a:latin typeface="Rockwell" panose="02060603020205020403" pitchFamily="18" charset="0"/>
              </a:rPr>
              <a:t>SC_RL</a:t>
            </a:r>
            <a:endParaRPr lang="en-GB" sz="1600" b="1" dirty="0">
              <a:latin typeface="Rockwell" panose="02060603020205020403" pitchFamily="18" charset="0"/>
            </a:endParaRPr>
          </a:p>
          <a:p>
            <a:pPr marL="0" indent="0" algn="ctr">
              <a:lnSpc>
                <a:spcPct val="110000"/>
              </a:lnSpc>
              <a:buNone/>
            </a:pPr>
            <a:r>
              <a:rPr lang="en-GB" sz="1600" dirty="0"/>
              <a:t>L1 = 747.95 [H]	R1 = 31</a:t>
            </a:r>
            <a:r>
              <a:rPr lang="it-IT" sz="1600" dirty="0"/>
              <a:t>[K</a:t>
            </a:r>
            <a:r>
              <a:rPr lang="el-GR" sz="1600" dirty="0"/>
              <a:t>Ω</a:t>
            </a:r>
            <a:r>
              <a:rPr lang="it-IT" sz="1600" dirty="0"/>
              <a:t>]</a:t>
            </a:r>
            <a:endParaRPr lang="en-GB" sz="1600" dirty="0"/>
          </a:p>
          <a:p>
            <a:pPr marL="0" indent="0" algn="ctr">
              <a:lnSpc>
                <a:spcPct val="110000"/>
              </a:lnSpc>
              <a:buNone/>
            </a:pPr>
            <a:r>
              <a:rPr lang="en-GB" sz="1600" dirty="0"/>
              <a:t>L2 = 24.48 [H]	R2 = </a:t>
            </a:r>
            <a:r>
              <a:rPr lang="it-IT" sz="1600" dirty="0"/>
              <a:t>4.1174 [K</a:t>
            </a:r>
            <a:r>
              <a:rPr lang="el-GR" sz="1600" dirty="0"/>
              <a:t>Ω</a:t>
            </a:r>
            <a:r>
              <a:rPr lang="it-IT" sz="1600" dirty="0"/>
              <a:t>]</a:t>
            </a:r>
            <a:endParaRPr lang="en-GB" sz="1600" dirty="0"/>
          </a:p>
          <a:p>
            <a:pPr marL="0" indent="0">
              <a:lnSpc>
                <a:spcPct val="110000"/>
              </a:lnSpc>
              <a:buNone/>
            </a:pPr>
            <a:r>
              <a:rPr lang="en-GB" sz="1600" dirty="0"/>
              <a:t>This solution seemed numerically acceptable via software simulation:</a:t>
            </a:r>
          </a:p>
          <a:p>
            <a:pPr lvl="1">
              <a:lnSpc>
                <a:spcPct val="110000"/>
              </a:lnSpc>
              <a:buFontTx/>
              <a:buChar char="-"/>
            </a:pPr>
            <a:r>
              <a:rPr lang="en-GB" sz="1600" dirty="0"/>
              <a:t>peaks of the function seemed to be quite equal in height and symmetrical.</a:t>
            </a:r>
          </a:p>
          <a:p>
            <a:pPr marL="0" indent="0">
              <a:lnSpc>
                <a:spcPct val="110000"/>
              </a:lnSpc>
              <a:buNone/>
            </a:pPr>
            <a:r>
              <a:rPr lang="en-GB" sz="1600" dirty="0"/>
              <a:t> </a:t>
            </a:r>
          </a:p>
        </p:txBody>
      </p:sp>
      <p:pic>
        <p:nvPicPr>
          <p:cNvPr id="6" name="Picture 5" descr="A close-up of a sign&#10;&#10;AI-generated content may be incorrect.">
            <a:extLst>
              <a:ext uri="{FF2B5EF4-FFF2-40B4-BE49-F238E27FC236}">
                <a16:creationId xmlns:a16="http://schemas.microsoft.com/office/drawing/2014/main" id="{5E0787BC-2DF0-C2ED-1AF2-76E88F3145CA}"/>
              </a:ext>
            </a:extLst>
          </p:cNvPr>
          <p:cNvPicPr>
            <a:picLocks noChangeAspect="1"/>
          </p:cNvPicPr>
          <p:nvPr/>
        </p:nvPicPr>
        <p:blipFill>
          <a:blip r:embed="rId3"/>
          <a:stretch>
            <a:fillRect/>
          </a:stretch>
        </p:blipFill>
        <p:spPr>
          <a:xfrm>
            <a:off x="4242198" y="1677854"/>
            <a:ext cx="1009186" cy="365395"/>
          </a:xfrm>
          <a:prstGeom prst="rect">
            <a:avLst/>
          </a:prstGeom>
        </p:spPr>
      </p:pic>
    </p:spTree>
    <p:extLst>
      <p:ext uri="{BB962C8B-B14F-4D97-AF65-F5344CB8AC3E}">
        <p14:creationId xmlns:p14="http://schemas.microsoft.com/office/powerpoint/2010/main" val="3813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4BDF0A9-DDB7-48B5-EB2D-90CC448BDA72}"/>
              </a:ext>
            </a:extLst>
          </p:cNvPr>
          <p:cNvSpPr>
            <a:spLocks noGrp="1"/>
          </p:cNvSpPr>
          <p:nvPr>
            <p:ph type="title"/>
          </p:nvPr>
        </p:nvSpPr>
        <p:spPr/>
        <p:txBody>
          <a:bodyPr/>
          <a:lstStyle/>
          <a:p>
            <a:endParaRPr lang="en-GB"/>
          </a:p>
        </p:txBody>
      </p:sp>
      <p:pic>
        <p:nvPicPr>
          <p:cNvPr id="13" name="Picture 12" descr="A graph with red and blue lines&#10;&#10;AI-generated content may be incorrect.">
            <a:extLst>
              <a:ext uri="{FF2B5EF4-FFF2-40B4-BE49-F238E27FC236}">
                <a16:creationId xmlns:a16="http://schemas.microsoft.com/office/drawing/2014/main" id="{DB1BF6E8-AF70-D37D-4A78-6B79C25489F4}"/>
              </a:ext>
            </a:extLst>
          </p:cNvPr>
          <p:cNvPicPr>
            <a:picLocks noGrp="1" noRot="1" noChangeAspect="1" noMove="1" noResize="1" noEditPoints="1" noAdjustHandles="1" noChangeArrowheads="1" noChangeShapeType="1" noCrop="1"/>
          </p:cNvPicPr>
          <p:nvPr/>
        </p:nvPicPr>
        <p:blipFill>
          <a:blip r:embed="rId2"/>
          <a:stretch>
            <a:fillRect/>
          </a:stretch>
        </p:blipFill>
        <p:spPr>
          <a:xfrm>
            <a:off x="-791038" y="-165140"/>
            <a:ext cx="13406207" cy="7280315"/>
          </a:xfrm>
          <a:prstGeom prst="rect">
            <a:avLst/>
          </a:prstGeom>
        </p:spPr>
      </p:pic>
      <p:sp>
        <p:nvSpPr>
          <p:cNvPr id="14" name="Oval 13">
            <a:extLst>
              <a:ext uri="{FF2B5EF4-FFF2-40B4-BE49-F238E27FC236}">
                <a16:creationId xmlns:a16="http://schemas.microsoft.com/office/drawing/2014/main" id="{2F0BA4FB-F769-1907-DF3E-375D83823C03}"/>
              </a:ext>
            </a:extLst>
          </p:cNvPr>
          <p:cNvSpPr/>
          <p:nvPr/>
        </p:nvSpPr>
        <p:spPr>
          <a:xfrm>
            <a:off x="1197734" y="618518"/>
            <a:ext cx="1183515" cy="24009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7849397D-8EF4-6024-0ED1-FD73EBEC0CFE}"/>
              </a:ext>
            </a:extLst>
          </p:cNvPr>
          <p:cNvSpPr/>
          <p:nvPr/>
        </p:nvSpPr>
        <p:spPr>
          <a:xfrm>
            <a:off x="4668838" y="2506685"/>
            <a:ext cx="2305051" cy="159067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77AE261-C1F0-5208-15AA-D127A4D480EF}"/>
              </a:ext>
            </a:extLst>
          </p:cNvPr>
          <p:cNvSpPr txBox="1"/>
          <p:nvPr/>
        </p:nvSpPr>
        <p:spPr>
          <a:xfrm>
            <a:off x="2381249" y="373487"/>
            <a:ext cx="3218070" cy="2585323"/>
          </a:xfrm>
          <a:prstGeom prst="rect">
            <a:avLst/>
          </a:prstGeom>
          <a:noFill/>
        </p:spPr>
        <p:txBody>
          <a:bodyPr wrap="square" rtlCol="0">
            <a:spAutoFit/>
          </a:bodyPr>
          <a:lstStyle/>
          <a:p>
            <a:r>
              <a:rPr lang="it-IT" dirty="0">
                <a:solidFill>
                  <a:schemeClr val="bg1"/>
                </a:solidFill>
              </a:rPr>
              <a:t>Over damped responde </a:t>
            </a:r>
          </a:p>
          <a:p>
            <a:r>
              <a:rPr lang="it-IT" dirty="0">
                <a:solidFill>
                  <a:schemeClr val="bg1"/>
                </a:solidFill>
              </a:rPr>
              <a:t>(</a:t>
            </a:r>
            <a:r>
              <a:rPr lang="it-IT" b="1" dirty="0">
                <a:solidFill>
                  <a:schemeClr val="bg1"/>
                </a:solidFill>
              </a:rPr>
              <a:t>wrong</a:t>
            </a:r>
            <a:r>
              <a:rPr lang="it-IT" dirty="0">
                <a:solidFill>
                  <a:schemeClr val="bg1"/>
                </a:solidFill>
              </a:rPr>
              <a:t>)</a:t>
            </a:r>
          </a:p>
          <a:p>
            <a:pPr marL="285750" indent="-285750">
              <a:buFontTx/>
              <a:buChar char="-"/>
            </a:pPr>
            <a:r>
              <a:rPr lang="it-IT" dirty="0">
                <a:solidFill>
                  <a:schemeClr val="bg1"/>
                </a:solidFill>
              </a:rPr>
              <a:t>FRF in this peak is similar resistive shaunt more than R + L</a:t>
            </a:r>
          </a:p>
          <a:p>
            <a:pPr marL="285750" indent="-285750">
              <a:buFontTx/>
              <a:buChar char="-"/>
            </a:pPr>
            <a:r>
              <a:rPr lang="it-IT" dirty="0">
                <a:solidFill>
                  <a:schemeClr val="bg1"/>
                </a:solidFill>
              </a:rPr>
              <a:t>Maybe the R value is too high</a:t>
            </a:r>
          </a:p>
          <a:p>
            <a:pPr marL="285750" indent="-285750">
              <a:buFontTx/>
              <a:buChar char="-"/>
            </a:pPr>
            <a:r>
              <a:rPr lang="it-IT" dirty="0">
                <a:solidFill>
                  <a:schemeClr val="bg1"/>
                </a:solidFill>
              </a:rPr>
              <a:t>This wrong respone is maybe due to the interference of second mode </a:t>
            </a:r>
            <a:endParaRPr lang="en-GB" dirty="0">
              <a:solidFill>
                <a:schemeClr val="bg1"/>
              </a:solidFill>
            </a:endParaRPr>
          </a:p>
        </p:txBody>
      </p:sp>
      <p:sp>
        <p:nvSpPr>
          <p:cNvPr id="17" name="TextBox 16">
            <a:extLst>
              <a:ext uri="{FF2B5EF4-FFF2-40B4-BE49-F238E27FC236}">
                <a16:creationId xmlns:a16="http://schemas.microsoft.com/office/drawing/2014/main" id="{70CCE1DA-46C0-7DC9-6EFF-A4B613B5C952}"/>
              </a:ext>
            </a:extLst>
          </p:cNvPr>
          <p:cNvSpPr txBox="1"/>
          <p:nvPr/>
        </p:nvSpPr>
        <p:spPr>
          <a:xfrm>
            <a:off x="6464762" y="974506"/>
            <a:ext cx="2752725" cy="1754326"/>
          </a:xfrm>
          <a:prstGeom prst="rect">
            <a:avLst/>
          </a:prstGeom>
          <a:noFill/>
        </p:spPr>
        <p:txBody>
          <a:bodyPr wrap="square" rtlCol="0">
            <a:spAutoFit/>
          </a:bodyPr>
          <a:lstStyle/>
          <a:p>
            <a:r>
              <a:rPr lang="it-IT" dirty="0">
                <a:solidFill>
                  <a:schemeClr val="bg1"/>
                </a:solidFill>
              </a:rPr>
              <a:t>This two peaks are asymetric:</a:t>
            </a:r>
          </a:p>
          <a:p>
            <a:pPr marL="285750" indent="-285750">
              <a:buFontTx/>
              <a:buChar char="-"/>
            </a:pPr>
            <a:r>
              <a:rPr lang="it-IT" dirty="0">
                <a:solidFill>
                  <a:schemeClr val="bg1"/>
                </a:solidFill>
              </a:rPr>
              <a:t>Due to the first mode interference</a:t>
            </a:r>
          </a:p>
          <a:p>
            <a:pPr marL="285750" indent="-285750">
              <a:buFontTx/>
              <a:buChar char="-"/>
            </a:pPr>
            <a:r>
              <a:rPr lang="it-IT" dirty="0">
                <a:solidFill>
                  <a:schemeClr val="bg1"/>
                </a:solidFill>
              </a:rPr>
              <a:t>Also in simulation they were not too good</a:t>
            </a:r>
            <a:endParaRPr lang="en-GB" dirty="0">
              <a:solidFill>
                <a:schemeClr val="bg1"/>
              </a:solidFill>
            </a:endParaRPr>
          </a:p>
        </p:txBody>
      </p:sp>
    </p:spTree>
    <p:extLst>
      <p:ext uri="{BB962C8B-B14F-4D97-AF65-F5344CB8AC3E}">
        <p14:creationId xmlns:p14="http://schemas.microsoft.com/office/powerpoint/2010/main" val="14354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6582" y="3104528"/>
            <a:ext cx="213360" cy="400110"/>
          </a:xfrm>
          <a:prstGeom prst="rect">
            <a:avLst/>
          </a:prstGeom>
          <a:noFill/>
        </p:spPr>
        <p:txBody>
          <a:bodyPr wrap="square" rtlCol="0">
            <a:spAutoFit/>
          </a:bodyPr>
          <a:lstStyle/>
          <a:p>
            <a:pPr algn="ctr"/>
            <a:r>
              <a:rPr lang="it-IT" sz="2000" dirty="0"/>
              <a:t>F</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2DE-8D0C-3FDB-C904-94CAF1D4E63B}"/>
              </a:ext>
            </a:extLst>
          </p:cNvPr>
          <p:cNvSpPr>
            <a:spLocks noGrp="1"/>
          </p:cNvSpPr>
          <p:nvPr>
            <p:ph type="title"/>
          </p:nvPr>
        </p:nvSpPr>
        <p:spPr>
          <a:xfrm>
            <a:off x="1264785" y="386289"/>
            <a:ext cx="9905998" cy="1478570"/>
          </a:xfrm>
        </p:spPr>
        <p:txBody>
          <a:bodyPr/>
          <a:lstStyle/>
          <a:p>
            <a:r>
              <a:rPr lang="it-IT" dirty="0"/>
              <a:t>H</a:t>
            </a:r>
            <a:r>
              <a:rPr lang="it-IT" baseline="-25000" dirty="0"/>
              <a:t>rl_rl </a:t>
            </a:r>
            <a:r>
              <a:rPr lang="it-IT" dirty="0"/>
              <a:t>optimization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314ADE-C588-18E7-83E0-8FB168F7B4D0}"/>
                  </a:ext>
                </a:extLst>
              </p:cNvPr>
              <p:cNvSpPr>
                <a:spLocks noGrp="1"/>
              </p:cNvSpPr>
              <p:nvPr>
                <p:ph idx="1"/>
              </p:nvPr>
            </p:nvSpPr>
            <p:spPr>
              <a:xfrm>
                <a:off x="1054326" y="2039030"/>
                <a:ext cx="9905999" cy="3541714"/>
              </a:xfrm>
            </p:spPr>
            <p:txBody>
              <a:bodyPr>
                <a:normAutofit fontScale="77500" lnSpcReduction="20000"/>
              </a:bodyPr>
              <a:lstStyle/>
              <a:p>
                <a:pPr marL="0" indent="0">
                  <a:buNone/>
                </a:pPr>
                <a:r>
                  <a:rPr lang="it-IT" dirty="0"/>
                  <a:t>The assumption:</a:t>
                </a:r>
              </a:p>
              <a:p>
                <a:pPr marL="0" indent="0">
                  <a:buNone/>
                </a:pPr>
                <a:r>
                  <a:rPr lang="en-GB" b="1" i="1" dirty="0">
                    <a:latin typeface="Rockwell" panose="02060603020205020403" pitchFamily="18" charset="0"/>
                  </a:rPr>
                  <a:t>“the two modes were sufficiently distant from each other so as not to influence each other”</a:t>
                </a:r>
              </a:p>
              <a:p>
                <a:pPr marL="0" indent="0">
                  <a:buNone/>
                </a:pPr>
                <a:r>
                  <a:rPr lang="en-GB" b="1" dirty="0">
                    <a:latin typeface="Rockwell" panose="02060603020205020403" pitchFamily="18" charset="0"/>
                  </a:rPr>
                  <a:t>IS NOT VALID </a:t>
                </a:r>
                <a:r>
                  <a:rPr lang="en-GB" dirty="0">
                    <a:latin typeface="Rockwell" panose="02060603020205020403" pitchFamily="18" charset="0"/>
                  </a:rPr>
                  <a:t>=&gt; the two modes are not distant enough for  be neglected</a:t>
                </a:r>
              </a:p>
              <a:p>
                <a:pPr marL="0" indent="0">
                  <a:buNone/>
                </a:pPr>
                <a:r>
                  <a:rPr lang="en-GB" dirty="0"/>
                  <a:t>Procedure now:</a:t>
                </a:r>
              </a:p>
              <a:p>
                <a:pPr marL="457200" indent="-457200">
                  <a:buFont typeface="+mj-lt"/>
                  <a:buAutoNum type="arabicPeriod"/>
                </a:pPr>
                <a:r>
                  <a:rPr lang="en-GB" dirty="0"/>
                  <a:t>H</a:t>
                </a:r>
                <a:r>
                  <a:rPr lang="en-GB" baseline="-25000" dirty="0"/>
                  <a:t>RL_RL </a:t>
                </a:r>
                <a:r>
                  <a:rPr lang="en-GB" dirty="0"/>
                  <a:t>is not more the sum of single mode H</a:t>
                </a:r>
                <a:r>
                  <a:rPr lang="en-GB" baseline="-25000" dirty="0"/>
                  <a:t>RL_RL, </a:t>
                </a:r>
                <a:r>
                  <a:rPr lang="en-GB" dirty="0"/>
                  <a:t>is needed to compute the one that take in account the interference one piezo to the other</a:t>
                </a:r>
              </a:p>
              <a:p>
                <a:pPr marL="457200" indent="-457200">
                  <a:buFont typeface="+mj-lt"/>
                  <a:buAutoNum type="arabicPeriod"/>
                </a:pPr>
                <a:r>
                  <a:rPr lang="en-GB" dirty="0"/>
                  <a:t>Utilize the weight </a:t>
                </a:r>
                <a14:m>
                  <m:oMath xmlns:m="http://schemas.openxmlformats.org/officeDocument/2006/math">
                    <m:r>
                      <a:rPr lang="en-GB"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2400" b="1" baseline="-25000" dirty="0">
                    <a:latin typeface="Rockwell" panose="02060603020205020403" pitchFamily="18" charset="0"/>
                  </a:rPr>
                  <a:t>opt</a:t>
                </a:r>
                <a:r>
                  <a:rPr lang="en-GB" sz="2400" b="1" dirty="0">
                    <a:latin typeface="Rockwell" panose="02060603020205020403" pitchFamily="18" charset="0"/>
                  </a:rPr>
                  <a:t> </a:t>
                </a:r>
                <a:r>
                  <a:rPr lang="en-GB" dirty="0"/>
                  <a:t>found during the fitting of </a:t>
                </a:r>
                <a:r>
                  <a:rPr lang="en-GB" b="1" dirty="0">
                    <a:latin typeface="Rockwell" panose="02060603020205020403" pitchFamily="18" charset="0"/>
                  </a:rPr>
                  <a:t> </a:t>
                </a:r>
                <a:r>
                  <a:rPr lang="en-GB" b="1" dirty="0" err="1">
                    <a:latin typeface="Rockwell" panose="02060603020205020403" pitchFamily="18" charset="0"/>
                  </a:rPr>
                  <a:t>H</a:t>
                </a:r>
                <a:r>
                  <a:rPr lang="en-GB" b="1" baseline="-25000" dirty="0" err="1">
                    <a:latin typeface="Rockwell" panose="02060603020205020403" pitchFamily="18" charset="0"/>
                  </a:rPr>
                  <a:t>sc_sc</a:t>
                </a:r>
                <a:r>
                  <a:rPr lang="en-GB" b="1" dirty="0">
                    <a:latin typeface="Rockwell" panose="02060603020205020403" pitchFamily="18" charset="0"/>
                  </a:rPr>
                  <a:t> </a:t>
                </a:r>
                <a:r>
                  <a:rPr lang="en-GB" dirty="0">
                    <a:latin typeface="Rockwell" panose="02060603020205020403" pitchFamily="18" charset="0"/>
                  </a:rPr>
                  <a:t>also in H</a:t>
                </a:r>
                <a:r>
                  <a:rPr lang="en-GB" baseline="-25000" dirty="0">
                    <a:latin typeface="Rockwell" panose="02060603020205020403" pitchFamily="18" charset="0"/>
                  </a:rPr>
                  <a:t>RL_RL</a:t>
                </a:r>
                <a:endParaRPr lang="en-GB" dirty="0"/>
              </a:p>
              <a:p>
                <a:pPr marL="457200" indent="-457200">
                  <a:buFont typeface="+mj-lt"/>
                  <a:buAutoNum type="arabicPeriod"/>
                </a:pPr>
                <a:r>
                  <a:rPr lang="en-GB" dirty="0"/>
                  <a:t>Optimization process for all the parameters (L1, R1, L2 and R2)</a:t>
                </a:r>
              </a:p>
            </p:txBody>
          </p:sp>
        </mc:Choice>
        <mc:Fallback>
          <p:sp>
            <p:nvSpPr>
              <p:cNvPr id="3" name="Content Placeholder 2">
                <a:extLst>
                  <a:ext uri="{FF2B5EF4-FFF2-40B4-BE49-F238E27FC236}">
                    <a16:creationId xmlns:a16="http://schemas.microsoft.com/office/drawing/2014/main" id="{B5314ADE-C588-18E7-83E0-8FB168F7B4D0}"/>
                  </a:ext>
                </a:extLst>
              </p:cNvPr>
              <p:cNvSpPr>
                <a:spLocks noGrp="1" noRot="1" noChangeAspect="1" noMove="1" noResize="1" noEditPoints="1" noAdjustHandles="1" noChangeArrowheads="1" noChangeShapeType="1" noTextEdit="1"/>
              </p:cNvSpPr>
              <p:nvPr>
                <p:ph idx="1"/>
              </p:nvPr>
            </p:nvSpPr>
            <p:spPr>
              <a:xfrm>
                <a:off x="1054326" y="2039030"/>
                <a:ext cx="9905999" cy="3541714"/>
              </a:xfrm>
              <a:blipFill>
                <a:blip r:embed="rId2"/>
                <a:stretch>
                  <a:fillRect l="-738" t="-1033" b="-1205"/>
                </a:stretch>
              </a:blipFill>
            </p:spPr>
            <p:txBody>
              <a:bodyPr/>
              <a:lstStyle/>
              <a:p>
                <a:r>
                  <a:rPr lang="en-GB">
                    <a:noFill/>
                  </a:rPr>
                  <a:t> </a:t>
                </a:r>
              </a:p>
            </p:txBody>
          </p:sp>
        </mc:Fallback>
      </mc:AlternateContent>
    </p:spTree>
    <p:extLst>
      <p:ext uri="{BB962C8B-B14F-4D97-AF65-F5344CB8AC3E}">
        <p14:creationId xmlns:p14="http://schemas.microsoft.com/office/powerpoint/2010/main" val="372872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3F51-078C-DF41-CDD7-A0C4FAD66CA8}"/>
              </a:ext>
            </a:extLst>
          </p:cNvPr>
          <p:cNvSpPr>
            <a:spLocks noGrp="1"/>
          </p:cNvSpPr>
          <p:nvPr>
            <p:ph type="title"/>
          </p:nvPr>
        </p:nvSpPr>
        <p:spPr>
          <a:xfrm>
            <a:off x="1212247" y="167758"/>
            <a:ext cx="9905998" cy="1055735"/>
          </a:xfrm>
        </p:spPr>
        <p:txBody>
          <a:bodyPr/>
          <a:lstStyle/>
          <a:p>
            <a:r>
              <a:rPr lang="it-IT" dirty="0"/>
              <a:t>1. Analytical h</a:t>
            </a:r>
            <a:r>
              <a:rPr lang="it-IT" baseline="-25000" dirty="0"/>
              <a:t>rl_rl</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40EFEE-7335-0D40-5314-3C8AF1CE0E9F}"/>
                  </a:ext>
                </a:extLst>
              </p:cNvPr>
              <p:cNvSpPr>
                <a:spLocks noGrp="1"/>
              </p:cNvSpPr>
              <p:nvPr>
                <p:ph idx="1"/>
              </p:nvPr>
            </p:nvSpPr>
            <p:spPr>
              <a:xfrm>
                <a:off x="1141412" y="1223493"/>
                <a:ext cx="9905999" cy="4567708"/>
              </a:xfrm>
            </p:spPr>
            <p:txBody>
              <a:bodyPr>
                <a:normAutofit lnSpcReduction="10000"/>
              </a:bodyPr>
              <a:lstStyle/>
              <a:p>
                <a:pPr marL="0" indent="0">
                  <a:buNone/>
                </a:pPr>
                <a:r>
                  <a:rPr lang="it-IT" dirty="0"/>
                  <a:t>Starting from the single mode quation (white) we add the contribution of the second piezo to the first one (red)</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q</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̈ᵢ + 2ξ wᵢ q̇ᵢ - wᵢ kᵢ₁ V̅₁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 wᵢ kᵢ₂ V̅₂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 Fᵢ</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q̈ᵢ + 2 ξᵢ wᵢ q̇ᵢ + ŵᵢ qᵢ - wᵢ kᵢ Q̅₁ - wᵢ kᵢ₂ Q̅₂ = Fᵢ</a:t>
                </a:r>
                <a:br>
                  <a:rPr lang="en-US" sz="1800" b="1"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V</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̅₁ - Q̅₁ + wᵢ Kᵢ₁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V̅₂ - Q̅₂ + wᵢ Kᵢ₂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Knowing the equation of the charge expressed in modal coordinate</a:t>
                </a:r>
              </a:p>
              <a:p>
                <a:pPr marL="0" indent="0" algn="ctr">
                  <a:buNone/>
                </a:pPr>
                <a14:m>
                  <m:oMath xmlns:m="http://schemas.openxmlformats.org/officeDocument/2006/math">
                    <m:acc>
                      <m:accPr>
                        <m:chr m:val="̅"/>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𝑸</m:t>
                        </m:r>
                      </m:e>
                    </m:acc>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oMath>
                </a14:m>
                <a:r>
                  <a:rPr lang="en-GB" sz="1800" b="1" kern="100" dirty="0">
                    <a:effectLst/>
                    <a:latin typeface="Aptos" panose="020B0004020202020204" pitchFamily="34" charset="0"/>
                    <a:ea typeface="Aptos" panose="020B0004020202020204" pitchFamily="34" charset="0"/>
                    <a:cs typeface="Times New Roman" panose="02020603050405020304" pitchFamily="18" charset="0"/>
                  </a:rPr>
                  <a:t>q</a:t>
                </a:r>
                <a:r>
                  <a:rPr lang="en-GB" sz="1800" b="1" kern="100" baseline="-25000" dirty="0">
                    <a:effectLst/>
                    <a:latin typeface="Aptos" panose="020B0004020202020204" pitchFamily="34" charset="0"/>
                    <a:ea typeface="Aptos" panose="020B0004020202020204" pitchFamily="34" charset="0"/>
                    <a:cs typeface="Times New Roman" panose="02020603050405020304" pitchFamily="18" charset="0"/>
                  </a:rPr>
                  <a:t>i</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2000" dirty="0">
                    <a:ea typeface="MS Mincho" panose="02020609040205080304" pitchFamily="49" charset="-128"/>
                    <a:cs typeface="Times New Roman" panose="02020603050405020304" pitchFamily="18" charset="0"/>
                  </a:rPr>
                  <a:t>We are now able to derive the complete analytical equation of the frequency response function with the electrical contribution of both piezoelectric patch.</a:t>
                </a:r>
              </a:p>
              <a:p>
                <a:pPr marL="0" indent="0">
                  <a:buNone/>
                </a:pPr>
                <a:endParaRPr lang="en-US" sz="1800" dirty="0">
                  <a:latin typeface="Cambria" panose="02040503050406030204" pitchFamily="18" charset="0"/>
                  <a:ea typeface="MS Mincho" panose="02020609040205080304" pitchFamily="49" charset="-128"/>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440EFEE-7335-0D40-5314-3C8AF1CE0E9F}"/>
                  </a:ext>
                </a:extLst>
              </p:cNvPr>
              <p:cNvSpPr>
                <a:spLocks noGrp="1" noRot="1" noChangeAspect="1" noMove="1" noResize="1" noEditPoints="1" noAdjustHandles="1" noChangeArrowheads="1" noChangeShapeType="1" noTextEdit="1"/>
              </p:cNvSpPr>
              <p:nvPr>
                <p:ph idx="1"/>
              </p:nvPr>
            </p:nvSpPr>
            <p:spPr>
              <a:xfrm>
                <a:off x="1141412" y="1223493"/>
                <a:ext cx="9905999" cy="4567708"/>
              </a:xfrm>
              <a:blipFill>
                <a:blip r:embed="rId2"/>
                <a:stretch>
                  <a:fillRect l="-923" t="-668" r="-1046"/>
                </a:stretch>
              </a:blipFill>
            </p:spPr>
            <p:txBody>
              <a:bodyPr/>
              <a:lstStyle/>
              <a:p>
                <a:r>
                  <a:rPr lang="en-GB">
                    <a:noFill/>
                  </a:rPr>
                  <a:t> </a:t>
                </a:r>
              </a:p>
            </p:txBody>
          </p:sp>
        </mc:Fallback>
      </mc:AlternateContent>
    </p:spTree>
    <p:extLst>
      <p:ext uri="{BB962C8B-B14F-4D97-AF65-F5344CB8AC3E}">
        <p14:creationId xmlns:p14="http://schemas.microsoft.com/office/powerpoint/2010/main" val="50833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20F-FCA5-A1AF-D0E5-4105D00CB195}"/>
              </a:ext>
            </a:extLst>
          </p:cNvPr>
          <p:cNvSpPr>
            <a:spLocks noGrp="1"/>
          </p:cNvSpPr>
          <p:nvPr>
            <p:ph type="title"/>
          </p:nvPr>
        </p:nvSpPr>
        <p:spPr>
          <a:xfrm>
            <a:off x="1302398" y="122682"/>
            <a:ext cx="9905998" cy="971332"/>
          </a:xfrm>
        </p:spPr>
        <p:txBody>
          <a:bodyPr/>
          <a:lstStyle/>
          <a:p>
            <a:r>
              <a:rPr lang="it-IT" dirty="0"/>
              <a:t>1. H</a:t>
            </a:r>
            <a:r>
              <a:rPr lang="it-IT" baseline="-25000" dirty="0"/>
              <a:t>rl-rl </a:t>
            </a:r>
            <a:r>
              <a:rPr lang="it-IT" dirty="0"/>
              <a:t>analytical</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AD762-F09D-EAC3-0297-0ABAE5CA0367}"/>
                  </a:ext>
                </a:extLst>
              </p:cNvPr>
              <p:cNvSpPr>
                <a:spLocks noGrp="1"/>
              </p:cNvSpPr>
              <p:nvPr>
                <p:ph idx="1"/>
              </p:nvPr>
            </p:nvSpPr>
            <p:spPr>
              <a:xfrm>
                <a:off x="1066800" y="1094014"/>
                <a:ext cx="10064324" cy="5442857"/>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GB"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m:t>
                              </m:r>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m:t>
                              </m:r>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6</m:t>
                              </m:r>
                            </m:sup>
                          </m:s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5</m:t>
                              </m:r>
                            </m:sup>
                          </m:sSup>
                          <m:d>
                            <m:d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kern="100">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As we expected, the equation is of the </a:t>
                </a:r>
                <a:r>
                  <a:rPr lang="en-GB" b="1" dirty="0">
                    <a:latin typeface="Rockwell" panose="02060603020205020403" pitchFamily="18" charset="0"/>
                  </a:rPr>
                  <a:t>sixth degree</a:t>
                </a:r>
                <a:r>
                  <a:rPr lang="en-GB" dirty="0"/>
                  <a:t>, since we are introducing into the system two poles and two zeros due to resonant shunt.  This equations take in account the interference that the two piezo exert </a:t>
                </a:r>
                <a:r>
                  <a:rPr lang="en-GB" dirty="0" err="1"/>
                  <a:t>itselves</a:t>
                </a:r>
                <a:r>
                  <a:rPr lang="en-GB" dirty="0"/>
                  <a:t>.</a:t>
                </a:r>
              </a:p>
              <a:p>
                <a:pPr marL="0" indent="0">
                  <a:buNone/>
                </a:pPr>
                <a:r>
                  <a:rPr lang="en-GB" dirty="0"/>
                  <a:t>The parameters (</a:t>
                </a:r>
                <a:r>
                  <a:rPr lang="en-GB" b="1" dirty="0"/>
                  <a:t>L1, R1, L2, R2) </a:t>
                </a:r>
                <a:r>
                  <a:rPr lang="en-GB" dirty="0"/>
                  <a:t>characterize the two shunt, so by setting these parameters we can ''modify'' the position of the poles and zeros into the system.</a:t>
                </a:r>
              </a:p>
              <a:p>
                <a:pPr marL="0" indent="0">
                  <a:buNone/>
                </a:pPr>
                <a:r>
                  <a:rPr lang="en-GB" dirty="0"/>
                  <a:t>So, starting from this analytical equation we can proceed with the optimization regarding the link between the optimal frequences and damping w.r.t parameters:</a:t>
                </a:r>
              </a:p>
              <a:p>
                <a:pPr marL="0" indent="0">
                  <a:buNone/>
                </a:pPr>
                <a14:m>
                  <m:oMathPara xmlns:m="http://schemas.openxmlformats.org/officeDocument/2006/math">
                    <m:oMathParaPr>
                      <m:jc m:val="centerGroup"/>
                    </m:oMathParaPr>
                    <m:oMath xmlns:m="http://schemas.openxmlformats.org/officeDocument/2006/math">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sSubSup>
                            <m:sSubSup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up>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den>
                      </m:f>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num>
                        <m:den>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den>
                      </m:f>
                    </m:oMath>
                  </m:oMathPara>
                </a14:m>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22BAD762-F09D-EAC3-0297-0ABAE5CA0367}"/>
                  </a:ext>
                </a:extLst>
              </p:cNvPr>
              <p:cNvSpPr>
                <a:spLocks noGrp="1" noRot="1" noChangeAspect="1" noMove="1" noResize="1" noEditPoints="1" noAdjustHandles="1" noChangeArrowheads="1" noChangeShapeType="1" noTextEdit="1"/>
              </p:cNvSpPr>
              <p:nvPr>
                <p:ph idx="1"/>
              </p:nvPr>
            </p:nvSpPr>
            <p:spPr>
              <a:xfrm>
                <a:off x="1066800" y="1094014"/>
                <a:ext cx="10064324" cy="5442857"/>
              </a:xfrm>
              <a:blipFill>
                <a:blip r:embed="rId2"/>
                <a:stretch>
                  <a:fillRect l="-787" r="-1151"/>
                </a:stretch>
              </a:blipFill>
            </p:spPr>
            <p:txBody>
              <a:bodyPr/>
              <a:lstStyle/>
              <a:p>
                <a:r>
                  <a:rPr lang="en-GB">
                    <a:noFill/>
                  </a:rPr>
                  <a:t> </a:t>
                </a:r>
              </a:p>
            </p:txBody>
          </p:sp>
        </mc:Fallback>
      </mc:AlternateContent>
    </p:spTree>
    <p:extLst>
      <p:ext uri="{BB962C8B-B14F-4D97-AF65-F5344CB8AC3E}">
        <p14:creationId xmlns:p14="http://schemas.microsoft.com/office/powerpoint/2010/main" val="179364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017DEBB-015B-00A8-0D0E-9B581F87B906}"/>
              </a:ext>
            </a:extLst>
          </p:cNvPr>
          <p:cNvPicPr>
            <a:picLocks noChangeAspect="1"/>
          </p:cNvPicPr>
          <p:nvPr/>
        </p:nvPicPr>
        <p:blipFill>
          <a:blip r:embed="rId2"/>
          <a:srcRect l="7787" t="2923" r="34466"/>
          <a:stretch/>
        </p:blipFill>
        <p:spPr>
          <a:xfrm>
            <a:off x="834312" y="1268240"/>
            <a:ext cx="5422365" cy="4835017"/>
          </a:xfrm>
          <a:prstGeom prst="rect">
            <a:avLst/>
          </a:prstGeom>
        </p:spPr>
      </p:pic>
      <p:sp>
        <p:nvSpPr>
          <p:cNvPr id="2" name="Title 1">
            <a:extLst>
              <a:ext uri="{FF2B5EF4-FFF2-40B4-BE49-F238E27FC236}">
                <a16:creationId xmlns:a16="http://schemas.microsoft.com/office/drawing/2014/main" id="{70D24E4D-DE02-32C7-8018-97EA23616A20}"/>
              </a:ext>
            </a:extLst>
          </p:cNvPr>
          <p:cNvSpPr>
            <a:spLocks noGrp="1"/>
          </p:cNvSpPr>
          <p:nvPr>
            <p:ph type="title"/>
          </p:nvPr>
        </p:nvSpPr>
        <p:spPr>
          <a:xfrm>
            <a:off x="1785257" y="0"/>
            <a:ext cx="9857240" cy="1228326"/>
          </a:xfrm>
        </p:spPr>
        <p:txBody>
          <a:bodyPr/>
          <a:lstStyle/>
          <a:p>
            <a:r>
              <a:rPr lang="it-IT" dirty="0"/>
              <a:t>3. </a:t>
            </a:r>
            <a:r>
              <a:rPr lang="it-IT" dirty="0">
                <a:latin typeface="+mn-lt"/>
              </a:rPr>
              <a:t>L</a:t>
            </a:r>
            <a:r>
              <a:rPr lang="it-IT" baseline="-25000" dirty="0">
                <a:latin typeface="+mn-lt"/>
              </a:rPr>
              <a:t> </a:t>
            </a:r>
            <a:r>
              <a:rPr lang="it-IT" dirty="0">
                <a:latin typeface="+mn-lt"/>
              </a:rPr>
              <a:t>optimization</a:t>
            </a:r>
            <a:endParaRPr lang="en-GB"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0E2773-F092-BD16-013B-BA1A4A247EA4}"/>
                  </a:ext>
                </a:extLst>
              </p:cNvPr>
              <p:cNvSpPr>
                <a:spLocks noGrp="1"/>
              </p:cNvSpPr>
              <p:nvPr>
                <p:ph idx="1"/>
              </p:nvPr>
            </p:nvSpPr>
            <p:spPr>
              <a:xfrm>
                <a:off x="6342743" y="1228326"/>
                <a:ext cx="5152571" cy="4971143"/>
              </a:xfrm>
            </p:spPr>
            <p:txBody>
              <a:bodyPr>
                <a:normAutofit fontScale="77500" lnSpcReduction="20000"/>
              </a:bodyPr>
              <a:lstStyle/>
              <a:p>
                <a:pPr marL="0" indent="0">
                  <a:buNone/>
                </a:pPr>
                <a:r>
                  <a:rPr lang="it-IT" dirty="0"/>
                  <a:t>This optimization is divided into two parts:</a:t>
                </a:r>
              </a:p>
              <a:p>
                <a:pPr marL="0" indent="0">
                  <a:buNone/>
                </a:pPr>
                <a:r>
                  <a:rPr lang="it-IT" dirty="0"/>
                  <a:t>Find the optimal values of L1 and L2. Having that the two inductand depend by w</a:t>
                </a:r>
                <a:r>
                  <a:rPr lang="it-IT" baseline="-25000" dirty="0"/>
                  <a:t>1-opt </a:t>
                </a:r>
                <a:r>
                  <a:rPr lang="it-IT" dirty="0"/>
                  <a:t>and w</a:t>
                </a:r>
                <a:r>
                  <a:rPr lang="it-IT" baseline="-25000" dirty="0"/>
                  <a:t>2-opt </a:t>
                </a:r>
                <a:r>
                  <a:rPr lang="it-IT" dirty="0"/>
                  <a:t>into the H</a:t>
                </a:r>
                <a:r>
                  <a:rPr lang="it-IT" baseline="-25000" dirty="0"/>
                  <a:t>RL-RL </a:t>
                </a:r>
                <a:r>
                  <a:rPr lang="it-IT" dirty="0"/>
                  <a:t>equation:</a:t>
                </a:r>
              </a:p>
              <a:p>
                <a:pPr marL="0" indent="0">
                  <a:buNone/>
                </a:pPr>
                <a14:m>
                  <m:oMathPara xmlns:m="http://schemas.openxmlformats.org/officeDocument/2006/math">
                    <m:oMathParaPr>
                      <m:jc m:val="centerGroup"/>
                    </m:oMathParaPr>
                    <m:oMath xmlns:m="http://schemas.openxmlformats.org/officeDocument/2006/math">
                      <m:sSub>
                        <m:sSubPr>
                          <m:ctrlPr>
                            <a:rPr lang="en-GB" sz="19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rad>
                            <m:radPr>
                              <m:degHide m:val="on"/>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𝒑𝒊</m:t>
                                  </m:r>
                                </m:sub>
                              </m:sSub>
                            </m:e>
                          </m:rad>
                        </m:den>
                      </m:f>
                    </m:oMath>
                  </m:oMathPara>
                </a14:m>
                <a:endParaRPr lang="it-IT" sz="1800" b="1" kern="100" dirty="0">
                  <a:effectLst/>
                  <a:ea typeface="Times New Roman" panose="02020603050405020304" pitchFamily="18" charset="0"/>
                  <a:cs typeface="Times New Roman" panose="02020603050405020304" pitchFamily="18" charset="0"/>
                </a:endParaRPr>
              </a:p>
              <a:p>
                <a:pPr marL="0" indent="0">
                  <a:buNone/>
                </a:pPr>
                <a:r>
                  <a:rPr lang="en-GB" dirty="0"/>
                  <a:t>Then we search iteratively around </a:t>
                </a:r>
                <a:r>
                  <a:rPr lang="en-GB" dirty="0" err="1"/>
                  <a:t>w</a:t>
                </a:r>
                <a:r>
                  <a:rPr lang="en-GB" baseline="-25000" dirty="0" err="1"/>
                  <a:t>i</a:t>
                </a:r>
                <a:r>
                  <a:rPr lang="en-GB" baseline="-25000" dirty="0"/>
                  <a:t>-opt</a:t>
                </a:r>
                <a:r>
                  <a:rPr lang="en-GB" dirty="0"/>
                  <a:t> starting from the optimal value of single mode until obtain:</a:t>
                </a:r>
              </a:p>
              <a:p>
                <a:pPr>
                  <a:buFont typeface="Wingdings" panose="05000000000000000000" pitchFamily="2" charset="2"/>
                  <a:buChar char="ü"/>
                </a:pPr>
                <a:r>
                  <a:rPr lang="en-GB" dirty="0"/>
                  <a:t> First two peaks of the H</a:t>
                </a:r>
                <a:r>
                  <a:rPr lang="en-GB" baseline="-25000" dirty="0"/>
                  <a:t>RL_RL </a:t>
                </a:r>
                <a:r>
                  <a:rPr lang="en-GB" dirty="0"/>
                  <a:t>that have the same height</a:t>
                </a:r>
              </a:p>
              <a:p>
                <a:pPr>
                  <a:buFont typeface="Wingdings" panose="05000000000000000000" pitchFamily="2" charset="2"/>
                  <a:buChar char="ü"/>
                </a:pPr>
                <a:r>
                  <a:rPr lang="en-GB" dirty="0"/>
                  <a:t> Third and forth peaks of HRL_RL must be equally high.</a:t>
                </a:r>
              </a:p>
              <a:p>
                <a:pPr marL="0" indent="0">
                  <a:buNone/>
                </a:pPr>
                <a:r>
                  <a:rPr lang="en-GB" dirty="0"/>
                  <a:t>when we find the smallest error in height of peaks, the optimal value of L1 and L2 has been found</a:t>
                </a:r>
                <a:endParaRPr lang="it-IT" dirty="0"/>
              </a:p>
            </p:txBody>
          </p:sp>
        </mc:Choice>
        <mc:Fallback>
          <p:sp>
            <p:nvSpPr>
              <p:cNvPr id="3" name="Content Placeholder 2">
                <a:extLst>
                  <a:ext uri="{FF2B5EF4-FFF2-40B4-BE49-F238E27FC236}">
                    <a16:creationId xmlns:a16="http://schemas.microsoft.com/office/drawing/2014/main" id="{1B0E2773-F092-BD16-013B-BA1A4A247EA4}"/>
                  </a:ext>
                </a:extLst>
              </p:cNvPr>
              <p:cNvSpPr>
                <a:spLocks noGrp="1" noRot="1" noChangeAspect="1" noMove="1" noResize="1" noEditPoints="1" noAdjustHandles="1" noChangeArrowheads="1" noChangeShapeType="1" noTextEdit="1"/>
              </p:cNvSpPr>
              <p:nvPr>
                <p:ph idx="1"/>
              </p:nvPr>
            </p:nvSpPr>
            <p:spPr>
              <a:xfrm>
                <a:off x="6342743" y="1228326"/>
                <a:ext cx="5152571" cy="4971143"/>
              </a:xfrm>
              <a:blipFill>
                <a:blip r:embed="rId3"/>
                <a:stretch>
                  <a:fillRect l="-1418" t="-735"/>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A9E8D8E8-E841-CA33-D746-4D590581CA8F}"/>
              </a:ext>
            </a:extLst>
          </p:cNvPr>
          <p:cNvPicPr>
            <a:picLocks noChangeAspect="1"/>
          </p:cNvPicPr>
          <p:nvPr/>
        </p:nvPicPr>
        <p:blipFill>
          <a:blip r:embed="rId4"/>
          <a:stretch>
            <a:fillRect/>
          </a:stretch>
        </p:blipFill>
        <p:spPr>
          <a:xfrm>
            <a:off x="4884057" y="1802685"/>
            <a:ext cx="1277342" cy="345561"/>
          </a:xfrm>
          <a:prstGeom prst="rect">
            <a:avLst/>
          </a:prstGeom>
        </p:spPr>
      </p:pic>
      <p:pic>
        <p:nvPicPr>
          <p:cNvPr id="13" name="Picture 12">
            <a:extLst>
              <a:ext uri="{FF2B5EF4-FFF2-40B4-BE49-F238E27FC236}">
                <a16:creationId xmlns:a16="http://schemas.microsoft.com/office/drawing/2014/main" id="{4C4B58A4-BFD7-AD1A-6387-6405B11F9121}"/>
              </a:ext>
            </a:extLst>
          </p:cNvPr>
          <p:cNvPicPr>
            <a:picLocks noChangeAspect="1"/>
          </p:cNvPicPr>
          <p:nvPr/>
        </p:nvPicPr>
        <p:blipFill>
          <a:blip r:embed="rId5"/>
          <a:srcRect/>
          <a:stretch/>
        </p:blipFill>
        <p:spPr>
          <a:xfrm>
            <a:off x="4943961" y="4019634"/>
            <a:ext cx="1217438" cy="345561"/>
          </a:xfrm>
          <a:prstGeom prst="rect">
            <a:avLst/>
          </a:prstGeom>
        </p:spPr>
      </p:pic>
    </p:spTree>
    <p:extLst>
      <p:ext uri="{BB962C8B-B14F-4D97-AF65-F5344CB8AC3E}">
        <p14:creationId xmlns:p14="http://schemas.microsoft.com/office/powerpoint/2010/main" val="428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0CE4-DAF7-5D00-E90D-46BB7580E958}"/>
              </a:ext>
            </a:extLst>
          </p:cNvPr>
          <p:cNvSpPr>
            <a:spLocks noGrp="1"/>
          </p:cNvSpPr>
          <p:nvPr>
            <p:ph type="title"/>
          </p:nvPr>
        </p:nvSpPr>
        <p:spPr>
          <a:xfrm>
            <a:off x="1293813" y="-157996"/>
            <a:ext cx="9905998" cy="1478570"/>
          </a:xfrm>
        </p:spPr>
        <p:txBody>
          <a:bodyPr/>
          <a:lstStyle/>
          <a:p>
            <a:r>
              <a:rPr lang="it-IT" dirty="0"/>
              <a:t>3. R optimization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9669E0-BCE0-2467-EB89-07F6DA0DDB2F}"/>
                  </a:ext>
                </a:extLst>
              </p:cNvPr>
              <p:cNvSpPr>
                <a:spLocks noGrp="1"/>
              </p:cNvSpPr>
              <p:nvPr>
                <p:ph idx="1"/>
              </p:nvPr>
            </p:nvSpPr>
            <p:spPr>
              <a:xfrm>
                <a:off x="5275942" y="1023257"/>
                <a:ext cx="6233885" cy="5479142"/>
              </a:xfrm>
            </p:spPr>
            <p:txBody>
              <a:bodyPr>
                <a:normAutofit fontScale="92500" lnSpcReduction="20000"/>
              </a:bodyPr>
              <a:lstStyle/>
              <a:p>
                <a:pPr marL="0" indent="0">
                  <a:buNone/>
                </a:pPr>
                <a:r>
                  <a:rPr lang="it-IT" dirty="0"/>
                  <a:t>R optimization consint into finding the best value that minimize the height of the four peaks. </a:t>
                </a:r>
              </a:p>
              <a:p>
                <a:pPr marL="0" indent="0">
                  <a:buNone/>
                </a:pPr>
                <a:r>
                  <a:rPr lang="it-IT" dirty="0"/>
                  <a:t>Knowing the ralation of the </a:t>
                </a:r>
                <a:r>
                  <a:rPr lang="en-GB" dirty="0"/>
                  <a:t>r with the electrical damping:</a:t>
                </a:r>
              </a:p>
              <a:p>
                <a:pPr marL="0" indent="0">
                  <a:buNone/>
                </a:pPr>
                <a14:m>
                  <m:oMathPara xmlns:m="http://schemas.openxmlformats.org/officeDocument/2006/math">
                    <m:oMathParaPr>
                      <m:jc m:val="centerGroup"/>
                    </m:oMathParaPr>
                    <m:oMath xmlns:m="http://schemas.openxmlformats.org/officeDocument/2006/math">
                      <m:sSub>
                        <m:sSub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𝑹𝑪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num>
                        <m:den>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oMath>
                  </m:oMathPara>
                </a14:m>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Let's proceed in the same way as we did previously with the inductors. </a:t>
                </a:r>
              </a:p>
              <a:p>
                <a:pPr>
                  <a:buFont typeface="Wingdings" panose="05000000000000000000" pitchFamily="2" charset="2"/>
                  <a:buChar char="ü"/>
                </a:pPr>
                <a:r>
                  <a:rPr lang="en-GB" dirty="0"/>
                  <a:t> Starting from the optimal damping values obtained with the single piezo formulas</a:t>
                </a:r>
              </a:p>
              <a:p>
                <a:pPr>
                  <a:buFont typeface="Wingdings" panose="05000000000000000000" pitchFamily="2" charset="2"/>
                  <a:buChar char="ü"/>
                </a:pPr>
                <a:r>
                  <a:rPr lang="en-GB" dirty="0"/>
                  <a:t> Look in a </a:t>
                </a:r>
                <a:r>
                  <a:rPr lang="en-GB" dirty="0" err="1"/>
                  <a:t>neighborhood</a:t>
                </a:r>
                <a:r>
                  <a:rPr lang="en-GB" dirty="0"/>
                  <a:t> in order to minimize the height of the peaks. </a:t>
                </a:r>
              </a:p>
              <a:p>
                <a:pPr marL="0" indent="0">
                  <a:buNone/>
                </a:pPr>
                <a:r>
                  <a:rPr lang="en-GB" dirty="0"/>
                  <a:t>As before when the smallest error is found we have </a:t>
                </a:r>
                <a:r>
                  <a:rPr lang="en-GB"/>
                  <a:t>the optimal </a:t>
                </a:r>
                <a:r>
                  <a:rPr lang="en-GB" dirty="0"/>
                  <a:t>values of R1 and R2</a:t>
                </a:r>
                <a:endParaRPr lang="it-IT" dirty="0"/>
              </a:p>
            </p:txBody>
          </p:sp>
        </mc:Choice>
        <mc:Fallback>
          <p:sp>
            <p:nvSpPr>
              <p:cNvPr id="3" name="Content Placeholder 2">
                <a:extLst>
                  <a:ext uri="{FF2B5EF4-FFF2-40B4-BE49-F238E27FC236}">
                    <a16:creationId xmlns:a16="http://schemas.microsoft.com/office/drawing/2014/main" id="{D69669E0-BCE0-2467-EB89-07F6DA0DDB2F}"/>
                  </a:ext>
                </a:extLst>
              </p:cNvPr>
              <p:cNvSpPr>
                <a:spLocks noGrp="1" noRot="1" noChangeAspect="1" noMove="1" noResize="1" noEditPoints="1" noAdjustHandles="1" noChangeArrowheads="1" noChangeShapeType="1" noTextEdit="1"/>
              </p:cNvSpPr>
              <p:nvPr>
                <p:ph idx="1"/>
              </p:nvPr>
            </p:nvSpPr>
            <p:spPr>
              <a:xfrm>
                <a:off x="5275942" y="1023257"/>
                <a:ext cx="6233885" cy="5479142"/>
              </a:xfrm>
              <a:blipFill>
                <a:blip r:embed="rId2"/>
                <a:stretch>
                  <a:fillRect l="-1662" t="-779"/>
                </a:stretch>
              </a:blipFill>
            </p:spPr>
            <p:txBody>
              <a:bodyPr/>
              <a:lstStyle/>
              <a:p>
                <a:r>
                  <a:rPr lang="en-GB">
                    <a:noFill/>
                  </a:rPr>
                  <a:t> </a:t>
                </a:r>
              </a:p>
            </p:txBody>
          </p:sp>
        </mc:Fallback>
      </mc:AlternateContent>
    </p:spTree>
    <p:extLst>
      <p:ext uri="{BB962C8B-B14F-4D97-AF65-F5344CB8AC3E}">
        <p14:creationId xmlns:p14="http://schemas.microsoft.com/office/powerpoint/2010/main" val="317902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383789" y="245099"/>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336788" y="1147654"/>
            <a:ext cx="5144011" cy="4991890"/>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pic>
        <p:nvPicPr>
          <p:cNvPr id="13" name="Picture 12" descr="A graph with lines and numbers&#10;&#10;AI-generated content may be incorrect.">
            <a:extLst>
              <a:ext uri="{FF2B5EF4-FFF2-40B4-BE49-F238E27FC236}">
                <a16:creationId xmlns:a16="http://schemas.microsoft.com/office/drawing/2014/main" id="{F0521030-403A-37F2-6259-CD430847AC6F}"/>
              </a:ext>
            </a:extLst>
          </p:cNvPr>
          <p:cNvPicPr>
            <a:picLocks noChangeAspect="1"/>
          </p:cNvPicPr>
          <p:nvPr/>
        </p:nvPicPr>
        <p:blipFill>
          <a:blip r:embed="rId3"/>
          <a:srcRect l="7072" t="1412" r="36531" b="2613"/>
          <a:stretch/>
        </p:blipFill>
        <p:spPr>
          <a:xfrm>
            <a:off x="935148" y="1147654"/>
            <a:ext cx="5401640" cy="4991890"/>
          </a:xfrm>
          <a:prstGeom prst="rect">
            <a:avLst/>
          </a:prstGeom>
        </p:spPr>
      </p:pic>
      <p:sp>
        <p:nvSpPr>
          <p:cNvPr id="21" name="Oval 20">
            <a:extLst>
              <a:ext uri="{FF2B5EF4-FFF2-40B4-BE49-F238E27FC236}">
                <a16:creationId xmlns:a16="http://schemas.microsoft.com/office/drawing/2014/main" id="{952AD78C-282C-C652-A8C1-268BA0FF8F9A}"/>
              </a:ext>
            </a:extLst>
          </p:cNvPr>
          <p:cNvSpPr/>
          <p:nvPr/>
        </p:nvSpPr>
        <p:spPr>
          <a:xfrm>
            <a:off x="1802425" y="1580552"/>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descr="A graph with red and blue lines&#10;&#10;AI-generated content may be incorrect.">
            <a:extLst>
              <a:ext uri="{FF2B5EF4-FFF2-40B4-BE49-F238E27FC236}">
                <a16:creationId xmlns:a16="http://schemas.microsoft.com/office/drawing/2014/main" id="{E7D79B61-1543-2167-37A3-AA29C7589305}"/>
              </a:ext>
            </a:extLst>
          </p:cNvPr>
          <p:cNvPicPr>
            <a:picLocks noChangeAspect="1"/>
          </p:cNvPicPr>
          <p:nvPr/>
        </p:nvPicPr>
        <p:blipFill>
          <a:blip r:embed="rId4"/>
          <a:srcRect l="20111" t="13139" r="55345" b="13528"/>
          <a:stretch/>
        </p:blipFill>
        <p:spPr>
          <a:xfrm>
            <a:off x="-2710964" y="1283544"/>
            <a:ext cx="2387600" cy="4077917"/>
          </a:xfrm>
          <a:prstGeom prst="rect">
            <a:avLst/>
          </a:prstGeom>
        </p:spPr>
      </p:pic>
      <p:pic>
        <p:nvPicPr>
          <p:cNvPr id="6" name="Picture 5">
            <a:extLst>
              <a:ext uri="{FF2B5EF4-FFF2-40B4-BE49-F238E27FC236}">
                <a16:creationId xmlns:a16="http://schemas.microsoft.com/office/drawing/2014/main" id="{40FFD34D-78F4-9F49-D417-F60877900019}"/>
              </a:ext>
            </a:extLst>
          </p:cNvPr>
          <p:cNvPicPr>
            <a:picLocks noChangeAspect="1"/>
          </p:cNvPicPr>
          <p:nvPr/>
        </p:nvPicPr>
        <p:blipFill>
          <a:blip r:embed="rId5"/>
          <a:stretch>
            <a:fillRect/>
          </a:stretch>
        </p:blipFill>
        <p:spPr>
          <a:xfrm>
            <a:off x="5415183" y="1498442"/>
            <a:ext cx="767904" cy="307162"/>
          </a:xfrm>
          <a:prstGeom prst="rect">
            <a:avLst/>
          </a:prstGeom>
        </p:spPr>
      </p:pic>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A789-21BF-9039-FEC3-9868E71B51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F5AF1C-9652-DB57-6809-95AD84D09FB1}"/>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34" name="TextBox 33">
            <a:extLst>
              <a:ext uri="{FF2B5EF4-FFF2-40B4-BE49-F238E27FC236}">
                <a16:creationId xmlns:a16="http://schemas.microsoft.com/office/drawing/2014/main" id="{62B0820B-ED28-DD91-902B-24BBA9277A4C}"/>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AB60E61F-21EB-8F2C-4224-7497EAA62AC3}"/>
              </a:ext>
            </a:extLst>
          </p:cNvPr>
          <p:cNvPicPr>
            <a:picLocks noChangeAspect="1"/>
          </p:cNvPicPr>
          <p:nvPr/>
        </p:nvPicPr>
        <p:blipFill>
          <a:blip r:embed="rId3"/>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07B8AF68-CEEA-1DF1-59F4-B55CCFEEE93A}"/>
              </a:ext>
            </a:extLst>
          </p:cNvPr>
          <p:cNvPicPr>
            <a:picLocks noChangeAspect="1"/>
          </p:cNvPicPr>
          <p:nvPr/>
        </p:nvPicPr>
        <p:blipFill>
          <a:blip r:embed="rId4"/>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83CDB27A-1449-BA6A-6ED6-102CB4085BB4}"/>
              </a:ext>
            </a:extLst>
          </p:cNvPr>
          <p:cNvPicPr>
            <a:picLocks noChangeAspect="1"/>
          </p:cNvPicPr>
          <p:nvPr/>
        </p:nvPicPr>
        <p:blipFill>
          <a:blip r:embed="rId5"/>
          <a:stretch>
            <a:fillRect/>
          </a:stretch>
        </p:blipFill>
        <p:spPr>
          <a:xfrm>
            <a:off x="-8231011" y="5075839"/>
            <a:ext cx="1854518" cy="424916"/>
          </a:xfrm>
          <a:prstGeom prst="rect">
            <a:avLst/>
          </a:prstGeom>
        </p:spPr>
      </p:pic>
      <p:pic>
        <p:nvPicPr>
          <p:cNvPr id="4" name="Picture 3" descr="A graph with red and blue lines&#10;&#10;AI-generated content may be incorrect.">
            <a:extLst>
              <a:ext uri="{FF2B5EF4-FFF2-40B4-BE49-F238E27FC236}">
                <a16:creationId xmlns:a16="http://schemas.microsoft.com/office/drawing/2014/main" id="{E1C62D14-54B2-A45D-923E-5751398D8808}"/>
              </a:ext>
            </a:extLst>
          </p:cNvPr>
          <p:cNvPicPr>
            <a:picLocks noChangeAspect="1"/>
          </p:cNvPicPr>
          <p:nvPr/>
        </p:nvPicPr>
        <p:blipFill>
          <a:blip r:embed="rId6"/>
          <a:srcRect l="20111" t="13139" r="55345" b="13528"/>
          <a:stretch/>
        </p:blipFill>
        <p:spPr>
          <a:xfrm>
            <a:off x="1059542" y="1267137"/>
            <a:ext cx="4347029" cy="47417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4A9D0-BE7A-0594-BB47-F0DD32E0E9F0}"/>
                  </a:ext>
                </a:extLst>
              </p:cNvPr>
              <p:cNvSpPr txBox="1"/>
              <p:nvPr/>
            </p:nvSpPr>
            <p:spPr>
              <a:xfrm>
                <a:off x="5635515" y="1414439"/>
                <a:ext cx="5283357" cy="5142433"/>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𝒇</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e>
                          </m:rad>
                        </m:den>
                      </m:f>
                    </m:oMath>
                  </m:oMathPara>
                </a14:m>
                <a:endParaRPr lang="it-IT" b="1" dirty="0"/>
              </a:p>
              <a:p>
                <a:r>
                  <a:rPr lang="it-IT" sz="1800" dirty="0"/>
                  <a:t>Knowing also that </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m:oMathPara>
                </a14:m>
                <a:endParaRPr lang="it-IT" b="1" dirty="0"/>
              </a:p>
              <a:p>
                <a:endParaRPr lang="en-GB" dirty="0"/>
              </a:p>
              <a:p>
                <a:r>
                  <a:rPr lang="en-GB" dirty="0"/>
                  <a:t>We are able now to find the optimal R associated to the first mode:</a:t>
                </a:r>
              </a:p>
              <a:p>
                <a:pPr algn="ctr"/>
                <a:r>
                  <a:rPr lang="en-GB" b="1" dirty="0">
                    <a:latin typeface="Cambria Math" panose="02040503050406030204" pitchFamily="18" charset="0"/>
                    <a:ea typeface="Cambria Math" panose="02040503050406030204" pitchFamily="18" charset="0"/>
                  </a:rPr>
                  <a:t>	R</a:t>
                </a:r>
                <a:r>
                  <a:rPr lang="en-GB" b="1" baseline="-25000" dirty="0">
                    <a:latin typeface="Cambria Math" panose="02040503050406030204" pitchFamily="18" charset="0"/>
                    <a:ea typeface="Cambria Math" panose="02040503050406030204" pitchFamily="18" charset="0"/>
                  </a:rPr>
                  <a:t>1</a:t>
                </a:r>
                <a:r>
                  <a:rPr lang="en-GB" b="1" dirty="0">
                    <a:latin typeface="Cambria Math" panose="02040503050406030204" pitchFamily="18" charset="0"/>
                    <a:ea typeface="Cambria Math" panose="02040503050406030204" pitchFamily="18" charset="0"/>
                  </a:rPr>
                  <a:t> = 99.57 K</a:t>
                </a:r>
                <a:r>
                  <a:rPr lang="el-GR" b="1" dirty="0">
                    <a:latin typeface="Cambria Math" panose="02040503050406030204" pitchFamily="18" charset="0"/>
                    <a:ea typeface="Cambria Math" panose="02040503050406030204" pitchFamily="18" charset="0"/>
                  </a:rPr>
                  <a:t>Ω</a:t>
                </a:r>
                <a:endParaRPr lang="en-GB" b="1" dirty="0">
                  <a:latin typeface="Cambria Math" panose="02040503050406030204" pitchFamily="18" charset="0"/>
                  <a:ea typeface="Cambria Math" panose="02040503050406030204" pitchFamily="18" charset="0"/>
                </a:endParaRPr>
              </a:p>
              <a:p>
                <a:endParaRPr lang="en-GB" dirty="0"/>
              </a:p>
              <a:p>
                <a:endParaRPr lang="en-GB" dirty="0"/>
              </a:p>
            </p:txBody>
          </p:sp>
        </mc:Choice>
        <mc:Fallback xmlns="">
          <p:sp>
            <p:nvSpPr>
              <p:cNvPr id="7" name="TextBox 6">
                <a:extLst>
                  <a:ext uri="{FF2B5EF4-FFF2-40B4-BE49-F238E27FC236}">
                    <a16:creationId xmlns:a16="http://schemas.microsoft.com/office/drawing/2014/main" id="{6964A9D0-BE7A-0594-BB47-F0DD32E0E9F0}"/>
                  </a:ext>
                </a:extLst>
              </p:cNvPr>
              <p:cNvSpPr txBox="1">
                <a:spLocks noRot="1" noChangeAspect="1" noMove="1" noResize="1" noEditPoints="1" noAdjustHandles="1" noChangeArrowheads="1" noChangeShapeType="1" noTextEdit="1"/>
              </p:cNvSpPr>
              <p:nvPr/>
            </p:nvSpPr>
            <p:spPr>
              <a:xfrm>
                <a:off x="5635515" y="1414439"/>
                <a:ext cx="5283357" cy="5142433"/>
              </a:xfrm>
              <a:prstGeom prst="rect">
                <a:avLst/>
              </a:prstGeom>
              <a:blipFill>
                <a:blip r:embed="rId7"/>
                <a:stretch>
                  <a:fillRect l="-923" t="-592" r="-923"/>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7EFD05D-527B-A118-DD2D-D857A3E51BC5}"/>
              </a:ext>
            </a:extLst>
          </p:cNvPr>
          <p:cNvSpPr txBox="1"/>
          <p:nvPr/>
        </p:nvSpPr>
        <p:spPr>
          <a:xfrm>
            <a:off x="3970283" y="5378669"/>
            <a:ext cx="65" cy="553998"/>
          </a:xfrm>
          <a:prstGeom prst="rect">
            <a:avLst/>
          </a:prstGeom>
          <a:noFill/>
        </p:spPr>
        <p:txBody>
          <a:bodyPr wrap="none" lIns="0" tIns="0" rIns="0" bIns="0" rtlCol="0">
            <a:spAutoFit/>
          </a:bodyPr>
          <a:lstStyle/>
          <a:p>
            <a:endParaRPr lang="en-GB" dirty="0"/>
          </a:p>
          <a:p>
            <a:endParaRPr lang="en-GB" dirty="0"/>
          </a:p>
        </p:txBody>
      </p:sp>
      <p:pic>
        <p:nvPicPr>
          <p:cNvPr id="16" name="Picture 15">
            <a:extLst>
              <a:ext uri="{FF2B5EF4-FFF2-40B4-BE49-F238E27FC236}">
                <a16:creationId xmlns:a16="http://schemas.microsoft.com/office/drawing/2014/main" id="{61F93835-9F9F-C7E2-5D93-4F2FA11A37E2}"/>
              </a:ext>
            </a:extLst>
          </p:cNvPr>
          <p:cNvPicPr>
            <a:picLocks/>
          </p:cNvPicPr>
          <p:nvPr/>
        </p:nvPicPr>
        <p:blipFill>
          <a:blip r:embed="rId8"/>
          <a:stretch>
            <a:fillRect/>
          </a:stretch>
        </p:blipFill>
        <p:spPr>
          <a:xfrm>
            <a:off x="6045200" y="3423920"/>
            <a:ext cx="101600" cy="10160"/>
          </a:xfrm>
          <a:prstGeom prst="rect">
            <a:avLst/>
          </a:prstGeom>
        </p:spPr>
      </p:pic>
      <p:pic>
        <p:nvPicPr>
          <p:cNvPr id="3" name="Picture 2">
            <a:extLst>
              <a:ext uri="{FF2B5EF4-FFF2-40B4-BE49-F238E27FC236}">
                <a16:creationId xmlns:a16="http://schemas.microsoft.com/office/drawing/2014/main" id="{0F3A08C1-CAE9-6201-F80E-9033585918F9}"/>
              </a:ext>
            </a:extLst>
          </p:cNvPr>
          <p:cNvPicPr>
            <a:picLocks noChangeAspect="1"/>
          </p:cNvPicPr>
          <p:nvPr/>
        </p:nvPicPr>
        <p:blipFill>
          <a:blip r:embed="rId9"/>
          <a:stretch>
            <a:fillRect/>
          </a:stretch>
        </p:blipFill>
        <p:spPr>
          <a:xfrm>
            <a:off x="4455733" y="1414439"/>
            <a:ext cx="767904" cy="307162"/>
          </a:xfrm>
          <a:prstGeom prst="rect">
            <a:avLst/>
          </a:prstGeom>
        </p:spPr>
      </p:pic>
      <p:sp>
        <p:nvSpPr>
          <p:cNvPr id="21" name="Oval 20">
            <a:extLst>
              <a:ext uri="{FF2B5EF4-FFF2-40B4-BE49-F238E27FC236}">
                <a16:creationId xmlns:a16="http://schemas.microsoft.com/office/drawing/2014/main" id="{4E0867A9-D10A-99C0-E4D1-74B3083F91BD}"/>
              </a:ext>
            </a:extLst>
          </p:cNvPr>
          <p:cNvSpPr/>
          <p:nvPr/>
        </p:nvSpPr>
        <p:spPr>
          <a:xfrm>
            <a:off x="2681297" y="1337333"/>
            <a:ext cx="1288986" cy="34037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090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1">
    <wetp:webextensionref xmlns:r="http://schemas.openxmlformats.org/officeDocument/2006/relationships" r:id="rId1"/>
  </wetp:taskpane>
  <wetp:taskpane dockstate="right" visibility="0" width="700"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20E8729-323B-48C6-AD03-3EA608A162EE}">
  <we:reference id="wa200004052" version="1.0.0.2" store="en-GB" storeType="OMEX"/>
  <we:alternateReferences>
    <we:reference id="WA200004052" version="1.0.0.2" store="WA200004052" storeType="OMEX"/>
  </we:alternateReferences>
  <we:properties>
    <we:property name="holatex.main" value="{&quot;pictures&quot;:[{&quot;name&quot;:&quot;Latex&quot;,&quot;code&quot;:&quot;\\begin{document}\n\nH-sc-sc = \\frac{A_{\\text{jk}}}{w_i^2}\n\n\\end{document}&quot;},{&quot;name&quot;:&quot;Latex&quot;,&quot;code&quot;:&quot;\\begin{document}\nH-sc-sc = \\frac{A_{\\text{jk}}}{(w_i)^2}\nH-sc-sc = \\frac{A_{\\text{jk}}}{(w_i)^2 + 2\\xi_i w w_i - w^2}\n\\end{document}&quot;},{&quot;name&quot;:&quot;Latex&quot;,&quot;code&quot;:&quot;\\begin{document}\n\n\\textcolor{white}{H-sc-sc = \\frac{A_{\\text{jk}}}{(w_i)^2 + 2\\xi_i w w_i - w^2}}\n\\end{document}&quot;},{&quot;name&quot;:&quot;Latex&quot;,&quot;code&quot;:&quot;\\begin{document}\n\n\\color{white}{H-sc-sc = \\frac{A_{jk}}{(w_i)^2 + 2\\xi_i w w_i - w^2}}\n\\end{document}&quot;},{&quot;name&quot;:&quot;Latex&quot;,&quot;code&quot;:&quot;\\begin{document}\n\n\\[\\color{white} H_{\\text{sc-sc}} = \\dfrac{A_{jk}}{(w_i)^2 + 2\\xi_i w w_i - w^2}\\]\n\\end{documen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F8A1D351-220B-4570-8199-544224C4C8EF}">
  <we:reference id="wa104381909" version="3.16.0.0" store="en-GB" storeType="OMEX"/>
  <we:alternateReferences>
    <we:reference id="WA104381909" version="3.16.0.0" store="WA104381909" storeType="OMEX"/>
  </we:alternateReferences>
  <we:properties>
    <we:property name="EQUATION_HISTORY" value="&quot;[{\&quot;mathml\&quot;:\&quot;&lt;math style=\\\&quot;font-family:stix;font-size:16px;\\\&quot; xmlns=\\\&quot;http://www.w3.org/1998/Math/MathML\\\&quot;&gt;&lt;mstyle mathsize=\\\&quot;16px\\\&quot;&gt;&lt;mo&gt;\\\\&lt;/mo&gt;&lt;mi&gt;f&lt;/mi&gt;&lt;mi&gt;r&lt;/mi&gt;&lt;mi&gt;a&lt;/mi&gt;&lt;mi&gt;c&lt;/mi&gt;&lt;mfenced open=\\\&quot;{\\\&quot; close=\\\&quot;}\\\&quot;&gt;&lt;mi&gt;a&lt;/mi&gt;&lt;/mfenced&gt;&lt;mfenced open=\\\&quot;{\\\&quot; close=\\\&quot;}\\\&quot;&gt;&lt;mi&gt;b&lt;/mi&gt;&lt;/mfenced&gt;&lt;/mstyle&gt;&lt;/math&gt;\&quot;,\&quot;base64Image\&quot;:\&quot;iVBORw0KGgoAAAANSUhEUgAAAhMAAABaCAYAAAACa9SpAAAACXBIWXMAAA7EAAAOxAGVKw4bAAAABGJhU0UAAABFxpIngQAAFmJJREFUeNrtXQGEV8v3P1ZWnkSSrCTyJEkiSVbWkiQriefJShIreZ4kkpUksZIkTzxJkixZK3kSWUmeRLKSJJIkyZKstVai/z3vO99/9/fdO2fu996Ze2fm+/kwyne/33vnznzumTPnnDmHCAAAAACArqQtwzAUx72k/choX9TgAgAAAEBMSsP6pO1J2pmkjSbtddK+J+0zhqc4DmqUCW47InvW/qSdT9p9pSzNJe1b0maS9jxp15M2ACUKiBhLlBA9p4ToPSVAZ9T78B1DZA3f1Zjy2E4pucNjPpK0vZHugn3hV3fSNqq+HE7a1aSNJ+2D6oNuzbsNjpWbfN3gXo1EC/0zae8EArW290qpAIAYwIJ1KGmPBc5PJu140tZiuKxhrRrTSWHcnybtiJoj8MsOxtuQ9a3tMDhWDg8oTlfHFmqYr9LP9FYNbE/qRTipef6TkIdA4NipdmM6QfMoab0YJufYqsZaNw88RzvALys4m7RXav2abVOZWAeOlcOQ0IHtgQ7sUIbF5WbSFmZ8d4Hw/H2Qg0Cg+EPgNbv3DmGIKschNfa6eTkIflkHb4j71UZSUiSmwLHyWEZxuTpOZTzHNeH7x4SBvwf5BwSIfoPg3IUhqnU3L81NL/jlBIcNfR4Fx+xgguJwdRzNeIZnyvqgg6SxzkL2AYGB39c3AqfPY4hqx4gwP6/ALycYNCywQ+CYe60tFFfHjoy+s8XF5Af7AWUCiAh7STY/L8YQ1Y5F1IjCD9FyFCq/zhhk/VpwzA5Cd3Vw/z9n9P1Sjt9Klom7kHtAYLhNnWHKDR2jgc5TqPwaE/r9ERyzi4ekD0zx3dVxR6MlL8/x26Oa556jsKN7gc6EtBsZxPB4g33CPM2AX9bxVej3DXDMLiRXR7/HA7Zb0+e/27jGxQxNtZ8AICysIdmUuxFD5A3WG+ZqFfhlDWsN/f4dHLOL5cJN//Z0sNhi8tYSsXlgf6OGL2kBZB0QIPYYhAeyu/qDBYa5GgC/Ktkos3t/CThmHzpXx+fASPICsgroQOwnBBOHBCkfwD7wyxqkeIln4JgbHKFwXB2sBb/X9PUE5BTQgZAS0E1jeLzDNIWVwCpEfnWRnAnzHDjmBj0UjqtDCi5ZDTkFdCCOQJmIRtAfA7+sYBvJpv5+cMwddPm9fXN1/Kvp50vIKADKBJSJwAX9X+CXFUj5JWYp/jiiWjn2ZwBanBSlehEyCoAyAWUCgh78Irma6Tg45hY9ARD8IqHuAABAmYCgB7/0+IX0yRh/qOcBxxxD50LwwdXBZqlPpE/nimOdAJQJKBMQ9OCXlPo7xhTaXnLsKPnr6tgu9O0x5BMAZQLKBAQ9+EWNUhC6/r4Hx6rh2AqPSf630LcLkE8AlAkoExD04BfJ1U2vg2PVccxXV8eUMDh7IJ8AKBNQJiDoO55fq0l2cewFx6rj2DGhE301DUyfgSDLIJ8AKBNQJiDoO55fh0hOob0YHKuOYyuFTlyuaWCkUxyfCQCgTECZgKAHv+RS6U/Aseo59kzTiU81Dcw7YWDGIiRCd9J2UiPt6bWkPaBGKd282JC0K0n7QI2TLjxvHFdSRWEbLrR2Qr3Ur6mRIOab+veF6teWjN9x2fcDiug3k3aXGsFSs2osqsZa1R/2sf5DDTdb81m4HPOXpN2hRnKc9RD24BOUCe8X0bM5r7FUyd5bSZukRtnub6pNK3nMG9xtUCbMOC50pOoB3ESyi+N0wIKSj7tupkYpXCbnuLK0ZD3nRM6X4KYwVq/Vd2yDrzlM+kquWe12i3Jzh+ovy8yllkcMyquuPaL6SjHHpkzEwicoE9Vii4EjJjf9WiU/v7XBu9fkZylzbzi2iqpxdbwvILTLtLqFyNaknUraaNJekZxYpV2laZugiKTbFctCf4TmF9T5rixG/JKtoJ+pa1cqRbUZTMvBvs38ILqiPJMVzct9jSWOXzwO2lqeeg62HA2onXHrcw9B2Hc8n6BM1INhKpZCe2HSzrcpj1sbK6+LoExkw7Wro6diRWLGgwkeL9F/Kc/HvjZehG9kJy89l4H/knH9q0rgS+BF4ENKSZKsT+cdzsevmh0s7zYGc4zTck2fD0DYdySfoEzUi4fUvjucT3+8tLTGPPFIofCKY65dHb9XrEzc8WCCeQe8Uy1CTLo1auF5U0IB2F9gLMpkgGMlcCLjmh/a5EXzhA4vIFJdmB2O5oJPLc1l7ICH21C21gi7oBUV8ipkZSIWPkGZqBcLDBuqwxp5PBXhOuMdx6TzulWd6thnmLirFAd6SPbT3dP8bqAg4TcX7CcL4ixXCmcgLXI8d1L9fsqxFSWNpZrFi5+rt4BC4sMOOFRlIgY+QZnwA3sMMm9Ny/d7M+bhodqcpTcCzMPfqBF0mVe+7gPH5uM51Xuq44ph0nwMfCmKR8Jznsz4/mb6X78wvwiXyBw3wdp7d4H+6XZ7/JItLPjM1wx9/cfyGHOA5HsNn9cUuJ5kVn0JYR89n6BM+MOvy0If32XIgfQccOzTlhz3yGsFfgOOzccJqvdUx7/kd0ClTUia79YMS8an1G5rsMV0Zzp10C4uCNda6Ihf3I5a3gVPa4ThpoIWDsmsOueJsP/qIddj4BOUCb/49Vro4zWN7PyhNmDtWKtOUvkYt47k2K9Chy45vneXQVhPUVz4QvmikPn/T0hOJX7FohL4F+mPRJXNW3Ha8EJusDS2u0nvRhooeE2TC27WE2Hv23sSA5/KYioiZcIHfpmC+Zsyki2yT0mOo8izLuU5hXgZHJsPnavjo+P7mnbYtyNSJBZQ/oCe9K7uuOZ6C2m+22SmxYJRZgfJu5HVFp77SgVCapeglI6UuK7J5HnPgwX6hxKevlskQuKTDUwGpkz4zi/pXeR3f1EGPw6VuN/ZHMrEBDg2H8NUj6tjiMIwWdqAVF79mOZ7eTJ/DqiXhgOI2k1WdTSHpl8WN4R7jFq4fi/J+QbKBOOtMljOtlTIH6mi7rgnHI+BT7ZwV+jn3x7KJ9/5NSr077H6zu7UZ6dK3i9P4Ps0ODYfa6geV8ctw2T5nMq0XZwi88mLJcoa1Dw2t9Rhf3ZRNSV8pSyF+0teexXpTX2sBNgweWf56Ocs9N2mMPXhxFMMfLKJUJSeUPj1Regfp7tflpIFNizaSylfPh9wLAMvqHpXx2tyn3jJF0yQ2e+e3h24rC3wK+mDdz6R3foeUtrqMnkaukk289n0Z/YqgXpLKYV1BAU/EZ71QM3cjoFPtiFVtnzqoXzymV+mcgvsLh+jn6csbCSV6gpAmfCWY6co/0kDG/jFMFEPI1IkpGQrY6kFq/nZDYd96TIswvsreu6yR6skH++MY6uOT/z5oRbzuhALn2xjLck+/gXgV25IyRV5M7YnNa6bLN7XpEzMgmPtd+yig/uZfFIXIloMdgvP+UeLZeiL44VwhKor39tHbnx6/QbunKW4cEB41n9r7lsMfHKF50J/B8Gv3LhPcl6Rpmv4nGUl2aRMvAfH9NC5Oj5UbAn5oRbgWHCJ5KNsaXPVYYf92GgYc9sBhVLK470Fr8nuDanSJJsel1FckHb+dZ51j4FPLiFtmCbBr9xWEylzcDNd/lsqlqhPh0U5lIlxcEyP0xUKBlNBrCUUD3SxIV/Uy/KhosmfpGozB447mN9hA2+uRaZISDv/Mx4vQqHwyTXOk98FyXzmF2MX5Usgtd3yfXfkuOcVcEyPKl0dX8nvVKW2sILkiNujFe0CjhhejE2W79dF84tsldWYecGYJnMwVgxYSPrU0dNU7gw9+FQt2No4Q3r3zELwS4uLORZ1F/le8qTV/g0ck/GK3Ls6Vhom6WZEyoQUccsEaEanu6xEx8Gun6jaYFdJsy963NhklXgbAV940TxA2acW2NzLgac9NfcxFj5ViR61MGYJfJ7rg1TN6bUQ+JXX+tVs6xzc93qO+/aAYzKqcHX8ZpikAxQPxkg2IzYjb9c67MNxqtZEyLhKduNh+CUwFTi7GDBPOP6AA8g+0vyo7AmlePpiyo+BT3WB/fqcpn00w8r2QXFgY4fzq4nlORZ0V/kU3hjuOwmOmbGuAmF9qQZNs65dps70xAlWmpG4LpPCLDAswm8c3VPnxipa0XR3DsGyI2Cu8K7iRIYQm1VCYZDsBph1Op/qwmJquIge0vzjmK8VB3o6mF9p/J7jnXexCVuT477D4Fg+6AIGbR2Fkco6z1I82CY856eUMHSZBOmQ4aU47uCeUoGsokfNbpM5gUwsSc5YiGadWGHF9ALVa16NhU9Vg2OnLlP2yYS3as7Br//FqIFr9x3d1+RO9bWatU8c+3+cIXeuji6Sj/qMUTw4k4OUrs/HSyXeWZFZ7uCej8hudLGJM7ElOSO1S9TVS6gzQC4GPlWNIZKD47rBr0x8MrzzfY7u+6ImJSY2jv2HDeTO1WFKjTpM8eAp1WOma8JkrnNR9c6Ue6BIOfD+HON4leKEdHTvdMV9iYVPVUKKQRsBv7RYb5j3147uuzWHrOkDx9qDK1fHQYrX753G4hykvF8jybgdcXDPm2Q/xevJHGO5n+KFlOVuuydCKyQ+VQUpY+dz8EvEUQPXjjm6r6n45FNwrH2cI3OVy04TDu0gT/CQaw33meH+KyveuRb1b4/mGMtdESsT0pn3JxX2IxY+VQWpeNY+8EvEXarenbaS5BolPmQEDZJjknmxTN2MFwFpfWVgOqfsOjGXyTLiIieDKUjygoMXptlWR6xM+FCIKSY+VYHVAW2afCv0ZYqReuDovqZThv+AY8WhO2v7ruD1ug2kvULxwBQ8dNLx/fdStYnBTL7tMvkApnNceyHFjbpLRMfEpyowGJhFxacS5NsN8+4iOHSlQYGZ9XDDEhTHbLs6dhpIspfiwAbDc7JCtcJxH85W/EI+z/HMvxS8tsn0+IPih+TquV7B/WPiUxWQLJO3wK/C6w7Pu4uqyjcNfDsKjpWDdPKiSJSoKXNeD8WBY4bnfFBBH0yF1HZavFezmiMnM9IlF3pR4vpQJvTH+FynYo+RT1XgDoVVLr1ufqUhxeY8dnC/Xgrz2HloHNOWey7i6pBSS3+MSPDfp/rThZty2ttKncv+1KYb4ogjcs9BmfivZkKdsUYx8akKSJaVv8AvLUyxObaPq3J8xkvhfqzQLgfH7EAqb9quq+MThWX6KwIOepF8b/y3Kvz7M4aX0ka2yO7UInOD5JorZSrsfc2hTMRyCkgHaWGdAp+8w1Rggr5ufjVhOgVn+6jqKZJdKr3gmD1sJjuuDlPRliMUB0w1JMYr6odpN28DTZ8dB+ouItlUaooRWST8bSKHMrG+g5WJr+BTW3yqAtMRKRNfK+zHdcPibjNl/iaSXaiDnsuE0Dj2H95ReVeHKRp8M8WBy4bnrIqgrt0CzbgQXmQ2qM90x34/G67FwXvs5lqj+fvNHM/jIniXFySOcr9I9Z8WkYT9NPjUFp8g6P3jVxMfhX48s3ifxSRXBj0RwFoTpDJxwYISIKVtnaN4ijS9pvpdHIxZg/AvExGdNkUOqc9+Ee51O4eSOat2ClkwZU3ldsmBItGsCeFDAFbdwj4mPkHQ+6lMrDVw7IbFe0nBi2cCWWuCVCZsuDruUViFU4pgheFlqDIq+gO5qWmwm37GhFxp+bzdSpI7U9eSLAurcygT7yyOHQcT/pu67lIPuFW3sI+JTxD0fioTfxg49qel+0gFGEOqDRWkMsF4T+Uy30k+17ORKBOm8sxVJn8xHeW7XOCaaQvBRIs1STobnpXqui+12z2V4955iqbZSKnNsT3NKOkvSVsHYR8lnyDo/VMmTBzbY+Eeh4XrHwxsvQlWmbgodHyj4bemCnADFAeko6/fyd7xuTwYNoz5DOU/8sQnJdKpZnmxXdyGIGgNhtuWehHymi4HcygTr6jcqY4t9NNnO6v6CWEfJ58g6P3iVxeZXWll62IcIP1plX4KD8EqE1uEjp8rsRDEUtyri+Tjc48q7k+edMSPyBz1zkej0uewOSZkWcb3JDN4ese5NyU0Jtqc+5c5nqloKfJh+hnZzVY036rX1i3sY+QTBL0//NqWg19l8j3oEiZygPVKChPBKhPSC24qWnWN/KtKV/XLcKyGPj2nfLEG7Ktclfod/58rCT5u+e6kRvATyW4s3i2yifJ6y2603eN7pqNc6QC9xTmvuUdZNNKC08ddig9m6Nj4BEHvD7+GcnCryPzyb25qNrGnKezA/6CViaKuDik96gjFgTPkX1XL7Tle0LyNd32Sm6ada70SFhETDuW8Bx8fPKuUvPRule87oKxprUeeOS5og6f88kGZiJFPEPR+8GtfjnneXICvWWkNWKldR+EjaGVCymGuc3WYytvuoDggBQhO1tivqxYEfx6Fby7ntV5YEPyHLS5q6ZM2yzzmly95AGLkEwR9/fzqzrBctbZrOa/FG4gHGb9nl5rvmVM7Rplg6JKK6Fwd/SSXdY0hv4Qpn/y5GvvGyty9gkKffdtbLShTaZ+6rSDUPtInU2unfVC7It/hizIRK5+gTNTPL1YouHyDVI5gTG1Au1O/W66sjSOUnYiKXWCDFE8uo2iUCSnDY5arQzo7PBrJpJryyW/1oI+nDC9pq9A/2ObL9yfJQbZnHbzMLFA4FuV9wYXtDwon+NcXZSJmPkGZ8INfbGk6SflidHSN60DxiaFNFC+CVybY1TGnaVmZw25TuLnPYwNr8Jwm9oEi4pyyDrG1aVwtEGVevqNqZ9C8Li8inD21iniRLar/Y6oPMyle8v8nlfLKfQzRX+qbMhE7n6BM1M8vBieM26usDvz+csD+19S7zbzgo53/UCMw9wDFEQ/REcpEu9DtGnlXs4gAAAhZ2ANQJgBwzDmWCA97F1wAAAh7CHrwC4AyYcIegosDACDsIeihTABQJkpgRCDnAnABACDsIejBLwDKhAmPyF5RIACAMgFhH4OgPwF+AR3IscKQklWtAw8AoC0cgrCPRtAfAr+ADuRYYejiJSbAAQBoG1KxvDkMj3eQcnAMgl9AB3KsMHRpd/vAAQBoGwMkJ+npwhB5gwWGuRoAv4AO5FghMPGmKN4KoQBQNVYZhMdGDJE3WG+Yq1/BL6ADOfZfYql2k0vt0DxgLzgAAIUh+Uhx1NofSBUwZ8EvoNM4xgv/KypWECkrhfYY5h8ASuEWxV/nJgaMBjpP4Bc4Zh3rlHZTxBfTQ/NPcbDGuwLzDwClsEMQIByMtRRDVDsWkxwYtwf8AjqJY3eFjj40/PY8RX5MBQBqxEvh3TyP4akd54X5eQN+AZ3GsVmhs1+E37H1Ya7l++OYewCwhs0kB17txhDVhl2GuekDv4BO45ikTNwSfjfW8l0u+4zKoABgF/tJNkcPYYgqxxDJpuch8AvoRI49EDq8WfObwy3fe5u05Zh/AHCC7Ul7J7ynnMoep6fco5f0ZQOacnA7+AV0Kse2Cx3PKtB1sOU7z6BIAIBzcD6XQ0rQ6FLXs3XweNI2YLisYZ0a00nNmPNccGzZAQo72RP4BY5ZwVnSF+laqB6A/TPjLX+/qv4OAEB1YHci+7OHqeGKvKt2ll+p4bZESmR7mFNj+lXtCnmsb1CjuNJApPIP/ALHSoF9Z59IDvhIZ7fsBwcAAAAAAGhFNzVMKZwI431KC+XcERxbwcdUNmGYAAAAACAu/B/euU7jXl7KMQAAAPJ0RVh0TWF0aE1MADxtYXRoIHhtbG5zPSJodHRwOi8vd3d3LnczLm9yZy8xOTk4L01hdGgvTWF0aE1MIj48bXN0eWxlIG1hdGhzaXplPSIxNnB4Ij48bW8+XDwvbW8+PG1pPmY8L21pPjxtaT5yPC9taT48bWk+YTwvbWk+PG1pPmM8L21pPjxtZmVuY2VkIGNsb3NlPSJ9IiBvcGVuPSJ7Ij48bWk+YTwvbWk+PC9tZmVuY2VkPjxtZmVuY2VkIGNsb3NlPSJ9IiBvcGVuPSJ7Ij48bWk+YjwvbWk+PC9tZmVuY2VkPjwvbXN0eWxlPjwvbWF0aD4FNEK/AAAAAElFTkSuQmCC\&quot;,\&quot;slideId\&quot;:284,\&quot;accessibleText\&quot;:\&quot;backslash f r a c open curly brackets a close curly brackets open curly brackets b close curly brackets\&quot;,\&quot;imageHeight\&quot;:14.4},{\&quot;mathml\&quot;:\&quot;&lt;math xmlns=\\\&quot;http://www.w3.org/1998/Math/MathML\\\&quot; style=\\\&quot;font-family:stix;font-size:16px;\\\&quot;&gt;&lt;mo&gt;\\\\&lt;/mo&gt;&lt;mfenced open=\\\&quot;[\\\&quot; close=\\\&quot;]\\\&quot;&gt;&lt;mrow&gt;&lt;mo&gt;\\\\&lt;/mo&gt;&lt;mi&gt;c&lt;/mi&gt;&lt;mi&gt;o&lt;/mi&gt;&lt;mi&gt;l&lt;/mi&gt;&lt;mi&gt;o&lt;/mi&gt;&lt;mi&gt;r&lt;/mi&gt;&lt;mfenced open=\\\&quot;{\\\&quot; close=\\\&quot;}\\\&quot;&gt;&lt;mrow&gt;&lt;mi&gt;w&lt;/mi&gt;&lt;mi&gt;h&lt;/mi&gt;&lt;mi&gt;i&lt;/mi&gt;&lt;mi&gt;t&lt;/mi&gt;&lt;mi&gt;e&lt;/mi&gt;&lt;/mrow&gt;&lt;/mfenced&gt;&lt;mo&gt;\\\\&lt;/mo&gt;&lt;mi&gt;f&lt;/mi&gt;&lt;mi&gt;r&lt;/mi&gt;&lt;mi&gt;a&lt;/mi&gt;&lt;mi&gt;c&lt;/mi&gt;&lt;mfenced open=\\\&quot;{\\\&quot; close=\\\&quot;}\\\&quot;&gt;&lt;mi&gt;a&lt;/mi&gt;&lt;/mfenced&gt;&lt;mfenced open=\\\&quot;{\\\&quot; close=\\\&quot;}\\\&quot;&gt;&lt;mi&gt;b&lt;/mi&gt;&lt;/mfenced&gt;&lt;/mrow&gt;&lt;/mfenced&gt;&lt;mspace linebreak=\\\&quot;newline\\\&quot;/&gt;&lt;/math&gt;\&quot;,\&quot;base64Image\&quot;:\&quot;iVBORw0KGgoAAAANSUhEUgAABLEAAACXCAYAAADqBclsAAAACXBIWXMAAA7EAAAOxAGVKw4bAAAABGJhU0UAAACW2Uik7wAAMrlJREFUeNrtnQ+kVcv3wJcryZNIkiSRPEkSSZLkkiRJHk+SJJE8SRLXkySJJM+TRJIkiSRJ8kiSJJEkTxJJkiSS5LoS73fmd/f5tt95Z8/af2bvPTPn82H7fr9979mzZ+2116xZs2aNiH/808AFAAAAAAAAAADFIGaDQAAAAAAAAAAAvIeYDQIBAAAAAAAAAPAeYjYIBAAAAAAAAADAe4jZIBAAAAAAAAAAAO8hZoNAAAAAAAAAAAC8h5gNAgEAAAAAAAAA8B5iNggEAAAAAAAAAMB7iNkUFAgAAAAAAAAAAIQJQSwAAAAAAAAAAPAeglgAAAAAAAAAAOA9BLEAAAAAAAAAAMB7CGIBAAAAAAAAAID3EMQCAAAAAAAAAADvIYgFAAAAAAAAAADeQxALAAAAAAAAAAC8hyAWAAAAAAAAAAB4D0EsAAAAAAAAAADwHoJYAAAAAAAAAADgPQSxAAAAAAAAAADAewhiAQAAAAAAAACA9xDEAgAAAAAAAAAA7yGIBQAAAAAAAAAA3kMQCwAAAAAAAAAAvIcgFgAAAAAAAAAAeA9BLAAAAAAAAAAA8B6CWAAAAAAAAAAA4D0EsQAAAAAAAAAAwHsIYgEAAAAAAAAAgPcQxAIAAAAAAAAAAO8hiAUAAAAAAAAAAN5DEAsAAAAAAAAAALyHIBYAAAAAAAAAAHgPQSwAjxlCBABBMQ0RAAAAAAQ/B5uOGLylUtznVsaPPrU0+W4ziOWbLCA8JnauNZ1rT+e61Lnedq6P6A+A19/sus61t3NdTr5ZY/f3IRoIGPwZAAAYFMy4trBzbexchxN/7kXn+t65PiAeb6kU99lu+eGa0DpTEd9kAX4by/mJsRxJjOXLxFj26s5jxDUQTE304WiiD7eSgfNr5xpLdAPawwSrVnSuX5N3dKVzvbHY/PWIDErwPfnezXdvFjD+SuzBsc71izS3IjxI/sxw5zqeyPpTIv9vyTt40rnOJ98zwTvA/4BYbPwg6pfx4xYnz7Krc53tXNdkfPHxu2XMu4KOeUuluM9Uy4s/G1pnHHykPskC/GFPyli+UYxl73Uc8UUdGNnZue5b3v/TzrVfxoOe0By7ZTwb8nbn+lLge/0nmQBPQIRQgvnJ9/7Uol+POtdvif3AnynHUDIuvy7wXZuxm+A04H9ADDZ+0PTrWkE/Ln3tQse8pXLc57b4k3bedk0sn2QB4XxktgunOU7Wyo+tZ/2uezKe+QPtcLPCN3snoH4ulfFVutHkuiHjK5XQPssTO5ClZ8Z+1JkVFas/s0zGt4mk+/QqcehnpiZgv2f0/3dUE/A/IAIbP0j6daRzPU/Gr9GCPt0CdCzY+bXKTsuPV4fWmYr4JAvwh5XJZXRgQ+c60MeJJqNjcNitvPMdiMgrzITdBHaOJ+9H+25HAunXxoznNxk4m3jt3rBD0bvt+DOF+tSbYXaxc03q87cTLP1fhVoC/gcEbuMHWb+MX2e2kr9S/LmP6JjXVI77TBd/0s7bDmL5JAvwn6sST0YH5GNYeefrEJHX/JJjnFkaQD/MdjHbNklTT4EtJP6wVtG5Ola1Y/NnDvbpxznL3++zyPsWKgn4HxC4jUe/xrcK2p75MjrmNU7iPnfEj7TztoNYPskC/GeDoq8HEVFUmO//pVD/LHRs3+ynQPrwW47x8hyv2iuOWd7Vc/wZK3ul/6Eptkxn2wr9KOoI+B8QgY0fdP3aovhBO9GxYP3x3HEfWyRzdWidqYgvsgD/0YznSkQUFbYsHpPmOwURec9EiWPV7kKO8fIjr9srJst4hlyTq9wx+DNrpP+WWa3Oie3bIIgF+B8Qg40fdP06rNj6+eiY1ziJ+/iSdu5DEIsthZCXy4qTTOZeXFyRwUhZjpnVyhizLQLb0/SYCW7eWx02JHR/xjz/hz7P/meO39oysW6gioD/ARHY+EHXL1tZl3fomPc482HvSvZq7lBonamID7IA/3lv0dVriCc6bKsfWxBPEOxXxphZgfTjZI7x8i2v2zs2W97XV/yZ/3Bd+mcFzMjx272SXS9uAaoI+B8QiY0fZP36bHnuC+iY9ziL+9jSzodD60xFfJAF+M18RVf3IqKo+Fl534sRURBct7zDFwH1Y02O8fIEr9s7FirvbA7+zP/Iqjl5psA9/pD/rszjwwH+B8Rk4wdVv7R52CZ0zHucxX1mWG5yJrTOVMQHWYDf7FZ0dREiioqNyvsmQ9N/zDuyrTaeDKw/D8WehTWNV+4dExQ7sh5/5n/f6itHEyrj0P8q47VCJqCCgP8Bkdn4QdUv2wKN2UY/FR3zHqdxn6y08w8hdqYibcsC/MaW0fEJ8UTHVqFIcOisVMaXjYH1x9QLuif9T22bw+v2lm8WHdyMP2OdnDxDfQD/A/8DG49+ib0e1mN0LAicxn1sx3YPh9aZirQtC/AXLaODIpvxsdPyvr8gniA4JPZVu4mB9mt559reuXZ0rlUNtmvaMsF8TmEtxheLHm7Hn/n/8fVNxrOOoD6A/4H/gY0feP0y48So5bmPomNB4DTuM1PaTTv3KYjVtizAX1YperoDEUXHbziRwXPP8g7vIp5CzJYfBVV3IQ5nzuc+/Blr0dq5qA/gf+B/YOMHXr+0zPphdCwInMd9shz9DyF2pqZJD1sKB5vDip7iaONEgl+YGgLfLe/wICLKjVkBfZCS3UJE4sz5PIU/8y/dSl9/ozqA/4H/gY1Hv5R52KjEXycuNB3LwnncZ4+0F9n0LYjVpizAX+5b9OI14sGJBO/QCpcuR0S5OSMs6ITofIbgz9hOXfoD1QH8D/wPbDz6pczDrqFjweA87jOzRcH4FsSaGYmSgDt+EntGxwVEhBMJ3vGn5f19RTy52Y+9C9b5DMGf+cPyjOtQHcD/wP/Axg+8fmnzsN/QsWCoJe6Tlc79IcTOVKQtWYCfaBkdmxARTiR4x1PhIIY6vgHsXVjOp8/+jNn+8T7j+cxJTBNQHcD24n9g4wdev35R5mHz0bFgqCXus1faSTv3MYjVlizAT04pOjoNEeFEgldMU77ZnYhIZR/2Lgrn02d/ZrXl2e6jNoD/gf+BjUe/Opy1PO8bdIwg1qyWhONjEGuWsKUQfvDCog8UnsWJBP/YpIwrsxGRlawtXk8QTXDOp8/+zBnLs51AbQD/A/8DG49+dXhped7z6BhBLEMbaec+BrHakgX4x0xFP08iIpxI8I7zlnf3CvFkMrVz3bTI7jgiCtL59NWf+WiRy0bUBvA/8D+w8QOvX3OVedgv6BhBLMM+y01XhdaZirQhC/CPLYp+4mjjRIJ/vLG8u9OIpy/mtMbXir1bg5iCdD599GdWKbo2HbUB/A/8D2z8wOvXDsuzmmLvU9AxgliG2dJ8xomvQaw2ZAH+cVkxnpMQEU4keMU8IfBchMliPyEuXWh7CHEF6Xz66M/YdI6Md8D/wP/AxqNfhiuWZ32IjhHESvM446bvQ+xMYLJwhTmlYZuMb6kxW0NMyv5oMgkZ61yfOtf1znW4cy305JmXdq5dMn58e+8zm2DRVxmvP2WCSntkPL20CT5YdPMBcsvFxM61tnNt71znOtftzvW5wO8XyXj2zNukX+b7M/VSpg74IL9AxguUX0ves8miqTOoaoI/Zivezw7utV/Gaxx8S3ThQtIfF2irdhNL3HNxMul+lHxfY4kO3Eq+v6aCOzOT9zCSfNPPpXxx7unJfT7mGIfNdcMDnTf1nTYnY9tfyVg2lujRaGIjrnau3eJXJo8Pzqdv/owt6+9qhBOQUMfBrv0bSSaTL1I+hvnPZ8lzLcsYo7YlOn4xsSFvkt+txTce2CBWLPpEEKt92R7JeY9pie29JOMnV39NdO5bcv/biY+3kiBW2EGs/ZYbrwytM4HJogpmYnlM9O0g/a57yaDSNKsSZ+5jiWc2112pdyvEIqX9oy29a1/lNpQE1TYlg4EJrmQFAe/kHHQuWvrxQuo9Kc2XQd4cM7+iR65fpdnaANMTB9+0sb7ivbJW1Ywz8auDZ72s2LoiLEt+o31Tz5IAk0t5r+uZ8H7NCMpNLXjfI0lA43tJ+5F1Ha5R9/YnjmeR5zGT0gM4n176M0uUd3co4Al6LOPgtOT7eVXgm7vSY4+uW/52Dr7xQAWxYtEngljNskzREW0uMz+xn98K6N2LxH4TxAowiDVHmk079zmI1bQsymDqmPwl/VdXTyWT2hnyI1NgYjIJfdZnMtTEsfPmOcwqeb+TJl4lE6xh+ZEtMZQ4vObfP2e8C2Og6tgTvUf8qQ/jo9yM7h2UHxkhRSbF2iRlpdiz4Jqob9TmIL86cdg+FXS6z9T0PJdSbVQZ3BfnCDxUzfSyDfQHc95jShI8KiL7Z1I8I6ubXXExed/PExnkbbNIKv3snN9U2cv1Ns25iT5/6zOx3JyauBubt8Py3s9I+/jgfDblz7ypUcd8nLzGNg5OS4I+o318xKuJ/Z+VsnWzkwBpd1HNZKhPSP6/0YznfYpvPDBBrFj0iSBWOxywPOeoxecyuxKOS7XFOuOTTSaIFV7cp8m0c5+DWE3LogjzpP+qhIkgb8kxmZqR0a9tNT7zL9J/FeZd0m6eZ846ZclsmXO9fcS26tNkfRhf5XatwuBg2wK1ucDAU+d7aHOQX5vIt3uZbWtfc8jjUU3Pkm5jT4V7rcvRh7M1BsmW57jHsgoT8V0Fn3drxQn8kQJtba45mOBqO6iZ9PzRxwYYG2hbdbUtOrRdkN4X57Nuf2amNBvA+uqBjxjTOGjs16cMmzxL+a0JPrxNBeds2XZ1nnIaom8caxArBn0iiNUud6X4tvO5ydzGxRjz0KNAFkGsnDSZdu57EMvHLYXmpKHe1Xrj7Bwo4Mj8LNmR7VmOn3dWMgnv196lggbCpBa/tARkXBmbIbGnn95u4D37LrflSYBjRvL7nxNH72UFh7vMpH7+gAzyRmYnGg7q/ST/3YZRJbNlao6J2buKttG2aqexRYplQvVef5V4p+bbMZlfS5PvaWtiX/K053JbsG178p8N6bjZTvohw1nVbNQMsW9Lwfms35/Z1HAQ67oHPmIM46AJPt7pc8+3BfWie+KkCVy0EVQOzTeONYgViz4RxGqXCYq/uCvDHpctteLzOEMQqwBzpbltdL4HsZqUhca0jIHBOP0rHE72XK5qmElJ1na2/SXvudry7JccPfewopcjDUzmQpRb14GxBQBvZfxufckBZumADfJPFHm4rOFxvAZdOSv6lsKy3LTc97Ly25E+wbR9qYnLlBzP7lIv7iptjToMWGr1/9bXrNNT5N9bVss6Z7465b44nz74M1pG4FmJg1DGwTXSP3B8X8plaXdr132U5rKnQ/SNYw1ixaBPBLH8YKNi83pLT6zo8x6MH7VV/h2Anp7MsfIuFv6TjFvoWEBxn6yJ0vsQOxOILGyYiembjGcoU0PGNkH629Ez/2lpY0uNE3kX2QmHpfq2pEGUWxdbMezf+/z9Uvl3vYO7iRy0eiBlT5sLeZDfocjEVUHKRdJ/FazqKXWTFT0cLXlfLXvSVtfkUJ/Jyk99/m6S6NkVrjivtHXZYVt7lG9sQo36bMavF44csybeS+jOZ9v+zOmG7JcP+D4OZn33t6X8SbdaLcGb+MbRBrFi0CeCWP7o10nLM77uYwfS78DUtluWo428Wa8v0bGw4j4j0sw2uhCCWE3JIos1Gcpr/m1JiftNE3uK5ljF5zWTv79KTiZdvJN7Du5/v4ZJ9iDIrcvtAgHAmYnD2Z1spgN1y0U/PaiNQf5zi/ZohiITV6vFWZPdZw7uPd1y/4cl77lakcvcjN8dTP2NWe0drjBmuazRo9Xa2dlQW3dr1GUzfmYdXlA0hX9WCzY7ROezbX/mgfhdqN0lPo+DJyz3mlSTfplr7wD7xjH4HzHrE0Esv/TrheUZz2XYzm75gyLZeb/nDGQNo2PhxH3mSTP1MUIIYjUli35skOzsgrJbPLR0/ioO/1TFST3mSC5ageh5FYNJNkfmag3vOQa5pfkk+bZADSVBC9sJZ6dbmnTZBvmPLdskW70VFxk6ti0VXxzqfL8DC8puazpieeZXGb/Z0fM32gR6SJorrK/VdZjtqJ0hyT71Kc8JamVZa2m3TJ0+Wz2mJy1/rx89cj7b9GeGlLG1bbvqGl/HwVOSfbT81Ip9PqTYrUUD6hvH5H/EqE8x2fgY9Es7JKRrIycmflfZw3W69jfPYT4n0bGw4j5ZK+XvQuxMALLoF3D4XkNQQ0ufvFXyvpN7HLE6i6FPVvpQ5QS1X8TtCWSDIrcuEyR/gcT06l1WrS+zite7LcNkvGyp+Zs/1VCwogyXLM9WNVNqlthXfL477Ee/7KmyRVpt2ZNnM+xr+ojuPPU65ijfzwVHcvlZmkttXynNFY9PB7CyJqBjUm4b0FWPnc+nnjmfbfgzBi2jqO0C/C7xdRzMypgx2RdzHfT7dAOT49B849j8j9j0KUYbH7p+bVV80Ml99GNHhfaO5IhH3EHHwor7HJD6MyBCCWI1IYs0pkBd1iq1UeQqhQzniH01dFnJ+9q2wn2QckUdy+pOFWdYq9mxwHE/YpGbLTDRvfZl/F2e7Lb1ySBlCjJOa+CbP2Ppx7WW7ZGthlHVLQ/Xc9jlnxz1Y6iPU1rGtmnZk72ZDQtTgbrnBb4xLcC9w5Fc9kpzK4K2sc1l8fh0IMOW+VXm4IpZyvtf2fL3esPybGdaeJ4DLclqp4SxNcgFPo6DewvYyLJckHqzhEP0jWPzP2LSp1htfOj6ddnyfPeTv9mQ+reDFdvLc6DGF3QsrLiPbTX4z9A6E4As0gNpVtqgGWBdpM+OZEx+t9YU+NnQ8IdQpQDnCyWo5JKY5NbloOgnKJkU83fy49jlaeIftkG07RO0tG2hZQOfv6bszMsGJrq9Qayyq+i2U2zSq3Zd3etuYzTFQWcUaOeUIvcljuRyp0G7cKdBZ9Y2tnUnoWU4WcM9XeLbRKxJfybNJUWvV0o8+DYO2saM8w7bsS2CbK3RfvjqG8fof8SiTzHb+ND165Pl+Q4nPm7XFrhYfJ+WIx7xDR0LL+7zTOpNOw8liNWELAwTxZ4y6HIFfkVirC4lDlfZgqpaCvblFj6EsgWWtX3Ylxw+f0xyyzMpTteTSK8CrfXU0Nq2eG5r+dmmK++xjEwnpyZUZouAbXvWekf9WNwzCSlrg2xBjAc9f3tLfmR9Fd3uYAtwu6qXMkns2QDGkXJ1WuAEsZ/o6DIzxmTL/V1DEHChIq/VHtgS24mibW3daMKfKfL9GD0cknjwaRw0ddCytoi/l+p1i9K8trzjWQPmG8fqf8SgT4Ng40PVryWinw7f9U9fSvH6mf3Q6p36EMQKTce8iPsclPynq8QexKpbFoZTSoDBt4wV22DWTb+cWUO7dR11v0257xbkpk6KsyaUV1MOousaQq6ZoEyM53nwjGPi9pj60ykndIqMr6a6vH8/0tsRqgSIbcGRw6m/+z0VMCt60owW4HZ14IO2ZdFljby1SlsLHbZ1XtwvEEy0BGN6TzBqk/lizxSc0MIzNeHPpPlJef93JR58GgeHlODP1ob6XbWOX2i+caz+Ryz6NAg2PlT/dr/YFws3puS6xGG7WjxiFB0LL4hlE9ofAxbEqlsWw4osjniojPeVZx6pqd3ZSrtl6wJdVu47C7lZ2WC59+7kb7qTzk8eO562YOYDT57xac7ATR6Wpn67M/m3w1LvAQCGJ6kBeH7Je8yQfIXJl6Uct99KtLNdmqnnc05pZ79DHTomzRTN/VXp0/eSjrMtvf6xVDva3TVPpP7FEZ/8mV60miMnIgpC+DQO2r7xh47bWiX11GwJ0TeO1f+IQZ8GxcaH6t/a6gTflB87Bo46bDNPJtYbdCy8IFZ6sO293g5YEKtOWZgV5Vdiz5CZ7pksdinv7m3SrzrQMgjKbouz1Wt5hdxU/hT7UcjpdNhd4i+2ANGwJ894TdyckmcG724mU7p+0NaaHcgVju63SfTC5JNT9rVs/QQtwO3qwIf30tyR4o+k/u3MU3P0qUxbtiCrWaWf4ZlNsQVx2qrbVadv18tBab7+Y1v4Mg4uVmTuulC57cCRXwbIN47V/4hBnwbNxofm32olDsZS8zGX8yTt5HZfCt6HomNexX0O1Wi0Qgti1SWLA4ocznkmh6lKwKdstoOLiWvZgJM2QJ9FbipZNU8+JYPT2wCMrW2l8bBHz3lW8h/hntf2LE39u61YuovacN2aMSZwWmXr7EXRt/idTen3lJLt2AqNvnf0Tpcq36fLgyWM02bbUuCqLsbJHON80S0BR8V+OMUMT23LcctzH4/In+nHNUUHpko8+DIO2iarN2to71oN7zc03zhm/yMGfRo0Gx+af6sdWlRXrcs1Odo8jY6FGcSqM+08tCBWHbIwxviL6IXsfOKI6NlEdRZpPSHuI+b7lHv+gtyszBJ7pkW6/tGwh9/2JMneymW+zx2ePe9ui7xf57yHKWzeXdm6WGBQv+HQUTlQ8V62LJ9d8uMI++8VJuZaoVFXpzEdUtpxWTtHq70129F4+V1p52HBb9QWtLwuboq81onRya+SneHY5BbIJrcUfhZ75lws+DIO/ibNnKTaZUiy6zSWDdaF6BvH6n/EoE+DaOND82//yBEXuFVDu1tztPsrOhZmEMvwXOpJOw8tiFWHLLSVplee9T+PY7G/5mfQVnXLHBN+U+w1W6YiNys7lGDCaymeJdQExlnaJv1PwTFpzaag7EwP7ZAtqy5vbbPbkp0NZas19azCc6e3h5iMhSrFKH9W9Hmp/Mh6qFI3Zb/SzkZH7/SR0s4mh/pzqoExR7M3/xRwns0kKauAv9Hf3QFNWGcmzno/J9TYoe3S3El9dfl2abRajBcjCmL5MA6aIvq24H4dRfTX1OBXhOYbx+p/xKJPg2jjQ/Nvn+bwGRbU0O75HO3ORMfCDWLVlXYeYhDLpSyMgn1QZPCHZ/0fEf2Euyk1P8NXcRsxHxL7PuwnyE3lqtjTlKsW8HaN2T5qtiW9k/8GLO8kEw6ft7ho9c20egHplaeRjG/CdnpmWdK1jNZUlMFOsWejdbeyPa8YLPtL+W5d1GaYKnrxc5f6+ELq3To9P8f4bmSnrRhOSyYtWRldJhgwJ9AJrNGbzTKeofOlTxDpaGKnQvFnstAK+2+TePBhHNSC7qtraNO2vb1MvbMQfeNY/Y8Y9GnQbHyI/q12SI/LWp29vFTafYqOhR3EWlDTQBJiEMulLDbkkMEaz/r/RtqtUfCzuI+Yr27AWYpRbmmHMytA9lF+nKhx1iM9npkEb3oHr9FkMNgi9RXYd8EsKb9aNU1+1GZ7aQnwjFoCKmVYmApGuNgaZ5swprN2llZoQys06iq1fbPyPh836Cy62Dp9Ooe9sWXgmK2uJyw6aLYhrgw84GEWLcw2nbt9gnQvEvtU9+pvXb5dmj+l+ZX1NvBhHJygBH9e1tTmZ8tYUWYcDdE3jtH/iEWfBs3Gh+jfbsrxzdcR/M8zNzqAjoUdxBLJXrl9E2JnPJHFFdFXqn1KB1yV453VPbHYqbRfZqvTUeWe65GblZViL3rddT58zZgwg2e/E5C+JhNpH7cTTlDe51rLb9Op07ZVzdeW+/9UYoLXPQ3tg7g5Vv5rju+q6oRRy3hzdbqYdvrhEcf6XmfG10RL8Mk2CTXtbk+cMVvQMPTglQlAn5T+wdFX4nbbaFu+XRrb+xyVePBhHNwhzZcssAXgH5S8Z2i+caz+Ryz6NMg2PhT/VvOB/qqpXW3b8j+ezl188yO8j/vYjrReFlpnPJCFtoWtrr3mVTijPO/7Bp7heg2TvYeKszQBuZX+HtLFBn1mouU9+VjYXZRAQdbW0GHJn0V0Q9wFXdOn4rioIbU0h859dhAs0wqNznLQl6EcAblVDvXGVhzdxdbpbTnezbvkb83KqqlndVuytwy+SmxMqNsG0+wUe0HWNlbH6/Dt8vo5VyMKYvkwDj4Qe4C6jpM774nb07JC9I1j9T9i0CdsfBj+7fsGfaA0z1oKnsWmY97HfRaJ+7TzUINYLmQxLPVnEbjmXcsOmra1p8zWBO2o+bvITeWRtJMGXAe2I4gPefasb6VYnZl0UXWj8/OU+9tWw4tkJ6YzEV0VcR7JoXMjDtqxFRp96Kgv2lgwKm6zDt7XPEm4nuPdGN21bbF+nAQFlkg82OpPHQvcn8lCO9nzQETvt+1xUNsWc6eGNheL+yz2EH3jGP2PWPQJG++/f7tQee8vamp3eQ5bswodiyOIJeI+7TzUIJYLWfyeo/9bPepvnn3DG2t+Bm3PdJm6MdpR84eQm5UpOfr3l4TFE2m2iGlZbkmxE3wOFwxWnJPqJ+VNTwVN3oq7wwv+Ej27seoxw9MaCJIZTijtuMxW0exR1UlCniyKfqdpmtX3U4k9niLxYdtS/sSD56trS+F2ibeukW/j4CGl/d9qaNOW1WkWSspksYfmG8fqf8SiT9h4//3bvYqu7aup3UtKu4/QsbiCWLbaQUtD60zLsrico//rPOrvFtFPz6p7gLkhbo5rT3NW6o3Cxyq3vAEyH1cyNLZK/dk3LrAVNj/f87fz5UfGoQnwTM5xf9upRHtK6J4rPciTWegiwKTp9jxH/flbaWenQ52x1cZzsXU6T/2/z4nTujEJqsVS28aGbcv65gj8mRgnpaGNg4+V9mc7bk8LiJetXxSabxyr/xGLPmHj/fdvb0jz21Zni30XjrmG0bG4gli2VM8TAxbEqiqLhzn6P9ej/mrBnrqN33TF4LwrORmyHa3qYhtPrHLrcl7p30sJjwmKzOZ58py2CeKVnr9N17bIe6S9LQCbZwvsvtTfH3XY7zWib79zkc1zQeo/clk7ZdL1ZMG2RdTF9pC9En59PNfMDSCQ49q362KrN/Ioonfc9jioZYK9qqFNrfh6Wb0JzTeO0f+ISZ+w8X77t1r29u2a2tVOzb2JjsUXxLJN+l8PWBCrqiy+5Oj/JI/6qmXznK+5fS21uUy6qTaBvIHcVLRijL8H6kjaHOltnjzjmZy6u0vKbR21HXN+SfntipSj5DpQq50metpROzbdPuyojV0NT35t485BB/fPk0Xxy4AFsWzBYJ+yC1z6doaJymTpdETvuO1xUCuLcNFxe4tzfOcbarBRPvrGMfofMekTNt5v/3a11LdTJIvZSuBsVPwLlIemY97GfVymnYcexKoii++B9f9lC4ami4kwfxB7keAypzFo9Tr2Ijcri0TfKjlLwsQ2GT/vyTPaaod0g1Xm+OTPqX8vUih7lZQL8KbrYH0S99sOtJV6F8XA5yttLHXUF60I+imHctNOdFzuoI17Oca1+TJY2LJ0Lnn0nK63FK6VwQhm+jAOHmnYz3iSo88/lbx3aL5xjP5HTPqEjffbvz2qvPdpNbR5sYG536DrmLdxH9tpM8dC60yLsghtoNaOgK/z1JDdStubSt5XyxpYgtys7FPuf1vCxZbldN2TZ9xmecZPyd9cqeCcTLbc/5nld3ekvtVT7TTRZw18Ox8ctZGntpfLQx9s36urExA/5xjXYqmDlBdboNKnrZUufTvDfkUPZkbyfn0YB68pz7DWYVt7Unbwcw12mCBW+/5HTPqEjffbv7XVXrtfQ3srFN2+i47FHcQyvBI3aecxDFRlZTEWWP+1ydaimto1mULvanIQP+UIAiC3bLQT4rZJuJwS/2u5bLY8owmeru8JUhTNBhiy3P9Lxm/SK7h/1tBnbZvDgQYcBldbKbRMFReF1tPctLR1zVEboY1rTWDLMjjl2bO68u0MtoMn3kX0fn0YB58qzzDVUTvz5Md2v99qmlRhQ9r3P2LSJ2y8v/6tVnvtkOP2jE9rO0jHBFJnoGPxB7GOi5u08xgGqrKyCG3Fuq0aBYeUifSckvfV9uBfznGPSQMoty5aFsk3Cbtuhc2h+ujJM9oCOmY1+61Ur+H01XL/Xtb3OEJ12K/Tyvf0syNHx6bbrk6B+UPpyx2HctP6tNtRO2RR/JePATmfrnw7g61O1KVI3q0v46CW8e0iy3JiKrhhDr341dLerxXaIZuzff8jJn3Cxvvr32qnuq523N5BxWdegY4NRhDLVlvjWGidaUkWd3L0f6FH/Rxt4V3NUQbTKiuc2haAPMfaG8NhasBMHyC5ddmg9OuahI1tkP/syTOuz2FDuqtLk0u2YTtdLF2jwqyofkq1V1cNmBdS/4mBKxV5an0zgbZlOdrRjjAfUX6/TvKfJDSstLXA8luzWnpLxk+F1CCL4r98Ccj5dOXbzVB04LdI3q0v4+BYA99ctybLy2Q8OVPBRk6OyDeO0f+ISZ+w8f76t+eVoNKQw7aWiH2RbQt+xOAEsQyvpXraeSzObhlZXMzR/zoKnxpjbwojmyyAIiuEb1p4V7ct7Z2reO9bSn+0yeH6nBPn2OTW5aTSry0SNrZB/osnz7hW8gWxqhSptJ2uuTL5m596gl2ra+rvTKWfrk4MtK3WvVF+OyL5TmScJHrW0mLL7+clzmbeo84PS/kaX92tlXlqBObJoqgrXX+a+HmCVWjOpwvfTtv2u1TiwJdxsG5furvoZ4Ib3RIIz0raE1MU3Gwn/TkS3zhG/yMmfcLG++vf2kqePHbYjlmIsx2yNSL+QxDLMSccOCixBLHKyGJ7jv67riljBunu6VFFi9dda/hd7bG09bCik6FtAdAmqjOSgdVMQhcMkNzS2DJiQt9KGEoQaziHDTETzyqrWZdEP5QgfUBCnUfJb2loYmzLBLBtg1qXcsw1h1rLonuv2PHnUmxr472SfeqegHk0Zzs3W5qALkgFX1bhfLbu2x2z3GNM3K6wt4kv46CW8V3lhK/0lp9uhvpPlrauWO7VDW6a510SiW8co/8Rkz5h4/30b7UToC84bMtW4/SwhAFBLMe4SDuPJYhVRhZzc05AXWEKMT5I3bfoIHRIedaJjuX5zSKT6RXvv7qi8exmOh0cMLl1maX06bqETwhBrBk5bEjVTABbir9xRvem/vfVmvtrO03U1YmBWu2orG1QC1NOxq4c7RxW3ttZy29vFZS3CdqXSaPvBuWeF7BTJ3Lo5DnHerEhJfu74l+9nNCcTxe+nS3T+a9IAlg+jYNvpZ5TkDek7OHpnn/Pamt/xr3Wpu5lC2SH5hvH6H/EpE/YeD/9W+309D2O2rH5WgckHAhi1UDWVqlXIXamBVk8yiGDdY4mu92TDUzdmgUl7rFMec6VjuRoAi1ZKabvxE2tnaMVJv4HpNjRrzHJrcsOifdUwpCCWJOV9+DiWOqdYj/8oPvfX0j9dSlshaJdrdpp2W3DfX4zM+X05y1YfVVpZ2PG786mgnZ5J1vattNZlqCcCX4tcii/bobKTEfvK23LzRg3BefTC9/OVlPnSCRBLJ/GQS3j+2SJe6Yzokx26lBOH6qfz2qyI7vZPXkW/0LyjWP0P2LTJ2y8f/6tpmMbHbSxy3L/7YGNNwSxasB2utLiAQtilZHFlhwyMKvgVVaWl6WCG6MVgya21Pn9jibljy3Os6uJz11F5llpyetSzs7sAZRbngm4mfROlfAJIYg1UepZLU2zKYeNMnWQ5tXcVy31fJOjdn6XYpmTU1OToL8LBPJeK+38pIwxReqOHZRiRVxnpsaMfQ4DIEVPf7VhAm/35d8B2+me2pIQnc8qvt3CBuySD/g0Dh5QZP5V8teiM/7mn2IPDtsmoL02cGXqG8i72BCabxyb/xGbPmHj/dKvIdG3rA5XbGObZJ++OCzhQRCrBmxZJkdD60xLsvg7hxzOVhiIuttIzMromop9tK08Pql4bzNpy6pFc9/xBKXM8cHLU79bO6By6w4+Nvndi2SCEkIQy2ZDHzq6f54TENc20M/dDU0YrxawDdMSOXcD23MLtFPk9Kch+ZGBVaQ+VRdbnaq7fQJY3aD7zZIy3JtDZ6qk8u+SfxeQf+RxACtU57OKb7dF+VYnSPj4Ng4uzvG93RM9yL6ixyd9kfFtvc1pI39JTVbvFHz3IfnGsfkfMeoTNt4f/VqZQ7+qHACz3+IXz5YwIYhVE1nG5+WABbHKykI79jNd3DDvVgmThvm8xyi5ijzbjoUvezKUmQw+yLjnH+K+CKwm79721qYMyL4BlluewWefxEEoQays+k3LG3Jmf2+on1cbCNgZtAyp7hahYflx2s2YFF/F12zQptT39iT177dL9Mm24tktQm9sxa/yY8vmqwqBQXOvZzkDWRck/7bI4R5ZmOuGtH+8eqzOZ1nf7lxD32qb+DgOPpF8taTMgsCc1O/Mf98q/85s7J68nBUcHlO+aeODnpd/L9YV/U5D841j8z9i0ydsvD/6tTOHbpV5v+Y3/U43NXbkkIR9oAhBrJqoknYeWxCrrCx2SD6H39RBOZI4UOkVCDMwmIyJo30mYWZrxyKHfZyTPEfWiVpFt64typg4vpX6Mjy0NNausTN9TR+hfWLA5WbQClLPlTgIJYjVLxvAZUHhSVLuVDuXaKnnRx22lWfS5CII/aVEO0+leM2n6SXa+ejgOzbbSz/lbO9rYmfX9ziuE5MJ5kifoNh3CeNY7JCdz7L+jG3B5pjEgY/j4OoS33rWZbJcplbw3Xu3/ZXNlAzJN47N/4hRn7DxfujX5hzveWkJfe03JzLB1AUSPgSxamJFhclFbEGsKrLY5XDASE9m6zD2SywBmTeS76hbMxk73mfS+C1xdOtcZXlYQpYnkNv/80iZZMdCKEGsT330wHV9qn6BnSfS3PHxy5Vv0+VWkCLBJSPrssVHrxe0Py9K2vJlBdv5VMJ5tLX9SdyPa088nnzG5HyW8We0kzDXSBz4Og6edfB95Qk0juW8l4tadSH5xrH5HzHqEza+ff2aKP/N1Ct7irEJXN/O8Jl+jWhOQhCrRrJORXsZYmdakoXBnLjxWqoPGiYbZ3PN/TT7iu+IPcV7Y8+AMz35NzMw9mZWmP/9pzSzX3mkgCzHEicKuY0H0P6RZjJicCLz0ZuhcriGNj7Lf1e9ZzXYxwNKIMllivh5yb/yX6UQ8NYCNqhKbbsJomeepgPprlcs50i+k8byXGYMDfHk05Cdz6L+jO10ylEJeztHCOOg+d5vlfy+TO2ivNvQ83zTpmaSq1qFIfnGMfkfseoTQaz29csEso5LdkkMc5kyEmvk3wfqmFpZJrvymPwo6dC7yLUlkrGGIFZDnJRyaecxBrHKyiL9Ye+TfCc89Rs0dkuzxQ5NcOVByUHOrNiawsJmf3ST+9uNjPNkY5no/nzk9j+0k+qWSzyEEsS60TOxrCM7Kv2tjLXwnm1B35uO27Jt++1eF8XNarA2OTCT/oMOnLHdOWzKuZonCCb49KKErTMOrsma2BCwUxqy81nUn7Hp2mWJgxDGwYPK5LDXb9xe8Pvao/gnR2r4XkPzjWPyP2LUJ4JYfuiX8aV+l3w12LIuU5LFLOYvkXghiFUjK5LJTb/r8IAFscrKoh/LksHjajJB/Zq6l/nvTxPH0JwG1fae3zlJUMVM8MyKyeeevn9OJsOXkwFpg/z3uPommZgYzsfJZHEsMRJmwmxWUhcht4EmlCDWhdRkf1lNbVyR6ocQhITJajRZjx9TtvZ+8v25DmqbidWDHht0K5msTXPYjlm5vJncP92no1JfoL4fS5MxzRyp/jbV766te5b8f0eSZ47hJLuQnc+i/swVS1+3MKw0islYMFnnt1Pfvfne3iXf2MGKk769iV/ava8JXpiyC03UAwvJN47F/4hZnwhi+eHfGp/HnEB5LPl+H/bMiUYTv+xm4vtukzjqXRHECjTuE2MQCwDCJ5Qg1vpkkK9z779ZVTXZSRtQC4CBdT7zkJUlY4Lsk1EFgKj8DwjTxqNf6FhbEMQCAGCQBwCcT2+YaunnDdQAAP8DG49+wUD7EQSxAAAY5AEA59MbNgpbCQHwP7DxBLEAP6I/BLEAABjkAQDn0xuOWezlBNQAAP8DG49+wUD7EQSxAAAY5AEgcOdzJKJ+3svo40lUAAD/AxuPfsHA+xEEsQAAamYHgzwA1Ox87oikjybT6ntGHxegAgD4H9h49AsG3o8giAUAUDNbLHZpDPEAQE6+Sfy1orLqYd3h9QPgf2Dj0S/AjxCCWAAAtbNesU1DiAgAFCYodmR9JP08m9G/VagAAP4HNh79AvwIIYgFAFA7cxTbtBgRAYDCQsWOzIugj2bC87FP3x7y+gHwP7Dx6BfgRyQQxAIAaADbHnSOjAcAjc0WGzLq4fNOTq4irMno3wpePwD+BzYe/YKB1LF+EMQCAGiASxbbdBnxAIDC5UBsiAk4PU8929vEcc7DlT59u8qrB8D/wMajXzCwOtYPglgAAA2wxmKbTJHFaYgIADKYIvZirBs9eU5zeuColKu1MVP+eyqhWeGfxesHwP/AxqNfMLA61g+CWAAADfG3xT4dRzwAkMFxi+146dFz3rA8590SfdzBqwfA/8DGo18w8DrWC0EsAICGWKrYqA2ICAB6WKfYDZ9O7Ru1POcny+9MttVYz99f49UD4H9g44M4mRX9QseahiAWAECDbBV72vVORAQACTvFnv7vm72wBbEuWX53tedvn0rxovAAgP+BjUe/IF4dS0MQCwCgYVZ3rtcWW3VPOI0LYJBZkdiBLBvxKrEjvnHb8sxLM36zq0/fZqACAPgf2Hj0C9CxDAhiAQC0wJCM13sxA8z3DJtlshH2d65FiAsgehYk3/vTDHtg7ISpK7UtsR++TmCyfLAJff5+e8/fPBYCWAD4H9j4IfQL0DErBLEAAFrGbJsx9QIOyPiWG1Mc2axkfZbx7TljiAggesaS7918968SO3Chc43I+Ml+kwLpx5EMH+xk0gfjOJv6G9d6/v+zAfURAP8DBtXGo1/omA8QxAIAAAAAZ5jaKO9z+GXmeti5hhEZAAAA5IQgFgAAAAA4ZaKMb1m43LneyI9V9y8yXjvLHPe9BDEBAABAQQhiAQAAAAAAAACA9wxUEMvFBQAAAAAAAAAAxSBmg0AAAAAAAAAAALyHmA0CAQAAAAAAAADwHmI2CAQAAAAAAAAAwHuI2SAQAAAAAAAAAADvIWaDQAAAAAAAAAAAvIeYDQIBAAAAAAAAAPAeYjYIBAAAAAAAAADAe4jZAAAAAAAAAAAAAAAAAAAAAAAAAAAAAAAAAAAAAAAAAAAAAAAAAAAAAAAAAAAAAAAAAAAAAAAAAAAAAAAAAAAAAAAAAAAAAAAAAAAAAAAAAAAAAAAAAAAAAAAAAAAAAAAAAAAAAAAAAAAAAAAAAAAAAAAAAAAAAAAAAAAAAAAAAAAAAAAAAAAAAAAAAAAAAAAAAAAAAAAAAAAAAAAAAAAAAAAAAAAAAAAAAAAAAAAAAABAXfwf3pK/lwho1aMAAAHtdEVYdE1hdGhNTAA8bWF0aCB4bWxucz0iaHR0cDovL3d3dy53My5vcmcvMTk5OC9NYXRoL01hdGhNTCI+PG1zdHlsZSBtYXRoc2l6ZT0iMTZweCI+PG1vPlw8L21vPjxtZmVuY2VkIGNsb3NlPSJdIiBvcGVuPSJbIj48bXJvdz48bW8+XDwvbW8+PG1pPmM8L21pPjxtaT5vPC9taT48bWk+bDwvbWk+PG1pPm88L21pPjxtaT5yPC9taT48bWZlbmNlZCBjbG9zZT0ifSIgb3Blbj0ieyI+PG1yb3c+PG1pPnc8L21pPjxtaT5oPC9taT48bWk+aTwvbWk+PG1pPnQ8L21pPjxtaT5lPC9taT48L21yb3c+PC9tZmVuY2VkPjxtbz5cPC9tbz48bWk+ZjwvbWk+PG1pPnI8L21pPjxtaT5hPC9taT48bWk+YzwvbWk+PG1mZW5jZWQgY2xvc2U9In0iIG9wZW49InsiPjxtaT5hPC9taT48L21mZW5jZWQ+PG1mZW5jZWQgY2xvc2U9In0iIG9wZW49InsiPjxtaT5iPC9taT48L21mZW5jZWQ+PC9tcm93PjwvbWZlbmNlZD48bXNwYWNlIGxpbmVicmVhaz0ibmV3bGluZSIvPjwvbXN0eWxlPjwvbWF0aD5I/rsoAAAAAElFTkSuQmCC\&quot;,\&quot;slideId\&quot;:284,\&quot;accessibleText\&quot;:\&quot;backslash open square brackets backslash c o l o r open curly brackets w h i t e close curly brackets backslash f r a c open curly brackets a close curly brackets open curly brackets b close curly brackets close square brackets\\n\&quot;,\&quot;imageHeight\&quot;:24.16},{\&quot;mathml\&quot;:\&quot;&lt;math xmlns=\\\&quot;http://www.w3.org/1998/Math/MathML\\\&quot; style=\\\&quot;font-family:stix;font-size:16px;\\\&quot;/&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284,\&quot;accessibleText\&quot;:\&quot;blank\&quot;,\&quot;imageHeight\&quot;:0.8}]&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Ciclo problemasoluzione </Template>
  <TotalTime>7606</TotalTime>
  <Words>2320</Words>
  <Application>Microsoft Office PowerPoint</Application>
  <PresentationFormat>Widescreen</PresentationFormat>
  <Paragraphs>235</Paragraphs>
  <Slides>24</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Mincho</vt:lpstr>
      <vt:lpstr>Aptos</vt:lpstr>
      <vt:lpstr>Arial</vt:lpstr>
      <vt:lpstr>Calibri</vt:lpstr>
      <vt:lpstr>Cambria</vt:lpstr>
      <vt:lpstr>Cambria Math</vt:lpstr>
      <vt:lpstr>Roboto</vt:lpstr>
      <vt:lpstr>Rockwell</vt:lpstr>
      <vt:lpstr>Tahoma</vt:lpstr>
      <vt:lpstr>Times New Roman</vt:lpstr>
      <vt:lpstr>Tw Cen MT</vt:lpstr>
      <vt:lpstr>Wingdings</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OC-sc</vt:lpstr>
      <vt:lpstr>FRF SC-SC / OC-sc</vt:lpstr>
      <vt:lpstr>First mode, RESISTIVE SHAUNT </vt:lpstr>
      <vt:lpstr>Second mode R, L optimization</vt:lpstr>
      <vt:lpstr>ELECTRICAL CIRCUIT FOR THE SYNTHETIC INDuCTANCE </vt:lpstr>
      <vt:lpstr>Circuit sizing</vt:lpstr>
      <vt:lpstr>SECOND MODE RESONANT SHAUNT</vt:lpstr>
      <vt:lpstr>Double piezo</vt:lpstr>
      <vt:lpstr>      H vs frf</vt:lpstr>
      <vt:lpstr>How compute ϕ </vt:lpstr>
      <vt:lpstr>First Hrl_rl sizing  </vt:lpstr>
      <vt:lpstr>PowerPoint Presentation</vt:lpstr>
      <vt:lpstr>Hrl_rl optimization</vt:lpstr>
      <vt:lpstr>1. Analytical hrl_rl</vt:lpstr>
      <vt:lpstr>1. Hrl-rl analytical</vt:lpstr>
      <vt:lpstr>3. L optimization</vt:lpstr>
      <vt:lpstr>3. R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28</cp:revision>
  <dcterms:created xsi:type="dcterms:W3CDTF">2025-02-11T12:43:50Z</dcterms:created>
  <dcterms:modified xsi:type="dcterms:W3CDTF">2025-02-25T08:44:15Z</dcterms:modified>
</cp:coreProperties>
</file>