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webextensions/webextension2.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notesMasterIdLst>
    <p:notesMasterId r:id="rId26"/>
  </p:notesMasterIdLst>
  <p:handoutMasterIdLst>
    <p:handoutMasterId r:id="rId27"/>
  </p:handoutMasterIdLst>
  <p:sldIdLst>
    <p:sldId id="256" r:id="rId2"/>
    <p:sldId id="257" r:id="rId3"/>
    <p:sldId id="264" r:id="rId4"/>
    <p:sldId id="265" r:id="rId5"/>
    <p:sldId id="271" r:id="rId6"/>
    <p:sldId id="275" r:id="rId7"/>
    <p:sldId id="276" r:id="rId8"/>
    <p:sldId id="266" r:id="rId9"/>
    <p:sldId id="284" r:id="rId10"/>
    <p:sldId id="277" r:id="rId11"/>
    <p:sldId id="278" r:id="rId12"/>
    <p:sldId id="280" r:id="rId13"/>
    <p:sldId id="279" r:id="rId14"/>
    <p:sldId id="268" r:id="rId15"/>
    <p:sldId id="270" r:id="rId16"/>
    <p:sldId id="281" r:id="rId17"/>
    <p:sldId id="285" r:id="rId18"/>
    <p:sldId id="286" r:id="rId19"/>
    <p:sldId id="287" r:id="rId20"/>
    <p:sldId id="288" r:id="rId21"/>
    <p:sldId id="289" r:id="rId22"/>
    <p:sldId id="290" r:id="rId23"/>
    <p:sldId id="291" r:id="rId24"/>
    <p:sldId id="292" r:id="rId25"/>
  </p:sldIdLst>
  <p:sldSz cx="12192000" cy="6858000"/>
  <p:notesSz cx="6858000" cy="9144000"/>
  <p:defaultTextStyle>
    <a:defPPr rtl="0">
      <a:defRPr lang="it-it"/>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4599F94E-CEE6-441E-89CC-EB005ECD8F06}">
      <a14:m xmlns:a14="http://schemas.microsoft.com/office/drawing/2010/main">
        <m:mathPr xmlns:m="http://schemas.openxmlformats.org/officeDocument/2006/math">
          <m:brkBin m:val="before"/>
          <m:brkBinSub m:val="--"/>
        </m:mathPr>
      </a14:m>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249" autoAdjust="0"/>
    <p:restoredTop sz="94660"/>
  </p:normalViewPr>
  <p:slideViewPr>
    <p:cSldViewPr snapToGrid="0">
      <p:cViewPr varScale="1">
        <p:scale>
          <a:sx n="88" d="100"/>
          <a:sy n="88" d="100"/>
        </p:scale>
        <p:origin x="201" y="57"/>
      </p:cViewPr>
      <p:guideLst>
        <p:guide orient="horz" pos="2160"/>
        <p:guide pos="3840"/>
      </p:guideLst>
    </p:cSldViewPr>
  </p:slideViewPr>
  <p:notesTextViewPr>
    <p:cViewPr>
      <p:scale>
        <a:sx n="1" d="1"/>
        <a:sy n="1" d="1"/>
      </p:scale>
      <p:origin x="0" y="0"/>
    </p:cViewPr>
  </p:notesTextViewPr>
  <p:notesViewPr>
    <p:cSldViewPr snapToGrid="0">
      <p:cViewPr varScale="1">
        <p:scale>
          <a:sx n="67" d="100"/>
          <a:sy n="67" d="100"/>
        </p:scale>
        <p:origin x="2829" y="2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a:extLst>
              <a:ext uri="{FF2B5EF4-FFF2-40B4-BE49-F238E27FC236}">
                <a16:creationId xmlns:a16="http://schemas.microsoft.com/office/drawing/2014/main" id="{82C27294-6F46-408F-820F-FB80DDF0536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a:extLst>
              <a:ext uri="{FF2B5EF4-FFF2-40B4-BE49-F238E27FC236}">
                <a16:creationId xmlns:a16="http://schemas.microsoft.com/office/drawing/2014/main" id="{1852B6D6-EC01-4F1C-BA34-2B0A87B663E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9F05DC1-1DA0-4802-8BFC-5A51951A2E1E}" type="datetimeFigureOut">
              <a:rPr lang="it-IT" smtClean="0"/>
              <a:t>25/02/2025</a:t>
            </a:fld>
            <a:endParaRPr lang="it-IT"/>
          </a:p>
        </p:txBody>
      </p:sp>
      <p:sp>
        <p:nvSpPr>
          <p:cNvPr id="4" name="Segnaposto piè di pagina 3">
            <a:extLst>
              <a:ext uri="{FF2B5EF4-FFF2-40B4-BE49-F238E27FC236}">
                <a16:creationId xmlns:a16="http://schemas.microsoft.com/office/drawing/2014/main" id="{B62A5746-D0EE-4980-A2F9-1EEAB72D0D0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5" name="Segnaposto numero diapositiva 4">
            <a:extLst>
              <a:ext uri="{FF2B5EF4-FFF2-40B4-BE49-F238E27FC236}">
                <a16:creationId xmlns:a16="http://schemas.microsoft.com/office/drawing/2014/main" id="{BCFBDE76-2160-4E37-959E-2BCA913D837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D1EF0DC-6683-463A-A3B9-F3D3B6886E79}" type="slidenum">
              <a:rPr lang="it-IT" smtClean="0"/>
              <a:t>‹#›</a:t>
            </a:fld>
            <a:endParaRPr lang="it-IT"/>
          </a:p>
        </p:txBody>
      </p:sp>
    </p:spTree>
    <p:extLst>
      <p:ext uri="{BB962C8B-B14F-4D97-AF65-F5344CB8AC3E}">
        <p14:creationId xmlns:p14="http://schemas.microsoft.com/office/powerpoint/2010/main" val="116251909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noProof="0"/>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2828B9-BC13-4054-B42C-8C22A5482F6C}" type="datetimeFigureOut">
              <a:rPr lang="it-IT" noProof="0" smtClean="0"/>
              <a:t>25/02/2025</a:t>
            </a:fld>
            <a:endParaRPr lang="it-IT" noProof="0"/>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noProof="0"/>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noProof="0"/>
              <a:t>Fare clic per modificare gli stili del testo dello schema</a:t>
            </a:r>
          </a:p>
          <a:p>
            <a:pPr lvl="1"/>
            <a:r>
              <a:rPr lang="it-IT" noProof="0"/>
              <a:t>Secondo livello</a:t>
            </a:r>
          </a:p>
          <a:p>
            <a:pPr lvl="2"/>
            <a:r>
              <a:rPr lang="it-IT" noProof="0"/>
              <a:t>Terzo livello</a:t>
            </a:r>
          </a:p>
          <a:p>
            <a:pPr lvl="3"/>
            <a:r>
              <a:rPr lang="it-IT" noProof="0"/>
              <a:t>Quarto livello</a:t>
            </a:r>
          </a:p>
          <a:p>
            <a:pPr lvl="4"/>
            <a:r>
              <a:rPr lang="it-IT" noProof="0"/>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noProof="0"/>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00EC7B-1EC4-49B2-9D36-0990CC3D1063}" type="slidenum">
              <a:rPr lang="it-IT" noProof="0" smtClean="0"/>
              <a:t>‹#›</a:t>
            </a:fld>
            <a:endParaRPr lang="it-IT" noProof="0"/>
          </a:p>
        </p:txBody>
      </p:sp>
    </p:spTree>
    <p:extLst>
      <p:ext uri="{BB962C8B-B14F-4D97-AF65-F5344CB8AC3E}">
        <p14:creationId xmlns:p14="http://schemas.microsoft.com/office/powerpoint/2010/main" val="158102587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fld id="{AD00EC7B-1EC4-49B2-9D36-0990CC3D1063}" type="slidenum">
              <a:rPr lang="it-IT" smtClean="0"/>
              <a:t>1</a:t>
            </a:fld>
            <a:endParaRPr lang="it-IT"/>
          </a:p>
        </p:txBody>
      </p:sp>
    </p:spTree>
    <p:extLst>
      <p:ext uri="{BB962C8B-B14F-4D97-AF65-F5344CB8AC3E}">
        <p14:creationId xmlns:p14="http://schemas.microsoft.com/office/powerpoint/2010/main" val="10056049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C3DE72-C529-1801-CC46-73C66672FF1C}"/>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8FAEBAE7-710B-05CD-C64A-EA8EE1543187}"/>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41B9EC83-1A20-18FC-668B-97F977FD64AB}"/>
              </a:ext>
            </a:extLst>
          </p:cNvPr>
          <p:cNvSpPr>
            <a:spLocks noGrp="1"/>
          </p:cNvSpPr>
          <p:nvPr>
            <p:ph type="body" idx="1"/>
          </p:nvPr>
        </p:nvSpPr>
        <p:spPr/>
        <p:txBody>
          <a:bodyPr/>
          <a:lstStyle/>
          <a:p>
            <a:endParaRPr lang="it-IT"/>
          </a:p>
        </p:txBody>
      </p:sp>
      <p:sp>
        <p:nvSpPr>
          <p:cNvPr id="4" name="Segnaposto numero diapositiva 3">
            <a:extLst>
              <a:ext uri="{FF2B5EF4-FFF2-40B4-BE49-F238E27FC236}">
                <a16:creationId xmlns:a16="http://schemas.microsoft.com/office/drawing/2014/main" id="{2419313B-50A4-6F72-7CD6-F40CFF2155C4}"/>
              </a:ext>
            </a:extLst>
          </p:cNvPr>
          <p:cNvSpPr>
            <a:spLocks noGrp="1"/>
          </p:cNvSpPr>
          <p:nvPr>
            <p:ph type="sldNum" sz="quarter" idx="5"/>
          </p:nvPr>
        </p:nvSpPr>
        <p:spPr/>
        <p:txBody>
          <a:bodyPr/>
          <a:lstStyle/>
          <a:p>
            <a:fld id="{AD00EC7B-1EC4-49B2-9D36-0990CC3D1063}" type="slidenum">
              <a:rPr lang="it-IT" smtClean="0"/>
              <a:t>15</a:t>
            </a:fld>
            <a:endParaRPr lang="it-IT"/>
          </a:p>
        </p:txBody>
      </p:sp>
    </p:spTree>
    <p:extLst>
      <p:ext uri="{BB962C8B-B14F-4D97-AF65-F5344CB8AC3E}">
        <p14:creationId xmlns:p14="http://schemas.microsoft.com/office/powerpoint/2010/main" val="25400777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fld id="{AD00EC7B-1EC4-49B2-9D36-0990CC3D1063}" type="slidenum">
              <a:rPr lang="it-IT" smtClean="0"/>
              <a:t>2</a:t>
            </a:fld>
            <a:endParaRPr lang="it-IT"/>
          </a:p>
        </p:txBody>
      </p:sp>
    </p:spTree>
    <p:extLst>
      <p:ext uri="{BB962C8B-B14F-4D97-AF65-F5344CB8AC3E}">
        <p14:creationId xmlns:p14="http://schemas.microsoft.com/office/powerpoint/2010/main" val="22837442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B9FEDC-EC04-BFC8-C92F-7A6CA98C2EB8}"/>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81DED134-3CF7-EBB6-F56D-19F5A4BCD186}"/>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AC805FD4-5B6E-BF3C-6DC9-693421A07449}"/>
              </a:ext>
            </a:extLst>
          </p:cNvPr>
          <p:cNvSpPr>
            <a:spLocks noGrp="1"/>
          </p:cNvSpPr>
          <p:nvPr>
            <p:ph type="body" idx="1"/>
          </p:nvPr>
        </p:nvSpPr>
        <p:spPr/>
        <p:txBody>
          <a:bodyPr/>
          <a:lstStyle/>
          <a:p>
            <a:endParaRPr lang="it-IT"/>
          </a:p>
        </p:txBody>
      </p:sp>
      <p:sp>
        <p:nvSpPr>
          <p:cNvPr id="4" name="Segnaposto numero diapositiva 3">
            <a:extLst>
              <a:ext uri="{FF2B5EF4-FFF2-40B4-BE49-F238E27FC236}">
                <a16:creationId xmlns:a16="http://schemas.microsoft.com/office/drawing/2014/main" id="{FADDE4A1-B28F-08C0-FF56-E34F3C12B2A8}"/>
              </a:ext>
            </a:extLst>
          </p:cNvPr>
          <p:cNvSpPr>
            <a:spLocks noGrp="1"/>
          </p:cNvSpPr>
          <p:nvPr>
            <p:ph type="sldNum" sz="quarter" idx="5"/>
          </p:nvPr>
        </p:nvSpPr>
        <p:spPr/>
        <p:txBody>
          <a:bodyPr/>
          <a:lstStyle/>
          <a:p>
            <a:fld id="{AD00EC7B-1EC4-49B2-9D36-0990CC3D1063}" type="slidenum">
              <a:rPr lang="it-IT" smtClean="0"/>
              <a:t>3</a:t>
            </a:fld>
            <a:endParaRPr lang="it-IT"/>
          </a:p>
        </p:txBody>
      </p:sp>
    </p:spTree>
    <p:extLst>
      <p:ext uri="{BB962C8B-B14F-4D97-AF65-F5344CB8AC3E}">
        <p14:creationId xmlns:p14="http://schemas.microsoft.com/office/powerpoint/2010/main" val="7036288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B1F291-F554-77B9-BAF4-4A69515C1917}"/>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F8DEF534-B818-DFB7-B56E-641C930A0F6A}"/>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D45C8033-048E-E056-200A-B6D7BF1E3FDA}"/>
              </a:ext>
            </a:extLst>
          </p:cNvPr>
          <p:cNvSpPr>
            <a:spLocks noGrp="1"/>
          </p:cNvSpPr>
          <p:nvPr>
            <p:ph type="body" idx="1"/>
          </p:nvPr>
        </p:nvSpPr>
        <p:spPr/>
        <p:txBody>
          <a:bodyPr/>
          <a:lstStyle/>
          <a:p>
            <a:endParaRPr lang="it-IT"/>
          </a:p>
        </p:txBody>
      </p:sp>
      <p:sp>
        <p:nvSpPr>
          <p:cNvPr id="4" name="Segnaposto numero diapositiva 3">
            <a:extLst>
              <a:ext uri="{FF2B5EF4-FFF2-40B4-BE49-F238E27FC236}">
                <a16:creationId xmlns:a16="http://schemas.microsoft.com/office/drawing/2014/main" id="{EE352F05-BED8-DF75-478E-31D7598071A1}"/>
              </a:ext>
            </a:extLst>
          </p:cNvPr>
          <p:cNvSpPr>
            <a:spLocks noGrp="1"/>
          </p:cNvSpPr>
          <p:nvPr>
            <p:ph type="sldNum" sz="quarter" idx="5"/>
          </p:nvPr>
        </p:nvSpPr>
        <p:spPr/>
        <p:txBody>
          <a:bodyPr/>
          <a:lstStyle/>
          <a:p>
            <a:fld id="{AD00EC7B-1EC4-49B2-9D36-0990CC3D1063}" type="slidenum">
              <a:rPr lang="it-IT" smtClean="0"/>
              <a:t>4</a:t>
            </a:fld>
            <a:endParaRPr lang="it-IT"/>
          </a:p>
        </p:txBody>
      </p:sp>
    </p:spTree>
    <p:extLst>
      <p:ext uri="{BB962C8B-B14F-4D97-AF65-F5344CB8AC3E}">
        <p14:creationId xmlns:p14="http://schemas.microsoft.com/office/powerpoint/2010/main" val="12969033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423CB8-9B4F-9A5B-7FB9-A6D27A3FFA85}"/>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F3F8C571-01C7-8833-8161-6DD0599E35E5}"/>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CF4AC78C-DBBC-3E52-E7DD-251E4BAC72E8}"/>
              </a:ext>
            </a:extLst>
          </p:cNvPr>
          <p:cNvSpPr>
            <a:spLocks noGrp="1"/>
          </p:cNvSpPr>
          <p:nvPr>
            <p:ph type="body" idx="1"/>
          </p:nvPr>
        </p:nvSpPr>
        <p:spPr/>
        <p:txBody>
          <a:bodyPr/>
          <a:lstStyle/>
          <a:p>
            <a:endParaRPr lang="it-IT"/>
          </a:p>
        </p:txBody>
      </p:sp>
      <p:sp>
        <p:nvSpPr>
          <p:cNvPr id="4" name="Segnaposto numero diapositiva 3">
            <a:extLst>
              <a:ext uri="{FF2B5EF4-FFF2-40B4-BE49-F238E27FC236}">
                <a16:creationId xmlns:a16="http://schemas.microsoft.com/office/drawing/2014/main" id="{007B3145-7E4D-F696-D7AB-A8D7AE705122}"/>
              </a:ext>
            </a:extLst>
          </p:cNvPr>
          <p:cNvSpPr>
            <a:spLocks noGrp="1"/>
          </p:cNvSpPr>
          <p:nvPr>
            <p:ph type="sldNum" sz="quarter" idx="5"/>
          </p:nvPr>
        </p:nvSpPr>
        <p:spPr/>
        <p:txBody>
          <a:bodyPr/>
          <a:lstStyle/>
          <a:p>
            <a:fld id="{AD00EC7B-1EC4-49B2-9D36-0990CC3D1063}" type="slidenum">
              <a:rPr lang="it-IT" smtClean="0"/>
              <a:t>5</a:t>
            </a:fld>
            <a:endParaRPr lang="it-IT"/>
          </a:p>
        </p:txBody>
      </p:sp>
    </p:spTree>
    <p:extLst>
      <p:ext uri="{BB962C8B-B14F-4D97-AF65-F5344CB8AC3E}">
        <p14:creationId xmlns:p14="http://schemas.microsoft.com/office/powerpoint/2010/main" val="22592828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0198CF-796A-9A62-9B95-E0C086D482C3}"/>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B562D5F3-0B1C-6C48-0487-EB8266EFBB27}"/>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6D0A23FF-7843-F10B-C5E2-2F9D4FBEA2C0}"/>
              </a:ext>
            </a:extLst>
          </p:cNvPr>
          <p:cNvSpPr>
            <a:spLocks noGrp="1"/>
          </p:cNvSpPr>
          <p:nvPr>
            <p:ph type="body" idx="1"/>
          </p:nvPr>
        </p:nvSpPr>
        <p:spPr/>
        <p:txBody>
          <a:bodyPr/>
          <a:lstStyle/>
          <a:p>
            <a:endParaRPr lang="it-IT"/>
          </a:p>
        </p:txBody>
      </p:sp>
      <p:sp>
        <p:nvSpPr>
          <p:cNvPr id="4" name="Segnaposto numero diapositiva 3">
            <a:extLst>
              <a:ext uri="{FF2B5EF4-FFF2-40B4-BE49-F238E27FC236}">
                <a16:creationId xmlns:a16="http://schemas.microsoft.com/office/drawing/2014/main" id="{4675C755-C9B0-B71A-1107-6BDF8FE6A6E5}"/>
              </a:ext>
            </a:extLst>
          </p:cNvPr>
          <p:cNvSpPr>
            <a:spLocks noGrp="1"/>
          </p:cNvSpPr>
          <p:nvPr>
            <p:ph type="sldNum" sz="quarter" idx="5"/>
          </p:nvPr>
        </p:nvSpPr>
        <p:spPr/>
        <p:txBody>
          <a:bodyPr/>
          <a:lstStyle/>
          <a:p>
            <a:fld id="{AD00EC7B-1EC4-49B2-9D36-0990CC3D1063}" type="slidenum">
              <a:rPr lang="it-IT" smtClean="0"/>
              <a:t>8</a:t>
            </a:fld>
            <a:endParaRPr lang="it-IT"/>
          </a:p>
        </p:txBody>
      </p:sp>
    </p:spTree>
    <p:extLst>
      <p:ext uri="{BB962C8B-B14F-4D97-AF65-F5344CB8AC3E}">
        <p14:creationId xmlns:p14="http://schemas.microsoft.com/office/powerpoint/2010/main" val="23878121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EAC1C5-73BF-4223-B95E-DB78A36A1596}"/>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54425E25-597B-3228-655B-A88A18C6B7E2}"/>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85661CC6-C919-DB34-1C0D-F4AAE2013537}"/>
              </a:ext>
            </a:extLst>
          </p:cNvPr>
          <p:cNvSpPr>
            <a:spLocks noGrp="1"/>
          </p:cNvSpPr>
          <p:nvPr>
            <p:ph type="body" idx="1"/>
          </p:nvPr>
        </p:nvSpPr>
        <p:spPr/>
        <p:txBody>
          <a:bodyPr/>
          <a:lstStyle/>
          <a:p>
            <a:endParaRPr lang="it-IT"/>
          </a:p>
        </p:txBody>
      </p:sp>
      <p:sp>
        <p:nvSpPr>
          <p:cNvPr id="4" name="Segnaposto numero diapositiva 3">
            <a:extLst>
              <a:ext uri="{FF2B5EF4-FFF2-40B4-BE49-F238E27FC236}">
                <a16:creationId xmlns:a16="http://schemas.microsoft.com/office/drawing/2014/main" id="{8E91ADA5-ECFE-1C6A-73AD-4A9097EE9A99}"/>
              </a:ext>
            </a:extLst>
          </p:cNvPr>
          <p:cNvSpPr>
            <a:spLocks noGrp="1"/>
          </p:cNvSpPr>
          <p:nvPr>
            <p:ph type="sldNum" sz="quarter" idx="5"/>
          </p:nvPr>
        </p:nvSpPr>
        <p:spPr/>
        <p:txBody>
          <a:bodyPr/>
          <a:lstStyle/>
          <a:p>
            <a:fld id="{AD00EC7B-1EC4-49B2-9D36-0990CC3D1063}" type="slidenum">
              <a:rPr lang="it-IT" smtClean="0"/>
              <a:t>9</a:t>
            </a:fld>
            <a:endParaRPr lang="it-IT"/>
          </a:p>
        </p:txBody>
      </p:sp>
    </p:spTree>
    <p:extLst>
      <p:ext uri="{BB962C8B-B14F-4D97-AF65-F5344CB8AC3E}">
        <p14:creationId xmlns:p14="http://schemas.microsoft.com/office/powerpoint/2010/main" val="33976797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CCA361-1889-A542-2968-D83C2247173D}"/>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4F7A3540-0FC9-0C62-7528-FF599D6C2047}"/>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5D12D8DD-B127-0499-8FE3-6DD844C0C4C5}"/>
              </a:ext>
            </a:extLst>
          </p:cNvPr>
          <p:cNvSpPr>
            <a:spLocks noGrp="1"/>
          </p:cNvSpPr>
          <p:nvPr>
            <p:ph type="body" idx="1"/>
          </p:nvPr>
        </p:nvSpPr>
        <p:spPr/>
        <p:txBody>
          <a:bodyPr/>
          <a:lstStyle/>
          <a:p>
            <a:endParaRPr lang="it-IT"/>
          </a:p>
        </p:txBody>
      </p:sp>
      <p:sp>
        <p:nvSpPr>
          <p:cNvPr id="4" name="Segnaposto numero diapositiva 3">
            <a:extLst>
              <a:ext uri="{FF2B5EF4-FFF2-40B4-BE49-F238E27FC236}">
                <a16:creationId xmlns:a16="http://schemas.microsoft.com/office/drawing/2014/main" id="{B831F3A8-093A-87B6-E497-E239958123E7}"/>
              </a:ext>
            </a:extLst>
          </p:cNvPr>
          <p:cNvSpPr>
            <a:spLocks noGrp="1"/>
          </p:cNvSpPr>
          <p:nvPr>
            <p:ph type="sldNum" sz="quarter" idx="5"/>
          </p:nvPr>
        </p:nvSpPr>
        <p:spPr/>
        <p:txBody>
          <a:bodyPr/>
          <a:lstStyle/>
          <a:p>
            <a:fld id="{AD00EC7B-1EC4-49B2-9D36-0990CC3D1063}" type="slidenum">
              <a:rPr lang="it-IT" smtClean="0"/>
              <a:t>10</a:t>
            </a:fld>
            <a:endParaRPr lang="it-IT"/>
          </a:p>
        </p:txBody>
      </p:sp>
    </p:spTree>
    <p:extLst>
      <p:ext uri="{BB962C8B-B14F-4D97-AF65-F5344CB8AC3E}">
        <p14:creationId xmlns:p14="http://schemas.microsoft.com/office/powerpoint/2010/main" val="16664753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653BFE-ACCF-31E9-EFB3-FC5FAF1A02EF}"/>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348E4E03-748C-54D0-2D8A-92550C11293C}"/>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000CB61B-69F1-83EE-5240-DEDCEF6245F5}"/>
              </a:ext>
            </a:extLst>
          </p:cNvPr>
          <p:cNvSpPr>
            <a:spLocks noGrp="1"/>
          </p:cNvSpPr>
          <p:nvPr>
            <p:ph type="body" idx="1"/>
          </p:nvPr>
        </p:nvSpPr>
        <p:spPr/>
        <p:txBody>
          <a:bodyPr/>
          <a:lstStyle/>
          <a:p>
            <a:endParaRPr lang="it-IT"/>
          </a:p>
        </p:txBody>
      </p:sp>
      <p:sp>
        <p:nvSpPr>
          <p:cNvPr id="4" name="Segnaposto numero diapositiva 3">
            <a:extLst>
              <a:ext uri="{FF2B5EF4-FFF2-40B4-BE49-F238E27FC236}">
                <a16:creationId xmlns:a16="http://schemas.microsoft.com/office/drawing/2014/main" id="{1D0087CD-B3DF-1E3F-ECD6-1D62794FE129}"/>
              </a:ext>
            </a:extLst>
          </p:cNvPr>
          <p:cNvSpPr>
            <a:spLocks noGrp="1"/>
          </p:cNvSpPr>
          <p:nvPr>
            <p:ph type="sldNum" sz="quarter" idx="5"/>
          </p:nvPr>
        </p:nvSpPr>
        <p:spPr/>
        <p:txBody>
          <a:bodyPr/>
          <a:lstStyle/>
          <a:p>
            <a:fld id="{AD00EC7B-1EC4-49B2-9D36-0990CC3D1063}" type="slidenum">
              <a:rPr lang="it-IT" smtClean="0"/>
              <a:t>14</a:t>
            </a:fld>
            <a:endParaRPr lang="it-IT"/>
          </a:p>
        </p:txBody>
      </p:sp>
    </p:spTree>
    <p:extLst>
      <p:ext uri="{BB962C8B-B14F-4D97-AF65-F5344CB8AC3E}">
        <p14:creationId xmlns:p14="http://schemas.microsoft.com/office/powerpoint/2010/main" val="2896128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pic>
        <p:nvPicPr>
          <p:cNvPr id="66" name="Immagin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uppo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ttangolo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igura a mano libera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igura a mano libera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ttangolo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igura a mano libera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igura a mano libera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igura a mano libera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igura a mano libera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igura a mano libera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igura a mano libera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igura a mano libera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igura a mano libera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igura a mano libera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igura a mano libera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igura a mano libera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igura a mano libera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igura a mano libera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igura a mano libera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igura a mano libera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igura a mano libera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igura a mano libera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igura a mano libera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igura a mano libera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igura a mano libera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igura a mano libera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igura a mano libera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igura a mano libera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igura a mano libera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ttangolo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igura a mano libera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igura a mano libera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igura a mano libera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igura a mano libera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igura a mano libera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igura a mano libera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igura a mano libera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igura a mano libera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igura a mano libera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igura a mano libera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igura a mano libera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ttangolo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igura a mano libera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igura a mano libera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igura a mano libera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igura a mano libera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igura a mano libera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igura a mano libera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igura a mano libera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igura a mano libera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igura a mano libera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igura a mano libera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igura a mano libera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igura a mano libera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igura a mano libera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olo 1"/>
          <p:cNvSpPr>
            <a:spLocks noGrp="1"/>
          </p:cNvSpPr>
          <p:nvPr>
            <p:ph type="ctrTitle"/>
          </p:nvPr>
        </p:nvSpPr>
        <p:spPr>
          <a:xfrm>
            <a:off x="1876424" y="1122363"/>
            <a:ext cx="8791575" cy="2387600"/>
          </a:xfrm>
        </p:spPr>
        <p:txBody>
          <a:bodyPr rtlCol="0" anchor="b">
            <a:normAutofit/>
          </a:bodyPr>
          <a:lstStyle>
            <a:lvl1pPr algn="l">
              <a:defRPr sz="4800"/>
            </a:lvl1pPr>
          </a:lstStyle>
          <a:p>
            <a:pPr rtl="0"/>
            <a:r>
              <a:rPr lang="it-IT" noProof="0"/>
              <a:t>Fare clic per modificare lo stile del titolo dello schema</a:t>
            </a:r>
          </a:p>
        </p:txBody>
      </p:sp>
      <p:sp>
        <p:nvSpPr>
          <p:cNvPr id="3" name="Sottotitolo 2"/>
          <p:cNvSpPr>
            <a:spLocks noGrp="1"/>
          </p:cNvSpPr>
          <p:nvPr>
            <p:ph type="subTitle" idx="1"/>
          </p:nvPr>
        </p:nvSpPr>
        <p:spPr>
          <a:xfrm>
            <a:off x="1876424" y="3602038"/>
            <a:ext cx="8791575" cy="1655762"/>
          </a:xfrm>
        </p:spPr>
        <p:txBody>
          <a:bodyPr rtlCol="0">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noProof="0"/>
              <a:t>Fare clic per modificare lo stile del sottotitolo dello schema</a:t>
            </a:r>
          </a:p>
        </p:txBody>
      </p:sp>
      <p:sp>
        <p:nvSpPr>
          <p:cNvPr id="4" name="Segnaposto data 3"/>
          <p:cNvSpPr>
            <a:spLocks noGrp="1"/>
          </p:cNvSpPr>
          <p:nvPr>
            <p:ph type="dt" sz="half" idx="10"/>
          </p:nvPr>
        </p:nvSpPr>
        <p:spPr>
          <a:xfrm>
            <a:off x="7077511" y="5410201"/>
            <a:ext cx="2743200" cy="365125"/>
          </a:xfrm>
        </p:spPr>
        <p:txBody>
          <a:bodyPr rtlCol="0"/>
          <a:lstStyle/>
          <a:p>
            <a:pPr rtl="0"/>
            <a:fld id="{9F07C412-3A91-42D6-9B61-4FCDC427A2DF}" type="datetime1">
              <a:rPr lang="it-IT" noProof="0" smtClean="0"/>
              <a:t>25/02/2025</a:t>
            </a:fld>
            <a:endParaRPr lang="it-IT" noProof="0"/>
          </a:p>
        </p:txBody>
      </p:sp>
      <p:sp>
        <p:nvSpPr>
          <p:cNvPr id="5" name="Segnaposto piè di pagina 4"/>
          <p:cNvSpPr>
            <a:spLocks noGrp="1"/>
          </p:cNvSpPr>
          <p:nvPr>
            <p:ph type="ftr" sz="quarter" idx="11"/>
          </p:nvPr>
        </p:nvSpPr>
        <p:spPr>
          <a:xfrm>
            <a:off x="1876424" y="5410201"/>
            <a:ext cx="5124886" cy="365125"/>
          </a:xfrm>
        </p:spPr>
        <p:txBody>
          <a:bodyPr rtlCol="0"/>
          <a:lstStyle/>
          <a:p>
            <a:pPr rtl="0"/>
            <a:endParaRPr lang="it-IT" noProof="0" dirty="0"/>
          </a:p>
        </p:txBody>
      </p:sp>
      <p:sp>
        <p:nvSpPr>
          <p:cNvPr id="6" name="Segnaposto numero diapositiva 5"/>
          <p:cNvSpPr>
            <a:spLocks noGrp="1"/>
          </p:cNvSpPr>
          <p:nvPr>
            <p:ph type="sldNum" sz="quarter" idx="12"/>
          </p:nvPr>
        </p:nvSpPr>
        <p:spPr>
          <a:xfrm>
            <a:off x="9896911" y="5410199"/>
            <a:ext cx="771089" cy="365125"/>
          </a:xfrm>
        </p:spPr>
        <p:txBody>
          <a:bodyPr rtlCol="0"/>
          <a:lstStyle/>
          <a:p>
            <a:pPr rtl="0"/>
            <a:fld id="{6D22F896-40B5-4ADD-8801-0D06FADFA095}" type="slidenum">
              <a:rPr lang="it-IT" noProof="0" smtClean="0"/>
              <a:t>‹#›</a:t>
            </a:fld>
            <a:endParaRPr lang="it-IT" noProof="0"/>
          </a:p>
        </p:txBody>
      </p:sp>
    </p:spTree>
    <p:extLst>
      <p:ext uri="{BB962C8B-B14F-4D97-AF65-F5344CB8AC3E}">
        <p14:creationId xmlns:p14="http://schemas.microsoft.com/office/powerpoint/2010/main" val="4214254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magine panoramica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141410" y="4304664"/>
            <a:ext cx="9912355" cy="819355"/>
          </a:xfrm>
        </p:spPr>
        <p:txBody>
          <a:bodyPr rtlCol="0" anchor="b">
            <a:normAutofit/>
          </a:bodyPr>
          <a:lstStyle>
            <a:lvl1pPr>
              <a:defRPr sz="3200"/>
            </a:lvl1pPr>
          </a:lstStyle>
          <a:p>
            <a:pPr rtl="0"/>
            <a:r>
              <a:rPr lang="it-IT" noProof="0"/>
              <a:t>Fare clic per modificare lo stile del titolo dello schema</a:t>
            </a:r>
          </a:p>
        </p:txBody>
      </p:sp>
      <p:sp>
        <p:nvSpPr>
          <p:cNvPr id="3" name="Segnaposto immagine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rtl="0">
              <a:buNone/>
            </a:pPr>
            <a:r>
              <a:rPr lang="it-IT" noProof="0"/>
              <a:t>Fare clic sull'icona per inserire un'immagine</a:t>
            </a:r>
          </a:p>
        </p:txBody>
      </p:sp>
      <p:sp>
        <p:nvSpPr>
          <p:cNvPr id="4" name="Segnaposto testo 3"/>
          <p:cNvSpPr>
            <a:spLocks noGrp="1"/>
          </p:cNvSpPr>
          <p:nvPr>
            <p:ph type="body" sz="half" idx="2"/>
          </p:nvPr>
        </p:nvSpPr>
        <p:spPr>
          <a:xfrm>
            <a:off x="1141364" y="5124020"/>
            <a:ext cx="9910859" cy="682472"/>
          </a:xfrm>
        </p:spPr>
        <p:txBody>
          <a:bodyPr rtlCol="0">
            <a:normAutofit/>
          </a:bodyPr>
          <a:lstStyle>
            <a:lvl1pPr marL="0" indent="0" rtl="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it-IT" noProof="0"/>
              <a:t>Fare clic per modificare gli stili del testo dello schema</a:t>
            </a:r>
          </a:p>
        </p:txBody>
      </p:sp>
      <p:sp>
        <p:nvSpPr>
          <p:cNvPr id="5" name="Segnaposto data 4"/>
          <p:cNvSpPr>
            <a:spLocks noGrp="1"/>
          </p:cNvSpPr>
          <p:nvPr>
            <p:ph type="dt" sz="half" idx="10"/>
          </p:nvPr>
        </p:nvSpPr>
        <p:spPr/>
        <p:txBody>
          <a:bodyPr rtlCol="0"/>
          <a:lstStyle/>
          <a:p>
            <a:pPr rtl="0"/>
            <a:fld id="{0E5F0924-62E5-463C-8BF5-2B1C587AAB62}" type="datetime1">
              <a:rPr lang="it-IT" noProof="0" smtClean="0"/>
              <a:t>25/02/2025</a:t>
            </a:fld>
            <a:endParaRPr lang="it-IT" noProof="0"/>
          </a:p>
        </p:txBody>
      </p:sp>
      <p:sp>
        <p:nvSpPr>
          <p:cNvPr id="6" name="Segnaposto piè di pagina 5"/>
          <p:cNvSpPr>
            <a:spLocks noGrp="1"/>
          </p:cNvSpPr>
          <p:nvPr>
            <p:ph type="ftr" sz="quarter" idx="11"/>
          </p:nvPr>
        </p:nvSpPr>
        <p:spPr/>
        <p:txBody>
          <a:bodyPr rtlCol="0"/>
          <a:lstStyle/>
          <a:p>
            <a:pPr rtl="0"/>
            <a:endParaRPr lang="it-IT" noProof="0"/>
          </a:p>
        </p:txBody>
      </p:sp>
      <p:sp>
        <p:nvSpPr>
          <p:cNvPr id="7" name="Segnaposto numero diapositiva 6"/>
          <p:cNvSpPr>
            <a:spLocks noGrp="1"/>
          </p:cNvSpPr>
          <p:nvPr>
            <p:ph type="sldNum" sz="quarter" idx="12"/>
          </p:nvPr>
        </p:nvSpPr>
        <p:spPr/>
        <p:txBody>
          <a:bodyPr rtlCol="0"/>
          <a:lstStyle/>
          <a:p>
            <a:pPr rtl="0"/>
            <a:fld id="{6D22F896-40B5-4ADD-8801-0D06FADFA095}" type="slidenum">
              <a:rPr lang="it-IT" noProof="0" smtClean="0"/>
              <a:t>‹#›</a:t>
            </a:fld>
            <a:endParaRPr lang="it-IT" noProof="0"/>
          </a:p>
        </p:txBody>
      </p:sp>
    </p:spTree>
    <p:extLst>
      <p:ext uri="{BB962C8B-B14F-4D97-AF65-F5344CB8AC3E}">
        <p14:creationId xmlns:p14="http://schemas.microsoft.com/office/powerpoint/2010/main" val="2153284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olo e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141456" y="609600"/>
            <a:ext cx="9905955" cy="3429000"/>
          </a:xfrm>
        </p:spPr>
        <p:txBody>
          <a:bodyPr rtlCol="0" anchor="ctr">
            <a:normAutofit/>
          </a:bodyPr>
          <a:lstStyle>
            <a:lvl1pPr>
              <a:defRPr sz="3600"/>
            </a:lvl1pPr>
          </a:lstStyle>
          <a:p>
            <a:pPr rtl="0"/>
            <a:r>
              <a:rPr lang="it-IT" noProof="0"/>
              <a:t>Fare clic per modificare lo stile del titolo dello schema</a:t>
            </a:r>
          </a:p>
        </p:txBody>
      </p:sp>
      <p:sp>
        <p:nvSpPr>
          <p:cNvPr id="4" name="Segnaposto testo 3"/>
          <p:cNvSpPr>
            <a:spLocks noGrp="1"/>
          </p:cNvSpPr>
          <p:nvPr>
            <p:ph type="body" sz="half" idx="2"/>
          </p:nvPr>
        </p:nvSpPr>
        <p:spPr>
          <a:xfrm>
            <a:off x="1141410" y="4419599"/>
            <a:ext cx="9904459" cy="1371599"/>
          </a:xfrm>
        </p:spPr>
        <p:txBody>
          <a:bodyPr rtlCol="0" anchor="ctr">
            <a:normAutofit/>
          </a:bodyPr>
          <a:lstStyle>
            <a:lvl1pPr marL="0" indent="0" rtl="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it-IT" noProof="0"/>
              <a:t>Fare clic per modificare gli stili del testo dello schema</a:t>
            </a:r>
          </a:p>
        </p:txBody>
      </p:sp>
      <p:sp>
        <p:nvSpPr>
          <p:cNvPr id="5" name="Segnaposto data 4"/>
          <p:cNvSpPr>
            <a:spLocks noGrp="1"/>
          </p:cNvSpPr>
          <p:nvPr>
            <p:ph type="dt" sz="half" idx="10"/>
          </p:nvPr>
        </p:nvSpPr>
        <p:spPr/>
        <p:txBody>
          <a:bodyPr rtlCol="0"/>
          <a:lstStyle/>
          <a:p>
            <a:pPr rtl="0"/>
            <a:fld id="{2418E10D-0776-44D6-963B-DC0E8263B4A3}" type="datetime1">
              <a:rPr lang="it-IT" noProof="0" smtClean="0"/>
              <a:t>25/02/2025</a:t>
            </a:fld>
            <a:endParaRPr lang="it-IT" noProof="0"/>
          </a:p>
        </p:txBody>
      </p:sp>
      <p:sp>
        <p:nvSpPr>
          <p:cNvPr id="6" name="Segnaposto piè di pagina 5"/>
          <p:cNvSpPr>
            <a:spLocks noGrp="1"/>
          </p:cNvSpPr>
          <p:nvPr>
            <p:ph type="ftr" sz="quarter" idx="11"/>
          </p:nvPr>
        </p:nvSpPr>
        <p:spPr/>
        <p:txBody>
          <a:bodyPr rtlCol="0"/>
          <a:lstStyle/>
          <a:p>
            <a:pPr rtl="0"/>
            <a:endParaRPr lang="it-IT" noProof="0"/>
          </a:p>
        </p:txBody>
      </p:sp>
      <p:sp>
        <p:nvSpPr>
          <p:cNvPr id="7" name="Segnaposto numero diapositiva 6"/>
          <p:cNvSpPr>
            <a:spLocks noGrp="1"/>
          </p:cNvSpPr>
          <p:nvPr>
            <p:ph type="sldNum" sz="quarter" idx="12"/>
          </p:nvPr>
        </p:nvSpPr>
        <p:spPr/>
        <p:txBody>
          <a:bodyPr rtlCol="0"/>
          <a:lstStyle/>
          <a:p>
            <a:pPr rtl="0"/>
            <a:fld id="{6D22F896-40B5-4ADD-8801-0D06FADFA095}" type="slidenum">
              <a:rPr lang="it-IT" noProof="0" smtClean="0"/>
              <a:t>‹#›</a:t>
            </a:fld>
            <a:endParaRPr lang="it-IT" noProof="0"/>
          </a:p>
        </p:txBody>
      </p:sp>
    </p:spTree>
    <p:extLst>
      <p:ext uri="{BB962C8B-B14F-4D97-AF65-F5344CB8AC3E}">
        <p14:creationId xmlns:p14="http://schemas.microsoft.com/office/powerpoint/2010/main" val="5424546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446212" y="609599"/>
            <a:ext cx="9302752" cy="2748429"/>
          </a:xfrm>
        </p:spPr>
        <p:txBody>
          <a:bodyPr rtlCol="0" anchor="ctr">
            <a:normAutofit/>
          </a:bodyPr>
          <a:lstStyle>
            <a:lvl1pPr rtl="0">
              <a:defRPr sz="3600"/>
            </a:lvl1pPr>
          </a:lstStyle>
          <a:p>
            <a:pPr rtl="0"/>
            <a:r>
              <a:rPr lang="it-IT" noProof="0"/>
              <a:t>Fare clic per modificare lo stile del titolo dello schema</a:t>
            </a:r>
          </a:p>
        </p:txBody>
      </p:sp>
      <p:sp>
        <p:nvSpPr>
          <p:cNvPr id="12" name="Segnaposto testo 3"/>
          <p:cNvSpPr>
            <a:spLocks noGrp="1"/>
          </p:cNvSpPr>
          <p:nvPr>
            <p:ph type="body" sz="half" idx="13"/>
          </p:nvPr>
        </p:nvSpPr>
        <p:spPr>
          <a:xfrm>
            <a:off x="1720644" y="3365557"/>
            <a:ext cx="8752299" cy="548968"/>
          </a:xfrm>
        </p:spPr>
        <p:txBody>
          <a:bodyPr rtlCol="0" anchor="t">
            <a:normAutofit/>
          </a:bodyPr>
          <a:lstStyle>
            <a:lvl1pPr marL="0" indent="0" rtl="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it-IT" noProof="0"/>
              <a:t>Fare clic per modificare gli stili del testo dello schema</a:t>
            </a:r>
          </a:p>
        </p:txBody>
      </p:sp>
      <p:sp>
        <p:nvSpPr>
          <p:cNvPr id="4" name="Segnaposto testo 3"/>
          <p:cNvSpPr>
            <a:spLocks noGrp="1"/>
          </p:cNvSpPr>
          <p:nvPr>
            <p:ph type="body" sz="half" idx="2"/>
          </p:nvPr>
        </p:nvSpPr>
        <p:spPr>
          <a:xfrm>
            <a:off x="1141411" y="4309919"/>
            <a:ext cx="9906002" cy="1489496"/>
          </a:xfrm>
        </p:spPr>
        <p:txBody>
          <a:bodyPr rtlCol="0"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it-IT" noProof="0"/>
              <a:t>Fare clic per modificare gli stili del testo dello schema</a:t>
            </a:r>
          </a:p>
        </p:txBody>
      </p:sp>
      <p:sp>
        <p:nvSpPr>
          <p:cNvPr id="5" name="Segnaposto data 4"/>
          <p:cNvSpPr>
            <a:spLocks noGrp="1"/>
          </p:cNvSpPr>
          <p:nvPr>
            <p:ph type="dt" sz="half" idx="10"/>
          </p:nvPr>
        </p:nvSpPr>
        <p:spPr/>
        <p:txBody>
          <a:bodyPr rtlCol="0"/>
          <a:lstStyle/>
          <a:p>
            <a:pPr rtl="0"/>
            <a:fld id="{A4B6D974-EE66-4A1B-A230-B07D9415C521}" type="datetime1">
              <a:rPr lang="it-IT" noProof="0" smtClean="0"/>
              <a:t>25/02/2025</a:t>
            </a:fld>
            <a:endParaRPr lang="it-IT" noProof="0"/>
          </a:p>
        </p:txBody>
      </p:sp>
      <p:sp>
        <p:nvSpPr>
          <p:cNvPr id="6" name="Segnaposto piè di pagina 5"/>
          <p:cNvSpPr>
            <a:spLocks noGrp="1"/>
          </p:cNvSpPr>
          <p:nvPr>
            <p:ph type="ftr" sz="quarter" idx="11"/>
          </p:nvPr>
        </p:nvSpPr>
        <p:spPr/>
        <p:txBody>
          <a:bodyPr rtlCol="0"/>
          <a:lstStyle/>
          <a:p>
            <a:pPr rtl="0"/>
            <a:endParaRPr lang="it-IT" noProof="0"/>
          </a:p>
        </p:txBody>
      </p:sp>
      <p:sp>
        <p:nvSpPr>
          <p:cNvPr id="7" name="Segnaposto numero diapositiva 6"/>
          <p:cNvSpPr>
            <a:spLocks noGrp="1"/>
          </p:cNvSpPr>
          <p:nvPr>
            <p:ph type="sldNum" sz="quarter" idx="12"/>
          </p:nvPr>
        </p:nvSpPr>
        <p:spPr/>
        <p:txBody>
          <a:bodyPr rtlCol="0"/>
          <a:lstStyle/>
          <a:p>
            <a:pPr rtl="0"/>
            <a:fld id="{6D22F896-40B5-4ADD-8801-0D06FADFA095}" type="slidenum">
              <a:rPr lang="it-IT" noProof="0" smtClean="0"/>
              <a:t>‹#›</a:t>
            </a:fld>
            <a:endParaRPr lang="it-IT" noProof="0"/>
          </a:p>
        </p:txBody>
      </p:sp>
      <p:sp>
        <p:nvSpPr>
          <p:cNvPr id="60" name="Casella di testo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it-IT" sz="8000" noProof="0">
                <a:solidFill>
                  <a:schemeClr val="tx1"/>
                </a:solidFill>
                <a:effectLst/>
              </a:rPr>
              <a:t>"</a:t>
            </a:r>
          </a:p>
        </p:txBody>
      </p:sp>
      <p:sp>
        <p:nvSpPr>
          <p:cNvPr id="61" name="Casella di testo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it-IT" sz="8000" noProof="0">
                <a:solidFill>
                  <a:schemeClr val="tx1"/>
                </a:solidFill>
                <a:effectLst/>
              </a:rPr>
              <a:t>"</a:t>
            </a:r>
          </a:p>
        </p:txBody>
      </p:sp>
    </p:spTree>
    <p:extLst>
      <p:ext uri="{BB962C8B-B14F-4D97-AF65-F5344CB8AC3E}">
        <p14:creationId xmlns:p14="http://schemas.microsoft.com/office/powerpoint/2010/main" val="10052723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olo 1"/>
          <p:cNvSpPr>
            <a:spLocks noGrp="1"/>
          </p:cNvSpPr>
          <p:nvPr>
            <p:ph type="title"/>
          </p:nvPr>
        </p:nvSpPr>
        <p:spPr>
          <a:xfrm>
            <a:off x="1141410" y="2134041"/>
            <a:ext cx="9906001" cy="2511835"/>
          </a:xfrm>
        </p:spPr>
        <p:txBody>
          <a:bodyPr rtlCol="0" anchor="b">
            <a:normAutofit/>
          </a:bodyPr>
          <a:lstStyle>
            <a:lvl1pPr>
              <a:defRPr sz="3600"/>
            </a:lvl1pPr>
          </a:lstStyle>
          <a:p>
            <a:pPr rtl="0"/>
            <a:r>
              <a:rPr lang="it-IT" noProof="0"/>
              <a:t>Fare clic per modificare lo stile del titolo dello schema</a:t>
            </a:r>
          </a:p>
        </p:txBody>
      </p:sp>
      <p:sp>
        <p:nvSpPr>
          <p:cNvPr id="4" name="Segnaposto testo 3"/>
          <p:cNvSpPr>
            <a:spLocks noGrp="1"/>
          </p:cNvSpPr>
          <p:nvPr>
            <p:ph type="body" sz="half" idx="2"/>
          </p:nvPr>
        </p:nvSpPr>
        <p:spPr>
          <a:xfrm>
            <a:off x="1141364" y="4657655"/>
            <a:ext cx="9904505" cy="1140644"/>
          </a:xfrm>
        </p:spPr>
        <p:txBody>
          <a:bodyPr rtlCol="0" anchor="t">
            <a:normAutofit/>
          </a:bodyPr>
          <a:lstStyle>
            <a:lvl1pPr marL="0" indent="0" rtl="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it-IT" noProof="0"/>
              <a:t>Fare clic per modificare gli stili del testo dello schema</a:t>
            </a:r>
          </a:p>
        </p:txBody>
      </p:sp>
      <p:sp>
        <p:nvSpPr>
          <p:cNvPr id="5" name="Segnaposto data 4"/>
          <p:cNvSpPr>
            <a:spLocks noGrp="1"/>
          </p:cNvSpPr>
          <p:nvPr>
            <p:ph type="dt" sz="half" idx="10"/>
          </p:nvPr>
        </p:nvSpPr>
        <p:spPr/>
        <p:txBody>
          <a:bodyPr rtlCol="0"/>
          <a:lstStyle/>
          <a:p>
            <a:pPr rtl="0"/>
            <a:fld id="{B8CBCA41-3B27-42BB-A896-14406F9B4BB2}" type="datetime1">
              <a:rPr lang="it-IT" noProof="0" smtClean="0"/>
              <a:t>25/02/2025</a:t>
            </a:fld>
            <a:endParaRPr lang="it-IT" noProof="0"/>
          </a:p>
        </p:txBody>
      </p:sp>
      <p:sp>
        <p:nvSpPr>
          <p:cNvPr id="6" name="Segnaposto piè di pagina 5"/>
          <p:cNvSpPr>
            <a:spLocks noGrp="1"/>
          </p:cNvSpPr>
          <p:nvPr>
            <p:ph type="ftr" sz="quarter" idx="11"/>
          </p:nvPr>
        </p:nvSpPr>
        <p:spPr/>
        <p:txBody>
          <a:bodyPr rtlCol="0"/>
          <a:lstStyle/>
          <a:p>
            <a:pPr rtl="0"/>
            <a:endParaRPr lang="it-IT" noProof="0"/>
          </a:p>
        </p:txBody>
      </p:sp>
      <p:sp>
        <p:nvSpPr>
          <p:cNvPr id="7" name="Segnaposto numero diapositiva 6"/>
          <p:cNvSpPr>
            <a:spLocks noGrp="1"/>
          </p:cNvSpPr>
          <p:nvPr>
            <p:ph type="sldNum" sz="quarter" idx="12"/>
          </p:nvPr>
        </p:nvSpPr>
        <p:spPr/>
        <p:txBody>
          <a:bodyPr rtlCol="0"/>
          <a:lstStyle/>
          <a:p>
            <a:pPr rtl="0"/>
            <a:fld id="{6D22F896-40B5-4ADD-8801-0D06FADFA095}" type="slidenum">
              <a:rPr lang="it-IT" noProof="0" smtClean="0"/>
              <a:t>‹#›</a:t>
            </a:fld>
            <a:endParaRPr lang="it-IT" noProof="0"/>
          </a:p>
        </p:txBody>
      </p:sp>
    </p:spTree>
    <p:extLst>
      <p:ext uri="{BB962C8B-B14F-4D97-AF65-F5344CB8AC3E}">
        <p14:creationId xmlns:p14="http://schemas.microsoft.com/office/powerpoint/2010/main" val="1405531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
    <p:spTree>
      <p:nvGrpSpPr>
        <p:cNvPr id="1" name=""/>
        <p:cNvGrpSpPr/>
        <p:nvPr/>
      </p:nvGrpSpPr>
      <p:grpSpPr>
        <a:xfrm>
          <a:off x="0" y="0"/>
          <a:ext cx="0" cy="0"/>
          <a:chOff x="0" y="0"/>
          <a:chExt cx="0" cy="0"/>
        </a:xfrm>
      </p:grpSpPr>
      <p:sp>
        <p:nvSpPr>
          <p:cNvPr id="15" name="Titolo 1"/>
          <p:cNvSpPr>
            <a:spLocks noGrp="1"/>
          </p:cNvSpPr>
          <p:nvPr>
            <p:ph type="title"/>
          </p:nvPr>
        </p:nvSpPr>
        <p:spPr>
          <a:xfrm>
            <a:off x="1141413" y="609600"/>
            <a:ext cx="9905998" cy="1905000"/>
          </a:xfrm>
        </p:spPr>
        <p:txBody>
          <a:bodyPr rtlCol="0"/>
          <a:lstStyle/>
          <a:p>
            <a:pPr rtl="0"/>
            <a:r>
              <a:rPr lang="it-IT" noProof="0"/>
              <a:t>Fare clic per modificare lo stile del titolo dello schema</a:t>
            </a:r>
          </a:p>
        </p:txBody>
      </p:sp>
      <p:sp>
        <p:nvSpPr>
          <p:cNvPr id="7" name="Segnaposto testo 2"/>
          <p:cNvSpPr>
            <a:spLocks noGrp="1"/>
          </p:cNvSpPr>
          <p:nvPr>
            <p:ph type="body" idx="1"/>
          </p:nvPr>
        </p:nvSpPr>
        <p:spPr>
          <a:xfrm>
            <a:off x="1141410" y="2674463"/>
            <a:ext cx="3196899" cy="685800"/>
          </a:xfrm>
        </p:spPr>
        <p:txBody>
          <a:bodyPr rtlCol="0" anchor="b">
            <a:noAutofit/>
          </a:bodyPr>
          <a:lstStyle>
            <a:lvl1pPr marL="0" indent="0" rtl="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8" name="Segnaposto testo 3"/>
          <p:cNvSpPr>
            <a:spLocks noGrp="1"/>
          </p:cNvSpPr>
          <p:nvPr>
            <p:ph type="body" sz="half" idx="15"/>
          </p:nvPr>
        </p:nvSpPr>
        <p:spPr>
          <a:xfrm>
            <a:off x="1127918" y="3360263"/>
            <a:ext cx="3208735" cy="2430936"/>
          </a:xfrm>
        </p:spPr>
        <p:txBody>
          <a:bodyPr rtlCol="0" anchor="t">
            <a:normAutofit/>
          </a:bodyPr>
          <a:lstStyle>
            <a:lvl1pPr marL="0" indent="0" rtl="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it-IT" noProof="0"/>
              <a:t>Fare clic per modificare gli stili del testo dello schema</a:t>
            </a:r>
          </a:p>
        </p:txBody>
      </p:sp>
      <p:sp>
        <p:nvSpPr>
          <p:cNvPr id="9" name="Segnaposto testo 4"/>
          <p:cNvSpPr>
            <a:spLocks noGrp="1"/>
          </p:cNvSpPr>
          <p:nvPr>
            <p:ph type="body" sz="quarter" idx="3"/>
          </p:nvPr>
        </p:nvSpPr>
        <p:spPr>
          <a:xfrm>
            <a:off x="4514766" y="2677635"/>
            <a:ext cx="3184385" cy="685800"/>
          </a:xfrm>
        </p:spPr>
        <p:txBody>
          <a:bodyPr rtlCol="0"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10" name="Segnaposto testo 3"/>
          <p:cNvSpPr>
            <a:spLocks noGrp="1"/>
          </p:cNvSpPr>
          <p:nvPr>
            <p:ph type="body" sz="half" idx="16"/>
          </p:nvPr>
        </p:nvSpPr>
        <p:spPr>
          <a:xfrm>
            <a:off x="4504213" y="3363435"/>
            <a:ext cx="3195830" cy="2430936"/>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it-IT" noProof="0"/>
              <a:t>Fare clic per modificare gli stili del testo dello schema</a:t>
            </a:r>
          </a:p>
        </p:txBody>
      </p:sp>
      <p:sp>
        <p:nvSpPr>
          <p:cNvPr id="11" name="Segnaposto testo 4"/>
          <p:cNvSpPr>
            <a:spLocks noGrp="1"/>
          </p:cNvSpPr>
          <p:nvPr>
            <p:ph type="body" sz="quarter" idx="13"/>
          </p:nvPr>
        </p:nvSpPr>
        <p:spPr>
          <a:xfrm>
            <a:off x="7852442" y="2674463"/>
            <a:ext cx="3194968" cy="685800"/>
          </a:xfrm>
        </p:spPr>
        <p:txBody>
          <a:bodyPr rtlCol="0" anchor="b">
            <a:noAutofit/>
          </a:bodyPr>
          <a:lstStyle>
            <a:lvl1pPr marL="0" indent="0" rtl="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12" name="Segnaposto testo 3"/>
          <p:cNvSpPr>
            <a:spLocks noGrp="1"/>
          </p:cNvSpPr>
          <p:nvPr>
            <p:ph type="body" sz="half" idx="17"/>
          </p:nvPr>
        </p:nvSpPr>
        <p:spPr>
          <a:xfrm>
            <a:off x="7852442" y="3360263"/>
            <a:ext cx="3194968" cy="2430936"/>
          </a:xfrm>
        </p:spPr>
        <p:txBody>
          <a:bodyPr rtlCol="0" anchor="t">
            <a:normAutofit/>
          </a:bodyPr>
          <a:lstStyle>
            <a:lvl1pPr marL="0" indent="0" rtl="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it-IT" noProof="0"/>
              <a:t>Fare clic per modificare gli stili del testo dello schema</a:t>
            </a:r>
          </a:p>
        </p:txBody>
      </p:sp>
      <p:sp>
        <p:nvSpPr>
          <p:cNvPr id="3" name="Segnaposto data 2"/>
          <p:cNvSpPr>
            <a:spLocks noGrp="1"/>
          </p:cNvSpPr>
          <p:nvPr>
            <p:ph type="dt" sz="half" idx="10"/>
          </p:nvPr>
        </p:nvSpPr>
        <p:spPr/>
        <p:txBody>
          <a:bodyPr rtlCol="0"/>
          <a:lstStyle/>
          <a:p>
            <a:pPr rtl="0"/>
            <a:fld id="{0DDBE533-468B-4DF8-989E-AE4D84890758}" type="datetime1">
              <a:rPr lang="it-IT" noProof="0" smtClean="0"/>
              <a:t>25/02/2025</a:t>
            </a:fld>
            <a:endParaRPr lang="it-IT" noProof="0"/>
          </a:p>
        </p:txBody>
      </p:sp>
      <p:sp>
        <p:nvSpPr>
          <p:cNvPr id="4" name="Segnaposto piè di pagina 3"/>
          <p:cNvSpPr>
            <a:spLocks noGrp="1"/>
          </p:cNvSpPr>
          <p:nvPr>
            <p:ph type="ftr" sz="quarter" idx="11"/>
          </p:nvPr>
        </p:nvSpPr>
        <p:spPr/>
        <p:txBody>
          <a:bodyPr rtlCol="0"/>
          <a:lstStyle/>
          <a:p>
            <a:pPr rtl="0"/>
            <a:endParaRPr lang="it-IT" noProof="0"/>
          </a:p>
        </p:txBody>
      </p:sp>
      <p:sp>
        <p:nvSpPr>
          <p:cNvPr id="5" name="Segnaposto numero diapositiva 4"/>
          <p:cNvSpPr>
            <a:spLocks noGrp="1"/>
          </p:cNvSpPr>
          <p:nvPr>
            <p:ph type="sldNum" sz="quarter" idx="12"/>
          </p:nvPr>
        </p:nvSpPr>
        <p:spPr/>
        <p:txBody>
          <a:bodyPr rtlCol="0"/>
          <a:lstStyle/>
          <a:p>
            <a:pPr rtl="0"/>
            <a:fld id="{6D22F896-40B5-4ADD-8801-0D06FADFA095}" type="slidenum">
              <a:rPr lang="it-IT" noProof="0" smtClean="0"/>
              <a:t>‹#›</a:t>
            </a:fld>
            <a:endParaRPr lang="it-IT" noProof="0"/>
          </a:p>
        </p:txBody>
      </p:sp>
    </p:spTree>
    <p:extLst>
      <p:ext uri="{BB962C8B-B14F-4D97-AF65-F5344CB8AC3E}">
        <p14:creationId xmlns:p14="http://schemas.microsoft.com/office/powerpoint/2010/main" val="42696050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onna 3 immagini">
    <p:spTree>
      <p:nvGrpSpPr>
        <p:cNvPr id="1" name=""/>
        <p:cNvGrpSpPr/>
        <p:nvPr/>
      </p:nvGrpSpPr>
      <p:grpSpPr>
        <a:xfrm>
          <a:off x="0" y="0"/>
          <a:ext cx="0" cy="0"/>
          <a:chOff x="0" y="0"/>
          <a:chExt cx="0" cy="0"/>
        </a:xfrm>
      </p:grpSpPr>
      <p:sp>
        <p:nvSpPr>
          <p:cNvPr id="30" name="Titolo 1"/>
          <p:cNvSpPr>
            <a:spLocks noGrp="1"/>
          </p:cNvSpPr>
          <p:nvPr>
            <p:ph type="title"/>
          </p:nvPr>
        </p:nvSpPr>
        <p:spPr>
          <a:xfrm>
            <a:off x="1141411" y="609600"/>
            <a:ext cx="9905999" cy="1905000"/>
          </a:xfrm>
        </p:spPr>
        <p:txBody>
          <a:bodyPr rtlCol="0"/>
          <a:lstStyle>
            <a:lvl1pPr rtl="0">
              <a:defRPr/>
            </a:lvl1pPr>
          </a:lstStyle>
          <a:p>
            <a:pPr rtl="0"/>
            <a:r>
              <a:rPr lang="it-IT" noProof="0"/>
              <a:t>Fare clic per modificare lo stile del titolo dello schema</a:t>
            </a:r>
          </a:p>
        </p:txBody>
      </p:sp>
      <p:sp>
        <p:nvSpPr>
          <p:cNvPr id="19" name="Segnaposto testo 2"/>
          <p:cNvSpPr>
            <a:spLocks noGrp="1"/>
          </p:cNvSpPr>
          <p:nvPr>
            <p:ph type="body" idx="1"/>
          </p:nvPr>
        </p:nvSpPr>
        <p:spPr>
          <a:xfrm>
            <a:off x="1141413" y="4404596"/>
            <a:ext cx="3195240" cy="576262"/>
          </a:xfrm>
        </p:spPr>
        <p:txBody>
          <a:bodyPr rtlCol="0" anchor="b">
            <a:noAutofit/>
          </a:bodyPr>
          <a:lstStyle>
            <a:lvl1pPr marL="0" indent="0" rtl="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20" name="Segnaposto immagine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rtl="0">
              <a:buNone/>
            </a:pPr>
            <a:r>
              <a:rPr lang="it-IT" noProof="0"/>
              <a:t>Fare clic sull'icona per inserire un'immagine</a:t>
            </a:r>
          </a:p>
        </p:txBody>
      </p:sp>
      <p:sp>
        <p:nvSpPr>
          <p:cNvPr id="21" name="Segnaposto testo 3"/>
          <p:cNvSpPr>
            <a:spLocks noGrp="1"/>
          </p:cNvSpPr>
          <p:nvPr>
            <p:ph type="body" sz="half" idx="18"/>
          </p:nvPr>
        </p:nvSpPr>
        <p:spPr>
          <a:xfrm>
            <a:off x="1141413" y="4980858"/>
            <a:ext cx="3195240" cy="817843"/>
          </a:xfrm>
        </p:spPr>
        <p:txBody>
          <a:bodyPr rtlCol="0" anchor="t">
            <a:normAutofit/>
          </a:bodyPr>
          <a:lstStyle>
            <a:lvl1pPr marL="0" indent="0" rtl="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it-IT" noProof="0"/>
              <a:t>Fare clic per modificare gli stili del testo dello schema</a:t>
            </a:r>
          </a:p>
        </p:txBody>
      </p:sp>
      <p:sp>
        <p:nvSpPr>
          <p:cNvPr id="22" name="Segnaposto testo 4"/>
          <p:cNvSpPr>
            <a:spLocks noGrp="1"/>
          </p:cNvSpPr>
          <p:nvPr>
            <p:ph type="body" sz="quarter" idx="3"/>
          </p:nvPr>
        </p:nvSpPr>
        <p:spPr>
          <a:xfrm>
            <a:off x="4489053" y="4404596"/>
            <a:ext cx="3200400" cy="576262"/>
          </a:xfrm>
        </p:spPr>
        <p:txBody>
          <a:bodyPr rtlCol="0"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23" name="Segnaposto immagine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rtl="0">
              <a:buNone/>
            </a:pPr>
            <a:r>
              <a:rPr lang="it-IT" noProof="0"/>
              <a:t>Fare clic sull'icona per inserire un'immagine</a:t>
            </a:r>
          </a:p>
        </p:txBody>
      </p:sp>
      <p:sp>
        <p:nvSpPr>
          <p:cNvPr id="24" name="Segnaposto testo 3"/>
          <p:cNvSpPr>
            <a:spLocks noGrp="1"/>
          </p:cNvSpPr>
          <p:nvPr>
            <p:ph type="body" sz="half" idx="19"/>
          </p:nvPr>
        </p:nvSpPr>
        <p:spPr>
          <a:xfrm>
            <a:off x="4487593" y="4980857"/>
            <a:ext cx="3200400" cy="810342"/>
          </a:xfrm>
        </p:spPr>
        <p:txBody>
          <a:bodyPr rtlCol="0" anchor="t">
            <a:normAutofit/>
          </a:bodyPr>
          <a:lstStyle>
            <a:lvl1pPr marL="0" indent="0" rtl="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it-IT" noProof="0"/>
              <a:t>Fare clic per modificare gli stili del testo dello schema</a:t>
            </a:r>
          </a:p>
        </p:txBody>
      </p:sp>
      <p:sp>
        <p:nvSpPr>
          <p:cNvPr id="25" name="Segnaposto testo 4"/>
          <p:cNvSpPr>
            <a:spLocks noGrp="1"/>
          </p:cNvSpPr>
          <p:nvPr>
            <p:ph type="body" sz="quarter" idx="13"/>
          </p:nvPr>
        </p:nvSpPr>
        <p:spPr>
          <a:xfrm>
            <a:off x="7852567" y="4404595"/>
            <a:ext cx="3190741" cy="576262"/>
          </a:xfrm>
        </p:spPr>
        <p:txBody>
          <a:bodyPr rtlCol="0" anchor="b">
            <a:noAutofit/>
          </a:bodyPr>
          <a:lstStyle>
            <a:lvl1pPr marL="0" indent="0" rtl="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26" name="Segnaposto immagine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rtl="0">
              <a:buNone/>
            </a:pPr>
            <a:r>
              <a:rPr lang="it-IT" noProof="0"/>
              <a:t>Fare clic sull'icona per inserire un'immagine</a:t>
            </a:r>
          </a:p>
        </p:txBody>
      </p:sp>
      <p:sp>
        <p:nvSpPr>
          <p:cNvPr id="27" name="Segnaposto testo 3"/>
          <p:cNvSpPr>
            <a:spLocks noGrp="1"/>
          </p:cNvSpPr>
          <p:nvPr>
            <p:ph type="body" sz="half" idx="20"/>
          </p:nvPr>
        </p:nvSpPr>
        <p:spPr>
          <a:xfrm>
            <a:off x="7852442" y="4980854"/>
            <a:ext cx="3194968" cy="810345"/>
          </a:xfrm>
        </p:spPr>
        <p:txBody>
          <a:bodyPr rtlCol="0" anchor="t">
            <a:normAutofit/>
          </a:bodyPr>
          <a:lstStyle>
            <a:lvl1pPr marL="0" indent="0" rtl="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it-IT" noProof="0"/>
              <a:t>Fare clic per modificare gli stili del testo dello schema</a:t>
            </a:r>
          </a:p>
        </p:txBody>
      </p:sp>
      <p:sp>
        <p:nvSpPr>
          <p:cNvPr id="3" name="Segnaposto data 2"/>
          <p:cNvSpPr>
            <a:spLocks noGrp="1"/>
          </p:cNvSpPr>
          <p:nvPr>
            <p:ph type="dt" sz="half" idx="10"/>
          </p:nvPr>
        </p:nvSpPr>
        <p:spPr/>
        <p:txBody>
          <a:bodyPr rtlCol="0"/>
          <a:lstStyle/>
          <a:p>
            <a:pPr rtl="0"/>
            <a:fld id="{CF450CD3-1E9A-42ED-B6B3-2B7762497156}" type="datetime1">
              <a:rPr lang="it-IT" noProof="0" smtClean="0"/>
              <a:t>25/02/2025</a:t>
            </a:fld>
            <a:endParaRPr lang="it-IT" noProof="0"/>
          </a:p>
        </p:txBody>
      </p:sp>
      <p:sp>
        <p:nvSpPr>
          <p:cNvPr id="4" name="Segnaposto piè di pagina 3"/>
          <p:cNvSpPr>
            <a:spLocks noGrp="1"/>
          </p:cNvSpPr>
          <p:nvPr>
            <p:ph type="ftr" sz="quarter" idx="11"/>
          </p:nvPr>
        </p:nvSpPr>
        <p:spPr/>
        <p:txBody>
          <a:bodyPr rtlCol="0"/>
          <a:lstStyle/>
          <a:p>
            <a:pPr rtl="0"/>
            <a:endParaRPr lang="it-IT" noProof="0"/>
          </a:p>
        </p:txBody>
      </p:sp>
      <p:sp>
        <p:nvSpPr>
          <p:cNvPr id="5" name="Segnaposto numero diapositiva 4"/>
          <p:cNvSpPr>
            <a:spLocks noGrp="1"/>
          </p:cNvSpPr>
          <p:nvPr>
            <p:ph type="sldNum" sz="quarter" idx="12"/>
          </p:nvPr>
        </p:nvSpPr>
        <p:spPr/>
        <p:txBody>
          <a:bodyPr rtlCol="0"/>
          <a:lstStyle/>
          <a:p>
            <a:pPr rtl="0"/>
            <a:fld id="{6D22F896-40B5-4ADD-8801-0D06FADFA095}" type="slidenum">
              <a:rPr lang="it-IT" noProof="0" smtClean="0"/>
              <a:t>‹#›</a:t>
            </a:fld>
            <a:endParaRPr lang="it-IT" noProof="0"/>
          </a:p>
        </p:txBody>
      </p:sp>
    </p:spTree>
    <p:extLst>
      <p:ext uri="{BB962C8B-B14F-4D97-AF65-F5344CB8AC3E}">
        <p14:creationId xmlns:p14="http://schemas.microsoft.com/office/powerpoint/2010/main" val="3820160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noProof="0"/>
              <a:t>Fare clic per modificare lo stile del titolo dello schema</a:t>
            </a:r>
          </a:p>
        </p:txBody>
      </p:sp>
      <p:sp>
        <p:nvSpPr>
          <p:cNvPr id="3" name="Segnaposto testo verticale 2"/>
          <p:cNvSpPr>
            <a:spLocks noGrp="1"/>
          </p:cNvSpPr>
          <p:nvPr>
            <p:ph type="body" orient="vert" idx="1"/>
          </p:nvPr>
        </p:nvSpPr>
        <p:spPr/>
        <p:txBody>
          <a:bodyPr vert="eaVert" rtlCol="0" anchor="t"/>
          <a:lstStyle>
            <a:lvl1pPr rtl="0">
              <a:defRPr/>
            </a:lvl1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4" name="Segnaposto data 3"/>
          <p:cNvSpPr>
            <a:spLocks noGrp="1"/>
          </p:cNvSpPr>
          <p:nvPr>
            <p:ph type="dt" sz="half" idx="10"/>
          </p:nvPr>
        </p:nvSpPr>
        <p:spPr/>
        <p:txBody>
          <a:bodyPr rtlCol="0"/>
          <a:lstStyle/>
          <a:p>
            <a:pPr rtl="0"/>
            <a:fld id="{2FA54109-2DBF-44E4-B491-5C8B534E9B1F}" type="datetime1">
              <a:rPr lang="it-IT" noProof="0" smtClean="0"/>
              <a:t>25/02/2025</a:t>
            </a:fld>
            <a:endParaRPr lang="it-IT" noProof="0"/>
          </a:p>
        </p:txBody>
      </p:sp>
      <p:sp>
        <p:nvSpPr>
          <p:cNvPr id="5" name="Segnaposto piè di pagina 4"/>
          <p:cNvSpPr>
            <a:spLocks noGrp="1"/>
          </p:cNvSpPr>
          <p:nvPr>
            <p:ph type="ftr" sz="quarter" idx="11"/>
          </p:nvPr>
        </p:nvSpPr>
        <p:spPr/>
        <p:txBody>
          <a:bodyPr rtlCol="0"/>
          <a:lstStyle/>
          <a:p>
            <a:pPr rtl="0"/>
            <a:endParaRPr lang="it-IT" noProof="0"/>
          </a:p>
        </p:txBody>
      </p:sp>
      <p:sp>
        <p:nvSpPr>
          <p:cNvPr id="6" name="Segnaposto numero diapositiva 5"/>
          <p:cNvSpPr>
            <a:spLocks noGrp="1"/>
          </p:cNvSpPr>
          <p:nvPr>
            <p:ph type="sldNum" sz="quarter" idx="12"/>
          </p:nvPr>
        </p:nvSpPr>
        <p:spPr/>
        <p:txBody>
          <a:bodyPr rtlCol="0"/>
          <a:lstStyle/>
          <a:p>
            <a:pPr rtl="0"/>
            <a:fld id="{6D22F896-40B5-4ADD-8801-0D06FADFA095}" type="slidenum">
              <a:rPr lang="it-IT" noProof="0" smtClean="0"/>
              <a:t>‹#›</a:t>
            </a:fld>
            <a:endParaRPr lang="it-IT" noProof="0"/>
          </a:p>
        </p:txBody>
      </p:sp>
    </p:spTree>
    <p:extLst>
      <p:ext uri="{BB962C8B-B14F-4D97-AF65-F5344CB8AC3E}">
        <p14:creationId xmlns:p14="http://schemas.microsoft.com/office/powerpoint/2010/main" val="6360534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9042400" y="609599"/>
            <a:ext cx="2005011" cy="5181601"/>
          </a:xfrm>
        </p:spPr>
        <p:txBody>
          <a:bodyPr vert="eaVert" rtlCol="0"/>
          <a:lstStyle/>
          <a:p>
            <a:pPr rtl="0"/>
            <a:r>
              <a:rPr lang="it-IT" noProof="0"/>
              <a:t>Fare clic per modificare lo stile del titolo dello schema</a:t>
            </a:r>
          </a:p>
        </p:txBody>
      </p:sp>
      <p:sp>
        <p:nvSpPr>
          <p:cNvPr id="3" name="Segnaposto testo verticale 2"/>
          <p:cNvSpPr>
            <a:spLocks noGrp="1"/>
          </p:cNvSpPr>
          <p:nvPr>
            <p:ph type="body" orient="vert" idx="1"/>
          </p:nvPr>
        </p:nvSpPr>
        <p:spPr>
          <a:xfrm>
            <a:off x="1141410" y="609599"/>
            <a:ext cx="7748590" cy="5181601"/>
          </a:xfrm>
        </p:spPr>
        <p:txBody>
          <a:bodyPr vert="eaVert" rtlCol="0"/>
          <a:lstStyle>
            <a:lvl1pPr rtl="0">
              <a:defRPr/>
            </a:lvl1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4" name="Segnaposto data 3"/>
          <p:cNvSpPr>
            <a:spLocks noGrp="1"/>
          </p:cNvSpPr>
          <p:nvPr>
            <p:ph type="dt" sz="half" idx="10"/>
          </p:nvPr>
        </p:nvSpPr>
        <p:spPr/>
        <p:txBody>
          <a:bodyPr rtlCol="0"/>
          <a:lstStyle/>
          <a:p>
            <a:pPr rtl="0"/>
            <a:fld id="{D3CC41FE-9AED-44D9-BC63-8BB1EF16618B}" type="datetime1">
              <a:rPr lang="it-IT" noProof="0" smtClean="0"/>
              <a:t>25/02/2025</a:t>
            </a:fld>
            <a:endParaRPr lang="it-IT" noProof="0"/>
          </a:p>
        </p:txBody>
      </p:sp>
      <p:sp>
        <p:nvSpPr>
          <p:cNvPr id="5" name="Segnaposto piè di pagina 4"/>
          <p:cNvSpPr>
            <a:spLocks noGrp="1"/>
          </p:cNvSpPr>
          <p:nvPr>
            <p:ph type="ftr" sz="quarter" idx="11"/>
          </p:nvPr>
        </p:nvSpPr>
        <p:spPr/>
        <p:txBody>
          <a:bodyPr rtlCol="0"/>
          <a:lstStyle/>
          <a:p>
            <a:pPr rtl="0"/>
            <a:endParaRPr lang="it-IT" noProof="0"/>
          </a:p>
        </p:txBody>
      </p:sp>
      <p:sp>
        <p:nvSpPr>
          <p:cNvPr id="6" name="Segnaposto numero diapositiva 5"/>
          <p:cNvSpPr>
            <a:spLocks noGrp="1"/>
          </p:cNvSpPr>
          <p:nvPr>
            <p:ph type="sldNum" sz="quarter" idx="12"/>
          </p:nvPr>
        </p:nvSpPr>
        <p:spPr/>
        <p:txBody>
          <a:bodyPr rtlCol="0"/>
          <a:lstStyle/>
          <a:p>
            <a:pPr rtl="0"/>
            <a:fld id="{6D22F896-40B5-4ADD-8801-0D06FADFA095}" type="slidenum">
              <a:rPr lang="it-IT" noProof="0" smtClean="0"/>
              <a:t>‹#›</a:t>
            </a:fld>
            <a:endParaRPr lang="it-IT" noProof="0"/>
          </a:p>
        </p:txBody>
      </p:sp>
    </p:spTree>
    <p:extLst>
      <p:ext uri="{BB962C8B-B14F-4D97-AF65-F5344CB8AC3E}">
        <p14:creationId xmlns:p14="http://schemas.microsoft.com/office/powerpoint/2010/main" val="2187062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noProof="0"/>
              <a:t>Fare clic per modificare lo stile del titolo dello schema</a:t>
            </a:r>
          </a:p>
        </p:txBody>
      </p:sp>
      <p:sp>
        <p:nvSpPr>
          <p:cNvPr id="3" name="Segnaposto contenuto 2"/>
          <p:cNvSpPr>
            <a:spLocks noGrp="1"/>
          </p:cNvSpPr>
          <p:nvPr>
            <p:ph idx="1"/>
          </p:nvPr>
        </p:nvSpPr>
        <p:spPr/>
        <p:txBody>
          <a:bodyPr rtlCol="0"/>
          <a:lstStyle>
            <a:lvl1pPr rtl="0">
              <a:defRPr/>
            </a:lvl1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4" name="Segnaposto data 3"/>
          <p:cNvSpPr>
            <a:spLocks noGrp="1"/>
          </p:cNvSpPr>
          <p:nvPr>
            <p:ph type="dt" sz="half" idx="10"/>
          </p:nvPr>
        </p:nvSpPr>
        <p:spPr/>
        <p:txBody>
          <a:bodyPr rtlCol="0"/>
          <a:lstStyle/>
          <a:p>
            <a:pPr rtl="0"/>
            <a:fld id="{F93AB055-364E-487C-A7AC-4F0B10DC386A}" type="datetime1">
              <a:rPr lang="it-IT" noProof="0" smtClean="0"/>
              <a:t>25/02/2025</a:t>
            </a:fld>
            <a:endParaRPr lang="it-IT" noProof="0"/>
          </a:p>
        </p:txBody>
      </p:sp>
      <p:sp>
        <p:nvSpPr>
          <p:cNvPr id="5" name="Segnaposto piè di pagina 4"/>
          <p:cNvSpPr>
            <a:spLocks noGrp="1"/>
          </p:cNvSpPr>
          <p:nvPr>
            <p:ph type="ftr" sz="quarter" idx="11"/>
          </p:nvPr>
        </p:nvSpPr>
        <p:spPr/>
        <p:txBody>
          <a:bodyPr rtlCol="0"/>
          <a:lstStyle/>
          <a:p>
            <a:pPr rtl="0"/>
            <a:endParaRPr lang="it-IT" noProof="0"/>
          </a:p>
        </p:txBody>
      </p:sp>
      <p:sp>
        <p:nvSpPr>
          <p:cNvPr id="6" name="Segnaposto numero diapositiva 5"/>
          <p:cNvSpPr>
            <a:spLocks noGrp="1"/>
          </p:cNvSpPr>
          <p:nvPr>
            <p:ph type="sldNum" sz="quarter" idx="12"/>
          </p:nvPr>
        </p:nvSpPr>
        <p:spPr/>
        <p:txBody>
          <a:bodyPr rtlCol="0"/>
          <a:lstStyle/>
          <a:p>
            <a:pPr rtl="0"/>
            <a:fld id="{6D22F896-40B5-4ADD-8801-0D06FADFA095}" type="slidenum">
              <a:rPr lang="it-IT" noProof="0" smtClean="0"/>
              <a:t>‹#›</a:t>
            </a:fld>
            <a:endParaRPr lang="it-IT" noProof="0"/>
          </a:p>
        </p:txBody>
      </p:sp>
    </p:spTree>
    <p:extLst>
      <p:ext uri="{BB962C8B-B14F-4D97-AF65-F5344CB8AC3E}">
        <p14:creationId xmlns:p14="http://schemas.microsoft.com/office/powerpoint/2010/main" val="4008808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1141411" y="1419226"/>
            <a:ext cx="9906000" cy="2852737"/>
          </a:xfrm>
        </p:spPr>
        <p:txBody>
          <a:bodyPr rtlCol="0" anchor="b">
            <a:normAutofit/>
          </a:bodyPr>
          <a:lstStyle>
            <a:lvl1pPr>
              <a:defRPr sz="3600"/>
            </a:lvl1pPr>
          </a:lstStyle>
          <a:p>
            <a:pPr rtl="0"/>
            <a:r>
              <a:rPr lang="it-IT" noProof="0"/>
              <a:t>Fare clic per modificare lo stile del titolo dello schema</a:t>
            </a:r>
          </a:p>
        </p:txBody>
      </p:sp>
      <p:sp>
        <p:nvSpPr>
          <p:cNvPr id="3" name="Segnaposto testo 2"/>
          <p:cNvSpPr>
            <a:spLocks noGrp="1"/>
          </p:cNvSpPr>
          <p:nvPr>
            <p:ph type="body" idx="1"/>
          </p:nvPr>
        </p:nvSpPr>
        <p:spPr>
          <a:xfrm>
            <a:off x="1141411" y="4424362"/>
            <a:ext cx="9906000" cy="1374776"/>
          </a:xfrm>
        </p:spPr>
        <p:txBody>
          <a:bodyPr rtlCol="0">
            <a:normAutofit/>
          </a:bodyPr>
          <a:lstStyle>
            <a:lvl1pPr marL="0" indent="0" rtl="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t-IT" noProof="0"/>
              <a:t>Fare clic per modificare gli stili del testo dello schema</a:t>
            </a:r>
          </a:p>
        </p:txBody>
      </p:sp>
      <p:sp>
        <p:nvSpPr>
          <p:cNvPr id="4" name="Segnaposto data 3"/>
          <p:cNvSpPr>
            <a:spLocks noGrp="1"/>
          </p:cNvSpPr>
          <p:nvPr>
            <p:ph type="dt" sz="half" idx="10"/>
          </p:nvPr>
        </p:nvSpPr>
        <p:spPr/>
        <p:txBody>
          <a:bodyPr rtlCol="0"/>
          <a:lstStyle/>
          <a:p>
            <a:pPr rtl="0"/>
            <a:fld id="{AFBFA9F5-A62B-4527-A612-E4EF95C576C6}" type="datetime1">
              <a:rPr lang="it-IT" noProof="0" smtClean="0"/>
              <a:t>25/02/2025</a:t>
            </a:fld>
            <a:endParaRPr lang="it-IT" noProof="0"/>
          </a:p>
        </p:txBody>
      </p:sp>
      <p:sp>
        <p:nvSpPr>
          <p:cNvPr id="5" name="Segnaposto piè di pagina 4"/>
          <p:cNvSpPr>
            <a:spLocks noGrp="1"/>
          </p:cNvSpPr>
          <p:nvPr>
            <p:ph type="ftr" sz="quarter" idx="11"/>
          </p:nvPr>
        </p:nvSpPr>
        <p:spPr/>
        <p:txBody>
          <a:bodyPr rtlCol="0"/>
          <a:lstStyle/>
          <a:p>
            <a:pPr rtl="0"/>
            <a:endParaRPr lang="it-IT" noProof="0"/>
          </a:p>
        </p:txBody>
      </p:sp>
      <p:sp>
        <p:nvSpPr>
          <p:cNvPr id="6" name="Segnaposto numero diapositiva 5"/>
          <p:cNvSpPr>
            <a:spLocks noGrp="1"/>
          </p:cNvSpPr>
          <p:nvPr>
            <p:ph type="sldNum" sz="quarter" idx="12"/>
          </p:nvPr>
        </p:nvSpPr>
        <p:spPr/>
        <p:txBody>
          <a:bodyPr rtlCol="0"/>
          <a:lstStyle/>
          <a:p>
            <a:pPr rtl="0"/>
            <a:fld id="{6D22F896-40B5-4ADD-8801-0D06FADFA095}" type="slidenum">
              <a:rPr lang="it-IT" noProof="0" smtClean="0"/>
              <a:t>‹#›</a:t>
            </a:fld>
            <a:endParaRPr lang="it-IT" noProof="0"/>
          </a:p>
        </p:txBody>
      </p:sp>
    </p:spTree>
    <p:extLst>
      <p:ext uri="{BB962C8B-B14F-4D97-AF65-F5344CB8AC3E}">
        <p14:creationId xmlns:p14="http://schemas.microsoft.com/office/powerpoint/2010/main" val="474279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noProof="0"/>
              <a:t>Fare clic per modificare lo stile del titolo dello schema</a:t>
            </a:r>
          </a:p>
        </p:txBody>
      </p:sp>
      <p:sp>
        <p:nvSpPr>
          <p:cNvPr id="3" name="Segnaposto contenuto 2"/>
          <p:cNvSpPr>
            <a:spLocks noGrp="1"/>
          </p:cNvSpPr>
          <p:nvPr>
            <p:ph sz="half" idx="1"/>
          </p:nvPr>
        </p:nvSpPr>
        <p:spPr>
          <a:xfrm>
            <a:off x="1141410" y="2249486"/>
            <a:ext cx="4878389" cy="3541714"/>
          </a:xfrm>
        </p:spPr>
        <p:txBody>
          <a:bodyPr rtlCol="0"/>
          <a:lstStyle>
            <a:lvl1pPr rtl="0">
              <a:defRPr/>
            </a:lvl1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4" name="Segnaposto contenuto 3"/>
          <p:cNvSpPr>
            <a:spLocks noGrp="1"/>
          </p:cNvSpPr>
          <p:nvPr>
            <p:ph sz="half" idx="2"/>
          </p:nvPr>
        </p:nvSpPr>
        <p:spPr>
          <a:xfrm>
            <a:off x="6172200" y="2249486"/>
            <a:ext cx="4875211" cy="3541714"/>
          </a:xfrm>
        </p:spPr>
        <p:txBody>
          <a:bodyPr rtlCol="0"/>
          <a:lstStyle>
            <a:lvl1pPr rtl="0">
              <a:defRPr/>
            </a:lvl1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5" name="Segnaposto data 4"/>
          <p:cNvSpPr>
            <a:spLocks noGrp="1"/>
          </p:cNvSpPr>
          <p:nvPr>
            <p:ph type="dt" sz="half" idx="10"/>
          </p:nvPr>
        </p:nvSpPr>
        <p:spPr/>
        <p:txBody>
          <a:bodyPr rtlCol="0"/>
          <a:lstStyle/>
          <a:p>
            <a:pPr rtl="0"/>
            <a:fld id="{65A3CC1B-4CC0-43F6-B4FE-A108262B34F1}" type="datetime1">
              <a:rPr lang="it-IT" noProof="0" smtClean="0"/>
              <a:t>25/02/2025</a:t>
            </a:fld>
            <a:endParaRPr lang="it-IT" noProof="0"/>
          </a:p>
        </p:txBody>
      </p:sp>
      <p:sp>
        <p:nvSpPr>
          <p:cNvPr id="6" name="Segnaposto piè di pagina 5"/>
          <p:cNvSpPr>
            <a:spLocks noGrp="1"/>
          </p:cNvSpPr>
          <p:nvPr>
            <p:ph type="ftr" sz="quarter" idx="11"/>
          </p:nvPr>
        </p:nvSpPr>
        <p:spPr/>
        <p:txBody>
          <a:bodyPr rtlCol="0"/>
          <a:lstStyle/>
          <a:p>
            <a:pPr rtl="0"/>
            <a:endParaRPr lang="it-IT" noProof="0"/>
          </a:p>
        </p:txBody>
      </p:sp>
      <p:sp>
        <p:nvSpPr>
          <p:cNvPr id="7" name="Segnaposto numero diapositiva 6"/>
          <p:cNvSpPr>
            <a:spLocks noGrp="1"/>
          </p:cNvSpPr>
          <p:nvPr>
            <p:ph type="sldNum" sz="quarter" idx="12"/>
          </p:nvPr>
        </p:nvSpPr>
        <p:spPr/>
        <p:txBody>
          <a:bodyPr rtlCol="0"/>
          <a:lstStyle/>
          <a:p>
            <a:pPr rtl="0"/>
            <a:fld id="{6D22F896-40B5-4ADD-8801-0D06FADFA095}" type="slidenum">
              <a:rPr lang="it-IT" noProof="0" smtClean="0"/>
              <a:t>‹#›</a:t>
            </a:fld>
            <a:endParaRPr lang="it-IT" noProof="0"/>
          </a:p>
        </p:txBody>
      </p:sp>
    </p:spTree>
    <p:extLst>
      <p:ext uri="{BB962C8B-B14F-4D97-AF65-F5344CB8AC3E}">
        <p14:creationId xmlns:p14="http://schemas.microsoft.com/office/powerpoint/2010/main" val="201615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1141411" y="619126"/>
            <a:ext cx="9906000" cy="1477961"/>
          </a:xfrm>
        </p:spPr>
        <p:txBody>
          <a:bodyPr rtlCol="0"/>
          <a:lstStyle/>
          <a:p>
            <a:pPr rtl="0"/>
            <a:r>
              <a:rPr lang="it-IT" noProof="0"/>
              <a:t>Fare clic per modificare lo stile del titolo dello schema</a:t>
            </a:r>
          </a:p>
        </p:txBody>
      </p:sp>
      <p:sp>
        <p:nvSpPr>
          <p:cNvPr id="3" name="Segnaposto testo 2"/>
          <p:cNvSpPr>
            <a:spLocks noGrp="1"/>
          </p:cNvSpPr>
          <p:nvPr>
            <p:ph type="body" idx="1"/>
          </p:nvPr>
        </p:nvSpPr>
        <p:spPr>
          <a:xfrm>
            <a:off x="1141411" y="2249486"/>
            <a:ext cx="4878392" cy="823912"/>
          </a:xfrm>
        </p:spPr>
        <p:txBody>
          <a:bodyPr rtlCol="0"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4" name="Segnaposto contenuto 3"/>
          <p:cNvSpPr>
            <a:spLocks noGrp="1"/>
          </p:cNvSpPr>
          <p:nvPr>
            <p:ph sz="half" idx="2"/>
          </p:nvPr>
        </p:nvSpPr>
        <p:spPr>
          <a:xfrm>
            <a:off x="1141410" y="3073397"/>
            <a:ext cx="4878391" cy="2717801"/>
          </a:xfrm>
        </p:spPr>
        <p:txBody>
          <a:bodyPr rtlCol="0"/>
          <a:lstStyle>
            <a:lvl1pPr rtl="0">
              <a:defRPr/>
            </a:lvl1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5" name="Segnaposto testo 4"/>
          <p:cNvSpPr>
            <a:spLocks noGrp="1"/>
          </p:cNvSpPr>
          <p:nvPr>
            <p:ph type="body" sz="quarter" idx="3" hasCustomPrompt="1"/>
          </p:nvPr>
        </p:nvSpPr>
        <p:spPr>
          <a:xfrm>
            <a:off x="6172200" y="2249485"/>
            <a:ext cx="4875210" cy="823912"/>
          </a:xfrm>
        </p:spPr>
        <p:txBody>
          <a:bodyPr rtlCol="0"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Modificare gli stili del testo dello schema</a:t>
            </a:r>
          </a:p>
        </p:txBody>
      </p:sp>
      <p:sp>
        <p:nvSpPr>
          <p:cNvPr id="6" name="Segnaposto contenuto 5"/>
          <p:cNvSpPr>
            <a:spLocks noGrp="1"/>
          </p:cNvSpPr>
          <p:nvPr>
            <p:ph sz="quarter" idx="4"/>
          </p:nvPr>
        </p:nvSpPr>
        <p:spPr>
          <a:xfrm>
            <a:off x="6172200" y="3073397"/>
            <a:ext cx="4875210" cy="2717801"/>
          </a:xfrm>
        </p:spPr>
        <p:txBody>
          <a:bodyPr rtlCol="0"/>
          <a:lstStyle>
            <a:lvl1pPr rtl="0">
              <a:defRPr/>
            </a:lvl1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7" name="Segnaposto data 6"/>
          <p:cNvSpPr>
            <a:spLocks noGrp="1"/>
          </p:cNvSpPr>
          <p:nvPr>
            <p:ph type="dt" sz="half" idx="10"/>
          </p:nvPr>
        </p:nvSpPr>
        <p:spPr/>
        <p:txBody>
          <a:bodyPr rtlCol="0"/>
          <a:lstStyle/>
          <a:p>
            <a:pPr rtl="0"/>
            <a:fld id="{6F7EC582-D1B1-4956-8471-5858519B7C3E}" type="datetime1">
              <a:rPr lang="it-IT" noProof="0" smtClean="0"/>
              <a:t>25/02/2025</a:t>
            </a:fld>
            <a:endParaRPr lang="it-IT" noProof="0"/>
          </a:p>
        </p:txBody>
      </p:sp>
      <p:sp>
        <p:nvSpPr>
          <p:cNvPr id="8" name="Segnaposto piè di pagina 7"/>
          <p:cNvSpPr>
            <a:spLocks noGrp="1"/>
          </p:cNvSpPr>
          <p:nvPr>
            <p:ph type="ftr" sz="quarter" idx="11"/>
          </p:nvPr>
        </p:nvSpPr>
        <p:spPr/>
        <p:txBody>
          <a:bodyPr rtlCol="0"/>
          <a:lstStyle/>
          <a:p>
            <a:pPr rtl="0"/>
            <a:endParaRPr lang="it-IT" noProof="0"/>
          </a:p>
        </p:txBody>
      </p:sp>
      <p:sp>
        <p:nvSpPr>
          <p:cNvPr id="9" name="Segnaposto numero diapositiva 8"/>
          <p:cNvSpPr>
            <a:spLocks noGrp="1"/>
          </p:cNvSpPr>
          <p:nvPr>
            <p:ph type="sldNum" sz="quarter" idx="12"/>
          </p:nvPr>
        </p:nvSpPr>
        <p:spPr/>
        <p:txBody>
          <a:bodyPr rtlCol="0"/>
          <a:lstStyle/>
          <a:p>
            <a:pPr rtl="0"/>
            <a:fld id="{6D22F896-40B5-4ADD-8801-0D06FADFA095}" type="slidenum">
              <a:rPr lang="it-IT" noProof="0" smtClean="0"/>
              <a:t>‹#›</a:t>
            </a:fld>
            <a:endParaRPr lang="it-IT" noProof="0"/>
          </a:p>
        </p:txBody>
      </p:sp>
    </p:spTree>
    <p:extLst>
      <p:ext uri="{BB962C8B-B14F-4D97-AF65-F5344CB8AC3E}">
        <p14:creationId xmlns:p14="http://schemas.microsoft.com/office/powerpoint/2010/main" val="4082054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noProof="0"/>
              <a:t>Fare clic per modificare lo stile del titolo dello schema</a:t>
            </a:r>
          </a:p>
        </p:txBody>
      </p:sp>
      <p:sp>
        <p:nvSpPr>
          <p:cNvPr id="3" name="Segnaposto data 2"/>
          <p:cNvSpPr>
            <a:spLocks noGrp="1"/>
          </p:cNvSpPr>
          <p:nvPr>
            <p:ph type="dt" sz="half" idx="10"/>
          </p:nvPr>
        </p:nvSpPr>
        <p:spPr/>
        <p:txBody>
          <a:bodyPr rtlCol="0"/>
          <a:lstStyle/>
          <a:p>
            <a:pPr rtl="0"/>
            <a:fld id="{7F2E543F-C901-4A41-AEA4-880C40EA1C68}" type="datetime1">
              <a:rPr lang="it-IT" noProof="0" smtClean="0"/>
              <a:t>25/02/2025</a:t>
            </a:fld>
            <a:endParaRPr lang="it-IT" noProof="0"/>
          </a:p>
        </p:txBody>
      </p:sp>
      <p:sp>
        <p:nvSpPr>
          <p:cNvPr id="4" name="Segnaposto piè di pagina 3"/>
          <p:cNvSpPr>
            <a:spLocks noGrp="1"/>
          </p:cNvSpPr>
          <p:nvPr>
            <p:ph type="ftr" sz="quarter" idx="11"/>
          </p:nvPr>
        </p:nvSpPr>
        <p:spPr/>
        <p:txBody>
          <a:bodyPr rtlCol="0"/>
          <a:lstStyle/>
          <a:p>
            <a:pPr rtl="0"/>
            <a:endParaRPr lang="it-IT" noProof="0"/>
          </a:p>
        </p:txBody>
      </p:sp>
      <p:sp>
        <p:nvSpPr>
          <p:cNvPr id="5" name="Segnaposto numero diapositiva 4"/>
          <p:cNvSpPr>
            <a:spLocks noGrp="1"/>
          </p:cNvSpPr>
          <p:nvPr>
            <p:ph type="sldNum" sz="quarter" idx="12"/>
          </p:nvPr>
        </p:nvSpPr>
        <p:spPr/>
        <p:txBody>
          <a:bodyPr rtlCol="0"/>
          <a:lstStyle/>
          <a:p>
            <a:pPr rtl="0"/>
            <a:fld id="{6D22F896-40B5-4ADD-8801-0D06FADFA095}" type="slidenum">
              <a:rPr lang="it-IT" noProof="0" smtClean="0"/>
              <a:t>‹#›</a:t>
            </a:fld>
            <a:endParaRPr lang="it-IT" noProof="0"/>
          </a:p>
        </p:txBody>
      </p:sp>
    </p:spTree>
    <p:extLst>
      <p:ext uri="{BB962C8B-B14F-4D97-AF65-F5344CB8AC3E}">
        <p14:creationId xmlns:p14="http://schemas.microsoft.com/office/powerpoint/2010/main" val="2956622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o">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rtlCol="0"/>
          <a:lstStyle/>
          <a:p>
            <a:pPr rtl="0"/>
            <a:fld id="{43628562-FD3D-4B47-BC1E-58BECF47F1DB}" type="datetime1">
              <a:rPr lang="it-IT" noProof="0" smtClean="0"/>
              <a:t>25/02/2025</a:t>
            </a:fld>
            <a:endParaRPr lang="it-IT" noProof="0"/>
          </a:p>
        </p:txBody>
      </p:sp>
      <p:sp>
        <p:nvSpPr>
          <p:cNvPr id="3" name="Segnaposto piè di pagina 2"/>
          <p:cNvSpPr>
            <a:spLocks noGrp="1"/>
          </p:cNvSpPr>
          <p:nvPr>
            <p:ph type="ftr" sz="quarter" idx="11"/>
          </p:nvPr>
        </p:nvSpPr>
        <p:spPr/>
        <p:txBody>
          <a:bodyPr rtlCol="0"/>
          <a:lstStyle/>
          <a:p>
            <a:pPr rtl="0"/>
            <a:endParaRPr lang="it-IT" noProof="0"/>
          </a:p>
        </p:txBody>
      </p:sp>
      <p:sp>
        <p:nvSpPr>
          <p:cNvPr id="4" name="Segnaposto numero diapositiva 3"/>
          <p:cNvSpPr>
            <a:spLocks noGrp="1"/>
          </p:cNvSpPr>
          <p:nvPr>
            <p:ph type="sldNum" sz="quarter" idx="12"/>
          </p:nvPr>
        </p:nvSpPr>
        <p:spPr/>
        <p:txBody>
          <a:bodyPr rtlCol="0"/>
          <a:lstStyle/>
          <a:p>
            <a:pPr rtl="0"/>
            <a:fld id="{6D22F896-40B5-4ADD-8801-0D06FADFA095}" type="slidenum">
              <a:rPr lang="it-IT" noProof="0" smtClean="0"/>
              <a:t>‹#›</a:t>
            </a:fld>
            <a:endParaRPr lang="it-IT" noProof="0"/>
          </a:p>
        </p:txBody>
      </p:sp>
    </p:spTree>
    <p:extLst>
      <p:ext uri="{BB962C8B-B14F-4D97-AF65-F5344CB8AC3E}">
        <p14:creationId xmlns:p14="http://schemas.microsoft.com/office/powerpoint/2010/main" val="484141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146705" y="609601"/>
            <a:ext cx="3856037" cy="1639884"/>
          </a:xfrm>
        </p:spPr>
        <p:txBody>
          <a:bodyPr rtlCol="0" anchor="b"/>
          <a:lstStyle>
            <a:lvl1pPr>
              <a:defRPr sz="3200"/>
            </a:lvl1pPr>
          </a:lstStyle>
          <a:p>
            <a:pPr rtl="0"/>
            <a:r>
              <a:rPr lang="it-IT" noProof="0"/>
              <a:t>Fare clic per modificare lo stile del titolo dello schema</a:t>
            </a:r>
          </a:p>
        </p:txBody>
      </p:sp>
      <p:sp>
        <p:nvSpPr>
          <p:cNvPr id="3" name="Segnaposto contenuto 2"/>
          <p:cNvSpPr>
            <a:spLocks noGrp="1"/>
          </p:cNvSpPr>
          <p:nvPr>
            <p:ph idx="1"/>
          </p:nvPr>
        </p:nvSpPr>
        <p:spPr>
          <a:xfrm>
            <a:off x="5156200" y="592666"/>
            <a:ext cx="5891209" cy="5198534"/>
          </a:xfrm>
        </p:spPr>
        <p:txBody>
          <a:bodyPr rtlCol="0" anchor="ctr"/>
          <a:lstStyle>
            <a:lvl1pPr rtl="0">
              <a:defRPr/>
            </a:lvl1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4" name="Segnaposto testo 3"/>
          <p:cNvSpPr>
            <a:spLocks noGrp="1"/>
          </p:cNvSpPr>
          <p:nvPr>
            <p:ph type="body" sz="half" idx="2"/>
          </p:nvPr>
        </p:nvSpPr>
        <p:spPr>
          <a:xfrm>
            <a:off x="1146705" y="2249486"/>
            <a:ext cx="3856037" cy="3541714"/>
          </a:xfrm>
        </p:spPr>
        <p:txBody>
          <a:bodyPr rtlCol="0"/>
          <a:lstStyle>
            <a:lvl1pPr marL="0" indent="0" rtl="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it-IT" noProof="0"/>
              <a:t>Fare clic per modificare gli stili del testo dello schema</a:t>
            </a:r>
          </a:p>
        </p:txBody>
      </p:sp>
      <p:sp>
        <p:nvSpPr>
          <p:cNvPr id="5" name="Segnaposto data 4"/>
          <p:cNvSpPr>
            <a:spLocks noGrp="1"/>
          </p:cNvSpPr>
          <p:nvPr>
            <p:ph type="dt" sz="half" idx="10"/>
          </p:nvPr>
        </p:nvSpPr>
        <p:spPr/>
        <p:txBody>
          <a:bodyPr rtlCol="0"/>
          <a:lstStyle/>
          <a:p>
            <a:pPr rtl="0"/>
            <a:fld id="{83D084F5-34B4-46AE-8DB4-08A7B0B97DD5}" type="datetime1">
              <a:rPr lang="it-IT" noProof="0" smtClean="0"/>
              <a:t>25/02/2025</a:t>
            </a:fld>
            <a:endParaRPr lang="it-IT" noProof="0"/>
          </a:p>
        </p:txBody>
      </p:sp>
      <p:sp>
        <p:nvSpPr>
          <p:cNvPr id="6" name="Segnaposto piè di pagina 5"/>
          <p:cNvSpPr>
            <a:spLocks noGrp="1"/>
          </p:cNvSpPr>
          <p:nvPr>
            <p:ph type="ftr" sz="quarter" idx="11"/>
          </p:nvPr>
        </p:nvSpPr>
        <p:spPr/>
        <p:txBody>
          <a:bodyPr rtlCol="0"/>
          <a:lstStyle/>
          <a:p>
            <a:pPr rtl="0"/>
            <a:endParaRPr lang="it-IT" noProof="0"/>
          </a:p>
        </p:txBody>
      </p:sp>
      <p:sp>
        <p:nvSpPr>
          <p:cNvPr id="7" name="Segnaposto numero diapositiva 6"/>
          <p:cNvSpPr>
            <a:spLocks noGrp="1"/>
          </p:cNvSpPr>
          <p:nvPr>
            <p:ph type="sldNum" sz="quarter" idx="12"/>
          </p:nvPr>
        </p:nvSpPr>
        <p:spPr/>
        <p:txBody>
          <a:bodyPr rtlCol="0"/>
          <a:lstStyle/>
          <a:p>
            <a:pPr rtl="0"/>
            <a:fld id="{6D22F896-40B5-4ADD-8801-0D06FADFA095}" type="slidenum">
              <a:rPr lang="it-IT" noProof="0" smtClean="0"/>
              <a:t>‹#›</a:t>
            </a:fld>
            <a:endParaRPr lang="it-IT" noProof="0"/>
          </a:p>
        </p:txBody>
      </p:sp>
    </p:spTree>
    <p:extLst>
      <p:ext uri="{BB962C8B-B14F-4D97-AF65-F5344CB8AC3E}">
        <p14:creationId xmlns:p14="http://schemas.microsoft.com/office/powerpoint/2010/main" val="2069401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141413" y="609600"/>
            <a:ext cx="5934508" cy="1639886"/>
          </a:xfrm>
        </p:spPr>
        <p:txBody>
          <a:bodyPr rtlCol="0" anchor="b"/>
          <a:lstStyle>
            <a:lvl1pPr rtl="0">
              <a:defRPr sz="3200"/>
            </a:lvl1pPr>
          </a:lstStyle>
          <a:p>
            <a:pPr rtl="0"/>
            <a:r>
              <a:rPr lang="it-IT" noProof="0"/>
              <a:t>Fare clic per modificare lo stile del titolo dello schema</a:t>
            </a:r>
          </a:p>
        </p:txBody>
      </p:sp>
      <p:sp>
        <p:nvSpPr>
          <p:cNvPr id="3" name="Segnaposto immagine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it-IT" noProof="0"/>
              <a:t>Fare clic sull'icona per inserire un'immagine</a:t>
            </a:r>
          </a:p>
        </p:txBody>
      </p:sp>
      <p:sp>
        <p:nvSpPr>
          <p:cNvPr id="4" name="Segnaposto testo 3"/>
          <p:cNvSpPr>
            <a:spLocks noGrp="1"/>
          </p:cNvSpPr>
          <p:nvPr>
            <p:ph type="body" sz="half" idx="2"/>
          </p:nvPr>
        </p:nvSpPr>
        <p:spPr>
          <a:xfrm>
            <a:off x="1141410" y="2249486"/>
            <a:ext cx="5934511" cy="3541714"/>
          </a:xfrm>
        </p:spPr>
        <p:txBody>
          <a:bodyPr rtlCol="0"/>
          <a:lstStyle>
            <a:lvl1pPr marL="0" indent="0" rtl="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it-IT" noProof="0"/>
              <a:t>Fare clic per modificare gli stili del testo dello schema</a:t>
            </a:r>
          </a:p>
        </p:txBody>
      </p:sp>
      <p:sp>
        <p:nvSpPr>
          <p:cNvPr id="5" name="Segnaposto data 4"/>
          <p:cNvSpPr>
            <a:spLocks noGrp="1"/>
          </p:cNvSpPr>
          <p:nvPr>
            <p:ph type="dt" sz="half" idx="10"/>
          </p:nvPr>
        </p:nvSpPr>
        <p:spPr/>
        <p:txBody>
          <a:bodyPr rtlCol="0"/>
          <a:lstStyle/>
          <a:p>
            <a:pPr rtl="0"/>
            <a:fld id="{5C4E6ABF-EADB-4B87-94E5-A6252FA0837A}" type="datetime1">
              <a:rPr lang="it-IT" noProof="0" smtClean="0"/>
              <a:t>25/02/2025</a:t>
            </a:fld>
            <a:endParaRPr lang="it-IT" noProof="0"/>
          </a:p>
        </p:txBody>
      </p:sp>
      <p:sp>
        <p:nvSpPr>
          <p:cNvPr id="6" name="Segnaposto piè di pagina 5"/>
          <p:cNvSpPr>
            <a:spLocks noGrp="1"/>
          </p:cNvSpPr>
          <p:nvPr>
            <p:ph type="ftr" sz="quarter" idx="11"/>
          </p:nvPr>
        </p:nvSpPr>
        <p:spPr/>
        <p:txBody>
          <a:bodyPr rtlCol="0"/>
          <a:lstStyle/>
          <a:p>
            <a:pPr rtl="0"/>
            <a:endParaRPr lang="it-IT" noProof="0"/>
          </a:p>
        </p:txBody>
      </p:sp>
      <p:sp>
        <p:nvSpPr>
          <p:cNvPr id="7" name="Segnaposto numero diapositiva 6"/>
          <p:cNvSpPr>
            <a:spLocks noGrp="1"/>
          </p:cNvSpPr>
          <p:nvPr>
            <p:ph type="sldNum" sz="quarter" idx="12"/>
          </p:nvPr>
        </p:nvSpPr>
        <p:spPr/>
        <p:txBody>
          <a:bodyPr rtlCol="0"/>
          <a:lstStyle/>
          <a:p>
            <a:pPr rtl="0"/>
            <a:fld id="{6D22F896-40B5-4ADD-8801-0D06FADFA095}" type="slidenum">
              <a:rPr lang="it-IT" noProof="0" smtClean="0"/>
              <a:t>‹#›</a:t>
            </a:fld>
            <a:endParaRPr lang="it-IT" noProof="0"/>
          </a:p>
        </p:txBody>
      </p:sp>
    </p:spTree>
    <p:extLst>
      <p:ext uri="{BB962C8B-B14F-4D97-AF65-F5344CB8AC3E}">
        <p14:creationId xmlns:p14="http://schemas.microsoft.com/office/powerpoint/2010/main" val="2794255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Immagin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uppo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uppo 8"/>
            <p:cNvGrpSpPr/>
            <p:nvPr/>
          </p:nvGrpSpPr>
          <p:grpSpPr>
            <a:xfrm>
              <a:off x="-14288" y="0"/>
              <a:ext cx="1220788" cy="6858001"/>
              <a:chOff x="-14288" y="0"/>
              <a:chExt cx="1220788" cy="6858001"/>
            </a:xfrm>
            <a:grpFill/>
          </p:grpSpPr>
          <p:sp>
            <p:nvSpPr>
              <p:cNvPr id="21" name="Rettangolo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igura a mano libera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igura a mano libera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igura a mano libera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igura a mano libera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igura a mano libera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igura a mano libera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igura a mano libera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igura a mano libera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igura a mano libera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igura a mano libera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a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igura a mano libera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igura a mano libera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igura a mano libera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igura a mano libera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ttangolo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igura a mano libera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igura a mano libera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igura a mano libera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igura a mano libera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igura a mano libera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igura a mano libera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igura a mano libera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igura a mano libera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igura a mano libera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igura a mano libera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uppo 9"/>
            <p:cNvGrpSpPr/>
            <p:nvPr/>
          </p:nvGrpSpPr>
          <p:grpSpPr>
            <a:xfrm>
              <a:off x="11364912" y="0"/>
              <a:ext cx="674688" cy="6848476"/>
              <a:chOff x="11364912" y="0"/>
              <a:chExt cx="674688" cy="6848476"/>
            </a:xfrm>
            <a:grpFill/>
          </p:grpSpPr>
          <p:sp>
            <p:nvSpPr>
              <p:cNvPr id="11" name="Figura a mano libera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igura a mano libera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igura a mano libera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igura a mano libera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igura a mano libera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igura a mano libera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igura a mano libera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igura a mano libera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igura a mano libera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ttangolo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Segnaposto titolo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pPr rtl="0"/>
            <a:endParaRPr lang="it-IT" noProof="0" dirty="0"/>
          </a:p>
        </p:txBody>
      </p:sp>
      <p:sp>
        <p:nvSpPr>
          <p:cNvPr id="3" name="Segnaposto testo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rtl="0"/>
            <a:r>
              <a:rPr lang="it-IT" noProof="0" dirty="0"/>
              <a:t>Fare clic per modificare gli stili del testo dello schema</a:t>
            </a:r>
          </a:p>
          <a:p>
            <a:pPr lvl="1" rtl="0"/>
            <a:r>
              <a:rPr lang="it-IT" noProof="0" dirty="0"/>
              <a:t>Secondo livello</a:t>
            </a:r>
          </a:p>
          <a:p>
            <a:pPr lvl="2" rtl="0"/>
            <a:r>
              <a:rPr lang="it-IT" noProof="0" dirty="0"/>
              <a:t>Terzo livello</a:t>
            </a:r>
          </a:p>
          <a:p>
            <a:pPr lvl="3" rtl="0"/>
            <a:r>
              <a:rPr lang="it-IT" noProof="0" dirty="0"/>
              <a:t>Quarto livello</a:t>
            </a:r>
          </a:p>
          <a:p>
            <a:pPr lvl="4" rtl="0"/>
            <a:r>
              <a:rPr lang="it-IT" noProof="0" dirty="0"/>
              <a:t>Quinto livello</a:t>
            </a:r>
          </a:p>
        </p:txBody>
      </p:sp>
      <p:sp>
        <p:nvSpPr>
          <p:cNvPr id="4" name="Segnaposto data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rtl="0"/>
            <a:fld id="{C9D3B909-5AB1-46A3-A753-94B6F9B0BED5}" type="datetime1">
              <a:rPr lang="it-IT" noProof="0" smtClean="0"/>
              <a:t>25/02/2025</a:t>
            </a:fld>
            <a:endParaRPr lang="it-IT" noProof="0"/>
          </a:p>
        </p:txBody>
      </p:sp>
      <p:sp>
        <p:nvSpPr>
          <p:cNvPr id="5" name="Segnaposto piè di pagina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pPr rtl="0"/>
            <a:endParaRPr lang="it-IT" noProof="0"/>
          </a:p>
        </p:txBody>
      </p:sp>
      <p:sp>
        <p:nvSpPr>
          <p:cNvPr id="6" name="Segnaposto numero diapositiva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rtl="0"/>
            <a:fld id="{6D22F896-40B5-4ADD-8801-0D06FADFA095}" type="slidenum">
              <a:rPr lang="it-IT" noProof="0" smtClean="0"/>
              <a:pPr rtl="0"/>
              <a:t>‹#›</a:t>
            </a:fld>
            <a:endParaRPr lang="it-IT" noProof="0"/>
          </a:p>
        </p:txBody>
      </p:sp>
    </p:spTree>
    <p:extLst>
      <p:ext uri="{BB962C8B-B14F-4D97-AF65-F5344CB8AC3E}">
        <p14:creationId xmlns:p14="http://schemas.microsoft.com/office/powerpoint/2010/main" val="3760987329"/>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hf sldNum="0"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hyperlink" Target="https://www.google.com/imgres?q=laser%20gauge%20icon&amp;imgurl=https%3A%2F%2Fstatic.vecteezy.com%2Fsystem%2Fresources%2Fpreviews%2F025%2F506%2F388%2Fnon_2x%2Flaser-distance-meter-icon-flat-vector.jpg&amp;imgrefurl=https%3A%2F%2Fwww.vecteezy.com%2Fvector-art%2F25506388-laser-distance-meter-icon-vector-flat&amp;docid=HGq21pDVAJI7-M&amp;tbnid=w2SW_BOFud3-wM&amp;vet=12ahUKEwjunfyY1ruLAxXv8LsIHS5dBwAQM3oECGoQAA..i&amp;w=980&amp;h=980&amp;hcb=2&amp;itg=1&amp;ved=2ahUKEwjunfyY1ruLAxXv8LsIHS5dBwAQM3oECGoQAA" TargetMode="External"/><Relationship Id="rId3" Type="http://schemas.openxmlformats.org/officeDocument/2006/relationships/image" Target="../media/image3.png"/><Relationship Id="rId7" Type="http://schemas.openxmlformats.org/officeDocument/2006/relationships/image" Target="../media/image5.jpeg"/><Relationship Id="rId12"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www.google.com/imgres?q=stopwatch%20icon&amp;imgurl=https%3A%2F%2Fas2.ftcdn.net%2Fv2%2Fjpg%2F01%2F00%2F30%2F09%2F1000_F_100300998_BCC0x6cp9rFY9phpO3Fb2QzoHaBCnpho.jpg&amp;imgrefurl=https%3A%2F%2Fwww.europosters.it%2Fsimple-stopwatch-timer-flat-icon-for-apps-and-websites-f100300998&amp;docid=1ZMPfNR8vYiyGM&amp;tbnid=0FpAvQAoPd6sEM&amp;vet=12ahUKEwiHmoDj1LuLAxWBgP0HHfcuNIYQM3oECBwQAA..i&amp;w=1000&amp;h=1000&amp;hcb=2&amp;ved=2ahUKEwiHmoDj1LuLAxWBgP0HHfcuNIYQM3oECBwQAA" TargetMode="External"/><Relationship Id="rId11" Type="http://schemas.openxmlformats.org/officeDocument/2006/relationships/hyperlink" Target="https://www.google.com/imgres?q=inductance%20icon&amp;imgurl=https%3A%2F%2Fcdn-icons-png.flaticon.com%2F512%2F2231%2F2231299.png&amp;imgrefurl=https%3A%2F%2Fwww.flaticon.com%2Ffree-icon%2Finductor_2231299&amp;docid=crF9k-4OzgouJM&amp;tbnid=_XZxpsPijM7C_M&amp;vet=12ahUKEwjEwOmE1ruLAxWp0QIHHUZNEAAQM3oECFEQAA..i&amp;w=512&amp;h=512&amp;hcb=2&amp;ved=2ahUKEwjEwOmE1ruLAxWp0QIHHUZNEAAQM3oECFEQAA" TargetMode="External"/><Relationship Id="rId5" Type="http://schemas.openxmlformats.org/officeDocument/2006/relationships/image" Target="../media/image4.jpeg"/><Relationship Id="rId10" Type="http://schemas.openxmlformats.org/officeDocument/2006/relationships/image" Target="../media/image7.png"/><Relationship Id="rId4" Type="http://schemas.openxmlformats.org/officeDocument/2006/relationships/hyperlink" Target="https://www.google.com/imgres?q=dewesoft%20icon&amp;imgurl=https%3A%2F%2Fd3u61axijg36on.cloudfront.net%2Fimg%2Flogo-fb-developer.jpg&amp;imgrefurl=https%3A%2F%2Fdeveloper.dewesoft.com%2Fsearch%2F%3Ftags%3D15&amp;docid=V-55n2WOE11ZoM&amp;tbnid=4qCAhViaSitxlM&amp;vet=12ahUKEwiLnaOg1LuLAxXb0AIHHZUoHtwQM3oECBUQAA..i&amp;w=300&amp;h=300&amp;hcb=2&amp;ved=2ahUKEwiLnaOg1LuLAxXb0AIHHZUoHtwQM3oECBUQAA" TargetMode="External"/><Relationship Id="rId9" Type="http://schemas.openxmlformats.org/officeDocument/2006/relationships/hyperlink" Target="https://www.google.com/imgres?q=datat%20icon&amp;imgurl=https%3A%2F%2Fcdn3.iconfinder.com%2Fdata%2Ficons%2Flinecons-free-vector-icons-pack%2F32%2Fdata-512.png&amp;imgrefurl=https%3A%2F%2Fwww.iconfinder.com%2Ficons%2F115746%2Fdata_icon&amp;docid=xrZnZRXoJpqToM&amp;tbnid=3h_hAqOadB_pmM&amp;vet=12ahUKEwjYxaLh1buLAxXH_7sIHcZvAIoQM3oECBsQAA..i&amp;w=512&amp;h=512&amp;hcb=2&amp;ved=2ahUKEwjYxaLh1buLAxXH_7sIHcZvAIoQM3oECBsQAA" TargetMode="External"/><Relationship Id="rId14" Type="http://schemas.openxmlformats.org/officeDocument/2006/relationships/image" Target="../media/image9.png"/></Relationships>
</file>

<file path=ppt/slides/_rels/slide20.xml.rels><?xml version="1.0" encoding="UTF-8" standalone="yes"?>
<Relationships xmlns="http://schemas.openxmlformats.org/package/2006/relationships"><Relationship Id="rId2" Type="http://schemas.openxmlformats.org/officeDocument/2006/relationships/image" Target="../media/image35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40.png"/></Relationships>
</file>

<file path=ppt/slides/_rels/slide2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3.png"/><Relationship Id="rId7" Type="http://schemas.openxmlformats.org/officeDocument/2006/relationships/image" Target="../media/image150.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5.png"/><Relationship Id="rId4" Type="http://schemas.openxmlformats.org/officeDocument/2006/relationships/image" Target="../media/image14.png"/><Relationship Id="rId9"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268D3E5-C7A3-47DF-A374-46BF83A69904}"/>
              </a:ext>
            </a:extLst>
          </p:cNvPr>
          <p:cNvSpPr>
            <a:spLocks noGrp="1"/>
          </p:cNvSpPr>
          <p:nvPr>
            <p:ph type="ctrTitle"/>
          </p:nvPr>
        </p:nvSpPr>
        <p:spPr/>
        <p:txBody>
          <a:bodyPr rtlCol="0">
            <a:normAutofit/>
          </a:bodyPr>
          <a:lstStyle/>
          <a:p>
            <a:pPr algn="ctr" rtl="0"/>
            <a:r>
              <a:rPr lang="it-IT" sz="5400" dirty="0" err="1">
                <a:latin typeface="Rockwell" panose="02060603020205020403" pitchFamily="18" charset="0"/>
              </a:rPr>
              <a:t>Vibration</a:t>
            </a:r>
            <a:r>
              <a:rPr lang="it-IT" sz="5400" dirty="0">
                <a:latin typeface="Rockwell" panose="02060603020205020403" pitchFamily="18" charset="0"/>
              </a:rPr>
              <a:t> control with </a:t>
            </a:r>
            <a:r>
              <a:rPr lang="it-IT" sz="5400" dirty="0" err="1">
                <a:latin typeface="Rockwell" panose="02060603020205020403" pitchFamily="18" charset="0"/>
              </a:rPr>
              <a:t>piezoelectric</a:t>
            </a:r>
            <a:r>
              <a:rPr lang="it-IT" sz="5400" dirty="0">
                <a:latin typeface="Rockwell" panose="02060603020205020403" pitchFamily="18" charset="0"/>
              </a:rPr>
              <a:t> shunt</a:t>
            </a:r>
          </a:p>
        </p:txBody>
      </p:sp>
      <p:sp>
        <p:nvSpPr>
          <p:cNvPr id="3" name="Sottotitolo 2">
            <a:extLst>
              <a:ext uri="{FF2B5EF4-FFF2-40B4-BE49-F238E27FC236}">
                <a16:creationId xmlns:a16="http://schemas.microsoft.com/office/drawing/2014/main" id="{2E78725B-6E40-4D82-B375-7831D81C29EE}"/>
              </a:ext>
            </a:extLst>
          </p:cNvPr>
          <p:cNvSpPr>
            <a:spLocks noGrp="1"/>
          </p:cNvSpPr>
          <p:nvPr>
            <p:ph type="subTitle" idx="1"/>
          </p:nvPr>
        </p:nvSpPr>
        <p:spPr/>
        <p:txBody>
          <a:bodyPr rtlCol="0">
            <a:normAutofit fontScale="55000" lnSpcReduction="20000"/>
          </a:bodyPr>
          <a:lstStyle/>
          <a:p>
            <a:pPr algn="ctr" rtl="0"/>
            <a:r>
              <a:rPr lang="it-IT" sz="2400" dirty="0">
                <a:latin typeface="Tahoma" panose="020B0604030504040204" pitchFamily="34" charset="0"/>
                <a:ea typeface="Tahoma" panose="020B0604030504040204" pitchFamily="34" charset="0"/>
                <a:cs typeface="Tahoma" panose="020B0604030504040204" pitchFamily="34" charset="0"/>
              </a:rPr>
              <a:t>Alberto bono, </a:t>
            </a:r>
          </a:p>
          <a:p>
            <a:pPr algn="ctr" rtl="0"/>
            <a:r>
              <a:rPr lang="it-IT" sz="2400" dirty="0">
                <a:latin typeface="Tahoma" panose="020B0604030504040204" pitchFamily="34" charset="0"/>
                <a:ea typeface="Tahoma" panose="020B0604030504040204" pitchFamily="34" charset="0"/>
                <a:cs typeface="Tahoma" panose="020B0604030504040204" pitchFamily="34" charset="0"/>
              </a:rPr>
              <a:t>Andrea chiappe, </a:t>
            </a:r>
          </a:p>
          <a:p>
            <a:pPr algn="ctr" rtl="0"/>
            <a:r>
              <a:rPr lang="it-IT" sz="2400" dirty="0">
                <a:latin typeface="Tahoma" panose="020B0604030504040204" pitchFamily="34" charset="0"/>
                <a:ea typeface="Tahoma" panose="020B0604030504040204" pitchFamily="34" charset="0"/>
                <a:cs typeface="Tahoma" panose="020B0604030504040204" pitchFamily="34" charset="0"/>
              </a:rPr>
              <a:t>Nicolò torre,</a:t>
            </a:r>
          </a:p>
          <a:p>
            <a:pPr algn="ctr" rtl="0"/>
            <a:r>
              <a:rPr lang="it-IT" sz="2400" dirty="0">
                <a:latin typeface="Tahoma" panose="020B0604030504040204" pitchFamily="34" charset="0"/>
                <a:ea typeface="Tahoma" panose="020B0604030504040204" pitchFamily="34" charset="0"/>
                <a:cs typeface="Tahoma" panose="020B0604030504040204" pitchFamily="34" charset="0"/>
              </a:rPr>
              <a:t>Simone lombardi,</a:t>
            </a:r>
          </a:p>
          <a:p>
            <a:pPr algn="ctr" rtl="0"/>
            <a:r>
              <a:rPr lang="it-IT" sz="2400" dirty="0">
                <a:latin typeface="Tahoma" panose="020B0604030504040204" pitchFamily="34" charset="0"/>
                <a:ea typeface="Tahoma" panose="020B0604030504040204" pitchFamily="34" charset="0"/>
                <a:cs typeface="Tahoma" panose="020B0604030504040204" pitchFamily="34" charset="0"/>
              </a:rPr>
              <a:t>Alberto di donna,</a:t>
            </a:r>
          </a:p>
        </p:txBody>
      </p:sp>
    </p:spTree>
    <p:extLst>
      <p:ext uri="{BB962C8B-B14F-4D97-AF65-F5344CB8AC3E}">
        <p14:creationId xmlns:p14="http://schemas.microsoft.com/office/powerpoint/2010/main" val="18193592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F0265D-A599-FC74-6821-65AD4E077AD8}"/>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1971647-F952-8E7B-2ACB-E6F6F9B9860E}"/>
              </a:ext>
            </a:extLst>
          </p:cNvPr>
          <p:cNvSpPr>
            <a:spLocks noGrp="1"/>
          </p:cNvSpPr>
          <p:nvPr>
            <p:ph type="title"/>
          </p:nvPr>
        </p:nvSpPr>
        <p:spPr>
          <a:xfrm>
            <a:off x="1415957" y="404756"/>
            <a:ext cx="9905998" cy="790404"/>
          </a:xfrm>
        </p:spPr>
        <p:txBody>
          <a:bodyPr rtlCol="0">
            <a:normAutofit/>
          </a:bodyPr>
          <a:lstStyle/>
          <a:p>
            <a:pPr rtl="0"/>
            <a:r>
              <a:rPr lang="it-IT" sz="4400" dirty="0">
                <a:latin typeface="Rockwell" panose="02060603020205020403" pitchFamily="18" charset="0"/>
              </a:rPr>
              <a:t>First mode, RESISTIVE SHUNT </a:t>
            </a:r>
            <a:endParaRPr lang="it-IT" sz="4400" dirty="0">
              <a:solidFill>
                <a:srgbClr val="C00000"/>
              </a:solidFill>
              <a:latin typeface="Rockwell" panose="02060603020205020403" pitchFamily="18" charset="0"/>
            </a:endParaRPr>
          </a:p>
        </p:txBody>
      </p:sp>
      <mc:AlternateContent xmlns:mc="http://schemas.openxmlformats.org/markup-compatibility/2006">
        <mc:Choice xmlns:a14="http://schemas.microsoft.com/office/drawing/2010/main" Requires="a14">
          <p:sp>
            <p:nvSpPr>
              <p:cNvPr id="21" name="TextBox 20">
                <a:extLst>
                  <a:ext uri="{FF2B5EF4-FFF2-40B4-BE49-F238E27FC236}">
                    <a16:creationId xmlns:a16="http://schemas.microsoft.com/office/drawing/2014/main" id="{5C8D9FCB-C60C-B776-A756-D142D08AFFC5}"/>
                  </a:ext>
                </a:extLst>
              </p:cNvPr>
              <p:cNvSpPr txBox="1"/>
              <p:nvPr/>
            </p:nvSpPr>
            <p:spPr>
              <a:xfrm>
                <a:off x="1103313" y="1738605"/>
                <a:ext cx="5988730" cy="4544834"/>
              </a:xfrm>
              <a:prstGeom prst="rect">
                <a:avLst/>
              </a:prstGeom>
              <a:noFill/>
            </p:spPr>
            <p:txBody>
              <a:bodyPr wrap="square" rtlCol="0">
                <a:spAutoFit/>
              </a:bodyPr>
              <a:lstStyle/>
              <a:p>
                <a:r>
                  <a:rPr lang="en-GB" dirty="0"/>
                  <a:t>Here we have the zoom on first peak of </a:t>
                </a:r>
                <a:r>
                  <a:rPr lang="en-GB" b="1" dirty="0">
                    <a:latin typeface="Rockwell" panose="02060603020205020403" pitchFamily="18" charset="0"/>
                  </a:rPr>
                  <a:t>FRF R-</a:t>
                </a:r>
                <a:r>
                  <a:rPr lang="en-GB" b="1" dirty="0" err="1">
                    <a:latin typeface="Rockwell" panose="02060603020205020403" pitchFamily="18" charset="0"/>
                  </a:rPr>
                  <a:t>sc</a:t>
                </a:r>
                <a:r>
                  <a:rPr lang="en-GB" dirty="0"/>
                  <a:t>, the frequency response function with the Resistance attached to first piezo and the second piezo in short circuit. </a:t>
                </a:r>
              </a:p>
              <a:p>
                <a:r>
                  <a:rPr lang="en-GB" dirty="0"/>
                  <a:t>The peak is not precisely on the crossing point but we accept this result. </a:t>
                </a:r>
              </a:p>
              <a:p>
                <a:r>
                  <a:rPr lang="en-GB" dirty="0"/>
                  <a:t>The attenuation of first mode vibration with this methos is:</a:t>
                </a:r>
              </a:p>
              <a:p>
                <a:endParaRPr lang="en-GB" dirty="0"/>
              </a:p>
              <a:p>
                <a:pPr/>
                <a14:m>
                  <m:oMathPara xmlns:m="http://schemas.openxmlformats.org/officeDocument/2006/math">
                    <m:oMathParaPr>
                      <m:jc m:val="centerGroup"/>
                    </m:oMathParaPr>
                    <m:oMath xmlns:m="http://schemas.openxmlformats.org/officeDocument/2006/math">
                      <m:f>
                        <m:fPr>
                          <m:ctrlPr>
                            <a:rPr lang="en-GB" b="1" i="1" kern="100" smtClean="0">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GB" b="1" i="1" kern="100">
                              <a:effectLst/>
                              <a:latin typeface="Cambria Math" panose="02040503050406030204" pitchFamily="18" charset="0"/>
                              <a:ea typeface="Times New Roman" panose="02020603050405020304" pitchFamily="18" charset="0"/>
                              <a:cs typeface="Times New Roman" panose="02020603050405020304" pitchFamily="18" charset="0"/>
                            </a:rPr>
                            <m:t>𝒎𝒂</m:t>
                          </m:r>
                          <m:sSub>
                            <m:sSubPr>
                              <m:ctrlPr>
                                <a:rPr lang="en-GB" b="1"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b="1" i="1" kern="100">
                                  <a:effectLst/>
                                  <a:latin typeface="Cambria Math" panose="02040503050406030204" pitchFamily="18" charset="0"/>
                                  <a:ea typeface="Times New Roman" panose="02020603050405020304" pitchFamily="18" charset="0"/>
                                  <a:cs typeface="Times New Roman" panose="02020603050405020304" pitchFamily="18" charset="0"/>
                                </a:rPr>
                                <m:t>𝒙</m:t>
                              </m:r>
                            </m:e>
                            <m:sub>
                              <m:r>
                                <m:rPr>
                                  <m:nor/>
                                </m:rPr>
                                <a:rPr lang="en-GB" b="1" kern="100">
                                  <a:effectLst/>
                                  <a:latin typeface="Cambria Math" panose="02040503050406030204" pitchFamily="18" charset="0"/>
                                  <a:ea typeface="Times New Roman" panose="02020603050405020304" pitchFamily="18" charset="0"/>
                                  <a:cs typeface="Times New Roman" panose="02020603050405020304" pitchFamily="18" charset="0"/>
                                </a:rPr>
                                <m:t>sc</m:t>
                              </m:r>
                              <m:r>
                                <m:rPr>
                                  <m:lit/>
                                  <m:nor/>
                                </m:rPr>
                                <a:rPr lang="en-GB" b="1" kern="100">
                                  <a:effectLst/>
                                  <a:latin typeface="Cambria Math" panose="02040503050406030204" pitchFamily="18" charset="0"/>
                                  <a:ea typeface="Times New Roman" panose="02020603050405020304" pitchFamily="18" charset="0"/>
                                  <a:cs typeface="Times New Roman" panose="02020603050405020304" pitchFamily="18" charset="0"/>
                                </a:rPr>
                                <m:t>_</m:t>
                              </m:r>
                              <m:r>
                                <m:rPr>
                                  <m:nor/>
                                </m:rPr>
                                <a:rPr lang="en-GB" b="1" kern="100">
                                  <a:effectLst/>
                                  <a:latin typeface="Cambria Math" panose="02040503050406030204" pitchFamily="18" charset="0"/>
                                  <a:ea typeface="Times New Roman" panose="02020603050405020304" pitchFamily="18" charset="0"/>
                                  <a:cs typeface="Times New Roman" panose="02020603050405020304" pitchFamily="18" charset="0"/>
                                </a:rPr>
                                <m:t>sc</m:t>
                              </m:r>
                            </m:sub>
                          </m:sSub>
                          <m:r>
                            <a:rPr lang="en-GB" b="1" i="1" kern="100">
                              <a:effectLst/>
                              <a:latin typeface="Cambria Math" panose="02040503050406030204" pitchFamily="18" charset="0"/>
                              <a:ea typeface="Times New Roman" panose="02020603050405020304" pitchFamily="18" charset="0"/>
                              <a:cs typeface="Times New Roman" panose="02020603050405020304" pitchFamily="18" charset="0"/>
                            </a:rPr>
                            <m:t>−</m:t>
                          </m:r>
                          <m:r>
                            <a:rPr lang="en-GB" b="1" i="1" kern="100">
                              <a:effectLst/>
                              <a:latin typeface="Cambria Math" panose="02040503050406030204" pitchFamily="18" charset="0"/>
                              <a:ea typeface="Times New Roman" panose="02020603050405020304" pitchFamily="18" charset="0"/>
                              <a:cs typeface="Times New Roman" panose="02020603050405020304" pitchFamily="18" charset="0"/>
                            </a:rPr>
                            <m:t>𝒎𝒂</m:t>
                          </m:r>
                          <m:sSub>
                            <m:sSubPr>
                              <m:ctrlPr>
                                <a:rPr lang="en-GB" b="1"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b="1" i="1" kern="100">
                                  <a:effectLst/>
                                  <a:latin typeface="Cambria Math" panose="02040503050406030204" pitchFamily="18" charset="0"/>
                                  <a:ea typeface="Times New Roman" panose="02020603050405020304" pitchFamily="18" charset="0"/>
                                  <a:cs typeface="Times New Roman" panose="02020603050405020304" pitchFamily="18" charset="0"/>
                                </a:rPr>
                                <m:t>𝒙</m:t>
                              </m:r>
                            </m:e>
                            <m:sub>
                              <m:r>
                                <m:rPr>
                                  <m:nor/>
                                </m:rPr>
                                <a:rPr lang="en-GB" b="1" kern="100">
                                  <a:effectLst/>
                                  <a:latin typeface="Cambria Math" panose="02040503050406030204" pitchFamily="18" charset="0"/>
                                  <a:ea typeface="Times New Roman" panose="02020603050405020304" pitchFamily="18" charset="0"/>
                                  <a:cs typeface="Times New Roman" panose="02020603050405020304" pitchFamily="18" charset="0"/>
                                </a:rPr>
                                <m:t>R</m:t>
                              </m:r>
                              <m:r>
                                <m:rPr>
                                  <m:lit/>
                                  <m:nor/>
                                </m:rPr>
                                <a:rPr lang="en-GB" b="1" kern="100">
                                  <a:effectLst/>
                                  <a:latin typeface="Cambria Math" panose="02040503050406030204" pitchFamily="18" charset="0"/>
                                  <a:ea typeface="Times New Roman" panose="02020603050405020304" pitchFamily="18" charset="0"/>
                                  <a:cs typeface="Times New Roman" panose="02020603050405020304" pitchFamily="18" charset="0"/>
                                </a:rPr>
                                <m:t>_</m:t>
                              </m:r>
                              <m:r>
                                <m:rPr>
                                  <m:nor/>
                                </m:rPr>
                                <a:rPr lang="en-GB" b="1" kern="100">
                                  <a:effectLst/>
                                  <a:latin typeface="Cambria Math" panose="02040503050406030204" pitchFamily="18" charset="0"/>
                                  <a:ea typeface="Times New Roman" panose="02020603050405020304" pitchFamily="18" charset="0"/>
                                  <a:cs typeface="Times New Roman" panose="02020603050405020304" pitchFamily="18" charset="0"/>
                                </a:rPr>
                                <m:t>sc</m:t>
                              </m:r>
                            </m:sub>
                          </m:sSub>
                        </m:num>
                        <m:den>
                          <m:r>
                            <a:rPr lang="en-GB" b="1" i="1" kern="100">
                              <a:effectLst/>
                              <a:latin typeface="Cambria Math" panose="02040503050406030204" pitchFamily="18" charset="0"/>
                              <a:ea typeface="Times New Roman" panose="02020603050405020304" pitchFamily="18" charset="0"/>
                              <a:cs typeface="Times New Roman" panose="02020603050405020304" pitchFamily="18" charset="0"/>
                            </a:rPr>
                            <m:t>𝒎𝒂</m:t>
                          </m:r>
                          <m:sSub>
                            <m:sSubPr>
                              <m:ctrlPr>
                                <a:rPr lang="en-GB" b="1"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b="1" i="1" kern="100">
                                  <a:effectLst/>
                                  <a:latin typeface="Cambria Math" panose="02040503050406030204" pitchFamily="18" charset="0"/>
                                  <a:ea typeface="Times New Roman" panose="02020603050405020304" pitchFamily="18" charset="0"/>
                                  <a:cs typeface="Times New Roman" panose="02020603050405020304" pitchFamily="18" charset="0"/>
                                </a:rPr>
                                <m:t>𝒙</m:t>
                              </m:r>
                            </m:e>
                            <m:sub>
                              <m:r>
                                <m:rPr>
                                  <m:nor/>
                                </m:rPr>
                                <a:rPr lang="en-GB" b="1" kern="100">
                                  <a:effectLst/>
                                  <a:latin typeface="Cambria Math" panose="02040503050406030204" pitchFamily="18" charset="0"/>
                                  <a:ea typeface="Times New Roman" panose="02020603050405020304" pitchFamily="18" charset="0"/>
                                  <a:cs typeface="Times New Roman" panose="02020603050405020304" pitchFamily="18" charset="0"/>
                                </a:rPr>
                                <m:t>sc</m:t>
                              </m:r>
                              <m:r>
                                <m:rPr>
                                  <m:lit/>
                                  <m:nor/>
                                </m:rPr>
                                <a:rPr lang="en-GB" b="1" kern="100">
                                  <a:effectLst/>
                                  <a:latin typeface="Cambria Math" panose="02040503050406030204" pitchFamily="18" charset="0"/>
                                  <a:ea typeface="Times New Roman" panose="02020603050405020304" pitchFamily="18" charset="0"/>
                                  <a:cs typeface="Times New Roman" panose="02020603050405020304" pitchFamily="18" charset="0"/>
                                </a:rPr>
                                <m:t>_</m:t>
                              </m:r>
                              <m:r>
                                <m:rPr>
                                  <m:nor/>
                                </m:rPr>
                                <a:rPr lang="en-GB" b="1" kern="100">
                                  <a:effectLst/>
                                  <a:latin typeface="Cambria Math" panose="02040503050406030204" pitchFamily="18" charset="0"/>
                                  <a:ea typeface="Times New Roman" panose="02020603050405020304" pitchFamily="18" charset="0"/>
                                  <a:cs typeface="Times New Roman" panose="02020603050405020304" pitchFamily="18" charset="0"/>
                                </a:rPr>
                                <m:t>sc</m:t>
                              </m:r>
                            </m:sub>
                          </m:sSub>
                        </m:den>
                      </m:f>
                      <m:r>
                        <a:rPr lang="en-GB" b="1" i="1" kern="100">
                          <a:effectLst/>
                          <a:latin typeface="Cambria Math" panose="02040503050406030204" pitchFamily="18" charset="0"/>
                          <a:ea typeface="Times New Roman" panose="02020603050405020304" pitchFamily="18" charset="0"/>
                          <a:cs typeface="Times New Roman" panose="02020603050405020304" pitchFamily="18" charset="0"/>
                        </a:rPr>
                        <m:t>𝟏𝟎𝟎</m:t>
                      </m:r>
                      <m:r>
                        <a:rPr lang="en-GB" b="1" i="1" kern="100">
                          <a:effectLst/>
                          <a:latin typeface="Cambria Math" panose="02040503050406030204" pitchFamily="18" charset="0"/>
                          <a:ea typeface="Times New Roman" panose="02020603050405020304" pitchFamily="18" charset="0"/>
                          <a:cs typeface="Times New Roman" panose="02020603050405020304" pitchFamily="18" charset="0"/>
                        </a:rPr>
                        <m:t>=</m:t>
                      </m:r>
                      <m:r>
                        <a:rPr lang="en-GB" b="1" i="1" kern="100">
                          <a:effectLst/>
                          <a:latin typeface="Cambria Math" panose="02040503050406030204" pitchFamily="18" charset="0"/>
                          <a:ea typeface="Times New Roman" panose="02020603050405020304" pitchFamily="18" charset="0"/>
                          <a:cs typeface="Times New Roman" panose="02020603050405020304" pitchFamily="18" charset="0"/>
                        </a:rPr>
                        <m:t>𝟒𝟖</m:t>
                      </m:r>
                      <m:r>
                        <a:rPr lang="en-GB" b="1" i="1" kern="100">
                          <a:effectLst/>
                          <a:latin typeface="Cambria Math" panose="02040503050406030204" pitchFamily="18" charset="0"/>
                          <a:ea typeface="Times New Roman" panose="02020603050405020304" pitchFamily="18" charset="0"/>
                          <a:cs typeface="Times New Roman" panose="02020603050405020304" pitchFamily="18" charset="0"/>
                        </a:rPr>
                        <m:t>.</m:t>
                      </m:r>
                      <m:r>
                        <a:rPr lang="en-GB" b="1" i="1" kern="100">
                          <a:effectLst/>
                          <a:latin typeface="Cambria Math" panose="02040503050406030204" pitchFamily="18" charset="0"/>
                          <a:ea typeface="Times New Roman" panose="02020603050405020304" pitchFamily="18" charset="0"/>
                          <a:cs typeface="Times New Roman" panose="02020603050405020304" pitchFamily="18" charset="0"/>
                        </a:rPr>
                        <m:t>𝟔𝟒</m:t>
                      </m:r>
                      <m:r>
                        <a:rPr lang="en-GB" b="1" i="1" kern="100">
                          <a:effectLst/>
                          <a:latin typeface="Cambria Math" panose="02040503050406030204" pitchFamily="18" charset="0"/>
                          <a:ea typeface="Times New Roman" panose="02020603050405020304" pitchFamily="18" charset="0"/>
                          <a:cs typeface="Times New Roman" panose="02020603050405020304" pitchFamily="18" charset="0"/>
                        </a:rPr>
                        <m:t>%</m:t>
                      </m:r>
                    </m:oMath>
                  </m:oMathPara>
                </a14:m>
                <a:endParaRPr lang="en-GB" b="1"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GB" dirty="0"/>
              </a:p>
              <a:p>
                <a:r>
                  <a:rPr lang="en-GB" dirty="0"/>
                  <a:t>The method used is very satisfactory considering that only a resistor is used to dissipate the energy that comes from our system. </a:t>
                </a:r>
              </a:p>
              <a:p>
                <a:r>
                  <a:rPr lang="en-GB" dirty="0"/>
                  <a:t>However, there are much more effective methods such as using Resistors and Inductors (R + L) as we will see in the next slides</a:t>
                </a:r>
              </a:p>
              <a:p>
                <a:endParaRPr lang="en-GB" dirty="0"/>
              </a:p>
            </p:txBody>
          </p:sp>
        </mc:Choice>
        <mc:Fallback>
          <p:sp>
            <p:nvSpPr>
              <p:cNvPr id="21" name="TextBox 20">
                <a:extLst>
                  <a:ext uri="{FF2B5EF4-FFF2-40B4-BE49-F238E27FC236}">
                    <a16:creationId xmlns:a16="http://schemas.microsoft.com/office/drawing/2014/main" id="{5C8D9FCB-C60C-B776-A756-D142D08AFFC5}"/>
                  </a:ext>
                </a:extLst>
              </p:cNvPr>
              <p:cNvSpPr txBox="1">
                <a:spLocks noRot="1" noChangeAspect="1" noMove="1" noResize="1" noEditPoints="1" noAdjustHandles="1" noChangeArrowheads="1" noChangeShapeType="1" noTextEdit="1"/>
              </p:cNvSpPr>
              <p:nvPr/>
            </p:nvSpPr>
            <p:spPr>
              <a:xfrm>
                <a:off x="1103313" y="1738605"/>
                <a:ext cx="5988730" cy="4544834"/>
              </a:xfrm>
              <a:prstGeom prst="rect">
                <a:avLst/>
              </a:prstGeom>
              <a:blipFill>
                <a:blip r:embed="rId3"/>
                <a:stretch>
                  <a:fillRect l="-916" t="-670" r="-1527"/>
                </a:stretch>
              </a:blipFill>
            </p:spPr>
            <p:txBody>
              <a:bodyPr/>
              <a:lstStyle/>
              <a:p>
                <a:r>
                  <a:rPr lang="en-GB">
                    <a:noFill/>
                  </a:rPr>
                  <a:t> </a:t>
                </a:r>
              </a:p>
            </p:txBody>
          </p:sp>
        </mc:Fallback>
      </mc:AlternateContent>
      <p:pic>
        <p:nvPicPr>
          <p:cNvPr id="8" name="Picture 7" descr="A graph with a line graph&#10;&#10;AI-generated content may be incorrect.">
            <a:extLst>
              <a:ext uri="{FF2B5EF4-FFF2-40B4-BE49-F238E27FC236}">
                <a16:creationId xmlns:a16="http://schemas.microsoft.com/office/drawing/2014/main" id="{00ECF49A-4DA2-B18A-D60D-CA6C4B28F0E4}"/>
              </a:ext>
            </a:extLst>
          </p:cNvPr>
          <p:cNvPicPr>
            <a:picLocks noChangeAspect="1"/>
          </p:cNvPicPr>
          <p:nvPr/>
        </p:nvPicPr>
        <p:blipFill>
          <a:blip r:embed="rId4"/>
          <a:stretch>
            <a:fillRect/>
          </a:stretch>
        </p:blipFill>
        <p:spPr>
          <a:xfrm>
            <a:off x="7092044" y="1581934"/>
            <a:ext cx="3684000" cy="4544834"/>
          </a:xfrm>
          <a:prstGeom prst="rect">
            <a:avLst/>
          </a:prstGeom>
        </p:spPr>
      </p:pic>
      <p:sp>
        <p:nvSpPr>
          <p:cNvPr id="7" name="Oval 6">
            <a:extLst>
              <a:ext uri="{FF2B5EF4-FFF2-40B4-BE49-F238E27FC236}">
                <a16:creationId xmlns:a16="http://schemas.microsoft.com/office/drawing/2014/main" id="{8F68F11E-9C29-CDC2-5B26-27670983902C}"/>
              </a:ext>
            </a:extLst>
          </p:cNvPr>
          <p:cNvSpPr/>
          <p:nvPr/>
        </p:nvSpPr>
        <p:spPr>
          <a:xfrm>
            <a:off x="8470475" y="3009579"/>
            <a:ext cx="326271" cy="504692"/>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 name="Titolo 1">
            <a:extLst>
              <a:ext uri="{FF2B5EF4-FFF2-40B4-BE49-F238E27FC236}">
                <a16:creationId xmlns:a16="http://schemas.microsoft.com/office/drawing/2014/main" id="{DBBFDD4E-A61F-BFBF-8A36-4D8EA356B57B}"/>
              </a:ext>
            </a:extLst>
          </p:cNvPr>
          <p:cNvSpPr txBox="1">
            <a:spLocks/>
          </p:cNvSpPr>
          <p:nvPr/>
        </p:nvSpPr>
        <p:spPr>
          <a:xfrm>
            <a:off x="1103313" y="1300065"/>
            <a:ext cx="9905998" cy="4385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it-IT" sz="2000" dirty="0">
                <a:latin typeface="Rockwell" panose="02060603020205020403" pitchFamily="18" charset="0"/>
              </a:rPr>
              <a:t>RESULT</a:t>
            </a:r>
          </a:p>
        </p:txBody>
      </p:sp>
    </p:spTree>
    <p:extLst>
      <p:ext uri="{BB962C8B-B14F-4D97-AF65-F5344CB8AC3E}">
        <p14:creationId xmlns:p14="http://schemas.microsoft.com/office/powerpoint/2010/main" val="34196496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3C8D9-9233-41D0-8A1E-84A6B9FAC164}"/>
              </a:ext>
            </a:extLst>
          </p:cNvPr>
          <p:cNvSpPr>
            <a:spLocks noGrp="1"/>
          </p:cNvSpPr>
          <p:nvPr>
            <p:ph type="title"/>
          </p:nvPr>
        </p:nvSpPr>
        <p:spPr>
          <a:xfrm>
            <a:off x="1144587" y="422575"/>
            <a:ext cx="9902823" cy="955556"/>
          </a:xfrm>
        </p:spPr>
        <p:txBody>
          <a:bodyPr>
            <a:normAutofit/>
          </a:bodyPr>
          <a:lstStyle/>
          <a:p>
            <a:r>
              <a:rPr lang="it-IT" sz="3200" dirty="0"/>
              <a:t>Se</a:t>
            </a:r>
            <a:r>
              <a:rPr lang="it-IT" sz="3200" dirty="0">
                <a:latin typeface="Rockwell" panose="02060603020205020403" pitchFamily="18" charset="0"/>
              </a:rPr>
              <a:t>cond mode </a:t>
            </a:r>
            <a:r>
              <a:rPr lang="it-IT" sz="3200" b="1" dirty="0">
                <a:latin typeface="Rockwell" panose="02060603020205020403" pitchFamily="18" charset="0"/>
              </a:rPr>
              <a:t>R, L </a:t>
            </a:r>
            <a:r>
              <a:rPr lang="it-IT" sz="3200" dirty="0">
                <a:latin typeface="Rockwell" panose="02060603020205020403" pitchFamily="18" charset="0"/>
              </a:rPr>
              <a:t>optimization</a:t>
            </a:r>
            <a:endParaRPr lang="en-GB" sz="3200" dirty="0"/>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A12ECFF0-628D-CE5D-76EE-76FD81C07A3C}"/>
                  </a:ext>
                </a:extLst>
              </p:cNvPr>
              <p:cNvSpPr txBox="1"/>
              <p:nvPr/>
            </p:nvSpPr>
            <p:spPr>
              <a:xfrm>
                <a:off x="1144588" y="1443026"/>
                <a:ext cx="4760912" cy="6680675"/>
              </a:xfrm>
              <a:prstGeom prst="rect">
                <a:avLst/>
              </a:prstGeom>
              <a:noFill/>
            </p:spPr>
            <p:txBody>
              <a:bodyPr wrap="square" rtlCol="0">
                <a:spAutoFit/>
              </a:bodyPr>
              <a:lstStyle/>
              <a:p>
                <a:pPr marL="285750" indent="-285750">
                  <a:buFont typeface="Arial" panose="020B0604020202020204" pitchFamily="34" charset="0"/>
                  <a:buChar char="•"/>
                </a:pPr>
                <a:r>
                  <a:rPr lang="it-IT" dirty="0"/>
                  <a:t>In this part we want to optimize the resonant shaunt for snooze the vibration associated to the second mode. </a:t>
                </a:r>
              </a:p>
              <a:p>
                <a:pPr marL="285750" indent="-285750">
                  <a:buFont typeface="Arial" panose="020B0604020202020204" pitchFamily="34" charset="0"/>
                  <a:buChar char="•"/>
                </a:pPr>
                <a:r>
                  <a:rPr lang="it-IT" dirty="0"/>
                  <a:t>For this type of optimization we followed an analitic procedure, so we can exacltly derive the fomulas for the optimal Resistance (</a:t>
                </a:r>
                <a:r>
                  <a:rPr lang="it-IT" b="1" dirty="0"/>
                  <a:t>R</a:t>
                </a:r>
                <a:r>
                  <a:rPr lang="it-IT" dirty="0"/>
                  <a:t>) and optimal Inductance (</a:t>
                </a:r>
                <a:r>
                  <a:rPr lang="it-IT" b="1" dirty="0"/>
                  <a:t>L</a:t>
                </a:r>
                <a:r>
                  <a:rPr lang="it-IT" dirty="0"/>
                  <a:t>). </a:t>
                </a:r>
              </a:p>
              <a:p>
                <a:pPr marL="285750" indent="-285750">
                  <a:buFont typeface="Arial" panose="020B0604020202020204" pitchFamily="34" charset="0"/>
                  <a:buChar char="•"/>
                </a:pPr>
                <a:r>
                  <a:rPr lang="it-IT" dirty="0"/>
                  <a:t>Derive form system eq:</a:t>
                </a:r>
              </a:p>
              <a:p>
                <a:r>
                  <a:rPr lang="it-IT" dirty="0"/>
                  <a:t>	-   </a:t>
                </a:r>
                <a:r>
                  <a:rPr lang="it-IT" dirty="0">
                    <a:latin typeface="Rockwell" panose="02060603020205020403" pitchFamily="18" charset="0"/>
                  </a:rPr>
                  <a:t>Electric Natural Frequency:</a:t>
                </a:r>
              </a:p>
              <a:p>
                <a:r>
                  <a:rPr lang="en-GB" b="1" i="1" kern="100" dirty="0">
                    <a:effectLst/>
                    <a:latin typeface="Cambria Math" panose="02040503050406030204" pitchFamily="18" charset="0"/>
                    <a:ea typeface="Times New Roman" panose="02020603050405020304" pitchFamily="18" charset="0"/>
                    <a:cs typeface="Times New Roman" panose="02020603050405020304" pitchFamily="18" charset="0"/>
                  </a:rPr>
                  <a:t>\</a:t>
                </a:r>
              </a:p>
              <a:p>
                <a:r>
                  <a:rPr lang="en-GB" sz="1800" b="1" kern="100" dirty="0">
                    <a:effectLst/>
                    <a:ea typeface="Times New Roman" panose="02020603050405020304" pitchFamily="18" charset="0"/>
                    <a:cs typeface="Times New Roman" panose="02020603050405020304" pitchFamily="18" charset="0"/>
                  </a:rPr>
                  <a:t>		</a:t>
                </a:r>
                <a:r>
                  <a:rPr lang="en-GB" sz="1800" b="1" kern="100" dirty="0">
                    <a:effectLst/>
                    <a:latin typeface="Cambria Math" panose="02040503050406030204" pitchFamily="18" charset="0"/>
                    <a:ea typeface="Cambria Math" panose="02040503050406030204" pitchFamily="18" charset="0"/>
                    <a:cs typeface="Times New Roman" panose="02020603050405020304" pitchFamily="18" charset="0"/>
                  </a:rPr>
                  <a:t>	</a:t>
                </a:r>
                <a14:m>
                  <m:oMath xmlns:m="http://schemas.openxmlformats.org/officeDocument/2006/math">
                    <m:sSub>
                      <m:sSubPr>
                        <m:ctrlPr>
                          <a:rPr lang="en-GB" sz="1800" b="1" i="1" kern="100" smtClean="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GB" sz="1800" b="1" i="1" kern="100">
                            <a:effectLst/>
                            <a:latin typeface="Cambria Math" panose="02040503050406030204" pitchFamily="18" charset="0"/>
                            <a:ea typeface="Cambria Math" panose="02040503050406030204" pitchFamily="18" charset="0"/>
                            <a:cs typeface="Times New Roman" panose="02020603050405020304" pitchFamily="18" charset="0"/>
                          </a:rPr>
                          <m:t>𝝎</m:t>
                        </m:r>
                      </m:e>
                      <m:sub>
                        <m:r>
                          <a:rPr lang="en-GB" sz="1800" b="1" i="1" kern="100">
                            <a:effectLst/>
                            <a:latin typeface="Cambria Math" panose="02040503050406030204" pitchFamily="18" charset="0"/>
                            <a:ea typeface="Cambria Math" panose="02040503050406030204" pitchFamily="18" charset="0"/>
                            <a:cs typeface="Times New Roman" panose="02020603050405020304" pitchFamily="18" charset="0"/>
                          </a:rPr>
                          <m:t>𝒆</m:t>
                        </m:r>
                      </m:sub>
                    </m:sSub>
                    <m:r>
                      <a:rPr lang="en-GB" sz="1800" b="1" i="1" kern="100">
                        <a:effectLst/>
                        <a:latin typeface="Cambria Math" panose="02040503050406030204" pitchFamily="18" charset="0"/>
                        <a:ea typeface="Cambria Math" panose="02040503050406030204" pitchFamily="18" charset="0"/>
                        <a:cs typeface="Times New Roman" panose="02020603050405020304" pitchFamily="18" charset="0"/>
                      </a:rPr>
                      <m:t>=</m:t>
                    </m:r>
                    <m:f>
                      <m:fPr>
                        <m:ctrlPr>
                          <a:rPr lang="en-GB" sz="1800" b="1"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GB" sz="1800" b="1" i="1" kern="100">
                            <a:effectLst/>
                            <a:latin typeface="Cambria Math" panose="02040503050406030204" pitchFamily="18" charset="0"/>
                            <a:ea typeface="Cambria Math" panose="02040503050406030204" pitchFamily="18" charset="0"/>
                            <a:cs typeface="Times New Roman" panose="02020603050405020304" pitchFamily="18" charset="0"/>
                          </a:rPr>
                          <m:t>𝟏</m:t>
                        </m:r>
                      </m:num>
                      <m:den>
                        <m:rad>
                          <m:radPr>
                            <m:degHide m:val="on"/>
                            <m:ctrlPr>
                              <a:rPr lang="en-GB" sz="1800" b="1" i="1" kern="100">
                                <a:effectLst/>
                                <a:latin typeface="Cambria Math" panose="02040503050406030204" pitchFamily="18" charset="0"/>
                                <a:ea typeface="Cambria Math" panose="02040503050406030204" pitchFamily="18" charset="0"/>
                                <a:cs typeface="Times New Roman" panose="02020603050405020304" pitchFamily="18" charset="0"/>
                              </a:rPr>
                            </m:ctrlPr>
                          </m:radPr>
                          <m:deg/>
                          <m:e>
                            <m:r>
                              <a:rPr lang="en-GB" sz="1800" b="1" i="1" kern="100">
                                <a:effectLst/>
                                <a:latin typeface="Cambria Math" panose="02040503050406030204" pitchFamily="18" charset="0"/>
                                <a:ea typeface="Cambria Math" panose="02040503050406030204" pitchFamily="18" charset="0"/>
                                <a:cs typeface="Times New Roman" panose="02020603050405020304" pitchFamily="18" charset="0"/>
                              </a:rPr>
                              <m:t>𝑳𝑪</m:t>
                            </m:r>
                            <m:sSub>
                              <m:sSubPr>
                                <m:ctrlPr>
                                  <a:rPr lang="en-GB" sz="1800" b="1"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GB" sz="1800" b="1" i="1" kern="100">
                                    <a:effectLst/>
                                    <a:latin typeface="Cambria Math" panose="02040503050406030204" pitchFamily="18" charset="0"/>
                                    <a:ea typeface="Cambria Math" panose="02040503050406030204" pitchFamily="18" charset="0"/>
                                    <a:cs typeface="Times New Roman" panose="02020603050405020304" pitchFamily="18" charset="0"/>
                                  </a:rPr>
                                  <m:t>𝒑</m:t>
                                </m:r>
                              </m:e>
                              <m:sub>
                                <m:r>
                                  <a:rPr lang="en-GB" sz="1800" b="1" i="1" kern="100">
                                    <a:effectLst/>
                                    <a:latin typeface="Cambria Math" panose="02040503050406030204" pitchFamily="18" charset="0"/>
                                    <a:ea typeface="Cambria Math" panose="02040503050406030204" pitchFamily="18" charset="0"/>
                                    <a:cs typeface="Times New Roman" panose="02020603050405020304" pitchFamily="18" charset="0"/>
                                  </a:rPr>
                                  <m:t>𝒊</m:t>
                                </m:r>
                              </m:sub>
                            </m:sSub>
                          </m:e>
                        </m:rad>
                      </m:den>
                    </m:f>
                  </m:oMath>
                </a14:m>
                <a:endParaRPr lang="en-GB" sz="1800" b="1" kern="100" dirty="0">
                  <a:effectLst/>
                  <a:latin typeface="Cambria Math" panose="02040503050406030204" pitchFamily="18" charset="0"/>
                  <a:ea typeface="Cambria Math" panose="02040503050406030204" pitchFamily="18" charset="0"/>
                  <a:cs typeface="Times New Roman" panose="02020603050405020304" pitchFamily="18" charset="0"/>
                </a:endParaRPr>
              </a:p>
              <a:p>
                <a:endParaRPr lang="it-IT" dirty="0">
                  <a:latin typeface="Rockwell" panose="02060603020205020403" pitchFamily="18" charset="0"/>
                </a:endParaRPr>
              </a:p>
              <a:p>
                <a:r>
                  <a:rPr lang="it-IT" dirty="0">
                    <a:latin typeface="Rockwell" panose="02060603020205020403" pitchFamily="18" charset="0"/>
                  </a:rPr>
                  <a:t>	-   Electrical damping </a:t>
                </a:r>
              </a:p>
              <a:p>
                <a:pPr lvl="1"/>
                <a:r>
                  <a:rPr lang="en-GB" sz="1800" kern="100" dirty="0">
                    <a:effectLst/>
                    <a:ea typeface="Times New Roman" panose="02020603050405020304" pitchFamily="18" charset="0"/>
                    <a:cs typeface="Times New Roman" panose="02020603050405020304" pitchFamily="18" charset="0"/>
                  </a:rPr>
                  <a:t>	</a:t>
                </a:r>
                <a:endParaRPr lang="en-GB" sz="1800" kern="100" dirty="0">
                  <a:effectLst/>
                  <a:latin typeface="Cambria Math" panose="02040503050406030204" pitchFamily="18" charset="0"/>
                  <a:ea typeface="Cambria Math" panose="02040503050406030204" pitchFamily="18" charset="0"/>
                  <a:cs typeface="Times New Roman" panose="02020603050405020304" pitchFamily="18" charset="0"/>
                </a:endParaRPr>
              </a:p>
              <a:p>
                <a:pPr lvl="1"/>
                <a:r>
                  <a:rPr lang="en-GB" sz="1800" b="1" kern="100" dirty="0">
                    <a:effectLst/>
                    <a:latin typeface="Cambria Math" panose="02040503050406030204" pitchFamily="18" charset="0"/>
                    <a:ea typeface="Cambria Math" panose="02040503050406030204" pitchFamily="18" charset="0"/>
                    <a:cs typeface="Times New Roman" panose="02020603050405020304" pitchFamily="18" charset="0"/>
                  </a:rPr>
                  <a:t>	 	</a:t>
                </a:r>
                <a14:m>
                  <m:oMath xmlns:m="http://schemas.openxmlformats.org/officeDocument/2006/math">
                    <m:sSub>
                      <m:sSubPr>
                        <m:ctrlPr>
                          <a:rPr lang="en-GB" sz="1800" b="1"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GB" sz="1800" b="1" i="1" kern="100">
                            <a:effectLst/>
                            <a:latin typeface="Cambria Math" panose="02040503050406030204" pitchFamily="18" charset="0"/>
                            <a:ea typeface="Cambria Math" panose="02040503050406030204" pitchFamily="18" charset="0"/>
                            <a:cs typeface="Times New Roman" panose="02020603050405020304" pitchFamily="18" charset="0"/>
                          </a:rPr>
                          <m:t>𝝃</m:t>
                        </m:r>
                      </m:e>
                      <m:sub>
                        <m:r>
                          <a:rPr lang="en-GB" sz="1800" b="1" i="1" kern="100">
                            <a:effectLst/>
                            <a:latin typeface="Cambria Math" panose="02040503050406030204" pitchFamily="18" charset="0"/>
                            <a:ea typeface="Cambria Math" panose="02040503050406030204" pitchFamily="18" charset="0"/>
                            <a:cs typeface="Times New Roman" panose="02020603050405020304" pitchFamily="18" charset="0"/>
                          </a:rPr>
                          <m:t>𝒆</m:t>
                        </m:r>
                      </m:sub>
                    </m:sSub>
                    <m:r>
                      <a:rPr lang="en-GB" sz="1800" b="1" i="1" kern="100">
                        <a:effectLst/>
                        <a:latin typeface="Cambria Math" panose="02040503050406030204" pitchFamily="18" charset="0"/>
                        <a:ea typeface="Cambria Math" panose="02040503050406030204" pitchFamily="18" charset="0"/>
                        <a:cs typeface="Times New Roman" panose="02020603050405020304" pitchFamily="18" charset="0"/>
                      </a:rPr>
                      <m:t>=</m:t>
                    </m:r>
                    <m:f>
                      <m:fPr>
                        <m:ctrlPr>
                          <a:rPr lang="en-GB" sz="1800" b="1"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GB" sz="1800" b="1" i="1" kern="100">
                            <a:effectLst/>
                            <a:latin typeface="Cambria Math" panose="02040503050406030204" pitchFamily="18" charset="0"/>
                            <a:ea typeface="Cambria Math" panose="02040503050406030204" pitchFamily="18" charset="0"/>
                            <a:cs typeface="Times New Roman" panose="02020603050405020304" pitchFamily="18" charset="0"/>
                          </a:rPr>
                          <m:t>𝑹</m:t>
                        </m:r>
                        <m:sSub>
                          <m:sSubPr>
                            <m:ctrlPr>
                              <a:rPr lang="en-GB" sz="1800" b="1"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GB" sz="1800" b="1" i="1" kern="100">
                                <a:effectLst/>
                                <a:latin typeface="Cambria Math" panose="02040503050406030204" pitchFamily="18" charset="0"/>
                                <a:ea typeface="Cambria Math" panose="02040503050406030204" pitchFamily="18" charset="0"/>
                                <a:cs typeface="Times New Roman" panose="02020603050405020304" pitchFamily="18" charset="0"/>
                              </a:rPr>
                              <m:t>𝑪</m:t>
                            </m:r>
                          </m:e>
                          <m:sub>
                            <m:r>
                              <a:rPr lang="en-GB" sz="1800" b="1" i="1" kern="100">
                                <a:effectLst/>
                                <a:latin typeface="Cambria Math" panose="02040503050406030204" pitchFamily="18" charset="0"/>
                                <a:ea typeface="Cambria Math" panose="02040503050406030204" pitchFamily="18" charset="0"/>
                                <a:cs typeface="Times New Roman" panose="02020603050405020304" pitchFamily="18" charset="0"/>
                              </a:rPr>
                              <m:t>𝒑𝒊</m:t>
                            </m:r>
                          </m:sub>
                        </m:sSub>
                        <m:sSub>
                          <m:sSubPr>
                            <m:ctrlPr>
                              <a:rPr lang="en-GB" sz="1800" b="1"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GB" sz="1800" b="1" i="1" kern="100">
                                <a:effectLst/>
                                <a:latin typeface="Cambria Math" panose="02040503050406030204" pitchFamily="18" charset="0"/>
                                <a:ea typeface="Cambria Math" panose="02040503050406030204" pitchFamily="18" charset="0"/>
                                <a:cs typeface="Times New Roman" panose="02020603050405020304" pitchFamily="18" charset="0"/>
                              </a:rPr>
                              <m:t>𝝎</m:t>
                            </m:r>
                          </m:e>
                          <m:sub>
                            <m:r>
                              <a:rPr lang="en-GB" sz="1800" b="1" i="1" kern="100">
                                <a:effectLst/>
                                <a:latin typeface="Cambria Math" panose="02040503050406030204" pitchFamily="18" charset="0"/>
                                <a:ea typeface="Cambria Math" panose="02040503050406030204" pitchFamily="18" charset="0"/>
                                <a:cs typeface="Times New Roman" panose="02020603050405020304" pitchFamily="18" charset="0"/>
                              </a:rPr>
                              <m:t>𝒆</m:t>
                            </m:r>
                          </m:sub>
                        </m:sSub>
                      </m:num>
                      <m:den>
                        <m:r>
                          <a:rPr lang="en-GB" sz="1800" b="1" i="1" kern="100">
                            <a:effectLst/>
                            <a:latin typeface="Cambria Math" panose="02040503050406030204" pitchFamily="18" charset="0"/>
                            <a:ea typeface="Cambria Math" panose="02040503050406030204" pitchFamily="18" charset="0"/>
                            <a:cs typeface="Times New Roman" panose="02020603050405020304" pitchFamily="18" charset="0"/>
                          </a:rPr>
                          <m:t>𝟐</m:t>
                        </m:r>
                      </m:den>
                    </m:f>
                  </m:oMath>
                </a14:m>
                <a:endParaRPr lang="en-GB" sz="1800" b="1" kern="100" dirty="0">
                  <a:effectLst/>
                  <a:latin typeface="Cambria Math" panose="02040503050406030204" pitchFamily="18" charset="0"/>
                  <a:ea typeface="Cambria Math" panose="02040503050406030204" pitchFamily="18" charset="0"/>
                  <a:cs typeface="Times New Roman" panose="02020603050405020304" pitchFamily="18" charset="0"/>
                </a:endParaRPr>
              </a:p>
              <a:p>
                <a:pPr lvl="1"/>
                <a:endParaRPr lang="en-GB" sz="1800" b="1" kern="100" dirty="0">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buFontTx/>
                  <a:buChar char="-"/>
                </a:pPr>
                <a:endParaRPr lang="it-IT" dirty="0">
                  <a:latin typeface="Rockwell" panose="02060603020205020403" pitchFamily="18" charset="0"/>
                </a:endParaRPr>
              </a:p>
              <a:p>
                <a:pPr marL="285750" indent="-285750">
                  <a:buFont typeface="Arial" panose="020B0604020202020204" pitchFamily="34" charset="0"/>
                  <a:buChar char="•"/>
                </a:pPr>
                <a:endParaRPr lang="it-IT" dirty="0"/>
              </a:p>
              <a:p>
                <a:pPr marL="285750" indent="-285750">
                  <a:buFont typeface="Arial" panose="020B0604020202020204" pitchFamily="34" charset="0"/>
                  <a:buChar char="•"/>
                </a:pPr>
                <a:endParaRPr lang="it-IT" dirty="0"/>
              </a:p>
              <a:p>
                <a:pPr marL="285750" indent="-285750">
                  <a:buFont typeface="Arial" panose="020B0604020202020204" pitchFamily="34" charset="0"/>
                  <a:buChar char="•"/>
                </a:pPr>
                <a:endParaRPr lang="it-IT" dirty="0"/>
              </a:p>
              <a:p>
                <a:pPr marL="285750" indent="-285750">
                  <a:buFontTx/>
                  <a:buChar char="-"/>
                </a:pPr>
                <a:endParaRPr lang="it-IT" dirty="0"/>
              </a:p>
              <a:p>
                <a:pPr marL="285750" indent="-285750">
                  <a:buFontTx/>
                  <a:buChar char="-"/>
                </a:pPr>
                <a:endParaRPr lang="it-IT" dirty="0"/>
              </a:p>
            </p:txBody>
          </p:sp>
        </mc:Choice>
        <mc:Fallback xmlns="">
          <p:sp>
            <p:nvSpPr>
              <p:cNvPr id="13" name="TextBox 12">
                <a:extLst>
                  <a:ext uri="{FF2B5EF4-FFF2-40B4-BE49-F238E27FC236}">
                    <a16:creationId xmlns:a16="http://schemas.microsoft.com/office/drawing/2014/main" id="{A12ECFF0-628D-CE5D-76EE-76FD81C07A3C}"/>
                  </a:ext>
                </a:extLst>
              </p:cNvPr>
              <p:cNvSpPr txBox="1">
                <a:spLocks noRot="1" noChangeAspect="1" noMove="1" noResize="1" noEditPoints="1" noAdjustHandles="1" noChangeArrowheads="1" noChangeShapeType="1" noTextEdit="1"/>
              </p:cNvSpPr>
              <p:nvPr/>
            </p:nvSpPr>
            <p:spPr>
              <a:xfrm>
                <a:off x="1144588" y="1443026"/>
                <a:ext cx="4760912" cy="6680675"/>
              </a:xfrm>
              <a:prstGeom prst="rect">
                <a:avLst/>
              </a:prstGeom>
              <a:blipFill>
                <a:blip r:embed="rId2"/>
                <a:stretch>
                  <a:fillRect l="-1152" t="-54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8DE0E080-3B26-8749-D245-CF0438CC6D16}"/>
                  </a:ext>
                </a:extLst>
              </p:cNvPr>
              <p:cNvSpPr txBox="1"/>
              <p:nvPr/>
            </p:nvSpPr>
            <p:spPr>
              <a:xfrm>
                <a:off x="6527735" y="1357492"/>
                <a:ext cx="4368865" cy="4622291"/>
              </a:xfrm>
              <a:prstGeom prst="rect">
                <a:avLst/>
              </a:prstGeom>
              <a:noFill/>
            </p:spPr>
            <p:txBody>
              <a:bodyPr wrap="square" rtlCol="0">
                <a:spAutoFit/>
              </a:bodyPr>
              <a:lstStyle/>
              <a:p>
                <a:r>
                  <a:rPr lang="it-IT" dirty="0"/>
                  <a:t>And also we have the forlmulas for find :</a:t>
                </a:r>
              </a:p>
              <a:p>
                <a:pPr marL="285750" indent="-285750">
                  <a:buFontTx/>
                  <a:buChar char="-"/>
                </a:pPr>
                <a:r>
                  <a:rPr lang="it-IT" dirty="0"/>
                  <a:t>The </a:t>
                </a:r>
                <a:r>
                  <a:rPr lang="it-IT" b="1" dirty="0">
                    <a:latin typeface="Rockwell" panose="02060603020205020403" pitchFamily="18" charset="0"/>
                  </a:rPr>
                  <a:t>optimal</a:t>
                </a:r>
                <a:r>
                  <a:rPr lang="it-IT" dirty="0"/>
                  <a:t> electical natural frequencies</a:t>
                </a:r>
              </a:p>
              <a:p>
                <a:endParaRPr lang="en-GB" sz="1800" b="1" i="1" kern="100" dirty="0">
                  <a:effectLst/>
                  <a:latin typeface="Cambria Math" panose="02040503050406030204" pitchFamily="18" charset="0"/>
                  <a:ea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sSubSup>
                        <m:sSubSupPr>
                          <m:ctrlPr>
                            <a:rPr lang="en-GB" sz="1600" b="1" i="1" kern="100" smtClean="0">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GB" sz="1600" b="1" i="1" kern="100">
                              <a:effectLst/>
                              <a:latin typeface="Cambria Math" panose="02040503050406030204" pitchFamily="18" charset="0"/>
                              <a:ea typeface="Cambria Math" panose="02040503050406030204" pitchFamily="18" charset="0"/>
                              <a:cs typeface="Times New Roman" panose="02020603050405020304" pitchFamily="18" charset="0"/>
                            </a:rPr>
                            <m:t>𝝎</m:t>
                          </m:r>
                        </m:e>
                        <m:sub>
                          <m:r>
                            <a:rPr lang="en-GB" sz="1600" b="1" i="1" kern="100">
                              <a:effectLst/>
                              <a:latin typeface="Cambria Math" panose="02040503050406030204" pitchFamily="18" charset="0"/>
                              <a:ea typeface="Cambria Math" panose="02040503050406030204" pitchFamily="18" charset="0"/>
                              <a:cs typeface="Times New Roman" panose="02020603050405020304" pitchFamily="18" charset="0"/>
                            </a:rPr>
                            <m:t>𝒆</m:t>
                          </m:r>
                        </m:sub>
                        <m:sup>
                          <m:r>
                            <m:rPr>
                              <m:nor/>
                            </m:rPr>
                            <a:rPr lang="it-IT" sz="1600" b="1" i="0" kern="100" smtClean="0">
                              <a:effectLst/>
                              <a:latin typeface="Cambria Math" panose="02040503050406030204" pitchFamily="18" charset="0"/>
                              <a:ea typeface="Cambria Math" panose="02040503050406030204" pitchFamily="18" charset="0"/>
                              <a:cs typeface="Times New Roman" panose="02020603050405020304" pitchFamily="18" charset="0"/>
                            </a:rPr>
                            <m:t>opt</m:t>
                          </m:r>
                        </m:sup>
                      </m:sSubSup>
                      <m:r>
                        <a:rPr lang="en-GB" sz="1600" b="1" i="1" kern="100">
                          <a:effectLst/>
                          <a:latin typeface="Cambria Math" panose="02040503050406030204" pitchFamily="18" charset="0"/>
                          <a:ea typeface="Cambria Math" panose="02040503050406030204" pitchFamily="18" charset="0"/>
                          <a:cs typeface="Times New Roman" panose="02020603050405020304" pitchFamily="18" charset="0"/>
                        </a:rPr>
                        <m:t>=</m:t>
                      </m:r>
                      <m:acc>
                        <m:accPr>
                          <m:chr m:val="̂"/>
                          <m:ctrlPr>
                            <a:rPr lang="en-GB" sz="1600" b="1" i="1" kern="100">
                              <a:effectLst/>
                              <a:latin typeface="Cambria Math" panose="02040503050406030204" pitchFamily="18" charset="0"/>
                              <a:ea typeface="Cambria Math" panose="02040503050406030204" pitchFamily="18" charset="0"/>
                              <a:cs typeface="Times New Roman" panose="02020603050405020304" pitchFamily="18" charset="0"/>
                            </a:rPr>
                          </m:ctrlPr>
                        </m:accPr>
                        <m:e>
                          <m:sSub>
                            <m:sSubPr>
                              <m:ctrlPr>
                                <a:rPr lang="en-GB" sz="1600" b="1"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GB" sz="1600" b="1" i="1" kern="100">
                                  <a:effectLst/>
                                  <a:latin typeface="Cambria Math" panose="02040503050406030204" pitchFamily="18" charset="0"/>
                                  <a:ea typeface="Cambria Math" panose="02040503050406030204" pitchFamily="18" charset="0"/>
                                  <a:cs typeface="Times New Roman" panose="02020603050405020304" pitchFamily="18" charset="0"/>
                                </a:rPr>
                                <m:t>𝝎</m:t>
                              </m:r>
                            </m:e>
                            <m:sub>
                              <m:r>
                                <a:rPr lang="en-GB" sz="1600" b="1" i="1" kern="100">
                                  <a:effectLst/>
                                  <a:latin typeface="Cambria Math" panose="02040503050406030204" pitchFamily="18" charset="0"/>
                                  <a:ea typeface="Cambria Math" panose="02040503050406030204" pitchFamily="18" charset="0"/>
                                  <a:cs typeface="Times New Roman" panose="02020603050405020304" pitchFamily="18" charset="0"/>
                                </a:rPr>
                                <m:t>𝒊</m:t>
                              </m:r>
                            </m:sub>
                          </m:sSub>
                        </m:e>
                      </m:acc>
                      <m:r>
                        <a:rPr lang="en-GB" sz="1600" b="1" i="1" kern="100">
                          <a:effectLst/>
                          <a:latin typeface="Cambria Math" panose="02040503050406030204" pitchFamily="18" charset="0"/>
                          <a:ea typeface="Cambria Math" panose="02040503050406030204" pitchFamily="18" charset="0"/>
                          <a:cs typeface="Times New Roman" panose="02020603050405020304" pitchFamily="18" charset="0"/>
                        </a:rPr>
                        <m:t>=</m:t>
                      </m:r>
                      <m:sSub>
                        <m:sSubPr>
                          <m:ctrlPr>
                            <a:rPr lang="en-GB" sz="1600" b="1"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GB" sz="1600" b="1" i="1" kern="100">
                              <a:effectLst/>
                              <a:latin typeface="Cambria Math" panose="02040503050406030204" pitchFamily="18" charset="0"/>
                              <a:ea typeface="Cambria Math" panose="02040503050406030204" pitchFamily="18" charset="0"/>
                              <a:cs typeface="Times New Roman" panose="02020603050405020304" pitchFamily="18" charset="0"/>
                            </a:rPr>
                            <m:t>𝝎</m:t>
                          </m:r>
                        </m:e>
                        <m:sub>
                          <m:r>
                            <a:rPr lang="en-GB" sz="1600" b="1" i="1" kern="100">
                              <a:effectLst/>
                              <a:latin typeface="Cambria Math" panose="02040503050406030204" pitchFamily="18" charset="0"/>
                              <a:ea typeface="Cambria Math" panose="02040503050406030204" pitchFamily="18" charset="0"/>
                              <a:cs typeface="Times New Roman" panose="02020603050405020304" pitchFamily="18" charset="0"/>
                            </a:rPr>
                            <m:t>𝒐𝒑𝒆𝒏</m:t>
                          </m:r>
                          <m:r>
                            <m:rPr>
                              <m:lit/>
                            </m:rPr>
                            <a:rPr lang="en-GB" sz="1600" b="1" i="1" kern="100">
                              <a:effectLst/>
                              <a:latin typeface="Cambria Math" panose="02040503050406030204" pitchFamily="18" charset="0"/>
                              <a:ea typeface="Cambria Math" panose="02040503050406030204" pitchFamily="18" charset="0"/>
                              <a:cs typeface="Times New Roman" panose="02020603050405020304" pitchFamily="18" charset="0"/>
                            </a:rPr>
                            <m:t>_</m:t>
                          </m:r>
                          <m:r>
                            <a:rPr lang="en-GB" sz="1600" b="1" i="1" kern="100">
                              <a:effectLst/>
                              <a:latin typeface="Cambria Math" panose="02040503050406030204" pitchFamily="18" charset="0"/>
                              <a:ea typeface="Cambria Math" panose="02040503050406030204" pitchFamily="18" charset="0"/>
                              <a:cs typeface="Times New Roman" panose="02020603050405020304" pitchFamily="18" charset="0"/>
                            </a:rPr>
                            <m:t>𝒄𝒊𝒓𝒄𝒖𝒊𝒕</m:t>
                          </m:r>
                        </m:sub>
                      </m:sSub>
                    </m:oMath>
                  </m:oMathPara>
                </a14:m>
                <a:endParaRPr lang="it-IT" b="1" dirty="0">
                  <a:latin typeface="Cambria Math" panose="02040503050406030204" pitchFamily="18" charset="0"/>
                  <a:ea typeface="Cambria Math" panose="02040503050406030204" pitchFamily="18" charset="0"/>
                </a:endParaRPr>
              </a:p>
              <a:p>
                <a:pPr marL="285750" indent="-285750">
                  <a:buFontTx/>
                  <a:buChar char="-"/>
                </a:pPr>
                <a:endParaRPr lang="it-IT" dirty="0"/>
              </a:p>
              <a:p>
                <a:pPr marL="285750" indent="-285750">
                  <a:buFontTx/>
                  <a:buChar char="-"/>
                </a:pPr>
                <a:r>
                  <a:rPr lang="it-IT" dirty="0"/>
                  <a:t>The </a:t>
                </a:r>
                <a:r>
                  <a:rPr lang="it-IT" b="1" dirty="0">
                    <a:latin typeface="Rockwell" panose="02060603020205020403" pitchFamily="18" charset="0"/>
                  </a:rPr>
                  <a:t>optimal</a:t>
                </a:r>
                <a:r>
                  <a:rPr lang="it-IT" dirty="0"/>
                  <a:t> electrical damping</a:t>
                </a:r>
              </a:p>
              <a:p>
                <a:pPr marL="285750" indent="-285750">
                  <a:buFontTx/>
                  <a:buChar char="-"/>
                </a:pPr>
                <a:endParaRPr lang="it-IT" dirty="0"/>
              </a:p>
              <a:p>
                <a:r>
                  <a:rPr lang="en-GB" sz="1800" b="1" kern="100" dirty="0">
                    <a:effectLst/>
                    <a:ea typeface="Times New Roman" panose="02020603050405020304" pitchFamily="18" charset="0"/>
                    <a:cs typeface="Times New Roman" panose="02020603050405020304" pitchFamily="18" charset="0"/>
                  </a:rPr>
                  <a:t>		</a:t>
                </a:r>
                <a14:m>
                  <m:oMath xmlns:m="http://schemas.openxmlformats.org/officeDocument/2006/math">
                    <m:sSubSup>
                      <m:sSubSupPr>
                        <m:ctrlPr>
                          <a:rPr lang="en-GB" sz="1800" b="1" i="1" kern="100" smtClean="0">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GB" sz="1800" b="1" i="0" kern="100">
                            <a:effectLst/>
                            <a:latin typeface="Cambria Math" panose="02040503050406030204" pitchFamily="18" charset="0"/>
                            <a:ea typeface="Times New Roman" panose="02020603050405020304" pitchFamily="18" charset="0"/>
                            <a:cs typeface="Times New Roman" panose="02020603050405020304" pitchFamily="18" charset="0"/>
                          </a:rPr>
                          <m:t>𝛏</m:t>
                        </m:r>
                      </m:e>
                      <m:sub>
                        <m:r>
                          <a:rPr lang="en-GB" sz="1800" b="1" i="0" kern="100">
                            <a:effectLst/>
                            <a:latin typeface="Cambria Math" panose="02040503050406030204" pitchFamily="18" charset="0"/>
                            <a:ea typeface="Times New Roman" panose="02020603050405020304" pitchFamily="18" charset="0"/>
                            <a:cs typeface="Times New Roman" panose="02020603050405020304" pitchFamily="18" charset="0"/>
                          </a:rPr>
                          <m:t>𝐞</m:t>
                        </m:r>
                      </m:sub>
                      <m:sup>
                        <m:r>
                          <a:rPr lang="en-GB" sz="1800" b="1" i="0" kern="100">
                            <a:effectLst/>
                            <a:latin typeface="Cambria Math" panose="02040503050406030204" pitchFamily="18" charset="0"/>
                            <a:ea typeface="Times New Roman" panose="02020603050405020304" pitchFamily="18" charset="0"/>
                            <a:cs typeface="Times New Roman" panose="02020603050405020304" pitchFamily="18" charset="0"/>
                          </a:rPr>
                          <m:t>𝐨𝐩𝐭</m:t>
                        </m:r>
                      </m:sup>
                    </m:sSubSup>
                    <m:r>
                      <a:rPr lang="en-GB" sz="1800" b="1" i="0" kern="100">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ctrlPr>
                      </m:fPr>
                      <m:num>
                        <m:rad>
                          <m:radPr>
                            <m:degHide m:val="on"/>
                            <m:ctrlP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ctrlPr>
                          </m:radPr>
                          <m:deg/>
                          <m:e>
                            <m:r>
                              <a:rPr lang="en-GB" sz="1800" b="1" i="0" kern="100">
                                <a:effectLst/>
                                <a:latin typeface="Cambria Math" panose="02040503050406030204" pitchFamily="18" charset="0"/>
                                <a:ea typeface="Times New Roman" panose="02020603050405020304" pitchFamily="18" charset="0"/>
                                <a:cs typeface="Times New Roman" panose="02020603050405020304" pitchFamily="18" charset="0"/>
                              </a:rPr>
                              <m:t>𝟑</m:t>
                            </m:r>
                          </m:e>
                        </m:rad>
                      </m:num>
                      <m:den>
                        <m:r>
                          <a:rPr lang="en-GB" sz="1800" b="1" i="0" kern="100">
                            <a:effectLst/>
                            <a:latin typeface="Cambria Math" panose="02040503050406030204" pitchFamily="18" charset="0"/>
                            <a:ea typeface="Times New Roman" panose="02020603050405020304" pitchFamily="18" charset="0"/>
                            <a:cs typeface="Times New Roman" panose="02020603050405020304" pitchFamily="18" charset="0"/>
                          </a:rPr>
                          <m:t>𝟐</m:t>
                        </m:r>
                      </m:den>
                    </m:f>
                    <m:rad>
                      <m:radPr>
                        <m:degHide m:val="on"/>
                        <m:ctrlP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ctrlPr>
                      </m:radPr>
                      <m:deg/>
                      <m:e>
                        <m:f>
                          <m:fPr>
                            <m:ctrlP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ctrlPr>
                          </m:fPr>
                          <m:num>
                            <m:acc>
                              <m:accPr>
                                <m:chr m:val="̂"/>
                                <m:ctrlP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ctrlPr>
                              </m:accPr>
                              <m:e>
                                <m:sSubSup>
                                  <m:sSubSupPr>
                                    <m:ctrlP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GB" sz="1800" b="1" i="0" kern="100">
                                        <a:effectLst/>
                                        <a:latin typeface="Cambria Math" panose="02040503050406030204" pitchFamily="18" charset="0"/>
                                        <a:ea typeface="Times New Roman" panose="02020603050405020304" pitchFamily="18" charset="0"/>
                                        <a:cs typeface="Times New Roman" panose="02020603050405020304" pitchFamily="18" charset="0"/>
                                      </a:rPr>
                                      <m:t>𝛚</m:t>
                                    </m:r>
                                  </m:e>
                                  <m:sub>
                                    <m:r>
                                      <a:rPr lang="en-GB" sz="1800" b="1" i="0" kern="100">
                                        <a:effectLst/>
                                        <a:latin typeface="Cambria Math" panose="02040503050406030204" pitchFamily="18" charset="0"/>
                                        <a:ea typeface="Times New Roman" panose="02020603050405020304" pitchFamily="18" charset="0"/>
                                        <a:cs typeface="Times New Roman" panose="02020603050405020304" pitchFamily="18" charset="0"/>
                                      </a:rPr>
                                      <m:t>𝐢</m:t>
                                    </m:r>
                                  </m:sub>
                                  <m:sup>
                                    <m:r>
                                      <a:rPr lang="en-GB" sz="1800" b="1" i="0" kern="100">
                                        <a:effectLst/>
                                        <a:latin typeface="Cambria Math" panose="02040503050406030204" pitchFamily="18" charset="0"/>
                                        <a:ea typeface="Times New Roman" panose="02020603050405020304" pitchFamily="18" charset="0"/>
                                        <a:cs typeface="Times New Roman" panose="02020603050405020304" pitchFamily="18" charset="0"/>
                                      </a:rPr>
                                      <m:t>𝟐</m:t>
                                    </m:r>
                                  </m:sup>
                                </m:sSubSup>
                              </m:e>
                            </m:acc>
                            <m:r>
                              <a:rPr lang="en-GB" sz="1800" b="1" i="0" kern="100">
                                <a:effectLst/>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GB" sz="1800" b="1" i="0" kern="100">
                                    <a:effectLst/>
                                    <a:latin typeface="Cambria Math" panose="02040503050406030204" pitchFamily="18" charset="0"/>
                                    <a:ea typeface="Times New Roman" panose="02020603050405020304" pitchFamily="18" charset="0"/>
                                    <a:cs typeface="Times New Roman" panose="02020603050405020304" pitchFamily="18" charset="0"/>
                                  </a:rPr>
                                  <m:t>𝛚</m:t>
                                </m:r>
                              </m:e>
                              <m:sub>
                                <m:r>
                                  <a:rPr lang="en-GB" sz="1800" b="1" i="0" kern="100">
                                    <a:effectLst/>
                                    <a:latin typeface="Cambria Math" panose="02040503050406030204" pitchFamily="18" charset="0"/>
                                    <a:ea typeface="Times New Roman" panose="02020603050405020304" pitchFamily="18" charset="0"/>
                                    <a:cs typeface="Times New Roman" panose="02020603050405020304" pitchFamily="18" charset="0"/>
                                  </a:rPr>
                                  <m:t>𝐢</m:t>
                                </m:r>
                              </m:sub>
                              <m:sup>
                                <m:r>
                                  <a:rPr lang="en-GB" sz="1800" b="1" i="0" kern="100">
                                    <a:effectLst/>
                                    <a:latin typeface="Cambria Math" panose="02040503050406030204" pitchFamily="18" charset="0"/>
                                    <a:ea typeface="Times New Roman" panose="02020603050405020304" pitchFamily="18" charset="0"/>
                                    <a:cs typeface="Times New Roman" panose="02020603050405020304" pitchFamily="18" charset="0"/>
                                  </a:rPr>
                                  <m:t>𝟐</m:t>
                                </m:r>
                              </m:sup>
                            </m:sSubSup>
                          </m:num>
                          <m:den>
                            <m:sSubSup>
                              <m:sSubSupPr>
                                <m:ctrlP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GB" sz="1800" b="1" i="0" kern="100">
                                    <a:effectLst/>
                                    <a:latin typeface="Cambria Math" panose="02040503050406030204" pitchFamily="18" charset="0"/>
                                    <a:ea typeface="Times New Roman" panose="02020603050405020304" pitchFamily="18" charset="0"/>
                                    <a:cs typeface="Times New Roman" panose="02020603050405020304" pitchFamily="18" charset="0"/>
                                  </a:rPr>
                                  <m:t>𝛚</m:t>
                                </m:r>
                              </m:e>
                              <m:sub>
                                <m:r>
                                  <a:rPr lang="en-GB" sz="1800" b="1" i="0" kern="100">
                                    <a:effectLst/>
                                    <a:latin typeface="Cambria Math" panose="02040503050406030204" pitchFamily="18" charset="0"/>
                                    <a:ea typeface="Times New Roman" panose="02020603050405020304" pitchFamily="18" charset="0"/>
                                    <a:cs typeface="Times New Roman" panose="02020603050405020304" pitchFamily="18" charset="0"/>
                                  </a:rPr>
                                  <m:t>𝐢</m:t>
                                </m:r>
                              </m:sub>
                              <m:sup>
                                <m:r>
                                  <a:rPr lang="en-GB" sz="1800" b="1" i="0" kern="100">
                                    <a:effectLst/>
                                    <a:latin typeface="Cambria Math" panose="02040503050406030204" pitchFamily="18" charset="0"/>
                                    <a:ea typeface="Times New Roman" panose="02020603050405020304" pitchFamily="18" charset="0"/>
                                    <a:cs typeface="Times New Roman" panose="02020603050405020304" pitchFamily="18" charset="0"/>
                                  </a:rPr>
                                  <m:t>𝟐</m:t>
                                </m:r>
                              </m:sup>
                            </m:sSubSup>
                            <m:r>
                              <a:rPr lang="en-GB" sz="1800" b="1" i="0" kern="100">
                                <a:effectLst/>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GB" sz="1800" b="1" i="0" kern="100">
                                    <a:effectLst/>
                                    <a:latin typeface="Cambria Math" panose="02040503050406030204" pitchFamily="18" charset="0"/>
                                    <a:ea typeface="Times New Roman" panose="02020603050405020304" pitchFamily="18" charset="0"/>
                                    <a:cs typeface="Times New Roman" panose="02020603050405020304" pitchFamily="18" charset="0"/>
                                  </a:rPr>
                                  <m:t>𝛚</m:t>
                                </m:r>
                              </m:e>
                              <m:sub>
                                <m:r>
                                  <a:rPr lang="en-GB" sz="1800" b="1" i="0" kern="100">
                                    <a:effectLst/>
                                    <a:latin typeface="Cambria Math" panose="02040503050406030204" pitchFamily="18" charset="0"/>
                                    <a:ea typeface="Times New Roman" panose="02020603050405020304" pitchFamily="18" charset="0"/>
                                    <a:cs typeface="Times New Roman" panose="02020603050405020304" pitchFamily="18" charset="0"/>
                                  </a:rPr>
                                  <m:t>𝐢</m:t>
                                </m:r>
                              </m:sub>
                              <m:sup>
                                <m:r>
                                  <a:rPr lang="en-GB" sz="1800" b="1" i="0" kern="100">
                                    <a:effectLst/>
                                    <a:latin typeface="Cambria Math" panose="02040503050406030204" pitchFamily="18" charset="0"/>
                                    <a:ea typeface="Times New Roman" panose="02020603050405020304" pitchFamily="18" charset="0"/>
                                    <a:cs typeface="Times New Roman" panose="02020603050405020304" pitchFamily="18" charset="0"/>
                                  </a:rPr>
                                  <m:t>𝟐</m:t>
                                </m:r>
                              </m:sup>
                            </m:sSubSup>
                          </m:den>
                        </m:f>
                      </m:e>
                    </m:rad>
                  </m:oMath>
                </a14:m>
                <a:endParaRPr lang="it-IT" dirty="0"/>
              </a:p>
              <a:p>
                <a:endParaRPr lang="it-IT" dirty="0"/>
              </a:p>
              <a:p>
                <a:r>
                  <a:rPr lang="it-IT" dirty="0"/>
                  <a:t>And then after computing this values is possible to find the optimal</a:t>
                </a:r>
                <a:r>
                  <a:rPr lang="it-IT" dirty="0">
                    <a:latin typeface="Rockwell" panose="02060603020205020403" pitchFamily="18" charset="0"/>
                  </a:rPr>
                  <a:t> </a:t>
                </a:r>
                <a:r>
                  <a:rPr lang="it-IT" b="1" dirty="0">
                    <a:latin typeface="Rockwell" panose="02060603020205020403" pitchFamily="18" charset="0"/>
                  </a:rPr>
                  <a:t>L</a:t>
                </a:r>
                <a:r>
                  <a:rPr lang="it-IT" dirty="0">
                    <a:latin typeface="Rockwell" panose="02060603020205020403" pitchFamily="18" charset="0"/>
                  </a:rPr>
                  <a:t> </a:t>
                </a:r>
                <a:r>
                  <a:rPr lang="it-IT" dirty="0"/>
                  <a:t>and </a:t>
                </a:r>
                <a:r>
                  <a:rPr lang="it-IT" b="1" dirty="0">
                    <a:latin typeface="Rockwell" panose="02060603020205020403" pitchFamily="18" charset="0"/>
                  </a:rPr>
                  <a:t>R</a:t>
                </a:r>
                <a:r>
                  <a:rPr lang="it-IT" dirty="0">
                    <a:latin typeface="Rockwell" panose="02060603020205020403" pitchFamily="18" charset="0"/>
                  </a:rPr>
                  <a:t>  for second mode knowing already the Cpi</a:t>
                </a:r>
              </a:p>
              <a:p>
                <a:pPr marL="285750" indent="-285750">
                  <a:buFontTx/>
                  <a:buChar char="-"/>
                </a:pPr>
                <a:r>
                  <a:rPr lang="it-IT" b="1" dirty="0">
                    <a:latin typeface="Rockwell" panose="02060603020205020403" pitchFamily="18" charset="0"/>
                  </a:rPr>
                  <a:t>L</a:t>
                </a:r>
                <a:r>
                  <a:rPr lang="it-IT" dirty="0"/>
                  <a:t>  = 24.48 [H]</a:t>
                </a:r>
              </a:p>
              <a:p>
                <a:pPr marL="285750" indent="-285750">
                  <a:buFontTx/>
                  <a:buChar char="-"/>
                </a:pPr>
                <a:r>
                  <a:rPr lang="it-IT" b="1" dirty="0">
                    <a:latin typeface="Rockwell" panose="02060603020205020403" pitchFamily="18" charset="0"/>
                  </a:rPr>
                  <a:t>R</a:t>
                </a:r>
                <a:r>
                  <a:rPr lang="it-IT" dirty="0"/>
                  <a:t> = 4.1174 [K</a:t>
                </a:r>
                <a:r>
                  <a:rPr lang="el-GR" sz="1800" dirty="0"/>
                  <a:t>Ω</a:t>
                </a:r>
                <a:r>
                  <a:rPr lang="it-IT" dirty="0"/>
                  <a:t>]</a:t>
                </a:r>
              </a:p>
            </p:txBody>
          </p:sp>
        </mc:Choice>
        <mc:Fallback xmlns="">
          <p:sp>
            <p:nvSpPr>
              <p:cNvPr id="14" name="TextBox 13">
                <a:extLst>
                  <a:ext uri="{FF2B5EF4-FFF2-40B4-BE49-F238E27FC236}">
                    <a16:creationId xmlns:a16="http://schemas.microsoft.com/office/drawing/2014/main" id="{8DE0E080-3B26-8749-D245-CF0438CC6D16}"/>
                  </a:ext>
                </a:extLst>
              </p:cNvPr>
              <p:cNvSpPr txBox="1">
                <a:spLocks noRot="1" noChangeAspect="1" noMove="1" noResize="1" noEditPoints="1" noAdjustHandles="1" noChangeArrowheads="1" noChangeShapeType="1" noTextEdit="1"/>
              </p:cNvSpPr>
              <p:nvPr/>
            </p:nvSpPr>
            <p:spPr>
              <a:xfrm>
                <a:off x="6527735" y="1357492"/>
                <a:ext cx="4368865" cy="4622291"/>
              </a:xfrm>
              <a:prstGeom prst="rect">
                <a:avLst/>
              </a:prstGeom>
              <a:blipFill>
                <a:blip r:embed="rId3"/>
                <a:stretch>
                  <a:fillRect l="-1255" t="-792" r="-697" b="-264"/>
                </a:stretch>
              </a:blipFill>
            </p:spPr>
            <p:txBody>
              <a:bodyPr/>
              <a:lstStyle/>
              <a:p>
                <a:r>
                  <a:rPr lang="en-GB">
                    <a:noFill/>
                  </a:rPr>
                  <a:t> </a:t>
                </a:r>
              </a:p>
            </p:txBody>
          </p:sp>
        </mc:Fallback>
      </mc:AlternateContent>
    </p:spTree>
    <p:extLst>
      <p:ext uri="{BB962C8B-B14F-4D97-AF65-F5344CB8AC3E}">
        <p14:creationId xmlns:p14="http://schemas.microsoft.com/office/powerpoint/2010/main" val="10895643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6C220-5BD9-9956-9792-2F3269B06F0E}"/>
              </a:ext>
            </a:extLst>
          </p:cNvPr>
          <p:cNvSpPr>
            <a:spLocks noGrp="1"/>
          </p:cNvSpPr>
          <p:nvPr>
            <p:ph type="title"/>
          </p:nvPr>
        </p:nvSpPr>
        <p:spPr>
          <a:xfrm>
            <a:off x="1199565" y="299925"/>
            <a:ext cx="10105863" cy="1101553"/>
          </a:xfrm>
        </p:spPr>
        <p:txBody>
          <a:bodyPr anchor="ctr">
            <a:normAutofit/>
          </a:bodyPr>
          <a:lstStyle/>
          <a:p>
            <a:r>
              <a:rPr lang="it-IT" dirty="0"/>
              <a:t>ELECTRICAL CIRCUIT FOR THE SYNTHETIC INDuCTANCE </a:t>
            </a:r>
            <a:endParaRPr lang="en-GB" dirty="0"/>
          </a:p>
        </p:txBody>
      </p:sp>
      <p:pic>
        <p:nvPicPr>
          <p:cNvPr id="5" name="Picture 4">
            <a:extLst>
              <a:ext uri="{FF2B5EF4-FFF2-40B4-BE49-F238E27FC236}">
                <a16:creationId xmlns:a16="http://schemas.microsoft.com/office/drawing/2014/main" id="{E10A128E-DE75-8DBD-6CFD-731D2FFEB8FB}"/>
              </a:ext>
            </a:extLst>
          </p:cNvPr>
          <p:cNvPicPr>
            <a:picLocks noChangeAspect="1"/>
          </p:cNvPicPr>
          <p:nvPr/>
        </p:nvPicPr>
        <p:blipFill>
          <a:blip r:embed="rId2"/>
          <a:srcRect t="4359"/>
          <a:stretch/>
        </p:blipFill>
        <p:spPr>
          <a:xfrm>
            <a:off x="1199565" y="3051289"/>
            <a:ext cx="4667320" cy="2600211"/>
          </a:xfrm>
          <a:prstGeom prst="rect">
            <a:avLst/>
          </a:prstGeom>
          <a:noFill/>
        </p:spPr>
      </p:pic>
      <p:pic>
        <p:nvPicPr>
          <p:cNvPr id="11" name="Content Placeholder 10" descr="A circuit board with wires and wires&#10;&#10;AI-generated content may be incorrect.">
            <a:extLst>
              <a:ext uri="{FF2B5EF4-FFF2-40B4-BE49-F238E27FC236}">
                <a16:creationId xmlns:a16="http://schemas.microsoft.com/office/drawing/2014/main" id="{26A26570-9D09-FFAF-2B87-DAA088E83FAF}"/>
              </a:ext>
            </a:extLst>
          </p:cNvPr>
          <p:cNvPicPr>
            <a:picLocks noGrp="1" noChangeAspect="1"/>
          </p:cNvPicPr>
          <p:nvPr>
            <p:ph sz="quarter" idx="4"/>
          </p:nvPr>
        </p:nvPicPr>
        <p:blipFill>
          <a:blip r:embed="rId3"/>
          <a:srcRect t="52453" b="11264"/>
          <a:stretch/>
        </p:blipFill>
        <p:spPr>
          <a:xfrm>
            <a:off x="6231193" y="3051289"/>
            <a:ext cx="4664277" cy="2600211"/>
          </a:xfrm>
        </p:spPr>
      </p:pic>
      <p:sp>
        <p:nvSpPr>
          <p:cNvPr id="13" name="TextBox 12">
            <a:extLst>
              <a:ext uri="{FF2B5EF4-FFF2-40B4-BE49-F238E27FC236}">
                <a16:creationId xmlns:a16="http://schemas.microsoft.com/office/drawing/2014/main" id="{621739D6-EA9D-50A6-9AAA-EF95A5C40E98}"/>
              </a:ext>
            </a:extLst>
          </p:cNvPr>
          <p:cNvSpPr txBox="1"/>
          <p:nvPr/>
        </p:nvSpPr>
        <p:spPr>
          <a:xfrm>
            <a:off x="1199565" y="2509463"/>
            <a:ext cx="4199530" cy="400110"/>
          </a:xfrm>
          <a:prstGeom prst="rect">
            <a:avLst/>
          </a:prstGeom>
          <a:noFill/>
        </p:spPr>
        <p:txBody>
          <a:bodyPr wrap="square" rtlCol="0">
            <a:spAutoFit/>
          </a:bodyPr>
          <a:lstStyle/>
          <a:p>
            <a:r>
              <a:rPr lang="it-IT" sz="2000" dirty="0"/>
              <a:t>Schemtic of the </a:t>
            </a:r>
            <a:r>
              <a:rPr lang="en-GB" sz="2000" dirty="0"/>
              <a:t>Circuit</a:t>
            </a:r>
            <a:endParaRPr lang="it-IT" sz="2000" dirty="0"/>
          </a:p>
        </p:txBody>
      </p:sp>
      <p:sp>
        <p:nvSpPr>
          <p:cNvPr id="15" name="TextBox 14">
            <a:extLst>
              <a:ext uri="{FF2B5EF4-FFF2-40B4-BE49-F238E27FC236}">
                <a16:creationId xmlns:a16="http://schemas.microsoft.com/office/drawing/2014/main" id="{7779504A-F026-F68B-FC65-EE6EE94FE37C}"/>
              </a:ext>
            </a:extLst>
          </p:cNvPr>
          <p:cNvSpPr txBox="1"/>
          <p:nvPr/>
        </p:nvSpPr>
        <p:spPr>
          <a:xfrm>
            <a:off x="6231193" y="2509463"/>
            <a:ext cx="4846348" cy="400110"/>
          </a:xfrm>
          <a:prstGeom prst="rect">
            <a:avLst/>
          </a:prstGeom>
          <a:noFill/>
        </p:spPr>
        <p:txBody>
          <a:bodyPr wrap="square" rtlCol="0">
            <a:spAutoFit/>
          </a:bodyPr>
          <a:lstStyle/>
          <a:p>
            <a:r>
              <a:rPr lang="it-IT" sz="2000" dirty="0"/>
              <a:t>Physical implementation of the electric circuit</a:t>
            </a:r>
            <a:endParaRPr lang="en-GB" sz="2000" dirty="0"/>
          </a:p>
        </p:txBody>
      </p:sp>
      <p:sp>
        <p:nvSpPr>
          <p:cNvPr id="17" name="TextBox 16">
            <a:extLst>
              <a:ext uri="{FF2B5EF4-FFF2-40B4-BE49-F238E27FC236}">
                <a16:creationId xmlns:a16="http://schemas.microsoft.com/office/drawing/2014/main" id="{B12549E4-C221-A341-42DE-96D8D5DF3EBD}"/>
              </a:ext>
            </a:extLst>
          </p:cNvPr>
          <p:cNvSpPr txBox="1"/>
          <p:nvPr/>
        </p:nvSpPr>
        <p:spPr>
          <a:xfrm>
            <a:off x="1199565" y="1543195"/>
            <a:ext cx="9695906" cy="646331"/>
          </a:xfrm>
          <a:prstGeom prst="rect">
            <a:avLst/>
          </a:prstGeom>
          <a:noFill/>
        </p:spPr>
        <p:txBody>
          <a:bodyPr wrap="square" rtlCol="0">
            <a:spAutoFit/>
          </a:bodyPr>
          <a:lstStyle/>
          <a:p>
            <a:r>
              <a:rPr lang="en-GB" dirty="0"/>
              <a:t>The problem in this case arises due to the high value of the inductance. Such a high value needs to be achieved through a synthetic inductance. This inductance is realized through </a:t>
            </a:r>
            <a:r>
              <a:rPr lang="en-GB" b="1" dirty="0">
                <a:latin typeface="Rockwell" panose="02060603020205020403" pitchFamily="18" charset="0"/>
              </a:rPr>
              <a:t>Antoniou's circuit.</a:t>
            </a:r>
          </a:p>
        </p:txBody>
      </p:sp>
    </p:spTree>
    <p:extLst>
      <p:ext uri="{BB962C8B-B14F-4D97-AF65-F5344CB8AC3E}">
        <p14:creationId xmlns:p14="http://schemas.microsoft.com/office/powerpoint/2010/main" val="40514123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2A389-AD70-408E-4E01-3BB3C4F5E5CC}"/>
              </a:ext>
            </a:extLst>
          </p:cNvPr>
          <p:cNvSpPr>
            <a:spLocks noGrp="1"/>
          </p:cNvSpPr>
          <p:nvPr>
            <p:ph type="title"/>
          </p:nvPr>
        </p:nvSpPr>
        <p:spPr>
          <a:xfrm>
            <a:off x="1600200" y="428018"/>
            <a:ext cx="9447210" cy="816446"/>
          </a:xfrm>
        </p:spPr>
        <p:txBody>
          <a:bodyPr/>
          <a:lstStyle/>
          <a:p>
            <a:r>
              <a:rPr lang="en-GB" i="0" dirty="0">
                <a:effectLst/>
                <a:latin typeface="Rockwell" panose="02060603020205020403" pitchFamily="18" charset="0"/>
              </a:rPr>
              <a:t>Circuit </a:t>
            </a:r>
            <a:r>
              <a:rPr lang="en-GB" dirty="0">
                <a:latin typeface="Rockwell" panose="02060603020205020403" pitchFamily="18" charset="0"/>
              </a:rPr>
              <a:t>parametrization</a:t>
            </a:r>
          </a:p>
        </p:txBody>
      </p:sp>
      <p:sp>
        <p:nvSpPr>
          <p:cNvPr id="16" name="Content Placeholder 15">
            <a:extLst>
              <a:ext uri="{FF2B5EF4-FFF2-40B4-BE49-F238E27FC236}">
                <a16:creationId xmlns:a16="http://schemas.microsoft.com/office/drawing/2014/main" id="{D181914D-DFB4-2DC1-1822-3D4AEC3F4144}"/>
              </a:ext>
            </a:extLst>
          </p:cNvPr>
          <p:cNvSpPr txBox="1">
            <a:spLocks noGrp="1"/>
          </p:cNvSpPr>
          <p:nvPr>
            <p:ph idx="1"/>
          </p:nvPr>
        </p:nvSpPr>
        <p:spPr>
          <a:xfrm>
            <a:off x="6413500" y="1384300"/>
            <a:ext cx="4787899" cy="4109587"/>
          </a:xfrm>
          <a:prstGeom prst="rect">
            <a:avLst/>
          </a:prstGeom>
          <a:noFill/>
        </p:spPr>
        <p:txBody>
          <a:bodyPr wrap="square" rtlCol="0">
            <a:spAutoFit/>
          </a:bodyPr>
          <a:lstStyle/>
          <a:p>
            <a:r>
              <a:rPr lang="en-GB" sz="1800" dirty="0"/>
              <a:t>A </a:t>
            </a:r>
            <a:r>
              <a:rPr lang="en-GB" sz="1800" b="1" dirty="0">
                <a:latin typeface="Rockwell" panose="02060603020205020403" pitchFamily="18" charset="0"/>
              </a:rPr>
              <a:t>possible problem </a:t>
            </a:r>
            <a:r>
              <a:rPr lang="en-GB" sz="1800" dirty="0"/>
              <a:t>that could arise is the possibility that the two op-amps could go into </a:t>
            </a:r>
            <a:r>
              <a:rPr lang="en-GB" sz="1800" b="1" dirty="0">
                <a:latin typeface="Rockwell" panose="02060603020205020403" pitchFamily="18" charset="0"/>
              </a:rPr>
              <a:t>saturation regime </a:t>
            </a:r>
            <a:r>
              <a:rPr lang="en-GB" sz="1800" dirty="0"/>
              <a:t>, i.e. at their input ends there would be too high a voltage, greater than    </a:t>
            </a:r>
            <a:r>
              <a:rPr lang="en-GB" sz="1800" dirty="0" err="1"/>
              <a:t>v</a:t>
            </a:r>
            <a:r>
              <a:rPr lang="en-GB" sz="1800" baseline="-25000" dirty="0" err="1"/>
              <a:t>source</a:t>
            </a:r>
            <a:r>
              <a:rPr lang="en-GB" sz="1800" dirty="0"/>
              <a:t> / gain. </a:t>
            </a:r>
          </a:p>
          <a:p>
            <a:r>
              <a:rPr lang="en-GB" sz="1800" dirty="0"/>
              <a:t>If this happens, the op-amp would no longer work in a linear regime, but would output the source voltage, in our case 30V.</a:t>
            </a:r>
          </a:p>
          <a:p>
            <a:r>
              <a:rPr lang="en-GB" sz="1800" dirty="0"/>
              <a:t>In any case, in our tests, with these sizes of </a:t>
            </a:r>
            <a:r>
              <a:rPr lang="en-GB" sz="1800" b="1" dirty="0">
                <a:latin typeface="Rockwell" panose="02060603020205020403" pitchFamily="18" charset="0"/>
              </a:rPr>
              <a:t>R</a:t>
            </a:r>
            <a:r>
              <a:rPr lang="en-GB" sz="1800" dirty="0"/>
              <a:t> and </a:t>
            </a:r>
            <a:r>
              <a:rPr lang="en-GB" sz="1800" b="1" dirty="0">
                <a:latin typeface="Rockwell" panose="02060603020205020403" pitchFamily="18" charset="0"/>
              </a:rPr>
              <a:t>C,</a:t>
            </a:r>
            <a:r>
              <a:rPr lang="en-GB" sz="1800" dirty="0"/>
              <a:t> the op-amps have </a:t>
            </a:r>
            <a:r>
              <a:rPr lang="en-GB" sz="1800" b="1" dirty="0"/>
              <a:t>worked</a:t>
            </a:r>
            <a:r>
              <a:rPr lang="en-GB" sz="1800" dirty="0"/>
              <a:t> in </a:t>
            </a:r>
            <a:r>
              <a:rPr lang="en-GB" sz="1800" b="1" dirty="0"/>
              <a:t>liner regime</a:t>
            </a:r>
            <a:r>
              <a:rPr lang="en-GB" sz="1800" dirty="0"/>
              <a:t>.</a:t>
            </a:r>
          </a:p>
        </p:txBody>
      </p:sp>
      <p:pic>
        <p:nvPicPr>
          <p:cNvPr id="4" name="Picture 3">
            <a:extLst>
              <a:ext uri="{FF2B5EF4-FFF2-40B4-BE49-F238E27FC236}">
                <a16:creationId xmlns:a16="http://schemas.microsoft.com/office/drawing/2014/main" id="{7D66851C-1736-4E8C-01AB-3EB3D31B031D}"/>
              </a:ext>
            </a:extLst>
          </p:cNvPr>
          <p:cNvPicPr>
            <a:picLocks noChangeAspect="1"/>
          </p:cNvPicPr>
          <p:nvPr/>
        </p:nvPicPr>
        <p:blipFill>
          <a:blip r:embed="rId2"/>
          <a:srcRect t="4359"/>
          <a:stretch/>
        </p:blipFill>
        <p:spPr>
          <a:xfrm>
            <a:off x="1600200" y="1244464"/>
            <a:ext cx="4495800" cy="2292397"/>
          </a:xfrm>
          <a:prstGeom prst="rect">
            <a:avLst/>
          </a:prstGeom>
          <a:noFill/>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2D10F304-A13D-4E3E-D059-94BE906DD036}"/>
                  </a:ext>
                </a:extLst>
              </p:cNvPr>
              <p:cNvSpPr txBox="1"/>
              <p:nvPr/>
            </p:nvSpPr>
            <p:spPr>
              <a:xfrm>
                <a:off x="1460500" y="3644947"/>
                <a:ext cx="4603750" cy="2597058"/>
              </a:xfrm>
              <a:prstGeom prst="rect">
                <a:avLst/>
              </a:prstGeom>
              <a:noFill/>
            </p:spPr>
            <p:txBody>
              <a:bodyPr wrap="square" rtlCol="0">
                <a:spAutoFit/>
              </a:bodyPr>
              <a:lstStyle/>
              <a:p>
                <a:pPr marL="0" indent="0">
                  <a:buNone/>
                </a:pPr>
                <a:r>
                  <a:rPr lang="en-GB" sz="1800" dirty="0"/>
                  <a:t>From the point of view of circuit sizing we know this formula:</a:t>
                </a:r>
              </a:p>
              <a:p>
                <a:pPr/>
                <a14:m>
                  <m:oMathPara xmlns:m="http://schemas.openxmlformats.org/officeDocument/2006/math">
                    <m:oMathParaPr>
                      <m:jc m:val="centerGroup"/>
                    </m:oMathParaPr>
                    <m:oMath xmlns:m="http://schemas.openxmlformats.org/officeDocument/2006/math">
                      <m:r>
                        <a:rPr lang="en-GB" sz="1800" b="1" i="1" kern="100" smtClean="0">
                          <a:effectLst/>
                          <a:latin typeface="Cambria Math" panose="02040503050406030204" pitchFamily="18" charset="0"/>
                          <a:ea typeface="Times New Roman" panose="02020603050405020304" pitchFamily="18" charset="0"/>
                          <a:cs typeface="Times New Roman" panose="02020603050405020304" pitchFamily="18" charset="0"/>
                        </a:rPr>
                        <m:t>𝑳</m:t>
                      </m:r>
                      <m:r>
                        <a:rPr lang="en-GB" sz="1800" b="1" i="1" kern="100" smtClean="0">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t>𝑪</m:t>
                          </m:r>
                          <m:sSub>
                            <m:sSubPr>
                              <m:ctrlP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t>𝑹</m:t>
                              </m:r>
                            </m:e>
                            <m:sub>
                              <m: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t>𝑨</m:t>
                              </m:r>
                            </m:sub>
                          </m:sSub>
                          <m:sSub>
                            <m:sSubPr>
                              <m:ctrlP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t>𝑹</m:t>
                              </m:r>
                            </m:e>
                            <m:sub>
                              <m: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t>𝑩</m:t>
                              </m:r>
                            </m:sub>
                          </m:sSub>
                          <m:sSub>
                            <m:sSubPr>
                              <m:ctrlP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t>𝑹</m:t>
                              </m:r>
                            </m:e>
                            <m:sub>
                              <m: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t>𝑫</m:t>
                              </m:r>
                            </m:sub>
                          </m:sSub>
                        </m:num>
                        <m:den>
                          <m:sSub>
                            <m:sSubPr>
                              <m:ctrlP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t>𝑹</m:t>
                              </m:r>
                            </m:e>
                            <m:sub>
                              <m: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t>𝑩</m:t>
                              </m:r>
                            </m:sub>
                          </m:sSub>
                        </m:den>
                      </m:f>
                    </m:oMath>
                  </m:oMathPara>
                </a14:m>
                <a:endParaRPr lang="en-GB" sz="1800" dirty="0"/>
              </a:p>
              <a:p>
                <a:pPr marL="0" indent="0">
                  <a:buNone/>
                </a:pPr>
                <a:r>
                  <a:rPr lang="en-GB" sz="1800" dirty="0"/>
                  <a:t>And the values we diced to use as first sizing this values:</a:t>
                </a:r>
              </a:p>
              <a:p>
                <a:pPr marL="0" indent="0">
                  <a:buNone/>
                </a:pPr>
                <a:r>
                  <a:rPr lang="en-GB" sz="1800" b="1" dirty="0">
                    <a:latin typeface="Rockwell" panose="02060603020205020403" pitchFamily="18" charset="0"/>
                  </a:rPr>
                  <a:t>C</a:t>
                </a:r>
                <a:r>
                  <a:rPr lang="en-GB" sz="1800" dirty="0"/>
                  <a:t> = 100 x 10</a:t>
                </a:r>
                <a:r>
                  <a:rPr lang="en-GB" sz="1800" baseline="30000" dirty="0"/>
                  <a:t>-9  </a:t>
                </a:r>
                <a:r>
                  <a:rPr lang="en-GB" sz="1800" dirty="0"/>
                  <a:t>(the smallest one into lab)</a:t>
                </a:r>
                <a:endParaRPr lang="en-GB" sz="1800" baseline="30000" dirty="0"/>
              </a:p>
              <a:p>
                <a:pPr marL="0" indent="0">
                  <a:buNone/>
                </a:pPr>
                <a:r>
                  <a:rPr lang="en-GB" sz="1800" b="1" dirty="0">
                    <a:latin typeface="Rockwell" panose="02060603020205020403" pitchFamily="18" charset="0"/>
                  </a:rPr>
                  <a:t>R</a:t>
                </a:r>
                <a:r>
                  <a:rPr lang="en-GB" sz="1800" b="1" baseline="-25000" dirty="0">
                    <a:latin typeface="Rockwell" panose="02060603020205020403" pitchFamily="18" charset="0"/>
                  </a:rPr>
                  <a:t>A , </a:t>
                </a:r>
                <a:r>
                  <a:rPr lang="en-GB" sz="1800" b="1" dirty="0">
                    <a:latin typeface="Rockwell" panose="02060603020205020403" pitchFamily="18" charset="0"/>
                  </a:rPr>
                  <a:t>R</a:t>
                </a:r>
                <a:r>
                  <a:rPr lang="en-GB" sz="1800" b="1" baseline="-25000" dirty="0">
                    <a:latin typeface="Rockwell" panose="02060603020205020403" pitchFamily="18" charset="0"/>
                  </a:rPr>
                  <a:t>B</a:t>
                </a:r>
                <a:r>
                  <a:rPr lang="en-GB" sz="1800" b="1" dirty="0">
                    <a:latin typeface="Rockwell" panose="02060603020205020403" pitchFamily="18" charset="0"/>
                  </a:rPr>
                  <a:t> , R</a:t>
                </a:r>
                <a:r>
                  <a:rPr lang="en-GB" sz="1800" b="1" baseline="-25000" dirty="0">
                    <a:latin typeface="Rockwell" panose="02060603020205020403" pitchFamily="18" charset="0"/>
                  </a:rPr>
                  <a:t>C </a:t>
                </a:r>
                <a:r>
                  <a:rPr lang="en-GB" sz="1800" dirty="0"/>
                  <a:t>= 10</a:t>
                </a:r>
                <a:r>
                  <a:rPr lang="en-GB" sz="1800" baseline="30000" dirty="0"/>
                  <a:t>4</a:t>
                </a:r>
              </a:p>
              <a:p>
                <a:pPr marL="0" indent="0">
                  <a:buNone/>
                </a:pPr>
                <a:r>
                  <a:rPr lang="en-GB" sz="1800" b="1" dirty="0">
                    <a:latin typeface="Rockwell" panose="02060603020205020403" pitchFamily="18" charset="0"/>
                  </a:rPr>
                  <a:t>R</a:t>
                </a:r>
                <a:r>
                  <a:rPr lang="en-GB" sz="1800" b="1" baseline="-25000" dirty="0">
                    <a:latin typeface="Rockwell" panose="02060603020205020403" pitchFamily="18" charset="0"/>
                  </a:rPr>
                  <a:t>D</a:t>
                </a:r>
                <a:r>
                  <a:rPr lang="en-GB" sz="1800" dirty="0"/>
                  <a:t> = 24.48 10</a:t>
                </a:r>
                <a:r>
                  <a:rPr lang="en-GB" sz="1800" baseline="30000" dirty="0"/>
                  <a:t>3</a:t>
                </a:r>
              </a:p>
            </p:txBody>
          </p:sp>
        </mc:Choice>
        <mc:Fallback xmlns="">
          <p:sp>
            <p:nvSpPr>
              <p:cNvPr id="6" name="TextBox 5">
                <a:extLst>
                  <a:ext uri="{FF2B5EF4-FFF2-40B4-BE49-F238E27FC236}">
                    <a16:creationId xmlns:a16="http://schemas.microsoft.com/office/drawing/2014/main" id="{2D10F304-A13D-4E3E-D059-94BE906DD036}"/>
                  </a:ext>
                </a:extLst>
              </p:cNvPr>
              <p:cNvSpPr txBox="1">
                <a:spLocks noRot="1" noChangeAspect="1" noMove="1" noResize="1" noEditPoints="1" noAdjustHandles="1" noChangeArrowheads="1" noChangeShapeType="1" noTextEdit="1"/>
              </p:cNvSpPr>
              <p:nvPr/>
            </p:nvSpPr>
            <p:spPr>
              <a:xfrm>
                <a:off x="1460500" y="3644947"/>
                <a:ext cx="4603750" cy="2597058"/>
              </a:xfrm>
              <a:prstGeom prst="rect">
                <a:avLst/>
              </a:prstGeom>
              <a:blipFill>
                <a:blip r:embed="rId3"/>
                <a:stretch>
                  <a:fillRect l="-1192" t="-1408" r="-2252" b="-2817"/>
                </a:stretch>
              </a:blipFill>
            </p:spPr>
            <p:txBody>
              <a:bodyPr/>
              <a:lstStyle/>
              <a:p>
                <a:r>
                  <a:rPr lang="en-GB">
                    <a:noFill/>
                  </a:rPr>
                  <a:t> </a:t>
                </a:r>
              </a:p>
            </p:txBody>
          </p:sp>
        </mc:Fallback>
      </mc:AlternateContent>
    </p:spTree>
    <p:extLst>
      <p:ext uri="{BB962C8B-B14F-4D97-AF65-F5344CB8AC3E}">
        <p14:creationId xmlns:p14="http://schemas.microsoft.com/office/powerpoint/2010/main" val="28555018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16E7A7-9C54-8D18-26BB-11ADC07B28EC}"/>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214FD0AB-600B-5AF2-15F0-F047130D81FE}"/>
              </a:ext>
            </a:extLst>
          </p:cNvPr>
          <p:cNvSpPr>
            <a:spLocks noGrp="1"/>
          </p:cNvSpPr>
          <p:nvPr>
            <p:ph type="title"/>
          </p:nvPr>
        </p:nvSpPr>
        <p:spPr>
          <a:xfrm>
            <a:off x="1217613" y="284924"/>
            <a:ext cx="9905998" cy="790404"/>
          </a:xfrm>
        </p:spPr>
        <p:txBody>
          <a:bodyPr rtlCol="0">
            <a:normAutofit/>
          </a:bodyPr>
          <a:lstStyle/>
          <a:p>
            <a:pPr rtl="0"/>
            <a:r>
              <a:rPr lang="it-IT" sz="4400" dirty="0">
                <a:latin typeface="Rockwell" panose="02060603020205020403" pitchFamily="18" charset="0"/>
              </a:rPr>
              <a:t>SECOND MODE, RESONANT SHAUNT</a:t>
            </a:r>
          </a:p>
        </p:txBody>
      </p:sp>
      <p:sp>
        <p:nvSpPr>
          <p:cNvPr id="3" name="Titolo 1">
            <a:extLst>
              <a:ext uri="{FF2B5EF4-FFF2-40B4-BE49-F238E27FC236}">
                <a16:creationId xmlns:a16="http://schemas.microsoft.com/office/drawing/2014/main" id="{038C935C-E4A7-C08A-C814-E337EF65C3FD}"/>
              </a:ext>
            </a:extLst>
          </p:cNvPr>
          <p:cNvSpPr txBox="1">
            <a:spLocks/>
          </p:cNvSpPr>
          <p:nvPr/>
        </p:nvSpPr>
        <p:spPr>
          <a:xfrm>
            <a:off x="1141413" y="1288749"/>
            <a:ext cx="9905998" cy="4385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it-IT" sz="2000" dirty="0">
                <a:latin typeface="Rockwell" panose="02060603020205020403" pitchFamily="18" charset="0"/>
              </a:rPr>
              <a:t>RESULT</a:t>
            </a:r>
          </a:p>
        </p:txBody>
      </p:sp>
      <p:pic>
        <p:nvPicPr>
          <p:cNvPr id="12" name="Picture 11" descr="A graph with a line">
            <a:extLst>
              <a:ext uri="{FF2B5EF4-FFF2-40B4-BE49-F238E27FC236}">
                <a16:creationId xmlns:a16="http://schemas.microsoft.com/office/drawing/2014/main" id="{55854D04-258A-0E67-3778-0989FAF19087}"/>
              </a:ext>
            </a:extLst>
          </p:cNvPr>
          <p:cNvPicPr>
            <a:picLocks noChangeAspect="1"/>
          </p:cNvPicPr>
          <p:nvPr/>
        </p:nvPicPr>
        <p:blipFill>
          <a:blip r:embed="rId3"/>
          <a:srcRect l="8433" t="1160" r="28200" b="3807"/>
          <a:stretch/>
        </p:blipFill>
        <p:spPr>
          <a:xfrm>
            <a:off x="5835536" y="1623631"/>
            <a:ext cx="5518484" cy="4769830"/>
          </a:xfrm>
          <a:prstGeom prst="rect">
            <a:avLst/>
          </a:prstGeom>
        </p:spPr>
      </p:pic>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282ADA16-5A4F-3A11-7AC6-3DDFAB96E02D}"/>
                  </a:ext>
                </a:extLst>
              </p:cNvPr>
              <p:cNvSpPr txBox="1"/>
              <p:nvPr/>
            </p:nvSpPr>
            <p:spPr>
              <a:xfrm>
                <a:off x="1141413" y="1847461"/>
                <a:ext cx="4617922" cy="5117106"/>
              </a:xfrm>
              <a:prstGeom prst="rect">
                <a:avLst/>
              </a:prstGeom>
              <a:noFill/>
            </p:spPr>
            <p:txBody>
              <a:bodyPr wrap="square" rtlCol="0">
                <a:spAutoFit/>
              </a:bodyPr>
              <a:lstStyle/>
              <a:p>
                <a:r>
                  <a:rPr lang="en-GB" dirty="0"/>
                  <a:t>Blue</a:t>
                </a:r>
                <a:r>
                  <a:rPr lang="en-GB" b="1" dirty="0">
                    <a:latin typeface="Rockwell" panose="02060603020205020403" pitchFamily="18" charset="0"/>
                  </a:rPr>
                  <a:t>: FRF </a:t>
                </a:r>
                <a:r>
                  <a:rPr lang="en-GB" b="1" dirty="0" err="1">
                    <a:latin typeface="Rockwell" panose="02060603020205020403" pitchFamily="18" charset="0"/>
                  </a:rPr>
                  <a:t>sc-sc</a:t>
                </a:r>
                <a:endParaRPr lang="en-GB" b="1" dirty="0">
                  <a:latin typeface="Rockwell" panose="02060603020205020403" pitchFamily="18" charset="0"/>
                </a:endParaRPr>
              </a:p>
              <a:p>
                <a:r>
                  <a:rPr lang="en-GB" dirty="0"/>
                  <a:t>Red: </a:t>
                </a:r>
                <a:r>
                  <a:rPr lang="en-GB" b="1" dirty="0">
                    <a:latin typeface="Rockwell" panose="02060603020205020403" pitchFamily="18" charset="0"/>
                  </a:rPr>
                  <a:t>FRF RL-</a:t>
                </a:r>
                <a:r>
                  <a:rPr lang="en-GB" b="1" dirty="0" err="1">
                    <a:latin typeface="Rockwell" panose="02060603020205020403" pitchFamily="18" charset="0"/>
                  </a:rPr>
                  <a:t>sc</a:t>
                </a:r>
                <a:endParaRPr lang="en-GB" b="1" dirty="0">
                  <a:latin typeface="Rockwell" panose="02060603020205020403" pitchFamily="18" charset="0"/>
                </a:endParaRPr>
              </a:p>
              <a:p>
                <a:r>
                  <a:rPr lang="en-GB" dirty="0"/>
                  <a:t>As we can see the attenuation on second is much more with respect with only the resistive method.</a:t>
                </a:r>
              </a:p>
              <a:p>
                <a:endParaRPr lang="en-GB" dirty="0"/>
              </a:p>
              <a:p>
                <a:pPr algn="ctr"/>
                <a:r>
                  <a:rPr lang="en-GB" b="1" i="1" dirty="0"/>
                  <a:t> </a:t>
                </a:r>
                <a14:m>
                  <m:oMath xmlns:m="http://schemas.openxmlformats.org/officeDocument/2006/math">
                    <m:f>
                      <m:fPr>
                        <m:ctrlPr>
                          <a:rPr lang="en-GB" sz="1800" b="1" i="1" kern="100" smtClean="0">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t>𝒎𝒂</m:t>
                        </m:r>
                        <m:sSub>
                          <m:sSubPr>
                            <m:ctrlP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t>𝒙</m:t>
                            </m:r>
                          </m:e>
                          <m:sub>
                            <m:r>
                              <m:rPr>
                                <m:nor/>
                              </m:rP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t>sc</m:t>
                            </m:r>
                            <m:r>
                              <m:rPr>
                                <m:lit/>
                                <m:nor/>
                              </m:rP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t>_</m:t>
                            </m:r>
                            <m:r>
                              <m:rPr>
                                <m:nor/>
                              </m:rP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t>sc</m:t>
                            </m:r>
                          </m:sub>
                        </m:sSub>
                        <m: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t>−</m:t>
                        </m:r>
                        <m: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t>𝒎𝒂</m:t>
                        </m:r>
                        <m:sSub>
                          <m:sSubPr>
                            <m:ctrlPr>
                              <a:rPr lang="en-GB" sz="1800" b="1" i="1" kern="100" smtClea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t>𝒙</m:t>
                            </m:r>
                          </m:e>
                          <m:sub>
                            <m:r>
                              <m:rPr>
                                <m:nor/>
                              </m:rPr>
                              <a:rPr lang="it-IT" sz="1800" b="1" i="1" kern="100" smtClean="0">
                                <a:effectLst/>
                                <a:latin typeface="Cambria Math" panose="02040503050406030204" pitchFamily="18" charset="0"/>
                                <a:ea typeface="Times New Roman" panose="02020603050405020304" pitchFamily="18" charset="0"/>
                                <a:cs typeface="Times New Roman" panose="02020603050405020304" pitchFamily="18" charset="0"/>
                              </a:rPr>
                              <m:t>sc</m:t>
                            </m:r>
                            <m:r>
                              <m:rPr>
                                <m:lit/>
                                <m:nor/>
                              </m:rPr>
                              <a:rPr lang="it-IT" sz="1800" b="1" i="1" kern="100" smtClean="0">
                                <a:effectLst/>
                                <a:latin typeface="Cambria Math" panose="02040503050406030204" pitchFamily="18" charset="0"/>
                                <a:ea typeface="Times New Roman" panose="02020603050405020304" pitchFamily="18" charset="0"/>
                                <a:cs typeface="Times New Roman" panose="02020603050405020304" pitchFamily="18" charset="0"/>
                              </a:rPr>
                              <m:t>_</m:t>
                            </m:r>
                            <m:r>
                              <a:rPr lang="it-IT" sz="1800" b="1" i="1" kern="100" smtClean="0">
                                <a:effectLst/>
                                <a:latin typeface="Cambria Math" panose="02040503050406030204" pitchFamily="18" charset="0"/>
                                <a:ea typeface="Times New Roman" panose="02020603050405020304" pitchFamily="18" charset="0"/>
                                <a:cs typeface="Times New Roman" panose="02020603050405020304" pitchFamily="18" charset="0"/>
                              </a:rPr>
                              <m:t>𝒓𝒍</m:t>
                            </m:r>
                          </m:sub>
                        </m:sSub>
                      </m:num>
                      <m:den>
                        <m: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t>𝒎𝒂</m:t>
                        </m:r>
                        <m:sSub>
                          <m:sSubPr>
                            <m:ctrlP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t>𝒙</m:t>
                            </m:r>
                          </m:e>
                          <m:sub>
                            <m:r>
                              <m:rPr>
                                <m:nor/>
                              </m:rP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t>sc</m:t>
                            </m:r>
                            <m:r>
                              <m:rPr>
                                <m:lit/>
                                <m:nor/>
                              </m:rP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t>_</m:t>
                            </m:r>
                            <m:r>
                              <m:rPr>
                                <m:nor/>
                              </m:rP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t>sc</m:t>
                            </m:r>
                          </m:sub>
                        </m:sSub>
                      </m:den>
                    </m:f>
                    <m: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t>𝟏𝟎𝟎</m:t>
                    </m:r>
                    <m: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t>=</m:t>
                    </m:r>
                    <m:r>
                      <a:rPr lang="it-IT" sz="1800" b="1" i="1" kern="100" smtClean="0">
                        <a:effectLst/>
                        <a:latin typeface="Cambria Math" panose="02040503050406030204" pitchFamily="18" charset="0"/>
                        <a:ea typeface="Times New Roman" panose="02020603050405020304" pitchFamily="18" charset="0"/>
                        <a:cs typeface="Times New Roman" panose="02020603050405020304" pitchFamily="18" charset="0"/>
                      </a:rPr>
                      <m:t>𝟗𝟏</m:t>
                    </m:r>
                    <m:r>
                      <a:rPr lang="it-IT" sz="1800" b="1" i="1" kern="100"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it-IT" sz="1800" b="1" i="1" kern="100" smtClean="0">
                        <a:effectLst/>
                        <a:latin typeface="Cambria Math" panose="02040503050406030204" pitchFamily="18" charset="0"/>
                        <a:ea typeface="Times New Roman" panose="02020603050405020304" pitchFamily="18" charset="0"/>
                        <a:cs typeface="Times New Roman" panose="02020603050405020304" pitchFamily="18" charset="0"/>
                      </a:rPr>
                      <m:t>𝟓𝟑</m:t>
                    </m:r>
                    <m: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t>%</m:t>
                    </m:r>
                  </m:oMath>
                </a14:m>
                <a:endParaRPr lang="en-GB" b="1" i="1" kern="100" dirty="0">
                  <a:latin typeface="Aptos" panose="020B0004020202020204" pitchFamily="34" charset="0"/>
                  <a:ea typeface="Aptos" panose="020B0004020202020204" pitchFamily="34" charset="0"/>
                  <a:cs typeface="Times New Roman" panose="02020603050405020304" pitchFamily="18" charset="0"/>
                </a:endParaRPr>
              </a:p>
              <a:p>
                <a:endParaRPr lang="en-GB" kern="100" dirty="0">
                  <a:ea typeface="Aptos" panose="020B0004020202020204" pitchFamily="34" charset="0"/>
                  <a:cs typeface="Times New Roman" panose="02020603050405020304" pitchFamily="18" charset="0"/>
                </a:endParaRPr>
              </a:p>
              <a:p>
                <a:r>
                  <a:rPr lang="en-GB" kern="100" dirty="0">
                    <a:ea typeface="Aptos" panose="020B0004020202020204" pitchFamily="34" charset="0"/>
                    <a:cs typeface="Times New Roman" panose="02020603050405020304" pitchFamily="18" charset="0"/>
                  </a:rPr>
                  <a:t>And in decibel the attenuation is:</a:t>
                </a:r>
              </a:p>
              <a:p>
                <a:endParaRPr lang="en-GB" kern="100" dirty="0">
                  <a:ea typeface="Aptos" panose="020B0004020202020204" pitchFamily="34" charset="0"/>
                  <a:cs typeface="Times New Roman" panose="02020603050405020304" pitchFamily="18" charset="0"/>
                </a:endParaRPr>
              </a:p>
              <a:p>
                <a14:m>
                  <m:oMath xmlns:m="http://schemas.openxmlformats.org/officeDocument/2006/math">
                    <m:sSub>
                      <m:sSubPr>
                        <m:ctrlPr>
                          <a:rPr lang="en-GB" sz="1800" b="1" i="1" kern="100" smtClean="0">
                            <a:effectLst/>
                            <a:latin typeface="Cambria Math" panose="02040503050406030204" pitchFamily="18" charset="0"/>
                            <a:ea typeface="Aptos" panose="020B0004020202020204" pitchFamily="34" charset="0"/>
                            <a:cs typeface="Times New Roman" panose="02020603050405020304" pitchFamily="18" charset="0"/>
                          </a:rPr>
                        </m:ctrlPr>
                      </m:sSubPr>
                      <m:e>
                        <m:r>
                          <a:rPr lang="en-GB" sz="1800" b="1" i="0" kern="100">
                            <a:effectLst/>
                            <a:latin typeface="Cambria Math" panose="02040503050406030204" pitchFamily="18" charset="0"/>
                            <a:ea typeface="Aptos" panose="020B0004020202020204" pitchFamily="34" charset="0"/>
                            <a:cs typeface="Times New Roman" panose="02020603050405020304" pitchFamily="18" charset="0"/>
                          </a:rPr>
                          <m:t>𝐀</m:t>
                        </m:r>
                      </m:e>
                      <m:sub>
                        <m:r>
                          <m:rPr>
                            <m:nor/>
                          </m:rPr>
                          <a:rPr lang="en-GB" sz="1800" b="1" kern="100">
                            <a:effectLst/>
                            <a:latin typeface="Cambria Math" panose="02040503050406030204" pitchFamily="18" charset="0"/>
                            <a:ea typeface="Aptos" panose="020B0004020202020204" pitchFamily="34" charset="0"/>
                            <a:cs typeface="Times New Roman" panose="02020603050405020304" pitchFamily="18" charset="0"/>
                          </a:rPr>
                          <m:t>dB</m:t>
                        </m:r>
                      </m:sub>
                    </m:sSub>
                    <m:r>
                      <a:rPr lang="en-GB" sz="1800" b="1" i="0" kern="100">
                        <a:effectLst/>
                        <a:latin typeface="Cambria Math" panose="02040503050406030204" pitchFamily="18" charset="0"/>
                        <a:ea typeface="Aptos" panose="020B0004020202020204" pitchFamily="34" charset="0"/>
                        <a:cs typeface="Times New Roman" panose="02020603050405020304" pitchFamily="18" charset="0"/>
                      </a:rPr>
                      <m:t>=</m:t>
                    </m:r>
                    <m:r>
                      <a:rPr lang="en-GB" sz="1800" b="1" i="0" kern="100">
                        <a:effectLst/>
                        <a:latin typeface="Cambria Math" panose="02040503050406030204" pitchFamily="18" charset="0"/>
                        <a:ea typeface="Aptos" panose="020B0004020202020204" pitchFamily="34" charset="0"/>
                        <a:cs typeface="Times New Roman" panose="02020603050405020304" pitchFamily="18" charset="0"/>
                      </a:rPr>
                      <m:t>𝟐𝟎</m:t>
                    </m:r>
                    <m:func>
                      <m:funcPr>
                        <m:ctrlPr>
                          <a:rPr lang="en-GB" sz="1800" b="1" i="1" kern="100">
                            <a:effectLst/>
                            <a:latin typeface="Cambria Math" panose="02040503050406030204" pitchFamily="18" charset="0"/>
                            <a:ea typeface="Aptos" panose="020B0004020202020204" pitchFamily="34" charset="0"/>
                            <a:cs typeface="Times New Roman" panose="02020603050405020304" pitchFamily="18" charset="0"/>
                          </a:rPr>
                        </m:ctrlPr>
                      </m:funcPr>
                      <m:fName>
                        <m:sSub>
                          <m:sSubPr>
                            <m:ctrlPr>
                              <a:rPr lang="en-GB" sz="1800" b="1" i="1" kern="100">
                                <a:effectLst/>
                                <a:latin typeface="Cambria Math" panose="02040503050406030204" pitchFamily="18" charset="0"/>
                                <a:ea typeface="Aptos" panose="020B0004020202020204" pitchFamily="34" charset="0"/>
                                <a:cs typeface="Times New Roman" panose="02020603050405020304" pitchFamily="18" charset="0"/>
                              </a:rPr>
                            </m:ctrlPr>
                          </m:sSubPr>
                          <m:e>
                            <m:r>
                              <a:rPr lang="en-GB" sz="1800" b="1" i="0" kern="100">
                                <a:effectLst/>
                                <a:latin typeface="Cambria Math" panose="02040503050406030204" pitchFamily="18" charset="0"/>
                                <a:ea typeface="Aptos" panose="020B0004020202020204" pitchFamily="34" charset="0"/>
                                <a:cs typeface="Times New Roman" panose="02020603050405020304" pitchFamily="18" charset="0"/>
                              </a:rPr>
                              <m:t>𝐥𝐨𝐠</m:t>
                            </m:r>
                          </m:e>
                          <m:sub>
                            <m:r>
                              <a:rPr lang="en-GB" sz="1800" b="1" i="0" kern="100">
                                <a:effectLst/>
                                <a:latin typeface="Cambria Math" panose="02040503050406030204" pitchFamily="18" charset="0"/>
                                <a:ea typeface="Aptos" panose="020B0004020202020204" pitchFamily="34" charset="0"/>
                                <a:cs typeface="Times New Roman" panose="02020603050405020304" pitchFamily="18" charset="0"/>
                              </a:rPr>
                              <m:t>𝟏𝟎</m:t>
                            </m:r>
                          </m:sub>
                        </m:sSub>
                      </m:fName>
                      <m:e>
                        <m:d>
                          <m:dPr>
                            <m:ctrlPr>
                              <a:rPr lang="en-GB" sz="1800" b="1" i="1" kern="100">
                                <a:effectLst/>
                                <a:latin typeface="Cambria Math" panose="02040503050406030204" pitchFamily="18" charset="0"/>
                                <a:ea typeface="Aptos" panose="020B0004020202020204" pitchFamily="34" charset="0"/>
                                <a:cs typeface="Times New Roman" panose="02020603050405020304" pitchFamily="18" charset="0"/>
                              </a:rPr>
                            </m:ctrlPr>
                          </m:dPr>
                          <m:e>
                            <m:f>
                              <m:fPr>
                                <m:ctrlPr>
                                  <a:rPr lang="en-GB" sz="1800" b="1" i="1" kern="100">
                                    <a:effectLst/>
                                    <a:latin typeface="Cambria Math" panose="02040503050406030204" pitchFamily="18" charset="0"/>
                                    <a:ea typeface="Aptos" panose="020B0004020202020204" pitchFamily="34" charset="0"/>
                                    <a:cs typeface="Times New Roman" panose="02020603050405020304" pitchFamily="18" charset="0"/>
                                  </a:rPr>
                                </m:ctrlPr>
                              </m:fPr>
                              <m:num>
                                <m:sSub>
                                  <m:sSubPr>
                                    <m:ctrlPr>
                                      <a:rPr lang="en-GB" sz="1800" b="1" i="1" kern="100">
                                        <a:effectLst/>
                                        <a:latin typeface="Cambria Math" panose="02040503050406030204" pitchFamily="18" charset="0"/>
                                        <a:ea typeface="Aptos" panose="020B0004020202020204" pitchFamily="34" charset="0"/>
                                        <a:cs typeface="Times New Roman" panose="02020603050405020304" pitchFamily="18" charset="0"/>
                                      </a:rPr>
                                    </m:ctrlPr>
                                  </m:sSubPr>
                                  <m:e>
                                    <m:r>
                                      <m:rPr>
                                        <m:nor/>
                                      </m:rPr>
                                      <a:rPr lang="en-GB" sz="1800" b="1" kern="100">
                                        <a:effectLst/>
                                        <a:latin typeface="Cambria Math" panose="02040503050406030204" pitchFamily="18" charset="0"/>
                                        <a:ea typeface="Aptos" panose="020B0004020202020204" pitchFamily="34" charset="0"/>
                                        <a:cs typeface="Times New Roman" panose="02020603050405020304" pitchFamily="18" charset="0"/>
                                      </a:rPr>
                                      <m:t>FRF</m:t>
                                    </m:r>
                                  </m:e>
                                  <m:sub>
                                    <m:r>
                                      <m:rPr>
                                        <m:nor/>
                                      </m:rPr>
                                      <a:rPr lang="en-GB" sz="1800" b="1" kern="100">
                                        <a:effectLst/>
                                        <a:latin typeface="Cambria Math" panose="02040503050406030204" pitchFamily="18" charset="0"/>
                                        <a:ea typeface="Aptos" panose="020B0004020202020204" pitchFamily="34" charset="0"/>
                                        <a:cs typeface="Times New Roman" panose="02020603050405020304" pitchFamily="18" charset="0"/>
                                      </a:rPr>
                                      <m:t>sc</m:t>
                                    </m:r>
                                    <m:r>
                                      <m:rPr>
                                        <m:lit/>
                                        <m:nor/>
                                      </m:rPr>
                                      <a:rPr lang="en-GB" sz="1800" b="1" kern="100">
                                        <a:effectLst/>
                                        <a:latin typeface="Cambria Math" panose="02040503050406030204" pitchFamily="18" charset="0"/>
                                        <a:ea typeface="Aptos" panose="020B0004020202020204" pitchFamily="34" charset="0"/>
                                        <a:cs typeface="Times New Roman" panose="02020603050405020304" pitchFamily="18" charset="0"/>
                                      </a:rPr>
                                      <m:t>_</m:t>
                                    </m:r>
                                    <m:r>
                                      <m:rPr>
                                        <m:nor/>
                                      </m:rPr>
                                      <a:rPr lang="en-GB" sz="1800" b="1" kern="100">
                                        <a:effectLst/>
                                        <a:latin typeface="Cambria Math" panose="02040503050406030204" pitchFamily="18" charset="0"/>
                                        <a:ea typeface="Aptos" panose="020B0004020202020204" pitchFamily="34" charset="0"/>
                                        <a:cs typeface="Times New Roman" panose="02020603050405020304" pitchFamily="18" charset="0"/>
                                      </a:rPr>
                                      <m:t>sc</m:t>
                                    </m:r>
                                  </m:sub>
                                </m:sSub>
                              </m:num>
                              <m:den>
                                <m:sSub>
                                  <m:sSubPr>
                                    <m:ctrlPr>
                                      <a:rPr lang="en-GB" sz="1800" b="1" i="1" kern="100">
                                        <a:effectLst/>
                                        <a:latin typeface="Cambria Math" panose="02040503050406030204" pitchFamily="18" charset="0"/>
                                        <a:ea typeface="Aptos" panose="020B0004020202020204" pitchFamily="34" charset="0"/>
                                        <a:cs typeface="Times New Roman" panose="02020603050405020304" pitchFamily="18" charset="0"/>
                                      </a:rPr>
                                    </m:ctrlPr>
                                  </m:sSubPr>
                                  <m:e>
                                    <m:r>
                                      <m:rPr>
                                        <m:nor/>
                                      </m:rPr>
                                      <a:rPr lang="en-GB" sz="1800" b="1" kern="100">
                                        <a:effectLst/>
                                        <a:latin typeface="Cambria Math" panose="02040503050406030204" pitchFamily="18" charset="0"/>
                                        <a:ea typeface="Aptos" panose="020B0004020202020204" pitchFamily="34" charset="0"/>
                                        <a:cs typeface="Times New Roman" panose="02020603050405020304" pitchFamily="18" charset="0"/>
                                      </a:rPr>
                                      <m:t>FRF</m:t>
                                    </m:r>
                                  </m:e>
                                  <m:sub>
                                    <m:r>
                                      <m:rPr>
                                        <m:nor/>
                                      </m:rPr>
                                      <a:rPr lang="en-GB" sz="1800" b="1" kern="100">
                                        <a:effectLst/>
                                        <a:latin typeface="Cambria Math" panose="02040503050406030204" pitchFamily="18" charset="0"/>
                                        <a:ea typeface="Aptos" panose="020B0004020202020204" pitchFamily="34" charset="0"/>
                                        <a:cs typeface="Times New Roman" panose="02020603050405020304" pitchFamily="18" charset="0"/>
                                      </a:rPr>
                                      <m:t>sc</m:t>
                                    </m:r>
                                    <m:r>
                                      <m:rPr>
                                        <m:lit/>
                                        <m:nor/>
                                      </m:rPr>
                                      <a:rPr lang="en-GB" sz="1800" b="1" kern="100">
                                        <a:effectLst/>
                                        <a:latin typeface="Cambria Math" panose="02040503050406030204" pitchFamily="18" charset="0"/>
                                        <a:ea typeface="Aptos" panose="020B0004020202020204" pitchFamily="34" charset="0"/>
                                        <a:cs typeface="Times New Roman" panose="02020603050405020304" pitchFamily="18" charset="0"/>
                                      </a:rPr>
                                      <m:t>_</m:t>
                                    </m:r>
                                    <m:r>
                                      <m:rPr>
                                        <m:nor/>
                                      </m:rPr>
                                      <a:rPr lang="en-GB" sz="1800" b="1" kern="100">
                                        <a:effectLst/>
                                        <a:latin typeface="Cambria Math" panose="02040503050406030204" pitchFamily="18" charset="0"/>
                                        <a:ea typeface="Aptos" panose="020B0004020202020204" pitchFamily="34" charset="0"/>
                                        <a:cs typeface="Times New Roman" panose="02020603050405020304" pitchFamily="18" charset="0"/>
                                      </a:rPr>
                                      <m:t>RL</m:t>
                                    </m:r>
                                  </m:sub>
                                </m:sSub>
                              </m:den>
                            </m:f>
                          </m:e>
                        </m:d>
                      </m:e>
                    </m:func>
                  </m:oMath>
                </a14:m>
                <a:r>
                  <a:rPr lang="en-GB" sz="1800" b="1" kern="100" dirty="0">
                    <a:effectLst/>
                    <a:latin typeface="Aptos" panose="020B0004020202020204" pitchFamily="34" charset="0"/>
                    <a:ea typeface="Aptos" panose="020B0004020202020204" pitchFamily="34" charset="0"/>
                    <a:cs typeface="Times New Roman" panose="02020603050405020304" pitchFamily="18" charset="0"/>
                  </a:rPr>
                  <a:t> = 49.38 [dB]</a:t>
                </a:r>
              </a:p>
              <a:p>
                <a:endParaRPr lang="en-GB" sz="1800" b="1" kern="100" dirty="0">
                  <a:effectLst/>
                  <a:latin typeface="Aptos" panose="020B0004020202020204" pitchFamily="34" charset="0"/>
                  <a:ea typeface="Aptos" panose="020B0004020202020204" pitchFamily="34" charset="0"/>
                  <a:cs typeface="Times New Roman" panose="02020603050405020304" pitchFamily="18" charset="0"/>
                </a:endParaRPr>
              </a:p>
              <a:p>
                <a:r>
                  <a:rPr lang="en-GB" sz="1800" kern="100" dirty="0">
                    <a:effectLst/>
                    <a:latin typeface="Aptos" panose="020B0004020202020204" pitchFamily="34" charset="0"/>
                    <a:ea typeface="Aptos" panose="020B0004020202020204" pitchFamily="34" charset="0"/>
                    <a:cs typeface="Times New Roman" panose="02020603050405020304" pitchFamily="18" charset="0"/>
                  </a:rPr>
                  <a:t>The magnitude of the FRF in this case with the resonant shunt is significantly reduced compared to the resistive </a:t>
                </a:r>
                <a:r>
                  <a:rPr lang="en-GB" sz="1800" kern="100" dirty="0" err="1">
                    <a:effectLst/>
                    <a:latin typeface="Aptos" panose="020B0004020202020204" pitchFamily="34" charset="0"/>
                    <a:ea typeface="Aptos" panose="020B0004020202020204" pitchFamily="34" charset="0"/>
                    <a:cs typeface="Times New Roman" panose="02020603050405020304" pitchFamily="18" charset="0"/>
                  </a:rPr>
                  <a:t>shant</a:t>
                </a:r>
                <a:r>
                  <a:rPr lang="en-GB" sz="1800" kern="100" dirty="0">
                    <a:effectLst/>
                    <a:latin typeface="Aptos" panose="020B0004020202020204" pitchFamily="34" charset="0"/>
                    <a:ea typeface="Aptos" panose="020B0004020202020204" pitchFamily="34" charset="0"/>
                    <a:cs typeface="Times New Roman" panose="02020603050405020304" pitchFamily="18" charset="0"/>
                  </a:rPr>
                  <a:t>.</a:t>
                </a:r>
              </a:p>
              <a:p>
                <a:endParaRPr lang="en-GB" sz="1800" kern="100" dirty="0">
                  <a:effectLst/>
                  <a:ea typeface="Aptos" panose="020B0004020202020204" pitchFamily="34" charset="0"/>
                  <a:cs typeface="Times New Roman" panose="02020603050405020304" pitchFamily="18" charset="0"/>
                </a:endParaRPr>
              </a:p>
              <a:p>
                <a:endParaRPr lang="en-GB" dirty="0"/>
              </a:p>
            </p:txBody>
          </p:sp>
        </mc:Choice>
        <mc:Fallback>
          <p:sp>
            <p:nvSpPr>
              <p:cNvPr id="16" name="TextBox 15">
                <a:extLst>
                  <a:ext uri="{FF2B5EF4-FFF2-40B4-BE49-F238E27FC236}">
                    <a16:creationId xmlns:a16="http://schemas.microsoft.com/office/drawing/2014/main" id="{282ADA16-5A4F-3A11-7AC6-3DDFAB96E02D}"/>
                  </a:ext>
                </a:extLst>
              </p:cNvPr>
              <p:cNvSpPr txBox="1">
                <a:spLocks noRot="1" noChangeAspect="1" noMove="1" noResize="1" noEditPoints="1" noAdjustHandles="1" noChangeArrowheads="1" noChangeShapeType="1" noTextEdit="1"/>
              </p:cNvSpPr>
              <p:nvPr/>
            </p:nvSpPr>
            <p:spPr>
              <a:xfrm>
                <a:off x="1141413" y="1847461"/>
                <a:ext cx="4617922" cy="5117106"/>
              </a:xfrm>
              <a:prstGeom prst="rect">
                <a:avLst/>
              </a:prstGeom>
              <a:blipFill>
                <a:blip r:embed="rId4"/>
                <a:stretch>
                  <a:fillRect l="-1055" t="-596" r="-1055"/>
                </a:stretch>
              </a:blipFill>
            </p:spPr>
            <p:txBody>
              <a:bodyPr/>
              <a:lstStyle/>
              <a:p>
                <a:r>
                  <a:rPr lang="en-GB">
                    <a:noFill/>
                  </a:rPr>
                  <a:t> </a:t>
                </a:r>
              </a:p>
            </p:txBody>
          </p:sp>
        </mc:Fallback>
      </mc:AlternateContent>
      <p:pic>
        <p:nvPicPr>
          <p:cNvPr id="5" name="Picture 4">
            <a:extLst>
              <a:ext uri="{FF2B5EF4-FFF2-40B4-BE49-F238E27FC236}">
                <a16:creationId xmlns:a16="http://schemas.microsoft.com/office/drawing/2014/main" id="{2CFFBF3B-DE54-D6B9-5378-7F9AD1647ED9}"/>
              </a:ext>
            </a:extLst>
          </p:cNvPr>
          <p:cNvPicPr>
            <a:picLocks noChangeAspect="1"/>
          </p:cNvPicPr>
          <p:nvPr/>
        </p:nvPicPr>
        <p:blipFill>
          <a:blip r:embed="rId5"/>
          <a:stretch>
            <a:fillRect/>
          </a:stretch>
        </p:blipFill>
        <p:spPr>
          <a:xfrm>
            <a:off x="10453458" y="2001440"/>
            <a:ext cx="706118" cy="292187"/>
          </a:xfrm>
          <a:prstGeom prst="rect">
            <a:avLst/>
          </a:prstGeom>
        </p:spPr>
      </p:pic>
      <p:sp>
        <p:nvSpPr>
          <p:cNvPr id="6" name="TextBox 5">
            <a:extLst>
              <a:ext uri="{FF2B5EF4-FFF2-40B4-BE49-F238E27FC236}">
                <a16:creationId xmlns:a16="http://schemas.microsoft.com/office/drawing/2014/main" id="{8E9D6290-0CB0-4A91-9432-C9DE39432B29}"/>
              </a:ext>
            </a:extLst>
          </p:cNvPr>
          <p:cNvSpPr txBox="1"/>
          <p:nvPr/>
        </p:nvSpPr>
        <p:spPr>
          <a:xfrm>
            <a:off x="9519556" y="2444301"/>
            <a:ext cx="933902" cy="369332"/>
          </a:xfrm>
          <a:prstGeom prst="rect">
            <a:avLst/>
          </a:prstGeom>
          <a:noFill/>
        </p:spPr>
        <p:txBody>
          <a:bodyPr wrap="square" rtlCol="0">
            <a:spAutoFit/>
          </a:bodyPr>
          <a:lstStyle/>
          <a:p>
            <a:r>
              <a:rPr lang="it-IT" dirty="0">
                <a:solidFill>
                  <a:srgbClr val="0070C0"/>
                </a:solidFill>
              </a:rPr>
              <a:t>0.1932</a:t>
            </a:r>
            <a:endParaRPr lang="en-GB" dirty="0">
              <a:solidFill>
                <a:srgbClr val="0070C0"/>
              </a:solidFill>
            </a:endParaRPr>
          </a:p>
        </p:txBody>
      </p:sp>
    </p:spTree>
    <p:extLst>
      <p:ext uri="{BB962C8B-B14F-4D97-AF65-F5344CB8AC3E}">
        <p14:creationId xmlns:p14="http://schemas.microsoft.com/office/powerpoint/2010/main" val="1574664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755A76-1710-7D11-9312-7F0487B5EBC8}"/>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85FAA338-6B90-62D0-26C5-ACAD4D6088CA}"/>
              </a:ext>
            </a:extLst>
          </p:cNvPr>
          <p:cNvSpPr>
            <a:spLocks noGrp="1"/>
          </p:cNvSpPr>
          <p:nvPr>
            <p:ph type="title"/>
          </p:nvPr>
        </p:nvSpPr>
        <p:spPr>
          <a:xfrm>
            <a:off x="1141413" y="618518"/>
            <a:ext cx="9905998" cy="790404"/>
          </a:xfrm>
        </p:spPr>
        <p:txBody>
          <a:bodyPr rtlCol="0">
            <a:normAutofit/>
          </a:bodyPr>
          <a:lstStyle/>
          <a:p>
            <a:pPr rtl="0"/>
            <a:r>
              <a:rPr lang="it-IT" sz="4400" dirty="0">
                <a:latin typeface="Rockwell" panose="02060603020205020403" pitchFamily="18" charset="0"/>
              </a:rPr>
              <a:t>Double piezo resonant shunt</a:t>
            </a:r>
          </a:p>
        </p:txBody>
      </p:sp>
      <p:sp>
        <p:nvSpPr>
          <p:cNvPr id="3" name="Titolo 1">
            <a:extLst>
              <a:ext uri="{FF2B5EF4-FFF2-40B4-BE49-F238E27FC236}">
                <a16:creationId xmlns:a16="http://schemas.microsoft.com/office/drawing/2014/main" id="{00F5009C-9063-43A7-CC23-3D7EAE973944}"/>
              </a:ext>
            </a:extLst>
          </p:cNvPr>
          <p:cNvSpPr txBox="1">
            <a:spLocks/>
          </p:cNvSpPr>
          <p:nvPr/>
        </p:nvSpPr>
        <p:spPr>
          <a:xfrm>
            <a:off x="1141413" y="1408922"/>
            <a:ext cx="9905998" cy="438539"/>
          </a:xfrm>
          <a:prstGeom prst="rect">
            <a:avLst/>
          </a:prstGeom>
        </p:spPr>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it-IT" sz="2800" dirty="0">
                <a:latin typeface="Rockwell" panose="02060603020205020403" pitchFamily="18" charset="0"/>
              </a:rPr>
              <a:t>both piezoeletric patch simultanesly</a:t>
            </a:r>
            <a:r>
              <a:rPr lang="it-IT" sz="4400" dirty="0">
                <a:latin typeface="Rockwell" panose="02060603020205020403" pitchFamily="18" charset="0"/>
              </a:rPr>
              <a:t> </a:t>
            </a:r>
          </a:p>
        </p:txBody>
      </p:sp>
      <p:sp>
        <p:nvSpPr>
          <p:cNvPr id="4" name="TextBox 3">
            <a:extLst>
              <a:ext uri="{FF2B5EF4-FFF2-40B4-BE49-F238E27FC236}">
                <a16:creationId xmlns:a16="http://schemas.microsoft.com/office/drawing/2014/main" id="{F11A7F36-6F80-042B-643A-E4F1F94B0638}"/>
              </a:ext>
            </a:extLst>
          </p:cNvPr>
          <p:cNvSpPr txBox="1"/>
          <p:nvPr/>
        </p:nvSpPr>
        <p:spPr>
          <a:xfrm>
            <a:off x="1074057" y="2090057"/>
            <a:ext cx="9768115" cy="3939540"/>
          </a:xfrm>
          <a:prstGeom prst="rect">
            <a:avLst/>
          </a:prstGeom>
          <a:noFill/>
        </p:spPr>
        <p:txBody>
          <a:bodyPr wrap="square" rtlCol="0">
            <a:spAutoFit/>
          </a:bodyPr>
          <a:lstStyle/>
          <a:p>
            <a:r>
              <a:rPr lang="it-IT" sz="2000" dirty="0"/>
              <a:t>For optimization of double piezo we will use two Resonant shunt.</a:t>
            </a:r>
          </a:p>
          <a:p>
            <a:r>
              <a:rPr lang="it-IT" sz="2000" dirty="0"/>
              <a:t>So the opimization consist into finding the optimal values of these parameters: </a:t>
            </a:r>
          </a:p>
          <a:p>
            <a:pPr marL="285750" indent="-285750">
              <a:buFontTx/>
              <a:buChar char="-"/>
            </a:pPr>
            <a:r>
              <a:rPr lang="it-IT" sz="2000" b="1" dirty="0">
                <a:latin typeface="Rockwell" panose="02060603020205020403" pitchFamily="18" charset="0"/>
              </a:rPr>
              <a:t>L1, R1 </a:t>
            </a:r>
            <a:r>
              <a:rPr lang="it-IT" sz="2000" dirty="0"/>
              <a:t>for the first piezoeletric bar</a:t>
            </a:r>
          </a:p>
          <a:p>
            <a:pPr marL="285750" indent="-285750">
              <a:buFontTx/>
              <a:buChar char="-"/>
            </a:pPr>
            <a:r>
              <a:rPr lang="it-IT" sz="2000" b="1" dirty="0">
                <a:latin typeface="Rockwell" panose="02060603020205020403" pitchFamily="18" charset="0"/>
              </a:rPr>
              <a:t>L2, R2 </a:t>
            </a:r>
            <a:r>
              <a:rPr lang="it-IT" sz="2000" dirty="0"/>
              <a:t>for the second piezoeletric bar </a:t>
            </a:r>
          </a:p>
          <a:p>
            <a:r>
              <a:rPr lang="it-IT" sz="2000" dirty="0"/>
              <a:t>The passage we followed for find this optimal values are:</a:t>
            </a:r>
          </a:p>
          <a:p>
            <a:pPr marL="742950" lvl="1" indent="-285750">
              <a:buFontTx/>
              <a:buChar char="-"/>
            </a:pPr>
            <a:r>
              <a:rPr lang="it-IT" sz="2000" dirty="0"/>
              <a:t>Use the values of </a:t>
            </a:r>
            <a:r>
              <a:rPr lang="it-IT" sz="2000" b="1" dirty="0">
                <a:latin typeface="Rockwell" panose="02060603020205020403" pitchFamily="18" charset="0"/>
              </a:rPr>
              <a:t>PHI</a:t>
            </a:r>
            <a:r>
              <a:rPr lang="it-IT" sz="2000" dirty="0">
                <a:latin typeface="Rockwell" panose="02060603020205020403" pitchFamily="18" charset="0"/>
              </a:rPr>
              <a:t> (mode shape)</a:t>
            </a:r>
            <a:r>
              <a:rPr lang="it-IT" sz="2000" dirty="0"/>
              <a:t> to </a:t>
            </a:r>
            <a:r>
              <a:rPr lang="it-IT" sz="2000" b="1" dirty="0">
                <a:latin typeface="Rockwell" panose="02060603020205020403" pitchFamily="18" charset="0"/>
              </a:rPr>
              <a:t>weigh</a:t>
            </a:r>
            <a:r>
              <a:rPr lang="it-IT" sz="2000" dirty="0"/>
              <a:t> </a:t>
            </a:r>
            <a:r>
              <a:rPr lang="it-IT" sz="2000"/>
              <a:t>also the </a:t>
            </a:r>
            <a:r>
              <a:rPr lang="it-IT" sz="2000" b="1" dirty="0">
                <a:latin typeface="Rockwell" panose="02060603020205020403" pitchFamily="18" charset="0"/>
              </a:rPr>
              <a:t>H_rl_rl</a:t>
            </a:r>
          </a:p>
          <a:p>
            <a:pPr marL="742950" lvl="1" indent="-285750">
              <a:buFontTx/>
              <a:buChar char="-"/>
            </a:pPr>
            <a:r>
              <a:rPr lang="it-IT" sz="2000" b="1" dirty="0">
                <a:latin typeface="Rockwell" panose="02060603020205020403" pitchFamily="18" charset="0"/>
              </a:rPr>
              <a:t>Optimize</a:t>
            </a:r>
            <a:r>
              <a:rPr lang="it-IT" sz="2000" dirty="0"/>
              <a:t> </a:t>
            </a:r>
            <a:r>
              <a:rPr lang="it-IT" sz="2000" b="1" dirty="0">
                <a:latin typeface="Rockwell" panose="02060603020205020403" pitchFamily="18" charset="0"/>
              </a:rPr>
              <a:t>L</a:t>
            </a:r>
            <a:r>
              <a:rPr lang="it-IT" sz="2000" dirty="0"/>
              <a:t> into the H_rl_rl fitted</a:t>
            </a:r>
          </a:p>
          <a:p>
            <a:pPr marL="742950" lvl="1" indent="-285750">
              <a:buFontTx/>
              <a:buChar char="-"/>
            </a:pPr>
            <a:r>
              <a:rPr lang="it-IT" sz="2000" b="1" dirty="0">
                <a:latin typeface="Rockwell" panose="02060603020205020403" pitchFamily="18" charset="0"/>
              </a:rPr>
              <a:t>Optimize R</a:t>
            </a:r>
            <a:r>
              <a:rPr lang="it-IT" sz="2000" dirty="0"/>
              <a:t> into the H_rl_rl fitted</a:t>
            </a:r>
          </a:p>
          <a:p>
            <a:pPr marL="742950" lvl="1" indent="-285750">
              <a:buFontTx/>
              <a:buChar char="-"/>
            </a:pPr>
            <a:endParaRPr lang="en-GB" dirty="0"/>
          </a:p>
          <a:p>
            <a:pPr marL="285750" indent="-285750">
              <a:buFontTx/>
              <a:buChar char="-"/>
            </a:pPr>
            <a:endParaRPr lang="en-GB" dirty="0"/>
          </a:p>
          <a:p>
            <a:pPr marL="742950" lvl="1" indent="-285750">
              <a:buFontTx/>
              <a:buChar char="-"/>
            </a:pPr>
            <a:endParaRPr lang="en-GB" dirty="0"/>
          </a:p>
          <a:p>
            <a:pPr marL="742950" lvl="1" indent="-285750">
              <a:buFontTx/>
              <a:buChar char="-"/>
            </a:pPr>
            <a:endParaRPr lang="en-GB" dirty="0"/>
          </a:p>
          <a:p>
            <a:pPr marL="742950" lvl="1" indent="-285750">
              <a:buFontTx/>
              <a:buChar char="-"/>
            </a:pPr>
            <a:endParaRPr lang="it-IT" dirty="0"/>
          </a:p>
        </p:txBody>
      </p:sp>
    </p:spTree>
    <p:extLst>
      <p:ext uri="{BB962C8B-B14F-4D97-AF65-F5344CB8AC3E}">
        <p14:creationId xmlns:p14="http://schemas.microsoft.com/office/powerpoint/2010/main" val="21407909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A graph of a graph">
            <a:extLst>
              <a:ext uri="{FF2B5EF4-FFF2-40B4-BE49-F238E27FC236}">
                <a16:creationId xmlns:a16="http://schemas.microsoft.com/office/drawing/2014/main" id="{7D8D0385-4F52-B60D-E06E-779DACB09ACA}"/>
              </a:ext>
            </a:extLst>
          </p:cNvPr>
          <p:cNvPicPr>
            <a:picLocks noChangeAspect="1"/>
          </p:cNvPicPr>
          <p:nvPr/>
        </p:nvPicPr>
        <p:blipFill>
          <a:blip r:embed="rId2"/>
          <a:srcRect l="7922" t="2142" r="34636" b="3581"/>
          <a:stretch/>
        </p:blipFill>
        <p:spPr>
          <a:xfrm>
            <a:off x="959984" y="704850"/>
            <a:ext cx="5245310" cy="5417740"/>
          </a:xfrm>
          <a:prstGeom prst="rect">
            <a:avLst/>
          </a:prstGeom>
        </p:spPr>
      </p:pic>
      <p:sp>
        <p:nvSpPr>
          <p:cNvPr id="2" name="Title 1">
            <a:extLst>
              <a:ext uri="{FF2B5EF4-FFF2-40B4-BE49-F238E27FC236}">
                <a16:creationId xmlns:a16="http://schemas.microsoft.com/office/drawing/2014/main" id="{5F825AB1-8A20-31F8-8F89-B3083CD9C2BC}"/>
              </a:ext>
            </a:extLst>
          </p:cNvPr>
          <p:cNvSpPr>
            <a:spLocks noGrp="1"/>
          </p:cNvSpPr>
          <p:nvPr>
            <p:ph type="title"/>
          </p:nvPr>
        </p:nvSpPr>
        <p:spPr>
          <a:xfrm>
            <a:off x="6713989" y="-248585"/>
            <a:ext cx="5302251" cy="1128639"/>
          </a:xfrm>
        </p:spPr>
        <p:txBody>
          <a:bodyPr/>
          <a:lstStyle/>
          <a:p>
            <a:r>
              <a:rPr lang="en-GB" sz="2800" kern="100" dirty="0">
                <a:ea typeface="Times New Roman" panose="02020603050405020304" pitchFamily="18" charset="0"/>
                <a:cs typeface="Times New Roman" panose="02020603050405020304" pitchFamily="18" charset="0"/>
              </a:rPr>
              <a:t>						</a:t>
            </a:r>
            <a:r>
              <a:rPr lang="en-GB" sz="3600" kern="100" dirty="0">
                <a:ea typeface="Times New Roman" panose="02020603050405020304" pitchFamily="18" charset="0"/>
                <a:cs typeface="Times New Roman" panose="02020603050405020304" pitchFamily="18" charset="0"/>
              </a:rPr>
              <a:t>H vs </a:t>
            </a:r>
            <a:r>
              <a:rPr lang="en-GB" sz="3600" kern="100" dirty="0" err="1">
                <a:ea typeface="Times New Roman" panose="02020603050405020304" pitchFamily="18" charset="0"/>
                <a:cs typeface="Times New Roman" panose="02020603050405020304" pitchFamily="18" charset="0"/>
              </a:rPr>
              <a:t>frf</a:t>
            </a:r>
            <a:endParaRPr lang="en-GB"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0C09269-7EB6-7113-6413-21BADC0A08CE}"/>
                  </a:ext>
                </a:extLst>
              </p:cNvPr>
              <p:cNvSpPr>
                <a:spLocks noGrp="1"/>
              </p:cNvSpPr>
              <p:nvPr>
                <p:ph idx="1"/>
              </p:nvPr>
            </p:nvSpPr>
            <p:spPr>
              <a:xfrm>
                <a:off x="6330950" y="1015426"/>
                <a:ext cx="5302251" cy="5318761"/>
              </a:xfrm>
            </p:spPr>
            <p:txBody>
              <a:bodyPr>
                <a:normAutofit fontScale="77500" lnSpcReduction="20000"/>
              </a:bodyPr>
              <a:lstStyle/>
              <a:p>
                <a:pPr marL="0" indent="0">
                  <a:lnSpc>
                    <a:spcPct val="115000"/>
                  </a:lnSpc>
                  <a:spcAft>
                    <a:spcPts val="800"/>
                  </a:spcAft>
                  <a:buNone/>
                </a:pPr>
                <a:r>
                  <a:rPr lang="en-GB" sz="2300" kern="100" dirty="0">
                    <a:ea typeface="Times New Roman" panose="02020603050405020304" pitchFamily="18" charset="0"/>
                    <a:cs typeface="Times New Roman" panose="02020603050405020304" pitchFamily="18" charset="0"/>
                  </a:rPr>
                  <a:t>The Freq. response of system with both piezo in short circuit configuration have this analytical formula</a:t>
                </a:r>
              </a:p>
              <a:p>
                <a:pPr marL="0" indent="0">
                  <a:lnSpc>
                    <a:spcPct val="115000"/>
                  </a:lnSpc>
                  <a:spcAft>
                    <a:spcPts val="800"/>
                  </a:spcAft>
                  <a:buNone/>
                </a:pPr>
                <a14:m>
                  <m:oMathPara xmlns:m="http://schemas.openxmlformats.org/officeDocument/2006/math">
                    <m:oMathParaPr>
                      <m:jc m:val="centerGroup"/>
                    </m:oMathParaPr>
                    <m:oMath xmlns:m="http://schemas.openxmlformats.org/officeDocument/2006/math">
                      <m:r>
                        <a:rPr lang="en-GB" sz="2300" b="1" i="1" smtClean="0">
                          <a:effectLst/>
                          <a:latin typeface="Cambria Math" panose="02040503050406030204" pitchFamily="18" charset="0"/>
                          <a:ea typeface="Times New Roman" panose="02020603050405020304" pitchFamily="18" charset="0"/>
                          <a:cs typeface="Times New Roman" panose="02020603050405020304" pitchFamily="18" charset="0"/>
                        </a:rPr>
                        <m:t>𝑯𝒔𝒄</m:t>
                      </m:r>
                      <m:r>
                        <m:rPr>
                          <m:lit/>
                        </m:rPr>
                        <a:rPr lang="en-GB" sz="2300" b="1" i="1">
                          <a:effectLst/>
                          <a:latin typeface="Cambria Math" panose="02040503050406030204" pitchFamily="18" charset="0"/>
                          <a:ea typeface="Times New Roman" panose="02020603050405020304" pitchFamily="18" charset="0"/>
                          <a:cs typeface="Times New Roman" panose="02020603050405020304" pitchFamily="18" charset="0"/>
                        </a:rPr>
                        <m:t>_</m:t>
                      </m:r>
                      <m:r>
                        <a:rPr lang="en-GB" sz="2300" b="1" i="1">
                          <a:effectLst/>
                          <a:latin typeface="Cambria Math" panose="02040503050406030204" pitchFamily="18" charset="0"/>
                          <a:ea typeface="Times New Roman" panose="02020603050405020304" pitchFamily="18" charset="0"/>
                          <a:cs typeface="Times New Roman" panose="02020603050405020304" pitchFamily="18" charset="0"/>
                        </a:rPr>
                        <m:t>𝒔𝒄</m:t>
                      </m:r>
                      <m:r>
                        <a:rPr lang="en-GB" sz="2300" b="1" i="1">
                          <a:effectLst/>
                          <a:latin typeface="Cambria Math" panose="02040503050406030204" pitchFamily="18" charset="0"/>
                          <a:ea typeface="Times New Roman" panose="02020603050405020304" pitchFamily="18" charset="0"/>
                          <a:cs typeface="Times New Roman" panose="02020603050405020304" pitchFamily="18" charset="0"/>
                        </a:rPr>
                        <m:t>=</m:t>
                      </m:r>
                      <m:r>
                        <a:rPr lang="it-IT" sz="2300" b="1" i="1" smtClean="0">
                          <a:effectLst/>
                          <a:latin typeface="Cambria Math" panose="02040503050406030204" pitchFamily="18" charset="0"/>
                          <a:ea typeface="Times New Roman" panose="02020603050405020304" pitchFamily="18" charset="0"/>
                          <a:cs typeface="Times New Roman" panose="02020603050405020304" pitchFamily="18" charset="0"/>
                        </a:rPr>
                        <m:t>𝒋𝒘</m:t>
                      </m:r>
                      <m:nary>
                        <m:naryPr>
                          <m:chr m:val="∑"/>
                          <m:ctrlPr>
                            <a:rPr lang="en-GB" sz="2300" b="1" i="1">
                              <a:effectLst/>
                              <a:latin typeface="Cambria Math" panose="02040503050406030204" pitchFamily="18" charset="0"/>
                              <a:ea typeface="Times New Roman" panose="02020603050405020304" pitchFamily="18" charset="0"/>
                            </a:rPr>
                          </m:ctrlPr>
                        </m:naryPr>
                        <m:sub>
                          <m:r>
                            <a:rPr lang="en-GB" sz="2300" b="1" i="1">
                              <a:effectLst/>
                              <a:latin typeface="Cambria Math" panose="02040503050406030204" pitchFamily="18" charset="0"/>
                              <a:ea typeface="Times New Roman" panose="02020603050405020304" pitchFamily="18" charset="0"/>
                              <a:cs typeface="Times New Roman" panose="02020603050405020304" pitchFamily="18" charset="0"/>
                            </a:rPr>
                            <m:t>𝒊</m:t>
                          </m:r>
                          <m:r>
                            <a:rPr lang="en-GB" sz="2300" b="1" i="1">
                              <a:effectLst/>
                              <a:latin typeface="Cambria Math" panose="02040503050406030204" pitchFamily="18" charset="0"/>
                              <a:ea typeface="Times New Roman" panose="02020603050405020304" pitchFamily="18" charset="0"/>
                              <a:cs typeface="Times New Roman" panose="02020603050405020304" pitchFamily="18" charset="0"/>
                            </a:rPr>
                            <m:t>=</m:t>
                          </m:r>
                          <m:r>
                            <a:rPr lang="en-GB" sz="2300" b="1" i="1">
                              <a:effectLst/>
                              <a:latin typeface="Cambria Math" panose="02040503050406030204" pitchFamily="18" charset="0"/>
                              <a:ea typeface="Times New Roman" panose="02020603050405020304" pitchFamily="18" charset="0"/>
                              <a:cs typeface="Times New Roman" panose="02020603050405020304" pitchFamily="18" charset="0"/>
                            </a:rPr>
                            <m:t>𝟏</m:t>
                          </m:r>
                        </m:sub>
                        <m:sup>
                          <m:r>
                            <a:rPr lang="en-GB" sz="2300" b="1" i="1">
                              <a:effectLst/>
                              <a:latin typeface="Cambria Math" panose="02040503050406030204" pitchFamily="18" charset="0"/>
                              <a:ea typeface="Times New Roman" panose="02020603050405020304" pitchFamily="18" charset="0"/>
                              <a:cs typeface="Times New Roman" panose="02020603050405020304" pitchFamily="18" charset="0"/>
                            </a:rPr>
                            <m:t>𝑵</m:t>
                          </m:r>
                        </m:sup>
                        <m:e>
                          <m:f>
                            <m:fPr>
                              <m:ctrlPr>
                                <a:rPr lang="en-GB" sz="2300" b="1" i="1">
                                  <a:effectLst/>
                                  <a:latin typeface="Cambria Math" panose="02040503050406030204" pitchFamily="18" charset="0"/>
                                  <a:ea typeface="Times New Roman" panose="02020603050405020304" pitchFamily="18" charset="0"/>
                                </a:rPr>
                              </m:ctrlPr>
                            </m:fPr>
                            <m:num>
                              <m:sSub>
                                <m:sSubPr>
                                  <m:ctrlPr>
                                    <a:rPr lang="en-GB" sz="2300" b="1" i="1" kern="100">
                                      <a:latin typeface="Cambria Math" panose="02040503050406030204" pitchFamily="18" charset="0"/>
                                      <a:ea typeface="Times New Roman" panose="02020603050405020304" pitchFamily="18" charset="0"/>
                                      <a:cs typeface="Times New Roman" panose="02020603050405020304" pitchFamily="18" charset="0"/>
                                    </a:rPr>
                                  </m:ctrlPr>
                                </m:sSubPr>
                                <m:e>
                                  <m:r>
                                    <a:rPr lang="en-GB" sz="2300" b="1" i="1" kern="100">
                                      <a:latin typeface="Cambria Math" panose="02040503050406030204" pitchFamily="18" charset="0"/>
                                      <a:ea typeface="Times New Roman" panose="02020603050405020304" pitchFamily="18" charset="0"/>
                                      <a:cs typeface="Times New Roman" panose="02020603050405020304" pitchFamily="18" charset="0"/>
                                    </a:rPr>
                                    <m:t>𝑨</m:t>
                                  </m:r>
                                </m:e>
                                <m:sub>
                                  <m:r>
                                    <a:rPr lang="en-GB" sz="2300" b="1" i="1" kern="100">
                                      <a:latin typeface="Cambria Math" panose="02040503050406030204" pitchFamily="18" charset="0"/>
                                      <a:ea typeface="Times New Roman" panose="02020603050405020304" pitchFamily="18" charset="0"/>
                                      <a:cs typeface="Times New Roman" panose="02020603050405020304" pitchFamily="18" charset="0"/>
                                    </a:rPr>
                                    <m:t>𝒋𝒌</m:t>
                                  </m:r>
                                </m:sub>
                              </m:sSub>
                            </m:num>
                            <m:den>
                              <m:d>
                                <m:dPr>
                                  <m:ctrlPr>
                                    <a:rPr lang="en-GB" sz="2300" b="1" i="1">
                                      <a:effectLst/>
                                      <a:latin typeface="Cambria Math" panose="02040503050406030204" pitchFamily="18" charset="0"/>
                                      <a:ea typeface="Times New Roman" panose="02020603050405020304" pitchFamily="18" charset="0"/>
                                    </a:rPr>
                                  </m:ctrlPr>
                                </m:dPr>
                                <m:e>
                                  <m:sSubSup>
                                    <m:sSubSupPr>
                                      <m:ctrlPr>
                                        <a:rPr lang="en-GB" sz="2300" b="1" i="1">
                                          <a:effectLst/>
                                          <a:latin typeface="Cambria Math" panose="02040503050406030204" pitchFamily="18" charset="0"/>
                                          <a:ea typeface="Times New Roman" panose="02020603050405020304" pitchFamily="18" charset="0"/>
                                        </a:rPr>
                                      </m:ctrlPr>
                                    </m:sSubSupPr>
                                    <m:e>
                                      <m:r>
                                        <a:rPr lang="en-GB" sz="2300" b="1" i="1">
                                          <a:effectLst/>
                                          <a:latin typeface="Cambria Math" panose="02040503050406030204" pitchFamily="18" charset="0"/>
                                          <a:ea typeface="Times New Roman" panose="02020603050405020304" pitchFamily="18" charset="0"/>
                                          <a:cs typeface="Times New Roman" panose="02020603050405020304" pitchFamily="18" charset="0"/>
                                        </a:rPr>
                                        <m:t>𝒘</m:t>
                                      </m:r>
                                    </m:e>
                                    <m:sub>
                                      <m:r>
                                        <a:rPr lang="en-GB" sz="2300" b="1" i="1">
                                          <a:effectLst/>
                                          <a:latin typeface="Cambria Math" panose="02040503050406030204" pitchFamily="18" charset="0"/>
                                          <a:ea typeface="Times New Roman" panose="02020603050405020304" pitchFamily="18" charset="0"/>
                                          <a:cs typeface="Times New Roman" panose="02020603050405020304" pitchFamily="18" charset="0"/>
                                        </a:rPr>
                                        <m:t>𝒊</m:t>
                                      </m:r>
                                    </m:sub>
                                    <m:sup>
                                      <m:r>
                                        <a:rPr lang="en-GB" sz="2300" b="1" i="1">
                                          <a:effectLst/>
                                          <a:latin typeface="Cambria Math" panose="02040503050406030204" pitchFamily="18" charset="0"/>
                                          <a:ea typeface="Times New Roman" panose="02020603050405020304" pitchFamily="18" charset="0"/>
                                          <a:cs typeface="Times New Roman" panose="02020603050405020304" pitchFamily="18" charset="0"/>
                                        </a:rPr>
                                        <m:t>𝟐</m:t>
                                      </m:r>
                                    </m:sup>
                                  </m:sSubSup>
                                  <m:r>
                                    <a:rPr lang="en-GB" sz="2300" b="1" i="1">
                                      <a:effectLst/>
                                      <a:latin typeface="Cambria Math" panose="02040503050406030204" pitchFamily="18" charset="0"/>
                                      <a:ea typeface="Times New Roman" panose="02020603050405020304" pitchFamily="18" charset="0"/>
                                      <a:cs typeface="Times New Roman" panose="02020603050405020304" pitchFamily="18" charset="0"/>
                                    </a:rPr>
                                    <m:t>+</m:t>
                                  </m:r>
                                  <m:r>
                                    <a:rPr lang="en-GB" sz="2300" b="1" i="1">
                                      <a:effectLst/>
                                      <a:latin typeface="Cambria Math" panose="02040503050406030204" pitchFamily="18" charset="0"/>
                                      <a:ea typeface="Times New Roman" panose="02020603050405020304" pitchFamily="18" charset="0"/>
                                      <a:cs typeface="Times New Roman" panose="02020603050405020304" pitchFamily="18" charset="0"/>
                                    </a:rPr>
                                    <m:t>𝒊</m:t>
                                  </m:r>
                                  <m:r>
                                    <a:rPr lang="en-GB" sz="2300" b="1" i="1">
                                      <a:effectLst/>
                                      <a:latin typeface="Cambria Math" panose="02040503050406030204" pitchFamily="18" charset="0"/>
                                      <a:ea typeface="Times New Roman" panose="02020603050405020304" pitchFamily="18" charset="0"/>
                                      <a:cs typeface="Times New Roman" panose="02020603050405020304" pitchFamily="18" charset="0"/>
                                    </a:rPr>
                                    <m:t>𝟐</m:t>
                                  </m:r>
                                  <m:sSub>
                                    <m:sSubPr>
                                      <m:ctrlPr>
                                        <a:rPr lang="en-GB" sz="2300" b="1" i="1">
                                          <a:effectLst/>
                                          <a:latin typeface="Cambria Math" panose="02040503050406030204" pitchFamily="18" charset="0"/>
                                          <a:ea typeface="Times New Roman" panose="02020603050405020304" pitchFamily="18" charset="0"/>
                                        </a:rPr>
                                      </m:ctrlPr>
                                    </m:sSubPr>
                                    <m:e>
                                      <m:r>
                                        <a:rPr lang="en-GB" sz="2300" b="1" i="1">
                                          <a:effectLst/>
                                          <a:latin typeface="Cambria Math" panose="02040503050406030204" pitchFamily="18" charset="0"/>
                                          <a:ea typeface="Times New Roman" panose="02020603050405020304" pitchFamily="18" charset="0"/>
                                          <a:cs typeface="Times New Roman" panose="02020603050405020304" pitchFamily="18" charset="0"/>
                                        </a:rPr>
                                        <m:t>𝝃</m:t>
                                      </m:r>
                                    </m:e>
                                    <m:sub>
                                      <m:r>
                                        <a:rPr lang="en-GB" sz="2300" b="1" i="1">
                                          <a:effectLst/>
                                          <a:latin typeface="Cambria Math" panose="02040503050406030204" pitchFamily="18" charset="0"/>
                                          <a:ea typeface="Times New Roman" panose="02020603050405020304" pitchFamily="18" charset="0"/>
                                          <a:cs typeface="Times New Roman" panose="02020603050405020304" pitchFamily="18" charset="0"/>
                                        </a:rPr>
                                        <m:t>𝒊</m:t>
                                      </m:r>
                                    </m:sub>
                                  </m:sSub>
                                  <m:sSub>
                                    <m:sSubPr>
                                      <m:ctrlPr>
                                        <a:rPr lang="en-GB" sz="2300" b="1" i="1">
                                          <a:effectLst/>
                                          <a:latin typeface="Cambria Math" panose="02040503050406030204" pitchFamily="18" charset="0"/>
                                          <a:ea typeface="Times New Roman" panose="02020603050405020304" pitchFamily="18" charset="0"/>
                                        </a:rPr>
                                      </m:ctrlPr>
                                    </m:sSubPr>
                                    <m:e>
                                      <m:r>
                                        <a:rPr lang="en-GB" sz="2300" b="1" i="1">
                                          <a:effectLst/>
                                          <a:latin typeface="Cambria Math" panose="02040503050406030204" pitchFamily="18" charset="0"/>
                                          <a:ea typeface="Times New Roman" panose="02020603050405020304" pitchFamily="18" charset="0"/>
                                          <a:cs typeface="Times New Roman" panose="02020603050405020304" pitchFamily="18" charset="0"/>
                                        </a:rPr>
                                        <m:t>𝒘</m:t>
                                      </m:r>
                                    </m:e>
                                    <m:sub>
                                      <m:r>
                                        <a:rPr lang="en-GB" sz="2300" b="1" i="1">
                                          <a:effectLst/>
                                          <a:latin typeface="Cambria Math" panose="02040503050406030204" pitchFamily="18" charset="0"/>
                                          <a:ea typeface="Times New Roman" panose="02020603050405020304" pitchFamily="18" charset="0"/>
                                          <a:cs typeface="Times New Roman" panose="02020603050405020304" pitchFamily="18" charset="0"/>
                                        </a:rPr>
                                        <m:t>𝒊</m:t>
                                      </m:r>
                                    </m:sub>
                                  </m:sSub>
                                  <m:r>
                                    <a:rPr lang="en-GB" sz="2300" b="1" i="1">
                                      <a:effectLst/>
                                      <a:latin typeface="Cambria Math" panose="02040503050406030204" pitchFamily="18" charset="0"/>
                                      <a:ea typeface="Times New Roman" panose="02020603050405020304" pitchFamily="18" charset="0"/>
                                      <a:cs typeface="Times New Roman" panose="02020603050405020304" pitchFamily="18" charset="0"/>
                                    </a:rPr>
                                    <m:t>𝒘</m:t>
                                  </m:r>
                                  <m:r>
                                    <a:rPr lang="en-GB" sz="2300" b="1"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GB" sz="2300" b="1" i="1">
                                          <a:effectLst/>
                                          <a:latin typeface="Cambria Math" panose="02040503050406030204" pitchFamily="18" charset="0"/>
                                          <a:ea typeface="Times New Roman" panose="02020603050405020304" pitchFamily="18" charset="0"/>
                                        </a:rPr>
                                      </m:ctrlPr>
                                    </m:sSupPr>
                                    <m:e>
                                      <m:r>
                                        <a:rPr lang="en-GB" sz="2300" b="1" i="1">
                                          <a:effectLst/>
                                          <a:latin typeface="Cambria Math" panose="02040503050406030204" pitchFamily="18" charset="0"/>
                                          <a:ea typeface="Times New Roman" panose="02020603050405020304" pitchFamily="18" charset="0"/>
                                          <a:cs typeface="Times New Roman" panose="02020603050405020304" pitchFamily="18" charset="0"/>
                                        </a:rPr>
                                        <m:t>𝒘</m:t>
                                      </m:r>
                                    </m:e>
                                    <m:sup>
                                      <m:r>
                                        <a:rPr lang="en-GB" sz="2300" b="1" i="1">
                                          <a:effectLst/>
                                          <a:latin typeface="Cambria Math" panose="02040503050406030204" pitchFamily="18" charset="0"/>
                                          <a:ea typeface="Times New Roman" panose="02020603050405020304" pitchFamily="18" charset="0"/>
                                          <a:cs typeface="Times New Roman" panose="02020603050405020304" pitchFamily="18" charset="0"/>
                                        </a:rPr>
                                        <m:t>𝟐</m:t>
                                      </m:r>
                                    </m:sup>
                                  </m:sSup>
                                </m:e>
                              </m:d>
                            </m:den>
                          </m:f>
                        </m:e>
                      </m:nary>
                    </m:oMath>
                  </m:oMathPara>
                </a14:m>
                <a:endParaRPr lang="en-GB" sz="2300" b="1" kern="100" dirty="0">
                  <a:ea typeface="Aptos" panose="020B0004020202020204" pitchFamily="34" charset="0"/>
                  <a:cs typeface="Times New Roman" panose="02020603050405020304" pitchFamily="18" charset="0"/>
                </a:endParaRPr>
              </a:p>
              <a:p>
                <a:pPr marL="0" indent="0">
                  <a:lnSpc>
                    <a:spcPct val="115000"/>
                  </a:lnSpc>
                  <a:spcAft>
                    <a:spcPts val="800"/>
                  </a:spcAft>
                  <a:buNone/>
                </a:pPr>
                <a:r>
                  <a:rPr lang="en-GB" sz="2300" kern="100" dirty="0">
                    <a:ea typeface="Aptos" panose="020B0004020202020204" pitchFamily="34" charset="0"/>
                    <a:cs typeface="Times New Roman" panose="02020603050405020304" pitchFamily="18" charset="0"/>
                  </a:rPr>
                  <a:t>Where the numerator represent the mode shape</a:t>
                </a:r>
              </a:p>
              <a:p>
                <a:pPr marL="0" indent="0">
                  <a:lnSpc>
                    <a:spcPct val="115000"/>
                  </a:lnSpc>
                  <a:spcAft>
                    <a:spcPts val="800"/>
                  </a:spcAft>
                  <a:buNone/>
                </a:pPr>
                <a:r>
                  <a:rPr lang="en-GB" sz="2300" b="1" kern="100" dirty="0">
                    <a:effectLst/>
                    <a:ea typeface="Times New Roman" panose="02020603050405020304" pitchFamily="18" charset="0"/>
                    <a:cs typeface="Times New Roman" panose="02020603050405020304" pitchFamily="18" charset="0"/>
                  </a:rPr>
                  <a:t>		</a:t>
                </a:r>
                <a14:m>
                  <m:oMath xmlns:m="http://schemas.openxmlformats.org/officeDocument/2006/math">
                    <m:sSub>
                      <m:sSubPr>
                        <m:ctrlPr>
                          <a:rPr lang="en-GB" sz="2300" b="1" i="1" kern="100" smtClea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2300" b="1" i="1" kern="100">
                            <a:effectLst/>
                            <a:latin typeface="Cambria Math" panose="02040503050406030204" pitchFamily="18" charset="0"/>
                            <a:ea typeface="Times New Roman" panose="02020603050405020304" pitchFamily="18" charset="0"/>
                            <a:cs typeface="Times New Roman" panose="02020603050405020304" pitchFamily="18" charset="0"/>
                          </a:rPr>
                          <m:t>𝑨</m:t>
                        </m:r>
                      </m:e>
                      <m:sub>
                        <m:r>
                          <a:rPr lang="en-GB" sz="2300" b="1" i="1" kern="100">
                            <a:effectLst/>
                            <a:latin typeface="Cambria Math" panose="02040503050406030204" pitchFamily="18" charset="0"/>
                            <a:ea typeface="Times New Roman" panose="02020603050405020304" pitchFamily="18" charset="0"/>
                            <a:cs typeface="Times New Roman" panose="02020603050405020304" pitchFamily="18" charset="0"/>
                          </a:rPr>
                          <m:t>𝒋𝒌</m:t>
                        </m:r>
                      </m:sub>
                    </m:sSub>
                    <m:r>
                      <a:rPr lang="en-GB" sz="2300" b="1" i="1" kern="10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GB" sz="2300" b="1"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2300" b="1" i="1" kern="100">
                            <a:effectLst/>
                            <a:latin typeface="Cambria Math" panose="02040503050406030204" pitchFamily="18" charset="0"/>
                            <a:ea typeface="Times New Roman" panose="02020603050405020304" pitchFamily="18" charset="0"/>
                            <a:cs typeface="Times New Roman" panose="02020603050405020304" pitchFamily="18" charset="0"/>
                          </a:rPr>
                          <m:t>𝝓</m:t>
                        </m:r>
                      </m:e>
                      <m:sub>
                        <m:r>
                          <a:rPr lang="en-GB" sz="2300" b="1" i="1" kern="100">
                            <a:effectLst/>
                            <a:latin typeface="Cambria Math" panose="02040503050406030204" pitchFamily="18" charset="0"/>
                            <a:ea typeface="Times New Roman" panose="02020603050405020304" pitchFamily="18" charset="0"/>
                            <a:cs typeface="Times New Roman" panose="02020603050405020304" pitchFamily="18" charset="0"/>
                          </a:rPr>
                          <m:t>𝒊𝒋</m:t>
                        </m:r>
                      </m:sub>
                    </m:sSub>
                    <m:sSub>
                      <m:sSubPr>
                        <m:ctrlPr>
                          <a:rPr lang="en-GB" sz="2300" b="1"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2300" b="1" i="1" kern="100">
                            <a:effectLst/>
                            <a:latin typeface="Cambria Math" panose="02040503050406030204" pitchFamily="18" charset="0"/>
                            <a:ea typeface="Times New Roman" panose="02020603050405020304" pitchFamily="18" charset="0"/>
                            <a:cs typeface="Times New Roman" panose="02020603050405020304" pitchFamily="18" charset="0"/>
                          </a:rPr>
                          <m:t>𝝓</m:t>
                        </m:r>
                      </m:e>
                      <m:sub>
                        <m:r>
                          <a:rPr lang="en-GB" sz="2300" b="1" i="1" kern="100">
                            <a:effectLst/>
                            <a:latin typeface="Cambria Math" panose="02040503050406030204" pitchFamily="18" charset="0"/>
                            <a:ea typeface="Times New Roman" panose="02020603050405020304" pitchFamily="18" charset="0"/>
                            <a:cs typeface="Times New Roman" panose="02020603050405020304" pitchFamily="18" charset="0"/>
                          </a:rPr>
                          <m:t>𝒊𝒌</m:t>
                        </m:r>
                      </m:sub>
                    </m:sSub>
                  </m:oMath>
                </a14:m>
                <a:endParaRPr lang="en-GB" sz="2300" kern="100" dirty="0">
                  <a:effectLst/>
                  <a:ea typeface="Aptos" panose="020B0004020202020204" pitchFamily="34" charset="0"/>
                  <a:cs typeface="Times New Roman" panose="02020603050405020304" pitchFamily="18" charset="0"/>
                </a:endParaRPr>
              </a:p>
              <a:p>
                <a:pPr>
                  <a:lnSpc>
                    <a:spcPct val="115000"/>
                  </a:lnSpc>
                  <a:spcAft>
                    <a:spcPts val="800"/>
                  </a:spcAft>
                  <a:buFontTx/>
                  <a:buChar char="-"/>
                </a:pPr>
                <a:r>
                  <a:rPr lang="en-GB" sz="2300" b="1" kern="100" dirty="0">
                    <a:latin typeface="Rockwell" panose="02060603020205020403" pitchFamily="18" charset="0"/>
                    <a:ea typeface="Aptos" panose="020B0004020202020204" pitchFamily="34" charset="0"/>
                    <a:cs typeface="Times New Roman" panose="02020603050405020304" pitchFamily="18" charset="0"/>
                  </a:rPr>
                  <a:t>j</a:t>
                </a:r>
                <a:r>
                  <a:rPr lang="en-GB" sz="2300" kern="100" dirty="0">
                    <a:ea typeface="Aptos" panose="020B0004020202020204" pitchFamily="34" charset="0"/>
                    <a:cs typeface="Times New Roman" panose="02020603050405020304" pitchFamily="18" charset="0"/>
                  </a:rPr>
                  <a:t> </a:t>
                </a:r>
                <a:r>
                  <a:rPr lang="en-GB" sz="2300" kern="100" dirty="0">
                    <a:effectLst/>
                    <a:ea typeface="Aptos" panose="020B0004020202020204" pitchFamily="34" charset="0"/>
                    <a:cs typeface="Times New Roman" panose="02020603050405020304" pitchFamily="18" charset="0"/>
                  </a:rPr>
                  <a:t>(forcing point) = </a:t>
                </a:r>
                <a:r>
                  <a:rPr lang="en-GB" sz="2300" b="1" kern="100" dirty="0">
                    <a:effectLst/>
                    <a:latin typeface="Rockwell" panose="02060603020205020403" pitchFamily="18" charset="0"/>
                    <a:ea typeface="Aptos" panose="020B0004020202020204" pitchFamily="34" charset="0"/>
                    <a:cs typeface="Times New Roman" panose="02020603050405020304" pitchFamily="18" charset="0"/>
                  </a:rPr>
                  <a:t>k</a:t>
                </a:r>
                <a:r>
                  <a:rPr lang="en-GB" sz="2300" kern="100" dirty="0">
                    <a:effectLst/>
                    <a:ea typeface="Aptos" panose="020B0004020202020204" pitchFamily="34" charset="0"/>
                    <a:cs typeface="Times New Roman" panose="02020603050405020304" pitchFamily="18" charset="0"/>
                  </a:rPr>
                  <a:t> (measuring point)</a:t>
                </a:r>
              </a:p>
              <a:p>
                <a:pPr>
                  <a:lnSpc>
                    <a:spcPct val="115000"/>
                  </a:lnSpc>
                  <a:spcAft>
                    <a:spcPts val="800"/>
                  </a:spcAft>
                  <a:buFontTx/>
                  <a:buChar char="-"/>
                </a:pPr>
                <a:r>
                  <a:rPr lang="en-GB" sz="2300" dirty="0">
                    <a:ea typeface="Times New Roman" panose="02020603050405020304" pitchFamily="18" charset="0"/>
                  </a:rPr>
                  <a:t>At the beginning we considered </a:t>
                </a:r>
                <a14:m>
                  <m:oMath xmlns:m="http://schemas.openxmlformats.org/officeDocument/2006/math">
                    <m:sSub>
                      <m:sSubPr>
                        <m:ctrlPr>
                          <a:rPr lang="en-GB" sz="2300" b="1" i="1" kern="100">
                            <a:latin typeface="Cambria Math" panose="02040503050406030204" pitchFamily="18" charset="0"/>
                            <a:ea typeface="Times New Roman" panose="02020603050405020304" pitchFamily="18" charset="0"/>
                            <a:cs typeface="Times New Roman" panose="02020603050405020304" pitchFamily="18" charset="0"/>
                          </a:rPr>
                        </m:ctrlPr>
                      </m:sSubPr>
                      <m:e>
                        <m:r>
                          <a:rPr lang="en-GB" sz="2300" b="1" i="1" kern="100">
                            <a:latin typeface="Cambria Math" panose="02040503050406030204" pitchFamily="18" charset="0"/>
                            <a:ea typeface="Times New Roman" panose="02020603050405020304" pitchFamily="18" charset="0"/>
                            <a:cs typeface="Times New Roman" panose="02020603050405020304" pitchFamily="18" charset="0"/>
                          </a:rPr>
                          <m:t>𝑨</m:t>
                        </m:r>
                      </m:e>
                      <m:sub>
                        <m:r>
                          <a:rPr lang="en-GB" sz="2300" b="1" i="1" kern="100">
                            <a:latin typeface="Cambria Math" panose="02040503050406030204" pitchFamily="18" charset="0"/>
                            <a:ea typeface="Times New Roman" panose="02020603050405020304" pitchFamily="18" charset="0"/>
                            <a:cs typeface="Times New Roman" panose="02020603050405020304" pitchFamily="18" charset="0"/>
                          </a:rPr>
                          <m:t>𝒋𝒌</m:t>
                        </m:r>
                      </m:sub>
                    </m:sSub>
                  </m:oMath>
                </a14:m>
                <a:r>
                  <a:rPr lang="en-GB" sz="2300" kern="100" dirty="0">
                    <a:effectLst/>
                    <a:ea typeface="Aptos" panose="020B0004020202020204" pitchFamily="34" charset="0"/>
                    <a:cs typeface="Times New Roman" panose="02020603050405020304" pitchFamily="18" charset="0"/>
                  </a:rPr>
                  <a:t>= 1</a:t>
                </a:r>
              </a:p>
              <a:p>
                <a:pPr marL="0" indent="0">
                  <a:lnSpc>
                    <a:spcPct val="115000"/>
                  </a:lnSpc>
                  <a:spcAft>
                    <a:spcPts val="800"/>
                  </a:spcAft>
                  <a:buNone/>
                </a:pPr>
                <a:r>
                  <a:rPr lang="en-GB" sz="2300" kern="100" dirty="0">
                    <a:ea typeface="Aptos" panose="020B0004020202020204" pitchFamily="34" charset="0"/>
                    <a:cs typeface="Times New Roman" panose="02020603050405020304" pitchFamily="18" charset="0"/>
                  </a:rPr>
                  <a:t>With this numerator the difference in amplitude of the first peak of analytical function w.r.t the experimental one is different so:</a:t>
                </a:r>
              </a:p>
              <a:p>
                <a:pPr marL="0" indent="0">
                  <a:lnSpc>
                    <a:spcPct val="115000"/>
                  </a:lnSpc>
                  <a:spcAft>
                    <a:spcPts val="800"/>
                  </a:spcAft>
                  <a:buNone/>
                </a:pPr>
                <a:r>
                  <a:rPr lang="en-GB" sz="2300" kern="100" dirty="0">
                    <a:ea typeface="Aptos" panose="020B0004020202020204" pitchFamily="34" charset="0"/>
                    <a:cs typeface="Times New Roman" panose="02020603050405020304" pitchFamily="18" charset="0"/>
                  </a:rPr>
                  <a:t>-  Need to find the correct mode shape of the function</a:t>
                </a:r>
              </a:p>
              <a:p>
                <a:pPr marL="0" indent="0">
                  <a:lnSpc>
                    <a:spcPct val="115000"/>
                  </a:lnSpc>
                  <a:spcAft>
                    <a:spcPts val="800"/>
                  </a:spcAft>
                  <a:buNone/>
                </a:pPr>
                <a:endParaRPr lang="en-GB" sz="1800" kern="100" dirty="0">
                  <a:effectLst/>
                  <a:ea typeface="Aptos" panose="020B0004020202020204" pitchFamily="34" charset="0"/>
                  <a:cs typeface="Times New Roman" panose="02020603050405020304" pitchFamily="18" charset="0"/>
                </a:endParaRPr>
              </a:p>
              <a:p>
                <a:pPr marL="0" indent="0">
                  <a:lnSpc>
                    <a:spcPct val="115000"/>
                  </a:lnSpc>
                  <a:spcAft>
                    <a:spcPts val="800"/>
                  </a:spcAft>
                  <a:buNone/>
                </a:pPr>
                <a:endParaRPr lang="en-GB" sz="1800" kern="100" dirty="0">
                  <a:effectLst/>
                  <a:ea typeface="Aptos" panose="020B0004020202020204" pitchFamily="34" charset="0"/>
                  <a:cs typeface="Times New Roman" panose="02020603050405020304" pitchFamily="18" charset="0"/>
                </a:endParaRPr>
              </a:p>
              <a:p>
                <a:pPr marL="0" indent="0">
                  <a:buNone/>
                </a:pPr>
                <a:endParaRPr lang="en-GB" dirty="0"/>
              </a:p>
            </p:txBody>
          </p:sp>
        </mc:Choice>
        <mc:Fallback>
          <p:sp>
            <p:nvSpPr>
              <p:cNvPr id="3" name="Content Placeholder 2">
                <a:extLst>
                  <a:ext uri="{FF2B5EF4-FFF2-40B4-BE49-F238E27FC236}">
                    <a16:creationId xmlns:a16="http://schemas.microsoft.com/office/drawing/2014/main" id="{40C09269-7EB6-7113-6413-21BADC0A08CE}"/>
                  </a:ext>
                </a:extLst>
              </p:cNvPr>
              <p:cNvSpPr>
                <a:spLocks noGrp="1" noRot="1" noChangeAspect="1" noMove="1" noResize="1" noEditPoints="1" noAdjustHandles="1" noChangeArrowheads="1" noChangeShapeType="1" noTextEdit="1"/>
              </p:cNvSpPr>
              <p:nvPr>
                <p:ph idx="1"/>
              </p:nvPr>
            </p:nvSpPr>
            <p:spPr>
              <a:xfrm>
                <a:off x="6330950" y="1015426"/>
                <a:ext cx="5302251" cy="5318761"/>
              </a:xfrm>
              <a:blipFill>
                <a:blip r:embed="rId3"/>
                <a:stretch>
                  <a:fillRect l="-1496" t="-917"/>
                </a:stretch>
              </a:blipFill>
            </p:spPr>
            <p:txBody>
              <a:bodyPr/>
              <a:lstStyle/>
              <a:p>
                <a:r>
                  <a:rPr lang="en-GB">
                    <a:noFill/>
                  </a:rPr>
                  <a:t> </a:t>
                </a:r>
              </a:p>
            </p:txBody>
          </p:sp>
        </mc:Fallback>
      </mc:AlternateContent>
      <p:pic>
        <p:nvPicPr>
          <p:cNvPr id="7" name="Picture 6">
            <a:extLst>
              <a:ext uri="{FF2B5EF4-FFF2-40B4-BE49-F238E27FC236}">
                <a16:creationId xmlns:a16="http://schemas.microsoft.com/office/drawing/2014/main" id="{D806C1C3-40E2-3C32-721C-3EBD8CBD8E75}"/>
              </a:ext>
            </a:extLst>
          </p:cNvPr>
          <p:cNvPicPr>
            <a:picLocks noChangeAspect="1"/>
          </p:cNvPicPr>
          <p:nvPr/>
        </p:nvPicPr>
        <p:blipFill>
          <a:blip r:embed="rId4"/>
          <a:stretch>
            <a:fillRect/>
          </a:stretch>
        </p:blipFill>
        <p:spPr>
          <a:xfrm>
            <a:off x="4986095" y="1186589"/>
            <a:ext cx="1050207" cy="315796"/>
          </a:xfrm>
          <a:prstGeom prst="rect">
            <a:avLst/>
          </a:prstGeom>
        </p:spPr>
      </p:pic>
      <p:pic>
        <p:nvPicPr>
          <p:cNvPr id="11" name="Picture 10" descr="A close-up of a sign&#10;&#10;AI-generated content may be incorrect.">
            <a:extLst>
              <a:ext uri="{FF2B5EF4-FFF2-40B4-BE49-F238E27FC236}">
                <a16:creationId xmlns:a16="http://schemas.microsoft.com/office/drawing/2014/main" id="{C86B6215-7DDA-FD0C-EE05-33A758DA1E38}"/>
              </a:ext>
            </a:extLst>
          </p:cNvPr>
          <p:cNvPicPr>
            <a:picLocks noChangeAspect="1"/>
          </p:cNvPicPr>
          <p:nvPr/>
        </p:nvPicPr>
        <p:blipFill>
          <a:blip r:embed="rId5"/>
          <a:stretch>
            <a:fillRect/>
          </a:stretch>
        </p:blipFill>
        <p:spPr>
          <a:xfrm>
            <a:off x="4986095" y="3897440"/>
            <a:ext cx="1132593" cy="315796"/>
          </a:xfrm>
          <a:prstGeom prst="rect">
            <a:avLst/>
          </a:prstGeom>
        </p:spPr>
      </p:pic>
    </p:spTree>
    <p:extLst>
      <p:ext uri="{BB962C8B-B14F-4D97-AF65-F5344CB8AC3E}">
        <p14:creationId xmlns:p14="http://schemas.microsoft.com/office/powerpoint/2010/main" val="2738545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A graph of a graph&#10;&#10;AI-generated content may be incorrect.">
            <a:extLst>
              <a:ext uri="{FF2B5EF4-FFF2-40B4-BE49-F238E27FC236}">
                <a16:creationId xmlns:a16="http://schemas.microsoft.com/office/drawing/2014/main" id="{3652C81D-4B27-6BA8-53E5-9159AFCD7DE5}"/>
              </a:ext>
            </a:extLst>
          </p:cNvPr>
          <p:cNvPicPr>
            <a:picLocks noChangeAspect="1"/>
          </p:cNvPicPr>
          <p:nvPr/>
        </p:nvPicPr>
        <p:blipFill>
          <a:blip r:embed="rId2"/>
          <a:srcRect l="8577" r="36825"/>
          <a:stretch/>
        </p:blipFill>
        <p:spPr>
          <a:xfrm>
            <a:off x="979032" y="698269"/>
            <a:ext cx="5370968" cy="5439601"/>
          </a:xfrm>
          <a:prstGeom prst="rect">
            <a:avLst/>
          </a:prstGeom>
        </p:spPr>
      </p:pic>
      <p:sp>
        <p:nvSpPr>
          <p:cNvPr id="2" name="Title 1">
            <a:extLst>
              <a:ext uri="{FF2B5EF4-FFF2-40B4-BE49-F238E27FC236}">
                <a16:creationId xmlns:a16="http://schemas.microsoft.com/office/drawing/2014/main" id="{F776A23F-3AA9-5EC0-9C15-161138427BF4}"/>
              </a:ext>
            </a:extLst>
          </p:cNvPr>
          <p:cNvSpPr>
            <a:spLocks noGrp="1"/>
          </p:cNvSpPr>
          <p:nvPr>
            <p:ph type="title"/>
          </p:nvPr>
        </p:nvSpPr>
        <p:spPr>
          <a:xfrm>
            <a:off x="6419850" y="698269"/>
            <a:ext cx="9933326" cy="844356"/>
          </a:xfrm>
        </p:spPr>
        <p:txBody>
          <a:bodyPr>
            <a:normAutofit fontScale="90000"/>
          </a:bodyPr>
          <a:lstStyle/>
          <a:p>
            <a:r>
              <a:rPr lang="it-IT" dirty="0"/>
              <a:t>Mode shape </a:t>
            </a:r>
            <a:br>
              <a:rPr lang="it-IT" dirty="0"/>
            </a:br>
            <a:r>
              <a:rPr lang="it-IT" dirty="0"/>
              <a:t>identification</a:t>
            </a:r>
            <a:endParaRPr lang="en-GB"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E4897A5-2B9E-E0FE-6BC4-54C31BAD0AE4}"/>
                  </a:ext>
                </a:extLst>
              </p:cNvPr>
              <p:cNvSpPr>
                <a:spLocks noGrp="1"/>
              </p:cNvSpPr>
              <p:nvPr>
                <p:ph idx="1"/>
              </p:nvPr>
            </p:nvSpPr>
            <p:spPr>
              <a:xfrm>
                <a:off x="6419850" y="1651000"/>
                <a:ext cx="5168901" cy="5072742"/>
              </a:xfrm>
            </p:spPr>
            <p:txBody>
              <a:bodyPr>
                <a:noAutofit/>
              </a:bodyPr>
              <a:lstStyle/>
              <a:p>
                <a:pPr marL="0" indent="0">
                  <a:buNone/>
                </a:pPr>
                <a:r>
                  <a:rPr lang="it-IT" sz="1800" dirty="0"/>
                  <a:t>We utilized a matlab script that imlements a </a:t>
                </a:r>
                <a:r>
                  <a:rPr lang="it-IT" sz="1800" b="1" dirty="0">
                    <a:latin typeface="Rockwell" panose="02060603020205020403" pitchFamily="18" charset="0"/>
                  </a:rPr>
                  <a:t>curve fitting </a:t>
                </a:r>
                <a:r>
                  <a:rPr lang="it-IT" sz="1800" dirty="0"/>
                  <a:t>algorithm to find the optimal weight </a:t>
                </a:r>
                <a14:m>
                  <m:oMath xmlns:m="http://schemas.openxmlformats.org/officeDocument/2006/math">
                    <m:r>
                      <a:rPr lang="en-GB" sz="1800" b="1" i="1" kern="100" smtClean="0">
                        <a:effectLst/>
                        <a:latin typeface="Cambria Math" panose="02040503050406030204" pitchFamily="18" charset="0"/>
                        <a:ea typeface="Times New Roman" panose="02020603050405020304" pitchFamily="18" charset="0"/>
                        <a:cs typeface="Times New Roman" panose="02020603050405020304" pitchFamily="18" charset="0"/>
                      </a:rPr>
                      <m:t>𝝓</m:t>
                    </m:r>
                  </m:oMath>
                </a14:m>
                <a:r>
                  <a:rPr lang="it-IT" sz="1800" b="1" baseline="-25000" dirty="0">
                    <a:latin typeface="Rockwell" panose="02060603020205020403" pitchFamily="18" charset="0"/>
                  </a:rPr>
                  <a:t>opt </a:t>
                </a:r>
                <a:r>
                  <a:rPr lang="it-IT" sz="1800" b="1" dirty="0">
                    <a:latin typeface="Rockwell" panose="02060603020205020403" pitchFamily="18" charset="0"/>
                  </a:rPr>
                  <a:t> </a:t>
                </a:r>
                <a:r>
                  <a:rPr lang="it-IT" sz="1800" dirty="0"/>
                  <a:t>that best aporximate the </a:t>
                </a:r>
                <a:r>
                  <a:rPr lang="it-IT" sz="1800" b="1" dirty="0">
                    <a:latin typeface="Rockwell" panose="02060603020205020403" pitchFamily="18" charset="0"/>
                  </a:rPr>
                  <a:t>analytical H</a:t>
                </a:r>
                <a:r>
                  <a:rPr lang="it-IT" sz="1800" b="1" baseline="-25000" dirty="0">
                    <a:latin typeface="Rockwell" panose="02060603020205020403" pitchFamily="18" charset="0"/>
                  </a:rPr>
                  <a:t>sc_sc</a:t>
                </a:r>
                <a:r>
                  <a:rPr lang="it-IT" sz="1800" b="1" dirty="0">
                    <a:latin typeface="Rockwell" panose="02060603020205020403" pitchFamily="18" charset="0"/>
                  </a:rPr>
                  <a:t> </a:t>
                </a:r>
                <a:r>
                  <a:rPr lang="it-IT" sz="1800" dirty="0"/>
                  <a:t>from the </a:t>
                </a:r>
                <a:r>
                  <a:rPr lang="it-IT" sz="1800" b="1" dirty="0">
                    <a:latin typeface="Rockwell" panose="02060603020205020403" pitchFamily="18" charset="0"/>
                  </a:rPr>
                  <a:t>experimental FRF</a:t>
                </a:r>
              </a:p>
              <a:p>
                <a:pPr marL="514350" indent="-514350">
                  <a:buFont typeface="+mj-lt"/>
                  <a:buAutoNum type="arabicPeriod"/>
                </a:pPr>
                <a:r>
                  <a:rPr lang="en-GB" sz="1800" dirty="0"/>
                  <a:t>The script uses </a:t>
                </a:r>
                <a:r>
                  <a:rPr lang="en-GB" sz="1800" b="1" dirty="0" err="1">
                    <a:latin typeface="Rockwell" panose="02060603020205020403" pitchFamily="18" charset="0"/>
                  </a:rPr>
                  <a:t>lsqcurvefit</a:t>
                </a:r>
                <a:r>
                  <a:rPr lang="en-GB" sz="1800" dirty="0"/>
                  <a:t>, a least squares minimization function, to find the optimal values of </a:t>
                </a:r>
                <a14:m>
                  <m:oMath xmlns:m="http://schemas.openxmlformats.org/officeDocument/2006/math">
                    <m:r>
                      <a:rPr lang="en-GB" sz="1800" b="1" i="1" kern="100" smtClean="0">
                        <a:effectLst/>
                        <a:latin typeface="Cambria Math" panose="02040503050406030204" pitchFamily="18" charset="0"/>
                        <a:ea typeface="Times New Roman" panose="02020603050405020304" pitchFamily="18" charset="0"/>
                        <a:cs typeface="Times New Roman" panose="02020603050405020304" pitchFamily="18" charset="0"/>
                      </a:rPr>
                      <m:t>𝝓</m:t>
                    </m:r>
                  </m:oMath>
                </a14:m>
                <a:r>
                  <a:rPr lang="it-IT" sz="1800" b="1" baseline="-25000" dirty="0">
                    <a:latin typeface="Rockwell" panose="02060603020205020403" pitchFamily="18" charset="0"/>
                  </a:rPr>
                  <a:t>opt</a:t>
                </a:r>
                <a:r>
                  <a:rPr lang="en-GB" sz="1800" b="1" dirty="0">
                    <a:latin typeface="Rockwell" panose="02060603020205020403" pitchFamily="18" charset="0"/>
                  </a:rPr>
                  <a:t> </a:t>
                </a:r>
                <a:r>
                  <a:rPr lang="en-GB" sz="1800" dirty="0"/>
                  <a:t>starting from an initial estimate of [0.1, 0.1] </a:t>
                </a:r>
              </a:p>
              <a:p>
                <a:pPr marL="514350" indent="-514350">
                  <a:buFont typeface="+mj-lt"/>
                  <a:buAutoNum type="arabicPeriod"/>
                </a:pPr>
                <a:r>
                  <a:rPr lang="en-GB" sz="1800" dirty="0"/>
                  <a:t>Then compute the fitted </a:t>
                </a:r>
                <a:r>
                  <a:rPr lang="en-GB" sz="1800" b="1" dirty="0" err="1">
                    <a:latin typeface="Rockwell" panose="02060603020205020403" pitchFamily="18" charset="0"/>
                  </a:rPr>
                  <a:t>H</a:t>
                </a:r>
                <a:r>
                  <a:rPr lang="en-GB" sz="1800" b="1" baseline="-25000" dirty="0" err="1">
                    <a:latin typeface="Rockwell" panose="02060603020205020403" pitchFamily="18" charset="0"/>
                  </a:rPr>
                  <a:t>sc_sc_fitted</a:t>
                </a:r>
                <a:r>
                  <a:rPr lang="en-GB" sz="1800" b="1" baseline="-25000" dirty="0">
                    <a:latin typeface="Rockwell" panose="02060603020205020403" pitchFamily="18" charset="0"/>
                  </a:rPr>
                  <a:t> </a:t>
                </a:r>
                <a:r>
                  <a:rPr lang="en-GB" sz="1800" dirty="0"/>
                  <a:t>of the first two mode:</a:t>
                </a:r>
              </a:p>
              <a:p>
                <a:pPr marL="514350" indent="-514350">
                  <a:buFont typeface="+mj-lt"/>
                  <a:buAutoNum type="arabicPeriod"/>
                </a:pPr>
                <a14:m>
                  <m:oMath xmlns:m="http://schemas.openxmlformats.org/officeDocument/2006/math">
                    <m:sSub>
                      <m:sSubPr>
                        <m:ctrlPr>
                          <a:rPr lang="en-GB" sz="1600" b="1" i="1" kern="100" smtClea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1600" b="1" i="1" kern="100">
                            <a:effectLst/>
                            <a:latin typeface="Cambria Math" panose="02040503050406030204" pitchFamily="18" charset="0"/>
                            <a:ea typeface="Times New Roman" panose="02020603050405020304" pitchFamily="18" charset="0"/>
                            <a:cs typeface="Times New Roman" panose="02020603050405020304" pitchFamily="18" charset="0"/>
                          </a:rPr>
                          <m:t>𝑯</m:t>
                        </m:r>
                      </m:e>
                      <m:sub>
                        <m:r>
                          <a:rPr lang="en-GB" sz="1600" b="1" i="1" kern="100">
                            <a:effectLst/>
                            <a:latin typeface="Cambria Math" panose="02040503050406030204" pitchFamily="18" charset="0"/>
                            <a:ea typeface="Times New Roman" panose="02020603050405020304" pitchFamily="18" charset="0"/>
                            <a:cs typeface="Times New Roman" panose="02020603050405020304" pitchFamily="18" charset="0"/>
                          </a:rPr>
                          <m:t>𝒔𝒄</m:t>
                        </m:r>
                        <m:r>
                          <m:rPr>
                            <m:lit/>
                          </m:rPr>
                          <a:rPr lang="en-GB" sz="1600" b="1" i="1" kern="100">
                            <a:effectLst/>
                            <a:latin typeface="Cambria Math" panose="02040503050406030204" pitchFamily="18" charset="0"/>
                            <a:ea typeface="Times New Roman" panose="02020603050405020304" pitchFamily="18" charset="0"/>
                            <a:cs typeface="Times New Roman" panose="02020603050405020304" pitchFamily="18" charset="0"/>
                          </a:rPr>
                          <m:t>_</m:t>
                        </m:r>
                        <m:r>
                          <a:rPr lang="en-GB" sz="1600" b="1" i="1" kern="100">
                            <a:effectLst/>
                            <a:latin typeface="Cambria Math" panose="02040503050406030204" pitchFamily="18" charset="0"/>
                            <a:ea typeface="Times New Roman" panose="02020603050405020304" pitchFamily="18" charset="0"/>
                            <a:cs typeface="Times New Roman" panose="02020603050405020304" pitchFamily="18" charset="0"/>
                          </a:rPr>
                          <m:t>𝒔𝒄</m:t>
                        </m:r>
                        <m:r>
                          <m:rPr>
                            <m:lit/>
                          </m:rPr>
                          <a:rPr lang="en-GB" sz="1600" b="1" i="1" kern="100">
                            <a:effectLst/>
                            <a:latin typeface="Cambria Math" panose="02040503050406030204" pitchFamily="18" charset="0"/>
                            <a:ea typeface="Times New Roman" panose="02020603050405020304" pitchFamily="18" charset="0"/>
                            <a:cs typeface="Times New Roman" panose="02020603050405020304" pitchFamily="18" charset="0"/>
                          </a:rPr>
                          <m:t>_</m:t>
                        </m:r>
                        <m:r>
                          <a:rPr lang="en-GB" sz="1600" b="1" i="1" kern="100">
                            <a:effectLst/>
                            <a:latin typeface="Cambria Math" panose="02040503050406030204" pitchFamily="18" charset="0"/>
                            <a:ea typeface="Times New Roman" panose="02020603050405020304" pitchFamily="18" charset="0"/>
                            <a:cs typeface="Times New Roman" panose="02020603050405020304" pitchFamily="18" charset="0"/>
                          </a:rPr>
                          <m:t>𝒇𝒊𝒕𝒕𝒆𝒅</m:t>
                        </m:r>
                      </m:sub>
                    </m:sSub>
                    <m:r>
                      <a:rPr lang="en-GB" sz="1600" b="1" i="1" kern="100">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GB" sz="1600" b="1" i="1" kern="100">
                            <a:effectLst/>
                            <a:latin typeface="Cambria Math" panose="02040503050406030204" pitchFamily="18" charset="0"/>
                            <a:ea typeface="Times New Roman" panose="02020603050405020304" pitchFamily="18" charset="0"/>
                            <a:cs typeface="Times New Roman" panose="02020603050405020304" pitchFamily="18" charset="0"/>
                          </a:rPr>
                        </m:ctrlPr>
                      </m:fPr>
                      <m:num>
                        <m:sSubSup>
                          <m:sSubSupPr>
                            <m:ctrlPr>
                              <a:rPr lang="en-GB" sz="1600" b="1" i="1" kern="100">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GB" sz="1600" b="1" i="1" kern="100">
                                <a:effectLst/>
                                <a:latin typeface="Cambria Math" panose="02040503050406030204" pitchFamily="18" charset="0"/>
                                <a:ea typeface="Times New Roman" panose="02020603050405020304" pitchFamily="18" charset="0"/>
                                <a:cs typeface="Times New Roman" panose="02020603050405020304" pitchFamily="18" charset="0"/>
                              </a:rPr>
                              <m:t>𝝓</m:t>
                            </m:r>
                          </m:e>
                          <m:sub>
                            <m:r>
                              <a:rPr lang="en-GB" sz="1600" b="1" i="1" kern="100">
                                <a:effectLst/>
                                <a:latin typeface="Cambria Math" panose="02040503050406030204" pitchFamily="18" charset="0"/>
                                <a:ea typeface="Times New Roman" panose="02020603050405020304" pitchFamily="18" charset="0"/>
                                <a:cs typeface="Times New Roman" panose="02020603050405020304" pitchFamily="18" charset="0"/>
                              </a:rPr>
                              <m:t>𝒐𝒑𝒕</m:t>
                            </m:r>
                          </m:sub>
                          <m:sup>
                            <m:r>
                              <a:rPr lang="en-GB" sz="1600" b="1" i="1" kern="100">
                                <a:effectLst/>
                                <a:latin typeface="Cambria Math" panose="02040503050406030204" pitchFamily="18" charset="0"/>
                                <a:ea typeface="Times New Roman" panose="02020603050405020304" pitchFamily="18" charset="0"/>
                                <a:cs typeface="Times New Roman" panose="02020603050405020304" pitchFamily="18" charset="0"/>
                              </a:rPr>
                              <m:t>𝟐</m:t>
                            </m:r>
                          </m:sup>
                        </m:sSubSup>
                      </m:num>
                      <m:den>
                        <m:sSubSup>
                          <m:sSubSupPr>
                            <m:ctrlPr>
                              <a:rPr lang="en-GB" sz="1600" b="1" i="1" kern="100">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GB" sz="1600" b="1" i="1" kern="100">
                                <a:effectLst/>
                                <a:latin typeface="Cambria Math" panose="02040503050406030204" pitchFamily="18" charset="0"/>
                                <a:ea typeface="Times New Roman" panose="02020603050405020304" pitchFamily="18" charset="0"/>
                                <a:cs typeface="Times New Roman" panose="02020603050405020304" pitchFamily="18" charset="0"/>
                              </a:rPr>
                              <m:t>𝒘</m:t>
                            </m:r>
                          </m:e>
                          <m:sub>
                            <m:r>
                              <a:rPr lang="en-GB" sz="1600" b="1" i="1" kern="100">
                                <a:effectLst/>
                                <a:latin typeface="Cambria Math" panose="02040503050406030204" pitchFamily="18" charset="0"/>
                                <a:ea typeface="Times New Roman" panose="02020603050405020304" pitchFamily="18" charset="0"/>
                                <a:cs typeface="Times New Roman" panose="02020603050405020304" pitchFamily="18" charset="0"/>
                              </a:rPr>
                              <m:t>𝟏</m:t>
                            </m:r>
                          </m:sub>
                          <m:sup>
                            <m:r>
                              <a:rPr lang="en-GB" sz="1600" b="1" i="1" kern="100">
                                <a:effectLst/>
                                <a:latin typeface="Cambria Math" panose="02040503050406030204" pitchFamily="18" charset="0"/>
                                <a:ea typeface="Times New Roman" panose="02020603050405020304" pitchFamily="18" charset="0"/>
                                <a:cs typeface="Times New Roman" panose="02020603050405020304" pitchFamily="18" charset="0"/>
                              </a:rPr>
                              <m:t>𝟐</m:t>
                            </m:r>
                          </m:sup>
                        </m:sSubSup>
                        <m:r>
                          <a:rPr lang="en-GB" sz="1600" b="1" i="1" kern="100">
                            <a:effectLst/>
                            <a:latin typeface="Cambria Math" panose="02040503050406030204" pitchFamily="18" charset="0"/>
                            <a:ea typeface="Times New Roman" panose="02020603050405020304" pitchFamily="18" charset="0"/>
                            <a:cs typeface="Times New Roman" panose="02020603050405020304" pitchFamily="18" charset="0"/>
                          </a:rPr>
                          <m:t>+</m:t>
                        </m:r>
                        <m:r>
                          <a:rPr lang="en-GB" sz="1600" b="1" i="1" kern="100">
                            <a:effectLst/>
                            <a:latin typeface="Cambria Math" panose="02040503050406030204" pitchFamily="18" charset="0"/>
                            <a:ea typeface="Times New Roman" panose="02020603050405020304" pitchFamily="18" charset="0"/>
                            <a:cs typeface="Times New Roman" panose="02020603050405020304" pitchFamily="18" charset="0"/>
                          </a:rPr>
                          <m:t>𝒊</m:t>
                        </m:r>
                        <m:r>
                          <a:rPr lang="en-GB" sz="1600" b="1" i="1" kern="100">
                            <a:effectLst/>
                            <a:latin typeface="Cambria Math" panose="02040503050406030204" pitchFamily="18" charset="0"/>
                            <a:ea typeface="Times New Roman" panose="02020603050405020304" pitchFamily="18" charset="0"/>
                            <a:cs typeface="Times New Roman" panose="02020603050405020304" pitchFamily="18" charset="0"/>
                          </a:rPr>
                          <m:t>𝟐</m:t>
                        </m:r>
                        <m:sSub>
                          <m:sSubPr>
                            <m:ctrlPr>
                              <a:rPr lang="en-GB" sz="1600" b="1"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1600" b="1" i="1" kern="100">
                                <a:effectLst/>
                                <a:latin typeface="Cambria Math" panose="02040503050406030204" pitchFamily="18" charset="0"/>
                                <a:ea typeface="Times New Roman" panose="02020603050405020304" pitchFamily="18" charset="0"/>
                                <a:cs typeface="Times New Roman" panose="02020603050405020304" pitchFamily="18" charset="0"/>
                              </a:rPr>
                              <m:t>𝝃</m:t>
                            </m:r>
                          </m:e>
                          <m:sub>
                            <m:r>
                              <a:rPr lang="en-GB" sz="1600" b="1" i="1" kern="100">
                                <a:effectLst/>
                                <a:latin typeface="Cambria Math" panose="02040503050406030204" pitchFamily="18" charset="0"/>
                                <a:ea typeface="Times New Roman" panose="02020603050405020304" pitchFamily="18" charset="0"/>
                                <a:cs typeface="Times New Roman" panose="02020603050405020304" pitchFamily="18" charset="0"/>
                              </a:rPr>
                              <m:t>𝟏</m:t>
                            </m:r>
                          </m:sub>
                        </m:sSub>
                        <m:sSub>
                          <m:sSubPr>
                            <m:ctrlPr>
                              <a:rPr lang="en-GB" sz="1600" b="1"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1600" b="1" i="1" kern="100">
                                <a:effectLst/>
                                <a:latin typeface="Cambria Math" panose="02040503050406030204" pitchFamily="18" charset="0"/>
                                <a:ea typeface="Times New Roman" panose="02020603050405020304" pitchFamily="18" charset="0"/>
                                <a:cs typeface="Times New Roman" panose="02020603050405020304" pitchFamily="18" charset="0"/>
                              </a:rPr>
                              <m:t>𝒘</m:t>
                            </m:r>
                          </m:e>
                          <m:sub>
                            <m:r>
                              <a:rPr lang="en-GB" sz="1600" b="1" i="1" kern="100">
                                <a:effectLst/>
                                <a:latin typeface="Cambria Math" panose="02040503050406030204" pitchFamily="18" charset="0"/>
                                <a:ea typeface="Times New Roman" panose="02020603050405020304" pitchFamily="18" charset="0"/>
                                <a:cs typeface="Times New Roman" panose="02020603050405020304" pitchFamily="18" charset="0"/>
                              </a:rPr>
                              <m:t>𝟏</m:t>
                            </m:r>
                          </m:sub>
                        </m:sSub>
                        <m:r>
                          <a:rPr lang="en-GB" sz="1600" b="1" i="1" kern="100">
                            <a:effectLst/>
                            <a:latin typeface="Cambria Math" panose="02040503050406030204" pitchFamily="18" charset="0"/>
                            <a:ea typeface="Times New Roman" panose="02020603050405020304" pitchFamily="18" charset="0"/>
                            <a:cs typeface="Times New Roman" panose="02020603050405020304" pitchFamily="18" charset="0"/>
                          </a:rPr>
                          <m:t>𝒘</m:t>
                        </m:r>
                        <m:r>
                          <a:rPr lang="en-GB" sz="1600" b="1" i="1" kern="100">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GB" sz="1600" b="1" i="1" kern="100">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GB" sz="1600" b="1" i="1" kern="100">
                                <a:effectLst/>
                                <a:latin typeface="Cambria Math" panose="02040503050406030204" pitchFamily="18" charset="0"/>
                                <a:ea typeface="Times New Roman" panose="02020603050405020304" pitchFamily="18" charset="0"/>
                                <a:cs typeface="Times New Roman" panose="02020603050405020304" pitchFamily="18" charset="0"/>
                              </a:rPr>
                              <m:t>𝒘</m:t>
                            </m:r>
                          </m:e>
                          <m:sup>
                            <m:r>
                              <a:rPr lang="en-GB" sz="1600" b="1" i="1" kern="100">
                                <a:effectLst/>
                                <a:latin typeface="Cambria Math" panose="02040503050406030204" pitchFamily="18" charset="0"/>
                                <a:ea typeface="Times New Roman" panose="02020603050405020304" pitchFamily="18" charset="0"/>
                                <a:cs typeface="Times New Roman" panose="02020603050405020304" pitchFamily="18" charset="0"/>
                              </a:rPr>
                              <m:t>𝟐</m:t>
                            </m:r>
                          </m:sup>
                        </m:sSup>
                      </m:den>
                    </m:f>
                    <m:r>
                      <a:rPr lang="en-GB" sz="1600" b="1" i="1" kern="100">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GB" sz="1600" b="1" i="1" kern="100">
                            <a:effectLst/>
                            <a:latin typeface="Cambria Math" panose="02040503050406030204" pitchFamily="18" charset="0"/>
                            <a:ea typeface="Times New Roman" panose="02020603050405020304" pitchFamily="18" charset="0"/>
                            <a:cs typeface="Times New Roman" panose="02020603050405020304" pitchFamily="18" charset="0"/>
                          </a:rPr>
                        </m:ctrlPr>
                      </m:fPr>
                      <m:num>
                        <m:sSubSup>
                          <m:sSubSupPr>
                            <m:ctrlPr>
                              <a:rPr lang="en-GB" sz="1600" b="1" i="1" kern="100">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GB" sz="1600" b="1" i="1" kern="100">
                                <a:effectLst/>
                                <a:latin typeface="Cambria Math" panose="02040503050406030204" pitchFamily="18" charset="0"/>
                                <a:ea typeface="Times New Roman" panose="02020603050405020304" pitchFamily="18" charset="0"/>
                                <a:cs typeface="Times New Roman" panose="02020603050405020304" pitchFamily="18" charset="0"/>
                              </a:rPr>
                              <m:t>𝝓</m:t>
                            </m:r>
                          </m:e>
                          <m:sub>
                            <m:r>
                              <a:rPr lang="en-GB" sz="1600" b="1" i="1" kern="100">
                                <a:effectLst/>
                                <a:latin typeface="Cambria Math" panose="02040503050406030204" pitchFamily="18" charset="0"/>
                                <a:ea typeface="Times New Roman" panose="02020603050405020304" pitchFamily="18" charset="0"/>
                                <a:cs typeface="Times New Roman" panose="02020603050405020304" pitchFamily="18" charset="0"/>
                              </a:rPr>
                              <m:t>𝒐𝒑𝒕</m:t>
                            </m:r>
                          </m:sub>
                          <m:sup>
                            <m:r>
                              <a:rPr lang="en-GB" sz="1600" b="1" i="1" kern="100">
                                <a:effectLst/>
                                <a:latin typeface="Cambria Math" panose="02040503050406030204" pitchFamily="18" charset="0"/>
                                <a:ea typeface="Times New Roman" panose="02020603050405020304" pitchFamily="18" charset="0"/>
                                <a:cs typeface="Times New Roman" panose="02020603050405020304" pitchFamily="18" charset="0"/>
                              </a:rPr>
                              <m:t>𝟐</m:t>
                            </m:r>
                          </m:sup>
                        </m:sSubSup>
                      </m:num>
                      <m:den>
                        <m:sSubSup>
                          <m:sSubSupPr>
                            <m:ctrlPr>
                              <a:rPr lang="en-GB" sz="1600" b="1" i="1" kern="100">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GB" sz="1600" b="1" i="1" kern="100">
                                <a:effectLst/>
                                <a:latin typeface="Cambria Math" panose="02040503050406030204" pitchFamily="18" charset="0"/>
                                <a:ea typeface="Times New Roman" panose="02020603050405020304" pitchFamily="18" charset="0"/>
                                <a:cs typeface="Times New Roman" panose="02020603050405020304" pitchFamily="18" charset="0"/>
                              </a:rPr>
                              <m:t>𝒘</m:t>
                            </m:r>
                          </m:e>
                          <m:sub>
                            <m:r>
                              <a:rPr lang="en-GB" sz="1600" b="1" i="1" kern="100">
                                <a:effectLst/>
                                <a:latin typeface="Cambria Math" panose="02040503050406030204" pitchFamily="18" charset="0"/>
                                <a:ea typeface="Times New Roman" panose="02020603050405020304" pitchFamily="18" charset="0"/>
                                <a:cs typeface="Times New Roman" panose="02020603050405020304" pitchFamily="18" charset="0"/>
                              </a:rPr>
                              <m:t>𝟐</m:t>
                            </m:r>
                          </m:sub>
                          <m:sup>
                            <m:r>
                              <a:rPr lang="en-GB" sz="1600" b="1" i="1" kern="100">
                                <a:effectLst/>
                                <a:latin typeface="Cambria Math" panose="02040503050406030204" pitchFamily="18" charset="0"/>
                                <a:ea typeface="Times New Roman" panose="02020603050405020304" pitchFamily="18" charset="0"/>
                                <a:cs typeface="Times New Roman" panose="02020603050405020304" pitchFamily="18" charset="0"/>
                              </a:rPr>
                              <m:t>𝟐</m:t>
                            </m:r>
                          </m:sup>
                        </m:sSubSup>
                        <m:r>
                          <a:rPr lang="en-GB" sz="1600" b="1" i="1" kern="100">
                            <a:effectLst/>
                            <a:latin typeface="Cambria Math" panose="02040503050406030204" pitchFamily="18" charset="0"/>
                            <a:ea typeface="Times New Roman" panose="02020603050405020304" pitchFamily="18" charset="0"/>
                            <a:cs typeface="Times New Roman" panose="02020603050405020304" pitchFamily="18" charset="0"/>
                          </a:rPr>
                          <m:t>+</m:t>
                        </m:r>
                        <m:r>
                          <a:rPr lang="en-GB" sz="1600" b="1" i="1" kern="100">
                            <a:effectLst/>
                            <a:latin typeface="Cambria Math" panose="02040503050406030204" pitchFamily="18" charset="0"/>
                            <a:ea typeface="Times New Roman" panose="02020603050405020304" pitchFamily="18" charset="0"/>
                            <a:cs typeface="Times New Roman" panose="02020603050405020304" pitchFamily="18" charset="0"/>
                          </a:rPr>
                          <m:t>𝒊</m:t>
                        </m:r>
                        <m:r>
                          <a:rPr lang="en-GB" sz="1600" b="1" i="1" kern="100">
                            <a:effectLst/>
                            <a:latin typeface="Cambria Math" panose="02040503050406030204" pitchFamily="18" charset="0"/>
                            <a:ea typeface="Times New Roman" panose="02020603050405020304" pitchFamily="18" charset="0"/>
                            <a:cs typeface="Times New Roman" panose="02020603050405020304" pitchFamily="18" charset="0"/>
                          </a:rPr>
                          <m:t>𝟐</m:t>
                        </m:r>
                        <m:sSub>
                          <m:sSubPr>
                            <m:ctrlPr>
                              <a:rPr lang="en-GB" sz="1600" b="1"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1600" b="1" i="1" kern="100">
                                <a:effectLst/>
                                <a:latin typeface="Cambria Math" panose="02040503050406030204" pitchFamily="18" charset="0"/>
                                <a:ea typeface="Times New Roman" panose="02020603050405020304" pitchFamily="18" charset="0"/>
                                <a:cs typeface="Times New Roman" panose="02020603050405020304" pitchFamily="18" charset="0"/>
                              </a:rPr>
                              <m:t>𝝃</m:t>
                            </m:r>
                          </m:e>
                          <m:sub>
                            <m:r>
                              <a:rPr lang="en-GB" sz="1600" b="1" i="1" kern="100">
                                <a:effectLst/>
                                <a:latin typeface="Cambria Math" panose="02040503050406030204" pitchFamily="18" charset="0"/>
                                <a:ea typeface="Times New Roman" panose="02020603050405020304" pitchFamily="18" charset="0"/>
                                <a:cs typeface="Times New Roman" panose="02020603050405020304" pitchFamily="18" charset="0"/>
                              </a:rPr>
                              <m:t>𝟐</m:t>
                            </m:r>
                          </m:sub>
                        </m:sSub>
                        <m:sSub>
                          <m:sSubPr>
                            <m:ctrlPr>
                              <a:rPr lang="en-GB" sz="1600" b="1"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1600" b="1" i="1" kern="100">
                                <a:effectLst/>
                                <a:latin typeface="Cambria Math" panose="02040503050406030204" pitchFamily="18" charset="0"/>
                                <a:ea typeface="Times New Roman" panose="02020603050405020304" pitchFamily="18" charset="0"/>
                                <a:cs typeface="Times New Roman" panose="02020603050405020304" pitchFamily="18" charset="0"/>
                              </a:rPr>
                              <m:t>𝒘</m:t>
                            </m:r>
                          </m:e>
                          <m:sub>
                            <m:r>
                              <a:rPr lang="en-GB" sz="1600" b="1" i="1" kern="100">
                                <a:effectLst/>
                                <a:latin typeface="Cambria Math" panose="02040503050406030204" pitchFamily="18" charset="0"/>
                                <a:ea typeface="Times New Roman" panose="02020603050405020304" pitchFamily="18" charset="0"/>
                                <a:cs typeface="Times New Roman" panose="02020603050405020304" pitchFamily="18" charset="0"/>
                              </a:rPr>
                              <m:t>𝟐</m:t>
                            </m:r>
                          </m:sub>
                        </m:sSub>
                        <m:r>
                          <a:rPr lang="en-GB" sz="1600" b="1" i="1" kern="100">
                            <a:effectLst/>
                            <a:latin typeface="Cambria Math" panose="02040503050406030204" pitchFamily="18" charset="0"/>
                            <a:ea typeface="Times New Roman" panose="02020603050405020304" pitchFamily="18" charset="0"/>
                            <a:cs typeface="Times New Roman" panose="02020603050405020304" pitchFamily="18" charset="0"/>
                          </a:rPr>
                          <m:t>𝒘</m:t>
                        </m:r>
                        <m:r>
                          <a:rPr lang="en-GB" sz="1600" b="1" i="1" kern="100">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GB" sz="1600" b="1" i="1" kern="100">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GB" sz="1600" b="1" i="1" kern="100">
                                <a:effectLst/>
                                <a:latin typeface="Cambria Math" panose="02040503050406030204" pitchFamily="18" charset="0"/>
                                <a:ea typeface="Times New Roman" panose="02020603050405020304" pitchFamily="18" charset="0"/>
                                <a:cs typeface="Times New Roman" panose="02020603050405020304" pitchFamily="18" charset="0"/>
                              </a:rPr>
                              <m:t>𝒘</m:t>
                            </m:r>
                          </m:e>
                          <m:sup>
                            <m:r>
                              <a:rPr lang="en-GB" sz="1600" b="1" i="1" kern="100">
                                <a:effectLst/>
                                <a:latin typeface="Cambria Math" panose="02040503050406030204" pitchFamily="18" charset="0"/>
                                <a:ea typeface="Times New Roman" panose="02020603050405020304" pitchFamily="18" charset="0"/>
                                <a:cs typeface="Times New Roman" panose="02020603050405020304" pitchFamily="18" charset="0"/>
                              </a:rPr>
                              <m:t>𝟐</m:t>
                            </m:r>
                          </m:sup>
                        </m:sSup>
                      </m:den>
                    </m:f>
                  </m:oMath>
                </a14:m>
                <a:endParaRPr lang="en-GB" sz="1400" b="1" kern="100" dirty="0">
                  <a:effectLst/>
                  <a:latin typeface="Aptos" panose="020B0004020202020204" pitchFamily="34" charset="0"/>
                  <a:ea typeface="Aptos" panose="020B0004020202020204" pitchFamily="34" charset="0"/>
                  <a:cs typeface="Times New Roman" panose="02020603050405020304" pitchFamily="18" charset="0"/>
                </a:endParaRPr>
              </a:p>
              <a:p>
                <a:pPr marL="514350" indent="-514350">
                  <a:buFont typeface="+mj-lt"/>
                  <a:buAutoNum type="arabicPeriod"/>
                </a:pPr>
                <a:endParaRPr lang="en-GB" sz="1600" b="0" i="0" dirty="0">
                  <a:solidFill>
                    <a:srgbClr val="111111"/>
                  </a:solidFill>
                  <a:effectLst/>
                  <a:latin typeface="Roboto" panose="02000000000000000000" pitchFamily="2" charset="0"/>
                </a:endParaRPr>
              </a:p>
              <a:p>
                <a:pPr marL="0" indent="0">
                  <a:buNone/>
                </a:pPr>
                <a:r>
                  <a:rPr lang="en-GB" sz="1200" dirty="0"/>
                  <a:t> </a:t>
                </a:r>
              </a:p>
            </p:txBody>
          </p:sp>
        </mc:Choice>
        <mc:Fallback>
          <p:sp>
            <p:nvSpPr>
              <p:cNvPr id="3" name="Content Placeholder 2">
                <a:extLst>
                  <a:ext uri="{FF2B5EF4-FFF2-40B4-BE49-F238E27FC236}">
                    <a16:creationId xmlns:a16="http://schemas.microsoft.com/office/drawing/2014/main" id="{3E4897A5-2B9E-E0FE-6BC4-54C31BAD0AE4}"/>
                  </a:ext>
                </a:extLst>
              </p:cNvPr>
              <p:cNvSpPr>
                <a:spLocks noGrp="1" noRot="1" noChangeAspect="1" noMove="1" noResize="1" noEditPoints="1" noAdjustHandles="1" noChangeArrowheads="1" noChangeShapeType="1" noTextEdit="1"/>
              </p:cNvSpPr>
              <p:nvPr>
                <p:ph idx="1"/>
              </p:nvPr>
            </p:nvSpPr>
            <p:spPr>
              <a:xfrm>
                <a:off x="6419850" y="1651000"/>
                <a:ext cx="5168901" cy="5072742"/>
              </a:xfrm>
              <a:blipFill>
                <a:blip r:embed="rId3"/>
                <a:stretch>
                  <a:fillRect l="-1297" t="-120" r="-1061"/>
                </a:stretch>
              </a:blipFill>
            </p:spPr>
            <p:txBody>
              <a:bodyPr/>
              <a:lstStyle/>
              <a:p>
                <a:r>
                  <a:rPr lang="en-GB">
                    <a:noFill/>
                  </a:rPr>
                  <a:t> </a:t>
                </a:r>
              </a:p>
            </p:txBody>
          </p:sp>
        </mc:Fallback>
      </mc:AlternateContent>
      <p:pic>
        <p:nvPicPr>
          <p:cNvPr id="5" name="Picture 4">
            <a:extLst>
              <a:ext uri="{FF2B5EF4-FFF2-40B4-BE49-F238E27FC236}">
                <a16:creationId xmlns:a16="http://schemas.microsoft.com/office/drawing/2014/main" id="{4E9F56D2-94E2-FAD0-DA71-2E7A8D3A1B3F}"/>
              </a:ext>
            </a:extLst>
          </p:cNvPr>
          <p:cNvPicPr>
            <a:picLocks noChangeAspect="1"/>
          </p:cNvPicPr>
          <p:nvPr/>
        </p:nvPicPr>
        <p:blipFill>
          <a:blip r:embed="rId4"/>
          <a:stretch>
            <a:fillRect/>
          </a:stretch>
        </p:blipFill>
        <p:spPr>
          <a:xfrm>
            <a:off x="5238750" y="1246028"/>
            <a:ext cx="944879" cy="263457"/>
          </a:xfrm>
          <a:prstGeom prst="rect">
            <a:avLst/>
          </a:prstGeom>
        </p:spPr>
      </p:pic>
      <p:pic>
        <p:nvPicPr>
          <p:cNvPr id="6" name="Picture 5">
            <a:extLst>
              <a:ext uri="{FF2B5EF4-FFF2-40B4-BE49-F238E27FC236}">
                <a16:creationId xmlns:a16="http://schemas.microsoft.com/office/drawing/2014/main" id="{9BEBA164-623C-1E5B-B83C-F5A179954081}"/>
              </a:ext>
            </a:extLst>
          </p:cNvPr>
          <p:cNvPicPr>
            <a:picLocks noChangeAspect="1"/>
          </p:cNvPicPr>
          <p:nvPr/>
        </p:nvPicPr>
        <p:blipFill>
          <a:blip r:embed="rId4"/>
          <a:stretch>
            <a:fillRect/>
          </a:stretch>
        </p:blipFill>
        <p:spPr>
          <a:xfrm>
            <a:off x="5151121" y="3811428"/>
            <a:ext cx="944879" cy="263457"/>
          </a:xfrm>
          <a:prstGeom prst="rect">
            <a:avLst/>
          </a:prstGeom>
        </p:spPr>
      </p:pic>
    </p:spTree>
    <p:extLst>
      <p:ext uri="{BB962C8B-B14F-4D97-AF65-F5344CB8AC3E}">
        <p14:creationId xmlns:p14="http://schemas.microsoft.com/office/powerpoint/2010/main" val="9783046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D862-5BCD-8043-27F5-4CBE0EA17852}"/>
              </a:ext>
            </a:extLst>
          </p:cNvPr>
          <p:cNvSpPr>
            <a:spLocks noGrp="1"/>
          </p:cNvSpPr>
          <p:nvPr>
            <p:ph type="title"/>
          </p:nvPr>
        </p:nvSpPr>
        <p:spPr>
          <a:xfrm>
            <a:off x="1502229" y="0"/>
            <a:ext cx="9622970" cy="1230086"/>
          </a:xfrm>
        </p:spPr>
        <p:txBody>
          <a:bodyPr anchor="ctr">
            <a:normAutofit/>
          </a:bodyPr>
          <a:lstStyle/>
          <a:p>
            <a:r>
              <a:rPr lang="it-IT" dirty="0"/>
              <a:t>First H</a:t>
            </a:r>
            <a:r>
              <a:rPr lang="it-IT" baseline="-25000" dirty="0"/>
              <a:t>rl_rl </a:t>
            </a:r>
            <a:r>
              <a:rPr lang="it-IT" dirty="0"/>
              <a:t>sizing </a:t>
            </a:r>
            <a:r>
              <a:rPr lang="it-IT" baseline="-25000" dirty="0"/>
              <a:t> </a:t>
            </a:r>
            <a:endParaRPr lang="en-GB" dirty="0"/>
          </a:p>
        </p:txBody>
      </p:sp>
      <p:pic>
        <p:nvPicPr>
          <p:cNvPr id="5" name="Picture 4" descr="A graph with lines and numbers">
            <a:extLst>
              <a:ext uri="{FF2B5EF4-FFF2-40B4-BE49-F238E27FC236}">
                <a16:creationId xmlns:a16="http://schemas.microsoft.com/office/drawing/2014/main" id="{59A8C615-7055-D1BB-5EA2-E5D17AB2C1C0}"/>
              </a:ext>
            </a:extLst>
          </p:cNvPr>
          <p:cNvPicPr>
            <a:picLocks noChangeAspect="1"/>
          </p:cNvPicPr>
          <p:nvPr/>
        </p:nvPicPr>
        <p:blipFill>
          <a:blip r:embed="rId2"/>
          <a:srcRect l="8144" r="33508" b="2344"/>
          <a:stretch/>
        </p:blipFill>
        <p:spPr>
          <a:xfrm>
            <a:off x="1066801" y="1185271"/>
            <a:ext cx="4305299" cy="4985220"/>
          </a:xfrm>
          <a:prstGeom prst="rect">
            <a:avLst/>
          </a:prstGeom>
          <a:noFill/>
        </p:spPr>
      </p:pic>
      <p:sp>
        <p:nvSpPr>
          <p:cNvPr id="3" name="Content Placeholder 2">
            <a:extLst>
              <a:ext uri="{FF2B5EF4-FFF2-40B4-BE49-F238E27FC236}">
                <a16:creationId xmlns:a16="http://schemas.microsoft.com/office/drawing/2014/main" id="{F4481F64-0D04-9B9F-9A5A-C658B1220BDE}"/>
              </a:ext>
            </a:extLst>
          </p:cNvPr>
          <p:cNvSpPr>
            <a:spLocks noGrp="1"/>
          </p:cNvSpPr>
          <p:nvPr>
            <p:ph sz="half" idx="2"/>
          </p:nvPr>
        </p:nvSpPr>
        <p:spPr>
          <a:xfrm>
            <a:off x="5424488" y="1185270"/>
            <a:ext cx="6092598" cy="4985220"/>
          </a:xfrm>
        </p:spPr>
        <p:txBody>
          <a:bodyPr>
            <a:normAutofit lnSpcReduction="10000"/>
          </a:bodyPr>
          <a:lstStyle/>
          <a:p>
            <a:pPr marL="0" indent="0">
              <a:lnSpc>
                <a:spcPct val="110000"/>
              </a:lnSpc>
              <a:buNone/>
            </a:pPr>
            <a:r>
              <a:rPr lang="it-IT" sz="1600" dirty="0"/>
              <a:t>The first size of the parameters is done under this assumption:</a:t>
            </a:r>
          </a:p>
          <a:p>
            <a:pPr marL="0" indent="0">
              <a:lnSpc>
                <a:spcPct val="110000"/>
              </a:lnSpc>
              <a:buNone/>
            </a:pPr>
            <a:r>
              <a:rPr lang="en-GB" sz="1600" b="1" dirty="0">
                <a:latin typeface="Rockwell" panose="02060603020205020403" pitchFamily="18" charset="0"/>
              </a:rPr>
              <a:t>‘the two modes were sufficiently distant from each other so as not to influence each other’</a:t>
            </a:r>
          </a:p>
          <a:p>
            <a:pPr>
              <a:lnSpc>
                <a:spcPct val="110000"/>
              </a:lnSpc>
            </a:pPr>
            <a:r>
              <a:rPr lang="en-GB" sz="1600" dirty="0"/>
              <a:t>Compute the electrical component size considering the single mode formulas </a:t>
            </a:r>
          </a:p>
          <a:p>
            <a:pPr>
              <a:lnSpc>
                <a:spcPct val="110000"/>
              </a:lnSpc>
            </a:pPr>
            <a:r>
              <a:rPr lang="en-GB" sz="1600" b="1" dirty="0">
                <a:latin typeface="Rockwell" panose="02060603020205020403" pitchFamily="18" charset="0"/>
              </a:rPr>
              <a:t>H</a:t>
            </a:r>
            <a:r>
              <a:rPr lang="en-GB" sz="1600" b="1" baseline="-25000" dirty="0">
                <a:latin typeface="Rockwell" panose="02060603020205020403" pitchFamily="18" charset="0"/>
              </a:rPr>
              <a:t>RL_RL </a:t>
            </a:r>
            <a:r>
              <a:rPr lang="en-GB" sz="1600" dirty="0"/>
              <a:t>analytical</a:t>
            </a:r>
            <a:r>
              <a:rPr lang="en-GB" sz="1600" baseline="-25000" dirty="0"/>
              <a:t> </a:t>
            </a:r>
            <a:r>
              <a:rPr lang="en-GB" sz="1600" dirty="0"/>
              <a:t>is computed as sum of independent piezo contributions. So each piezo is considered the only one active for each mode neglecting the contribution of the other one.</a:t>
            </a:r>
          </a:p>
          <a:p>
            <a:pPr>
              <a:lnSpc>
                <a:spcPct val="110000"/>
              </a:lnSpc>
            </a:pPr>
            <a:r>
              <a:rPr lang="en-GB" sz="1600" b="1" dirty="0"/>
              <a:t>H</a:t>
            </a:r>
            <a:r>
              <a:rPr lang="en-GB" sz="1600" b="1" baseline="-25000" dirty="0"/>
              <a:t>RL_RL </a:t>
            </a:r>
            <a:r>
              <a:rPr lang="en-GB" sz="1600" b="1" dirty="0"/>
              <a:t>= </a:t>
            </a:r>
            <a:r>
              <a:rPr lang="en-GB" sz="1600" b="1" dirty="0">
                <a:latin typeface="Rockwell" panose="02060603020205020403" pitchFamily="18" charset="0"/>
              </a:rPr>
              <a:t>H</a:t>
            </a:r>
            <a:r>
              <a:rPr lang="en-GB" sz="1600" b="1" baseline="-25000" dirty="0">
                <a:latin typeface="Rockwell" panose="02060603020205020403" pitchFamily="18" charset="0"/>
              </a:rPr>
              <a:t>RL_SC </a:t>
            </a:r>
            <a:r>
              <a:rPr lang="en-GB" sz="1600" b="1" dirty="0">
                <a:latin typeface="Rockwell" panose="02060603020205020403" pitchFamily="18" charset="0"/>
              </a:rPr>
              <a:t>+ H</a:t>
            </a:r>
            <a:r>
              <a:rPr lang="en-GB" sz="1600" b="1" baseline="-25000" dirty="0">
                <a:latin typeface="Rockwell" panose="02060603020205020403" pitchFamily="18" charset="0"/>
              </a:rPr>
              <a:t>SC_RL</a:t>
            </a:r>
            <a:endParaRPr lang="en-GB" sz="1600" b="1" dirty="0">
              <a:latin typeface="Rockwell" panose="02060603020205020403" pitchFamily="18" charset="0"/>
            </a:endParaRPr>
          </a:p>
          <a:p>
            <a:pPr marL="0" indent="0" algn="ctr">
              <a:lnSpc>
                <a:spcPct val="110000"/>
              </a:lnSpc>
              <a:buNone/>
            </a:pPr>
            <a:r>
              <a:rPr lang="en-GB" sz="1600" dirty="0"/>
              <a:t>L1 = 747.95 [H]	R1 = 31</a:t>
            </a:r>
            <a:r>
              <a:rPr lang="it-IT" sz="1600" dirty="0"/>
              <a:t>[K</a:t>
            </a:r>
            <a:r>
              <a:rPr lang="el-GR" sz="1600" dirty="0"/>
              <a:t>Ω</a:t>
            </a:r>
            <a:r>
              <a:rPr lang="it-IT" sz="1600" dirty="0"/>
              <a:t>]</a:t>
            </a:r>
            <a:endParaRPr lang="en-GB" sz="1600" dirty="0"/>
          </a:p>
          <a:p>
            <a:pPr marL="0" indent="0" algn="ctr">
              <a:lnSpc>
                <a:spcPct val="110000"/>
              </a:lnSpc>
              <a:buNone/>
            </a:pPr>
            <a:r>
              <a:rPr lang="en-GB" sz="1600" dirty="0"/>
              <a:t>L2 = 24.48 [H]	R2 = </a:t>
            </a:r>
            <a:r>
              <a:rPr lang="it-IT" sz="1600" dirty="0"/>
              <a:t>4.1174 [K</a:t>
            </a:r>
            <a:r>
              <a:rPr lang="el-GR" sz="1600" dirty="0"/>
              <a:t>Ω</a:t>
            </a:r>
            <a:r>
              <a:rPr lang="it-IT" sz="1600" dirty="0"/>
              <a:t>]</a:t>
            </a:r>
            <a:endParaRPr lang="en-GB" sz="1600" dirty="0"/>
          </a:p>
          <a:p>
            <a:pPr marL="0" indent="0">
              <a:lnSpc>
                <a:spcPct val="110000"/>
              </a:lnSpc>
              <a:buNone/>
            </a:pPr>
            <a:r>
              <a:rPr lang="en-GB" sz="1600" dirty="0"/>
              <a:t>This solution seemed numerically acceptable via software simulation:</a:t>
            </a:r>
          </a:p>
          <a:p>
            <a:pPr lvl="1">
              <a:lnSpc>
                <a:spcPct val="110000"/>
              </a:lnSpc>
              <a:buFontTx/>
              <a:buChar char="-"/>
            </a:pPr>
            <a:r>
              <a:rPr lang="en-GB" sz="1600" dirty="0"/>
              <a:t>peaks of the function seemed to be quite equal in height and symmetrical.</a:t>
            </a:r>
          </a:p>
          <a:p>
            <a:pPr marL="0" indent="0">
              <a:lnSpc>
                <a:spcPct val="110000"/>
              </a:lnSpc>
              <a:buNone/>
            </a:pPr>
            <a:r>
              <a:rPr lang="en-GB" sz="1600" dirty="0"/>
              <a:t> </a:t>
            </a:r>
          </a:p>
        </p:txBody>
      </p:sp>
      <p:pic>
        <p:nvPicPr>
          <p:cNvPr id="6" name="Picture 5" descr="A close-up of a sign&#10;&#10;AI-generated content may be incorrect.">
            <a:extLst>
              <a:ext uri="{FF2B5EF4-FFF2-40B4-BE49-F238E27FC236}">
                <a16:creationId xmlns:a16="http://schemas.microsoft.com/office/drawing/2014/main" id="{5E0787BC-2DF0-C2ED-1AF2-76E88F3145CA}"/>
              </a:ext>
            </a:extLst>
          </p:cNvPr>
          <p:cNvPicPr>
            <a:picLocks noChangeAspect="1"/>
          </p:cNvPicPr>
          <p:nvPr/>
        </p:nvPicPr>
        <p:blipFill>
          <a:blip r:embed="rId3"/>
          <a:stretch>
            <a:fillRect/>
          </a:stretch>
        </p:blipFill>
        <p:spPr>
          <a:xfrm>
            <a:off x="4242198" y="1677854"/>
            <a:ext cx="1009186" cy="365395"/>
          </a:xfrm>
          <a:prstGeom prst="rect">
            <a:avLst/>
          </a:prstGeom>
        </p:spPr>
      </p:pic>
    </p:spTree>
    <p:extLst>
      <p:ext uri="{BB962C8B-B14F-4D97-AF65-F5344CB8AC3E}">
        <p14:creationId xmlns:p14="http://schemas.microsoft.com/office/powerpoint/2010/main" val="3813156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F4BDF0A9-DDB7-48B5-EB2D-90CC448BDA72}"/>
              </a:ext>
            </a:extLst>
          </p:cNvPr>
          <p:cNvSpPr>
            <a:spLocks noGrp="1"/>
          </p:cNvSpPr>
          <p:nvPr>
            <p:ph type="title"/>
          </p:nvPr>
        </p:nvSpPr>
        <p:spPr/>
        <p:txBody>
          <a:bodyPr/>
          <a:lstStyle/>
          <a:p>
            <a:endParaRPr lang="en-GB"/>
          </a:p>
        </p:txBody>
      </p:sp>
      <p:pic>
        <p:nvPicPr>
          <p:cNvPr id="13" name="Picture 12" descr="A graph with red and blue lines&#10;&#10;AI-generated content may be incorrect.">
            <a:extLst>
              <a:ext uri="{FF2B5EF4-FFF2-40B4-BE49-F238E27FC236}">
                <a16:creationId xmlns:a16="http://schemas.microsoft.com/office/drawing/2014/main" id="{DB1BF6E8-AF70-D37D-4A78-6B79C25489F4}"/>
              </a:ext>
            </a:extLst>
          </p:cNvPr>
          <p:cNvPicPr>
            <a:picLocks noGrp="1" noRot="1" noChangeAspect="1" noMove="1" noResize="1" noEditPoints="1" noAdjustHandles="1" noChangeArrowheads="1" noChangeShapeType="1" noCrop="1"/>
          </p:cNvPicPr>
          <p:nvPr/>
        </p:nvPicPr>
        <p:blipFill>
          <a:blip r:embed="rId2"/>
          <a:stretch>
            <a:fillRect/>
          </a:stretch>
        </p:blipFill>
        <p:spPr>
          <a:xfrm>
            <a:off x="-791038" y="-165140"/>
            <a:ext cx="13406207" cy="7280315"/>
          </a:xfrm>
          <a:prstGeom prst="rect">
            <a:avLst/>
          </a:prstGeom>
        </p:spPr>
      </p:pic>
      <p:sp>
        <p:nvSpPr>
          <p:cNvPr id="14" name="Oval 13">
            <a:extLst>
              <a:ext uri="{FF2B5EF4-FFF2-40B4-BE49-F238E27FC236}">
                <a16:creationId xmlns:a16="http://schemas.microsoft.com/office/drawing/2014/main" id="{2F0BA4FB-F769-1907-DF3E-375D83823C03}"/>
              </a:ext>
            </a:extLst>
          </p:cNvPr>
          <p:cNvSpPr/>
          <p:nvPr/>
        </p:nvSpPr>
        <p:spPr>
          <a:xfrm>
            <a:off x="1197734" y="618518"/>
            <a:ext cx="1183515" cy="2400906"/>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Oval 14">
            <a:extLst>
              <a:ext uri="{FF2B5EF4-FFF2-40B4-BE49-F238E27FC236}">
                <a16:creationId xmlns:a16="http://schemas.microsoft.com/office/drawing/2014/main" id="{7849397D-8EF4-6024-0ED1-FD73EBEC0CFE}"/>
              </a:ext>
            </a:extLst>
          </p:cNvPr>
          <p:cNvSpPr/>
          <p:nvPr/>
        </p:nvSpPr>
        <p:spPr>
          <a:xfrm>
            <a:off x="4668838" y="2506685"/>
            <a:ext cx="2305051" cy="1590676"/>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6" name="TextBox 15">
            <a:extLst>
              <a:ext uri="{FF2B5EF4-FFF2-40B4-BE49-F238E27FC236}">
                <a16:creationId xmlns:a16="http://schemas.microsoft.com/office/drawing/2014/main" id="{F77AE261-C1F0-5208-15AA-D127A4D480EF}"/>
              </a:ext>
            </a:extLst>
          </p:cNvPr>
          <p:cNvSpPr txBox="1"/>
          <p:nvPr/>
        </p:nvSpPr>
        <p:spPr>
          <a:xfrm>
            <a:off x="2381249" y="373487"/>
            <a:ext cx="3218070" cy="2585323"/>
          </a:xfrm>
          <a:prstGeom prst="rect">
            <a:avLst/>
          </a:prstGeom>
          <a:noFill/>
        </p:spPr>
        <p:txBody>
          <a:bodyPr wrap="square" rtlCol="0">
            <a:spAutoFit/>
          </a:bodyPr>
          <a:lstStyle/>
          <a:p>
            <a:r>
              <a:rPr lang="it-IT" dirty="0">
                <a:solidFill>
                  <a:schemeClr val="bg1"/>
                </a:solidFill>
              </a:rPr>
              <a:t>Over damped responde </a:t>
            </a:r>
          </a:p>
          <a:p>
            <a:r>
              <a:rPr lang="it-IT" dirty="0">
                <a:solidFill>
                  <a:schemeClr val="bg1"/>
                </a:solidFill>
              </a:rPr>
              <a:t>(</a:t>
            </a:r>
            <a:r>
              <a:rPr lang="it-IT" b="1" dirty="0">
                <a:solidFill>
                  <a:schemeClr val="bg1"/>
                </a:solidFill>
              </a:rPr>
              <a:t>wrong</a:t>
            </a:r>
            <a:r>
              <a:rPr lang="it-IT" dirty="0">
                <a:solidFill>
                  <a:schemeClr val="bg1"/>
                </a:solidFill>
              </a:rPr>
              <a:t>)</a:t>
            </a:r>
          </a:p>
          <a:p>
            <a:pPr marL="285750" indent="-285750">
              <a:buFontTx/>
              <a:buChar char="-"/>
            </a:pPr>
            <a:r>
              <a:rPr lang="it-IT" dirty="0">
                <a:solidFill>
                  <a:schemeClr val="bg1"/>
                </a:solidFill>
              </a:rPr>
              <a:t>FRF in this peak is similar resistive shaunt more than R + L</a:t>
            </a:r>
          </a:p>
          <a:p>
            <a:pPr marL="285750" indent="-285750">
              <a:buFontTx/>
              <a:buChar char="-"/>
            </a:pPr>
            <a:r>
              <a:rPr lang="it-IT" dirty="0">
                <a:solidFill>
                  <a:schemeClr val="bg1"/>
                </a:solidFill>
              </a:rPr>
              <a:t>Maybe the R value is too high</a:t>
            </a:r>
          </a:p>
          <a:p>
            <a:pPr marL="285750" indent="-285750">
              <a:buFontTx/>
              <a:buChar char="-"/>
            </a:pPr>
            <a:r>
              <a:rPr lang="it-IT" dirty="0">
                <a:solidFill>
                  <a:schemeClr val="bg1"/>
                </a:solidFill>
              </a:rPr>
              <a:t>This wrong respone is maybe due to the interference of second mode </a:t>
            </a:r>
            <a:endParaRPr lang="en-GB" dirty="0">
              <a:solidFill>
                <a:schemeClr val="bg1"/>
              </a:solidFill>
            </a:endParaRPr>
          </a:p>
        </p:txBody>
      </p:sp>
      <p:sp>
        <p:nvSpPr>
          <p:cNvPr id="17" name="TextBox 16">
            <a:extLst>
              <a:ext uri="{FF2B5EF4-FFF2-40B4-BE49-F238E27FC236}">
                <a16:creationId xmlns:a16="http://schemas.microsoft.com/office/drawing/2014/main" id="{70CCE1DA-46C0-7DC9-6EFF-A4B613B5C952}"/>
              </a:ext>
            </a:extLst>
          </p:cNvPr>
          <p:cNvSpPr txBox="1"/>
          <p:nvPr/>
        </p:nvSpPr>
        <p:spPr>
          <a:xfrm>
            <a:off x="6464762" y="974506"/>
            <a:ext cx="2752725" cy="1754326"/>
          </a:xfrm>
          <a:prstGeom prst="rect">
            <a:avLst/>
          </a:prstGeom>
          <a:noFill/>
        </p:spPr>
        <p:txBody>
          <a:bodyPr wrap="square" rtlCol="0">
            <a:spAutoFit/>
          </a:bodyPr>
          <a:lstStyle/>
          <a:p>
            <a:r>
              <a:rPr lang="it-IT" dirty="0">
                <a:solidFill>
                  <a:schemeClr val="bg1"/>
                </a:solidFill>
              </a:rPr>
              <a:t>This two peaks are asymetric:</a:t>
            </a:r>
          </a:p>
          <a:p>
            <a:pPr marL="285750" indent="-285750">
              <a:buFontTx/>
              <a:buChar char="-"/>
            </a:pPr>
            <a:r>
              <a:rPr lang="it-IT" dirty="0">
                <a:solidFill>
                  <a:schemeClr val="bg1"/>
                </a:solidFill>
              </a:rPr>
              <a:t>Due to the first mode interference</a:t>
            </a:r>
          </a:p>
          <a:p>
            <a:pPr marL="285750" indent="-285750">
              <a:buFontTx/>
              <a:buChar char="-"/>
            </a:pPr>
            <a:r>
              <a:rPr lang="it-IT" dirty="0">
                <a:solidFill>
                  <a:schemeClr val="bg1"/>
                </a:solidFill>
              </a:rPr>
              <a:t>Also in simulation they were not too good</a:t>
            </a:r>
            <a:endParaRPr lang="en-GB" dirty="0">
              <a:solidFill>
                <a:schemeClr val="bg1"/>
              </a:solidFill>
            </a:endParaRPr>
          </a:p>
        </p:txBody>
      </p:sp>
    </p:spTree>
    <p:extLst>
      <p:ext uri="{BB962C8B-B14F-4D97-AF65-F5344CB8AC3E}">
        <p14:creationId xmlns:p14="http://schemas.microsoft.com/office/powerpoint/2010/main" val="14354337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4DB6CE4-2B13-4715-B5B2-615A55922CA1}"/>
              </a:ext>
            </a:extLst>
          </p:cNvPr>
          <p:cNvSpPr>
            <a:spLocks noGrp="1"/>
          </p:cNvSpPr>
          <p:nvPr>
            <p:ph type="title"/>
          </p:nvPr>
        </p:nvSpPr>
        <p:spPr>
          <a:xfrm>
            <a:off x="1141413" y="618518"/>
            <a:ext cx="9905998" cy="790404"/>
          </a:xfrm>
        </p:spPr>
        <p:txBody>
          <a:bodyPr rtlCol="0">
            <a:normAutofit/>
          </a:bodyPr>
          <a:lstStyle/>
          <a:p>
            <a:pPr rtl="0"/>
            <a:r>
              <a:rPr lang="it-IT" sz="4400" dirty="0">
                <a:latin typeface="Rockwell" panose="02060603020205020403" pitchFamily="18" charset="0"/>
              </a:rPr>
              <a:t>Experimental setup</a:t>
            </a:r>
          </a:p>
        </p:txBody>
      </p:sp>
      <p:grpSp>
        <p:nvGrpSpPr>
          <p:cNvPr id="11" name="Gruppo 10">
            <a:extLst>
              <a:ext uri="{FF2B5EF4-FFF2-40B4-BE49-F238E27FC236}">
                <a16:creationId xmlns:a16="http://schemas.microsoft.com/office/drawing/2014/main" id="{48199473-4EF0-F4A4-9BD7-5DD931AC4F63}"/>
              </a:ext>
            </a:extLst>
          </p:cNvPr>
          <p:cNvGrpSpPr/>
          <p:nvPr/>
        </p:nvGrpSpPr>
        <p:grpSpPr>
          <a:xfrm>
            <a:off x="734398" y="2768047"/>
            <a:ext cx="1557317" cy="1770616"/>
            <a:chOff x="587078" y="2661367"/>
            <a:chExt cx="1557317" cy="1770616"/>
          </a:xfrm>
        </p:grpSpPr>
        <p:pic>
          <p:nvPicPr>
            <p:cNvPr id="10" name="Immagine 9" descr="Immagine che contiene computer, Dispositivo di output, testo, Dispositivo elettronico&#10;&#10;Il contenuto generato dall'IA potrebbe non essere corretto.">
              <a:extLst>
                <a:ext uri="{FF2B5EF4-FFF2-40B4-BE49-F238E27FC236}">
                  <a16:creationId xmlns:a16="http://schemas.microsoft.com/office/drawing/2014/main" id="{D66CE8D5-E4C7-43D3-5973-B5DF8F38A3E1}"/>
                </a:ext>
              </a:extLst>
            </p:cNvPr>
            <p:cNvPicPr>
              <a:picLocks noChangeAspect="1"/>
            </p:cNvPicPr>
            <p:nvPr/>
          </p:nvPicPr>
          <p:blipFill>
            <a:blip r:embed="rId3"/>
            <a:srcRect l="39389" t="14989" r="39389" b="16440"/>
            <a:stretch/>
          </p:blipFill>
          <p:spPr>
            <a:xfrm>
              <a:off x="587078" y="2661367"/>
              <a:ext cx="1108669" cy="1535266"/>
            </a:xfrm>
            <a:prstGeom prst="rect">
              <a:avLst/>
            </a:prstGeom>
          </p:spPr>
        </p:pic>
        <p:pic>
          <p:nvPicPr>
            <p:cNvPr id="1026" name="Picture 2" descr="Questions | Dewesoft Developer">
              <a:hlinkClick r:id="rId4"/>
              <a:extLst>
                <a:ext uri="{FF2B5EF4-FFF2-40B4-BE49-F238E27FC236}">
                  <a16:creationId xmlns:a16="http://schemas.microsoft.com/office/drawing/2014/main" id="{BCED2408-5585-BEA6-18B7-5BA7E80336E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1412" y="3429000"/>
              <a:ext cx="1002983" cy="1002983"/>
            </a:xfrm>
            <a:prstGeom prst="rect">
              <a:avLst/>
            </a:prstGeom>
            <a:noFill/>
            <a:extLst>
              <a:ext uri="{909E8E84-426E-40DD-AFC4-6F175D3DCCD1}">
                <a14:hiddenFill xmlns:a14="http://schemas.microsoft.com/office/drawing/2010/main">
                  <a:solidFill>
                    <a:srgbClr val="FFFFFF"/>
                  </a:solidFill>
                </a14:hiddenFill>
              </a:ext>
            </a:extLst>
          </p:spPr>
        </p:pic>
      </p:grpSp>
      <p:sp>
        <p:nvSpPr>
          <p:cNvPr id="12" name="CasellaDiTesto 11">
            <a:extLst>
              <a:ext uri="{FF2B5EF4-FFF2-40B4-BE49-F238E27FC236}">
                <a16:creationId xmlns:a16="http://schemas.microsoft.com/office/drawing/2014/main" id="{8FDE41AE-68BE-0AF9-505E-4E9B9C3D6713}"/>
              </a:ext>
            </a:extLst>
          </p:cNvPr>
          <p:cNvSpPr txBox="1"/>
          <p:nvPr/>
        </p:nvSpPr>
        <p:spPr>
          <a:xfrm>
            <a:off x="734398" y="4588110"/>
            <a:ext cx="1226482" cy="584775"/>
          </a:xfrm>
          <a:prstGeom prst="rect">
            <a:avLst/>
          </a:prstGeom>
          <a:noFill/>
        </p:spPr>
        <p:txBody>
          <a:bodyPr wrap="square" rtlCol="0">
            <a:spAutoFit/>
          </a:bodyPr>
          <a:lstStyle/>
          <a:p>
            <a:pPr algn="ctr"/>
            <a:r>
              <a:rPr lang="it-IT" sz="1600" dirty="0"/>
              <a:t>Data collection</a:t>
            </a:r>
          </a:p>
        </p:txBody>
      </p:sp>
      <p:sp>
        <p:nvSpPr>
          <p:cNvPr id="13" name="Rettangolo 12">
            <a:extLst>
              <a:ext uri="{FF2B5EF4-FFF2-40B4-BE49-F238E27FC236}">
                <a16:creationId xmlns:a16="http://schemas.microsoft.com/office/drawing/2014/main" id="{4A275293-160E-0122-28CB-A846591FABF1}"/>
              </a:ext>
            </a:extLst>
          </p:cNvPr>
          <p:cNvSpPr/>
          <p:nvPr/>
        </p:nvSpPr>
        <p:spPr>
          <a:xfrm>
            <a:off x="2745740" y="1663685"/>
            <a:ext cx="2385060" cy="82772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1028" name="Picture 4" descr="Fotografia Simple stopwatch timer flat icon for apps and websites,  martialred su EuroPosters.it">
            <a:hlinkClick r:id="rId6"/>
            <a:extLst>
              <a:ext uri="{FF2B5EF4-FFF2-40B4-BE49-F238E27FC236}">
                <a16:creationId xmlns:a16="http://schemas.microsoft.com/office/drawing/2014/main" id="{CB7B23F5-D717-1F1A-DE5C-684558048E5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24799" y="1737360"/>
            <a:ext cx="666360" cy="666360"/>
          </a:xfrm>
          <a:prstGeom prst="rect">
            <a:avLst/>
          </a:prstGeom>
          <a:noFill/>
          <a:extLst>
            <a:ext uri="{909E8E84-426E-40DD-AFC4-6F175D3DCCD1}">
              <a14:hiddenFill xmlns:a14="http://schemas.microsoft.com/office/drawing/2010/main">
                <a:solidFill>
                  <a:srgbClr val="FFFFFF"/>
                </a:solidFill>
              </a14:hiddenFill>
            </a:ext>
          </a:extLst>
        </p:spPr>
      </p:pic>
      <p:pic>
        <p:nvPicPr>
          <p:cNvPr id="15" name="Immagine 14" descr="Immagine che contiene Elementi grafici, simbolo, logo, Carattere&#10;&#10;Il contenuto generato dall'IA potrebbe non essere corretto.">
            <a:extLst>
              <a:ext uri="{FF2B5EF4-FFF2-40B4-BE49-F238E27FC236}">
                <a16:creationId xmlns:a16="http://schemas.microsoft.com/office/drawing/2014/main" id="{2D63253A-BCF9-604C-A162-DC1609E0961B}"/>
              </a:ext>
            </a:extLst>
          </p:cNvPr>
          <p:cNvPicPr preferRelativeResize="0">
            <a:picLocks/>
          </p:cNvPicPr>
          <p:nvPr/>
        </p:nvPicPr>
        <p:blipFill>
          <a:blip r:embed="rId8"/>
          <a:stretch>
            <a:fillRect/>
          </a:stretch>
        </p:blipFill>
        <p:spPr>
          <a:xfrm>
            <a:off x="3617384" y="1737360"/>
            <a:ext cx="666000" cy="666000"/>
          </a:xfrm>
          <a:prstGeom prst="rect">
            <a:avLst/>
          </a:prstGeom>
        </p:spPr>
      </p:pic>
      <p:pic>
        <p:nvPicPr>
          <p:cNvPr id="1030" name="Picture 6" descr="Data icon - Free download on Iconfinder">
            <a:hlinkClick r:id="rId9"/>
            <a:extLst>
              <a:ext uri="{FF2B5EF4-FFF2-40B4-BE49-F238E27FC236}">
                <a16:creationId xmlns:a16="http://schemas.microsoft.com/office/drawing/2014/main" id="{2846CD2C-1029-D05B-2FB7-E146FDB432FA}"/>
              </a:ext>
            </a:extLst>
          </p:cNvPr>
          <p:cNvPicPr preferRelativeResize="0">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09609" y="1728210"/>
            <a:ext cx="666000" cy="666000"/>
          </a:xfrm>
          <a:prstGeom prst="rect">
            <a:avLst/>
          </a:prstGeom>
          <a:noFill/>
          <a:extLst>
            <a:ext uri="{909E8E84-426E-40DD-AFC4-6F175D3DCCD1}">
              <a14:hiddenFill xmlns:a14="http://schemas.microsoft.com/office/drawing/2010/main">
                <a:solidFill>
                  <a:srgbClr val="FFFFFF"/>
                </a:solidFill>
              </a14:hiddenFill>
            </a:ext>
          </a:extLst>
        </p:spPr>
      </p:pic>
      <p:sp>
        <p:nvSpPr>
          <p:cNvPr id="16" name="CasellaDiTesto 15">
            <a:extLst>
              <a:ext uri="{FF2B5EF4-FFF2-40B4-BE49-F238E27FC236}">
                <a16:creationId xmlns:a16="http://schemas.microsoft.com/office/drawing/2014/main" id="{B10C04B1-11A8-1371-E6EC-86D5228F0918}"/>
              </a:ext>
            </a:extLst>
          </p:cNvPr>
          <p:cNvSpPr txBox="1"/>
          <p:nvPr/>
        </p:nvSpPr>
        <p:spPr>
          <a:xfrm>
            <a:off x="3144912" y="2459101"/>
            <a:ext cx="1608497" cy="338554"/>
          </a:xfrm>
          <a:prstGeom prst="rect">
            <a:avLst/>
          </a:prstGeom>
          <a:noFill/>
        </p:spPr>
        <p:txBody>
          <a:bodyPr wrap="square" rtlCol="0">
            <a:spAutoFit/>
          </a:bodyPr>
          <a:lstStyle/>
          <a:p>
            <a:pPr algn="ctr"/>
            <a:r>
              <a:rPr lang="it-IT" sz="1600" dirty="0"/>
              <a:t>Connection hub</a:t>
            </a:r>
          </a:p>
        </p:txBody>
      </p:sp>
      <p:pic>
        <p:nvPicPr>
          <p:cNvPr id="1032" name="Picture 8" descr="Inductor - Free technology icons">
            <a:hlinkClick r:id="rId11"/>
            <a:extLst>
              <a:ext uri="{FF2B5EF4-FFF2-40B4-BE49-F238E27FC236}">
                <a16:creationId xmlns:a16="http://schemas.microsoft.com/office/drawing/2014/main" id="{057FAB1E-8C50-1338-5E6C-7F210101DB8C}"/>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321240" y="2299637"/>
            <a:ext cx="827722" cy="827722"/>
          </a:xfrm>
          <a:prstGeom prst="rect">
            <a:avLst/>
          </a:prstGeom>
          <a:noFill/>
          <a:extLst>
            <a:ext uri="{909E8E84-426E-40DD-AFC4-6F175D3DCCD1}">
              <a14:hiddenFill xmlns:a14="http://schemas.microsoft.com/office/drawing/2010/main">
                <a:solidFill>
                  <a:srgbClr val="FFFFFF"/>
                </a:solidFill>
              </a14:hiddenFill>
            </a:ext>
          </a:extLst>
        </p:spPr>
      </p:pic>
      <p:sp>
        <p:nvSpPr>
          <p:cNvPr id="17" name="Rettangolo smussato 16">
            <a:extLst>
              <a:ext uri="{FF2B5EF4-FFF2-40B4-BE49-F238E27FC236}">
                <a16:creationId xmlns:a16="http://schemas.microsoft.com/office/drawing/2014/main" id="{03D246C6-B04D-47AD-1032-328CABF8709C}"/>
              </a:ext>
            </a:extLst>
          </p:cNvPr>
          <p:cNvSpPr/>
          <p:nvPr/>
        </p:nvSpPr>
        <p:spPr>
          <a:xfrm>
            <a:off x="5449794" y="3535680"/>
            <a:ext cx="2045132" cy="595715"/>
          </a:xfrm>
          <a:prstGeom prst="bevel">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t>Foto barretta</a:t>
            </a:r>
          </a:p>
        </p:txBody>
      </p:sp>
      <p:sp>
        <p:nvSpPr>
          <p:cNvPr id="18" name="Rettangolo 17">
            <a:extLst>
              <a:ext uri="{FF2B5EF4-FFF2-40B4-BE49-F238E27FC236}">
                <a16:creationId xmlns:a16="http://schemas.microsoft.com/office/drawing/2014/main" id="{8E392AD3-D9B7-7C5B-66B9-D2EDC51B05AE}"/>
              </a:ext>
            </a:extLst>
          </p:cNvPr>
          <p:cNvSpPr/>
          <p:nvPr/>
        </p:nvSpPr>
        <p:spPr>
          <a:xfrm>
            <a:off x="3157979" y="3424756"/>
            <a:ext cx="488325" cy="95669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err="1"/>
              <a:t>Zsh</a:t>
            </a:r>
            <a:endParaRPr lang="it-IT" dirty="0"/>
          </a:p>
        </p:txBody>
      </p:sp>
      <p:cxnSp>
        <p:nvCxnSpPr>
          <p:cNvPr id="6" name="Connector: Elbow 5">
            <a:extLst>
              <a:ext uri="{FF2B5EF4-FFF2-40B4-BE49-F238E27FC236}">
                <a16:creationId xmlns:a16="http://schemas.microsoft.com/office/drawing/2014/main" id="{CC6FA444-9757-C86D-0B8B-38F1E1B573D3}"/>
              </a:ext>
            </a:extLst>
          </p:cNvPr>
          <p:cNvCxnSpPr>
            <a:cxnSpLocks/>
            <a:stCxn id="18" idx="0"/>
          </p:cNvCxnSpPr>
          <p:nvPr/>
        </p:nvCxnSpPr>
        <p:spPr>
          <a:xfrm rot="16200000" flipH="1">
            <a:off x="4551042" y="2275855"/>
            <a:ext cx="92301" cy="2390102"/>
          </a:xfrm>
          <a:prstGeom prst="bentConnector4">
            <a:avLst>
              <a:gd name="adj1" fmla="val -247668"/>
              <a:gd name="adj2" fmla="val 100539"/>
            </a:avLst>
          </a:prstGeom>
          <a:ln w="38100" cap="flat">
            <a:solidFill>
              <a:schemeClr val="accent6">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8" name="Connector: Elbow 7">
            <a:extLst>
              <a:ext uri="{FF2B5EF4-FFF2-40B4-BE49-F238E27FC236}">
                <a16:creationId xmlns:a16="http://schemas.microsoft.com/office/drawing/2014/main" id="{9DBCE527-5989-0DF3-38DF-29ADAFD87B89}"/>
              </a:ext>
            </a:extLst>
          </p:cNvPr>
          <p:cNvCxnSpPr>
            <a:cxnSpLocks/>
            <a:stCxn id="18" idx="2"/>
          </p:cNvCxnSpPr>
          <p:nvPr/>
        </p:nvCxnSpPr>
        <p:spPr>
          <a:xfrm rot="5400000" flipH="1" flipV="1">
            <a:off x="4480459" y="3043423"/>
            <a:ext cx="259713" cy="2416349"/>
          </a:xfrm>
          <a:prstGeom prst="bentConnector4">
            <a:avLst>
              <a:gd name="adj1" fmla="val -88020"/>
              <a:gd name="adj2" fmla="val 99595"/>
            </a:avLst>
          </a:prstGeom>
          <a:ln w="38100" cap="flat">
            <a:solidFill>
              <a:schemeClr val="accent6">
                <a:lumMod val="50000"/>
              </a:schemeClr>
            </a:solidFill>
            <a:tailEnd type="none"/>
          </a:ln>
        </p:spPr>
        <p:style>
          <a:lnRef idx="1">
            <a:schemeClr val="accent1"/>
          </a:lnRef>
          <a:fillRef idx="0">
            <a:schemeClr val="accent1"/>
          </a:fillRef>
          <a:effectRef idx="0">
            <a:schemeClr val="accent1"/>
          </a:effectRef>
          <a:fontRef idx="minor">
            <a:schemeClr val="tx1"/>
          </a:fontRef>
        </p:style>
      </p:cxnSp>
      <p:grpSp>
        <p:nvGrpSpPr>
          <p:cNvPr id="1044" name="Group 1043">
            <a:extLst>
              <a:ext uri="{FF2B5EF4-FFF2-40B4-BE49-F238E27FC236}">
                <a16:creationId xmlns:a16="http://schemas.microsoft.com/office/drawing/2014/main" id="{E1684737-9AFF-9F65-D838-3E2F9CA7DAB1}"/>
              </a:ext>
            </a:extLst>
          </p:cNvPr>
          <p:cNvGrpSpPr/>
          <p:nvPr/>
        </p:nvGrpSpPr>
        <p:grpSpPr>
          <a:xfrm>
            <a:off x="5726020" y="4827185"/>
            <a:ext cx="2045132" cy="1555765"/>
            <a:chOff x="6007174" y="4676537"/>
            <a:chExt cx="2045132" cy="1555765"/>
          </a:xfrm>
        </p:grpSpPr>
        <p:pic>
          <p:nvPicPr>
            <p:cNvPr id="1034" name="Picture 10" descr="Laser distance meter icon vector flat 25506388 Vector Art at Vecteezy">
              <a:hlinkClick r:id="rId13"/>
              <a:extLst>
                <a:ext uri="{FF2B5EF4-FFF2-40B4-BE49-F238E27FC236}">
                  <a16:creationId xmlns:a16="http://schemas.microsoft.com/office/drawing/2014/main" id="{73B033EC-12FE-314B-3EDC-0B4D3EAEC2C5}"/>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439759" y="4676537"/>
              <a:ext cx="1179963" cy="1179963"/>
            </a:xfrm>
            <a:prstGeom prst="rect">
              <a:avLst/>
            </a:prstGeom>
            <a:noFill/>
            <a:extLst>
              <a:ext uri="{909E8E84-426E-40DD-AFC4-6F175D3DCCD1}">
                <a14:hiddenFill xmlns:a14="http://schemas.microsoft.com/office/drawing/2010/main">
                  <a:solidFill>
                    <a:srgbClr val="FFFFFF"/>
                  </a:solidFill>
                </a14:hiddenFill>
              </a:ext>
            </a:extLst>
          </p:spPr>
        </p:pic>
        <p:sp>
          <p:nvSpPr>
            <p:cNvPr id="19" name="CasellaDiTesto 11">
              <a:extLst>
                <a:ext uri="{FF2B5EF4-FFF2-40B4-BE49-F238E27FC236}">
                  <a16:creationId xmlns:a16="http://schemas.microsoft.com/office/drawing/2014/main" id="{19E225BE-7B26-5610-ED93-6EA9B4986848}"/>
                </a:ext>
              </a:extLst>
            </p:cNvPr>
            <p:cNvSpPr txBox="1"/>
            <p:nvPr/>
          </p:nvSpPr>
          <p:spPr>
            <a:xfrm>
              <a:off x="6007174" y="5893748"/>
              <a:ext cx="2045132" cy="338554"/>
            </a:xfrm>
            <a:prstGeom prst="rect">
              <a:avLst/>
            </a:prstGeom>
            <a:noFill/>
          </p:spPr>
          <p:txBody>
            <a:bodyPr wrap="square" rtlCol="0">
              <a:spAutoFit/>
            </a:bodyPr>
            <a:lstStyle/>
            <a:p>
              <a:pPr algn="ctr"/>
              <a:r>
                <a:rPr lang="it-IT" sz="1600" dirty="0"/>
                <a:t>Laser speed gauge</a:t>
              </a:r>
            </a:p>
          </p:txBody>
        </p:sp>
      </p:grpSp>
      <p:sp>
        <p:nvSpPr>
          <p:cNvPr id="20" name="CasellaDiTesto 11">
            <a:extLst>
              <a:ext uri="{FF2B5EF4-FFF2-40B4-BE49-F238E27FC236}">
                <a16:creationId xmlns:a16="http://schemas.microsoft.com/office/drawing/2014/main" id="{E56A9D0E-5266-B34D-FF54-E91D95E1692A}"/>
              </a:ext>
            </a:extLst>
          </p:cNvPr>
          <p:cNvSpPr txBox="1"/>
          <p:nvPr/>
        </p:nvSpPr>
        <p:spPr>
          <a:xfrm>
            <a:off x="5792245" y="1868372"/>
            <a:ext cx="1885710" cy="338554"/>
          </a:xfrm>
          <a:prstGeom prst="rect">
            <a:avLst/>
          </a:prstGeom>
          <a:noFill/>
        </p:spPr>
        <p:txBody>
          <a:bodyPr wrap="square" rtlCol="0">
            <a:spAutoFit/>
          </a:bodyPr>
          <a:lstStyle/>
          <a:p>
            <a:pPr algn="ctr"/>
            <a:r>
              <a:rPr lang="it-IT" sz="1600" dirty="0"/>
              <a:t>Electromagnetic coil</a:t>
            </a:r>
          </a:p>
        </p:txBody>
      </p:sp>
      <p:cxnSp>
        <p:nvCxnSpPr>
          <p:cNvPr id="22" name="Connector: Elbow 21">
            <a:extLst>
              <a:ext uri="{FF2B5EF4-FFF2-40B4-BE49-F238E27FC236}">
                <a16:creationId xmlns:a16="http://schemas.microsoft.com/office/drawing/2014/main" id="{E6A4F50B-3244-8581-51E7-9BE64A859B27}"/>
              </a:ext>
            </a:extLst>
          </p:cNvPr>
          <p:cNvCxnSpPr>
            <a:cxnSpLocks/>
            <a:stCxn id="10" idx="0"/>
            <a:endCxn id="13" idx="1"/>
          </p:cNvCxnSpPr>
          <p:nvPr/>
        </p:nvCxnSpPr>
        <p:spPr>
          <a:xfrm rot="5400000" flipH="1" flipV="1">
            <a:off x="1671986" y="1694294"/>
            <a:ext cx="690501" cy="1457007"/>
          </a:xfrm>
          <a:prstGeom prst="bentConnector2">
            <a:avLst/>
          </a:prstGeom>
          <a:ln w="38100" cap="flat">
            <a:solidFill>
              <a:schemeClr val="bg1"/>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a16="http://schemas.microsoft.com/office/drawing/2014/main" id="{8F8448C2-9341-8E42-2D50-31ABF6EF310F}"/>
              </a:ext>
            </a:extLst>
          </p:cNvPr>
          <p:cNvCxnSpPr>
            <a:cxnSpLocks/>
            <a:stCxn id="13" idx="3"/>
            <a:endCxn id="1032" idx="1"/>
          </p:cNvCxnSpPr>
          <p:nvPr/>
        </p:nvCxnSpPr>
        <p:spPr>
          <a:xfrm>
            <a:off x="5130800" y="2077546"/>
            <a:ext cx="1190440" cy="635952"/>
          </a:xfrm>
          <a:prstGeom prst="bentConnector3">
            <a:avLst>
              <a:gd name="adj1" fmla="val 50000"/>
            </a:avLst>
          </a:prstGeom>
          <a:ln w="38100" cap="flat">
            <a:solidFill>
              <a:schemeClr val="bg1"/>
            </a:solidFill>
            <a:tailEnd type="stealth"/>
          </a:ln>
        </p:spPr>
        <p:style>
          <a:lnRef idx="1">
            <a:schemeClr val="accent1"/>
          </a:lnRef>
          <a:fillRef idx="0">
            <a:schemeClr val="accent1"/>
          </a:fillRef>
          <a:effectRef idx="0">
            <a:schemeClr val="accent1"/>
          </a:effectRef>
          <a:fontRef idx="minor">
            <a:schemeClr val="tx1"/>
          </a:fontRef>
        </p:style>
      </p:cxnSp>
      <p:sp>
        <p:nvSpPr>
          <p:cNvPr id="1037" name="Arrow: Down 1036">
            <a:extLst>
              <a:ext uri="{FF2B5EF4-FFF2-40B4-BE49-F238E27FC236}">
                <a16:creationId xmlns:a16="http://schemas.microsoft.com/office/drawing/2014/main" id="{D8051700-EA76-DE02-75AC-6D0218DD0310}"/>
              </a:ext>
            </a:extLst>
          </p:cNvPr>
          <p:cNvSpPr/>
          <p:nvPr/>
        </p:nvSpPr>
        <p:spPr>
          <a:xfrm>
            <a:off x="6616700" y="3171274"/>
            <a:ext cx="213360" cy="327157"/>
          </a:xfrm>
          <a:prstGeom prst="downArrow">
            <a:avLst/>
          </a:prstGeom>
          <a:solidFill>
            <a:srgbClr val="FF0000"/>
          </a:solidFill>
          <a:ln w="3175">
            <a:solidFill>
              <a:schemeClr val="bg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38" name="CasellaDiTesto 11">
            <a:extLst>
              <a:ext uri="{FF2B5EF4-FFF2-40B4-BE49-F238E27FC236}">
                <a16:creationId xmlns:a16="http://schemas.microsoft.com/office/drawing/2014/main" id="{202496AD-A8A6-EEBB-900B-E525E73E825E}"/>
              </a:ext>
            </a:extLst>
          </p:cNvPr>
          <p:cNvSpPr txBox="1"/>
          <p:nvPr/>
        </p:nvSpPr>
        <p:spPr>
          <a:xfrm>
            <a:off x="6791139" y="3104528"/>
            <a:ext cx="611664" cy="400110"/>
          </a:xfrm>
          <a:prstGeom prst="rect">
            <a:avLst/>
          </a:prstGeom>
          <a:noFill/>
        </p:spPr>
        <p:txBody>
          <a:bodyPr wrap="square" rtlCol="0">
            <a:spAutoFit/>
          </a:bodyPr>
          <a:lstStyle/>
          <a:p>
            <a:pPr algn="ctr"/>
            <a:r>
              <a:rPr lang="it-IT" sz="2000" dirty="0"/>
              <a:t>F(w)</a:t>
            </a:r>
          </a:p>
        </p:txBody>
      </p:sp>
      <p:cxnSp>
        <p:nvCxnSpPr>
          <p:cNvPr id="1042" name="Straight Connector 1041">
            <a:extLst>
              <a:ext uri="{FF2B5EF4-FFF2-40B4-BE49-F238E27FC236}">
                <a16:creationId xmlns:a16="http://schemas.microsoft.com/office/drawing/2014/main" id="{0D20D359-DCE5-E4F3-10DD-7CC22C9808F2}"/>
              </a:ext>
            </a:extLst>
          </p:cNvPr>
          <p:cNvCxnSpPr>
            <a:cxnSpLocks/>
          </p:cNvCxnSpPr>
          <p:nvPr/>
        </p:nvCxnSpPr>
        <p:spPr>
          <a:xfrm>
            <a:off x="6727190" y="4205393"/>
            <a:ext cx="0" cy="621792"/>
          </a:xfrm>
          <a:prstGeom prst="line">
            <a:avLst/>
          </a:prstGeom>
          <a:ln w="117475">
            <a:solidFill>
              <a:srgbClr val="FFC000"/>
            </a:solidFill>
            <a:prstDash val="sysDot"/>
          </a:ln>
        </p:spPr>
        <p:style>
          <a:lnRef idx="1">
            <a:schemeClr val="accent1"/>
          </a:lnRef>
          <a:fillRef idx="0">
            <a:schemeClr val="accent1"/>
          </a:fillRef>
          <a:effectRef idx="0">
            <a:schemeClr val="accent1"/>
          </a:effectRef>
          <a:fontRef idx="minor">
            <a:schemeClr val="tx1"/>
          </a:fontRef>
        </p:style>
      </p:cxnSp>
      <p:cxnSp>
        <p:nvCxnSpPr>
          <p:cNvPr id="1045" name="Connector: Elbow 1044">
            <a:extLst>
              <a:ext uri="{FF2B5EF4-FFF2-40B4-BE49-F238E27FC236}">
                <a16:creationId xmlns:a16="http://schemas.microsoft.com/office/drawing/2014/main" id="{7C360701-8169-527F-5E05-6BA394153AEF}"/>
              </a:ext>
            </a:extLst>
          </p:cNvPr>
          <p:cNvCxnSpPr>
            <a:cxnSpLocks/>
            <a:endCxn id="1034" idx="1"/>
          </p:cNvCxnSpPr>
          <p:nvPr/>
        </p:nvCxnSpPr>
        <p:spPr>
          <a:xfrm>
            <a:off x="2908863" y="2491407"/>
            <a:ext cx="3249742" cy="2925760"/>
          </a:xfrm>
          <a:prstGeom prst="bentConnector3">
            <a:avLst>
              <a:gd name="adj1" fmla="val 134"/>
            </a:avLst>
          </a:prstGeom>
          <a:ln w="38100" cap="flat">
            <a:solidFill>
              <a:schemeClr val="bg1"/>
            </a:solidFill>
            <a:headEnd type="stealth"/>
            <a:tailEnd type="stealth"/>
          </a:ln>
        </p:spPr>
        <p:style>
          <a:lnRef idx="1">
            <a:schemeClr val="accent1"/>
          </a:lnRef>
          <a:fillRef idx="0">
            <a:schemeClr val="accent1"/>
          </a:fillRef>
          <a:effectRef idx="0">
            <a:schemeClr val="accent1"/>
          </a:effectRef>
          <a:fontRef idx="minor">
            <a:schemeClr val="tx1"/>
          </a:fontRef>
        </p:style>
      </p:cxnSp>
      <p:sp>
        <p:nvSpPr>
          <p:cNvPr id="1050" name="CasellaDiTesto 11">
            <a:extLst>
              <a:ext uri="{FF2B5EF4-FFF2-40B4-BE49-F238E27FC236}">
                <a16:creationId xmlns:a16="http://schemas.microsoft.com/office/drawing/2014/main" id="{A40D455A-001B-3933-C9B0-52B8AACE85C4}"/>
              </a:ext>
            </a:extLst>
          </p:cNvPr>
          <p:cNvSpPr txBox="1"/>
          <p:nvPr/>
        </p:nvSpPr>
        <p:spPr>
          <a:xfrm>
            <a:off x="7937242" y="1452874"/>
            <a:ext cx="3018035" cy="3046988"/>
          </a:xfrm>
          <a:prstGeom prst="rect">
            <a:avLst/>
          </a:prstGeom>
          <a:noFill/>
        </p:spPr>
        <p:txBody>
          <a:bodyPr wrap="square" rtlCol="0">
            <a:spAutoFit/>
          </a:bodyPr>
          <a:lstStyle/>
          <a:p>
            <a:pPr marL="285750" indent="-285750">
              <a:buFont typeface="Arial" panose="020B0604020202020204" pitchFamily="34" charset="0"/>
              <a:buChar char="•"/>
            </a:pPr>
            <a:r>
              <a:rPr lang="it-IT" sz="1600" u="sng" dirty="0"/>
              <a:t>Connection hub</a:t>
            </a:r>
            <a:r>
              <a:rPr lang="it-IT" sz="1600" dirty="0"/>
              <a:t>: Clock source for </a:t>
            </a:r>
            <a:r>
              <a:rPr lang="it-IT" sz="1600" dirty="0" err="1"/>
              <a:t>sincronization</a:t>
            </a:r>
            <a:r>
              <a:rPr lang="it-IT" sz="1600" dirty="0"/>
              <a:t> of the data, </a:t>
            </a:r>
            <a:r>
              <a:rPr lang="it-IT" sz="1600" dirty="0" err="1"/>
              <a:t>amplifier</a:t>
            </a:r>
            <a:r>
              <a:rPr lang="it-IT" sz="1600" dirty="0"/>
              <a:t> and power </a:t>
            </a:r>
            <a:r>
              <a:rPr lang="it-IT" sz="1600" dirty="0" err="1"/>
              <a:t>direction</a:t>
            </a:r>
            <a:endParaRPr lang="it-IT" sz="1600" dirty="0"/>
          </a:p>
          <a:p>
            <a:pPr marL="285750" indent="-285750">
              <a:buFont typeface="Arial" panose="020B0604020202020204" pitchFamily="34" charset="0"/>
              <a:buChar char="•"/>
            </a:pPr>
            <a:r>
              <a:rPr lang="it-IT" sz="1600" u="sng" dirty="0"/>
              <a:t>Electromagnetic coil</a:t>
            </a:r>
            <a:r>
              <a:rPr lang="it-IT" sz="1600" dirty="0"/>
              <a:t>: </a:t>
            </a:r>
            <a:r>
              <a:rPr lang="it-IT" sz="1600" dirty="0" err="1"/>
              <a:t>used</a:t>
            </a:r>
            <a:r>
              <a:rPr lang="it-IT" sz="1600" dirty="0"/>
              <a:t> with a </a:t>
            </a:r>
            <a:r>
              <a:rPr lang="it-IT" sz="1600" dirty="0" err="1"/>
              <a:t>magnet</a:t>
            </a:r>
            <a:r>
              <a:rPr lang="it-IT" sz="1600" dirty="0"/>
              <a:t> </a:t>
            </a:r>
            <a:r>
              <a:rPr lang="it-IT" sz="1600" dirty="0" err="1"/>
              <a:t>mounted</a:t>
            </a:r>
            <a:r>
              <a:rPr lang="it-IT" sz="1600" dirty="0"/>
              <a:t> on the bar to force the bar </a:t>
            </a:r>
            <a:r>
              <a:rPr lang="it-IT" sz="1600" dirty="0" err="1"/>
              <a:t>without</a:t>
            </a:r>
            <a:r>
              <a:rPr lang="it-IT" sz="1600" dirty="0"/>
              <a:t> contact</a:t>
            </a:r>
          </a:p>
          <a:p>
            <a:pPr marL="285750" indent="-285750">
              <a:buFont typeface="Arial" panose="020B0604020202020204" pitchFamily="34" charset="0"/>
              <a:buChar char="•"/>
            </a:pPr>
            <a:r>
              <a:rPr lang="it-IT" sz="1600" u="sng" dirty="0"/>
              <a:t>Laser speed gauge</a:t>
            </a:r>
            <a:r>
              <a:rPr lang="it-IT" sz="1600" dirty="0"/>
              <a:t>: </a:t>
            </a:r>
            <a:r>
              <a:rPr lang="it-IT" sz="1600" dirty="0" err="1"/>
              <a:t>mesures</a:t>
            </a:r>
            <a:r>
              <a:rPr lang="it-IT" sz="1600" dirty="0"/>
              <a:t> the speed of the free side of the bar, </a:t>
            </a:r>
            <a:r>
              <a:rPr lang="it-IT" sz="1600" dirty="0" err="1"/>
              <a:t>without</a:t>
            </a:r>
            <a:r>
              <a:rPr lang="it-IT" sz="1600" dirty="0"/>
              <a:t> contact</a:t>
            </a:r>
          </a:p>
          <a:p>
            <a:pPr marL="285750" indent="-285750">
              <a:buFont typeface="Arial" panose="020B0604020202020204" pitchFamily="34" charset="0"/>
              <a:buChar char="•"/>
            </a:pPr>
            <a:r>
              <a:rPr lang="it-IT" sz="1600" dirty="0"/>
              <a:t> </a:t>
            </a:r>
            <a:r>
              <a:rPr lang="it-IT" sz="1600" u="sng" dirty="0" err="1"/>
              <a:t>Current</a:t>
            </a:r>
            <a:r>
              <a:rPr lang="it-IT" sz="1600" u="sng" dirty="0"/>
              <a:t> gauge</a:t>
            </a:r>
            <a:r>
              <a:rPr lang="it-IT" sz="1600" dirty="0"/>
              <a:t>: </a:t>
            </a:r>
            <a:r>
              <a:rPr lang="it-IT" sz="1600" dirty="0" err="1"/>
              <a:t>Needed</a:t>
            </a:r>
            <a:r>
              <a:rPr lang="it-IT" sz="1600" dirty="0"/>
              <a:t> to </a:t>
            </a:r>
            <a:r>
              <a:rPr lang="it-IT" sz="1600" dirty="0" err="1"/>
              <a:t>measure</a:t>
            </a:r>
            <a:r>
              <a:rPr lang="it-IT" sz="1600" dirty="0"/>
              <a:t> the </a:t>
            </a:r>
            <a:r>
              <a:rPr lang="it-IT" sz="1600" dirty="0" err="1"/>
              <a:t>behaviour</a:t>
            </a:r>
            <a:r>
              <a:rPr lang="it-IT" sz="1600" dirty="0"/>
              <a:t> of the </a:t>
            </a:r>
            <a:r>
              <a:rPr lang="it-IT" sz="1600" dirty="0" err="1"/>
              <a:t>piezo</a:t>
            </a:r>
            <a:r>
              <a:rPr lang="it-IT" sz="1600" dirty="0"/>
              <a:t> patch</a:t>
            </a:r>
          </a:p>
        </p:txBody>
      </p:sp>
      <p:sp>
        <p:nvSpPr>
          <p:cNvPr id="1051" name="Rettangolo 17">
            <a:extLst>
              <a:ext uri="{FF2B5EF4-FFF2-40B4-BE49-F238E27FC236}">
                <a16:creationId xmlns:a16="http://schemas.microsoft.com/office/drawing/2014/main" id="{2E4D6A30-641F-CD79-4E69-EDD5077D2267}"/>
              </a:ext>
            </a:extLst>
          </p:cNvPr>
          <p:cNvSpPr/>
          <p:nvPr/>
        </p:nvSpPr>
        <p:spPr>
          <a:xfrm>
            <a:off x="3890466" y="4324893"/>
            <a:ext cx="488325" cy="52643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t>A</a:t>
            </a:r>
          </a:p>
        </p:txBody>
      </p:sp>
      <p:cxnSp>
        <p:nvCxnSpPr>
          <p:cNvPr id="1052" name="Connector: Elbow 1051">
            <a:extLst>
              <a:ext uri="{FF2B5EF4-FFF2-40B4-BE49-F238E27FC236}">
                <a16:creationId xmlns:a16="http://schemas.microsoft.com/office/drawing/2014/main" id="{34B97C11-AAC1-E781-8DBD-08FAABCC176E}"/>
              </a:ext>
            </a:extLst>
          </p:cNvPr>
          <p:cNvCxnSpPr>
            <a:cxnSpLocks/>
            <a:endCxn id="1051" idx="2"/>
          </p:cNvCxnSpPr>
          <p:nvPr/>
        </p:nvCxnSpPr>
        <p:spPr>
          <a:xfrm rot="16200000" flipH="1">
            <a:off x="2424010" y="3140708"/>
            <a:ext cx="2359922" cy="1061316"/>
          </a:xfrm>
          <a:prstGeom prst="bentConnector3">
            <a:avLst>
              <a:gd name="adj1" fmla="val 109687"/>
            </a:avLst>
          </a:prstGeom>
          <a:ln w="38100" cap="flat">
            <a:solidFill>
              <a:schemeClr val="bg1"/>
            </a:solidFill>
            <a:headEnd type="stealth"/>
            <a:tailEnd type="none"/>
          </a:ln>
        </p:spPr>
        <p:style>
          <a:lnRef idx="1">
            <a:schemeClr val="accent1"/>
          </a:lnRef>
          <a:fillRef idx="0">
            <a:schemeClr val="accent1"/>
          </a:fillRef>
          <a:effectRef idx="0">
            <a:schemeClr val="accent1"/>
          </a:effectRef>
          <a:fontRef idx="minor">
            <a:schemeClr val="tx1"/>
          </a:fontRef>
        </p:style>
      </p:cxnSp>
      <p:sp>
        <p:nvSpPr>
          <p:cNvPr id="1066" name="CasellaDiTesto 15">
            <a:extLst>
              <a:ext uri="{FF2B5EF4-FFF2-40B4-BE49-F238E27FC236}">
                <a16:creationId xmlns:a16="http://schemas.microsoft.com/office/drawing/2014/main" id="{C0FD9D82-F3E6-D2EC-A6EB-251753616453}"/>
              </a:ext>
            </a:extLst>
          </p:cNvPr>
          <p:cNvSpPr txBox="1"/>
          <p:nvPr/>
        </p:nvSpPr>
        <p:spPr>
          <a:xfrm>
            <a:off x="4272215" y="4584606"/>
            <a:ext cx="1039994" cy="584775"/>
          </a:xfrm>
          <a:prstGeom prst="rect">
            <a:avLst/>
          </a:prstGeom>
          <a:noFill/>
        </p:spPr>
        <p:txBody>
          <a:bodyPr wrap="square" rtlCol="0">
            <a:spAutoFit/>
          </a:bodyPr>
          <a:lstStyle/>
          <a:p>
            <a:pPr algn="ctr"/>
            <a:r>
              <a:rPr lang="it-IT" sz="1600" dirty="0" err="1"/>
              <a:t>Current</a:t>
            </a:r>
            <a:r>
              <a:rPr lang="it-IT" sz="1600" dirty="0"/>
              <a:t> gauge</a:t>
            </a:r>
          </a:p>
        </p:txBody>
      </p:sp>
    </p:spTree>
    <p:extLst>
      <p:ext uri="{BB962C8B-B14F-4D97-AF65-F5344CB8AC3E}">
        <p14:creationId xmlns:p14="http://schemas.microsoft.com/office/powerpoint/2010/main" val="32536897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F22DE-8D0C-3FDB-C904-94CAF1D4E63B}"/>
              </a:ext>
            </a:extLst>
          </p:cNvPr>
          <p:cNvSpPr>
            <a:spLocks noGrp="1"/>
          </p:cNvSpPr>
          <p:nvPr>
            <p:ph type="title"/>
          </p:nvPr>
        </p:nvSpPr>
        <p:spPr>
          <a:xfrm>
            <a:off x="1264785" y="386289"/>
            <a:ext cx="9905998" cy="1478570"/>
          </a:xfrm>
        </p:spPr>
        <p:txBody>
          <a:bodyPr/>
          <a:lstStyle/>
          <a:p>
            <a:r>
              <a:rPr lang="it-IT" dirty="0"/>
              <a:t>H</a:t>
            </a:r>
            <a:r>
              <a:rPr lang="it-IT" baseline="-25000" dirty="0"/>
              <a:t>rl_rl </a:t>
            </a:r>
            <a:r>
              <a:rPr lang="it-IT" dirty="0"/>
              <a:t>optimization</a:t>
            </a:r>
            <a:endParaRPr lang="en-GB"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5314ADE-C588-18E7-83E0-8FB168F7B4D0}"/>
                  </a:ext>
                </a:extLst>
              </p:cNvPr>
              <p:cNvSpPr>
                <a:spLocks noGrp="1"/>
              </p:cNvSpPr>
              <p:nvPr>
                <p:ph idx="1"/>
              </p:nvPr>
            </p:nvSpPr>
            <p:spPr>
              <a:xfrm>
                <a:off x="1054326" y="2039030"/>
                <a:ext cx="9905999" cy="3541714"/>
              </a:xfrm>
            </p:spPr>
            <p:txBody>
              <a:bodyPr>
                <a:normAutofit fontScale="77500" lnSpcReduction="20000"/>
              </a:bodyPr>
              <a:lstStyle/>
              <a:p>
                <a:pPr marL="0" indent="0">
                  <a:buNone/>
                </a:pPr>
                <a:r>
                  <a:rPr lang="it-IT" dirty="0"/>
                  <a:t>The assumption:</a:t>
                </a:r>
              </a:p>
              <a:p>
                <a:pPr marL="0" indent="0">
                  <a:buNone/>
                </a:pPr>
                <a:r>
                  <a:rPr lang="en-GB" b="1" i="1" dirty="0">
                    <a:latin typeface="Rockwell" panose="02060603020205020403" pitchFamily="18" charset="0"/>
                  </a:rPr>
                  <a:t>“the two modes were sufficiently distant from each other so as not to influence each other”</a:t>
                </a:r>
              </a:p>
              <a:p>
                <a:pPr marL="0" indent="0">
                  <a:buNone/>
                </a:pPr>
                <a:r>
                  <a:rPr lang="en-GB" b="1" dirty="0">
                    <a:latin typeface="Rockwell" panose="02060603020205020403" pitchFamily="18" charset="0"/>
                  </a:rPr>
                  <a:t>IS NOT VALID </a:t>
                </a:r>
                <a:r>
                  <a:rPr lang="en-GB" dirty="0">
                    <a:latin typeface="Rockwell" panose="02060603020205020403" pitchFamily="18" charset="0"/>
                  </a:rPr>
                  <a:t>=&gt; the two modes are not distant enough for  be neglected</a:t>
                </a:r>
              </a:p>
              <a:p>
                <a:pPr marL="0" indent="0">
                  <a:buNone/>
                </a:pPr>
                <a:r>
                  <a:rPr lang="en-GB" dirty="0"/>
                  <a:t>Procedure now:</a:t>
                </a:r>
              </a:p>
              <a:p>
                <a:pPr marL="457200" indent="-457200">
                  <a:buFont typeface="+mj-lt"/>
                  <a:buAutoNum type="arabicPeriod"/>
                </a:pPr>
                <a:r>
                  <a:rPr lang="en-GB" dirty="0"/>
                  <a:t>H</a:t>
                </a:r>
                <a:r>
                  <a:rPr lang="en-GB" baseline="-25000" dirty="0"/>
                  <a:t>RL_RL </a:t>
                </a:r>
                <a:r>
                  <a:rPr lang="en-GB" dirty="0"/>
                  <a:t>is not more the sum of single mode H</a:t>
                </a:r>
                <a:r>
                  <a:rPr lang="en-GB" baseline="-25000" dirty="0"/>
                  <a:t>RL_RL, </a:t>
                </a:r>
                <a:r>
                  <a:rPr lang="en-GB" dirty="0"/>
                  <a:t>is needed to compute the one that take in account the interference one piezo to the other</a:t>
                </a:r>
              </a:p>
              <a:p>
                <a:pPr marL="457200" indent="-457200">
                  <a:buFont typeface="+mj-lt"/>
                  <a:buAutoNum type="arabicPeriod"/>
                </a:pPr>
                <a:r>
                  <a:rPr lang="en-GB" dirty="0"/>
                  <a:t>Utilize the weight </a:t>
                </a:r>
                <a14:m>
                  <m:oMath xmlns:m="http://schemas.openxmlformats.org/officeDocument/2006/math">
                    <m:r>
                      <a:rPr lang="en-GB" sz="2400" b="1" i="1" kern="100" smtClean="0">
                        <a:effectLst/>
                        <a:latin typeface="Cambria Math" panose="02040503050406030204" pitchFamily="18" charset="0"/>
                        <a:ea typeface="Times New Roman" panose="02020603050405020304" pitchFamily="18" charset="0"/>
                        <a:cs typeface="Times New Roman" panose="02020603050405020304" pitchFamily="18" charset="0"/>
                      </a:rPr>
                      <m:t>𝝓</m:t>
                    </m:r>
                  </m:oMath>
                </a14:m>
                <a:r>
                  <a:rPr lang="it-IT" sz="2400" b="1" baseline="-25000" dirty="0">
                    <a:latin typeface="Rockwell" panose="02060603020205020403" pitchFamily="18" charset="0"/>
                  </a:rPr>
                  <a:t>opt</a:t>
                </a:r>
                <a:r>
                  <a:rPr lang="en-GB" sz="2400" b="1" dirty="0">
                    <a:latin typeface="Rockwell" panose="02060603020205020403" pitchFamily="18" charset="0"/>
                  </a:rPr>
                  <a:t> </a:t>
                </a:r>
                <a:r>
                  <a:rPr lang="en-GB" dirty="0"/>
                  <a:t>found during the fitting of </a:t>
                </a:r>
                <a:r>
                  <a:rPr lang="en-GB" b="1" dirty="0">
                    <a:latin typeface="Rockwell" panose="02060603020205020403" pitchFamily="18" charset="0"/>
                  </a:rPr>
                  <a:t> </a:t>
                </a:r>
                <a:r>
                  <a:rPr lang="en-GB" b="1" dirty="0" err="1">
                    <a:latin typeface="Rockwell" panose="02060603020205020403" pitchFamily="18" charset="0"/>
                  </a:rPr>
                  <a:t>H</a:t>
                </a:r>
                <a:r>
                  <a:rPr lang="en-GB" b="1" baseline="-25000" dirty="0" err="1">
                    <a:latin typeface="Rockwell" panose="02060603020205020403" pitchFamily="18" charset="0"/>
                  </a:rPr>
                  <a:t>sc_sc</a:t>
                </a:r>
                <a:r>
                  <a:rPr lang="en-GB" b="1" dirty="0">
                    <a:latin typeface="Rockwell" panose="02060603020205020403" pitchFamily="18" charset="0"/>
                  </a:rPr>
                  <a:t> </a:t>
                </a:r>
                <a:r>
                  <a:rPr lang="en-GB" dirty="0">
                    <a:latin typeface="Rockwell" panose="02060603020205020403" pitchFamily="18" charset="0"/>
                  </a:rPr>
                  <a:t>also in H</a:t>
                </a:r>
                <a:r>
                  <a:rPr lang="en-GB" baseline="-25000" dirty="0">
                    <a:latin typeface="Rockwell" panose="02060603020205020403" pitchFamily="18" charset="0"/>
                  </a:rPr>
                  <a:t>RL_RL</a:t>
                </a:r>
                <a:endParaRPr lang="en-GB" dirty="0"/>
              </a:p>
              <a:p>
                <a:pPr marL="457200" indent="-457200">
                  <a:buFont typeface="+mj-lt"/>
                  <a:buAutoNum type="arabicPeriod"/>
                </a:pPr>
                <a:r>
                  <a:rPr lang="en-GB" dirty="0"/>
                  <a:t>Optimization process for all the parameters (L1, R1, L2 and R2)</a:t>
                </a:r>
              </a:p>
            </p:txBody>
          </p:sp>
        </mc:Choice>
        <mc:Fallback xmlns="">
          <p:sp>
            <p:nvSpPr>
              <p:cNvPr id="3" name="Content Placeholder 2">
                <a:extLst>
                  <a:ext uri="{FF2B5EF4-FFF2-40B4-BE49-F238E27FC236}">
                    <a16:creationId xmlns:a16="http://schemas.microsoft.com/office/drawing/2014/main" id="{B5314ADE-C588-18E7-83E0-8FB168F7B4D0}"/>
                  </a:ext>
                </a:extLst>
              </p:cNvPr>
              <p:cNvSpPr>
                <a:spLocks noGrp="1" noRot="1" noChangeAspect="1" noMove="1" noResize="1" noEditPoints="1" noAdjustHandles="1" noChangeArrowheads="1" noChangeShapeType="1" noTextEdit="1"/>
              </p:cNvSpPr>
              <p:nvPr>
                <p:ph idx="1"/>
              </p:nvPr>
            </p:nvSpPr>
            <p:spPr>
              <a:xfrm>
                <a:off x="1054326" y="2039030"/>
                <a:ext cx="9905999" cy="3541714"/>
              </a:xfrm>
              <a:blipFill>
                <a:blip r:embed="rId2"/>
                <a:stretch>
                  <a:fillRect l="-738" t="-1033" b="-1205"/>
                </a:stretch>
              </a:blipFill>
            </p:spPr>
            <p:txBody>
              <a:bodyPr/>
              <a:lstStyle/>
              <a:p>
                <a:r>
                  <a:rPr lang="en-GB">
                    <a:noFill/>
                  </a:rPr>
                  <a:t> </a:t>
                </a:r>
              </a:p>
            </p:txBody>
          </p:sp>
        </mc:Fallback>
      </mc:AlternateContent>
    </p:spTree>
    <p:extLst>
      <p:ext uri="{BB962C8B-B14F-4D97-AF65-F5344CB8AC3E}">
        <p14:creationId xmlns:p14="http://schemas.microsoft.com/office/powerpoint/2010/main" val="37287236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63F51-078C-DF41-CDD7-A0C4FAD66CA8}"/>
              </a:ext>
            </a:extLst>
          </p:cNvPr>
          <p:cNvSpPr>
            <a:spLocks noGrp="1"/>
          </p:cNvSpPr>
          <p:nvPr>
            <p:ph type="title"/>
          </p:nvPr>
        </p:nvSpPr>
        <p:spPr>
          <a:xfrm>
            <a:off x="1212247" y="167758"/>
            <a:ext cx="9905998" cy="1055735"/>
          </a:xfrm>
        </p:spPr>
        <p:txBody>
          <a:bodyPr/>
          <a:lstStyle/>
          <a:p>
            <a:r>
              <a:rPr lang="it-IT" dirty="0"/>
              <a:t>1. Analytical h</a:t>
            </a:r>
            <a:r>
              <a:rPr lang="it-IT" baseline="-25000" dirty="0"/>
              <a:t>rl_rl</a:t>
            </a:r>
            <a:endParaRPr lang="en-GB"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440EFEE-7335-0D40-5314-3C8AF1CE0E9F}"/>
                  </a:ext>
                </a:extLst>
              </p:cNvPr>
              <p:cNvSpPr>
                <a:spLocks noGrp="1"/>
              </p:cNvSpPr>
              <p:nvPr>
                <p:ph idx="1"/>
              </p:nvPr>
            </p:nvSpPr>
            <p:spPr>
              <a:xfrm>
                <a:off x="1141412" y="1223493"/>
                <a:ext cx="9905999" cy="4567708"/>
              </a:xfrm>
            </p:spPr>
            <p:txBody>
              <a:bodyPr>
                <a:normAutofit lnSpcReduction="10000"/>
              </a:bodyPr>
              <a:lstStyle/>
              <a:p>
                <a:pPr marL="0" indent="0">
                  <a:buNone/>
                </a:pPr>
                <a:r>
                  <a:rPr lang="it-IT" dirty="0"/>
                  <a:t>Starting from the single mode quation (white) we add the contribution of the second piezo to the first one (red)</a:t>
                </a:r>
              </a:p>
              <a:p>
                <a:pPr marL="0" indent="0">
                  <a:buNone/>
                </a:pPr>
                <a:r>
                  <a:rPr lang="en-US" sz="1800" dirty="0">
                    <a:effectLst/>
                    <a:latin typeface="Cambria" panose="02040503050406030204" pitchFamily="18" charset="0"/>
                    <a:ea typeface="MS Mincho" panose="02020609040205080304" pitchFamily="49" charset="-128"/>
                    <a:cs typeface="Times New Roman" panose="02020603050405020304" pitchFamily="18" charset="0"/>
                  </a:rPr>
                  <a:t>⎧  q</a:t>
                </a:r>
                <a:r>
                  <a:rPr lang="en-US" sz="1800" b="1" dirty="0">
                    <a:effectLst/>
                    <a:latin typeface="Cambria" panose="02040503050406030204" pitchFamily="18" charset="0"/>
                    <a:ea typeface="MS Mincho" panose="02020609040205080304" pitchFamily="49" charset="-128"/>
                    <a:cs typeface="Times New Roman" panose="02020603050405020304" pitchFamily="18" charset="0"/>
                  </a:rPr>
                  <a:t>̈ᵢ + 2ξ wᵢ q̇ᵢ - wᵢ kᵢ₁ V̅₁ </a:t>
                </a:r>
                <a:r>
                  <a:rPr lang="en-US" sz="1800" b="1" dirty="0">
                    <a:solidFill>
                      <a:srgbClr val="FF0000"/>
                    </a:solidFill>
                    <a:effectLst/>
                    <a:latin typeface="Cambria" panose="02040503050406030204" pitchFamily="18" charset="0"/>
                    <a:ea typeface="MS Mincho" panose="02020609040205080304" pitchFamily="49" charset="-128"/>
                    <a:cs typeface="Times New Roman" panose="02020603050405020304" pitchFamily="18" charset="0"/>
                  </a:rPr>
                  <a:t>- wᵢ kᵢ₂ V̅₂ </a:t>
                </a:r>
                <a:r>
                  <a:rPr lang="en-US" sz="1800" b="1" dirty="0">
                    <a:effectLst/>
                    <a:latin typeface="Cambria" panose="02040503050406030204" pitchFamily="18" charset="0"/>
                    <a:ea typeface="MS Mincho" panose="02020609040205080304" pitchFamily="49" charset="-128"/>
                    <a:cs typeface="Times New Roman" panose="02020603050405020304" pitchFamily="18" charset="0"/>
                  </a:rPr>
                  <a:t>= Fᵢ</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  </a:t>
                </a:r>
                <a:r>
                  <a:rPr lang="en-US" sz="1800" b="1" dirty="0">
                    <a:effectLst/>
                    <a:latin typeface="Cambria" panose="02040503050406030204" pitchFamily="18" charset="0"/>
                    <a:ea typeface="MS Mincho" panose="02020609040205080304" pitchFamily="49" charset="-128"/>
                    <a:cs typeface="Times New Roman" panose="02020603050405020304" pitchFamily="18" charset="0"/>
                  </a:rPr>
                  <a:t>q̈ᵢ + 2 ξᵢ wᵢ q̇ᵢ + ŵᵢ qᵢ - wᵢ kᵢ Q̅₁ - wᵢ kᵢ₂ Q̅₂ = Fᵢ</a:t>
                </a:r>
                <a:br>
                  <a:rPr lang="en-US" sz="1800" b="1"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  V</a:t>
                </a:r>
                <a:r>
                  <a:rPr lang="en-US" sz="1800" b="1" dirty="0">
                    <a:effectLst/>
                    <a:latin typeface="Cambria" panose="02040503050406030204" pitchFamily="18" charset="0"/>
                    <a:ea typeface="MS Mincho" panose="02020609040205080304" pitchFamily="49" charset="-128"/>
                    <a:cs typeface="Times New Roman" panose="02020603050405020304" pitchFamily="18" charset="0"/>
                  </a:rPr>
                  <a:t>̅₁ - Q̅₁ + wᵢ Kᵢ₁ qᵢ = 0</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  </a:t>
                </a:r>
                <a:r>
                  <a:rPr lang="en-US" sz="1800" b="1" dirty="0">
                    <a:solidFill>
                      <a:srgbClr val="FF0000"/>
                    </a:solidFill>
                    <a:effectLst/>
                    <a:latin typeface="Cambria" panose="02040503050406030204" pitchFamily="18" charset="0"/>
                    <a:ea typeface="MS Mincho" panose="02020609040205080304" pitchFamily="49" charset="-128"/>
                    <a:cs typeface="Times New Roman" panose="02020603050405020304" pitchFamily="18" charset="0"/>
                  </a:rPr>
                  <a:t>V̅₂ - Q̅₂ + wᵢ Kᵢ₂ qᵢ = 0</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a:t>
                </a:r>
              </a:p>
              <a:p>
                <a:pPr marL="0" indent="0">
                  <a:buNone/>
                </a:pPr>
                <a:r>
                  <a:rPr lang="en-US" sz="1800" dirty="0">
                    <a:effectLst/>
                    <a:latin typeface="Cambria" panose="02040503050406030204" pitchFamily="18" charset="0"/>
                    <a:ea typeface="MS Mincho" panose="02020609040205080304" pitchFamily="49" charset="-128"/>
                    <a:cs typeface="Times New Roman" panose="02020603050405020304" pitchFamily="18" charset="0"/>
                  </a:rPr>
                  <a:t>Knowing the equation of the charge expressed in modal coordinate</a:t>
                </a:r>
              </a:p>
              <a:p>
                <a:pPr marL="0" indent="0" algn="ctr">
                  <a:buNone/>
                </a:pPr>
                <a14:m>
                  <m:oMath xmlns:m="http://schemas.openxmlformats.org/officeDocument/2006/math">
                    <m:acc>
                      <m:accPr>
                        <m:chr m:val="̅"/>
                        <m:ctrlPr>
                          <a:rPr lang="en-GB" sz="1800" b="1" i="1" kern="100" smtClean="0">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t>𝑸</m:t>
                        </m:r>
                      </m:e>
                    </m:acc>
                    <m: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ctrlPr>
                      </m:fPr>
                      <m:num>
                        <m:sSubSup>
                          <m:sSubSupPr>
                            <m:ctrlP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t>𝒘</m:t>
                            </m:r>
                          </m:e>
                          <m:sub>
                            <m: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t>𝒆</m:t>
                            </m:r>
                          </m:sub>
                          <m:sup>
                            <m: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t>𝟐</m:t>
                            </m:r>
                          </m:sup>
                        </m:sSubSup>
                        <m:sSub>
                          <m:sSubPr>
                            <m:ctrlP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t>𝒘</m:t>
                            </m:r>
                          </m:e>
                          <m:sub>
                            <m: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t>𝒊</m:t>
                            </m:r>
                          </m:sub>
                        </m:sSub>
                        <m:sSub>
                          <m:sSubPr>
                            <m:ctrlP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t>𝒌</m:t>
                            </m:r>
                          </m:e>
                          <m:sub>
                            <m: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t>𝒊</m:t>
                            </m:r>
                          </m:sub>
                        </m:sSub>
                      </m:num>
                      <m:den>
                        <m: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t>𝒘</m:t>
                            </m:r>
                          </m:e>
                          <m:sub>
                            <m: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t>𝟐</m:t>
                            </m:r>
                          </m:sub>
                        </m:sSub>
                        <m: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t>+</m:t>
                        </m:r>
                        <m: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t>𝒊</m:t>
                        </m:r>
                        <m: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t>𝟐</m:t>
                        </m:r>
                        <m:sSub>
                          <m:sSubPr>
                            <m:ctrlP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t>𝝃</m:t>
                            </m:r>
                          </m:e>
                          <m:sub>
                            <m: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t>𝒆</m:t>
                            </m:r>
                          </m:sub>
                        </m:sSub>
                        <m:sSub>
                          <m:sSubPr>
                            <m:ctrlP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t>𝒘</m:t>
                            </m:r>
                          </m:e>
                          <m:sub>
                            <m: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t>𝒘</m:t>
                            </m:r>
                          </m:sub>
                        </m:sSub>
                        <m: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t>𝒘</m:t>
                        </m:r>
                        <m: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t>𝒘</m:t>
                            </m:r>
                          </m:e>
                          <m:sub>
                            <m: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t>𝒆</m:t>
                            </m:r>
                          </m:sub>
                          <m:sup>
                            <m: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t>𝟐</m:t>
                            </m:r>
                          </m:sup>
                        </m:sSubSup>
                      </m:den>
                    </m:f>
                  </m:oMath>
                </a14:m>
                <a:r>
                  <a:rPr lang="en-GB" sz="1800" b="1" kern="100" dirty="0">
                    <a:effectLst/>
                    <a:latin typeface="Aptos" panose="020B0004020202020204" pitchFamily="34" charset="0"/>
                    <a:ea typeface="Aptos" panose="020B0004020202020204" pitchFamily="34" charset="0"/>
                    <a:cs typeface="Times New Roman" panose="02020603050405020304" pitchFamily="18" charset="0"/>
                  </a:rPr>
                  <a:t>q</a:t>
                </a:r>
                <a:r>
                  <a:rPr lang="en-GB" sz="1800" b="1" kern="100" baseline="-25000" dirty="0">
                    <a:effectLst/>
                    <a:latin typeface="Aptos" panose="020B0004020202020204" pitchFamily="34" charset="0"/>
                    <a:ea typeface="Aptos" panose="020B0004020202020204" pitchFamily="34" charset="0"/>
                    <a:cs typeface="Times New Roman" panose="02020603050405020304" pitchFamily="18" charset="0"/>
                  </a:rPr>
                  <a:t>i</a:t>
                </a:r>
                <a:endParaRPr lang="en-GB" sz="1800" b="1"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buNone/>
                </a:pPr>
                <a:r>
                  <a:rPr lang="en-GB" sz="2000" dirty="0">
                    <a:ea typeface="MS Mincho" panose="02020609040205080304" pitchFamily="49" charset="-128"/>
                    <a:cs typeface="Times New Roman" panose="02020603050405020304" pitchFamily="18" charset="0"/>
                  </a:rPr>
                  <a:t>We are now able to derive the complete analytical equation of the frequency response function with the electrical contribution of both piezoelectric patch.</a:t>
                </a:r>
              </a:p>
              <a:p>
                <a:pPr marL="0" indent="0">
                  <a:buNone/>
                </a:pPr>
                <a:endParaRPr lang="en-US" sz="1800" dirty="0">
                  <a:latin typeface="Cambria" panose="02040503050406030204" pitchFamily="18" charset="0"/>
                  <a:ea typeface="MS Mincho" panose="02020609040205080304" pitchFamily="49" charset="-128"/>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C440EFEE-7335-0D40-5314-3C8AF1CE0E9F}"/>
                  </a:ext>
                </a:extLst>
              </p:cNvPr>
              <p:cNvSpPr>
                <a:spLocks noGrp="1" noRot="1" noChangeAspect="1" noMove="1" noResize="1" noEditPoints="1" noAdjustHandles="1" noChangeArrowheads="1" noChangeShapeType="1" noTextEdit="1"/>
              </p:cNvSpPr>
              <p:nvPr>
                <p:ph idx="1"/>
              </p:nvPr>
            </p:nvSpPr>
            <p:spPr>
              <a:xfrm>
                <a:off x="1141412" y="1223493"/>
                <a:ext cx="9905999" cy="4567708"/>
              </a:xfrm>
              <a:blipFill>
                <a:blip r:embed="rId2"/>
                <a:stretch>
                  <a:fillRect l="-923" t="-668" r="-1046"/>
                </a:stretch>
              </a:blipFill>
            </p:spPr>
            <p:txBody>
              <a:bodyPr/>
              <a:lstStyle/>
              <a:p>
                <a:r>
                  <a:rPr lang="en-GB">
                    <a:noFill/>
                  </a:rPr>
                  <a:t> </a:t>
                </a:r>
              </a:p>
            </p:txBody>
          </p:sp>
        </mc:Fallback>
      </mc:AlternateContent>
    </p:spTree>
    <p:extLst>
      <p:ext uri="{BB962C8B-B14F-4D97-AF65-F5344CB8AC3E}">
        <p14:creationId xmlns:p14="http://schemas.microsoft.com/office/powerpoint/2010/main" val="5083340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6920F-FCA5-A1AF-D0E5-4105D00CB195}"/>
              </a:ext>
            </a:extLst>
          </p:cNvPr>
          <p:cNvSpPr>
            <a:spLocks noGrp="1"/>
          </p:cNvSpPr>
          <p:nvPr>
            <p:ph type="title"/>
          </p:nvPr>
        </p:nvSpPr>
        <p:spPr>
          <a:xfrm>
            <a:off x="1302398" y="122682"/>
            <a:ext cx="9905998" cy="971332"/>
          </a:xfrm>
        </p:spPr>
        <p:txBody>
          <a:bodyPr/>
          <a:lstStyle/>
          <a:p>
            <a:r>
              <a:rPr lang="it-IT" dirty="0"/>
              <a:t>1. H</a:t>
            </a:r>
            <a:r>
              <a:rPr lang="it-IT" baseline="-25000" dirty="0"/>
              <a:t>rl-rl </a:t>
            </a:r>
            <a:r>
              <a:rPr lang="it-IT" dirty="0"/>
              <a:t>analytical</a:t>
            </a:r>
            <a:endParaRPr lang="en-GB"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2BAD762-F09D-EAC3-0297-0ABAE5CA0367}"/>
                  </a:ext>
                </a:extLst>
              </p:cNvPr>
              <p:cNvSpPr>
                <a:spLocks noGrp="1"/>
              </p:cNvSpPr>
              <p:nvPr>
                <p:ph idx="1"/>
              </p:nvPr>
            </p:nvSpPr>
            <p:spPr>
              <a:xfrm>
                <a:off x="1066800" y="1094014"/>
                <a:ext cx="10064324" cy="5442857"/>
              </a:xfrm>
            </p:spPr>
            <p:txBody>
              <a:bodyPr>
                <a:normAutofit fontScale="92500"/>
              </a:bodyPr>
              <a:lstStyle/>
              <a:p>
                <a:pPr marL="0" indent="0">
                  <a:buNone/>
                </a:pPr>
                <a14:m>
                  <m:oMathPara xmlns:m="http://schemas.openxmlformats.org/officeDocument/2006/math">
                    <m:oMathParaPr>
                      <m:jc m:val="centerGroup"/>
                    </m:oMathParaPr>
                    <m:oMath xmlns:m="http://schemas.openxmlformats.org/officeDocument/2006/math">
                      <m:sSub>
                        <m:sSubPr>
                          <m:ctrlPr>
                            <a:rPr lang="en-GB" i="1" kern="100" smtClea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i="1" kern="100">
                              <a:effectLst/>
                              <a:latin typeface="Cambria Math" panose="02040503050406030204" pitchFamily="18" charset="0"/>
                              <a:ea typeface="Times New Roman" panose="02020603050405020304" pitchFamily="18" charset="0"/>
                              <a:cs typeface="Times New Roman" panose="02020603050405020304" pitchFamily="18" charset="0"/>
                            </a:rPr>
                            <m:t>𝐻</m:t>
                          </m:r>
                        </m:e>
                        <m:sub>
                          <m:r>
                            <a:rPr lang="en-GB" i="1" kern="100">
                              <a:effectLst/>
                              <a:latin typeface="Cambria Math" panose="02040503050406030204" pitchFamily="18" charset="0"/>
                              <a:ea typeface="Times New Roman" panose="02020603050405020304" pitchFamily="18" charset="0"/>
                              <a:cs typeface="Times New Roman" panose="02020603050405020304" pitchFamily="18" charset="0"/>
                            </a:rPr>
                            <m:t>𝑟𝑙</m:t>
                          </m:r>
                          <m:r>
                            <a:rPr lang="en-GB" i="1" kern="100">
                              <a:effectLst/>
                              <a:latin typeface="Cambria Math" panose="02040503050406030204" pitchFamily="18" charset="0"/>
                              <a:ea typeface="Times New Roman" panose="02020603050405020304" pitchFamily="18" charset="0"/>
                              <a:cs typeface="Times New Roman" panose="02020603050405020304" pitchFamily="18" charset="0"/>
                            </a:rPr>
                            <m:t>,</m:t>
                          </m:r>
                          <m:r>
                            <a:rPr lang="en-GB" i="1" kern="100">
                              <a:effectLst/>
                              <a:latin typeface="Cambria Math" panose="02040503050406030204" pitchFamily="18" charset="0"/>
                              <a:ea typeface="Times New Roman" panose="02020603050405020304" pitchFamily="18" charset="0"/>
                              <a:cs typeface="Times New Roman" panose="02020603050405020304" pitchFamily="18" charset="0"/>
                            </a:rPr>
                            <m:t>𝑟𝑙</m:t>
                          </m:r>
                        </m:sub>
                      </m:sSub>
                      <m:r>
                        <a:rPr lang="en-GB" i="1" kern="100">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GB" i="1" kern="100">
                              <a:effectLst/>
                              <a:latin typeface="Cambria Math" panose="02040503050406030204" pitchFamily="18" charset="0"/>
                              <a:ea typeface="Times New Roman" panose="02020603050405020304" pitchFamily="18" charset="0"/>
                              <a:cs typeface="Times New Roman" panose="02020603050405020304" pitchFamily="18" charset="0"/>
                            </a:rPr>
                          </m:ctrlPr>
                        </m:fPr>
                        <m:num>
                          <m:d>
                            <m:dPr>
                              <m:ctrlPr>
                                <a:rPr lang="en-GB" i="1" kern="100">
                                  <a:latin typeface="Cambria Math" panose="02040503050406030204" pitchFamily="18" charset="0"/>
                                  <a:ea typeface="Times New Roman" panose="02020603050405020304" pitchFamily="18" charset="0"/>
                                  <a:cs typeface="Times New Roman" panose="02020603050405020304" pitchFamily="18" charset="0"/>
                                </a:rPr>
                              </m:ctrlPr>
                            </m:dPr>
                            <m:e>
                              <m:r>
                                <a:rPr lang="en-GB" i="1" kern="100">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GB" i="1" kern="100">
                                      <a:latin typeface="Cambria Math" panose="02040503050406030204" pitchFamily="18" charset="0"/>
                                      <a:ea typeface="Times New Roman" panose="02020603050405020304" pitchFamily="18" charset="0"/>
                                      <a:cs typeface="Times New Roman" panose="02020603050405020304" pitchFamily="18" charset="0"/>
                                    </a:rPr>
                                  </m:ctrlPr>
                                </m:sSupPr>
                                <m:e>
                                  <m:r>
                                    <a:rPr lang="en-GB" i="1" kern="100">
                                      <a:latin typeface="Cambria Math" panose="02040503050406030204" pitchFamily="18" charset="0"/>
                                      <a:ea typeface="Times New Roman" panose="02020603050405020304" pitchFamily="18" charset="0"/>
                                      <a:cs typeface="Times New Roman" panose="02020603050405020304" pitchFamily="18" charset="0"/>
                                    </a:rPr>
                                    <m:t>𝑤</m:t>
                                  </m:r>
                                </m:e>
                                <m:sup>
                                  <m:r>
                                    <a:rPr lang="en-GB" i="1" kern="100">
                                      <a:latin typeface="Cambria Math" panose="02040503050406030204" pitchFamily="18" charset="0"/>
                                      <a:ea typeface="Times New Roman" panose="02020603050405020304" pitchFamily="18" charset="0"/>
                                      <a:cs typeface="Times New Roman" panose="02020603050405020304" pitchFamily="18" charset="0"/>
                                    </a:rPr>
                                    <m:t>2</m:t>
                                  </m:r>
                                </m:sup>
                              </m:sSup>
                              <m:r>
                                <a:rPr lang="en-GB" i="1" kern="100">
                                  <a:latin typeface="Cambria Math" panose="02040503050406030204" pitchFamily="18" charset="0"/>
                                  <a:ea typeface="Times New Roman" panose="02020603050405020304" pitchFamily="18" charset="0"/>
                                  <a:cs typeface="Times New Roman" panose="02020603050405020304" pitchFamily="18" charset="0"/>
                                </a:rPr>
                                <m:t>+2</m:t>
                              </m:r>
                              <m:r>
                                <a:rPr lang="en-GB" i="1" kern="100">
                                  <a:latin typeface="Cambria Math" panose="02040503050406030204" pitchFamily="18" charset="0"/>
                                  <a:ea typeface="Times New Roman" panose="02020603050405020304" pitchFamily="18" charset="0"/>
                                  <a:cs typeface="Times New Roman" panose="02020603050405020304" pitchFamily="18" charset="0"/>
                                </a:rPr>
                                <m:t>𝑖</m:t>
                              </m:r>
                              <m:sSub>
                                <m:sSubPr>
                                  <m:ctrlPr>
                                    <a:rPr lang="en-GB" i="1" kern="100">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GB" kern="100">
                                      <a:latin typeface="Cambria Math" panose="02040503050406030204" pitchFamily="18" charset="0"/>
                                      <a:ea typeface="Times New Roman" panose="02020603050405020304" pitchFamily="18" charset="0"/>
                                      <a:cs typeface="Times New Roman" panose="02020603050405020304" pitchFamily="18" charset="0"/>
                                    </a:rPr>
                                    <m:t>ξ</m:t>
                                  </m:r>
                                </m:e>
                                <m:sub>
                                  <m:r>
                                    <a:rPr lang="en-GB" i="1" kern="100">
                                      <a:latin typeface="Cambria Math" panose="02040503050406030204" pitchFamily="18" charset="0"/>
                                      <a:ea typeface="Times New Roman" panose="02020603050405020304" pitchFamily="18" charset="0"/>
                                      <a:cs typeface="Times New Roman" panose="02020603050405020304" pitchFamily="18" charset="0"/>
                                    </a:rPr>
                                    <m:t>1</m:t>
                                  </m:r>
                                </m:sub>
                              </m:sSub>
                              <m:sSub>
                                <m:sSubPr>
                                  <m:ctrlPr>
                                    <a:rPr lang="en-GB" i="1" kern="100">
                                      <a:latin typeface="Cambria Math" panose="02040503050406030204" pitchFamily="18" charset="0"/>
                                      <a:ea typeface="Times New Roman" panose="02020603050405020304" pitchFamily="18" charset="0"/>
                                      <a:cs typeface="Times New Roman" panose="02020603050405020304" pitchFamily="18" charset="0"/>
                                    </a:rPr>
                                  </m:ctrlPr>
                                </m:sSubPr>
                                <m:e>
                                  <m:r>
                                    <a:rPr lang="en-GB" i="1" kern="100">
                                      <a:latin typeface="Cambria Math" panose="02040503050406030204" pitchFamily="18" charset="0"/>
                                      <a:ea typeface="Times New Roman" panose="02020603050405020304" pitchFamily="18" charset="0"/>
                                      <a:cs typeface="Times New Roman" panose="02020603050405020304" pitchFamily="18" charset="0"/>
                                    </a:rPr>
                                    <m:t>𝑤</m:t>
                                  </m:r>
                                </m:e>
                                <m:sub>
                                  <m:r>
                                    <a:rPr lang="en-GB" i="1" kern="100">
                                      <a:latin typeface="Cambria Math" panose="02040503050406030204" pitchFamily="18" charset="0"/>
                                      <a:ea typeface="Times New Roman" panose="02020603050405020304" pitchFamily="18" charset="0"/>
                                      <a:cs typeface="Times New Roman" panose="02020603050405020304" pitchFamily="18" charset="0"/>
                                    </a:rPr>
                                    <m:t>1</m:t>
                                  </m:r>
                                </m:sub>
                              </m:sSub>
                              <m:r>
                                <a:rPr lang="en-GB" i="1" kern="100">
                                  <a:latin typeface="Cambria Math" panose="02040503050406030204" pitchFamily="18" charset="0"/>
                                  <a:ea typeface="Times New Roman" panose="02020603050405020304" pitchFamily="18" charset="0"/>
                                  <a:cs typeface="Times New Roman" panose="02020603050405020304" pitchFamily="18" charset="0"/>
                                </a:rPr>
                                <m:t>𝑤</m:t>
                              </m:r>
                              <m:r>
                                <a:rPr lang="en-GB" i="1" kern="100">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GB" i="1" kern="100">
                                      <a:latin typeface="Cambria Math" panose="02040503050406030204" pitchFamily="18" charset="0"/>
                                      <a:ea typeface="Times New Roman" panose="02020603050405020304" pitchFamily="18" charset="0"/>
                                      <a:cs typeface="Times New Roman" panose="02020603050405020304" pitchFamily="18" charset="0"/>
                                    </a:rPr>
                                  </m:ctrlPr>
                                </m:sSubSupPr>
                                <m:e>
                                  <m:r>
                                    <a:rPr lang="en-GB" i="1" kern="100">
                                      <a:latin typeface="Cambria Math" panose="02040503050406030204" pitchFamily="18" charset="0"/>
                                      <a:ea typeface="Times New Roman" panose="02020603050405020304" pitchFamily="18" charset="0"/>
                                      <a:cs typeface="Times New Roman" panose="02020603050405020304" pitchFamily="18" charset="0"/>
                                    </a:rPr>
                                    <m:t>𝑤</m:t>
                                  </m:r>
                                </m:e>
                                <m:sub>
                                  <m:r>
                                    <a:rPr lang="en-GB" i="1" kern="100">
                                      <a:latin typeface="Cambria Math" panose="02040503050406030204" pitchFamily="18" charset="0"/>
                                      <a:ea typeface="Times New Roman" panose="02020603050405020304" pitchFamily="18" charset="0"/>
                                      <a:cs typeface="Times New Roman" panose="02020603050405020304" pitchFamily="18" charset="0"/>
                                    </a:rPr>
                                    <m:t>1</m:t>
                                  </m:r>
                                </m:sub>
                                <m:sup>
                                  <m:r>
                                    <a:rPr lang="en-GB" i="1" kern="100">
                                      <a:latin typeface="Cambria Math" panose="02040503050406030204" pitchFamily="18" charset="0"/>
                                      <a:ea typeface="Times New Roman" panose="02020603050405020304" pitchFamily="18" charset="0"/>
                                      <a:cs typeface="Times New Roman" panose="02020603050405020304" pitchFamily="18" charset="0"/>
                                    </a:rPr>
                                    <m:t>2</m:t>
                                  </m:r>
                                </m:sup>
                              </m:sSubSup>
                            </m:e>
                          </m:d>
                          <m:d>
                            <m:dPr>
                              <m:ctrlPr>
                                <a:rPr lang="en-GB" i="1" kern="100">
                                  <a:latin typeface="Cambria Math" panose="02040503050406030204" pitchFamily="18" charset="0"/>
                                  <a:ea typeface="Times New Roman" panose="02020603050405020304" pitchFamily="18" charset="0"/>
                                  <a:cs typeface="Times New Roman" panose="02020603050405020304" pitchFamily="18" charset="0"/>
                                </a:rPr>
                              </m:ctrlPr>
                            </m:dPr>
                            <m:e>
                              <m:r>
                                <a:rPr lang="en-GB" i="1" kern="100">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GB" i="1" kern="100">
                                      <a:latin typeface="Cambria Math" panose="02040503050406030204" pitchFamily="18" charset="0"/>
                                      <a:ea typeface="Times New Roman" panose="02020603050405020304" pitchFamily="18" charset="0"/>
                                      <a:cs typeface="Times New Roman" panose="02020603050405020304" pitchFamily="18" charset="0"/>
                                    </a:rPr>
                                  </m:ctrlPr>
                                </m:sSupPr>
                                <m:e>
                                  <m:r>
                                    <a:rPr lang="en-GB" i="1" kern="100">
                                      <a:latin typeface="Cambria Math" panose="02040503050406030204" pitchFamily="18" charset="0"/>
                                      <a:ea typeface="Times New Roman" panose="02020603050405020304" pitchFamily="18" charset="0"/>
                                      <a:cs typeface="Times New Roman" panose="02020603050405020304" pitchFamily="18" charset="0"/>
                                    </a:rPr>
                                    <m:t>𝑤</m:t>
                                  </m:r>
                                </m:e>
                                <m:sup>
                                  <m:r>
                                    <a:rPr lang="en-GB" i="1" kern="100">
                                      <a:latin typeface="Cambria Math" panose="02040503050406030204" pitchFamily="18" charset="0"/>
                                      <a:ea typeface="Times New Roman" panose="02020603050405020304" pitchFamily="18" charset="0"/>
                                      <a:cs typeface="Times New Roman" panose="02020603050405020304" pitchFamily="18" charset="0"/>
                                    </a:rPr>
                                    <m:t>2</m:t>
                                  </m:r>
                                </m:sup>
                              </m:sSup>
                              <m:r>
                                <a:rPr lang="en-GB" i="1" kern="100">
                                  <a:latin typeface="Cambria Math" panose="02040503050406030204" pitchFamily="18" charset="0"/>
                                  <a:ea typeface="Times New Roman" panose="02020603050405020304" pitchFamily="18" charset="0"/>
                                  <a:cs typeface="Times New Roman" panose="02020603050405020304" pitchFamily="18" charset="0"/>
                                </a:rPr>
                                <m:t>+2</m:t>
                              </m:r>
                              <m:r>
                                <a:rPr lang="en-GB" i="1" kern="100">
                                  <a:latin typeface="Cambria Math" panose="02040503050406030204" pitchFamily="18" charset="0"/>
                                  <a:ea typeface="Times New Roman" panose="02020603050405020304" pitchFamily="18" charset="0"/>
                                  <a:cs typeface="Times New Roman" panose="02020603050405020304" pitchFamily="18" charset="0"/>
                                </a:rPr>
                                <m:t>𝑖</m:t>
                              </m:r>
                              <m:sSub>
                                <m:sSubPr>
                                  <m:ctrlPr>
                                    <a:rPr lang="en-GB" i="1" kern="100">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GB" kern="100">
                                      <a:latin typeface="Cambria Math" panose="02040503050406030204" pitchFamily="18" charset="0"/>
                                      <a:ea typeface="Times New Roman" panose="02020603050405020304" pitchFamily="18" charset="0"/>
                                      <a:cs typeface="Times New Roman" panose="02020603050405020304" pitchFamily="18" charset="0"/>
                                    </a:rPr>
                                    <m:t>ξ</m:t>
                                  </m:r>
                                </m:e>
                                <m:sub>
                                  <m:r>
                                    <a:rPr lang="en-GB" i="1" kern="100">
                                      <a:latin typeface="Cambria Math" panose="02040503050406030204" pitchFamily="18" charset="0"/>
                                      <a:ea typeface="Times New Roman" panose="02020603050405020304" pitchFamily="18" charset="0"/>
                                      <a:cs typeface="Times New Roman" panose="02020603050405020304" pitchFamily="18" charset="0"/>
                                    </a:rPr>
                                    <m:t>2</m:t>
                                  </m:r>
                                </m:sub>
                              </m:sSub>
                              <m:sSub>
                                <m:sSubPr>
                                  <m:ctrlPr>
                                    <a:rPr lang="en-GB" i="1" kern="100">
                                      <a:latin typeface="Cambria Math" panose="02040503050406030204" pitchFamily="18" charset="0"/>
                                      <a:ea typeface="Times New Roman" panose="02020603050405020304" pitchFamily="18" charset="0"/>
                                      <a:cs typeface="Times New Roman" panose="02020603050405020304" pitchFamily="18" charset="0"/>
                                    </a:rPr>
                                  </m:ctrlPr>
                                </m:sSubPr>
                                <m:e>
                                  <m:r>
                                    <a:rPr lang="en-GB" i="1" kern="100">
                                      <a:latin typeface="Cambria Math" panose="02040503050406030204" pitchFamily="18" charset="0"/>
                                      <a:ea typeface="Times New Roman" panose="02020603050405020304" pitchFamily="18" charset="0"/>
                                      <a:cs typeface="Times New Roman" panose="02020603050405020304" pitchFamily="18" charset="0"/>
                                    </a:rPr>
                                    <m:t>𝑤</m:t>
                                  </m:r>
                                </m:e>
                                <m:sub>
                                  <m:r>
                                    <a:rPr lang="en-GB" i="1" kern="100">
                                      <a:latin typeface="Cambria Math" panose="02040503050406030204" pitchFamily="18" charset="0"/>
                                      <a:ea typeface="Times New Roman" panose="02020603050405020304" pitchFamily="18" charset="0"/>
                                      <a:cs typeface="Times New Roman" panose="02020603050405020304" pitchFamily="18" charset="0"/>
                                    </a:rPr>
                                    <m:t>2</m:t>
                                  </m:r>
                                </m:sub>
                              </m:sSub>
                              <m:r>
                                <a:rPr lang="en-GB" i="1" kern="100">
                                  <a:latin typeface="Cambria Math" panose="02040503050406030204" pitchFamily="18" charset="0"/>
                                  <a:ea typeface="Times New Roman" panose="02020603050405020304" pitchFamily="18" charset="0"/>
                                  <a:cs typeface="Times New Roman" panose="02020603050405020304" pitchFamily="18" charset="0"/>
                                </a:rPr>
                                <m:t>𝑤</m:t>
                              </m:r>
                              <m:r>
                                <a:rPr lang="en-GB" i="1" kern="100">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GB" i="1" kern="100">
                                      <a:latin typeface="Cambria Math" panose="02040503050406030204" pitchFamily="18" charset="0"/>
                                      <a:ea typeface="Times New Roman" panose="02020603050405020304" pitchFamily="18" charset="0"/>
                                      <a:cs typeface="Times New Roman" panose="02020603050405020304" pitchFamily="18" charset="0"/>
                                    </a:rPr>
                                  </m:ctrlPr>
                                </m:sSubSupPr>
                                <m:e>
                                  <m:r>
                                    <a:rPr lang="en-GB" i="1" kern="100">
                                      <a:latin typeface="Cambria Math" panose="02040503050406030204" pitchFamily="18" charset="0"/>
                                      <a:ea typeface="Times New Roman" panose="02020603050405020304" pitchFamily="18" charset="0"/>
                                      <a:cs typeface="Times New Roman" panose="02020603050405020304" pitchFamily="18" charset="0"/>
                                    </a:rPr>
                                    <m:t>𝑤</m:t>
                                  </m:r>
                                </m:e>
                                <m:sub>
                                  <m:r>
                                    <a:rPr lang="en-GB" i="1" kern="100">
                                      <a:latin typeface="Cambria Math" panose="02040503050406030204" pitchFamily="18" charset="0"/>
                                      <a:ea typeface="Times New Roman" panose="02020603050405020304" pitchFamily="18" charset="0"/>
                                      <a:cs typeface="Times New Roman" panose="02020603050405020304" pitchFamily="18" charset="0"/>
                                    </a:rPr>
                                    <m:t>2</m:t>
                                  </m:r>
                                </m:sub>
                                <m:sup>
                                  <m:r>
                                    <a:rPr lang="en-GB" i="1" kern="100">
                                      <a:latin typeface="Cambria Math" panose="02040503050406030204" pitchFamily="18" charset="0"/>
                                      <a:ea typeface="Times New Roman" panose="02020603050405020304" pitchFamily="18" charset="0"/>
                                      <a:cs typeface="Times New Roman" panose="02020603050405020304" pitchFamily="18" charset="0"/>
                                    </a:rPr>
                                    <m:t>2</m:t>
                                  </m:r>
                                </m:sup>
                              </m:sSubSup>
                            </m:e>
                          </m:d>
                        </m:num>
                        <m:den>
                          <m:r>
                            <a:rPr lang="en-GB" i="1" kern="100">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GB" i="1" kern="100">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GB" i="1" kern="100">
                                  <a:effectLst/>
                                  <a:latin typeface="Cambria Math" panose="02040503050406030204" pitchFamily="18" charset="0"/>
                                  <a:ea typeface="Times New Roman" panose="02020603050405020304" pitchFamily="18" charset="0"/>
                                  <a:cs typeface="Times New Roman" panose="02020603050405020304" pitchFamily="18" charset="0"/>
                                </a:rPr>
                                <m:t>𝑤</m:t>
                              </m:r>
                            </m:e>
                            <m:sup>
                              <m:r>
                                <a:rPr lang="en-GB" i="1" kern="100">
                                  <a:effectLst/>
                                  <a:latin typeface="Cambria Math" panose="02040503050406030204" pitchFamily="18" charset="0"/>
                                  <a:ea typeface="Times New Roman" panose="02020603050405020304" pitchFamily="18" charset="0"/>
                                  <a:cs typeface="Times New Roman" panose="02020603050405020304" pitchFamily="18" charset="0"/>
                                </a:rPr>
                                <m:t>6</m:t>
                              </m:r>
                            </m:sup>
                          </m:sSup>
                          <m:r>
                            <a:rPr lang="en-GB" i="1" kern="100">
                              <a:effectLst/>
                              <a:latin typeface="Cambria Math" panose="02040503050406030204" pitchFamily="18" charset="0"/>
                              <a:ea typeface="Times New Roman" panose="02020603050405020304" pitchFamily="18" charset="0"/>
                              <a:cs typeface="Times New Roman" panose="02020603050405020304" pitchFamily="18" charset="0"/>
                            </a:rPr>
                            <m:t>+2</m:t>
                          </m:r>
                          <m:r>
                            <a:rPr lang="en-GB" i="1" kern="100">
                              <a:effectLst/>
                              <a:latin typeface="Cambria Math" panose="02040503050406030204" pitchFamily="18" charset="0"/>
                              <a:ea typeface="Times New Roman" panose="02020603050405020304" pitchFamily="18" charset="0"/>
                              <a:cs typeface="Times New Roman" panose="02020603050405020304" pitchFamily="18" charset="0"/>
                            </a:rPr>
                            <m:t>𝑖</m:t>
                          </m:r>
                          <m:sSup>
                            <m:sSupPr>
                              <m:ctrlPr>
                                <a:rPr lang="en-GB" i="1" kern="100">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GB" i="1" kern="100">
                                  <a:effectLst/>
                                  <a:latin typeface="Cambria Math" panose="02040503050406030204" pitchFamily="18" charset="0"/>
                                  <a:ea typeface="Times New Roman" panose="02020603050405020304" pitchFamily="18" charset="0"/>
                                  <a:cs typeface="Times New Roman" panose="02020603050405020304" pitchFamily="18" charset="0"/>
                                </a:rPr>
                                <m:t>𝑤</m:t>
                              </m:r>
                            </m:e>
                            <m:sup>
                              <m:r>
                                <a:rPr lang="en-GB" i="1" kern="100">
                                  <a:effectLst/>
                                  <a:latin typeface="Cambria Math" panose="02040503050406030204" pitchFamily="18" charset="0"/>
                                  <a:ea typeface="Times New Roman" panose="02020603050405020304" pitchFamily="18" charset="0"/>
                                  <a:cs typeface="Times New Roman" panose="02020603050405020304" pitchFamily="18" charset="0"/>
                                </a:rPr>
                                <m:t>5</m:t>
                              </m:r>
                            </m:sup>
                          </m:sSup>
                          <m:d>
                            <m:dPr>
                              <m:ctrlPr>
                                <a:rPr lang="en-GB" i="1" kern="100">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n-GB"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GB" kern="100">
                                      <a:effectLst/>
                                      <a:latin typeface="Cambria Math" panose="02040503050406030204" pitchFamily="18" charset="0"/>
                                      <a:ea typeface="Times New Roman" panose="02020603050405020304" pitchFamily="18" charset="0"/>
                                      <a:cs typeface="Times New Roman" panose="02020603050405020304" pitchFamily="18" charset="0"/>
                                    </a:rPr>
                                    <m:t>ξ</m:t>
                                  </m:r>
                                </m:e>
                                <m:sub>
                                  <m:r>
                                    <a:rPr lang="en-GB" i="1" kern="100">
                                      <a:effectLst/>
                                      <a:latin typeface="Cambria Math" panose="02040503050406030204" pitchFamily="18" charset="0"/>
                                      <a:ea typeface="Times New Roman" panose="02020603050405020304" pitchFamily="18" charset="0"/>
                                      <a:cs typeface="Times New Roman" panose="02020603050405020304" pitchFamily="18" charset="0"/>
                                    </a:rPr>
                                    <m:t>1</m:t>
                                  </m:r>
                                </m:sub>
                              </m:sSub>
                              <m:sSub>
                                <m:sSubPr>
                                  <m:ctrlPr>
                                    <a:rPr lang="en-GB"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i="1" kern="100">
                                      <a:effectLst/>
                                      <a:latin typeface="Cambria Math" panose="02040503050406030204" pitchFamily="18" charset="0"/>
                                      <a:ea typeface="Times New Roman" panose="02020603050405020304" pitchFamily="18" charset="0"/>
                                      <a:cs typeface="Times New Roman" panose="02020603050405020304" pitchFamily="18" charset="0"/>
                                    </a:rPr>
                                    <m:t>𝑤</m:t>
                                  </m:r>
                                </m:e>
                                <m:sub>
                                  <m:r>
                                    <a:rPr lang="en-GB" i="1" kern="100">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n-GB" i="1" kern="10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GB"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GB" kern="100">
                                      <a:effectLst/>
                                      <a:latin typeface="Cambria Math" panose="02040503050406030204" pitchFamily="18" charset="0"/>
                                      <a:ea typeface="Times New Roman" panose="02020603050405020304" pitchFamily="18" charset="0"/>
                                      <a:cs typeface="Times New Roman" panose="02020603050405020304" pitchFamily="18" charset="0"/>
                                    </a:rPr>
                                    <m:t>ξ</m:t>
                                  </m:r>
                                </m:e>
                                <m:sub>
                                  <m:r>
                                    <a:rPr lang="en-GB" i="1" kern="100">
                                      <a:effectLst/>
                                      <a:latin typeface="Cambria Math" panose="02040503050406030204" pitchFamily="18" charset="0"/>
                                      <a:ea typeface="Times New Roman" panose="02020603050405020304" pitchFamily="18" charset="0"/>
                                      <a:cs typeface="Times New Roman" panose="02020603050405020304" pitchFamily="18" charset="0"/>
                                    </a:rPr>
                                    <m:t>2</m:t>
                                  </m:r>
                                </m:sub>
                              </m:sSub>
                              <m:sSub>
                                <m:sSubPr>
                                  <m:ctrlPr>
                                    <a:rPr lang="en-GB"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i="1" kern="100">
                                      <a:effectLst/>
                                      <a:latin typeface="Cambria Math" panose="02040503050406030204" pitchFamily="18" charset="0"/>
                                      <a:ea typeface="Times New Roman" panose="02020603050405020304" pitchFamily="18" charset="0"/>
                                      <a:cs typeface="Times New Roman" panose="02020603050405020304" pitchFamily="18" charset="0"/>
                                    </a:rPr>
                                    <m:t>𝑤</m:t>
                                  </m:r>
                                </m:e>
                                <m:sub>
                                  <m:r>
                                    <a:rPr lang="en-GB" i="1" kern="100">
                                      <a:effectLst/>
                                      <a:latin typeface="Cambria Math" panose="02040503050406030204" pitchFamily="18" charset="0"/>
                                      <a:ea typeface="Times New Roman" panose="02020603050405020304" pitchFamily="18" charset="0"/>
                                      <a:cs typeface="Times New Roman" panose="02020603050405020304" pitchFamily="18" charset="0"/>
                                    </a:rPr>
                                    <m:t>2</m:t>
                                  </m:r>
                                </m:sub>
                              </m:sSub>
                              <m:r>
                                <a:rPr lang="en-GB" i="1" kern="10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GB"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GB" kern="100">
                                      <a:effectLst/>
                                      <a:latin typeface="Cambria Math" panose="02040503050406030204" pitchFamily="18" charset="0"/>
                                      <a:ea typeface="Times New Roman" panose="02020603050405020304" pitchFamily="18" charset="0"/>
                                      <a:cs typeface="Times New Roman" panose="02020603050405020304" pitchFamily="18" charset="0"/>
                                    </a:rPr>
                                    <m:t>ξ</m:t>
                                  </m:r>
                                </m:e>
                                <m:sub>
                                  <m:r>
                                    <a:rPr lang="en-GB" i="1" kern="100">
                                      <a:effectLst/>
                                      <a:latin typeface="Cambria Math" panose="02040503050406030204" pitchFamily="18" charset="0"/>
                                      <a:ea typeface="Times New Roman" panose="02020603050405020304" pitchFamily="18" charset="0"/>
                                      <a:cs typeface="Times New Roman" panose="02020603050405020304" pitchFamily="18" charset="0"/>
                                    </a:rPr>
                                    <m:t>𝑖</m:t>
                                  </m:r>
                                </m:sub>
                              </m:sSub>
                              <m:sSub>
                                <m:sSubPr>
                                  <m:ctrlPr>
                                    <a:rPr lang="en-GB"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i="1" kern="100">
                                      <a:effectLst/>
                                      <a:latin typeface="Cambria Math" panose="02040503050406030204" pitchFamily="18" charset="0"/>
                                      <a:ea typeface="Times New Roman" panose="02020603050405020304" pitchFamily="18" charset="0"/>
                                      <a:cs typeface="Times New Roman" panose="02020603050405020304" pitchFamily="18" charset="0"/>
                                    </a:rPr>
                                    <m:t>𝑤</m:t>
                                  </m:r>
                                </m:e>
                                <m:sub>
                                  <m:r>
                                    <a:rPr lang="en-GB" i="1" kern="100">
                                      <a:effectLst/>
                                      <a:latin typeface="Cambria Math" panose="02040503050406030204" pitchFamily="18" charset="0"/>
                                      <a:ea typeface="Times New Roman" panose="02020603050405020304" pitchFamily="18" charset="0"/>
                                      <a:cs typeface="Times New Roman" panose="02020603050405020304" pitchFamily="18" charset="0"/>
                                    </a:rPr>
                                    <m:t>𝑖</m:t>
                                  </m:r>
                                </m:sub>
                              </m:sSub>
                            </m:e>
                          </m:d>
                          <m:r>
                            <a:rPr lang="en-GB" i="1" kern="100">
                              <a:effectLst/>
                              <a:latin typeface="Cambria Math" panose="02040503050406030204" pitchFamily="18" charset="0"/>
                              <a:ea typeface="Times New Roman" panose="02020603050405020304" pitchFamily="18" charset="0"/>
                              <a:cs typeface="Times New Roman" panose="02020603050405020304" pitchFamily="18" charset="0"/>
                            </a:rPr>
                            <m:t>+</m:t>
                          </m:r>
                          <m:r>
                            <a:rPr lang="en-GB" kern="100">
                              <a:effectLst/>
                              <a:latin typeface="Cambria Math" panose="02040503050406030204" pitchFamily="18" charset="0"/>
                              <a:ea typeface="Times New Roman" panose="02020603050405020304" pitchFamily="18" charset="0"/>
                              <a:cs typeface="Times New Roman" panose="02020603050405020304" pitchFamily="18" charset="0"/>
                            </a:rPr>
                            <m:t>…</m:t>
                          </m:r>
                        </m:den>
                      </m:f>
                    </m:oMath>
                  </m:oMathPara>
                </a14:m>
                <a:endParaRPr lang="en-GB"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buNone/>
                </a:pPr>
                <a:r>
                  <a:rPr lang="en-GB" dirty="0"/>
                  <a:t>As we expected, the equation is of the </a:t>
                </a:r>
                <a:r>
                  <a:rPr lang="en-GB" b="1" dirty="0">
                    <a:latin typeface="Rockwell" panose="02060603020205020403" pitchFamily="18" charset="0"/>
                  </a:rPr>
                  <a:t>sixth degree</a:t>
                </a:r>
                <a:r>
                  <a:rPr lang="en-GB" dirty="0"/>
                  <a:t>, since we are introducing into the system two poles and two zeros due to resonant shunt.  This equations take in account the interference that the two piezo exert </a:t>
                </a:r>
                <a:r>
                  <a:rPr lang="en-GB" dirty="0" err="1"/>
                  <a:t>itselves</a:t>
                </a:r>
                <a:r>
                  <a:rPr lang="en-GB" dirty="0"/>
                  <a:t>.</a:t>
                </a:r>
              </a:p>
              <a:p>
                <a:pPr marL="0" indent="0">
                  <a:buNone/>
                </a:pPr>
                <a:r>
                  <a:rPr lang="en-GB" dirty="0"/>
                  <a:t>The parameters (</a:t>
                </a:r>
                <a:r>
                  <a:rPr lang="en-GB" b="1" dirty="0"/>
                  <a:t>L1, R1, L2, R2) </a:t>
                </a:r>
                <a:r>
                  <a:rPr lang="en-GB" dirty="0"/>
                  <a:t>characterize the two shunt, so by setting these parameters we can ''modify'' the position of the poles and zeros into the system.</a:t>
                </a:r>
              </a:p>
              <a:p>
                <a:pPr marL="0" indent="0">
                  <a:buNone/>
                </a:pPr>
                <a:r>
                  <a:rPr lang="en-GB" dirty="0"/>
                  <a:t>So, starting from this analytical equation we can proceed with the optimization regarding the link between the optimal frequences and damping w.r.t parameters:</a:t>
                </a:r>
              </a:p>
              <a:p>
                <a:pPr marL="0" indent="0">
                  <a:buNone/>
                </a:pPr>
                <a14:m>
                  <m:oMathPara xmlns:m="http://schemas.openxmlformats.org/officeDocument/2006/math">
                    <m:oMathParaPr>
                      <m:jc m:val="centerGroup"/>
                    </m:oMathParaPr>
                    <m:oMath xmlns:m="http://schemas.openxmlformats.org/officeDocument/2006/math">
                      <m:sSub>
                        <m:sSubPr>
                          <m:ctrlPr>
                            <a:rPr lang="en-GB" sz="2200" i="1" kern="100" smtClea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2200" b="0" i="1" kern="100">
                              <a:effectLst/>
                              <a:latin typeface="Cambria Math" panose="02040503050406030204" pitchFamily="18" charset="0"/>
                              <a:ea typeface="Times New Roman" panose="02020603050405020304" pitchFamily="18" charset="0"/>
                              <a:cs typeface="Times New Roman" panose="02020603050405020304" pitchFamily="18" charset="0"/>
                            </a:rPr>
                            <m:t>𝐿</m:t>
                          </m:r>
                        </m:e>
                        <m:sub>
                          <m:r>
                            <a:rPr lang="it-IT" sz="2200" b="0" i="1" kern="100" smtClean="0">
                              <a:effectLst/>
                              <a:latin typeface="Cambria Math" panose="02040503050406030204" pitchFamily="18" charset="0"/>
                              <a:ea typeface="Times New Roman" panose="02020603050405020304" pitchFamily="18" charset="0"/>
                              <a:cs typeface="Times New Roman" panose="02020603050405020304" pitchFamily="18" charset="0"/>
                            </a:rPr>
                            <m:t>𝑖</m:t>
                          </m:r>
                          <m:r>
                            <a:rPr lang="it-IT" sz="2200" b="0" i="1" kern="100"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en-GB" sz="2200" b="0" i="1" kern="100">
                              <a:effectLst/>
                              <a:latin typeface="Cambria Math" panose="02040503050406030204" pitchFamily="18" charset="0"/>
                              <a:ea typeface="Times New Roman" panose="02020603050405020304" pitchFamily="18" charset="0"/>
                              <a:cs typeface="Times New Roman" panose="02020603050405020304" pitchFamily="18" charset="0"/>
                            </a:rPr>
                            <m:t>𝑜𝑝𝑡</m:t>
                          </m:r>
                        </m:sub>
                      </m:sSub>
                      <m:r>
                        <a:rPr lang="en-GB" sz="2200" b="0" i="1" kern="100">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GB" sz="2200" i="1" kern="100">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GB" sz="2200" b="0" i="1" kern="100">
                              <a:effectLst/>
                              <a:latin typeface="Cambria Math" panose="02040503050406030204" pitchFamily="18" charset="0"/>
                              <a:ea typeface="Times New Roman" panose="02020603050405020304" pitchFamily="18" charset="0"/>
                              <a:cs typeface="Times New Roman" panose="02020603050405020304" pitchFamily="18" charset="0"/>
                            </a:rPr>
                            <m:t>1</m:t>
                          </m:r>
                        </m:num>
                        <m:den>
                          <m:sSubSup>
                            <m:sSubSupPr>
                              <m:ctrlPr>
                                <a:rPr lang="en-GB" sz="2200" i="1" kern="100">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GB" sz="2200" b="0" i="1" kern="100">
                                  <a:effectLst/>
                                  <a:latin typeface="Cambria Math" panose="02040503050406030204" pitchFamily="18" charset="0"/>
                                  <a:ea typeface="Times New Roman" panose="02020603050405020304" pitchFamily="18" charset="0"/>
                                  <a:cs typeface="Times New Roman" panose="02020603050405020304" pitchFamily="18" charset="0"/>
                                </a:rPr>
                                <m:t>𝑤</m:t>
                              </m:r>
                            </m:e>
                            <m:sub>
                              <m:r>
                                <a:rPr lang="en-GB" sz="2200" b="0" i="1" kern="100">
                                  <a:effectLst/>
                                  <a:latin typeface="Cambria Math" panose="02040503050406030204" pitchFamily="18" charset="0"/>
                                  <a:ea typeface="Times New Roman" panose="02020603050405020304" pitchFamily="18" charset="0"/>
                                  <a:cs typeface="Times New Roman" panose="02020603050405020304" pitchFamily="18" charset="0"/>
                                </a:rPr>
                                <m:t>𝑖</m:t>
                              </m:r>
                              <m:r>
                                <a:rPr lang="en-GB" sz="2200" b="0" i="1" kern="100">
                                  <a:effectLst/>
                                  <a:latin typeface="Cambria Math" panose="02040503050406030204" pitchFamily="18" charset="0"/>
                                  <a:ea typeface="Times New Roman" panose="02020603050405020304" pitchFamily="18" charset="0"/>
                                  <a:cs typeface="Times New Roman" panose="02020603050405020304" pitchFamily="18" charset="0"/>
                                </a:rPr>
                                <m:t>−</m:t>
                              </m:r>
                              <m:r>
                                <a:rPr lang="en-GB" sz="2200" b="0" i="1" kern="100">
                                  <a:effectLst/>
                                  <a:latin typeface="Cambria Math" panose="02040503050406030204" pitchFamily="18" charset="0"/>
                                  <a:ea typeface="Times New Roman" panose="02020603050405020304" pitchFamily="18" charset="0"/>
                                  <a:cs typeface="Times New Roman" panose="02020603050405020304" pitchFamily="18" charset="0"/>
                                </a:rPr>
                                <m:t>𝑜𝑝𝑡</m:t>
                              </m:r>
                            </m:sub>
                            <m:sup>
                              <m:r>
                                <a:rPr lang="en-GB" sz="2200" b="0" i="1" kern="100">
                                  <a:effectLst/>
                                  <a:latin typeface="Cambria Math" panose="02040503050406030204" pitchFamily="18" charset="0"/>
                                  <a:ea typeface="Times New Roman" panose="02020603050405020304" pitchFamily="18" charset="0"/>
                                  <a:cs typeface="Times New Roman" panose="02020603050405020304" pitchFamily="18" charset="0"/>
                                </a:rPr>
                                <m:t>2</m:t>
                              </m:r>
                            </m:sup>
                          </m:sSubSup>
                          <m:sSub>
                            <m:sSubPr>
                              <m:ctrlPr>
                                <a:rPr lang="en-GB" sz="22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2200" b="0" i="1" kern="100">
                                  <a:effectLst/>
                                  <a:latin typeface="Cambria Math" panose="02040503050406030204" pitchFamily="18" charset="0"/>
                                  <a:ea typeface="Times New Roman" panose="02020603050405020304" pitchFamily="18" charset="0"/>
                                  <a:cs typeface="Times New Roman" panose="02020603050405020304" pitchFamily="18" charset="0"/>
                                </a:rPr>
                                <m:t>𝐶</m:t>
                              </m:r>
                            </m:e>
                            <m:sub>
                              <m:r>
                                <a:rPr lang="en-GB" sz="2200" b="0" i="1" kern="100">
                                  <a:effectLst/>
                                  <a:latin typeface="Cambria Math" panose="02040503050406030204" pitchFamily="18" charset="0"/>
                                  <a:ea typeface="Times New Roman" panose="02020603050405020304" pitchFamily="18" charset="0"/>
                                  <a:cs typeface="Times New Roman" panose="02020603050405020304" pitchFamily="18" charset="0"/>
                                </a:rPr>
                                <m:t>𝑝𝑖</m:t>
                              </m:r>
                            </m:sub>
                          </m:sSub>
                        </m:den>
                      </m:f>
                      <m:sSub>
                        <m:sSubPr>
                          <m:ctrlPr>
                            <a:rPr lang="en-GB" sz="2200" i="1" kern="100" smtClea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it-IT" sz="2200" b="0" i="1" kern="100" smtClean="0">
                              <a:effectLst/>
                              <a:latin typeface="Cambria Math" panose="02040503050406030204" pitchFamily="18" charset="0"/>
                              <a:ea typeface="Times New Roman" panose="02020603050405020304" pitchFamily="18" charset="0"/>
                              <a:cs typeface="Times New Roman" panose="02020603050405020304" pitchFamily="18" charset="0"/>
                            </a:rPr>
                            <m:t>               </m:t>
                          </m:r>
                          <m:r>
                            <a:rPr lang="en-GB" sz="2200" b="0" i="1" kern="100">
                              <a:effectLst/>
                              <a:latin typeface="Cambria Math" panose="02040503050406030204" pitchFamily="18" charset="0"/>
                              <a:ea typeface="Times New Roman" panose="02020603050405020304" pitchFamily="18" charset="0"/>
                              <a:cs typeface="Times New Roman" panose="02020603050405020304" pitchFamily="18" charset="0"/>
                            </a:rPr>
                            <m:t>𝑅</m:t>
                          </m:r>
                        </m:e>
                        <m:sub>
                          <m:r>
                            <a:rPr lang="it-IT" sz="2200" b="0" i="1" kern="100" smtClean="0">
                              <a:effectLst/>
                              <a:latin typeface="Cambria Math" panose="02040503050406030204" pitchFamily="18" charset="0"/>
                              <a:ea typeface="Times New Roman" panose="02020603050405020304" pitchFamily="18" charset="0"/>
                              <a:cs typeface="Times New Roman" panose="02020603050405020304" pitchFamily="18" charset="0"/>
                            </a:rPr>
                            <m:t>𝑖</m:t>
                          </m:r>
                          <m:r>
                            <a:rPr lang="it-IT" sz="2200" b="0" i="1" kern="100"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en-GB" sz="2200" b="0" i="1" kern="100">
                              <a:effectLst/>
                              <a:latin typeface="Cambria Math" panose="02040503050406030204" pitchFamily="18" charset="0"/>
                              <a:ea typeface="Times New Roman" panose="02020603050405020304" pitchFamily="18" charset="0"/>
                              <a:cs typeface="Times New Roman" panose="02020603050405020304" pitchFamily="18" charset="0"/>
                            </a:rPr>
                            <m:t>𝑜𝑝𝑡</m:t>
                          </m:r>
                        </m:sub>
                      </m:sSub>
                      <m:r>
                        <a:rPr lang="en-GB" sz="2200" b="0" i="1" kern="100">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GB" sz="2200" i="1" kern="100">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GB" sz="2200" b="0" i="1" kern="100">
                              <a:effectLst/>
                              <a:latin typeface="Cambria Math" panose="02040503050406030204" pitchFamily="18" charset="0"/>
                              <a:ea typeface="Times New Roman" panose="02020603050405020304" pitchFamily="18" charset="0"/>
                              <a:cs typeface="Times New Roman" panose="02020603050405020304" pitchFamily="18" charset="0"/>
                            </a:rPr>
                            <m:t>2</m:t>
                          </m:r>
                          <m:sSub>
                            <m:sSubPr>
                              <m:ctrlPr>
                                <a:rPr lang="en-GB" sz="22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2200" b="0" i="1" kern="100">
                                  <a:effectLst/>
                                  <a:latin typeface="Cambria Math" panose="02040503050406030204" pitchFamily="18" charset="0"/>
                                  <a:ea typeface="Times New Roman" panose="02020603050405020304" pitchFamily="18" charset="0"/>
                                  <a:cs typeface="Times New Roman" panose="02020603050405020304" pitchFamily="18" charset="0"/>
                                </a:rPr>
                                <m:t>𝜉</m:t>
                              </m:r>
                            </m:e>
                            <m:sub>
                              <m:r>
                                <a:rPr lang="en-GB" sz="2200" b="0" i="1" kern="100">
                                  <a:effectLst/>
                                  <a:latin typeface="Cambria Math" panose="02040503050406030204" pitchFamily="18" charset="0"/>
                                  <a:ea typeface="Times New Roman" panose="02020603050405020304" pitchFamily="18" charset="0"/>
                                  <a:cs typeface="Times New Roman" panose="02020603050405020304" pitchFamily="18" charset="0"/>
                                </a:rPr>
                                <m:t>𝑖</m:t>
                              </m:r>
                              <m:r>
                                <a:rPr lang="en-GB" sz="2200" b="0" i="1" kern="100">
                                  <a:effectLst/>
                                  <a:latin typeface="Cambria Math" panose="02040503050406030204" pitchFamily="18" charset="0"/>
                                  <a:ea typeface="Times New Roman" panose="02020603050405020304" pitchFamily="18" charset="0"/>
                                  <a:cs typeface="Times New Roman" panose="02020603050405020304" pitchFamily="18" charset="0"/>
                                </a:rPr>
                                <m:t>−</m:t>
                              </m:r>
                              <m:r>
                                <a:rPr lang="en-GB" sz="2200" b="0" i="1" kern="100">
                                  <a:effectLst/>
                                  <a:latin typeface="Cambria Math" panose="02040503050406030204" pitchFamily="18" charset="0"/>
                                  <a:ea typeface="Times New Roman" panose="02020603050405020304" pitchFamily="18" charset="0"/>
                                  <a:cs typeface="Times New Roman" panose="02020603050405020304" pitchFamily="18" charset="0"/>
                                </a:rPr>
                                <m:t>𝑜𝑝𝑡</m:t>
                              </m:r>
                            </m:sub>
                          </m:sSub>
                        </m:num>
                        <m:den>
                          <m:sSub>
                            <m:sSubPr>
                              <m:ctrlPr>
                                <a:rPr lang="en-GB" sz="22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2200" b="0" i="1" kern="100">
                                  <a:effectLst/>
                                  <a:latin typeface="Cambria Math" panose="02040503050406030204" pitchFamily="18" charset="0"/>
                                  <a:ea typeface="Times New Roman" panose="02020603050405020304" pitchFamily="18" charset="0"/>
                                  <a:cs typeface="Times New Roman" panose="02020603050405020304" pitchFamily="18" charset="0"/>
                                </a:rPr>
                                <m:t>𝐶</m:t>
                              </m:r>
                            </m:e>
                            <m:sub>
                              <m:r>
                                <a:rPr lang="en-GB" sz="2200" b="0" i="1" kern="100">
                                  <a:effectLst/>
                                  <a:latin typeface="Cambria Math" panose="02040503050406030204" pitchFamily="18" charset="0"/>
                                  <a:ea typeface="Times New Roman" panose="02020603050405020304" pitchFamily="18" charset="0"/>
                                  <a:cs typeface="Times New Roman" panose="02020603050405020304" pitchFamily="18" charset="0"/>
                                </a:rPr>
                                <m:t>𝑝𝑖</m:t>
                              </m:r>
                            </m:sub>
                          </m:sSub>
                          <m:sSub>
                            <m:sSubPr>
                              <m:ctrlPr>
                                <a:rPr lang="en-GB" sz="22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2200" b="0" i="1" kern="100">
                                  <a:effectLst/>
                                  <a:latin typeface="Cambria Math" panose="02040503050406030204" pitchFamily="18" charset="0"/>
                                  <a:ea typeface="Times New Roman" panose="02020603050405020304" pitchFamily="18" charset="0"/>
                                  <a:cs typeface="Times New Roman" panose="02020603050405020304" pitchFamily="18" charset="0"/>
                                </a:rPr>
                                <m:t>𝑤</m:t>
                              </m:r>
                            </m:e>
                            <m:sub>
                              <m:r>
                                <a:rPr lang="en-GB" sz="2200" b="0" i="1" kern="100">
                                  <a:effectLst/>
                                  <a:latin typeface="Cambria Math" panose="02040503050406030204" pitchFamily="18" charset="0"/>
                                  <a:ea typeface="Times New Roman" panose="02020603050405020304" pitchFamily="18" charset="0"/>
                                  <a:cs typeface="Times New Roman" panose="02020603050405020304" pitchFamily="18" charset="0"/>
                                </a:rPr>
                                <m:t>𝑖</m:t>
                              </m:r>
                              <m:r>
                                <a:rPr lang="en-GB" sz="2200" b="0" i="1" kern="100">
                                  <a:effectLst/>
                                  <a:latin typeface="Cambria Math" panose="02040503050406030204" pitchFamily="18" charset="0"/>
                                  <a:ea typeface="Times New Roman" panose="02020603050405020304" pitchFamily="18" charset="0"/>
                                  <a:cs typeface="Times New Roman" panose="02020603050405020304" pitchFamily="18" charset="0"/>
                                </a:rPr>
                                <m:t>−</m:t>
                              </m:r>
                              <m:r>
                                <a:rPr lang="en-GB" sz="2200" b="0" i="1" kern="100">
                                  <a:effectLst/>
                                  <a:latin typeface="Cambria Math" panose="02040503050406030204" pitchFamily="18" charset="0"/>
                                  <a:ea typeface="Times New Roman" panose="02020603050405020304" pitchFamily="18" charset="0"/>
                                  <a:cs typeface="Times New Roman" panose="02020603050405020304" pitchFamily="18" charset="0"/>
                                </a:rPr>
                                <m:t>𝑜𝑝𝑡</m:t>
                              </m:r>
                            </m:sub>
                          </m:sSub>
                        </m:den>
                      </m:f>
                    </m:oMath>
                  </m:oMathPara>
                </a14:m>
                <a:endParaRPr lang="en-GB" sz="12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buNone/>
                </a:pPr>
                <a:endParaRPr lang="en-GB" dirty="0"/>
              </a:p>
            </p:txBody>
          </p:sp>
        </mc:Choice>
        <mc:Fallback xmlns="">
          <p:sp>
            <p:nvSpPr>
              <p:cNvPr id="3" name="Content Placeholder 2">
                <a:extLst>
                  <a:ext uri="{FF2B5EF4-FFF2-40B4-BE49-F238E27FC236}">
                    <a16:creationId xmlns:a16="http://schemas.microsoft.com/office/drawing/2014/main" id="{22BAD762-F09D-EAC3-0297-0ABAE5CA0367}"/>
                  </a:ext>
                </a:extLst>
              </p:cNvPr>
              <p:cNvSpPr>
                <a:spLocks noGrp="1" noRot="1" noChangeAspect="1" noMove="1" noResize="1" noEditPoints="1" noAdjustHandles="1" noChangeArrowheads="1" noChangeShapeType="1" noTextEdit="1"/>
              </p:cNvSpPr>
              <p:nvPr>
                <p:ph idx="1"/>
              </p:nvPr>
            </p:nvSpPr>
            <p:spPr>
              <a:xfrm>
                <a:off x="1066800" y="1094014"/>
                <a:ext cx="10064324" cy="5442857"/>
              </a:xfrm>
              <a:blipFill>
                <a:blip r:embed="rId2"/>
                <a:stretch>
                  <a:fillRect l="-787" r="-1151"/>
                </a:stretch>
              </a:blipFill>
            </p:spPr>
            <p:txBody>
              <a:bodyPr/>
              <a:lstStyle/>
              <a:p>
                <a:r>
                  <a:rPr lang="en-GB">
                    <a:noFill/>
                  </a:rPr>
                  <a:t> </a:t>
                </a:r>
              </a:p>
            </p:txBody>
          </p:sp>
        </mc:Fallback>
      </mc:AlternateContent>
    </p:spTree>
    <p:extLst>
      <p:ext uri="{BB962C8B-B14F-4D97-AF65-F5344CB8AC3E}">
        <p14:creationId xmlns:p14="http://schemas.microsoft.com/office/powerpoint/2010/main" val="17936437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0017DEBB-015B-00A8-0D0E-9B581F87B906}"/>
              </a:ext>
            </a:extLst>
          </p:cNvPr>
          <p:cNvPicPr>
            <a:picLocks noChangeAspect="1"/>
          </p:cNvPicPr>
          <p:nvPr/>
        </p:nvPicPr>
        <p:blipFill>
          <a:blip r:embed="rId2"/>
          <a:srcRect l="7787" t="2923" r="34466"/>
          <a:stretch/>
        </p:blipFill>
        <p:spPr>
          <a:xfrm>
            <a:off x="834312" y="1268240"/>
            <a:ext cx="5422365" cy="4835017"/>
          </a:xfrm>
          <a:prstGeom prst="rect">
            <a:avLst/>
          </a:prstGeom>
        </p:spPr>
      </p:pic>
      <p:sp>
        <p:nvSpPr>
          <p:cNvPr id="2" name="Title 1">
            <a:extLst>
              <a:ext uri="{FF2B5EF4-FFF2-40B4-BE49-F238E27FC236}">
                <a16:creationId xmlns:a16="http://schemas.microsoft.com/office/drawing/2014/main" id="{70D24E4D-DE02-32C7-8018-97EA23616A20}"/>
              </a:ext>
            </a:extLst>
          </p:cNvPr>
          <p:cNvSpPr>
            <a:spLocks noGrp="1"/>
          </p:cNvSpPr>
          <p:nvPr>
            <p:ph type="title"/>
          </p:nvPr>
        </p:nvSpPr>
        <p:spPr>
          <a:xfrm>
            <a:off x="1785257" y="0"/>
            <a:ext cx="9857240" cy="1228326"/>
          </a:xfrm>
        </p:spPr>
        <p:txBody>
          <a:bodyPr/>
          <a:lstStyle/>
          <a:p>
            <a:r>
              <a:rPr lang="it-IT" dirty="0"/>
              <a:t>3. </a:t>
            </a:r>
            <a:r>
              <a:rPr lang="it-IT" dirty="0">
                <a:latin typeface="+mn-lt"/>
              </a:rPr>
              <a:t>L</a:t>
            </a:r>
            <a:r>
              <a:rPr lang="it-IT" baseline="-25000" dirty="0">
                <a:latin typeface="+mn-lt"/>
              </a:rPr>
              <a:t> </a:t>
            </a:r>
            <a:r>
              <a:rPr lang="it-IT" dirty="0">
                <a:latin typeface="+mn-lt"/>
              </a:rPr>
              <a:t>optimization</a:t>
            </a:r>
            <a:endParaRPr lang="en-GB" dirty="0">
              <a:latin typeface="+mn-lt"/>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B0E2773-F092-BD16-013B-BA1A4A247EA4}"/>
                  </a:ext>
                </a:extLst>
              </p:cNvPr>
              <p:cNvSpPr>
                <a:spLocks noGrp="1"/>
              </p:cNvSpPr>
              <p:nvPr>
                <p:ph idx="1"/>
              </p:nvPr>
            </p:nvSpPr>
            <p:spPr>
              <a:xfrm>
                <a:off x="6342743" y="1228326"/>
                <a:ext cx="5152571" cy="4971143"/>
              </a:xfrm>
            </p:spPr>
            <p:txBody>
              <a:bodyPr>
                <a:normAutofit fontScale="77500" lnSpcReduction="20000"/>
              </a:bodyPr>
              <a:lstStyle/>
              <a:p>
                <a:pPr marL="0" indent="0">
                  <a:buNone/>
                </a:pPr>
                <a:r>
                  <a:rPr lang="it-IT" dirty="0"/>
                  <a:t>This optimization is divided into two parts:</a:t>
                </a:r>
              </a:p>
              <a:p>
                <a:pPr marL="0" indent="0">
                  <a:buNone/>
                </a:pPr>
                <a:r>
                  <a:rPr lang="it-IT" dirty="0"/>
                  <a:t>Find the optimal values of L1 and L2. Having that the two inductand depend by w</a:t>
                </a:r>
                <a:r>
                  <a:rPr lang="it-IT" baseline="-25000" dirty="0"/>
                  <a:t>1-opt </a:t>
                </a:r>
                <a:r>
                  <a:rPr lang="it-IT" dirty="0"/>
                  <a:t>and w</a:t>
                </a:r>
                <a:r>
                  <a:rPr lang="it-IT" baseline="-25000" dirty="0"/>
                  <a:t>2-opt </a:t>
                </a:r>
                <a:r>
                  <a:rPr lang="it-IT" dirty="0"/>
                  <a:t>into the H</a:t>
                </a:r>
                <a:r>
                  <a:rPr lang="it-IT" baseline="-25000" dirty="0"/>
                  <a:t>RL-RL </a:t>
                </a:r>
                <a:r>
                  <a:rPr lang="it-IT" dirty="0"/>
                  <a:t>equation:</a:t>
                </a:r>
              </a:p>
              <a:p>
                <a:pPr marL="0" indent="0">
                  <a:buNone/>
                </a:pPr>
                <a14:m>
                  <m:oMathPara xmlns:m="http://schemas.openxmlformats.org/officeDocument/2006/math">
                    <m:oMathParaPr>
                      <m:jc m:val="centerGroup"/>
                    </m:oMathParaPr>
                    <m:oMath xmlns:m="http://schemas.openxmlformats.org/officeDocument/2006/math">
                      <m:sSub>
                        <m:sSubPr>
                          <m:ctrlPr>
                            <a:rPr lang="en-GB" sz="1900" b="1" i="1" kern="100" smtClea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900" b="1" i="1" kern="100">
                              <a:effectLst/>
                              <a:latin typeface="Cambria Math" panose="02040503050406030204" pitchFamily="18" charset="0"/>
                              <a:ea typeface="Times New Roman" panose="02020603050405020304" pitchFamily="18" charset="0"/>
                              <a:cs typeface="Times New Roman" panose="02020603050405020304" pitchFamily="18" charset="0"/>
                            </a:rPr>
                            <m:t>𝒘</m:t>
                          </m:r>
                        </m:e>
                        <m:sub>
                          <m:r>
                            <a:rPr lang="en-US" sz="1900" b="1" i="1" kern="100">
                              <a:effectLst/>
                              <a:latin typeface="Cambria Math" panose="02040503050406030204" pitchFamily="18" charset="0"/>
                              <a:ea typeface="Times New Roman" panose="02020603050405020304" pitchFamily="18" charset="0"/>
                              <a:cs typeface="Times New Roman" panose="02020603050405020304" pitchFamily="18" charset="0"/>
                            </a:rPr>
                            <m:t>𝒊</m:t>
                          </m:r>
                          <m:r>
                            <a:rPr lang="en-US" sz="1900" b="1" i="1" kern="100">
                              <a:effectLst/>
                              <a:latin typeface="Cambria Math" panose="02040503050406030204" pitchFamily="18" charset="0"/>
                              <a:ea typeface="Times New Roman" panose="02020603050405020304" pitchFamily="18" charset="0"/>
                              <a:cs typeface="Times New Roman" panose="02020603050405020304" pitchFamily="18" charset="0"/>
                            </a:rPr>
                            <m:t>−</m:t>
                          </m:r>
                          <m:r>
                            <a:rPr lang="en-US" sz="1900" b="1" i="1" kern="100">
                              <a:effectLst/>
                              <a:latin typeface="Cambria Math" panose="02040503050406030204" pitchFamily="18" charset="0"/>
                              <a:ea typeface="Times New Roman" panose="02020603050405020304" pitchFamily="18" charset="0"/>
                              <a:cs typeface="Times New Roman" panose="02020603050405020304" pitchFamily="18" charset="0"/>
                            </a:rPr>
                            <m:t>𝒐𝒑𝒕</m:t>
                          </m:r>
                        </m:sub>
                      </m:sSub>
                      <m:r>
                        <a:rPr lang="en-US" sz="1900" b="1" i="1" kern="100">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GB" sz="1900" b="1" i="1" kern="100">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900" b="1" i="1" kern="100">
                              <a:effectLst/>
                              <a:latin typeface="Cambria Math" panose="02040503050406030204" pitchFamily="18" charset="0"/>
                              <a:ea typeface="Times New Roman" panose="02020603050405020304" pitchFamily="18" charset="0"/>
                              <a:cs typeface="Times New Roman" panose="02020603050405020304" pitchFamily="18" charset="0"/>
                            </a:rPr>
                            <m:t>𝟏</m:t>
                          </m:r>
                        </m:num>
                        <m:den>
                          <m:rad>
                            <m:radPr>
                              <m:degHide m:val="on"/>
                              <m:ctrlPr>
                                <a:rPr lang="en-GB" sz="1900" b="1" i="1" kern="100">
                                  <a:effectLst/>
                                  <a:latin typeface="Cambria Math" panose="02040503050406030204" pitchFamily="18" charset="0"/>
                                  <a:ea typeface="Times New Roman" panose="02020603050405020304" pitchFamily="18" charset="0"/>
                                  <a:cs typeface="Times New Roman" panose="02020603050405020304" pitchFamily="18" charset="0"/>
                                </a:rPr>
                              </m:ctrlPr>
                            </m:radPr>
                            <m:deg/>
                            <m:e>
                              <m:sSub>
                                <m:sSubPr>
                                  <m:ctrlPr>
                                    <a:rPr lang="en-GB" sz="1900" b="1"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900" b="1" i="1" kern="100">
                                      <a:effectLst/>
                                      <a:latin typeface="Cambria Math" panose="02040503050406030204" pitchFamily="18" charset="0"/>
                                      <a:ea typeface="Times New Roman" panose="02020603050405020304" pitchFamily="18" charset="0"/>
                                      <a:cs typeface="Times New Roman" panose="02020603050405020304" pitchFamily="18" charset="0"/>
                                    </a:rPr>
                                    <m:t>𝑳</m:t>
                                  </m:r>
                                </m:e>
                                <m:sub>
                                  <m:r>
                                    <a:rPr lang="en-US" sz="1900" b="1" i="1" kern="100">
                                      <a:effectLst/>
                                      <a:latin typeface="Cambria Math" panose="02040503050406030204" pitchFamily="18" charset="0"/>
                                      <a:ea typeface="Times New Roman" panose="02020603050405020304" pitchFamily="18" charset="0"/>
                                      <a:cs typeface="Times New Roman" panose="02020603050405020304" pitchFamily="18" charset="0"/>
                                    </a:rPr>
                                    <m:t>𝒊</m:t>
                                  </m:r>
                                </m:sub>
                              </m:sSub>
                              <m:sSub>
                                <m:sSubPr>
                                  <m:ctrlPr>
                                    <a:rPr lang="en-GB" sz="1900" b="1"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900" b="1" i="1" kern="100">
                                      <a:effectLst/>
                                      <a:latin typeface="Cambria Math" panose="02040503050406030204" pitchFamily="18" charset="0"/>
                                      <a:ea typeface="Times New Roman" panose="02020603050405020304" pitchFamily="18" charset="0"/>
                                      <a:cs typeface="Times New Roman" panose="02020603050405020304" pitchFamily="18" charset="0"/>
                                    </a:rPr>
                                    <m:t>𝑪</m:t>
                                  </m:r>
                                </m:e>
                                <m:sub>
                                  <m:r>
                                    <a:rPr lang="en-US" sz="1900" b="1" i="1" kern="100">
                                      <a:effectLst/>
                                      <a:latin typeface="Cambria Math" panose="02040503050406030204" pitchFamily="18" charset="0"/>
                                      <a:ea typeface="Times New Roman" panose="02020603050405020304" pitchFamily="18" charset="0"/>
                                      <a:cs typeface="Times New Roman" panose="02020603050405020304" pitchFamily="18" charset="0"/>
                                    </a:rPr>
                                    <m:t>𝒑𝒊</m:t>
                                  </m:r>
                                </m:sub>
                              </m:sSub>
                            </m:e>
                          </m:rad>
                        </m:den>
                      </m:f>
                    </m:oMath>
                  </m:oMathPara>
                </a14:m>
                <a:endParaRPr lang="it-IT" sz="1800" b="1" kern="100" dirty="0">
                  <a:effectLst/>
                  <a:ea typeface="Times New Roman" panose="02020603050405020304" pitchFamily="18" charset="0"/>
                  <a:cs typeface="Times New Roman" panose="02020603050405020304" pitchFamily="18" charset="0"/>
                </a:endParaRPr>
              </a:p>
              <a:p>
                <a:pPr marL="0" indent="0">
                  <a:buNone/>
                </a:pPr>
                <a:r>
                  <a:rPr lang="en-GB" dirty="0"/>
                  <a:t>Then we search iteratively around </a:t>
                </a:r>
                <a:r>
                  <a:rPr lang="en-GB" dirty="0" err="1"/>
                  <a:t>w</a:t>
                </a:r>
                <a:r>
                  <a:rPr lang="en-GB" baseline="-25000" dirty="0" err="1"/>
                  <a:t>i</a:t>
                </a:r>
                <a:r>
                  <a:rPr lang="en-GB" baseline="-25000" dirty="0"/>
                  <a:t>-opt</a:t>
                </a:r>
                <a:r>
                  <a:rPr lang="en-GB" dirty="0"/>
                  <a:t> starting from the optimal value of single mode until obtain:</a:t>
                </a:r>
              </a:p>
              <a:p>
                <a:pPr>
                  <a:buFont typeface="Wingdings" panose="05000000000000000000" pitchFamily="2" charset="2"/>
                  <a:buChar char="ü"/>
                </a:pPr>
                <a:r>
                  <a:rPr lang="en-GB" dirty="0"/>
                  <a:t> First two peaks of the H</a:t>
                </a:r>
                <a:r>
                  <a:rPr lang="en-GB" baseline="-25000" dirty="0"/>
                  <a:t>RL_RL </a:t>
                </a:r>
                <a:r>
                  <a:rPr lang="en-GB" dirty="0"/>
                  <a:t>that have the same height</a:t>
                </a:r>
              </a:p>
              <a:p>
                <a:pPr>
                  <a:buFont typeface="Wingdings" panose="05000000000000000000" pitchFamily="2" charset="2"/>
                  <a:buChar char="ü"/>
                </a:pPr>
                <a:r>
                  <a:rPr lang="en-GB" dirty="0"/>
                  <a:t> Third and forth peaks of HRL_RL must be equally high.</a:t>
                </a:r>
              </a:p>
              <a:p>
                <a:pPr marL="0" indent="0">
                  <a:buNone/>
                </a:pPr>
                <a:r>
                  <a:rPr lang="en-GB" dirty="0"/>
                  <a:t>when we find the smallest error in height of peaks, the optimal value of L1 and L2 has been found</a:t>
                </a:r>
                <a:endParaRPr lang="it-IT" dirty="0"/>
              </a:p>
            </p:txBody>
          </p:sp>
        </mc:Choice>
        <mc:Fallback xmlns="">
          <p:sp>
            <p:nvSpPr>
              <p:cNvPr id="3" name="Content Placeholder 2">
                <a:extLst>
                  <a:ext uri="{FF2B5EF4-FFF2-40B4-BE49-F238E27FC236}">
                    <a16:creationId xmlns:a16="http://schemas.microsoft.com/office/drawing/2014/main" id="{1B0E2773-F092-BD16-013B-BA1A4A247EA4}"/>
                  </a:ext>
                </a:extLst>
              </p:cNvPr>
              <p:cNvSpPr>
                <a:spLocks noGrp="1" noRot="1" noChangeAspect="1" noMove="1" noResize="1" noEditPoints="1" noAdjustHandles="1" noChangeArrowheads="1" noChangeShapeType="1" noTextEdit="1"/>
              </p:cNvSpPr>
              <p:nvPr>
                <p:ph idx="1"/>
              </p:nvPr>
            </p:nvSpPr>
            <p:spPr>
              <a:xfrm>
                <a:off x="6342743" y="1228326"/>
                <a:ext cx="5152571" cy="4971143"/>
              </a:xfrm>
              <a:blipFill>
                <a:blip r:embed="rId3"/>
                <a:stretch>
                  <a:fillRect l="-1418" t="-735"/>
                </a:stretch>
              </a:blipFill>
            </p:spPr>
            <p:txBody>
              <a:bodyPr/>
              <a:lstStyle/>
              <a:p>
                <a:r>
                  <a:rPr lang="en-GB">
                    <a:noFill/>
                  </a:rPr>
                  <a:t> </a:t>
                </a:r>
              </a:p>
            </p:txBody>
          </p:sp>
        </mc:Fallback>
      </mc:AlternateContent>
      <p:pic>
        <p:nvPicPr>
          <p:cNvPr id="7" name="Picture 6">
            <a:extLst>
              <a:ext uri="{FF2B5EF4-FFF2-40B4-BE49-F238E27FC236}">
                <a16:creationId xmlns:a16="http://schemas.microsoft.com/office/drawing/2014/main" id="{A9E8D8E8-E841-CA33-D746-4D590581CA8F}"/>
              </a:ext>
            </a:extLst>
          </p:cNvPr>
          <p:cNvPicPr>
            <a:picLocks noChangeAspect="1"/>
          </p:cNvPicPr>
          <p:nvPr/>
        </p:nvPicPr>
        <p:blipFill>
          <a:blip r:embed="rId4"/>
          <a:stretch>
            <a:fillRect/>
          </a:stretch>
        </p:blipFill>
        <p:spPr>
          <a:xfrm>
            <a:off x="4884057" y="1802685"/>
            <a:ext cx="1277342" cy="345561"/>
          </a:xfrm>
          <a:prstGeom prst="rect">
            <a:avLst/>
          </a:prstGeom>
        </p:spPr>
      </p:pic>
      <p:pic>
        <p:nvPicPr>
          <p:cNvPr id="13" name="Picture 12">
            <a:extLst>
              <a:ext uri="{FF2B5EF4-FFF2-40B4-BE49-F238E27FC236}">
                <a16:creationId xmlns:a16="http://schemas.microsoft.com/office/drawing/2014/main" id="{4C4B58A4-BFD7-AD1A-6387-6405B11F9121}"/>
              </a:ext>
            </a:extLst>
          </p:cNvPr>
          <p:cNvPicPr>
            <a:picLocks noChangeAspect="1"/>
          </p:cNvPicPr>
          <p:nvPr/>
        </p:nvPicPr>
        <p:blipFill>
          <a:blip r:embed="rId5"/>
          <a:srcRect/>
          <a:stretch/>
        </p:blipFill>
        <p:spPr>
          <a:xfrm>
            <a:off x="4943961" y="4019634"/>
            <a:ext cx="1217438" cy="345561"/>
          </a:xfrm>
          <a:prstGeom prst="rect">
            <a:avLst/>
          </a:prstGeom>
        </p:spPr>
      </p:pic>
    </p:spTree>
    <p:extLst>
      <p:ext uri="{BB962C8B-B14F-4D97-AF65-F5344CB8AC3E}">
        <p14:creationId xmlns:p14="http://schemas.microsoft.com/office/powerpoint/2010/main" val="42817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20CE4-DAF7-5D00-E90D-46BB7580E958}"/>
              </a:ext>
            </a:extLst>
          </p:cNvPr>
          <p:cNvSpPr>
            <a:spLocks noGrp="1"/>
          </p:cNvSpPr>
          <p:nvPr>
            <p:ph type="title"/>
          </p:nvPr>
        </p:nvSpPr>
        <p:spPr>
          <a:xfrm>
            <a:off x="1293813" y="-157996"/>
            <a:ext cx="9905998" cy="1478570"/>
          </a:xfrm>
        </p:spPr>
        <p:txBody>
          <a:bodyPr/>
          <a:lstStyle/>
          <a:p>
            <a:r>
              <a:rPr lang="it-IT" dirty="0"/>
              <a:t>3. R optimization</a:t>
            </a:r>
            <a:endParaRPr lang="en-GB"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69669E0-BCE0-2467-EB89-07F6DA0DDB2F}"/>
                  </a:ext>
                </a:extLst>
              </p:cNvPr>
              <p:cNvSpPr>
                <a:spLocks noGrp="1"/>
              </p:cNvSpPr>
              <p:nvPr>
                <p:ph idx="1"/>
              </p:nvPr>
            </p:nvSpPr>
            <p:spPr>
              <a:xfrm>
                <a:off x="5275942" y="1023257"/>
                <a:ext cx="6233885" cy="5479142"/>
              </a:xfrm>
            </p:spPr>
            <p:txBody>
              <a:bodyPr>
                <a:normAutofit fontScale="92500" lnSpcReduction="20000"/>
              </a:bodyPr>
              <a:lstStyle/>
              <a:p>
                <a:pPr marL="0" indent="0">
                  <a:buNone/>
                </a:pPr>
                <a:r>
                  <a:rPr lang="it-IT" dirty="0"/>
                  <a:t>R optimization consint into finding the best value that minimize the height of the four peaks. </a:t>
                </a:r>
              </a:p>
              <a:p>
                <a:pPr marL="0" indent="0">
                  <a:buNone/>
                </a:pPr>
                <a:r>
                  <a:rPr lang="it-IT" dirty="0"/>
                  <a:t>Knowing the ralation of the </a:t>
                </a:r>
                <a:r>
                  <a:rPr lang="en-GB" dirty="0"/>
                  <a:t>r with the electrical damping:</a:t>
                </a:r>
              </a:p>
              <a:p>
                <a:pPr marL="0" indent="0">
                  <a:buNone/>
                </a:pPr>
                <a14:m>
                  <m:oMathPara xmlns:m="http://schemas.openxmlformats.org/officeDocument/2006/math">
                    <m:oMathParaPr>
                      <m:jc m:val="centerGroup"/>
                    </m:oMathParaPr>
                    <m:oMath xmlns:m="http://schemas.openxmlformats.org/officeDocument/2006/math">
                      <m:sSub>
                        <m:sSubPr>
                          <m:ctrlPr>
                            <a:rPr lang="en-GB" sz="1800" b="1" i="1" kern="100" smtClea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b="1" i="1" kern="100">
                              <a:effectLst/>
                              <a:latin typeface="Cambria Math" panose="02040503050406030204" pitchFamily="18" charset="0"/>
                              <a:ea typeface="Times New Roman" panose="02020603050405020304" pitchFamily="18" charset="0"/>
                              <a:cs typeface="Times New Roman" panose="02020603050405020304" pitchFamily="18" charset="0"/>
                            </a:rPr>
                            <m:t>𝛏</m:t>
                          </m:r>
                        </m:e>
                        <m:sub>
                          <m:r>
                            <a:rPr lang="en-US" sz="1800" b="1" i="1" kern="100">
                              <a:effectLst/>
                              <a:latin typeface="Cambria Math" panose="02040503050406030204" pitchFamily="18" charset="0"/>
                              <a:ea typeface="Times New Roman" panose="02020603050405020304" pitchFamily="18" charset="0"/>
                              <a:cs typeface="Times New Roman" panose="02020603050405020304" pitchFamily="18" charset="0"/>
                            </a:rPr>
                            <m:t>𝒊</m:t>
                          </m:r>
                          <m:r>
                            <m:rPr>
                              <m:lit/>
                            </m:rPr>
                            <a:rPr lang="en-US" sz="1800" b="1" i="1" kern="100">
                              <a:effectLst/>
                              <a:latin typeface="Cambria Math" panose="02040503050406030204" pitchFamily="18" charset="0"/>
                              <a:ea typeface="Times New Roman" panose="02020603050405020304" pitchFamily="18" charset="0"/>
                              <a:cs typeface="Times New Roman" panose="02020603050405020304" pitchFamily="18" charset="0"/>
                            </a:rPr>
                            <m:t>_</m:t>
                          </m:r>
                          <m:r>
                            <a:rPr lang="en-US" sz="1800" b="1" i="1" kern="100">
                              <a:effectLst/>
                              <a:latin typeface="Cambria Math" panose="02040503050406030204" pitchFamily="18" charset="0"/>
                              <a:ea typeface="Times New Roman" panose="02020603050405020304" pitchFamily="18" charset="0"/>
                              <a:cs typeface="Times New Roman" panose="02020603050405020304" pitchFamily="18" charset="0"/>
                            </a:rPr>
                            <m:t>𝒐𝒑𝒕</m:t>
                          </m:r>
                        </m:sub>
                      </m:sSub>
                      <m:r>
                        <a:rPr lang="en-US" sz="1800" b="1" i="1" kern="100">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b="1" i="1" kern="100">
                              <a:effectLst/>
                              <a:latin typeface="Cambria Math" panose="02040503050406030204" pitchFamily="18" charset="0"/>
                              <a:ea typeface="Times New Roman" panose="02020603050405020304" pitchFamily="18" charset="0"/>
                              <a:cs typeface="Times New Roman" panose="02020603050405020304" pitchFamily="18" charset="0"/>
                            </a:rPr>
                            <m:t>𝑹𝑪</m:t>
                          </m:r>
                          <m:sSub>
                            <m:sSubPr>
                              <m:ctrlP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b="1" i="1" kern="100">
                                  <a:effectLst/>
                                  <a:latin typeface="Cambria Math" panose="02040503050406030204" pitchFamily="18" charset="0"/>
                                  <a:ea typeface="Times New Roman" panose="02020603050405020304" pitchFamily="18" charset="0"/>
                                  <a:cs typeface="Times New Roman" panose="02020603050405020304" pitchFamily="18" charset="0"/>
                                </a:rPr>
                                <m:t>𝒘</m:t>
                              </m:r>
                            </m:e>
                            <m:sub>
                              <m:r>
                                <a:rPr lang="en-US" sz="1800" b="1" i="1" kern="100">
                                  <a:effectLst/>
                                  <a:latin typeface="Cambria Math" panose="02040503050406030204" pitchFamily="18" charset="0"/>
                                  <a:ea typeface="Times New Roman" panose="02020603050405020304" pitchFamily="18" charset="0"/>
                                  <a:cs typeface="Times New Roman" panose="02020603050405020304" pitchFamily="18" charset="0"/>
                                </a:rPr>
                                <m:t>𝒊</m:t>
                              </m:r>
                              <m:r>
                                <m:rPr>
                                  <m:lit/>
                                </m:rPr>
                                <a:rPr lang="en-US" sz="1800" b="1" i="1" kern="100">
                                  <a:effectLst/>
                                  <a:latin typeface="Cambria Math" panose="02040503050406030204" pitchFamily="18" charset="0"/>
                                  <a:ea typeface="Times New Roman" panose="02020603050405020304" pitchFamily="18" charset="0"/>
                                  <a:cs typeface="Times New Roman" panose="02020603050405020304" pitchFamily="18" charset="0"/>
                                </a:rPr>
                                <m:t>_</m:t>
                              </m:r>
                              <m:r>
                                <a:rPr lang="en-US" sz="1800" b="1" i="1" kern="100">
                                  <a:effectLst/>
                                  <a:latin typeface="Cambria Math" panose="02040503050406030204" pitchFamily="18" charset="0"/>
                                  <a:ea typeface="Times New Roman" panose="02020603050405020304" pitchFamily="18" charset="0"/>
                                  <a:cs typeface="Times New Roman" panose="02020603050405020304" pitchFamily="18" charset="0"/>
                                </a:rPr>
                                <m:t>𝒐𝒑𝒕</m:t>
                              </m:r>
                            </m:sub>
                          </m:sSub>
                        </m:num>
                        <m:den>
                          <m:r>
                            <a:rPr lang="en-US" sz="1800" b="1" i="1" kern="100">
                              <a:effectLst/>
                              <a:latin typeface="Cambria Math" panose="02040503050406030204" pitchFamily="18" charset="0"/>
                              <a:ea typeface="Times New Roman" panose="02020603050405020304" pitchFamily="18" charset="0"/>
                              <a:cs typeface="Times New Roman" panose="02020603050405020304" pitchFamily="18" charset="0"/>
                            </a:rPr>
                            <m:t>𝟐</m:t>
                          </m:r>
                        </m:den>
                      </m:f>
                    </m:oMath>
                  </m:oMathPara>
                </a14:m>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buNone/>
                </a:pPr>
                <a:r>
                  <a:rPr lang="en-GB" dirty="0"/>
                  <a:t>Let's proceed in the same way as we did previously with the inductors. </a:t>
                </a:r>
              </a:p>
              <a:p>
                <a:pPr>
                  <a:buFont typeface="Wingdings" panose="05000000000000000000" pitchFamily="2" charset="2"/>
                  <a:buChar char="ü"/>
                </a:pPr>
                <a:r>
                  <a:rPr lang="en-GB" dirty="0"/>
                  <a:t> Starting from the optimal damping values obtained with the single piezo formulas</a:t>
                </a:r>
              </a:p>
              <a:p>
                <a:pPr>
                  <a:buFont typeface="Wingdings" panose="05000000000000000000" pitchFamily="2" charset="2"/>
                  <a:buChar char="ü"/>
                </a:pPr>
                <a:r>
                  <a:rPr lang="en-GB" dirty="0"/>
                  <a:t> Look in a </a:t>
                </a:r>
                <a:r>
                  <a:rPr lang="en-GB" dirty="0" err="1"/>
                  <a:t>neighborhood</a:t>
                </a:r>
                <a:r>
                  <a:rPr lang="en-GB" dirty="0"/>
                  <a:t> in order to minimize the height of the peaks. </a:t>
                </a:r>
              </a:p>
              <a:p>
                <a:pPr marL="0" indent="0">
                  <a:buNone/>
                </a:pPr>
                <a:r>
                  <a:rPr lang="en-GB" dirty="0"/>
                  <a:t>As before when the smallest error is found we have </a:t>
                </a:r>
                <a:r>
                  <a:rPr lang="en-GB"/>
                  <a:t>the optimal </a:t>
                </a:r>
                <a:r>
                  <a:rPr lang="en-GB" dirty="0"/>
                  <a:t>values of R1 and R2</a:t>
                </a:r>
                <a:endParaRPr lang="it-IT" dirty="0"/>
              </a:p>
            </p:txBody>
          </p:sp>
        </mc:Choice>
        <mc:Fallback xmlns="">
          <p:sp>
            <p:nvSpPr>
              <p:cNvPr id="3" name="Content Placeholder 2">
                <a:extLst>
                  <a:ext uri="{FF2B5EF4-FFF2-40B4-BE49-F238E27FC236}">
                    <a16:creationId xmlns:a16="http://schemas.microsoft.com/office/drawing/2014/main" id="{D69669E0-BCE0-2467-EB89-07F6DA0DDB2F}"/>
                  </a:ext>
                </a:extLst>
              </p:cNvPr>
              <p:cNvSpPr>
                <a:spLocks noGrp="1" noRot="1" noChangeAspect="1" noMove="1" noResize="1" noEditPoints="1" noAdjustHandles="1" noChangeArrowheads="1" noChangeShapeType="1" noTextEdit="1"/>
              </p:cNvSpPr>
              <p:nvPr>
                <p:ph idx="1"/>
              </p:nvPr>
            </p:nvSpPr>
            <p:spPr>
              <a:xfrm>
                <a:off x="5275942" y="1023257"/>
                <a:ext cx="6233885" cy="5479142"/>
              </a:xfrm>
              <a:blipFill>
                <a:blip r:embed="rId2"/>
                <a:stretch>
                  <a:fillRect l="-1662" t="-779"/>
                </a:stretch>
              </a:blipFill>
            </p:spPr>
            <p:txBody>
              <a:bodyPr/>
              <a:lstStyle/>
              <a:p>
                <a:r>
                  <a:rPr lang="en-GB">
                    <a:noFill/>
                  </a:rPr>
                  <a:t> </a:t>
                </a:r>
              </a:p>
            </p:txBody>
          </p:sp>
        </mc:Fallback>
      </mc:AlternateContent>
    </p:spTree>
    <p:extLst>
      <p:ext uri="{BB962C8B-B14F-4D97-AF65-F5344CB8AC3E}">
        <p14:creationId xmlns:p14="http://schemas.microsoft.com/office/powerpoint/2010/main" val="31790208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D82F17-AAF9-3B6A-657F-52F76E334277}"/>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0CB8D20F-B8D3-E31C-4C3A-C7AFED1B3801}"/>
              </a:ext>
            </a:extLst>
          </p:cNvPr>
          <p:cNvSpPr>
            <a:spLocks noGrp="1"/>
          </p:cNvSpPr>
          <p:nvPr>
            <p:ph type="title"/>
          </p:nvPr>
        </p:nvSpPr>
        <p:spPr>
          <a:xfrm>
            <a:off x="1141413" y="618518"/>
            <a:ext cx="9905998" cy="790404"/>
          </a:xfrm>
        </p:spPr>
        <p:txBody>
          <a:bodyPr rtlCol="0">
            <a:normAutofit/>
          </a:bodyPr>
          <a:lstStyle/>
          <a:p>
            <a:pPr rtl="0"/>
            <a:r>
              <a:rPr lang="it-IT" sz="4400" dirty="0">
                <a:latin typeface="Rockwell" panose="02060603020205020403" pitchFamily="18" charset="0"/>
              </a:rPr>
              <a:t>Experimental setup</a:t>
            </a:r>
          </a:p>
        </p:txBody>
      </p:sp>
      <p:sp>
        <p:nvSpPr>
          <p:cNvPr id="3" name="Titolo 1">
            <a:extLst>
              <a:ext uri="{FF2B5EF4-FFF2-40B4-BE49-F238E27FC236}">
                <a16:creationId xmlns:a16="http://schemas.microsoft.com/office/drawing/2014/main" id="{39600F9E-B40A-0B2F-A08D-0C44AA3E6687}"/>
              </a:ext>
            </a:extLst>
          </p:cNvPr>
          <p:cNvSpPr txBox="1">
            <a:spLocks/>
          </p:cNvSpPr>
          <p:nvPr/>
        </p:nvSpPr>
        <p:spPr>
          <a:xfrm>
            <a:off x="1141413" y="1181465"/>
            <a:ext cx="9905998" cy="79040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it-IT" sz="2400" dirty="0">
                <a:latin typeface="Rockwell" panose="02060603020205020403" pitchFamily="18" charset="0"/>
              </a:rPr>
              <a:t>The bar</a:t>
            </a:r>
          </a:p>
        </p:txBody>
      </p:sp>
      <p:sp>
        <p:nvSpPr>
          <p:cNvPr id="4" name="Rettangolo smussato 16">
            <a:extLst>
              <a:ext uri="{FF2B5EF4-FFF2-40B4-BE49-F238E27FC236}">
                <a16:creationId xmlns:a16="http://schemas.microsoft.com/office/drawing/2014/main" id="{7F854E4C-202A-4669-3110-1B5A381977AE}"/>
              </a:ext>
            </a:extLst>
          </p:cNvPr>
          <p:cNvSpPr/>
          <p:nvPr/>
        </p:nvSpPr>
        <p:spPr>
          <a:xfrm>
            <a:off x="1232357" y="3600995"/>
            <a:ext cx="2045132" cy="595715"/>
          </a:xfrm>
          <a:prstGeom prst="bevel">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t>Foto barretta</a:t>
            </a:r>
          </a:p>
        </p:txBody>
      </p:sp>
      <p:sp>
        <p:nvSpPr>
          <p:cNvPr id="5" name="TextBox 4">
            <a:extLst>
              <a:ext uri="{FF2B5EF4-FFF2-40B4-BE49-F238E27FC236}">
                <a16:creationId xmlns:a16="http://schemas.microsoft.com/office/drawing/2014/main" id="{A84C2A05-84C9-2C7B-C95A-F61A59BB7B01}"/>
              </a:ext>
            </a:extLst>
          </p:cNvPr>
          <p:cNvSpPr txBox="1"/>
          <p:nvPr/>
        </p:nvSpPr>
        <p:spPr>
          <a:xfrm>
            <a:off x="4385388" y="2071396"/>
            <a:ext cx="5850294" cy="2862322"/>
          </a:xfrm>
          <a:prstGeom prst="rect">
            <a:avLst/>
          </a:prstGeom>
          <a:noFill/>
        </p:spPr>
        <p:txBody>
          <a:bodyPr wrap="square" rtlCol="0">
            <a:spAutoFit/>
          </a:bodyPr>
          <a:lstStyle/>
          <a:p>
            <a:r>
              <a:rPr lang="it-IT" dirty="0"/>
              <a:t>The bar </a:t>
            </a:r>
            <a:r>
              <a:rPr lang="it-IT" dirty="0" err="1"/>
              <a:t>is</a:t>
            </a:r>
            <a:r>
              <a:rPr lang="it-IT" dirty="0"/>
              <a:t> </a:t>
            </a:r>
            <a:r>
              <a:rPr lang="it-IT" dirty="0" err="1"/>
              <a:t>constrained</a:t>
            </a:r>
            <a:r>
              <a:rPr lang="it-IT" dirty="0"/>
              <a:t> on a single end, the </a:t>
            </a:r>
            <a:r>
              <a:rPr lang="it-IT" dirty="0" err="1"/>
              <a:t>lenght</a:t>
            </a:r>
            <a:r>
              <a:rPr lang="it-IT" dirty="0"/>
              <a:t> of the bar </a:t>
            </a:r>
            <a:r>
              <a:rPr lang="it-IT" dirty="0" err="1"/>
              <a:t>is</a:t>
            </a:r>
            <a:r>
              <a:rPr lang="it-IT" dirty="0"/>
              <a:t> </a:t>
            </a:r>
            <a:r>
              <a:rPr lang="it-IT" dirty="0" err="1"/>
              <a:t>much</a:t>
            </a:r>
            <a:r>
              <a:rPr lang="it-IT" dirty="0"/>
              <a:t> </a:t>
            </a:r>
            <a:r>
              <a:rPr lang="it-IT" dirty="0" err="1"/>
              <a:t>greater</a:t>
            </a:r>
            <a:r>
              <a:rPr lang="it-IT" dirty="0"/>
              <a:t> of the </a:t>
            </a:r>
            <a:r>
              <a:rPr lang="it-IT" dirty="0" err="1"/>
              <a:t>width</a:t>
            </a:r>
            <a:r>
              <a:rPr lang="it-IT" dirty="0"/>
              <a:t> to be </a:t>
            </a:r>
            <a:r>
              <a:rPr lang="it-IT" dirty="0" err="1"/>
              <a:t>able</a:t>
            </a:r>
            <a:r>
              <a:rPr lang="it-IT" dirty="0"/>
              <a:t> to </a:t>
            </a:r>
            <a:r>
              <a:rPr lang="it-IT" dirty="0" err="1"/>
              <a:t>approximate</a:t>
            </a:r>
            <a:r>
              <a:rPr lang="it-IT" dirty="0"/>
              <a:t> to a single </a:t>
            </a:r>
            <a:r>
              <a:rPr lang="it-IT" dirty="0" err="1"/>
              <a:t>dimesion</a:t>
            </a:r>
            <a:r>
              <a:rPr lang="it-IT" dirty="0"/>
              <a:t>.</a:t>
            </a:r>
          </a:p>
          <a:p>
            <a:endParaRPr lang="it-IT" dirty="0"/>
          </a:p>
          <a:p>
            <a:r>
              <a:rPr lang="it-IT" dirty="0"/>
              <a:t>The </a:t>
            </a:r>
            <a:r>
              <a:rPr lang="it-IT" dirty="0" err="1"/>
              <a:t>magnet</a:t>
            </a:r>
            <a:r>
              <a:rPr lang="it-IT" dirty="0"/>
              <a:t> and the </a:t>
            </a:r>
            <a:r>
              <a:rPr lang="it-IT" dirty="0" err="1"/>
              <a:t>mesurement</a:t>
            </a:r>
            <a:r>
              <a:rPr lang="it-IT" dirty="0"/>
              <a:t> point </a:t>
            </a:r>
            <a:r>
              <a:rPr lang="it-IT" dirty="0" err="1"/>
              <a:t>have</a:t>
            </a:r>
            <a:r>
              <a:rPr lang="it-IT" dirty="0"/>
              <a:t> to be in the center of the bar to </a:t>
            </a:r>
            <a:r>
              <a:rPr lang="it-IT" dirty="0" err="1"/>
              <a:t>minimize</a:t>
            </a:r>
            <a:r>
              <a:rPr lang="it-IT" dirty="0"/>
              <a:t> the </a:t>
            </a:r>
            <a:r>
              <a:rPr lang="it-IT" dirty="0" err="1"/>
              <a:t>effect</a:t>
            </a:r>
            <a:r>
              <a:rPr lang="it-IT" dirty="0"/>
              <a:t> of the </a:t>
            </a:r>
            <a:r>
              <a:rPr lang="it-IT" dirty="0" err="1"/>
              <a:t>torsion</a:t>
            </a:r>
            <a:r>
              <a:rPr lang="it-IT" dirty="0"/>
              <a:t> on the </a:t>
            </a:r>
            <a:r>
              <a:rPr lang="it-IT" dirty="0" err="1"/>
              <a:t>movement</a:t>
            </a:r>
            <a:r>
              <a:rPr lang="it-IT" dirty="0"/>
              <a:t>.</a:t>
            </a:r>
          </a:p>
          <a:p>
            <a:endParaRPr lang="it-IT" dirty="0"/>
          </a:p>
          <a:p>
            <a:r>
              <a:rPr lang="it-IT" dirty="0"/>
              <a:t>The </a:t>
            </a:r>
            <a:r>
              <a:rPr lang="it-IT" dirty="0" err="1"/>
              <a:t>two</a:t>
            </a:r>
            <a:r>
              <a:rPr lang="it-IT" dirty="0"/>
              <a:t> </a:t>
            </a:r>
            <a:r>
              <a:rPr lang="it-IT" dirty="0" err="1"/>
              <a:t>piezo</a:t>
            </a:r>
            <a:r>
              <a:rPr lang="it-IT" dirty="0"/>
              <a:t> patch are </a:t>
            </a:r>
            <a:r>
              <a:rPr lang="it-IT" dirty="0" err="1"/>
              <a:t>placed</a:t>
            </a:r>
            <a:r>
              <a:rPr lang="it-IT" dirty="0"/>
              <a:t> in a way </a:t>
            </a:r>
            <a:r>
              <a:rPr lang="it-IT" dirty="0" err="1"/>
              <a:t>that</a:t>
            </a:r>
            <a:r>
              <a:rPr lang="it-IT" dirty="0"/>
              <a:t> </a:t>
            </a:r>
            <a:r>
              <a:rPr lang="it-IT" dirty="0" err="1"/>
              <a:t>is</a:t>
            </a:r>
            <a:r>
              <a:rPr lang="it-IT" dirty="0"/>
              <a:t> </a:t>
            </a:r>
            <a:r>
              <a:rPr lang="it-IT" dirty="0" err="1"/>
              <a:t>optimal</a:t>
            </a:r>
            <a:r>
              <a:rPr lang="it-IT" dirty="0"/>
              <a:t> to control the first mode(</a:t>
            </a:r>
            <a:r>
              <a:rPr lang="it-IT" dirty="0" err="1"/>
              <a:t>lower</a:t>
            </a:r>
            <a:r>
              <a:rPr lang="it-IT" dirty="0"/>
              <a:t> patch) and the second mode.</a:t>
            </a:r>
          </a:p>
        </p:txBody>
      </p:sp>
    </p:spTree>
    <p:extLst>
      <p:ext uri="{BB962C8B-B14F-4D97-AF65-F5344CB8AC3E}">
        <p14:creationId xmlns:p14="http://schemas.microsoft.com/office/powerpoint/2010/main" val="41240870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36675D-6951-7D1D-8AC0-70A522CDF116}"/>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17A475DF-2FAD-7E78-1796-A875C07F14B2}"/>
              </a:ext>
            </a:extLst>
          </p:cNvPr>
          <p:cNvSpPr>
            <a:spLocks noGrp="1"/>
          </p:cNvSpPr>
          <p:nvPr>
            <p:ph type="title"/>
          </p:nvPr>
        </p:nvSpPr>
        <p:spPr>
          <a:xfrm>
            <a:off x="1391784" y="727375"/>
            <a:ext cx="9905998" cy="790404"/>
          </a:xfrm>
        </p:spPr>
        <p:txBody>
          <a:bodyPr rtlCol="0">
            <a:normAutofit/>
          </a:bodyPr>
          <a:lstStyle/>
          <a:p>
            <a:pPr rtl="0"/>
            <a:r>
              <a:rPr lang="it-IT" sz="4400" dirty="0">
                <a:latin typeface="Rockwell" panose="02060603020205020403" pitchFamily="18" charset="0"/>
              </a:rPr>
              <a:t>GOALS</a:t>
            </a:r>
          </a:p>
        </p:txBody>
      </p:sp>
      <p:sp>
        <p:nvSpPr>
          <p:cNvPr id="3" name="TextBox 2">
            <a:extLst>
              <a:ext uri="{FF2B5EF4-FFF2-40B4-BE49-F238E27FC236}">
                <a16:creationId xmlns:a16="http://schemas.microsoft.com/office/drawing/2014/main" id="{4CA198BC-6516-7C0A-B661-48F52E8C00A1}"/>
              </a:ext>
            </a:extLst>
          </p:cNvPr>
          <p:cNvSpPr txBox="1"/>
          <p:nvPr/>
        </p:nvSpPr>
        <p:spPr>
          <a:xfrm>
            <a:off x="1507670" y="2226129"/>
            <a:ext cx="8855529" cy="3170099"/>
          </a:xfrm>
          <a:prstGeom prst="rect">
            <a:avLst/>
          </a:prstGeom>
          <a:noFill/>
        </p:spPr>
        <p:txBody>
          <a:bodyPr wrap="square" rtlCol="0">
            <a:spAutoFit/>
          </a:bodyPr>
          <a:lstStyle/>
          <a:p>
            <a:r>
              <a:rPr lang="it-IT" sz="2000" dirty="0"/>
              <a:t> The gal of our project is:</a:t>
            </a:r>
          </a:p>
          <a:p>
            <a:r>
              <a:rPr lang="it-IT" sz="2000" dirty="0"/>
              <a:t>- </a:t>
            </a:r>
            <a:r>
              <a:rPr lang="it-IT" sz="2000" b="1" dirty="0"/>
              <a:t>SINGLE MODE </a:t>
            </a:r>
            <a:r>
              <a:rPr lang="it-IT" sz="2000" dirty="0">
                <a:ln w="0"/>
                <a:effectLst>
                  <a:outerShdw blurRad="38100" dist="19050" dir="2700000" algn="tl" rotWithShape="0">
                    <a:schemeClr val="dk1">
                      <a:alpha val="40000"/>
                    </a:schemeClr>
                  </a:outerShdw>
                </a:effectLst>
              </a:rPr>
              <a:t>optimization</a:t>
            </a:r>
            <a:endParaRPr lang="it-IT" sz="2000" dirty="0"/>
          </a:p>
          <a:p>
            <a:pPr marL="742950" lvl="1" indent="-285750">
              <a:buFontTx/>
              <a:buChar char="-"/>
            </a:pPr>
            <a:r>
              <a:rPr lang="it-IT" sz="2000" dirty="0"/>
              <a:t>Find the optimal value of Resistance to conncet with the pizoelectric bar for reduce the vibration of specific natural frequence.</a:t>
            </a:r>
          </a:p>
          <a:p>
            <a:pPr marL="742950" lvl="1" indent="-285750">
              <a:buFontTx/>
              <a:buChar char="-"/>
            </a:pPr>
            <a:r>
              <a:rPr lang="it-IT" sz="2000" dirty="0"/>
              <a:t>Find the optimal value of the Indicutance and Resistance to conncet with one piezo and snnoze vibration of specic natural frequence</a:t>
            </a:r>
          </a:p>
          <a:p>
            <a:pPr marL="285750" indent="-285750">
              <a:buFontTx/>
              <a:buChar char="-"/>
            </a:pPr>
            <a:r>
              <a:rPr lang="it-IT" sz="2000" b="1" dirty="0"/>
              <a:t>MULTI MODE </a:t>
            </a:r>
            <a:r>
              <a:rPr lang="it-IT" sz="2000" dirty="0"/>
              <a:t>optimization</a:t>
            </a:r>
          </a:p>
          <a:p>
            <a:pPr marL="742950" lvl="1" indent="-285750">
              <a:buFontTx/>
              <a:buChar char="-"/>
            </a:pPr>
            <a:r>
              <a:rPr lang="it-IT" sz="2000" dirty="0"/>
              <a:t>Find the correct values of L1, R1, L2, R2 and connect these circuit to both piezo patch attached to metallic bar for snnoze the vubration associated to first and second natual frequences of the system</a:t>
            </a:r>
            <a:endParaRPr lang="en-GB" sz="2000" dirty="0"/>
          </a:p>
        </p:txBody>
      </p:sp>
    </p:spTree>
    <p:extLst>
      <p:ext uri="{BB962C8B-B14F-4D97-AF65-F5344CB8AC3E}">
        <p14:creationId xmlns:p14="http://schemas.microsoft.com/office/powerpoint/2010/main" val="10993673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39BBFB-A4E5-442F-1362-523C5F74D213}"/>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8E90EC40-3169-62C1-1740-41DA9F9AC971}"/>
              </a:ext>
            </a:extLst>
          </p:cNvPr>
          <p:cNvSpPr>
            <a:spLocks noGrp="1"/>
          </p:cNvSpPr>
          <p:nvPr>
            <p:ph type="title"/>
          </p:nvPr>
        </p:nvSpPr>
        <p:spPr>
          <a:xfrm>
            <a:off x="1391784" y="634846"/>
            <a:ext cx="9905998" cy="790404"/>
          </a:xfrm>
        </p:spPr>
        <p:txBody>
          <a:bodyPr rtlCol="0">
            <a:noAutofit/>
          </a:bodyPr>
          <a:lstStyle/>
          <a:p>
            <a:pPr rtl="0"/>
            <a:r>
              <a:rPr lang="it-IT" sz="3200" dirty="0">
                <a:latin typeface="Rockwell" panose="02060603020205020403" pitchFamily="18" charset="0"/>
              </a:rPr>
              <a:t>Experiment procedure SINGLE MODE</a:t>
            </a:r>
          </a:p>
        </p:txBody>
      </p:sp>
      <p:sp>
        <p:nvSpPr>
          <p:cNvPr id="4" name="TextBox 3">
            <a:extLst>
              <a:ext uri="{FF2B5EF4-FFF2-40B4-BE49-F238E27FC236}">
                <a16:creationId xmlns:a16="http://schemas.microsoft.com/office/drawing/2014/main" id="{9DAA8730-5F44-A081-5D84-3C47D0C4EA24}"/>
              </a:ext>
            </a:extLst>
          </p:cNvPr>
          <p:cNvSpPr txBox="1"/>
          <p:nvPr/>
        </p:nvSpPr>
        <p:spPr>
          <a:xfrm>
            <a:off x="1589314" y="1953986"/>
            <a:ext cx="9105900" cy="4678204"/>
          </a:xfrm>
          <a:prstGeom prst="rect">
            <a:avLst/>
          </a:prstGeom>
          <a:noFill/>
        </p:spPr>
        <p:txBody>
          <a:bodyPr wrap="square" rtlCol="0">
            <a:spAutoFit/>
          </a:bodyPr>
          <a:lstStyle/>
          <a:p>
            <a:r>
              <a:rPr lang="it-IT" sz="2000" dirty="0"/>
              <a:t>The procedure utilized for the single mode piezo-shaunt optimization is the following:</a:t>
            </a:r>
          </a:p>
          <a:p>
            <a:endParaRPr lang="it-IT" sz="2000" dirty="0"/>
          </a:p>
          <a:p>
            <a:pPr marL="285750" indent="-285750">
              <a:buFontTx/>
              <a:buChar char="-"/>
            </a:pPr>
            <a:r>
              <a:rPr lang="it-IT" sz="2000" dirty="0"/>
              <a:t>Prepare and check all the laboratory equipement  </a:t>
            </a:r>
          </a:p>
          <a:p>
            <a:pPr marL="285750" indent="-285750">
              <a:buFontTx/>
              <a:buChar char="-"/>
            </a:pPr>
            <a:r>
              <a:rPr lang="it-IT" sz="2000" dirty="0"/>
              <a:t>Set all the Dewesoft parameters for excite and acquiring correctly data ( sampling freq, and natural freequences of our interest)</a:t>
            </a:r>
          </a:p>
          <a:p>
            <a:pPr marL="285750" indent="-285750">
              <a:buFontTx/>
              <a:buChar char="-"/>
            </a:pPr>
            <a:r>
              <a:rPr lang="it-IT" sz="2000" dirty="0"/>
              <a:t>Catch all the bar variable we need (equivalent capacity </a:t>
            </a:r>
            <a:r>
              <a:rPr lang="it-IT" sz="2000" b="1" dirty="0">
                <a:latin typeface="Rockwell" panose="02060603020205020403" pitchFamily="18" charset="0"/>
              </a:rPr>
              <a:t>Cpi</a:t>
            </a:r>
            <a:r>
              <a:rPr lang="it-IT" sz="2000" dirty="0"/>
              <a:t>, </a:t>
            </a:r>
            <a:r>
              <a:rPr lang="it-IT" sz="2000" b="1" dirty="0">
                <a:latin typeface="Rockwell" panose="02060603020205020403" pitchFamily="18" charset="0"/>
              </a:rPr>
              <a:t>ki </a:t>
            </a:r>
            <a:r>
              <a:rPr lang="it-IT" sz="2000" dirty="0"/>
              <a:t>parameters)</a:t>
            </a:r>
          </a:p>
          <a:p>
            <a:pPr marL="285750" indent="-285750">
              <a:buFontTx/>
              <a:buChar char="-"/>
            </a:pPr>
            <a:r>
              <a:rPr lang="it-IT" sz="2000" dirty="0"/>
              <a:t>Excite the bar with </a:t>
            </a:r>
            <a:r>
              <a:rPr lang="it-IT" sz="2000" b="1" dirty="0">
                <a:latin typeface="Rockwell" panose="02060603020205020403" pitchFamily="18" charset="0"/>
              </a:rPr>
              <a:t>WHITE NOISE </a:t>
            </a:r>
            <a:r>
              <a:rPr lang="it-IT" sz="2000" dirty="0"/>
              <a:t>signal, elaborate a little bit the </a:t>
            </a:r>
            <a:r>
              <a:rPr lang="it-IT" sz="2000" b="1" dirty="0"/>
              <a:t>WN</a:t>
            </a:r>
            <a:r>
              <a:rPr lang="it-IT" sz="2000" dirty="0"/>
              <a:t> signal for better analysis (use of hanning window) </a:t>
            </a:r>
          </a:p>
          <a:p>
            <a:pPr marL="285750" indent="-285750">
              <a:buFontTx/>
              <a:buChar char="-"/>
            </a:pPr>
            <a:r>
              <a:rPr lang="it-IT" sz="2000" dirty="0"/>
              <a:t>Find the </a:t>
            </a:r>
            <a:r>
              <a:rPr lang="it-IT" sz="2000" b="1" i="1" dirty="0"/>
              <a:t>FRF</a:t>
            </a:r>
            <a:r>
              <a:rPr lang="it-IT" sz="2000" dirty="0"/>
              <a:t> (Frequency response funcion with different system configuration:</a:t>
            </a:r>
          </a:p>
          <a:p>
            <a:pPr marL="742950" lvl="1" indent="-285750">
              <a:buFontTx/>
              <a:buChar char="-"/>
            </a:pPr>
            <a:r>
              <a:rPr lang="it-IT" sz="2000" b="1" dirty="0">
                <a:latin typeface="Rockwell" panose="02060603020205020403" pitchFamily="18" charset="0"/>
              </a:rPr>
              <a:t>FRF_sc_sc</a:t>
            </a:r>
            <a:r>
              <a:rPr lang="it-IT" sz="2000" dirty="0"/>
              <a:t>: two piezo in short circuit ( no influemce of the piezo voltage on mechanical system)</a:t>
            </a:r>
          </a:p>
          <a:p>
            <a:pPr marL="742950" lvl="1" indent="-285750">
              <a:buFontTx/>
              <a:buChar char="-"/>
            </a:pPr>
            <a:r>
              <a:rPr lang="it-IT" sz="2000" b="1" dirty="0">
                <a:latin typeface="Rockwell" panose="02060603020205020403" pitchFamily="18" charset="0"/>
              </a:rPr>
              <a:t>FRF_oc_sc</a:t>
            </a:r>
            <a:r>
              <a:rPr lang="it-IT" sz="2000" dirty="0"/>
              <a:t>: the first piezo id now in open circuit, so its voltage influenzate the system maechanical behaviour</a:t>
            </a:r>
          </a:p>
          <a:p>
            <a:pPr marL="742950" lvl="1" indent="-285750">
              <a:buFontTx/>
              <a:buChar char="-"/>
            </a:pPr>
            <a:r>
              <a:rPr lang="it-IT" sz="2000" b="1" dirty="0">
                <a:latin typeface="Rockwell" panose="02060603020205020403" pitchFamily="18" charset="0"/>
              </a:rPr>
              <a:t>FRF_sc_oc</a:t>
            </a:r>
            <a:r>
              <a:rPr lang="it-IT" sz="2000" dirty="0"/>
              <a:t>: now the first piezo is in short circuit and the second in open circit</a:t>
            </a:r>
          </a:p>
          <a:p>
            <a:endParaRPr lang="it-IT" dirty="0"/>
          </a:p>
        </p:txBody>
      </p:sp>
    </p:spTree>
    <p:extLst>
      <p:ext uri="{BB962C8B-B14F-4D97-AF65-F5344CB8AC3E}">
        <p14:creationId xmlns:p14="http://schemas.microsoft.com/office/powerpoint/2010/main" val="11152021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A858A-F5FD-642E-C5E7-D3FB73D74FB3}"/>
              </a:ext>
            </a:extLst>
          </p:cNvPr>
          <p:cNvSpPr>
            <a:spLocks noGrp="1"/>
          </p:cNvSpPr>
          <p:nvPr>
            <p:ph type="title"/>
          </p:nvPr>
        </p:nvSpPr>
        <p:spPr/>
        <p:txBody>
          <a:bodyPr/>
          <a:lstStyle/>
          <a:p>
            <a:r>
              <a:rPr lang="it-IT" dirty="0"/>
              <a:t>Dewesoft parameters</a:t>
            </a:r>
            <a:endParaRPr lang="en-GB" dirty="0"/>
          </a:p>
        </p:txBody>
      </p:sp>
      <p:sp>
        <p:nvSpPr>
          <p:cNvPr id="3" name="Content Placeholder 2">
            <a:extLst>
              <a:ext uri="{FF2B5EF4-FFF2-40B4-BE49-F238E27FC236}">
                <a16:creationId xmlns:a16="http://schemas.microsoft.com/office/drawing/2014/main" id="{86E779F0-A98D-2953-87EC-43E52D40D01C}"/>
              </a:ext>
            </a:extLst>
          </p:cNvPr>
          <p:cNvSpPr>
            <a:spLocks noGrp="1"/>
          </p:cNvSpPr>
          <p:nvPr>
            <p:ph idx="1"/>
          </p:nvPr>
        </p:nvSpPr>
        <p:spPr/>
        <p:txBody>
          <a:bodyPr/>
          <a:lstStyle/>
          <a:p>
            <a:endParaRPr lang="en-GB" dirty="0"/>
          </a:p>
        </p:txBody>
      </p:sp>
    </p:spTree>
    <p:extLst>
      <p:ext uri="{BB962C8B-B14F-4D97-AF65-F5344CB8AC3E}">
        <p14:creationId xmlns:p14="http://schemas.microsoft.com/office/powerpoint/2010/main" val="13996638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67787-9129-31EE-1EF7-16EC53419AFA}"/>
              </a:ext>
            </a:extLst>
          </p:cNvPr>
          <p:cNvSpPr>
            <a:spLocks noGrp="1"/>
          </p:cNvSpPr>
          <p:nvPr>
            <p:ph type="title"/>
          </p:nvPr>
        </p:nvSpPr>
        <p:spPr>
          <a:xfrm>
            <a:off x="1141412" y="237518"/>
            <a:ext cx="9905998" cy="1153132"/>
          </a:xfrm>
        </p:spPr>
        <p:txBody>
          <a:bodyPr/>
          <a:lstStyle/>
          <a:p>
            <a:r>
              <a:rPr lang="it-IT" dirty="0">
                <a:latin typeface="Rockwell" panose="02060603020205020403" pitchFamily="18" charset="0"/>
              </a:rPr>
              <a:t>Equivalent capacity </a:t>
            </a:r>
            <a:r>
              <a:rPr lang="it-IT" b="1" dirty="0">
                <a:latin typeface="Rockwell" panose="02060603020205020403" pitchFamily="18" charset="0"/>
              </a:rPr>
              <a:t>cpi</a:t>
            </a:r>
            <a:endParaRPr lang="en-GB" b="1" dirty="0">
              <a:latin typeface="Rockwell" panose="02060603020205020403" pitchFamily="18" charset="0"/>
            </a:endParaRPr>
          </a:p>
        </p:txBody>
      </p:sp>
      <p:sp>
        <p:nvSpPr>
          <p:cNvPr id="3" name="Content Placeholder 2">
            <a:extLst>
              <a:ext uri="{FF2B5EF4-FFF2-40B4-BE49-F238E27FC236}">
                <a16:creationId xmlns:a16="http://schemas.microsoft.com/office/drawing/2014/main" id="{CF6684F3-499C-EC02-5FC3-B0E6A9F9E6BC}"/>
              </a:ext>
            </a:extLst>
          </p:cNvPr>
          <p:cNvSpPr>
            <a:spLocks noGrp="1"/>
          </p:cNvSpPr>
          <p:nvPr>
            <p:ph idx="1"/>
          </p:nvPr>
        </p:nvSpPr>
        <p:spPr>
          <a:xfrm>
            <a:off x="1022350" y="1517650"/>
            <a:ext cx="10025061" cy="4273551"/>
          </a:xfrm>
        </p:spPr>
        <p:txBody>
          <a:bodyPr/>
          <a:lstStyle/>
          <a:p>
            <a:endParaRPr lang="en-GB" dirty="0"/>
          </a:p>
        </p:txBody>
      </p:sp>
    </p:spTree>
    <p:extLst>
      <p:ext uri="{BB962C8B-B14F-4D97-AF65-F5344CB8AC3E}">
        <p14:creationId xmlns:p14="http://schemas.microsoft.com/office/powerpoint/2010/main" val="12845910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BCE290-B72C-B238-DD10-AF3696E06789}"/>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EA635546-23B6-9DE8-4899-E78E11125043}"/>
              </a:ext>
            </a:extLst>
          </p:cNvPr>
          <p:cNvSpPr>
            <a:spLocks noGrp="1"/>
          </p:cNvSpPr>
          <p:nvPr>
            <p:ph type="title"/>
          </p:nvPr>
        </p:nvSpPr>
        <p:spPr>
          <a:xfrm>
            <a:off x="1383789" y="245099"/>
            <a:ext cx="9905998" cy="790404"/>
          </a:xfrm>
        </p:spPr>
        <p:txBody>
          <a:bodyPr rtlCol="0">
            <a:normAutofit/>
          </a:bodyPr>
          <a:lstStyle/>
          <a:p>
            <a:pPr rtl="0"/>
            <a:r>
              <a:rPr lang="it-IT" sz="4400" dirty="0">
                <a:latin typeface="Rockwell" panose="02060603020205020403" pitchFamily="18" charset="0"/>
              </a:rPr>
              <a:t>FRF </a:t>
            </a:r>
            <a:r>
              <a:rPr lang="it-IT" sz="4400" dirty="0">
                <a:solidFill>
                  <a:srgbClr val="002060"/>
                </a:solidFill>
                <a:latin typeface="Rockwell" panose="02060603020205020403" pitchFamily="18" charset="0"/>
              </a:rPr>
              <a:t>SC-SC</a:t>
            </a:r>
            <a:r>
              <a:rPr lang="it-IT" sz="4400" dirty="0">
                <a:latin typeface="Rockwell" panose="02060603020205020403" pitchFamily="18" charset="0"/>
              </a:rPr>
              <a:t> / </a:t>
            </a:r>
            <a:r>
              <a:rPr lang="it-IT" sz="4400" dirty="0">
                <a:solidFill>
                  <a:srgbClr val="C00000"/>
                </a:solidFill>
                <a:latin typeface="Rockwell" panose="02060603020205020403" pitchFamily="18" charset="0"/>
              </a:rPr>
              <a:t>OC-sc</a:t>
            </a:r>
          </a:p>
        </p:txBody>
      </p:sp>
      <p:sp>
        <p:nvSpPr>
          <p:cNvPr id="38" name="Content Placeholder 2">
            <a:extLst>
              <a:ext uri="{FF2B5EF4-FFF2-40B4-BE49-F238E27FC236}">
                <a16:creationId xmlns:a16="http://schemas.microsoft.com/office/drawing/2014/main" id="{1F72DD8B-B373-D0DE-4A85-9F7715CBF6C2}"/>
              </a:ext>
            </a:extLst>
          </p:cNvPr>
          <p:cNvSpPr>
            <a:spLocks noGrp="1"/>
          </p:cNvSpPr>
          <p:nvPr>
            <p:ph idx="1"/>
          </p:nvPr>
        </p:nvSpPr>
        <p:spPr>
          <a:xfrm>
            <a:off x="6336788" y="1147654"/>
            <a:ext cx="5144011" cy="4991890"/>
          </a:xfrm>
        </p:spPr>
        <p:txBody>
          <a:bodyPr>
            <a:normAutofit/>
          </a:bodyPr>
          <a:lstStyle/>
          <a:p>
            <a:pPr>
              <a:buFontTx/>
              <a:buChar char="-"/>
            </a:pPr>
            <a:r>
              <a:rPr lang="it-IT" sz="1900" b="1" dirty="0">
                <a:latin typeface="Rockwell" panose="02060603020205020403" pitchFamily="18" charset="0"/>
              </a:rPr>
              <a:t>FRF sc-sc </a:t>
            </a:r>
            <a:r>
              <a:rPr lang="it-IT" sz="1900" dirty="0"/>
              <a:t>allow us to find:</a:t>
            </a:r>
          </a:p>
          <a:p>
            <a:pPr lvl="1">
              <a:buFontTx/>
              <a:buChar char="-"/>
            </a:pPr>
            <a:r>
              <a:rPr lang="it-IT" sz="1500" dirty="0"/>
              <a:t>Natual frequences of the mecchanical system </a:t>
            </a:r>
            <a:r>
              <a:rPr lang="it-IT" sz="1500" b="1" dirty="0">
                <a:latin typeface="Rockwell" panose="02060603020205020403" pitchFamily="18" charset="0"/>
              </a:rPr>
              <a:t>without the influence </a:t>
            </a:r>
            <a:r>
              <a:rPr lang="it-IT" sz="1500" dirty="0"/>
              <a:t>of the two piezo’s voltage</a:t>
            </a:r>
          </a:p>
          <a:p>
            <a:pPr lvl="1">
              <a:buFontTx/>
              <a:buChar char="-"/>
            </a:pPr>
            <a:r>
              <a:rPr lang="it-IT" sz="1500" dirty="0"/>
              <a:t>Mechanical damping of the system associated to different mode shape csi</a:t>
            </a:r>
          </a:p>
          <a:p>
            <a:pPr lvl="1">
              <a:buFontTx/>
              <a:buChar char="-"/>
            </a:pPr>
            <a:endParaRPr lang="it-IT" sz="1500" dirty="0"/>
          </a:p>
          <a:p>
            <a:pPr>
              <a:buFontTx/>
              <a:buChar char="-"/>
            </a:pPr>
            <a:r>
              <a:rPr lang="it-IT" sz="1900" b="1" dirty="0">
                <a:latin typeface="Rockwell" panose="02060603020205020403" pitchFamily="18" charset="0"/>
              </a:rPr>
              <a:t>FRF oc-sc </a:t>
            </a:r>
            <a:r>
              <a:rPr lang="it-IT" sz="1900" dirty="0"/>
              <a:t>allow us to find:</a:t>
            </a:r>
          </a:p>
          <a:p>
            <a:pPr lvl="1">
              <a:buFontTx/>
              <a:buChar char="-"/>
            </a:pPr>
            <a:r>
              <a:rPr lang="it-IT" sz="1500" dirty="0"/>
              <a:t>Natual frequences of the mecchanical system </a:t>
            </a:r>
            <a:r>
              <a:rPr lang="it-IT" sz="1500" b="1" dirty="0">
                <a:latin typeface="Rockwell" panose="02060603020205020403" pitchFamily="18" charset="0"/>
              </a:rPr>
              <a:t>with the influence </a:t>
            </a:r>
            <a:r>
              <a:rPr lang="it-IT" sz="1500" dirty="0"/>
              <a:t>of the first piezo’s voltage. This cause an increase of stifness of the system, so the natural freq. are little bit high</a:t>
            </a:r>
          </a:p>
          <a:p>
            <a:pPr lvl="1">
              <a:buFontTx/>
              <a:buChar char="-"/>
            </a:pPr>
            <a:r>
              <a:rPr lang="it-IT" sz="1500" dirty="0"/>
              <a:t>Mechanical damping of the system associated to different mode shape csi, also the damping is little bit high	</a:t>
            </a:r>
          </a:p>
          <a:p>
            <a:pPr>
              <a:buFontTx/>
              <a:buChar char="-"/>
            </a:pPr>
            <a:endParaRPr lang="it-IT" sz="1900" dirty="0"/>
          </a:p>
          <a:p>
            <a:pPr>
              <a:buFontTx/>
              <a:buChar char="-"/>
            </a:pPr>
            <a:endParaRPr lang="en-GB" dirty="0"/>
          </a:p>
        </p:txBody>
      </p:sp>
      <p:pic>
        <p:nvPicPr>
          <p:cNvPr id="13" name="Picture 12" descr="A graph with lines and numbers&#10;&#10;AI-generated content may be incorrect.">
            <a:extLst>
              <a:ext uri="{FF2B5EF4-FFF2-40B4-BE49-F238E27FC236}">
                <a16:creationId xmlns:a16="http://schemas.microsoft.com/office/drawing/2014/main" id="{F0521030-403A-37F2-6259-CD430847AC6F}"/>
              </a:ext>
            </a:extLst>
          </p:cNvPr>
          <p:cNvPicPr>
            <a:picLocks noChangeAspect="1"/>
          </p:cNvPicPr>
          <p:nvPr/>
        </p:nvPicPr>
        <p:blipFill>
          <a:blip r:embed="rId3"/>
          <a:srcRect l="7072" t="1412" r="36531" b="2613"/>
          <a:stretch/>
        </p:blipFill>
        <p:spPr>
          <a:xfrm>
            <a:off x="935148" y="1147654"/>
            <a:ext cx="5401640" cy="4991890"/>
          </a:xfrm>
          <a:prstGeom prst="rect">
            <a:avLst/>
          </a:prstGeom>
        </p:spPr>
      </p:pic>
      <p:sp>
        <p:nvSpPr>
          <p:cNvPr id="21" name="Oval 20">
            <a:extLst>
              <a:ext uri="{FF2B5EF4-FFF2-40B4-BE49-F238E27FC236}">
                <a16:creationId xmlns:a16="http://schemas.microsoft.com/office/drawing/2014/main" id="{952AD78C-282C-C652-A8C1-268BA0FF8F9A}"/>
              </a:ext>
            </a:extLst>
          </p:cNvPr>
          <p:cNvSpPr/>
          <p:nvPr/>
        </p:nvSpPr>
        <p:spPr>
          <a:xfrm>
            <a:off x="1802425" y="1580552"/>
            <a:ext cx="438151" cy="715010"/>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6" name="Picture 15" descr="A graph with red and blue lines&#10;&#10;AI-generated content may be incorrect.">
            <a:extLst>
              <a:ext uri="{FF2B5EF4-FFF2-40B4-BE49-F238E27FC236}">
                <a16:creationId xmlns:a16="http://schemas.microsoft.com/office/drawing/2014/main" id="{E7D79B61-1543-2167-37A3-AA29C7589305}"/>
              </a:ext>
            </a:extLst>
          </p:cNvPr>
          <p:cNvPicPr>
            <a:picLocks noChangeAspect="1"/>
          </p:cNvPicPr>
          <p:nvPr/>
        </p:nvPicPr>
        <p:blipFill>
          <a:blip r:embed="rId4"/>
          <a:srcRect l="20111" t="13139" r="55345" b="13528"/>
          <a:stretch/>
        </p:blipFill>
        <p:spPr>
          <a:xfrm>
            <a:off x="-2710964" y="1283544"/>
            <a:ext cx="2387600" cy="4077917"/>
          </a:xfrm>
          <a:prstGeom prst="rect">
            <a:avLst/>
          </a:prstGeom>
        </p:spPr>
      </p:pic>
      <p:pic>
        <p:nvPicPr>
          <p:cNvPr id="6" name="Picture 5">
            <a:extLst>
              <a:ext uri="{FF2B5EF4-FFF2-40B4-BE49-F238E27FC236}">
                <a16:creationId xmlns:a16="http://schemas.microsoft.com/office/drawing/2014/main" id="{40FFD34D-78F4-9F49-D417-F60877900019}"/>
              </a:ext>
            </a:extLst>
          </p:cNvPr>
          <p:cNvPicPr>
            <a:picLocks noChangeAspect="1"/>
          </p:cNvPicPr>
          <p:nvPr/>
        </p:nvPicPr>
        <p:blipFill>
          <a:blip r:embed="rId5"/>
          <a:stretch>
            <a:fillRect/>
          </a:stretch>
        </p:blipFill>
        <p:spPr>
          <a:xfrm>
            <a:off x="5415183" y="1498442"/>
            <a:ext cx="767904" cy="307162"/>
          </a:xfrm>
          <a:prstGeom prst="rect">
            <a:avLst/>
          </a:prstGeom>
        </p:spPr>
      </p:pic>
    </p:spTree>
    <p:extLst>
      <p:ext uri="{BB962C8B-B14F-4D97-AF65-F5344CB8AC3E}">
        <p14:creationId xmlns:p14="http://schemas.microsoft.com/office/powerpoint/2010/main" val="6598331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F3A789-21BF-9039-FEC3-9868E71B516A}"/>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B1F5AF1C-9652-DB57-6809-95AD84D09FB1}"/>
              </a:ext>
            </a:extLst>
          </p:cNvPr>
          <p:cNvSpPr>
            <a:spLocks noGrp="1"/>
          </p:cNvSpPr>
          <p:nvPr>
            <p:ph type="title"/>
          </p:nvPr>
        </p:nvSpPr>
        <p:spPr>
          <a:xfrm>
            <a:off x="1415957" y="404756"/>
            <a:ext cx="9905998" cy="790404"/>
          </a:xfrm>
        </p:spPr>
        <p:txBody>
          <a:bodyPr rtlCol="0">
            <a:normAutofit/>
          </a:bodyPr>
          <a:lstStyle/>
          <a:p>
            <a:pPr rtl="0"/>
            <a:r>
              <a:rPr lang="it-IT" sz="4400" dirty="0">
                <a:latin typeface="Rockwell" panose="02060603020205020403" pitchFamily="18" charset="0"/>
              </a:rPr>
              <a:t>First mode, R optimization</a:t>
            </a:r>
            <a:endParaRPr lang="it-IT" sz="4400" dirty="0">
              <a:solidFill>
                <a:srgbClr val="C00000"/>
              </a:solidFill>
              <a:latin typeface="Rockwell" panose="02060603020205020403" pitchFamily="18" charset="0"/>
            </a:endParaRPr>
          </a:p>
        </p:txBody>
      </p:sp>
      <p:sp>
        <p:nvSpPr>
          <p:cNvPr id="34" name="TextBox 33">
            <a:extLst>
              <a:ext uri="{FF2B5EF4-FFF2-40B4-BE49-F238E27FC236}">
                <a16:creationId xmlns:a16="http://schemas.microsoft.com/office/drawing/2014/main" id="{62B0820B-ED28-DD91-902B-24BBA9277A4C}"/>
              </a:ext>
            </a:extLst>
          </p:cNvPr>
          <p:cNvSpPr txBox="1"/>
          <p:nvPr/>
        </p:nvSpPr>
        <p:spPr>
          <a:xfrm>
            <a:off x="-9442543" y="1060346"/>
            <a:ext cx="5283357" cy="4524315"/>
          </a:xfrm>
          <a:prstGeom prst="rect">
            <a:avLst/>
          </a:prstGeom>
          <a:noFill/>
        </p:spPr>
        <p:txBody>
          <a:bodyPr wrap="square" rtlCol="0">
            <a:spAutoFit/>
          </a:bodyPr>
          <a:lstStyle/>
          <a:p>
            <a:r>
              <a:rPr lang="it-IT" sz="1800" dirty="0"/>
              <a:t>The </a:t>
            </a:r>
            <a:r>
              <a:rPr lang="it-IT" sz="1800" b="1" dirty="0"/>
              <a:t>GOAL</a:t>
            </a:r>
            <a:r>
              <a:rPr lang="it-IT" sz="1800" dirty="0"/>
              <a:t> of the resistence optimization for first mode:</a:t>
            </a:r>
          </a:p>
          <a:p>
            <a:pPr marL="285750" indent="-285750">
              <a:buFontTx/>
              <a:buChar char="-"/>
            </a:pPr>
            <a:r>
              <a:rPr lang="it-IT" dirty="0"/>
              <a:t>F</a:t>
            </a:r>
            <a:r>
              <a:rPr lang="it-IT" sz="1800" dirty="0"/>
              <a:t>ind the value of </a:t>
            </a:r>
            <a:r>
              <a:rPr lang="it-IT" sz="1800" b="1" dirty="0"/>
              <a:t>R</a:t>
            </a:r>
            <a:r>
              <a:rPr lang="it-IT" sz="1800" dirty="0"/>
              <a:t> for wich the new FRF curv has his </a:t>
            </a:r>
            <a:r>
              <a:rPr lang="it-IT" sz="1800" b="1" dirty="0">
                <a:latin typeface="Rockwell" panose="02060603020205020403" pitchFamily="18" charset="0"/>
              </a:rPr>
              <a:t>maximum</a:t>
            </a:r>
            <a:r>
              <a:rPr lang="it-IT" sz="1800" dirty="0"/>
              <a:t> point in the </a:t>
            </a:r>
            <a:r>
              <a:rPr lang="it-IT" sz="1800" b="1" dirty="0">
                <a:latin typeface="Rockwell" panose="02060603020205020403" pitchFamily="18" charset="0"/>
              </a:rPr>
              <a:t>crossing point</a:t>
            </a:r>
            <a:r>
              <a:rPr lang="it-IT" sz="1800" dirty="0">
                <a:latin typeface="Rockwell" panose="02060603020205020403" pitchFamily="18" charset="0"/>
              </a:rPr>
              <a:t> </a:t>
            </a:r>
            <a:r>
              <a:rPr lang="it-IT" sz="1800" dirty="0"/>
              <a:t>between the FRF sc-sc and FRF oc_sc.</a:t>
            </a:r>
          </a:p>
          <a:p>
            <a:r>
              <a:rPr lang="it-IT" dirty="0"/>
              <a:t>The optimization process consist to find:</a:t>
            </a:r>
          </a:p>
          <a:p>
            <a:endParaRPr lang="it-IT" sz="1800" dirty="0"/>
          </a:p>
          <a:p>
            <a:endParaRPr lang="it-IT" dirty="0"/>
          </a:p>
          <a:p>
            <a:endParaRPr lang="it-IT" sz="1800" dirty="0"/>
          </a:p>
          <a:p>
            <a:endParaRPr lang="it-IT" sz="1800" dirty="0"/>
          </a:p>
          <a:p>
            <a:r>
              <a:rPr lang="it-IT" sz="1800" dirty="0"/>
              <a:t>Knowing also that </a:t>
            </a:r>
          </a:p>
          <a:p>
            <a:endParaRPr lang="it-IT" sz="1800" dirty="0"/>
          </a:p>
          <a:p>
            <a:endParaRPr lang="en-GB" dirty="0"/>
          </a:p>
          <a:p>
            <a:r>
              <a:rPr lang="en-GB" dirty="0"/>
              <a:t>We are able now to find the optimal R associated to the first mode:</a:t>
            </a:r>
          </a:p>
          <a:p>
            <a:endParaRPr lang="en-GB" dirty="0"/>
          </a:p>
          <a:p>
            <a:endParaRPr lang="en-GB" dirty="0"/>
          </a:p>
        </p:txBody>
      </p:sp>
      <p:pic>
        <p:nvPicPr>
          <p:cNvPr id="35" name="Picture 34" descr="A mathematical equation with black letters&#10;&#10;AI-generated content may be incorrect.">
            <a:extLst>
              <a:ext uri="{FF2B5EF4-FFF2-40B4-BE49-F238E27FC236}">
                <a16:creationId xmlns:a16="http://schemas.microsoft.com/office/drawing/2014/main" id="{AB60E61F-21EB-8F2C-4224-7497EAA62AC3}"/>
              </a:ext>
            </a:extLst>
          </p:cNvPr>
          <p:cNvPicPr>
            <a:picLocks noChangeAspect="1"/>
          </p:cNvPicPr>
          <p:nvPr/>
        </p:nvPicPr>
        <p:blipFill>
          <a:blip r:embed="rId3"/>
          <a:stretch>
            <a:fillRect/>
          </a:stretch>
        </p:blipFill>
        <p:spPr>
          <a:xfrm>
            <a:off x="-8403184" y="2649446"/>
            <a:ext cx="2205489" cy="779554"/>
          </a:xfrm>
          <a:prstGeom prst="rect">
            <a:avLst/>
          </a:prstGeom>
        </p:spPr>
      </p:pic>
      <p:pic>
        <p:nvPicPr>
          <p:cNvPr id="36" name="Picture 35" descr="A black and white symbol&#10;&#10;AI-generated content may be incorrect.">
            <a:extLst>
              <a:ext uri="{FF2B5EF4-FFF2-40B4-BE49-F238E27FC236}">
                <a16:creationId xmlns:a16="http://schemas.microsoft.com/office/drawing/2014/main" id="{07B8AF68-CEEA-1DF1-59F4-B55CCFEEE93A}"/>
              </a:ext>
            </a:extLst>
          </p:cNvPr>
          <p:cNvPicPr>
            <a:picLocks noChangeAspect="1"/>
          </p:cNvPicPr>
          <p:nvPr/>
        </p:nvPicPr>
        <p:blipFill>
          <a:blip r:embed="rId4"/>
          <a:stretch>
            <a:fillRect/>
          </a:stretch>
        </p:blipFill>
        <p:spPr>
          <a:xfrm>
            <a:off x="-8231011" y="3955255"/>
            <a:ext cx="1854518" cy="332649"/>
          </a:xfrm>
          <a:prstGeom prst="rect">
            <a:avLst/>
          </a:prstGeom>
        </p:spPr>
      </p:pic>
      <p:pic>
        <p:nvPicPr>
          <p:cNvPr id="37" name="Picture 36" descr="A number with a number on it&#10;&#10;AI-generated content may be incorrect.">
            <a:extLst>
              <a:ext uri="{FF2B5EF4-FFF2-40B4-BE49-F238E27FC236}">
                <a16:creationId xmlns:a16="http://schemas.microsoft.com/office/drawing/2014/main" id="{83CDB27A-1449-BA6A-6ED6-102CB4085BB4}"/>
              </a:ext>
            </a:extLst>
          </p:cNvPr>
          <p:cNvPicPr>
            <a:picLocks noChangeAspect="1"/>
          </p:cNvPicPr>
          <p:nvPr/>
        </p:nvPicPr>
        <p:blipFill>
          <a:blip r:embed="rId5"/>
          <a:stretch>
            <a:fillRect/>
          </a:stretch>
        </p:blipFill>
        <p:spPr>
          <a:xfrm>
            <a:off x="-8231011" y="5075839"/>
            <a:ext cx="1854518" cy="424916"/>
          </a:xfrm>
          <a:prstGeom prst="rect">
            <a:avLst/>
          </a:prstGeom>
        </p:spPr>
      </p:pic>
      <p:pic>
        <p:nvPicPr>
          <p:cNvPr id="4" name="Picture 3" descr="A graph with red and blue lines&#10;&#10;AI-generated content may be incorrect.">
            <a:extLst>
              <a:ext uri="{FF2B5EF4-FFF2-40B4-BE49-F238E27FC236}">
                <a16:creationId xmlns:a16="http://schemas.microsoft.com/office/drawing/2014/main" id="{E1C62D14-54B2-A45D-923E-5751398D8808}"/>
              </a:ext>
            </a:extLst>
          </p:cNvPr>
          <p:cNvPicPr>
            <a:picLocks noChangeAspect="1"/>
          </p:cNvPicPr>
          <p:nvPr/>
        </p:nvPicPr>
        <p:blipFill>
          <a:blip r:embed="rId6"/>
          <a:srcRect l="20111" t="13139" r="55345" b="13528"/>
          <a:stretch/>
        </p:blipFill>
        <p:spPr>
          <a:xfrm>
            <a:off x="1059542" y="1267137"/>
            <a:ext cx="4347029" cy="4741778"/>
          </a:xfrm>
          <a:prstGeom prst="rect">
            <a:avLst/>
          </a:prstGeom>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6964A9D0-BE7A-0594-BB47-F0DD32E0E9F0}"/>
                  </a:ext>
                </a:extLst>
              </p:cNvPr>
              <p:cNvSpPr txBox="1"/>
              <p:nvPr/>
            </p:nvSpPr>
            <p:spPr>
              <a:xfrm>
                <a:off x="5635515" y="1414439"/>
                <a:ext cx="5283357" cy="5142433"/>
              </a:xfrm>
              <a:prstGeom prst="rect">
                <a:avLst/>
              </a:prstGeom>
              <a:noFill/>
            </p:spPr>
            <p:txBody>
              <a:bodyPr wrap="square" rtlCol="0">
                <a:spAutoFit/>
              </a:bodyPr>
              <a:lstStyle/>
              <a:p>
                <a:r>
                  <a:rPr lang="it-IT" sz="1800" dirty="0"/>
                  <a:t>The </a:t>
                </a:r>
                <a:r>
                  <a:rPr lang="it-IT" sz="1800" b="1" dirty="0"/>
                  <a:t>GOAL</a:t>
                </a:r>
                <a:r>
                  <a:rPr lang="it-IT" sz="1800" dirty="0"/>
                  <a:t> of the resistence optimization for first mode:</a:t>
                </a:r>
              </a:p>
              <a:p>
                <a:pPr marL="285750" indent="-285750">
                  <a:buFontTx/>
                  <a:buChar char="-"/>
                </a:pPr>
                <a:r>
                  <a:rPr lang="it-IT" dirty="0"/>
                  <a:t>F</a:t>
                </a:r>
                <a:r>
                  <a:rPr lang="it-IT" sz="1800" dirty="0"/>
                  <a:t>ind the value of </a:t>
                </a:r>
                <a:r>
                  <a:rPr lang="it-IT" sz="1800" b="1" dirty="0"/>
                  <a:t>R</a:t>
                </a:r>
                <a:r>
                  <a:rPr lang="it-IT" sz="1800" dirty="0"/>
                  <a:t> for wich the new FRF curv has his </a:t>
                </a:r>
                <a:r>
                  <a:rPr lang="it-IT" sz="1800" b="1" dirty="0">
                    <a:latin typeface="Rockwell" panose="02060603020205020403" pitchFamily="18" charset="0"/>
                  </a:rPr>
                  <a:t>maximum</a:t>
                </a:r>
                <a:r>
                  <a:rPr lang="it-IT" sz="1800" dirty="0"/>
                  <a:t> point in the </a:t>
                </a:r>
                <a:r>
                  <a:rPr lang="it-IT" sz="1800" b="1" dirty="0">
                    <a:latin typeface="Rockwell" panose="02060603020205020403" pitchFamily="18" charset="0"/>
                  </a:rPr>
                  <a:t>crossing point</a:t>
                </a:r>
                <a:r>
                  <a:rPr lang="it-IT" sz="1800" dirty="0">
                    <a:latin typeface="Rockwell" panose="02060603020205020403" pitchFamily="18" charset="0"/>
                  </a:rPr>
                  <a:t> </a:t>
                </a:r>
                <a:r>
                  <a:rPr lang="it-IT" sz="1800" dirty="0"/>
                  <a:t>between the FRF sc-sc and FRF oc_sc.</a:t>
                </a:r>
              </a:p>
              <a:p>
                <a:r>
                  <a:rPr lang="it-IT" dirty="0"/>
                  <a:t>The optimization process consist to find:</a:t>
                </a:r>
              </a:p>
              <a:p>
                <a:endParaRPr lang="it-IT" dirty="0"/>
              </a:p>
              <a:p>
                <a:pPr/>
                <a14:m>
                  <m:oMathPara xmlns:m="http://schemas.openxmlformats.org/officeDocument/2006/math">
                    <m:oMathParaPr>
                      <m:jc m:val="center"/>
                    </m:oMathParaPr>
                    <m:oMath xmlns:m="http://schemas.openxmlformats.org/officeDocument/2006/math">
                      <m:sSup>
                        <m:sSupPr>
                          <m:ctrlPr>
                            <a:rPr lang="en-GB" sz="1800" b="1" i="1" kern="100" smtClean="0">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it-IT" sz="1800" b="1" i="1" kern="100">
                              <a:effectLst/>
                              <a:latin typeface="Cambria Math" panose="02040503050406030204" pitchFamily="18" charset="0"/>
                              <a:ea typeface="Times New Roman" panose="02020603050405020304" pitchFamily="18" charset="0"/>
                              <a:cs typeface="Times New Roman" panose="02020603050405020304" pitchFamily="18" charset="0"/>
                            </a:rPr>
                            <m:t>𝝉</m:t>
                          </m:r>
                        </m:e>
                        <m:sup>
                          <m:r>
                            <m:rPr>
                              <m:nor/>
                            </m:rPr>
                            <a:rPr lang="en-GB" sz="1800" b="1" kern="100">
                              <a:effectLst/>
                              <a:latin typeface="Cambria Math" panose="02040503050406030204" pitchFamily="18" charset="0"/>
                              <a:ea typeface="Times New Roman" panose="02020603050405020304" pitchFamily="18" charset="0"/>
                              <a:cs typeface="Times New Roman" panose="02020603050405020304" pitchFamily="18" charset="0"/>
                            </a:rPr>
                            <m:t>opt</m:t>
                          </m:r>
                        </m:sup>
                      </m:sSup>
                      <m: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t>𝟏</m:t>
                          </m:r>
                        </m:num>
                        <m:den>
                          <m:sSub>
                            <m:sSubPr>
                              <m:ctrlP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it-IT" sz="1800" b="1" i="1" kern="100">
                                  <a:effectLst/>
                                  <a:latin typeface="Cambria Math" panose="02040503050406030204" pitchFamily="18" charset="0"/>
                                  <a:ea typeface="Times New Roman" panose="02020603050405020304" pitchFamily="18" charset="0"/>
                                  <a:cs typeface="Times New Roman" panose="02020603050405020304" pitchFamily="18" charset="0"/>
                                </a:rPr>
                                <m:t>𝝎</m:t>
                              </m:r>
                            </m:e>
                            <m:sub>
                              <m:r>
                                <a:rPr lang="it-IT" sz="1800" b="1" i="1" kern="100">
                                  <a:effectLst/>
                                  <a:latin typeface="Cambria Math" panose="02040503050406030204" pitchFamily="18" charset="0"/>
                                  <a:ea typeface="Times New Roman" panose="02020603050405020304" pitchFamily="18" charset="0"/>
                                  <a:cs typeface="Times New Roman" panose="02020603050405020304" pitchFamily="18" charset="0"/>
                                </a:rPr>
                                <m:t>𝒇</m:t>
                              </m:r>
                            </m:sub>
                          </m:sSub>
                        </m:den>
                      </m:f>
                      <m: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t>𝟏</m:t>
                          </m:r>
                        </m:num>
                        <m:den>
                          <m:sSub>
                            <m:sSubPr>
                              <m:ctrlP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it-IT" sz="1800" b="1" i="1" kern="100">
                                  <a:effectLst/>
                                  <a:latin typeface="Cambria Math" panose="02040503050406030204" pitchFamily="18" charset="0"/>
                                  <a:ea typeface="Times New Roman" panose="02020603050405020304" pitchFamily="18" charset="0"/>
                                  <a:cs typeface="Times New Roman" panose="02020603050405020304" pitchFamily="18" charset="0"/>
                                </a:rPr>
                                <m:t>𝝎</m:t>
                              </m:r>
                            </m:e>
                            <m:sub>
                              <m:r>
                                <a:rPr lang="it-IT" sz="1800" b="1" i="1" kern="100">
                                  <a:effectLst/>
                                  <a:latin typeface="Cambria Math" panose="02040503050406030204" pitchFamily="18" charset="0"/>
                                  <a:ea typeface="Times New Roman" panose="02020603050405020304" pitchFamily="18" charset="0"/>
                                  <a:cs typeface="Times New Roman" panose="02020603050405020304" pitchFamily="18" charset="0"/>
                                </a:rPr>
                                <m:t>𝒊</m:t>
                              </m:r>
                            </m:sub>
                          </m:sSub>
                          <m:rad>
                            <m:radPr>
                              <m:degHide m:val="on"/>
                              <m:ctrlP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ctrlPr>
                            </m:radPr>
                            <m:deg/>
                            <m:e>
                              <m: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t>𝟏</m:t>
                              </m:r>
                              <m: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ctrlPr>
                                </m:fPr>
                                <m:num>
                                  <m:sSubSup>
                                    <m:sSubSupPr>
                                      <m:ctrlP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it-IT" sz="1800" b="1" i="1" kern="100">
                                          <a:effectLst/>
                                          <a:latin typeface="Cambria Math" panose="02040503050406030204" pitchFamily="18" charset="0"/>
                                          <a:ea typeface="Times New Roman" panose="02020603050405020304" pitchFamily="18" charset="0"/>
                                          <a:cs typeface="Times New Roman" panose="02020603050405020304" pitchFamily="18" charset="0"/>
                                        </a:rPr>
                                        <m:t>𝒌</m:t>
                                      </m:r>
                                    </m:e>
                                    <m:sub>
                                      <m:r>
                                        <a:rPr lang="it-IT" sz="1800" b="1" i="1" kern="100">
                                          <a:effectLst/>
                                          <a:latin typeface="Cambria Math" panose="02040503050406030204" pitchFamily="18" charset="0"/>
                                          <a:ea typeface="Times New Roman" panose="02020603050405020304" pitchFamily="18" charset="0"/>
                                          <a:cs typeface="Times New Roman" panose="02020603050405020304" pitchFamily="18" charset="0"/>
                                        </a:rPr>
                                        <m:t>𝒊</m:t>
                                      </m:r>
                                    </m:sub>
                                    <m:sup>
                                      <m: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t>𝟐</m:t>
                                      </m:r>
                                    </m:sup>
                                  </m:sSubSup>
                                </m:num>
                                <m:den>
                                  <m: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t>𝟐</m:t>
                                  </m:r>
                                </m:den>
                              </m:f>
                            </m:e>
                          </m:rad>
                        </m:den>
                      </m:f>
                    </m:oMath>
                  </m:oMathPara>
                </a14:m>
                <a:endParaRPr lang="it-IT" b="1" dirty="0"/>
              </a:p>
              <a:p>
                <a:r>
                  <a:rPr lang="it-IT" sz="1800" dirty="0"/>
                  <a:t>Knowing also that </a:t>
                </a:r>
              </a:p>
              <a:p>
                <a:endParaRPr lang="it-IT" dirty="0"/>
              </a:p>
              <a:p>
                <a:pPr/>
                <a14:m>
                  <m:oMathPara xmlns:m="http://schemas.openxmlformats.org/officeDocument/2006/math">
                    <m:oMathParaPr>
                      <m:jc m:val="center"/>
                    </m:oMathParaPr>
                    <m:oMath xmlns:m="http://schemas.openxmlformats.org/officeDocument/2006/math">
                      <m:sSup>
                        <m:sSupPr>
                          <m:ctrlPr>
                            <a:rPr lang="en-GB" sz="1800" b="1" i="1" kern="100" smtClean="0">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t>𝝉</m:t>
                          </m:r>
                        </m:e>
                        <m:sup>
                          <m:r>
                            <m:rPr>
                              <m:nor/>
                            </m:rPr>
                            <a:rPr lang="en-GB" sz="1800" b="1" kern="100">
                              <a:effectLst/>
                              <a:latin typeface="Cambria Math" panose="02040503050406030204" pitchFamily="18" charset="0"/>
                              <a:ea typeface="Times New Roman" panose="02020603050405020304" pitchFamily="18" charset="0"/>
                              <a:cs typeface="Times New Roman" panose="02020603050405020304" pitchFamily="18" charset="0"/>
                            </a:rPr>
                            <m:t>opt</m:t>
                          </m:r>
                        </m:sup>
                      </m:sSup>
                      <m: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t>𝑹</m:t>
                          </m:r>
                        </m:e>
                        <m:sub>
                          <m: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t>𝒊</m:t>
                          </m:r>
                        </m:sub>
                      </m:sSub>
                      <m: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t>∗</m:t>
                      </m:r>
                      <m: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t>𝑪</m:t>
                      </m:r>
                      <m:sSub>
                        <m:sSubPr>
                          <m:ctrlP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t>𝒑</m:t>
                          </m:r>
                        </m:e>
                        <m:sub>
                          <m:r>
                            <a:rPr lang="en-GB" sz="1800" b="1" i="1" kern="100">
                              <a:effectLst/>
                              <a:latin typeface="Cambria Math" panose="02040503050406030204" pitchFamily="18" charset="0"/>
                              <a:ea typeface="Times New Roman" panose="02020603050405020304" pitchFamily="18" charset="0"/>
                              <a:cs typeface="Times New Roman" panose="02020603050405020304" pitchFamily="18" charset="0"/>
                            </a:rPr>
                            <m:t>𝒊</m:t>
                          </m:r>
                        </m:sub>
                      </m:sSub>
                    </m:oMath>
                  </m:oMathPara>
                </a14:m>
                <a:endParaRPr lang="it-IT" b="1" dirty="0"/>
              </a:p>
              <a:p>
                <a:endParaRPr lang="en-GB" dirty="0"/>
              </a:p>
              <a:p>
                <a:r>
                  <a:rPr lang="en-GB" dirty="0"/>
                  <a:t>We are able now to find the optimal R associated to the first mode:</a:t>
                </a:r>
              </a:p>
              <a:p>
                <a:pPr algn="ctr"/>
                <a:r>
                  <a:rPr lang="en-GB" b="1" dirty="0">
                    <a:latin typeface="Cambria Math" panose="02040503050406030204" pitchFamily="18" charset="0"/>
                    <a:ea typeface="Cambria Math" panose="02040503050406030204" pitchFamily="18" charset="0"/>
                  </a:rPr>
                  <a:t>	R</a:t>
                </a:r>
                <a:r>
                  <a:rPr lang="en-GB" b="1" baseline="-25000" dirty="0">
                    <a:latin typeface="Cambria Math" panose="02040503050406030204" pitchFamily="18" charset="0"/>
                    <a:ea typeface="Cambria Math" panose="02040503050406030204" pitchFamily="18" charset="0"/>
                  </a:rPr>
                  <a:t>1</a:t>
                </a:r>
                <a:r>
                  <a:rPr lang="en-GB" b="1" dirty="0">
                    <a:latin typeface="Cambria Math" panose="02040503050406030204" pitchFamily="18" charset="0"/>
                    <a:ea typeface="Cambria Math" panose="02040503050406030204" pitchFamily="18" charset="0"/>
                  </a:rPr>
                  <a:t> = 99.57 K</a:t>
                </a:r>
                <a:r>
                  <a:rPr lang="el-GR" b="1" dirty="0">
                    <a:latin typeface="Cambria Math" panose="02040503050406030204" pitchFamily="18" charset="0"/>
                    <a:ea typeface="Cambria Math" panose="02040503050406030204" pitchFamily="18" charset="0"/>
                  </a:rPr>
                  <a:t>Ω</a:t>
                </a:r>
                <a:endParaRPr lang="en-GB" b="1" dirty="0">
                  <a:latin typeface="Cambria Math" panose="02040503050406030204" pitchFamily="18" charset="0"/>
                  <a:ea typeface="Cambria Math" panose="02040503050406030204" pitchFamily="18" charset="0"/>
                </a:endParaRPr>
              </a:p>
              <a:p>
                <a:endParaRPr lang="en-GB" dirty="0"/>
              </a:p>
              <a:p>
                <a:endParaRPr lang="en-GB" dirty="0"/>
              </a:p>
            </p:txBody>
          </p:sp>
        </mc:Choice>
        <mc:Fallback xmlns="">
          <p:sp>
            <p:nvSpPr>
              <p:cNvPr id="7" name="TextBox 6">
                <a:extLst>
                  <a:ext uri="{FF2B5EF4-FFF2-40B4-BE49-F238E27FC236}">
                    <a16:creationId xmlns:a16="http://schemas.microsoft.com/office/drawing/2014/main" id="{6964A9D0-BE7A-0594-BB47-F0DD32E0E9F0}"/>
                  </a:ext>
                </a:extLst>
              </p:cNvPr>
              <p:cNvSpPr txBox="1">
                <a:spLocks noRot="1" noChangeAspect="1" noMove="1" noResize="1" noEditPoints="1" noAdjustHandles="1" noChangeArrowheads="1" noChangeShapeType="1" noTextEdit="1"/>
              </p:cNvSpPr>
              <p:nvPr/>
            </p:nvSpPr>
            <p:spPr>
              <a:xfrm>
                <a:off x="5635515" y="1414439"/>
                <a:ext cx="5283357" cy="5142433"/>
              </a:xfrm>
              <a:prstGeom prst="rect">
                <a:avLst/>
              </a:prstGeom>
              <a:blipFill>
                <a:blip r:embed="rId7"/>
                <a:stretch>
                  <a:fillRect l="-923" t="-592" r="-923"/>
                </a:stretch>
              </a:blipFill>
            </p:spPr>
            <p:txBody>
              <a:bodyPr/>
              <a:lstStyle/>
              <a:p>
                <a:r>
                  <a:rPr lang="en-GB">
                    <a:noFill/>
                  </a:rPr>
                  <a:t> </a:t>
                </a:r>
              </a:p>
            </p:txBody>
          </p:sp>
        </mc:Fallback>
      </mc:AlternateContent>
      <p:sp>
        <p:nvSpPr>
          <p:cNvPr id="11" name="TextBox 10">
            <a:extLst>
              <a:ext uri="{FF2B5EF4-FFF2-40B4-BE49-F238E27FC236}">
                <a16:creationId xmlns:a16="http://schemas.microsoft.com/office/drawing/2014/main" id="{F7EFD05D-527B-A118-DD2D-D857A3E51BC5}"/>
              </a:ext>
            </a:extLst>
          </p:cNvPr>
          <p:cNvSpPr txBox="1"/>
          <p:nvPr/>
        </p:nvSpPr>
        <p:spPr>
          <a:xfrm>
            <a:off x="3970283" y="5378669"/>
            <a:ext cx="65" cy="553998"/>
          </a:xfrm>
          <a:prstGeom prst="rect">
            <a:avLst/>
          </a:prstGeom>
          <a:noFill/>
        </p:spPr>
        <p:txBody>
          <a:bodyPr wrap="none" lIns="0" tIns="0" rIns="0" bIns="0" rtlCol="0">
            <a:spAutoFit/>
          </a:bodyPr>
          <a:lstStyle/>
          <a:p>
            <a:endParaRPr lang="en-GB" dirty="0"/>
          </a:p>
          <a:p>
            <a:endParaRPr lang="en-GB" dirty="0"/>
          </a:p>
        </p:txBody>
      </p:sp>
      <p:pic>
        <p:nvPicPr>
          <p:cNvPr id="16" name="Picture 15">
            <a:extLst>
              <a:ext uri="{FF2B5EF4-FFF2-40B4-BE49-F238E27FC236}">
                <a16:creationId xmlns:a16="http://schemas.microsoft.com/office/drawing/2014/main" id="{61F93835-9F9F-C7E2-5D93-4F2FA11A37E2}"/>
              </a:ext>
            </a:extLst>
          </p:cNvPr>
          <p:cNvPicPr>
            <a:picLocks/>
          </p:cNvPicPr>
          <p:nvPr/>
        </p:nvPicPr>
        <p:blipFill>
          <a:blip r:embed="rId8"/>
          <a:stretch>
            <a:fillRect/>
          </a:stretch>
        </p:blipFill>
        <p:spPr>
          <a:xfrm>
            <a:off x="6045200" y="3423920"/>
            <a:ext cx="101600" cy="10160"/>
          </a:xfrm>
          <a:prstGeom prst="rect">
            <a:avLst/>
          </a:prstGeom>
        </p:spPr>
      </p:pic>
      <p:pic>
        <p:nvPicPr>
          <p:cNvPr id="3" name="Picture 2">
            <a:extLst>
              <a:ext uri="{FF2B5EF4-FFF2-40B4-BE49-F238E27FC236}">
                <a16:creationId xmlns:a16="http://schemas.microsoft.com/office/drawing/2014/main" id="{0F3A08C1-CAE9-6201-F80E-9033585918F9}"/>
              </a:ext>
            </a:extLst>
          </p:cNvPr>
          <p:cNvPicPr>
            <a:picLocks noChangeAspect="1"/>
          </p:cNvPicPr>
          <p:nvPr/>
        </p:nvPicPr>
        <p:blipFill>
          <a:blip r:embed="rId9"/>
          <a:stretch>
            <a:fillRect/>
          </a:stretch>
        </p:blipFill>
        <p:spPr>
          <a:xfrm>
            <a:off x="4455733" y="1414439"/>
            <a:ext cx="767904" cy="307162"/>
          </a:xfrm>
          <a:prstGeom prst="rect">
            <a:avLst/>
          </a:prstGeom>
        </p:spPr>
      </p:pic>
      <p:sp>
        <p:nvSpPr>
          <p:cNvPr id="21" name="Oval 20">
            <a:extLst>
              <a:ext uri="{FF2B5EF4-FFF2-40B4-BE49-F238E27FC236}">
                <a16:creationId xmlns:a16="http://schemas.microsoft.com/office/drawing/2014/main" id="{4E0867A9-D10A-99C0-E4D1-74B3083F91BD}"/>
              </a:ext>
            </a:extLst>
          </p:cNvPr>
          <p:cNvSpPr/>
          <p:nvPr/>
        </p:nvSpPr>
        <p:spPr>
          <a:xfrm>
            <a:off x="2681297" y="1337333"/>
            <a:ext cx="1288986" cy="3403780"/>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4009080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Office_30478296_TF77815013" id="{90F34A2A-9B82-420B-BE1C-D869F646A914}" vid="{776C514C-46B7-4234-8D29-EC500365184F}"/>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2" Type="http://schemas.microsoft.com/office/2011/relationships/webextension" Target="webextension2.xml"/><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700" row="11">
    <wetp:webextensionref xmlns:r="http://schemas.openxmlformats.org/officeDocument/2006/relationships" r:id="rId1"/>
  </wetp:taskpane>
  <wetp:taskpane dockstate="right" visibility="0" width="700" row="10">
    <wetp:webextensionref xmlns:r="http://schemas.openxmlformats.org/officeDocument/2006/relationships" r:id="rId2"/>
  </wetp:taskpane>
</wetp:taskpanes>
</file>

<file path=ppt/webextensions/webextension1.xml><?xml version="1.0" encoding="utf-8"?>
<we:webextension xmlns:we="http://schemas.microsoft.com/office/webextensions/webextension/2010/11" id="{620E8729-323B-48C6-AD03-3EA608A162EE}">
  <we:reference id="wa200004052" version="1.0.0.2" store="en-GB" storeType="OMEX"/>
  <we:alternateReferences>
    <we:reference id="WA200004052" version="1.0.0.2" store="WA200004052" storeType="OMEX"/>
  </we:alternateReferences>
  <we:properties>
    <we:property name="holatex.main" value="{&quot;pictures&quot;:[{&quot;name&quot;:&quot;Latex&quot;,&quot;code&quot;:&quot;\\begin{document}\n\nH-sc-sc = \\frac{A_{\\text{jk}}}{w_i^2}\n\n\\end{document}&quot;},{&quot;name&quot;:&quot;Latex&quot;,&quot;code&quot;:&quot;\\begin{document}\nH-sc-sc = \\frac{A_{\\text{jk}}}{(w_i)^2}\nH-sc-sc = \\frac{A_{\\text{jk}}}{(w_i)^2 + 2\\xi_i w w_i - w^2}\n\\end{document}&quot;},{&quot;name&quot;:&quot;Latex&quot;,&quot;code&quot;:&quot;\\begin{document}\n\n\\textcolor{white}{H-sc-sc = \\frac{A_{\\text{jk}}}{(w_i)^2 + 2\\xi_i w w_i - w^2}}\n\\end{document}&quot;},{&quot;name&quot;:&quot;Latex&quot;,&quot;code&quot;:&quot;\\begin{document}\n\n\\color{white}{H-sc-sc = \\frac{A_{jk}}{(w_i)^2 + 2\\xi_i w w_i - w^2}}\n\\end{document}&quot;},{&quot;name&quot;:&quot;Latex&quot;,&quot;code&quot;:&quot;\\begin{document}\n\n\\[\\color{white} H_{\\text{sc-sc}} = \\dfrac{A_{jk}}{(w_i)^2 + 2\\xi_i w w_i - w^2}\\]\n\\end{document}&quot;}]}"/>
  </we:properties>
  <we:bindings/>
  <we:snapshot xmlns:r="http://schemas.openxmlformats.org/officeDocument/2006/relationships"/>
</we:webextension>
</file>

<file path=ppt/webextensions/webextension2.xml><?xml version="1.0" encoding="utf-8"?>
<we:webextension xmlns:we="http://schemas.microsoft.com/office/webextensions/webextension/2010/11" id="{F8A1D351-220B-4570-8199-544224C4C8EF}">
  <we:reference id="wa104381909" version="3.16.0.0" store="en-GB" storeType="OMEX"/>
  <we:alternateReferences>
    <we:reference id="WA104381909" version="3.16.0.0" store="WA104381909" storeType="OMEX"/>
  </we:alternateReferences>
  <we:properties>
    <we:property name="EQUATION_HISTORY" value="&quot;[{\&quot;mathml\&quot;:\&quot;&lt;math style=\\\&quot;font-family:stix;font-size:16px;\\\&quot; xmlns=\\\&quot;http://www.w3.org/1998/Math/MathML\\\&quot;&gt;&lt;mstyle mathsize=\\\&quot;16px\\\&quot;&gt;&lt;mo&gt;\\\\&lt;/mo&gt;&lt;mi&gt;f&lt;/mi&gt;&lt;mi&gt;r&lt;/mi&gt;&lt;mi&gt;a&lt;/mi&gt;&lt;mi&gt;c&lt;/mi&gt;&lt;mfenced open=\\\&quot;{\\\&quot; close=\\\&quot;}\\\&quot;&gt;&lt;mi&gt;a&lt;/mi&gt;&lt;/mfenced&gt;&lt;mfenced open=\\\&quot;{\\\&quot; close=\\\&quot;}\\\&quot;&gt;&lt;mi&gt;b&lt;/mi&gt;&lt;/mfenced&gt;&lt;/mstyle&gt;&lt;/math&gt;\&quot;,\&quot;base64Image\&quot;:\&quot;iVBORw0KGgoAAAANSUhEUgAAAhMAAABaCAYAAAACa9SpAAAACXBIWXMAAA7EAAAOxAGVKw4bAAAABGJhU0UAAABFxpIngQAAFmJJREFUeNrtXQGEV8v3P1ZWnkSSrCTyJEkiSVbWkiQriefJShIreZ4kkpUksZIkTzxJkixZK3kSWUmeRLKSJJIkyZKstVai/z3vO99/9/fdO2fu996Ze2fm+/kwyne/33vnznzumTPnnDmHCAAAAACArqQtwzAUx72k/choX9TgAgAAAEBMSsP6pO1J2pmkjSbtddK+J+0zhqc4DmqUCW47InvW/qSdT9p9pSzNJe1b0maS9jxp15M2ACUKiBhLlBA9p4ToPSVAZ9T78B1DZA3f1Zjy2E4pucNjPpK0vZHugn3hV3fSNqq+HE7a1aSNJ+2D6oNuzbsNjpWbfN3gXo1EC/0zae8EArW290qpAIAYwIJ1KGmPBc5PJu140tZiuKxhrRrTSWHcnybtiJoj8MsOxtuQ9a3tMDhWDg8oTlfHFmqYr9LP9FYNbE/qRTipef6TkIdA4NipdmM6QfMoab0YJufYqsZaNw88RzvALys4m7RXav2abVOZWAeOlcOQ0IHtgQ7sUIbF5WbSFmZ8d4Hw/H2Qg0Cg+EPgNbv3DmGIKschNfa6eTkIflkHb4j71UZSUiSmwLHyWEZxuTpOZTzHNeH7x4SBvwf5BwSIfoPg3IUhqnU3L81NL/jlBIcNfR4Fx+xgguJwdRzNeIZnyvqgg6SxzkL2AYGB39c3AqfPY4hqx4gwP6/ALycYNCywQ+CYe60tFFfHjoy+s8XF5Af7AWUCiAh7STY/L8YQ1Y5F1IjCD9FyFCq/zhhk/VpwzA5Cd3Vw/z9n9P1Sjt9Klom7kHtAYLhNnWHKDR2jgc5TqPwaE/r9ERyzi4ekD0zx3dVxR6MlL8/x26Oa556jsKN7gc6EtBsZxPB4g33CPM2AX9bxVej3DXDMLiRXR7/HA7Zb0+e/27jGxQxNtZ8AICysIdmUuxFD5A3WG+ZqFfhlDWsN/f4dHLOL5cJN//Z0sNhi8tYSsXlgf6OGL2kBZB0QIPYYhAeyu/qDBYa5GgC/Ktkos3t/CThmHzpXx+fASPICsgroQOwnBBOHBCkfwD7wyxqkeIln4JgbHKFwXB2sBb/X9PUE5BTQgZAS0E1jeLzDNIWVwCpEfnWRnAnzHDjmBj0UjqtDCi5ZDTkFdCCOQJmIRtAfA7+sYBvJpv5+cMwddPm9fXN1/Kvp50vIKADKBJSJwAX9X+CXFUj5JWYp/jiiWjn2ZwBanBSlehEyCoAyAWUCgh78Irma6Tg45hY9ARD8IqHuAABAmYCgB7/0+IX0yRh/qOcBxxxD50LwwdXBZqlPpE/nimOdAJQJKBMQ9OCXlPo7xhTaXnLsKPnr6tgu9O0x5BMAZQLKBAQ9+EWNUhC6/r4Hx6rh2AqPSf630LcLkE8AlAkoExD04BfJ1U2vg2PVccxXV8eUMDh7IJ8AKBNQJiDoO55fq0l2cewFx6rj2DGhE301DUyfgSDLIJ8AKBNQJiDoO55fh0hOob0YHKuOYyuFTlyuaWCkUxyfCQCgTECZgKAHv+RS6U/Aseo59kzTiU81Dcw7YWDGIiRCd9J2UiPt6bWkPaBGKd282JC0K0n7QI2TLjxvHFdSRWEbLrR2Qr3Ur6mRIOab+veF6teWjN9x2fcDiug3k3aXGsFSs2osqsZa1R/2sf5DDTdb81m4HPOXpN2hRnKc9RD24BOUCe8X0bM5r7FUyd5bSZukRtnub6pNK3nMG9xtUCbMOC50pOoB3ESyi+N0wIKSj7tupkYpXCbnuLK0ZD3nRM6X4KYwVq/Vd2yDrzlM+kquWe12i3Jzh+ovy8yllkcMyquuPaL6SjHHpkzEwicoE9Vii4EjJjf9WiU/v7XBu9fkZylzbzi2iqpxdbwvILTLtLqFyNaknUraaNJekZxYpV2laZugiKTbFctCf4TmF9T5rixG/JKtoJ+pa1cqRbUZTMvBvs38ILqiPJMVzct9jSWOXzwO2lqeeg62HA2onXHrcw9B2Hc8n6BM1INhKpZCe2HSzrcpj1sbK6+LoExkw7Wro6diRWLGgwkeL9F/Kc/HvjZehG9kJy89l4H/knH9q0rgS+BF4ENKSZKsT+cdzsevmh0s7zYGc4zTck2fD0DYdySfoEzUi4fUvjucT3+8tLTGPPFIofCKY65dHb9XrEzc8WCCeQe8Uy1CTLo1auF5U0IB2F9gLMpkgGMlcCLjmh/a5EXzhA4vIFJdmB2O5oJPLc1l7ICH21C21gi7oBUV8ipkZSIWPkGZqBcLDBuqwxp5PBXhOuMdx6TzulWd6thnmLirFAd6SPbT3dP8bqAg4TcX7CcL4ixXCmcgLXI8d1L9fsqxFSWNpZrFi5+rt4BC4sMOOFRlIgY+QZnwA3sMMm9Ny/d7M+bhodqcpTcCzMPfqBF0mVe+7gPH5uM51Xuq44ph0nwMfCmKR8Jznsz4/mb6X78wvwiXyBw3wdp7d4H+6XZ7/JItLPjM1wx9/cfyGHOA5HsNn9cUuJ5kVn0JYR89n6BM+MOvy0If32XIgfQccOzTlhz3yGsFfgOOzccJqvdUx7/kd0ClTUia79YMS8an1G5rsMV0Zzp10C4uCNda6Ihf3I5a3gVPa4ThpoIWDsmsOueJsP/qIddj4BOUCb/49Vro4zWN7PyhNmDtWKtOUvkYt47k2K9Chy45vneXQVhPUVz4QvmikPn/T0hOJX7FohL4F+mPRJXNW3Ha8EJusDS2u0nvRhooeE2TC27WE2Hv23sSA5/KYioiZcIHfpmC+Zsyki2yT0mOo8izLuU5hXgZHJsPnavjo+P7mnbYtyNSJBZQ/oCe9K7uuOZ6C2m+22SmxYJRZgfJu5HVFp77SgVCapeglI6UuK7J5HnPgwX6hxKevlskQuKTDUwGpkz4zi/pXeR3f1EGPw6VuN/ZHMrEBDg2H8NUj6tjiMIwWdqAVF79mOZ7eTJ/DqiXhgOI2k1WdTSHpl8WN4R7jFq4fi/J+QbKBOOtMljOtlTIH6mi7rgnHI+BT7ZwV+jn3x7KJ9/5NSr077H6zu7UZ6dK3i9P4Ps0ODYfa6geV8ctw2T5nMq0XZwi88mLJcoa1Dw2t9Rhf3ZRNSV8pSyF+0teexXpTX2sBNgweWf56Ocs9N2mMPXhxFMMfLKJUJSeUPj1Regfp7tflpIFNizaSylfPh9wLAMvqHpXx2tyn3jJF0yQ2e+e3h24rC3wK+mDdz6R3foeUtrqMnkaukk289n0Z/YqgXpLKYV1BAU/EZ71QM3cjoFPtiFVtnzqoXzymV+mcgvsLh+jn6csbCSV6gpAmfCWY6co/0kDG/jFMFEPI1IkpGQrY6kFq/nZDYd96TIswvsreu6yR6skH++MY6uOT/z5oRbzuhALn2xjLck+/gXgV25IyRV5M7YnNa6bLN7XpEzMgmPtd+yig/uZfFIXIloMdgvP+UeLZeiL44VwhKor39tHbnx6/QbunKW4cEB41n9r7lsMfHKF50J/B8Gv3LhPcl6Rpmv4nGUl2aRMvAfH9NC5Oj5UbAn5oRbgWHCJ5KNsaXPVYYf92GgYc9sBhVLK470Fr8nuDanSJJsel1FckHb+dZ51j4FPLiFtmCbBr9xWEylzcDNd/lsqlqhPh0U5lIlxcEyP0xUKBlNBrCUUD3SxIV/Uy/KhosmfpGozB447mN9hA2+uRaZISDv/Mx4vQqHwyTXOk98FyXzmF2MX5Usgtd3yfXfkuOcVcEyPKl0dX8nvVKW2sILkiNujFe0CjhhejE2W79dF84tsldWYecGYJnMwVgxYSPrU0dNU7gw9+FQt2No4Q3r3zELwS4uLORZ1F/le8qTV/g0ck/GK3Ls6Vhom6WZEyoQUccsEaEanu6xEx8Gun6jaYFdJsy963NhklXgbAV940TxA2acW2NzLgac9NfcxFj5ViR61MGYJfJ7rg1TN6bUQ+JXX+tVs6xzc93qO+/aAYzKqcHX8ZpikAxQPxkg2IzYjb9c67MNxqtZEyLhKduNh+CUwFTi7GDBPOP6AA8g+0vyo7AmlePpiyo+BT3WB/fqcpn00w8r2QXFgY4fzq4nlORZ0V/kU3hjuOwmOmbGuAmF9qQZNs65dps70xAlWmpG4LpPCLDAswm8c3VPnxipa0XR3DsGyI2Cu8K7iRIYQm1VCYZDsBph1Op/qwmJquIge0vzjmK8VB3o6mF9p/J7jnXexCVuT477D4Fg+6AIGbR2Fkco6z1I82CY856eUMHSZBOmQ4aU47uCeUoGsokfNbpM5gUwsSc5YiGadWGHF9ALVa16NhU9Vg2OnLlP2yYS3as7Br//FqIFr9x3d1+RO9bWatU8c+3+cIXeuji6Sj/qMUTw4k4OUrs/HSyXeWZFZ7uCej8hudLGJM7ElOSO1S9TVS6gzQC4GPlWNIZKD47rBr0x8MrzzfY7u+6ImJSY2jv2HDeTO1WFKjTpM8eAp1WOma8JkrnNR9c6Ue6BIOfD+HON4leKEdHTvdMV9iYVPVUKKQRsBv7RYb5j3147uuzWHrOkDx9qDK1fHQYrX753G4hykvF8jybgdcXDPm2Q/xevJHGO5n+KFlOVuuydCKyQ+VQUpY+dz8EvEUQPXjjm6r6n45FNwrH2cI3OVy04TDu0gT/CQaw33meH+KyveuRb1b4/mGMtdESsT0pn3JxX2IxY+VQWpeNY+8EvEXarenbaS5BolPmQEDZJjknmxTN2MFwFpfWVgOqfsOjGXyTLiIieDKUjygoMXptlWR6xM+FCIKSY+VYHVAW2afCv0ZYqReuDovqZThv+AY8WhO2v7ruD1ug2kvULxwBQ8dNLx/fdStYnBTL7tMvkApnNceyHFjbpLRMfEpyowGJhFxacS5NsN8+4iOHSlQYGZ9XDDEhTHbLs6dhpIspfiwAbDc7JCtcJxH85W/EI+z/HMvxS8tsn0+IPih+TquV7B/WPiUxWQLJO3wK/C6w7Pu4uqyjcNfDsKjpWDdPKiSJSoKXNeD8WBY4bnfFBBH0yF1HZavFezmiMnM9IlF3pR4vpQJvTH+FynYo+RT1XgDoVVLr1ufqUhxeY8dnC/Xgrz2HloHNOWey7i6pBSS3+MSPDfp/rThZty2ttKncv+1KYb4ogjcs9BmfivZkKdsUYx8akKSJaVv8AvLUyxObaPq3J8xkvhfqzQLgfH7EAqb9quq+MThWX6KwIOepF8b/y3Kvz7M4aX0ka2yO7UInOD5JorZSrsfc2hTMRyCkgHaWGdAp+8w1Rggr5ufjVhOgVn+6jqKZJdKr3gmD1sJjuuDlPRliMUB0w1JMYr6odpN28DTZ8dB+ouItlUaooRWST8bSKHMrG+g5WJr+BTW3yqAtMRKRNfK+zHdcPibjNl/iaSXaiDnsuE0Dj2H95ReVeHKRp8M8WBy4bnrIqgrt0CzbgQXmQ2qM90x34/G67FwXvs5lqj+fvNHM/jIniXFySOcr9I9Z8WkYT9NPjUFp8g6P3jVxMfhX48s3ifxSRXBj0RwFoTpDJxwYISIKVtnaN4ijS9pvpdHIxZg/AvExGdNkUOqc9+Ee51O4eSOat2ClkwZU3ldsmBItGsCeFDAFbdwj4mPkHQ+6lMrDVw7IbFe0nBi2cCWWuCVCZsuDruUViFU4pgheFlqDIq+gO5qWmwm37GhFxp+bzdSpI7U9eSLAurcygT7yyOHQcT/pu67lIPuFW3sI+JTxD0fioTfxg49qel+0gFGEOqDRWkMsF4T+Uy30k+17ORKBOm8sxVJn8xHeW7XOCaaQvBRIs1STobnpXqui+12z2V4955iqbZSKnNsT3NKOkvSVsHYR8lnyDo/VMmTBzbY+Eeh4XrHwxsvQlWmbgodHyj4bemCnADFAeko6/fyd7xuTwYNoz5DOU/8sQnJdKpZnmxXdyGIGgNhtuWehHymi4HcygTr6jcqY4t9NNnO6v6CWEfJ58g6P3iVxeZXWll62IcIP1plX4KD8EqE1uEjp8rsRDEUtyri+Tjc48q7k+edMSPyBz1zkej0uewOSZkWcb3JDN4ese5NyU0Jtqc+5c5nqloKfJh+hnZzVY036rX1i3sY+QTBL0//NqWg19l8j3oEiZygPVKChPBKhPSC24qWnWN/KtKV/XLcKyGPj2nfLEG7Ktclfod/58rCT5u+e6kRvATyW4s3i2yifJ6y2603eN7pqNc6QC9xTmvuUdZNNKC08ddig9m6Nj4BEHvD7+GcnCryPzyb25qNrGnKezA/6CViaKuDik96gjFgTPkX1XL7Tle0LyNd32Sm6ada70SFhETDuW8Bx8fPKuUvPRule87oKxprUeeOS5og6f88kGZiJFPEPR+8GtfjnneXICvWWkNWKldR+EjaGVCymGuc3WYytvuoDggBQhO1tivqxYEfx6Fby7ntV5YEPyHLS5q6ZM2yzzmly95AGLkEwR9/fzqzrBctbZrOa/FG4gHGb9nl5rvmVM7Rplg6JKK6Fwd/SSXdY0hv4Qpn/y5GvvGyty9gkKffdtbLShTaZ+6rSDUPtInU2unfVC7It/hizIRK5+gTNTPL1YouHyDVI5gTG1Au1O/W66sjSOUnYiKXWCDFE8uo2iUCSnDY5arQzo7PBrJpJryyW/1oI+nDC9pq9A/2ObL9yfJQbZnHbzMLFA4FuV9wYXtDwon+NcXZSJmPkGZ8INfbGk6SflidHSN60DxiaFNFC+CVybY1TGnaVmZw25TuLnPYwNr8Jwm9oEi4pyyDrG1aVwtEGVevqNqZ9C8Li8inD21iniRLar/Y6oPMyle8v8nlfLKfQzRX+qbMhE7n6BM1M8vBieM26usDvz+csD+19S7zbzgo53/UCMw9wDFEQ/REcpEu9DtGnlXs4gAAAhZ2ANQJgBwzDmWCA97F1wAAAh7CHrwC4AyYcIegosDACDsIeihTABQJkpgRCDnAnABACDsIejBLwDKhAmPyF5RIACAMgFhH4OgPwF+AR3IscKQklWtAw8AoC0cgrCPRtAfAr+ADuRYYejiJSbAAQBoG1KxvDkMj3eQcnAMgl9AB3KsMHRpd/vAAQBoGwMkJ+npwhB5gwWGuRoAv4AO5FghMPGmKN4KoQBQNVYZhMdGDJE3WG+Yq1/BL6ADOfZfYql2k0vt0DxgLzgAAIUh+Uhx1NofSBUwZ8EvoNM4xgv/KypWECkrhfYY5h8ASuEWxV/nJgaMBjpP4Bc4Zh3rlHZTxBfTQ/NPcbDGuwLzDwClsEMQIByMtRRDVDsWkxwYtwf8AjqJY3eFjj40/PY8RX5MBQBqxEvh3TyP4akd54X5eQN+AZ3GsVmhs1+E37H1Ya7l++OYewCwhs0kB17txhDVhl2GuekDv4BO45ikTNwSfjfW8l0u+4zKoABgF/tJNkcPYYgqxxDJpuch8AvoRI49EDq8WfObwy3fe5u05Zh/AHCC7Ul7J7ynnMoep6fco5f0ZQOacnA7+AV0Kse2Cx3PKtB1sOU7z6BIAIBzcD6XQ0rQ6FLXs3XweNI2YLisYZ0a00nNmPNccGzZAQo72RP4BY5ZwVnSF+laqB6A/TPjLX+/qv4OAEB1YHci+7OHqeGKvKt2ll+p4bZESmR7mFNj+lXtCnmsb1CjuNJApPIP/ALHSoF9Z59IDvhIZ7fsBwcAAAAAAGhFNzVMKZwI431KC+XcERxbwcdUNmGYAAAAACAu/B/euU7jXl7KMQAAAPJ0RVh0TWF0aE1MADxtYXRoIHhtbG5zPSJodHRwOi8vd3d3LnczLm9yZy8xOTk4L01hdGgvTWF0aE1MIj48bXN0eWxlIG1hdGhzaXplPSIxNnB4Ij48bW8+XDwvbW8+PG1pPmY8L21pPjxtaT5yPC9taT48bWk+YTwvbWk+PG1pPmM8L21pPjxtZmVuY2VkIGNsb3NlPSJ9IiBvcGVuPSJ7Ij48bWk+YTwvbWk+PC9tZmVuY2VkPjxtZmVuY2VkIGNsb3NlPSJ9IiBvcGVuPSJ7Ij48bWk+YjwvbWk+PC9tZmVuY2VkPjwvbXN0eWxlPjwvbWF0aD4FNEK/AAAAAElFTkSuQmCC\&quot;,\&quot;slideId\&quot;:284,\&quot;accessibleText\&quot;:\&quot;backslash f r a c open curly brackets a close curly brackets open curly brackets b close curly brackets\&quot;,\&quot;imageHeight\&quot;:14.4},{\&quot;mathml\&quot;:\&quot;&lt;math xmlns=\\\&quot;http://www.w3.org/1998/Math/MathML\\\&quot; style=\\\&quot;font-family:stix;font-size:16px;\\\&quot;&gt;&lt;mo&gt;\\\\&lt;/mo&gt;&lt;mfenced open=\\\&quot;[\\\&quot; close=\\\&quot;]\\\&quot;&gt;&lt;mrow&gt;&lt;mo&gt;\\\\&lt;/mo&gt;&lt;mi&gt;c&lt;/mi&gt;&lt;mi&gt;o&lt;/mi&gt;&lt;mi&gt;l&lt;/mi&gt;&lt;mi&gt;o&lt;/mi&gt;&lt;mi&gt;r&lt;/mi&gt;&lt;mfenced open=\\\&quot;{\\\&quot; close=\\\&quot;}\\\&quot;&gt;&lt;mrow&gt;&lt;mi&gt;w&lt;/mi&gt;&lt;mi&gt;h&lt;/mi&gt;&lt;mi&gt;i&lt;/mi&gt;&lt;mi&gt;t&lt;/mi&gt;&lt;mi&gt;e&lt;/mi&gt;&lt;/mrow&gt;&lt;/mfenced&gt;&lt;mo&gt;\\\\&lt;/mo&gt;&lt;mi&gt;f&lt;/mi&gt;&lt;mi&gt;r&lt;/mi&gt;&lt;mi&gt;a&lt;/mi&gt;&lt;mi&gt;c&lt;/mi&gt;&lt;mfenced open=\\\&quot;{\\\&quot; close=\\\&quot;}\\\&quot;&gt;&lt;mi&gt;a&lt;/mi&gt;&lt;/mfenced&gt;&lt;mfenced open=\\\&quot;{\\\&quot; close=\\\&quot;}\\\&quot;&gt;&lt;mi&gt;b&lt;/mi&gt;&lt;/mfenced&gt;&lt;/mrow&gt;&lt;/mfenced&gt;&lt;mspace linebreak=\\\&quot;newline\\\&quot;/&gt;&lt;/math&gt;\&quot;,\&quot;base64Image\&quot;:\&quot;iVBORw0KGgoAAAANSUhEUgAABLEAAACXCAYAAADqBclsAAAACXBIWXMAAA7EAAAOxAGVKw4bAAAABGJhU0UAAACW2Uik7wAAMrlJREFUeNrtnQ+kVcv3wJcryZNIkiSRPEkSSZLkkiRJHk+SJJE8SRLXkySJJM+TRJIkiSRJ8kiSJJEkTxJJkiSS5LoS73fmd/f5tt95Z8/af2bvPTPn82H7fr9979mzZ+2116xZs2aNiH/808AFAAAAAAAAAADFIGaDQAAAAAAAAAAAvIeYDQIBAAAAAAAAAPAeYjYIBAAAAAAAAADAe4jZIBAAAAAAAAAAAO8hZoNAAAAAAAAAAAC8h5gNAgEAAAAAAAAA8B5iNggEAAAAAAAAAMB7iNkUFAgAAAAAAAAAAIQJQSwAAAAAAAAAAPAeglgAAAAAAAAAAOA9BLEAAAAAAAAAAMB7CGIBAAAAAAAAAID3EMQCAAAAAAAAAADvIYgFAAAAAAAAAADeQxALAAAAAAAAAAC8hyAWAAAAAAAAAAB4D0EsAAAAAAAAAADwHoJYAAAAAAAAAADgPQSxAAAAAAAAAADAewhiAQAAAAAAAACA9xDEAgAAAAAAAAAA7yGIBQAAAAAAAAAA3kMQCwAAAAAAAAAAvIcgFgAAAAAAAAAAeA9BLAAAAAAAAAAA8B6CWAAAAAAAAAAA4D0EsQAAAAAAAAAAwHsIYgEAAAAAAAAAgPcQxAIAAAAAAAAAAO8hiAUAAAAAAAAAAN5DEAsAAAAAAAAAALyHIBYAAAAAAAAAAHgPQSwAjxlCBABBMQ0RAAAAAAQ/B5uOGLylUtznVsaPPrU0+W4ziOWbLCA8JnauNZ1rT+e61Lnedq6P6A+A19/sus61t3NdTr5ZY/f3IRoIGPwZAAAYFMy4trBzbexchxN/7kXn+t65PiAeb6kU99lu+eGa0DpTEd9kAX4by/mJsRxJjOXLxFj26s5jxDUQTE304WiiD7eSgfNr5xpLdAPawwSrVnSuX5N3dKVzvbHY/PWIDErwPfnezXdvFjD+SuzBsc71izS3IjxI/sxw5zqeyPpTIv9vyTt40rnOJ98zwTvA/4BYbPwg6pfx4xYnz7Krc53tXNdkfPHxu2XMu4KOeUuluM9Uy4s/G1pnHHykPskC/GFPyli+UYxl73Uc8UUdGNnZue5b3v/TzrVfxoOe0By7ZTwb8nbn+lLge/0nmQBPQIRQgvnJ9/7Uol+POtdvif3AnynHUDIuvy7wXZuxm+A04H9ADDZ+0PTrWkE/Ln3tQse8pXLc57b4k3bedk0sn2QB4XxktgunOU7Wyo+tZ/2uezKe+QPtcLPCN3snoH4ulfFVutHkuiHjK5XQPssTO5ClZ8Z+1JkVFas/s0zGt4mk+/QqcehnpiZgv2f0/3dUE/A/IAIbP0j6daRzPU/Gr9GCPt0CdCzY+bXKTsuPV4fWmYr4JAvwh5XJZXRgQ+c60MeJJqNjcNitvPMdiMgrzITdBHaOJ+9H+25HAunXxoznNxk4m3jt3rBD0bvt+DOF+tSbYXaxc03q87cTLP1fhVoC/gcEbuMHWb+MX2e2kr9S/LmP6JjXVI77TBd/0s7bDmL5JAvwn6sST0YH5GNYeefrEJHX/JJjnFkaQD/MdjHbNklTT4EtJP6wVtG5Ola1Y/NnDvbpxznL3++zyPsWKgn4HxC4jUe/xrcK2p75MjrmNU7iPnfEj7TztoNYPskC/GeDoq8HEVFUmO//pVD/LHRs3+ynQPrwW47x8hyv2iuOWd7Vc/wZK3ul/6Eptkxn2wr9KOoI+B8QgY0fdP3aovhBO9GxYP3x3HEfWyRzdWidqYgvsgD/0YznSkQUFbYsHpPmOwURec9EiWPV7kKO8fIjr9srJst4hlyTq9wx+DNrpP+WWa3Oie3bIIgF+B8Qg40fdP06rNj6+eiY1ziJ+/iSdu5DEIsthZCXy4qTTOZeXFyRwUhZjpnVyhizLQLb0/SYCW7eWx02JHR/xjz/hz7P/meO39oysW6gioD/ARHY+EHXL1tZl3fomPc482HvSvZq7lBonamID7IA/3lv0dVriCc6bKsfWxBPEOxXxphZgfTjZI7x8i2v2zs2W97XV/yZ/3Bd+mcFzMjx272SXS9uAaoI+B8QiY0fZP36bHnuC+iY9ziL+9jSzodD60xFfJAF+M18RVf3IqKo+Fl534sRURBct7zDFwH1Y02O8fIEr9s7FirvbA7+zP/Iqjl5psA9/pD/rszjwwH+B8Rk4wdVv7R52CZ0zHucxX1mWG5yJrTOVMQHWYDf7FZ0dREiioqNyvsmQ9N/zDuyrTaeDKw/D8WehTWNV+4dExQ7sh5/5n/f6itHEyrj0P8q47VCJqCCgP8Bkdn4QdUv2wKN2UY/FR3zHqdxn6y08w8hdqYibcsC/MaW0fEJ8UTHVqFIcOisVMaXjYH1x9QLuif9T22bw+v2lm8WHdyMP2OdnDxDfQD/A/8DG49+ib0e1mN0LAicxn1sx3YPh9aZirQtC/AXLaODIpvxsdPyvr8gniA4JPZVu4mB9mt559reuXZ0rlUNtmvaMsF8TmEtxheLHm7Hn/n/8fVNxrOOoD6A/4H/gY0feP0y48So5bmPomNB4DTuM1PaTTv3KYjVtizAX1YperoDEUXHbziRwXPP8g7vIp5CzJYfBVV3IQ5nzuc+/Blr0dq5qA/gf+B/YOMHXr+0zPphdCwInMd9shz9DyF2pqZJD1sKB5vDip7iaONEgl+YGgLfLe/wICLKjVkBfZCS3UJE4sz5PIU/8y/dSl9/ozqA/4H/gY1Hv5R52KjEXycuNB3LwnncZ4+0F9n0LYjVpizAX+5b9OI14sGJBO/QCpcuR0S5OSMs6ITofIbgz9hOXfoD1QH8D/wPbDz6pczDrqFjweA87jOzRcH4FsSaGYmSgDt+EntGxwVEhBMJ3vGn5f19RTy52Y+9C9b5DMGf+cPyjOtQHcD/wP/Axg+8fmnzsN/QsWCoJe6Tlc79IcTOVKQtWYCfaBkdmxARTiR4x1PhIIY6vgHsXVjOp8/+jNn+8T7j+cxJTBNQHcD24n9g4wdev35R5mHz0bFgqCXus1faSTv3MYjVlizAT04pOjoNEeFEgldMU77ZnYhIZR/2Lgrn02d/ZrXl2e6jNoD/gf+BjUe/Opy1PO8bdIwg1qyWhONjEGuWsKUQfvDCog8UnsWJBP/YpIwrsxGRlawtXk8QTXDOp8/+zBnLs51AbQD/A/8DG49+dXhped7z6BhBLEMbaec+BrHakgX4x0xFP08iIpxI8I7zlnf3CvFkMrVz3bTI7jgiCtL59NWf+WiRy0bUBvA/8D+w8QOvX3OVedgv6BhBLMM+y01XhdaZirQhC/CPLYp+4mjjRIJ/vLG8u9OIpy/mtMbXir1bg5iCdD599GdWKbo2HbUB/A/8D2z8wOvXDsuzmmLvU9AxgliG2dJ8xomvQaw2ZAH+cVkxnpMQEU4keMU8IfBchMliPyEuXWh7CHEF6Xz66M/YdI6Md8D/wP/AxqNfhiuWZ32IjhHESvM446bvQ+xMYLJwhTmlYZuMb6kxW0NMyv5oMgkZ61yfOtf1znW4cy305JmXdq5dMn58e+8zm2DRVxmvP2WCSntkPL20CT5YdPMBcsvFxM61tnNt71znOtftzvW5wO8XyXj2zNukX+b7M/VSpg74IL9AxguUX0ves8miqTOoaoI/Zivezw7utV/Gaxx8S3ThQtIfF2irdhNL3HNxMul+lHxfY4kO3Eq+v6aCOzOT9zCSfNPPpXxx7unJfT7mGIfNdcMDnTf1nTYnY9tfyVg2lujRaGIjrnau3eJXJo8Pzqdv/owt6+9qhBOQUMfBrv0bSSaTL1I+hvnPZ8lzLcsYo7YlOn4xsSFvkt+txTce2CBWLPpEEKt92R7JeY9pie29JOMnV39NdO5bcv/biY+3kiBW2EGs/ZYbrwytM4HJogpmYnlM9O0g/a57yaDSNKsSZ+5jiWc2112pdyvEIqX9oy29a1/lNpQE1TYlg4EJrmQFAe/kHHQuWvrxQuo9Kc2XQd4cM7+iR65fpdnaANMTB9+0sb7ivbJW1Ywz8auDZ72s2LoiLEt+o31Tz5IAk0t5r+uZ8H7NCMpNLXjfI0lA43tJ+5F1Ha5R9/YnjmeR5zGT0gM4n176M0uUd3co4Al6LOPgtOT7eVXgm7vSY4+uW/52Dr7xQAWxYtEngljNskzREW0uMz+xn98K6N2LxH4TxAowiDVHmk079zmI1bQsymDqmPwl/VdXTyWT2hnyI1NgYjIJfdZnMtTEsfPmOcwqeb+TJl4lE6xh+ZEtMZQ4vObfP2e8C2Og6tgTvUf8qQ/jo9yM7h2UHxkhRSbF2iRlpdiz4Jqob9TmIL86cdg+FXS6z9T0PJdSbVQZ3BfnCDxUzfSyDfQHc95jShI8KiL7Z1I8I6ubXXExed/PExnkbbNIKv3snN9U2cv1Ns25iT5/6zOx3JyauBubt8Py3s9I+/jgfDblz7ypUcd8nLzGNg5OS4I+o318xKuJ/Z+VsnWzkwBpd1HNZKhPSP6/0YznfYpvPDBBrFj0iSBWOxywPOeoxecyuxKOS7XFOuOTTSaIFV7cp8m0c5+DWE3LogjzpP+qhIkgb8kxmZqR0a9tNT7zL9J/FeZd0m6eZ846ZclsmXO9fcS26tNkfRhf5XatwuBg2wK1ucDAU+d7aHOQX5vIt3uZbWtfc8jjUU3Pkm5jT4V7rcvRh7M1BsmW57jHsgoT8V0Fn3drxQn8kQJtba45mOBqO6iZ9PzRxwYYG2hbdbUtOrRdkN4X57Nuf2amNBvA+uqBjxjTOGjs16cMmzxL+a0JPrxNBeds2XZ1nnIaom8caxArBn0iiNUud6X4tvO5ydzGxRjz0KNAFkGsnDSZdu57EMvHLYXmpKHe1Xrj7Bwo4Mj8LNmR7VmOn3dWMgnv196lggbCpBa/tARkXBmbIbGnn95u4D37LrflSYBjRvL7nxNH72UFh7vMpH7+gAzyRmYnGg7q/ST/3YZRJbNlao6J2buKttG2aqexRYplQvVef5V4p+bbMZlfS5PvaWtiX/K053JbsG178p8N6bjZTvohw1nVbNQMsW9Lwfms35/Z1HAQ67oHPmIM46AJPt7pc8+3BfWie+KkCVy0EVQOzTeONYgViz4RxGqXCYq/uCvDHpctteLzOEMQqwBzpbltdL4HsZqUhca0jIHBOP0rHE72XK5qmElJ1na2/SXvudry7JccPfewopcjDUzmQpRb14GxBQBvZfxufckBZumADfJPFHm4rOFxvAZdOSv6lsKy3LTc97Ly25E+wbR9qYnLlBzP7lIv7iptjToMWGr1/9bXrNNT5N9bVss6Z7465b44nz74M1pG4FmJg1DGwTXSP3B8X8plaXdr132U5rKnQ/SNYw1ixaBPBLH8YKNi83pLT6zo8x6MH7VV/h2Anp7MsfIuFv6TjFvoWEBxn6yJ0vsQOxOILGyYiembjGcoU0PGNkH629Ez/2lpY0uNE3kX2QmHpfq2pEGUWxdbMezf+/z9Uvl3vYO7iRy0eiBlT5sLeZDfocjEVUHKRdJ/FazqKXWTFT0cLXlfLXvSVtfkUJ/Jyk99/m6S6NkVrjivtHXZYVt7lG9sQo36bMavF44csybeS+jOZ9v+zOmG7JcP+D4OZn33t6X8SbdaLcGb+MbRBrFi0CeCWP7o10nLM77uYwfS78DUtluWo428Wa8v0bGw4j4j0sw2uhCCWE3JIos1Gcpr/m1JiftNE3uK5ljF5zWTv79KTiZdvJN7Du5/v4ZJ9iDIrcvtAgHAmYnD2Z1spgN1y0U/PaiNQf5zi/ZohiITV6vFWZPdZw7uPd1y/4cl77lakcvcjN8dTP2NWe0drjBmuazRo9Xa2dlQW3dr1GUzfmYdXlA0hX9WCzY7ROezbX/mgfhdqN0lPo+DJyz3mlSTfplr7wD7xjH4HzHrE0Esv/TrheUZz2XYzm75gyLZeb/nDGQNo2PhxH3mSTP1MUIIYjUli35skOzsgrJbPLR0/ioO/1TFST3mSC5ageh5FYNJNkfmag3vOQa5pfkk+bZADSVBC9sJZ6dbmnTZBvmPLdskW70VFxk6ti0VXxzqfL8DC8puazpieeZXGb/Z0fM32gR6SJorrK/VdZjtqJ0hyT71Kc8JamVZa2m3TJ0+Wz2mJy1/rx89cj7b9GeGlLG1bbvqGl/HwVOSfbT81Ip9PqTYrUUD6hvH5H/EqE8x2fgY9Es7JKRrIycmflfZw3W69jfPYT4n0bGw4j5ZK+XvQuxMALLoF3D4XkNQQ0ufvFXyvpN7HLE6i6FPVvpQ5QS1X8TtCWSDIrcuEyR/gcT06l1WrS+zite7LcNkvGyp+Zs/1VCwogyXLM9WNVNqlthXfL477Ee/7KmyRVpt2ZNnM+xr+ojuPPU65ijfzwVHcvlZmkttXynNFY9PB7CyJqBjUm4b0FWPnc+nnjmfbfgzBi2jqO0C/C7xdRzMypgx2RdzHfT7dAOT49B849j8j9j0KUYbH7p+bVV80Ml99GNHhfaO5IhH3EHHwor7HJD6MyBCCWI1IYs0pkBd1iq1UeQqhQzniH01dFnJ+9q2wn2QckUdy+pOFWdYq9mxwHE/YpGbLTDRvfZl/F2e7Lb1ySBlCjJOa+CbP2Ppx7WW7ZGthlHVLQ/Xc9jlnxz1Y6iPU1rGtmnZk72ZDQtTgbrnBb4xLcC9w5Fc9kpzK4K2sc1l8fh0IMOW+VXm4IpZyvtf2fL3esPybGdaeJ4DLclqp4SxNcgFPo6DewvYyLJckHqzhEP0jWPzP2LSp1htfOj6ddnyfPeTv9mQ+reDFdvLc6DGF3QsrLiPbTX4z9A6E4As0gNpVtqgGWBdpM+OZEx+t9YU+NnQ8IdQpQDnCyWo5JKY5NbloOgnKJkU83fy49jlaeIftkG07RO0tG2hZQOfv6bszMsGJrq9Qayyq+i2U2zSq3Zd3etuYzTFQWcUaOeUIvcljuRyp0G7cKdBZ9Y2tnUnoWU4WcM9XeLbRKxJfybNJUWvV0o8+DYO2saM8w7bsS2CbK3RfvjqG8fof8SiTzHb+ND165Pl+Q4nPm7XFrhYfJ+WIx7xDR0LL+7zTOpNOw8liNWELAwTxZ4y6HIFfkVirC4lDlfZgqpaCvblFj6EsgWWtX3Ylxw+f0xyyzMpTteTSK8CrfXU0Nq2eG5r+dmmK++xjEwnpyZUZouAbXvWekf9WNwzCSlrg2xBjAc9f3tLfmR9Fd3uYAtwu6qXMkns2QDGkXJ1WuAEsZ/o6DIzxmTL/V1DEHChIq/VHtgS24mibW3daMKfKfL9GD0cknjwaRw0ddCytoi/l+p1i9K8trzjWQPmG8fqf8SgT4Ng40PVryWinw7f9U9fSvH6mf3Q6p36EMQKTce8iPsclPynq8QexKpbFoZTSoDBt4wV22DWTb+cWUO7dR11v0257xbkpk6KsyaUV1MOousaQq6ZoEyM53nwjGPi9pj60ykndIqMr6a6vH8/0tsRqgSIbcGRw6m/+z0VMCt60owW4HZ14IO2ZdFljby1SlsLHbZ1XtwvEEy0BGN6TzBqk/lizxSc0MIzNeHPpPlJef93JR58GgeHlODP1ob6XbWOX2i+caz+Ryz6NAg2PlT/dr/YFws3puS6xGG7WjxiFB0LL4hlE9ofAxbEqlsWw4osjniojPeVZx6pqd3ZSrtl6wJdVu47C7lZ2WC59+7kb7qTzk8eO562YOYDT57xac7ATR6Wpn67M/m3w1LvAQCGJ6kBeH7Je8yQfIXJl6Uct99KtLNdmqnnc05pZ79DHTomzRTN/VXp0/eSjrMtvf6xVDva3TVPpP7FEZ/8mV60miMnIgpC+DQO2r7xh47bWiX11GwJ0TeO1f+IQZ8GxcaH6t/a6gTflB87Bo46bDNPJtYbdCy8IFZ6sO293g5YEKtOWZgV5Vdiz5CZ7pksdinv7m3SrzrQMgjKbouz1Wt5hdxU/hT7UcjpdNhd4i+2ANGwJ894TdyckmcG724mU7p+0NaaHcgVju63SfTC5JNT9rVs/QQtwO3qwIf30tyR4o+k/u3MU3P0qUxbtiCrWaWf4ZlNsQVx2qrbVadv18tBab7+Y1v4Mg4uVmTuulC57cCRXwbIN47V/4hBnwbNxofm32olDsZS8zGX8yTt5HZfCt6HomNexX0O1Wi0Qgti1SWLA4ocznkmh6lKwKdstoOLiWvZgJM2QJ9FbipZNU8+JYPT2wCMrW2l8bBHz3lW8h/hntf2LE39u61YuovacN2aMSZwWmXr7EXRt/idTen3lJLt2AqNvnf0Tpcq36fLgyWM02bbUuCqLsbJHON80S0BR8V+OMUMT23LcctzH4/In+nHNUUHpko8+DIO2iarN2to71oN7zc03zhm/yMGfRo0Gx+af6sdWlRXrcs1Odo8jY6FGcSqM+08tCBWHbIwxviL6IXsfOKI6NlEdRZpPSHuI+b7lHv+gtyszBJ7pkW6/tGwh9/2JMneymW+zx2ePe9ui7xf57yHKWzeXdm6WGBQv+HQUTlQ8V62LJ9d8uMI++8VJuZaoVFXpzEdUtpxWTtHq70129F4+V1p52HBb9QWtLwuboq81onRya+SneHY5BbIJrcUfhZ75lws+DIO/ibNnKTaZUiy6zSWDdaF6BvH6n/EoE+DaOND82//yBEXuFVDu1tztPsrOhZmEMvwXOpJOw8tiFWHLLSVplee9T+PY7G/5mfQVnXLHBN+U+w1W6YiNys7lGDCaymeJdQExlnaJv1PwTFpzaag7EwP7ZAtqy5vbbPbkp0NZas19azCc6e3h5iMhSrFKH9W9Hmp/Mh6qFI3Zb/SzkZH7/SR0s4mh/pzqoExR7M3/xRwns0kKauAv9Hf3QFNWGcmzno/J9TYoe3S3El9dfl2abRajBcjCmL5MA6aIvq24H4dRfTX1OBXhOYbx+p/xKJPg2jjQ/Nvn+bwGRbU0O75HO3ORMfCDWLVlXYeYhDLpSyMgn1QZPCHZ/0fEf2Euyk1P8NXcRsxHxL7PuwnyE3lqtjTlKsW8HaN2T5qtiW9k/8GLO8kEw6ft7ho9c20egHplaeRjG/CdnpmWdK1jNZUlMFOsWejdbeyPa8YLPtL+W5d1GaYKnrxc5f6+ELq3To9P8f4bmSnrRhOSyYtWRldJhgwJ9AJrNGbzTKeofOlTxDpaGKnQvFnstAK+2+TePBhHNSC7qtraNO2vb1MvbMQfeNY/Y8Y9GnQbHyI/q12SI/LWp29vFTafYqOhR3EWlDTQBJiEMulLDbkkMEaz/r/RtqtUfCzuI+Yr27AWYpRbmmHMytA9lF+nKhx1iM9npkEb3oHr9FkMNgi9RXYd8EsKb9aNU1+1GZ7aQnwjFoCKmVYmApGuNgaZ5swprN2llZoQys06iq1fbPyPh836Cy62Dp9Ooe9sWXgmK2uJyw6aLYhrgw84GEWLcw2nbt9gnQvEvtU9+pvXb5dmj+l+ZX1NvBhHJygBH9e1tTmZ8tYUWYcDdE3jtH/iEWfBs3Gh+jfbsrxzdcR/M8zNzqAjoUdxBLJXrl9E2JnPJHFFdFXqn1KB1yV453VPbHYqbRfZqvTUeWe65GblZViL3rddT58zZgwg2e/E5C+JhNpH7cTTlDe51rLb9Op07ZVzdeW+/9UYoLXPQ3tg7g5Vv5rju+q6oRRy3hzdbqYdvrhEcf6XmfG10RL8Mk2CTXtbk+cMVvQMPTglQlAn5T+wdFX4nbbaFu+XRrb+xyVePBhHNwhzZcssAXgH5S8Z2i+caz+Ryz6NMg2PhT/VvOB/qqpXW3b8j+ezl188yO8j/vYjrReFlpnPJCFtoWtrr3mVTijPO/7Bp7heg2TvYeKszQBuZX+HtLFBn1mouU9+VjYXZRAQdbW0GHJn0V0Q9wFXdOn4rioIbU0h859dhAs0wqNznLQl6EcAblVDvXGVhzdxdbpbTnezbvkb83KqqlndVuytwy+SmxMqNsG0+wUe0HWNlbH6/Dt8vo5VyMKYvkwDj4Qe4C6jpM774nb07JC9I1j9T9i0CdsfBj+7fsGfaA0z1oKnsWmY97HfRaJ+7TzUINYLmQxLPVnEbjmXcsOmra1p8zWBO2o+bvITeWRtJMGXAe2I4gPefasb6VYnZl0UXWj8/OU+9tWw4tkJ6YzEV0VcR7JoXMjDtqxFRp96Kgv2lgwKm6zDt7XPEm4nuPdGN21bbF+nAQFlkg82OpPHQvcn8lCO9nzQETvt+1xUNsWc6eGNheL+yz2EH3jGP2PWPQJG++/f7tQee8vamp3eQ5bswodiyOIJeI+7TzUIJYLWfyeo/9bPepvnn3DG2t+Bm3PdJm6MdpR84eQm5UpOfr3l4TFE2m2iGlZbkmxE3wOFwxWnJPqJ+VNTwVN3oq7wwv+Ej27seoxw9MaCJIZTijtuMxW0exR1UlCniyKfqdpmtX3U4k9niLxYdtS/sSD56trS+F2ibeukW/j4CGl/d9qaNOW1WkWSspksYfmG8fqf8SiT9h4//3bvYqu7aup3UtKu4/QsbiCWLbaQUtD60zLsrico//rPOrvFtFPz6p7gLkhbo5rT3NW6o3Cxyq3vAEyH1cyNLZK/dk3LrAVNj/f87fz5UfGoQnwTM5xf9upRHtK6J4rPciTWegiwKTp9jxH/flbaWenQ52x1cZzsXU6T/2/z4nTujEJqsVS28aGbcv65gj8mRgnpaGNg4+V9mc7bk8LiJetXxSabxyr/xGLPmHj/fdvb0jz21Zni30XjrmG0bG4gli2VM8TAxbEqiqLhzn6P9ej/mrBnrqN33TF4LwrORmyHa3qYhtPrHLrcl7p30sJjwmKzOZ58py2CeKVnr9N17bIe6S9LQCbZwvsvtTfH3XY7zWib79zkc1zQeo/clk7ZdL1ZMG2RdTF9pC9En59PNfMDSCQ49q362KrN/Ioonfc9jioZYK9qqFNrfh6Wb0JzTeO0f+ISZ+w8X77t1r29u2a2tVOzb2JjsUXxLJN+l8PWBCrqiy+5Oj/JI/6qmXznK+5fS21uUy6qTaBvIHcVLRijL8H6kjaHOltnjzjmZy6u0vKbR21HXN+SfntipSj5DpQq50metpROzbdPuyojV0NT35t485BB/fPk0Xxy4AFsWzBYJ+yC1z6doaJymTpdETvuO1xUCuLcNFxe4tzfOcbarBRPvrGMfofMekTNt5v/3a11LdTJIvZSuBsVPwLlIemY97GfVymnYcexKoii++B9f9lC4ami4kwfxB7keAypzFo9Tr2Ijcri0TfKjlLwsQ2GT/vyTPaaod0g1Xm+OTPqX8vUih7lZQL8KbrYH0S99sOtJV6F8XA5yttLHXUF60I+imHctNOdFzuoI17Oca1+TJY2LJ0Lnn0nK63FK6VwQhm+jAOHmnYz3iSo88/lbx3aL5xjP5HTPqEjffbvz2qvPdpNbR5sYG536DrmLdxH9tpM8dC60yLsghtoNaOgK/z1JDdStubSt5XyxpYgtys7FPuf1vCxZbldN2TZ9xmecZPyd9cqeCcTLbc/5nld3ekvtVT7TTRZw18Ox8ctZGntpfLQx9s36urExA/5xjXYqmDlBdboNKnrZUufTvDfkUPZkbyfn0YB68pz7DWYVt7Unbwcw12mCBW+/5HTPqEjffbv7XVXrtfQ3srFN2+i47FHcQyvBI3aecxDFRlZTEWWP+1ydaimto1mULvanIQP+UIAiC3bLQT4rZJuJwS/2u5bLY8owmeru8JUhTNBhiy3P9Lxm/SK7h/1tBnbZvDgQYcBldbKbRMFReF1tPctLR1zVEboY1rTWDLMjjl2bO68u0MtoMn3kX0fn0YB58qzzDVUTvz5Md2v99qmlRhQ9r3P2LSJ2y8v/6tVnvtkOP2jE9rO0jHBFJnoGPxB7GOi5u08xgGqrKyCG3Fuq0aBYeUifSckvfV9uBfznGPSQMoty5aFsk3Cbtuhc2h+ujJM9oCOmY1+61Ur+H01XL/Xtb3OEJ12K/Tyvf0syNHx6bbrk6B+UPpyx2HctP6tNtRO2RR/JePATmfrnw7g61O1KVI3q0v46CW8e0iy3JiKrhhDr341dLerxXaIZuzff8jJn3Cxvvr32qnuq523N5BxWdegY4NRhDLVlvjWGidaUkWd3L0f6FH/Rxt4V3NUQbTKiuc2haAPMfaG8NhasBMHyC5ddmg9OuahI1tkP/syTOuz2FDuqtLk0u2YTtdLF2jwqyofkq1V1cNmBdS/4mBKxV5an0zgbZlOdrRjjAfUX6/TvKfJDSstLXA8luzWnpLxk+F1CCL4r98Ccj5dOXbzVB04LdI3q0v4+BYA99ctybLy2Q8OVPBRk6OyDeO0f+ISZ+w8f76t+eVoNKQw7aWiH2RbQt+xOAEsQyvpXraeSzObhlZXMzR/zoKnxpjbwojmyyAIiuEb1p4V7ct7Z2reO9bSn+0yeH6nBPn2OTW5aTSry0SNrZB/osnz7hW8gWxqhSptJ2uuTL5m596gl2ra+rvTKWfrk4MtK3WvVF+OyL5TmScJHrW0mLL7+clzmbeo84PS/kaX92tlXlqBObJoqgrXX+a+HmCVWjOpwvfTtv2u1TiwJdxsG5furvoZ4Ib3RIIz0raE1MU3Gwn/TkS3zhG/yMmfcLG++vf2kqePHbYjlmIsx2yNSL+QxDLMSccOCixBLHKyGJ7jv67riljBunu6VFFi9dda/hd7bG09bCik6FtAdAmqjOSgdVMQhcMkNzS2DJiQt9KGEoQaziHDTETzyqrWZdEP5QgfUBCnUfJb2loYmzLBLBtg1qXcsw1h1rLonuv2PHnUmxr472SfeqegHk0Zzs3W5qALkgFX1bhfLbu2x2z3GNM3K6wt4kv46CW8V3lhK/0lp9uhvpPlrauWO7VDW6a510SiW8co/8Rkz5h4/30b7UToC84bMtW4/SwhAFBLMe4SDuPJYhVRhZzc05AXWEKMT5I3bfoIHRIedaJjuX5zSKT6RXvv7qi8exmOh0cMLl1maX06bqETwhBrBk5bEjVTABbir9xRvem/vfVmvtrO03U1YmBWu2orG1QC1NOxq4c7RxW3ttZy29vFZS3CdqXSaPvBuWeF7BTJ3Lo5DnHerEhJfu74l+9nNCcTxe+nS3T+a9IAlg+jYNvpZ5TkDek7OHpnn/Pamt/xr3Wpu5lC2SH5hvH6H/EpE/YeD/9W+309D2O2rH5WgckHAhi1UDWVqlXIXamBVk8yiGDdY4mu92TDUzdmgUl7rFMec6VjuRoAi1ZKabvxE2tnaMVJv4HpNjRrzHJrcsOifdUwpCCWJOV9+DiWOqdYj/8oPvfX0j9dSlshaJdrdpp2W3DfX4zM+X05y1YfVVpZ2PG786mgnZ5J1vattNZlqCcCX4tcii/bobKTEfvK23LzRg3BefTC9/OVlPnSCRBLJ/GQS3j+2SJe6Yzokx26lBOH6qfz2qyI7vZPXkW/0LyjWP0P2LTJ2y8f/6tpmMbHbSxy3L/7YGNNwSxasB2utLiAQtilZHFlhwyMKvgVVaWl6WCG6MVgya21Pn9jibljy3Os6uJz11F5llpyetSzs7sAZRbngm4mfROlfAJIYg1UepZLU2zKYeNMnWQ5tXcVy31fJOjdn6XYpmTU1OToL8LBPJeK+38pIwxReqOHZRiRVxnpsaMfQ4DIEVPf7VhAm/35d8B2+me2pIQnc8qvt3CBuySD/g0Dh5QZP5V8teiM/7mn2IPDtsmoL02cGXqG8i72BCabxyb/xGbPmHj/dKvIdG3rA5XbGObZJ++OCzhQRCrBmxZJkdD60xLsvg7hxzOVhiIuttIzMromop9tK08Pql4bzNpy6pFc9/xBKXM8cHLU79bO6By6w4+Nvndi2SCEkIQy2ZDHzq6f54TENc20M/dDU0YrxawDdMSOXcD23MLtFPk9Kch+ZGBVaQ+VRdbnaq7fQJY3aD7zZIy3JtDZ6qk8u+SfxeQf+RxACtU57OKb7dF+VYnSPj4Ng4uzvG93RM9yL6ixyd9kfFtvc1pI39JTVbvFHz3IfnGsfkfMeoTNt4f/VqZQ7+qHACz3+IXz5YwIYhVE1nG5+WABbHKykI79jNd3DDvVgmThvm8xyi5ijzbjoUvezKUmQw+yLjnH+K+CKwm79721qYMyL4BlluewWefxEEoQays+k3LG3Jmf2+on1cbCNgZtAyp7hahYflx2s2YFF/F12zQptT39iT177dL9Mm24tktQm9sxa/yY8vmqwqBQXOvZzkDWRck/7bI4R5ZmOuGtH+8eqzOZ1nf7lxD32qb+DgOPpF8taTMgsCc1O/Mf98q/85s7J68nBUcHlO+aeODnpd/L9YV/U5D841j8z9i0ydsvD/6tTOHbpV5v+Y3/U43NXbkkIR9oAhBrJqoknYeWxCrrCx2SD6H39RBOZI4UOkVCDMwmIyJo30mYWZrxyKHfZyTPEfWiVpFt64typg4vpX6Mjy0NNausTN9TR+hfWLA5WbQClLPlTgIJYjVLxvAZUHhSVLuVDuXaKnnRx22lWfS5CII/aVEO0+leM2n6SXa+ejgOzbbSz/lbO9rYmfX9ziuE5MJ5kifoNh3CeNY7JCdz7L+jG3B5pjEgY/j4OoS33rWZbJcplbw3Xu3/ZXNlAzJN47N/4hRn7DxfujX5hzveWkJfe03JzLB1AUSPgSxamJFhclFbEGsKrLY5XDASE9m6zD2SywBmTeS76hbMxk73mfS+C1xdOtcZXlYQpYnkNv/80iZZMdCKEGsT330wHV9qn6BnSfS3PHxy5Vv0+VWkCLBJSPrssVHrxe0Py9K2vJlBdv5VMJ5tLX9SdyPa088nnzG5HyW8We0kzDXSBz4Og6edfB95Qk0juW8l4tadSH5xrH5HzHqEza+ff2aKP/N1Ct7irEJXN/O8Jl+jWhOQhCrRrJORXsZYmdakoXBnLjxWqoPGiYbZ3PN/TT7iu+IPcV7Y8+AMz35NzMw9mZWmP/9pzSzX3mkgCzHEicKuY0H0P6RZjJicCLz0ZuhcriGNj7Lf1e9ZzXYxwNKIMllivh5yb/yX6UQ8NYCNqhKbbsJomeepgPprlcs50i+k8byXGYMDfHk05Cdz6L+jO10ylEJeztHCOOg+d5vlfy+TO2ivNvQ83zTpmaSq1qFIfnGMfkfseoTQaz29csEso5LdkkMc5kyEmvk3wfqmFpZJrvymPwo6dC7yLUlkrGGIFZDnJRyaecxBrHKyiL9Ye+TfCc89Rs0dkuzxQ5NcOVByUHOrNiawsJmf3ST+9uNjPNkY5no/nzk9j+0k+qWSzyEEsS60TOxrCM7Kv2tjLXwnm1B35uO27Jt++1eF8XNarA2OTCT/oMOnLHdOWzKuZonCCb49KKErTMOrsma2BCwUxqy81nUn7Hp2mWJgxDGwYPK5LDXb9xe8Pvao/gnR2r4XkPzjWPyP2LUJ4JYfuiX8aV+l3w12LIuU5LFLOYvkXghiFUjK5LJTb/r8IAFscrKoh/LksHjajJB/Zq6l/nvTxPH0JwG1fae3zlJUMVM8MyKyeeevn9OJsOXkwFpg/z3uPommZgYzsfJZHEsMRJmwmxWUhcht4EmlCDWhdRkf1lNbVyR6ocQhITJajRZjx9TtvZ+8v25DmqbidWDHht0K5msTXPYjlm5vJncP92no1JfoL4fS5MxzRyp/jbV766te5b8f0eSZ47hJLuQnc+i/swVS1+3MKw0islYMFnnt1Pfvfne3iXf2MGKk769iV/ava8JXpiyC03UAwvJN47F/4hZnwhi+eHfGp/HnEB5LPl+H/bMiUYTv+xm4vtukzjqXRHECjTuE2MQCwDCJ5Qg1vpkkK9z779ZVTXZSRtQC4CBdT7zkJUlY4Lsk1EFgKj8DwjTxqNf6FhbEMQCAGCQBwCcT2+YaunnDdQAAP8DG49+wUD7EQSxAAAY5AEA59MbNgpbCQHwP7DxBLEAP6I/BLEAABjkAQDn0xuOWezlBNQAAP8DG49+wUD7EQSxAAAY5AEgcOdzJKJ+3svo40lUAAD/AxuPfsHA+xEEsQAAamYHgzwA1Ox87oikjybT6ntGHxegAgD4H9h49AsG3o8giAUAUDNbLHZpDPEAQE6+Sfy1orLqYd3h9QPgf2Dj0S/AjxCCWAAAtbNesU1DiAgAFCYodmR9JP08m9G/VagAAP4HNh79AvwIIYgFAFA7cxTbtBgRAYDCQsWOzIugj2bC87FP3x7y+gHwP7Dx6BfgRyQQxAIAaADbHnSOjAcAjc0WGzLq4fNOTq4irMno3wpePwD+BzYe/YKB1LF+EMQCAGiASxbbdBnxAIDC5UBsiAk4PU8929vEcc7DlT59u8qrB8D/wMajXzCwOtYPglgAAA2wxmKbTJHFaYgIADKYIvZirBs9eU5zeuColKu1MVP+eyqhWeGfxesHwP/AxqNfMLA61g+CWAAADfG3xT4dRzwAkMFxi+146dFz3rA8590SfdzBqwfA/8DGo18w8DrWC0EsAICGWKrYqA2ICAB6WKfYDZ9O7Ru1POcny+9MttVYz99f49UD4H9g44M4mRX9QseahiAWAECDbBV72vVORAQACTvFnv7vm72wBbEuWX53tedvn0rxovAAgP+BjUe/IF4dS0MQCwCgYVZ3rtcWW3VPOI0LYJBZkdiBLBvxKrEjvnHb8sxLM36zq0/fZqACAPgf2Hj0C9CxDAhiAQC0wJCM13sxA8z3DJtlshH2d65FiAsgehYk3/vTDHtg7ISpK7UtsR++TmCyfLAJff5+e8/fPBYCWAD4H9j4IfQL0DErBLEAAFrGbJsx9QIOyPiWG1Mc2axkfZbx7TljiAggesaS7918968SO3Chc43I+Ml+kwLpx5EMH+xk0gfjOJv6G9d6/v+zAfURAP8DBtXGo1/omA8QxAIAAAAAZ5jaKO9z+GXmeti5hhEZAAAA5IQgFgAAAAA4ZaKMb1m43LneyI9V9y8yXjvLHPe9BDEBAABAQQhiAQAAAAAAAACA9wxUEMvFBQAAAAAAAAAAxSBmg0AAAAAAAAAAALyHmA0CAQAAAAAAAADwHmI2CAQAAAAAAAAAwHuI2SAQAAAAAAAAAADvIWaDQAAAAAAAAAAAvIeYDQIBAAAAAAAAAPAeYjYIBAAAAAAAAADAe4jZAAAAAAAAAAAAAAAAAAAAAAAAAAAAAAAAAAAAAAAAAAAAAAAAAAAAAAAAAAAAAAAAAAAAAAAAAAAAAAAAAAAAAAAAAAAAAAAAAAAAAAAAAAAAAAAAAAAAAAAAAAAAAAAAAAAAAAAAAAAAAAAAAAAAAAAAAAAAAAAAAAAAAAAAAAAAAAAAAAAAAAAAAAAAAAAAAAAAAAAAAAAAAAAAAAAAAAAAAAAAAAAAAAAAAAAAAABAXfwf3pK/lwho1aMAAAHtdEVYdE1hdGhNTAA8bWF0aCB4bWxucz0iaHR0cDovL3d3dy53My5vcmcvMTk5OC9NYXRoL01hdGhNTCI+PG1zdHlsZSBtYXRoc2l6ZT0iMTZweCI+PG1vPlw8L21vPjxtZmVuY2VkIGNsb3NlPSJdIiBvcGVuPSJbIj48bXJvdz48bW8+XDwvbW8+PG1pPmM8L21pPjxtaT5vPC9taT48bWk+bDwvbWk+PG1pPm88L21pPjxtaT5yPC9taT48bWZlbmNlZCBjbG9zZT0ifSIgb3Blbj0ieyI+PG1yb3c+PG1pPnc8L21pPjxtaT5oPC9taT48bWk+aTwvbWk+PG1pPnQ8L21pPjxtaT5lPC9taT48L21yb3c+PC9tZmVuY2VkPjxtbz5cPC9tbz48bWk+ZjwvbWk+PG1pPnI8L21pPjxtaT5hPC9taT48bWk+YzwvbWk+PG1mZW5jZWQgY2xvc2U9In0iIG9wZW49InsiPjxtaT5hPC9taT48L21mZW5jZWQ+PG1mZW5jZWQgY2xvc2U9In0iIG9wZW49InsiPjxtaT5iPC9taT48L21mZW5jZWQ+PC9tcm93PjwvbWZlbmNlZD48bXNwYWNlIGxpbmVicmVhaz0ibmV3bGluZSIvPjwvbXN0eWxlPjwvbWF0aD5I/rsoAAAAAElFTkSuQmCC\&quot;,\&quot;slideId\&quot;:284,\&quot;accessibleText\&quot;:\&quot;backslash open square brackets backslash c o l o r open curly brackets w h i t e close curly brackets backslash f r a c open curly brackets a close curly brackets open curly brackets b close curly brackets close square brackets\\n\&quot;,\&quot;imageHeight\&quot;:24.16},{\&quot;mathml\&quot;:\&quot;&lt;math xmlns=\\\&quot;http://www.w3.org/1998/Math/MathML\\\&quot; style=\\\&quot;font-family:stix;font-size:16px;\\\&quot;/&gt;\&quot;,\&quot;base64Image\&quot;:\&quot;iVBORw0KGgoAAAANSUhEUgAAADIAAAAFCAYAAAAHQL+kAAAACXBIWXMAAA7EAAAOxAGVKw4bAAAABGJhU0UAAAAEx0lWhwAAABFJREFUeNpjYBgFo2AUjAgAAAPtAAGBmaurAAAAWHRFWHRNYXRoTUwAPG1hdGggeG1sbnM9Imh0dHA6Ly93d3cudzMub3JnLzE5OTgvTWF0aC9NYXRoTUwiPjxtc3R5bGUgbWF0aHNpemU9IjE2cHgiLz48L21hdGg+4UEJxAAAAABJRU5ErkJggg==\&quot;,\&quot;slideId\&quot;:284,\&quot;accessibleText\&quot;:\&quot;blank\&quot;,\&quot;imageHeight\&quot;:0.8}]&quot;"/>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Ciclo problemasoluzione </Template>
  <TotalTime>7720</TotalTime>
  <Words>2320</Words>
  <Application>Microsoft Office PowerPoint</Application>
  <PresentationFormat>Widescreen</PresentationFormat>
  <Paragraphs>240</Paragraphs>
  <Slides>24</Slides>
  <Notes>10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24</vt:i4>
      </vt:variant>
    </vt:vector>
  </HeadingPairs>
  <TitlesOfParts>
    <vt:vector size="37" baseType="lpstr">
      <vt:lpstr>MS Mincho</vt:lpstr>
      <vt:lpstr>Aptos</vt:lpstr>
      <vt:lpstr>Arial</vt:lpstr>
      <vt:lpstr>Calibri</vt:lpstr>
      <vt:lpstr>Cambria</vt:lpstr>
      <vt:lpstr>Cambria Math</vt:lpstr>
      <vt:lpstr>Roboto</vt:lpstr>
      <vt:lpstr>Rockwell</vt:lpstr>
      <vt:lpstr>Tahoma</vt:lpstr>
      <vt:lpstr>Times New Roman</vt:lpstr>
      <vt:lpstr>Tw Cen MT</vt:lpstr>
      <vt:lpstr>Wingdings</vt:lpstr>
      <vt:lpstr>Circuito</vt:lpstr>
      <vt:lpstr>Vibration control with piezoelectric shunt</vt:lpstr>
      <vt:lpstr>Experimental setup</vt:lpstr>
      <vt:lpstr>Experimental setup</vt:lpstr>
      <vt:lpstr>GOALS</vt:lpstr>
      <vt:lpstr>Experiment procedure SINGLE MODE</vt:lpstr>
      <vt:lpstr>Dewesoft parameters</vt:lpstr>
      <vt:lpstr>Equivalent capacity cpi</vt:lpstr>
      <vt:lpstr>FRF SC-SC / OC-sc</vt:lpstr>
      <vt:lpstr>First mode, R optimization</vt:lpstr>
      <vt:lpstr>First mode, RESISTIVE SHUNT </vt:lpstr>
      <vt:lpstr>Second mode R, L optimization</vt:lpstr>
      <vt:lpstr>ELECTRICAL CIRCUIT FOR THE SYNTHETIC INDuCTANCE </vt:lpstr>
      <vt:lpstr>Circuit parametrization</vt:lpstr>
      <vt:lpstr>SECOND MODE, RESONANT SHAUNT</vt:lpstr>
      <vt:lpstr>Double piezo resonant shunt</vt:lpstr>
      <vt:lpstr>      H vs frf</vt:lpstr>
      <vt:lpstr>Mode shape  identification</vt:lpstr>
      <vt:lpstr>First Hrl_rl sizing  </vt:lpstr>
      <vt:lpstr>PowerPoint Presentation</vt:lpstr>
      <vt:lpstr>Hrl_rl optimization</vt:lpstr>
      <vt:lpstr>1. Analytical hrl_rl</vt:lpstr>
      <vt:lpstr>1. Hrl-rl analytical</vt:lpstr>
      <vt:lpstr>3. L optimization</vt:lpstr>
      <vt:lpstr>3. R optimization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Manuela Andreata</dc:creator>
  <cp:lastModifiedBy>Andrea Chiappe</cp:lastModifiedBy>
  <cp:revision>31</cp:revision>
  <dcterms:created xsi:type="dcterms:W3CDTF">2025-02-11T12:43:50Z</dcterms:created>
  <dcterms:modified xsi:type="dcterms:W3CDTF">2025-02-25T14:05:12Z</dcterms:modified>
</cp:coreProperties>
</file>