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ad201274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ad20127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ae29979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ae29979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af63c62a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af63c62a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af63c62a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af63c62a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af63c62a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af63c62a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af63c62a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af63c62a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af63c62a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af63c62a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b7da66b9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b7da66b9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ba090f15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ba090f15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a22ea47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a22ea47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b2c823a3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b2c823a3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a22ea47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a22ea47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a22ea47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a22ea47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a22ea474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a22ea47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b2c823a35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b2c823a35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ad963c9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ad963c9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b2c823a35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b2c823a35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b2c823a3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b2c823a3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c1d1a41f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c1d1a41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ac47a2f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ac47a2f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ac47a2f4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ac47a2f4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zellwk.com/blog/rem-vs-e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s://internetingishard.com/html-and-css/advanced-positionin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ss-tricks.com/almanac/properties/f/float/" TargetMode="External"/><Relationship Id="rId4" Type="http://schemas.openxmlformats.org/officeDocument/2006/relationships/hyperlink" Target="https://css-tricks.com/snippets/css/a-guide-to-flexbox/" TargetMode="External"/><Relationship Id="rId5" Type="http://schemas.openxmlformats.org/officeDocument/2006/relationships/hyperlink" Target="https://css-tricks.com/snippets/css/complete-guide-grid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&amp; CSS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Binary Studio Academy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Selectors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293525"/>
            <a:ext cx="3064800" cy="3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Simple selectors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7BA7D"/>
                </a:solidFill>
                <a:latin typeface="Verdana"/>
                <a:ea typeface="Verdana"/>
                <a:cs typeface="Verdana"/>
                <a:sym typeface="Verdana"/>
              </a:rPr>
              <a:t>h1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ru" sz="1050">
                <a:solidFill>
                  <a:srgbClr val="608B4E"/>
                </a:solidFill>
                <a:latin typeface="Verdana"/>
                <a:ea typeface="Verdana"/>
                <a:cs typeface="Verdana"/>
                <a:sym typeface="Verdana"/>
              </a:rPr>
              <a:t>/*...*/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endParaRPr sz="1050">
              <a:solidFill>
                <a:srgbClr val="D4D4D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7BA7D"/>
                </a:solidFill>
                <a:latin typeface="Verdana"/>
                <a:ea typeface="Verdana"/>
                <a:cs typeface="Verdana"/>
                <a:sym typeface="Verdana"/>
              </a:rPr>
              <a:t>#module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ru" sz="1050">
                <a:solidFill>
                  <a:srgbClr val="608B4E"/>
                </a:solidFill>
                <a:latin typeface="Verdana"/>
                <a:ea typeface="Verdana"/>
                <a:cs typeface="Verdana"/>
                <a:sym typeface="Verdana"/>
              </a:rPr>
              <a:t>/*...*/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endParaRPr sz="1050">
              <a:solidFill>
                <a:srgbClr val="D4D4D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7BA7D"/>
                </a:solidFill>
                <a:latin typeface="Verdana"/>
                <a:ea typeface="Verdana"/>
                <a:cs typeface="Verdana"/>
                <a:sym typeface="Verdana"/>
              </a:rPr>
              <a:t>.item-list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ru" sz="1050">
                <a:solidFill>
                  <a:srgbClr val="608B4E"/>
                </a:solidFill>
                <a:latin typeface="Verdana"/>
                <a:ea typeface="Verdana"/>
                <a:cs typeface="Verdana"/>
                <a:sym typeface="Verdana"/>
              </a:rPr>
              <a:t>/*...*/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endParaRPr sz="1050">
              <a:solidFill>
                <a:srgbClr val="D4D4D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Attribute selectors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 sz="1050">
                <a:solidFill>
                  <a:srgbClr val="D7BA7D"/>
                </a:solidFill>
                <a:latin typeface="Verdana"/>
                <a:ea typeface="Verdana"/>
                <a:cs typeface="Verdana"/>
                <a:sym typeface="Verdana"/>
              </a:rPr>
              <a:t>input[</a:t>
            </a:r>
            <a:r>
              <a:rPr lang="ru" sz="105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05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"checkbox"</a:t>
            </a:r>
            <a:r>
              <a:rPr lang="ru" sz="1050">
                <a:solidFill>
                  <a:srgbClr val="D7BA7D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ru" sz="1050">
                <a:solidFill>
                  <a:srgbClr val="608B4E"/>
                </a:solidFill>
                <a:latin typeface="Verdana"/>
                <a:ea typeface="Verdana"/>
                <a:cs typeface="Verdana"/>
                <a:sym typeface="Verdana"/>
              </a:rPr>
              <a:t>/*...*/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endParaRPr sz="1050">
              <a:solidFill>
                <a:srgbClr val="D4D4D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sz="1050">
              <a:solidFill>
                <a:srgbClr val="D4D4D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Pseudo-classes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/>
              <a:t>	</a:t>
            </a:r>
            <a:r>
              <a:rPr lang="ru" sz="1050">
                <a:solidFill>
                  <a:srgbClr val="D7BA7D"/>
                </a:solidFill>
                <a:latin typeface="Verdana"/>
                <a:ea typeface="Verdana"/>
                <a:cs typeface="Verdana"/>
                <a:sym typeface="Verdana"/>
              </a:rPr>
              <a:t>.link:hover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ru" sz="1050">
                <a:solidFill>
                  <a:srgbClr val="608B4E"/>
                </a:solidFill>
                <a:latin typeface="Verdana"/>
                <a:ea typeface="Verdana"/>
                <a:cs typeface="Verdana"/>
                <a:sym typeface="Verdana"/>
              </a:rPr>
              <a:t>/*...*/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572000" y="1293525"/>
            <a:ext cx="3936300" cy="32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Pseudo-elements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 sz="1050">
                <a:solidFill>
                  <a:srgbClr val="D7BA7D"/>
                </a:solidFill>
                <a:latin typeface="Verdana"/>
                <a:ea typeface="Verdana"/>
                <a:cs typeface="Verdana"/>
                <a:sym typeface="Verdana"/>
              </a:rPr>
              <a:t>.comment::before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ru" sz="1050">
                <a:solidFill>
                  <a:srgbClr val="608B4E"/>
                </a:solidFill>
                <a:latin typeface="Verdana"/>
                <a:ea typeface="Verdana"/>
                <a:cs typeface="Verdana"/>
                <a:sym typeface="Verdana"/>
              </a:rPr>
              <a:t>/*...*/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endParaRPr sz="1050">
              <a:solidFill>
                <a:srgbClr val="D4D4D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sz="1050">
              <a:solidFill>
                <a:srgbClr val="D4D4D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Combinators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	</a:t>
            </a:r>
            <a:r>
              <a:rPr lang="ru" sz="1050">
                <a:solidFill>
                  <a:srgbClr val="D7BA7D"/>
                </a:solidFill>
                <a:latin typeface="Verdana"/>
                <a:ea typeface="Verdana"/>
                <a:cs typeface="Verdana"/>
                <a:sym typeface="Verdana"/>
              </a:rPr>
              <a:t>.menu-wrapper 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050">
                <a:solidFill>
                  <a:srgbClr val="D7BA7D"/>
                </a:solidFill>
                <a:latin typeface="Verdana"/>
                <a:ea typeface="Verdana"/>
                <a:cs typeface="Verdana"/>
                <a:sym typeface="Verdana"/>
              </a:rPr>
              <a:t> .menu-item.active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ru" sz="1050">
                <a:solidFill>
                  <a:srgbClr val="608B4E"/>
                </a:solidFill>
                <a:latin typeface="Verdana"/>
                <a:ea typeface="Verdana"/>
                <a:cs typeface="Verdana"/>
                <a:sym typeface="Verdana"/>
              </a:rPr>
              <a:t>/*...*/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endParaRPr sz="1050">
              <a:solidFill>
                <a:srgbClr val="D4D4D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	</a:t>
            </a:r>
            <a:endParaRPr/>
          </a:p>
          <a:p>
            <a:pPr indent="-31115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Multiple selectors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/>
              <a:t>	</a:t>
            </a:r>
            <a:r>
              <a:rPr lang="ru" sz="1050">
                <a:solidFill>
                  <a:srgbClr val="D7BA7D"/>
                </a:solidFill>
                <a:latin typeface="Verdana"/>
                <a:ea typeface="Verdana"/>
                <a:cs typeface="Verdana"/>
                <a:sym typeface="Verdana"/>
              </a:rPr>
              <a:t>h1, h2, h3, h4, h5, h6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{ </a:t>
            </a:r>
            <a:r>
              <a:rPr lang="ru" sz="1050">
                <a:solidFill>
                  <a:srgbClr val="608B4E"/>
                </a:solidFill>
                <a:latin typeface="Verdana"/>
                <a:ea typeface="Verdana"/>
                <a:cs typeface="Verdana"/>
                <a:sym typeface="Verdana"/>
              </a:rPr>
              <a:t>/*...*/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Cascade &amp; inheritance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635" y="1084450"/>
            <a:ext cx="3719015" cy="36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Cascade. </a:t>
            </a:r>
            <a:r>
              <a:rPr lang="ru"/>
              <a:t>S</a:t>
            </a:r>
            <a:r>
              <a:rPr lang="ru"/>
              <a:t>pecificity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924000"/>
            <a:ext cx="70389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"list"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"mainItem"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"list-item"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"list-item"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"color: red;"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ru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&lt;!-- style: specificity = 1000 --&gt;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"list-item"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*    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{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  </a:t>
            </a:r>
            <a:r>
              <a:rPr lang="ru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/* specificity = 0 */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#menu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{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  </a:t>
            </a:r>
            <a:r>
              <a:rPr lang="ru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/* specificity = 100 */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.list 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 .list-item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{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  </a:t>
            </a:r>
            <a:r>
              <a:rPr lang="ru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/* specificity = 20 */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li.list-item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{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  </a:t>
            </a:r>
            <a:r>
              <a:rPr lang="ru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/* specificity = 11 */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#menu.list 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 .list-item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   </a:t>
            </a:r>
            <a:r>
              <a:rPr lang="ru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/* specificity = 110 */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.list li.list-item:first-child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orange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 </a:t>
            </a:r>
            <a:r>
              <a:rPr lang="ru" sz="105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/* specificity = 31 */</a:t>
            </a:r>
            <a:endParaRPr sz="1050">
              <a:solidFill>
                <a:srgbClr val="608B4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7BA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Картинки по запросу css specificity"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750" y="294300"/>
            <a:ext cx="3867849" cy="16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Values and units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19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A</a:t>
            </a:r>
            <a:r>
              <a:rPr lang="ru"/>
              <a:t>bsolute units</a:t>
            </a:r>
            <a:r>
              <a:rPr lang="ru"/>
              <a:t> (</a:t>
            </a:r>
            <a:r>
              <a:rPr lang="ru"/>
              <a:t>px, mm, sm, in, pt</a:t>
            </a:r>
            <a:r>
              <a:rPr lang="ru"/>
              <a:t>,</a:t>
            </a:r>
            <a:r>
              <a:rPr lang="ru"/>
              <a:t> pc</a:t>
            </a:r>
            <a:r>
              <a:rPr lang="ru"/>
              <a:t> );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Relative units (%, em, rem, vh, vw, cx, ch);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Unitless values;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Colors (key words, hex, rgb(), rgba(), hsl(), hsla());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Functions.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1297500" y="4205750"/>
            <a:ext cx="7038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FFFFFF"/>
                </a:solidFill>
              </a:rPr>
              <a:t>REM vs EM – The Great Debate: </a:t>
            </a:r>
            <a:r>
              <a:rPr lang="ru" sz="1300" u="sng">
                <a:solidFill>
                  <a:schemeClr val="hlink"/>
                </a:solidFill>
                <a:hlinkClick r:id="rId3"/>
              </a:rPr>
              <a:t>https://zellwk.com/blog/rem-vs-em/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CSS Box Model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052550" y="2851675"/>
            <a:ext cx="70389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.page-title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text-align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25px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25px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solid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25px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#cecece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"page-title"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The CSS Box Model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ru" sz="105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600" y="1047400"/>
            <a:ext cx="5439226" cy="21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Types of CSS boxes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858150" y="1765825"/>
            <a:ext cx="7917600" cy="18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/* by default for block elements (div, ul, form, etc.) */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608B4E"/>
                </a:solidFill>
                <a:latin typeface="Courier New"/>
                <a:ea typeface="Courier New"/>
                <a:cs typeface="Courier New"/>
                <a:sym typeface="Courier New"/>
              </a:rPr>
              <a:t>/* by default for inline elements (span, input, strong, etc.) */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inline-block</a:t>
            </a:r>
            <a:r>
              <a:rPr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layouts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 b="45515" l="39270" r="1237" t="23704"/>
          <a:stretch/>
        </p:blipFill>
        <p:spPr>
          <a:xfrm>
            <a:off x="3882950" y="774750"/>
            <a:ext cx="4453449" cy="20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 rotWithShape="1">
          <a:blip r:embed="rId4">
            <a:alphaModFix/>
          </a:blip>
          <a:srcRect b="37120" l="31551" r="1460" t="33851"/>
          <a:stretch/>
        </p:blipFill>
        <p:spPr>
          <a:xfrm>
            <a:off x="3882950" y="3467191"/>
            <a:ext cx="4453450" cy="13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5424025" y="444750"/>
            <a:ext cx="1371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Normal flow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5424025" y="3137200"/>
            <a:ext cx="13713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Changed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1297500" y="1307850"/>
            <a:ext cx="24876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header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5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img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5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src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05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5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alt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05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"logo"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5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nav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5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5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05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Home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5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5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05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About us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5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5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05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Contact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5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05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05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""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Sign in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5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nav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5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header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5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main content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5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aside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aside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aside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5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footer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05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footer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05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footer</a:t>
            </a:r>
            <a:r>
              <a:rPr lang="ru" sz="105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05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Positioning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363" y="791200"/>
            <a:ext cx="5605274" cy="18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363" y="2446425"/>
            <a:ext cx="5605274" cy="24464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2173050" y="4850275"/>
            <a:ext cx="47979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Advanced Positioning - </a:t>
            </a:r>
            <a:r>
              <a:rPr lang="ru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https://internetingishard.com/html-and-css/advanced-positioning/</a:t>
            </a:r>
            <a:r>
              <a:rPr lang="ru" sz="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Float? Flexbox? Grid?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All About Floats -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https://css-tricks.com/almanac/properties/f/float/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A Complete Guide to Flexbox -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https://css-tricks.com/snippets/css/a-guide-to-flexbox/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A Complete Guide to Grid - 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https://css-tricks.com/snippets/css/complete-guide-grid/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@media</a:t>
            </a:r>
            <a:endParaRPr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3768575" y="113975"/>
            <a:ext cx="4995300" cy="4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.container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@media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.container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100%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30px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@media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and (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min-width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480px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.container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@media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and (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min-width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768px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and (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max-width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1280px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D7BA7D"/>
                </a:solidFill>
                <a:latin typeface="Courier New"/>
                <a:ea typeface="Courier New"/>
                <a:cs typeface="Courier New"/>
                <a:sym typeface="Courier New"/>
              </a:rPr>
              <a:t>.container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ru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Variables</a:t>
            </a:r>
            <a:endParaRPr/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438" y="1246913"/>
            <a:ext cx="6159024" cy="26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Best Practice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Done!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HTML?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HTML (HyperText Markup Language)</a:t>
            </a:r>
            <a:r>
              <a:rPr lang="ru"/>
              <a:t> - it is a</a:t>
            </a:r>
            <a:r>
              <a:rPr b="1" lang="ru"/>
              <a:t> </a:t>
            </a:r>
            <a:r>
              <a:rPr b="1" i="1" lang="ru"/>
              <a:t>markup language</a:t>
            </a:r>
            <a:r>
              <a:rPr b="1" lang="ru"/>
              <a:t> </a:t>
            </a:r>
            <a:r>
              <a:rPr lang="ru"/>
              <a:t>used to tell your browser how to structure the web pages you visit.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An </a:t>
            </a:r>
            <a:r>
              <a:rPr b="1" lang="ru"/>
              <a:t>element</a:t>
            </a:r>
            <a:r>
              <a:rPr lang="ru"/>
              <a:t> is a part of a webpage. In </a:t>
            </a:r>
            <a:r>
              <a:rPr lang="ru"/>
              <a:t>H</a:t>
            </a:r>
            <a:r>
              <a:rPr lang="ru"/>
              <a:t>TML an element may contain a data item or a chunk of text or an image, or perhaps nothing.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8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h1</a:t>
            </a:r>
            <a:r>
              <a:rPr lang="ru" sz="18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80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ru" sz="18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80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"custom-title"</a:t>
            </a:r>
            <a:r>
              <a:rPr lang="ru" sz="18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8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Binary Studio Academy</a:t>
            </a:r>
            <a:r>
              <a:rPr lang="ru" sz="18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8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h1</a:t>
            </a:r>
            <a:r>
              <a:rPr lang="ru" sz="18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8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8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img</a:t>
            </a:r>
            <a:r>
              <a:rPr lang="ru" sz="18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80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src</a:t>
            </a:r>
            <a:r>
              <a:rPr lang="ru" sz="18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80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"./logo.svg"</a:t>
            </a:r>
            <a:r>
              <a:rPr lang="ru" sz="18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80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alt</a:t>
            </a:r>
            <a:r>
              <a:rPr lang="ru" sz="18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80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"Logo"</a:t>
            </a:r>
            <a:r>
              <a:rPr lang="ru" sz="18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8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325700" y="1389050"/>
            <a:ext cx="6982500" cy="1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4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4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Our cat’s name is </a:t>
            </a: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4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strong</a:t>
            </a: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4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Bulka</a:t>
            </a: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4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&gt;&lt;/</a:t>
            </a:r>
            <a:r>
              <a:rPr lang="ru" sz="14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strong</a:t>
            </a: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4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400">
                <a:solidFill>
                  <a:srgbClr val="608B4E"/>
                </a:solidFill>
                <a:latin typeface="Verdana"/>
                <a:ea typeface="Verdana"/>
                <a:cs typeface="Verdana"/>
                <a:sym typeface="Verdana"/>
              </a:rPr>
              <a:t>&lt;!-- Error --&gt;</a:t>
            </a:r>
            <a:endParaRPr sz="1400">
              <a:solidFill>
                <a:srgbClr val="608B4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4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4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Our cat’s name is </a:t>
            </a: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4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strong</a:t>
            </a: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4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Bulka</a:t>
            </a: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4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strong</a:t>
            </a: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&gt;&lt;/</a:t>
            </a:r>
            <a:r>
              <a:rPr lang="ru" sz="14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div</a:t>
            </a:r>
            <a:r>
              <a:rPr lang="ru" sz="14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4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400">
                <a:solidFill>
                  <a:srgbClr val="608B4E"/>
                </a:solidFill>
                <a:latin typeface="Verdana"/>
                <a:ea typeface="Verdana"/>
                <a:cs typeface="Verdana"/>
                <a:sym typeface="Verdana"/>
              </a:rPr>
              <a:t>&lt;!-- Correct --&gt;</a:t>
            </a:r>
            <a:endParaRPr sz="1400">
              <a:solidFill>
                <a:srgbClr val="608B4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Nesting elements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063" y="3142175"/>
            <a:ext cx="28098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Block versus inline elements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86550"/>
            <a:ext cx="34032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Block elements:</a:t>
            </a:r>
            <a:endParaRPr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&lt;div&gt;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&lt;ul&gt;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&lt;table&gt;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&lt;p&gt;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&lt;form&gt;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...</a:t>
            </a:r>
            <a:endParaRPr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933225" y="1186550"/>
            <a:ext cx="34032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Inline</a:t>
            </a:r>
            <a:r>
              <a:rPr lang="ru" sz="1500"/>
              <a:t> elements:</a:t>
            </a:r>
            <a:endParaRPr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&lt;span&gt;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&lt;img&gt;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&lt;input&gt;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&lt;label&gt;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&lt;strong&gt;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...</a:t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1297500" y="3340325"/>
            <a:ext cx="7038900" cy="15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Formatting:</a:t>
            </a: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by default, block-level elements begin on new lines, but inline elements can start anywhere in a line.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 model: </a:t>
            </a:r>
            <a:r>
              <a:rPr lang="r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generally, block-level elements may contain inline elements and other block-level elements. Inherent in this structural distinction is the idea that block elements create "larger" structures than inline elements.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structure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009475"/>
            <a:ext cx="7571400" cy="3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8B4E"/>
                </a:solidFill>
                <a:latin typeface="Verdana"/>
                <a:ea typeface="Verdana"/>
                <a:cs typeface="Verdana"/>
                <a:sym typeface="Verdana"/>
              </a:rPr>
              <a:t>&lt;!-- &lt;!DOCTYPE html PUBLIC "-//W3C//DTD XHTML 1.0 Transitional//EN"</a:t>
            </a:r>
            <a:endParaRPr>
              <a:solidFill>
                <a:srgbClr val="608B4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08B4E"/>
                </a:solidFill>
                <a:latin typeface="Verdana"/>
                <a:ea typeface="Verdana"/>
                <a:cs typeface="Verdana"/>
                <a:sym typeface="Verdana"/>
              </a:rPr>
              <a:t>"http://www.w3.org/TR/xhtml1/DTD/xhtml1-transitional.dtd"&gt; --&gt;</a:t>
            </a:r>
            <a:endParaRPr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&lt;!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DOCTYPE html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20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lang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20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"en"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head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meta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20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charset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20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"UTF-8"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title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Document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title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link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20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rel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20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"stylesheet"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20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href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20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"style.css"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20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src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20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"app.js"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&gt;&lt;/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head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body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Hello World!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200">
                <a:solidFill>
                  <a:srgbClr val="9CDCFE"/>
                </a:solidFill>
                <a:latin typeface="Verdana"/>
                <a:ea typeface="Verdana"/>
                <a:cs typeface="Verdana"/>
                <a:sym typeface="Verdana"/>
              </a:rPr>
              <a:t>src</a:t>
            </a:r>
            <a:r>
              <a:rPr lang="ru" sz="1200">
                <a:solidFill>
                  <a:srgbClr val="D4D4D4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ru" sz="1200">
                <a:solidFill>
                  <a:srgbClr val="CE9178"/>
                </a:solidFill>
                <a:latin typeface="Verdana"/>
                <a:ea typeface="Verdana"/>
                <a:cs typeface="Verdana"/>
                <a:sym typeface="Verdana"/>
              </a:rPr>
              <a:t>"libs.js"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&gt;&lt;/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body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>
              <a:solidFill>
                <a:srgbClr val="808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200">
                <a:solidFill>
                  <a:srgbClr val="569CD6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lang="ru" sz="1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&gt;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3892" l="1176" r="0" t="0"/>
          <a:stretch/>
        </p:blipFill>
        <p:spPr>
          <a:xfrm>
            <a:off x="2711900" y="819150"/>
            <a:ext cx="3765100" cy="36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is CSS?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CSS (Cascading Style Sheets) </a:t>
            </a:r>
            <a:r>
              <a:rPr lang="ru"/>
              <a:t>-  it is a style sheet language used for describing the presentation of a document written in a markup language like HTML. CSS is a cornerstone technology of the World Wide Web, alongside HTML and JavaScript.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4D4D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500" y="2571750"/>
            <a:ext cx="3376982" cy="19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