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9ad4e22b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ad4e22b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9ad4e22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9ad4e22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0950ac21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0950ac21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0950ac21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0950ac21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0950ac21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0950ac21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9ad4e22b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9ad4e22b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0950ac21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950ac21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86af0c6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86af0c6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0950ac21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0950ac21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86af0c6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6af0c6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86af0c6b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86af0c6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9ad4e22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ad4e22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9ad4e22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ad4e22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9ad4e22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9ad4e22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TypeScript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Binary Studio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Decorators</a:t>
            </a:r>
            <a:endParaRPr/>
          </a:p>
        </p:txBody>
      </p:sp>
      <p:sp>
        <p:nvSpPr>
          <p:cNvPr id="200" name="Google Shape;200;p22"/>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A Decorator is a special kind of declaration that can be attached to a class declaration, method, accessor, property, or parameter. Decorators use the form </a:t>
            </a:r>
            <a:r>
              <a:rPr b="1" i="1" lang="ru"/>
              <a:t>@expression</a:t>
            </a:r>
            <a:r>
              <a:rPr lang="ru"/>
              <a:t>, where </a:t>
            </a:r>
            <a:r>
              <a:rPr b="1" i="1" lang="ru"/>
              <a:t>expression</a:t>
            </a:r>
            <a:r>
              <a:rPr lang="ru"/>
              <a:t> must evaluate to a function that will be called at runtime with information about the decorated declaration.</a:t>
            </a:r>
            <a:endParaRPr/>
          </a:p>
        </p:txBody>
      </p:sp>
      <p:pic>
        <p:nvPicPr>
          <p:cNvPr id="201" name="Google Shape;201;p22"/>
          <p:cNvPicPr preferRelativeResize="0"/>
          <p:nvPr/>
        </p:nvPicPr>
        <p:blipFill>
          <a:blip r:embed="rId3">
            <a:alphaModFix/>
          </a:blip>
          <a:stretch>
            <a:fillRect/>
          </a:stretch>
        </p:blipFill>
        <p:spPr>
          <a:xfrm>
            <a:off x="4876700" y="1307851"/>
            <a:ext cx="3459701" cy="257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Classes</a:t>
            </a:r>
            <a:endParaRPr/>
          </a:p>
        </p:txBody>
      </p:sp>
      <p:pic>
        <p:nvPicPr>
          <p:cNvPr id="207" name="Google Shape;207;p23"/>
          <p:cNvPicPr preferRelativeResize="0"/>
          <p:nvPr/>
        </p:nvPicPr>
        <p:blipFill>
          <a:blip r:embed="rId3">
            <a:alphaModFix/>
          </a:blip>
          <a:stretch>
            <a:fillRect/>
          </a:stretch>
        </p:blipFill>
        <p:spPr>
          <a:xfrm>
            <a:off x="1878584" y="1146150"/>
            <a:ext cx="5876723" cy="350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2304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Install</a:t>
            </a:r>
            <a:endParaRPr/>
          </a:p>
        </p:txBody>
      </p:sp>
      <p:sp>
        <p:nvSpPr>
          <p:cNvPr id="213" name="Google Shape;213;p24"/>
          <p:cNvSpPr txBox="1"/>
          <p:nvPr>
            <p:ph idx="1" type="body"/>
          </p:nvPr>
        </p:nvSpPr>
        <p:spPr>
          <a:xfrm>
            <a:off x="1297500" y="1567550"/>
            <a:ext cx="6387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NPM (Node Package Manager) *</a:t>
            </a:r>
            <a:endParaRPr/>
          </a:p>
          <a:p>
            <a:pPr indent="-311150" lvl="0" marL="457200" rtl="0" algn="l">
              <a:spcBef>
                <a:spcPts val="1600"/>
              </a:spcBef>
              <a:spcAft>
                <a:spcPts val="0"/>
              </a:spcAft>
              <a:buSzPts val="1300"/>
              <a:buAutoNum type="arabicPeriod"/>
            </a:pPr>
            <a:r>
              <a:rPr lang="ru"/>
              <a:t>In your project</a:t>
            </a:r>
            <a:endParaRPr/>
          </a:p>
          <a:p>
            <a:pPr indent="457200" lvl="0" marL="457200" rtl="0" algn="l">
              <a:spcBef>
                <a:spcPts val="1600"/>
              </a:spcBef>
              <a:spcAft>
                <a:spcPts val="0"/>
              </a:spcAft>
              <a:buNone/>
            </a:pPr>
            <a:r>
              <a:rPr i="1" lang="ru"/>
              <a:t>&gt; npm install typescript --save-dev</a:t>
            </a:r>
            <a:endParaRPr i="1"/>
          </a:p>
          <a:p>
            <a:pPr indent="-311150" lvl="0" marL="457200" rtl="0" algn="l">
              <a:spcBef>
                <a:spcPts val="1600"/>
              </a:spcBef>
              <a:spcAft>
                <a:spcPts val="0"/>
              </a:spcAft>
              <a:buSzPts val="1300"/>
              <a:buAutoNum type="arabicPeriod"/>
            </a:pPr>
            <a:r>
              <a:rPr lang="ru"/>
              <a:t>Globally</a:t>
            </a:r>
            <a:endParaRPr/>
          </a:p>
          <a:p>
            <a:pPr indent="457200" lvl="0" marL="457200" rtl="0" algn="l">
              <a:spcBef>
                <a:spcPts val="1600"/>
              </a:spcBef>
              <a:spcAft>
                <a:spcPts val="0"/>
              </a:spcAft>
              <a:buNone/>
            </a:pPr>
            <a:r>
              <a:rPr i="1" lang="ru"/>
              <a:t>&gt; npm install -g typescript</a:t>
            </a:r>
            <a:endParaRPr i="1"/>
          </a:p>
          <a:p>
            <a:pPr indent="0" lvl="0" marL="0" rtl="0" algn="l">
              <a:spcBef>
                <a:spcPts val="1600"/>
              </a:spcBef>
              <a:spcAft>
                <a:spcPts val="0"/>
              </a:spcAft>
              <a:buNone/>
            </a:pPr>
            <a:r>
              <a:t/>
            </a:r>
            <a:endParaRPr/>
          </a:p>
          <a:p>
            <a:pPr indent="0" lvl="0" marL="0" rtl="0" algn="l">
              <a:spcBef>
                <a:spcPts val="1600"/>
              </a:spcBef>
              <a:spcAft>
                <a:spcPts val="1600"/>
              </a:spcAft>
              <a:buNone/>
            </a:pPr>
            <a:r>
              <a:rPr lang="ru"/>
              <a:t>* </a:t>
            </a:r>
            <a:r>
              <a:rPr lang="ru"/>
              <a:t>Or you can use </a:t>
            </a:r>
            <a:r>
              <a:rPr b="1" i="1" lang="ru"/>
              <a:t>yarn</a:t>
            </a:r>
            <a:r>
              <a:rPr lang="ru"/>
              <a:t>, </a:t>
            </a:r>
            <a:r>
              <a:rPr b="1" i="1" lang="ru"/>
              <a:t>pnpm </a:t>
            </a:r>
            <a:r>
              <a:rPr lang="ru"/>
              <a:t>or</a:t>
            </a:r>
            <a:r>
              <a:rPr b="1" i="1" lang="ru"/>
              <a:t> Nuget </a:t>
            </a:r>
            <a:r>
              <a:rPr lang="ru"/>
              <a:t>for MSBuild projects.</a:t>
            </a:r>
            <a:endParaRPr/>
          </a:p>
        </p:txBody>
      </p:sp>
      <p:sp>
        <p:nvSpPr>
          <p:cNvPr id="214" name="Google Shape;214;p24"/>
          <p:cNvSpPr txBox="1"/>
          <p:nvPr/>
        </p:nvSpPr>
        <p:spPr>
          <a:xfrm>
            <a:off x="5615600" y="15231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300">
                <a:solidFill>
                  <a:schemeClr val="lt1"/>
                </a:solidFill>
                <a:latin typeface="Lato"/>
                <a:ea typeface="Lato"/>
                <a:cs typeface="Lato"/>
                <a:sym typeface="Lato"/>
              </a:rPr>
              <a:t>NPM (Node Package Manager) *</a:t>
            </a:r>
            <a:endParaRPr sz="1300">
              <a:solidFill>
                <a:schemeClr val="lt1"/>
              </a:solidFill>
              <a:latin typeface="Lato"/>
              <a:ea typeface="Lato"/>
              <a:cs typeface="Lato"/>
              <a:sym typeface="Lato"/>
            </a:endParaRPr>
          </a:p>
          <a:p>
            <a:pPr indent="-311150" lvl="0" marL="457200" rtl="0" algn="l">
              <a:lnSpc>
                <a:spcPct val="115000"/>
              </a:lnSpc>
              <a:spcBef>
                <a:spcPts val="1600"/>
              </a:spcBef>
              <a:spcAft>
                <a:spcPts val="0"/>
              </a:spcAft>
              <a:buClr>
                <a:schemeClr val="lt1"/>
              </a:buClr>
              <a:buSzPts val="1300"/>
              <a:buFont typeface="Lato"/>
              <a:buAutoNum type="arabicPeriod"/>
            </a:pPr>
            <a:r>
              <a:rPr lang="ru" sz="1300">
                <a:solidFill>
                  <a:schemeClr val="lt1"/>
                </a:solidFill>
                <a:latin typeface="Lato"/>
                <a:ea typeface="Lato"/>
                <a:cs typeface="Lato"/>
                <a:sym typeface="Lato"/>
              </a:rPr>
              <a:t>In your project</a:t>
            </a:r>
            <a:endParaRPr sz="1300">
              <a:solidFill>
                <a:schemeClr val="lt1"/>
              </a:solidFill>
              <a:latin typeface="Lato"/>
              <a:ea typeface="Lato"/>
              <a:cs typeface="Lato"/>
              <a:sym typeface="Lato"/>
            </a:endParaRPr>
          </a:p>
          <a:p>
            <a:pPr indent="0" lvl="0" marL="914400" rtl="0" algn="l">
              <a:lnSpc>
                <a:spcPct val="115000"/>
              </a:lnSpc>
              <a:spcBef>
                <a:spcPts val="1600"/>
              </a:spcBef>
              <a:spcAft>
                <a:spcPts val="0"/>
              </a:spcAft>
              <a:buNone/>
            </a:pPr>
            <a:r>
              <a:rPr i="1" lang="ru" sz="1300">
                <a:solidFill>
                  <a:schemeClr val="lt1"/>
                </a:solidFill>
                <a:latin typeface="Lato"/>
                <a:ea typeface="Lato"/>
                <a:cs typeface="Lato"/>
                <a:sym typeface="Lato"/>
              </a:rPr>
              <a:t>&gt; npx tsc app.ts</a:t>
            </a:r>
            <a:endParaRPr i="1" sz="1300">
              <a:solidFill>
                <a:schemeClr val="lt1"/>
              </a:solidFill>
              <a:latin typeface="Lato"/>
              <a:ea typeface="Lato"/>
              <a:cs typeface="Lato"/>
              <a:sym typeface="Lato"/>
            </a:endParaRPr>
          </a:p>
          <a:p>
            <a:pPr indent="-311150" lvl="0" marL="457200" rtl="0" algn="l">
              <a:lnSpc>
                <a:spcPct val="115000"/>
              </a:lnSpc>
              <a:spcBef>
                <a:spcPts val="1600"/>
              </a:spcBef>
              <a:spcAft>
                <a:spcPts val="0"/>
              </a:spcAft>
              <a:buClr>
                <a:schemeClr val="lt1"/>
              </a:buClr>
              <a:buSzPts val="1300"/>
              <a:buFont typeface="Lato"/>
              <a:buAutoNum type="arabicPeriod"/>
            </a:pPr>
            <a:r>
              <a:rPr lang="ru" sz="1300">
                <a:solidFill>
                  <a:schemeClr val="lt1"/>
                </a:solidFill>
                <a:latin typeface="Lato"/>
                <a:ea typeface="Lato"/>
                <a:cs typeface="Lato"/>
                <a:sym typeface="Lato"/>
              </a:rPr>
              <a:t>Globally</a:t>
            </a:r>
            <a:endParaRPr sz="1300">
              <a:solidFill>
                <a:schemeClr val="lt1"/>
              </a:solidFill>
              <a:latin typeface="Lato"/>
              <a:ea typeface="Lato"/>
              <a:cs typeface="Lato"/>
              <a:sym typeface="Lato"/>
            </a:endParaRPr>
          </a:p>
          <a:p>
            <a:pPr indent="457200" lvl="0" marL="457200" rtl="0" algn="l">
              <a:lnSpc>
                <a:spcPct val="115000"/>
              </a:lnSpc>
              <a:spcBef>
                <a:spcPts val="1600"/>
              </a:spcBef>
              <a:spcAft>
                <a:spcPts val="1600"/>
              </a:spcAft>
              <a:buNone/>
            </a:pPr>
            <a:r>
              <a:rPr i="1" lang="ru" sz="1300">
                <a:solidFill>
                  <a:schemeClr val="lt1"/>
                </a:solidFill>
                <a:latin typeface="Lato"/>
                <a:ea typeface="Lato"/>
                <a:cs typeface="Lato"/>
                <a:sym typeface="Lato"/>
              </a:rPr>
              <a:t>&gt; tsc app.ts</a:t>
            </a:r>
            <a:endParaRPr sz="1300">
              <a:solidFill>
                <a:schemeClr val="lt1"/>
              </a:solidFill>
              <a:latin typeface="Lato"/>
              <a:ea typeface="Lato"/>
              <a:cs typeface="Lato"/>
              <a:sym typeface="Lato"/>
            </a:endParaRPr>
          </a:p>
        </p:txBody>
      </p:sp>
      <p:sp>
        <p:nvSpPr>
          <p:cNvPr id="215" name="Google Shape;215;p24"/>
          <p:cNvSpPr txBox="1"/>
          <p:nvPr>
            <p:ph type="title"/>
          </p:nvPr>
        </p:nvSpPr>
        <p:spPr>
          <a:xfrm>
            <a:off x="5615600" y="393750"/>
            <a:ext cx="2304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Run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tsconfig.json</a:t>
            </a:r>
            <a:endParaRPr/>
          </a:p>
        </p:txBody>
      </p:sp>
      <p:sp>
        <p:nvSpPr>
          <p:cNvPr id="221" name="Google Shape;221;p25"/>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presence of a </a:t>
            </a:r>
            <a:r>
              <a:rPr b="1" lang="ru"/>
              <a:t>tsconfig.json</a:t>
            </a:r>
            <a:r>
              <a:rPr lang="ru"/>
              <a:t> file in a directory indicates that the directory is the root of a TypeScript project. The </a:t>
            </a:r>
            <a:r>
              <a:rPr b="1" lang="ru"/>
              <a:t>tsconfig.json</a:t>
            </a:r>
            <a:r>
              <a:rPr lang="ru"/>
              <a:t> file specifies the root files and the compiler options required to compile the project.</a:t>
            </a:r>
            <a:endParaRPr/>
          </a:p>
          <a:p>
            <a:pPr indent="0" lvl="0" marL="0" rtl="0" algn="l">
              <a:spcBef>
                <a:spcPts val="1600"/>
              </a:spcBef>
              <a:spcAft>
                <a:spcPts val="1600"/>
              </a:spcAft>
              <a:buNone/>
            </a:pPr>
            <a:r>
              <a:rPr lang="ru"/>
              <a:t>When input files are specified on the command line, </a:t>
            </a:r>
            <a:r>
              <a:rPr b="1" lang="ru"/>
              <a:t>tsconfig.json</a:t>
            </a:r>
            <a:r>
              <a:rPr lang="ru"/>
              <a:t> files are ignored.</a:t>
            </a:r>
            <a:endParaRPr/>
          </a:p>
        </p:txBody>
      </p:sp>
      <p:pic>
        <p:nvPicPr>
          <p:cNvPr id="222" name="Google Shape;222;p25"/>
          <p:cNvPicPr preferRelativeResize="0"/>
          <p:nvPr/>
        </p:nvPicPr>
        <p:blipFill>
          <a:blip r:embed="rId3">
            <a:alphaModFix/>
          </a:blip>
          <a:stretch>
            <a:fillRect/>
          </a:stretch>
        </p:blipFill>
        <p:spPr>
          <a:xfrm>
            <a:off x="4842900" y="393750"/>
            <a:ext cx="3964650" cy="408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Benefits</a:t>
            </a:r>
            <a:endParaRPr/>
          </a:p>
        </p:txBody>
      </p:sp>
      <p:sp>
        <p:nvSpPr>
          <p:cNvPr id="228" name="Google Shape;22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ru"/>
              <a:t>Optional s</a:t>
            </a:r>
            <a:r>
              <a:rPr lang="ru"/>
              <a:t>tatic typing</a:t>
            </a:r>
            <a:endParaRPr/>
          </a:p>
          <a:p>
            <a:pPr indent="-311150" lvl="0" marL="457200" rtl="0" algn="l">
              <a:spcBef>
                <a:spcPts val="0"/>
              </a:spcBef>
              <a:spcAft>
                <a:spcPts val="0"/>
              </a:spcAft>
              <a:buSzPts val="1300"/>
              <a:buAutoNum type="arabicPeriod"/>
            </a:pPr>
            <a:r>
              <a:rPr lang="ru"/>
              <a:t>Type inference</a:t>
            </a:r>
            <a:endParaRPr/>
          </a:p>
          <a:p>
            <a:pPr indent="-311150" lvl="0" marL="457200" rtl="0" algn="l">
              <a:spcBef>
                <a:spcPts val="0"/>
              </a:spcBef>
              <a:spcAft>
                <a:spcPts val="0"/>
              </a:spcAft>
              <a:buSzPts val="1300"/>
              <a:buAutoNum type="arabicPeriod"/>
            </a:pPr>
            <a:r>
              <a:rPr lang="ru"/>
              <a:t>Readability</a:t>
            </a:r>
            <a:endParaRPr/>
          </a:p>
          <a:p>
            <a:pPr indent="-311150" lvl="0" marL="457200" rtl="0" algn="l">
              <a:spcBef>
                <a:spcPts val="0"/>
              </a:spcBef>
              <a:spcAft>
                <a:spcPts val="0"/>
              </a:spcAft>
              <a:buSzPts val="1300"/>
              <a:buAutoNum type="arabicPeriod"/>
            </a:pPr>
            <a:r>
              <a:rPr lang="ru"/>
              <a:t>Predictability</a:t>
            </a:r>
            <a:endParaRPr/>
          </a:p>
          <a:p>
            <a:pPr indent="-311150" lvl="0" marL="457200" rtl="0" algn="l">
              <a:spcBef>
                <a:spcPts val="0"/>
              </a:spcBef>
              <a:spcAft>
                <a:spcPts val="0"/>
              </a:spcAft>
              <a:buSzPts val="1300"/>
              <a:buAutoNum type="arabicPeriod"/>
            </a:pPr>
            <a:r>
              <a:rPr lang="ru"/>
              <a:t>Maintainability</a:t>
            </a:r>
            <a:endParaRPr/>
          </a:p>
          <a:p>
            <a:pPr indent="-311150" lvl="0" marL="457200" rtl="0" algn="l">
              <a:spcBef>
                <a:spcPts val="0"/>
              </a:spcBef>
              <a:spcAft>
                <a:spcPts val="0"/>
              </a:spcAft>
              <a:buSzPts val="1300"/>
              <a:buAutoNum type="arabicPeriod"/>
            </a:pPr>
            <a:r>
              <a:rPr lang="ru"/>
              <a:t>Scalability</a:t>
            </a:r>
            <a:endParaRPr/>
          </a:p>
          <a:p>
            <a:pPr indent="-311150" lvl="0" marL="457200" rtl="0" algn="l">
              <a:spcBef>
                <a:spcPts val="0"/>
              </a:spcBef>
              <a:spcAft>
                <a:spcPts val="0"/>
              </a:spcAft>
              <a:buSzPts val="1300"/>
              <a:buAutoNum type="arabicPeriod"/>
            </a:pPr>
            <a:r>
              <a:rPr lang="ru"/>
              <a:t>IntelliSense</a:t>
            </a:r>
            <a:endParaRPr/>
          </a:p>
          <a:p>
            <a:pPr indent="-311150" lvl="0" marL="457200" rtl="0" algn="l">
              <a:spcBef>
                <a:spcPts val="0"/>
              </a:spcBef>
              <a:spcAft>
                <a:spcPts val="0"/>
              </a:spcAft>
              <a:buSzPts val="1300"/>
              <a:buAutoNum type="arabicPeriod"/>
            </a:pPr>
            <a:r>
              <a:rPr lang="ru"/>
              <a:t>Future today</a:t>
            </a:r>
            <a:endParaRPr/>
          </a:p>
        </p:txBody>
      </p:sp>
      <p:pic>
        <p:nvPicPr>
          <p:cNvPr id="229" name="Google Shape;229;p26"/>
          <p:cNvPicPr preferRelativeResize="0"/>
          <p:nvPr/>
        </p:nvPicPr>
        <p:blipFill>
          <a:blip r:embed="rId3">
            <a:alphaModFix/>
          </a:blip>
          <a:stretch>
            <a:fillRect/>
          </a:stretch>
        </p:blipFill>
        <p:spPr>
          <a:xfrm>
            <a:off x="3861100" y="393750"/>
            <a:ext cx="3846474" cy="2236325"/>
          </a:xfrm>
          <a:prstGeom prst="rect">
            <a:avLst/>
          </a:prstGeom>
          <a:noFill/>
          <a:ln>
            <a:noFill/>
          </a:ln>
          <a:effectLst>
            <a:outerShdw blurRad="57150" rotWithShape="0" algn="bl" dir="5400000" dist="19050">
              <a:srgbClr val="FFFFFE">
                <a:alpha val="50000"/>
              </a:srgbClr>
            </a:outerShdw>
          </a:effectLst>
        </p:spPr>
      </p:pic>
      <p:pic>
        <p:nvPicPr>
          <p:cNvPr id="230" name="Google Shape;230;p26"/>
          <p:cNvPicPr preferRelativeResize="0"/>
          <p:nvPr/>
        </p:nvPicPr>
        <p:blipFill>
          <a:blip r:embed="rId4">
            <a:alphaModFix/>
          </a:blip>
          <a:stretch>
            <a:fillRect/>
          </a:stretch>
        </p:blipFill>
        <p:spPr>
          <a:xfrm>
            <a:off x="5444375" y="2242425"/>
            <a:ext cx="2773042" cy="2236324"/>
          </a:xfrm>
          <a:prstGeom prst="rect">
            <a:avLst/>
          </a:prstGeom>
          <a:noFill/>
          <a:ln>
            <a:noFill/>
          </a:ln>
          <a:effectLst>
            <a:outerShdw blurRad="57150" rotWithShape="0" algn="bl" dir="5400000" dist="19050">
              <a:srgbClr val="FFFFFE">
                <a:alpha val="50000"/>
              </a:srgbClr>
            </a:outerShdw>
          </a:effectLst>
        </p:spPr>
      </p:pic>
      <p:sp>
        <p:nvSpPr>
          <p:cNvPr id="231" name="Google Shape;231;p26"/>
          <p:cNvSpPr txBox="1"/>
          <p:nvPr>
            <p:ph idx="1" type="body"/>
          </p:nvPr>
        </p:nvSpPr>
        <p:spPr>
          <a:xfrm>
            <a:off x="6725675" y="393750"/>
            <a:ext cx="981900" cy="33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TypeScript</a:t>
            </a:r>
            <a:endParaRPr/>
          </a:p>
        </p:txBody>
      </p:sp>
      <p:sp>
        <p:nvSpPr>
          <p:cNvPr id="232" name="Google Shape;232;p26"/>
          <p:cNvSpPr txBox="1"/>
          <p:nvPr>
            <p:ph idx="1" type="body"/>
          </p:nvPr>
        </p:nvSpPr>
        <p:spPr>
          <a:xfrm>
            <a:off x="7235525" y="4146650"/>
            <a:ext cx="981900" cy="33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Java</a:t>
            </a:r>
            <a:r>
              <a:rPr lang="ru"/>
              <a:t>Script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190900" y="2274450"/>
            <a:ext cx="7038900" cy="5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What is TypeScript?</a:t>
            </a:r>
            <a:endParaRPr/>
          </a:p>
        </p:txBody>
      </p:sp>
      <p:sp>
        <p:nvSpPr>
          <p:cNvPr id="141" name="Google Shape;141;p14"/>
          <p:cNvSpPr txBox="1"/>
          <p:nvPr>
            <p:ph idx="1" type="body"/>
          </p:nvPr>
        </p:nvSpPr>
        <p:spPr>
          <a:xfrm>
            <a:off x="1297500" y="1567550"/>
            <a:ext cx="7038900" cy="1319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ru"/>
              <a:t>TypeScript</a:t>
            </a:r>
            <a:r>
              <a:rPr lang="ru"/>
              <a:t> is an open-source typed language which builds on </a:t>
            </a:r>
            <a:r>
              <a:rPr b="1" lang="ru"/>
              <a:t>JavaScript</a:t>
            </a:r>
            <a:r>
              <a:rPr lang="ru"/>
              <a:t>.</a:t>
            </a:r>
            <a:endParaRPr/>
          </a:p>
          <a:p>
            <a:pPr indent="0" lvl="0" marL="0" rtl="0" algn="l">
              <a:spcBef>
                <a:spcPts val="1600"/>
              </a:spcBef>
              <a:spcAft>
                <a:spcPts val="0"/>
              </a:spcAft>
              <a:buNone/>
            </a:pPr>
            <a:r>
              <a:rPr b="1" lang="ru"/>
              <a:t>TypeScript</a:t>
            </a:r>
            <a:r>
              <a:rPr lang="ru"/>
              <a:t> code is transformed into </a:t>
            </a:r>
            <a:r>
              <a:rPr b="1" lang="ru"/>
              <a:t>JavaScript</a:t>
            </a:r>
            <a:r>
              <a:rPr lang="ru"/>
              <a:t> code via the </a:t>
            </a:r>
            <a:r>
              <a:rPr b="1" lang="ru"/>
              <a:t>TypeScript</a:t>
            </a:r>
            <a:r>
              <a:rPr lang="ru"/>
              <a:t> compiler.</a:t>
            </a:r>
            <a:endParaRPr/>
          </a:p>
          <a:p>
            <a:pPr indent="0" lvl="0" marL="0" rtl="0" algn="l">
              <a:spcBef>
                <a:spcPts val="1600"/>
              </a:spcBef>
              <a:spcAft>
                <a:spcPts val="1600"/>
              </a:spcAft>
              <a:buNone/>
            </a:pPr>
            <a:r>
              <a:rPr lang="ru"/>
              <a:t>All valid </a:t>
            </a:r>
            <a:r>
              <a:rPr b="1" lang="ru"/>
              <a:t>JavaScript</a:t>
            </a:r>
            <a:r>
              <a:rPr lang="ru"/>
              <a:t> code is also </a:t>
            </a:r>
            <a:r>
              <a:rPr b="1" lang="ru"/>
              <a:t>TypeScript</a:t>
            </a:r>
            <a:r>
              <a:rPr lang="ru"/>
              <a:t> code</a:t>
            </a:r>
            <a:r>
              <a:rPr lang="ru"/>
              <a:t>.</a:t>
            </a:r>
            <a:endParaRPr>
              <a:solidFill>
                <a:srgbClr val="569CD6"/>
              </a:solidFill>
              <a:latin typeface="Courier New"/>
              <a:ea typeface="Courier New"/>
              <a:cs typeface="Courier New"/>
              <a:sym typeface="Courier New"/>
            </a:endParaRPr>
          </a:p>
        </p:txBody>
      </p:sp>
      <p:sp>
        <p:nvSpPr>
          <p:cNvPr id="142" name="Google Shape;142;p14"/>
          <p:cNvSpPr txBox="1"/>
          <p:nvPr/>
        </p:nvSpPr>
        <p:spPr>
          <a:xfrm>
            <a:off x="1297500" y="2810450"/>
            <a:ext cx="2943300" cy="204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1100">
                <a:solidFill>
                  <a:srgbClr val="6A9955"/>
                </a:solidFill>
                <a:latin typeface="Courier New"/>
                <a:ea typeface="Courier New"/>
                <a:cs typeface="Courier New"/>
                <a:sym typeface="Courier New"/>
              </a:rPr>
              <a:t>// TypeScript</a:t>
            </a:r>
            <a:endParaRPr sz="11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569CD6"/>
                </a:solidFill>
                <a:latin typeface="Courier New"/>
                <a:ea typeface="Courier New"/>
                <a:cs typeface="Courier New"/>
                <a:sym typeface="Courier New"/>
              </a:rPr>
              <a:t>function</a:t>
            </a:r>
            <a:r>
              <a:rPr lang="ru" sz="900">
                <a:solidFill>
                  <a:srgbClr val="D4D4D4"/>
                </a:solidFill>
                <a:latin typeface="Courier New"/>
                <a:ea typeface="Courier New"/>
                <a:cs typeface="Courier New"/>
                <a:sym typeface="Courier New"/>
              </a:rPr>
              <a:t> </a:t>
            </a:r>
            <a:r>
              <a:rPr lang="ru" sz="900">
                <a:solidFill>
                  <a:srgbClr val="DCDCAA"/>
                </a:solidFill>
                <a:latin typeface="Courier New"/>
                <a:ea typeface="Courier New"/>
                <a:cs typeface="Courier New"/>
                <a:sym typeface="Courier New"/>
              </a:rPr>
              <a:t>sum</a:t>
            </a:r>
            <a:r>
              <a:rPr lang="ru" sz="900">
                <a:solidFill>
                  <a:srgbClr val="D4D4D4"/>
                </a:solidFill>
                <a:latin typeface="Courier New"/>
                <a:ea typeface="Courier New"/>
                <a:cs typeface="Courier New"/>
                <a:sym typeface="Courier New"/>
              </a:rPr>
              <a:t>(</a:t>
            </a:r>
            <a:r>
              <a:rPr lang="ru" sz="900">
                <a:solidFill>
                  <a:srgbClr val="9CDCFE"/>
                </a:solidFill>
                <a:latin typeface="Courier New"/>
                <a:ea typeface="Courier New"/>
                <a:cs typeface="Courier New"/>
                <a:sym typeface="Courier New"/>
              </a:rPr>
              <a:t>values</a:t>
            </a:r>
            <a:r>
              <a:rPr lang="ru" sz="900">
                <a:solidFill>
                  <a:srgbClr val="D4D4D4"/>
                </a:solidFill>
                <a:latin typeface="Courier New"/>
                <a:ea typeface="Courier New"/>
                <a:cs typeface="Courier New"/>
                <a:sym typeface="Courier New"/>
              </a:rPr>
              <a:t>: </a:t>
            </a:r>
            <a:r>
              <a:rPr lang="ru" sz="900">
                <a:solidFill>
                  <a:srgbClr val="4EC9B0"/>
                </a:solidFill>
                <a:latin typeface="Courier New"/>
                <a:ea typeface="Courier New"/>
                <a:cs typeface="Courier New"/>
                <a:sym typeface="Courier New"/>
              </a:rPr>
              <a:t>number</a:t>
            </a:r>
            <a:r>
              <a:rPr lang="ru" sz="900">
                <a:solidFill>
                  <a:srgbClr val="D4D4D4"/>
                </a:solidFill>
                <a:latin typeface="Courier New"/>
                <a:ea typeface="Courier New"/>
                <a:cs typeface="Courier New"/>
                <a:sym typeface="Courier New"/>
              </a:rPr>
              <a:t>[]): </a:t>
            </a:r>
            <a:r>
              <a:rPr lang="ru" sz="900">
                <a:solidFill>
                  <a:srgbClr val="4EC9B0"/>
                </a:solidFill>
                <a:latin typeface="Courier New"/>
                <a:ea typeface="Courier New"/>
                <a:cs typeface="Courier New"/>
                <a:sym typeface="Courier New"/>
              </a:rPr>
              <a:t>number</a:t>
            </a:r>
            <a:r>
              <a:rPr lang="ru"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r>
              <a:rPr lang="ru" sz="900">
                <a:solidFill>
                  <a:srgbClr val="569CD6"/>
                </a:solidFill>
                <a:latin typeface="Courier New"/>
                <a:ea typeface="Courier New"/>
                <a:cs typeface="Courier New"/>
                <a:sym typeface="Courier New"/>
              </a:rPr>
              <a:t>let</a:t>
            </a:r>
            <a:r>
              <a:rPr lang="ru" sz="900">
                <a:solidFill>
                  <a:srgbClr val="D4D4D4"/>
                </a:solidFill>
                <a:latin typeface="Courier New"/>
                <a:ea typeface="Courier New"/>
                <a:cs typeface="Courier New"/>
                <a:sym typeface="Courier New"/>
              </a:rPr>
              <a:t> </a:t>
            </a:r>
            <a:r>
              <a:rPr lang="ru" sz="900">
                <a:solidFill>
                  <a:srgbClr val="9CDCFE"/>
                </a:solidFill>
                <a:latin typeface="Courier New"/>
                <a:ea typeface="Courier New"/>
                <a:cs typeface="Courier New"/>
                <a:sym typeface="Courier New"/>
              </a:rPr>
              <a:t>result</a:t>
            </a:r>
            <a:r>
              <a:rPr lang="ru" sz="900">
                <a:solidFill>
                  <a:srgbClr val="D4D4D4"/>
                </a:solidFill>
                <a:latin typeface="Courier New"/>
                <a:ea typeface="Courier New"/>
                <a:cs typeface="Courier New"/>
                <a:sym typeface="Courier New"/>
              </a:rPr>
              <a:t>: </a:t>
            </a:r>
            <a:r>
              <a:rPr lang="ru" sz="900">
                <a:solidFill>
                  <a:srgbClr val="4EC9B0"/>
                </a:solidFill>
                <a:latin typeface="Courier New"/>
                <a:ea typeface="Courier New"/>
                <a:cs typeface="Courier New"/>
                <a:sym typeface="Courier New"/>
              </a:rPr>
              <a:t>number</a:t>
            </a:r>
            <a:r>
              <a:rPr lang="ru" sz="900">
                <a:solidFill>
                  <a:srgbClr val="D4D4D4"/>
                </a:solidFill>
                <a:latin typeface="Courier New"/>
                <a:ea typeface="Courier New"/>
                <a:cs typeface="Courier New"/>
                <a:sym typeface="Courier New"/>
              </a:rPr>
              <a:t> = </a:t>
            </a:r>
            <a:r>
              <a:rPr lang="ru" sz="900">
                <a:solidFill>
                  <a:srgbClr val="B5CEA8"/>
                </a:solidFill>
                <a:latin typeface="Courier New"/>
                <a:ea typeface="Courier New"/>
                <a:cs typeface="Courier New"/>
                <a:sym typeface="Courier New"/>
              </a:rPr>
              <a:t>0</a:t>
            </a: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r>
              <a:rPr lang="ru" sz="900">
                <a:solidFill>
                  <a:srgbClr val="C586C0"/>
                </a:solidFill>
                <a:latin typeface="Courier New"/>
                <a:ea typeface="Courier New"/>
                <a:cs typeface="Courier New"/>
                <a:sym typeface="Courier New"/>
              </a:rPr>
              <a:t>for</a:t>
            </a:r>
            <a:r>
              <a:rPr lang="ru" sz="900">
                <a:solidFill>
                  <a:srgbClr val="D4D4D4"/>
                </a:solidFill>
                <a:latin typeface="Courier New"/>
                <a:ea typeface="Courier New"/>
                <a:cs typeface="Courier New"/>
                <a:sym typeface="Courier New"/>
              </a:rPr>
              <a:t> (</a:t>
            </a:r>
            <a:r>
              <a:rPr lang="ru" sz="900">
                <a:solidFill>
                  <a:srgbClr val="569CD6"/>
                </a:solidFill>
                <a:latin typeface="Courier New"/>
                <a:ea typeface="Courier New"/>
                <a:cs typeface="Courier New"/>
                <a:sym typeface="Courier New"/>
              </a:rPr>
              <a:t>const</a:t>
            </a:r>
            <a:r>
              <a:rPr lang="ru" sz="900">
                <a:solidFill>
                  <a:srgbClr val="D4D4D4"/>
                </a:solidFill>
                <a:latin typeface="Courier New"/>
                <a:ea typeface="Courier New"/>
                <a:cs typeface="Courier New"/>
                <a:sym typeface="Courier New"/>
              </a:rPr>
              <a:t> </a:t>
            </a:r>
            <a:r>
              <a:rPr lang="ru" sz="900">
                <a:solidFill>
                  <a:srgbClr val="51B6C4"/>
                </a:solidFill>
                <a:latin typeface="Courier New"/>
                <a:ea typeface="Courier New"/>
                <a:cs typeface="Courier New"/>
                <a:sym typeface="Courier New"/>
              </a:rPr>
              <a:t>value</a:t>
            </a:r>
            <a:r>
              <a:rPr lang="ru" sz="900">
                <a:solidFill>
                  <a:srgbClr val="D4D4D4"/>
                </a:solidFill>
                <a:latin typeface="Courier New"/>
                <a:ea typeface="Courier New"/>
                <a:cs typeface="Courier New"/>
                <a:sym typeface="Courier New"/>
              </a:rPr>
              <a:t> </a:t>
            </a:r>
            <a:r>
              <a:rPr lang="ru" sz="900">
                <a:solidFill>
                  <a:srgbClr val="569CD6"/>
                </a:solidFill>
                <a:latin typeface="Courier New"/>
                <a:ea typeface="Courier New"/>
                <a:cs typeface="Courier New"/>
                <a:sym typeface="Courier New"/>
              </a:rPr>
              <a:t>of</a:t>
            </a:r>
            <a:r>
              <a:rPr lang="ru" sz="900">
                <a:solidFill>
                  <a:srgbClr val="D4D4D4"/>
                </a:solidFill>
                <a:latin typeface="Courier New"/>
                <a:ea typeface="Courier New"/>
                <a:cs typeface="Courier New"/>
                <a:sym typeface="Courier New"/>
              </a:rPr>
              <a:t> </a:t>
            </a:r>
            <a:r>
              <a:rPr lang="ru" sz="900">
                <a:solidFill>
                  <a:srgbClr val="9CDCFE"/>
                </a:solidFill>
                <a:latin typeface="Courier New"/>
                <a:ea typeface="Courier New"/>
                <a:cs typeface="Courier New"/>
                <a:sym typeface="Courier New"/>
              </a:rPr>
              <a:t>values</a:t>
            </a:r>
            <a:r>
              <a:rPr lang="ru"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r>
              <a:rPr lang="ru" sz="900">
                <a:solidFill>
                  <a:srgbClr val="9CDCFE"/>
                </a:solidFill>
                <a:latin typeface="Courier New"/>
                <a:ea typeface="Courier New"/>
                <a:cs typeface="Courier New"/>
                <a:sym typeface="Courier New"/>
              </a:rPr>
              <a:t>result</a:t>
            </a:r>
            <a:r>
              <a:rPr lang="ru" sz="900">
                <a:solidFill>
                  <a:srgbClr val="D4D4D4"/>
                </a:solidFill>
                <a:latin typeface="Courier New"/>
                <a:ea typeface="Courier New"/>
                <a:cs typeface="Courier New"/>
                <a:sym typeface="Courier New"/>
              </a:rPr>
              <a:t> = </a:t>
            </a:r>
            <a:r>
              <a:rPr lang="ru" sz="900">
                <a:solidFill>
                  <a:srgbClr val="9CDCFE"/>
                </a:solidFill>
                <a:latin typeface="Courier New"/>
                <a:ea typeface="Courier New"/>
                <a:cs typeface="Courier New"/>
                <a:sym typeface="Courier New"/>
              </a:rPr>
              <a:t>result</a:t>
            </a:r>
            <a:r>
              <a:rPr lang="ru" sz="900">
                <a:solidFill>
                  <a:srgbClr val="D4D4D4"/>
                </a:solidFill>
                <a:latin typeface="Courier New"/>
                <a:ea typeface="Courier New"/>
                <a:cs typeface="Courier New"/>
                <a:sym typeface="Courier New"/>
              </a:rPr>
              <a:t> + </a:t>
            </a:r>
            <a:r>
              <a:rPr lang="ru" sz="900">
                <a:solidFill>
                  <a:srgbClr val="51B6C4"/>
                </a:solidFill>
                <a:latin typeface="Courier New"/>
                <a:ea typeface="Courier New"/>
                <a:cs typeface="Courier New"/>
                <a:sym typeface="Courier New"/>
              </a:rPr>
              <a:t>value</a:t>
            </a: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r>
              <a:rPr lang="ru" sz="900">
                <a:solidFill>
                  <a:srgbClr val="C586C0"/>
                </a:solidFill>
                <a:latin typeface="Courier New"/>
                <a:ea typeface="Courier New"/>
                <a:cs typeface="Courier New"/>
                <a:sym typeface="Courier New"/>
              </a:rPr>
              <a:t>return</a:t>
            </a:r>
            <a:r>
              <a:rPr lang="ru" sz="900">
                <a:solidFill>
                  <a:srgbClr val="D4D4D4"/>
                </a:solidFill>
                <a:latin typeface="Courier New"/>
                <a:ea typeface="Courier New"/>
                <a:cs typeface="Courier New"/>
                <a:sym typeface="Courier New"/>
              </a:rPr>
              <a:t> </a:t>
            </a:r>
            <a:r>
              <a:rPr lang="ru" sz="900">
                <a:solidFill>
                  <a:srgbClr val="9CDCFE"/>
                </a:solidFill>
                <a:latin typeface="Courier New"/>
                <a:ea typeface="Courier New"/>
                <a:cs typeface="Courier New"/>
                <a:sym typeface="Courier New"/>
              </a:rPr>
              <a:t>result</a:t>
            </a: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CDCAA"/>
                </a:solidFill>
                <a:latin typeface="Courier New"/>
                <a:ea typeface="Courier New"/>
                <a:cs typeface="Courier New"/>
                <a:sym typeface="Courier New"/>
              </a:rPr>
              <a:t>sum</a:t>
            </a:r>
            <a:r>
              <a:rPr lang="ru" sz="900">
                <a:solidFill>
                  <a:srgbClr val="D4D4D4"/>
                </a:solidFill>
                <a:latin typeface="Courier New"/>
                <a:ea typeface="Courier New"/>
                <a:cs typeface="Courier New"/>
                <a:sym typeface="Courier New"/>
              </a:rPr>
              <a:t>([</a:t>
            </a:r>
            <a:r>
              <a:rPr lang="ru" sz="900">
                <a:solidFill>
                  <a:srgbClr val="B5CEA8"/>
                </a:solidFill>
                <a:latin typeface="Courier New"/>
                <a:ea typeface="Courier New"/>
                <a:cs typeface="Courier New"/>
                <a:sym typeface="Courier New"/>
              </a:rPr>
              <a:t>1</a:t>
            </a:r>
            <a:r>
              <a:rPr lang="ru" sz="900">
                <a:solidFill>
                  <a:srgbClr val="D4D4D4"/>
                </a:solidFill>
                <a:latin typeface="Courier New"/>
                <a:ea typeface="Courier New"/>
                <a:cs typeface="Courier New"/>
                <a:sym typeface="Courier New"/>
              </a:rPr>
              <a:t>, </a:t>
            </a:r>
            <a:r>
              <a:rPr lang="ru" sz="900">
                <a:solidFill>
                  <a:srgbClr val="B5CEA8"/>
                </a:solidFill>
                <a:latin typeface="Courier New"/>
                <a:ea typeface="Courier New"/>
                <a:cs typeface="Courier New"/>
                <a:sym typeface="Courier New"/>
              </a:rPr>
              <a:t>2</a:t>
            </a:r>
            <a:r>
              <a:rPr lang="ru" sz="900">
                <a:solidFill>
                  <a:srgbClr val="D4D4D4"/>
                </a:solidFill>
                <a:latin typeface="Courier New"/>
                <a:ea typeface="Courier New"/>
                <a:cs typeface="Courier New"/>
                <a:sym typeface="Courier New"/>
              </a:rPr>
              <a:t>, </a:t>
            </a:r>
            <a:r>
              <a:rPr lang="ru" sz="900">
                <a:solidFill>
                  <a:srgbClr val="B5CEA8"/>
                </a:solidFill>
                <a:latin typeface="Courier New"/>
                <a:ea typeface="Courier New"/>
                <a:cs typeface="Courier New"/>
                <a:sym typeface="Courier New"/>
              </a:rPr>
              <a:t>3</a:t>
            </a: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569CD6"/>
              </a:solidFill>
              <a:latin typeface="Courier New"/>
              <a:ea typeface="Courier New"/>
              <a:cs typeface="Courier New"/>
              <a:sym typeface="Courier New"/>
            </a:endParaRPr>
          </a:p>
        </p:txBody>
      </p:sp>
      <p:sp>
        <p:nvSpPr>
          <p:cNvPr id="143" name="Google Shape;143;p14"/>
          <p:cNvSpPr txBox="1"/>
          <p:nvPr/>
        </p:nvSpPr>
        <p:spPr>
          <a:xfrm>
            <a:off x="5032500" y="2810450"/>
            <a:ext cx="2943300" cy="204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1100">
                <a:solidFill>
                  <a:srgbClr val="6A9955"/>
                </a:solidFill>
                <a:latin typeface="Courier New"/>
                <a:ea typeface="Courier New"/>
                <a:cs typeface="Courier New"/>
                <a:sym typeface="Courier New"/>
              </a:rPr>
              <a:t>// JavaScript</a:t>
            </a:r>
            <a:endParaRPr sz="11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569CD6"/>
                </a:solidFill>
                <a:latin typeface="Courier New"/>
                <a:ea typeface="Courier New"/>
                <a:cs typeface="Courier New"/>
                <a:sym typeface="Courier New"/>
              </a:rPr>
              <a:t>function</a:t>
            </a:r>
            <a:r>
              <a:rPr lang="ru" sz="900">
                <a:solidFill>
                  <a:srgbClr val="D4D4D4"/>
                </a:solidFill>
                <a:latin typeface="Courier New"/>
                <a:ea typeface="Courier New"/>
                <a:cs typeface="Courier New"/>
                <a:sym typeface="Courier New"/>
              </a:rPr>
              <a:t> </a:t>
            </a:r>
            <a:r>
              <a:rPr lang="ru" sz="900">
                <a:solidFill>
                  <a:srgbClr val="DCDCAA"/>
                </a:solidFill>
                <a:latin typeface="Courier New"/>
                <a:ea typeface="Courier New"/>
                <a:cs typeface="Courier New"/>
                <a:sym typeface="Courier New"/>
              </a:rPr>
              <a:t>sum</a:t>
            </a:r>
            <a:r>
              <a:rPr lang="ru" sz="900">
                <a:solidFill>
                  <a:srgbClr val="D4D4D4"/>
                </a:solidFill>
                <a:latin typeface="Courier New"/>
                <a:ea typeface="Courier New"/>
                <a:cs typeface="Courier New"/>
                <a:sym typeface="Courier New"/>
              </a:rPr>
              <a:t>(</a:t>
            </a:r>
            <a:r>
              <a:rPr lang="ru" sz="900">
                <a:solidFill>
                  <a:srgbClr val="9CDCFE"/>
                </a:solidFill>
                <a:latin typeface="Courier New"/>
                <a:ea typeface="Courier New"/>
                <a:cs typeface="Courier New"/>
                <a:sym typeface="Courier New"/>
              </a:rPr>
              <a:t>values</a:t>
            </a:r>
            <a:r>
              <a:rPr lang="ru"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r>
              <a:rPr lang="ru" sz="900">
                <a:solidFill>
                  <a:srgbClr val="569CD6"/>
                </a:solidFill>
                <a:latin typeface="Courier New"/>
                <a:ea typeface="Courier New"/>
                <a:cs typeface="Courier New"/>
                <a:sym typeface="Courier New"/>
              </a:rPr>
              <a:t>let</a:t>
            </a:r>
            <a:r>
              <a:rPr lang="ru" sz="900">
                <a:solidFill>
                  <a:srgbClr val="D4D4D4"/>
                </a:solidFill>
                <a:latin typeface="Courier New"/>
                <a:ea typeface="Courier New"/>
                <a:cs typeface="Courier New"/>
                <a:sym typeface="Courier New"/>
              </a:rPr>
              <a:t> </a:t>
            </a:r>
            <a:r>
              <a:rPr lang="ru" sz="900">
                <a:solidFill>
                  <a:srgbClr val="9CDCFE"/>
                </a:solidFill>
                <a:latin typeface="Courier New"/>
                <a:ea typeface="Courier New"/>
                <a:cs typeface="Courier New"/>
                <a:sym typeface="Courier New"/>
              </a:rPr>
              <a:t>result</a:t>
            </a:r>
            <a:r>
              <a:rPr lang="ru" sz="900">
                <a:solidFill>
                  <a:srgbClr val="D4D4D4"/>
                </a:solidFill>
                <a:latin typeface="Courier New"/>
                <a:ea typeface="Courier New"/>
                <a:cs typeface="Courier New"/>
                <a:sym typeface="Courier New"/>
              </a:rPr>
              <a:t> </a:t>
            </a:r>
            <a:r>
              <a:rPr lang="ru" sz="900">
                <a:solidFill>
                  <a:srgbClr val="D4D4D4"/>
                </a:solidFill>
                <a:latin typeface="Courier New"/>
                <a:ea typeface="Courier New"/>
                <a:cs typeface="Courier New"/>
                <a:sym typeface="Courier New"/>
              </a:rPr>
              <a:t>= </a:t>
            </a:r>
            <a:r>
              <a:rPr lang="ru" sz="900">
                <a:solidFill>
                  <a:srgbClr val="B5CEA8"/>
                </a:solidFill>
                <a:latin typeface="Courier New"/>
                <a:ea typeface="Courier New"/>
                <a:cs typeface="Courier New"/>
                <a:sym typeface="Courier New"/>
              </a:rPr>
              <a:t>0</a:t>
            </a: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r>
              <a:rPr lang="ru" sz="900">
                <a:solidFill>
                  <a:srgbClr val="C586C0"/>
                </a:solidFill>
                <a:latin typeface="Courier New"/>
                <a:ea typeface="Courier New"/>
                <a:cs typeface="Courier New"/>
                <a:sym typeface="Courier New"/>
              </a:rPr>
              <a:t>for</a:t>
            </a:r>
            <a:r>
              <a:rPr lang="ru" sz="900">
                <a:solidFill>
                  <a:srgbClr val="D4D4D4"/>
                </a:solidFill>
                <a:latin typeface="Courier New"/>
                <a:ea typeface="Courier New"/>
                <a:cs typeface="Courier New"/>
                <a:sym typeface="Courier New"/>
              </a:rPr>
              <a:t> (</a:t>
            </a:r>
            <a:r>
              <a:rPr lang="ru" sz="900">
                <a:solidFill>
                  <a:srgbClr val="569CD6"/>
                </a:solidFill>
                <a:latin typeface="Courier New"/>
                <a:ea typeface="Courier New"/>
                <a:cs typeface="Courier New"/>
                <a:sym typeface="Courier New"/>
              </a:rPr>
              <a:t>const</a:t>
            </a:r>
            <a:r>
              <a:rPr lang="ru" sz="900">
                <a:solidFill>
                  <a:srgbClr val="D4D4D4"/>
                </a:solidFill>
                <a:latin typeface="Courier New"/>
                <a:ea typeface="Courier New"/>
                <a:cs typeface="Courier New"/>
                <a:sym typeface="Courier New"/>
              </a:rPr>
              <a:t> </a:t>
            </a:r>
            <a:r>
              <a:rPr lang="ru" sz="900">
                <a:solidFill>
                  <a:srgbClr val="51B6C4"/>
                </a:solidFill>
                <a:latin typeface="Courier New"/>
                <a:ea typeface="Courier New"/>
                <a:cs typeface="Courier New"/>
                <a:sym typeface="Courier New"/>
              </a:rPr>
              <a:t>value</a:t>
            </a:r>
            <a:r>
              <a:rPr lang="ru" sz="900">
                <a:solidFill>
                  <a:srgbClr val="D4D4D4"/>
                </a:solidFill>
                <a:latin typeface="Courier New"/>
                <a:ea typeface="Courier New"/>
                <a:cs typeface="Courier New"/>
                <a:sym typeface="Courier New"/>
              </a:rPr>
              <a:t> </a:t>
            </a:r>
            <a:r>
              <a:rPr lang="ru" sz="900">
                <a:solidFill>
                  <a:srgbClr val="569CD6"/>
                </a:solidFill>
                <a:latin typeface="Courier New"/>
                <a:ea typeface="Courier New"/>
                <a:cs typeface="Courier New"/>
                <a:sym typeface="Courier New"/>
              </a:rPr>
              <a:t>of</a:t>
            </a:r>
            <a:r>
              <a:rPr lang="ru" sz="900">
                <a:solidFill>
                  <a:srgbClr val="D4D4D4"/>
                </a:solidFill>
                <a:latin typeface="Courier New"/>
                <a:ea typeface="Courier New"/>
                <a:cs typeface="Courier New"/>
                <a:sym typeface="Courier New"/>
              </a:rPr>
              <a:t> </a:t>
            </a:r>
            <a:r>
              <a:rPr lang="ru" sz="900">
                <a:solidFill>
                  <a:srgbClr val="9CDCFE"/>
                </a:solidFill>
                <a:latin typeface="Courier New"/>
                <a:ea typeface="Courier New"/>
                <a:cs typeface="Courier New"/>
                <a:sym typeface="Courier New"/>
              </a:rPr>
              <a:t>values</a:t>
            </a:r>
            <a:r>
              <a:rPr lang="ru"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r>
              <a:rPr lang="ru" sz="900">
                <a:solidFill>
                  <a:srgbClr val="9CDCFE"/>
                </a:solidFill>
                <a:latin typeface="Courier New"/>
                <a:ea typeface="Courier New"/>
                <a:cs typeface="Courier New"/>
                <a:sym typeface="Courier New"/>
              </a:rPr>
              <a:t>result</a:t>
            </a:r>
            <a:r>
              <a:rPr lang="ru" sz="900">
                <a:solidFill>
                  <a:srgbClr val="D4D4D4"/>
                </a:solidFill>
                <a:latin typeface="Courier New"/>
                <a:ea typeface="Courier New"/>
                <a:cs typeface="Courier New"/>
                <a:sym typeface="Courier New"/>
              </a:rPr>
              <a:t> = </a:t>
            </a:r>
            <a:r>
              <a:rPr lang="ru" sz="900">
                <a:solidFill>
                  <a:srgbClr val="9CDCFE"/>
                </a:solidFill>
                <a:latin typeface="Courier New"/>
                <a:ea typeface="Courier New"/>
                <a:cs typeface="Courier New"/>
                <a:sym typeface="Courier New"/>
              </a:rPr>
              <a:t>result</a:t>
            </a:r>
            <a:r>
              <a:rPr lang="ru" sz="900">
                <a:solidFill>
                  <a:srgbClr val="D4D4D4"/>
                </a:solidFill>
                <a:latin typeface="Courier New"/>
                <a:ea typeface="Courier New"/>
                <a:cs typeface="Courier New"/>
                <a:sym typeface="Courier New"/>
              </a:rPr>
              <a:t> + </a:t>
            </a:r>
            <a:r>
              <a:rPr lang="ru" sz="900">
                <a:solidFill>
                  <a:srgbClr val="51B6C4"/>
                </a:solidFill>
                <a:latin typeface="Courier New"/>
                <a:ea typeface="Courier New"/>
                <a:cs typeface="Courier New"/>
                <a:sym typeface="Courier New"/>
              </a:rPr>
              <a:t>value</a:t>
            </a: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   </a:t>
            </a:r>
            <a:r>
              <a:rPr lang="ru" sz="900">
                <a:solidFill>
                  <a:srgbClr val="C586C0"/>
                </a:solidFill>
                <a:latin typeface="Courier New"/>
                <a:ea typeface="Courier New"/>
                <a:cs typeface="Courier New"/>
                <a:sym typeface="Courier New"/>
              </a:rPr>
              <a:t>return</a:t>
            </a:r>
            <a:r>
              <a:rPr lang="ru" sz="900">
                <a:solidFill>
                  <a:srgbClr val="D4D4D4"/>
                </a:solidFill>
                <a:latin typeface="Courier New"/>
                <a:ea typeface="Courier New"/>
                <a:cs typeface="Courier New"/>
                <a:sym typeface="Courier New"/>
              </a:rPr>
              <a:t> </a:t>
            </a:r>
            <a:r>
              <a:rPr lang="ru" sz="900">
                <a:solidFill>
                  <a:srgbClr val="9CDCFE"/>
                </a:solidFill>
                <a:latin typeface="Courier New"/>
                <a:ea typeface="Courier New"/>
                <a:cs typeface="Courier New"/>
                <a:sym typeface="Courier New"/>
              </a:rPr>
              <a:t>result</a:t>
            </a: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ru" sz="900">
                <a:solidFill>
                  <a:srgbClr val="DCDCAA"/>
                </a:solidFill>
                <a:latin typeface="Courier New"/>
                <a:ea typeface="Courier New"/>
                <a:cs typeface="Courier New"/>
                <a:sym typeface="Courier New"/>
              </a:rPr>
              <a:t>sum</a:t>
            </a:r>
            <a:r>
              <a:rPr lang="ru" sz="900">
                <a:solidFill>
                  <a:srgbClr val="D4D4D4"/>
                </a:solidFill>
                <a:latin typeface="Courier New"/>
                <a:ea typeface="Courier New"/>
                <a:cs typeface="Courier New"/>
                <a:sym typeface="Courier New"/>
              </a:rPr>
              <a:t>([</a:t>
            </a:r>
            <a:r>
              <a:rPr lang="ru" sz="900">
                <a:solidFill>
                  <a:srgbClr val="B5CEA8"/>
                </a:solidFill>
                <a:latin typeface="Courier New"/>
                <a:ea typeface="Courier New"/>
                <a:cs typeface="Courier New"/>
                <a:sym typeface="Courier New"/>
              </a:rPr>
              <a:t>1</a:t>
            </a:r>
            <a:r>
              <a:rPr lang="ru" sz="900">
                <a:solidFill>
                  <a:srgbClr val="D4D4D4"/>
                </a:solidFill>
                <a:latin typeface="Courier New"/>
                <a:ea typeface="Courier New"/>
                <a:cs typeface="Courier New"/>
                <a:sym typeface="Courier New"/>
              </a:rPr>
              <a:t>, </a:t>
            </a:r>
            <a:r>
              <a:rPr lang="ru" sz="900">
                <a:solidFill>
                  <a:srgbClr val="B5CEA8"/>
                </a:solidFill>
                <a:latin typeface="Courier New"/>
                <a:ea typeface="Courier New"/>
                <a:cs typeface="Courier New"/>
                <a:sym typeface="Courier New"/>
              </a:rPr>
              <a:t>2</a:t>
            </a:r>
            <a:r>
              <a:rPr lang="ru" sz="900">
                <a:solidFill>
                  <a:srgbClr val="D4D4D4"/>
                </a:solidFill>
                <a:latin typeface="Courier New"/>
                <a:ea typeface="Courier New"/>
                <a:cs typeface="Courier New"/>
                <a:sym typeface="Courier New"/>
              </a:rPr>
              <a:t>, </a:t>
            </a:r>
            <a:r>
              <a:rPr lang="ru" sz="900">
                <a:solidFill>
                  <a:srgbClr val="B5CEA8"/>
                </a:solidFill>
                <a:latin typeface="Courier New"/>
                <a:ea typeface="Courier New"/>
                <a:cs typeface="Courier New"/>
                <a:sym typeface="Courier New"/>
              </a:rPr>
              <a:t>3</a:t>
            </a:r>
            <a:r>
              <a:rPr lang="ru"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569CD6"/>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Type Annotations</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Typescript uses type annotation to specify the data type of the variable, function or function return value. It uses the syntax :[type], where type is the Typescript type. Once you have annotated an identifier to be of a certain type, you can only use it as that type. The Typescript compiler throws an error if you use the identifier as a different type.</a:t>
            </a:r>
            <a:endParaRPr/>
          </a:p>
          <a:p>
            <a:pPr indent="0" lvl="0" marL="0" rtl="0" algn="l">
              <a:lnSpc>
                <a:spcPct val="150000"/>
              </a:lnSpc>
              <a:spcBef>
                <a:spcPts val="1600"/>
              </a:spcBef>
              <a:spcAft>
                <a:spcPts val="0"/>
              </a:spcAft>
              <a:buNone/>
            </a:pPr>
            <a:r>
              <a:t/>
            </a:r>
            <a:endParaRPr sz="10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569CD6"/>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lnSpc>
                <a:spcPct val="150000"/>
              </a:lnSpc>
              <a:spcBef>
                <a:spcPts val="1600"/>
              </a:spcBef>
              <a:spcAft>
                <a:spcPts val="0"/>
              </a:spcAft>
              <a:buNone/>
            </a:pPr>
            <a:r>
              <a:t/>
            </a:r>
            <a:endParaRPr sz="100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50" name="Google Shape;150;p15"/>
          <p:cNvPicPr preferRelativeResize="0"/>
          <p:nvPr/>
        </p:nvPicPr>
        <p:blipFill>
          <a:blip r:embed="rId3">
            <a:alphaModFix/>
          </a:blip>
          <a:stretch>
            <a:fillRect/>
          </a:stretch>
        </p:blipFill>
        <p:spPr>
          <a:xfrm>
            <a:off x="467032" y="2989299"/>
            <a:ext cx="8209928" cy="91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Basic Types</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u"/>
              <a:t>Boolean</a:t>
            </a:r>
            <a:endParaRPr/>
          </a:p>
          <a:p>
            <a:pPr indent="-311150" lvl="0" marL="457200" rtl="0" algn="l">
              <a:spcBef>
                <a:spcPts val="0"/>
              </a:spcBef>
              <a:spcAft>
                <a:spcPts val="0"/>
              </a:spcAft>
              <a:buSzPts val="1300"/>
              <a:buChar char="●"/>
            </a:pPr>
            <a:r>
              <a:rPr lang="ru"/>
              <a:t>Number</a:t>
            </a:r>
            <a:endParaRPr/>
          </a:p>
          <a:p>
            <a:pPr indent="-311150" lvl="0" marL="457200" rtl="0" algn="l">
              <a:spcBef>
                <a:spcPts val="0"/>
              </a:spcBef>
              <a:spcAft>
                <a:spcPts val="0"/>
              </a:spcAft>
              <a:buSzPts val="1300"/>
              <a:buChar char="●"/>
            </a:pPr>
            <a:r>
              <a:rPr lang="ru"/>
              <a:t>String</a:t>
            </a:r>
            <a:endParaRPr/>
          </a:p>
          <a:p>
            <a:pPr indent="-311150" lvl="0" marL="457200" rtl="0" algn="l">
              <a:spcBef>
                <a:spcPts val="0"/>
              </a:spcBef>
              <a:spcAft>
                <a:spcPts val="0"/>
              </a:spcAft>
              <a:buSzPts val="1300"/>
              <a:buChar char="●"/>
            </a:pPr>
            <a:r>
              <a:rPr lang="ru"/>
              <a:t>Array</a:t>
            </a:r>
            <a:endParaRPr/>
          </a:p>
          <a:p>
            <a:pPr indent="-311150" lvl="0" marL="457200" rtl="0" algn="l">
              <a:spcBef>
                <a:spcPts val="0"/>
              </a:spcBef>
              <a:spcAft>
                <a:spcPts val="0"/>
              </a:spcAft>
              <a:buSzPts val="1300"/>
              <a:buChar char="●"/>
            </a:pPr>
            <a:r>
              <a:rPr lang="ru"/>
              <a:t>Tuple</a:t>
            </a:r>
            <a:endParaRPr/>
          </a:p>
          <a:p>
            <a:pPr indent="-311150" lvl="0" marL="457200" rtl="0" algn="l">
              <a:spcBef>
                <a:spcPts val="0"/>
              </a:spcBef>
              <a:spcAft>
                <a:spcPts val="0"/>
              </a:spcAft>
              <a:buSzPts val="1300"/>
              <a:buChar char="●"/>
            </a:pPr>
            <a:r>
              <a:rPr lang="ru"/>
              <a:t>Enum</a:t>
            </a:r>
            <a:endParaRPr/>
          </a:p>
          <a:p>
            <a:pPr indent="-311150" lvl="0" marL="457200" rtl="0" algn="l">
              <a:spcBef>
                <a:spcPts val="0"/>
              </a:spcBef>
              <a:spcAft>
                <a:spcPts val="0"/>
              </a:spcAft>
              <a:buSzPts val="1300"/>
              <a:buChar char="●"/>
            </a:pPr>
            <a:r>
              <a:rPr lang="ru"/>
              <a:t>Any</a:t>
            </a:r>
            <a:endParaRPr/>
          </a:p>
          <a:p>
            <a:pPr indent="-311150" lvl="0" marL="457200" rtl="0" algn="l">
              <a:spcBef>
                <a:spcPts val="0"/>
              </a:spcBef>
              <a:spcAft>
                <a:spcPts val="0"/>
              </a:spcAft>
              <a:buSzPts val="1300"/>
              <a:buChar char="●"/>
            </a:pPr>
            <a:r>
              <a:rPr lang="ru"/>
              <a:t>Void</a:t>
            </a:r>
            <a:endParaRPr/>
          </a:p>
          <a:p>
            <a:pPr indent="-311150" lvl="0" marL="457200" rtl="0" algn="l">
              <a:spcBef>
                <a:spcPts val="0"/>
              </a:spcBef>
              <a:spcAft>
                <a:spcPts val="0"/>
              </a:spcAft>
              <a:buSzPts val="1300"/>
              <a:buChar char="●"/>
            </a:pPr>
            <a:r>
              <a:rPr lang="ru"/>
              <a:t>Null and Undefined</a:t>
            </a:r>
            <a:endParaRPr/>
          </a:p>
          <a:p>
            <a:pPr indent="-311150" lvl="0" marL="457200" rtl="0" algn="l">
              <a:spcBef>
                <a:spcPts val="0"/>
              </a:spcBef>
              <a:spcAft>
                <a:spcPts val="0"/>
              </a:spcAft>
              <a:buSzPts val="1300"/>
              <a:buChar char="●"/>
            </a:pPr>
            <a:r>
              <a:rPr lang="ru"/>
              <a:t>Never</a:t>
            </a:r>
            <a:endParaRPr/>
          </a:p>
          <a:p>
            <a:pPr indent="-311150" lvl="0" marL="457200" rtl="0" algn="l">
              <a:spcBef>
                <a:spcPts val="0"/>
              </a:spcBef>
              <a:spcAft>
                <a:spcPts val="0"/>
              </a:spcAft>
              <a:buSzPts val="1300"/>
              <a:buChar char="●"/>
            </a:pPr>
            <a:r>
              <a:rPr lang="ru"/>
              <a:t>Objects</a:t>
            </a:r>
            <a:endParaRPr/>
          </a:p>
        </p:txBody>
      </p:sp>
      <p:pic>
        <p:nvPicPr>
          <p:cNvPr id="157" name="Google Shape;157;p16"/>
          <p:cNvPicPr preferRelativeResize="0"/>
          <p:nvPr/>
        </p:nvPicPr>
        <p:blipFill>
          <a:blip r:embed="rId3">
            <a:alphaModFix/>
          </a:blip>
          <a:stretch>
            <a:fillRect/>
          </a:stretch>
        </p:blipFill>
        <p:spPr>
          <a:xfrm>
            <a:off x="4176200" y="1155450"/>
            <a:ext cx="4160201" cy="1419050"/>
          </a:xfrm>
          <a:prstGeom prst="rect">
            <a:avLst/>
          </a:prstGeom>
          <a:noFill/>
          <a:ln>
            <a:noFill/>
          </a:ln>
        </p:spPr>
      </p:pic>
      <p:pic>
        <p:nvPicPr>
          <p:cNvPr id="158" name="Google Shape;158;p16"/>
          <p:cNvPicPr preferRelativeResize="0"/>
          <p:nvPr/>
        </p:nvPicPr>
        <p:blipFill>
          <a:blip r:embed="rId4">
            <a:alphaModFix/>
          </a:blip>
          <a:stretch>
            <a:fillRect/>
          </a:stretch>
        </p:blipFill>
        <p:spPr>
          <a:xfrm>
            <a:off x="4176200" y="2905985"/>
            <a:ext cx="4160200" cy="13684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Interface</a:t>
            </a:r>
            <a:endParaRPr/>
          </a:p>
        </p:txBody>
      </p:sp>
      <p:sp>
        <p:nvSpPr>
          <p:cNvPr id="164" name="Google Shape;164;p17"/>
          <p:cNvSpPr txBox="1"/>
          <p:nvPr>
            <p:ph idx="1" type="body"/>
          </p:nvPr>
        </p:nvSpPr>
        <p:spPr>
          <a:xfrm>
            <a:off x="1297500" y="1567550"/>
            <a:ext cx="2802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One of TypeScript’s core principles is that type checking focuses on the shape that values have. This is sometimes called “duck typing” or “structural subtyping”. In TypeScript, interfaces fill the role of naming these types, and are a powerful way of defining contracts within your code as well as contracts with code outside of your project.</a:t>
            </a:r>
            <a:endParaRPr/>
          </a:p>
        </p:txBody>
      </p:sp>
      <p:pic>
        <p:nvPicPr>
          <p:cNvPr id="165" name="Google Shape;165;p17"/>
          <p:cNvPicPr preferRelativeResize="0"/>
          <p:nvPr/>
        </p:nvPicPr>
        <p:blipFill>
          <a:blip r:embed="rId3">
            <a:alphaModFix/>
          </a:blip>
          <a:stretch>
            <a:fillRect/>
          </a:stretch>
        </p:blipFill>
        <p:spPr>
          <a:xfrm>
            <a:off x="4252200" y="1460250"/>
            <a:ext cx="4739402" cy="27653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Type Assertions</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Type assertion allows you to set the type of a value and tell the compiler not to infer it. This is when you, as a programmer, might have a better understanding of the type of a variable than what TypeScript can infer on its own.</a:t>
            </a:r>
            <a:endParaRPr/>
          </a:p>
        </p:txBody>
      </p:sp>
      <p:pic>
        <p:nvPicPr>
          <p:cNvPr id="172" name="Google Shape;172;p18"/>
          <p:cNvPicPr preferRelativeResize="0"/>
          <p:nvPr/>
        </p:nvPicPr>
        <p:blipFill>
          <a:blip r:embed="rId3">
            <a:alphaModFix/>
          </a:blip>
          <a:stretch>
            <a:fillRect/>
          </a:stretch>
        </p:blipFill>
        <p:spPr>
          <a:xfrm>
            <a:off x="2237013" y="2571750"/>
            <a:ext cx="5159876" cy="198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Unions and Intersection Types</a:t>
            </a:r>
            <a:endParaRPr/>
          </a:p>
        </p:txBody>
      </p:sp>
      <p:sp>
        <p:nvSpPr>
          <p:cNvPr id="178" name="Google Shape;178;p19"/>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TypeScript allows us to use more than one data type for a variable or a function parameter. This is called union type.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ru"/>
              <a:t>An intersection type combines multiple types into one. This allows you to add together existing types to get a single type that has all the features you need.</a:t>
            </a:r>
            <a:endParaRPr/>
          </a:p>
          <a:p>
            <a:pPr indent="0" lvl="0" marL="0" rtl="0" algn="l">
              <a:spcBef>
                <a:spcPts val="1600"/>
              </a:spcBef>
              <a:spcAft>
                <a:spcPts val="1600"/>
              </a:spcAft>
              <a:buNone/>
            </a:pPr>
            <a:r>
              <a:t/>
            </a:r>
            <a:endParaRPr/>
          </a:p>
        </p:txBody>
      </p:sp>
      <p:pic>
        <p:nvPicPr>
          <p:cNvPr id="179" name="Google Shape;179;p19"/>
          <p:cNvPicPr preferRelativeResize="0"/>
          <p:nvPr/>
        </p:nvPicPr>
        <p:blipFill>
          <a:blip r:embed="rId3">
            <a:alphaModFix/>
          </a:blip>
          <a:stretch>
            <a:fillRect/>
          </a:stretch>
        </p:blipFill>
        <p:spPr>
          <a:xfrm>
            <a:off x="4876800" y="1567550"/>
            <a:ext cx="3764400" cy="813119"/>
          </a:xfrm>
          <a:prstGeom prst="rect">
            <a:avLst/>
          </a:prstGeom>
          <a:noFill/>
          <a:ln>
            <a:noFill/>
          </a:ln>
        </p:spPr>
      </p:pic>
      <p:pic>
        <p:nvPicPr>
          <p:cNvPr id="180" name="Google Shape;180;p19"/>
          <p:cNvPicPr preferRelativeResize="0"/>
          <p:nvPr/>
        </p:nvPicPr>
        <p:blipFill>
          <a:blip r:embed="rId4">
            <a:alphaModFix/>
          </a:blip>
          <a:stretch>
            <a:fillRect/>
          </a:stretch>
        </p:blipFill>
        <p:spPr>
          <a:xfrm>
            <a:off x="4876802" y="2571750"/>
            <a:ext cx="3030575" cy="2112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Type Aliases</a:t>
            </a:r>
            <a:endParaRPr/>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Type aliases create a new name for a type. Type aliases are sometimes similar to interfaces, but can name primitives, unions, tuples, and any other types that you’d otherwise have to write by hand.</a:t>
            </a:r>
            <a:endParaRPr/>
          </a:p>
        </p:txBody>
      </p:sp>
      <p:pic>
        <p:nvPicPr>
          <p:cNvPr id="187" name="Google Shape;187;p20"/>
          <p:cNvPicPr preferRelativeResize="0"/>
          <p:nvPr/>
        </p:nvPicPr>
        <p:blipFill>
          <a:blip r:embed="rId3">
            <a:alphaModFix/>
          </a:blip>
          <a:stretch>
            <a:fillRect/>
          </a:stretch>
        </p:blipFill>
        <p:spPr>
          <a:xfrm>
            <a:off x="1648525" y="2695653"/>
            <a:ext cx="6336851" cy="169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Generics</a:t>
            </a:r>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The implementation of generics in Typescript give us the ability to pass in a range of types to a component, adding an extra layer of abstraction and re-usability to your code. Generics can be applied to functions, interfaces and classes in Typescript.</a:t>
            </a:r>
            <a:endParaRPr/>
          </a:p>
        </p:txBody>
      </p:sp>
      <p:pic>
        <p:nvPicPr>
          <p:cNvPr id="194" name="Google Shape;194;p21"/>
          <p:cNvPicPr preferRelativeResize="0"/>
          <p:nvPr/>
        </p:nvPicPr>
        <p:blipFill>
          <a:blip r:embed="rId3">
            <a:alphaModFix/>
          </a:blip>
          <a:stretch>
            <a:fillRect/>
          </a:stretch>
        </p:blipFill>
        <p:spPr>
          <a:xfrm>
            <a:off x="3019525" y="2795225"/>
            <a:ext cx="3594850" cy="101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