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13716000" cx="24377650"/>
  <p:notesSz cx="6858000" cy="9144000"/>
  <p:embeddedFontLst>
    <p:embeddedFont>
      <p:font typeface="Lato"/>
      <p:regular r:id="rId26"/>
      <p:bold r:id="rId27"/>
      <p:italic r:id="rId28"/>
      <p:boldItalic r:id="rId29"/>
    </p:embeddedFont>
    <p:embeddedFont>
      <p:font typeface="Lato Light"/>
      <p:regular r:id="rId30"/>
      <p:bold r:id="rId31"/>
      <p:italic r:id="rId32"/>
      <p:boldItalic r:id="rId33"/>
    </p:embeddedFont>
    <p:embeddedFont>
      <p:font typeface="Roboto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112">
          <p15:clr>
            <a:srgbClr val="A4A3A4"/>
          </p15:clr>
        </p15:guide>
        <p15:guide id="2" pos="14830">
          <p15:clr>
            <a:srgbClr val="A4A3A4"/>
          </p15:clr>
        </p15:guide>
        <p15:guide id="3" pos="526">
          <p15:clr>
            <a:srgbClr val="A4A3A4"/>
          </p15:clr>
        </p15:guide>
        <p15:guide id="4" orient="horz" pos="528">
          <p15:clr>
            <a:srgbClr val="A4A3A4"/>
          </p15:clr>
        </p15:guide>
        <p15:guide id="5" pos="7678">
          <p15:clr>
            <a:srgbClr val="A4A3A4"/>
          </p15:clr>
        </p15:guide>
        <p15:guide id="6" orient="horz" pos="43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6B798C-4F2C-4B4E-BEE9-9E7B537CA1ED}">
  <a:tblStyle styleId="{196B798C-4F2C-4B4E-BEE9-9E7B537CA1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112" orient="horz"/>
        <p:guide pos="14830"/>
        <p:guide pos="526"/>
        <p:guide pos="528" orient="horz"/>
        <p:guide pos="7678"/>
        <p:guide pos="434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slide" Target="slides/slide19.xml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Light-bold.fntdata"/><Relationship Id="rId30" Type="http://schemas.openxmlformats.org/officeDocument/2006/relationships/font" Target="fonts/LatoLight-regular.fntdata"/><Relationship Id="rId11" Type="http://schemas.openxmlformats.org/officeDocument/2006/relationships/slide" Target="slides/slide5.xml"/><Relationship Id="rId33" Type="http://schemas.openxmlformats.org/officeDocument/2006/relationships/font" Target="fonts/LatoLight-boldItalic.fntdata"/><Relationship Id="rId10" Type="http://schemas.openxmlformats.org/officeDocument/2006/relationships/slide" Target="slides/slide4.xml"/><Relationship Id="rId32" Type="http://schemas.openxmlformats.org/officeDocument/2006/relationships/font" Target="fonts/LatoLight-italic.fntdata"/><Relationship Id="rId13" Type="http://schemas.openxmlformats.org/officeDocument/2006/relationships/slide" Target="slides/slide7.xml"/><Relationship Id="rId35" Type="http://schemas.openxmlformats.org/officeDocument/2006/relationships/font" Target="fonts/RobotoMono-bold.fntdata"/><Relationship Id="rId12" Type="http://schemas.openxmlformats.org/officeDocument/2006/relationships/slide" Target="slides/slide6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9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976c8f742_1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8976c8f7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8976c8f742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976c8f742_1_1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8976c8f74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8976c8f742_1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0911181e1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80911181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80911181e1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0c17f3d3c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80c17f3d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80c17f3d3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0c17f3d3c_0_4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80c17f3d3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80c17f3d3c_0_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0c17f3d3c_0_6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80c17f3d3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80c17f3d3c_0_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0c17f3d3c_0_8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80c17f3d3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80c17f3d3c_0_8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0c17f3d3c_0_10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80c17f3d3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80c17f3d3c_0_10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0c17f3d3c_0_12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80c17f3d3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80c17f3d3c_0_1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80911181e1_0_2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g80911181e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g80911181e1_0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80911181e1_0_4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g80911181e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80911181e1_0_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0911181e1_0_6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g80911181e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80911181e1_0_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0911181e1_0_12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80911181e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80911181e1_0_1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0911181e1_2_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80911181e1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80911181e1_2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c17f3d3c_0_1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80c17f3d3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80c17f3d3c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0911181e1_2_3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80911181e1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80911181e1_2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b="0" i="0" sz="6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457136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136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136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136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6162784" y="5272959"/>
            <a:ext cx="12052200" cy="3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HTTP, REST</a:t>
            </a:r>
            <a:br>
              <a:rPr b="1" lang="en-GB" sz="10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GB" sz="10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WEB SOCKETS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/>
        </p:nvSpPr>
        <p:spPr>
          <a:xfrm>
            <a:off x="1435041" y="1363659"/>
            <a:ext cx="1257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Restrictions of REST</a:t>
            </a:r>
            <a:endParaRPr/>
          </a:p>
        </p:txBody>
      </p:sp>
      <p:sp>
        <p:nvSpPr>
          <p:cNvPr id="153" name="Google Shape;153;p12"/>
          <p:cNvSpPr txBox="1"/>
          <p:nvPr/>
        </p:nvSpPr>
        <p:spPr>
          <a:xfrm>
            <a:off x="1354359" y="4999787"/>
            <a:ext cx="64482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  system consists of clients and servers. These parts are not connected</a:t>
            </a:r>
            <a:endParaRPr/>
          </a:p>
        </p:txBody>
      </p:sp>
      <p:sp>
        <p:nvSpPr>
          <p:cNvPr id="154" name="Google Shape;154;p12"/>
          <p:cNvSpPr txBox="1"/>
          <p:nvPr/>
        </p:nvSpPr>
        <p:spPr>
          <a:xfrm>
            <a:off x="1453052" y="4353450"/>
            <a:ext cx="4801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Client-server model</a:t>
            </a:r>
            <a:endParaRPr/>
          </a:p>
        </p:txBody>
      </p:sp>
      <p:sp>
        <p:nvSpPr>
          <p:cNvPr id="155" name="Google Shape;155;p12"/>
          <p:cNvSpPr txBox="1"/>
          <p:nvPr/>
        </p:nvSpPr>
        <p:spPr>
          <a:xfrm>
            <a:off x="8977642" y="4999787"/>
            <a:ext cx="64482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No info of client state shouldn’t be stored on server between requests</a:t>
            </a:r>
            <a:endParaRPr/>
          </a:p>
        </p:txBody>
      </p:sp>
      <p:sp>
        <p:nvSpPr>
          <p:cNvPr id="156" name="Google Shape;156;p12"/>
          <p:cNvSpPr txBox="1"/>
          <p:nvPr/>
        </p:nvSpPr>
        <p:spPr>
          <a:xfrm>
            <a:off x="9076328" y="4353456"/>
            <a:ext cx="4385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Stateless</a:t>
            </a:r>
            <a:endParaRPr/>
          </a:p>
        </p:txBody>
      </p:sp>
      <p:sp>
        <p:nvSpPr>
          <p:cNvPr id="157" name="Google Shape;157;p12"/>
          <p:cNvSpPr txBox="1"/>
          <p:nvPr/>
        </p:nvSpPr>
        <p:spPr>
          <a:xfrm>
            <a:off x="16600927" y="4999787"/>
            <a:ext cx="64482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Intermediate nodes can be used. Responses that came from cached should be signed as such</a:t>
            </a:r>
            <a:endParaRPr/>
          </a:p>
        </p:txBody>
      </p:sp>
      <p:sp>
        <p:nvSpPr>
          <p:cNvPr id="158" name="Google Shape;158;p12"/>
          <p:cNvSpPr txBox="1"/>
          <p:nvPr/>
        </p:nvSpPr>
        <p:spPr>
          <a:xfrm>
            <a:off x="16699613" y="4353456"/>
            <a:ext cx="3766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Caching</a:t>
            </a:r>
            <a:endParaRPr/>
          </a:p>
        </p:txBody>
      </p:sp>
      <p:sp>
        <p:nvSpPr>
          <p:cNvPr id="159" name="Google Shape;159;p12"/>
          <p:cNvSpPr txBox="1"/>
          <p:nvPr/>
        </p:nvSpPr>
        <p:spPr>
          <a:xfrm>
            <a:off x="1354350" y="8936901"/>
            <a:ext cx="6448200" cy="28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Client shouldn’t know if interacts with server or intermediate node</a:t>
            </a:r>
            <a:endParaRPr sz="2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12"/>
          <p:cNvSpPr txBox="1"/>
          <p:nvPr/>
        </p:nvSpPr>
        <p:spPr>
          <a:xfrm>
            <a:off x="1477451" y="8290579"/>
            <a:ext cx="3997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lang="en-GB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Layered system</a:t>
            </a:r>
            <a:endParaRPr/>
          </a:p>
        </p:txBody>
      </p:sp>
      <p:sp>
        <p:nvSpPr>
          <p:cNvPr id="161" name="Google Shape;161;p12"/>
          <p:cNvSpPr txBox="1"/>
          <p:nvPr/>
        </p:nvSpPr>
        <p:spPr>
          <a:xfrm>
            <a:off x="8977650" y="8936893"/>
            <a:ext cx="6448200" cy="28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Light"/>
              <a:buChar char="-"/>
            </a:pPr>
            <a:r>
              <a:rPr lang="en-GB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Resource identification in requests</a:t>
            </a:r>
            <a:endParaRPr sz="2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Light"/>
              <a:buChar char="-"/>
            </a:pPr>
            <a:r>
              <a:rPr lang="en-GB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Manipulation via representation</a:t>
            </a:r>
            <a:endParaRPr sz="2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Light"/>
              <a:buChar char="-"/>
            </a:pPr>
            <a:r>
              <a:rPr lang="en-GB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Self-descriptive messages</a:t>
            </a:r>
            <a:endParaRPr sz="2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Light"/>
              <a:buChar char="-"/>
            </a:pPr>
            <a:r>
              <a:rPr lang="en-GB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Hypermedia as the engine of application state</a:t>
            </a:r>
            <a:endParaRPr sz="2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2" name="Google Shape;162;p12"/>
          <p:cNvSpPr txBox="1"/>
          <p:nvPr/>
        </p:nvSpPr>
        <p:spPr>
          <a:xfrm>
            <a:off x="9100733" y="8290579"/>
            <a:ext cx="546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Uniform Interface</a:t>
            </a:r>
            <a:endParaRPr/>
          </a:p>
        </p:txBody>
      </p:sp>
      <p:sp>
        <p:nvSpPr>
          <p:cNvPr id="163" name="Google Shape;163;p12"/>
          <p:cNvSpPr txBox="1"/>
          <p:nvPr/>
        </p:nvSpPr>
        <p:spPr>
          <a:xfrm>
            <a:off x="16600927" y="8936910"/>
            <a:ext cx="64482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Additional appliets can be used if needed</a:t>
            </a:r>
            <a:endParaRPr/>
          </a:p>
        </p:txBody>
      </p:sp>
      <p:sp>
        <p:nvSpPr>
          <p:cNvPr id="164" name="Google Shape;164;p12"/>
          <p:cNvSpPr txBox="1"/>
          <p:nvPr/>
        </p:nvSpPr>
        <p:spPr>
          <a:xfrm>
            <a:off x="16724017" y="8290579"/>
            <a:ext cx="5329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Code on demand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/>
        </p:nvSpPr>
        <p:spPr>
          <a:xfrm>
            <a:off x="1435044" y="1363650"/>
            <a:ext cx="4579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JS fetch API</a:t>
            </a:r>
            <a:endParaRPr/>
          </a:p>
        </p:txBody>
      </p:sp>
      <p:pic>
        <p:nvPicPr>
          <p:cNvPr id="171" name="Google Shape;1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9950" y="773025"/>
            <a:ext cx="13456326" cy="121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3"/>
          <p:cNvSpPr txBox="1"/>
          <p:nvPr/>
        </p:nvSpPr>
        <p:spPr>
          <a:xfrm>
            <a:off x="1435050" y="4545300"/>
            <a:ext cx="8949000" cy="5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path</a:t>
            </a:r>
            <a:r>
              <a:rPr lang="en-GB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- URL to access</a:t>
            </a:r>
            <a:endParaRPr sz="2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options</a:t>
            </a:r>
            <a:r>
              <a:rPr lang="en-GB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- optional parameters: method, headers, etc.</a:t>
            </a:r>
            <a:br>
              <a:rPr lang="en-GB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endParaRPr sz="2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00">
                <a:latin typeface="Lato"/>
                <a:ea typeface="Lato"/>
                <a:cs typeface="Lato"/>
                <a:sym typeface="Lato"/>
              </a:rPr>
              <a:t>Response</a:t>
            </a:r>
            <a:br>
              <a:rPr b="1" lang="en-GB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GB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.headers </a:t>
            </a:r>
            <a:r>
              <a:rPr lang="en-GB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- The headers object associated with response</a:t>
            </a:r>
            <a:br>
              <a:rPr b="1" lang="en-GB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GB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.ok </a:t>
            </a:r>
            <a:r>
              <a:rPr lang="en-GB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- Boolean. Return true if status in the range 200 - 299</a:t>
            </a:r>
            <a:br>
              <a:rPr b="1" lang="en-GB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GB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.status </a:t>
            </a:r>
            <a:r>
              <a:rPr lang="en-GB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- status code </a:t>
            </a:r>
            <a:endParaRPr sz="2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.json() </a:t>
            </a:r>
            <a:r>
              <a:rPr lang="en-GB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- format response to json</a:t>
            </a:r>
            <a:br>
              <a:rPr b="1" lang="en-GB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GB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.statusText</a:t>
            </a:r>
            <a:r>
              <a:rPr lang="en-GB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- status text</a:t>
            </a:r>
            <a:br>
              <a:rPr lang="en-GB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en-GB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...</a:t>
            </a:r>
            <a:br>
              <a:rPr b="1" lang="en-GB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2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3" name="Google Shape;173;p13"/>
          <p:cNvSpPr txBox="1"/>
          <p:nvPr/>
        </p:nvSpPr>
        <p:spPr>
          <a:xfrm>
            <a:off x="1435050" y="3597650"/>
            <a:ext cx="88263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2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promise = fetch(path, [options]);</a:t>
            </a:r>
            <a:endParaRPr sz="2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/>
        </p:nvSpPr>
        <p:spPr>
          <a:xfrm>
            <a:off x="5706651" y="1363650"/>
            <a:ext cx="1296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Simple RESTful API example</a:t>
            </a:r>
            <a:endParaRPr/>
          </a:p>
        </p:txBody>
      </p:sp>
      <p:graphicFrame>
        <p:nvGraphicFramePr>
          <p:cNvPr id="180" name="Google Shape;180;p14"/>
          <p:cNvGraphicFramePr/>
          <p:nvPr/>
        </p:nvGraphicFramePr>
        <p:xfrm>
          <a:off x="4274013" y="314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{196B798C-4F2C-4B4E-BEE9-9E7B537CA1ED}</a:tableStyleId>
              </a:tblPr>
              <a:tblGrid>
                <a:gridCol w="2833875"/>
                <a:gridCol w="6326125"/>
                <a:gridCol w="6669625"/>
              </a:tblGrid>
              <a:tr h="839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300">
                          <a:latin typeface="Lato"/>
                          <a:ea typeface="Lato"/>
                          <a:cs typeface="Lato"/>
                          <a:sym typeface="Lato"/>
                        </a:rPr>
                        <a:t>Method</a:t>
                      </a:r>
                      <a:endParaRPr sz="3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300">
                          <a:latin typeface="Lato"/>
                          <a:ea typeface="Lato"/>
                          <a:cs typeface="Lato"/>
                          <a:sym typeface="Lato"/>
                        </a:rPr>
                        <a:t>http://site.com/users</a:t>
                      </a:r>
                      <a:endParaRPr sz="3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300">
                          <a:latin typeface="Lato"/>
                          <a:ea typeface="Lato"/>
                          <a:cs typeface="Lato"/>
                          <a:sym typeface="Lato"/>
                        </a:rPr>
                        <a:t>http://site.com/users/:id</a:t>
                      </a:r>
                      <a:endParaRPr sz="3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300">
                          <a:latin typeface="Lato"/>
                          <a:ea typeface="Lato"/>
                          <a:cs typeface="Lato"/>
                          <a:sym typeface="Lato"/>
                        </a:rPr>
                        <a:t>GET</a:t>
                      </a:r>
                      <a:endParaRPr b="1" sz="3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300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200 OK</a:t>
                      </a:r>
                      <a:r>
                        <a:rPr lang="en-GB" sz="3300"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br>
                        <a:rPr lang="en-GB" sz="3300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n-GB" sz="25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list of users</a:t>
                      </a:r>
                      <a:endParaRPr sz="25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300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200 OK</a:t>
                      </a:r>
                      <a:r>
                        <a:rPr lang="en-GB" sz="3300"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br>
                        <a:rPr lang="en-GB" sz="3300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n-GB" sz="25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get object with specific id</a:t>
                      </a:r>
                      <a:br>
                        <a:rPr lang="en-GB" sz="3300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n-GB" sz="3300">
                          <a:solidFill>
                            <a:srgbClr val="99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404 Not Found</a:t>
                      </a:r>
                      <a:r>
                        <a:rPr lang="en-GB" sz="2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br>
                        <a:rPr lang="en-GB" sz="2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n-GB" sz="25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object with such id doesn’t exist</a:t>
                      </a:r>
                      <a:endParaRPr sz="25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300">
                          <a:latin typeface="Lato"/>
                          <a:ea typeface="Lato"/>
                          <a:cs typeface="Lato"/>
                          <a:sym typeface="Lato"/>
                        </a:rPr>
                        <a:t>POST</a:t>
                      </a:r>
                      <a:endParaRPr b="1" sz="3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300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201 Created</a:t>
                      </a:r>
                      <a:r>
                        <a:rPr lang="en-GB" sz="3300"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br>
                        <a:rPr lang="en-GB" sz="3300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n-GB" sz="25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object was added to the list</a:t>
                      </a:r>
                      <a:br>
                        <a:rPr lang="en-GB" sz="25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n-GB" sz="3300">
                          <a:solidFill>
                            <a:srgbClr val="99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422 Unprocessable Entity</a:t>
                      </a:r>
                      <a:br>
                        <a:rPr lang="en-GB" sz="33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n-GB" sz="25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required fields are missing</a:t>
                      </a:r>
                      <a:endParaRPr sz="25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300">
                          <a:solidFill>
                            <a:srgbClr val="99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405 Method Not Allowed</a:t>
                      </a:r>
                      <a:br>
                        <a:rPr lang="en-GB" sz="3300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n-GB" sz="25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adding an object to an object is not supported</a:t>
                      </a:r>
                      <a:endParaRPr sz="25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300">
                          <a:latin typeface="Lato"/>
                          <a:ea typeface="Lato"/>
                          <a:cs typeface="Lato"/>
                          <a:sym typeface="Lato"/>
                        </a:rPr>
                        <a:t>PUT</a:t>
                      </a:r>
                      <a:endParaRPr b="1" sz="3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300">
                          <a:solidFill>
                            <a:srgbClr val="99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405 Method Not Allowed</a:t>
                      </a:r>
                      <a:br>
                        <a:rPr lang="en-GB" sz="3300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n-GB" sz="25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updating the list isn’t supported</a:t>
                      </a:r>
                      <a:endParaRPr sz="25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300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200 OK</a:t>
                      </a:r>
                      <a:r>
                        <a:rPr lang="en-GB" sz="3300"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br>
                        <a:rPr lang="en-GB" sz="3300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n-GB" sz="25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object was updated</a:t>
                      </a:r>
                      <a:br>
                        <a:rPr lang="en-GB" sz="3300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n-GB" sz="3300">
                          <a:solidFill>
                            <a:srgbClr val="99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404 Not Found</a:t>
                      </a:r>
                      <a:br>
                        <a:rPr lang="en-GB" sz="3300">
                          <a:solidFill>
                            <a:srgbClr val="99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n-GB" sz="3300"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lang="en-GB" sz="25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object with such id doesn’t exist</a:t>
                      </a:r>
                      <a:endParaRPr sz="25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300">
                          <a:latin typeface="Lato"/>
                          <a:ea typeface="Lato"/>
                          <a:cs typeface="Lato"/>
                          <a:sym typeface="Lato"/>
                        </a:rPr>
                        <a:t>DELETE</a:t>
                      </a:r>
                      <a:endParaRPr b="1" sz="3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300">
                          <a:solidFill>
                            <a:srgbClr val="99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405 Method Not Allowed</a:t>
                      </a:r>
                      <a:br>
                        <a:rPr lang="en-GB" sz="3300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n-GB" sz="25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deleting the list isn’t supported</a:t>
                      </a:r>
                      <a:endParaRPr sz="25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300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200 OK </a:t>
                      </a:r>
                      <a:br>
                        <a:rPr lang="en-GB" sz="3300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n-GB" sz="25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object was deleted</a:t>
                      </a:r>
                      <a:br>
                        <a:rPr lang="en-GB" sz="3300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n-GB" sz="3300">
                          <a:solidFill>
                            <a:srgbClr val="99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404 Not Found</a:t>
                      </a:r>
                      <a:r>
                        <a:rPr lang="en-GB" sz="3300"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br>
                        <a:rPr lang="en-GB" sz="3300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n-GB" sz="25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object with such id doesn’t exist</a:t>
                      </a:r>
                      <a:endParaRPr sz="25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/>
        </p:nvSpPr>
        <p:spPr>
          <a:xfrm>
            <a:off x="1435042" y="1363659"/>
            <a:ext cx="16599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Devtools Network tab</a:t>
            </a:r>
            <a:endParaRPr/>
          </a:p>
        </p:txBody>
      </p:sp>
      <p:pic>
        <p:nvPicPr>
          <p:cNvPr id="187" name="Google Shape;1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050" y="3110762"/>
            <a:ext cx="13086700" cy="4200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29150" y="3110750"/>
            <a:ext cx="8799913" cy="782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5050" y="7586799"/>
            <a:ext cx="13086689" cy="33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/>
        </p:nvSpPr>
        <p:spPr>
          <a:xfrm>
            <a:off x="1435042" y="1363659"/>
            <a:ext cx="1659895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Bi - Directional Transport</a:t>
            </a:r>
            <a:endParaRPr/>
          </a:p>
        </p:txBody>
      </p:sp>
      <p:pic>
        <p:nvPicPr>
          <p:cNvPr id="196" name="Google Shape;1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1875" y="5492950"/>
            <a:ext cx="3824850" cy="38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58950" y="5664862"/>
            <a:ext cx="4344452" cy="3340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5200" y="5664862"/>
            <a:ext cx="4344452" cy="334097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6"/>
          <p:cNvSpPr/>
          <p:nvPr/>
        </p:nvSpPr>
        <p:spPr>
          <a:xfrm rot="10800000">
            <a:off x="13429600" y="6896100"/>
            <a:ext cx="3412500" cy="61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CAC1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6309650" y="7028750"/>
            <a:ext cx="3412500" cy="61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CAC1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"/>
          <p:cNvSpPr txBox="1"/>
          <p:nvPr/>
        </p:nvSpPr>
        <p:spPr>
          <a:xfrm>
            <a:off x="1490225" y="9005850"/>
            <a:ext cx="52944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Client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16"/>
          <p:cNvSpPr txBox="1"/>
          <p:nvPr/>
        </p:nvSpPr>
        <p:spPr>
          <a:xfrm>
            <a:off x="9037088" y="9005850"/>
            <a:ext cx="52944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Server</a:t>
            </a:r>
            <a:endParaRPr b="1" sz="3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16"/>
          <p:cNvSpPr txBox="1"/>
          <p:nvPr/>
        </p:nvSpPr>
        <p:spPr>
          <a:xfrm>
            <a:off x="16759725" y="9005850"/>
            <a:ext cx="52944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Client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/>
        </p:nvSpPr>
        <p:spPr>
          <a:xfrm>
            <a:off x="1435041" y="1363659"/>
            <a:ext cx="1257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Client-Server Communication</a:t>
            </a:r>
            <a:endParaRPr/>
          </a:p>
        </p:txBody>
      </p:sp>
      <p:sp>
        <p:nvSpPr>
          <p:cNvPr id="210" name="Google Shape;210;p17"/>
          <p:cNvSpPr txBox="1"/>
          <p:nvPr/>
        </p:nvSpPr>
        <p:spPr>
          <a:xfrm>
            <a:off x="1354359" y="4999787"/>
            <a:ext cx="64482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Asking server for new info each N milliseconds</a:t>
            </a:r>
            <a:endParaRPr/>
          </a:p>
        </p:txBody>
      </p:sp>
      <p:sp>
        <p:nvSpPr>
          <p:cNvPr id="211" name="Google Shape;211;p17"/>
          <p:cNvSpPr txBox="1"/>
          <p:nvPr/>
        </p:nvSpPr>
        <p:spPr>
          <a:xfrm>
            <a:off x="1453046" y="4353456"/>
            <a:ext cx="3205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Polling</a:t>
            </a:r>
            <a:endParaRPr/>
          </a:p>
        </p:txBody>
      </p:sp>
      <p:sp>
        <p:nvSpPr>
          <p:cNvPr id="212" name="Google Shape;212;p17"/>
          <p:cNvSpPr txBox="1"/>
          <p:nvPr/>
        </p:nvSpPr>
        <p:spPr>
          <a:xfrm>
            <a:off x="8977642" y="4999787"/>
            <a:ext cx="64482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Server responds at the moment when new data was added</a:t>
            </a:r>
            <a:endParaRPr/>
          </a:p>
        </p:txBody>
      </p:sp>
      <p:sp>
        <p:nvSpPr>
          <p:cNvPr id="213" name="Google Shape;213;p17"/>
          <p:cNvSpPr txBox="1"/>
          <p:nvPr/>
        </p:nvSpPr>
        <p:spPr>
          <a:xfrm>
            <a:off x="9076328" y="4353456"/>
            <a:ext cx="4385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Long Polling</a:t>
            </a:r>
            <a:endParaRPr/>
          </a:p>
        </p:txBody>
      </p:sp>
      <p:sp>
        <p:nvSpPr>
          <p:cNvPr id="214" name="Google Shape;214;p17"/>
          <p:cNvSpPr txBox="1"/>
          <p:nvPr/>
        </p:nvSpPr>
        <p:spPr>
          <a:xfrm>
            <a:off x="16600927" y="4999787"/>
            <a:ext cx="64482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Client and server switch places</a:t>
            </a:r>
            <a:endParaRPr/>
          </a:p>
        </p:txBody>
      </p:sp>
      <p:sp>
        <p:nvSpPr>
          <p:cNvPr id="215" name="Google Shape;215;p17"/>
          <p:cNvSpPr txBox="1"/>
          <p:nvPr/>
        </p:nvSpPr>
        <p:spPr>
          <a:xfrm>
            <a:off x="16699633" y="4353450"/>
            <a:ext cx="6259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Server-Sent Events (SSE)</a:t>
            </a:r>
            <a:endParaRPr/>
          </a:p>
        </p:txBody>
      </p:sp>
      <p:pic>
        <p:nvPicPr>
          <p:cNvPr id="216" name="Google Shape;2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048" y="7498463"/>
            <a:ext cx="5737905" cy="3270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7648" y="7506874"/>
            <a:ext cx="5742431" cy="3254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99629" y="7517687"/>
            <a:ext cx="5742431" cy="3232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/>
          <p:nvPr/>
        </p:nvSpPr>
        <p:spPr>
          <a:xfrm>
            <a:off x="1435042" y="1363659"/>
            <a:ext cx="16599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WebSocket protocol</a:t>
            </a:r>
            <a:endParaRPr sz="2100"/>
          </a:p>
        </p:txBody>
      </p:sp>
      <p:pic>
        <p:nvPicPr>
          <p:cNvPr id="225" name="Google Shape;2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050" y="5355600"/>
            <a:ext cx="7029996" cy="540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36875" y="4876441"/>
            <a:ext cx="6352175" cy="63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8"/>
          <p:cNvSpPr/>
          <p:nvPr/>
        </p:nvSpPr>
        <p:spPr>
          <a:xfrm>
            <a:off x="9479750" y="6054300"/>
            <a:ext cx="5825700" cy="61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AC1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9479750" y="7635200"/>
            <a:ext cx="5825700" cy="613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AC1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 txBox="1"/>
          <p:nvPr/>
        </p:nvSpPr>
        <p:spPr>
          <a:xfrm>
            <a:off x="9745388" y="4786875"/>
            <a:ext cx="52944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lang="en-GB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18"/>
          <p:cNvSpPr txBox="1"/>
          <p:nvPr/>
        </p:nvSpPr>
        <p:spPr>
          <a:xfrm>
            <a:off x="9750313" y="6444563"/>
            <a:ext cx="52944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Hand Shake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18"/>
          <p:cNvSpPr txBox="1"/>
          <p:nvPr/>
        </p:nvSpPr>
        <p:spPr>
          <a:xfrm>
            <a:off x="2302850" y="10761800"/>
            <a:ext cx="52944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Client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18"/>
          <p:cNvSpPr txBox="1"/>
          <p:nvPr/>
        </p:nvSpPr>
        <p:spPr>
          <a:xfrm>
            <a:off x="17065763" y="10761800"/>
            <a:ext cx="52944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Server</a:t>
            </a:r>
            <a:endParaRPr b="1" sz="3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9480200" y="9436825"/>
            <a:ext cx="5824800" cy="612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CAC1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 txBox="1"/>
          <p:nvPr/>
        </p:nvSpPr>
        <p:spPr>
          <a:xfrm>
            <a:off x="9750313" y="8241288"/>
            <a:ext cx="52944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Web </a:t>
            </a:r>
            <a:r>
              <a:rPr b="1" lang="en-GB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Socket ( ws:// 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7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7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/>
        </p:nvSpPr>
        <p:spPr>
          <a:xfrm>
            <a:off x="1435042" y="1363659"/>
            <a:ext cx="16599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Performance</a:t>
            </a:r>
            <a:endParaRPr sz="2100"/>
          </a:p>
        </p:txBody>
      </p:sp>
      <p:pic>
        <p:nvPicPr>
          <p:cNvPr id="241" name="Google Shape;2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388" y="3410938"/>
            <a:ext cx="17438876" cy="88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/>
        </p:nvSpPr>
        <p:spPr>
          <a:xfrm>
            <a:off x="1435042" y="1363659"/>
            <a:ext cx="16599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Support for Browsers</a:t>
            </a:r>
            <a:endParaRPr sz="2100"/>
          </a:p>
        </p:txBody>
      </p:sp>
      <p:pic>
        <p:nvPicPr>
          <p:cNvPr id="248" name="Google Shape;2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050" y="5361509"/>
            <a:ext cx="21507551" cy="5903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21"/>
          <p:cNvGrpSpPr/>
          <p:nvPr/>
        </p:nvGrpSpPr>
        <p:grpSpPr>
          <a:xfrm>
            <a:off x="1435050" y="8395525"/>
            <a:ext cx="7580100" cy="4066950"/>
            <a:chOff x="7137077" y="2875073"/>
            <a:chExt cx="7580100" cy="4066950"/>
          </a:xfrm>
        </p:grpSpPr>
        <p:sp>
          <p:nvSpPr>
            <p:cNvPr id="255" name="Google Shape;255;p21"/>
            <p:cNvSpPr txBox="1"/>
            <p:nvPr/>
          </p:nvSpPr>
          <p:spPr>
            <a:xfrm>
              <a:off x="7137077" y="3521423"/>
              <a:ext cx="7580100" cy="34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8700" lIns="217425" spcFirstLastPara="1" rIns="217425" wrap="square" tIns="108700">
              <a:noAutofit/>
            </a:bodyPr>
            <a:lstStyle/>
            <a:p>
              <a:pPr indent="0" lvl="0" marL="0" marR="0" rtl="0" algn="l">
                <a:lnSpc>
                  <a:spcPct val="15353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GB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Is a library that enables real-time connection and consists of:</a:t>
              </a:r>
              <a:endParaRPr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indent="-406400" lvl="0" marL="457200" marR="0" rtl="0" algn="l">
                <a:lnSpc>
                  <a:spcPct val="15353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Lato Light"/>
                <a:buChar char="-"/>
              </a:pPr>
              <a:r>
                <a:rPr lang="en-GB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 Node.js server</a:t>
              </a:r>
              <a:endParaRPr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indent="-406400" lvl="0" marL="457200" marR="0" rtl="0" algn="l">
                <a:lnSpc>
                  <a:spcPct val="15353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Lato Light"/>
                <a:buChar char="-"/>
              </a:pPr>
              <a:r>
                <a:rPr lang="en-GB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JavaScript client library for the browser</a:t>
              </a:r>
              <a:endParaRPr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56" name="Google Shape;256;p21"/>
            <p:cNvSpPr txBox="1"/>
            <p:nvPr/>
          </p:nvSpPr>
          <p:spPr>
            <a:xfrm>
              <a:off x="7248577" y="2875073"/>
              <a:ext cx="74487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6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Socket.io (client and server)</a:t>
              </a:r>
              <a:endParaRPr/>
            </a:p>
          </p:txBody>
        </p:sp>
      </p:grpSp>
      <p:sp>
        <p:nvSpPr>
          <p:cNvPr id="257" name="Google Shape;257;p21"/>
          <p:cNvSpPr txBox="1"/>
          <p:nvPr/>
        </p:nvSpPr>
        <p:spPr>
          <a:xfrm>
            <a:off x="1435050" y="1363650"/>
            <a:ext cx="90183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How to use WebSockets?</a:t>
            </a:r>
            <a:endParaRPr/>
          </a:p>
        </p:txBody>
      </p:sp>
      <p:grpSp>
        <p:nvGrpSpPr>
          <p:cNvPr id="258" name="Google Shape;258;p21"/>
          <p:cNvGrpSpPr/>
          <p:nvPr/>
        </p:nvGrpSpPr>
        <p:grpSpPr>
          <a:xfrm>
            <a:off x="1435042" y="3868275"/>
            <a:ext cx="7448734" cy="3622921"/>
            <a:chOff x="7137069" y="7312297"/>
            <a:chExt cx="7448734" cy="3622921"/>
          </a:xfrm>
        </p:grpSpPr>
        <p:sp>
          <p:nvSpPr>
            <p:cNvPr id="259" name="Google Shape;259;p21"/>
            <p:cNvSpPr txBox="1"/>
            <p:nvPr/>
          </p:nvSpPr>
          <p:spPr>
            <a:xfrm>
              <a:off x="7137069" y="7958618"/>
              <a:ext cx="7448700" cy="297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8700" lIns="217425" spcFirstLastPara="1" rIns="217425" wrap="square" tIns="108700">
              <a:noAutofit/>
            </a:bodyPr>
            <a:lstStyle/>
            <a:p>
              <a:pPr indent="0" lvl="0" marL="0" marR="0" rtl="0" algn="l">
                <a:lnSpc>
                  <a:spcPct val="15353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GB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Use native WebSocket instance for client and any library for server (for example - ws)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0" name="Google Shape;260;p21"/>
            <p:cNvSpPr txBox="1"/>
            <p:nvPr/>
          </p:nvSpPr>
          <p:spPr>
            <a:xfrm>
              <a:off x="7258303" y="7312297"/>
              <a:ext cx="73275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6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Native WebSocket (client)</a:t>
              </a:r>
              <a:endParaRPr/>
            </a:p>
          </p:txBody>
        </p:sp>
      </p:grpSp>
      <p:pic>
        <p:nvPicPr>
          <p:cNvPr id="261" name="Google Shape;2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6728" y="8614499"/>
            <a:ext cx="7734300" cy="36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26039" y="2011475"/>
            <a:ext cx="9355674" cy="4884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1435042" y="1363659"/>
            <a:ext cx="16599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HTTP - HyperText Transfer Protocol</a:t>
            </a:r>
            <a:endParaRPr sz="2100"/>
          </a:p>
        </p:txBody>
      </p:sp>
      <p:pic>
        <p:nvPicPr>
          <p:cNvPr id="28" name="Google Shape;2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050" y="5355600"/>
            <a:ext cx="7029996" cy="540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30825" y="4876441"/>
            <a:ext cx="6352175" cy="63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/>
          <p:nvPr/>
        </p:nvSpPr>
        <p:spPr>
          <a:xfrm>
            <a:off x="9484675" y="6279175"/>
            <a:ext cx="5825700" cy="61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AC1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9588125" y="8625775"/>
            <a:ext cx="5825700" cy="613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AC1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/>
        </p:nvSpPr>
        <p:spPr>
          <a:xfrm>
            <a:off x="9541625" y="4889175"/>
            <a:ext cx="52944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lang="en-GB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HTTP Request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4"/>
          <p:cNvSpPr txBox="1"/>
          <p:nvPr/>
        </p:nvSpPr>
        <p:spPr>
          <a:xfrm>
            <a:off x="9853763" y="7304950"/>
            <a:ext cx="52944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HTTP Response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" name="Google Shape;34;p4"/>
          <p:cNvSpPr txBox="1"/>
          <p:nvPr/>
        </p:nvSpPr>
        <p:spPr>
          <a:xfrm>
            <a:off x="2302850" y="10761800"/>
            <a:ext cx="52944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Client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" name="Google Shape;35;p4"/>
          <p:cNvSpPr txBox="1"/>
          <p:nvPr/>
        </p:nvSpPr>
        <p:spPr>
          <a:xfrm>
            <a:off x="17065763" y="10761800"/>
            <a:ext cx="52944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Server</a:t>
            </a:r>
            <a:endParaRPr b="1" sz="3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5"/>
          <p:cNvGrpSpPr/>
          <p:nvPr/>
        </p:nvGrpSpPr>
        <p:grpSpPr>
          <a:xfrm>
            <a:off x="1435050" y="3492837"/>
            <a:ext cx="6742500" cy="2762243"/>
            <a:chOff x="7137077" y="1934785"/>
            <a:chExt cx="6742500" cy="2762243"/>
          </a:xfrm>
        </p:grpSpPr>
        <p:sp>
          <p:nvSpPr>
            <p:cNvPr id="42" name="Google Shape;42;p5"/>
            <p:cNvSpPr txBox="1"/>
            <p:nvPr/>
          </p:nvSpPr>
          <p:spPr>
            <a:xfrm>
              <a:off x="7137077" y="2581128"/>
              <a:ext cx="6742500" cy="21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8700" lIns="217425" spcFirstLastPara="1" rIns="217425" wrap="square" tIns="108700">
              <a:noAutofit/>
            </a:bodyPr>
            <a:lstStyle/>
            <a:p>
              <a:pPr indent="-406400" lvl="0" marL="457200" marR="0" rtl="0" algn="l">
                <a:lnSpc>
                  <a:spcPct val="15353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Lato Light"/>
                <a:buChar char="-"/>
              </a:pPr>
              <a:r>
                <a:rPr lang="en-GB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HTTP method that describes action</a:t>
              </a:r>
              <a:endParaRPr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indent="-406400" lvl="0" marL="457200" marR="0" rtl="0" algn="l">
                <a:lnSpc>
                  <a:spcPct val="15353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Lato Light"/>
                <a:buChar char="-"/>
              </a:pPr>
              <a:r>
                <a:rPr lang="en-GB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Request path, usually URL</a:t>
              </a:r>
              <a:endParaRPr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indent="-406400" lvl="0" marL="457200" marR="0" rtl="0" algn="l">
                <a:lnSpc>
                  <a:spcPct val="15353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Lato Light"/>
                <a:buChar char="-"/>
              </a:pPr>
              <a:r>
                <a:rPr lang="en-GB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HTTP protocol version</a:t>
              </a:r>
              <a:endParaRPr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3" name="Google Shape;43;p5"/>
            <p:cNvSpPr txBox="1"/>
            <p:nvPr/>
          </p:nvSpPr>
          <p:spPr>
            <a:xfrm>
              <a:off x="7248580" y="1934785"/>
              <a:ext cx="29343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6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Starting Line</a:t>
              </a:r>
              <a:endParaRPr/>
            </a:p>
          </p:txBody>
        </p:sp>
      </p:grpSp>
      <p:sp>
        <p:nvSpPr>
          <p:cNvPr id="44" name="Google Shape;44;p5"/>
          <p:cNvSpPr txBox="1"/>
          <p:nvPr/>
        </p:nvSpPr>
        <p:spPr>
          <a:xfrm>
            <a:off x="1435042" y="1363659"/>
            <a:ext cx="85965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HTTP Request</a:t>
            </a:r>
            <a:endParaRPr/>
          </a:p>
        </p:txBody>
      </p:sp>
      <p:grpSp>
        <p:nvGrpSpPr>
          <p:cNvPr id="45" name="Google Shape;45;p5"/>
          <p:cNvGrpSpPr/>
          <p:nvPr/>
        </p:nvGrpSpPr>
        <p:grpSpPr>
          <a:xfrm>
            <a:off x="1435050" y="6685350"/>
            <a:ext cx="6742500" cy="2585257"/>
            <a:chOff x="7137077" y="2016553"/>
            <a:chExt cx="6742500" cy="2585257"/>
          </a:xfrm>
        </p:grpSpPr>
        <p:sp>
          <p:nvSpPr>
            <p:cNvPr id="46" name="Google Shape;46;p5"/>
            <p:cNvSpPr txBox="1"/>
            <p:nvPr/>
          </p:nvSpPr>
          <p:spPr>
            <a:xfrm>
              <a:off x="7137077" y="2662910"/>
              <a:ext cx="6742500" cy="19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8700" lIns="217425" spcFirstLastPara="1" rIns="217425" wrap="square" tIns="108700">
              <a:noAutofit/>
            </a:bodyPr>
            <a:lstStyle/>
            <a:p>
              <a:pPr indent="0" lvl="0" marL="0" marR="0" rtl="0" algn="l">
                <a:lnSpc>
                  <a:spcPct val="15353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GB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Additional information of what the client wants and will accept back from the server (optional)</a:t>
              </a:r>
              <a:endParaRPr/>
            </a:p>
          </p:txBody>
        </p:sp>
        <p:sp>
          <p:nvSpPr>
            <p:cNvPr id="47" name="Google Shape;47;p5"/>
            <p:cNvSpPr txBox="1"/>
            <p:nvPr/>
          </p:nvSpPr>
          <p:spPr>
            <a:xfrm>
              <a:off x="7248577" y="2016553"/>
              <a:ext cx="20511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6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Headers</a:t>
              </a: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>
            <a:off x="1435042" y="9787650"/>
            <a:ext cx="6742500" cy="1907231"/>
            <a:chOff x="7137069" y="2057435"/>
            <a:chExt cx="6742500" cy="1907231"/>
          </a:xfrm>
        </p:grpSpPr>
        <p:sp>
          <p:nvSpPr>
            <p:cNvPr id="49" name="Google Shape;49;p5"/>
            <p:cNvSpPr txBox="1"/>
            <p:nvPr/>
          </p:nvSpPr>
          <p:spPr>
            <a:xfrm>
              <a:off x="7137069" y="2703766"/>
              <a:ext cx="6742500" cy="126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8700" lIns="217425" spcFirstLastPara="1" rIns="217425" wrap="square" tIns="108700">
              <a:noAutofit/>
            </a:bodyPr>
            <a:lstStyle/>
            <a:p>
              <a:pPr indent="0" lvl="0" marL="0" marR="0" rtl="0" algn="l">
                <a:lnSpc>
                  <a:spcPct val="15353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GB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Used for some types of requests that contain the resource</a:t>
              </a:r>
              <a:endParaRPr/>
            </a:p>
          </p:txBody>
        </p:sp>
        <p:sp>
          <p:nvSpPr>
            <p:cNvPr id="50" name="Google Shape;50;p5"/>
            <p:cNvSpPr txBox="1"/>
            <p:nvPr/>
          </p:nvSpPr>
          <p:spPr>
            <a:xfrm>
              <a:off x="7248580" y="2057435"/>
              <a:ext cx="29343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6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Body</a:t>
              </a:r>
              <a:endParaRPr/>
            </a:p>
          </p:txBody>
        </p:sp>
      </p:grpSp>
      <p:sp>
        <p:nvSpPr>
          <p:cNvPr id="51" name="Google Shape;51;p5"/>
          <p:cNvSpPr txBox="1"/>
          <p:nvPr/>
        </p:nvSpPr>
        <p:spPr>
          <a:xfrm>
            <a:off x="9296675" y="3378750"/>
            <a:ext cx="6561600" cy="9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GET </a:t>
            </a:r>
            <a:r>
              <a:rPr lang="en-GB" sz="2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http://www.site.com/users  HTTP/1.1 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5"/>
          <p:cNvSpPr txBox="1"/>
          <p:nvPr/>
        </p:nvSpPr>
        <p:spPr>
          <a:xfrm>
            <a:off x="9296675" y="6761550"/>
            <a:ext cx="6561600" cy="298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GET </a:t>
            </a:r>
            <a:r>
              <a:rPr lang="en-GB" sz="2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/users  HTTP/1.1 </a:t>
            </a:r>
            <a:br>
              <a:rPr lang="en-GB" sz="2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2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Host</a:t>
            </a:r>
            <a:r>
              <a:rPr lang="en-GB" sz="2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site.com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5"/>
          <p:cNvSpPr txBox="1"/>
          <p:nvPr/>
        </p:nvSpPr>
        <p:spPr>
          <a:xfrm>
            <a:off x="1435050" y="2376750"/>
            <a:ext cx="3000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Consists of: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/>
        </p:nvSpPr>
        <p:spPr>
          <a:xfrm>
            <a:off x="2127592" y="4414693"/>
            <a:ext cx="6742500" cy="29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0" lvl="0" marL="0" marR="0" rtl="0" algn="l">
              <a:lnSpc>
                <a:spcPct val="1535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 txBox="1"/>
          <p:nvPr/>
        </p:nvSpPr>
        <p:spPr>
          <a:xfrm>
            <a:off x="1435042" y="1363659"/>
            <a:ext cx="85965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HTTP Methods</a:t>
            </a:r>
            <a:endParaRPr/>
          </a:p>
        </p:txBody>
      </p:sp>
      <p:pic>
        <p:nvPicPr>
          <p:cNvPr id="61" name="Google Shape;6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800" y="3735175"/>
            <a:ext cx="128587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9800" y="5540763"/>
            <a:ext cx="1285875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5050" y="7394000"/>
            <a:ext cx="1286827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9800" y="9022188"/>
            <a:ext cx="1285875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35050" y="10705100"/>
            <a:ext cx="12868275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6"/>
          <p:cNvSpPr txBox="1"/>
          <p:nvPr/>
        </p:nvSpPr>
        <p:spPr>
          <a:xfrm>
            <a:off x="14868125" y="5540725"/>
            <a:ext cx="73173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latin typeface="Lato"/>
                <a:ea typeface="Lato"/>
                <a:cs typeface="Lato"/>
                <a:sym typeface="Lato"/>
              </a:rPr>
              <a:t>POST</a:t>
            </a:r>
            <a:r>
              <a:rPr lang="en-GB" sz="2700">
                <a:latin typeface="Lato"/>
                <a:ea typeface="Lato"/>
                <a:cs typeface="Lato"/>
                <a:sym typeface="Lato"/>
              </a:rPr>
              <a:t> /users </a:t>
            </a:r>
            <a:br>
              <a:rPr lang="en-GB" sz="2700">
                <a:latin typeface="Lato"/>
                <a:ea typeface="Lato"/>
                <a:cs typeface="Lato"/>
                <a:sym typeface="Lato"/>
              </a:rPr>
            </a:br>
            <a:r>
              <a:rPr lang="en-GB" sz="2700">
                <a:latin typeface="Lato"/>
                <a:ea typeface="Lato"/>
                <a:cs typeface="Lato"/>
                <a:sym typeface="Lato"/>
              </a:rPr>
              <a:t>body: </a:t>
            </a:r>
            <a:r>
              <a:rPr lang="en-GB" sz="2700">
                <a:latin typeface="Lato"/>
                <a:ea typeface="Lato"/>
                <a:cs typeface="Lato"/>
                <a:sym typeface="Lato"/>
              </a:rPr>
              <a:t>{ name: ‘Bob’, age: 40, gender: ‘M’}</a:t>
            </a:r>
            <a:endParaRPr sz="2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6"/>
          <p:cNvSpPr txBox="1"/>
          <p:nvPr/>
        </p:nvSpPr>
        <p:spPr>
          <a:xfrm>
            <a:off x="14868125" y="7374900"/>
            <a:ext cx="73173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latin typeface="Lato"/>
                <a:ea typeface="Lato"/>
                <a:cs typeface="Lato"/>
                <a:sym typeface="Lato"/>
              </a:rPr>
              <a:t>PUT</a:t>
            </a:r>
            <a:r>
              <a:rPr lang="en-GB" sz="2700">
                <a:latin typeface="Lato"/>
                <a:ea typeface="Lato"/>
                <a:cs typeface="Lato"/>
                <a:sym typeface="Lato"/>
              </a:rPr>
              <a:t> /users/1</a:t>
            </a:r>
            <a:br>
              <a:rPr lang="en-GB" sz="2700">
                <a:latin typeface="Lato"/>
                <a:ea typeface="Lato"/>
                <a:cs typeface="Lato"/>
                <a:sym typeface="Lato"/>
              </a:rPr>
            </a:br>
            <a:r>
              <a:rPr lang="en-GB" sz="2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body:  { name: ‘Super Bob’, age: 40, gender: ‘M’} </a:t>
            </a:r>
            <a:endParaRPr sz="2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6"/>
          <p:cNvSpPr txBox="1"/>
          <p:nvPr/>
        </p:nvSpPr>
        <p:spPr>
          <a:xfrm>
            <a:off x="14868125" y="9012650"/>
            <a:ext cx="73173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latin typeface="Lato"/>
                <a:ea typeface="Lato"/>
                <a:cs typeface="Lato"/>
                <a:sym typeface="Lato"/>
              </a:rPr>
              <a:t>PATCH</a:t>
            </a:r>
            <a:r>
              <a:rPr lang="en-GB" sz="2700">
                <a:latin typeface="Lato"/>
                <a:ea typeface="Lato"/>
                <a:cs typeface="Lato"/>
                <a:sym typeface="Lato"/>
              </a:rPr>
              <a:t> /users/1</a:t>
            </a:r>
            <a:br>
              <a:rPr lang="en-GB" sz="2700">
                <a:latin typeface="Lato"/>
                <a:ea typeface="Lato"/>
                <a:cs typeface="Lato"/>
                <a:sym typeface="Lato"/>
              </a:rPr>
            </a:br>
            <a:r>
              <a:rPr lang="en-GB" sz="2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body:  { age: 26 }</a:t>
            </a:r>
            <a:endParaRPr sz="2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6"/>
          <p:cNvSpPr txBox="1"/>
          <p:nvPr/>
        </p:nvSpPr>
        <p:spPr>
          <a:xfrm>
            <a:off x="14868125" y="10700300"/>
            <a:ext cx="73173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latin typeface="Lato"/>
                <a:ea typeface="Lato"/>
                <a:cs typeface="Lato"/>
                <a:sym typeface="Lato"/>
              </a:rPr>
              <a:t>DELETE </a:t>
            </a:r>
            <a:r>
              <a:rPr lang="en-GB" sz="2700">
                <a:latin typeface="Lato"/>
                <a:ea typeface="Lato"/>
                <a:cs typeface="Lato"/>
                <a:sym typeface="Lato"/>
              </a:rPr>
              <a:t>/users/2</a:t>
            </a:r>
            <a:endParaRPr sz="2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6"/>
          <p:cNvSpPr txBox="1"/>
          <p:nvPr/>
        </p:nvSpPr>
        <p:spPr>
          <a:xfrm>
            <a:off x="14868125" y="3706550"/>
            <a:ext cx="73173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latin typeface="Lato"/>
                <a:ea typeface="Lato"/>
                <a:cs typeface="Lato"/>
                <a:sym typeface="Lato"/>
              </a:rPr>
              <a:t>GET </a:t>
            </a:r>
            <a:r>
              <a:rPr lang="en-GB" sz="2700">
                <a:latin typeface="Lato"/>
                <a:ea typeface="Lato"/>
                <a:cs typeface="Lato"/>
                <a:sym typeface="Lato"/>
              </a:rPr>
              <a:t>/users</a:t>
            </a:r>
            <a:endParaRPr sz="2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7"/>
          <p:cNvGrpSpPr/>
          <p:nvPr/>
        </p:nvGrpSpPr>
        <p:grpSpPr>
          <a:xfrm>
            <a:off x="1435050" y="3492837"/>
            <a:ext cx="6742500" cy="2762243"/>
            <a:chOff x="7137077" y="1934785"/>
            <a:chExt cx="6742500" cy="2762243"/>
          </a:xfrm>
        </p:grpSpPr>
        <p:sp>
          <p:nvSpPr>
            <p:cNvPr id="77" name="Google Shape;77;p7"/>
            <p:cNvSpPr txBox="1"/>
            <p:nvPr/>
          </p:nvSpPr>
          <p:spPr>
            <a:xfrm>
              <a:off x="7137077" y="2581128"/>
              <a:ext cx="6742500" cy="21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8700" lIns="217425" spcFirstLastPara="1" rIns="217425" wrap="square" tIns="108700">
              <a:noAutofit/>
            </a:bodyPr>
            <a:lstStyle/>
            <a:p>
              <a:pPr indent="-406400" lvl="0" marL="457200" rtl="0" algn="l">
                <a:lnSpc>
                  <a:spcPct val="15353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Lato Light"/>
                <a:buChar char="-"/>
              </a:pPr>
              <a:r>
                <a:rPr lang="en-GB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HTTP protocol version</a:t>
              </a:r>
              <a:endParaRPr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indent="-406400" lvl="0" marL="457200" marR="0" rtl="0" algn="l">
                <a:lnSpc>
                  <a:spcPct val="15353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Lato Light"/>
                <a:buChar char="-"/>
              </a:pPr>
              <a:r>
                <a:rPr lang="en-GB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Status Code</a:t>
              </a:r>
              <a:endParaRPr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indent="-406400" lvl="0" marL="457200" marR="0" rtl="0" algn="l">
                <a:lnSpc>
                  <a:spcPct val="15353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Lato Light"/>
                <a:buChar char="-"/>
              </a:pPr>
              <a:r>
                <a:rPr lang="en-GB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Status Code Name</a:t>
              </a:r>
              <a:endParaRPr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8" name="Google Shape;78;p7"/>
            <p:cNvSpPr txBox="1"/>
            <p:nvPr/>
          </p:nvSpPr>
          <p:spPr>
            <a:xfrm>
              <a:off x="7248580" y="1934785"/>
              <a:ext cx="29343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6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Starting Line</a:t>
              </a:r>
              <a:endParaRPr/>
            </a:p>
          </p:txBody>
        </p:sp>
      </p:grpSp>
      <p:sp>
        <p:nvSpPr>
          <p:cNvPr id="79" name="Google Shape;79;p7"/>
          <p:cNvSpPr txBox="1"/>
          <p:nvPr/>
        </p:nvSpPr>
        <p:spPr>
          <a:xfrm>
            <a:off x="1435042" y="1363659"/>
            <a:ext cx="85965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HTTP Response</a:t>
            </a:r>
            <a:endParaRPr/>
          </a:p>
        </p:txBody>
      </p:sp>
      <p:grpSp>
        <p:nvGrpSpPr>
          <p:cNvPr id="80" name="Google Shape;80;p7"/>
          <p:cNvGrpSpPr/>
          <p:nvPr/>
        </p:nvGrpSpPr>
        <p:grpSpPr>
          <a:xfrm>
            <a:off x="1435050" y="6685350"/>
            <a:ext cx="6742500" cy="2585257"/>
            <a:chOff x="7137077" y="2016553"/>
            <a:chExt cx="6742500" cy="2585257"/>
          </a:xfrm>
        </p:grpSpPr>
        <p:sp>
          <p:nvSpPr>
            <p:cNvPr id="81" name="Google Shape;81;p7"/>
            <p:cNvSpPr txBox="1"/>
            <p:nvPr/>
          </p:nvSpPr>
          <p:spPr>
            <a:xfrm>
              <a:off x="7137077" y="2662910"/>
              <a:ext cx="6742500" cy="19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8700" lIns="217425" spcFirstLastPara="1" rIns="217425" wrap="square" tIns="108700">
              <a:noAutofit/>
            </a:bodyPr>
            <a:lstStyle/>
            <a:p>
              <a:pPr indent="0" lvl="0" marL="0" marR="0" rtl="0" algn="l">
                <a:lnSpc>
                  <a:spcPct val="15353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GB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Format of the received data, size of data and other details</a:t>
              </a:r>
              <a:endParaRPr/>
            </a:p>
          </p:txBody>
        </p:sp>
        <p:sp>
          <p:nvSpPr>
            <p:cNvPr id="82" name="Google Shape;82;p7"/>
            <p:cNvSpPr txBox="1"/>
            <p:nvPr/>
          </p:nvSpPr>
          <p:spPr>
            <a:xfrm>
              <a:off x="7248577" y="2016553"/>
              <a:ext cx="20511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6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Headers</a:t>
              </a:r>
              <a:endParaRPr/>
            </a:p>
          </p:txBody>
        </p:sp>
      </p:grpSp>
      <p:grpSp>
        <p:nvGrpSpPr>
          <p:cNvPr id="83" name="Google Shape;83;p7"/>
          <p:cNvGrpSpPr/>
          <p:nvPr/>
        </p:nvGrpSpPr>
        <p:grpSpPr>
          <a:xfrm>
            <a:off x="1435042" y="9787650"/>
            <a:ext cx="6742500" cy="1907231"/>
            <a:chOff x="7137069" y="2057435"/>
            <a:chExt cx="6742500" cy="1907231"/>
          </a:xfrm>
        </p:grpSpPr>
        <p:sp>
          <p:nvSpPr>
            <p:cNvPr id="84" name="Google Shape;84;p7"/>
            <p:cNvSpPr txBox="1"/>
            <p:nvPr/>
          </p:nvSpPr>
          <p:spPr>
            <a:xfrm>
              <a:off x="7137069" y="2703766"/>
              <a:ext cx="6742500" cy="126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8700" lIns="217425" spcFirstLastPara="1" rIns="217425" wrap="square" tIns="108700">
              <a:noAutofit/>
            </a:bodyPr>
            <a:lstStyle/>
            <a:p>
              <a:pPr indent="0" lvl="0" marL="0" marR="0" rtl="0" algn="l">
                <a:lnSpc>
                  <a:spcPct val="15353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GB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Requested data or error message</a:t>
              </a:r>
              <a:endParaRPr/>
            </a:p>
          </p:txBody>
        </p:sp>
        <p:sp>
          <p:nvSpPr>
            <p:cNvPr id="85" name="Google Shape;85;p7"/>
            <p:cNvSpPr txBox="1"/>
            <p:nvPr/>
          </p:nvSpPr>
          <p:spPr>
            <a:xfrm>
              <a:off x="7248580" y="2057435"/>
              <a:ext cx="29343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6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Data</a:t>
              </a:r>
              <a:endParaRPr/>
            </a:p>
          </p:txBody>
        </p:sp>
      </p:grpSp>
      <p:sp>
        <p:nvSpPr>
          <p:cNvPr id="86" name="Google Shape;86;p7"/>
          <p:cNvSpPr txBox="1"/>
          <p:nvPr/>
        </p:nvSpPr>
        <p:spPr>
          <a:xfrm>
            <a:off x="8988725" y="4889275"/>
            <a:ext cx="8719500" cy="20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Lato"/>
                <a:ea typeface="Lato"/>
                <a:cs typeface="Lato"/>
                <a:sym typeface="Lato"/>
              </a:rPr>
              <a:t>HTTP/1.1 </a:t>
            </a:r>
            <a:r>
              <a:rPr lang="en-GB" sz="27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200 OK</a:t>
            </a:r>
            <a:br>
              <a:rPr lang="en-GB" sz="27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2700">
                <a:latin typeface="Lato"/>
                <a:ea typeface="Lato"/>
                <a:cs typeface="Lato"/>
                <a:sym typeface="Lato"/>
              </a:rPr>
              <a:t>Content-Type: application/json, Content-Length: 70</a:t>
            </a:r>
            <a:br>
              <a:rPr lang="en-GB" sz="2700">
                <a:latin typeface="Lato"/>
                <a:ea typeface="Lato"/>
                <a:cs typeface="Lato"/>
                <a:sym typeface="Lato"/>
              </a:rPr>
            </a:br>
            <a:br>
              <a:rPr lang="en-GB" sz="2700">
                <a:latin typeface="Lato"/>
                <a:ea typeface="Lato"/>
                <a:cs typeface="Lato"/>
                <a:sym typeface="Lato"/>
              </a:rPr>
            </a:br>
            <a:r>
              <a:rPr i="1" lang="en-GB" sz="2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[{ id: 1, name: ‘Dmitry’, age: 20, gender: ‘M’ }, … ]</a:t>
            </a:r>
            <a:endParaRPr i="1" sz="2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2522" y="3492822"/>
            <a:ext cx="10287000" cy="100584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7"/>
          <p:cNvSpPr txBox="1"/>
          <p:nvPr/>
        </p:nvSpPr>
        <p:spPr>
          <a:xfrm>
            <a:off x="8912525" y="9040875"/>
            <a:ext cx="8719500" cy="20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Lato"/>
                <a:ea typeface="Lato"/>
                <a:cs typeface="Lato"/>
                <a:sym typeface="Lato"/>
              </a:rPr>
              <a:t>HTTP/1.1 </a:t>
            </a:r>
            <a:r>
              <a:rPr lang="en-GB" sz="27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200 OK</a:t>
            </a:r>
            <a:br>
              <a:rPr lang="en-GB" sz="2700">
                <a:latin typeface="Lato"/>
                <a:ea typeface="Lato"/>
                <a:cs typeface="Lato"/>
                <a:sym typeface="Lato"/>
              </a:rPr>
            </a:br>
            <a:r>
              <a:rPr lang="en-GB" sz="2700">
                <a:latin typeface="Lato"/>
                <a:ea typeface="Lato"/>
                <a:cs typeface="Lato"/>
                <a:sym typeface="Lato"/>
              </a:rPr>
              <a:t>Content-Type: application/</a:t>
            </a:r>
            <a:r>
              <a:rPr lang="en-GB" sz="2700">
                <a:latin typeface="Lato"/>
                <a:ea typeface="Lato"/>
                <a:cs typeface="Lato"/>
                <a:sym typeface="Lato"/>
              </a:rPr>
              <a:t>json, Content-Length: 9</a:t>
            </a:r>
            <a:br>
              <a:rPr lang="en-GB" sz="2700">
                <a:latin typeface="Lato"/>
                <a:ea typeface="Lato"/>
                <a:cs typeface="Lato"/>
                <a:sym typeface="Lato"/>
              </a:rPr>
            </a:br>
            <a:br>
              <a:rPr lang="en-GB" sz="2700">
                <a:latin typeface="Lato"/>
                <a:ea typeface="Lato"/>
                <a:cs typeface="Lato"/>
                <a:sym typeface="Lato"/>
              </a:rPr>
            </a:br>
            <a:r>
              <a:rPr i="1" lang="en-GB" sz="2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id: 3 }</a:t>
            </a:r>
            <a:endParaRPr i="1" sz="2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2525" y="7627313"/>
            <a:ext cx="10287000" cy="104394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7"/>
          <p:cNvSpPr txBox="1"/>
          <p:nvPr/>
        </p:nvSpPr>
        <p:spPr>
          <a:xfrm>
            <a:off x="1435050" y="2376750"/>
            <a:ext cx="3000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Consists of: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/>
          <p:nvPr/>
        </p:nvSpPr>
        <p:spPr>
          <a:xfrm>
            <a:off x="0" y="3581400"/>
            <a:ext cx="24377700" cy="1013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8"/>
          <p:cNvSpPr txBox="1"/>
          <p:nvPr/>
        </p:nvSpPr>
        <p:spPr>
          <a:xfrm>
            <a:off x="7527422" y="1363659"/>
            <a:ext cx="9322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STATUS CODES</a:t>
            </a:r>
            <a:endParaRPr/>
          </a:p>
        </p:txBody>
      </p:sp>
      <p:grpSp>
        <p:nvGrpSpPr>
          <p:cNvPr id="98" name="Google Shape;98;p8"/>
          <p:cNvGrpSpPr/>
          <p:nvPr/>
        </p:nvGrpSpPr>
        <p:grpSpPr>
          <a:xfrm>
            <a:off x="1377797" y="5299900"/>
            <a:ext cx="21622053" cy="6697599"/>
            <a:chOff x="1377797" y="5238326"/>
            <a:chExt cx="21622053" cy="6697599"/>
          </a:xfrm>
        </p:grpSpPr>
        <p:grpSp>
          <p:nvGrpSpPr>
            <p:cNvPr id="99" name="Google Shape;99;p8"/>
            <p:cNvGrpSpPr/>
            <p:nvPr/>
          </p:nvGrpSpPr>
          <p:grpSpPr>
            <a:xfrm>
              <a:off x="1377797" y="5238326"/>
              <a:ext cx="21622053" cy="2458763"/>
              <a:chOff x="1676675" y="4323926"/>
              <a:chExt cx="21622053" cy="2458763"/>
            </a:xfrm>
          </p:grpSpPr>
          <p:grpSp>
            <p:nvGrpSpPr>
              <p:cNvPr id="100" name="Google Shape;100;p8"/>
              <p:cNvGrpSpPr/>
              <p:nvPr/>
            </p:nvGrpSpPr>
            <p:grpSpPr>
              <a:xfrm>
                <a:off x="1676675" y="4323926"/>
                <a:ext cx="6722968" cy="2458763"/>
                <a:chOff x="1800416" y="4323926"/>
                <a:chExt cx="6722968" cy="2458763"/>
              </a:xfrm>
            </p:grpSpPr>
            <p:sp>
              <p:nvSpPr>
                <p:cNvPr id="101" name="Google Shape;101;p8"/>
                <p:cNvSpPr txBox="1"/>
                <p:nvPr/>
              </p:nvSpPr>
              <p:spPr>
                <a:xfrm>
                  <a:off x="1800416" y="4970258"/>
                  <a:ext cx="6722968" cy="18124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108700" lIns="217425" spcFirstLastPara="1" rIns="217425" wrap="square" tIns="108700">
                  <a:noAutofit/>
                </a:bodyPr>
                <a:lstStyle/>
                <a:p>
                  <a:pPr indent="0" lvl="0" marL="0" marR="0" rtl="0" algn="l">
                    <a:lnSpc>
                      <a:spcPct val="153535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800"/>
                    <a:buFont typeface="Arial"/>
                    <a:buNone/>
                  </a:pPr>
                  <a:r>
                    <a:rPr lang="en-GB" sz="2800">
                      <a:solidFill>
                        <a:schemeClr val="lt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The request was received, continuing process</a:t>
                  </a:r>
                  <a:endParaRPr sz="2800">
                    <a:solidFill>
                      <a:schemeClr val="lt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2"/>
                    </a:buClr>
                    <a:buFont typeface="Arial"/>
                    <a:buNone/>
                  </a:pPr>
                  <a:r>
                    <a:rPr b="1" lang="en-GB" sz="3600">
                      <a:solidFill>
                        <a:srgbClr val="BF9000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102 </a:t>
                  </a:r>
                  <a:r>
                    <a:rPr lang="en-GB" sz="3300">
                      <a:solidFill>
                        <a:schemeClr val="accent4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Processing</a:t>
                  </a:r>
                  <a:endParaRPr sz="2500">
                    <a:solidFill>
                      <a:schemeClr val="accent4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" name="Google Shape;102;p8"/>
                <p:cNvSpPr txBox="1"/>
                <p:nvPr/>
              </p:nvSpPr>
              <p:spPr>
                <a:xfrm>
                  <a:off x="1911919" y="4323926"/>
                  <a:ext cx="6149700" cy="646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GB" sz="3600">
                      <a:solidFill>
                        <a:srgbClr val="BF9000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INFORMATIONAL </a:t>
                  </a:r>
                  <a:r>
                    <a:rPr b="1" lang="en-GB" sz="3600">
                      <a:solidFill>
                        <a:schemeClr val="lt1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1</a:t>
                  </a:r>
                  <a:r>
                    <a:rPr b="1" lang="en-GB" sz="3600">
                      <a:solidFill>
                        <a:schemeClr val="lt1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xx</a:t>
                  </a:r>
                  <a:endParaRPr>
                    <a:solidFill>
                      <a:srgbClr val="BF9000"/>
                    </a:solidFill>
                  </a:endParaRPr>
                </a:p>
              </p:txBody>
            </p:sp>
          </p:grpSp>
          <p:grpSp>
            <p:nvGrpSpPr>
              <p:cNvPr id="103" name="Google Shape;103;p8"/>
              <p:cNvGrpSpPr/>
              <p:nvPr/>
            </p:nvGrpSpPr>
            <p:grpSpPr>
              <a:xfrm>
                <a:off x="9181973" y="4323926"/>
                <a:ext cx="6722968" cy="2458763"/>
                <a:chOff x="1800416" y="4323926"/>
                <a:chExt cx="6722968" cy="2458763"/>
              </a:xfrm>
            </p:grpSpPr>
            <p:sp>
              <p:nvSpPr>
                <p:cNvPr id="104" name="Google Shape;104;p8"/>
                <p:cNvSpPr txBox="1"/>
                <p:nvPr/>
              </p:nvSpPr>
              <p:spPr>
                <a:xfrm>
                  <a:off x="1800416" y="4970258"/>
                  <a:ext cx="6722968" cy="18124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108700" lIns="217425" spcFirstLastPara="1" rIns="217425" wrap="square" tIns="108700">
                  <a:noAutofit/>
                </a:bodyPr>
                <a:lstStyle/>
                <a:p>
                  <a:pPr indent="0" lvl="0" marL="0" marR="0" rtl="0" algn="l">
                    <a:lnSpc>
                      <a:spcPct val="153535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800"/>
                    <a:buFont typeface="Arial"/>
                    <a:buNone/>
                  </a:pPr>
                  <a:r>
                    <a:rPr lang="en-GB" sz="2800">
                      <a:solidFill>
                        <a:schemeClr val="lt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The request was successfully received, understood, and accepted</a:t>
                  </a:r>
                  <a:br>
                    <a:rPr lang="en-GB" sz="2800">
                      <a:solidFill>
                        <a:schemeClr val="lt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</a:br>
                  <a:r>
                    <a:rPr b="1" lang="en-GB" sz="3600">
                      <a:solidFill>
                        <a:srgbClr val="38761D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200</a:t>
                  </a:r>
                  <a:r>
                    <a:rPr b="1" lang="en-GB" sz="3600">
                      <a:solidFill>
                        <a:srgbClr val="38761D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 </a:t>
                  </a:r>
                  <a:r>
                    <a:rPr lang="en-GB" sz="3300">
                      <a:solidFill>
                        <a:schemeClr val="accent4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OK</a:t>
                  </a:r>
                  <a:endParaRPr sz="1100">
                    <a:solidFill>
                      <a:schemeClr val="accent4"/>
                    </a:solidFill>
                  </a:endParaRPr>
                </a:p>
                <a:p>
                  <a:pPr indent="0" lvl="0" marL="0" marR="0" rtl="0" algn="l">
                    <a:lnSpc>
                      <a:spcPct val="153535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800"/>
                    <a:buFont typeface="Arial"/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  <p:sp>
              <p:nvSpPr>
                <p:cNvPr id="105" name="Google Shape;105;p8"/>
                <p:cNvSpPr txBox="1"/>
                <p:nvPr/>
              </p:nvSpPr>
              <p:spPr>
                <a:xfrm>
                  <a:off x="1911922" y="4323926"/>
                  <a:ext cx="6038100" cy="646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GB" sz="3600">
                      <a:solidFill>
                        <a:srgbClr val="38761D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SUCCESS </a:t>
                  </a:r>
                  <a:r>
                    <a:rPr b="1" lang="en-GB" sz="3600">
                      <a:solidFill>
                        <a:schemeClr val="lt1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2xx</a:t>
                  </a:r>
                  <a:endParaRPr>
                    <a:solidFill>
                      <a:srgbClr val="38761D"/>
                    </a:solidFill>
                  </a:endParaRPr>
                </a:p>
              </p:txBody>
            </p:sp>
          </p:grpSp>
          <p:grpSp>
            <p:nvGrpSpPr>
              <p:cNvPr id="106" name="Google Shape;106;p8"/>
              <p:cNvGrpSpPr/>
              <p:nvPr/>
            </p:nvGrpSpPr>
            <p:grpSpPr>
              <a:xfrm>
                <a:off x="16575760" y="4323926"/>
                <a:ext cx="6722968" cy="2458763"/>
                <a:chOff x="1800416" y="4323926"/>
                <a:chExt cx="6722968" cy="2458763"/>
              </a:xfrm>
            </p:grpSpPr>
            <p:sp>
              <p:nvSpPr>
                <p:cNvPr id="107" name="Google Shape;107;p8"/>
                <p:cNvSpPr txBox="1"/>
                <p:nvPr/>
              </p:nvSpPr>
              <p:spPr>
                <a:xfrm>
                  <a:off x="1800416" y="4970258"/>
                  <a:ext cx="6722968" cy="18124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108700" lIns="217425" spcFirstLastPara="1" rIns="217425" wrap="square" tIns="108700">
                  <a:noAutofit/>
                </a:bodyPr>
                <a:lstStyle/>
                <a:p>
                  <a:pPr indent="0" lvl="0" marL="0" marR="0" rtl="0" algn="l">
                    <a:lnSpc>
                      <a:spcPct val="153535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800"/>
                    <a:buFont typeface="Arial"/>
                    <a:buNone/>
                  </a:pPr>
                  <a:r>
                    <a:rPr lang="en-GB" sz="2800">
                      <a:solidFill>
                        <a:schemeClr val="lt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Further action needs to be taken in order to complete the request</a:t>
                  </a:r>
                  <a:br>
                    <a:rPr lang="en-GB" sz="2800">
                      <a:solidFill>
                        <a:schemeClr val="lt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</a:br>
                  <a:r>
                    <a:rPr b="1" lang="en-GB" sz="3600">
                      <a:solidFill>
                        <a:srgbClr val="0B5394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307</a:t>
                  </a:r>
                  <a:r>
                    <a:rPr b="1" lang="en-GB" sz="3600">
                      <a:solidFill>
                        <a:srgbClr val="0B5394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 </a:t>
                  </a:r>
                  <a:r>
                    <a:rPr lang="en-GB" sz="3300">
                      <a:solidFill>
                        <a:schemeClr val="accent4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Temporary Redirect</a:t>
                  </a:r>
                  <a:br>
                    <a:rPr lang="en-GB" sz="2800">
                      <a:solidFill>
                        <a:schemeClr val="lt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</a:br>
                  <a:endParaRPr/>
                </a:p>
              </p:txBody>
            </p:sp>
            <p:sp>
              <p:nvSpPr>
                <p:cNvPr id="108" name="Google Shape;108;p8"/>
                <p:cNvSpPr txBox="1"/>
                <p:nvPr/>
              </p:nvSpPr>
              <p:spPr>
                <a:xfrm>
                  <a:off x="1911942" y="4323926"/>
                  <a:ext cx="6149700" cy="646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GB" sz="3600">
                      <a:solidFill>
                        <a:srgbClr val="0B5394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REDIRECTION </a:t>
                  </a:r>
                  <a:r>
                    <a:rPr b="1" lang="en-GB" sz="3600">
                      <a:solidFill>
                        <a:schemeClr val="lt1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3xx</a:t>
                  </a:r>
                  <a:endParaRPr b="1">
                    <a:solidFill>
                      <a:srgbClr val="0B5394"/>
                    </a:solidFill>
                  </a:endParaRPr>
                </a:p>
              </p:txBody>
            </p:sp>
          </p:grpSp>
        </p:grpSp>
        <p:grpSp>
          <p:nvGrpSpPr>
            <p:cNvPr id="109" name="Google Shape;109;p8"/>
            <p:cNvGrpSpPr/>
            <p:nvPr/>
          </p:nvGrpSpPr>
          <p:grpSpPr>
            <a:xfrm>
              <a:off x="1377797" y="9477151"/>
              <a:ext cx="14228298" cy="2458774"/>
              <a:chOff x="1676675" y="4323915"/>
              <a:chExt cx="14228298" cy="2458774"/>
            </a:xfrm>
          </p:grpSpPr>
          <p:grpSp>
            <p:nvGrpSpPr>
              <p:cNvPr id="110" name="Google Shape;110;p8"/>
              <p:cNvGrpSpPr/>
              <p:nvPr/>
            </p:nvGrpSpPr>
            <p:grpSpPr>
              <a:xfrm>
                <a:off x="1676675" y="4323915"/>
                <a:ext cx="6722968" cy="2458774"/>
                <a:chOff x="1800416" y="4323915"/>
                <a:chExt cx="6722968" cy="2458774"/>
              </a:xfrm>
            </p:grpSpPr>
            <p:sp>
              <p:nvSpPr>
                <p:cNvPr id="111" name="Google Shape;111;p8"/>
                <p:cNvSpPr txBox="1"/>
                <p:nvPr/>
              </p:nvSpPr>
              <p:spPr>
                <a:xfrm>
                  <a:off x="1800416" y="4970258"/>
                  <a:ext cx="6722968" cy="18124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108700" lIns="217425" spcFirstLastPara="1" rIns="217425" wrap="square" tIns="108700">
                  <a:noAutofit/>
                </a:bodyPr>
                <a:lstStyle/>
                <a:p>
                  <a:pPr indent="0" lvl="0" marL="0" marR="0" rtl="0" algn="l">
                    <a:lnSpc>
                      <a:spcPct val="153535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800"/>
                    <a:buFont typeface="Arial"/>
                    <a:buNone/>
                  </a:pPr>
                  <a:r>
                    <a:rPr lang="en-GB" sz="2800">
                      <a:solidFill>
                        <a:schemeClr val="lt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The request contains bad syntax or cannot be fulfilled</a:t>
                  </a:r>
                  <a:br>
                    <a:rPr lang="en-GB" sz="2800">
                      <a:solidFill>
                        <a:schemeClr val="lt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</a:br>
                  <a:r>
                    <a:rPr b="1" lang="en-GB" sz="3600">
                      <a:solidFill>
                        <a:srgbClr val="990000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401 </a:t>
                  </a:r>
                  <a:r>
                    <a:rPr lang="en-GB" sz="3300">
                      <a:solidFill>
                        <a:schemeClr val="accent4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Unauthorized</a:t>
                  </a:r>
                  <a:endParaRPr sz="110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12" name="Google Shape;112;p8"/>
                <p:cNvSpPr txBox="1"/>
                <p:nvPr/>
              </p:nvSpPr>
              <p:spPr>
                <a:xfrm>
                  <a:off x="1911911" y="4323915"/>
                  <a:ext cx="6038100" cy="646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GB" sz="3600">
                      <a:solidFill>
                        <a:srgbClr val="990000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CLIENT ERROR </a:t>
                  </a:r>
                  <a:r>
                    <a:rPr b="1" lang="en-GB" sz="3600">
                      <a:solidFill>
                        <a:schemeClr val="lt1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4xx</a:t>
                  </a:r>
                  <a:endParaRPr b="1">
                    <a:solidFill>
                      <a:srgbClr val="990000"/>
                    </a:solidFill>
                  </a:endParaRPr>
                </a:p>
              </p:txBody>
            </p:sp>
          </p:grpSp>
          <p:grpSp>
            <p:nvGrpSpPr>
              <p:cNvPr id="113" name="Google Shape;113;p8"/>
              <p:cNvGrpSpPr/>
              <p:nvPr/>
            </p:nvGrpSpPr>
            <p:grpSpPr>
              <a:xfrm>
                <a:off x="9181973" y="4323915"/>
                <a:ext cx="6723000" cy="2458643"/>
                <a:chOff x="1800416" y="4323915"/>
                <a:chExt cx="6723000" cy="2458643"/>
              </a:xfrm>
            </p:grpSpPr>
            <p:sp>
              <p:nvSpPr>
                <p:cNvPr id="114" name="Google Shape;114;p8"/>
                <p:cNvSpPr txBox="1"/>
                <p:nvPr/>
              </p:nvSpPr>
              <p:spPr>
                <a:xfrm>
                  <a:off x="1800416" y="4970258"/>
                  <a:ext cx="6723000" cy="1812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108700" lIns="217425" spcFirstLastPara="1" rIns="217425" wrap="square" tIns="108700">
                  <a:noAutofit/>
                </a:bodyPr>
                <a:lstStyle/>
                <a:p>
                  <a:pPr indent="0" lvl="0" marL="0" marR="0" rtl="0" algn="l">
                    <a:lnSpc>
                      <a:spcPct val="153535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800"/>
                    <a:buFont typeface="Arial"/>
                    <a:buNone/>
                  </a:pPr>
                  <a:r>
                    <a:rPr lang="en-GB" sz="2800">
                      <a:solidFill>
                        <a:schemeClr val="lt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The server failed to fulfil an apparently valid request</a:t>
                  </a:r>
                  <a:br>
                    <a:rPr lang="en-GB" sz="2800">
                      <a:solidFill>
                        <a:schemeClr val="lt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</a:br>
                  <a:r>
                    <a:rPr b="1" lang="en-GB" sz="3600">
                      <a:solidFill>
                        <a:srgbClr val="741B47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500</a:t>
                  </a:r>
                  <a:r>
                    <a:rPr b="1" lang="en-GB" sz="3600">
                      <a:solidFill>
                        <a:srgbClr val="741B47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 </a:t>
                  </a:r>
                  <a:r>
                    <a:rPr lang="en-GB" sz="3300">
                      <a:solidFill>
                        <a:schemeClr val="accent4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Internal Server Error</a:t>
                  </a:r>
                  <a:endParaRPr sz="1100">
                    <a:solidFill>
                      <a:schemeClr val="accent4"/>
                    </a:solidFill>
                  </a:endParaRPr>
                </a:p>
                <a:p>
                  <a:pPr indent="0" lvl="0" marL="0" marR="0" rtl="0" algn="l">
                    <a:lnSpc>
                      <a:spcPct val="153535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800"/>
                    <a:buFont typeface="Arial"/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  <p:sp>
              <p:nvSpPr>
                <p:cNvPr id="115" name="Google Shape;115;p8"/>
                <p:cNvSpPr txBox="1"/>
                <p:nvPr/>
              </p:nvSpPr>
              <p:spPr>
                <a:xfrm>
                  <a:off x="1911915" y="4323915"/>
                  <a:ext cx="6038100" cy="646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GB" sz="3600">
                      <a:solidFill>
                        <a:srgbClr val="741B47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SERVER ERROR </a:t>
                  </a:r>
                  <a:r>
                    <a:rPr b="1" lang="en-GB" sz="3600">
                      <a:solidFill>
                        <a:schemeClr val="lt1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5xx</a:t>
                  </a:r>
                  <a:endParaRPr>
                    <a:solidFill>
                      <a:srgbClr val="741B47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/>
          <p:nvPr/>
        </p:nvSpPr>
        <p:spPr>
          <a:xfrm>
            <a:off x="1435041" y="1363659"/>
            <a:ext cx="1257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HTTP Headers</a:t>
            </a:r>
            <a:endParaRPr/>
          </a:p>
        </p:txBody>
      </p:sp>
      <p:sp>
        <p:nvSpPr>
          <p:cNvPr id="122" name="Google Shape;122;p9"/>
          <p:cNvSpPr txBox="1"/>
          <p:nvPr/>
        </p:nvSpPr>
        <p:spPr>
          <a:xfrm>
            <a:off x="1354350" y="4999766"/>
            <a:ext cx="6448200" cy="30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Transfer-Encoding, Date, Cache-Control</a:t>
            </a:r>
            <a:br>
              <a:rPr lang="en-GB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br>
              <a:rPr lang="en-GB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b="1" lang="en-GB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Transfer-Encoding</a:t>
            </a:r>
            <a:r>
              <a:rPr lang="en-GB" sz="28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i="1" lang="en-GB" sz="28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chunked</a:t>
            </a:r>
            <a:endParaRPr i="1">
              <a:solidFill>
                <a:schemeClr val="accent1"/>
              </a:solidFill>
            </a:endParaRPr>
          </a:p>
        </p:txBody>
      </p:sp>
      <p:sp>
        <p:nvSpPr>
          <p:cNvPr id="123" name="Google Shape;123;p9"/>
          <p:cNvSpPr txBox="1"/>
          <p:nvPr/>
        </p:nvSpPr>
        <p:spPr>
          <a:xfrm>
            <a:off x="1453054" y="4353450"/>
            <a:ext cx="603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General Headers</a:t>
            </a:r>
            <a:endParaRPr/>
          </a:p>
        </p:txBody>
      </p:sp>
      <p:sp>
        <p:nvSpPr>
          <p:cNvPr id="124" name="Google Shape;124;p9"/>
          <p:cNvSpPr txBox="1"/>
          <p:nvPr/>
        </p:nvSpPr>
        <p:spPr>
          <a:xfrm>
            <a:off x="8977650" y="4999764"/>
            <a:ext cx="6448200" cy="3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User-Agent, Host, From</a:t>
            </a:r>
            <a:br>
              <a:rPr lang="en-GB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br>
              <a:rPr lang="en-GB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b="1" lang="en-GB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User-Agent</a:t>
            </a:r>
            <a:r>
              <a:rPr lang="en-GB" sz="28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i="1" lang="en-GB" sz="28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Mozilla/5.0 (X11; Fedora; Linux x86_64) AppleWebKit...</a:t>
            </a:r>
            <a:endParaRPr i="1">
              <a:solidFill>
                <a:schemeClr val="accent1"/>
              </a:solidFill>
            </a:endParaRPr>
          </a:p>
        </p:txBody>
      </p:sp>
      <p:sp>
        <p:nvSpPr>
          <p:cNvPr id="125" name="Google Shape;125;p9"/>
          <p:cNvSpPr txBox="1"/>
          <p:nvPr/>
        </p:nvSpPr>
        <p:spPr>
          <a:xfrm>
            <a:off x="9076328" y="4353456"/>
            <a:ext cx="4385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 Headers</a:t>
            </a:r>
            <a:endParaRPr/>
          </a:p>
        </p:txBody>
      </p:sp>
      <p:sp>
        <p:nvSpPr>
          <p:cNvPr id="126" name="Google Shape;126;p9"/>
          <p:cNvSpPr txBox="1"/>
          <p:nvPr/>
        </p:nvSpPr>
        <p:spPr>
          <a:xfrm>
            <a:off x="16600925" y="4999764"/>
            <a:ext cx="6448200" cy="3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Age, Allow, Location, Retry-After</a:t>
            </a:r>
            <a:br>
              <a:rPr lang="en-GB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br>
              <a:rPr lang="en-GB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b="1" lang="en-GB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Retry-After</a:t>
            </a:r>
            <a:r>
              <a:rPr lang="en-GB" sz="28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i="1" lang="en-GB" sz="28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25</a:t>
            </a:r>
            <a:endParaRPr i="1">
              <a:solidFill>
                <a:schemeClr val="accent1"/>
              </a:solidFill>
            </a:endParaRPr>
          </a:p>
        </p:txBody>
      </p:sp>
      <p:sp>
        <p:nvSpPr>
          <p:cNvPr id="127" name="Google Shape;127;p9"/>
          <p:cNvSpPr txBox="1"/>
          <p:nvPr/>
        </p:nvSpPr>
        <p:spPr>
          <a:xfrm>
            <a:off x="16699629" y="4353450"/>
            <a:ext cx="5080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Response Headers</a:t>
            </a:r>
            <a:endParaRPr/>
          </a:p>
        </p:txBody>
      </p:sp>
      <p:sp>
        <p:nvSpPr>
          <p:cNvPr id="128" name="Google Shape;128;p9"/>
          <p:cNvSpPr txBox="1"/>
          <p:nvPr/>
        </p:nvSpPr>
        <p:spPr>
          <a:xfrm>
            <a:off x="1354350" y="8936891"/>
            <a:ext cx="6448200" cy="3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Content-Language, Content-length, Content-Type</a:t>
            </a:r>
            <a:r>
              <a:rPr lang="en-GB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br>
              <a:rPr lang="en-GB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br>
              <a:rPr lang="en-GB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b="1" lang="en-GB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Content-Language</a:t>
            </a:r>
            <a:r>
              <a:rPr lang="en-GB" sz="28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i="1" lang="en-GB" sz="28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en, ase, ru</a:t>
            </a:r>
            <a:br>
              <a:rPr lang="en-GB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endParaRPr/>
          </a:p>
        </p:txBody>
      </p:sp>
      <p:sp>
        <p:nvSpPr>
          <p:cNvPr id="129" name="Google Shape;129;p9"/>
          <p:cNvSpPr txBox="1"/>
          <p:nvPr/>
        </p:nvSpPr>
        <p:spPr>
          <a:xfrm>
            <a:off x="1477451" y="8290579"/>
            <a:ext cx="3997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Entity Headers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/>
        </p:nvSpPr>
        <p:spPr>
          <a:xfrm>
            <a:off x="1435042" y="1363659"/>
            <a:ext cx="16599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HTTPS - HyperText Transfer Protocol Secure</a:t>
            </a:r>
            <a:endParaRPr/>
          </a:p>
        </p:txBody>
      </p:sp>
      <p:sp>
        <p:nvSpPr>
          <p:cNvPr id="136" name="Google Shape;136;p10"/>
          <p:cNvSpPr/>
          <p:nvPr/>
        </p:nvSpPr>
        <p:spPr>
          <a:xfrm>
            <a:off x="1409667" y="2950250"/>
            <a:ext cx="217107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HTTPS - is an extension for HTTP protocol that implements encryption to increase security. </a:t>
            </a:r>
            <a:br>
              <a:rPr lang="en-GB" sz="3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3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Encryption - Transport Layer Security (TLS) or Secure Sockets Layer (SSL</a:t>
            </a:r>
            <a:r>
              <a:rPr lang="en-GB" sz="3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).</a:t>
            </a:r>
            <a:endParaRPr sz="3300"/>
          </a:p>
        </p:txBody>
      </p:sp>
      <p:pic>
        <p:nvPicPr>
          <p:cNvPr id="137" name="Google Shape;13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050" y="5500075"/>
            <a:ext cx="11117174" cy="370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90850" y="5372050"/>
            <a:ext cx="9353319" cy="75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>
            <a:off x="1435042" y="3368875"/>
            <a:ext cx="217107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REST</a:t>
            </a:r>
            <a:r>
              <a:rPr lang="en-GB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- </a:t>
            </a:r>
            <a:r>
              <a:rPr b="1" lang="en-GB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</a:t>
            </a:r>
            <a:r>
              <a:rPr lang="en-GB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presentational </a:t>
            </a:r>
            <a:r>
              <a:rPr b="1" lang="en-GB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GB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tate </a:t>
            </a:r>
            <a:r>
              <a:rPr b="1" lang="en-GB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GB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ransfer</a:t>
            </a:r>
            <a:br>
              <a:rPr lang="en-GB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GB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API</a:t>
            </a:r>
            <a:r>
              <a:rPr lang="en-GB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- </a:t>
            </a:r>
            <a:r>
              <a:rPr b="1" lang="en-GB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GB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pplication </a:t>
            </a:r>
            <a:r>
              <a:rPr b="1" lang="en-GB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-GB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rogramming </a:t>
            </a:r>
            <a:r>
              <a:rPr b="1" lang="en-GB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GB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nterface</a:t>
            </a:r>
            <a:endParaRPr/>
          </a:p>
        </p:txBody>
      </p:sp>
      <p:sp>
        <p:nvSpPr>
          <p:cNvPr id="145" name="Google Shape;145;p11"/>
          <p:cNvSpPr txBox="1"/>
          <p:nvPr/>
        </p:nvSpPr>
        <p:spPr>
          <a:xfrm>
            <a:off x="1435042" y="1363659"/>
            <a:ext cx="14712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REST API</a:t>
            </a:r>
            <a:endParaRPr/>
          </a:p>
        </p:txBody>
      </p:sp>
      <p:pic>
        <p:nvPicPr>
          <p:cNvPr id="146" name="Google Shape;14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813" y="4869712"/>
            <a:ext cx="12346024" cy="813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0">
      <a:dk1>
        <a:srgbClr val="555555"/>
      </a:dk1>
      <a:lt1>
        <a:srgbClr val="FFFFFF"/>
      </a:lt1>
      <a:dk2>
        <a:srgbClr val="000000"/>
      </a:dk2>
      <a:lt2>
        <a:srgbClr val="FFFFFF"/>
      </a:lt2>
      <a:accent1>
        <a:srgbClr val="222B45"/>
      </a:accent1>
      <a:accent2>
        <a:srgbClr val="CAC1AC"/>
      </a:accent2>
      <a:accent3>
        <a:srgbClr val="D9D1CE"/>
      </a:accent3>
      <a:accent4>
        <a:srgbClr val="EFF0ED"/>
      </a:accent4>
      <a:accent5>
        <a:srgbClr val="5D6591"/>
      </a:accent5>
      <a:accent6>
        <a:srgbClr val="A69388"/>
      </a:accent6>
      <a:hlink>
        <a:srgbClr val="4B5050"/>
      </a:hlink>
      <a:folHlink>
        <a:srgbClr val="19BB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