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57" r:id="rId2"/>
  </p:sldMasterIdLst>
  <p:notesMasterIdLst>
    <p:notesMasterId r:id="rId5"/>
  </p:notesMasterIdLst>
  <p:handoutMasterIdLst>
    <p:handoutMasterId r:id="rId6"/>
  </p:handoutMasterIdLst>
  <p:sldIdLst>
    <p:sldId id="452" r:id="rId3"/>
    <p:sldId id="453" r:id="rId4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AAAAA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5" autoAdjust="0"/>
    <p:restoredTop sz="99707" autoAdjust="0"/>
  </p:normalViewPr>
  <p:slideViewPr>
    <p:cSldViewPr snapToGrid="0" showGuides="1">
      <p:cViewPr varScale="1">
        <p:scale>
          <a:sx n="109" d="100"/>
          <a:sy n="109" d="100"/>
        </p:scale>
        <p:origin x="-1506" y="-84"/>
      </p:cViewPr>
      <p:guideLst>
        <p:guide orient="horz" pos="2160"/>
        <p:guide pos="4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096" y="-78"/>
      </p:cViewPr>
      <p:guideLst>
        <p:guide orient="horz" pos="2976"/>
        <p:guide pos="226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1938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1938" y="8974138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1E198F-3BCB-46F5-A8D2-F31E74934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56" tIns="47078" rIns="94156" bIns="47078" numCol="1" anchor="t" anchorCtr="0" compatLnSpc="1">
            <a:prstTxWarp prst="textNoShape">
              <a:avLst/>
            </a:prstTxWarp>
          </a:bodyPr>
          <a:lstStyle>
            <a:lvl1pPr defTabSz="9413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1938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56" tIns="47078" rIns="94156" bIns="47078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9138" y="4487863"/>
            <a:ext cx="574992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56" tIns="47078" rIns="94156" bIns="47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56" tIns="47078" rIns="94156" bIns="47078" numCol="1" anchor="b" anchorCtr="0" compatLnSpc="1">
            <a:prstTxWarp prst="textNoShape">
              <a:avLst/>
            </a:prstTxWarp>
          </a:bodyPr>
          <a:lstStyle>
            <a:lvl1pPr defTabSz="9413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1938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56" tIns="47078" rIns="94156" bIns="47078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pPr>
              <a:defRPr/>
            </a:pPr>
            <a:fld id="{5A2228B7-28F6-4897-A51A-1044BA5FC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F08E-A791-4502-AD8A-65EDD64E0D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F08E-A791-4502-AD8A-65EDD64E0D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4F91A-4CE2-4718-958A-E96196511EDD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D8F4-D7A9-4B9D-85EB-C8275C22ACD4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47DB-EFAD-4151-AD20-F27A32BF6A66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CBF77-8A7F-43D9-9B45-72880C49F8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6" descr="1c_revRed_rgb_powerpoin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296E-BA28-491C-988B-3A8F62697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FE6B-3C9E-4ED5-A522-4CCC3437A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A9531-FBAF-431F-89C7-39429B8C17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63C09-75CA-409E-9E3E-06FA30FCDA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076A2-BFDE-4DE4-8510-49D8E9C602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E7E4F-729F-4C4B-9AE8-5245B236B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576BF-5A6D-4E87-BC28-85E4F878B5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E5894-B4F5-42D2-B070-2184482A1A22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F5663-53C1-42E0-A3CE-03635603AC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3B066-8B58-46B8-8AE6-E6AB76C034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C230B-7946-4874-A3E6-069B1A9E3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E6A8A-6291-4ECB-B20A-8C408A2FEA31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B856-F2AA-44C2-A5FD-DDCC04A6937C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11B11-EFE3-45A8-900F-EB015099B73A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B4AD-A865-43CD-ABDB-D3B465B237B4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053EF-E898-4544-B48D-EAF64A9FAE69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C10DA-1238-4550-9532-FCA9DB008237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423D3-DDCE-4EA1-B50C-16C695F6B4EB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4A200342-5DF2-444A-BD29-E1B554E1073A}" type="slidenum">
              <a:rPr lang="en-US"/>
              <a:pPr>
                <a:defRPr/>
              </a:pPr>
              <a:t>‹#›</a:t>
            </a:fld>
            <a:r>
              <a:rPr lang="en-US"/>
              <a:t>1</a:t>
            </a:r>
          </a:p>
        </p:txBody>
      </p:sp>
      <p:sp>
        <p:nvSpPr>
          <p:cNvPr id="16410" name="Rectangle 26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6392" name="Picture 28" descr="blue_fade_powerpoin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2900" y="425450"/>
            <a:ext cx="8462963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C44895-3BD8-446B-B543-0495437302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0" descr="ti_training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75"/>
            <a:ext cx="1143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31"/>
          <p:cNvGrpSpPr>
            <a:grpSpLocks/>
          </p:cNvGrpSpPr>
          <p:nvPr userDrawn="1"/>
        </p:nvGrpSpPr>
        <p:grpSpPr bwMode="auto">
          <a:xfrm>
            <a:off x="338138" y="6330950"/>
            <a:ext cx="8462962" cy="461963"/>
            <a:chOff x="213" y="3988"/>
            <a:chExt cx="5331" cy="291"/>
          </a:xfrm>
        </p:grpSpPr>
        <p:pic>
          <p:nvPicPr>
            <p:cNvPr id="9" name="Picture 32" descr="ti_stk_2c_pos_rgb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176" y="4043"/>
              <a:ext cx="71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33"/>
            <p:cNvSpPr>
              <a:spLocks noChangeArrowheads="1"/>
            </p:cNvSpPr>
            <p:nvPr userDrawn="1"/>
          </p:nvSpPr>
          <p:spPr bwMode="auto">
            <a:xfrm>
              <a:off x="213" y="3988"/>
              <a:ext cx="533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from Body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EMG (Electromyography) </a:t>
            </a:r>
            <a:r>
              <a:rPr lang="en-US" sz="2800" dirty="0" smtClean="0"/>
              <a:t>– electrical activity by skeletal muscles </a:t>
            </a:r>
          </a:p>
          <a:p>
            <a:r>
              <a:rPr lang="en-US" sz="2800" b="1" i="1" dirty="0" smtClean="0"/>
              <a:t>ECG (Electrocardiography) </a:t>
            </a:r>
            <a:r>
              <a:rPr lang="en-US" sz="2800" dirty="0" smtClean="0"/>
              <a:t>– electrical activity of the heart</a:t>
            </a:r>
          </a:p>
          <a:p>
            <a:r>
              <a:rPr lang="en-US" sz="2800" b="1" i="1" dirty="0" smtClean="0"/>
              <a:t>EEG (Electroencephalography) </a:t>
            </a:r>
            <a:r>
              <a:rPr lang="en-US" sz="2800" dirty="0" smtClean="0"/>
              <a:t>– electrical activity of the brain </a:t>
            </a:r>
          </a:p>
          <a:p>
            <a:r>
              <a:rPr lang="en-US" sz="2800" b="1" i="1" dirty="0" smtClean="0"/>
              <a:t>Pace signal </a:t>
            </a:r>
            <a:r>
              <a:rPr lang="en-US" sz="2800" dirty="0" smtClean="0"/>
              <a:t>– Signal from Pacemaker</a:t>
            </a:r>
          </a:p>
          <a:p>
            <a:r>
              <a:rPr lang="en-US" sz="2800" b="1" i="1" dirty="0" smtClean="0"/>
              <a:t>Respiration</a:t>
            </a:r>
            <a:r>
              <a:rPr lang="en-US" sz="2800" dirty="0" smtClean="0"/>
              <a:t> – study of impedance created from inhale/exhale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eft-Right Arrow 50"/>
          <p:cNvSpPr/>
          <p:nvPr/>
        </p:nvSpPr>
        <p:spPr>
          <a:xfrm>
            <a:off x="949234" y="4158695"/>
            <a:ext cx="3507551" cy="384050"/>
          </a:xfrm>
          <a:prstGeom prst="leftRightArrow">
            <a:avLst/>
          </a:prstGeom>
          <a:gradFill>
            <a:gsLst>
              <a:gs pos="79000">
                <a:schemeClr val="accent4">
                  <a:shade val="51000"/>
                  <a:satMod val="130000"/>
                  <a:alpha val="42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Including Gamma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654689" y="3390594"/>
            <a:ext cx="4147742" cy="4"/>
          </a:xfrm>
          <a:prstGeom prst="line">
            <a:avLst/>
          </a:prstGeom>
          <a:ln w="38100">
            <a:solidFill>
              <a:schemeClr val="accent2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Bandwidth of interest</a:t>
            </a:r>
            <a:endParaRPr lang="en-US" i="1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923525" y="1585560"/>
            <a:ext cx="4570195" cy="3955715"/>
          </a:xfrm>
          <a:prstGeom prst="bentConnector3">
            <a:avLst>
              <a:gd name="adj1" fmla="val -2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-Right Arrow 24"/>
          <p:cNvSpPr/>
          <p:nvPr/>
        </p:nvSpPr>
        <p:spPr>
          <a:xfrm>
            <a:off x="1576410" y="1470345"/>
            <a:ext cx="5338295" cy="422455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EMG Signal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298755" y="5541275"/>
            <a:ext cx="844910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3665" y="5541275"/>
            <a:ext cx="422455" cy="0"/>
          </a:xfrm>
          <a:prstGeom prst="line">
            <a:avLst/>
          </a:prstGeom>
          <a:ln w="31750">
            <a:solidFill>
              <a:schemeClr val="tx1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6780288" y="5714097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320898" y="5714097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93720" y="5541275"/>
            <a:ext cx="844910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38630" y="5541275"/>
            <a:ext cx="960125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6480" y="5886920"/>
            <a:ext cx="80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150Hz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07465" y="5886920"/>
            <a:ext cx="80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500Hz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2555738" y="5714097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9725" y="5886920"/>
            <a:ext cx="6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60Hz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1441993" y="5714097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45980" y="5886920"/>
            <a:ext cx="6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20Hz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>
          <a:xfrm>
            <a:off x="961930" y="2545685"/>
            <a:ext cx="4493385" cy="38405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ECG Signal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4399179" y="5714097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5557" y="5886920"/>
            <a:ext cx="787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120Hz</a:t>
            </a:r>
            <a:endParaRPr lang="en-US" sz="1400" dirty="0"/>
          </a:p>
        </p:txBody>
      </p:sp>
      <p:sp>
        <p:nvSpPr>
          <p:cNvPr id="26" name="Left-Right Arrow 25"/>
          <p:cNvSpPr/>
          <p:nvPr/>
        </p:nvSpPr>
        <p:spPr>
          <a:xfrm>
            <a:off x="961930" y="4158695"/>
            <a:ext cx="1250047" cy="384050"/>
          </a:xfrm>
          <a:prstGeom prst="leftRightArrow">
            <a:avLst/>
          </a:prstGeom>
          <a:gradFill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EEG Signal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8278083" y="5714098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43665" y="5925325"/>
            <a:ext cx="77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 KHz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6761085" y="3429000"/>
            <a:ext cx="1997060" cy="36484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Pacemaker Signal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923525" y="5080415"/>
            <a:ext cx="76810" cy="268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5" idx="3"/>
          </p:cNvCxnSpPr>
          <p:nvPr/>
        </p:nvCxnSpPr>
        <p:spPr>
          <a:xfrm rot="10800000" flipV="1">
            <a:off x="1000336" y="5042009"/>
            <a:ext cx="422455" cy="17282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89522" y="4653259"/>
            <a:ext cx="112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Respiration 0 to 0.4Hz</a:t>
            </a:r>
            <a:endParaRPr lang="en-US" sz="1400" dirty="0"/>
          </a:p>
        </p:txBody>
      </p:sp>
      <p:pic>
        <p:nvPicPr>
          <p:cNvPr id="6148" name="Picture 4" descr="http://www.vanth.org/vibes/images/normalEC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0530" y="2123230"/>
            <a:ext cx="1046897" cy="1036935"/>
          </a:xfrm>
          <a:prstGeom prst="rect">
            <a:avLst/>
          </a:prstGeom>
          <a:noFill/>
        </p:spPr>
      </p:pic>
      <p:sp>
        <p:nvSpPr>
          <p:cNvPr id="48" name="Freeform 47"/>
          <p:cNvSpPr/>
          <p:nvPr/>
        </p:nvSpPr>
        <p:spPr>
          <a:xfrm>
            <a:off x="2382915" y="5080414"/>
            <a:ext cx="1305770" cy="146539"/>
          </a:xfrm>
          <a:custGeom>
            <a:avLst/>
            <a:gdLst>
              <a:gd name="connsiteX0" fmla="*/ 0 w 1566862"/>
              <a:gd name="connsiteY0" fmla="*/ 127000 h 184944"/>
              <a:gd name="connsiteX1" fmla="*/ 376237 w 1566862"/>
              <a:gd name="connsiteY1" fmla="*/ 7937 h 184944"/>
              <a:gd name="connsiteX2" fmla="*/ 819150 w 1566862"/>
              <a:gd name="connsiteY2" fmla="*/ 174625 h 184944"/>
              <a:gd name="connsiteX3" fmla="*/ 1252537 w 1566862"/>
              <a:gd name="connsiteY3" fmla="*/ 69850 h 184944"/>
              <a:gd name="connsiteX4" fmla="*/ 1566862 w 1566862"/>
              <a:gd name="connsiteY4" fmla="*/ 12700 h 18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2" h="184944">
                <a:moveTo>
                  <a:pt x="0" y="127000"/>
                </a:moveTo>
                <a:cubicBezTo>
                  <a:pt x="119856" y="63500"/>
                  <a:pt x="239712" y="0"/>
                  <a:pt x="376237" y="7937"/>
                </a:cubicBezTo>
                <a:cubicBezTo>
                  <a:pt x="512762" y="15875"/>
                  <a:pt x="673100" y="164306"/>
                  <a:pt x="819150" y="174625"/>
                </a:cubicBezTo>
                <a:cubicBezTo>
                  <a:pt x="965200" y="184944"/>
                  <a:pt x="1127918" y="96837"/>
                  <a:pt x="1252537" y="69850"/>
                </a:cubicBezTo>
                <a:cubicBezTo>
                  <a:pt x="1377156" y="42863"/>
                  <a:pt x="1462881" y="1588"/>
                  <a:pt x="1566862" y="1270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9"/>
          <p:cNvGrpSpPr/>
          <p:nvPr/>
        </p:nvGrpSpPr>
        <p:grpSpPr>
          <a:xfrm>
            <a:off x="5570530" y="3429000"/>
            <a:ext cx="975644" cy="452436"/>
            <a:chOff x="4956050" y="3271839"/>
            <a:chExt cx="975644" cy="45243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956050" y="3505810"/>
              <a:ext cx="3456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188955" y="3384578"/>
              <a:ext cx="233972" cy="84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5198274" y="3388523"/>
              <a:ext cx="235742" cy="71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5324475" y="3388122"/>
              <a:ext cx="607219" cy="336153"/>
            </a:xfrm>
            <a:custGeom>
              <a:avLst/>
              <a:gdLst>
                <a:gd name="connsiteX0" fmla="*/ 0 w 607219"/>
                <a:gd name="connsiteY0" fmla="*/ 119459 h 336153"/>
                <a:gd name="connsiteX1" fmla="*/ 57150 w 607219"/>
                <a:gd name="connsiteY1" fmla="*/ 231378 h 336153"/>
                <a:gd name="connsiteX2" fmla="*/ 66675 w 607219"/>
                <a:gd name="connsiteY2" fmla="*/ 317103 h 336153"/>
                <a:gd name="connsiteX3" fmla="*/ 100013 w 607219"/>
                <a:gd name="connsiteY3" fmla="*/ 117078 h 336153"/>
                <a:gd name="connsiteX4" fmla="*/ 190500 w 607219"/>
                <a:gd name="connsiteY4" fmla="*/ 109934 h 336153"/>
                <a:gd name="connsiteX5" fmla="*/ 247650 w 607219"/>
                <a:gd name="connsiteY5" fmla="*/ 67072 h 336153"/>
                <a:gd name="connsiteX6" fmla="*/ 290513 w 607219"/>
                <a:gd name="connsiteY6" fmla="*/ 5159 h 336153"/>
                <a:gd name="connsiteX7" fmla="*/ 359569 w 607219"/>
                <a:gd name="connsiteY7" fmla="*/ 98028 h 336153"/>
                <a:gd name="connsiteX8" fmla="*/ 388144 w 607219"/>
                <a:gd name="connsiteY8" fmla="*/ 98028 h 336153"/>
                <a:gd name="connsiteX9" fmla="*/ 607219 w 607219"/>
                <a:gd name="connsiteY9" fmla="*/ 98028 h 33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219" h="336153">
                  <a:moveTo>
                    <a:pt x="0" y="119459"/>
                  </a:moveTo>
                  <a:cubicBezTo>
                    <a:pt x="23019" y="158948"/>
                    <a:pt x="46038" y="198437"/>
                    <a:pt x="57150" y="231378"/>
                  </a:cubicBezTo>
                  <a:cubicBezTo>
                    <a:pt x="68262" y="264319"/>
                    <a:pt x="59531" y="336153"/>
                    <a:pt x="66675" y="317103"/>
                  </a:cubicBezTo>
                  <a:cubicBezTo>
                    <a:pt x="73819" y="298053"/>
                    <a:pt x="79376" y="151606"/>
                    <a:pt x="100013" y="117078"/>
                  </a:cubicBezTo>
                  <a:cubicBezTo>
                    <a:pt x="120650" y="82550"/>
                    <a:pt x="165894" y="118268"/>
                    <a:pt x="190500" y="109934"/>
                  </a:cubicBezTo>
                  <a:cubicBezTo>
                    <a:pt x="215106" y="101600"/>
                    <a:pt x="230981" y="84535"/>
                    <a:pt x="247650" y="67072"/>
                  </a:cubicBezTo>
                  <a:cubicBezTo>
                    <a:pt x="264319" y="49610"/>
                    <a:pt x="271860" y="0"/>
                    <a:pt x="290513" y="5159"/>
                  </a:cubicBezTo>
                  <a:cubicBezTo>
                    <a:pt x="309166" y="10318"/>
                    <a:pt x="343297" y="82550"/>
                    <a:pt x="359569" y="98028"/>
                  </a:cubicBezTo>
                  <a:cubicBezTo>
                    <a:pt x="375841" y="113506"/>
                    <a:pt x="388144" y="98028"/>
                    <a:pt x="388144" y="98028"/>
                  </a:cubicBezTo>
                  <a:cubicBezTo>
                    <a:pt x="429419" y="98028"/>
                    <a:pt x="556816" y="94456"/>
                    <a:pt x="607219" y="98028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/>
          <p:cNvSpPr/>
          <p:nvPr/>
        </p:nvSpPr>
        <p:spPr>
          <a:xfrm>
            <a:off x="5839365" y="3313785"/>
            <a:ext cx="230430" cy="53767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920" y="1355130"/>
            <a:ext cx="744518" cy="46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2152485" y="6309375"/>
            <a:ext cx="483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Frequency</a:t>
            </a:r>
            <a:endParaRPr lang="en-US" sz="1400" b="1" i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-1708754" y="3275112"/>
            <a:ext cx="372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Max </a:t>
            </a:r>
            <a:r>
              <a:rPr lang="en-US" sz="1400" b="1" i="1" dirty="0" smtClean="0"/>
              <a:t> Signal Amplitude</a:t>
            </a:r>
            <a:endParaRPr lang="en-US" sz="14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0640" y="2545685"/>
            <a:ext cx="6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~5mV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70640" y="3429000"/>
            <a:ext cx="6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~5mV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70640" y="4197100"/>
            <a:ext cx="6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~1mV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4503" y="1538446"/>
            <a:ext cx="81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</a:t>
            </a:r>
            <a:r>
              <a:rPr lang="en-US" sz="1400" dirty="0" smtClean="0"/>
              <a:t>10mV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50280" y="5042010"/>
            <a:ext cx="207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*Amplitude dependent on external current source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916175" y="6155755"/>
            <a:ext cx="31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*Frequency ranges are estimates. Actual frequency range will depend on specific application</a:t>
            </a:r>
            <a:endParaRPr lang="en-US" sz="1000" dirty="0"/>
          </a:p>
        </p:txBody>
      </p:sp>
      <p:cxnSp>
        <p:nvCxnSpPr>
          <p:cNvPr id="45" name="Straight Connector 44"/>
          <p:cNvCxnSpPr/>
          <p:nvPr/>
        </p:nvCxnSpPr>
        <p:spPr>
          <a:xfrm rot="16200000" flipV="1">
            <a:off x="358181" y="3375953"/>
            <a:ext cx="4147742" cy="4"/>
          </a:xfrm>
          <a:prstGeom prst="line">
            <a:avLst/>
          </a:prstGeom>
          <a:ln w="38100">
            <a:solidFill>
              <a:schemeClr val="accent2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2085670" y="5838520"/>
            <a:ext cx="596000" cy="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14080" y="6117350"/>
            <a:ext cx="6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50Hz</a:t>
            </a:r>
            <a:endParaRPr lang="en-US" sz="14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771693" y="5714096"/>
            <a:ext cx="34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7881" y="5886920"/>
            <a:ext cx="76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0.05Hz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2225" cap="flat" cmpd="sng" algn="ctr">
          <a:solidFill>
            <a:schemeClr val="accent1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2225" cap="flat" cmpd="sng" algn="ctr">
          <a:solidFill>
            <a:schemeClr val="accent1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FinalPowerpoint</Template>
  <TotalTime>42517</TotalTime>
  <Words>108</Words>
  <Application>Microsoft Office PowerPoint</Application>
  <PresentationFormat>On-screen Show (4:3)</PresentationFormat>
  <Paragraphs>31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Custom Design</vt:lpstr>
      <vt:lpstr>Office Theme</vt:lpstr>
      <vt:lpstr>Signals from Body</vt:lpstr>
      <vt:lpstr>Bandwidth of interest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a0866917</cp:lastModifiedBy>
  <cp:revision>483</cp:revision>
  <dcterms:created xsi:type="dcterms:W3CDTF">2007-12-19T20:51:45Z</dcterms:created>
  <dcterms:modified xsi:type="dcterms:W3CDTF">2011-08-17T18:06:17Z</dcterms:modified>
</cp:coreProperties>
</file>