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793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sz="half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608965" y="92074"/>
            <a:ext cx="10961370" cy="15081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608965" y="1600200"/>
            <a:ext cx="1096137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4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6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8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3.png"/><Relationship Id="rId7" Type="http://schemas.openxmlformats.org/officeDocument/2006/relationships/image" Target="../media/image15.png"/><Relationship Id="rId8" Type="http://schemas.openxmlformats.org/officeDocument/2006/relationships/image" Target="../media/image5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0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"/>
          <p:cNvSpPr/>
          <p:nvPr/>
        </p:nvSpPr>
        <p:spPr>
          <a:xfrm>
            <a:off x="-1" y="0"/>
            <a:ext cx="12191697" cy="6858000"/>
          </a:xfrm>
          <a:prstGeom prst="rect">
            <a:avLst/>
          </a:prstGeom>
          <a:gradFill>
            <a:gsLst>
              <a:gs pos="0">
                <a:srgbClr val="331907">
                  <a:alpha val="85000"/>
                </a:srgbClr>
              </a:gs>
              <a:gs pos="100000">
                <a:srgbClr val="331907">
                  <a:alpha val="85000"/>
                </a:srgb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Rounded Rectangle 2"/>
          <p:cNvSpPr/>
          <p:nvPr/>
        </p:nvSpPr>
        <p:spPr>
          <a:xfrm>
            <a:off x="5238619" y="1104900"/>
            <a:ext cx="1714457" cy="1714500"/>
          </a:xfrm>
          <a:prstGeom prst="roundRect">
            <a:avLst>
              <a:gd name="adj" fmla="val 16667"/>
            </a:avLst>
          </a:prstGeom>
          <a:blipFill>
            <a:blip r:embed="rId3"/>
            <a:stretch>
              <a:fillRect/>
            </a:stretch>
          </a:blipFill>
          <a:ln w="33020">
            <a:solidFill>
              <a:srgbClr val="C9B79C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TextBox 3"/>
          <p:cNvSpPr txBox="1"/>
          <p:nvPr/>
        </p:nvSpPr>
        <p:spPr>
          <a:xfrm>
            <a:off x="2175209" y="3503992"/>
            <a:ext cx="7841276" cy="6882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 algn="ctr">
              <a:lnSpc>
                <a:spcPts val="4600"/>
              </a:lnSpc>
              <a:spcBef>
                <a:spcPts val="1300"/>
              </a:spcBef>
              <a:defRPr b="1" sz="3500">
                <a:solidFill>
                  <a:srgbClr val="E8D4B0"/>
                </a:solidFill>
              </a:defRPr>
            </a:lvl1pPr>
          </a:lstStyle>
          <a:p>
            <a:pPr/>
            <a:r>
              <a:t>Gonzalo de Berceo y el Mester de Clerecía</a:t>
            </a:r>
          </a:p>
        </p:txBody>
      </p:sp>
      <p:sp>
        <p:nvSpPr>
          <p:cNvPr id="97" name="Rectangle 4"/>
          <p:cNvSpPr/>
          <p:nvPr/>
        </p:nvSpPr>
        <p:spPr>
          <a:xfrm>
            <a:off x="5143370" y="4819650"/>
            <a:ext cx="1904953" cy="1905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C9B79C"/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TextBox 5"/>
          <p:cNvSpPr txBox="1"/>
          <p:nvPr/>
        </p:nvSpPr>
        <p:spPr>
          <a:xfrm>
            <a:off x="4618465" y="5126275"/>
            <a:ext cx="2954764" cy="243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 algn="ctr">
              <a:spcBef>
                <a:spcPts val="2600"/>
              </a:spcBef>
              <a:defRPr sz="1100">
                <a:solidFill>
                  <a:srgbClr val="C9B79C"/>
                </a:solidFill>
              </a:defRPr>
            </a:lvl1pPr>
          </a:lstStyle>
          <a:p>
            <a:pPr/>
            <a:r>
              <a:t>Voces Pioneras en la Literatura Medieval Española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1"/>
          <p:cNvSpPr/>
          <p:nvPr/>
        </p:nvSpPr>
        <p:spPr>
          <a:xfrm>
            <a:off x="-1" y="0"/>
            <a:ext cx="12191697" cy="6858000"/>
          </a:xfrm>
          <a:prstGeom prst="rect">
            <a:avLst/>
          </a:prstGeom>
          <a:gradFill>
            <a:gsLst>
              <a:gs pos="0">
                <a:srgbClr val="331907">
                  <a:alpha val="85000"/>
                </a:srgbClr>
              </a:gs>
              <a:gs pos="100000">
                <a:srgbClr val="331907">
                  <a:alpha val="85000"/>
                </a:srgb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TextBox 2"/>
          <p:cNvSpPr txBox="1"/>
          <p:nvPr/>
        </p:nvSpPr>
        <p:spPr>
          <a:xfrm>
            <a:off x="685020" y="1695043"/>
            <a:ext cx="3895626" cy="40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>
              <a:spcBef>
                <a:spcPts val="1900"/>
              </a:spcBef>
              <a:defRPr b="1" sz="2300">
                <a:solidFill>
                  <a:srgbClr val="E8D4B0"/>
                </a:solidFill>
              </a:defRPr>
            </a:lvl1pPr>
          </a:lstStyle>
          <a:p>
            <a:pPr/>
            <a:r>
              <a:t>Biografía de Gonzalo de Berceo</a:t>
            </a:r>
          </a:p>
        </p:txBody>
      </p:sp>
      <p:sp>
        <p:nvSpPr>
          <p:cNvPr id="102" name="Rectangle 3"/>
          <p:cNvSpPr/>
          <p:nvPr/>
        </p:nvSpPr>
        <p:spPr>
          <a:xfrm>
            <a:off x="666733" y="2886075"/>
            <a:ext cx="952476" cy="1905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C9B79C"/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32" y="3111341"/>
            <a:ext cx="228595" cy="197168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extBox 5"/>
          <p:cNvSpPr txBox="1"/>
          <p:nvPr/>
        </p:nvSpPr>
        <p:spPr>
          <a:xfrm>
            <a:off x="1056487" y="3069653"/>
            <a:ext cx="2533345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sz="1100">
                <a:solidFill>
                  <a:srgbClr val="F5E6D3"/>
                </a:solidFill>
              </a:defRPr>
            </a:pPr>
            <a:r>
              <a:t>Nacido </a:t>
            </a:r>
            <a:r>
              <a:rPr b="1">
                <a:solidFill>
                  <a:srgbClr val="E8D4B0"/>
                </a:solidFill>
              </a:rPr>
              <a:t>c. 1197</a:t>
            </a:r>
            <a:r>
              <a:t> en Berceo, La Rioja, España</a:t>
            </a:r>
          </a:p>
        </p:txBody>
      </p:sp>
      <p:pic>
        <p:nvPicPr>
          <p:cNvPr id="105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732" y="3583304"/>
            <a:ext cx="228595" cy="205740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TextBox 7"/>
          <p:cNvSpPr txBox="1"/>
          <p:nvPr/>
        </p:nvSpPr>
        <p:spPr>
          <a:xfrm>
            <a:off x="1056486" y="3545903"/>
            <a:ext cx="3298285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sz="1100">
                <a:solidFill>
                  <a:srgbClr val="F5E6D3"/>
                </a:solidFill>
              </a:defRPr>
            </a:pPr>
            <a:r>
              <a:t>Asociado con el </a:t>
            </a:r>
            <a:r>
              <a:rPr b="1">
                <a:solidFill>
                  <a:srgbClr val="E8D4B0"/>
                </a:solidFill>
              </a:rPr>
              <a:t>Monasterio de San Millán de la Cogolla</a:t>
            </a:r>
          </a:p>
        </p:txBody>
      </p:sp>
      <p:pic>
        <p:nvPicPr>
          <p:cNvPr id="107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6732" y="4073842"/>
            <a:ext cx="228595" cy="177165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Box 9"/>
          <p:cNvSpPr txBox="1"/>
          <p:nvPr/>
        </p:nvSpPr>
        <p:spPr>
          <a:xfrm>
            <a:off x="1056486" y="4022152"/>
            <a:ext cx="3568204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sz="1100">
                <a:solidFill>
                  <a:srgbClr val="F5E6D3"/>
                </a:solidFill>
              </a:defRPr>
            </a:pPr>
            <a:r>
              <a:t>Diácono a principios de los </a:t>
            </a:r>
            <a:r>
              <a:rPr b="1">
                <a:solidFill>
                  <a:srgbClr val="E8D4B0"/>
                </a:solidFill>
              </a:rPr>
              <a:t>años 1220</a:t>
            </a:r>
            <a:r>
              <a:t>, sacerdote desde </a:t>
            </a:r>
            <a:r>
              <a:rPr b="1">
                <a:solidFill>
                  <a:srgbClr val="E8D4B0"/>
                </a:solidFill>
              </a:rPr>
              <a:t>1237</a:t>
            </a:r>
          </a:p>
        </p:txBody>
      </p:sp>
      <p:pic>
        <p:nvPicPr>
          <p:cNvPr id="109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6732" y="4537233"/>
            <a:ext cx="228595" cy="202883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extBox 11"/>
          <p:cNvSpPr txBox="1"/>
          <p:nvPr/>
        </p:nvSpPr>
        <p:spPr>
          <a:xfrm>
            <a:off x="1056487" y="4498402"/>
            <a:ext cx="2874682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b="1" sz="1100">
                <a:solidFill>
                  <a:srgbClr val="E8D4B0"/>
                </a:solidFill>
              </a:defRPr>
            </a:pPr>
            <a:r>
              <a:t>Primer autor conocido</a:t>
            </a:r>
            <a:r>
              <a:rPr b="0">
                <a:solidFill>
                  <a:srgbClr val="F5E6D3"/>
                </a:solidFill>
              </a:rPr>
              <a:t> en la literatura castellana</a:t>
            </a:r>
          </a:p>
        </p:txBody>
      </p:sp>
      <p:pic>
        <p:nvPicPr>
          <p:cNvPr id="111" name="Picture 12" descr="Picture 12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6732" y="5022055"/>
            <a:ext cx="228595" cy="185738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TextBox 13"/>
          <p:cNvSpPr txBox="1"/>
          <p:nvPr/>
        </p:nvSpPr>
        <p:spPr>
          <a:xfrm>
            <a:off x="1056486" y="4974653"/>
            <a:ext cx="3075434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sz="1100">
                <a:solidFill>
                  <a:srgbClr val="F5E6D3"/>
                </a:solidFill>
              </a:defRPr>
            </a:pPr>
            <a:r>
              <a:t>Pionero del movimiento literario </a:t>
            </a:r>
            <a:r>
              <a:rPr b="1">
                <a:solidFill>
                  <a:srgbClr val="E8D4B0"/>
                </a:solidFill>
              </a:rPr>
              <a:t>Mester de Clerecía</a:t>
            </a:r>
          </a:p>
        </p:txBody>
      </p:sp>
      <p:sp>
        <p:nvSpPr>
          <p:cNvPr id="113" name="Rounded Rectangle 14"/>
          <p:cNvSpPr/>
          <p:nvPr/>
        </p:nvSpPr>
        <p:spPr>
          <a:xfrm>
            <a:off x="6505412" y="1638299"/>
            <a:ext cx="4762381" cy="3581401"/>
          </a:xfrm>
          <a:prstGeom prst="roundRect">
            <a:avLst>
              <a:gd name="adj" fmla="val 16667"/>
            </a:avLst>
          </a:prstGeom>
          <a:blipFill>
            <a:blip r:embed="rId8"/>
            <a:stretch>
              <a:fillRect/>
            </a:stretch>
          </a:blipFill>
          <a:ln w="24765">
            <a:solidFill>
              <a:srgbClr val="C9B79C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"/>
          <p:cNvSpPr/>
          <p:nvPr/>
        </p:nvSpPr>
        <p:spPr>
          <a:xfrm>
            <a:off x="-1" y="0"/>
            <a:ext cx="12191697" cy="6858000"/>
          </a:xfrm>
          <a:prstGeom prst="rect">
            <a:avLst/>
          </a:prstGeom>
          <a:gradFill>
            <a:gsLst>
              <a:gs pos="0">
                <a:srgbClr val="331907">
                  <a:alpha val="85000"/>
                </a:srgbClr>
              </a:gs>
              <a:gs pos="100000">
                <a:srgbClr val="331907">
                  <a:alpha val="85000"/>
                </a:srgb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TextBox 2"/>
          <p:cNvSpPr txBox="1"/>
          <p:nvPr/>
        </p:nvSpPr>
        <p:spPr>
          <a:xfrm>
            <a:off x="685020" y="752069"/>
            <a:ext cx="2381640" cy="40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>
              <a:spcBef>
                <a:spcPts val="1900"/>
              </a:spcBef>
              <a:defRPr b="1" sz="2300">
                <a:solidFill>
                  <a:srgbClr val="E8D4B0"/>
                </a:solidFill>
              </a:defRPr>
            </a:lvl1pPr>
          </a:lstStyle>
          <a:p>
            <a:pPr/>
            <a:r>
              <a:t>Mester de Clerecía</a:t>
            </a:r>
          </a:p>
        </p:txBody>
      </p:sp>
      <p:sp>
        <p:nvSpPr>
          <p:cNvPr id="117" name="Rectangle 3"/>
          <p:cNvSpPr/>
          <p:nvPr/>
        </p:nvSpPr>
        <p:spPr>
          <a:xfrm>
            <a:off x="666733" y="1685925"/>
            <a:ext cx="952476" cy="1905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C9B79C"/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8" name="TextBox 4"/>
          <p:cNvSpPr txBox="1"/>
          <p:nvPr/>
        </p:nvSpPr>
        <p:spPr>
          <a:xfrm>
            <a:off x="685020" y="1895341"/>
            <a:ext cx="5181842" cy="27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>
              <a:spcBef>
                <a:spcPts val="1900"/>
              </a:spcBef>
              <a:defRPr sz="1300">
                <a:solidFill>
                  <a:srgbClr val="C9B79C"/>
                </a:solidFill>
              </a:defRPr>
            </a:lvl1pPr>
          </a:lstStyle>
          <a:p>
            <a:pPr/>
            <a:r>
              <a:t>"Ministerio de Clero" — Movimiento literario medieval español del siglo XIII</a:t>
            </a:r>
          </a:p>
        </p:txBody>
      </p:sp>
      <p:pic>
        <p:nvPicPr>
          <p:cNvPr id="119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32" y="2488881"/>
            <a:ext cx="228595" cy="165735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extBox 6"/>
          <p:cNvSpPr txBox="1"/>
          <p:nvPr/>
        </p:nvSpPr>
        <p:spPr>
          <a:xfrm>
            <a:off x="1056487" y="2431478"/>
            <a:ext cx="2410425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sz="1100">
                <a:solidFill>
                  <a:srgbClr val="F5E6D3"/>
                </a:solidFill>
              </a:defRPr>
            </a:pPr>
            <a:r>
              <a:t>Creado por </a:t>
            </a:r>
            <a:r>
              <a:rPr b="1">
                <a:solidFill>
                  <a:srgbClr val="E8D4B0"/>
                </a:solidFill>
              </a:rPr>
              <a:t>clérigos educados</a:t>
            </a:r>
            <a:r>
              <a:t> y eruditos</a:t>
            </a:r>
          </a:p>
        </p:txBody>
      </p:sp>
      <p:pic>
        <p:nvPicPr>
          <p:cNvPr id="121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732" y="2959417"/>
            <a:ext cx="228595" cy="177165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Box 8"/>
          <p:cNvSpPr txBox="1"/>
          <p:nvPr/>
        </p:nvSpPr>
        <p:spPr>
          <a:xfrm>
            <a:off x="1056487" y="2907727"/>
            <a:ext cx="4078844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sz="1100">
                <a:solidFill>
                  <a:srgbClr val="F5E6D3"/>
                </a:solidFill>
              </a:defRPr>
            </a:pPr>
            <a:r>
              <a:t>Usaba </a:t>
            </a:r>
            <a:r>
              <a:rPr b="1">
                <a:solidFill>
                  <a:srgbClr val="E8D4B0"/>
                </a:solidFill>
              </a:rPr>
              <a:t>cuaderna vía</a:t>
            </a:r>
            <a:r>
              <a:t>: estrofas de 4 versos de 14 sílabas con rima AAAA</a:t>
            </a:r>
          </a:p>
        </p:txBody>
      </p:sp>
      <p:pic>
        <p:nvPicPr>
          <p:cNvPr id="123" name="Picture 9" descr="Picture 9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6732" y="3438525"/>
            <a:ext cx="228595" cy="17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extBox 10"/>
          <p:cNvSpPr txBox="1"/>
          <p:nvPr/>
        </p:nvSpPr>
        <p:spPr>
          <a:xfrm>
            <a:off x="1056486" y="3383978"/>
            <a:ext cx="3493647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sz="1100">
                <a:solidFill>
                  <a:srgbClr val="F5E6D3"/>
                </a:solidFill>
              </a:defRPr>
            </a:pPr>
            <a:r>
              <a:t>Enfocado en </a:t>
            </a:r>
            <a:r>
              <a:rPr b="1">
                <a:solidFill>
                  <a:srgbClr val="E8D4B0"/>
                </a:solidFill>
              </a:rPr>
              <a:t>temas serios</a:t>
            </a:r>
            <a:r>
              <a:t>: religiosos, históricos y didácticos</a:t>
            </a:r>
          </a:p>
        </p:txBody>
      </p:sp>
      <p:pic>
        <p:nvPicPr>
          <p:cNvPr id="125" name="Picture 11" descr="Picture 1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6732" y="3911917"/>
            <a:ext cx="228595" cy="177165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TextBox 12"/>
          <p:cNvSpPr txBox="1"/>
          <p:nvPr/>
        </p:nvSpPr>
        <p:spPr>
          <a:xfrm>
            <a:off x="1056487" y="3860228"/>
            <a:ext cx="2951626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sz="1100">
                <a:solidFill>
                  <a:srgbClr val="F5E6D3"/>
                </a:solidFill>
              </a:defRPr>
            </a:pPr>
            <a:r>
              <a:t>Escrito en </a:t>
            </a:r>
            <a:r>
              <a:rPr b="1">
                <a:solidFill>
                  <a:srgbClr val="E8D4B0"/>
                </a:solidFill>
              </a:rPr>
              <a:t>papel</a:t>
            </a:r>
            <a:r>
              <a:t>, no anónimo, con métrica regular</a:t>
            </a:r>
          </a:p>
        </p:txBody>
      </p:sp>
      <p:sp>
        <p:nvSpPr>
          <p:cNvPr id="127" name="Rounded Rectangle 13"/>
          <p:cNvSpPr/>
          <p:nvPr/>
        </p:nvSpPr>
        <p:spPr>
          <a:xfrm>
            <a:off x="666732" y="4648200"/>
            <a:ext cx="6343493" cy="2295525"/>
          </a:xfrm>
          <a:prstGeom prst="roundRect">
            <a:avLst>
              <a:gd name="adj" fmla="val 6639"/>
            </a:avLst>
          </a:prstGeom>
          <a:solidFill>
            <a:srgbClr val="331907">
              <a:alpha val="60000"/>
            </a:srgbClr>
          </a:solidFill>
          <a:ln w="8255">
            <a:solidFill>
              <a:srgbClr val="C9B79C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TextBox 14"/>
          <p:cNvSpPr txBox="1"/>
          <p:nvPr/>
        </p:nvSpPr>
        <p:spPr>
          <a:xfrm>
            <a:off x="2378106" y="4848092"/>
            <a:ext cx="2920745" cy="27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 algn="ctr">
              <a:spcBef>
                <a:spcPts val="900"/>
              </a:spcBef>
              <a:defRPr b="1" sz="1300">
                <a:solidFill>
                  <a:srgbClr val="E8D4B0"/>
                </a:solidFill>
              </a:defRPr>
            </a:lvl1pPr>
          </a:lstStyle>
          <a:p>
            <a:pPr/>
            <a:r>
              <a:t>Mester de Clerecía vs. Mester de Juglaría</a:t>
            </a:r>
          </a:p>
        </p:txBody>
      </p:sp>
      <p:sp>
        <p:nvSpPr>
          <p:cNvPr id="129" name="Rounded Rectangle 15"/>
          <p:cNvSpPr/>
          <p:nvPr/>
        </p:nvSpPr>
        <p:spPr>
          <a:xfrm>
            <a:off x="7505511" y="380999"/>
            <a:ext cx="3809905" cy="6486526"/>
          </a:xfrm>
          <a:prstGeom prst="roundRect">
            <a:avLst>
              <a:gd name="adj" fmla="val 16667"/>
            </a:avLst>
          </a:prstGeom>
          <a:blipFill>
            <a:blip r:embed="rId7"/>
            <a:stretch>
              <a:fillRect/>
            </a:stretch>
          </a:blipFill>
          <a:ln w="24765">
            <a:solidFill>
              <a:srgbClr val="C9B79C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TextBox 16"/>
          <p:cNvSpPr txBox="1"/>
          <p:nvPr/>
        </p:nvSpPr>
        <p:spPr>
          <a:xfrm>
            <a:off x="7809827" y="7045936"/>
            <a:ext cx="3201274" cy="22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 algn="ctr">
              <a:defRPr sz="900">
                <a:solidFill>
                  <a:srgbClr val="C9B79C"/>
                </a:solidFill>
              </a:defRPr>
            </a:lvl1pPr>
          </a:lstStyle>
          <a:p>
            <a:pPr/>
            <a:r>
              <a:t>Ejemplo de manuscrito medieval mostrando la forma cuaderna vía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"/>
          <p:cNvSpPr/>
          <p:nvPr/>
        </p:nvSpPr>
        <p:spPr>
          <a:xfrm>
            <a:off x="-1" y="0"/>
            <a:ext cx="12191697" cy="6858000"/>
          </a:xfrm>
          <a:prstGeom prst="rect">
            <a:avLst/>
          </a:prstGeom>
          <a:gradFill>
            <a:gsLst>
              <a:gs pos="0">
                <a:srgbClr val="331907">
                  <a:alpha val="85000"/>
                </a:srgbClr>
              </a:gs>
              <a:gs pos="100000">
                <a:srgbClr val="331907">
                  <a:alpha val="85000"/>
                </a:srgb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TextBox 2"/>
          <p:cNvSpPr txBox="1"/>
          <p:nvPr/>
        </p:nvSpPr>
        <p:spPr>
          <a:xfrm>
            <a:off x="685020" y="1142594"/>
            <a:ext cx="2107511" cy="40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>
              <a:spcBef>
                <a:spcPts val="1900"/>
              </a:spcBef>
              <a:defRPr b="1" sz="2300">
                <a:solidFill>
                  <a:srgbClr val="E8D4B0"/>
                </a:solidFill>
              </a:defRPr>
            </a:lvl1pPr>
          </a:lstStyle>
          <a:p>
            <a:pPr/>
            <a:r>
              <a:t>Obras de Berceo</a:t>
            </a:r>
          </a:p>
        </p:txBody>
      </p:sp>
      <p:sp>
        <p:nvSpPr>
          <p:cNvPr id="134" name="Rectangle 3"/>
          <p:cNvSpPr/>
          <p:nvPr/>
        </p:nvSpPr>
        <p:spPr>
          <a:xfrm>
            <a:off x="666733" y="2076449"/>
            <a:ext cx="952476" cy="1905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C9B79C"/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TextBox 4"/>
          <p:cNvSpPr txBox="1"/>
          <p:nvPr/>
        </p:nvSpPr>
        <p:spPr>
          <a:xfrm>
            <a:off x="685020" y="2288856"/>
            <a:ext cx="1446603" cy="29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spcBef>
                <a:spcPts val="900"/>
              </a:spcBef>
              <a:defRPr b="1" sz="1400">
                <a:solidFill>
                  <a:srgbClr val="C9B79C"/>
                </a:solidFill>
              </a:defRPr>
            </a:pPr>
            <a:r>
              <a:t> </a:t>
            </a:r>
            <a:r>
              <a:rPr b="0" sz="1100">
                <a:solidFill>
                  <a:srgbClr val="000000"/>
                </a:solidFill>
              </a:rPr>
              <a:t>  </a:t>
            </a:r>
            <a:r>
              <a:t> Poesía Mariana </a:t>
            </a:r>
          </a:p>
        </p:txBody>
      </p:sp>
      <p:pic>
        <p:nvPicPr>
          <p:cNvPr id="136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32" y="2320993"/>
            <a:ext cx="266694" cy="23481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732" y="2785601"/>
            <a:ext cx="171446" cy="143797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TextBox 7"/>
          <p:cNvSpPr txBox="1"/>
          <p:nvPr/>
        </p:nvSpPr>
        <p:spPr>
          <a:xfrm>
            <a:off x="932664" y="2735500"/>
            <a:ext cx="1690303" cy="243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>
              <a:defRPr sz="1100">
                <a:solidFill>
                  <a:srgbClr val="F5E6D3"/>
                </a:solidFill>
              </a:defRPr>
            </a:lvl1pPr>
          </a:lstStyle>
          <a:p>
            <a:pPr/>
            <a:r>
              <a:t>Milagros de Nuestra Señora</a:t>
            </a:r>
          </a:p>
        </p:txBody>
      </p:sp>
      <p:pic>
        <p:nvPicPr>
          <p:cNvPr id="139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33726" y="2785601"/>
            <a:ext cx="171446" cy="143797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xtBox 9"/>
          <p:cNvSpPr txBox="1"/>
          <p:nvPr/>
        </p:nvSpPr>
        <p:spPr>
          <a:xfrm>
            <a:off x="4199658" y="2735500"/>
            <a:ext cx="1159264" cy="243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>
              <a:defRPr sz="1100">
                <a:solidFill>
                  <a:srgbClr val="F5E6D3"/>
                </a:solidFill>
              </a:defRPr>
            </a:lvl1pPr>
          </a:lstStyle>
          <a:p>
            <a:pPr/>
            <a:r>
              <a:t>Duelo de la Virgen</a:t>
            </a:r>
          </a:p>
        </p:txBody>
      </p:sp>
      <p:pic>
        <p:nvPicPr>
          <p:cNvPr id="141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732" y="3128501"/>
            <a:ext cx="171446" cy="143797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TextBox 11"/>
          <p:cNvSpPr txBox="1"/>
          <p:nvPr/>
        </p:nvSpPr>
        <p:spPr>
          <a:xfrm>
            <a:off x="932665" y="3078400"/>
            <a:ext cx="1201761" cy="243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>
              <a:defRPr sz="1100">
                <a:solidFill>
                  <a:srgbClr val="F5E6D3"/>
                </a:solidFill>
              </a:defRPr>
            </a:lvl1pPr>
          </a:lstStyle>
          <a:p>
            <a:pPr/>
            <a:r>
              <a:t>Loores de la Virgen</a:t>
            </a:r>
          </a:p>
        </p:txBody>
      </p:sp>
      <p:sp>
        <p:nvSpPr>
          <p:cNvPr id="143" name="TextBox 12"/>
          <p:cNvSpPr txBox="1"/>
          <p:nvPr/>
        </p:nvSpPr>
        <p:spPr>
          <a:xfrm>
            <a:off x="685020" y="3565205"/>
            <a:ext cx="1765914" cy="29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spcBef>
                <a:spcPts val="900"/>
              </a:spcBef>
              <a:defRPr b="1" sz="1400">
                <a:solidFill>
                  <a:srgbClr val="C9B79C"/>
                </a:solidFill>
              </a:defRPr>
            </a:pPr>
            <a:r>
              <a:t> </a:t>
            </a:r>
            <a:r>
              <a:rPr b="0" sz="1100">
                <a:solidFill>
                  <a:srgbClr val="000000"/>
                </a:solidFill>
              </a:rPr>
              <a:t>  </a:t>
            </a:r>
            <a:r>
              <a:t> Obras Hagiográficas </a:t>
            </a:r>
          </a:p>
        </p:txBody>
      </p:sp>
      <p:pic>
        <p:nvPicPr>
          <p:cNvPr id="144" name="Picture 13" descr="Picture 1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6732" y="3619084"/>
            <a:ext cx="266694" cy="1913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" name="Picture 14" descr="Picture 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732" y="4061950"/>
            <a:ext cx="171446" cy="143797"/>
          </a:xfrm>
          <a:prstGeom prst="rect">
            <a:avLst/>
          </a:prstGeom>
          <a:ln w="12700">
            <a:miter lim="400000"/>
          </a:ln>
        </p:spPr>
      </p:pic>
      <p:sp>
        <p:nvSpPr>
          <p:cNvPr id="146" name="TextBox 15"/>
          <p:cNvSpPr txBox="1"/>
          <p:nvPr/>
        </p:nvSpPr>
        <p:spPr>
          <a:xfrm>
            <a:off x="932665" y="4011850"/>
            <a:ext cx="1172157" cy="243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>
              <a:defRPr sz="1100">
                <a:solidFill>
                  <a:srgbClr val="F5E6D3"/>
                </a:solidFill>
              </a:defRPr>
            </a:lvl1pPr>
          </a:lstStyle>
          <a:p>
            <a:pPr/>
            <a:r>
              <a:t>Vida de San Millán</a:t>
            </a:r>
          </a:p>
        </p:txBody>
      </p:sp>
      <p:pic>
        <p:nvPicPr>
          <p:cNvPr id="147" name="Picture 16" descr="Picture 1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33726" y="4061950"/>
            <a:ext cx="171446" cy="143797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extBox 17"/>
          <p:cNvSpPr txBox="1"/>
          <p:nvPr/>
        </p:nvSpPr>
        <p:spPr>
          <a:xfrm>
            <a:off x="4199657" y="4011850"/>
            <a:ext cx="1449170" cy="243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>
              <a:defRPr sz="1100">
                <a:solidFill>
                  <a:srgbClr val="F5E6D3"/>
                </a:solidFill>
              </a:defRPr>
            </a:lvl1pPr>
          </a:lstStyle>
          <a:p>
            <a:pPr/>
            <a:r>
              <a:t>Vida de Santo Domingo</a:t>
            </a:r>
          </a:p>
        </p:txBody>
      </p:sp>
      <p:pic>
        <p:nvPicPr>
          <p:cNvPr id="149" name="Picture 18" descr="Picture 1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732" y="4404850"/>
            <a:ext cx="171446" cy="143797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extBox 19"/>
          <p:cNvSpPr txBox="1"/>
          <p:nvPr/>
        </p:nvSpPr>
        <p:spPr>
          <a:xfrm>
            <a:off x="932665" y="4354750"/>
            <a:ext cx="1167109" cy="243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>
              <a:defRPr sz="1100">
                <a:solidFill>
                  <a:srgbClr val="F5E6D3"/>
                </a:solidFill>
              </a:defRPr>
            </a:lvl1pPr>
          </a:lstStyle>
          <a:p>
            <a:pPr/>
            <a:r>
              <a:t>Vida de Santa Oria</a:t>
            </a:r>
          </a:p>
        </p:txBody>
      </p:sp>
      <p:sp>
        <p:nvSpPr>
          <p:cNvPr id="151" name="TextBox 20"/>
          <p:cNvSpPr txBox="1"/>
          <p:nvPr/>
        </p:nvSpPr>
        <p:spPr>
          <a:xfrm>
            <a:off x="685020" y="4841555"/>
            <a:ext cx="1537066" cy="299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spcBef>
                <a:spcPts val="900"/>
              </a:spcBef>
              <a:defRPr b="1" sz="1400">
                <a:solidFill>
                  <a:srgbClr val="C9B79C"/>
                </a:solidFill>
              </a:defRPr>
            </a:pPr>
            <a:r>
              <a:t> </a:t>
            </a:r>
            <a:r>
              <a:rPr b="0" sz="1100">
                <a:solidFill>
                  <a:srgbClr val="000000"/>
                </a:solidFill>
              </a:rPr>
              <a:t>  </a:t>
            </a:r>
            <a:r>
              <a:t> Obras Teológicas </a:t>
            </a:r>
          </a:p>
        </p:txBody>
      </p:sp>
      <p:pic>
        <p:nvPicPr>
          <p:cNvPr id="152" name="Picture 21" descr="Picture 2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6732" y="4872244"/>
            <a:ext cx="266694" cy="2377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22" descr="Picture 2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732" y="5338300"/>
            <a:ext cx="171446" cy="143797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TextBox 23"/>
          <p:cNvSpPr txBox="1"/>
          <p:nvPr/>
        </p:nvSpPr>
        <p:spPr>
          <a:xfrm>
            <a:off x="932665" y="5288201"/>
            <a:ext cx="1444258" cy="243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>
              <a:defRPr sz="1100">
                <a:solidFill>
                  <a:srgbClr val="F5E6D3"/>
                </a:solidFill>
              </a:defRPr>
            </a:lvl1pPr>
          </a:lstStyle>
          <a:p>
            <a:pPr/>
            <a:r>
              <a:t>Del sacrificio de la misa</a:t>
            </a:r>
          </a:p>
        </p:txBody>
      </p:sp>
      <p:pic>
        <p:nvPicPr>
          <p:cNvPr id="155" name="Picture 24" descr="Picture 2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33726" y="5338300"/>
            <a:ext cx="171446" cy="143797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extBox 25"/>
          <p:cNvSpPr txBox="1"/>
          <p:nvPr/>
        </p:nvSpPr>
        <p:spPr>
          <a:xfrm>
            <a:off x="4199657" y="5288201"/>
            <a:ext cx="1515678" cy="243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>
              <a:defRPr sz="1100">
                <a:solidFill>
                  <a:srgbClr val="F5E6D3"/>
                </a:solidFill>
              </a:defRPr>
            </a:lvl1pPr>
          </a:lstStyle>
          <a:p>
            <a:pPr/>
            <a:r>
              <a:t>Los signos del juicio final</a:t>
            </a:r>
          </a:p>
        </p:txBody>
      </p:sp>
      <p:sp>
        <p:nvSpPr>
          <p:cNvPr id="157" name="Rounded Rectangle 26"/>
          <p:cNvSpPr/>
          <p:nvPr/>
        </p:nvSpPr>
        <p:spPr>
          <a:xfrm>
            <a:off x="7505511" y="2447924"/>
            <a:ext cx="3809905" cy="1571626"/>
          </a:xfrm>
          <a:prstGeom prst="roundRect">
            <a:avLst>
              <a:gd name="adj" fmla="val 16667"/>
            </a:avLst>
          </a:prstGeom>
          <a:blipFill>
            <a:blip r:embed="rId7"/>
            <a:stretch>
              <a:fillRect/>
            </a:stretch>
          </a:blipFill>
          <a:ln w="24765">
            <a:solidFill>
              <a:srgbClr val="C9B79C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TextBox 27"/>
          <p:cNvSpPr txBox="1"/>
          <p:nvPr/>
        </p:nvSpPr>
        <p:spPr>
          <a:xfrm>
            <a:off x="7736510" y="4197960"/>
            <a:ext cx="3357432" cy="22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 algn="ctr">
              <a:defRPr sz="900">
                <a:solidFill>
                  <a:srgbClr val="C9B79C"/>
                </a:solidFill>
              </a:defRPr>
            </a:lvl1pPr>
          </a:lstStyle>
          <a:p>
            <a:pPr/>
            <a:r>
              <a:t>Ilustración de manuscrito medieval representando la época de Berceo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"/>
          <p:cNvSpPr/>
          <p:nvPr/>
        </p:nvSpPr>
        <p:spPr>
          <a:xfrm>
            <a:off x="-1" y="0"/>
            <a:ext cx="12191697" cy="6858000"/>
          </a:xfrm>
          <a:prstGeom prst="rect">
            <a:avLst/>
          </a:prstGeom>
          <a:gradFill>
            <a:gsLst>
              <a:gs pos="0">
                <a:srgbClr val="331907">
                  <a:alpha val="85000"/>
                </a:srgbClr>
              </a:gs>
              <a:gs pos="100000">
                <a:srgbClr val="331907">
                  <a:alpha val="85000"/>
                </a:srgb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TextBox 2"/>
          <p:cNvSpPr txBox="1"/>
          <p:nvPr/>
        </p:nvSpPr>
        <p:spPr>
          <a:xfrm>
            <a:off x="685020" y="913994"/>
            <a:ext cx="3472451" cy="40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>
              <a:spcBef>
                <a:spcPts val="1900"/>
              </a:spcBef>
              <a:defRPr b="1" sz="2300">
                <a:solidFill>
                  <a:srgbClr val="E8D4B0"/>
                </a:solidFill>
              </a:defRPr>
            </a:lvl1pPr>
          </a:lstStyle>
          <a:p>
            <a:pPr/>
            <a:r>
              <a:t>Milagros de Nuestra Señora</a:t>
            </a:r>
          </a:p>
        </p:txBody>
      </p:sp>
      <p:sp>
        <p:nvSpPr>
          <p:cNvPr id="162" name="Rectangle 3"/>
          <p:cNvSpPr/>
          <p:nvPr/>
        </p:nvSpPr>
        <p:spPr>
          <a:xfrm>
            <a:off x="666733" y="1847849"/>
            <a:ext cx="952476" cy="1905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C9B79C"/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3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32" y="2070257"/>
            <a:ext cx="228595" cy="20288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TextBox 5"/>
          <p:cNvSpPr txBox="1"/>
          <p:nvPr/>
        </p:nvSpPr>
        <p:spPr>
          <a:xfrm>
            <a:off x="1056487" y="2031428"/>
            <a:ext cx="2612813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sz="1100">
                <a:solidFill>
                  <a:srgbClr val="F5E6D3"/>
                </a:solidFill>
              </a:defRPr>
            </a:pPr>
            <a:r>
              <a:t>Colección de </a:t>
            </a:r>
            <a:r>
              <a:rPr b="1">
                <a:solidFill>
                  <a:srgbClr val="E8D4B0"/>
                </a:solidFill>
              </a:rPr>
              <a:t>25 milagros</a:t>
            </a:r>
            <a:r>
              <a:t> de la Virgen María</a:t>
            </a:r>
          </a:p>
        </p:txBody>
      </p:sp>
      <p:pic>
        <p:nvPicPr>
          <p:cNvPr id="165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732" y="2501741"/>
            <a:ext cx="228595" cy="197168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TextBox 7"/>
          <p:cNvSpPr txBox="1"/>
          <p:nvPr/>
        </p:nvSpPr>
        <p:spPr>
          <a:xfrm>
            <a:off x="1056486" y="2460053"/>
            <a:ext cx="2702787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sz="1100">
                <a:solidFill>
                  <a:srgbClr val="F5E6D3"/>
                </a:solidFill>
              </a:defRPr>
            </a:pPr>
            <a:r>
              <a:t>Escrito alrededor del </a:t>
            </a:r>
            <a:r>
              <a:rPr b="1">
                <a:solidFill>
                  <a:srgbClr val="E8D4B0"/>
                </a:solidFill>
              </a:rPr>
              <a:t>1260</a:t>
            </a:r>
            <a:r>
              <a:t> en dialecto riojano</a:t>
            </a:r>
          </a:p>
        </p:txBody>
      </p:sp>
      <p:pic>
        <p:nvPicPr>
          <p:cNvPr id="167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6732" y="2971800"/>
            <a:ext cx="228595" cy="1143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TextBox 9"/>
          <p:cNvSpPr txBox="1"/>
          <p:nvPr/>
        </p:nvSpPr>
        <p:spPr>
          <a:xfrm>
            <a:off x="1056487" y="2888678"/>
            <a:ext cx="3360358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sz="1100">
                <a:solidFill>
                  <a:srgbClr val="F5E6D3"/>
                </a:solidFill>
              </a:defRPr>
            </a:pPr>
            <a:r>
              <a:t>Introducción </a:t>
            </a:r>
            <a:r>
              <a:rPr b="1">
                <a:solidFill>
                  <a:srgbClr val="E8D4B0"/>
                </a:solidFill>
              </a:rPr>
              <a:t>alegórica</a:t>
            </a:r>
            <a:r>
              <a:t> ambientada en un hermoso prado</a:t>
            </a:r>
          </a:p>
        </p:txBody>
      </p:sp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6732" y="3368992"/>
            <a:ext cx="228595" cy="177165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extBox 11"/>
          <p:cNvSpPr txBox="1"/>
          <p:nvPr/>
        </p:nvSpPr>
        <p:spPr>
          <a:xfrm>
            <a:off x="1056487" y="3317303"/>
            <a:ext cx="3343578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sz="1100">
                <a:solidFill>
                  <a:srgbClr val="F5E6D3"/>
                </a:solidFill>
              </a:defRPr>
            </a:pPr>
            <a:r>
              <a:t>Cada milagro seguido de una </a:t>
            </a:r>
            <a:r>
              <a:rPr b="1">
                <a:solidFill>
                  <a:srgbClr val="E8D4B0"/>
                </a:solidFill>
              </a:rPr>
              <a:t>lección moral</a:t>
            </a:r>
            <a:r>
              <a:t> para el lector</a:t>
            </a:r>
          </a:p>
        </p:txBody>
      </p:sp>
      <p:sp>
        <p:nvSpPr>
          <p:cNvPr id="171" name="Rounded Rectangle 12"/>
          <p:cNvSpPr/>
          <p:nvPr/>
        </p:nvSpPr>
        <p:spPr>
          <a:xfrm>
            <a:off x="666732" y="3962398"/>
            <a:ext cx="6343493" cy="2038350"/>
          </a:xfrm>
          <a:prstGeom prst="roundRect">
            <a:avLst>
              <a:gd name="adj" fmla="val 7476"/>
            </a:avLst>
          </a:prstGeom>
          <a:solidFill>
            <a:srgbClr val="331907">
              <a:alpha val="60000"/>
            </a:srgbClr>
          </a:solidFill>
          <a:ln w="8255">
            <a:solidFill>
              <a:srgbClr val="C9B79C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TextBox 13"/>
          <p:cNvSpPr txBox="1"/>
          <p:nvPr/>
        </p:nvSpPr>
        <p:spPr>
          <a:xfrm>
            <a:off x="885040" y="4162291"/>
            <a:ext cx="2016931" cy="27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spcBef>
                <a:spcPts val="900"/>
              </a:spcBef>
              <a:defRPr b="1" sz="1300">
                <a:solidFill>
                  <a:srgbClr val="E8D4B0"/>
                </a:solidFill>
              </a:defRPr>
            </a:pPr>
            <a:r>
              <a:t> </a:t>
            </a:r>
            <a:r>
              <a:rPr b="0" sz="1100">
                <a:solidFill>
                  <a:srgbClr val="000000"/>
                </a:solidFill>
              </a:rPr>
              <a:t>  </a:t>
            </a:r>
            <a:r>
              <a:t> Ejemplo de Cuaderna Vía </a:t>
            </a:r>
          </a:p>
        </p:txBody>
      </p:sp>
      <p:pic>
        <p:nvPicPr>
          <p:cNvPr id="173" name="Picture 14" descr="Picture 14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6753" y="4216717"/>
            <a:ext cx="228594" cy="177165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extBox 15"/>
          <p:cNvSpPr txBox="1"/>
          <p:nvPr/>
        </p:nvSpPr>
        <p:spPr>
          <a:xfrm>
            <a:off x="885040" y="4636197"/>
            <a:ext cx="5906877" cy="1109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864" tIns="54864" rIns="54864" bIns="54864" anchor="ctr">
            <a:spAutoFit/>
          </a:bodyPr>
          <a:lstStyle/>
          <a:p>
            <a:pPr>
              <a:lnSpc>
                <a:spcPts val="2000"/>
              </a:lnSpc>
              <a:defRPr sz="1100">
                <a:solidFill>
                  <a:srgbClr val="C9B79C"/>
                </a:solidFill>
              </a:defRPr>
            </a:pPr>
            <a:r>
              <a:t> "Amigos e vassallos de Dios omnipotent,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ts val="2000"/>
              </a:lnSpc>
              <a:defRPr sz="1100">
                <a:solidFill>
                  <a:srgbClr val="C9B79C"/>
                </a:solidFill>
              </a:defRPr>
            </a:pPr>
            <a:r>
              <a:t> si vos me escuchássedes por vuestro consiment,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ts val="2000"/>
              </a:lnSpc>
              <a:defRPr sz="1100">
                <a:solidFill>
                  <a:srgbClr val="C9B79C"/>
                </a:solidFill>
              </a:defRPr>
            </a:pPr>
            <a:r>
              <a:t> querríavos contar un buen aveniment:</a:t>
            </a:r>
            <a:endParaRPr>
              <a:solidFill>
                <a:srgbClr val="000000"/>
              </a:solidFill>
            </a:endParaRPr>
          </a:p>
          <a:p>
            <a:pPr>
              <a:lnSpc>
                <a:spcPts val="2000"/>
              </a:lnSpc>
              <a:defRPr sz="1100">
                <a:solidFill>
                  <a:srgbClr val="C9B79C"/>
                </a:solidFill>
              </a:defRPr>
            </a:pPr>
            <a:r>
              <a:t> terrédeslo en cabo por bueno verament." </a:t>
            </a:r>
          </a:p>
        </p:txBody>
      </p:sp>
      <p:sp>
        <p:nvSpPr>
          <p:cNvPr id="175" name="Rounded Rectangle 16"/>
          <p:cNvSpPr/>
          <p:nvPr/>
        </p:nvSpPr>
        <p:spPr>
          <a:xfrm>
            <a:off x="7505511" y="2609850"/>
            <a:ext cx="3809905" cy="1247775"/>
          </a:xfrm>
          <a:prstGeom prst="roundRect">
            <a:avLst>
              <a:gd name="adj" fmla="val 16667"/>
            </a:avLst>
          </a:prstGeom>
          <a:blipFill>
            <a:blip r:embed="rId8"/>
            <a:stretch>
              <a:fillRect/>
            </a:stretch>
          </a:blipFill>
          <a:ln w="24765">
            <a:solidFill>
              <a:srgbClr val="C9B79C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TextBox 17"/>
          <p:cNvSpPr txBox="1"/>
          <p:nvPr/>
        </p:nvSpPr>
        <p:spPr>
          <a:xfrm>
            <a:off x="7981389" y="4036035"/>
            <a:ext cx="2858150" cy="22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 algn="ctr">
              <a:defRPr sz="900">
                <a:solidFill>
                  <a:srgbClr val="C9B79C"/>
                </a:solidFill>
              </a:defRPr>
            </a:lvl1pPr>
          </a:lstStyle>
          <a:p>
            <a:pPr/>
            <a:r>
              <a:t>Ejemplo de forma cuaderna vía en el manuscrito de Berceo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"/>
          <p:cNvSpPr/>
          <p:nvPr/>
        </p:nvSpPr>
        <p:spPr>
          <a:xfrm>
            <a:off x="-1" y="0"/>
            <a:ext cx="12191697" cy="6858000"/>
          </a:xfrm>
          <a:prstGeom prst="rect">
            <a:avLst/>
          </a:prstGeom>
          <a:gradFill>
            <a:gsLst>
              <a:gs pos="0">
                <a:srgbClr val="331907">
                  <a:alpha val="85000"/>
                </a:srgbClr>
              </a:gs>
              <a:gs pos="100000">
                <a:srgbClr val="331907">
                  <a:alpha val="85000"/>
                </a:srgbClr>
              </a:gs>
            </a:gsLst>
            <a:lin ang="162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TextBox 2"/>
          <p:cNvSpPr txBox="1"/>
          <p:nvPr/>
        </p:nvSpPr>
        <p:spPr>
          <a:xfrm>
            <a:off x="685020" y="771119"/>
            <a:ext cx="2459515" cy="400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>
              <a:spcBef>
                <a:spcPts val="1900"/>
              </a:spcBef>
              <a:defRPr b="1" sz="2300">
                <a:solidFill>
                  <a:srgbClr val="E8D4B0"/>
                </a:solidFill>
              </a:defRPr>
            </a:lvl1pPr>
          </a:lstStyle>
          <a:p>
            <a:pPr/>
            <a:r>
              <a:t>Legado e Influencia</a:t>
            </a:r>
          </a:p>
        </p:txBody>
      </p:sp>
      <p:sp>
        <p:nvSpPr>
          <p:cNvPr id="180" name="Rectangle 3"/>
          <p:cNvSpPr/>
          <p:nvPr/>
        </p:nvSpPr>
        <p:spPr>
          <a:xfrm>
            <a:off x="666733" y="1704975"/>
            <a:ext cx="952476" cy="1905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C9B79C"/>
              </a:gs>
              <a:gs pos="100000">
                <a:srgbClr val="000000">
                  <a:alpha val="0"/>
                </a:srgbClr>
              </a:gs>
            </a:gsLst>
            <a:lin ang="10800000"/>
          </a:gra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6732" y="1930468"/>
            <a:ext cx="266694" cy="234812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TextBox 5"/>
          <p:cNvSpPr txBox="1"/>
          <p:nvPr/>
        </p:nvSpPr>
        <p:spPr>
          <a:xfrm>
            <a:off x="1094586" y="1888553"/>
            <a:ext cx="2874682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b="1" sz="1100">
                <a:solidFill>
                  <a:srgbClr val="E8D4B0"/>
                </a:solidFill>
              </a:defRPr>
            </a:pPr>
            <a:r>
              <a:t>Primer autor conocido</a:t>
            </a:r>
            <a:r>
              <a:rPr b="0">
                <a:solidFill>
                  <a:srgbClr val="F5E6D3"/>
                </a:solidFill>
              </a:rPr>
              <a:t> en la literatura castellana</a:t>
            </a:r>
          </a:p>
        </p:txBody>
      </p:sp>
      <p:pic>
        <p:nvPicPr>
          <p:cNvPr id="183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66732" y="2467388"/>
            <a:ext cx="266694" cy="20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TextBox 7"/>
          <p:cNvSpPr txBox="1"/>
          <p:nvPr/>
        </p:nvSpPr>
        <p:spPr>
          <a:xfrm>
            <a:off x="1094585" y="2555303"/>
            <a:ext cx="5897352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sz="1100">
                <a:solidFill>
                  <a:srgbClr val="F5E6D3"/>
                </a:solidFill>
              </a:defRPr>
            </a:pPr>
            <a:r>
              <a:t>Pionero de la forma poética </a:t>
            </a:r>
            <a:r>
              <a:rPr b="1">
                <a:solidFill>
                  <a:srgbClr val="E8D4B0"/>
                </a:solidFill>
              </a:rPr>
              <a:t>cuaderna vía</a:t>
            </a:r>
            <a:r>
              <a:t> que dominó la poesía española durante siglos</a:t>
            </a:r>
          </a:p>
        </p:txBody>
      </p:sp>
      <p:pic>
        <p:nvPicPr>
          <p:cNvPr id="185" name="Picture 8" descr="Picture 8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66732" y="3262519"/>
            <a:ext cx="266694" cy="237711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extBox 9"/>
          <p:cNvSpPr txBox="1"/>
          <p:nvPr/>
        </p:nvSpPr>
        <p:spPr>
          <a:xfrm>
            <a:off x="1094585" y="3364927"/>
            <a:ext cx="5897352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sz="1100">
                <a:solidFill>
                  <a:srgbClr val="F5E6D3"/>
                </a:solidFill>
              </a:defRPr>
            </a:pPr>
            <a:r>
              <a:t>Figura clave en la promoción de las </a:t>
            </a:r>
            <a:r>
              <a:rPr b="1">
                <a:solidFill>
                  <a:srgbClr val="E8D4B0"/>
                </a:solidFill>
              </a:rPr>
              <a:t>devociones marianas</a:t>
            </a:r>
            <a:r>
              <a:t> a través de literatura vernácula accesible</a:t>
            </a:r>
          </a:p>
        </p:txBody>
      </p:sp>
      <p:pic>
        <p:nvPicPr>
          <p:cNvPr id="187" name="Picture 10" descr="Picture 1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66732" y="4086638"/>
            <a:ext cx="266694" cy="208722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xtBox 11"/>
          <p:cNvSpPr txBox="1"/>
          <p:nvPr/>
        </p:nvSpPr>
        <p:spPr>
          <a:xfrm>
            <a:off x="1094585" y="4031678"/>
            <a:ext cx="4448832" cy="3376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/>
          <a:p>
            <a:pPr>
              <a:lnSpc>
                <a:spcPts val="1900"/>
              </a:lnSpc>
              <a:defRPr sz="1100">
                <a:solidFill>
                  <a:srgbClr val="F5E6D3"/>
                </a:solidFill>
              </a:defRPr>
            </a:pPr>
            <a:r>
              <a:t>Influyó en poetas españoles posteriores como </a:t>
            </a:r>
            <a:r>
              <a:rPr b="1">
                <a:solidFill>
                  <a:srgbClr val="E8D4B0"/>
                </a:solidFill>
              </a:rPr>
              <a:t>Juan Ruiz (Arcipreste de Hita)</a:t>
            </a:r>
          </a:p>
        </p:txBody>
      </p:sp>
      <p:sp>
        <p:nvSpPr>
          <p:cNvPr id="189" name="Rounded Rectangle 12"/>
          <p:cNvSpPr/>
          <p:nvPr/>
        </p:nvSpPr>
        <p:spPr>
          <a:xfrm>
            <a:off x="666732" y="4772025"/>
            <a:ext cx="6343493" cy="1371600"/>
          </a:xfrm>
          <a:prstGeom prst="roundRect">
            <a:avLst>
              <a:gd name="adj" fmla="val 11111"/>
            </a:avLst>
          </a:prstGeom>
          <a:solidFill>
            <a:srgbClr val="331907">
              <a:alpha val="60000"/>
            </a:srgbClr>
          </a:solidFill>
          <a:ln w="8255">
            <a:solidFill>
              <a:srgbClr val="C9B79C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TextBox 13"/>
          <p:cNvSpPr txBox="1"/>
          <p:nvPr/>
        </p:nvSpPr>
        <p:spPr>
          <a:xfrm>
            <a:off x="885040" y="4975923"/>
            <a:ext cx="5906877" cy="6018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864" tIns="54864" rIns="54864" bIns="54864" anchor="ctr">
            <a:spAutoFit/>
          </a:bodyPr>
          <a:lstStyle>
            <a:lvl1pPr>
              <a:lnSpc>
                <a:spcPts val="2000"/>
              </a:lnSpc>
              <a:defRPr sz="1100">
                <a:solidFill>
                  <a:srgbClr val="C9B79C"/>
                </a:solidFill>
              </a:defRPr>
            </a:lvl1pPr>
          </a:lstStyle>
          <a:p>
            <a:pPr/>
            <a:r>
              <a:t>Algunos escritores de la literatura española atribuyen a sus obras una influencia decisiva en el peculiar desarrollo de la poesía española.</a:t>
            </a:r>
          </a:p>
        </p:txBody>
      </p:sp>
      <p:sp>
        <p:nvSpPr>
          <p:cNvPr id="191" name="TextBox 14"/>
          <p:cNvSpPr txBox="1"/>
          <p:nvPr/>
        </p:nvSpPr>
        <p:spPr>
          <a:xfrm>
            <a:off x="5255496" y="5710661"/>
            <a:ext cx="1536421" cy="24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 algn="r">
              <a:spcBef>
                <a:spcPts val="900"/>
              </a:spcBef>
              <a:defRPr sz="1000">
                <a:solidFill>
                  <a:srgbClr val="E8D4B0"/>
                </a:solidFill>
              </a:defRPr>
            </a:lvl1pPr>
          </a:lstStyle>
          <a:p>
            <a:pPr/>
            <a:r>
              <a:t>— Crítica Literaria Española</a:t>
            </a:r>
          </a:p>
        </p:txBody>
      </p:sp>
      <p:sp>
        <p:nvSpPr>
          <p:cNvPr id="192" name="Rounded Rectangle 15"/>
          <p:cNvSpPr/>
          <p:nvPr/>
        </p:nvSpPr>
        <p:spPr>
          <a:xfrm>
            <a:off x="8076997" y="2228850"/>
            <a:ext cx="2666934" cy="2019300"/>
          </a:xfrm>
          <a:prstGeom prst="roundRect">
            <a:avLst>
              <a:gd name="adj" fmla="val 16667"/>
            </a:avLst>
          </a:prstGeom>
          <a:blipFill>
            <a:blip r:embed="rId7"/>
            <a:stretch>
              <a:fillRect/>
            </a:stretch>
          </a:blipFill>
          <a:ln w="24765">
            <a:solidFill>
              <a:srgbClr val="C9B79C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3" name="TextBox 16"/>
          <p:cNvSpPr txBox="1"/>
          <p:nvPr/>
        </p:nvSpPr>
        <p:spPr>
          <a:xfrm>
            <a:off x="7732324" y="4417036"/>
            <a:ext cx="3365803" cy="224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4864" tIns="54864" rIns="54864" bIns="54864" anchor="ctr">
            <a:spAutoFit/>
          </a:bodyPr>
          <a:lstStyle>
            <a:lvl1pPr algn="ctr">
              <a:defRPr sz="900">
                <a:solidFill>
                  <a:srgbClr val="C9B79C"/>
                </a:solidFill>
              </a:defRPr>
            </a:lvl1pPr>
          </a:lstStyle>
          <a:p>
            <a:pPr/>
            <a:r>
              <a:t>Gonzalo de Berceo: La voz que moldeó la literatura medieval española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