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2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22.png"/><Relationship Id="rId6" Type="http://schemas.openxmlformats.org/officeDocument/2006/relationships/image" Target="../media/image6.png"/><Relationship Id="rId7" Type="http://schemas.openxmlformats.org/officeDocument/2006/relationships/image" Target="../media/image23.png"/><Relationship Id="rId8" Type="http://schemas.openxmlformats.org/officeDocument/2006/relationships/image" Target="../media/image10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Relationship Id="rId3" Type="http://schemas.openxmlformats.org/officeDocument/2006/relationships/image" Target="../media/image17.png"/><Relationship Id="rId4" Type="http://schemas.openxmlformats.org/officeDocument/2006/relationships/image" Target="../media/image25.png"/><Relationship Id="rId5" Type="http://schemas.openxmlformats.org/officeDocument/2006/relationships/image" Target="../media/image20.png"/><Relationship Id="rId6" Type="http://schemas.openxmlformats.org/officeDocument/2006/relationships/image" Target="../media/image26.png"/><Relationship Id="rId7" Type="http://schemas.openxmlformats.org/officeDocument/2006/relationships/image" Target="../media/image27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5238619" y="1104900"/>
            <a:ext cx="1714457" cy="1714500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 w="33020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219169" y="3162299"/>
            <a:ext cx="9753356" cy="13716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E8D4B0"/>
                </a:solidFill>
              </a:rPr>
              <a:t>Gonzalo de Berceo y el Mester de Clerecía</a:t>
            </a:r>
          </a:p>
        </p:txBody>
      </p:sp>
      <p:sp>
        <p:nvSpPr>
          <p:cNvPr id="5" name="Rectangle 4"/>
          <p:cNvSpPr/>
          <p:nvPr/>
        </p:nvSpPr>
        <p:spPr>
          <a:xfrm>
            <a:off x="5143371" y="4819650"/>
            <a:ext cx="1904952" cy="190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19169" y="5124449"/>
            <a:ext cx="9753356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C9B79C"/>
                </a:solidFill>
              </a:rPr>
              <a:t>Voces Pioneras en la Literatura Medieval Española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381124"/>
            <a:ext cx="5286242" cy="10287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2392" b="1">
                <a:solidFill>
                  <a:srgbClr val="E8D4B0"/>
                </a:solidFill>
              </a:rPr>
              <a:t>Biografía de Gonzalo de Berceo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33" y="2886075"/>
            <a:ext cx="952476" cy="190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111341"/>
            <a:ext cx="228594" cy="19716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199" y="3095625"/>
            <a:ext cx="316222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Nacido </a:t>
            </a:r>
            <a:r>
              <a:rPr sz="1196" b="1">
                <a:solidFill>
                  <a:srgbClr val="E8D4B0"/>
                </a:solidFill>
              </a:rPr>
              <a:t>c. 1197</a:t>
            </a:r>
            <a:r>
              <a:rPr sz="1196" b="0">
                <a:solidFill>
                  <a:srgbClr val="F5E6D3"/>
                </a:solidFill>
              </a:rPr>
              <a:t> en Berceo, La Rioja, España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3583304"/>
            <a:ext cx="228594" cy="205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8199" y="3571875"/>
            <a:ext cx="423851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Asociado con el </a:t>
            </a:r>
            <a:r>
              <a:rPr sz="1196" b="1">
                <a:solidFill>
                  <a:srgbClr val="E8D4B0"/>
                </a:solidFill>
              </a:rPr>
              <a:t>Monasterio de San Millán de la Cogolla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073842"/>
            <a:ext cx="228594" cy="1771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8199" y="4048124"/>
            <a:ext cx="443853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Diácono a principios de los </a:t>
            </a:r>
            <a:r>
              <a:rPr sz="1196" b="1">
                <a:solidFill>
                  <a:srgbClr val="E8D4B0"/>
                </a:solidFill>
              </a:rPr>
              <a:t>años 1220</a:t>
            </a:r>
            <a:r>
              <a:rPr sz="1196" b="0">
                <a:solidFill>
                  <a:srgbClr val="F5E6D3"/>
                </a:solidFill>
              </a:rPr>
              <a:t>, sacerdote desde </a:t>
            </a:r>
            <a:r>
              <a:rPr sz="1196" b="1">
                <a:solidFill>
                  <a:srgbClr val="E8D4B0"/>
                </a:solidFill>
              </a:rPr>
              <a:t>1237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4537233"/>
            <a:ext cx="228594" cy="20288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8199" y="4524374"/>
            <a:ext cx="363845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8D4B0"/>
                </a:solidFill>
              </a:rPr>
              <a:t>Primer autor conocido</a:t>
            </a:r>
            <a:r>
              <a:rPr sz="1196" b="0">
                <a:solidFill>
                  <a:srgbClr val="F5E6D3"/>
                </a:solidFill>
              </a:rPr>
              <a:t> en la literatura castellana</a:t>
            </a:r>
          </a:p>
        </p:txBody>
      </p:sp>
      <p:pic>
        <p:nvPicPr>
          <p:cNvPr id="13" name="Picture 12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666733" y="5022056"/>
            <a:ext cx="228594" cy="18573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38199" y="5000625"/>
            <a:ext cx="395277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Pionero del movimiento literario </a:t>
            </a:r>
            <a:r>
              <a:rPr sz="1196" b="1">
                <a:solidFill>
                  <a:srgbClr val="E8D4B0"/>
                </a:solidFill>
              </a:rPr>
              <a:t>Mester de Clerecía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505412" y="1638299"/>
            <a:ext cx="4762380" cy="3581400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2476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695325"/>
            <a:ext cx="6343491" cy="5143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2392" b="1">
                <a:solidFill>
                  <a:srgbClr val="E8D4B0"/>
                </a:solidFill>
              </a:rPr>
              <a:t>Mester de Clerecía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33" y="1685925"/>
            <a:ext cx="952476" cy="190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66733" y="1895474"/>
            <a:ext cx="6343491" cy="2762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1315" b="0">
                <a:solidFill>
                  <a:srgbClr val="C9B79C"/>
                </a:solidFill>
              </a:rPr>
              <a:t>"Ministerio de Clero" — Movimiento literario medieval español del siglo XIII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2488882"/>
            <a:ext cx="228594" cy="165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38199" y="2457450"/>
            <a:ext cx="301934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Creado por </a:t>
            </a:r>
            <a:r>
              <a:rPr sz="1196" b="1">
                <a:solidFill>
                  <a:srgbClr val="E8D4B0"/>
                </a:solidFill>
              </a:rPr>
              <a:t>clérigos educados</a:t>
            </a:r>
            <a:r>
              <a:rPr sz="1196" b="0">
                <a:solidFill>
                  <a:srgbClr val="F5E6D3"/>
                </a:solidFill>
              </a:rPr>
              <a:t> y eruditos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2959417"/>
            <a:ext cx="228594" cy="17716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38199" y="2933699"/>
            <a:ext cx="5210044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Usaba </a:t>
            </a:r>
            <a:r>
              <a:rPr sz="1196" b="1">
                <a:solidFill>
                  <a:srgbClr val="E8D4B0"/>
                </a:solidFill>
              </a:rPr>
              <a:t>cuaderna vía</a:t>
            </a:r>
            <a:r>
              <a:rPr sz="1196" b="0">
                <a:solidFill>
                  <a:srgbClr val="F5E6D3"/>
                </a:solidFill>
              </a:rPr>
              <a:t>: estrofas de 4 versos de 14 sílabas con rima AAAA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3438525"/>
            <a:ext cx="228594" cy="1714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409950"/>
            <a:ext cx="443853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Enfocado en </a:t>
            </a:r>
            <a:r>
              <a:rPr sz="1196" b="1">
                <a:solidFill>
                  <a:srgbClr val="E8D4B0"/>
                </a:solidFill>
              </a:rPr>
              <a:t>temas serios</a:t>
            </a:r>
            <a:r>
              <a:rPr sz="1196" b="0">
                <a:solidFill>
                  <a:srgbClr val="F5E6D3"/>
                </a:solidFill>
              </a:rPr>
              <a:t>: religiosos, históricos y didácticos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3911917"/>
            <a:ext cx="228594" cy="17716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886200"/>
            <a:ext cx="375275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Escrito en </a:t>
            </a:r>
            <a:r>
              <a:rPr sz="1196" b="1">
                <a:solidFill>
                  <a:srgbClr val="E8D4B0"/>
                </a:solidFill>
              </a:rPr>
              <a:t>papel</a:t>
            </a:r>
            <a:r>
              <a:rPr sz="1196" b="0">
                <a:solidFill>
                  <a:srgbClr val="F5E6D3"/>
                </a:solidFill>
              </a:rPr>
              <a:t>, no anónimo, con métrica regular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4648200"/>
            <a:ext cx="6343491" cy="2295525"/>
          </a:xfrm>
          <a:prstGeom prst="roundRect">
            <a:avLst>
              <a:gd name="adj" fmla="val 6639"/>
            </a:avLst>
          </a:prstGeom>
          <a:solidFill>
            <a:srgbClr val="331907">
              <a:alpha val="60000"/>
            </a:srgbClr>
          </a:solidFill>
          <a:ln w="825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866753" y="4848225"/>
            <a:ext cx="5943451" cy="2762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E8D4B0"/>
                </a:solidFill>
              </a:rPr>
              <a:t>Mester de Clerecía vs. Mester de Juglaría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7505512" y="380999"/>
            <a:ext cx="3809904" cy="6486525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2476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600759" y="7058025"/>
            <a:ext cx="3619409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C9B79C"/>
                </a:solidFill>
              </a:rPr>
              <a:t>Ejemplo de manuscrito medieval mostrando la forma cuaderna vía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085850"/>
            <a:ext cx="6343491" cy="5143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2392" b="1">
                <a:solidFill>
                  <a:srgbClr val="E8D4B0"/>
                </a:solidFill>
              </a:rPr>
              <a:t>Obras de Berceo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33" y="2076449"/>
            <a:ext cx="952476" cy="190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66733" y="2286000"/>
            <a:ext cx="6343491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C9B79C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C9B79C"/>
                </a:solidFill>
              </a:rPr>
              <a:t> Poesía Mariana 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2320994"/>
            <a:ext cx="266693" cy="234811"/>
          </a:xfrm>
          <a:prstGeom prst="rect">
            <a:avLst/>
          </a:prstGeom>
        </p:spPr>
      </p:pic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2785601"/>
            <a:ext cx="171445" cy="1437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914377" y="2733674"/>
            <a:ext cx="2152596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Milagros de Nuestra Señora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3933726" y="2785601"/>
            <a:ext cx="171445" cy="14379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181370" y="2733674"/>
            <a:ext cx="1400139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Duelo de la Virgen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3128501"/>
            <a:ext cx="171445" cy="14379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14377" y="3076574"/>
            <a:ext cx="1457288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Loores de la Virgen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6733" y="3562349"/>
            <a:ext cx="6343491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C9B79C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C9B79C"/>
                </a:solidFill>
              </a:rPr>
              <a:t> Obras Hagiográficas 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3619085"/>
            <a:ext cx="266693" cy="191328"/>
          </a:xfrm>
          <a:prstGeom prst="rect">
            <a:avLst/>
          </a:prstGeom>
        </p:spPr>
      </p:pic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061951"/>
            <a:ext cx="171445" cy="14379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14377" y="4010024"/>
            <a:ext cx="1419189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Vida de San Millán</a:t>
            </a:r>
          </a:p>
        </p:txBody>
      </p:sp>
      <p:pic>
        <p:nvPicPr>
          <p:cNvPr id="17" name="Picture 1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3933726" y="4061951"/>
            <a:ext cx="171445" cy="14379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181370" y="4010024"/>
            <a:ext cx="1790655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Vida de Santo Domingo</a:t>
            </a:r>
          </a:p>
        </p:txBody>
      </p:sp>
      <p:pic>
        <p:nvPicPr>
          <p:cNvPr id="19" name="Picture 18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404851"/>
            <a:ext cx="171445" cy="14379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914377" y="4352924"/>
            <a:ext cx="1400139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Vida de Santa Oria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66733" y="4838699"/>
            <a:ext cx="6343491" cy="3048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435" b="1">
                <a:solidFill>
                  <a:srgbClr val="C9B79C"/>
                </a:solidFill>
              </a:rPr>
              <a:t> </a:t>
            </a:r>
            <a:r>
              <a:rPr sz="1104"/>
              <a:t>  </a:t>
            </a:r>
            <a:r>
              <a:rPr sz="1435" b="1">
                <a:solidFill>
                  <a:srgbClr val="C9B79C"/>
                </a:solidFill>
              </a:rPr>
              <a:t> Obras Teológicas 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4872244"/>
            <a:ext cx="266693" cy="237710"/>
          </a:xfrm>
          <a:prstGeom prst="rect">
            <a:avLst/>
          </a:prstGeom>
        </p:spPr>
      </p:pic>
      <p:pic>
        <p:nvPicPr>
          <p:cNvPr id="23" name="Picture 22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5338301"/>
            <a:ext cx="171445" cy="14379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914377" y="5286375"/>
            <a:ext cx="1743031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Del sacrificio de la misa</a:t>
            </a:r>
          </a:p>
        </p:txBody>
      </p:sp>
      <p:pic>
        <p:nvPicPr>
          <p:cNvPr id="25" name="Picture 24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3933726" y="5338301"/>
            <a:ext cx="171445" cy="14379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4181370" y="5286375"/>
            <a:ext cx="1876378" cy="2476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Los signos del juicio final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505512" y="2447924"/>
            <a:ext cx="3809904" cy="1571625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2476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TextBox 27"/>
          <p:cNvSpPr txBox="1"/>
          <p:nvPr/>
        </p:nvSpPr>
        <p:spPr>
          <a:xfrm>
            <a:off x="7562660" y="4210049"/>
            <a:ext cx="3705132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C9B79C"/>
                </a:solidFill>
              </a:rPr>
              <a:t>Ilustración de manuscrito medieval representando la época de Berceo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857250"/>
            <a:ext cx="6343491" cy="5143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2392" b="1">
                <a:solidFill>
                  <a:srgbClr val="E8D4B0"/>
                </a:solidFill>
              </a:rPr>
              <a:t>Milagros de Nuestra Señora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33" y="1847849"/>
            <a:ext cx="952476" cy="190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2070258"/>
            <a:ext cx="228594" cy="20288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38199" y="2057400"/>
            <a:ext cx="3343191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Colección de </a:t>
            </a:r>
            <a:r>
              <a:rPr sz="1196" b="1">
                <a:solidFill>
                  <a:srgbClr val="E8D4B0"/>
                </a:solidFill>
              </a:rPr>
              <a:t>25 milagros</a:t>
            </a:r>
            <a:r>
              <a:rPr sz="1196" b="0">
                <a:solidFill>
                  <a:srgbClr val="F5E6D3"/>
                </a:solidFill>
              </a:rPr>
              <a:t> de la Virgen María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2501741"/>
            <a:ext cx="228594" cy="19716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38199" y="2486025"/>
            <a:ext cx="3362240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Escrito alrededor del </a:t>
            </a:r>
            <a:r>
              <a:rPr sz="1196" b="1">
                <a:solidFill>
                  <a:srgbClr val="E8D4B0"/>
                </a:solidFill>
              </a:rPr>
              <a:t>1260</a:t>
            </a:r>
            <a:r>
              <a:rPr sz="1196" b="0">
                <a:solidFill>
                  <a:srgbClr val="F5E6D3"/>
                </a:solidFill>
              </a:rPr>
              <a:t> en dialecto riojano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2971800"/>
            <a:ext cx="228594" cy="1143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38199" y="2914650"/>
            <a:ext cx="4257568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Introducción </a:t>
            </a:r>
            <a:r>
              <a:rPr sz="1196" b="1">
                <a:solidFill>
                  <a:srgbClr val="E8D4B0"/>
                </a:solidFill>
              </a:rPr>
              <a:t>alegórica</a:t>
            </a:r>
            <a:r>
              <a:rPr sz="1196" b="0">
                <a:solidFill>
                  <a:srgbClr val="F5E6D3"/>
                </a:solidFill>
              </a:rPr>
              <a:t> ambientada en un hermoso prado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3368992"/>
            <a:ext cx="228594" cy="17716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38199" y="3343275"/>
            <a:ext cx="4248043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Cada milagro seguido de una </a:t>
            </a:r>
            <a:r>
              <a:rPr sz="1196" b="1">
                <a:solidFill>
                  <a:srgbClr val="E8D4B0"/>
                </a:solidFill>
              </a:rPr>
              <a:t>lección moral</a:t>
            </a:r>
            <a:r>
              <a:rPr sz="1196" b="0">
                <a:solidFill>
                  <a:srgbClr val="F5E6D3"/>
                </a:solidFill>
              </a:rPr>
              <a:t> para el lector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3962399"/>
            <a:ext cx="6343491" cy="2038349"/>
          </a:xfrm>
          <a:prstGeom prst="roundRect">
            <a:avLst>
              <a:gd name="adj" fmla="val 7476"/>
            </a:avLst>
          </a:prstGeom>
          <a:solidFill>
            <a:srgbClr val="331907">
              <a:alpha val="60000"/>
            </a:srgbClr>
          </a:solidFill>
          <a:ln w="825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66753" y="4162424"/>
            <a:ext cx="5943451" cy="2762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E8D4B0"/>
                </a:solidFill>
              </a:rPr>
              <a:t> </a:t>
            </a:r>
            <a:r>
              <a:rPr sz="1104"/>
              <a:t>  </a:t>
            </a:r>
            <a:r>
              <a:rPr sz="1315" b="1">
                <a:solidFill>
                  <a:srgbClr val="E8D4B0"/>
                </a:solidFill>
              </a:rPr>
              <a:t> Ejemplo de Cuaderna Vía </a:t>
            </a:r>
          </a:p>
        </p:txBody>
      </p:sp>
      <p:pic>
        <p:nvPicPr>
          <p:cNvPr id="15" name="Picture 14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866753" y="4216717"/>
            <a:ext cx="228594" cy="17716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66753" y="4581524"/>
            <a:ext cx="5943451" cy="12192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C9B79C"/>
                </a:solidFill>
              </a:rPr>
              <a:t> "Amigos e vassallos de Dios omnipotent,</a:t>
            </a:r>
            <a:r>
              <a:rPr sz="1104"/>
              <a:t>
</a:t>
            </a:r>
            <a:r>
              <a:rPr sz="1196" b="0">
                <a:solidFill>
                  <a:srgbClr val="C9B79C"/>
                </a:solidFill>
              </a:rPr>
              <a:t> si vos me escuchássedes por vuestro consiment,</a:t>
            </a:r>
            <a:r>
              <a:rPr sz="1104"/>
              <a:t>
</a:t>
            </a:r>
            <a:r>
              <a:rPr sz="1196" b="0">
                <a:solidFill>
                  <a:srgbClr val="C9B79C"/>
                </a:solidFill>
              </a:rPr>
              <a:t> querríavos contar un buen aveniment:</a:t>
            </a:r>
            <a:r>
              <a:rPr sz="1104"/>
              <a:t>
</a:t>
            </a:r>
            <a:r>
              <a:rPr sz="1196" b="0">
                <a:solidFill>
                  <a:srgbClr val="C9B79C"/>
                </a:solidFill>
              </a:rPr>
              <a:t> terrédeslo en cabo por bueno verament." 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505512" y="2609850"/>
            <a:ext cx="3809904" cy="1247775"/>
          </a:xfrm>
          <a:prstGeom prst="roundRect">
            <a:avLst/>
          </a:prstGeom>
          <a:blipFill>
            <a:blip r:embed="rId8"/>
            <a:stretch>
              <a:fillRect/>
            </a:stretch>
          </a:blipFill>
          <a:ln w="2476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7819829" y="4048124"/>
            <a:ext cx="3181270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C9B79C"/>
                </a:solidFill>
              </a:rPr>
              <a:t>Ejemplo de forma cuaderna vía en el manuscrito de Berceo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331907">
                  <a:alpha val="85000"/>
                </a:srgbClr>
              </a:gs>
              <a:gs pos="100000">
                <a:srgbClr val="331907">
                  <a:alpha val="85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714375"/>
            <a:ext cx="6343491" cy="5143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1950"/>
              </a:spcAft>
            </a:pPr>
            <a:r>
              <a:rPr sz="2392" b="1">
                <a:solidFill>
                  <a:srgbClr val="E8D4B0"/>
                </a:solidFill>
              </a:rPr>
              <a:t>Legado e Influencia</a:t>
            </a:r>
          </a:p>
        </p:txBody>
      </p:sp>
      <p:sp>
        <p:nvSpPr>
          <p:cNvPr id="4" name="Rectangle 3"/>
          <p:cNvSpPr/>
          <p:nvPr/>
        </p:nvSpPr>
        <p:spPr>
          <a:xfrm>
            <a:off x="666733" y="1704975"/>
            <a:ext cx="952476" cy="19050"/>
          </a:xfrm>
          <a:prstGeom prst="rect">
            <a:avLst/>
          </a:prstGeom>
          <a:gradFill rotWithShape="1">
            <a:gsLst>
              <a:gs pos="0">
                <a:srgbClr val="000000">
                  <a:alpha val="0"/>
                </a:srgbClr>
              </a:gs>
              <a:gs pos="50000">
                <a:srgbClr val="C9B79C"/>
              </a:gs>
              <a:gs pos="100000">
                <a:srgbClr val="000000">
                  <a:alpha val="0"/>
                </a:srgbClr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1930469"/>
            <a:ext cx="266693" cy="23481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76298" y="1914525"/>
            <a:ext cx="3638459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1">
                <a:solidFill>
                  <a:srgbClr val="E8D4B0"/>
                </a:solidFill>
              </a:rPr>
              <a:t>Primer autor conocido</a:t>
            </a:r>
            <a:r>
              <a:rPr sz="1196" b="0">
                <a:solidFill>
                  <a:srgbClr val="F5E6D3"/>
                </a:solidFill>
              </a:rPr>
              <a:t> en la literatura castellana</a:t>
            </a:r>
          </a:p>
        </p:txBody>
      </p:sp>
      <p:pic>
        <p:nvPicPr>
          <p:cNvPr id="7" name="Picture 6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2467389"/>
            <a:ext cx="266693" cy="20872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76298" y="2438400"/>
            <a:ext cx="5933926" cy="5715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Pionero de la forma poética </a:t>
            </a:r>
            <a:r>
              <a:rPr sz="1196" b="1">
                <a:solidFill>
                  <a:srgbClr val="E8D4B0"/>
                </a:solidFill>
              </a:rPr>
              <a:t>cuaderna vía</a:t>
            </a:r>
            <a:r>
              <a:rPr sz="1196" b="0">
                <a:solidFill>
                  <a:srgbClr val="F5E6D3"/>
                </a:solidFill>
              </a:rPr>
              <a:t> que dominó la poesía española durante siglos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3262519"/>
            <a:ext cx="266693" cy="2377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076298" y="3248024"/>
            <a:ext cx="5933926" cy="5715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Figura clave en la promoción de las </a:t>
            </a:r>
            <a:r>
              <a:rPr sz="1196" b="1">
                <a:solidFill>
                  <a:srgbClr val="E8D4B0"/>
                </a:solidFill>
              </a:rPr>
              <a:t>devociones marianas</a:t>
            </a:r>
            <a:r>
              <a:rPr sz="1196" b="0">
                <a:solidFill>
                  <a:srgbClr val="F5E6D3"/>
                </a:solidFill>
              </a:rPr>
              <a:t> a través de literatura vernácula accesible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666733" y="4086639"/>
            <a:ext cx="266693" cy="20872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76298" y="4057650"/>
            <a:ext cx="5733906" cy="2857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95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5E6D3"/>
                </a:solidFill>
              </a:rPr>
              <a:t>Influyó en poetas españoles posteriores como </a:t>
            </a:r>
            <a:r>
              <a:rPr sz="1196" b="1">
                <a:solidFill>
                  <a:srgbClr val="E8D4B0"/>
                </a:solidFill>
              </a:rPr>
              <a:t>Juan Ruiz (Arcipreste de Hita)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666733" y="4772025"/>
            <a:ext cx="6343491" cy="1371600"/>
          </a:xfrm>
          <a:prstGeom prst="roundRect">
            <a:avLst>
              <a:gd name="adj" fmla="val 11111"/>
            </a:avLst>
          </a:prstGeom>
          <a:solidFill>
            <a:srgbClr val="331907">
              <a:alpha val="60000"/>
            </a:srgbClr>
          </a:solidFill>
          <a:ln w="825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866753" y="4972050"/>
            <a:ext cx="5943451" cy="6096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208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C9B79C"/>
                </a:solidFill>
              </a:rPr>
              <a:t>Algunos escritores de la literatura española atribuyen a sus obras una influencia decisiva en el peculiar desarrollo de la poesía española.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66753" y="5724524"/>
            <a:ext cx="5943451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r">
              <a:spcBef>
                <a:spcPts val="975"/>
              </a:spcBef>
              <a:spcAft>
                <a:spcPts val="0"/>
              </a:spcAft>
            </a:pPr>
            <a:r>
              <a:rPr sz="1076" b="0">
                <a:solidFill>
                  <a:srgbClr val="E8D4B0"/>
                </a:solidFill>
              </a:rPr>
              <a:t>— Crítica Literaria Española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8076998" y="2228850"/>
            <a:ext cx="2666933" cy="2019299"/>
          </a:xfrm>
          <a:prstGeom prst="roundRect">
            <a:avLst/>
          </a:prstGeom>
          <a:blipFill>
            <a:blip r:embed="rId7"/>
            <a:stretch>
              <a:fillRect/>
            </a:stretch>
          </a:blipFill>
          <a:ln w="24765">
            <a:solidFill>
              <a:srgbClr val="C9B79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524561" y="4429125"/>
            <a:ext cx="3781330" cy="20002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956" b="0">
                <a:solidFill>
                  <a:srgbClr val="C9B79C"/>
                </a:solidFill>
              </a:rPr>
              <a:t>Gonzalo de Berceo: La voz que moldeó la literatura medieval española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