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79300" cy="6858000"/>
  <p:notesSz cx="121793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6B4C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6B4C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6B4C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6B4C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8000"/>
          </a:xfrm>
          <a:custGeom>
            <a:avLst/>
            <a:gdLst/>
            <a:ahLst/>
            <a:cxnLst/>
            <a:rect l="l" t="t" r="r" b="b"/>
            <a:pathLst>
              <a:path w="12179300" h="6858000">
                <a:moveTo>
                  <a:pt x="12179033" y="0"/>
                </a:moveTo>
                <a:lnTo>
                  <a:pt x="0" y="0"/>
                </a:lnTo>
                <a:lnTo>
                  <a:pt x="0" y="6858000"/>
                </a:lnTo>
                <a:lnTo>
                  <a:pt x="12179033" y="6858000"/>
                </a:lnTo>
                <a:lnTo>
                  <a:pt x="12179033" y="0"/>
                </a:lnTo>
                <a:close/>
              </a:path>
            </a:pathLst>
          </a:custGeom>
          <a:solidFill>
            <a:srgbClr val="F5F0E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7189" y="432066"/>
            <a:ext cx="10724921" cy="6328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6B4C3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8965" y="1577340"/>
            <a:ext cx="1096137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69096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png"/><Relationship Id="rId3" Type="http://schemas.openxmlformats.org/officeDocument/2006/relationships/image" Target="../media/image11.png"/><Relationship Id="rId4" Type="http://schemas.openxmlformats.org/officeDocument/2006/relationships/image" Target="../media/image88.png"/><Relationship Id="rId5" Type="http://schemas.openxmlformats.org/officeDocument/2006/relationships/image" Target="../media/image30.png"/><Relationship Id="rId6" Type="http://schemas.openxmlformats.org/officeDocument/2006/relationships/image" Target="../media/image89.pn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Relationship Id="rId16" Type="http://schemas.openxmlformats.org/officeDocument/2006/relationships/image" Target="../media/image99.png"/><Relationship Id="rId17" Type="http://schemas.openxmlformats.org/officeDocument/2006/relationships/image" Target="../media/image100.png"/><Relationship Id="rId18" Type="http://schemas.openxmlformats.org/officeDocument/2006/relationships/image" Target="../media/image101.png"/><Relationship Id="rId19" Type="http://schemas.openxmlformats.org/officeDocument/2006/relationships/image" Target="../media/image102.png"/><Relationship Id="rId20" Type="http://schemas.openxmlformats.org/officeDocument/2006/relationships/image" Target="../media/image103.png"/><Relationship Id="rId21" Type="http://schemas.openxmlformats.org/officeDocument/2006/relationships/image" Target="../media/image26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27.png"/><Relationship Id="rId25" Type="http://schemas.openxmlformats.org/officeDocument/2006/relationships/image" Target="../media/image106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Relationship Id="rId3" Type="http://schemas.openxmlformats.org/officeDocument/2006/relationships/image" Target="../media/image108.png"/><Relationship Id="rId4" Type="http://schemas.openxmlformats.org/officeDocument/2006/relationships/image" Target="../media/image109.png"/><Relationship Id="rId5" Type="http://schemas.openxmlformats.org/officeDocument/2006/relationships/image" Target="../media/image110.png"/><Relationship Id="rId6" Type="http://schemas.openxmlformats.org/officeDocument/2006/relationships/image" Target="../media/image111.png"/><Relationship Id="rId7" Type="http://schemas.openxmlformats.org/officeDocument/2006/relationships/image" Target="../media/image50.png"/><Relationship Id="rId8" Type="http://schemas.openxmlformats.org/officeDocument/2006/relationships/image" Target="../media/image112.png"/><Relationship Id="rId9" Type="http://schemas.openxmlformats.org/officeDocument/2006/relationships/image" Target="../media/image113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4.png"/><Relationship Id="rId3" Type="http://schemas.openxmlformats.org/officeDocument/2006/relationships/image" Target="../media/image115.png"/><Relationship Id="rId4" Type="http://schemas.openxmlformats.org/officeDocument/2006/relationships/image" Target="../media/image116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50.png"/><Relationship Id="rId8" Type="http://schemas.openxmlformats.org/officeDocument/2006/relationships/image" Target="../media/image119.png"/><Relationship Id="rId9" Type="http://schemas.openxmlformats.org/officeDocument/2006/relationships/image" Target="../media/image120.png"/><Relationship Id="rId10" Type="http://schemas.openxmlformats.org/officeDocument/2006/relationships/image" Target="../media/image121.png"/><Relationship Id="rId11" Type="http://schemas.openxmlformats.org/officeDocument/2006/relationships/image" Target="../media/image122.png"/><Relationship Id="rId12" Type="http://schemas.openxmlformats.org/officeDocument/2006/relationships/image" Target="../media/image123.png"/><Relationship Id="rId13" Type="http://schemas.openxmlformats.org/officeDocument/2006/relationships/image" Target="../media/image124.png"/><Relationship Id="rId14" Type="http://schemas.openxmlformats.org/officeDocument/2006/relationships/image" Target="../media/image83.png"/><Relationship Id="rId15" Type="http://schemas.openxmlformats.org/officeDocument/2006/relationships/image" Target="../media/image125.png"/><Relationship Id="rId16" Type="http://schemas.openxmlformats.org/officeDocument/2006/relationships/image" Target="../media/image126.png"/><Relationship Id="rId17" Type="http://schemas.openxmlformats.org/officeDocument/2006/relationships/image" Target="../media/image127.png"/><Relationship Id="rId18" Type="http://schemas.openxmlformats.org/officeDocument/2006/relationships/image" Target="../media/image128.png"/><Relationship Id="rId19" Type="http://schemas.openxmlformats.org/officeDocument/2006/relationships/image" Target="../media/image129.png"/><Relationship Id="rId20" Type="http://schemas.openxmlformats.org/officeDocument/2006/relationships/image" Target="../media/image28.jpg"/><Relationship Id="rId21" Type="http://schemas.openxmlformats.org/officeDocument/2006/relationships/image" Target="../media/image130.png"/><Relationship Id="rId22" Type="http://schemas.openxmlformats.org/officeDocument/2006/relationships/image" Target="../media/image13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2.png"/><Relationship Id="rId3" Type="http://schemas.openxmlformats.org/officeDocument/2006/relationships/image" Target="../media/image109.png"/><Relationship Id="rId4" Type="http://schemas.openxmlformats.org/officeDocument/2006/relationships/image" Target="../media/image128.png"/><Relationship Id="rId5" Type="http://schemas.openxmlformats.org/officeDocument/2006/relationships/image" Target="../media/image111.png"/><Relationship Id="rId6" Type="http://schemas.openxmlformats.org/officeDocument/2006/relationships/image" Target="../media/image50.png"/><Relationship Id="rId7" Type="http://schemas.openxmlformats.org/officeDocument/2006/relationships/image" Target="../media/image121.png"/><Relationship Id="rId8" Type="http://schemas.openxmlformats.org/officeDocument/2006/relationships/image" Target="../media/image133.png"/><Relationship Id="rId9" Type="http://schemas.openxmlformats.org/officeDocument/2006/relationships/image" Target="../media/image134.png"/><Relationship Id="rId10" Type="http://schemas.openxmlformats.org/officeDocument/2006/relationships/image" Target="../media/image112.png"/><Relationship Id="rId11" Type="http://schemas.openxmlformats.org/officeDocument/2006/relationships/image" Target="../media/image1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png"/><Relationship Id="rId3" Type="http://schemas.openxmlformats.org/officeDocument/2006/relationships/image" Target="../media/image136.png"/><Relationship Id="rId4" Type="http://schemas.openxmlformats.org/officeDocument/2006/relationships/image" Target="../media/image137.png"/><Relationship Id="rId5" Type="http://schemas.openxmlformats.org/officeDocument/2006/relationships/image" Target="../media/image138.png"/><Relationship Id="rId6" Type="http://schemas.openxmlformats.org/officeDocument/2006/relationships/image" Target="../media/image139.png"/><Relationship Id="rId7" Type="http://schemas.openxmlformats.org/officeDocument/2006/relationships/image" Target="../media/image140.png"/><Relationship Id="rId8" Type="http://schemas.openxmlformats.org/officeDocument/2006/relationships/image" Target="../media/image141.png"/><Relationship Id="rId9" Type="http://schemas.openxmlformats.org/officeDocument/2006/relationships/image" Target="../media/image142.png"/><Relationship Id="rId10" Type="http://schemas.openxmlformats.org/officeDocument/2006/relationships/image" Target="../media/image143.png"/><Relationship Id="rId11" Type="http://schemas.openxmlformats.org/officeDocument/2006/relationships/image" Target="../media/image144.png"/><Relationship Id="rId12" Type="http://schemas.openxmlformats.org/officeDocument/2006/relationships/image" Target="../media/image1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Relationship Id="rId10" Type="http://schemas.openxmlformats.org/officeDocument/2006/relationships/image" Target="../media/image37.png"/><Relationship Id="rId11" Type="http://schemas.openxmlformats.org/officeDocument/2006/relationships/image" Target="../media/image38.png"/><Relationship Id="rId12" Type="http://schemas.openxmlformats.org/officeDocument/2006/relationships/image" Target="../media/image39.png"/><Relationship Id="rId13" Type="http://schemas.openxmlformats.org/officeDocument/2006/relationships/image" Target="../media/image40.png"/><Relationship Id="rId14" Type="http://schemas.openxmlformats.org/officeDocument/2006/relationships/image" Target="../media/image41.png"/><Relationship Id="rId15" Type="http://schemas.openxmlformats.org/officeDocument/2006/relationships/image" Target="../media/image42.png"/><Relationship Id="rId16" Type="http://schemas.openxmlformats.org/officeDocument/2006/relationships/image" Target="../media/image43.jpg"/><Relationship Id="rId17" Type="http://schemas.openxmlformats.org/officeDocument/2006/relationships/image" Target="../media/image44.png"/><Relationship Id="rId18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12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7" Type="http://schemas.openxmlformats.org/officeDocument/2006/relationships/image" Target="../media/image50.png"/><Relationship Id="rId8" Type="http://schemas.openxmlformats.org/officeDocument/2006/relationships/image" Target="../media/image51.png"/><Relationship Id="rId9" Type="http://schemas.openxmlformats.org/officeDocument/2006/relationships/image" Target="../media/image52.jpg"/><Relationship Id="rId10" Type="http://schemas.openxmlformats.org/officeDocument/2006/relationships/image" Target="../media/image5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0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59.png"/><Relationship Id="rId10" Type="http://schemas.openxmlformats.org/officeDocument/2006/relationships/image" Target="../media/image60.png"/><Relationship Id="rId11" Type="http://schemas.openxmlformats.org/officeDocument/2006/relationships/image" Target="../media/image48.png"/><Relationship Id="rId12" Type="http://schemas.openxmlformats.org/officeDocument/2006/relationships/image" Target="../media/image61.png"/><Relationship Id="rId13" Type="http://schemas.openxmlformats.org/officeDocument/2006/relationships/image" Target="../media/image6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Relationship Id="rId10" Type="http://schemas.openxmlformats.org/officeDocument/2006/relationships/image" Target="../media/image71.png"/><Relationship Id="rId11" Type="http://schemas.openxmlformats.org/officeDocument/2006/relationships/image" Target="../media/image72.png"/><Relationship Id="rId12" Type="http://schemas.openxmlformats.org/officeDocument/2006/relationships/image" Target="../media/image73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6.png"/><Relationship Id="rId10" Type="http://schemas.openxmlformats.org/officeDocument/2006/relationships/image" Target="../media/image81.png"/><Relationship Id="rId11" Type="http://schemas.openxmlformats.org/officeDocument/2006/relationships/image" Target="../media/image82.png"/><Relationship Id="rId12" Type="http://schemas.openxmlformats.org/officeDocument/2006/relationships/image" Target="../media/image83.png"/><Relationship Id="rId13" Type="http://schemas.openxmlformats.org/officeDocument/2006/relationships/image" Target="../media/image84.png"/><Relationship Id="rId14" Type="http://schemas.openxmlformats.org/officeDocument/2006/relationships/image" Target="../media/image85.png"/><Relationship Id="rId15" Type="http://schemas.openxmlformats.org/officeDocument/2006/relationships/image" Target="../media/image8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033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79300" cy="6858000"/>
          </a:xfrm>
          <a:custGeom>
            <a:avLst/>
            <a:gdLst/>
            <a:ahLst/>
            <a:cxnLst/>
            <a:rect l="l" t="t" r="r" b="b"/>
            <a:pathLst>
              <a:path w="12179300" h="6858000">
                <a:moveTo>
                  <a:pt x="12179033" y="0"/>
                </a:moveTo>
                <a:lnTo>
                  <a:pt x="0" y="0"/>
                </a:lnTo>
                <a:lnTo>
                  <a:pt x="0" y="6858000"/>
                </a:lnTo>
                <a:lnTo>
                  <a:pt x="12179033" y="6858000"/>
                </a:lnTo>
                <a:lnTo>
                  <a:pt x="12179033" y="0"/>
                </a:lnTo>
                <a:close/>
              </a:path>
            </a:pathLst>
          </a:custGeom>
          <a:solidFill>
            <a:srgbClr val="392A1A">
              <a:alpha val="701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$PPTXTitle"/>
          <p:cNvSpPr txBox="1">
            <a:spLocks noGrp="1"/>
          </p:cNvSpPr>
          <p:nvPr>
            <p:ph type="title"/>
          </p:nvPr>
        </p:nvSpPr>
        <p:spPr>
          <a:xfrm>
            <a:off x="3451995" y="2228850"/>
            <a:ext cx="5379720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>
                <a:solidFill>
                  <a:srgbClr val="F5F0E6"/>
                </a:solidFill>
              </a:rPr>
              <a:t>Juan</a:t>
            </a:r>
            <a:r>
              <a:rPr dirty="0" sz="3500" spc="-25">
                <a:solidFill>
                  <a:srgbClr val="F5F0E6"/>
                </a:solidFill>
              </a:rPr>
              <a:t> </a:t>
            </a:r>
            <a:r>
              <a:rPr dirty="0" sz="3500">
                <a:solidFill>
                  <a:srgbClr val="F5F0E6"/>
                </a:solidFill>
              </a:rPr>
              <a:t>Ruiz,</a:t>
            </a:r>
            <a:r>
              <a:rPr dirty="0" sz="3500" spc="-25">
                <a:solidFill>
                  <a:srgbClr val="F5F0E6"/>
                </a:solidFill>
              </a:rPr>
              <a:t> Arcipreste</a:t>
            </a:r>
            <a:r>
              <a:rPr dirty="0" sz="3500" spc="-30">
                <a:solidFill>
                  <a:srgbClr val="F5F0E6"/>
                </a:solidFill>
              </a:rPr>
              <a:t> </a:t>
            </a:r>
            <a:r>
              <a:rPr dirty="0" sz="3500">
                <a:solidFill>
                  <a:srgbClr val="F5F0E6"/>
                </a:solidFill>
              </a:rPr>
              <a:t>de</a:t>
            </a:r>
            <a:r>
              <a:rPr dirty="0" sz="3500" spc="-30">
                <a:solidFill>
                  <a:srgbClr val="F5F0E6"/>
                </a:solidFill>
              </a:rPr>
              <a:t> </a:t>
            </a:r>
            <a:r>
              <a:rPr dirty="0" sz="3500" spc="-10">
                <a:solidFill>
                  <a:srgbClr val="F5F0E6"/>
                </a:solidFill>
              </a:rPr>
              <a:t>Hita:</a:t>
            </a:r>
            <a:endParaRPr sz="3500"/>
          </a:p>
        </p:txBody>
      </p:sp>
      <p:sp>
        <p:nvSpPr>
          <p:cNvPr id="5" name="object 5"/>
          <p:cNvSpPr txBox="1"/>
          <p:nvPr/>
        </p:nvSpPr>
        <p:spPr>
          <a:xfrm>
            <a:off x="4607403" y="2957652"/>
            <a:ext cx="306832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500" b="1">
                <a:solidFill>
                  <a:srgbClr val="F5F0E6"/>
                </a:solidFill>
                <a:latin typeface="Calibri"/>
                <a:cs typeface="Calibri"/>
              </a:rPr>
              <a:t>¿Santo</a:t>
            </a:r>
            <a:r>
              <a:rPr dirty="0" sz="3500" spc="-55" b="1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3500" b="1">
                <a:solidFill>
                  <a:srgbClr val="F5F0E6"/>
                </a:solidFill>
                <a:latin typeface="Calibri"/>
                <a:cs typeface="Calibri"/>
              </a:rPr>
              <a:t>o</a:t>
            </a:r>
            <a:r>
              <a:rPr dirty="0" sz="3500" spc="-55" b="1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3500" spc="-10" b="1">
                <a:solidFill>
                  <a:srgbClr val="F5F0E6"/>
                </a:solidFill>
                <a:latin typeface="Calibri"/>
                <a:cs typeface="Calibri"/>
              </a:rPr>
              <a:t>Pícaro?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04638" y="4117899"/>
            <a:ext cx="1976120" cy="90170"/>
            <a:chOff x="5104638" y="4117899"/>
            <a:chExt cx="1976120" cy="901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4638" y="4117899"/>
              <a:ext cx="1975807" cy="8985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143500" y="4133850"/>
              <a:ext cx="1905000" cy="19050"/>
            </a:xfrm>
            <a:custGeom>
              <a:avLst/>
              <a:gdLst/>
              <a:ahLst/>
              <a:cxnLst/>
              <a:rect l="l" t="t" r="r" b="b"/>
              <a:pathLst>
                <a:path w="1905000" h="19050">
                  <a:moveTo>
                    <a:pt x="1905000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1905000" y="19050"/>
                  </a:lnTo>
                  <a:lnTo>
                    <a:pt x="1905000" y="0"/>
                  </a:lnTo>
                  <a:close/>
                </a:path>
              </a:pathLst>
            </a:custGeom>
            <a:solidFill>
              <a:srgbClr val="C9A97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4079985" y="4456379"/>
            <a:ext cx="40697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Un</a:t>
            </a:r>
            <a:r>
              <a:rPr dirty="0" sz="1400" spc="-30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E6D7C3"/>
                </a:solidFill>
                <a:latin typeface="Calibri"/>
                <a:cs typeface="Calibri"/>
              </a:rPr>
              <a:t>análisis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E6D7C3"/>
                </a:solidFill>
                <a:latin typeface="Calibri"/>
                <a:cs typeface="Calibri"/>
              </a:rPr>
              <a:t>ideológico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del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Libro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de</a:t>
            </a:r>
            <a:r>
              <a:rPr dirty="0" sz="1400" spc="-20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Buen</a:t>
            </a:r>
            <a:r>
              <a:rPr dirty="0" sz="1400" spc="-30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Amor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E6D7C3"/>
                </a:solidFill>
                <a:latin typeface="Calibri"/>
                <a:cs typeface="Calibri"/>
              </a:rPr>
              <a:t>(siglo</a:t>
            </a:r>
            <a:r>
              <a:rPr dirty="0" sz="1400" spc="-25">
                <a:solidFill>
                  <a:srgbClr val="E6D7C3"/>
                </a:solidFill>
                <a:latin typeface="Calibri"/>
                <a:cs typeface="Calibri"/>
              </a:rPr>
              <a:t> </a:t>
            </a:r>
            <a:r>
              <a:rPr dirty="0" sz="1400" spc="-20">
                <a:solidFill>
                  <a:srgbClr val="E6D7C3"/>
                </a:solidFill>
                <a:latin typeface="Calibri"/>
                <a:cs typeface="Calibri"/>
              </a:rPr>
              <a:t>XIV)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727189" y="432066"/>
            <a:ext cx="5094605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¡Al</a:t>
            </a:r>
            <a:r>
              <a:rPr dirty="0" spc="-55"/>
              <a:t> </a:t>
            </a:r>
            <a:r>
              <a:rPr dirty="0"/>
              <a:t>tribunal!</a:t>
            </a:r>
            <a:r>
              <a:rPr dirty="0" spc="-55"/>
              <a:t> </a:t>
            </a:r>
            <a:r>
              <a:rPr dirty="0"/>
              <a:t>El</a:t>
            </a:r>
            <a:r>
              <a:rPr dirty="0" spc="-55"/>
              <a:t> </a:t>
            </a:r>
            <a:r>
              <a:rPr dirty="0" spc="-10"/>
              <a:t>Arcipreste</a:t>
            </a:r>
            <a:r>
              <a:rPr dirty="0" spc="-60"/>
              <a:t> </a:t>
            </a:r>
            <a:r>
              <a:rPr dirty="0"/>
              <a:t>es</a:t>
            </a:r>
            <a:r>
              <a:rPr dirty="0" spc="-55"/>
              <a:t> </a:t>
            </a:r>
            <a:r>
              <a:rPr dirty="0"/>
              <a:t>culpable</a:t>
            </a:r>
            <a:r>
              <a:rPr dirty="0" spc="-60"/>
              <a:t> </a:t>
            </a:r>
            <a:r>
              <a:rPr dirty="0" spc="-10"/>
              <a:t>de...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35495" y="819899"/>
            <a:ext cx="5356860" cy="5782945"/>
            <a:chOff x="635495" y="819899"/>
            <a:chExt cx="5356860" cy="57829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5495" y="819899"/>
              <a:ext cx="5356821" cy="553289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4357" y="835910"/>
              <a:ext cx="5286375" cy="5767070"/>
            </a:xfrm>
            <a:custGeom>
              <a:avLst/>
              <a:gdLst/>
              <a:ahLst/>
              <a:cxnLst/>
              <a:rect l="l" t="t" r="r" b="b"/>
              <a:pathLst>
                <a:path w="5286375" h="5767070">
                  <a:moveTo>
                    <a:pt x="5133594" y="0"/>
                  </a:moveTo>
                  <a:lnTo>
                    <a:pt x="152400" y="0"/>
                  </a:lnTo>
                  <a:lnTo>
                    <a:pt x="104217" y="8200"/>
                  </a:lnTo>
                  <a:lnTo>
                    <a:pt x="62380" y="31036"/>
                  </a:lnTo>
                  <a:lnTo>
                    <a:pt x="29394" y="65864"/>
                  </a:lnTo>
                  <a:lnTo>
                    <a:pt x="7766" y="110036"/>
                  </a:lnTo>
                  <a:lnTo>
                    <a:pt x="0" y="160909"/>
                  </a:lnTo>
                  <a:lnTo>
                    <a:pt x="0" y="5605919"/>
                  </a:lnTo>
                  <a:lnTo>
                    <a:pt x="7766" y="5656790"/>
                  </a:lnTo>
                  <a:lnTo>
                    <a:pt x="29394" y="5700959"/>
                  </a:lnTo>
                  <a:lnTo>
                    <a:pt x="62380" y="5735783"/>
                  </a:lnTo>
                  <a:lnTo>
                    <a:pt x="104217" y="5758617"/>
                  </a:lnTo>
                  <a:lnTo>
                    <a:pt x="152400" y="5766816"/>
                  </a:lnTo>
                  <a:lnTo>
                    <a:pt x="5133594" y="5766816"/>
                  </a:lnTo>
                  <a:lnTo>
                    <a:pt x="5181776" y="5758617"/>
                  </a:lnTo>
                  <a:lnTo>
                    <a:pt x="5223613" y="5735783"/>
                  </a:lnTo>
                  <a:lnTo>
                    <a:pt x="5256599" y="5700959"/>
                  </a:lnTo>
                  <a:lnTo>
                    <a:pt x="5278227" y="5656790"/>
                  </a:lnTo>
                  <a:lnTo>
                    <a:pt x="5285994" y="5605919"/>
                  </a:lnTo>
                  <a:lnTo>
                    <a:pt x="5285994" y="160909"/>
                  </a:lnTo>
                  <a:lnTo>
                    <a:pt x="5278227" y="110036"/>
                  </a:lnTo>
                  <a:lnTo>
                    <a:pt x="5256599" y="65864"/>
                  </a:lnTo>
                  <a:lnTo>
                    <a:pt x="5223613" y="31036"/>
                  </a:lnTo>
                  <a:lnTo>
                    <a:pt x="5181776" y="8200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8710" y="1435366"/>
            <a:ext cx="10001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Instrucciones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15505" y="1453121"/>
            <a:ext cx="2492375" cy="3510279"/>
            <a:chOff x="815505" y="1453121"/>
            <a:chExt cx="2492375" cy="351027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3" y="1453121"/>
              <a:ext cx="228595" cy="21716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505" y="1749145"/>
              <a:ext cx="2492159" cy="321412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04493" y="1819981"/>
              <a:ext cx="2314575" cy="3115945"/>
            </a:xfrm>
            <a:custGeom>
              <a:avLst/>
              <a:gdLst/>
              <a:ahLst/>
              <a:cxnLst/>
              <a:rect l="l" t="t" r="r" b="b"/>
              <a:pathLst>
                <a:path w="2314575" h="3115945">
                  <a:moveTo>
                    <a:pt x="2161794" y="0"/>
                  </a:moveTo>
                  <a:lnTo>
                    <a:pt x="152400" y="0"/>
                  </a:lnTo>
                  <a:lnTo>
                    <a:pt x="104217" y="6547"/>
                  </a:lnTo>
                  <a:lnTo>
                    <a:pt x="62380" y="24780"/>
                  </a:lnTo>
                  <a:lnTo>
                    <a:pt x="29394" y="52587"/>
                  </a:lnTo>
                  <a:lnTo>
                    <a:pt x="7766" y="87855"/>
                  </a:lnTo>
                  <a:lnTo>
                    <a:pt x="0" y="128473"/>
                  </a:lnTo>
                  <a:lnTo>
                    <a:pt x="0" y="2987128"/>
                  </a:lnTo>
                  <a:lnTo>
                    <a:pt x="7766" y="3027746"/>
                  </a:lnTo>
                  <a:lnTo>
                    <a:pt x="29394" y="3063014"/>
                  </a:lnTo>
                  <a:lnTo>
                    <a:pt x="62380" y="3090821"/>
                  </a:lnTo>
                  <a:lnTo>
                    <a:pt x="104217" y="3109054"/>
                  </a:lnTo>
                  <a:lnTo>
                    <a:pt x="152400" y="3115602"/>
                  </a:lnTo>
                  <a:lnTo>
                    <a:pt x="2161794" y="3115602"/>
                  </a:lnTo>
                  <a:lnTo>
                    <a:pt x="2209976" y="3109054"/>
                  </a:lnTo>
                  <a:lnTo>
                    <a:pt x="2251813" y="3090821"/>
                  </a:lnTo>
                  <a:lnTo>
                    <a:pt x="2284799" y="3063014"/>
                  </a:lnTo>
                  <a:lnTo>
                    <a:pt x="2306427" y="3027746"/>
                  </a:lnTo>
                  <a:lnTo>
                    <a:pt x="2314194" y="2987128"/>
                  </a:lnTo>
                  <a:lnTo>
                    <a:pt x="2314194" y="128473"/>
                  </a:lnTo>
                  <a:lnTo>
                    <a:pt x="2306427" y="87855"/>
                  </a:lnTo>
                  <a:lnTo>
                    <a:pt x="2284799" y="52587"/>
                  </a:lnTo>
                  <a:lnTo>
                    <a:pt x="2251813" y="24780"/>
                  </a:lnTo>
                  <a:lnTo>
                    <a:pt x="2209976" y="6547"/>
                  </a:lnTo>
                  <a:lnTo>
                    <a:pt x="21617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94993" y="2023732"/>
              <a:ext cx="451966" cy="45198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3854" y="203973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0055" y="2121255"/>
              <a:ext cx="228593" cy="21792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965453" y="1921141"/>
            <a:ext cx="1891664" cy="3943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Dividimos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clase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grupos:</a:t>
            </a:r>
            <a:endParaRPr sz="1100">
              <a:latin typeface="Calibri"/>
              <a:cs typeface="Calibri"/>
            </a:endParaRPr>
          </a:p>
          <a:p>
            <a:pPr marL="612140">
              <a:lnSpc>
                <a:spcPct val="100000"/>
              </a:lnSpc>
              <a:spcBef>
                <a:spcPts val="25"/>
              </a:spcBef>
            </a:pP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Fiscales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8794" y="2448890"/>
            <a:ext cx="1322070" cy="385445"/>
            <a:chOff x="1018794" y="2448890"/>
            <a:chExt cx="1322070" cy="38544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8794" y="2448890"/>
              <a:ext cx="1290078" cy="3849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1410" y="2478321"/>
              <a:ext cx="1219200" cy="314325"/>
            </a:xfrm>
            <a:custGeom>
              <a:avLst/>
              <a:gdLst/>
              <a:ahLst/>
              <a:cxnLst/>
              <a:rect l="l" t="t" r="r" b="b"/>
              <a:pathLst>
                <a:path w="1219200" h="314325">
                  <a:moveTo>
                    <a:pt x="1062228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7997" y="206605"/>
                  </a:lnTo>
                  <a:lnTo>
                    <a:pt x="30272" y="249698"/>
                  </a:lnTo>
                  <a:lnTo>
                    <a:pt x="64245" y="283671"/>
                  </a:lnTo>
                  <a:lnTo>
                    <a:pt x="107338" y="305946"/>
                  </a:lnTo>
                  <a:lnTo>
                    <a:pt x="156972" y="313944"/>
                  </a:lnTo>
                  <a:lnTo>
                    <a:pt x="1062228" y="313944"/>
                  </a:lnTo>
                  <a:lnTo>
                    <a:pt x="1111861" y="305946"/>
                  </a:lnTo>
                  <a:lnTo>
                    <a:pt x="1154954" y="283671"/>
                  </a:lnTo>
                  <a:lnTo>
                    <a:pt x="1188927" y="249698"/>
                  </a:lnTo>
                  <a:lnTo>
                    <a:pt x="1211202" y="206605"/>
                  </a:lnTo>
                  <a:lnTo>
                    <a:pt x="1219200" y="156972"/>
                  </a:lnTo>
                  <a:lnTo>
                    <a:pt x="1211202" y="107338"/>
                  </a:lnTo>
                  <a:lnTo>
                    <a:pt x="1188927" y="64245"/>
                  </a:lnTo>
                  <a:lnTo>
                    <a:pt x="1154954" y="30272"/>
                  </a:lnTo>
                  <a:lnTo>
                    <a:pt x="1111861" y="7997"/>
                  </a:lnTo>
                  <a:lnTo>
                    <a:pt x="1062228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1397000" y="2537396"/>
            <a:ext cx="5575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B4C3A"/>
                </a:solidFill>
                <a:latin typeface="Calibri"/>
                <a:cs typeface="Calibri"/>
              </a:rPr>
              <a:t>ANNALISE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31750" y="2556700"/>
            <a:ext cx="985519" cy="668655"/>
            <a:chOff x="1031750" y="2556700"/>
            <a:chExt cx="985519" cy="66865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57048" y="2556700"/>
              <a:ext cx="152397" cy="1142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1750" y="2840370"/>
              <a:ext cx="966213" cy="38489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121410" y="2875847"/>
              <a:ext cx="895350" cy="314325"/>
            </a:xfrm>
            <a:custGeom>
              <a:avLst/>
              <a:gdLst/>
              <a:ahLst/>
              <a:cxnLst/>
              <a:rect l="l" t="t" r="r" b="b"/>
              <a:pathLst>
                <a:path w="895350" h="314325">
                  <a:moveTo>
                    <a:pt x="738378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7997" y="206605"/>
                  </a:lnTo>
                  <a:lnTo>
                    <a:pt x="30272" y="249698"/>
                  </a:lnTo>
                  <a:lnTo>
                    <a:pt x="64245" y="283671"/>
                  </a:lnTo>
                  <a:lnTo>
                    <a:pt x="107338" y="305946"/>
                  </a:lnTo>
                  <a:lnTo>
                    <a:pt x="156972" y="313944"/>
                  </a:lnTo>
                  <a:lnTo>
                    <a:pt x="738378" y="313944"/>
                  </a:lnTo>
                  <a:lnTo>
                    <a:pt x="788011" y="305946"/>
                  </a:lnTo>
                  <a:lnTo>
                    <a:pt x="831104" y="283671"/>
                  </a:lnTo>
                  <a:lnTo>
                    <a:pt x="865077" y="249698"/>
                  </a:lnTo>
                  <a:lnTo>
                    <a:pt x="887352" y="206605"/>
                  </a:lnTo>
                  <a:lnTo>
                    <a:pt x="895350" y="156972"/>
                  </a:lnTo>
                  <a:lnTo>
                    <a:pt x="887352" y="107338"/>
                  </a:lnTo>
                  <a:lnTo>
                    <a:pt x="865077" y="64245"/>
                  </a:lnTo>
                  <a:lnTo>
                    <a:pt x="831104" y="30272"/>
                  </a:lnTo>
                  <a:lnTo>
                    <a:pt x="788011" y="7997"/>
                  </a:lnTo>
                  <a:lnTo>
                    <a:pt x="738378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1361188" y="2945456"/>
            <a:ext cx="3257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B4C3A"/>
                </a:solidFill>
                <a:latin typeface="Calibri"/>
                <a:cs typeface="Calibri"/>
              </a:rPr>
              <a:t>LYDIA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21410" y="1817166"/>
            <a:ext cx="4644390" cy="3146425"/>
            <a:chOff x="1121410" y="1817166"/>
            <a:chExt cx="4644390" cy="314642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16660" y="2971114"/>
              <a:ext cx="152398" cy="1142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856" y="3443008"/>
              <a:ext cx="171449" cy="8837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3094" y="3717251"/>
              <a:ext cx="171450" cy="8837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7805" y="4015197"/>
              <a:ext cx="171446" cy="8837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1410" y="4330464"/>
              <a:ext cx="171449" cy="8838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77933" y="1924799"/>
              <a:ext cx="2387599" cy="303847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77933" y="1817166"/>
              <a:ext cx="2315210" cy="3121660"/>
            </a:xfrm>
            <a:custGeom>
              <a:avLst/>
              <a:gdLst/>
              <a:ahLst/>
              <a:cxnLst/>
              <a:rect l="l" t="t" r="r" b="b"/>
              <a:pathLst>
                <a:path w="2315210" h="3121660">
                  <a:moveTo>
                    <a:pt x="2162556" y="0"/>
                  </a:moveTo>
                  <a:lnTo>
                    <a:pt x="152400" y="0"/>
                  </a:lnTo>
                  <a:lnTo>
                    <a:pt x="104217" y="6560"/>
                  </a:lnTo>
                  <a:lnTo>
                    <a:pt x="62380" y="24828"/>
                  </a:lnTo>
                  <a:lnTo>
                    <a:pt x="29394" y="52688"/>
                  </a:lnTo>
                  <a:lnTo>
                    <a:pt x="7766" y="88022"/>
                  </a:lnTo>
                  <a:lnTo>
                    <a:pt x="0" y="128714"/>
                  </a:lnTo>
                  <a:lnTo>
                    <a:pt x="0" y="2992513"/>
                  </a:lnTo>
                  <a:lnTo>
                    <a:pt x="7766" y="3033203"/>
                  </a:lnTo>
                  <a:lnTo>
                    <a:pt x="29394" y="3068535"/>
                  </a:lnTo>
                  <a:lnTo>
                    <a:pt x="62380" y="3096391"/>
                  </a:lnTo>
                  <a:lnTo>
                    <a:pt x="104217" y="3114656"/>
                  </a:lnTo>
                  <a:lnTo>
                    <a:pt x="152400" y="3121215"/>
                  </a:lnTo>
                  <a:lnTo>
                    <a:pt x="2162556" y="3121215"/>
                  </a:lnTo>
                  <a:lnTo>
                    <a:pt x="2210738" y="3114656"/>
                  </a:lnTo>
                  <a:lnTo>
                    <a:pt x="2252575" y="3096391"/>
                  </a:lnTo>
                  <a:lnTo>
                    <a:pt x="2285561" y="3068535"/>
                  </a:lnTo>
                  <a:lnTo>
                    <a:pt x="2307189" y="3033203"/>
                  </a:lnTo>
                  <a:lnTo>
                    <a:pt x="2314956" y="2992513"/>
                  </a:lnTo>
                  <a:lnTo>
                    <a:pt x="2314956" y="128714"/>
                  </a:lnTo>
                  <a:lnTo>
                    <a:pt x="2307189" y="88022"/>
                  </a:lnTo>
                  <a:lnTo>
                    <a:pt x="2285561" y="52688"/>
                  </a:lnTo>
                  <a:lnTo>
                    <a:pt x="2252575" y="24828"/>
                  </a:lnTo>
                  <a:lnTo>
                    <a:pt x="2210738" y="6560"/>
                  </a:lnTo>
                  <a:lnTo>
                    <a:pt x="21625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581400" y="203972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82240" y="2113788"/>
              <a:ext cx="228595" cy="18593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49802" y="2004242"/>
              <a:ext cx="451967" cy="45198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431789" y="3390633"/>
            <a:ext cx="95567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Clérigo</a:t>
            </a:r>
            <a:r>
              <a:rPr dirty="0" sz="1100" spc="-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hipócrita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1025" y="3666464"/>
            <a:ext cx="4635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Inmoral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35732" y="3983460"/>
            <a:ext cx="13519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Mal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ejemplo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fieles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19343" y="4285977"/>
            <a:ext cx="13970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Basado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teocentrismo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33396" y="2091476"/>
            <a:ext cx="7937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Defensores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600450" y="2490939"/>
            <a:ext cx="971550" cy="385445"/>
            <a:chOff x="3600450" y="2490939"/>
            <a:chExt cx="971550" cy="385445"/>
          </a:xfrm>
        </p:grpSpPr>
        <p:pic>
          <p:nvPicPr>
            <p:cNvPr id="41" name="object 4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600450" y="2490939"/>
              <a:ext cx="947204" cy="38490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695700" y="2514028"/>
              <a:ext cx="876300" cy="314325"/>
            </a:xfrm>
            <a:custGeom>
              <a:avLst/>
              <a:gdLst/>
              <a:ahLst/>
              <a:cxnLst/>
              <a:rect l="l" t="t" r="r" b="b"/>
              <a:pathLst>
                <a:path w="876300" h="314325">
                  <a:moveTo>
                    <a:pt x="719328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7997" y="206605"/>
                  </a:lnTo>
                  <a:lnTo>
                    <a:pt x="30272" y="249698"/>
                  </a:lnTo>
                  <a:lnTo>
                    <a:pt x="64245" y="283671"/>
                  </a:lnTo>
                  <a:lnTo>
                    <a:pt x="107338" y="305946"/>
                  </a:lnTo>
                  <a:lnTo>
                    <a:pt x="156972" y="313944"/>
                  </a:lnTo>
                  <a:lnTo>
                    <a:pt x="719328" y="313944"/>
                  </a:lnTo>
                  <a:lnTo>
                    <a:pt x="768961" y="305946"/>
                  </a:lnTo>
                  <a:lnTo>
                    <a:pt x="812054" y="283671"/>
                  </a:lnTo>
                  <a:lnTo>
                    <a:pt x="846027" y="249698"/>
                  </a:lnTo>
                  <a:lnTo>
                    <a:pt x="868302" y="206605"/>
                  </a:lnTo>
                  <a:lnTo>
                    <a:pt x="876300" y="156972"/>
                  </a:lnTo>
                  <a:lnTo>
                    <a:pt x="868302" y="107338"/>
                  </a:lnTo>
                  <a:lnTo>
                    <a:pt x="846027" y="64245"/>
                  </a:lnTo>
                  <a:lnTo>
                    <a:pt x="812054" y="30272"/>
                  </a:lnTo>
                  <a:lnTo>
                    <a:pt x="768961" y="7997"/>
                  </a:lnTo>
                  <a:lnTo>
                    <a:pt x="719328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3928100" y="2599118"/>
            <a:ext cx="34925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B4C3A"/>
                </a:solidFill>
                <a:latin typeface="Calibri"/>
                <a:cs typeface="Calibri"/>
              </a:rPr>
              <a:t>JAMIE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561588" y="2618422"/>
            <a:ext cx="1118870" cy="628015"/>
            <a:chOff x="3561588" y="2618422"/>
            <a:chExt cx="1118870" cy="628015"/>
          </a:xfrm>
        </p:grpSpPr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90950" y="2618422"/>
              <a:ext cx="152398" cy="1142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61588" y="2861297"/>
              <a:ext cx="1118611" cy="38489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632457" y="2892430"/>
              <a:ext cx="1047750" cy="314325"/>
            </a:xfrm>
            <a:custGeom>
              <a:avLst/>
              <a:gdLst/>
              <a:ahLst/>
              <a:cxnLst/>
              <a:rect l="l" t="t" r="r" b="b"/>
              <a:pathLst>
                <a:path w="1047750" h="314325">
                  <a:moveTo>
                    <a:pt x="890778" y="0"/>
                  </a:moveTo>
                  <a:lnTo>
                    <a:pt x="156972" y="0"/>
                  </a:lnTo>
                  <a:lnTo>
                    <a:pt x="107338" y="7997"/>
                  </a:lnTo>
                  <a:lnTo>
                    <a:pt x="64245" y="30272"/>
                  </a:lnTo>
                  <a:lnTo>
                    <a:pt x="30272" y="64245"/>
                  </a:lnTo>
                  <a:lnTo>
                    <a:pt x="7997" y="107338"/>
                  </a:lnTo>
                  <a:lnTo>
                    <a:pt x="0" y="156972"/>
                  </a:lnTo>
                  <a:lnTo>
                    <a:pt x="7997" y="206605"/>
                  </a:lnTo>
                  <a:lnTo>
                    <a:pt x="30272" y="249698"/>
                  </a:lnTo>
                  <a:lnTo>
                    <a:pt x="64245" y="283671"/>
                  </a:lnTo>
                  <a:lnTo>
                    <a:pt x="107338" y="305946"/>
                  </a:lnTo>
                  <a:lnTo>
                    <a:pt x="156972" y="313944"/>
                  </a:lnTo>
                  <a:lnTo>
                    <a:pt x="890778" y="313944"/>
                  </a:lnTo>
                  <a:lnTo>
                    <a:pt x="940411" y="305946"/>
                  </a:lnTo>
                  <a:lnTo>
                    <a:pt x="983504" y="283671"/>
                  </a:lnTo>
                  <a:lnTo>
                    <a:pt x="1017477" y="249698"/>
                  </a:lnTo>
                  <a:lnTo>
                    <a:pt x="1039752" y="206605"/>
                  </a:lnTo>
                  <a:lnTo>
                    <a:pt x="1047750" y="156972"/>
                  </a:lnTo>
                  <a:lnTo>
                    <a:pt x="1039752" y="107338"/>
                  </a:lnTo>
                  <a:lnTo>
                    <a:pt x="1017477" y="64245"/>
                  </a:lnTo>
                  <a:lnTo>
                    <a:pt x="983504" y="30272"/>
                  </a:lnTo>
                  <a:lnTo>
                    <a:pt x="940411" y="7997"/>
                  </a:lnTo>
                  <a:lnTo>
                    <a:pt x="890778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/>
          <p:cNvSpPr txBox="1"/>
          <p:nvPr/>
        </p:nvSpPr>
        <p:spPr>
          <a:xfrm>
            <a:off x="3878318" y="2954102"/>
            <a:ext cx="43688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 b="1">
                <a:solidFill>
                  <a:srgbClr val="6B4C3A"/>
                </a:solidFill>
                <a:latin typeface="Calibri"/>
                <a:cs typeface="Calibri"/>
              </a:rPr>
              <a:t>RACHEL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015733" y="2987693"/>
            <a:ext cx="4880610" cy="3534410"/>
            <a:chOff x="1015733" y="2987693"/>
            <a:chExt cx="4880610" cy="3534410"/>
          </a:xfrm>
        </p:grpSpPr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27707" y="2987693"/>
              <a:ext cx="152396" cy="114294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1399" y="3443008"/>
              <a:ext cx="171450" cy="8837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80015" y="3729672"/>
              <a:ext cx="171449" cy="8837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99776" y="4029204"/>
              <a:ext cx="171445" cy="8837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2647" y="4322293"/>
              <a:ext cx="171449" cy="8837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15733" y="5183873"/>
              <a:ext cx="4880558" cy="133807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015733" y="5085575"/>
              <a:ext cx="4810125" cy="1267460"/>
            </a:xfrm>
            <a:custGeom>
              <a:avLst/>
              <a:gdLst/>
              <a:ahLst/>
              <a:cxnLst/>
              <a:rect l="l" t="t" r="r" b="b"/>
              <a:pathLst>
                <a:path w="4810125" h="1267460">
                  <a:moveTo>
                    <a:pt x="465734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114806"/>
                  </a:lnTo>
                  <a:lnTo>
                    <a:pt x="7766" y="1162988"/>
                  </a:lnTo>
                  <a:lnTo>
                    <a:pt x="29394" y="1204825"/>
                  </a:lnTo>
                  <a:lnTo>
                    <a:pt x="62380" y="1237811"/>
                  </a:lnTo>
                  <a:lnTo>
                    <a:pt x="104217" y="1259439"/>
                  </a:lnTo>
                  <a:lnTo>
                    <a:pt x="152400" y="1267206"/>
                  </a:lnTo>
                  <a:lnTo>
                    <a:pt x="4657344" y="1267206"/>
                  </a:lnTo>
                  <a:lnTo>
                    <a:pt x="4705526" y="1259439"/>
                  </a:lnTo>
                  <a:lnTo>
                    <a:pt x="4747363" y="1237811"/>
                  </a:lnTo>
                  <a:lnTo>
                    <a:pt x="4780349" y="1204825"/>
                  </a:lnTo>
                  <a:lnTo>
                    <a:pt x="4801977" y="1162988"/>
                  </a:lnTo>
                  <a:lnTo>
                    <a:pt x="4809744" y="1114806"/>
                  </a:lnTo>
                  <a:lnTo>
                    <a:pt x="4809744" y="152400"/>
                  </a:lnTo>
                  <a:lnTo>
                    <a:pt x="4801977" y="104217"/>
                  </a:lnTo>
                  <a:lnTo>
                    <a:pt x="4780349" y="62380"/>
                  </a:lnTo>
                  <a:lnTo>
                    <a:pt x="4747363" y="29394"/>
                  </a:lnTo>
                  <a:lnTo>
                    <a:pt x="4705526" y="7766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879090" y="3390633"/>
            <a:ext cx="123444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Crítica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social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brillante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77704" y="3678883"/>
            <a:ext cx="73977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Obra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arte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97460" y="3976829"/>
            <a:ext cx="10744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Libertad</a:t>
            </a:r>
            <a:r>
              <a:rPr dirty="0" sz="1100" spc="-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individual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45454" y="4261980"/>
            <a:ext cx="156337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Basado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deseo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individual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007595" y="5244833"/>
            <a:ext cx="3345179" cy="721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3378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spc="-20" b="1">
                <a:solidFill>
                  <a:srgbClr val="6B4C3A"/>
                </a:solidFill>
                <a:latin typeface="Calibri"/>
                <a:cs typeface="Calibri"/>
              </a:rPr>
              <a:t>Juez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ETHANAL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hará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preguntas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ambos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dará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veredicto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final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1267180" y="5620486"/>
            <a:ext cx="547370" cy="547370"/>
            <a:chOff x="1267180" y="5620486"/>
            <a:chExt cx="547370" cy="547370"/>
          </a:xfrm>
        </p:grpSpPr>
        <p:pic>
          <p:nvPicPr>
            <p:cNvPr id="63" name="object 6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67180" y="5620486"/>
              <a:ext cx="547039" cy="547039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1306054" y="5636501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38125" y="0"/>
                  </a:moveTo>
                  <a:lnTo>
                    <a:pt x="190117" y="4840"/>
                  </a:lnTo>
                  <a:lnTo>
                    <a:pt x="145411" y="18722"/>
                  </a:lnTo>
                  <a:lnTo>
                    <a:pt x="104961" y="40685"/>
                  </a:lnTo>
                  <a:lnTo>
                    <a:pt x="69723" y="69770"/>
                  </a:lnTo>
                  <a:lnTo>
                    <a:pt x="40652" y="105016"/>
                  </a:lnTo>
                  <a:lnTo>
                    <a:pt x="18704" y="145464"/>
                  </a:lnTo>
                  <a:lnTo>
                    <a:pt x="4835" y="190153"/>
                  </a:lnTo>
                  <a:lnTo>
                    <a:pt x="0" y="238124"/>
                  </a:lnTo>
                  <a:lnTo>
                    <a:pt x="4835" y="286096"/>
                  </a:lnTo>
                  <a:lnTo>
                    <a:pt x="18704" y="330785"/>
                  </a:lnTo>
                  <a:lnTo>
                    <a:pt x="40652" y="371233"/>
                  </a:lnTo>
                  <a:lnTo>
                    <a:pt x="69723" y="406479"/>
                  </a:lnTo>
                  <a:lnTo>
                    <a:pt x="104961" y="435564"/>
                  </a:lnTo>
                  <a:lnTo>
                    <a:pt x="145411" y="457527"/>
                  </a:lnTo>
                  <a:lnTo>
                    <a:pt x="190117" y="471409"/>
                  </a:lnTo>
                  <a:lnTo>
                    <a:pt x="238125" y="476249"/>
                  </a:lnTo>
                  <a:lnTo>
                    <a:pt x="286132" y="471409"/>
                  </a:lnTo>
                  <a:lnTo>
                    <a:pt x="330838" y="457527"/>
                  </a:lnTo>
                  <a:lnTo>
                    <a:pt x="371288" y="435564"/>
                  </a:lnTo>
                  <a:lnTo>
                    <a:pt x="406527" y="406479"/>
                  </a:lnTo>
                  <a:lnTo>
                    <a:pt x="435597" y="371233"/>
                  </a:lnTo>
                  <a:lnTo>
                    <a:pt x="457545" y="330785"/>
                  </a:lnTo>
                  <a:lnTo>
                    <a:pt x="471414" y="286096"/>
                  </a:lnTo>
                  <a:lnTo>
                    <a:pt x="476250" y="238124"/>
                  </a:lnTo>
                  <a:lnTo>
                    <a:pt x="471414" y="190153"/>
                  </a:lnTo>
                  <a:lnTo>
                    <a:pt x="457545" y="145464"/>
                  </a:lnTo>
                  <a:lnTo>
                    <a:pt x="435597" y="105016"/>
                  </a:lnTo>
                  <a:lnTo>
                    <a:pt x="406527" y="69770"/>
                  </a:lnTo>
                  <a:lnTo>
                    <a:pt x="371288" y="40685"/>
                  </a:lnTo>
                  <a:lnTo>
                    <a:pt x="330838" y="18722"/>
                  </a:lnTo>
                  <a:lnTo>
                    <a:pt x="286132" y="4840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45679" y="5620486"/>
              <a:ext cx="404619" cy="547039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384540" y="5636488"/>
              <a:ext cx="334010" cy="476250"/>
            </a:xfrm>
            <a:custGeom>
              <a:avLst/>
              <a:gdLst/>
              <a:ahLst/>
              <a:cxnLst/>
              <a:rect l="l" t="t" r="r" b="b"/>
              <a:pathLst>
                <a:path w="334010" h="476250">
                  <a:moveTo>
                    <a:pt x="166878" y="0"/>
                  </a:moveTo>
                  <a:lnTo>
                    <a:pt x="122502" y="5958"/>
                  </a:lnTo>
                  <a:lnTo>
                    <a:pt x="82634" y="22775"/>
                  </a:lnTo>
                  <a:lnTo>
                    <a:pt x="48863" y="48863"/>
                  </a:lnTo>
                  <a:lnTo>
                    <a:pt x="22775" y="82634"/>
                  </a:lnTo>
                  <a:lnTo>
                    <a:pt x="5958" y="122502"/>
                  </a:lnTo>
                  <a:lnTo>
                    <a:pt x="0" y="166878"/>
                  </a:lnTo>
                  <a:lnTo>
                    <a:pt x="0" y="309372"/>
                  </a:lnTo>
                  <a:lnTo>
                    <a:pt x="5958" y="353747"/>
                  </a:lnTo>
                  <a:lnTo>
                    <a:pt x="22775" y="393615"/>
                  </a:lnTo>
                  <a:lnTo>
                    <a:pt x="48863" y="427386"/>
                  </a:lnTo>
                  <a:lnTo>
                    <a:pt x="82634" y="453474"/>
                  </a:lnTo>
                  <a:lnTo>
                    <a:pt x="122502" y="470291"/>
                  </a:lnTo>
                  <a:lnTo>
                    <a:pt x="166878" y="476250"/>
                  </a:lnTo>
                  <a:lnTo>
                    <a:pt x="211253" y="470291"/>
                  </a:lnTo>
                  <a:lnTo>
                    <a:pt x="251121" y="453474"/>
                  </a:lnTo>
                  <a:lnTo>
                    <a:pt x="284892" y="427386"/>
                  </a:lnTo>
                  <a:lnTo>
                    <a:pt x="310980" y="393615"/>
                  </a:lnTo>
                  <a:lnTo>
                    <a:pt x="327797" y="353747"/>
                  </a:lnTo>
                  <a:lnTo>
                    <a:pt x="333756" y="309372"/>
                  </a:lnTo>
                  <a:lnTo>
                    <a:pt x="333756" y="166878"/>
                  </a:lnTo>
                  <a:lnTo>
                    <a:pt x="327797" y="122502"/>
                  </a:lnTo>
                  <a:lnTo>
                    <a:pt x="310980" y="82634"/>
                  </a:lnTo>
                  <a:lnTo>
                    <a:pt x="284892" y="48863"/>
                  </a:lnTo>
                  <a:lnTo>
                    <a:pt x="251121" y="22775"/>
                  </a:lnTo>
                  <a:lnTo>
                    <a:pt x="211253" y="5958"/>
                  </a:lnTo>
                  <a:lnTo>
                    <a:pt x="166878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408163" y="5746229"/>
              <a:ext cx="285746" cy="25678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8284465" y="532079"/>
            <a:ext cx="14941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Desarrollo</a:t>
            </a:r>
            <a:r>
              <a:rPr dirty="0" sz="14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del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 juicio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9" name="object 6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959852" y="565404"/>
            <a:ext cx="228595" cy="194297"/>
          </a:xfrm>
          <a:prstGeom prst="rect">
            <a:avLst/>
          </a:prstGeom>
        </p:spPr>
      </p:pic>
      <p:grpSp>
        <p:nvGrpSpPr>
          <p:cNvPr id="70" name="object 70"/>
          <p:cNvGrpSpPr/>
          <p:nvPr/>
        </p:nvGrpSpPr>
        <p:grpSpPr>
          <a:xfrm>
            <a:off x="6536423" y="879335"/>
            <a:ext cx="356870" cy="356870"/>
            <a:chOff x="6536423" y="879335"/>
            <a:chExt cx="356870" cy="356870"/>
          </a:xfrm>
        </p:grpSpPr>
        <p:pic>
          <p:nvPicPr>
            <p:cNvPr id="71" name="object 7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536423" y="879335"/>
              <a:ext cx="356742" cy="35674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575285" y="89535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/>
          <p:cNvSpPr txBox="1"/>
          <p:nvPr/>
        </p:nvSpPr>
        <p:spPr>
          <a:xfrm>
            <a:off x="6649168" y="94932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64998" y="843930"/>
            <a:ext cx="3871595" cy="48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Preparación</a:t>
            </a:r>
            <a:r>
              <a:rPr dirty="0" sz="1100" spc="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(5</a:t>
            </a:r>
            <a:r>
              <a:rPr dirty="0" sz="1100" spc="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min)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Cada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equipo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prepara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argumentos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usando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poemas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analizados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555473" y="1555241"/>
            <a:ext cx="356870" cy="357505"/>
            <a:chOff x="6555473" y="1555241"/>
            <a:chExt cx="356870" cy="357505"/>
          </a:xfrm>
        </p:grpSpPr>
        <p:pic>
          <p:nvPicPr>
            <p:cNvPr id="76" name="object 7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555473" y="1555241"/>
              <a:ext cx="356742" cy="35747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94335" y="1571243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19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780"/>
                  </a:lnTo>
                  <a:lnTo>
                    <a:pt x="27578" y="227999"/>
                  </a:lnTo>
                  <a:lnTo>
                    <a:pt x="58512" y="258933"/>
                  </a:lnTo>
                  <a:lnTo>
                    <a:pt x="97731" y="279224"/>
                  </a:lnTo>
                  <a:lnTo>
                    <a:pt x="142875" y="286512"/>
                  </a:lnTo>
                  <a:lnTo>
                    <a:pt x="188018" y="279224"/>
                  </a:lnTo>
                  <a:lnTo>
                    <a:pt x="227237" y="258933"/>
                  </a:lnTo>
                  <a:lnTo>
                    <a:pt x="258171" y="227999"/>
                  </a:lnTo>
                  <a:lnTo>
                    <a:pt x="278462" y="188780"/>
                  </a:lnTo>
                  <a:lnTo>
                    <a:pt x="285750" y="143637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8" name="object 78"/>
          <p:cNvSpPr txBox="1"/>
          <p:nvPr/>
        </p:nvSpPr>
        <p:spPr>
          <a:xfrm>
            <a:off x="6668218" y="1625600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07923" y="1453131"/>
            <a:ext cx="2405380" cy="48323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Alegatos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iniciales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(2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min)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Cada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equipo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presenta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postura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principal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561581" y="2206752"/>
            <a:ext cx="356870" cy="356870"/>
            <a:chOff x="6561581" y="2206752"/>
            <a:chExt cx="356870" cy="356870"/>
          </a:xfrm>
        </p:grpSpPr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61581" y="2206752"/>
              <a:ext cx="356730" cy="35673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6600429" y="222274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3" name="object 83"/>
          <p:cNvSpPr txBox="1"/>
          <p:nvPr/>
        </p:nvSpPr>
        <p:spPr>
          <a:xfrm>
            <a:off x="6661643" y="227647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122147" y="2075830"/>
            <a:ext cx="1846580" cy="48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Debate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(3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min)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Contrargumentos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y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refutaciones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580631" y="2861297"/>
            <a:ext cx="356870" cy="356870"/>
            <a:chOff x="6580631" y="2861297"/>
            <a:chExt cx="356870" cy="356870"/>
          </a:xfrm>
        </p:grpSpPr>
        <p:pic>
          <p:nvPicPr>
            <p:cNvPr id="86" name="object 8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80631" y="2861297"/>
              <a:ext cx="356730" cy="35674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6619480" y="28772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8" name="object 88"/>
          <p:cNvSpPr txBox="1"/>
          <p:nvPr/>
        </p:nvSpPr>
        <p:spPr>
          <a:xfrm>
            <a:off x="6680695" y="2932112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174736" y="2760043"/>
            <a:ext cx="2792095" cy="48260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Veredicto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del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juez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ETHANAL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emite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decisión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final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justificación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404342" y="3511550"/>
            <a:ext cx="47745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A2A1A"/>
                </a:solidFill>
                <a:latin typeface="Calibri"/>
                <a:cs typeface="Calibri"/>
              </a:rPr>
              <a:t>Objetivo:</a:t>
            </a:r>
            <a:r>
              <a:rPr dirty="0" sz="900" spc="-15" b="1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Explorar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dualidad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Arcipreste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reflejo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transición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ideológica</a:t>
            </a:r>
            <a:r>
              <a:rPr dirty="0" sz="9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siglo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XIV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900" spc="50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teocentrismo</a:t>
            </a:r>
            <a:r>
              <a:rPr dirty="0" sz="9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y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antropocentrismo.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143481" y="4021826"/>
            <a:ext cx="1582420" cy="2259965"/>
            <a:chOff x="8143481" y="4021826"/>
            <a:chExt cx="1582420" cy="2259965"/>
          </a:xfrm>
        </p:grpSpPr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143481" y="4170451"/>
              <a:ext cx="1404365" cy="1975866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143481" y="4021826"/>
              <a:ext cx="1581835" cy="22597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8494" y="1437894"/>
            <a:ext cx="228595" cy="115048"/>
          </a:xfrm>
          <a:prstGeom prst="rect">
            <a:avLst/>
          </a:prstGeom>
        </p:spPr>
      </p:pic>
      <p:sp>
        <p:nvSpPr>
          <p:cNvPr id="3" name="object 3" descr="$PPTXTitle"/>
          <p:cNvSpPr txBox="1">
            <a:spLocks noGrp="1"/>
          </p:cNvSpPr>
          <p:nvPr>
            <p:ph type="title"/>
          </p:nvPr>
        </p:nvSpPr>
        <p:spPr>
          <a:xfrm>
            <a:off x="730250" y="486041"/>
            <a:ext cx="5606415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Juan</a:t>
            </a:r>
            <a:r>
              <a:rPr dirty="0" spc="-60"/>
              <a:t> </a:t>
            </a:r>
            <a:r>
              <a:rPr dirty="0"/>
              <a:t>Ruiz,</a:t>
            </a:r>
            <a:r>
              <a:rPr dirty="0" spc="-65"/>
              <a:t> </a:t>
            </a:r>
            <a:r>
              <a:rPr dirty="0" spc="-10"/>
              <a:t>Arcipreste</a:t>
            </a:r>
            <a:r>
              <a:rPr dirty="0" spc="-60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Hita:</a:t>
            </a:r>
            <a:r>
              <a:rPr dirty="0" spc="-60"/>
              <a:t> </a:t>
            </a:r>
            <a:r>
              <a:rPr dirty="0"/>
              <a:t>¿Santo</a:t>
            </a:r>
            <a:r>
              <a:rPr dirty="0" spc="-60"/>
              <a:t> </a:t>
            </a:r>
            <a:r>
              <a:rPr dirty="0"/>
              <a:t>o</a:t>
            </a:r>
            <a:r>
              <a:rPr dirty="0" spc="-60"/>
              <a:t> </a:t>
            </a:r>
            <a:r>
              <a:rPr dirty="0" spc="-10"/>
              <a:t>Pícaro?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250" y="1055687"/>
            <a:ext cx="26301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9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análisis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ideológico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9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9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Amor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(siglo</a:t>
            </a:r>
            <a:r>
              <a:rPr dirty="0" sz="9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3A2A1A"/>
                </a:solidFill>
                <a:latin typeface="Calibri"/>
                <a:cs typeface="Calibri"/>
              </a:rPr>
              <a:t>XIV)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0923" y="1418844"/>
            <a:ext cx="5356860" cy="3472179"/>
            <a:chOff x="630923" y="1418844"/>
            <a:chExt cx="5356860" cy="347217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0923" y="1418844"/>
              <a:ext cx="5356821" cy="347165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9798" y="1434845"/>
              <a:ext cx="5286375" cy="3401060"/>
            </a:xfrm>
            <a:custGeom>
              <a:avLst/>
              <a:gdLst/>
              <a:ahLst/>
              <a:cxnLst/>
              <a:rect l="l" t="t" r="r" b="b"/>
              <a:pathLst>
                <a:path w="5286375" h="340106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3248406"/>
                  </a:lnTo>
                  <a:lnTo>
                    <a:pt x="7766" y="3296588"/>
                  </a:lnTo>
                  <a:lnTo>
                    <a:pt x="29394" y="3338425"/>
                  </a:lnTo>
                  <a:lnTo>
                    <a:pt x="62380" y="3371411"/>
                  </a:lnTo>
                  <a:lnTo>
                    <a:pt x="104217" y="3393039"/>
                  </a:lnTo>
                  <a:lnTo>
                    <a:pt x="152400" y="3400805"/>
                  </a:lnTo>
                  <a:lnTo>
                    <a:pt x="5133594" y="3400805"/>
                  </a:lnTo>
                  <a:lnTo>
                    <a:pt x="5181776" y="3393039"/>
                  </a:lnTo>
                  <a:lnTo>
                    <a:pt x="5223613" y="3371411"/>
                  </a:lnTo>
                  <a:lnTo>
                    <a:pt x="5256599" y="3338425"/>
                  </a:lnTo>
                  <a:lnTo>
                    <a:pt x="5278227" y="3296588"/>
                  </a:lnTo>
                  <a:lnTo>
                    <a:pt x="5285994" y="3248406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111503" y="1690954"/>
            <a:ext cx="83121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Ideas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clave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907542" y="1736585"/>
            <a:ext cx="8901430" cy="4685030"/>
            <a:chOff x="907542" y="1736585"/>
            <a:chExt cx="8901430" cy="46850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7542" y="1736585"/>
              <a:ext cx="228595" cy="1775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542" y="2187702"/>
              <a:ext cx="190499" cy="9524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542" y="2863583"/>
              <a:ext cx="190499" cy="952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542" y="3540252"/>
              <a:ext cx="190499" cy="952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7542" y="4216133"/>
              <a:ext cx="190499" cy="952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0842" y="4007370"/>
              <a:ext cx="5357660" cy="241401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489691" y="4023347"/>
              <a:ext cx="5287010" cy="2343150"/>
            </a:xfrm>
            <a:custGeom>
              <a:avLst/>
              <a:gdLst/>
              <a:ahLst/>
              <a:cxnLst/>
              <a:rect l="l" t="t" r="r" b="b"/>
              <a:pathLst>
                <a:path w="5287009" h="2343150">
                  <a:moveTo>
                    <a:pt x="513435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190750"/>
                  </a:lnTo>
                  <a:lnTo>
                    <a:pt x="7766" y="2238932"/>
                  </a:lnTo>
                  <a:lnTo>
                    <a:pt x="29394" y="2280769"/>
                  </a:lnTo>
                  <a:lnTo>
                    <a:pt x="62380" y="2313755"/>
                  </a:lnTo>
                  <a:lnTo>
                    <a:pt x="104217" y="2335383"/>
                  </a:lnTo>
                  <a:lnTo>
                    <a:pt x="152400" y="2343150"/>
                  </a:lnTo>
                  <a:lnTo>
                    <a:pt x="5134356" y="2343150"/>
                  </a:lnTo>
                  <a:lnTo>
                    <a:pt x="5182538" y="2335383"/>
                  </a:lnTo>
                  <a:lnTo>
                    <a:pt x="5224375" y="2313755"/>
                  </a:lnTo>
                  <a:lnTo>
                    <a:pt x="5257361" y="2280769"/>
                  </a:lnTo>
                  <a:lnTo>
                    <a:pt x="5278989" y="2238932"/>
                  </a:lnTo>
                  <a:lnTo>
                    <a:pt x="5286756" y="2190750"/>
                  </a:lnTo>
                  <a:lnTo>
                    <a:pt x="5286756" y="152400"/>
                  </a:lnTo>
                  <a:lnTo>
                    <a:pt x="5278989" y="104217"/>
                  </a:lnTo>
                  <a:lnTo>
                    <a:pt x="5257361" y="62380"/>
                  </a:lnTo>
                  <a:lnTo>
                    <a:pt x="5224375" y="29394"/>
                  </a:lnTo>
                  <a:lnTo>
                    <a:pt x="5182538" y="7766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143253" y="2130691"/>
            <a:ext cx="39560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Transición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feudal-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burguesa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Cambio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social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económico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siglo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XIV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43253" y="2827604"/>
            <a:ext cx="345376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Lucha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entre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fe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deseo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Teocentrismo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vs.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antropocentrismo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43253" y="3502291"/>
            <a:ext cx="4104004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Democratización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palabra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Castellano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todos,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solo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eruditos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68795" y="2587888"/>
            <a:ext cx="293878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3A2A1A"/>
                </a:solidFill>
                <a:latin typeface="Calibri"/>
                <a:cs typeface="Calibri"/>
              </a:rPr>
              <a:t>Legado</a:t>
            </a:r>
            <a:r>
              <a:rPr dirty="0" sz="1100" spc="-30" b="1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Obra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viva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que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sigue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siendo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reinterpretada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0582" y="2658605"/>
            <a:ext cx="190499" cy="9524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0582" y="3020555"/>
            <a:ext cx="190499" cy="952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368783" y="2949841"/>
            <a:ext cx="2807335" cy="554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3A2A1A"/>
                </a:solidFill>
                <a:latin typeface="Calibri"/>
                <a:cs typeface="Calibri"/>
              </a:rPr>
              <a:t>Relevancia</a:t>
            </a:r>
            <a:r>
              <a:rPr dirty="0" sz="1100" spc="10" b="1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Reflexiones</a:t>
            </a:r>
            <a:r>
              <a:rPr dirty="0" sz="1100" spc="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atemporales</a:t>
            </a:r>
            <a:r>
              <a:rPr dirty="0" sz="1100" spc="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humanas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3A2A1A"/>
                </a:solidFill>
                <a:latin typeface="Calibri"/>
                <a:cs typeface="Calibri"/>
              </a:rPr>
              <a:t>Modernidad</a:t>
            </a:r>
            <a:r>
              <a:rPr dirty="0" sz="1100" spc="-10" b="1">
                <a:solidFill>
                  <a:srgbClr val="3A2A1A"/>
                </a:solidFill>
                <a:latin typeface="Calibri"/>
                <a:cs typeface="Calibri"/>
              </a:rPr>
              <a:t> literaria</a:t>
            </a:r>
            <a:r>
              <a:rPr dirty="0" sz="1100" spc="-5" b="1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Anticipa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modernidad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80582" y="3382505"/>
            <a:ext cx="190499" cy="95249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204722" y="4178566"/>
            <a:ext cx="25146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Obra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abierta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dogmática,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dogmática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31905" y="4278579"/>
            <a:ext cx="107759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Reflexión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final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88649" y="4711649"/>
            <a:ext cx="4618355" cy="1221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767715">
              <a:lnSpc>
                <a:spcPct val="1436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Amor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respuestas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fáciles.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muestra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las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contradicciones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de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humano.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43600"/>
              </a:lnSpc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Más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700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años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después,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todavía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podemos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debatir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él.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¿Es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santo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A2A1A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un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pecador?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respuesta,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vida,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es: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sí,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dos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cosas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28197" y="4315955"/>
            <a:ext cx="228594" cy="17677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292341" y="1354907"/>
            <a:ext cx="4896485" cy="954405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65735">
              <a:lnSpc>
                <a:spcPct val="100000"/>
              </a:lnSpc>
              <a:spcBef>
                <a:spcPts val="905"/>
              </a:spcBef>
            </a:pPr>
            <a:r>
              <a:rPr dirty="0" sz="1400" b="1">
                <a:solidFill>
                  <a:srgbClr val="3A2A1A"/>
                </a:solidFill>
                <a:latin typeface="Calibri"/>
                <a:cs typeface="Calibri"/>
              </a:rPr>
              <a:t>Cita</a:t>
            </a:r>
            <a:r>
              <a:rPr dirty="0" sz="1400" spc="-40" b="1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3A2A1A"/>
                </a:solidFill>
                <a:latin typeface="Calibri"/>
                <a:cs typeface="Calibri"/>
              </a:rPr>
              <a:t>final</a:t>
            </a:r>
            <a:endParaRPr sz="1400">
              <a:latin typeface="Calibri"/>
              <a:cs typeface="Calibri"/>
            </a:endParaRPr>
          </a:p>
          <a:p>
            <a:pPr marL="22860" marR="5080">
              <a:lnSpc>
                <a:spcPct val="100000"/>
              </a:lnSpc>
              <a:spcBef>
                <a:spcPts val="63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"Ande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mano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mano,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téngalo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quien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pidiere,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cual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pelota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niñas,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tómelo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quien pudiere."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—</a:t>
            </a:r>
            <a:r>
              <a:rPr dirty="0" sz="9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Juan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Ruiz,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 Arcipreste</a:t>
            </a:r>
            <a:r>
              <a:rPr dirty="0" sz="9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9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900" spc="-20">
                <a:solidFill>
                  <a:srgbClr val="3A2A1A"/>
                </a:solidFill>
                <a:latin typeface="Calibri"/>
                <a:cs typeface="Calibri"/>
              </a:rPr>
              <a:t>Hita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082010" y="2618994"/>
            <a:ext cx="1347470" cy="1976120"/>
            <a:chOff x="10082010" y="2618994"/>
            <a:chExt cx="1347470" cy="197612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082010" y="2618994"/>
              <a:ext cx="1347215" cy="197586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20872" y="2634983"/>
              <a:ext cx="1276347" cy="19049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</a:t>
            </a:r>
            <a:r>
              <a:rPr dirty="0" spc="-60"/>
              <a:t> </a:t>
            </a:r>
            <a:r>
              <a:rPr dirty="0"/>
              <a:t>libro</a:t>
            </a:r>
            <a:r>
              <a:rPr dirty="0" spc="-60"/>
              <a:t> </a:t>
            </a:r>
            <a:r>
              <a:rPr dirty="0"/>
              <a:t>para</a:t>
            </a:r>
            <a:r>
              <a:rPr dirty="0" spc="-60"/>
              <a:t> </a:t>
            </a:r>
            <a:r>
              <a:rPr dirty="0"/>
              <a:t>todos</a:t>
            </a:r>
            <a:r>
              <a:rPr dirty="0" spc="-65"/>
              <a:t> </a:t>
            </a:r>
            <a:r>
              <a:rPr dirty="0"/>
              <a:t>(y</a:t>
            </a:r>
            <a:r>
              <a:rPr dirty="0" spc="-60"/>
              <a:t> </a:t>
            </a:r>
            <a:r>
              <a:rPr dirty="0"/>
              <a:t>que</a:t>
            </a:r>
            <a:r>
              <a:rPr dirty="0" spc="-65"/>
              <a:t> </a:t>
            </a:r>
            <a:r>
              <a:rPr dirty="0"/>
              <a:t>todos</a:t>
            </a:r>
            <a:r>
              <a:rPr dirty="0" spc="-65"/>
              <a:t> </a:t>
            </a:r>
            <a:r>
              <a:rPr dirty="0"/>
              <a:t>pueden</a:t>
            </a:r>
            <a:r>
              <a:rPr dirty="0" spc="-60"/>
              <a:t> </a:t>
            </a:r>
            <a:r>
              <a:rPr dirty="0" spc="-10"/>
              <a:t>cambiar)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7" y="1165085"/>
            <a:ext cx="5356860" cy="1252220"/>
            <a:chOff x="627887" y="1165085"/>
            <a:chExt cx="5356860" cy="12522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1165085"/>
              <a:ext cx="5356821" cy="12519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49" y="1181100"/>
              <a:ext cx="5286375" cy="1181100"/>
            </a:xfrm>
            <a:custGeom>
              <a:avLst/>
              <a:gdLst/>
              <a:ahLst/>
              <a:cxnLst/>
              <a:rect l="l" t="t" r="r" b="b"/>
              <a:pathLst>
                <a:path w="5286375" h="118110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028700"/>
                  </a:lnTo>
                  <a:lnTo>
                    <a:pt x="7766" y="1076882"/>
                  </a:lnTo>
                  <a:lnTo>
                    <a:pt x="29394" y="1118719"/>
                  </a:lnTo>
                  <a:lnTo>
                    <a:pt x="62380" y="1151705"/>
                  </a:lnTo>
                  <a:lnTo>
                    <a:pt x="104217" y="1173333"/>
                  </a:lnTo>
                  <a:lnTo>
                    <a:pt x="152400" y="1181100"/>
                  </a:lnTo>
                  <a:lnTo>
                    <a:pt x="5133594" y="1181100"/>
                  </a:lnTo>
                  <a:lnTo>
                    <a:pt x="5181776" y="1173333"/>
                  </a:lnTo>
                  <a:lnTo>
                    <a:pt x="5223613" y="1151705"/>
                  </a:lnTo>
                  <a:lnTo>
                    <a:pt x="5256599" y="1118719"/>
                  </a:lnTo>
                  <a:lnTo>
                    <a:pt x="5278227" y="1076882"/>
                  </a:lnTo>
                  <a:lnTo>
                    <a:pt x="5285994" y="1028700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8" y="1165085"/>
              <a:ext cx="2185415" cy="12519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749" y="1181100"/>
              <a:ext cx="2114550" cy="1181100"/>
            </a:xfrm>
            <a:custGeom>
              <a:avLst/>
              <a:gdLst/>
              <a:ahLst/>
              <a:cxnLst/>
              <a:rect l="l" t="t" r="r" b="b"/>
              <a:pathLst>
                <a:path w="2114550" h="1181100">
                  <a:moveTo>
                    <a:pt x="2114550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2114550" y="118110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9" y="1521714"/>
              <a:ext cx="228595" cy="19429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66750" y="1181100"/>
            <a:ext cx="2114550" cy="11811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endParaRPr sz="13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</a:pPr>
            <a:r>
              <a:rPr dirty="0" sz="1300" spc="-10" b="1">
                <a:solidFill>
                  <a:srgbClr val="F5F0E6"/>
                </a:solidFill>
                <a:latin typeface="Calibri"/>
                <a:cs typeface="Calibri"/>
              </a:rPr>
              <a:t>Lenguaje</a:t>
            </a:r>
            <a:endParaRPr sz="1300">
              <a:latin typeface="Calibri"/>
              <a:cs typeface="Calibri"/>
            </a:endParaRPr>
          </a:p>
          <a:p>
            <a:pPr marL="263525">
              <a:lnSpc>
                <a:spcPct val="100000"/>
              </a:lnSpc>
              <a:spcBef>
                <a:spcPts val="1330"/>
              </a:spcBef>
            </a:pP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Mezcla</a:t>
            </a:r>
            <a:r>
              <a:rPr dirty="0" sz="1000" spc="-45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culto/popular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32438" y="1397637"/>
            <a:ext cx="2506345" cy="711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Democratización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 palabra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castellano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lengua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todos,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solo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latín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para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eruditos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7887" y="2727185"/>
            <a:ext cx="5356860" cy="1252220"/>
            <a:chOff x="627887" y="2727185"/>
            <a:chExt cx="5356860" cy="125222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2727185"/>
              <a:ext cx="5356821" cy="125196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66749" y="2743200"/>
              <a:ext cx="5286375" cy="1181100"/>
            </a:xfrm>
            <a:custGeom>
              <a:avLst/>
              <a:gdLst/>
              <a:ahLst/>
              <a:cxnLst/>
              <a:rect l="l" t="t" r="r" b="b"/>
              <a:pathLst>
                <a:path w="5286375" h="118110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028700"/>
                  </a:lnTo>
                  <a:lnTo>
                    <a:pt x="7766" y="1076882"/>
                  </a:lnTo>
                  <a:lnTo>
                    <a:pt x="29394" y="1118719"/>
                  </a:lnTo>
                  <a:lnTo>
                    <a:pt x="62380" y="1151705"/>
                  </a:lnTo>
                  <a:lnTo>
                    <a:pt x="104217" y="1173333"/>
                  </a:lnTo>
                  <a:lnTo>
                    <a:pt x="152400" y="1181100"/>
                  </a:lnTo>
                  <a:lnTo>
                    <a:pt x="5133594" y="1181100"/>
                  </a:lnTo>
                  <a:lnTo>
                    <a:pt x="5181776" y="1173333"/>
                  </a:lnTo>
                  <a:lnTo>
                    <a:pt x="5223613" y="1151705"/>
                  </a:lnTo>
                  <a:lnTo>
                    <a:pt x="5256599" y="1118719"/>
                  </a:lnTo>
                  <a:lnTo>
                    <a:pt x="5278227" y="1076882"/>
                  </a:lnTo>
                  <a:lnTo>
                    <a:pt x="5285994" y="1028700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8" y="2727185"/>
              <a:ext cx="2185415" cy="125196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66749" y="2743200"/>
              <a:ext cx="2114550" cy="1181100"/>
            </a:xfrm>
            <a:custGeom>
              <a:avLst/>
              <a:gdLst/>
              <a:ahLst/>
              <a:cxnLst/>
              <a:rect l="l" t="t" r="r" b="b"/>
              <a:pathLst>
                <a:path w="2114550" h="1181100">
                  <a:moveTo>
                    <a:pt x="2114550" y="0"/>
                  </a:moveTo>
                  <a:lnTo>
                    <a:pt x="0" y="0"/>
                  </a:lnTo>
                  <a:lnTo>
                    <a:pt x="0" y="1181100"/>
                  </a:lnTo>
                  <a:lnTo>
                    <a:pt x="2114550" y="1181100"/>
                  </a:lnTo>
                  <a:lnTo>
                    <a:pt x="211455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249" y="3109709"/>
              <a:ext cx="228595" cy="14325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66750" y="2743200"/>
            <a:ext cx="2114550" cy="1181100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endParaRPr sz="1300">
              <a:latin typeface="Arial"/>
              <a:cs typeface="Arial"/>
            </a:endParaRPr>
          </a:p>
          <a:p>
            <a:pPr marL="402590">
              <a:lnSpc>
                <a:spcPct val="100000"/>
              </a:lnSpc>
            </a:pPr>
            <a:r>
              <a:rPr dirty="0" sz="1300" spc="-10" b="1">
                <a:solidFill>
                  <a:srgbClr val="F5F0E6"/>
                </a:solidFill>
                <a:latin typeface="Calibri"/>
                <a:cs typeface="Calibri"/>
              </a:rPr>
              <a:t>Estructura</a:t>
            </a:r>
            <a:endParaRPr sz="1300">
              <a:latin typeface="Calibri"/>
              <a:cs typeface="Calibri"/>
            </a:endParaRPr>
          </a:p>
          <a:p>
            <a:pPr marL="263525">
              <a:lnSpc>
                <a:spcPct val="100000"/>
              </a:lnSpc>
              <a:spcBef>
                <a:spcPts val="1340"/>
              </a:spcBef>
            </a:pP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Episódica,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 abierta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64510" y="3074368"/>
            <a:ext cx="22783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Obra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colectiva,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no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dogmática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Invita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la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participación</a:t>
            </a:r>
            <a:r>
              <a:rPr dirty="0" sz="1100" spc="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reinterpretación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7888" y="4289323"/>
            <a:ext cx="5356860" cy="2166620"/>
            <a:chOff x="627888" y="4289323"/>
            <a:chExt cx="5356860" cy="216662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7888" y="4289323"/>
              <a:ext cx="5356821" cy="21663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66750" y="4305300"/>
              <a:ext cx="5286375" cy="2095500"/>
            </a:xfrm>
            <a:custGeom>
              <a:avLst/>
              <a:gdLst/>
              <a:ahLst/>
              <a:cxnLst/>
              <a:rect l="l" t="t" r="r" b="b"/>
              <a:pathLst>
                <a:path w="5286375" h="209550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943100"/>
                  </a:lnTo>
                  <a:lnTo>
                    <a:pt x="7766" y="1991282"/>
                  </a:lnTo>
                  <a:lnTo>
                    <a:pt x="29394" y="2033119"/>
                  </a:lnTo>
                  <a:lnTo>
                    <a:pt x="62380" y="2066105"/>
                  </a:lnTo>
                  <a:lnTo>
                    <a:pt x="104217" y="2087733"/>
                  </a:lnTo>
                  <a:lnTo>
                    <a:pt x="152400" y="2095500"/>
                  </a:lnTo>
                  <a:lnTo>
                    <a:pt x="5133594" y="2095500"/>
                  </a:lnTo>
                  <a:lnTo>
                    <a:pt x="5181776" y="2087733"/>
                  </a:lnTo>
                  <a:lnTo>
                    <a:pt x="5223613" y="2066105"/>
                  </a:lnTo>
                  <a:lnTo>
                    <a:pt x="5256599" y="2033119"/>
                  </a:lnTo>
                  <a:lnTo>
                    <a:pt x="5278227" y="1991282"/>
                  </a:lnTo>
                  <a:lnTo>
                    <a:pt x="5285994" y="1943100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1108710" y="4559300"/>
            <a:ext cx="145669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Análisis</a:t>
            </a:r>
            <a:r>
              <a:rPr dirty="0" sz="1400" spc="-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combinado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4494" y="4597895"/>
            <a:ext cx="228594" cy="17678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65453" y="5188216"/>
            <a:ext cx="40201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Juan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Ruiz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escribe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castellano,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latín.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Mezcla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religión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groserías.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5725" y="4965191"/>
            <a:ext cx="4719320" cy="1382395"/>
            <a:chOff x="855725" y="4965191"/>
            <a:chExt cx="4719320" cy="138239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05215" y="5990843"/>
              <a:ext cx="870965" cy="35673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244077" y="6006845"/>
              <a:ext cx="800100" cy="285750"/>
            </a:xfrm>
            <a:custGeom>
              <a:avLst/>
              <a:gdLst/>
              <a:ahLst/>
              <a:cxnLst/>
              <a:rect l="l" t="t" r="r" b="b"/>
              <a:pathLst>
                <a:path w="800100" h="285750">
                  <a:moveTo>
                    <a:pt x="742950" y="0"/>
                  </a:moveTo>
                  <a:lnTo>
                    <a:pt x="57150" y="0"/>
                  </a:lnTo>
                  <a:lnTo>
                    <a:pt x="34879" y="4500"/>
                  </a:lnTo>
                  <a:lnTo>
                    <a:pt x="16716" y="16763"/>
                  </a:lnTo>
                  <a:lnTo>
                    <a:pt x="4482" y="34932"/>
                  </a:lnTo>
                  <a:lnTo>
                    <a:pt x="0" y="57149"/>
                  </a:lnTo>
                  <a:lnTo>
                    <a:pt x="0" y="228599"/>
                  </a:lnTo>
                  <a:lnTo>
                    <a:pt x="4482" y="250817"/>
                  </a:lnTo>
                  <a:lnTo>
                    <a:pt x="16716" y="268985"/>
                  </a:lnTo>
                  <a:lnTo>
                    <a:pt x="34879" y="281249"/>
                  </a:lnTo>
                  <a:lnTo>
                    <a:pt x="57150" y="285749"/>
                  </a:lnTo>
                  <a:lnTo>
                    <a:pt x="742950" y="285749"/>
                  </a:lnTo>
                  <a:lnTo>
                    <a:pt x="765220" y="281249"/>
                  </a:lnTo>
                  <a:lnTo>
                    <a:pt x="783383" y="268985"/>
                  </a:lnTo>
                  <a:lnTo>
                    <a:pt x="795617" y="250817"/>
                  </a:lnTo>
                  <a:lnTo>
                    <a:pt x="800100" y="228599"/>
                  </a:lnTo>
                  <a:lnTo>
                    <a:pt x="800100" y="57149"/>
                  </a:lnTo>
                  <a:lnTo>
                    <a:pt x="795617" y="34932"/>
                  </a:lnTo>
                  <a:lnTo>
                    <a:pt x="783383" y="16763"/>
                  </a:lnTo>
                  <a:lnTo>
                    <a:pt x="765220" y="45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5725" y="4965191"/>
              <a:ext cx="4719124" cy="642302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94587" y="4981193"/>
              <a:ext cx="4648200" cy="571500"/>
            </a:xfrm>
            <a:custGeom>
              <a:avLst/>
              <a:gdLst/>
              <a:ahLst/>
              <a:cxnLst/>
              <a:rect l="l" t="t" r="r" b="b"/>
              <a:pathLst>
                <a:path w="4648200" h="571500">
                  <a:moveTo>
                    <a:pt x="4591050" y="0"/>
                  </a:moveTo>
                  <a:lnTo>
                    <a:pt x="57150" y="0"/>
                  </a:lnTo>
                  <a:lnTo>
                    <a:pt x="34932" y="4482"/>
                  </a:lnTo>
                  <a:lnTo>
                    <a:pt x="16764" y="16716"/>
                  </a:lnTo>
                  <a:lnTo>
                    <a:pt x="4500" y="34879"/>
                  </a:lnTo>
                  <a:lnTo>
                    <a:pt x="0" y="57149"/>
                  </a:lnTo>
                  <a:lnTo>
                    <a:pt x="0" y="514349"/>
                  </a:lnTo>
                  <a:lnTo>
                    <a:pt x="4500" y="536620"/>
                  </a:lnTo>
                  <a:lnTo>
                    <a:pt x="16764" y="554783"/>
                  </a:lnTo>
                  <a:lnTo>
                    <a:pt x="34932" y="567017"/>
                  </a:lnTo>
                  <a:lnTo>
                    <a:pt x="57150" y="571499"/>
                  </a:lnTo>
                  <a:lnTo>
                    <a:pt x="4591050" y="571499"/>
                  </a:lnTo>
                  <a:lnTo>
                    <a:pt x="4613320" y="567017"/>
                  </a:lnTo>
                  <a:lnTo>
                    <a:pt x="4631483" y="554783"/>
                  </a:lnTo>
                  <a:lnTo>
                    <a:pt x="4643717" y="536620"/>
                  </a:lnTo>
                  <a:lnTo>
                    <a:pt x="4648200" y="514349"/>
                  </a:lnTo>
                  <a:lnTo>
                    <a:pt x="4648200" y="57149"/>
                  </a:lnTo>
                  <a:lnTo>
                    <a:pt x="4643717" y="34879"/>
                  </a:lnTo>
                  <a:lnTo>
                    <a:pt x="4631483" y="16716"/>
                  </a:lnTo>
                  <a:lnTo>
                    <a:pt x="4613320" y="4482"/>
                  </a:lnTo>
                  <a:lnTo>
                    <a:pt x="459105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/>
          <p:cNvSpPr txBox="1"/>
          <p:nvPr/>
        </p:nvSpPr>
        <p:spPr>
          <a:xfrm>
            <a:off x="965453" y="6020066"/>
            <a:ext cx="397764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final,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invita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otros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escribir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más.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¡Es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Wikipedia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medieval!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65453" y="5699125"/>
            <a:ext cx="420497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palabra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solo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Papa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Universidad,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mía,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calle."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213610" y="5642597"/>
            <a:ext cx="2185670" cy="356870"/>
            <a:chOff x="2213610" y="5642597"/>
            <a:chExt cx="2185670" cy="35687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13610" y="5642597"/>
              <a:ext cx="2185415" cy="35672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252471" y="5658599"/>
              <a:ext cx="2114550" cy="285750"/>
            </a:xfrm>
            <a:custGeom>
              <a:avLst/>
              <a:gdLst/>
              <a:ahLst/>
              <a:cxnLst/>
              <a:rect l="l" t="t" r="r" b="b"/>
              <a:pathLst>
                <a:path w="2114550" h="285750">
                  <a:moveTo>
                    <a:pt x="2057400" y="0"/>
                  </a:moveTo>
                  <a:lnTo>
                    <a:pt x="57150" y="0"/>
                  </a:lnTo>
                  <a:lnTo>
                    <a:pt x="34879" y="4500"/>
                  </a:lnTo>
                  <a:lnTo>
                    <a:pt x="16716" y="16764"/>
                  </a:lnTo>
                  <a:lnTo>
                    <a:pt x="4482" y="34932"/>
                  </a:lnTo>
                  <a:lnTo>
                    <a:pt x="0" y="57150"/>
                  </a:lnTo>
                  <a:lnTo>
                    <a:pt x="0" y="228600"/>
                  </a:lnTo>
                  <a:lnTo>
                    <a:pt x="4482" y="250817"/>
                  </a:lnTo>
                  <a:lnTo>
                    <a:pt x="16716" y="268986"/>
                  </a:lnTo>
                  <a:lnTo>
                    <a:pt x="34879" y="281249"/>
                  </a:lnTo>
                  <a:lnTo>
                    <a:pt x="57150" y="285750"/>
                  </a:lnTo>
                  <a:lnTo>
                    <a:pt x="2057400" y="285750"/>
                  </a:lnTo>
                  <a:lnTo>
                    <a:pt x="2079670" y="281249"/>
                  </a:lnTo>
                  <a:lnTo>
                    <a:pt x="2097833" y="268986"/>
                  </a:lnTo>
                  <a:lnTo>
                    <a:pt x="2110067" y="250817"/>
                  </a:lnTo>
                  <a:lnTo>
                    <a:pt x="2114550" y="228600"/>
                  </a:lnTo>
                  <a:lnTo>
                    <a:pt x="2114550" y="57150"/>
                  </a:lnTo>
                  <a:lnTo>
                    <a:pt x="2110067" y="34932"/>
                  </a:lnTo>
                  <a:lnTo>
                    <a:pt x="2097833" y="16764"/>
                  </a:lnTo>
                  <a:lnTo>
                    <a:pt x="2079670" y="45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/>
          <p:cNvGrpSpPr/>
          <p:nvPr/>
        </p:nvGrpSpPr>
        <p:grpSpPr>
          <a:xfrm>
            <a:off x="6199632" y="1165085"/>
            <a:ext cx="5358130" cy="5309870"/>
            <a:chOff x="6199632" y="1165085"/>
            <a:chExt cx="5358130" cy="530987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99632" y="1165085"/>
              <a:ext cx="5357660" cy="530963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238495" y="1181099"/>
              <a:ext cx="5287010" cy="5238750"/>
            </a:xfrm>
            <a:custGeom>
              <a:avLst/>
              <a:gdLst/>
              <a:ahLst/>
              <a:cxnLst/>
              <a:rect l="l" t="t" r="r" b="b"/>
              <a:pathLst>
                <a:path w="5287009" h="5238750">
                  <a:moveTo>
                    <a:pt x="513435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086477"/>
                  </a:lnTo>
                  <a:lnTo>
                    <a:pt x="7766" y="5134597"/>
                  </a:lnTo>
                  <a:lnTo>
                    <a:pt x="29394" y="5176397"/>
                  </a:lnTo>
                  <a:lnTo>
                    <a:pt x="62380" y="5209363"/>
                  </a:lnTo>
                  <a:lnTo>
                    <a:pt x="104217" y="5230984"/>
                  </a:lnTo>
                  <a:lnTo>
                    <a:pt x="152400" y="5238750"/>
                  </a:lnTo>
                  <a:lnTo>
                    <a:pt x="5134356" y="5238750"/>
                  </a:lnTo>
                  <a:lnTo>
                    <a:pt x="5182538" y="5230984"/>
                  </a:lnTo>
                  <a:lnTo>
                    <a:pt x="5224375" y="5209363"/>
                  </a:lnTo>
                  <a:lnTo>
                    <a:pt x="5257361" y="5176397"/>
                  </a:lnTo>
                  <a:lnTo>
                    <a:pt x="5278989" y="5134597"/>
                  </a:lnTo>
                  <a:lnTo>
                    <a:pt x="5286756" y="5086477"/>
                  </a:lnTo>
                  <a:lnTo>
                    <a:pt x="5286756" y="152400"/>
                  </a:lnTo>
                  <a:lnTo>
                    <a:pt x="5278989" y="104217"/>
                  </a:lnTo>
                  <a:lnTo>
                    <a:pt x="5257361" y="62380"/>
                  </a:lnTo>
                  <a:lnTo>
                    <a:pt x="5224375" y="29394"/>
                  </a:lnTo>
                  <a:lnTo>
                    <a:pt x="5182538" y="7766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6680950" y="1435366"/>
            <a:ext cx="19018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Pregunta</a:t>
            </a:r>
            <a:r>
              <a:rPr dirty="0" sz="1400" spc="-7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para</a:t>
            </a:r>
            <a:r>
              <a:rPr dirty="0" sz="1400" spc="-7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reflexionar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38138" y="1464564"/>
            <a:ext cx="699770" cy="742950"/>
            <a:chOff x="6438138" y="1464564"/>
            <a:chExt cx="699770" cy="742950"/>
          </a:xfrm>
        </p:grpSpPr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7000" y="1464564"/>
              <a:ext cx="228595" cy="19429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8138" y="1841792"/>
              <a:ext cx="699579" cy="365709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477000" y="1857756"/>
              <a:ext cx="628650" cy="295275"/>
            </a:xfrm>
            <a:custGeom>
              <a:avLst/>
              <a:gdLst/>
              <a:ahLst/>
              <a:cxnLst/>
              <a:rect l="l" t="t" r="r" b="b"/>
              <a:pathLst>
                <a:path w="628650" h="295275">
                  <a:moveTo>
                    <a:pt x="481203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481203" y="294894"/>
                  </a:lnTo>
                  <a:lnTo>
                    <a:pt x="527797" y="287374"/>
                  </a:lnTo>
                  <a:lnTo>
                    <a:pt x="568272" y="266437"/>
                  </a:lnTo>
                  <a:lnTo>
                    <a:pt x="600193" y="234516"/>
                  </a:lnTo>
                  <a:lnTo>
                    <a:pt x="621130" y="194041"/>
                  </a:lnTo>
                  <a:lnTo>
                    <a:pt x="628650" y="147447"/>
                  </a:lnTo>
                  <a:lnTo>
                    <a:pt x="621130" y="100852"/>
                  </a:lnTo>
                  <a:lnTo>
                    <a:pt x="600193" y="60377"/>
                  </a:lnTo>
                  <a:lnTo>
                    <a:pt x="568272" y="28456"/>
                  </a:lnTo>
                  <a:lnTo>
                    <a:pt x="527797" y="7519"/>
                  </a:lnTo>
                  <a:lnTo>
                    <a:pt x="481203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6552016" y="1916112"/>
            <a:ext cx="3162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JAMIE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42988" y="1841792"/>
            <a:ext cx="775970" cy="365760"/>
            <a:chOff x="7142988" y="1841792"/>
            <a:chExt cx="775970" cy="365760"/>
          </a:xfrm>
        </p:grpSpPr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42988" y="1841792"/>
              <a:ext cx="775690" cy="36570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181850" y="1857755"/>
              <a:ext cx="704850" cy="295275"/>
            </a:xfrm>
            <a:custGeom>
              <a:avLst/>
              <a:gdLst/>
              <a:ahLst/>
              <a:cxnLst/>
              <a:rect l="l" t="t" r="r" b="b"/>
              <a:pathLst>
                <a:path w="704850" h="295275">
                  <a:moveTo>
                    <a:pt x="557403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557403" y="294894"/>
                  </a:lnTo>
                  <a:lnTo>
                    <a:pt x="603997" y="287374"/>
                  </a:lnTo>
                  <a:lnTo>
                    <a:pt x="644472" y="266437"/>
                  </a:lnTo>
                  <a:lnTo>
                    <a:pt x="676393" y="234516"/>
                  </a:lnTo>
                  <a:lnTo>
                    <a:pt x="697330" y="194041"/>
                  </a:lnTo>
                  <a:lnTo>
                    <a:pt x="704850" y="147447"/>
                  </a:lnTo>
                  <a:lnTo>
                    <a:pt x="697330" y="100852"/>
                  </a:lnTo>
                  <a:lnTo>
                    <a:pt x="676393" y="60377"/>
                  </a:lnTo>
                  <a:lnTo>
                    <a:pt x="644472" y="28456"/>
                  </a:lnTo>
                  <a:lnTo>
                    <a:pt x="603997" y="7519"/>
                  </a:lnTo>
                  <a:lnTo>
                    <a:pt x="557403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7242556" y="1916112"/>
            <a:ext cx="35496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ETHAN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14131" y="1841792"/>
            <a:ext cx="995680" cy="365760"/>
            <a:chOff x="7914131" y="1841792"/>
            <a:chExt cx="995680" cy="365760"/>
          </a:xfrm>
        </p:grpSpPr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14131" y="1841792"/>
              <a:ext cx="995158" cy="36570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952980" y="1857755"/>
              <a:ext cx="924560" cy="295275"/>
            </a:xfrm>
            <a:custGeom>
              <a:avLst/>
              <a:gdLst/>
              <a:ahLst/>
              <a:cxnLst/>
              <a:rect l="l" t="t" r="r" b="b"/>
              <a:pathLst>
                <a:path w="924559" h="295275">
                  <a:moveTo>
                    <a:pt x="776859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776859" y="294894"/>
                  </a:lnTo>
                  <a:lnTo>
                    <a:pt x="823453" y="287374"/>
                  </a:lnTo>
                  <a:lnTo>
                    <a:pt x="863928" y="266437"/>
                  </a:lnTo>
                  <a:lnTo>
                    <a:pt x="895849" y="234516"/>
                  </a:lnTo>
                  <a:lnTo>
                    <a:pt x="916786" y="194041"/>
                  </a:lnTo>
                  <a:lnTo>
                    <a:pt x="924306" y="147447"/>
                  </a:lnTo>
                  <a:lnTo>
                    <a:pt x="916786" y="100852"/>
                  </a:lnTo>
                  <a:lnTo>
                    <a:pt x="895849" y="60377"/>
                  </a:lnTo>
                  <a:lnTo>
                    <a:pt x="863928" y="28456"/>
                  </a:lnTo>
                  <a:lnTo>
                    <a:pt x="823453" y="7519"/>
                  </a:lnTo>
                  <a:lnTo>
                    <a:pt x="776859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/>
          <p:cNvSpPr txBox="1"/>
          <p:nvPr/>
        </p:nvSpPr>
        <p:spPr>
          <a:xfrm>
            <a:off x="8014193" y="1916112"/>
            <a:ext cx="5035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ANNALISE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914638" y="1841792"/>
            <a:ext cx="708660" cy="365760"/>
            <a:chOff x="8914638" y="1841792"/>
            <a:chExt cx="708660" cy="365760"/>
          </a:xfrm>
        </p:grpSpPr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914638" y="1841792"/>
              <a:ext cx="708634" cy="36570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8953500" y="1857755"/>
              <a:ext cx="638175" cy="295275"/>
            </a:xfrm>
            <a:custGeom>
              <a:avLst/>
              <a:gdLst/>
              <a:ahLst/>
              <a:cxnLst/>
              <a:rect l="l" t="t" r="r" b="b"/>
              <a:pathLst>
                <a:path w="638175" h="295275">
                  <a:moveTo>
                    <a:pt x="490347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490347" y="294894"/>
                  </a:lnTo>
                  <a:lnTo>
                    <a:pt x="536941" y="287374"/>
                  </a:lnTo>
                  <a:lnTo>
                    <a:pt x="577416" y="266437"/>
                  </a:lnTo>
                  <a:lnTo>
                    <a:pt x="609337" y="234516"/>
                  </a:lnTo>
                  <a:lnTo>
                    <a:pt x="630274" y="194041"/>
                  </a:lnTo>
                  <a:lnTo>
                    <a:pt x="637794" y="147447"/>
                  </a:lnTo>
                  <a:lnTo>
                    <a:pt x="630274" y="100852"/>
                  </a:lnTo>
                  <a:lnTo>
                    <a:pt x="609337" y="60377"/>
                  </a:lnTo>
                  <a:lnTo>
                    <a:pt x="577416" y="28456"/>
                  </a:lnTo>
                  <a:lnTo>
                    <a:pt x="536941" y="7519"/>
                  </a:lnTo>
                  <a:lnTo>
                    <a:pt x="490347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9014447" y="1916112"/>
            <a:ext cx="2952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LYDIA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628632" y="1841792"/>
            <a:ext cx="843280" cy="365760"/>
            <a:chOff x="9628632" y="1841792"/>
            <a:chExt cx="843280" cy="365760"/>
          </a:xfrm>
        </p:grpSpPr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628632" y="1841792"/>
              <a:ext cx="842758" cy="36570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667481" y="1857755"/>
              <a:ext cx="772160" cy="295275"/>
            </a:xfrm>
            <a:custGeom>
              <a:avLst/>
              <a:gdLst/>
              <a:ahLst/>
              <a:cxnLst/>
              <a:rect l="l" t="t" r="r" b="b"/>
              <a:pathLst>
                <a:path w="772159" h="295275">
                  <a:moveTo>
                    <a:pt x="624459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624459" y="294894"/>
                  </a:lnTo>
                  <a:lnTo>
                    <a:pt x="671053" y="287374"/>
                  </a:lnTo>
                  <a:lnTo>
                    <a:pt x="711528" y="266437"/>
                  </a:lnTo>
                  <a:lnTo>
                    <a:pt x="743449" y="234516"/>
                  </a:lnTo>
                  <a:lnTo>
                    <a:pt x="764386" y="194041"/>
                  </a:lnTo>
                  <a:lnTo>
                    <a:pt x="771906" y="147447"/>
                  </a:lnTo>
                  <a:lnTo>
                    <a:pt x="764386" y="100852"/>
                  </a:lnTo>
                  <a:lnTo>
                    <a:pt x="743449" y="60377"/>
                  </a:lnTo>
                  <a:lnTo>
                    <a:pt x="711528" y="28456"/>
                  </a:lnTo>
                  <a:lnTo>
                    <a:pt x="671053" y="7519"/>
                  </a:lnTo>
                  <a:lnTo>
                    <a:pt x="624459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/>
          <p:cNvSpPr txBox="1"/>
          <p:nvPr/>
        </p:nvSpPr>
        <p:spPr>
          <a:xfrm>
            <a:off x="9728693" y="1916112"/>
            <a:ext cx="3949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RACHEL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37706" y="2350833"/>
            <a:ext cx="3994150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¿Por</a:t>
            </a:r>
            <a:r>
              <a:rPr dirty="0" sz="13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qué</a:t>
            </a:r>
            <a:r>
              <a:rPr dirty="0" sz="13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es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 revolucionario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que</a:t>
            </a:r>
            <a:r>
              <a:rPr dirty="0" sz="13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un</a:t>
            </a:r>
            <a:r>
              <a:rPr dirty="0" sz="13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libro</a:t>
            </a:r>
            <a:r>
              <a:rPr dirty="0" sz="13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sea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"abierto"</a:t>
            </a:r>
            <a:r>
              <a:rPr dirty="0" sz="13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spc="-25" b="1">
                <a:solidFill>
                  <a:srgbClr val="6B4C3A"/>
                </a:solidFill>
                <a:latin typeface="Calibri"/>
                <a:cs typeface="Calibri"/>
              </a:rPr>
              <a:t>no 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"dogmático"?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477000" y="319278"/>
            <a:ext cx="5257165" cy="4367530"/>
            <a:chOff x="6477000" y="319278"/>
            <a:chExt cx="5257165" cy="4367530"/>
          </a:xfrm>
        </p:grpSpPr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000" y="3076194"/>
              <a:ext cx="228595" cy="115049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000" y="3752850"/>
              <a:ext cx="228595" cy="114300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000" y="4162044"/>
              <a:ext cx="228595" cy="114299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477000" y="4572000"/>
              <a:ext cx="228595" cy="1143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63009" y="319278"/>
              <a:ext cx="1271028" cy="178534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01871" y="335280"/>
              <a:ext cx="1200137" cy="171448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6893547" y="3173679"/>
            <a:ext cx="38430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Ruptura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con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autoridad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eclesiástica</a:t>
            </a:r>
            <a:r>
              <a:rPr dirty="0" sz="1100" spc="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única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fuente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verdad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893547" y="3715016"/>
            <a:ext cx="314198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Pluralidad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interpretaciones</a:t>
            </a:r>
            <a:r>
              <a:rPr dirty="0" sz="1100" spc="6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frente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verdad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única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893547" y="4126179"/>
            <a:ext cx="32588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Participación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del lector</a:t>
            </a:r>
            <a:r>
              <a:rPr dirty="0" sz="1100" spc="5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 la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construcción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del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significado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893547" y="4667516"/>
            <a:ext cx="406654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Reflejo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una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sociedad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transición</a:t>
            </a:r>
            <a:r>
              <a:rPr dirty="0" sz="1100" spc="3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donde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certezas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cuestionan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537713" y="5356456"/>
            <a:ext cx="4362450" cy="5251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9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enfoque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democratiza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conocimiento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anticipa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modernidad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literaria,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donde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texto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objeto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sagrado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sino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espacio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diálogo.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7204698" y="5428488"/>
            <a:ext cx="1807845" cy="588645"/>
            <a:chOff x="7204698" y="5428488"/>
            <a:chExt cx="1807845" cy="588645"/>
          </a:xfrm>
        </p:grpSpPr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204698" y="5428488"/>
              <a:ext cx="1807471" cy="265226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58622" y="5660123"/>
              <a:ext cx="1499615" cy="356743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243559" y="5444489"/>
              <a:ext cx="1736725" cy="517525"/>
            </a:xfrm>
            <a:custGeom>
              <a:avLst/>
              <a:gdLst/>
              <a:ahLst/>
              <a:cxnLst/>
              <a:rect l="l" t="t" r="r" b="b"/>
              <a:pathLst>
                <a:path w="1736725" h="517525">
                  <a:moveTo>
                    <a:pt x="1582674" y="288798"/>
                  </a:moveTo>
                  <a:lnTo>
                    <a:pt x="1578190" y="266585"/>
                  </a:lnTo>
                  <a:lnTo>
                    <a:pt x="1565948" y="248412"/>
                  </a:lnTo>
                  <a:lnTo>
                    <a:pt x="1547787" y="236156"/>
                  </a:lnTo>
                  <a:lnTo>
                    <a:pt x="1525524" y="231648"/>
                  </a:lnTo>
                  <a:lnTo>
                    <a:pt x="211074" y="231648"/>
                  </a:lnTo>
                  <a:lnTo>
                    <a:pt x="188798" y="236156"/>
                  </a:lnTo>
                  <a:lnTo>
                    <a:pt x="170637" y="248412"/>
                  </a:lnTo>
                  <a:lnTo>
                    <a:pt x="158394" y="266585"/>
                  </a:lnTo>
                  <a:lnTo>
                    <a:pt x="153924" y="288798"/>
                  </a:lnTo>
                  <a:lnTo>
                    <a:pt x="153924" y="460248"/>
                  </a:lnTo>
                  <a:lnTo>
                    <a:pt x="158394" y="482473"/>
                  </a:lnTo>
                  <a:lnTo>
                    <a:pt x="170637" y="500634"/>
                  </a:lnTo>
                  <a:lnTo>
                    <a:pt x="188798" y="512902"/>
                  </a:lnTo>
                  <a:lnTo>
                    <a:pt x="211074" y="517398"/>
                  </a:lnTo>
                  <a:lnTo>
                    <a:pt x="1525524" y="517398"/>
                  </a:lnTo>
                  <a:lnTo>
                    <a:pt x="1547787" y="512902"/>
                  </a:lnTo>
                  <a:lnTo>
                    <a:pt x="1565948" y="500634"/>
                  </a:lnTo>
                  <a:lnTo>
                    <a:pt x="1578190" y="482473"/>
                  </a:lnTo>
                  <a:lnTo>
                    <a:pt x="1582674" y="460248"/>
                  </a:lnTo>
                  <a:lnTo>
                    <a:pt x="1582674" y="288798"/>
                  </a:lnTo>
                  <a:close/>
                </a:path>
                <a:path w="1736725" h="517525">
                  <a:moveTo>
                    <a:pt x="1736598" y="57150"/>
                  </a:moveTo>
                  <a:lnTo>
                    <a:pt x="1732114" y="34886"/>
                  </a:lnTo>
                  <a:lnTo>
                    <a:pt x="1719872" y="16725"/>
                  </a:lnTo>
                  <a:lnTo>
                    <a:pt x="1701711" y="4483"/>
                  </a:lnTo>
                  <a:lnTo>
                    <a:pt x="1679448" y="0"/>
                  </a:lnTo>
                  <a:lnTo>
                    <a:pt x="57150" y="0"/>
                  </a:lnTo>
                  <a:lnTo>
                    <a:pt x="34874" y="4483"/>
                  </a:lnTo>
                  <a:lnTo>
                    <a:pt x="16713" y="16725"/>
                  </a:lnTo>
                  <a:lnTo>
                    <a:pt x="4470" y="34886"/>
                  </a:lnTo>
                  <a:lnTo>
                    <a:pt x="0" y="57150"/>
                  </a:lnTo>
                  <a:lnTo>
                    <a:pt x="0" y="137160"/>
                  </a:lnTo>
                  <a:lnTo>
                    <a:pt x="4470" y="159385"/>
                  </a:lnTo>
                  <a:lnTo>
                    <a:pt x="16713" y="177546"/>
                  </a:lnTo>
                  <a:lnTo>
                    <a:pt x="34874" y="189814"/>
                  </a:lnTo>
                  <a:lnTo>
                    <a:pt x="57150" y="194310"/>
                  </a:lnTo>
                  <a:lnTo>
                    <a:pt x="1679448" y="194310"/>
                  </a:lnTo>
                  <a:lnTo>
                    <a:pt x="1701711" y="189814"/>
                  </a:lnTo>
                  <a:lnTo>
                    <a:pt x="1719872" y="177546"/>
                  </a:lnTo>
                  <a:lnTo>
                    <a:pt x="1732114" y="159385"/>
                  </a:lnTo>
                  <a:lnTo>
                    <a:pt x="1736598" y="137160"/>
                  </a:lnTo>
                  <a:lnTo>
                    <a:pt x="1736598" y="5715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96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Juan</a:t>
            </a:r>
            <a:r>
              <a:rPr dirty="0" spc="-35"/>
              <a:t> </a:t>
            </a:r>
            <a:r>
              <a:rPr dirty="0"/>
              <a:t>Ruiz:</a:t>
            </a:r>
            <a:r>
              <a:rPr dirty="0" spc="-35"/>
              <a:t> </a:t>
            </a:r>
            <a:r>
              <a:rPr dirty="0"/>
              <a:t>Un</a:t>
            </a:r>
            <a:r>
              <a:rPr dirty="0" spc="-30"/>
              <a:t> </a:t>
            </a:r>
            <a:r>
              <a:rPr dirty="0" spc="-10"/>
              <a:t>hombre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su</a:t>
            </a:r>
            <a:r>
              <a:rPr dirty="0" spc="-35"/>
              <a:t> </a:t>
            </a:r>
            <a:r>
              <a:rPr dirty="0" spc="-10"/>
              <a:t>tiempo...</a:t>
            </a:r>
            <a:r>
              <a:rPr dirty="0" spc="-35"/>
              <a:t> </a:t>
            </a:r>
            <a:r>
              <a:rPr dirty="0"/>
              <a:t>y</a:t>
            </a:r>
            <a:r>
              <a:rPr dirty="0" spc="-35"/>
              <a:t> </a:t>
            </a:r>
            <a:r>
              <a:rPr dirty="0"/>
              <a:t>de</a:t>
            </a:r>
            <a:r>
              <a:rPr dirty="0" spc="-35"/>
              <a:t> </a:t>
            </a:r>
            <a:r>
              <a:rPr dirty="0"/>
              <a:t>todos</a:t>
            </a:r>
            <a:r>
              <a:rPr dirty="0" spc="-45"/>
              <a:t> </a:t>
            </a:r>
            <a:r>
              <a:rPr dirty="0"/>
              <a:t>los</a:t>
            </a:r>
            <a:r>
              <a:rPr dirty="0" spc="-30"/>
              <a:t> </a:t>
            </a:r>
            <a:r>
              <a:rPr dirty="0" spc="-10"/>
              <a:t>tiempos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89432" y="1111745"/>
            <a:ext cx="5195570" cy="3187700"/>
            <a:chOff x="789432" y="1111745"/>
            <a:chExt cx="5195570" cy="31877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432" y="1111745"/>
              <a:ext cx="5195288" cy="318743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28294" y="1127747"/>
              <a:ext cx="5124450" cy="3116580"/>
            </a:xfrm>
            <a:custGeom>
              <a:avLst/>
              <a:gdLst/>
              <a:ahLst/>
              <a:cxnLst/>
              <a:rect l="l" t="t" r="r" b="b"/>
              <a:pathLst>
                <a:path w="5124450" h="3116579">
                  <a:moveTo>
                    <a:pt x="4976749" y="0"/>
                  </a:moveTo>
                  <a:lnTo>
                    <a:pt x="147828" y="0"/>
                  </a:lnTo>
                  <a:lnTo>
                    <a:pt x="101096" y="7533"/>
                  </a:lnTo>
                  <a:lnTo>
                    <a:pt x="60514" y="28508"/>
                  </a:lnTo>
                  <a:lnTo>
                    <a:pt x="28517" y="60487"/>
                  </a:lnTo>
                  <a:lnTo>
                    <a:pt x="7534" y="101031"/>
                  </a:lnTo>
                  <a:lnTo>
                    <a:pt x="0" y="147700"/>
                  </a:lnTo>
                  <a:lnTo>
                    <a:pt x="0" y="2968879"/>
                  </a:lnTo>
                  <a:lnTo>
                    <a:pt x="7534" y="3015548"/>
                  </a:lnTo>
                  <a:lnTo>
                    <a:pt x="28517" y="3056092"/>
                  </a:lnTo>
                  <a:lnTo>
                    <a:pt x="60514" y="3088071"/>
                  </a:lnTo>
                  <a:lnTo>
                    <a:pt x="101096" y="3109046"/>
                  </a:lnTo>
                  <a:lnTo>
                    <a:pt x="147828" y="3116580"/>
                  </a:lnTo>
                  <a:lnTo>
                    <a:pt x="4976749" y="3116580"/>
                  </a:lnTo>
                  <a:lnTo>
                    <a:pt x="5023418" y="3109046"/>
                  </a:lnTo>
                  <a:lnTo>
                    <a:pt x="5063962" y="3088071"/>
                  </a:lnTo>
                  <a:lnTo>
                    <a:pt x="5095941" y="3056092"/>
                  </a:lnTo>
                  <a:lnTo>
                    <a:pt x="5116916" y="3015548"/>
                  </a:lnTo>
                  <a:lnTo>
                    <a:pt x="5124450" y="2968879"/>
                  </a:lnTo>
                  <a:lnTo>
                    <a:pt x="5124450" y="147700"/>
                  </a:lnTo>
                  <a:lnTo>
                    <a:pt x="5116916" y="101031"/>
                  </a:lnTo>
                  <a:lnTo>
                    <a:pt x="5095941" y="60487"/>
                  </a:lnTo>
                  <a:lnTo>
                    <a:pt x="5063962" y="28508"/>
                  </a:lnTo>
                  <a:lnTo>
                    <a:pt x="5023418" y="7533"/>
                  </a:lnTo>
                  <a:lnTo>
                    <a:pt x="4976749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4" y="1453121"/>
              <a:ext cx="228595" cy="1775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494" y="1808226"/>
              <a:ext cx="228595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494" y="2173211"/>
              <a:ext cx="228595" cy="1150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04494" y="2538971"/>
              <a:ext cx="228595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5149" y="2886443"/>
              <a:ext cx="228587" cy="1143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233169" y="1411554"/>
            <a:ext cx="3976370" cy="1629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Ideas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clave</a:t>
            </a:r>
            <a:endParaRPr sz="14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22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Transición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feudal-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burguesa</a:t>
            </a:r>
            <a:r>
              <a:rPr dirty="0" sz="1100" spc="8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Cambio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social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económico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siglo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XIV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1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Lucha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entre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fe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deseo</a:t>
            </a:r>
            <a:r>
              <a:rPr dirty="0" sz="1100" spc="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Teocentrismo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vs.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antropocentrismo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Democratización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palabra</a:t>
            </a:r>
            <a:r>
              <a:rPr dirty="0" sz="1100" spc="6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Castellano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todos,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solo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latín</a:t>
            </a:r>
            <a:endParaRPr sz="1100">
              <a:latin typeface="Calibri"/>
              <a:cs typeface="Calibri"/>
            </a:endParaRPr>
          </a:p>
          <a:p>
            <a:pPr marL="110489">
              <a:lnSpc>
                <a:spcPct val="100000"/>
              </a:lnSpc>
              <a:spcBef>
                <a:spcPts val="133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Obra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abierta</a:t>
            </a:r>
            <a:r>
              <a:rPr dirty="0" sz="1100" spc="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dogmática,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invita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participación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8660" y="4349508"/>
            <a:ext cx="5356860" cy="2414270"/>
            <a:chOff x="708660" y="4349508"/>
            <a:chExt cx="5356860" cy="241427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660" y="4349508"/>
              <a:ext cx="5356827" cy="241401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47521" y="4365485"/>
              <a:ext cx="5286375" cy="2343150"/>
            </a:xfrm>
            <a:custGeom>
              <a:avLst/>
              <a:gdLst/>
              <a:ahLst/>
              <a:cxnLst/>
              <a:rect l="l" t="t" r="r" b="b"/>
              <a:pathLst>
                <a:path w="5286375" h="234315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399"/>
                  </a:lnTo>
                  <a:lnTo>
                    <a:pt x="0" y="2190749"/>
                  </a:lnTo>
                  <a:lnTo>
                    <a:pt x="7766" y="2238932"/>
                  </a:lnTo>
                  <a:lnTo>
                    <a:pt x="29394" y="2280769"/>
                  </a:lnTo>
                  <a:lnTo>
                    <a:pt x="62380" y="2313755"/>
                  </a:lnTo>
                  <a:lnTo>
                    <a:pt x="104217" y="2335383"/>
                  </a:lnTo>
                  <a:lnTo>
                    <a:pt x="152400" y="2343149"/>
                  </a:lnTo>
                  <a:lnTo>
                    <a:pt x="5133594" y="2343149"/>
                  </a:lnTo>
                  <a:lnTo>
                    <a:pt x="5181776" y="2335383"/>
                  </a:lnTo>
                  <a:lnTo>
                    <a:pt x="5223613" y="2313755"/>
                  </a:lnTo>
                  <a:lnTo>
                    <a:pt x="5256599" y="2280769"/>
                  </a:lnTo>
                  <a:lnTo>
                    <a:pt x="5278227" y="2238932"/>
                  </a:lnTo>
                  <a:lnTo>
                    <a:pt x="5285994" y="2190749"/>
                  </a:lnTo>
                  <a:lnTo>
                    <a:pt x="5285994" y="152399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626" y="4876800"/>
              <a:ext cx="228587" cy="17753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9763" y="5521451"/>
              <a:ext cx="2185416" cy="35674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1259332" y="4829441"/>
            <a:ext cx="4618355" cy="1656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5575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Reflexión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final</a:t>
            </a:r>
            <a:endParaRPr sz="1400">
              <a:latin typeface="Calibri"/>
              <a:cs typeface="Calibri"/>
            </a:endParaRPr>
          </a:p>
          <a:p>
            <a:pPr marL="12700" marR="767715">
              <a:lnSpc>
                <a:spcPct val="149000"/>
              </a:lnSpc>
              <a:spcBef>
                <a:spcPts val="167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Amor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respuestas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fáciles.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muestra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las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contradicciones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de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humano.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43600"/>
              </a:lnSpc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Más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700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años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después,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todavía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podemos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debatir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él.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¿Es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santo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50">
                <a:solidFill>
                  <a:srgbClr val="3A2A1A"/>
                </a:solidFill>
                <a:latin typeface="Calibri"/>
                <a:cs typeface="Calibri"/>
              </a:rPr>
              <a:t>o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un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pecador?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respuesta,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vida,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es: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sí,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dos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cosas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98613" y="5537441"/>
            <a:ext cx="2114550" cy="285750"/>
          </a:xfrm>
          <a:custGeom>
            <a:avLst/>
            <a:gdLst/>
            <a:ahLst/>
            <a:cxnLst/>
            <a:rect l="l" t="t" r="r" b="b"/>
            <a:pathLst>
              <a:path w="2114550" h="285750">
                <a:moveTo>
                  <a:pt x="2057400" y="0"/>
                </a:moveTo>
                <a:lnTo>
                  <a:pt x="57150" y="0"/>
                </a:lnTo>
                <a:lnTo>
                  <a:pt x="34932" y="4482"/>
                </a:lnTo>
                <a:lnTo>
                  <a:pt x="16764" y="16716"/>
                </a:lnTo>
                <a:lnTo>
                  <a:pt x="4500" y="34879"/>
                </a:lnTo>
                <a:lnTo>
                  <a:pt x="0" y="57150"/>
                </a:lnTo>
                <a:lnTo>
                  <a:pt x="0" y="228600"/>
                </a:lnTo>
                <a:lnTo>
                  <a:pt x="4500" y="250817"/>
                </a:lnTo>
                <a:lnTo>
                  <a:pt x="16764" y="268986"/>
                </a:lnTo>
                <a:lnTo>
                  <a:pt x="34932" y="281249"/>
                </a:lnTo>
                <a:lnTo>
                  <a:pt x="57150" y="285750"/>
                </a:lnTo>
                <a:lnTo>
                  <a:pt x="2057400" y="285750"/>
                </a:lnTo>
                <a:lnTo>
                  <a:pt x="2079670" y="281249"/>
                </a:lnTo>
                <a:lnTo>
                  <a:pt x="2097833" y="268986"/>
                </a:lnTo>
                <a:lnTo>
                  <a:pt x="2110067" y="250817"/>
                </a:lnTo>
                <a:lnTo>
                  <a:pt x="2114550" y="228600"/>
                </a:lnTo>
                <a:lnTo>
                  <a:pt x="2114550" y="57150"/>
                </a:lnTo>
                <a:lnTo>
                  <a:pt x="2110067" y="34879"/>
                </a:lnTo>
                <a:lnTo>
                  <a:pt x="2097833" y="16716"/>
                </a:lnTo>
                <a:lnTo>
                  <a:pt x="2079670" y="4482"/>
                </a:lnTo>
                <a:lnTo>
                  <a:pt x="2057400" y="0"/>
                </a:lnTo>
                <a:close/>
              </a:path>
            </a:pathLst>
          </a:custGeom>
          <a:solidFill>
            <a:srgbClr val="C8A97D">
              <a:alpha val="300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6204966" y="1055370"/>
            <a:ext cx="5671185" cy="4964430"/>
            <a:chOff x="6204966" y="1055370"/>
            <a:chExt cx="5671185" cy="4964430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04966" y="1055370"/>
              <a:ext cx="5670811" cy="49644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43828" y="1071359"/>
              <a:ext cx="5600065" cy="4893945"/>
            </a:xfrm>
            <a:custGeom>
              <a:avLst/>
              <a:gdLst/>
              <a:ahLst/>
              <a:cxnLst/>
              <a:rect l="l" t="t" r="r" b="b"/>
              <a:pathLst>
                <a:path w="5600065" h="4893945">
                  <a:moveTo>
                    <a:pt x="544753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4741291"/>
                  </a:lnTo>
                  <a:lnTo>
                    <a:pt x="7766" y="4789411"/>
                  </a:lnTo>
                  <a:lnTo>
                    <a:pt x="29394" y="4831211"/>
                  </a:lnTo>
                  <a:lnTo>
                    <a:pt x="62380" y="4864177"/>
                  </a:lnTo>
                  <a:lnTo>
                    <a:pt x="104217" y="4885798"/>
                  </a:lnTo>
                  <a:lnTo>
                    <a:pt x="152400" y="4893564"/>
                  </a:lnTo>
                  <a:lnTo>
                    <a:pt x="5447538" y="4893564"/>
                  </a:lnTo>
                  <a:lnTo>
                    <a:pt x="5495720" y="4885798"/>
                  </a:lnTo>
                  <a:lnTo>
                    <a:pt x="5537557" y="4864177"/>
                  </a:lnTo>
                  <a:lnTo>
                    <a:pt x="5570543" y="4831211"/>
                  </a:lnTo>
                  <a:lnTo>
                    <a:pt x="5592171" y="4789411"/>
                  </a:lnTo>
                  <a:lnTo>
                    <a:pt x="5599938" y="4741291"/>
                  </a:lnTo>
                  <a:lnTo>
                    <a:pt x="5599938" y="152400"/>
                  </a:lnTo>
                  <a:lnTo>
                    <a:pt x="5592171" y="104217"/>
                  </a:lnTo>
                  <a:lnTo>
                    <a:pt x="5570543" y="62380"/>
                  </a:lnTo>
                  <a:lnTo>
                    <a:pt x="5537557" y="29394"/>
                  </a:lnTo>
                  <a:lnTo>
                    <a:pt x="5495720" y="7766"/>
                  </a:lnTo>
                  <a:lnTo>
                    <a:pt x="54475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680949" y="1951304"/>
            <a:ext cx="67627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Cita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final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77000" y="2019300"/>
            <a:ext cx="228600" cy="2171700"/>
            <a:chOff x="6477000" y="2019300"/>
            <a:chExt cx="228600" cy="2171700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0" y="2019300"/>
              <a:ext cx="228587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3666744"/>
              <a:ext cx="228587" cy="1142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4076700"/>
              <a:ext cx="228587" cy="11430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537706" y="2385601"/>
            <a:ext cx="4719955" cy="197993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"Ande</a:t>
            </a:r>
            <a:r>
              <a:rPr dirty="0" sz="13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mano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mano,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A2A1A"/>
                </a:solidFill>
                <a:latin typeface="Calibri"/>
                <a:cs typeface="Calibri"/>
              </a:rPr>
              <a:t>téngalo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quien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pidiere,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cual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pelota</a:t>
            </a:r>
            <a:r>
              <a:rPr dirty="0" sz="13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niñas,</a:t>
            </a:r>
            <a:r>
              <a:rPr dirty="0" sz="13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A2A1A"/>
                </a:solidFill>
                <a:latin typeface="Calibri"/>
                <a:cs typeface="Calibri"/>
              </a:rPr>
              <a:t>tómelo</a:t>
            </a:r>
            <a:r>
              <a:rPr dirty="0" sz="13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3A2A1A"/>
                </a:solidFill>
                <a:latin typeface="Calibri"/>
                <a:cs typeface="Calibri"/>
              </a:rPr>
              <a:t>quien</a:t>
            </a:r>
            <a:r>
              <a:rPr dirty="0" sz="13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3A2A1A"/>
                </a:solidFill>
                <a:latin typeface="Calibri"/>
                <a:cs typeface="Calibri"/>
              </a:rPr>
              <a:t>pudiere."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300">
              <a:latin typeface="Calibri"/>
              <a:cs typeface="Calibri"/>
            </a:endParaRPr>
          </a:p>
          <a:p>
            <a:pPr marL="2945765">
              <a:lnSpc>
                <a:spcPct val="100000"/>
              </a:lnSpc>
            </a:pPr>
            <a:r>
              <a:rPr dirty="0" sz="1100">
                <a:solidFill>
                  <a:srgbClr val="6B4C3A"/>
                </a:solidFill>
                <a:latin typeface="Calibri"/>
                <a:cs typeface="Calibri"/>
              </a:rPr>
              <a:t>—</a:t>
            </a:r>
            <a:r>
              <a:rPr dirty="0" sz="1100" spc="-15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6B4C3A"/>
                </a:solidFill>
                <a:latin typeface="Calibri"/>
                <a:cs typeface="Calibri"/>
              </a:rPr>
              <a:t>Juan</a:t>
            </a:r>
            <a:r>
              <a:rPr dirty="0" sz="1100" spc="-15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6B4C3A"/>
                </a:solidFill>
                <a:latin typeface="Calibri"/>
                <a:cs typeface="Calibri"/>
              </a:rPr>
              <a:t>Ruiz,</a:t>
            </a:r>
            <a:r>
              <a:rPr dirty="0" sz="1100" spc="-10">
                <a:solidFill>
                  <a:srgbClr val="6B4C3A"/>
                </a:solidFill>
                <a:latin typeface="Calibri"/>
                <a:cs typeface="Calibri"/>
              </a:rPr>
              <a:t> Arcipreste</a:t>
            </a:r>
            <a:r>
              <a:rPr dirty="0" sz="1100" spc="-15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6B4C3A"/>
                </a:solidFill>
                <a:latin typeface="Calibri"/>
                <a:cs typeface="Calibri"/>
              </a:rPr>
              <a:t>Hita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1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Legado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Obra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viva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que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sigue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siendo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reinterpretada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1100">
              <a:latin typeface="Calibri"/>
              <a:cs typeface="Calibri"/>
            </a:endParaRPr>
          </a:p>
          <a:p>
            <a:pPr marL="368300">
              <a:lnSpc>
                <a:spcPct val="100000"/>
              </a:lnSpc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Relevancia</a:t>
            </a:r>
            <a:r>
              <a:rPr dirty="0" sz="1100" spc="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Reflexiones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condición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humana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atemporales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77000" y="306311"/>
            <a:ext cx="5092065" cy="4561205"/>
            <a:chOff x="6477000" y="306311"/>
            <a:chExt cx="5092065" cy="4561205"/>
          </a:xfrm>
        </p:grpSpPr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7000" y="4752594"/>
              <a:ext cx="228587" cy="1142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21455" y="306311"/>
              <a:ext cx="1347203" cy="197586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60330" y="322326"/>
              <a:ext cx="1282711" cy="1917712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893548" y="4850079"/>
            <a:ext cx="37465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Modernidad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Anticipa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literatura posterior: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picaresca,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Celestina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Para</a:t>
            </a:r>
            <a:r>
              <a:rPr dirty="0" spc="-90"/>
              <a:t> </a:t>
            </a:r>
            <a:r>
              <a:rPr dirty="0" spc="-10"/>
              <a:t>reflexionar</a:t>
            </a:r>
            <a:r>
              <a:rPr dirty="0" spc="-95"/>
              <a:t> </a:t>
            </a:r>
            <a:r>
              <a:rPr dirty="0"/>
              <a:t>en</a:t>
            </a:r>
            <a:r>
              <a:rPr dirty="0" spc="-85"/>
              <a:t> </a:t>
            </a:r>
            <a:r>
              <a:rPr dirty="0" spc="-20"/>
              <a:t>casa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8" y="1165085"/>
            <a:ext cx="10929620" cy="1794510"/>
            <a:chOff x="627888" y="1165085"/>
            <a:chExt cx="10929620" cy="1794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1165085"/>
              <a:ext cx="10929353" cy="17944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50" y="1181100"/>
              <a:ext cx="10858500" cy="1724025"/>
            </a:xfrm>
            <a:custGeom>
              <a:avLst/>
              <a:gdLst/>
              <a:ahLst/>
              <a:cxnLst/>
              <a:rect l="l" t="t" r="r" b="b"/>
              <a:pathLst>
                <a:path w="10858500" h="1724025">
                  <a:moveTo>
                    <a:pt x="107061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571244"/>
                  </a:lnTo>
                  <a:lnTo>
                    <a:pt x="7766" y="1619426"/>
                  </a:lnTo>
                  <a:lnTo>
                    <a:pt x="29394" y="1661263"/>
                  </a:lnTo>
                  <a:lnTo>
                    <a:pt x="62380" y="1694249"/>
                  </a:lnTo>
                  <a:lnTo>
                    <a:pt x="104217" y="1715877"/>
                  </a:lnTo>
                  <a:lnTo>
                    <a:pt x="152400" y="1723644"/>
                  </a:lnTo>
                  <a:lnTo>
                    <a:pt x="10706100" y="1723644"/>
                  </a:lnTo>
                  <a:lnTo>
                    <a:pt x="10754282" y="1715877"/>
                  </a:lnTo>
                  <a:lnTo>
                    <a:pt x="10796119" y="1694249"/>
                  </a:lnTo>
                  <a:lnTo>
                    <a:pt x="10829105" y="1661263"/>
                  </a:lnTo>
                  <a:lnTo>
                    <a:pt x="10850733" y="1619426"/>
                  </a:lnTo>
                  <a:lnTo>
                    <a:pt x="10858500" y="1571244"/>
                  </a:lnTo>
                  <a:lnTo>
                    <a:pt x="10858500" y="152400"/>
                  </a:lnTo>
                  <a:lnTo>
                    <a:pt x="10850733" y="104217"/>
                  </a:lnTo>
                  <a:lnTo>
                    <a:pt x="10829105" y="62380"/>
                  </a:lnTo>
                  <a:lnTo>
                    <a:pt x="10796119" y="29394"/>
                  </a:lnTo>
                  <a:lnTo>
                    <a:pt x="10754282" y="7766"/>
                  </a:lnTo>
                  <a:lnTo>
                    <a:pt x="1070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632" y="1403642"/>
              <a:ext cx="547044" cy="5462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04493" y="1419606"/>
              <a:ext cx="476250" cy="475615"/>
            </a:xfrm>
            <a:custGeom>
              <a:avLst/>
              <a:gdLst/>
              <a:ahLst/>
              <a:cxnLst/>
              <a:rect l="l" t="t" r="r" b="b"/>
              <a:pathLst>
                <a:path w="476250" h="475614">
                  <a:moveTo>
                    <a:pt x="238506" y="0"/>
                  </a:moveTo>
                  <a:lnTo>
                    <a:pt x="189825" y="4829"/>
                  </a:lnTo>
                  <a:lnTo>
                    <a:pt x="145196" y="18680"/>
                  </a:lnTo>
                  <a:lnTo>
                    <a:pt x="104812" y="40598"/>
                  </a:lnTo>
                  <a:lnTo>
                    <a:pt x="69627" y="69627"/>
                  </a:lnTo>
                  <a:lnTo>
                    <a:pt x="40598" y="104812"/>
                  </a:lnTo>
                  <a:lnTo>
                    <a:pt x="18680" y="145196"/>
                  </a:lnTo>
                  <a:lnTo>
                    <a:pt x="4829" y="189825"/>
                  </a:lnTo>
                  <a:lnTo>
                    <a:pt x="0" y="237744"/>
                  </a:lnTo>
                  <a:lnTo>
                    <a:pt x="4829" y="285662"/>
                  </a:lnTo>
                  <a:lnTo>
                    <a:pt x="18680" y="330291"/>
                  </a:lnTo>
                  <a:lnTo>
                    <a:pt x="40598" y="370675"/>
                  </a:lnTo>
                  <a:lnTo>
                    <a:pt x="69627" y="405860"/>
                  </a:lnTo>
                  <a:lnTo>
                    <a:pt x="104812" y="434889"/>
                  </a:lnTo>
                  <a:lnTo>
                    <a:pt x="145196" y="456807"/>
                  </a:lnTo>
                  <a:lnTo>
                    <a:pt x="189825" y="470658"/>
                  </a:lnTo>
                  <a:lnTo>
                    <a:pt x="237744" y="475488"/>
                  </a:lnTo>
                  <a:lnTo>
                    <a:pt x="286424" y="470658"/>
                  </a:lnTo>
                  <a:lnTo>
                    <a:pt x="331053" y="456807"/>
                  </a:lnTo>
                  <a:lnTo>
                    <a:pt x="371437" y="434889"/>
                  </a:lnTo>
                  <a:lnTo>
                    <a:pt x="406622" y="405860"/>
                  </a:lnTo>
                  <a:lnTo>
                    <a:pt x="435651" y="370675"/>
                  </a:lnTo>
                  <a:lnTo>
                    <a:pt x="457569" y="330291"/>
                  </a:lnTo>
                  <a:lnTo>
                    <a:pt x="471420" y="285662"/>
                  </a:lnTo>
                  <a:lnTo>
                    <a:pt x="476250" y="237744"/>
                  </a:lnTo>
                  <a:lnTo>
                    <a:pt x="471420" y="189825"/>
                  </a:lnTo>
                  <a:lnTo>
                    <a:pt x="457569" y="145196"/>
                  </a:lnTo>
                  <a:lnTo>
                    <a:pt x="435651" y="104812"/>
                  </a:lnTo>
                  <a:lnTo>
                    <a:pt x="406622" y="69627"/>
                  </a:lnTo>
                  <a:lnTo>
                    <a:pt x="371437" y="40598"/>
                  </a:lnTo>
                  <a:lnTo>
                    <a:pt x="331053" y="18680"/>
                  </a:lnTo>
                  <a:lnTo>
                    <a:pt x="286424" y="4829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965453" y="1527441"/>
            <a:ext cx="1155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F5F0E6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75538" y="1435302"/>
            <a:ext cx="1993264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Don</a:t>
            </a:r>
            <a:r>
              <a:rPr dirty="0" sz="14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Melón</a:t>
            </a:r>
            <a:r>
              <a:rPr dirty="0" sz="14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doña</a:t>
            </a:r>
            <a:r>
              <a:rPr dirty="0" sz="14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Endrina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71244" y="1472171"/>
            <a:ext cx="228587" cy="1798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632204" y="1844988"/>
            <a:ext cx="9293225" cy="74866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Analiza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estrategias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seducción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utilizadas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Melón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papel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Trotaconventos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intermediaria.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¿Qué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dice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episodio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relaciones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poder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hombres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mujeres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siglo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XIV?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(Mínimo</a:t>
            </a:r>
            <a:r>
              <a:rPr dirty="0" sz="1100" spc="-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300</a:t>
            </a:r>
            <a:r>
              <a:rPr dirty="0" sz="11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palabras)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7888" y="3080004"/>
            <a:ext cx="10929620" cy="1794510"/>
            <a:chOff x="627888" y="3080004"/>
            <a:chExt cx="10929620" cy="17945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3080004"/>
              <a:ext cx="10929353" cy="179448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6750" y="3095993"/>
              <a:ext cx="10858500" cy="1724025"/>
            </a:xfrm>
            <a:custGeom>
              <a:avLst/>
              <a:gdLst/>
              <a:ahLst/>
              <a:cxnLst/>
              <a:rect l="l" t="t" r="r" b="b"/>
              <a:pathLst>
                <a:path w="10858500" h="1724025">
                  <a:moveTo>
                    <a:pt x="107061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571244"/>
                  </a:lnTo>
                  <a:lnTo>
                    <a:pt x="7766" y="1619426"/>
                  </a:lnTo>
                  <a:lnTo>
                    <a:pt x="29394" y="1661263"/>
                  </a:lnTo>
                  <a:lnTo>
                    <a:pt x="62380" y="1694249"/>
                  </a:lnTo>
                  <a:lnTo>
                    <a:pt x="104217" y="1715877"/>
                  </a:lnTo>
                  <a:lnTo>
                    <a:pt x="152400" y="1723644"/>
                  </a:lnTo>
                  <a:lnTo>
                    <a:pt x="10706100" y="1723644"/>
                  </a:lnTo>
                  <a:lnTo>
                    <a:pt x="10754282" y="1715877"/>
                  </a:lnTo>
                  <a:lnTo>
                    <a:pt x="10796119" y="1694249"/>
                  </a:lnTo>
                  <a:lnTo>
                    <a:pt x="10829105" y="1661263"/>
                  </a:lnTo>
                  <a:lnTo>
                    <a:pt x="10850733" y="1619426"/>
                  </a:lnTo>
                  <a:lnTo>
                    <a:pt x="10858500" y="1571244"/>
                  </a:lnTo>
                  <a:lnTo>
                    <a:pt x="10858500" y="152400"/>
                  </a:lnTo>
                  <a:lnTo>
                    <a:pt x="10850733" y="104217"/>
                  </a:lnTo>
                  <a:lnTo>
                    <a:pt x="10829105" y="62380"/>
                  </a:lnTo>
                  <a:lnTo>
                    <a:pt x="10796119" y="29394"/>
                  </a:lnTo>
                  <a:lnTo>
                    <a:pt x="10754282" y="7766"/>
                  </a:lnTo>
                  <a:lnTo>
                    <a:pt x="1070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5632" y="3317671"/>
              <a:ext cx="547044" cy="54705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4493" y="3333750"/>
              <a:ext cx="476250" cy="476250"/>
            </a:xfrm>
            <a:custGeom>
              <a:avLst/>
              <a:gdLst/>
              <a:ahLst/>
              <a:cxnLst/>
              <a:rect l="l" t="t" r="r" b="b"/>
              <a:pathLst>
                <a:path w="476250" h="476250">
                  <a:moveTo>
                    <a:pt x="238125" y="0"/>
                  </a:moveTo>
                  <a:lnTo>
                    <a:pt x="190153" y="4835"/>
                  </a:lnTo>
                  <a:lnTo>
                    <a:pt x="145464" y="18704"/>
                  </a:lnTo>
                  <a:lnTo>
                    <a:pt x="105016" y="40652"/>
                  </a:lnTo>
                  <a:lnTo>
                    <a:pt x="69770" y="69723"/>
                  </a:lnTo>
                  <a:lnTo>
                    <a:pt x="40685" y="104961"/>
                  </a:lnTo>
                  <a:lnTo>
                    <a:pt x="18722" y="145411"/>
                  </a:lnTo>
                  <a:lnTo>
                    <a:pt x="4840" y="190117"/>
                  </a:lnTo>
                  <a:lnTo>
                    <a:pt x="0" y="238125"/>
                  </a:lnTo>
                  <a:lnTo>
                    <a:pt x="4840" y="286132"/>
                  </a:lnTo>
                  <a:lnTo>
                    <a:pt x="18722" y="330838"/>
                  </a:lnTo>
                  <a:lnTo>
                    <a:pt x="40685" y="371288"/>
                  </a:lnTo>
                  <a:lnTo>
                    <a:pt x="69770" y="406527"/>
                  </a:lnTo>
                  <a:lnTo>
                    <a:pt x="105016" y="435597"/>
                  </a:lnTo>
                  <a:lnTo>
                    <a:pt x="145464" y="457545"/>
                  </a:lnTo>
                  <a:lnTo>
                    <a:pt x="190153" y="471414"/>
                  </a:lnTo>
                  <a:lnTo>
                    <a:pt x="238125" y="476250"/>
                  </a:lnTo>
                  <a:lnTo>
                    <a:pt x="286132" y="471414"/>
                  </a:lnTo>
                  <a:lnTo>
                    <a:pt x="330838" y="457545"/>
                  </a:lnTo>
                  <a:lnTo>
                    <a:pt x="371288" y="435597"/>
                  </a:lnTo>
                  <a:lnTo>
                    <a:pt x="406527" y="406527"/>
                  </a:lnTo>
                  <a:lnTo>
                    <a:pt x="435597" y="371288"/>
                  </a:lnTo>
                  <a:lnTo>
                    <a:pt x="457545" y="330838"/>
                  </a:lnTo>
                  <a:lnTo>
                    <a:pt x="471414" y="286132"/>
                  </a:lnTo>
                  <a:lnTo>
                    <a:pt x="476250" y="238125"/>
                  </a:lnTo>
                  <a:lnTo>
                    <a:pt x="471414" y="190117"/>
                  </a:lnTo>
                  <a:lnTo>
                    <a:pt x="457545" y="145411"/>
                  </a:lnTo>
                  <a:lnTo>
                    <a:pt x="435597" y="104961"/>
                  </a:lnTo>
                  <a:lnTo>
                    <a:pt x="406527" y="69723"/>
                  </a:lnTo>
                  <a:lnTo>
                    <a:pt x="371288" y="40652"/>
                  </a:lnTo>
                  <a:lnTo>
                    <a:pt x="330838" y="18704"/>
                  </a:lnTo>
                  <a:lnTo>
                    <a:pt x="286132" y="4835"/>
                  </a:lnTo>
                  <a:lnTo>
                    <a:pt x="23812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65453" y="3441966"/>
            <a:ext cx="1155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F5F0E6"/>
                </a:solidFill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5538" y="3351424"/>
            <a:ext cx="250063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4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serrana</a:t>
            </a:r>
            <a:r>
              <a:rPr dirty="0" sz="14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fea,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Aldara,</a:t>
            </a:r>
            <a:r>
              <a:rPr dirty="0" sz="14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Tablada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571244" y="3389376"/>
            <a:ext cx="656590" cy="977265"/>
            <a:chOff x="1571244" y="3389376"/>
            <a:chExt cx="656590" cy="97726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71244" y="3389376"/>
              <a:ext cx="228587" cy="19430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71244" y="4009644"/>
              <a:ext cx="656031" cy="35673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632138" y="3756864"/>
            <a:ext cx="942848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44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descripción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física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serrana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extremadamente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detallada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poco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halagadora.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¿Qué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función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cumple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personaje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obra?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¿Qué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representa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"belleza"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la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"fealdad"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Amor?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(Mínimo</a:t>
            </a:r>
            <a:r>
              <a:rPr dirty="0" sz="1100" spc="-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250</a:t>
            </a:r>
            <a:r>
              <a:rPr dirty="0" sz="11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palabras)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12943" y="3779456"/>
            <a:ext cx="3742690" cy="548640"/>
            <a:chOff x="1612943" y="3779456"/>
            <a:chExt cx="3742690" cy="548640"/>
          </a:xfrm>
        </p:grpSpPr>
        <p:sp>
          <p:nvSpPr>
            <p:cNvPr id="24" name="object 24"/>
            <p:cNvSpPr/>
            <p:nvPr/>
          </p:nvSpPr>
          <p:spPr>
            <a:xfrm>
              <a:off x="1612943" y="4042008"/>
              <a:ext cx="571500" cy="285750"/>
            </a:xfrm>
            <a:custGeom>
              <a:avLst/>
              <a:gdLst/>
              <a:ahLst/>
              <a:cxnLst/>
              <a:rect l="l" t="t" r="r" b="b"/>
              <a:pathLst>
                <a:path w="571500" h="285750">
                  <a:moveTo>
                    <a:pt x="525157" y="0"/>
                  </a:moveTo>
                  <a:lnTo>
                    <a:pt x="46342" y="0"/>
                  </a:lnTo>
                  <a:lnTo>
                    <a:pt x="28283" y="4482"/>
                  </a:lnTo>
                  <a:lnTo>
                    <a:pt x="13555" y="16716"/>
                  </a:lnTo>
                  <a:lnTo>
                    <a:pt x="3635" y="34879"/>
                  </a:lnTo>
                  <a:lnTo>
                    <a:pt x="0" y="57149"/>
                  </a:lnTo>
                  <a:lnTo>
                    <a:pt x="0" y="228599"/>
                  </a:lnTo>
                  <a:lnTo>
                    <a:pt x="3635" y="250870"/>
                  </a:lnTo>
                  <a:lnTo>
                    <a:pt x="13555" y="269033"/>
                  </a:lnTo>
                  <a:lnTo>
                    <a:pt x="28283" y="281267"/>
                  </a:lnTo>
                  <a:lnTo>
                    <a:pt x="46342" y="285749"/>
                  </a:lnTo>
                  <a:lnTo>
                    <a:pt x="525157" y="285749"/>
                  </a:lnTo>
                  <a:lnTo>
                    <a:pt x="543216" y="281267"/>
                  </a:lnTo>
                  <a:lnTo>
                    <a:pt x="557944" y="269033"/>
                  </a:lnTo>
                  <a:lnTo>
                    <a:pt x="567864" y="250870"/>
                  </a:lnTo>
                  <a:lnTo>
                    <a:pt x="571500" y="228599"/>
                  </a:lnTo>
                  <a:lnTo>
                    <a:pt x="571500" y="57149"/>
                  </a:lnTo>
                  <a:lnTo>
                    <a:pt x="567864" y="34879"/>
                  </a:lnTo>
                  <a:lnTo>
                    <a:pt x="557944" y="16716"/>
                  </a:lnTo>
                  <a:lnTo>
                    <a:pt x="543216" y="4482"/>
                  </a:lnTo>
                  <a:lnTo>
                    <a:pt x="525157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14661" y="3779456"/>
              <a:ext cx="1640473" cy="35673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745781" y="3800708"/>
              <a:ext cx="1609725" cy="285750"/>
            </a:xfrm>
            <a:custGeom>
              <a:avLst/>
              <a:gdLst/>
              <a:ahLst/>
              <a:cxnLst/>
              <a:rect l="l" t="t" r="r" b="b"/>
              <a:pathLst>
                <a:path w="1609725" h="285750">
                  <a:moveTo>
                    <a:pt x="1483880" y="0"/>
                  </a:moveTo>
                  <a:lnTo>
                    <a:pt x="125463" y="0"/>
                  </a:lnTo>
                  <a:lnTo>
                    <a:pt x="76573" y="4482"/>
                  </a:lnTo>
                  <a:lnTo>
                    <a:pt x="36699" y="16716"/>
                  </a:lnTo>
                  <a:lnTo>
                    <a:pt x="9841" y="34879"/>
                  </a:lnTo>
                  <a:lnTo>
                    <a:pt x="0" y="57149"/>
                  </a:lnTo>
                  <a:lnTo>
                    <a:pt x="0" y="228599"/>
                  </a:lnTo>
                  <a:lnTo>
                    <a:pt x="9841" y="250870"/>
                  </a:lnTo>
                  <a:lnTo>
                    <a:pt x="36699" y="269033"/>
                  </a:lnTo>
                  <a:lnTo>
                    <a:pt x="76573" y="281267"/>
                  </a:lnTo>
                  <a:lnTo>
                    <a:pt x="125463" y="285749"/>
                  </a:lnTo>
                  <a:lnTo>
                    <a:pt x="1483880" y="285749"/>
                  </a:lnTo>
                  <a:lnTo>
                    <a:pt x="1532770" y="281267"/>
                  </a:lnTo>
                  <a:lnTo>
                    <a:pt x="1572644" y="269033"/>
                  </a:lnTo>
                  <a:lnTo>
                    <a:pt x="1599502" y="250870"/>
                  </a:lnTo>
                  <a:lnTo>
                    <a:pt x="1609344" y="228599"/>
                  </a:lnTo>
                  <a:lnTo>
                    <a:pt x="1609344" y="57149"/>
                  </a:lnTo>
                  <a:lnTo>
                    <a:pt x="1599502" y="34879"/>
                  </a:lnTo>
                  <a:lnTo>
                    <a:pt x="1572644" y="16716"/>
                  </a:lnTo>
                  <a:lnTo>
                    <a:pt x="1532770" y="4482"/>
                  </a:lnTo>
                  <a:lnTo>
                    <a:pt x="148388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627888" y="4994123"/>
            <a:ext cx="10929620" cy="1794510"/>
            <a:chOff x="627888" y="4994123"/>
            <a:chExt cx="10929620" cy="179451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4994123"/>
              <a:ext cx="10929352" cy="179451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6750" y="5010149"/>
              <a:ext cx="10858500" cy="1724025"/>
            </a:xfrm>
            <a:custGeom>
              <a:avLst/>
              <a:gdLst/>
              <a:ahLst/>
              <a:cxnLst/>
              <a:rect l="l" t="t" r="r" b="b"/>
              <a:pathLst>
                <a:path w="10858500" h="1724025">
                  <a:moveTo>
                    <a:pt x="107061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571244"/>
                  </a:lnTo>
                  <a:lnTo>
                    <a:pt x="7766" y="1619426"/>
                  </a:lnTo>
                  <a:lnTo>
                    <a:pt x="29394" y="1661263"/>
                  </a:lnTo>
                  <a:lnTo>
                    <a:pt x="62380" y="1694249"/>
                  </a:lnTo>
                  <a:lnTo>
                    <a:pt x="104217" y="1715877"/>
                  </a:lnTo>
                  <a:lnTo>
                    <a:pt x="152400" y="1723644"/>
                  </a:lnTo>
                  <a:lnTo>
                    <a:pt x="10706100" y="1723644"/>
                  </a:lnTo>
                  <a:lnTo>
                    <a:pt x="10754282" y="1715877"/>
                  </a:lnTo>
                  <a:lnTo>
                    <a:pt x="10796119" y="1694249"/>
                  </a:lnTo>
                  <a:lnTo>
                    <a:pt x="10829105" y="1661263"/>
                  </a:lnTo>
                  <a:lnTo>
                    <a:pt x="10850733" y="1619426"/>
                  </a:lnTo>
                  <a:lnTo>
                    <a:pt x="10858500" y="1571244"/>
                  </a:lnTo>
                  <a:lnTo>
                    <a:pt x="10858500" y="152400"/>
                  </a:lnTo>
                  <a:lnTo>
                    <a:pt x="10850733" y="104217"/>
                  </a:lnTo>
                  <a:lnTo>
                    <a:pt x="10829105" y="62380"/>
                  </a:lnTo>
                  <a:lnTo>
                    <a:pt x="10796119" y="29394"/>
                  </a:lnTo>
                  <a:lnTo>
                    <a:pt x="10754282" y="7766"/>
                  </a:lnTo>
                  <a:lnTo>
                    <a:pt x="1070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632" y="5232654"/>
              <a:ext cx="547044" cy="54628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04493" y="5248656"/>
              <a:ext cx="476250" cy="475615"/>
            </a:xfrm>
            <a:custGeom>
              <a:avLst/>
              <a:gdLst/>
              <a:ahLst/>
              <a:cxnLst/>
              <a:rect l="l" t="t" r="r" b="b"/>
              <a:pathLst>
                <a:path w="476250" h="475614">
                  <a:moveTo>
                    <a:pt x="238506" y="0"/>
                  </a:moveTo>
                  <a:lnTo>
                    <a:pt x="189825" y="4829"/>
                  </a:lnTo>
                  <a:lnTo>
                    <a:pt x="145196" y="18680"/>
                  </a:lnTo>
                  <a:lnTo>
                    <a:pt x="104812" y="40598"/>
                  </a:lnTo>
                  <a:lnTo>
                    <a:pt x="69627" y="69627"/>
                  </a:lnTo>
                  <a:lnTo>
                    <a:pt x="40598" y="104812"/>
                  </a:lnTo>
                  <a:lnTo>
                    <a:pt x="18680" y="145196"/>
                  </a:lnTo>
                  <a:lnTo>
                    <a:pt x="4829" y="189825"/>
                  </a:lnTo>
                  <a:lnTo>
                    <a:pt x="0" y="237744"/>
                  </a:lnTo>
                  <a:lnTo>
                    <a:pt x="4829" y="285662"/>
                  </a:lnTo>
                  <a:lnTo>
                    <a:pt x="18680" y="330291"/>
                  </a:lnTo>
                  <a:lnTo>
                    <a:pt x="40598" y="370675"/>
                  </a:lnTo>
                  <a:lnTo>
                    <a:pt x="69627" y="405860"/>
                  </a:lnTo>
                  <a:lnTo>
                    <a:pt x="104812" y="434889"/>
                  </a:lnTo>
                  <a:lnTo>
                    <a:pt x="145196" y="456807"/>
                  </a:lnTo>
                  <a:lnTo>
                    <a:pt x="189825" y="470658"/>
                  </a:lnTo>
                  <a:lnTo>
                    <a:pt x="237744" y="475488"/>
                  </a:lnTo>
                  <a:lnTo>
                    <a:pt x="286424" y="470658"/>
                  </a:lnTo>
                  <a:lnTo>
                    <a:pt x="331053" y="456807"/>
                  </a:lnTo>
                  <a:lnTo>
                    <a:pt x="371437" y="434889"/>
                  </a:lnTo>
                  <a:lnTo>
                    <a:pt x="406622" y="405860"/>
                  </a:lnTo>
                  <a:lnTo>
                    <a:pt x="435651" y="370675"/>
                  </a:lnTo>
                  <a:lnTo>
                    <a:pt x="457569" y="330291"/>
                  </a:lnTo>
                  <a:lnTo>
                    <a:pt x="471420" y="285662"/>
                  </a:lnTo>
                  <a:lnTo>
                    <a:pt x="476250" y="237744"/>
                  </a:lnTo>
                  <a:lnTo>
                    <a:pt x="471420" y="189825"/>
                  </a:lnTo>
                  <a:lnTo>
                    <a:pt x="457569" y="145196"/>
                  </a:lnTo>
                  <a:lnTo>
                    <a:pt x="435651" y="104812"/>
                  </a:lnTo>
                  <a:lnTo>
                    <a:pt x="406622" y="69627"/>
                  </a:lnTo>
                  <a:lnTo>
                    <a:pt x="371437" y="40598"/>
                  </a:lnTo>
                  <a:lnTo>
                    <a:pt x="331053" y="18680"/>
                  </a:lnTo>
                  <a:lnTo>
                    <a:pt x="286424" y="4829"/>
                  </a:lnTo>
                  <a:lnTo>
                    <a:pt x="238506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965453" y="5354904"/>
            <a:ext cx="11557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 b="1">
                <a:solidFill>
                  <a:srgbClr val="F5F0E6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75538" y="5265959"/>
            <a:ext cx="29051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Batalla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don</a:t>
            </a:r>
            <a:r>
              <a:rPr dirty="0" sz="14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Carnal</a:t>
            </a:r>
            <a:r>
              <a:rPr dirty="0" sz="14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doña</a:t>
            </a: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Cuaresma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71244" y="5298173"/>
            <a:ext cx="228587" cy="185927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1632204" y="5794324"/>
            <a:ext cx="9070340" cy="5067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Identifica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alegorías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presentes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episodio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explica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significado.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¿Qué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crítica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social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esconde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detrás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"batalla"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placer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abstinencia?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(Mínimo</a:t>
            </a:r>
            <a:r>
              <a:rPr dirty="0" sz="1100" spc="-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300</a:t>
            </a:r>
            <a:r>
              <a:rPr dirty="0" sz="11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palabras)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0187940" y="0"/>
            <a:ext cx="1471930" cy="1950085"/>
            <a:chOff x="10187940" y="0"/>
            <a:chExt cx="1471930" cy="195008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87940" y="0"/>
              <a:ext cx="1471410" cy="194997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226802" y="0"/>
              <a:ext cx="1400550" cy="18950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727189" y="432066"/>
            <a:ext cx="2593975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Recordando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 spc="-10"/>
              <a:t>Berceo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8" y="1441691"/>
            <a:ext cx="10929620" cy="1699260"/>
            <a:chOff x="627888" y="1441691"/>
            <a:chExt cx="10929620" cy="1699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1441691"/>
              <a:ext cx="10929352" cy="169924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51" y="1457693"/>
              <a:ext cx="10858500" cy="1628775"/>
            </a:xfrm>
            <a:custGeom>
              <a:avLst/>
              <a:gdLst/>
              <a:ahLst/>
              <a:cxnLst/>
              <a:rect l="l" t="t" r="r" b="b"/>
              <a:pathLst>
                <a:path w="10858500" h="1628775">
                  <a:moveTo>
                    <a:pt x="107061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475994"/>
                  </a:lnTo>
                  <a:lnTo>
                    <a:pt x="7766" y="1524176"/>
                  </a:lnTo>
                  <a:lnTo>
                    <a:pt x="29394" y="1566013"/>
                  </a:lnTo>
                  <a:lnTo>
                    <a:pt x="62380" y="1598999"/>
                  </a:lnTo>
                  <a:lnTo>
                    <a:pt x="104217" y="1620627"/>
                  </a:lnTo>
                  <a:lnTo>
                    <a:pt x="152400" y="1628394"/>
                  </a:lnTo>
                  <a:lnTo>
                    <a:pt x="10706100" y="1628394"/>
                  </a:lnTo>
                  <a:lnTo>
                    <a:pt x="10754282" y="1620627"/>
                  </a:lnTo>
                  <a:lnTo>
                    <a:pt x="10796119" y="1598999"/>
                  </a:lnTo>
                  <a:lnTo>
                    <a:pt x="10829105" y="1566013"/>
                  </a:lnTo>
                  <a:lnTo>
                    <a:pt x="10850733" y="1524176"/>
                  </a:lnTo>
                  <a:lnTo>
                    <a:pt x="10858500" y="1475994"/>
                  </a:lnTo>
                  <a:lnTo>
                    <a:pt x="10858500" y="152400"/>
                  </a:lnTo>
                  <a:lnTo>
                    <a:pt x="10850733" y="104217"/>
                  </a:lnTo>
                  <a:lnTo>
                    <a:pt x="10829105" y="62380"/>
                  </a:lnTo>
                  <a:lnTo>
                    <a:pt x="10796119" y="29394"/>
                  </a:lnTo>
                  <a:lnTo>
                    <a:pt x="10754282" y="7766"/>
                  </a:lnTo>
                  <a:lnTo>
                    <a:pt x="10706100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4" y="1785366"/>
              <a:ext cx="228595" cy="12571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727189" y="1006221"/>
            <a:ext cx="8493125" cy="165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>
                <a:solidFill>
                  <a:srgbClr val="8B6F5A"/>
                </a:solidFill>
                <a:latin typeface="Calibri"/>
                <a:cs typeface="Calibri"/>
              </a:rPr>
              <a:t>Contrastando</a:t>
            </a:r>
            <a:r>
              <a:rPr dirty="0" sz="1300" spc="-4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dos</a:t>
            </a:r>
            <a:r>
              <a:rPr dirty="0" sz="1300" spc="-4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visiones</a:t>
            </a:r>
            <a:r>
              <a:rPr dirty="0" sz="1300" spc="-4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del</a:t>
            </a:r>
            <a:r>
              <a:rPr dirty="0" sz="1300" spc="-4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mundo</a:t>
            </a:r>
            <a:r>
              <a:rPr dirty="0" sz="1300" spc="-4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8B6F5A"/>
                </a:solidFill>
                <a:latin typeface="Calibri"/>
                <a:cs typeface="Calibri"/>
              </a:rPr>
              <a:t>medieval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3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Actividad</a:t>
            </a:r>
            <a:r>
              <a:rPr dirty="0" sz="1400" spc="-3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4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calentamiento</a:t>
            </a:r>
            <a:endParaRPr sz="1400">
              <a:latin typeface="Calibri"/>
              <a:cs typeface="Calibri"/>
            </a:endParaRPr>
          </a:p>
          <a:p>
            <a:pPr marL="143510" marR="5080">
              <a:lnSpc>
                <a:spcPct val="100000"/>
              </a:lnSpc>
              <a:spcBef>
                <a:spcPts val="795"/>
              </a:spcBef>
            </a:pP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En</a:t>
            </a:r>
            <a:r>
              <a:rPr dirty="0" sz="2000" spc="-5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la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pizarra,</a:t>
            </a:r>
            <a:r>
              <a:rPr dirty="0" sz="2000" spc="-4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hay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una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columna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"Berceo"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y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otra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"Juan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Ruiz".</a:t>
            </a:r>
            <a:r>
              <a:rPr dirty="0" sz="2000" spc="-4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3A2A1A"/>
                </a:solidFill>
                <a:latin typeface="Arial"/>
                <a:cs typeface="Arial"/>
              </a:rPr>
              <a:t>Vamos</a:t>
            </a:r>
            <a:r>
              <a:rPr dirty="0" sz="2000" spc="-50">
                <a:solidFill>
                  <a:srgbClr val="3A2A1A"/>
                </a:solidFill>
                <a:latin typeface="Arial"/>
                <a:cs typeface="Arial"/>
              </a:rPr>
              <a:t> a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pensar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palabras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asociadas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con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cada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uno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basándonos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en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la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3A2A1A"/>
                </a:solidFill>
                <a:latin typeface="Arial"/>
                <a:cs typeface="Arial"/>
              </a:rPr>
              <a:t>clase</a:t>
            </a:r>
            <a:r>
              <a:rPr dirty="0" sz="2000" spc="-6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3A2A1A"/>
                </a:solidFill>
                <a:latin typeface="Arial"/>
                <a:cs typeface="Arial"/>
              </a:rPr>
              <a:t>pasada.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7888" y="3546335"/>
            <a:ext cx="10929620" cy="1804670"/>
            <a:chOff x="627888" y="3546335"/>
            <a:chExt cx="10929620" cy="18046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888" y="3546335"/>
              <a:ext cx="10929352" cy="18044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66751" y="3562350"/>
              <a:ext cx="10858500" cy="1733550"/>
            </a:xfrm>
            <a:custGeom>
              <a:avLst/>
              <a:gdLst/>
              <a:ahLst/>
              <a:cxnLst/>
              <a:rect l="l" t="t" r="r" b="b"/>
              <a:pathLst>
                <a:path w="10858500" h="1733550">
                  <a:moveTo>
                    <a:pt x="107061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581150"/>
                  </a:lnTo>
                  <a:lnTo>
                    <a:pt x="7766" y="1629332"/>
                  </a:lnTo>
                  <a:lnTo>
                    <a:pt x="29394" y="1671169"/>
                  </a:lnTo>
                  <a:lnTo>
                    <a:pt x="62380" y="1704155"/>
                  </a:lnTo>
                  <a:lnTo>
                    <a:pt x="104217" y="1725783"/>
                  </a:lnTo>
                  <a:lnTo>
                    <a:pt x="152400" y="1733550"/>
                  </a:lnTo>
                  <a:lnTo>
                    <a:pt x="10706100" y="1733550"/>
                  </a:lnTo>
                  <a:lnTo>
                    <a:pt x="10754282" y="1725783"/>
                  </a:lnTo>
                  <a:lnTo>
                    <a:pt x="10796119" y="1704155"/>
                  </a:lnTo>
                  <a:lnTo>
                    <a:pt x="10829105" y="1671169"/>
                  </a:lnTo>
                  <a:lnTo>
                    <a:pt x="10850733" y="1629332"/>
                  </a:lnTo>
                  <a:lnTo>
                    <a:pt x="10858500" y="1581150"/>
                  </a:lnTo>
                  <a:lnTo>
                    <a:pt x="10858500" y="152400"/>
                  </a:lnTo>
                  <a:lnTo>
                    <a:pt x="10850733" y="104217"/>
                  </a:lnTo>
                  <a:lnTo>
                    <a:pt x="10829105" y="62380"/>
                  </a:lnTo>
                  <a:lnTo>
                    <a:pt x="10796119" y="29394"/>
                  </a:lnTo>
                  <a:lnTo>
                    <a:pt x="10754282" y="7766"/>
                  </a:lnTo>
                  <a:lnTo>
                    <a:pt x="10706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937120" y="3803396"/>
            <a:ext cx="44081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Ejemplos:</a:t>
            </a:r>
            <a:r>
              <a:rPr dirty="0" sz="1000" spc="-2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6B4C3A"/>
                </a:solidFill>
                <a:latin typeface="Calibri"/>
                <a:cs typeface="Calibri"/>
              </a:rPr>
              <a:t>Berceo</a:t>
            </a:r>
            <a:r>
              <a:rPr dirty="0" sz="10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→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Virgen,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simple,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fe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|</a:t>
            </a:r>
            <a:r>
              <a:rPr dirty="0" sz="1000" spc="-2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6B4C3A"/>
                </a:solidFill>
                <a:latin typeface="Calibri"/>
                <a:cs typeface="Calibri"/>
              </a:rPr>
              <a:t>Juan</a:t>
            </a:r>
            <a:r>
              <a:rPr dirty="0" sz="10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00" b="1">
                <a:solidFill>
                  <a:srgbClr val="6B4C3A"/>
                </a:solidFill>
                <a:latin typeface="Calibri"/>
                <a:cs typeface="Calibri"/>
              </a:rPr>
              <a:t>Ruiz</a:t>
            </a:r>
            <a:r>
              <a:rPr dirty="0" sz="10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→</a:t>
            </a:r>
            <a:r>
              <a:rPr dirty="0" sz="1000" spc="-2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B6F5A"/>
                </a:solidFill>
                <a:latin typeface="Calibri"/>
                <a:cs typeface="Calibri"/>
              </a:rPr>
              <a:t>amor,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8B6F5A"/>
                </a:solidFill>
                <a:latin typeface="Calibri"/>
                <a:cs typeface="Calibri"/>
              </a:rPr>
              <a:t>dinero,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B6F5A"/>
                </a:solidFill>
                <a:latin typeface="Calibri"/>
                <a:cs typeface="Calibri"/>
              </a:rPr>
              <a:t>engaño,</a:t>
            </a:r>
            <a:r>
              <a:rPr dirty="0" sz="1000" spc="-1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8B6F5A"/>
                </a:solidFill>
                <a:latin typeface="Calibri"/>
                <a:cs typeface="Calibri"/>
              </a:rPr>
              <a:t>complejo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4509171" y="279666"/>
            <a:ext cx="268478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¿Quién</a:t>
            </a:r>
            <a:r>
              <a:rPr dirty="0" spc="-55"/>
              <a:t> </a:t>
            </a:r>
            <a:r>
              <a:rPr dirty="0"/>
              <a:t>fue</a:t>
            </a:r>
            <a:r>
              <a:rPr dirty="0" spc="-55"/>
              <a:t> </a:t>
            </a:r>
            <a:r>
              <a:rPr dirty="0"/>
              <a:t>Juan</a:t>
            </a:r>
            <a:r>
              <a:rPr dirty="0" spc="-50"/>
              <a:t> </a:t>
            </a:r>
            <a:r>
              <a:rPr dirty="0" spc="-10"/>
              <a:t>Ruiz?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9391" y="756653"/>
            <a:ext cx="5356860" cy="6043930"/>
            <a:chOff x="469391" y="756653"/>
            <a:chExt cx="5356860" cy="60439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494" y="1479042"/>
              <a:ext cx="228595" cy="1661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91" y="756653"/>
              <a:ext cx="5356821" cy="604338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08253" y="772656"/>
              <a:ext cx="5286375" cy="5972810"/>
            </a:xfrm>
            <a:custGeom>
              <a:avLst/>
              <a:gdLst/>
              <a:ahLst/>
              <a:cxnLst/>
              <a:rect l="l" t="t" r="r" b="b"/>
              <a:pathLst>
                <a:path w="5286375" h="5972809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820156"/>
                  </a:lnTo>
                  <a:lnTo>
                    <a:pt x="7766" y="5868338"/>
                  </a:lnTo>
                  <a:lnTo>
                    <a:pt x="29394" y="5910175"/>
                  </a:lnTo>
                  <a:lnTo>
                    <a:pt x="62380" y="5943161"/>
                  </a:lnTo>
                  <a:lnTo>
                    <a:pt x="104217" y="5964789"/>
                  </a:lnTo>
                  <a:lnTo>
                    <a:pt x="152400" y="5972556"/>
                  </a:lnTo>
                  <a:lnTo>
                    <a:pt x="5133594" y="5972556"/>
                  </a:lnTo>
                  <a:lnTo>
                    <a:pt x="5181776" y="5964789"/>
                  </a:lnTo>
                  <a:lnTo>
                    <a:pt x="5223613" y="5943161"/>
                  </a:lnTo>
                  <a:lnTo>
                    <a:pt x="5256599" y="5910175"/>
                  </a:lnTo>
                  <a:lnTo>
                    <a:pt x="5278227" y="5868338"/>
                  </a:lnTo>
                  <a:lnTo>
                    <a:pt x="5285994" y="5820156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998" y="1493520"/>
              <a:ext cx="228595" cy="19735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998" y="1903476"/>
              <a:ext cx="228595" cy="1965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5998" y="2318766"/>
              <a:ext cx="228595" cy="18515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5998" y="2727947"/>
              <a:ext cx="228595" cy="1859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5998" y="3245345"/>
              <a:ext cx="228595" cy="21716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998" y="3820655"/>
              <a:ext cx="228595" cy="17145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949960" y="1027379"/>
            <a:ext cx="4408170" cy="29787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Datos</a:t>
            </a:r>
            <a:r>
              <a:rPr dirty="0" sz="1400" spc="-7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biográficos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400">
              <a:latin typeface="Calibri"/>
              <a:cs typeface="Calibri"/>
            </a:endParaRPr>
          </a:p>
          <a:p>
            <a:pPr marL="193040">
              <a:lnSpc>
                <a:spcPct val="100000"/>
              </a:lnSpc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Nacimiento: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c.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1283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Alcalá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Henares</a:t>
            </a:r>
            <a:endParaRPr sz="1100">
              <a:latin typeface="Calibri"/>
              <a:cs typeface="Calibri"/>
            </a:endParaRPr>
          </a:p>
          <a:p>
            <a:pPr marL="193040" marR="2740025">
              <a:lnSpc>
                <a:spcPts val="3229"/>
              </a:lnSpc>
              <a:spcBef>
                <a:spcPts val="409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Fallecimiento:</a:t>
            </a:r>
            <a:r>
              <a:rPr dirty="0" sz="1100" spc="7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c.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1350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Profesión:</a:t>
            </a:r>
            <a:r>
              <a:rPr dirty="0" sz="11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Clérigo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poeta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Cargo: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Arcipreste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Hita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1100">
              <a:latin typeface="Calibri"/>
              <a:cs typeface="Calibri"/>
            </a:endParaRPr>
          </a:p>
          <a:p>
            <a:pPr marL="187325">
              <a:lnSpc>
                <a:spcPct val="100000"/>
              </a:lnSpc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Encarcelamiento: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Preso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orden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arzobispo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Toledo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Gil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Albornoz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1100">
              <a:latin typeface="Calibri"/>
              <a:cs typeface="Calibri"/>
            </a:endParaRPr>
          </a:p>
          <a:p>
            <a:pPr marL="193040">
              <a:lnSpc>
                <a:spcPct val="100000"/>
              </a:lnSpc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Obra</a:t>
            </a:r>
            <a:r>
              <a:rPr dirty="0" sz="1100" spc="-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principal:</a:t>
            </a:r>
            <a:r>
              <a:rPr dirty="0" sz="11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Amor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190879" y="772651"/>
            <a:ext cx="5189220" cy="5862955"/>
          </a:xfrm>
          <a:custGeom>
            <a:avLst/>
            <a:gdLst/>
            <a:ahLst/>
            <a:cxnLst/>
            <a:rect l="l" t="t" r="r" b="b"/>
            <a:pathLst>
              <a:path w="5189220" h="5862955">
                <a:moveTo>
                  <a:pt x="5039347" y="0"/>
                </a:moveTo>
                <a:lnTo>
                  <a:pt x="149606" y="0"/>
                </a:lnTo>
                <a:lnTo>
                  <a:pt x="102303" y="7624"/>
                </a:lnTo>
                <a:lnTo>
                  <a:pt x="61233" y="28857"/>
                </a:lnTo>
                <a:lnTo>
                  <a:pt x="28853" y="61239"/>
                </a:lnTo>
                <a:lnTo>
                  <a:pt x="7623" y="102308"/>
                </a:lnTo>
                <a:lnTo>
                  <a:pt x="0" y="149605"/>
                </a:lnTo>
                <a:lnTo>
                  <a:pt x="0" y="5713310"/>
                </a:lnTo>
                <a:lnTo>
                  <a:pt x="7623" y="5760606"/>
                </a:lnTo>
                <a:lnTo>
                  <a:pt x="28853" y="5801673"/>
                </a:lnTo>
                <a:lnTo>
                  <a:pt x="61233" y="5834051"/>
                </a:lnTo>
                <a:lnTo>
                  <a:pt x="102303" y="5855281"/>
                </a:lnTo>
                <a:lnTo>
                  <a:pt x="149606" y="5862904"/>
                </a:lnTo>
                <a:lnTo>
                  <a:pt x="5039347" y="5862904"/>
                </a:lnTo>
                <a:lnTo>
                  <a:pt x="5086644" y="5855281"/>
                </a:lnTo>
                <a:lnTo>
                  <a:pt x="5127714" y="5834051"/>
                </a:lnTo>
                <a:lnTo>
                  <a:pt x="5160095" y="5801673"/>
                </a:lnTo>
                <a:lnTo>
                  <a:pt x="5181328" y="5760606"/>
                </a:lnTo>
                <a:lnTo>
                  <a:pt x="5188953" y="5713310"/>
                </a:lnTo>
                <a:lnTo>
                  <a:pt x="5188953" y="149605"/>
                </a:lnTo>
                <a:lnTo>
                  <a:pt x="5181328" y="102308"/>
                </a:lnTo>
                <a:lnTo>
                  <a:pt x="5160095" y="61239"/>
                </a:lnTo>
                <a:lnTo>
                  <a:pt x="5127714" y="28857"/>
                </a:lnTo>
                <a:lnTo>
                  <a:pt x="5086644" y="7624"/>
                </a:lnTo>
                <a:lnTo>
                  <a:pt x="50393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33054" y="1022469"/>
            <a:ext cx="1468755" cy="2349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50" b="1">
                <a:solidFill>
                  <a:srgbClr val="6B4C3A"/>
                </a:solidFill>
                <a:latin typeface="Calibri"/>
                <a:cs typeface="Calibri"/>
              </a:rPr>
              <a:t>Contexto</a:t>
            </a:r>
            <a:r>
              <a:rPr dirty="0" sz="1350" spc="-10" b="1">
                <a:solidFill>
                  <a:srgbClr val="6B4C3A"/>
                </a:solidFill>
                <a:latin typeface="Calibri"/>
                <a:cs typeface="Calibri"/>
              </a:rPr>
              <a:t> geográfico</a:t>
            </a:r>
            <a:endParaRPr sz="135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533071" y="1059903"/>
            <a:ext cx="5505450" cy="4425315"/>
            <a:chOff x="6533071" y="1059903"/>
            <a:chExt cx="5505450" cy="442531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533071" y="1059903"/>
              <a:ext cx="224407" cy="17426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16746" y="3558989"/>
              <a:ext cx="4721860" cy="1926589"/>
            </a:xfrm>
            <a:custGeom>
              <a:avLst/>
              <a:gdLst/>
              <a:ahLst/>
              <a:cxnLst/>
              <a:rect l="l" t="t" r="r" b="b"/>
              <a:pathLst>
                <a:path w="4721859" h="1926589">
                  <a:moveTo>
                    <a:pt x="4571834" y="0"/>
                  </a:moveTo>
                  <a:lnTo>
                    <a:pt x="149606" y="0"/>
                  </a:lnTo>
                  <a:lnTo>
                    <a:pt x="102303" y="7624"/>
                  </a:lnTo>
                  <a:lnTo>
                    <a:pt x="61233" y="28857"/>
                  </a:lnTo>
                  <a:lnTo>
                    <a:pt x="28853" y="61239"/>
                  </a:lnTo>
                  <a:lnTo>
                    <a:pt x="7623" y="102308"/>
                  </a:lnTo>
                  <a:lnTo>
                    <a:pt x="0" y="149605"/>
                  </a:lnTo>
                  <a:lnTo>
                    <a:pt x="0" y="1776526"/>
                  </a:lnTo>
                  <a:lnTo>
                    <a:pt x="7623" y="1823824"/>
                  </a:lnTo>
                  <a:lnTo>
                    <a:pt x="28853" y="1864893"/>
                  </a:lnTo>
                  <a:lnTo>
                    <a:pt x="61233" y="1897275"/>
                  </a:lnTo>
                  <a:lnTo>
                    <a:pt x="102303" y="1918508"/>
                  </a:lnTo>
                  <a:lnTo>
                    <a:pt x="149606" y="1926132"/>
                  </a:lnTo>
                  <a:lnTo>
                    <a:pt x="4571834" y="1926132"/>
                  </a:lnTo>
                  <a:lnTo>
                    <a:pt x="4619137" y="1918508"/>
                  </a:lnTo>
                  <a:lnTo>
                    <a:pt x="4660207" y="1897275"/>
                  </a:lnTo>
                  <a:lnTo>
                    <a:pt x="4692586" y="1864893"/>
                  </a:lnTo>
                  <a:lnTo>
                    <a:pt x="4713817" y="1823824"/>
                  </a:lnTo>
                  <a:lnTo>
                    <a:pt x="4721440" y="1776526"/>
                  </a:lnTo>
                  <a:lnTo>
                    <a:pt x="4721440" y="149605"/>
                  </a:lnTo>
                  <a:lnTo>
                    <a:pt x="4713817" y="102308"/>
                  </a:lnTo>
                  <a:lnTo>
                    <a:pt x="4692586" y="61239"/>
                  </a:lnTo>
                  <a:lnTo>
                    <a:pt x="4660207" y="28857"/>
                  </a:lnTo>
                  <a:lnTo>
                    <a:pt x="4619137" y="7624"/>
                  </a:lnTo>
                  <a:lnTo>
                    <a:pt x="4571834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2961" y="4657826"/>
              <a:ext cx="187006" cy="1593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46348" y="4783340"/>
              <a:ext cx="1299298" cy="35017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790246" y="4841819"/>
              <a:ext cx="1299845" cy="280670"/>
            </a:xfrm>
            <a:custGeom>
              <a:avLst/>
              <a:gdLst/>
              <a:ahLst/>
              <a:cxnLst/>
              <a:rect l="l" t="t" r="r" b="b"/>
              <a:pathLst>
                <a:path w="1299845" h="280670">
                  <a:moveTo>
                    <a:pt x="1264945" y="0"/>
                  </a:moveTo>
                  <a:lnTo>
                    <a:pt x="34353" y="0"/>
                  </a:lnTo>
                  <a:lnTo>
                    <a:pt x="20965" y="4400"/>
                  </a:lnTo>
                  <a:lnTo>
                    <a:pt x="10047" y="16408"/>
                  </a:lnTo>
                  <a:lnTo>
                    <a:pt x="2694" y="34236"/>
                  </a:lnTo>
                  <a:lnTo>
                    <a:pt x="0" y="56095"/>
                  </a:lnTo>
                  <a:lnTo>
                    <a:pt x="0" y="224396"/>
                  </a:lnTo>
                  <a:lnTo>
                    <a:pt x="2694" y="246257"/>
                  </a:lnTo>
                  <a:lnTo>
                    <a:pt x="10047" y="264090"/>
                  </a:lnTo>
                  <a:lnTo>
                    <a:pt x="20965" y="276102"/>
                  </a:lnTo>
                  <a:lnTo>
                    <a:pt x="34353" y="280504"/>
                  </a:lnTo>
                  <a:lnTo>
                    <a:pt x="1264945" y="280504"/>
                  </a:lnTo>
                  <a:lnTo>
                    <a:pt x="1278333" y="276102"/>
                  </a:lnTo>
                  <a:lnTo>
                    <a:pt x="1289251" y="264090"/>
                  </a:lnTo>
                  <a:lnTo>
                    <a:pt x="1296604" y="246257"/>
                  </a:lnTo>
                  <a:lnTo>
                    <a:pt x="1299298" y="224396"/>
                  </a:lnTo>
                  <a:lnTo>
                    <a:pt x="1299298" y="56095"/>
                  </a:lnTo>
                  <a:lnTo>
                    <a:pt x="1296604" y="34236"/>
                  </a:lnTo>
                  <a:lnTo>
                    <a:pt x="1289251" y="16408"/>
                  </a:lnTo>
                  <a:lnTo>
                    <a:pt x="1278333" y="4400"/>
                  </a:lnTo>
                  <a:lnTo>
                    <a:pt x="1264945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2747" y="4806987"/>
              <a:ext cx="1145197" cy="35017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578662" y="5055018"/>
              <a:ext cx="619125" cy="280670"/>
            </a:xfrm>
            <a:custGeom>
              <a:avLst/>
              <a:gdLst/>
              <a:ahLst/>
              <a:cxnLst/>
              <a:rect l="l" t="t" r="r" b="b"/>
              <a:pathLst>
                <a:path w="619125" h="280670">
                  <a:moveTo>
                    <a:pt x="603021" y="0"/>
                  </a:moveTo>
                  <a:lnTo>
                    <a:pt x="15532" y="0"/>
                  </a:lnTo>
                  <a:lnTo>
                    <a:pt x="9477" y="4400"/>
                  </a:lnTo>
                  <a:lnTo>
                    <a:pt x="4541" y="16408"/>
                  </a:lnTo>
                  <a:lnTo>
                    <a:pt x="1217" y="34236"/>
                  </a:lnTo>
                  <a:lnTo>
                    <a:pt x="0" y="56095"/>
                  </a:lnTo>
                  <a:lnTo>
                    <a:pt x="0" y="224396"/>
                  </a:lnTo>
                  <a:lnTo>
                    <a:pt x="1217" y="246257"/>
                  </a:lnTo>
                  <a:lnTo>
                    <a:pt x="4541" y="264090"/>
                  </a:lnTo>
                  <a:lnTo>
                    <a:pt x="9477" y="276102"/>
                  </a:lnTo>
                  <a:lnTo>
                    <a:pt x="15532" y="280504"/>
                  </a:lnTo>
                  <a:lnTo>
                    <a:pt x="603021" y="280504"/>
                  </a:lnTo>
                  <a:lnTo>
                    <a:pt x="609075" y="276102"/>
                  </a:lnTo>
                  <a:lnTo>
                    <a:pt x="614011" y="264090"/>
                  </a:lnTo>
                  <a:lnTo>
                    <a:pt x="617335" y="246257"/>
                  </a:lnTo>
                  <a:lnTo>
                    <a:pt x="618553" y="224396"/>
                  </a:lnTo>
                  <a:lnTo>
                    <a:pt x="618553" y="56095"/>
                  </a:lnTo>
                  <a:lnTo>
                    <a:pt x="617335" y="34236"/>
                  </a:lnTo>
                  <a:lnTo>
                    <a:pt x="614011" y="16408"/>
                  </a:lnTo>
                  <a:lnTo>
                    <a:pt x="609075" y="4400"/>
                  </a:lnTo>
                  <a:lnTo>
                    <a:pt x="603021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/>
          <p:cNvSpPr txBox="1"/>
          <p:nvPr/>
        </p:nvSpPr>
        <p:spPr>
          <a:xfrm>
            <a:off x="6660263" y="4559382"/>
            <a:ext cx="4257040" cy="1529080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209550">
              <a:lnSpc>
                <a:spcPct val="100000"/>
              </a:lnSpc>
              <a:spcBef>
                <a:spcPts val="705"/>
              </a:spcBef>
            </a:pP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Clave</a:t>
            </a:r>
            <a:r>
              <a:rPr dirty="0" sz="1050" spc="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para</a:t>
            </a:r>
            <a:r>
              <a:rPr dirty="0" sz="1050" spc="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050" spc="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spc="-10" b="1">
                <a:solidFill>
                  <a:srgbClr val="6B4C3A"/>
                </a:solidFill>
                <a:latin typeface="Calibri"/>
                <a:cs typeface="Calibri"/>
              </a:rPr>
              <a:t>análisis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40200"/>
              </a:lnSpc>
              <a:spcBef>
                <a:spcPts val="110"/>
              </a:spcBef>
            </a:pP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Esta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región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era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una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zona</a:t>
            </a:r>
            <a:r>
              <a:rPr dirty="0" sz="1050" spc="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mucho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movimiento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050" spc="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una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creciente</a:t>
            </a:r>
            <a:r>
              <a:rPr dirty="0" sz="1050" spc="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3A2A1A"/>
                </a:solidFill>
                <a:latin typeface="Calibri"/>
                <a:cs typeface="Calibri"/>
              </a:rPr>
              <a:t>burguesía comercial.</a:t>
            </a: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0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050">
              <a:latin typeface="Calibri"/>
              <a:cs typeface="Calibri"/>
            </a:endParaRPr>
          </a:p>
          <a:p>
            <a:pPr marL="84455" marR="106045">
              <a:lnSpc>
                <a:spcPct val="140200"/>
              </a:lnSpc>
            </a:pP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050" spc="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transición</a:t>
            </a:r>
            <a:r>
              <a:rPr dirty="0" sz="1050" spc="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050" spc="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orden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feudal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050" spc="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una</a:t>
            </a:r>
            <a:r>
              <a:rPr dirty="0" sz="1050" spc="4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sociedad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más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urbana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b="1">
                <a:solidFill>
                  <a:srgbClr val="6B4C3A"/>
                </a:solidFill>
                <a:latin typeface="Calibri"/>
                <a:cs typeface="Calibri"/>
              </a:rPr>
              <a:t>comercial</a:t>
            </a:r>
            <a:r>
              <a:rPr dirty="0" sz="1050" spc="4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050" spc="-25">
                <a:solidFill>
                  <a:srgbClr val="3A2A1A"/>
                </a:solidFill>
                <a:latin typeface="Calibri"/>
                <a:cs typeface="Calibri"/>
              </a:rPr>
              <a:t>es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fundamental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entender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ideología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050" spc="5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050" spc="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3A2A1A"/>
                </a:solidFill>
                <a:latin typeface="Calibri"/>
                <a:cs typeface="Calibri"/>
              </a:rPr>
              <a:t>Amor.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424166" y="1433309"/>
            <a:ext cx="3042920" cy="2928620"/>
            <a:chOff x="7424166" y="1433309"/>
            <a:chExt cx="3042920" cy="2928620"/>
          </a:xfrm>
        </p:grpSpPr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24166" y="1433309"/>
              <a:ext cx="3042677" cy="292834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63028" y="1449311"/>
              <a:ext cx="2971812" cy="28575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¿Qué</a:t>
            </a:r>
            <a:r>
              <a:rPr dirty="0" spc="-50"/>
              <a:t> </a:t>
            </a:r>
            <a:r>
              <a:rPr dirty="0"/>
              <a:t>es</a:t>
            </a:r>
            <a:r>
              <a:rPr dirty="0" spc="-50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/>
              <a:t>Libro</a:t>
            </a:r>
            <a:r>
              <a:rPr dirty="0" spc="-45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/>
              <a:t>Buen</a:t>
            </a:r>
            <a:r>
              <a:rPr dirty="0" spc="-45"/>
              <a:t> </a:t>
            </a:r>
            <a:r>
              <a:rPr dirty="0" spc="-10"/>
              <a:t>Amor?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7" y="1165085"/>
            <a:ext cx="5356860" cy="5576570"/>
            <a:chOff x="627887" y="1165085"/>
            <a:chExt cx="5356860" cy="55765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7" y="1165085"/>
              <a:ext cx="5356821" cy="557634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49" y="1181099"/>
              <a:ext cx="5286375" cy="5505450"/>
            </a:xfrm>
            <a:custGeom>
              <a:avLst/>
              <a:gdLst/>
              <a:ahLst/>
              <a:cxnLst/>
              <a:rect l="l" t="t" r="r" b="b"/>
              <a:pathLst>
                <a:path w="5286375" h="5505450">
                  <a:moveTo>
                    <a:pt x="513359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353050"/>
                  </a:lnTo>
                  <a:lnTo>
                    <a:pt x="7766" y="5401232"/>
                  </a:lnTo>
                  <a:lnTo>
                    <a:pt x="29394" y="5443069"/>
                  </a:lnTo>
                  <a:lnTo>
                    <a:pt x="62380" y="5476055"/>
                  </a:lnTo>
                  <a:lnTo>
                    <a:pt x="104217" y="5497683"/>
                  </a:lnTo>
                  <a:lnTo>
                    <a:pt x="152400" y="5505450"/>
                  </a:lnTo>
                  <a:lnTo>
                    <a:pt x="5133594" y="5505450"/>
                  </a:lnTo>
                  <a:lnTo>
                    <a:pt x="5181776" y="5497683"/>
                  </a:lnTo>
                  <a:lnTo>
                    <a:pt x="5223613" y="5476055"/>
                  </a:lnTo>
                  <a:lnTo>
                    <a:pt x="5256599" y="5443069"/>
                  </a:lnTo>
                  <a:lnTo>
                    <a:pt x="5278227" y="5401232"/>
                  </a:lnTo>
                  <a:lnTo>
                    <a:pt x="5285994" y="5353050"/>
                  </a:lnTo>
                  <a:lnTo>
                    <a:pt x="5285994" y="152400"/>
                  </a:lnTo>
                  <a:lnTo>
                    <a:pt x="5278227" y="104217"/>
                  </a:lnTo>
                  <a:lnTo>
                    <a:pt x="5256599" y="62380"/>
                  </a:lnTo>
                  <a:lnTo>
                    <a:pt x="5223613" y="29394"/>
                  </a:lnTo>
                  <a:lnTo>
                    <a:pt x="5181776" y="7766"/>
                  </a:lnTo>
                  <a:lnTo>
                    <a:pt x="513359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1108710" y="1435366"/>
            <a:ext cx="147002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Descripción</a:t>
            </a:r>
            <a:r>
              <a:rPr dirty="0" sz="1400" spc="-7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general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5453" y="1921141"/>
            <a:ext cx="323024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Obra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miscelánea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escrita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Juan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Ruiz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1330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y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1343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7770" y="1902714"/>
            <a:ext cx="803883" cy="2956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65453" y="2206891"/>
            <a:ext cx="56832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Combina: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65653" y="2587823"/>
            <a:ext cx="142621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Narración</a:t>
            </a:r>
            <a:r>
              <a:rPr dirty="0" sz="1100" spc="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autobiográfica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5653" y="2873522"/>
            <a:ext cx="8324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Poemas</a:t>
            </a:r>
            <a:r>
              <a:rPr dirty="0" sz="1100" spc="-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líricos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5653" y="3159221"/>
            <a:ext cx="108712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Fábulas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alegorías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5682" y="3444875"/>
            <a:ext cx="1346200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Sermones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moralizantes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5453" y="3969016"/>
            <a:ext cx="39439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Estructura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episódica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abierta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que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permite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múltiples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interpretaciones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04494" y="1475994"/>
            <a:ext cx="1804670" cy="2787650"/>
            <a:chOff x="904494" y="1475994"/>
            <a:chExt cx="1804670" cy="278765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9522" y="3906761"/>
              <a:ext cx="1199387" cy="3567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494" y="1475994"/>
              <a:ext cx="228595" cy="1721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46632" y="1918715"/>
              <a:ext cx="1430655" cy="2289810"/>
            </a:xfrm>
            <a:custGeom>
              <a:avLst/>
              <a:gdLst/>
              <a:ahLst/>
              <a:cxnLst/>
              <a:rect l="l" t="t" r="r" b="b"/>
              <a:pathLst>
                <a:path w="1430655" h="2289810">
                  <a:moveTo>
                    <a:pt x="733044" y="57277"/>
                  </a:moveTo>
                  <a:lnTo>
                    <a:pt x="728535" y="34975"/>
                  </a:lnTo>
                  <a:lnTo>
                    <a:pt x="716254" y="16776"/>
                  </a:lnTo>
                  <a:lnTo>
                    <a:pt x="698055" y="4495"/>
                  </a:lnTo>
                  <a:lnTo>
                    <a:pt x="675767" y="0"/>
                  </a:lnTo>
                  <a:lnTo>
                    <a:pt x="57277" y="0"/>
                  </a:lnTo>
                  <a:lnTo>
                    <a:pt x="34975" y="4495"/>
                  </a:lnTo>
                  <a:lnTo>
                    <a:pt x="16776" y="16776"/>
                  </a:lnTo>
                  <a:lnTo>
                    <a:pt x="4495" y="34975"/>
                  </a:lnTo>
                  <a:lnTo>
                    <a:pt x="0" y="57277"/>
                  </a:lnTo>
                  <a:lnTo>
                    <a:pt x="0" y="167513"/>
                  </a:lnTo>
                  <a:lnTo>
                    <a:pt x="4495" y="189801"/>
                  </a:lnTo>
                  <a:lnTo>
                    <a:pt x="16776" y="208000"/>
                  </a:lnTo>
                  <a:lnTo>
                    <a:pt x="34975" y="220281"/>
                  </a:lnTo>
                  <a:lnTo>
                    <a:pt x="57277" y="224790"/>
                  </a:lnTo>
                  <a:lnTo>
                    <a:pt x="675767" y="224790"/>
                  </a:lnTo>
                  <a:lnTo>
                    <a:pt x="698055" y="220281"/>
                  </a:lnTo>
                  <a:lnTo>
                    <a:pt x="716254" y="208000"/>
                  </a:lnTo>
                  <a:lnTo>
                    <a:pt x="728535" y="189801"/>
                  </a:lnTo>
                  <a:lnTo>
                    <a:pt x="733044" y="167513"/>
                  </a:lnTo>
                  <a:lnTo>
                    <a:pt x="733044" y="57277"/>
                  </a:lnTo>
                  <a:close/>
                </a:path>
                <a:path w="1430655" h="2289810">
                  <a:moveTo>
                    <a:pt x="1430261" y="2061210"/>
                  </a:moveTo>
                  <a:lnTo>
                    <a:pt x="1425778" y="2038946"/>
                  </a:lnTo>
                  <a:lnTo>
                    <a:pt x="1413535" y="2020785"/>
                  </a:lnTo>
                  <a:lnTo>
                    <a:pt x="1395374" y="2008543"/>
                  </a:lnTo>
                  <a:lnTo>
                    <a:pt x="1373111" y="2004060"/>
                  </a:lnTo>
                  <a:lnTo>
                    <a:pt x="358889" y="2004060"/>
                  </a:lnTo>
                  <a:lnTo>
                    <a:pt x="336613" y="2008543"/>
                  </a:lnTo>
                  <a:lnTo>
                    <a:pt x="318452" y="2020785"/>
                  </a:lnTo>
                  <a:lnTo>
                    <a:pt x="306209" y="2038946"/>
                  </a:lnTo>
                  <a:lnTo>
                    <a:pt x="301739" y="2061210"/>
                  </a:lnTo>
                  <a:lnTo>
                    <a:pt x="301739" y="2232660"/>
                  </a:lnTo>
                  <a:lnTo>
                    <a:pt x="306209" y="2254935"/>
                  </a:lnTo>
                  <a:lnTo>
                    <a:pt x="318452" y="2273096"/>
                  </a:lnTo>
                  <a:lnTo>
                    <a:pt x="336613" y="2285339"/>
                  </a:lnTo>
                  <a:lnTo>
                    <a:pt x="358889" y="2289810"/>
                  </a:lnTo>
                  <a:lnTo>
                    <a:pt x="1373111" y="2289810"/>
                  </a:lnTo>
                  <a:lnTo>
                    <a:pt x="1395374" y="2285339"/>
                  </a:lnTo>
                  <a:lnTo>
                    <a:pt x="1413535" y="2273096"/>
                  </a:lnTo>
                  <a:lnTo>
                    <a:pt x="1425778" y="2254935"/>
                  </a:lnTo>
                  <a:lnTo>
                    <a:pt x="1430261" y="2232660"/>
                  </a:lnTo>
                  <a:lnTo>
                    <a:pt x="1430261" y="206121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6199632" y="1165085"/>
            <a:ext cx="5358130" cy="5576570"/>
            <a:chOff x="6199632" y="1165085"/>
            <a:chExt cx="5358130" cy="557657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0" y="1490459"/>
              <a:ext cx="228595" cy="14325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9632" y="1165085"/>
              <a:ext cx="5357660" cy="557634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238495" y="1181099"/>
              <a:ext cx="5287010" cy="5505450"/>
            </a:xfrm>
            <a:custGeom>
              <a:avLst/>
              <a:gdLst/>
              <a:ahLst/>
              <a:cxnLst/>
              <a:rect l="l" t="t" r="r" b="b"/>
              <a:pathLst>
                <a:path w="5287009" h="5505450">
                  <a:moveTo>
                    <a:pt x="513435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353050"/>
                  </a:lnTo>
                  <a:lnTo>
                    <a:pt x="7766" y="5401232"/>
                  </a:lnTo>
                  <a:lnTo>
                    <a:pt x="29394" y="5443069"/>
                  </a:lnTo>
                  <a:lnTo>
                    <a:pt x="62380" y="5476055"/>
                  </a:lnTo>
                  <a:lnTo>
                    <a:pt x="104217" y="5497683"/>
                  </a:lnTo>
                  <a:lnTo>
                    <a:pt x="152400" y="5505450"/>
                  </a:lnTo>
                  <a:lnTo>
                    <a:pt x="5134356" y="5505450"/>
                  </a:lnTo>
                  <a:lnTo>
                    <a:pt x="5182538" y="5497683"/>
                  </a:lnTo>
                  <a:lnTo>
                    <a:pt x="5224375" y="5476055"/>
                  </a:lnTo>
                  <a:lnTo>
                    <a:pt x="5257361" y="5443069"/>
                  </a:lnTo>
                  <a:lnTo>
                    <a:pt x="5278989" y="5401232"/>
                  </a:lnTo>
                  <a:lnTo>
                    <a:pt x="5286756" y="5353050"/>
                  </a:lnTo>
                  <a:lnTo>
                    <a:pt x="5286756" y="152400"/>
                  </a:lnTo>
                  <a:lnTo>
                    <a:pt x="5278989" y="104217"/>
                  </a:lnTo>
                  <a:lnTo>
                    <a:pt x="5257361" y="62380"/>
                  </a:lnTo>
                  <a:lnTo>
                    <a:pt x="5224375" y="29394"/>
                  </a:lnTo>
                  <a:lnTo>
                    <a:pt x="5182538" y="7766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/>
          <p:cNvSpPr txBox="1"/>
          <p:nvPr/>
        </p:nvSpPr>
        <p:spPr>
          <a:xfrm>
            <a:off x="6680949" y="1435366"/>
            <a:ext cx="179895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Elementos estructurales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38138" y="1840992"/>
            <a:ext cx="356870" cy="357505"/>
            <a:chOff x="6438138" y="1840992"/>
            <a:chExt cx="356870" cy="35750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38138" y="1840992"/>
              <a:ext cx="356742" cy="35747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477000" y="1856994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19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780"/>
                  </a:lnTo>
                  <a:lnTo>
                    <a:pt x="27578" y="227999"/>
                  </a:lnTo>
                  <a:lnTo>
                    <a:pt x="58512" y="258933"/>
                  </a:lnTo>
                  <a:lnTo>
                    <a:pt x="97731" y="279224"/>
                  </a:lnTo>
                  <a:lnTo>
                    <a:pt x="142875" y="286512"/>
                  </a:lnTo>
                  <a:lnTo>
                    <a:pt x="188018" y="279224"/>
                  </a:lnTo>
                  <a:lnTo>
                    <a:pt x="227237" y="258933"/>
                  </a:lnTo>
                  <a:lnTo>
                    <a:pt x="258171" y="227999"/>
                  </a:lnTo>
                  <a:lnTo>
                    <a:pt x="278462" y="188780"/>
                  </a:lnTo>
                  <a:lnTo>
                    <a:pt x="285750" y="143637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/>
          <p:cNvSpPr txBox="1"/>
          <p:nvPr/>
        </p:nvSpPr>
        <p:spPr>
          <a:xfrm>
            <a:off x="6935978" y="1916379"/>
            <a:ext cx="225044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Preliminares</a:t>
            </a:r>
            <a:r>
              <a:rPr dirty="0" sz="1100" spc="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-</a:t>
            </a:r>
            <a:r>
              <a:rPr dirty="0" sz="1100" spc="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Introducción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y</a:t>
            </a:r>
            <a:r>
              <a:rPr dirty="0" sz="1100" spc="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propósito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37706" y="1919139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438138" y="2269985"/>
            <a:ext cx="356870" cy="356870"/>
            <a:chOff x="6438138" y="2269985"/>
            <a:chExt cx="356870" cy="35687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38138" y="2269985"/>
              <a:ext cx="356742" cy="35674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477000" y="228600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6537706" y="2368550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41807" y="2343416"/>
            <a:ext cx="386461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Reflexiones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sobre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amor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-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Teoría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amorosa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consejos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Don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Amor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38138" y="2698242"/>
            <a:ext cx="356870" cy="357505"/>
            <a:chOff x="6438138" y="2698242"/>
            <a:chExt cx="356870" cy="35750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138" y="2698242"/>
              <a:ext cx="356742" cy="35747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477000" y="2714244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19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780"/>
                  </a:lnTo>
                  <a:lnTo>
                    <a:pt x="27578" y="227999"/>
                  </a:lnTo>
                  <a:lnTo>
                    <a:pt x="58512" y="258933"/>
                  </a:lnTo>
                  <a:lnTo>
                    <a:pt x="97731" y="279224"/>
                  </a:lnTo>
                  <a:lnTo>
                    <a:pt x="142875" y="286512"/>
                  </a:lnTo>
                  <a:lnTo>
                    <a:pt x="188018" y="279224"/>
                  </a:lnTo>
                  <a:lnTo>
                    <a:pt x="227237" y="258933"/>
                  </a:lnTo>
                  <a:lnTo>
                    <a:pt x="258171" y="227999"/>
                  </a:lnTo>
                  <a:lnTo>
                    <a:pt x="278462" y="188780"/>
                  </a:lnTo>
                  <a:lnTo>
                    <a:pt x="285750" y="143637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6543535" y="279717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958839" y="2772041"/>
            <a:ext cx="279527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Experiencias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amorosas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-Aventuras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Arcipreste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38138" y="3124974"/>
            <a:ext cx="356870" cy="357505"/>
            <a:chOff x="6438138" y="3124974"/>
            <a:chExt cx="356870" cy="357505"/>
          </a:xfrm>
        </p:grpSpPr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38138" y="3124974"/>
              <a:ext cx="356742" cy="357492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477000" y="3140964"/>
              <a:ext cx="285750" cy="287020"/>
            </a:xfrm>
            <a:custGeom>
              <a:avLst/>
              <a:gdLst/>
              <a:ahLst/>
              <a:cxnLst/>
              <a:rect l="l" t="t" r="r" b="b"/>
              <a:pathLst>
                <a:path w="285750" h="28702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780"/>
                  </a:lnTo>
                  <a:lnTo>
                    <a:pt x="27578" y="227999"/>
                  </a:lnTo>
                  <a:lnTo>
                    <a:pt x="58512" y="258933"/>
                  </a:lnTo>
                  <a:lnTo>
                    <a:pt x="97731" y="279224"/>
                  </a:lnTo>
                  <a:lnTo>
                    <a:pt x="142875" y="286512"/>
                  </a:lnTo>
                  <a:lnTo>
                    <a:pt x="188018" y="279224"/>
                  </a:lnTo>
                  <a:lnTo>
                    <a:pt x="227237" y="258933"/>
                  </a:lnTo>
                  <a:lnTo>
                    <a:pt x="258171" y="227999"/>
                  </a:lnTo>
                  <a:lnTo>
                    <a:pt x="278462" y="188780"/>
                  </a:lnTo>
                  <a:lnTo>
                    <a:pt x="285750" y="143637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6537706" y="317817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972033" y="3153041"/>
            <a:ext cx="228727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64D3D"/>
                </a:solidFill>
                <a:latin typeface="Calibri"/>
                <a:cs typeface="Calibri"/>
              </a:rPr>
              <a:t>Batalla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de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don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Carnal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y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doña</a:t>
            </a:r>
            <a:r>
              <a:rPr dirty="0" sz="1100" spc="-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64D3D"/>
                </a:solidFill>
                <a:latin typeface="Calibri"/>
                <a:cs typeface="Calibri"/>
              </a:rPr>
              <a:t>Cuaresma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438138" y="3551682"/>
            <a:ext cx="356870" cy="356870"/>
            <a:chOff x="6438138" y="3551682"/>
            <a:chExt cx="356870" cy="35687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138" y="3551682"/>
              <a:ext cx="356742" cy="35673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477000" y="3567671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 txBox="1"/>
          <p:nvPr/>
        </p:nvSpPr>
        <p:spPr>
          <a:xfrm>
            <a:off x="6537706" y="3629827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972033" y="3626116"/>
            <a:ext cx="3272154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Más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experiencias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amorosas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y</a:t>
            </a:r>
            <a:r>
              <a:rPr dirty="0" sz="1100" spc="-20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muerte</a:t>
            </a:r>
            <a:r>
              <a:rPr dirty="0" sz="1100" spc="-25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64D3D"/>
                </a:solidFill>
                <a:latin typeface="Calibri"/>
                <a:cs typeface="Calibri"/>
              </a:rPr>
              <a:t>de</a:t>
            </a:r>
            <a:r>
              <a:rPr dirty="0" sz="1100" spc="-20" b="1">
                <a:solidFill>
                  <a:srgbClr val="664D3D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64D3D"/>
                </a:solidFill>
                <a:latin typeface="Calibri"/>
                <a:cs typeface="Calibri"/>
              </a:rPr>
              <a:t>Trotaconventos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438138" y="4005821"/>
            <a:ext cx="356870" cy="356870"/>
            <a:chOff x="6438138" y="4005821"/>
            <a:chExt cx="356870" cy="356870"/>
          </a:xfrm>
        </p:grpSpPr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8138" y="4005821"/>
              <a:ext cx="356742" cy="35673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77000" y="4021823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5" y="0"/>
                  </a:moveTo>
                  <a:lnTo>
                    <a:pt x="97731" y="7287"/>
                  </a:lnTo>
                  <a:lnTo>
                    <a:pt x="58512" y="27578"/>
                  </a:lnTo>
                  <a:lnTo>
                    <a:pt x="27578" y="58512"/>
                  </a:lnTo>
                  <a:lnTo>
                    <a:pt x="7287" y="97731"/>
                  </a:lnTo>
                  <a:lnTo>
                    <a:pt x="0" y="142875"/>
                  </a:lnTo>
                  <a:lnTo>
                    <a:pt x="7287" y="188018"/>
                  </a:lnTo>
                  <a:lnTo>
                    <a:pt x="27578" y="227237"/>
                  </a:lnTo>
                  <a:lnTo>
                    <a:pt x="58512" y="258171"/>
                  </a:lnTo>
                  <a:lnTo>
                    <a:pt x="97731" y="278462"/>
                  </a:lnTo>
                  <a:lnTo>
                    <a:pt x="142875" y="285750"/>
                  </a:lnTo>
                  <a:lnTo>
                    <a:pt x="188018" y="278462"/>
                  </a:lnTo>
                  <a:lnTo>
                    <a:pt x="227237" y="258171"/>
                  </a:lnTo>
                  <a:lnTo>
                    <a:pt x="258171" y="227237"/>
                  </a:lnTo>
                  <a:lnTo>
                    <a:pt x="278462" y="188018"/>
                  </a:lnTo>
                  <a:lnTo>
                    <a:pt x="285750" y="142875"/>
                  </a:lnTo>
                  <a:lnTo>
                    <a:pt x="278462" y="97731"/>
                  </a:lnTo>
                  <a:lnTo>
                    <a:pt x="258171" y="58512"/>
                  </a:lnTo>
                  <a:lnTo>
                    <a:pt x="227237" y="27578"/>
                  </a:lnTo>
                  <a:lnTo>
                    <a:pt x="188018" y="7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/>
          <p:cNvSpPr txBox="1"/>
          <p:nvPr/>
        </p:nvSpPr>
        <p:spPr>
          <a:xfrm>
            <a:off x="6537706" y="4098925"/>
            <a:ext cx="838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0" b="1">
                <a:solidFill>
                  <a:srgbClr val="F5F0E6"/>
                </a:solidFill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998450" y="4073791"/>
            <a:ext cx="304927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Finales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-Alabanza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Virgen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composiciones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jocosas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171688" y="4527829"/>
            <a:ext cx="1404620" cy="1976120"/>
            <a:chOff x="8171688" y="4527829"/>
            <a:chExt cx="1404620" cy="1976120"/>
          </a:xfrm>
        </p:grpSpPr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71688" y="4527829"/>
              <a:ext cx="1404365" cy="19758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210550" y="4543793"/>
              <a:ext cx="1333474" cy="190496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Personajes</a:t>
            </a:r>
            <a:r>
              <a:rPr dirty="0" spc="-70"/>
              <a:t> </a:t>
            </a:r>
            <a:r>
              <a:rPr dirty="0"/>
              <a:t>Principales</a:t>
            </a:r>
            <a:r>
              <a:rPr dirty="0" spc="-65"/>
              <a:t> </a:t>
            </a:r>
            <a:r>
              <a:rPr dirty="0"/>
              <a:t>del</a:t>
            </a:r>
            <a:r>
              <a:rPr dirty="0" spc="-65"/>
              <a:t> </a:t>
            </a:r>
            <a:r>
              <a:rPr dirty="0"/>
              <a:t>Libro</a:t>
            </a:r>
            <a:r>
              <a:rPr dirty="0" spc="-65"/>
              <a:t> </a:t>
            </a:r>
            <a:r>
              <a:rPr dirty="0"/>
              <a:t>de</a:t>
            </a:r>
            <a:r>
              <a:rPr dirty="0" spc="-65"/>
              <a:t> </a:t>
            </a:r>
            <a:r>
              <a:rPr dirty="0"/>
              <a:t>Buen</a:t>
            </a:r>
            <a:r>
              <a:rPr dirty="0" spc="-65"/>
              <a:t> </a:t>
            </a:r>
            <a:r>
              <a:rPr dirty="0" spc="-20"/>
              <a:t>Amor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8" y="1165085"/>
            <a:ext cx="2909570" cy="2490470"/>
            <a:chOff x="627888" y="1165085"/>
            <a:chExt cx="2909570" cy="24904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1165085"/>
              <a:ext cx="2909336" cy="24902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50" y="1181100"/>
              <a:ext cx="2838450" cy="2419350"/>
            </a:xfrm>
            <a:custGeom>
              <a:avLst/>
              <a:gdLst/>
              <a:ahLst/>
              <a:cxnLst/>
              <a:rect l="l" t="t" r="r" b="b"/>
              <a:pathLst>
                <a:path w="2838450" h="24193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266950"/>
                  </a:lnTo>
                  <a:lnTo>
                    <a:pt x="7766" y="2315132"/>
                  </a:lnTo>
                  <a:lnTo>
                    <a:pt x="29394" y="2356969"/>
                  </a:lnTo>
                  <a:lnTo>
                    <a:pt x="62380" y="2389955"/>
                  </a:lnTo>
                  <a:lnTo>
                    <a:pt x="104217" y="2411583"/>
                  </a:lnTo>
                  <a:lnTo>
                    <a:pt x="152400" y="2419350"/>
                  </a:lnTo>
                  <a:lnTo>
                    <a:pt x="2686050" y="2419350"/>
                  </a:lnTo>
                  <a:lnTo>
                    <a:pt x="2734232" y="2411583"/>
                  </a:lnTo>
                  <a:lnTo>
                    <a:pt x="2776069" y="2389955"/>
                  </a:lnTo>
                  <a:lnTo>
                    <a:pt x="2809055" y="2356969"/>
                  </a:lnTo>
                  <a:lnTo>
                    <a:pt x="2830683" y="2315132"/>
                  </a:lnTo>
                  <a:lnTo>
                    <a:pt x="2838450" y="22669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" y="1355597"/>
              <a:ext cx="451980" cy="451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57250" y="137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50" y="1479041"/>
              <a:ext cx="228595" cy="1661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41703" y="1439608"/>
            <a:ext cx="88201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 Arcipreste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689" y="1943366"/>
            <a:ext cx="13785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Narrador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protagonista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7689" y="2157815"/>
            <a:ext cx="2320925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Clérigo</a:t>
            </a:r>
            <a:r>
              <a:rPr dirty="0" sz="1100" spc="-10">
                <a:latin typeface="Calibri"/>
                <a:cs typeface="Calibri"/>
              </a:rPr>
              <a:t> contradictorio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busca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amor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placer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266444" y="2241829"/>
            <a:ext cx="957580" cy="236854"/>
            <a:chOff x="1266444" y="2241829"/>
            <a:chExt cx="957580" cy="236854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66444" y="2241829"/>
              <a:ext cx="957055" cy="23632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305293" y="2257793"/>
              <a:ext cx="886460" cy="165735"/>
            </a:xfrm>
            <a:custGeom>
              <a:avLst/>
              <a:gdLst/>
              <a:ahLst/>
              <a:cxnLst/>
              <a:rect l="l" t="t" r="r" b="b"/>
              <a:pathLst>
                <a:path w="886460" h="165735">
                  <a:moveTo>
                    <a:pt x="829183" y="0"/>
                  </a:moveTo>
                  <a:lnTo>
                    <a:pt x="57023" y="0"/>
                  </a:lnTo>
                  <a:lnTo>
                    <a:pt x="34825" y="4480"/>
                  </a:lnTo>
                  <a:lnTo>
                    <a:pt x="16700" y="16700"/>
                  </a:lnTo>
                  <a:lnTo>
                    <a:pt x="4480" y="34825"/>
                  </a:lnTo>
                  <a:lnTo>
                    <a:pt x="0" y="57023"/>
                  </a:lnTo>
                  <a:lnTo>
                    <a:pt x="0" y="108331"/>
                  </a:lnTo>
                  <a:lnTo>
                    <a:pt x="4480" y="130528"/>
                  </a:lnTo>
                  <a:lnTo>
                    <a:pt x="16700" y="148653"/>
                  </a:lnTo>
                  <a:lnTo>
                    <a:pt x="34825" y="160873"/>
                  </a:lnTo>
                  <a:lnTo>
                    <a:pt x="57023" y="165354"/>
                  </a:lnTo>
                  <a:lnTo>
                    <a:pt x="829183" y="165354"/>
                  </a:lnTo>
                  <a:lnTo>
                    <a:pt x="851380" y="160873"/>
                  </a:lnTo>
                  <a:lnTo>
                    <a:pt x="869505" y="148653"/>
                  </a:lnTo>
                  <a:lnTo>
                    <a:pt x="881725" y="130528"/>
                  </a:lnTo>
                  <a:lnTo>
                    <a:pt x="886206" y="108331"/>
                  </a:lnTo>
                  <a:lnTo>
                    <a:pt x="886206" y="57023"/>
                  </a:lnTo>
                  <a:lnTo>
                    <a:pt x="881725" y="34825"/>
                  </a:lnTo>
                  <a:lnTo>
                    <a:pt x="869505" y="16700"/>
                  </a:lnTo>
                  <a:lnTo>
                    <a:pt x="851380" y="4480"/>
                  </a:lnTo>
                  <a:lnTo>
                    <a:pt x="829183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917689" y="2700906"/>
            <a:ext cx="1859914" cy="48323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 spc="-10">
                <a:latin typeface="Calibri"/>
                <a:cs typeface="Calibri"/>
              </a:rPr>
              <a:t>Representa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transición</a:t>
            </a:r>
            <a:r>
              <a:rPr dirty="0" sz="1100">
                <a:latin typeface="Calibri"/>
                <a:cs typeface="Calibri"/>
              </a:rPr>
              <a:t> entre </a:t>
            </a:r>
            <a:r>
              <a:rPr dirty="0" sz="1100" spc="-25">
                <a:latin typeface="Calibri"/>
                <a:cs typeface="Calibri"/>
              </a:rPr>
              <a:t>lo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>
                <a:latin typeface="Calibri"/>
                <a:cs typeface="Calibri"/>
              </a:rPr>
              <a:t>sagrado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profano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656838" y="1165085"/>
            <a:ext cx="2909570" cy="2490470"/>
            <a:chOff x="3656838" y="1165085"/>
            <a:chExt cx="2909570" cy="2490470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6838" y="1165085"/>
              <a:ext cx="2909336" cy="24902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95700" y="1181100"/>
              <a:ext cx="2838450" cy="2419350"/>
            </a:xfrm>
            <a:custGeom>
              <a:avLst/>
              <a:gdLst/>
              <a:ahLst/>
              <a:cxnLst/>
              <a:rect l="l" t="t" r="r" b="b"/>
              <a:pathLst>
                <a:path w="2838450" h="24193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266950"/>
                  </a:lnTo>
                  <a:lnTo>
                    <a:pt x="7766" y="2315132"/>
                  </a:lnTo>
                  <a:lnTo>
                    <a:pt x="29394" y="2356969"/>
                  </a:lnTo>
                  <a:lnTo>
                    <a:pt x="62380" y="2389955"/>
                  </a:lnTo>
                  <a:lnTo>
                    <a:pt x="104217" y="2411583"/>
                  </a:lnTo>
                  <a:lnTo>
                    <a:pt x="152400" y="2419350"/>
                  </a:lnTo>
                  <a:lnTo>
                    <a:pt x="2686050" y="2419350"/>
                  </a:lnTo>
                  <a:lnTo>
                    <a:pt x="2734232" y="2411583"/>
                  </a:lnTo>
                  <a:lnTo>
                    <a:pt x="2776069" y="2389955"/>
                  </a:lnTo>
                  <a:lnTo>
                    <a:pt x="2809055" y="2356969"/>
                  </a:lnTo>
                  <a:lnTo>
                    <a:pt x="2830683" y="2315132"/>
                  </a:lnTo>
                  <a:lnTo>
                    <a:pt x="2838450" y="22669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338" y="1355597"/>
              <a:ext cx="451967" cy="45198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886200" y="137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400" y="1472171"/>
              <a:ext cx="228595" cy="179831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470653" y="1439608"/>
            <a:ext cx="72707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Don</a:t>
            </a:r>
            <a:r>
              <a:rPr dirty="0" sz="13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spc="-20" b="1">
                <a:solidFill>
                  <a:srgbClr val="6B4C3A"/>
                </a:solidFill>
                <a:latin typeface="Calibri"/>
                <a:cs typeface="Calibri"/>
              </a:rPr>
              <a:t>Amor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46893" y="1943366"/>
            <a:ext cx="14179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latin typeface="Calibri"/>
                <a:cs typeface="Calibri"/>
              </a:rPr>
              <a:t>Personificación</a:t>
            </a:r>
            <a:r>
              <a:rPr dirty="0" sz="1100" spc="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del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amor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6893" y="2157815"/>
            <a:ext cx="2133600" cy="502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consejos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Arcipreste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sobre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cómo </a:t>
            </a:r>
            <a:r>
              <a:rPr dirty="0" sz="1100" spc="-10">
                <a:latin typeface="Calibri"/>
                <a:cs typeface="Calibri"/>
              </a:rPr>
              <a:t>conquistar</a:t>
            </a:r>
            <a:r>
              <a:rPr dirty="0" sz="1100" spc="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mujeres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087355" y="2242604"/>
            <a:ext cx="576580" cy="250825"/>
            <a:chOff x="4087355" y="2242604"/>
            <a:chExt cx="576580" cy="250825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87355" y="2242604"/>
              <a:ext cx="576131" cy="25077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126217" y="2258555"/>
              <a:ext cx="505459" cy="180340"/>
            </a:xfrm>
            <a:custGeom>
              <a:avLst/>
              <a:gdLst/>
              <a:ahLst/>
              <a:cxnLst/>
              <a:rect l="l" t="t" r="r" b="b"/>
              <a:pathLst>
                <a:path w="505460" h="180339">
                  <a:moveTo>
                    <a:pt x="448056" y="0"/>
                  </a:moveTo>
                  <a:lnTo>
                    <a:pt x="57150" y="0"/>
                  </a:ln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0" y="122682"/>
                  </a:lnTo>
                  <a:lnTo>
                    <a:pt x="4482" y="144952"/>
                  </a:lnTo>
                  <a:lnTo>
                    <a:pt x="16716" y="163115"/>
                  </a:lnTo>
                  <a:lnTo>
                    <a:pt x="34879" y="175349"/>
                  </a:lnTo>
                  <a:lnTo>
                    <a:pt x="57150" y="179832"/>
                  </a:lnTo>
                  <a:lnTo>
                    <a:pt x="448056" y="179832"/>
                  </a:lnTo>
                  <a:lnTo>
                    <a:pt x="470326" y="175349"/>
                  </a:lnTo>
                  <a:lnTo>
                    <a:pt x="488489" y="163115"/>
                  </a:lnTo>
                  <a:lnTo>
                    <a:pt x="500723" y="144952"/>
                  </a:lnTo>
                  <a:lnTo>
                    <a:pt x="505206" y="122682"/>
                  </a:lnTo>
                  <a:lnTo>
                    <a:pt x="505206" y="57150"/>
                  </a:lnTo>
                  <a:lnTo>
                    <a:pt x="500723" y="34879"/>
                  </a:lnTo>
                  <a:lnTo>
                    <a:pt x="488489" y="16716"/>
                  </a:lnTo>
                  <a:lnTo>
                    <a:pt x="470326" y="4482"/>
                  </a:lnTo>
                  <a:lnTo>
                    <a:pt x="448056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3946893" y="2700973"/>
            <a:ext cx="2155825" cy="483234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100">
                <a:latin typeface="Calibri"/>
                <a:cs typeface="Calibri"/>
              </a:rPr>
              <a:t>Autoridad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cuestionada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puede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-10">
                <a:latin typeface="Calibri"/>
                <a:cs typeface="Calibri"/>
              </a:rPr>
              <a:t>embustero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66460" y="1943347"/>
            <a:ext cx="88836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Vieja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alcahueta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675881" y="1165085"/>
            <a:ext cx="2909570" cy="2490470"/>
            <a:chOff x="6675881" y="1165085"/>
            <a:chExt cx="2909570" cy="2490470"/>
          </a:xfrm>
        </p:grpSpPr>
        <p:pic>
          <p:nvPicPr>
            <p:cNvPr id="31" name="object 3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5881" y="1165085"/>
              <a:ext cx="2909336" cy="249021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14730" y="1181100"/>
              <a:ext cx="2838450" cy="2419350"/>
            </a:xfrm>
            <a:custGeom>
              <a:avLst/>
              <a:gdLst/>
              <a:ahLst/>
              <a:cxnLst/>
              <a:rect l="l" t="t" r="r" b="b"/>
              <a:pathLst>
                <a:path w="2838450" h="24193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266950"/>
                  </a:lnTo>
                  <a:lnTo>
                    <a:pt x="7766" y="2315132"/>
                  </a:lnTo>
                  <a:lnTo>
                    <a:pt x="29394" y="2356969"/>
                  </a:lnTo>
                  <a:lnTo>
                    <a:pt x="62380" y="2389955"/>
                  </a:lnTo>
                  <a:lnTo>
                    <a:pt x="104217" y="2411583"/>
                  </a:lnTo>
                  <a:lnTo>
                    <a:pt x="152400" y="2419350"/>
                  </a:lnTo>
                  <a:lnTo>
                    <a:pt x="2686050" y="2419350"/>
                  </a:lnTo>
                  <a:lnTo>
                    <a:pt x="2734232" y="2411583"/>
                  </a:lnTo>
                  <a:lnTo>
                    <a:pt x="2776069" y="2389955"/>
                  </a:lnTo>
                  <a:lnTo>
                    <a:pt x="2809055" y="2356969"/>
                  </a:lnTo>
                  <a:lnTo>
                    <a:pt x="2830683" y="2315132"/>
                  </a:lnTo>
                  <a:lnTo>
                    <a:pt x="2838450" y="22669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66382" y="1355597"/>
              <a:ext cx="451967" cy="45198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905230" y="13716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81430" y="1453121"/>
              <a:ext cx="228595" cy="21716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490206" y="1439608"/>
            <a:ext cx="10833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Trotaconventos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866382" y="2475687"/>
            <a:ext cx="1382395" cy="265430"/>
            <a:chOff x="6866382" y="2475687"/>
            <a:chExt cx="1382395" cy="26543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66382" y="2475687"/>
              <a:ext cx="1382242" cy="26522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905231" y="2491739"/>
              <a:ext cx="1311910" cy="194310"/>
            </a:xfrm>
            <a:custGeom>
              <a:avLst/>
              <a:gdLst/>
              <a:ahLst/>
              <a:cxnLst/>
              <a:rect l="l" t="t" r="r" b="b"/>
              <a:pathLst>
                <a:path w="1311909" h="194310">
                  <a:moveTo>
                    <a:pt x="1254252" y="0"/>
                  </a:moveTo>
                  <a:lnTo>
                    <a:pt x="57150" y="0"/>
                  </a:ln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0" y="137160"/>
                  </a:lnTo>
                  <a:lnTo>
                    <a:pt x="4482" y="159430"/>
                  </a:lnTo>
                  <a:lnTo>
                    <a:pt x="16716" y="177593"/>
                  </a:lnTo>
                  <a:lnTo>
                    <a:pt x="34879" y="189827"/>
                  </a:lnTo>
                  <a:lnTo>
                    <a:pt x="57150" y="194310"/>
                  </a:lnTo>
                  <a:lnTo>
                    <a:pt x="1254252" y="194310"/>
                  </a:lnTo>
                  <a:lnTo>
                    <a:pt x="1276522" y="189827"/>
                  </a:lnTo>
                  <a:lnTo>
                    <a:pt x="1294685" y="177593"/>
                  </a:lnTo>
                  <a:lnTo>
                    <a:pt x="1306919" y="159430"/>
                  </a:lnTo>
                  <a:lnTo>
                    <a:pt x="1311402" y="137160"/>
                  </a:lnTo>
                  <a:lnTo>
                    <a:pt x="1311402" y="57150"/>
                  </a:lnTo>
                  <a:lnTo>
                    <a:pt x="1306919" y="34879"/>
                  </a:lnTo>
                  <a:lnTo>
                    <a:pt x="1294685" y="16716"/>
                  </a:lnTo>
                  <a:lnTo>
                    <a:pt x="1276522" y="4482"/>
                  </a:lnTo>
                  <a:lnTo>
                    <a:pt x="1254252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/>
          <p:cNvSpPr txBox="1"/>
          <p:nvPr/>
        </p:nvSpPr>
        <p:spPr>
          <a:xfrm>
            <a:off x="6966445" y="2157866"/>
            <a:ext cx="2059305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9435">
              <a:lnSpc>
                <a:spcPct val="1423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Ayuda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Arcipreste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sus </a:t>
            </a:r>
            <a:r>
              <a:rPr dirty="0" sz="1100" spc="-10">
                <a:latin typeface="Calibri"/>
                <a:cs typeface="Calibri"/>
              </a:rPr>
              <a:t>conquistas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amorosas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Calibri"/>
                <a:cs typeface="Calibri"/>
              </a:rPr>
              <a:t>Antecedente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directo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Celestina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27888" y="3774948"/>
            <a:ext cx="2909570" cy="2757170"/>
            <a:chOff x="627888" y="3774948"/>
            <a:chExt cx="2909570" cy="2757170"/>
          </a:xfrm>
        </p:grpSpPr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88" y="3774948"/>
              <a:ext cx="2909336" cy="275693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66750" y="3790950"/>
              <a:ext cx="2838450" cy="2686050"/>
            </a:xfrm>
            <a:custGeom>
              <a:avLst/>
              <a:gdLst/>
              <a:ahLst/>
              <a:cxnLst/>
              <a:rect l="l" t="t" r="r" b="b"/>
              <a:pathLst>
                <a:path w="2838450" h="26860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533650"/>
                  </a:lnTo>
                  <a:lnTo>
                    <a:pt x="7766" y="2581832"/>
                  </a:lnTo>
                  <a:lnTo>
                    <a:pt x="29394" y="2623669"/>
                  </a:lnTo>
                  <a:lnTo>
                    <a:pt x="62380" y="2656655"/>
                  </a:lnTo>
                  <a:lnTo>
                    <a:pt x="104217" y="2678283"/>
                  </a:lnTo>
                  <a:lnTo>
                    <a:pt x="152400" y="2686050"/>
                  </a:lnTo>
                  <a:lnTo>
                    <a:pt x="2686050" y="2686050"/>
                  </a:lnTo>
                  <a:lnTo>
                    <a:pt x="2734232" y="2678283"/>
                  </a:lnTo>
                  <a:lnTo>
                    <a:pt x="2776069" y="2656655"/>
                  </a:lnTo>
                  <a:lnTo>
                    <a:pt x="2809055" y="2623669"/>
                  </a:lnTo>
                  <a:lnTo>
                    <a:pt x="2830683" y="2581832"/>
                  </a:lnTo>
                  <a:lnTo>
                    <a:pt x="2838450" y="25336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8388" y="3965448"/>
              <a:ext cx="451980" cy="451980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57250" y="39814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33450" y="4074414"/>
              <a:ext cx="228595" cy="194297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1441703" y="4049458"/>
            <a:ext cx="79121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Don</a:t>
            </a:r>
            <a:r>
              <a:rPr dirty="0" sz="13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Melón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7689" y="4688154"/>
            <a:ext cx="17145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20">
                <a:latin typeface="Calibri"/>
                <a:cs typeface="Calibri"/>
              </a:rPr>
              <a:t>Transformación</a:t>
            </a:r>
            <a:r>
              <a:rPr dirty="0" sz="1100" spc="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del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Arcipreste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17689" y="4918079"/>
            <a:ext cx="1351915" cy="5003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6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Nombre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que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sus </a:t>
            </a:r>
            <a:r>
              <a:rPr dirty="0" sz="1100" spc="-10">
                <a:latin typeface="Calibri"/>
                <a:cs typeface="Calibri"/>
              </a:rPr>
              <a:t>aventuras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amorosas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1248" y="5259260"/>
            <a:ext cx="1338580" cy="265430"/>
            <a:chOff x="841248" y="5259260"/>
            <a:chExt cx="1338580" cy="265430"/>
          </a:xfrm>
        </p:grpSpPr>
        <p:pic>
          <p:nvPicPr>
            <p:cNvPr id="51" name="object 5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1248" y="5259260"/>
              <a:ext cx="1338071" cy="26522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80109" y="5275325"/>
              <a:ext cx="1267460" cy="194310"/>
            </a:xfrm>
            <a:custGeom>
              <a:avLst/>
              <a:gdLst/>
              <a:ahLst/>
              <a:cxnLst/>
              <a:rect l="l" t="t" r="r" b="b"/>
              <a:pathLst>
                <a:path w="1267460" h="194310">
                  <a:moveTo>
                    <a:pt x="1210056" y="0"/>
                  </a:moveTo>
                  <a:lnTo>
                    <a:pt x="57150" y="0"/>
                  </a:lnTo>
                  <a:lnTo>
                    <a:pt x="34932" y="4482"/>
                  </a:lnTo>
                  <a:lnTo>
                    <a:pt x="16764" y="16716"/>
                  </a:lnTo>
                  <a:lnTo>
                    <a:pt x="4500" y="34879"/>
                  </a:lnTo>
                  <a:lnTo>
                    <a:pt x="0" y="57150"/>
                  </a:lnTo>
                  <a:lnTo>
                    <a:pt x="0" y="137160"/>
                  </a:lnTo>
                  <a:lnTo>
                    <a:pt x="4500" y="159430"/>
                  </a:lnTo>
                  <a:lnTo>
                    <a:pt x="16764" y="177593"/>
                  </a:lnTo>
                  <a:lnTo>
                    <a:pt x="34932" y="189827"/>
                  </a:lnTo>
                  <a:lnTo>
                    <a:pt x="57150" y="194310"/>
                  </a:lnTo>
                  <a:lnTo>
                    <a:pt x="1210056" y="194310"/>
                  </a:lnTo>
                  <a:lnTo>
                    <a:pt x="1232326" y="189827"/>
                  </a:lnTo>
                  <a:lnTo>
                    <a:pt x="1250489" y="177593"/>
                  </a:lnTo>
                  <a:lnTo>
                    <a:pt x="1262723" y="159430"/>
                  </a:lnTo>
                  <a:lnTo>
                    <a:pt x="1267206" y="137160"/>
                  </a:lnTo>
                  <a:lnTo>
                    <a:pt x="1267206" y="57150"/>
                  </a:lnTo>
                  <a:lnTo>
                    <a:pt x="1262723" y="34879"/>
                  </a:lnTo>
                  <a:lnTo>
                    <a:pt x="1250489" y="16716"/>
                  </a:lnTo>
                  <a:lnTo>
                    <a:pt x="1232326" y="4482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917689" y="5493717"/>
            <a:ext cx="225552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Conquista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doña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Endrina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ayuda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de </a:t>
            </a:r>
            <a:r>
              <a:rPr dirty="0" sz="1100" spc="-10">
                <a:latin typeface="Calibri"/>
                <a:cs typeface="Calibri"/>
              </a:rPr>
              <a:t>Trotaconventos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56838" y="3774948"/>
            <a:ext cx="2909570" cy="2757170"/>
            <a:chOff x="3656838" y="3774948"/>
            <a:chExt cx="2909570" cy="2757170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56838" y="3774948"/>
              <a:ext cx="2909336" cy="275693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695700" y="3790950"/>
              <a:ext cx="2838450" cy="2686050"/>
            </a:xfrm>
            <a:custGeom>
              <a:avLst/>
              <a:gdLst/>
              <a:ahLst/>
              <a:cxnLst/>
              <a:rect l="l" t="t" r="r" b="b"/>
              <a:pathLst>
                <a:path w="2838450" h="26860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533650"/>
                  </a:lnTo>
                  <a:lnTo>
                    <a:pt x="7766" y="2581832"/>
                  </a:lnTo>
                  <a:lnTo>
                    <a:pt x="29394" y="2623669"/>
                  </a:lnTo>
                  <a:lnTo>
                    <a:pt x="62380" y="2656655"/>
                  </a:lnTo>
                  <a:lnTo>
                    <a:pt x="104217" y="2678283"/>
                  </a:lnTo>
                  <a:lnTo>
                    <a:pt x="152400" y="2686050"/>
                  </a:lnTo>
                  <a:lnTo>
                    <a:pt x="2686050" y="2686050"/>
                  </a:lnTo>
                  <a:lnTo>
                    <a:pt x="2734232" y="2678283"/>
                  </a:lnTo>
                  <a:lnTo>
                    <a:pt x="2776069" y="2656655"/>
                  </a:lnTo>
                  <a:lnTo>
                    <a:pt x="2809055" y="2623669"/>
                  </a:lnTo>
                  <a:lnTo>
                    <a:pt x="2830683" y="2581832"/>
                  </a:lnTo>
                  <a:lnTo>
                    <a:pt x="2838450" y="25336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47338" y="3965448"/>
              <a:ext cx="451967" cy="45198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3886200" y="39814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85247" y="4057650"/>
              <a:ext cx="182879" cy="228595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4470653" y="4049458"/>
            <a:ext cx="95504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b="1">
                <a:solidFill>
                  <a:srgbClr val="6B4C3A"/>
                </a:solidFill>
                <a:latin typeface="Calibri"/>
                <a:cs typeface="Calibri"/>
              </a:rPr>
              <a:t>Doña</a:t>
            </a:r>
            <a:r>
              <a:rPr dirty="0" sz="13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Endrina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946893" y="4553216"/>
            <a:ext cx="10668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Joven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conquistada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946893" y="4924248"/>
            <a:ext cx="2027555" cy="5010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dirty="0" sz="1100" spc="-10">
                <a:latin typeface="Calibri"/>
                <a:cs typeface="Calibri"/>
              </a:rPr>
              <a:t>Representa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mujer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ideal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según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los </a:t>
            </a:r>
            <a:r>
              <a:rPr dirty="0" sz="1100">
                <a:latin typeface="Calibri"/>
                <a:cs typeface="Calibri"/>
              </a:rPr>
              <a:t>consejos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Amor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552950" y="4976571"/>
            <a:ext cx="898525" cy="265430"/>
            <a:chOff x="4552950" y="4976571"/>
            <a:chExt cx="898525" cy="265430"/>
          </a:xfrm>
        </p:grpSpPr>
        <p:pic>
          <p:nvPicPr>
            <p:cNvPr id="64" name="object 6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52950" y="4976571"/>
              <a:ext cx="898385" cy="26522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4591799" y="4992611"/>
              <a:ext cx="828040" cy="194310"/>
            </a:xfrm>
            <a:custGeom>
              <a:avLst/>
              <a:gdLst/>
              <a:ahLst/>
              <a:cxnLst/>
              <a:rect l="l" t="t" r="r" b="b"/>
              <a:pathLst>
                <a:path w="828039" h="194310">
                  <a:moveTo>
                    <a:pt x="770382" y="0"/>
                  </a:moveTo>
                  <a:lnTo>
                    <a:pt x="57150" y="0"/>
                  </a:ln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49"/>
                  </a:lnTo>
                  <a:lnTo>
                    <a:pt x="0" y="137159"/>
                  </a:lnTo>
                  <a:lnTo>
                    <a:pt x="4482" y="159430"/>
                  </a:lnTo>
                  <a:lnTo>
                    <a:pt x="16716" y="177593"/>
                  </a:lnTo>
                  <a:lnTo>
                    <a:pt x="34879" y="189827"/>
                  </a:lnTo>
                  <a:lnTo>
                    <a:pt x="57150" y="194309"/>
                  </a:lnTo>
                  <a:lnTo>
                    <a:pt x="770382" y="194309"/>
                  </a:lnTo>
                  <a:lnTo>
                    <a:pt x="792652" y="189827"/>
                  </a:lnTo>
                  <a:lnTo>
                    <a:pt x="810815" y="177593"/>
                  </a:lnTo>
                  <a:lnTo>
                    <a:pt x="823049" y="159430"/>
                  </a:lnTo>
                  <a:lnTo>
                    <a:pt x="827532" y="137159"/>
                  </a:lnTo>
                  <a:lnTo>
                    <a:pt x="827532" y="57149"/>
                  </a:lnTo>
                  <a:lnTo>
                    <a:pt x="823049" y="34879"/>
                  </a:lnTo>
                  <a:lnTo>
                    <a:pt x="810815" y="16716"/>
                  </a:lnTo>
                  <a:lnTo>
                    <a:pt x="792652" y="4482"/>
                  </a:lnTo>
                  <a:lnTo>
                    <a:pt x="770382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3946893" y="5754955"/>
            <a:ext cx="1980564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Finalmente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don</a:t>
            </a:r>
            <a:r>
              <a:rPr dirty="0" sz="1100" spc="-20">
                <a:latin typeface="Calibri"/>
                <a:cs typeface="Calibri"/>
              </a:rPr>
              <a:t> Melón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9809226" y="3060954"/>
            <a:ext cx="2042160" cy="1186180"/>
            <a:chOff x="9809226" y="3060954"/>
            <a:chExt cx="2042160" cy="1186180"/>
          </a:xfrm>
        </p:grpSpPr>
        <p:pic>
          <p:nvPicPr>
            <p:cNvPr id="68" name="object 6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809226" y="3060954"/>
              <a:ext cx="2042157" cy="1185656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848088" y="3076943"/>
              <a:ext cx="1971281" cy="1114806"/>
            </a:xfrm>
            <a:prstGeom prst="rect">
              <a:avLst/>
            </a:prstGeom>
          </p:spPr>
        </p:pic>
      </p:grpSp>
      <p:grpSp>
        <p:nvGrpSpPr>
          <p:cNvPr id="70" name="object 70"/>
          <p:cNvGrpSpPr/>
          <p:nvPr/>
        </p:nvGrpSpPr>
        <p:grpSpPr>
          <a:xfrm>
            <a:off x="6733031" y="3774948"/>
            <a:ext cx="2909570" cy="2757170"/>
            <a:chOff x="6733031" y="3774948"/>
            <a:chExt cx="2909570" cy="2757170"/>
          </a:xfrm>
        </p:grpSpPr>
        <p:pic>
          <p:nvPicPr>
            <p:cNvPr id="71" name="object 7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3031" y="3774948"/>
              <a:ext cx="2909336" cy="275693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771880" y="3790950"/>
              <a:ext cx="2838450" cy="2686050"/>
            </a:xfrm>
            <a:custGeom>
              <a:avLst/>
              <a:gdLst/>
              <a:ahLst/>
              <a:cxnLst/>
              <a:rect l="l" t="t" r="r" b="b"/>
              <a:pathLst>
                <a:path w="2838450" h="2686050">
                  <a:moveTo>
                    <a:pt x="268605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2533650"/>
                  </a:lnTo>
                  <a:lnTo>
                    <a:pt x="7766" y="2581832"/>
                  </a:lnTo>
                  <a:lnTo>
                    <a:pt x="29394" y="2623669"/>
                  </a:lnTo>
                  <a:lnTo>
                    <a:pt x="62380" y="2656655"/>
                  </a:lnTo>
                  <a:lnTo>
                    <a:pt x="104217" y="2678283"/>
                  </a:lnTo>
                  <a:lnTo>
                    <a:pt x="152400" y="2686050"/>
                  </a:lnTo>
                  <a:lnTo>
                    <a:pt x="2686050" y="2686050"/>
                  </a:lnTo>
                  <a:lnTo>
                    <a:pt x="2734232" y="2678283"/>
                  </a:lnTo>
                  <a:lnTo>
                    <a:pt x="2776069" y="2656655"/>
                  </a:lnTo>
                  <a:lnTo>
                    <a:pt x="2809055" y="2623669"/>
                  </a:lnTo>
                  <a:lnTo>
                    <a:pt x="2830683" y="2581832"/>
                  </a:lnTo>
                  <a:lnTo>
                    <a:pt x="2838450" y="2533650"/>
                  </a:lnTo>
                  <a:lnTo>
                    <a:pt x="2838450" y="152400"/>
                  </a:lnTo>
                  <a:lnTo>
                    <a:pt x="2830683" y="104217"/>
                  </a:lnTo>
                  <a:lnTo>
                    <a:pt x="2809055" y="62380"/>
                  </a:lnTo>
                  <a:lnTo>
                    <a:pt x="2776069" y="29394"/>
                  </a:lnTo>
                  <a:lnTo>
                    <a:pt x="2734232" y="7766"/>
                  </a:lnTo>
                  <a:lnTo>
                    <a:pt x="2686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23531" y="3965448"/>
              <a:ext cx="451967" cy="45198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962380" y="398145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500" y="0"/>
                  </a:moveTo>
                  <a:lnTo>
                    <a:pt x="146837" y="5034"/>
                  </a:lnTo>
                  <a:lnTo>
                    <a:pt x="106746" y="19372"/>
                  </a:lnTo>
                  <a:lnTo>
                    <a:pt x="71374" y="41867"/>
                  </a:lnTo>
                  <a:lnTo>
                    <a:pt x="41867" y="71374"/>
                  </a:lnTo>
                  <a:lnTo>
                    <a:pt x="19372" y="106746"/>
                  </a:lnTo>
                  <a:lnTo>
                    <a:pt x="5034" y="146837"/>
                  </a:lnTo>
                  <a:lnTo>
                    <a:pt x="0" y="190500"/>
                  </a:lnTo>
                  <a:lnTo>
                    <a:pt x="5034" y="234162"/>
                  </a:lnTo>
                  <a:lnTo>
                    <a:pt x="19372" y="274253"/>
                  </a:lnTo>
                  <a:lnTo>
                    <a:pt x="41867" y="309625"/>
                  </a:lnTo>
                  <a:lnTo>
                    <a:pt x="71374" y="339132"/>
                  </a:lnTo>
                  <a:lnTo>
                    <a:pt x="106746" y="361627"/>
                  </a:lnTo>
                  <a:lnTo>
                    <a:pt x="146837" y="375965"/>
                  </a:lnTo>
                  <a:lnTo>
                    <a:pt x="190500" y="381000"/>
                  </a:lnTo>
                  <a:lnTo>
                    <a:pt x="234162" y="375965"/>
                  </a:lnTo>
                  <a:lnTo>
                    <a:pt x="274253" y="361627"/>
                  </a:lnTo>
                  <a:lnTo>
                    <a:pt x="309625" y="339132"/>
                  </a:lnTo>
                  <a:lnTo>
                    <a:pt x="339132" y="309625"/>
                  </a:lnTo>
                  <a:lnTo>
                    <a:pt x="361627" y="274253"/>
                  </a:lnTo>
                  <a:lnTo>
                    <a:pt x="375965" y="234162"/>
                  </a:lnTo>
                  <a:lnTo>
                    <a:pt x="381000" y="190500"/>
                  </a:lnTo>
                  <a:lnTo>
                    <a:pt x="375965" y="146837"/>
                  </a:lnTo>
                  <a:lnTo>
                    <a:pt x="361627" y="106746"/>
                  </a:lnTo>
                  <a:lnTo>
                    <a:pt x="339132" y="71374"/>
                  </a:lnTo>
                  <a:lnTo>
                    <a:pt x="309625" y="41867"/>
                  </a:lnTo>
                  <a:lnTo>
                    <a:pt x="274253" y="19372"/>
                  </a:lnTo>
                  <a:lnTo>
                    <a:pt x="234162" y="5034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038580" y="4074414"/>
              <a:ext cx="228595" cy="194297"/>
            </a:xfrm>
            <a:prstGeom prst="rect">
              <a:avLst/>
            </a:prstGeom>
          </p:spPr>
        </p:pic>
      </p:grpSp>
      <p:sp>
        <p:nvSpPr>
          <p:cNvPr id="76" name="object 76"/>
          <p:cNvSpPr txBox="1"/>
          <p:nvPr/>
        </p:nvSpPr>
        <p:spPr>
          <a:xfrm>
            <a:off x="7547102" y="4049458"/>
            <a:ext cx="473075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 spc="-10" b="1">
                <a:solidFill>
                  <a:srgbClr val="6B4C3A"/>
                </a:solidFill>
                <a:latin typeface="Calibri"/>
                <a:cs typeface="Calibri"/>
              </a:rPr>
              <a:t>Aldara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906755" y="4765573"/>
            <a:ext cx="2442845" cy="585470"/>
            <a:chOff x="6906755" y="4765573"/>
            <a:chExt cx="2442845" cy="585470"/>
          </a:xfrm>
        </p:grpSpPr>
        <p:pic>
          <p:nvPicPr>
            <p:cNvPr id="78" name="object 7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06755" y="4765573"/>
              <a:ext cx="2442229" cy="58518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6945629" y="4781550"/>
              <a:ext cx="2371725" cy="514350"/>
            </a:xfrm>
            <a:custGeom>
              <a:avLst/>
              <a:gdLst/>
              <a:ahLst/>
              <a:cxnLst/>
              <a:rect l="l" t="t" r="r" b="b"/>
              <a:pathLst>
                <a:path w="2371725" h="514350">
                  <a:moveTo>
                    <a:pt x="2314194" y="0"/>
                  </a:moveTo>
                  <a:lnTo>
                    <a:pt x="57150" y="0"/>
                  </a:ln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0" y="457200"/>
                  </a:lnTo>
                  <a:lnTo>
                    <a:pt x="4482" y="479470"/>
                  </a:lnTo>
                  <a:lnTo>
                    <a:pt x="16716" y="497633"/>
                  </a:lnTo>
                  <a:lnTo>
                    <a:pt x="34879" y="509867"/>
                  </a:lnTo>
                  <a:lnTo>
                    <a:pt x="57150" y="514350"/>
                  </a:lnTo>
                  <a:lnTo>
                    <a:pt x="2314194" y="514350"/>
                  </a:lnTo>
                  <a:lnTo>
                    <a:pt x="2336464" y="509867"/>
                  </a:lnTo>
                  <a:lnTo>
                    <a:pt x="2354627" y="497633"/>
                  </a:lnTo>
                  <a:lnTo>
                    <a:pt x="2366861" y="479470"/>
                  </a:lnTo>
                  <a:lnTo>
                    <a:pt x="2371344" y="457200"/>
                  </a:lnTo>
                  <a:lnTo>
                    <a:pt x="2371344" y="57150"/>
                  </a:lnTo>
                  <a:lnTo>
                    <a:pt x="2366861" y="34879"/>
                  </a:lnTo>
                  <a:lnTo>
                    <a:pt x="2354627" y="16716"/>
                  </a:lnTo>
                  <a:lnTo>
                    <a:pt x="2336464" y="4482"/>
                  </a:lnTo>
                  <a:lnTo>
                    <a:pt x="2314194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/>
          <p:cNvSpPr txBox="1"/>
          <p:nvPr/>
        </p:nvSpPr>
        <p:spPr>
          <a:xfrm>
            <a:off x="7023354" y="4553216"/>
            <a:ext cx="2249170" cy="1242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latin typeface="Calibri"/>
                <a:cs typeface="Calibri"/>
              </a:rPr>
              <a:t>Serrana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fea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Tablada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36300"/>
              </a:lnSpc>
              <a:spcBef>
                <a:spcPts val="415"/>
              </a:spcBef>
            </a:pPr>
            <a:r>
              <a:rPr dirty="0" sz="1100">
                <a:latin typeface="Calibri"/>
                <a:cs typeface="Calibri"/>
              </a:rPr>
              <a:t>Descripción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extremadamente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detallada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poco</a:t>
            </a:r>
            <a:r>
              <a:rPr dirty="0" sz="1100" spc="-10">
                <a:latin typeface="Calibri"/>
                <a:cs typeface="Calibri"/>
              </a:rPr>
              <a:t> halagadora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 sz="1100" spc="-10">
                <a:latin typeface="Calibri"/>
                <a:cs typeface="Calibri"/>
              </a:rPr>
              <a:t>Representa </a:t>
            </a:r>
            <a:r>
              <a:rPr dirty="0" sz="1100">
                <a:latin typeface="Calibri"/>
                <a:cs typeface="Calibri"/>
              </a:rPr>
              <a:t>la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fealdad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fracaso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 spc="-10">
                <a:latin typeface="Calibri"/>
                <a:cs typeface="Calibri"/>
              </a:rPr>
              <a:t>amoroso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xfrm>
            <a:off x="727189" y="432066"/>
            <a:ext cx="445008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Análisis</a:t>
            </a:r>
            <a:r>
              <a:rPr dirty="0" spc="-40"/>
              <a:t> </a:t>
            </a:r>
            <a:r>
              <a:rPr dirty="0"/>
              <a:t>de</a:t>
            </a:r>
            <a:r>
              <a:rPr dirty="0" spc="-40"/>
              <a:t> </a:t>
            </a:r>
            <a:r>
              <a:rPr dirty="0"/>
              <a:t>Poema</a:t>
            </a:r>
            <a:r>
              <a:rPr dirty="0" spc="-35"/>
              <a:t> </a:t>
            </a:r>
            <a:r>
              <a:rPr dirty="0"/>
              <a:t>1: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35"/>
              <a:t> </a:t>
            </a:r>
            <a:r>
              <a:rPr dirty="0" spc="-10"/>
              <a:t>Introducción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189" y="1006221"/>
            <a:ext cx="2647950" cy="2241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"Bajo</a:t>
            </a:r>
            <a:r>
              <a:rPr dirty="0" sz="1300" spc="-4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la</a:t>
            </a:r>
            <a:r>
              <a:rPr dirty="0" sz="1300" spc="-3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espina</a:t>
            </a:r>
            <a:r>
              <a:rPr dirty="0" sz="1300" spc="-3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crece</a:t>
            </a:r>
            <a:r>
              <a:rPr dirty="0" sz="1300" spc="-3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la</a:t>
            </a:r>
            <a:r>
              <a:rPr dirty="0" sz="1300" spc="-3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noble</a:t>
            </a:r>
            <a:r>
              <a:rPr dirty="0" sz="1300" spc="-35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>
                <a:solidFill>
                  <a:srgbClr val="8B6F5A"/>
                </a:solidFill>
                <a:latin typeface="Calibri"/>
                <a:cs typeface="Calibri"/>
              </a:rPr>
              <a:t>rosa</a:t>
            </a:r>
            <a:r>
              <a:rPr dirty="0" sz="1300" spc="-3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spc="-10">
                <a:solidFill>
                  <a:srgbClr val="8B6F5A"/>
                </a:solidFill>
                <a:latin typeface="Calibri"/>
                <a:cs typeface="Calibri"/>
              </a:rPr>
              <a:t>flor"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621" y="1298435"/>
            <a:ext cx="5358130" cy="5387975"/>
            <a:chOff x="500621" y="1298435"/>
            <a:chExt cx="5358130" cy="53879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621" y="1298435"/>
              <a:ext cx="5357660" cy="53873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9483" y="1314449"/>
              <a:ext cx="5287010" cy="5316855"/>
            </a:xfrm>
            <a:custGeom>
              <a:avLst/>
              <a:gdLst/>
              <a:ahLst/>
              <a:cxnLst/>
              <a:rect l="l" t="t" r="r" b="b"/>
              <a:pathLst>
                <a:path w="5287010" h="5316855">
                  <a:moveTo>
                    <a:pt x="513435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164074"/>
                  </a:lnTo>
                  <a:lnTo>
                    <a:pt x="7766" y="5212256"/>
                  </a:lnTo>
                  <a:lnTo>
                    <a:pt x="29394" y="5254093"/>
                  </a:lnTo>
                  <a:lnTo>
                    <a:pt x="62380" y="5287079"/>
                  </a:lnTo>
                  <a:lnTo>
                    <a:pt x="104217" y="5308707"/>
                  </a:lnTo>
                  <a:lnTo>
                    <a:pt x="152400" y="5316474"/>
                  </a:lnTo>
                  <a:lnTo>
                    <a:pt x="5134356" y="5316474"/>
                  </a:lnTo>
                  <a:lnTo>
                    <a:pt x="5182538" y="5308707"/>
                  </a:lnTo>
                  <a:lnTo>
                    <a:pt x="5224375" y="5287079"/>
                  </a:lnTo>
                  <a:lnTo>
                    <a:pt x="5257361" y="5254093"/>
                  </a:lnTo>
                  <a:lnTo>
                    <a:pt x="5278989" y="5212256"/>
                  </a:lnTo>
                  <a:lnTo>
                    <a:pt x="5286756" y="5164074"/>
                  </a:lnTo>
                  <a:lnTo>
                    <a:pt x="5286756" y="152400"/>
                  </a:lnTo>
                  <a:lnTo>
                    <a:pt x="5278989" y="104217"/>
                  </a:lnTo>
                  <a:lnTo>
                    <a:pt x="5257361" y="62380"/>
                  </a:lnTo>
                  <a:lnTo>
                    <a:pt x="5224375" y="29394"/>
                  </a:lnTo>
                  <a:lnTo>
                    <a:pt x="5182538" y="7766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108710" y="1711591"/>
            <a:ext cx="104330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Texto</a:t>
            </a:r>
            <a:r>
              <a:rPr dirty="0" sz="1400" spc="-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Original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65632" y="1761744"/>
            <a:ext cx="4881880" cy="4561205"/>
            <a:chOff x="865632" y="1761744"/>
            <a:chExt cx="4881880" cy="456120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94" y="1761744"/>
              <a:ext cx="228595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5632" y="4441723"/>
              <a:ext cx="4881384" cy="188061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04494" y="4457700"/>
              <a:ext cx="4810760" cy="1809750"/>
            </a:xfrm>
            <a:custGeom>
              <a:avLst/>
              <a:gdLst/>
              <a:ahLst/>
              <a:cxnLst/>
              <a:rect l="l" t="t" r="r" b="b"/>
              <a:pathLst>
                <a:path w="4810760" h="1809750">
                  <a:moveTo>
                    <a:pt x="465810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657350"/>
                  </a:lnTo>
                  <a:lnTo>
                    <a:pt x="7766" y="1705532"/>
                  </a:lnTo>
                  <a:lnTo>
                    <a:pt x="29394" y="1747369"/>
                  </a:lnTo>
                  <a:lnTo>
                    <a:pt x="62380" y="1780355"/>
                  </a:lnTo>
                  <a:lnTo>
                    <a:pt x="104217" y="1801983"/>
                  </a:lnTo>
                  <a:lnTo>
                    <a:pt x="152400" y="1809750"/>
                  </a:lnTo>
                  <a:lnTo>
                    <a:pt x="4658106" y="1809750"/>
                  </a:lnTo>
                  <a:lnTo>
                    <a:pt x="4706288" y="1801983"/>
                  </a:lnTo>
                  <a:lnTo>
                    <a:pt x="4748125" y="1780355"/>
                  </a:lnTo>
                  <a:lnTo>
                    <a:pt x="4781111" y="1747369"/>
                  </a:lnTo>
                  <a:lnTo>
                    <a:pt x="4802739" y="1705532"/>
                  </a:lnTo>
                  <a:lnTo>
                    <a:pt x="4810506" y="1657350"/>
                  </a:lnTo>
                  <a:lnTo>
                    <a:pt x="4810506" y="152400"/>
                  </a:lnTo>
                  <a:lnTo>
                    <a:pt x="4802739" y="104217"/>
                  </a:lnTo>
                  <a:lnTo>
                    <a:pt x="4781111" y="62380"/>
                  </a:lnTo>
                  <a:lnTo>
                    <a:pt x="4748125" y="29394"/>
                  </a:lnTo>
                  <a:lnTo>
                    <a:pt x="4706288" y="7766"/>
                  </a:lnTo>
                  <a:lnTo>
                    <a:pt x="4658106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952753" y="2081212"/>
            <a:ext cx="272478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"Bajo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espina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crece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noble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rosa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flor,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2750" y="2413418"/>
            <a:ext cx="251650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espinas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nace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rosa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valor;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así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libro,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764" y="2745259"/>
            <a:ext cx="270827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feo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fuera,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mas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gran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sabor,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contiene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sí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2764" y="3076831"/>
            <a:ext cx="165735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saber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mucho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gran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primor.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20694" y="3746808"/>
            <a:ext cx="226568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capa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yace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bebedor,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0694" y="4078939"/>
            <a:ext cx="22688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así,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mal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tabardo,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está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Amor."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443" y="4619891"/>
            <a:ext cx="50736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Glosario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47750" y="4642865"/>
            <a:ext cx="190500" cy="16305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08189" y="4964112"/>
            <a:ext cx="3657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Espina: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946389" y="4955921"/>
            <a:ext cx="10801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Dificultad,</a:t>
            </a:r>
            <a:r>
              <a:rPr dirty="0" sz="10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obstáculo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08189" y="5259387"/>
            <a:ext cx="2832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Rosa: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46389" y="5251196"/>
            <a:ext cx="70612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Belleza,</a:t>
            </a:r>
            <a:r>
              <a:rPr dirty="0" sz="1000" spc="-5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valor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8189" y="5554662"/>
            <a:ext cx="381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Primor: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946389" y="5546471"/>
            <a:ext cx="100266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Calidad,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excelencia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8189" y="5849937"/>
            <a:ext cx="4413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Tabardo: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946389" y="5841746"/>
            <a:ext cx="129857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Prenda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vestir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exterior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199632" y="1308353"/>
            <a:ext cx="5358130" cy="5367655"/>
            <a:chOff x="6199632" y="1308353"/>
            <a:chExt cx="5358130" cy="536765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99632" y="1308353"/>
              <a:ext cx="5357660" cy="536748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238495" y="1324343"/>
              <a:ext cx="5287010" cy="5297170"/>
            </a:xfrm>
            <a:custGeom>
              <a:avLst/>
              <a:gdLst/>
              <a:ahLst/>
              <a:cxnLst/>
              <a:rect l="l" t="t" r="r" b="b"/>
              <a:pathLst>
                <a:path w="5287009" h="5297170">
                  <a:moveTo>
                    <a:pt x="5134356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5144262"/>
                  </a:lnTo>
                  <a:lnTo>
                    <a:pt x="7766" y="5192444"/>
                  </a:lnTo>
                  <a:lnTo>
                    <a:pt x="29394" y="5234281"/>
                  </a:lnTo>
                  <a:lnTo>
                    <a:pt x="62380" y="5267267"/>
                  </a:lnTo>
                  <a:lnTo>
                    <a:pt x="104217" y="5288895"/>
                  </a:lnTo>
                  <a:lnTo>
                    <a:pt x="152400" y="5296662"/>
                  </a:lnTo>
                  <a:lnTo>
                    <a:pt x="5134356" y="5296662"/>
                  </a:lnTo>
                  <a:lnTo>
                    <a:pt x="5182538" y="5288895"/>
                  </a:lnTo>
                  <a:lnTo>
                    <a:pt x="5224375" y="5267267"/>
                  </a:lnTo>
                  <a:lnTo>
                    <a:pt x="5257361" y="5234281"/>
                  </a:lnTo>
                  <a:lnTo>
                    <a:pt x="5278989" y="5192444"/>
                  </a:lnTo>
                  <a:lnTo>
                    <a:pt x="5286756" y="5144262"/>
                  </a:lnTo>
                  <a:lnTo>
                    <a:pt x="5286756" y="152400"/>
                  </a:lnTo>
                  <a:lnTo>
                    <a:pt x="5278989" y="104217"/>
                  </a:lnTo>
                  <a:lnTo>
                    <a:pt x="5257361" y="62380"/>
                  </a:lnTo>
                  <a:lnTo>
                    <a:pt x="5224375" y="29394"/>
                  </a:lnTo>
                  <a:lnTo>
                    <a:pt x="5182538" y="7766"/>
                  </a:lnTo>
                  <a:lnTo>
                    <a:pt x="5134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6680949" y="1711591"/>
            <a:ext cx="115951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Análisis</a:t>
            </a:r>
            <a:r>
              <a:rPr dirty="0" sz="1400" spc="-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Guiado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77000" y="1759445"/>
            <a:ext cx="228594" cy="176783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6664948" y="2151329"/>
            <a:ext cx="251269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JAMIE:</a:t>
            </a:r>
            <a:r>
              <a:rPr dirty="0" sz="1100" spc="-3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¿Qué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metáfora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usa?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¿Qué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significa?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04381" y="2464775"/>
            <a:ext cx="377253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Belleza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dificultad.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rosa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(belleza,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valor)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crece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espinas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(obstáculos,</a:t>
            </a:r>
            <a:r>
              <a:rPr dirty="0" sz="1100" spc="-5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dificultades).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77000" y="526541"/>
            <a:ext cx="5217160" cy="1812289"/>
            <a:chOff x="6477000" y="526541"/>
            <a:chExt cx="5217160" cy="1812289"/>
          </a:xfrm>
        </p:grpSpPr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26979" y="526541"/>
              <a:ext cx="1566667" cy="178534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65841" y="542543"/>
              <a:ext cx="1495802" cy="171450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77000" y="2176259"/>
              <a:ext cx="190500" cy="162305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64948" y="3200666"/>
            <a:ext cx="235775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ETHAN:</a:t>
            </a:r>
            <a:r>
              <a:rPr dirty="0" sz="1100" spc="-2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¿Cómo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relaciona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con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libro?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7000" y="3224009"/>
            <a:ext cx="190500" cy="162305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6804407" y="3510930"/>
            <a:ext cx="431990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valor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está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escondido.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parece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"feo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fuera"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pero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contiene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"saber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mucho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gran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primor".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64973" y="4246859"/>
            <a:ext cx="253111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ANNALISE:</a:t>
            </a:r>
            <a:r>
              <a:rPr dirty="0" sz="1100" spc="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¿Qué</a:t>
            </a:r>
            <a:r>
              <a:rPr dirty="0" sz="1100" spc="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contradicciones</a:t>
            </a:r>
            <a:r>
              <a:rPr dirty="0" sz="1100" spc="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observas?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7000" y="4271759"/>
            <a:ext cx="190500" cy="162293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6804406" y="4560267"/>
            <a:ext cx="41059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Apariencia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vs.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contenido.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Libro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"feo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fuera"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"gran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sabor"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dentro,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"mala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capa"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"buen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bebedor".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4947" y="5295900"/>
            <a:ext cx="3051175" cy="19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solidFill>
                  <a:srgbClr val="8B6F5A"/>
                </a:solidFill>
                <a:latin typeface="Calibri"/>
                <a:cs typeface="Calibri"/>
              </a:rPr>
              <a:t>LYDIA</a:t>
            </a:r>
            <a:r>
              <a:rPr dirty="0" sz="1100" spc="-3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y</a:t>
            </a:r>
            <a:r>
              <a:rPr dirty="0" sz="1100" spc="-2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RACHEL:</a:t>
            </a:r>
            <a:r>
              <a:rPr dirty="0" sz="1100" spc="-2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¿Qué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"saber"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podría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haber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dentro?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77000" y="5319509"/>
            <a:ext cx="190500" cy="162293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6804406" y="5606430"/>
            <a:ext cx="400621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6300"/>
              </a:lnSpc>
              <a:spcBef>
                <a:spcPts val="10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Crítica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social,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reflexión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naturaleza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humana,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ambigüedad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lo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sagrado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profano.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79985" y="1033259"/>
            <a:ext cx="5721350" cy="5725795"/>
            <a:chOff x="6079985" y="1033259"/>
            <a:chExt cx="5721350" cy="57257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3178" y="1603997"/>
              <a:ext cx="199631" cy="1706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9985" y="1033259"/>
              <a:ext cx="5721066" cy="572568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8847" y="1049274"/>
              <a:ext cx="5650230" cy="5655310"/>
            </a:xfrm>
            <a:custGeom>
              <a:avLst/>
              <a:gdLst/>
              <a:ahLst/>
              <a:cxnLst/>
              <a:rect l="l" t="t" r="r" b="b"/>
              <a:pathLst>
                <a:path w="5650230" h="5655309">
                  <a:moveTo>
                    <a:pt x="5487416" y="0"/>
                  </a:moveTo>
                  <a:lnTo>
                    <a:pt x="162814" y="0"/>
                  </a:lnTo>
                  <a:lnTo>
                    <a:pt x="119532" y="5816"/>
                  </a:lnTo>
                  <a:lnTo>
                    <a:pt x="80640" y="22229"/>
                  </a:lnTo>
                  <a:lnTo>
                    <a:pt x="47688" y="47688"/>
                  </a:lnTo>
                  <a:lnTo>
                    <a:pt x="22229" y="80640"/>
                  </a:lnTo>
                  <a:lnTo>
                    <a:pt x="5816" y="119532"/>
                  </a:lnTo>
                  <a:lnTo>
                    <a:pt x="0" y="162813"/>
                  </a:lnTo>
                  <a:lnTo>
                    <a:pt x="0" y="5491988"/>
                  </a:lnTo>
                  <a:lnTo>
                    <a:pt x="5816" y="5535269"/>
                  </a:lnTo>
                  <a:lnTo>
                    <a:pt x="22229" y="5574161"/>
                  </a:lnTo>
                  <a:lnTo>
                    <a:pt x="47688" y="5607113"/>
                  </a:lnTo>
                  <a:lnTo>
                    <a:pt x="80640" y="5632572"/>
                  </a:lnTo>
                  <a:lnTo>
                    <a:pt x="119532" y="5648985"/>
                  </a:lnTo>
                  <a:lnTo>
                    <a:pt x="162814" y="5654802"/>
                  </a:lnTo>
                  <a:lnTo>
                    <a:pt x="5487416" y="5654802"/>
                  </a:lnTo>
                  <a:lnTo>
                    <a:pt x="5530697" y="5648985"/>
                  </a:lnTo>
                  <a:lnTo>
                    <a:pt x="5569589" y="5632572"/>
                  </a:lnTo>
                  <a:lnTo>
                    <a:pt x="5602541" y="5607113"/>
                  </a:lnTo>
                  <a:lnTo>
                    <a:pt x="5628000" y="5574161"/>
                  </a:lnTo>
                  <a:lnTo>
                    <a:pt x="5644413" y="5535269"/>
                  </a:lnTo>
                  <a:lnTo>
                    <a:pt x="5650230" y="5491988"/>
                  </a:lnTo>
                  <a:lnTo>
                    <a:pt x="5650230" y="162813"/>
                  </a:lnTo>
                  <a:lnTo>
                    <a:pt x="5644413" y="119532"/>
                  </a:lnTo>
                  <a:lnTo>
                    <a:pt x="5628000" y="80640"/>
                  </a:lnTo>
                  <a:lnTo>
                    <a:pt x="5602541" y="47688"/>
                  </a:lnTo>
                  <a:lnTo>
                    <a:pt x="5569589" y="22229"/>
                  </a:lnTo>
                  <a:lnTo>
                    <a:pt x="5530697" y="5816"/>
                  </a:lnTo>
                  <a:lnTo>
                    <a:pt x="54874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08685" y="1247394"/>
              <a:ext cx="241553" cy="18744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32626" y="3103626"/>
              <a:ext cx="1387609" cy="2444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571487" y="3119628"/>
              <a:ext cx="1316990" cy="173990"/>
            </a:xfrm>
            <a:custGeom>
              <a:avLst/>
              <a:gdLst/>
              <a:ahLst/>
              <a:cxnLst/>
              <a:rect l="l" t="t" r="r" b="b"/>
              <a:pathLst>
                <a:path w="1316990" h="173989">
                  <a:moveTo>
                    <a:pt x="1255649" y="0"/>
                  </a:moveTo>
                  <a:lnTo>
                    <a:pt x="61087" y="0"/>
                  </a:lnTo>
                  <a:lnTo>
                    <a:pt x="37290" y="4794"/>
                  </a:lnTo>
                  <a:lnTo>
                    <a:pt x="17875" y="17875"/>
                  </a:lnTo>
                  <a:lnTo>
                    <a:pt x="4794" y="37290"/>
                  </a:lnTo>
                  <a:lnTo>
                    <a:pt x="0" y="61087"/>
                  </a:lnTo>
                  <a:lnTo>
                    <a:pt x="0" y="112649"/>
                  </a:lnTo>
                  <a:lnTo>
                    <a:pt x="4794" y="136445"/>
                  </a:lnTo>
                  <a:lnTo>
                    <a:pt x="17875" y="155860"/>
                  </a:lnTo>
                  <a:lnTo>
                    <a:pt x="37290" y="168941"/>
                  </a:lnTo>
                  <a:lnTo>
                    <a:pt x="61087" y="173736"/>
                  </a:lnTo>
                  <a:lnTo>
                    <a:pt x="1255649" y="173736"/>
                  </a:lnTo>
                  <a:lnTo>
                    <a:pt x="1279445" y="168941"/>
                  </a:lnTo>
                  <a:lnTo>
                    <a:pt x="1298860" y="155860"/>
                  </a:lnTo>
                  <a:lnTo>
                    <a:pt x="1311941" y="136445"/>
                  </a:lnTo>
                  <a:lnTo>
                    <a:pt x="1316736" y="112649"/>
                  </a:lnTo>
                  <a:lnTo>
                    <a:pt x="1316736" y="61087"/>
                  </a:lnTo>
                  <a:lnTo>
                    <a:pt x="1311941" y="37290"/>
                  </a:lnTo>
                  <a:lnTo>
                    <a:pt x="1298860" y="17875"/>
                  </a:lnTo>
                  <a:lnTo>
                    <a:pt x="1279445" y="4794"/>
                  </a:lnTo>
                  <a:lnTo>
                    <a:pt x="1255649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8014" y="4706099"/>
              <a:ext cx="4881384" cy="164287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46876" y="4722113"/>
              <a:ext cx="4810760" cy="1572260"/>
            </a:xfrm>
            <a:custGeom>
              <a:avLst/>
              <a:gdLst/>
              <a:ahLst/>
              <a:cxnLst/>
              <a:rect l="l" t="t" r="r" b="b"/>
              <a:pathLst>
                <a:path w="4810759" h="1572260">
                  <a:moveTo>
                    <a:pt x="4734306" y="0"/>
                  </a:moveTo>
                  <a:lnTo>
                    <a:pt x="76200" y="0"/>
                  </a:ln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0" y="1495806"/>
                  </a:lnTo>
                  <a:lnTo>
                    <a:pt x="5994" y="1525446"/>
                  </a:lnTo>
                  <a:lnTo>
                    <a:pt x="22336" y="1549669"/>
                  </a:lnTo>
                  <a:lnTo>
                    <a:pt x="46559" y="1566011"/>
                  </a:lnTo>
                  <a:lnTo>
                    <a:pt x="76200" y="1572006"/>
                  </a:lnTo>
                  <a:lnTo>
                    <a:pt x="4734306" y="1572006"/>
                  </a:lnTo>
                  <a:lnTo>
                    <a:pt x="4763946" y="1566011"/>
                  </a:lnTo>
                  <a:lnTo>
                    <a:pt x="4788169" y="1549669"/>
                  </a:lnTo>
                  <a:lnTo>
                    <a:pt x="4804511" y="1525446"/>
                  </a:lnTo>
                  <a:lnTo>
                    <a:pt x="4810506" y="1495806"/>
                  </a:lnTo>
                  <a:lnTo>
                    <a:pt x="4810506" y="76200"/>
                  </a:lnTo>
                  <a:lnTo>
                    <a:pt x="4804511" y="46559"/>
                  </a:lnTo>
                  <a:lnTo>
                    <a:pt x="4788169" y="22336"/>
                  </a:lnTo>
                  <a:lnTo>
                    <a:pt x="4763946" y="5994"/>
                  </a:lnTo>
                  <a:lnTo>
                    <a:pt x="4734306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8014" y="4706099"/>
              <a:ext cx="203288" cy="16428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246876" y="4722076"/>
              <a:ext cx="132715" cy="1572260"/>
            </a:xfrm>
            <a:custGeom>
              <a:avLst/>
              <a:gdLst/>
              <a:ahLst/>
              <a:cxnLst/>
              <a:rect l="l" t="t" r="r" b="b"/>
              <a:pathLst>
                <a:path w="132714" h="1572260">
                  <a:moveTo>
                    <a:pt x="132588" y="0"/>
                  </a:moveTo>
                  <a:lnTo>
                    <a:pt x="66294" y="0"/>
                  </a:lnTo>
                  <a:lnTo>
                    <a:pt x="40505" y="5193"/>
                  </a:lnTo>
                  <a:lnTo>
                    <a:pt x="19431" y="19351"/>
                  </a:lnTo>
                  <a:lnTo>
                    <a:pt x="5214" y="40344"/>
                  </a:lnTo>
                  <a:lnTo>
                    <a:pt x="0" y="66039"/>
                  </a:lnTo>
                  <a:lnTo>
                    <a:pt x="0" y="1505965"/>
                  </a:lnTo>
                  <a:lnTo>
                    <a:pt x="5214" y="1531715"/>
                  </a:lnTo>
                  <a:lnTo>
                    <a:pt x="19430" y="1552702"/>
                  </a:lnTo>
                  <a:lnTo>
                    <a:pt x="40505" y="1566830"/>
                  </a:lnTo>
                  <a:lnTo>
                    <a:pt x="66294" y="1572005"/>
                  </a:lnTo>
                  <a:lnTo>
                    <a:pt x="132588" y="1572005"/>
                  </a:lnTo>
                  <a:lnTo>
                    <a:pt x="132588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Análisis</a:t>
            </a:r>
            <a:r>
              <a:rPr dirty="0" spc="-50"/>
              <a:t> </a:t>
            </a:r>
            <a:r>
              <a:rPr dirty="0"/>
              <a:t>de</a:t>
            </a:r>
            <a:r>
              <a:rPr dirty="0" spc="-50"/>
              <a:t> </a:t>
            </a:r>
            <a:r>
              <a:rPr dirty="0"/>
              <a:t>Poema</a:t>
            </a:r>
            <a:r>
              <a:rPr dirty="0" spc="-45"/>
              <a:t> </a:t>
            </a:r>
            <a:r>
              <a:rPr dirty="0"/>
              <a:t>2:</a:t>
            </a:r>
            <a:r>
              <a:rPr dirty="0" spc="-50"/>
              <a:t> </a:t>
            </a:r>
            <a:r>
              <a:rPr dirty="0"/>
              <a:t>El</a:t>
            </a:r>
            <a:r>
              <a:rPr dirty="0" spc="-45"/>
              <a:t> </a:t>
            </a:r>
            <a:r>
              <a:rPr dirty="0"/>
              <a:t>Poder</a:t>
            </a:r>
            <a:r>
              <a:rPr dirty="0" spc="-50"/>
              <a:t> </a:t>
            </a:r>
            <a:r>
              <a:rPr dirty="0"/>
              <a:t>del</a:t>
            </a:r>
            <a:r>
              <a:rPr dirty="0" spc="-45"/>
              <a:t> </a:t>
            </a:r>
            <a:r>
              <a:rPr dirty="0" spc="-10"/>
              <a:t>Dinero</a:t>
            </a:r>
          </a:p>
          <a:p>
            <a:pPr marL="25400">
              <a:lnSpc>
                <a:spcPct val="100000"/>
              </a:lnSpc>
              <a:spcBef>
                <a:spcPts val="65"/>
              </a:spcBef>
            </a:pP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"El</a:t>
            </a:r>
            <a:r>
              <a:rPr dirty="0" sz="1300" spc="-45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dinero</a:t>
            </a:r>
            <a:r>
              <a:rPr dirty="0" sz="1300" spc="-40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es</a:t>
            </a:r>
            <a:r>
              <a:rPr dirty="0" sz="1300" spc="-35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del</a:t>
            </a:r>
            <a:r>
              <a:rPr dirty="0" sz="1300" spc="-40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mundo</a:t>
            </a:r>
            <a:r>
              <a:rPr dirty="0" sz="1300" spc="-40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el</a:t>
            </a:r>
            <a:r>
              <a:rPr dirty="0" sz="1300" spc="-40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b="0">
                <a:solidFill>
                  <a:srgbClr val="8B6F5A"/>
                </a:solidFill>
                <a:latin typeface="Calibri"/>
                <a:cs typeface="Calibri"/>
              </a:rPr>
              <a:t>gran</a:t>
            </a:r>
            <a:r>
              <a:rPr dirty="0" sz="1300" spc="-40" b="0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300" spc="-10" b="0">
                <a:solidFill>
                  <a:srgbClr val="8B6F5A"/>
                </a:solidFill>
                <a:latin typeface="Calibri"/>
                <a:cs typeface="Calibri"/>
              </a:rPr>
              <a:t>agitador"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6143" y="1084326"/>
            <a:ext cx="5393690" cy="5725795"/>
            <a:chOff x="486143" y="1084326"/>
            <a:chExt cx="5393690" cy="5725795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6143" y="1084326"/>
              <a:ext cx="5393499" cy="572568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5017" y="1100327"/>
              <a:ext cx="5322570" cy="5655310"/>
            </a:xfrm>
            <a:custGeom>
              <a:avLst/>
              <a:gdLst/>
              <a:ahLst/>
              <a:cxnLst/>
              <a:rect l="l" t="t" r="r" b="b"/>
              <a:pathLst>
                <a:path w="5322570" h="5655309">
                  <a:moveTo>
                    <a:pt x="5169154" y="0"/>
                  </a:moveTo>
                  <a:lnTo>
                    <a:pt x="153416" y="0"/>
                  </a:lnTo>
                  <a:lnTo>
                    <a:pt x="104932" y="7823"/>
                  </a:lnTo>
                  <a:lnTo>
                    <a:pt x="62819" y="29606"/>
                  </a:lnTo>
                  <a:lnTo>
                    <a:pt x="29606" y="62819"/>
                  </a:lnTo>
                  <a:lnTo>
                    <a:pt x="7823" y="104932"/>
                  </a:lnTo>
                  <a:lnTo>
                    <a:pt x="0" y="153415"/>
                  </a:lnTo>
                  <a:lnTo>
                    <a:pt x="0" y="5501386"/>
                  </a:lnTo>
                  <a:lnTo>
                    <a:pt x="7823" y="5549869"/>
                  </a:lnTo>
                  <a:lnTo>
                    <a:pt x="29606" y="5591982"/>
                  </a:lnTo>
                  <a:lnTo>
                    <a:pt x="62819" y="5625195"/>
                  </a:lnTo>
                  <a:lnTo>
                    <a:pt x="104932" y="5646978"/>
                  </a:lnTo>
                  <a:lnTo>
                    <a:pt x="153416" y="5654802"/>
                  </a:lnTo>
                  <a:lnTo>
                    <a:pt x="5169154" y="5654802"/>
                  </a:lnTo>
                  <a:lnTo>
                    <a:pt x="5217637" y="5646978"/>
                  </a:lnTo>
                  <a:lnTo>
                    <a:pt x="5259750" y="5625195"/>
                  </a:lnTo>
                  <a:lnTo>
                    <a:pt x="5292963" y="5591982"/>
                  </a:lnTo>
                  <a:lnTo>
                    <a:pt x="5314746" y="5549869"/>
                  </a:lnTo>
                  <a:lnTo>
                    <a:pt x="5322570" y="5501386"/>
                  </a:lnTo>
                  <a:lnTo>
                    <a:pt x="5322570" y="153415"/>
                  </a:lnTo>
                  <a:lnTo>
                    <a:pt x="5314746" y="104932"/>
                  </a:lnTo>
                  <a:lnTo>
                    <a:pt x="5292963" y="62819"/>
                  </a:lnTo>
                  <a:lnTo>
                    <a:pt x="5259750" y="29606"/>
                  </a:lnTo>
                  <a:lnTo>
                    <a:pt x="5217637" y="7823"/>
                  </a:lnTo>
                  <a:lnTo>
                    <a:pt x="5169154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4189" y="1222235"/>
              <a:ext cx="228595" cy="19429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3900" y="4227550"/>
              <a:ext cx="4880558" cy="217628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2761" y="4243577"/>
              <a:ext cx="4810125" cy="2105660"/>
            </a:xfrm>
            <a:custGeom>
              <a:avLst/>
              <a:gdLst/>
              <a:ahLst/>
              <a:cxnLst/>
              <a:rect l="l" t="t" r="r" b="b"/>
              <a:pathLst>
                <a:path w="4810125" h="2105660">
                  <a:moveTo>
                    <a:pt x="465734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1953006"/>
                  </a:lnTo>
                  <a:lnTo>
                    <a:pt x="7766" y="2001188"/>
                  </a:lnTo>
                  <a:lnTo>
                    <a:pt x="29394" y="2043025"/>
                  </a:lnTo>
                  <a:lnTo>
                    <a:pt x="62380" y="2076011"/>
                  </a:lnTo>
                  <a:lnTo>
                    <a:pt x="104217" y="2097639"/>
                  </a:lnTo>
                  <a:lnTo>
                    <a:pt x="152400" y="2105406"/>
                  </a:lnTo>
                  <a:lnTo>
                    <a:pt x="4657344" y="2105406"/>
                  </a:lnTo>
                  <a:lnTo>
                    <a:pt x="4705526" y="2097639"/>
                  </a:lnTo>
                  <a:lnTo>
                    <a:pt x="4747363" y="2076011"/>
                  </a:lnTo>
                  <a:lnTo>
                    <a:pt x="4780349" y="2043025"/>
                  </a:lnTo>
                  <a:lnTo>
                    <a:pt x="4801977" y="2001188"/>
                  </a:lnTo>
                  <a:lnTo>
                    <a:pt x="4809744" y="1953006"/>
                  </a:lnTo>
                  <a:lnTo>
                    <a:pt x="4809744" y="152400"/>
                  </a:lnTo>
                  <a:lnTo>
                    <a:pt x="4801977" y="104217"/>
                  </a:lnTo>
                  <a:lnTo>
                    <a:pt x="4780349" y="62380"/>
                  </a:lnTo>
                  <a:lnTo>
                    <a:pt x="4747363" y="29394"/>
                  </a:lnTo>
                  <a:lnTo>
                    <a:pt x="4705526" y="7766"/>
                  </a:lnTo>
                  <a:lnTo>
                    <a:pt x="4657344" y="0"/>
                  </a:lnTo>
                  <a:close/>
                </a:path>
              </a:pathLst>
            </a:custGeom>
            <a:solidFill>
              <a:srgbClr val="F0E6D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23201" y="1184541"/>
            <a:ext cx="3362325" cy="3413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7015">
              <a:lnSpc>
                <a:spcPct val="100000"/>
              </a:lnSpc>
              <a:spcBef>
                <a:spcPts val="95"/>
              </a:spcBef>
            </a:pPr>
            <a:r>
              <a:rPr dirty="0" sz="1400" spc="-25" b="1">
                <a:solidFill>
                  <a:srgbClr val="6B4C3A"/>
                </a:solidFill>
                <a:latin typeface="Calibri"/>
                <a:cs typeface="Calibri"/>
              </a:rPr>
              <a:t>Texto</a:t>
            </a:r>
            <a:r>
              <a:rPr dirty="0" sz="1400" spc="-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Original</a:t>
            </a:r>
            <a:endParaRPr sz="1400">
              <a:latin typeface="Calibri"/>
              <a:cs typeface="Calibri"/>
            </a:endParaRPr>
          </a:p>
          <a:p>
            <a:pPr marL="55244" marR="5080">
              <a:lnSpc>
                <a:spcPct val="149900"/>
              </a:lnSpc>
              <a:spcBef>
                <a:spcPts val="1455"/>
              </a:spcBef>
            </a:pPr>
            <a:r>
              <a:rPr dirty="0" sz="1200">
                <a:latin typeface="Helvetica LT Pro"/>
                <a:cs typeface="Helvetica LT Pro"/>
              </a:rPr>
              <a:t>"Hace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mucho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el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dinero,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mucho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se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le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ha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 spc="-10">
                <a:latin typeface="Helvetica LT Pro"/>
                <a:cs typeface="Helvetica LT Pro"/>
              </a:rPr>
              <a:t>amar; </a:t>
            </a:r>
            <a:r>
              <a:rPr dirty="0" sz="1200">
                <a:latin typeface="Helvetica LT Pro"/>
                <a:cs typeface="Helvetica LT Pro"/>
              </a:rPr>
              <a:t>al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torpe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hace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discreto,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hombre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respetar,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 spc="-20">
                <a:latin typeface="Helvetica LT Pro"/>
                <a:cs typeface="Helvetica LT Pro"/>
              </a:rPr>
              <a:t>hace </a:t>
            </a:r>
            <a:r>
              <a:rPr dirty="0" sz="1200">
                <a:latin typeface="Helvetica LT Pro"/>
                <a:cs typeface="Helvetica LT Pro"/>
              </a:rPr>
              <a:t>correr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al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cojo,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al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mudo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le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hace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hablar;</a:t>
            </a:r>
            <a:r>
              <a:rPr dirty="0" sz="1200" spc="-6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el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que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 spc="-25">
                <a:latin typeface="Helvetica LT Pro"/>
                <a:cs typeface="Helvetica LT Pro"/>
              </a:rPr>
              <a:t>no </a:t>
            </a:r>
            <a:r>
              <a:rPr dirty="0" sz="1200">
                <a:latin typeface="Helvetica LT Pro"/>
                <a:cs typeface="Helvetica LT Pro"/>
              </a:rPr>
              <a:t>tiene manos bien lo quiere </a:t>
            </a:r>
            <a:r>
              <a:rPr dirty="0" sz="1200" spc="-10">
                <a:latin typeface="Helvetica LT Pro"/>
                <a:cs typeface="Helvetica LT Pro"/>
              </a:rPr>
              <a:t>tomar.</a:t>
            </a:r>
            <a:endParaRPr sz="1200">
              <a:latin typeface="Helvetica LT Pro"/>
              <a:cs typeface="Helvetica LT Pro"/>
            </a:endParaRPr>
          </a:p>
          <a:p>
            <a:pPr>
              <a:lnSpc>
                <a:spcPct val="100000"/>
              </a:lnSpc>
              <a:spcBef>
                <a:spcPts val="990"/>
              </a:spcBef>
            </a:pPr>
            <a:endParaRPr sz="1200">
              <a:latin typeface="Helvetica LT Pro"/>
              <a:cs typeface="Helvetica LT Pro"/>
            </a:endParaRPr>
          </a:p>
          <a:p>
            <a:pPr marL="12700" marR="60960">
              <a:lnSpc>
                <a:spcPct val="149900"/>
              </a:lnSpc>
            </a:pPr>
            <a:r>
              <a:rPr dirty="0" sz="1200">
                <a:latin typeface="Helvetica LT Pro"/>
                <a:cs typeface="Helvetica LT Pro"/>
              </a:rPr>
              <a:t>Aun</a:t>
            </a:r>
            <a:r>
              <a:rPr dirty="0" sz="1200" spc="-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al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hombre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necio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y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rudo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labrador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dineros</a:t>
            </a:r>
            <a:r>
              <a:rPr dirty="0" sz="1200" spc="-5">
                <a:latin typeface="Helvetica LT Pro"/>
                <a:cs typeface="Helvetica LT Pro"/>
              </a:rPr>
              <a:t> </a:t>
            </a:r>
            <a:r>
              <a:rPr dirty="0" sz="1200" spc="-25">
                <a:latin typeface="Helvetica LT Pro"/>
                <a:cs typeface="Helvetica LT Pro"/>
              </a:rPr>
              <a:t>le </a:t>
            </a:r>
            <a:r>
              <a:rPr dirty="0" sz="1200">
                <a:latin typeface="Helvetica LT Pro"/>
                <a:cs typeface="Helvetica LT Pro"/>
              </a:rPr>
              <a:t>convierten</a:t>
            </a:r>
            <a:r>
              <a:rPr dirty="0" sz="1200" spc="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en</a:t>
            </a:r>
            <a:r>
              <a:rPr dirty="0" sz="1200" spc="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hidalgo</a:t>
            </a:r>
            <a:r>
              <a:rPr dirty="0" sz="1200" spc="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doctor;</a:t>
            </a:r>
            <a:r>
              <a:rPr dirty="0" sz="1200" spc="-5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cuanto</a:t>
            </a:r>
            <a:r>
              <a:rPr dirty="0" sz="1200" spc="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más</a:t>
            </a:r>
            <a:r>
              <a:rPr dirty="0" sz="1200" spc="1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rico</a:t>
            </a:r>
            <a:r>
              <a:rPr dirty="0" sz="1200" spc="5">
                <a:latin typeface="Helvetica LT Pro"/>
                <a:cs typeface="Helvetica LT Pro"/>
              </a:rPr>
              <a:t> </a:t>
            </a:r>
            <a:r>
              <a:rPr dirty="0" sz="1200" spc="-25">
                <a:latin typeface="Helvetica LT Pro"/>
                <a:cs typeface="Helvetica LT Pro"/>
              </a:rPr>
              <a:t>es </a:t>
            </a:r>
            <a:r>
              <a:rPr dirty="0" sz="1200">
                <a:latin typeface="Helvetica LT Pro"/>
                <a:cs typeface="Helvetica LT Pro"/>
              </a:rPr>
              <a:t>uno,</a:t>
            </a:r>
            <a:r>
              <a:rPr dirty="0" sz="1200" spc="-2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más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grande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es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su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 spc="-10">
                <a:latin typeface="Helvetica LT Pro"/>
                <a:cs typeface="Helvetica LT Pro"/>
              </a:rPr>
              <a:t>valor,</a:t>
            </a:r>
            <a:r>
              <a:rPr dirty="0" sz="1200" spc="-20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quien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>
                <a:latin typeface="Helvetica LT Pro"/>
                <a:cs typeface="Helvetica LT Pro"/>
              </a:rPr>
              <a:t>no</a:t>
            </a:r>
            <a:r>
              <a:rPr dirty="0" sz="1200" spc="-15">
                <a:latin typeface="Helvetica LT Pro"/>
                <a:cs typeface="Helvetica LT Pro"/>
              </a:rPr>
              <a:t> </a:t>
            </a:r>
            <a:r>
              <a:rPr dirty="0" sz="1200" spc="-10">
                <a:latin typeface="Helvetica LT Pro"/>
                <a:cs typeface="Helvetica LT Pro"/>
              </a:rPr>
              <a:t>tiene </a:t>
            </a:r>
            <a:r>
              <a:rPr dirty="0" sz="1200">
                <a:latin typeface="Helvetica LT Pro"/>
                <a:cs typeface="Helvetica LT Pro"/>
              </a:rPr>
              <a:t>dineros no es de sí </a:t>
            </a:r>
            <a:r>
              <a:rPr dirty="0" sz="1200" spc="-10">
                <a:latin typeface="Helvetica LT Pro"/>
                <a:cs typeface="Helvetica LT Pro"/>
              </a:rPr>
              <a:t>señor."</a:t>
            </a:r>
            <a:endParaRPr sz="1200">
              <a:latin typeface="Helvetica LT Pro"/>
              <a:cs typeface="Helvetica LT Pro"/>
            </a:endParaRPr>
          </a:p>
          <a:p>
            <a:pPr>
              <a:lnSpc>
                <a:spcPct val="100000"/>
              </a:lnSpc>
            </a:pPr>
            <a:endParaRPr sz="1200">
              <a:latin typeface="Helvetica LT Pro"/>
              <a:cs typeface="Helvetica LT Pro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Helvetica LT Pro"/>
              <a:cs typeface="Helvetica LT Pro"/>
            </a:endParaRPr>
          </a:p>
          <a:p>
            <a:pPr marL="282575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Glosario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216" y="4749800"/>
            <a:ext cx="32512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Torpe: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4416" y="4741608"/>
            <a:ext cx="87185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Tonto,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ignorante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66216" y="5045075"/>
            <a:ext cx="44640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Discreto: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4416" y="5036883"/>
            <a:ext cx="83693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Prudente,</a:t>
            </a:r>
            <a:r>
              <a:rPr dirty="0" sz="1000" spc="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sabio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6216" y="5340350"/>
            <a:ext cx="4813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Labrador: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04416" y="5332158"/>
            <a:ext cx="1766570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Campesino,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trabajador del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campo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66216" y="5637212"/>
            <a:ext cx="4178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Hidalgo: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804416" y="5627433"/>
            <a:ext cx="196913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Noble,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persona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alta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posición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social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6216" y="5932487"/>
            <a:ext cx="3556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6B4C3A"/>
                </a:solidFill>
                <a:latin typeface="Calibri"/>
                <a:cs typeface="Calibri"/>
              </a:rPr>
              <a:t>Tomar: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804416" y="5924296"/>
            <a:ext cx="819785" cy="178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Recibir,</a:t>
            </a:r>
            <a:r>
              <a:rPr dirty="0" sz="1000" spc="-3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aceptar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06005" y="4429493"/>
            <a:ext cx="190499" cy="162292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616192" y="4885004"/>
            <a:ext cx="111061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Puente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Parte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50" b="1">
                <a:solidFill>
                  <a:srgbClr val="6B4C3A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88939" y="5335486"/>
            <a:ext cx="415925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3400"/>
              </a:lnSpc>
              <a:spcBef>
                <a:spcPts val="100"/>
              </a:spcBef>
            </a:pP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Esta</a:t>
            </a:r>
            <a:r>
              <a:rPr dirty="0" sz="10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pregunta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conecta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con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análisis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ideológico.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contradicción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3A2A1A"/>
                </a:solidFill>
                <a:latin typeface="Calibri"/>
                <a:cs typeface="Calibri"/>
              </a:rPr>
              <a:t>un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 sacerdote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que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escribe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poder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dinero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nos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lleva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preguntarnos</a:t>
            </a:r>
            <a:r>
              <a:rPr dirty="0" sz="10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por</a:t>
            </a:r>
            <a:r>
              <a:rPr dirty="0" sz="10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25">
                <a:solidFill>
                  <a:srgbClr val="3A2A1A"/>
                </a:solidFill>
                <a:latin typeface="Calibri"/>
                <a:cs typeface="Calibri"/>
              </a:rPr>
              <a:t>las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 ideas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valores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que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estaban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cambiando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sociedad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3A2A1A"/>
                </a:solidFill>
                <a:latin typeface="Calibri"/>
                <a:cs typeface="Calibri"/>
              </a:rPr>
              <a:t>siglo</a:t>
            </a:r>
            <a:r>
              <a:rPr dirty="0" sz="10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000" spc="-20">
                <a:solidFill>
                  <a:srgbClr val="3A2A1A"/>
                </a:solidFill>
                <a:latin typeface="Calibri"/>
                <a:cs typeface="Calibri"/>
              </a:rPr>
              <a:t>XIV.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718535" y="476250"/>
            <a:ext cx="2312035" cy="1642110"/>
            <a:chOff x="9718535" y="476250"/>
            <a:chExt cx="2312035" cy="1642110"/>
          </a:xfrm>
        </p:grpSpPr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18535" y="476250"/>
              <a:ext cx="2311916" cy="164210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57398" y="492252"/>
              <a:ext cx="2241053" cy="1571281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227064" y="1241691"/>
            <a:ext cx="4348480" cy="3305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684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Análisis</a:t>
            </a:r>
            <a:r>
              <a:rPr dirty="0" sz="1400" spc="-5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Guiado</a:t>
            </a:r>
            <a:endParaRPr sz="1400">
              <a:latin typeface="Calibri"/>
              <a:cs typeface="Calibri"/>
            </a:endParaRPr>
          </a:p>
          <a:p>
            <a:pPr marL="327660">
              <a:lnSpc>
                <a:spcPct val="100000"/>
              </a:lnSpc>
              <a:spcBef>
                <a:spcPts val="844"/>
              </a:spcBef>
            </a:pP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ETHAN</a:t>
            </a:r>
            <a:r>
              <a:rPr dirty="0" sz="1100" spc="-3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y</a:t>
            </a:r>
            <a:r>
              <a:rPr dirty="0" sz="1100" spc="-3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JAMIE:</a:t>
            </a:r>
            <a:r>
              <a:rPr dirty="0" sz="1100" spc="-2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¿Qué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poderes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tiene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el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dinero?</a:t>
            </a:r>
            <a:endParaRPr sz="1100">
              <a:latin typeface="Calibri"/>
              <a:cs typeface="Calibri"/>
            </a:endParaRPr>
          </a:p>
          <a:p>
            <a:pPr marL="63500" marR="1417955">
              <a:lnSpc>
                <a:spcPct val="136300"/>
              </a:lnSpc>
              <a:spcBef>
                <a:spcPts val="850"/>
              </a:spcBef>
            </a:pP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Transformador</a:t>
            </a:r>
            <a:r>
              <a:rPr dirty="0" sz="1100" spc="-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Convierte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ignorantes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 en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sabios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Curativo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Hace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caminar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cojos,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hablar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mudos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Universal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Todos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desean,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incluso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los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impedidos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Ascensor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social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Convierte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labrador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hidalgo</a:t>
            </a:r>
            <a:endParaRPr sz="1100">
              <a:latin typeface="Calibri"/>
              <a:cs typeface="Calibri"/>
            </a:endParaRPr>
          </a:p>
          <a:p>
            <a:pPr marL="387985">
              <a:lnSpc>
                <a:spcPct val="100000"/>
              </a:lnSpc>
              <a:spcBef>
                <a:spcPts val="745"/>
              </a:spcBef>
            </a:pP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ANNALISE:</a:t>
            </a:r>
            <a:r>
              <a:rPr dirty="0" sz="1100" spc="-1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¿Es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Juan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Ruiz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un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capitalista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del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siglo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XIV?</a:t>
            </a:r>
            <a:endParaRPr sz="1100">
              <a:latin typeface="Calibri"/>
              <a:cs typeface="Calibri"/>
            </a:endParaRPr>
          </a:p>
          <a:p>
            <a:pPr marL="12700" marR="5080" indent="456565">
              <a:lnSpc>
                <a:spcPct val="136500"/>
              </a:lnSpc>
              <a:spcBef>
                <a:spcPts val="3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necesariamente</a:t>
            </a:r>
            <a:r>
              <a:rPr dirty="0" sz="1100" spc="48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•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Más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bien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describe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una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realidad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tiempo Refleja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ascenso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burguesía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comercial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Muestra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cómo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dinero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transforma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las</a:t>
            </a:r>
            <a:r>
              <a:rPr dirty="0" sz="1100" spc="-1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relaciones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sociales</a:t>
            </a:r>
            <a:endParaRPr sz="1100">
              <a:latin typeface="Calibri"/>
              <a:cs typeface="Calibri"/>
            </a:endParaRPr>
          </a:p>
          <a:p>
            <a:pPr marL="266700">
              <a:lnSpc>
                <a:spcPct val="100000"/>
              </a:lnSpc>
              <a:spcBef>
                <a:spcPts val="1320"/>
              </a:spcBef>
            </a:pPr>
            <a:r>
              <a:rPr dirty="0" sz="1100" spc="-20" b="1">
                <a:solidFill>
                  <a:srgbClr val="8B6F5A"/>
                </a:solidFill>
                <a:latin typeface="Calibri"/>
                <a:cs typeface="Calibri"/>
              </a:rPr>
              <a:t>LYDIA</a:t>
            </a:r>
            <a:r>
              <a:rPr dirty="0" sz="1100" spc="-25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y</a:t>
            </a:r>
            <a:r>
              <a:rPr dirty="0" sz="1100" spc="-2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8B6F5A"/>
                </a:solidFill>
                <a:latin typeface="Calibri"/>
                <a:cs typeface="Calibri"/>
              </a:rPr>
              <a:t>RACHEL:</a:t>
            </a:r>
            <a:r>
              <a:rPr dirty="0" sz="1100" spc="-20" b="1">
                <a:solidFill>
                  <a:srgbClr val="8B6F5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¿Por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qué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un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sacerdote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escribiría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así?</a:t>
            </a:r>
            <a:endParaRPr sz="11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  <a:spcBef>
                <a:spcPts val="680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Contradicción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entre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rol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religioso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y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observación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social</a:t>
            </a:r>
            <a:endParaRPr sz="1100">
              <a:latin typeface="Calibri"/>
              <a:cs typeface="Calibri"/>
            </a:endParaRPr>
          </a:p>
          <a:p>
            <a:pPr marL="185420">
              <a:lnSpc>
                <a:spcPct val="100000"/>
              </a:lnSpc>
              <a:spcBef>
                <a:spcPts val="480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Reflexión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sobre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naturaleza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humana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más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allá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dogmático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72009" y="2865120"/>
            <a:ext cx="243204" cy="1188720"/>
            <a:chOff x="6272009" y="2865120"/>
            <a:chExt cx="243204" cy="1188720"/>
          </a:xfrm>
        </p:grpSpPr>
        <p:pic>
          <p:nvPicPr>
            <p:cNvPr id="39" name="object 3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2009" y="2865120"/>
              <a:ext cx="203453" cy="173722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11634" y="3880103"/>
              <a:ext cx="203453" cy="1737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960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Teocentrismo</a:t>
            </a:r>
            <a:r>
              <a:rPr dirty="0" spc="-15"/>
              <a:t> </a:t>
            </a:r>
            <a:r>
              <a:rPr dirty="0"/>
              <a:t>vs.</a:t>
            </a:r>
            <a:r>
              <a:rPr dirty="0" spc="-15"/>
              <a:t> </a:t>
            </a:r>
            <a:r>
              <a:rPr dirty="0" spc="-10"/>
              <a:t>Antropocentrismo: </a:t>
            </a:r>
            <a:r>
              <a:rPr dirty="0"/>
              <a:t>Dos</a:t>
            </a:r>
            <a:r>
              <a:rPr dirty="0" spc="-15"/>
              <a:t> </a:t>
            </a:r>
            <a:r>
              <a:rPr dirty="0"/>
              <a:t>visiones</a:t>
            </a:r>
            <a:r>
              <a:rPr dirty="0" spc="-10"/>
              <a:t> </a:t>
            </a:r>
            <a:r>
              <a:rPr dirty="0"/>
              <a:t>del</a:t>
            </a:r>
            <a:r>
              <a:rPr dirty="0" spc="-10"/>
              <a:t> mundo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27888" y="1679435"/>
            <a:ext cx="5356860" cy="4490720"/>
            <a:chOff x="627888" y="1679435"/>
            <a:chExt cx="5356860" cy="44907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7888" y="1679435"/>
              <a:ext cx="5356821" cy="449046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6750" y="1695450"/>
              <a:ext cx="5286375" cy="4419600"/>
            </a:xfrm>
            <a:custGeom>
              <a:avLst/>
              <a:gdLst/>
              <a:ahLst/>
              <a:cxnLst/>
              <a:rect l="l" t="t" r="r" b="b"/>
              <a:pathLst>
                <a:path w="5286375" h="4419600">
                  <a:moveTo>
                    <a:pt x="5057394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4191000"/>
                  </a:lnTo>
                  <a:lnTo>
                    <a:pt x="4644" y="4237066"/>
                  </a:lnTo>
                  <a:lnTo>
                    <a:pt x="17966" y="4279975"/>
                  </a:lnTo>
                  <a:lnTo>
                    <a:pt x="39045" y="4318806"/>
                  </a:lnTo>
                  <a:lnTo>
                    <a:pt x="66960" y="4352639"/>
                  </a:lnTo>
                  <a:lnTo>
                    <a:pt x="100793" y="4380554"/>
                  </a:lnTo>
                  <a:lnTo>
                    <a:pt x="139624" y="4401633"/>
                  </a:lnTo>
                  <a:lnTo>
                    <a:pt x="182533" y="4414955"/>
                  </a:lnTo>
                  <a:lnTo>
                    <a:pt x="228600" y="4419600"/>
                  </a:lnTo>
                  <a:lnTo>
                    <a:pt x="5057394" y="4419600"/>
                  </a:lnTo>
                  <a:lnTo>
                    <a:pt x="5103460" y="4414955"/>
                  </a:lnTo>
                  <a:lnTo>
                    <a:pt x="5146369" y="4401633"/>
                  </a:lnTo>
                  <a:lnTo>
                    <a:pt x="5185200" y="4380554"/>
                  </a:lnTo>
                  <a:lnTo>
                    <a:pt x="5219033" y="4352639"/>
                  </a:lnTo>
                  <a:lnTo>
                    <a:pt x="5246948" y="4318806"/>
                  </a:lnTo>
                  <a:lnTo>
                    <a:pt x="5268027" y="4279975"/>
                  </a:lnTo>
                  <a:lnTo>
                    <a:pt x="5281349" y="4237066"/>
                  </a:lnTo>
                  <a:lnTo>
                    <a:pt x="5285994" y="4191000"/>
                  </a:lnTo>
                  <a:lnTo>
                    <a:pt x="5285994" y="228600"/>
                  </a:lnTo>
                  <a:lnTo>
                    <a:pt x="5281349" y="182533"/>
                  </a:lnTo>
                  <a:lnTo>
                    <a:pt x="5268027" y="139624"/>
                  </a:lnTo>
                  <a:lnTo>
                    <a:pt x="5246948" y="100793"/>
                  </a:lnTo>
                  <a:lnTo>
                    <a:pt x="5219033" y="66960"/>
                  </a:lnTo>
                  <a:lnTo>
                    <a:pt x="5185200" y="39045"/>
                  </a:lnTo>
                  <a:lnTo>
                    <a:pt x="5146369" y="17966"/>
                  </a:lnTo>
                  <a:lnTo>
                    <a:pt x="5103460" y="4644"/>
                  </a:lnTo>
                  <a:lnTo>
                    <a:pt x="50573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7888" y="1679448"/>
              <a:ext cx="5356821" cy="105153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66750" y="1695450"/>
            <a:ext cx="5286375" cy="981075"/>
          </a:xfrm>
          <a:prstGeom prst="rect">
            <a:avLst/>
          </a:prstGeom>
          <a:solidFill>
            <a:srgbClr val="8B6F5A"/>
          </a:solidFill>
        </p:spPr>
        <p:txBody>
          <a:bodyPr wrap="square" lIns="0" tIns="171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endParaRPr sz="1500">
              <a:latin typeface="Arial"/>
              <a:cs typeface="Arial"/>
            </a:endParaRPr>
          </a:p>
          <a:p>
            <a:pPr algn="ctr" marL="45085">
              <a:lnSpc>
                <a:spcPct val="100000"/>
              </a:lnSpc>
            </a:pPr>
            <a:r>
              <a:rPr dirty="0" sz="1500" spc="-10" b="1">
                <a:solidFill>
                  <a:srgbClr val="F5F0E6"/>
                </a:solidFill>
                <a:latin typeface="Calibri"/>
                <a:cs typeface="Calibri"/>
              </a:rPr>
              <a:t>Teocentrismo</a:t>
            </a:r>
            <a:endParaRPr sz="1500">
              <a:latin typeface="Calibri"/>
              <a:cs typeface="Calibri"/>
            </a:endParaRPr>
          </a:p>
          <a:p>
            <a:pPr algn="ctr" marL="29209">
              <a:lnSpc>
                <a:spcPct val="100000"/>
              </a:lnSpc>
              <a:spcBef>
                <a:spcPts val="1075"/>
              </a:spcBef>
            </a:pP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Edad</a:t>
            </a:r>
            <a:r>
              <a:rPr dirty="0" sz="1000" spc="-25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Media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093" y="2891104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043" y="2953016"/>
            <a:ext cx="175704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Dios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como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centro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universo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093" y="3375291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1344" y="3427679"/>
            <a:ext cx="263588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Vida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terrenal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preparación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eterna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67877" y="3424364"/>
            <a:ext cx="805392" cy="26522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48093" y="3881704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08443" y="3940441"/>
            <a:ext cx="224790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Iglesia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única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fuente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verdad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48093" y="4348429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9393" y="4421454"/>
            <a:ext cx="1978660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humano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criatura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Dios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103882" y="3440429"/>
            <a:ext cx="837565" cy="1225550"/>
            <a:chOff x="2103882" y="3440429"/>
            <a:chExt cx="837565" cy="12255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3882" y="4400499"/>
              <a:ext cx="551738" cy="26522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142744" y="3440429"/>
              <a:ext cx="798830" cy="1170940"/>
            </a:xfrm>
            <a:custGeom>
              <a:avLst/>
              <a:gdLst/>
              <a:ahLst/>
              <a:cxnLst/>
              <a:rect l="l" t="t" r="r" b="b"/>
              <a:pathLst>
                <a:path w="798830" h="1170939">
                  <a:moveTo>
                    <a:pt x="480822" y="1022337"/>
                  </a:moveTo>
                  <a:lnTo>
                    <a:pt x="477177" y="1004354"/>
                  </a:lnTo>
                  <a:lnTo>
                    <a:pt x="467271" y="989660"/>
                  </a:lnTo>
                  <a:lnTo>
                    <a:pt x="452577" y="979754"/>
                  </a:lnTo>
                  <a:lnTo>
                    <a:pt x="434594" y="976109"/>
                  </a:lnTo>
                  <a:lnTo>
                    <a:pt x="46228" y="976109"/>
                  </a:lnTo>
                  <a:lnTo>
                    <a:pt x="28232" y="979754"/>
                  </a:lnTo>
                  <a:lnTo>
                    <a:pt x="13538" y="989660"/>
                  </a:lnTo>
                  <a:lnTo>
                    <a:pt x="3632" y="1004354"/>
                  </a:lnTo>
                  <a:lnTo>
                    <a:pt x="0" y="1022337"/>
                  </a:lnTo>
                  <a:lnTo>
                    <a:pt x="0" y="1124191"/>
                  </a:lnTo>
                  <a:lnTo>
                    <a:pt x="3632" y="1142187"/>
                  </a:lnTo>
                  <a:lnTo>
                    <a:pt x="13538" y="1156881"/>
                  </a:lnTo>
                  <a:lnTo>
                    <a:pt x="28232" y="1166787"/>
                  </a:lnTo>
                  <a:lnTo>
                    <a:pt x="46228" y="1170419"/>
                  </a:lnTo>
                  <a:lnTo>
                    <a:pt x="434594" y="1170419"/>
                  </a:lnTo>
                  <a:lnTo>
                    <a:pt x="452577" y="1166787"/>
                  </a:lnTo>
                  <a:lnTo>
                    <a:pt x="467271" y="1156881"/>
                  </a:lnTo>
                  <a:lnTo>
                    <a:pt x="477177" y="1142187"/>
                  </a:lnTo>
                  <a:lnTo>
                    <a:pt x="480822" y="1124191"/>
                  </a:lnTo>
                  <a:lnTo>
                    <a:pt x="480822" y="1022337"/>
                  </a:lnTo>
                  <a:close/>
                </a:path>
                <a:path w="798830" h="1170939">
                  <a:moveTo>
                    <a:pt x="798563" y="51054"/>
                  </a:moveTo>
                  <a:lnTo>
                    <a:pt x="794550" y="31191"/>
                  </a:lnTo>
                  <a:lnTo>
                    <a:pt x="783602" y="14960"/>
                  </a:lnTo>
                  <a:lnTo>
                    <a:pt x="767372" y="4013"/>
                  </a:lnTo>
                  <a:lnTo>
                    <a:pt x="747509" y="0"/>
                  </a:lnTo>
                  <a:lnTo>
                    <a:pt x="115049" y="0"/>
                  </a:lnTo>
                  <a:lnTo>
                    <a:pt x="95173" y="4013"/>
                  </a:lnTo>
                  <a:lnTo>
                    <a:pt x="78943" y="14960"/>
                  </a:lnTo>
                  <a:lnTo>
                    <a:pt x="67995" y="31191"/>
                  </a:lnTo>
                  <a:lnTo>
                    <a:pt x="63995" y="51054"/>
                  </a:lnTo>
                  <a:lnTo>
                    <a:pt x="63995" y="143256"/>
                  </a:lnTo>
                  <a:lnTo>
                    <a:pt x="67995" y="163131"/>
                  </a:lnTo>
                  <a:lnTo>
                    <a:pt x="78943" y="179362"/>
                  </a:lnTo>
                  <a:lnTo>
                    <a:pt x="95173" y="190309"/>
                  </a:lnTo>
                  <a:lnTo>
                    <a:pt x="115049" y="194310"/>
                  </a:lnTo>
                  <a:lnTo>
                    <a:pt x="747509" y="194310"/>
                  </a:lnTo>
                  <a:lnTo>
                    <a:pt x="767372" y="190309"/>
                  </a:lnTo>
                  <a:lnTo>
                    <a:pt x="783602" y="179362"/>
                  </a:lnTo>
                  <a:lnTo>
                    <a:pt x="794550" y="163131"/>
                  </a:lnTo>
                  <a:lnTo>
                    <a:pt x="798563" y="143256"/>
                  </a:lnTo>
                  <a:lnTo>
                    <a:pt x="798563" y="51054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48093" y="4861191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67816" y="4918341"/>
            <a:ext cx="1786889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Mundo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valle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2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lágrimas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8093" y="5345379"/>
            <a:ext cx="114300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spc="-50">
                <a:solidFill>
                  <a:srgbClr val="8B6F5A"/>
                </a:solidFill>
                <a:latin typeface="Calibri"/>
                <a:cs typeface="Calibri"/>
              </a:rPr>
              <a:t>•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8710" y="5405704"/>
            <a:ext cx="202120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Belleza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reflejo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la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divinidad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62315" y="5376659"/>
            <a:ext cx="523875" cy="265430"/>
            <a:chOff x="1862315" y="5376659"/>
            <a:chExt cx="523875" cy="26543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2315" y="5376659"/>
              <a:ext cx="523557" cy="2652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01177" y="5392661"/>
              <a:ext cx="452755" cy="194310"/>
            </a:xfrm>
            <a:custGeom>
              <a:avLst/>
              <a:gdLst/>
              <a:ahLst/>
              <a:cxnLst/>
              <a:rect l="l" t="t" r="r" b="b"/>
              <a:pathLst>
                <a:path w="452755" h="194310">
                  <a:moveTo>
                    <a:pt x="405892" y="0"/>
                  </a:moveTo>
                  <a:lnTo>
                    <a:pt x="46736" y="0"/>
                  </a:lnTo>
                  <a:lnTo>
                    <a:pt x="28557" y="3677"/>
                  </a:lnTo>
                  <a:lnTo>
                    <a:pt x="13700" y="13700"/>
                  </a:lnTo>
                  <a:lnTo>
                    <a:pt x="3677" y="28557"/>
                  </a:lnTo>
                  <a:lnTo>
                    <a:pt x="0" y="46735"/>
                  </a:lnTo>
                  <a:lnTo>
                    <a:pt x="0" y="147573"/>
                  </a:lnTo>
                  <a:lnTo>
                    <a:pt x="3677" y="165752"/>
                  </a:lnTo>
                  <a:lnTo>
                    <a:pt x="13700" y="180609"/>
                  </a:lnTo>
                  <a:lnTo>
                    <a:pt x="28557" y="190632"/>
                  </a:lnTo>
                  <a:lnTo>
                    <a:pt x="46736" y="194309"/>
                  </a:lnTo>
                  <a:lnTo>
                    <a:pt x="405892" y="194309"/>
                  </a:lnTo>
                  <a:lnTo>
                    <a:pt x="424070" y="190632"/>
                  </a:lnTo>
                  <a:lnTo>
                    <a:pt x="438927" y="180609"/>
                  </a:lnTo>
                  <a:lnTo>
                    <a:pt x="448950" y="165752"/>
                  </a:lnTo>
                  <a:lnTo>
                    <a:pt x="452628" y="147573"/>
                  </a:lnTo>
                  <a:lnTo>
                    <a:pt x="452628" y="46735"/>
                  </a:lnTo>
                  <a:lnTo>
                    <a:pt x="448950" y="28557"/>
                  </a:lnTo>
                  <a:lnTo>
                    <a:pt x="438927" y="13700"/>
                  </a:lnTo>
                  <a:lnTo>
                    <a:pt x="424070" y="3677"/>
                  </a:lnTo>
                  <a:lnTo>
                    <a:pt x="405892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/>
          <p:cNvGrpSpPr/>
          <p:nvPr/>
        </p:nvGrpSpPr>
        <p:grpSpPr>
          <a:xfrm>
            <a:off x="6199632" y="1679435"/>
            <a:ext cx="5358130" cy="4490720"/>
            <a:chOff x="6199632" y="1679435"/>
            <a:chExt cx="5358130" cy="449072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9632" y="1679435"/>
              <a:ext cx="5357660" cy="449046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238495" y="1695450"/>
              <a:ext cx="5287010" cy="4419600"/>
            </a:xfrm>
            <a:custGeom>
              <a:avLst/>
              <a:gdLst/>
              <a:ahLst/>
              <a:cxnLst/>
              <a:rect l="l" t="t" r="r" b="b"/>
              <a:pathLst>
                <a:path w="5287009" h="4419600">
                  <a:moveTo>
                    <a:pt x="5058156" y="0"/>
                  </a:moveTo>
                  <a:lnTo>
                    <a:pt x="228600" y="0"/>
                  </a:ln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0" y="4191000"/>
                  </a:lnTo>
                  <a:lnTo>
                    <a:pt x="4644" y="4237066"/>
                  </a:lnTo>
                  <a:lnTo>
                    <a:pt x="17966" y="4279975"/>
                  </a:lnTo>
                  <a:lnTo>
                    <a:pt x="39045" y="4318806"/>
                  </a:lnTo>
                  <a:lnTo>
                    <a:pt x="66960" y="4352639"/>
                  </a:lnTo>
                  <a:lnTo>
                    <a:pt x="100793" y="4380554"/>
                  </a:lnTo>
                  <a:lnTo>
                    <a:pt x="139624" y="4401633"/>
                  </a:lnTo>
                  <a:lnTo>
                    <a:pt x="182533" y="4414955"/>
                  </a:lnTo>
                  <a:lnTo>
                    <a:pt x="228600" y="4419600"/>
                  </a:lnTo>
                  <a:lnTo>
                    <a:pt x="5058156" y="4419600"/>
                  </a:lnTo>
                  <a:lnTo>
                    <a:pt x="5104222" y="4414955"/>
                  </a:lnTo>
                  <a:lnTo>
                    <a:pt x="5147131" y="4401633"/>
                  </a:lnTo>
                  <a:lnTo>
                    <a:pt x="5185962" y="4380554"/>
                  </a:lnTo>
                  <a:lnTo>
                    <a:pt x="5219795" y="4352639"/>
                  </a:lnTo>
                  <a:lnTo>
                    <a:pt x="5247710" y="4318806"/>
                  </a:lnTo>
                  <a:lnTo>
                    <a:pt x="5268789" y="4279975"/>
                  </a:lnTo>
                  <a:lnTo>
                    <a:pt x="5282111" y="4237066"/>
                  </a:lnTo>
                  <a:lnTo>
                    <a:pt x="5286756" y="4191000"/>
                  </a:lnTo>
                  <a:lnTo>
                    <a:pt x="5286756" y="228600"/>
                  </a:lnTo>
                  <a:lnTo>
                    <a:pt x="5282111" y="182533"/>
                  </a:lnTo>
                  <a:lnTo>
                    <a:pt x="5268789" y="139624"/>
                  </a:lnTo>
                  <a:lnTo>
                    <a:pt x="5247710" y="100793"/>
                  </a:lnTo>
                  <a:lnTo>
                    <a:pt x="5219795" y="66960"/>
                  </a:lnTo>
                  <a:lnTo>
                    <a:pt x="5185962" y="39045"/>
                  </a:lnTo>
                  <a:lnTo>
                    <a:pt x="5147131" y="17966"/>
                  </a:lnTo>
                  <a:lnTo>
                    <a:pt x="5104222" y="4644"/>
                  </a:lnTo>
                  <a:lnTo>
                    <a:pt x="50581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9632" y="1679448"/>
              <a:ext cx="5357660" cy="105153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238494" y="1695450"/>
              <a:ext cx="5287010" cy="981075"/>
            </a:xfrm>
            <a:custGeom>
              <a:avLst/>
              <a:gdLst/>
              <a:ahLst/>
              <a:cxnLst/>
              <a:rect l="l" t="t" r="r" b="b"/>
              <a:pathLst>
                <a:path w="5287009" h="981075">
                  <a:moveTo>
                    <a:pt x="5286756" y="0"/>
                  </a:moveTo>
                  <a:lnTo>
                    <a:pt x="0" y="0"/>
                  </a:lnTo>
                  <a:lnTo>
                    <a:pt x="0" y="980694"/>
                  </a:lnTo>
                  <a:lnTo>
                    <a:pt x="5286756" y="980694"/>
                  </a:lnTo>
                  <a:lnTo>
                    <a:pt x="5286756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/>
          <p:cNvSpPr txBox="1"/>
          <p:nvPr/>
        </p:nvSpPr>
        <p:spPr>
          <a:xfrm>
            <a:off x="8145005" y="1912937"/>
            <a:ext cx="1471930" cy="54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 b="1">
                <a:solidFill>
                  <a:srgbClr val="F5F0E6"/>
                </a:solidFill>
                <a:latin typeface="Calibri"/>
                <a:cs typeface="Calibri"/>
              </a:rPr>
              <a:t>Antropocentrismo</a:t>
            </a:r>
            <a:endParaRPr sz="15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  <a:spcBef>
                <a:spcPts val="1075"/>
              </a:spcBef>
            </a:pP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Transición</a:t>
            </a:r>
            <a:r>
              <a:rPr dirty="0" sz="1000" spc="-15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al</a:t>
            </a:r>
            <a:r>
              <a:rPr dirty="0" sz="1000" spc="-20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Renacimiento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444983" y="3413747"/>
            <a:ext cx="2561590" cy="2056130"/>
            <a:chOff x="6444983" y="3413747"/>
            <a:chExt cx="2561590" cy="2056130"/>
          </a:xfrm>
        </p:grpSpPr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31061" y="3413747"/>
              <a:ext cx="1174991" cy="285622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869923" y="3429762"/>
              <a:ext cx="1104265" cy="215265"/>
            </a:xfrm>
            <a:custGeom>
              <a:avLst/>
              <a:gdLst/>
              <a:ahLst/>
              <a:cxnLst/>
              <a:rect l="l" t="t" r="r" b="b"/>
              <a:pathLst>
                <a:path w="1104265" h="215264">
                  <a:moveTo>
                    <a:pt x="1057910" y="0"/>
                  </a:moveTo>
                  <a:lnTo>
                    <a:pt x="46228" y="0"/>
                  </a:lnTo>
                  <a:lnTo>
                    <a:pt x="28235" y="3633"/>
                  </a:lnTo>
                  <a:lnTo>
                    <a:pt x="13541" y="13541"/>
                  </a:lnTo>
                  <a:lnTo>
                    <a:pt x="3633" y="28235"/>
                  </a:lnTo>
                  <a:lnTo>
                    <a:pt x="0" y="46227"/>
                  </a:lnTo>
                  <a:lnTo>
                    <a:pt x="0" y="168655"/>
                  </a:lnTo>
                  <a:lnTo>
                    <a:pt x="3633" y="186648"/>
                  </a:lnTo>
                  <a:lnTo>
                    <a:pt x="13541" y="201342"/>
                  </a:lnTo>
                  <a:lnTo>
                    <a:pt x="28235" y="211250"/>
                  </a:lnTo>
                  <a:lnTo>
                    <a:pt x="46228" y="214883"/>
                  </a:lnTo>
                  <a:lnTo>
                    <a:pt x="1057910" y="214883"/>
                  </a:lnTo>
                  <a:lnTo>
                    <a:pt x="1075902" y="211250"/>
                  </a:lnTo>
                  <a:lnTo>
                    <a:pt x="1090596" y="201342"/>
                  </a:lnTo>
                  <a:lnTo>
                    <a:pt x="1100504" y="186648"/>
                  </a:lnTo>
                  <a:lnTo>
                    <a:pt x="1104138" y="168655"/>
                  </a:lnTo>
                  <a:lnTo>
                    <a:pt x="1104138" y="46227"/>
                  </a:lnTo>
                  <a:lnTo>
                    <a:pt x="1100504" y="28235"/>
                  </a:lnTo>
                  <a:lnTo>
                    <a:pt x="1090596" y="13541"/>
                  </a:lnTo>
                  <a:lnTo>
                    <a:pt x="1075902" y="3633"/>
                  </a:lnTo>
                  <a:lnTo>
                    <a:pt x="105791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771638" y="4406595"/>
              <a:ext cx="522782" cy="26522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44983" y="5275326"/>
              <a:ext cx="228595" cy="19429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6502893" y="2932379"/>
            <a:ext cx="3050540" cy="2520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0" indent="-241300">
              <a:lnSpc>
                <a:spcPct val="100000"/>
              </a:lnSpc>
              <a:spcBef>
                <a:spcPts val="95"/>
              </a:spcBef>
              <a:buClr>
                <a:srgbClr val="8B6F5A"/>
              </a:buClr>
              <a:buSzPct val="127272"/>
              <a:buFont typeface="Calibri"/>
              <a:buChar char="•"/>
              <a:tabLst>
                <a:tab pos="254000" algn="l"/>
              </a:tabLst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Ser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humano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como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centro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del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universo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0"/>
              </a:spcBef>
              <a:buClr>
                <a:srgbClr val="8B6F5A"/>
              </a:buClr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 marL="295275" indent="-282575">
              <a:lnSpc>
                <a:spcPct val="100000"/>
              </a:lnSpc>
              <a:buClr>
                <a:srgbClr val="8B6F5A"/>
              </a:buClr>
              <a:buSzPct val="127272"/>
              <a:buChar char="•"/>
              <a:tabLst>
                <a:tab pos="295275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Vida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terrenal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valor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en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sí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misma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  <a:buClr>
                <a:srgbClr val="8B6F5A"/>
              </a:buClr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 marL="281305" indent="-268605">
              <a:lnSpc>
                <a:spcPct val="100000"/>
              </a:lnSpc>
              <a:spcBef>
                <a:spcPts val="5"/>
              </a:spcBef>
              <a:buClr>
                <a:srgbClr val="8B6F5A"/>
              </a:buClr>
              <a:buSzPct val="127272"/>
              <a:buFont typeface="Calibri"/>
              <a:buChar char="•"/>
              <a:tabLst>
                <a:tab pos="281305" algn="l"/>
              </a:tabLst>
            </a:pP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Múltiples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fuentes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verdad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(razón,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experiencia)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8B6F5A"/>
              </a:buClr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8B6F5A"/>
              </a:buClr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 marL="276225" indent="-263525">
              <a:lnSpc>
                <a:spcPct val="100000"/>
              </a:lnSpc>
              <a:spcBef>
                <a:spcPts val="5"/>
              </a:spcBef>
              <a:buClr>
                <a:srgbClr val="8B6F5A"/>
              </a:buClr>
              <a:buSzPct val="127272"/>
              <a:buChar char="•"/>
              <a:tabLst>
                <a:tab pos="276225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Ser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humano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agente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propio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destino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9"/>
              </a:spcBef>
              <a:buClr>
                <a:srgbClr val="8B6F5A"/>
              </a:buClr>
              <a:buFont typeface="Calibri"/>
              <a:buChar char="•"/>
            </a:pPr>
            <a:endParaRPr sz="1100">
              <a:latin typeface="Calibri"/>
              <a:cs typeface="Calibri"/>
            </a:endParaRPr>
          </a:p>
          <a:p>
            <a:pPr marL="300355" indent="-287655">
              <a:lnSpc>
                <a:spcPct val="100000"/>
              </a:lnSpc>
              <a:spcBef>
                <a:spcPts val="5"/>
              </a:spcBef>
              <a:buClr>
                <a:srgbClr val="8B6F5A"/>
              </a:buClr>
              <a:buSzPct val="127272"/>
              <a:buChar char="•"/>
              <a:tabLst>
                <a:tab pos="300355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Mundo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lugar</a:t>
            </a:r>
            <a:r>
              <a:rPr dirty="0" sz="1100" spc="-3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b="1">
                <a:solidFill>
                  <a:srgbClr val="6B4C3A"/>
                </a:solidFill>
                <a:latin typeface="Calibri"/>
                <a:cs typeface="Calibri"/>
              </a:rPr>
              <a:t>de</a:t>
            </a:r>
            <a:r>
              <a:rPr dirty="0" sz="1100" spc="-2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100" spc="-10" b="1">
                <a:solidFill>
                  <a:srgbClr val="6B4C3A"/>
                </a:solidFill>
                <a:latin typeface="Calibri"/>
                <a:cs typeface="Calibri"/>
              </a:rPr>
              <a:t>disfrute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100">
              <a:latin typeface="Calibri"/>
              <a:cs typeface="Calibri"/>
            </a:endParaRPr>
          </a:p>
          <a:p>
            <a:pPr marL="307975">
              <a:lnSpc>
                <a:spcPct val="100000"/>
              </a:lnSpc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Belleza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como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valor</a:t>
            </a:r>
            <a:r>
              <a:rPr dirty="0" sz="1100" spc="-4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humano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810501" y="4422647"/>
            <a:ext cx="452120" cy="194310"/>
          </a:xfrm>
          <a:custGeom>
            <a:avLst/>
            <a:gdLst/>
            <a:ahLst/>
            <a:cxnLst/>
            <a:rect l="l" t="t" r="r" b="b"/>
            <a:pathLst>
              <a:path w="452120" h="194310">
                <a:moveTo>
                  <a:pt x="404622" y="0"/>
                </a:moveTo>
                <a:lnTo>
                  <a:pt x="47244" y="0"/>
                </a:lnTo>
                <a:lnTo>
                  <a:pt x="28878" y="3720"/>
                </a:lnTo>
                <a:lnTo>
                  <a:pt x="13858" y="13858"/>
                </a:lnTo>
                <a:lnTo>
                  <a:pt x="3720" y="28878"/>
                </a:lnTo>
                <a:lnTo>
                  <a:pt x="0" y="47243"/>
                </a:lnTo>
                <a:lnTo>
                  <a:pt x="0" y="147065"/>
                </a:lnTo>
                <a:lnTo>
                  <a:pt x="3720" y="165431"/>
                </a:lnTo>
                <a:lnTo>
                  <a:pt x="13858" y="180451"/>
                </a:lnTo>
                <a:lnTo>
                  <a:pt x="28878" y="190589"/>
                </a:lnTo>
                <a:lnTo>
                  <a:pt x="47244" y="194310"/>
                </a:lnTo>
                <a:lnTo>
                  <a:pt x="404622" y="194310"/>
                </a:lnTo>
                <a:lnTo>
                  <a:pt x="422987" y="190589"/>
                </a:lnTo>
                <a:lnTo>
                  <a:pt x="438007" y="180451"/>
                </a:lnTo>
                <a:lnTo>
                  <a:pt x="448145" y="165431"/>
                </a:lnTo>
                <a:lnTo>
                  <a:pt x="451866" y="147065"/>
                </a:lnTo>
                <a:lnTo>
                  <a:pt x="451866" y="47243"/>
                </a:lnTo>
                <a:lnTo>
                  <a:pt x="448145" y="28878"/>
                </a:lnTo>
                <a:lnTo>
                  <a:pt x="438007" y="13858"/>
                </a:lnTo>
                <a:lnTo>
                  <a:pt x="422987" y="3720"/>
                </a:lnTo>
                <a:lnTo>
                  <a:pt x="404622" y="0"/>
                </a:lnTo>
                <a:close/>
              </a:path>
            </a:pathLst>
          </a:custGeom>
          <a:solidFill>
            <a:srgbClr val="C8A97D">
              <a:alpha val="300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7498842" y="5240997"/>
            <a:ext cx="977265" cy="301625"/>
            <a:chOff x="7498842" y="5240997"/>
            <a:chExt cx="977265" cy="301625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98842" y="5240997"/>
              <a:ext cx="976907" cy="301142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7537703" y="5257037"/>
              <a:ext cx="906144" cy="230504"/>
            </a:xfrm>
            <a:custGeom>
              <a:avLst/>
              <a:gdLst/>
              <a:ahLst/>
              <a:cxnLst/>
              <a:rect l="l" t="t" r="r" b="b"/>
              <a:pathLst>
                <a:path w="906145" h="230504">
                  <a:moveTo>
                    <a:pt x="854710" y="0"/>
                  </a:moveTo>
                  <a:lnTo>
                    <a:pt x="51308" y="0"/>
                  </a:lnTo>
                  <a:lnTo>
                    <a:pt x="31343" y="4034"/>
                  </a:lnTo>
                  <a:lnTo>
                    <a:pt x="15033" y="15033"/>
                  </a:lnTo>
                  <a:lnTo>
                    <a:pt x="4034" y="31343"/>
                  </a:lnTo>
                  <a:lnTo>
                    <a:pt x="0" y="51308"/>
                  </a:lnTo>
                  <a:lnTo>
                    <a:pt x="0" y="178816"/>
                  </a:lnTo>
                  <a:lnTo>
                    <a:pt x="4034" y="198780"/>
                  </a:lnTo>
                  <a:lnTo>
                    <a:pt x="15033" y="215090"/>
                  </a:lnTo>
                  <a:lnTo>
                    <a:pt x="31343" y="226089"/>
                  </a:lnTo>
                  <a:lnTo>
                    <a:pt x="51308" y="230124"/>
                  </a:lnTo>
                  <a:lnTo>
                    <a:pt x="854710" y="230124"/>
                  </a:lnTo>
                  <a:lnTo>
                    <a:pt x="874674" y="226089"/>
                  </a:lnTo>
                  <a:lnTo>
                    <a:pt x="890984" y="215090"/>
                  </a:lnTo>
                  <a:lnTo>
                    <a:pt x="901983" y="198780"/>
                  </a:lnTo>
                  <a:lnTo>
                    <a:pt x="906018" y="178816"/>
                  </a:lnTo>
                  <a:lnTo>
                    <a:pt x="906018" y="51308"/>
                  </a:lnTo>
                  <a:lnTo>
                    <a:pt x="901983" y="31343"/>
                  </a:lnTo>
                  <a:lnTo>
                    <a:pt x="890984" y="15033"/>
                  </a:lnTo>
                  <a:lnTo>
                    <a:pt x="874674" y="4034"/>
                  </a:lnTo>
                  <a:lnTo>
                    <a:pt x="854710" y="0"/>
                  </a:lnTo>
                  <a:close/>
                </a:path>
              </a:pathLst>
            </a:custGeom>
            <a:solidFill>
              <a:srgbClr val="C8A97D">
                <a:alpha val="300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9835121" y="275082"/>
            <a:ext cx="1605280" cy="1785620"/>
            <a:chOff x="9835121" y="275082"/>
            <a:chExt cx="1605280" cy="1785620"/>
          </a:xfrm>
        </p:grpSpPr>
        <p:pic>
          <p:nvPicPr>
            <p:cNvPr id="44" name="object 4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35121" y="275082"/>
              <a:ext cx="1604770" cy="17853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873983" y="291071"/>
              <a:ext cx="1533852" cy="17145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$PPTXTitle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927" rIns="0" bIns="0" rtlCol="0" vert="horz">
            <a:spAutoFit/>
          </a:bodyPr>
          <a:lstStyle/>
          <a:p>
            <a:pPr marL="2796540">
              <a:lnSpc>
                <a:spcPct val="100000"/>
              </a:lnSpc>
              <a:spcBef>
                <a:spcPts val="95"/>
              </a:spcBef>
            </a:pPr>
            <a:r>
              <a:rPr dirty="0"/>
              <a:t>El</a:t>
            </a:r>
            <a:r>
              <a:rPr dirty="0" spc="-55"/>
              <a:t> </a:t>
            </a:r>
            <a:r>
              <a:rPr dirty="0" spc="-10"/>
              <a:t>Arcipreste:</a:t>
            </a:r>
            <a:r>
              <a:rPr dirty="0" spc="-55"/>
              <a:t> </a:t>
            </a:r>
            <a:r>
              <a:rPr dirty="0"/>
              <a:t>¿Un</a:t>
            </a:r>
            <a:r>
              <a:rPr dirty="0" spc="-55"/>
              <a:t> </a:t>
            </a:r>
            <a:r>
              <a:rPr dirty="0"/>
              <a:t>nuevo</a:t>
            </a:r>
            <a:r>
              <a:rPr dirty="0" spc="-50"/>
              <a:t> </a:t>
            </a:r>
            <a:r>
              <a:rPr dirty="0"/>
              <a:t>tipo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55"/>
              <a:t> </a:t>
            </a:r>
            <a:r>
              <a:rPr dirty="0" spc="-10"/>
              <a:t>hombre?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3801" y="936878"/>
            <a:ext cx="10186670" cy="5455285"/>
            <a:chOff x="693801" y="936878"/>
            <a:chExt cx="10186670" cy="54552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801" y="936878"/>
              <a:ext cx="10186541" cy="545519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6989" y="972305"/>
              <a:ext cx="10115550" cy="5384800"/>
            </a:xfrm>
            <a:custGeom>
              <a:avLst/>
              <a:gdLst/>
              <a:ahLst/>
              <a:cxnLst/>
              <a:rect l="l" t="t" r="r" b="b"/>
              <a:pathLst>
                <a:path w="10115550" h="5384800">
                  <a:moveTo>
                    <a:pt x="9963277" y="0"/>
                  </a:moveTo>
                  <a:lnTo>
                    <a:pt x="152273" y="0"/>
                  </a:lnTo>
                  <a:lnTo>
                    <a:pt x="104152" y="7765"/>
                  </a:lnTo>
                  <a:lnTo>
                    <a:pt x="62352" y="29386"/>
                  </a:lnTo>
                  <a:lnTo>
                    <a:pt x="29386" y="62352"/>
                  </a:lnTo>
                  <a:lnTo>
                    <a:pt x="7765" y="104152"/>
                  </a:lnTo>
                  <a:lnTo>
                    <a:pt x="0" y="152273"/>
                  </a:lnTo>
                  <a:lnTo>
                    <a:pt x="0" y="5232019"/>
                  </a:lnTo>
                  <a:lnTo>
                    <a:pt x="7765" y="5280139"/>
                  </a:lnTo>
                  <a:lnTo>
                    <a:pt x="29386" y="5321939"/>
                  </a:lnTo>
                  <a:lnTo>
                    <a:pt x="62352" y="5354905"/>
                  </a:lnTo>
                  <a:lnTo>
                    <a:pt x="104152" y="5376526"/>
                  </a:lnTo>
                  <a:lnTo>
                    <a:pt x="152273" y="5384292"/>
                  </a:lnTo>
                  <a:lnTo>
                    <a:pt x="9963277" y="5384292"/>
                  </a:lnTo>
                  <a:lnTo>
                    <a:pt x="10011397" y="5376526"/>
                  </a:lnTo>
                  <a:lnTo>
                    <a:pt x="10053197" y="5354905"/>
                  </a:lnTo>
                  <a:lnTo>
                    <a:pt x="10086163" y="5321939"/>
                  </a:lnTo>
                  <a:lnTo>
                    <a:pt x="10107784" y="5280139"/>
                  </a:lnTo>
                  <a:lnTo>
                    <a:pt x="10115550" y="5232019"/>
                  </a:lnTo>
                  <a:lnTo>
                    <a:pt x="10115550" y="152273"/>
                  </a:lnTo>
                  <a:lnTo>
                    <a:pt x="10107784" y="104152"/>
                  </a:lnTo>
                  <a:lnTo>
                    <a:pt x="10086163" y="62352"/>
                  </a:lnTo>
                  <a:lnTo>
                    <a:pt x="10053197" y="29386"/>
                  </a:lnTo>
                  <a:lnTo>
                    <a:pt x="10011397" y="7765"/>
                  </a:lnTo>
                  <a:lnTo>
                    <a:pt x="9963277" y="0"/>
                  </a:lnTo>
                  <a:close/>
                </a:path>
              </a:pathLst>
            </a:custGeom>
            <a:solidFill>
              <a:srgbClr val="E6D7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0253" y="1561718"/>
              <a:ext cx="2746984" cy="388769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49115" y="1577720"/>
              <a:ext cx="2676525" cy="3816985"/>
            </a:xfrm>
            <a:custGeom>
              <a:avLst/>
              <a:gdLst/>
              <a:ahLst/>
              <a:cxnLst/>
              <a:rect l="l" t="t" r="r" b="b"/>
              <a:pathLst>
                <a:path w="2676525" h="3816985">
                  <a:moveTo>
                    <a:pt x="2523744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3664458"/>
                  </a:lnTo>
                  <a:lnTo>
                    <a:pt x="7766" y="3712640"/>
                  </a:lnTo>
                  <a:lnTo>
                    <a:pt x="29394" y="3754477"/>
                  </a:lnTo>
                  <a:lnTo>
                    <a:pt x="62380" y="3787463"/>
                  </a:lnTo>
                  <a:lnTo>
                    <a:pt x="104217" y="3809091"/>
                  </a:lnTo>
                  <a:lnTo>
                    <a:pt x="152400" y="3816858"/>
                  </a:lnTo>
                  <a:lnTo>
                    <a:pt x="2523744" y="3816858"/>
                  </a:lnTo>
                  <a:lnTo>
                    <a:pt x="2571926" y="3809091"/>
                  </a:lnTo>
                  <a:lnTo>
                    <a:pt x="2613763" y="3787463"/>
                  </a:lnTo>
                  <a:lnTo>
                    <a:pt x="2646749" y="3754477"/>
                  </a:lnTo>
                  <a:lnTo>
                    <a:pt x="2668377" y="3712640"/>
                  </a:lnTo>
                  <a:lnTo>
                    <a:pt x="2676144" y="3664458"/>
                  </a:lnTo>
                  <a:lnTo>
                    <a:pt x="2676144" y="152400"/>
                  </a:lnTo>
                  <a:lnTo>
                    <a:pt x="2668377" y="104217"/>
                  </a:lnTo>
                  <a:lnTo>
                    <a:pt x="2646749" y="62380"/>
                  </a:lnTo>
                  <a:lnTo>
                    <a:pt x="2613763" y="29394"/>
                  </a:lnTo>
                  <a:lnTo>
                    <a:pt x="2571926" y="7766"/>
                  </a:lnTo>
                  <a:lnTo>
                    <a:pt x="25237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00753" y="1819237"/>
              <a:ext cx="2365997" cy="94720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539615" y="1835276"/>
            <a:ext cx="2295525" cy="876300"/>
          </a:xfrm>
          <a:prstGeom prst="rect">
            <a:avLst/>
          </a:prstGeom>
          <a:solidFill>
            <a:srgbClr val="8B6F5A"/>
          </a:solidFill>
        </p:spPr>
        <p:txBody>
          <a:bodyPr wrap="square" lIns="0" tIns="179070" rIns="0" bIns="0" rtlCol="0" vert="horz">
            <a:spAutoFit/>
          </a:bodyPr>
          <a:lstStyle/>
          <a:p>
            <a:pPr algn="ctr" marL="38100">
              <a:lnSpc>
                <a:spcPct val="100000"/>
              </a:lnSpc>
              <a:spcBef>
                <a:spcPts val="1410"/>
              </a:spcBef>
            </a:pPr>
            <a:r>
              <a:rPr dirty="0" sz="1300" b="1">
                <a:solidFill>
                  <a:srgbClr val="F5F0E6"/>
                </a:solidFill>
                <a:latin typeface="Calibri"/>
                <a:cs typeface="Calibri"/>
              </a:rPr>
              <a:t>Sujeto</a:t>
            </a:r>
            <a:r>
              <a:rPr dirty="0" sz="1300" spc="-60" b="1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5F0E6"/>
                </a:solidFill>
                <a:latin typeface="Calibri"/>
                <a:cs typeface="Calibri"/>
              </a:rPr>
              <a:t>Burgués</a:t>
            </a:r>
            <a:endParaRPr sz="1300">
              <a:latin typeface="Calibri"/>
              <a:cs typeface="Calibri"/>
            </a:endParaRPr>
          </a:p>
          <a:p>
            <a:pPr algn="ctr" marR="1905">
              <a:lnSpc>
                <a:spcPct val="100000"/>
              </a:lnSpc>
              <a:spcBef>
                <a:spcPts val="1175"/>
              </a:spcBef>
            </a:pP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Transición</a:t>
            </a:r>
            <a:r>
              <a:rPr dirty="0" sz="1000" spc="-15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al</a:t>
            </a:r>
            <a:r>
              <a:rPr dirty="0" sz="1000" spc="-20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Renacimiento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3663" y="1552575"/>
            <a:ext cx="2872105" cy="3906520"/>
            <a:chOff x="1113663" y="1552575"/>
            <a:chExt cx="2872105" cy="39065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13663" y="1552575"/>
              <a:ext cx="2871978" cy="3906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52525" y="1568564"/>
              <a:ext cx="2801620" cy="3835400"/>
            </a:xfrm>
            <a:custGeom>
              <a:avLst/>
              <a:gdLst/>
              <a:ahLst/>
              <a:cxnLst/>
              <a:rect l="l" t="t" r="r" b="b"/>
              <a:pathLst>
                <a:path w="2801620" h="3835400">
                  <a:moveTo>
                    <a:pt x="2660904" y="0"/>
                  </a:moveTo>
                  <a:lnTo>
                    <a:pt x="140208" y="0"/>
                  </a:lnTo>
                  <a:lnTo>
                    <a:pt x="95877" y="7144"/>
                  </a:lnTo>
                  <a:lnTo>
                    <a:pt x="57387" y="27041"/>
                  </a:lnTo>
                  <a:lnTo>
                    <a:pt x="27041" y="57387"/>
                  </a:lnTo>
                  <a:lnTo>
                    <a:pt x="7144" y="95877"/>
                  </a:lnTo>
                  <a:lnTo>
                    <a:pt x="0" y="140208"/>
                  </a:lnTo>
                  <a:lnTo>
                    <a:pt x="0" y="3694938"/>
                  </a:lnTo>
                  <a:lnTo>
                    <a:pt x="7144" y="3739268"/>
                  </a:lnTo>
                  <a:lnTo>
                    <a:pt x="27041" y="3777758"/>
                  </a:lnTo>
                  <a:lnTo>
                    <a:pt x="57387" y="3808104"/>
                  </a:lnTo>
                  <a:lnTo>
                    <a:pt x="95877" y="3828001"/>
                  </a:lnTo>
                  <a:lnTo>
                    <a:pt x="140208" y="3835146"/>
                  </a:lnTo>
                  <a:lnTo>
                    <a:pt x="2660904" y="3835146"/>
                  </a:lnTo>
                  <a:lnTo>
                    <a:pt x="2705234" y="3828001"/>
                  </a:lnTo>
                  <a:lnTo>
                    <a:pt x="2743724" y="3808104"/>
                  </a:lnTo>
                  <a:lnTo>
                    <a:pt x="2774070" y="3777758"/>
                  </a:lnTo>
                  <a:lnTo>
                    <a:pt x="2793967" y="3739268"/>
                  </a:lnTo>
                  <a:lnTo>
                    <a:pt x="2801112" y="3694938"/>
                  </a:lnTo>
                  <a:lnTo>
                    <a:pt x="2801112" y="140208"/>
                  </a:lnTo>
                  <a:lnTo>
                    <a:pt x="2793967" y="95877"/>
                  </a:lnTo>
                  <a:lnTo>
                    <a:pt x="2774070" y="57387"/>
                  </a:lnTo>
                  <a:lnTo>
                    <a:pt x="2743724" y="27041"/>
                  </a:lnTo>
                  <a:lnTo>
                    <a:pt x="2705234" y="7144"/>
                  </a:lnTo>
                  <a:lnTo>
                    <a:pt x="2660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6063" y="1828368"/>
              <a:ext cx="2566441" cy="94720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04925" y="1844420"/>
            <a:ext cx="2495550" cy="876300"/>
          </a:xfrm>
          <a:prstGeom prst="rect">
            <a:avLst/>
          </a:prstGeom>
          <a:solidFill>
            <a:srgbClr val="8B6F5A"/>
          </a:solidFill>
        </p:spPr>
        <p:txBody>
          <a:bodyPr wrap="square" lIns="0" tIns="2032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60"/>
              </a:spcBef>
            </a:pPr>
            <a:endParaRPr sz="13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300" b="1">
                <a:solidFill>
                  <a:srgbClr val="F5F0E6"/>
                </a:solidFill>
                <a:latin typeface="Calibri"/>
                <a:cs typeface="Calibri"/>
              </a:rPr>
              <a:t>Sujeto</a:t>
            </a:r>
            <a:r>
              <a:rPr dirty="0" sz="1300" spc="-50" b="1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F5F0E6"/>
                </a:solidFill>
                <a:latin typeface="Calibri"/>
                <a:cs typeface="Calibri"/>
              </a:rPr>
              <a:t>Feudal</a:t>
            </a:r>
            <a:endParaRPr sz="1300">
              <a:latin typeface="Calibri"/>
              <a:cs typeface="Calibri"/>
            </a:endParaRPr>
          </a:p>
          <a:p>
            <a:pPr algn="ctr" marL="635">
              <a:lnSpc>
                <a:spcPct val="100000"/>
              </a:lnSpc>
              <a:spcBef>
                <a:spcPts val="780"/>
              </a:spcBef>
            </a:pPr>
            <a:r>
              <a:rPr dirty="0" sz="1000">
                <a:solidFill>
                  <a:srgbClr val="F5F0E6"/>
                </a:solidFill>
                <a:latin typeface="Calibri"/>
                <a:cs typeface="Calibri"/>
              </a:rPr>
              <a:t>Edad</a:t>
            </a:r>
            <a:r>
              <a:rPr dirty="0" sz="1000" spc="-25">
                <a:solidFill>
                  <a:srgbClr val="F5F0E6"/>
                </a:solidFill>
                <a:latin typeface="Calibri"/>
                <a:cs typeface="Calibri"/>
              </a:rPr>
              <a:t> </a:t>
            </a:r>
            <a:r>
              <a:rPr dirty="0" sz="1000" spc="-10">
                <a:solidFill>
                  <a:srgbClr val="F5F0E6"/>
                </a:solidFill>
                <a:latin typeface="Calibri"/>
                <a:cs typeface="Calibri"/>
              </a:rPr>
              <a:t>Media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8301" y="3104947"/>
            <a:ext cx="1874520" cy="82105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139700" indent="-127000">
              <a:lnSpc>
                <a:spcPct val="100000"/>
              </a:lnSpc>
              <a:spcBef>
                <a:spcPts val="265"/>
              </a:spcBef>
              <a:buClr>
                <a:srgbClr val="8B6F5A"/>
              </a:buClr>
              <a:buSzPct val="127272"/>
              <a:buChar char="•"/>
              <a:tabLst>
                <a:tab pos="139700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Rol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fijo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(sacerdote,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rey)</a:t>
            </a:r>
            <a:endParaRPr sz="1100">
              <a:latin typeface="Calibri"/>
              <a:cs typeface="Calibri"/>
            </a:endParaRPr>
          </a:p>
          <a:p>
            <a:pPr marL="140335" indent="-127635">
              <a:lnSpc>
                <a:spcPct val="100000"/>
              </a:lnSpc>
              <a:spcBef>
                <a:spcPts val="509"/>
              </a:spcBef>
              <a:buClr>
                <a:srgbClr val="8B6F5A"/>
              </a:buClr>
              <a:buSzPct val="127272"/>
              <a:buChar char="•"/>
              <a:tabLst>
                <a:tab pos="140335" algn="l"/>
              </a:tabLst>
            </a:pP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Valores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tradicionales</a:t>
            </a:r>
            <a:endParaRPr sz="1100">
              <a:latin typeface="Calibri"/>
              <a:cs typeface="Calibri"/>
            </a:endParaRPr>
          </a:p>
          <a:p>
            <a:pPr marL="139700" indent="-127000">
              <a:lnSpc>
                <a:spcPct val="100000"/>
              </a:lnSpc>
              <a:spcBef>
                <a:spcPts val="75"/>
              </a:spcBef>
              <a:buClr>
                <a:srgbClr val="8B6F5A"/>
              </a:buClr>
              <a:buSzPct val="127272"/>
              <a:buChar char="•"/>
              <a:tabLst>
                <a:tab pos="139700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No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puede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cambiar</a:t>
            </a:r>
            <a:r>
              <a:rPr dirty="0" sz="1100" spc="-1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estatus</a:t>
            </a:r>
            <a:endParaRPr sz="1100">
              <a:latin typeface="Calibri"/>
              <a:cs typeface="Calibri"/>
            </a:endParaRPr>
          </a:p>
          <a:p>
            <a:pPr marL="139700" indent="-127000">
              <a:lnSpc>
                <a:spcPct val="100000"/>
              </a:lnSpc>
              <a:spcBef>
                <a:spcPts val="170"/>
              </a:spcBef>
              <a:buClr>
                <a:srgbClr val="8B6F5A"/>
              </a:buClr>
              <a:buSzPct val="127272"/>
              <a:buFont typeface="Calibri"/>
              <a:buChar char="•"/>
              <a:tabLst>
                <a:tab pos="139700" algn="l"/>
              </a:tabLst>
            </a:pP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Es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lo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que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es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por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nacimiento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5521" y="4055696"/>
            <a:ext cx="1773555" cy="509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El</a:t>
            </a:r>
            <a:r>
              <a:rPr dirty="0" sz="1050" spc="-7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Arcipreste</a:t>
            </a:r>
            <a:r>
              <a:rPr dirty="0" sz="105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representa</a:t>
            </a:r>
            <a:r>
              <a:rPr dirty="0" sz="105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3A2A1A"/>
                </a:solidFill>
                <a:latin typeface="Arial"/>
                <a:cs typeface="Arial"/>
              </a:rPr>
              <a:t>la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transición</a:t>
            </a:r>
            <a:r>
              <a:rPr dirty="0" sz="105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ideológica</a:t>
            </a:r>
            <a:r>
              <a:rPr dirty="0" sz="105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del</a:t>
            </a:r>
            <a:r>
              <a:rPr dirty="0" sz="105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A2A1A"/>
                </a:solidFill>
                <a:latin typeface="Arial"/>
                <a:cs typeface="Arial"/>
              </a:rPr>
              <a:t>siglo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XIV: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un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clérigo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que</a:t>
            </a:r>
            <a:r>
              <a:rPr dirty="0" sz="1050" spc="-1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no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3A2A1A"/>
                </a:solidFill>
                <a:latin typeface="Arial"/>
                <a:cs typeface="Arial"/>
              </a:rPr>
              <a:t>se</a:t>
            </a:r>
            <a:endParaRPr sz="1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5521" y="4539524"/>
            <a:ext cx="1452245" cy="509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comporta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como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tal,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sino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como</a:t>
            </a:r>
            <a:r>
              <a:rPr dirty="0" sz="1050" spc="-1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un</a:t>
            </a:r>
            <a:r>
              <a:rPr dirty="0" sz="1050" spc="-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burgués</a:t>
            </a:r>
            <a:r>
              <a:rPr dirty="0" sz="1050" spc="-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25">
                <a:solidFill>
                  <a:srgbClr val="3A2A1A"/>
                </a:solidFill>
                <a:latin typeface="Arial"/>
                <a:cs typeface="Arial"/>
              </a:rPr>
              <a:t>que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navega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entre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la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A2A1A"/>
                </a:solidFill>
                <a:latin typeface="Arial"/>
                <a:cs typeface="Arial"/>
              </a:rPr>
              <a:t>moral</a:t>
            </a:r>
            <a:endParaRPr sz="1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5521" y="5023351"/>
            <a:ext cx="1766570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religiosa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y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el</a:t>
            </a:r>
            <a:r>
              <a:rPr dirty="0" sz="105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3A2A1A"/>
                </a:solidFill>
                <a:latin typeface="Arial"/>
                <a:cs typeface="Arial"/>
              </a:rPr>
              <a:t>deseo</a:t>
            </a:r>
            <a:r>
              <a:rPr dirty="0" sz="105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3A2A1A"/>
                </a:solidFill>
                <a:latin typeface="Arial"/>
                <a:cs typeface="Arial"/>
              </a:rPr>
              <a:t>personal.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294956" y="1269822"/>
            <a:ext cx="7165975" cy="4070985"/>
            <a:chOff x="3294956" y="1269822"/>
            <a:chExt cx="7165975" cy="407098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94956" y="5286564"/>
              <a:ext cx="46401" cy="5377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91603" y="1269822"/>
              <a:ext cx="2968764" cy="94720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595399" y="2859887"/>
            <a:ext cx="2226945" cy="18084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201930" indent="-127000">
              <a:lnSpc>
                <a:spcPct val="100000"/>
              </a:lnSpc>
              <a:spcBef>
                <a:spcPts val="700"/>
              </a:spcBef>
              <a:buClr>
                <a:srgbClr val="8B6F5A"/>
              </a:buClr>
              <a:buSzPct val="127272"/>
              <a:buChar char="•"/>
              <a:tabLst>
                <a:tab pos="201930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Se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hace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a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sí</a:t>
            </a:r>
            <a:r>
              <a:rPr dirty="0" sz="1100" spc="-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20">
                <a:solidFill>
                  <a:srgbClr val="3A2A1A"/>
                </a:solidFill>
                <a:latin typeface="Calibri"/>
                <a:cs typeface="Calibri"/>
              </a:rPr>
              <a:t>mismo</a:t>
            </a:r>
            <a:endParaRPr sz="1100">
              <a:latin typeface="Calibri"/>
              <a:cs typeface="Calibri"/>
            </a:endParaRPr>
          </a:p>
          <a:p>
            <a:pPr marL="201930" indent="-127000">
              <a:lnSpc>
                <a:spcPct val="100000"/>
              </a:lnSpc>
              <a:spcBef>
                <a:spcPts val="1070"/>
              </a:spcBef>
              <a:buClr>
                <a:srgbClr val="8B6F5A"/>
              </a:buClr>
              <a:buSzPct val="127272"/>
              <a:buChar char="•"/>
              <a:tabLst>
                <a:tab pos="201930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Busca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su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propio</a:t>
            </a:r>
            <a:r>
              <a:rPr dirty="0" sz="1100" spc="-25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beneficio</a:t>
            </a:r>
            <a:endParaRPr sz="1100">
              <a:latin typeface="Calibri"/>
              <a:cs typeface="Calibri"/>
            </a:endParaRPr>
          </a:p>
          <a:p>
            <a:pPr marL="201930" indent="-127000">
              <a:lnSpc>
                <a:spcPct val="100000"/>
              </a:lnSpc>
              <a:spcBef>
                <a:spcPts val="735"/>
              </a:spcBef>
              <a:buClr>
                <a:srgbClr val="8B6F5A"/>
              </a:buClr>
              <a:buSzPct val="127272"/>
              <a:buChar char="•"/>
              <a:tabLst>
                <a:tab pos="201930" algn="l"/>
              </a:tabLst>
            </a:pP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Usa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ingenio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>
                <a:solidFill>
                  <a:srgbClr val="3A2A1A"/>
                </a:solidFill>
                <a:latin typeface="Calibri"/>
                <a:cs typeface="Calibri"/>
              </a:rPr>
              <a:t>para</a:t>
            </a:r>
            <a:r>
              <a:rPr dirty="0" sz="1100" spc="-30">
                <a:solidFill>
                  <a:srgbClr val="3A2A1A"/>
                </a:solidFill>
                <a:latin typeface="Calibri"/>
                <a:cs typeface="Calibri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Calibri"/>
                <a:cs typeface="Calibri"/>
              </a:rPr>
              <a:t>sobrevivir</a:t>
            </a:r>
            <a:endParaRPr sz="11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55"/>
              </a:spcBef>
            </a:pPr>
            <a:r>
              <a:rPr dirty="0" sz="1100" spc="-10">
                <a:solidFill>
                  <a:srgbClr val="6B4C3A"/>
                </a:solidFill>
                <a:latin typeface="Arial"/>
                <a:cs typeface="Arial"/>
              </a:rPr>
              <a:t>Obsesión</a:t>
            </a:r>
            <a:r>
              <a:rPr dirty="0" sz="1100" spc="-3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por</a:t>
            </a:r>
            <a:r>
              <a:rPr dirty="0" sz="1100" spc="-1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el</a:t>
            </a:r>
            <a:r>
              <a:rPr dirty="0" sz="1100" spc="-2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6B4C3A"/>
                </a:solidFill>
                <a:latin typeface="Arial"/>
                <a:cs typeface="Arial"/>
              </a:rPr>
              <a:t>dinero:</a:t>
            </a:r>
            <a:r>
              <a:rPr dirty="0" sz="1100" spc="-6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Actitud</a:t>
            </a:r>
            <a:r>
              <a:rPr dirty="0" sz="110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muy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burguesa,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contraria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a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la</a:t>
            </a:r>
            <a:r>
              <a:rPr dirty="0" sz="11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pobreza evangélica</a:t>
            </a:r>
            <a:endParaRPr sz="1100">
              <a:latin typeface="Arial"/>
              <a:cs typeface="Arial"/>
            </a:endParaRPr>
          </a:p>
          <a:p>
            <a:pPr marL="12700" marR="151765">
              <a:lnSpc>
                <a:spcPct val="100000"/>
              </a:lnSpc>
              <a:spcBef>
                <a:spcPts val="420"/>
              </a:spcBef>
            </a:pP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Manual</a:t>
            </a:r>
            <a:r>
              <a:rPr dirty="0" sz="1100" spc="-4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de</a:t>
            </a:r>
            <a:r>
              <a:rPr dirty="0" sz="1100" spc="-4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seducción:</a:t>
            </a:r>
            <a:r>
              <a:rPr dirty="0" sz="1100" spc="-4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No</a:t>
            </a:r>
            <a:r>
              <a:rPr dirty="0" sz="110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son</a:t>
            </a:r>
            <a:r>
              <a:rPr dirty="0" sz="110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las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acciones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de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un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monje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en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un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5994" y="4716776"/>
            <a:ext cx="2350135" cy="1930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50">
                <a:solidFill>
                  <a:srgbClr val="6B4C3A"/>
                </a:solidFill>
                <a:latin typeface="Arial"/>
                <a:cs typeface="Arial"/>
              </a:rPr>
              <a:t>Conexión</a:t>
            </a:r>
            <a:r>
              <a:rPr dirty="0" sz="1050" spc="4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6B4C3A"/>
                </a:solidFill>
                <a:latin typeface="Arial"/>
                <a:cs typeface="Arial"/>
              </a:rPr>
              <a:t>con</a:t>
            </a:r>
            <a:r>
              <a:rPr dirty="0" sz="1050" spc="4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6B4C3A"/>
                </a:solidFill>
                <a:latin typeface="Arial"/>
                <a:cs typeface="Arial"/>
              </a:rPr>
              <a:t>los</a:t>
            </a:r>
            <a:r>
              <a:rPr dirty="0" sz="1050" spc="40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050" spc="-10">
                <a:solidFill>
                  <a:srgbClr val="6B4C3A"/>
                </a:solidFill>
                <a:latin typeface="Arial"/>
                <a:cs typeface="Arial"/>
              </a:rPr>
              <a:t>poemas</a:t>
            </a:r>
            <a:r>
              <a:rPr dirty="0" baseline="30303" sz="1650" spc="-15">
                <a:solidFill>
                  <a:srgbClr val="3A2A1A"/>
                </a:solidFill>
                <a:latin typeface="Arial"/>
                <a:cs typeface="Arial"/>
              </a:rPr>
              <a:t>monasterio</a:t>
            </a:r>
            <a:endParaRPr baseline="30303" sz="16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595399" y="4823730"/>
            <a:ext cx="2374265" cy="527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100" spc="-10">
                <a:solidFill>
                  <a:srgbClr val="6B4C3A"/>
                </a:solidFill>
                <a:latin typeface="Arial"/>
                <a:cs typeface="Arial"/>
              </a:rPr>
              <a:t>Contradicción</a:t>
            </a:r>
            <a:r>
              <a:rPr dirty="0" sz="1100" spc="-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6B4C3A"/>
                </a:solidFill>
                <a:latin typeface="Arial"/>
                <a:cs typeface="Arial"/>
              </a:rPr>
              <a:t>permanente:</a:t>
            </a:r>
            <a:r>
              <a:rPr dirty="0" sz="1100" spc="-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Sacerdote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que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actúa</a:t>
            </a:r>
            <a:r>
              <a:rPr dirty="0" sz="110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como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>
                <a:solidFill>
                  <a:srgbClr val="3A2A1A"/>
                </a:solidFill>
                <a:latin typeface="Arial"/>
                <a:cs typeface="Arial"/>
              </a:rPr>
              <a:t>laico,</a:t>
            </a:r>
            <a:r>
              <a:rPr dirty="0" sz="110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moralista</a:t>
            </a:r>
            <a:r>
              <a:rPr dirty="0" sz="11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100" spc="-25">
                <a:solidFill>
                  <a:srgbClr val="3A2A1A"/>
                </a:solidFill>
                <a:latin typeface="Arial"/>
                <a:cs typeface="Arial"/>
              </a:rPr>
              <a:t>que </a:t>
            </a:r>
            <a:r>
              <a:rPr dirty="0" sz="1100" spc="-10">
                <a:solidFill>
                  <a:srgbClr val="3A2A1A"/>
                </a:solidFill>
                <a:latin typeface="Arial"/>
                <a:cs typeface="Arial"/>
              </a:rPr>
              <a:t>inmoraliza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4489" y="1135329"/>
            <a:ext cx="1416685" cy="238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Sujeto</a:t>
            </a:r>
            <a:r>
              <a:rPr dirty="0" sz="1400" spc="-40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b="1">
                <a:solidFill>
                  <a:srgbClr val="6B4C3A"/>
                </a:solidFill>
                <a:latin typeface="Calibri"/>
                <a:cs typeface="Calibri"/>
              </a:rPr>
              <a:t>→</a:t>
            </a:r>
            <a:r>
              <a:rPr dirty="0" sz="1400" spc="-35" b="1">
                <a:solidFill>
                  <a:srgbClr val="6B4C3A"/>
                </a:solidFill>
                <a:latin typeface="Calibri"/>
                <a:cs typeface="Calibri"/>
              </a:rPr>
              <a:t> </a:t>
            </a:r>
            <a:r>
              <a:rPr dirty="0" sz="1400" spc="-10" b="1">
                <a:solidFill>
                  <a:srgbClr val="6B4C3A"/>
                </a:solidFill>
                <a:latin typeface="Calibri"/>
                <a:cs typeface="Calibri"/>
              </a:rPr>
              <a:t>Ideología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79445" y="1183767"/>
            <a:ext cx="228595" cy="16610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7530465" y="1285875"/>
            <a:ext cx="2898140" cy="876300"/>
          </a:xfrm>
          <a:prstGeom prst="rect">
            <a:avLst/>
          </a:prstGeom>
          <a:solidFill>
            <a:srgbClr val="8B6F5A"/>
          </a:solidFill>
        </p:spPr>
        <p:txBody>
          <a:bodyPr wrap="square" lIns="0" tIns="153670" rIns="0" bIns="0" rtlCol="0" vert="horz">
            <a:spAutoFit/>
          </a:bodyPr>
          <a:lstStyle/>
          <a:p>
            <a:pPr marL="512445">
              <a:lnSpc>
                <a:spcPct val="100000"/>
              </a:lnSpc>
              <a:spcBef>
                <a:spcPts val="1210"/>
              </a:spcBef>
            </a:pPr>
            <a:r>
              <a:rPr dirty="0" sz="1400">
                <a:solidFill>
                  <a:srgbClr val="6B4C3A"/>
                </a:solidFill>
                <a:latin typeface="Arial"/>
                <a:cs typeface="Arial"/>
              </a:rPr>
              <a:t>Pregunta</a:t>
            </a:r>
            <a:r>
              <a:rPr dirty="0" sz="1400" spc="-2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6B4C3A"/>
                </a:solidFill>
                <a:latin typeface="Arial"/>
                <a:cs typeface="Arial"/>
              </a:rPr>
              <a:t>para</a:t>
            </a:r>
            <a:r>
              <a:rPr dirty="0" sz="1400" spc="-25">
                <a:solidFill>
                  <a:srgbClr val="6B4C3A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6B4C3A"/>
                </a:solidFill>
                <a:latin typeface="Arial"/>
                <a:cs typeface="Arial"/>
              </a:rPr>
              <a:t>la</a:t>
            </a:r>
            <a:r>
              <a:rPr dirty="0" sz="1400" spc="-20">
                <a:solidFill>
                  <a:srgbClr val="6B4C3A"/>
                </a:solidFill>
                <a:latin typeface="Arial"/>
                <a:cs typeface="Arial"/>
              </a:rPr>
              <a:t> clase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73452" y="3481669"/>
            <a:ext cx="2406734" cy="18677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242109" y="3392205"/>
            <a:ext cx="3042920" cy="11068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6740" indent="20955">
              <a:lnSpc>
                <a:spcPct val="112700"/>
              </a:lnSpc>
              <a:spcBef>
                <a:spcPts val="100"/>
              </a:spcBef>
            </a:pPr>
            <a:r>
              <a:rPr dirty="0" sz="1500">
                <a:latin typeface="Arial"/>
                <a:cs typeface="Arial"/>
              </a:rPr>
              <a:t>Walter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>
                <a:latin typeface="Arial"/>
                <a:cs typeface="Arial"/>
              </a:rPr>
              <a:t>White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10">
                <a:latin typeface="Arial"/>
                <a:cs typeface="Arial"/>
              </a:rPr>
              <a:t>(Breaking</a:t>
            </a:r>
            <a:r>
              <a:rPr dirty="0" sz="1500" spc="-55">
                <a:latin typeface="Arial"/>
                <a:cs typeface="Arial"/>
              </a:rPr>
              <a:t> </a:t>
            </a:r>
            <a:r>
              <a:rPr dirty="0" sz="1500" spc="-20">
                <a:latin typeface="Arial"/>
                <a:cs typeface="Arial"/>
              </a:rPr>
              <a:t>Bad) </a:t>
            </a:r>
            <a:r>
              <a:rPr dirty="0" sz="1500" spc="-40">
                <a:solidFill>
                  <a:srgbClr val="3A2A1A"/>
                </a:solidFill>
                <a:latin typeface="Arial"/>
                <a:cs typeface="Arial"/>
              </a:rPr>
              <a:t>Tony</a:t>
            </a:r>
            <a:r>
              <a:rPr dirty="0" sz="1500" spc="-5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Soprano</a:t>
            </a:r>
            <a:r>
              <a:rPr dirty="0" sz="15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(Los</a:t>
            </a:r>
            <a:r>
              <a:rPr dirty="0" sz="1500" spc="-5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Soprano)</a:t>
            </a:r>
            <a:endParaRPr sz="1500">
              <a:latin typeface="Arial"/>
              <a:cs typeface="Arial"/>
            </a:endParaRPr>
          </a:p>
          <a:p>
            <a:pPr marL="33655">
              <a:lnSpc>
                <a:spcPct val="100000"/>
              </a:lnSpc>
              <a:spcBef>
                <a:spcPts val="625"/>
              </a:spcBef>
            </a:pP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Don</a:t>
            </a:r>
            <a:r>
              <a:rPr dirty="0" sz="1500" spc="-4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Draper</a:t>
            </a:r>
            <a:r>
              <a:rPr dirty="0" sz="1500" spc="-4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(Mad</a:t>
            </a:r>
            <a:r>
              <a:rPr dirty="0" sz="1500" spc="-4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20">
                <a:solidFill>
                  <a:srgbClr val="3A2A1A"/>
                </a:solidFill>
                <a:latin typeface="Arial"/>
                <a:cs typeface="Arial"/>
              </a:rPr>
              <a:t>Men)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Frank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Underwood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(House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of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Cards)</a:t>
            </a:r>
            <a:endParaRPr sz="15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42109" y="4701702"/>
            <a:ext cx="3488690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Estos</a:t>
            </a:r>
            <a:r>
              <a:rPr dirty="0" sz="1500" spc="-5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personajes,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como</a:t>
            </a:r>
            <a:r>
              <a:rPr dirty="0" sz="150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el</a:t>
            </a:r>
            <a:r>
              <a:rPr dirty="0" sz="1500" spc="-10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Arcipreste, transgreden</a:t>
            </a:r>
            <a:r>
              <a:rPr dirty="0" sz="150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las</a:t>
            </a:r>
            <a:r>
              <a:rPr dirty="0" sz="150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normas</a:t>
            </a:r>
            <a:r>
              <a:rPr dirty="0" sz="1500" spc="-3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morales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establecidas</a:t>
            </a:r>
            <a:r>
              <a:rPr dirty="0" sz="1500" spc="-6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pero</a:t>
            </a:r>
            <a:r>
              <a:rPr dirty="0" sz="1500" spc="-6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son</a:t>
            </a:r>
            <a:r>
              <a:rPr dirty="0" sz="1500" spc="-5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complejos</a:t>
            </a:r>
            <a:r>
              <a:rPr dirty="0" sz="1500" spc="-6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50">
                <a:solidFill>
                  <a:srgbClr val="3A2A1A"/>
                </a:solidFill>
                <a:latin typeface="Arial"/>
                <a:cs typeface="Arial"/>
              </a:rPr>
              <a:t>y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humanos,</a:t>
            </a:r>
            <a:r>
              <a:rPr dirty="0" sz="1500" spc="-4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mostrando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las</a:t>
            </a:r>
            <a:r>
              <a:rPr dirty="0" sz="1500" spc="-3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contradicciones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de</a:t>
            </a:r>
            <a:r>
              <a:rPr dirty="0" sz="15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>
                <a:solidFill>
                  <a:srgbClr val="3A2A1A"/>
                </a:solidFill>
                <a:latin typeface="Arial"/>
                <a:cs typeface="Arial"/>
              </a:rPr>
              <a:t>la</a:t>
            </a:r>
            <a:r>
              <a:rPr dirty="0" sz="1500" spc="-15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condición</a:t>
            </a:r>
            <a:r>
              <a:rPr dirty="0" sz="1500" spc="-20">
                <a:solidFill>
                  <a:srgbClr val="3A2A1A"/>
                </a:solidFill>
                <a:latin typeface="Arial"/>
                <a:cs typeface="Arial"/>
              </a:rPr>
              <a:t> </a:t>
            </a:r>
            <a:r>
              <a:rPr dirty="0" sz="1500" spc="-10">
                <a:solidFill>
                  <a:srgbClr val="3A2A1A"/>
                </a:solidFill>
                <a:latin typeface="Arial"/>
                <a:cs typeface="Arial"/>
              </a:rPr>
              <a:t>humana.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48754" y="2186647"/>
            <a:ext cx="3667125" cy="387350"/>
            <a:chOff x="7148754" y="2186647"/>
            <a:chExt cx="3667125" cy="387350"/>
          </a:xfrm>
        </p:grpSpPr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48754" y="2186647"/>
              <a:ext cx="586675" cy="36570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191375" y="2223897"/>
              <a:ext cx="516255" cy="295275"/>
            </a:xfrm>
            <a:custGeom>
              <a:avLst/>
              <a:gdLst/>
              <a:ahLst/>
              <a:cxnLst/>
              <a:rect l="l" t="t" r="r" b="b"/>
              <a:pathLst>
                <a:path w="516254" h="295275">
                  <a:moveTo>
                    <a:pt x="368427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368427" y="294894"/>
                  </a:lnTo>
                  <a:lnTo>
                    <a:pt x="415021" y="287374"/>
                  </a:lnTo>
                  <a:lnTo>
                    <a:pt x="455496" y="266437"/>
                  </a:lnTo>
                  <a:lnTo>
                    <a:pt x="487417" y="234516"/>
                  </a:lnTo>
                  <a:lnTo>
                    <a:pt x="508354" y="194041"/>
                  </a:lnTo>
                  <a:lnTo>
                    <a:pt x="515873" y="147447"/>
                  </a:lnTo>
                  <a:lnTo>
                    <a:pt x="508354" y="100852"/>
                  </a:lnTo>
                  <a:lnTo>
                    <a:pt x="487417" y="60377"/>
                  </a:lnTo>
                  <a:lnTo>
                    <a:pt x="455496" y="28456"/>
                  </a:lnTo>
                  <a:lnTo>
                    <a:pt x="415021" y="7519"/>
                  </a:lnTo>
                  <a:lnTo>
                    <a:pt x="368427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35430" y="2207920"/>
              <a:ext cx="774953" cy="36570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774305" y="2223897"/>
              <a:ext cx="704215" cy="295275"/>
            </a:xfrm>
            <a:custGeom>
              <a:avLst/>
              <a:gdLst/>
              <a:ahLst/>
              <a:cxnLst/>
              <a:rect l="l" t="t" r="r" b="b"/>
              <a:pathLst>
                <a:path w="704215" h="295275">
                  <a:moveTo>
                    <a:pt x="556641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556641" y="294894"/>
                  </a:lnTo>
                  <a:lnTo>
                    <a:pt x="603235" y="287374"/>
                  </a:lnTo>
                  <a:lnTo>
                    <a:pt x="643710" y="266437"/>
                  </a:lnTo>
                  <a:lnTo>
                    <a:pt x="675631" y="234516"/>
                  </a:lnTo>
                  <a:lnTo>
                    <a:pt x="696568" y="194041"/>
                  </a:lnTo>
                  <a:lnTo>
                    <a:pt x="704088" y="147447"/>
                  </a:lnTo>
                  <a:lnTo>
                    <a:pt x="696568" y="100852"/>
                  </a:lnTo>
                  <a:lnTo>
                    <a:pt x="675631" y="60377"/>
                  </a:lnTo>
                  <a:lnTo>
                    <a:pt x="643710" y="28456"/>
                  </a:lnTo>
                  <a:lnTo>
                    <a:pt x="603235" y="7519"/>
                  </a:lnTo>
                  <a:lnTo>
                    <a:pt x="556641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34006" y="2207921"/>
              <a:ext cx="832078" cy="36570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572880" y="2223897"/>
              <a:ext cx="761365" cy="295275"/>
            </a:xfrm>
            <a:custGeom>
              <a:avLst/>
              <a:gdLst/>
              <a:ahLst/>
              <a:cxnLst/>
              <a:rect l="l" t="t" r="r" b="b"/>
              <a:pathLst>
                <a:path w="761365" h="295275">
                  <a:moveTo>
                    <a:pt x="613791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613791" y="294894"/>
                  </a:lnTo>
                  <a:lnTo>
                    <a:pt x="660385" y="287374"/>
                  </a:lnTo>
                  <a:lnTo>
                    <a:pt x="700860" y="266437"/>
                  </a:lnTo>
                  <a:lnTo>
                    <a:pt x="732781" y="234516"/>
                  </a:lnTo>
                  <a:lnTo>
                    <a:pt x="753718" y="194041"/>
                  </a:lnTo>
                  <a:lnTo>
                    <a:pt x="761238" y="147447"/>
                  </a:lnTo>
                  <a:lnTo>
                    <a:pt x="753718" y="100852"/>
                  </a:lnTo>
                  <a:lnTo>
                    <a:pt x="732781" y="60377"/>
                  </a:lnTo>
                  <a:lnTo>
                    <a:pt x="700860" y="28456"/>
                  </a:lnTo>
                  <a:lnTo>
                    <a:pt x="660385" y="7519"/>
                  </a:lnTo>
                  <a:lnTo>
                    <a:pt x="613791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47657" y="2207921"/>
              <a:ext cx="707871" cy="3657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86506" y="2223897"/>
              <a:ext cx="637540" cy="295275"/>
            </a:xfrm>
            <a:custGeom>
              <a:avLst/>
              <a:gdLst/>
              <a:ahLst/>
              <a:cxnLst/>
              <a:rect l="l" t="t" r="r" b="b"/>
              <a:pathLst>
                <a:path w="637540" h="295275">
                  <a:moveTo>
                    <a:pt x="489584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489584" y="294894"/>
                  </a:lnTo>
                  <a:lnTo>
                    <a:pt x="536179" y="287374"/>
                  </a:lnTo>
                  <a:lnTo>
                    <a:pt x="576654" y="266437"/>
                  </a:lnTo>
                  <a:lnTo>
                    <a:pt x="608575" y="234516"/>
                  </a:lnTo>
                  <a:lnTo>
                    <a:pt x="629512" y="194041"/>
                  </a:lnTo>
                  <a:lnTo>
                    <a:pt x="637032" y="147447"/>
                  </a:lnTo>
                  <a:lnTo>
                    <a:pt x="629512" y="100852"/>
                  </a:lnTo>
                  <a:lnTo>
                    <a:pt x="608575" y="60377"/>
                  </a:lnTo>
                  <a:lnTo>
                    <a:pt x="576654" y="28456"/>
                  </a:lnTo>
                  <a:lnTo>
                    <a:pt x="536179" y="7519"/>
                  </a:lnTo>
                  <a:lnTo>
                    <a:pt x="489584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60889" y="2207920"/>
              <a:ext cx="654507" cy="36570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199751" y="2223897"/>
              <a:ext cx="584200" cy="295275"/>
            </a:xfrm>
            <a:custGeom>
              <a:avLst/>
              <a:gdLst/>
              <a:ahLst/>
              <a:cxnLst/>
              <a:rect l="l" t="t" r="r" b="b"/>
              <a:pathLst>
                <a:path w="584200" h="295275">
                  <a:moveTo>
                    <a:pt x="436245" y="0"/>
                  </a:moveTo>
                  <a:lnTo>
                    <a:pt x="147447" y="0"/>
                  </a:lnTo>
                  <a:lnTo>
                    <a:pt x="100852" y="7519"/>
                  </a:lnTo>
                  <a:lnTo>
                    <a:pt x="60377" y="28456"/>
                  </a:lnTo>
                  <a:lnTo>
                    <a:pt x="28456" y="60377"/>
                  </a:lnTo>
                  <a:lnTo>
                    <a:pt x="7519" y="100852"/>
                  </a:lnTo>
                  <a:lnTo>
                    <a:pt x="0" y="147447"/>
                  </a:lnTo>
                  <a:lnTo>
                    <a:pt x="7519" y="194041"/>
                  </a:lnTo>
                  <a:lnTo>
                    <a:pt x="28456" y="234516"/>
                  </a:lnTo>
                  <a:lnTo>
                    <a:pt x="60377" y="266437"/>
                  </a:lnTo>
                  <a:lnTo>
                    <a:pt x="100852" y="287374"/>
                  </a:lnTo>
                  <a:lnTo>
                    <a:pt x="147447" y="294894"/>
                  </a:lnTo>
                  <a:lnTo>
                    <a:pt x="436245" y="294894"/>
                  </a:lnTo>
                  <a:lnTo>
                    <a:pt x="482839" y="287374"/>
                  </a:lnTo>
                  <a:lnTo>
                    <a:pt x="523314" y="266437"/>
                  </a:lnTo>
                  <a:lnTo>
                    <a:pt x="555235" y="234516"/>
                  </a:lnTo>
                  <a:lnTo>
                    <a:pt x="576172" y="194041"/>
                  </a:lnTo>
                  <a:lnTo>
                    <a:pt x="583692" y="147447"/>
                  </a:lnTo>
                  <a:lnTo>
                    <a:pt x="576172" y="100852"/>
                  </a:lnTo>
                  <a:lnTo>
                    <a:pt x="555235" y="60377"/>
                  </a:lnTo>
                  <a:lnTo>
                    <a:pt x="523314" y="28456"/>
                  </a:lnTo>
                  <a:lnTo>
                    <a:pt x="482839" y="7519"/>
                  </a:lnTo>
                  <a:lnTo>
                    <a:pt x="436245" y="0"/>
                  </a:lnTo>
                  <a:close/>
                </a:path>
              </a:pathLst>
            </a:custGeom>
            <a:solidFill>
              <a:srgbClr val="8B6F5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7285861" y="2282825"/>
            <a:ext cx="33966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9925" algn="l"/>
                <a:tab pos="1376680" algn="l"/>
                <a:tab pos="2273935" algn="l"/>
                <a:tab pos="3014345" algn="l"/>
              </a:tabLst>
            </a:pP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JAMIE</a:t>
            </a:r>
            <a:r>
              <a:rPr dirty="0" sz="900" b="1">
                <a:solidFill>
                  <a:srgbClr val="F5F0E6"/>
                </a:solidFill>
                <a:latin typeface="Calibri"/>
                <a:cs typeface="Calibri"/>
              </a:rPr>
              <a:t>	</a:t>
            </a: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ETHAN</a:t>
            </a:r>
            <a:r>
              <a:rPr dirty="0" sz="900" b="1">
                <a:solidFill>
                  <a:srgbClr val="F5F0E6"/>
                </a:solidFill>
                <a:latin typeface="Calibri"/>
                <a:cs typeface="Calibri"/>
              </a:rPr>
              <a:t>	</a:t>
            </a: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ANNALISE</a:t>
            </a:r>
            <a:r>
              <a:rPr dirty="0" sz="900" b="1">
                <a:solidFill>
                  <a:srgbClr val="F5F0E6"/>
                </a:solidFill>
                <a:latin typeface="Calibri"/>
                <a:cs typeface="Calibri"/>
              </a:rPr>
              <a:t>	</a:t>
            </a: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LYDIA</a:t>
            </a:r>
            <a:r>
              <a:rPr dirty="0" sz="900" b="1">
                <a:solidFill>
                  <a:srgbClr val="F5F0E6"/>
                </a:solidFill>
                <a:latin typeface="Calibri"/>
                <a:cs typeface="Calibri"/>
              </a:rPr>
              <a:t>	</a:t>
            </a:r>
            <a:r>
              <a:rPr dirty="0" sz="900" spc="-10" b="1">
                <a:solidFill>
                  <a:srgbClr val="F5F0E6"/>
                </a:solidFill>
                <a:latin typeface="Calibri"/>
                <a:cs typeface="Calibri"/>
              </a:rPr>
              <a:t>RACHEL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75671" y="2641577"/>
            <a:ext cx="2258060" cy="6718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850">
                <a:latin typeface="Arial"/>
                <a:cs typeface="Arial"/>
              </a:rPr>
              <a:t>¿Conocéis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personajes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en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películas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o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series</a:t>
            </a:r>
            <a:r>
              <a:rPr dirty="0" sz="850" spc="-3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de </a:t>
            </a:r>
            <a:r>
              <a:rPr dirty="0" sz="850">
                <a:latin typeface="Arial"/>
                <a:cs typeface="Arial"/>
              </a:rPr>
              <a:t>hoy</a:t>
            </a:r>
            <a:r>
              <a:rPr dirty="0" sz="850" spc="-4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que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sean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como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el</a:t>
            </a:r>
            <a:r>
              <a:rPr dirty="0" sz="850" spc="-50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Arcipreste?</a:t>
            </a:r>
            <a:endParaRPr sz="850">
              <a:latin typeface="Arial"/>
              <a:cs typeface="Arial"/>
            </a:endParaRPr>
          </a:p>
          <a:p>
            <a:pPr marL="12700" marR="6985">
              <a:lnSpc>
                <a:spcPts val="1019"/>
              </a:lnSpc>
              <a:spcBef>
                <a:spcPts val="30"/>
              </a:spcBef>
            </a:pPr>
            <a:r>
              <a:rPr dirty="0" sz="850" spc="-10">
                <a:latin typeface="Arial"/>
                <a:cs typeface="Arial"/>
              </a:rPr>
              <a:t>Alguien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que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no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es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ni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'bueno'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ni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'malo',</a:t>
            </a:r>
            <a:r>
              <a:rPr dirty="0" sz="850" spc="-2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sino</a:t>
            </a:r>
            <a:r>
              <a:rPr dirty="0" sz="850" spc="-20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que </a:t>
            </a:r>
            <a:r>
              <a:rPr dirty="0" sz="850">
                <a:latin typeface="Arial"/>
                <a:cs typeface="Arial"/>
              </a:rPr>
              <a:t>lucha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para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conseguir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lo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que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quiere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>
                <a:latin typeface="Arial"/>
                <a:cs typeface="Arial"/>
              </a:rPr>
              <a:t>en</a:t>
            </a:r>
            <a:r>
              <a:rPr dirty="0" sz="850" spc="-35">
                <a:latin typeface="Arial"/>
                <a:cs typeface="Arial"/>
              </a:rPr>
              <a:t> </a:t>
            </a:r>
            <a:r>
              <a:rPr dirty="0" sz="850" spc="-25">
                <a:latin typeface="Arial"/>
                <a:cs typeface="Arial"/>
              </a:rPr>
              <a:t>un </a:t>
            </a:r>
            <a:r>
              <a:rPr dirty="0" sz="850">
                <a:latin typeface="Arial"/>
                <a:cs typeface="Arial"/>
              </a:rPr>
              <a:t>mundo</a:t>
            </a:r>
            <a:r>
              <a:rPr dirty="0" sz="850" spc="-55">
                <a:latin typeface="Arial"/>
                <a:cs typeface="Arial"/>
              </a:rPr>
              <a:t> </a:t>
            </a:r>
            <a:r>
              <a:rPr dirty="0" sz="850" spc="-10">
                <a:latin typeface="Arial"/>
                <a:cs typeface="Arial"/>
              </a:rPr>
              <a:t>complejo.</a:t>
            </a:r>
            <a:endParaRPr sz="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Ruiz, Arcipreste de Hita</dc:title>
  <dcterms:created xsi:type="dcterms:W3CDTF">2025-10-27T00:07:00Z</dcterms:created>
  <dcterms:modified xsi:type="dcterms:W3CDTF">2025-10-27T00:07:00Z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2025-10-27T00:00:00Z</vt:filetime>
  </property>
  <property fmtid="{D5CDD505-2E9C-101B-9397-08002B2CF9AE}" pid="3" name="Creator">
    <vt:lpwstr>Adobe Express</vt:lpwstr>
  </property>
  <property fmtid="{D5CDD505-2E9C-101B-9397-08002B2CF9AE}" pid="4" name="LastSaved">
    <vt:filetime>2025-10-27T00:00:00Z</vt:filetime>
  </property>
  <property fmtid="{D5CDD505-2E9C-101B-9397-08002B2CF9AE}" pid="5" name="Producer">
    <vt:lpwstr>Adobe Express</vt:lpwstr>
  </property>
</Properties>
</file>