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8D"/>
    <a:srgbClr val="766353"/>
    <a:srgbClr val="0B2930"/>
    <a:srgbClr val="020B0D"/>
    <a:srgbClr val="324855"/>
    <a:srgbClr val="709EBF"/>
    <a:srgbClr val="9AB8C2"/>
    <a:srgbClr val="ED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7DE50-0F39-4C36-93BC-99DD768A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52A394-67BD-4A73-A3BE-47B889B0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69AE04-894C-4074-8DB9-F742CA9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62257F-A690-4F49-96DC-CB7CEDF2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F3ED12-D957-43CB-B4FC-83FD5CC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674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EB77F-A471-4202-BBFE-5E9C3666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351FB6-6263-4681-AD9E-35609DB2A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C6825-3054-4173-9C12-7075B87F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4A4362-2F80-4055-B8B2-37C7BD24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54BDE0-4BFD-4DF4-88E2-967FD5B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8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5F5F38-4F74-4293-987B-2FD0B343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8521B1-7846-4428-B1BB-9A16F11C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E86AC-4D16-4CD7-82D1-D286359D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C4AEC1-23DE-4021-AC04-0F66AA08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07796-9413-4939-BCD4-1E4CF86F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6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41879-EA63-4EDE-B94E-8AAC7B45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D06DB-52A9-46AD-879A-E432F093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62F062-8497-4D91-99E0-4FC980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ADDAC6-C59D-4336-9F84-C6FEC92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C70C21-C3D8-4665-A722-251F042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87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0030B-53A9-4CF0-BDA7-3B6AABA1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A301E9-D4E9-44D8-AC9F-E9B663D6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FF465-FE5C-45C1-BFF5-A2514C64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9190DA-331B-424C-9C77-E15E71C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485FE-D2A4-4A74-A138-3D20897F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26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29716-D0D0-447D-81DD-CC990A10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3D5BE9-6FB4-4634-AED4-CDDA87E5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21394A-B9B5-4F9D-BD3B-1AA10F791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E2661F-5D37-4519-94EE-D4132F70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F0F99D-32F2-4000-B3C9-81A2B80E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EB66B-A1A0-4A58-9355-113A7973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2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1846C-C89B-4941-943C-C5B911CA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71D864-1AC4-4C33-8D16-69E790E1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A113AE-87E5-43DF-BDFD-1A798D33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D75255-09B5-4CBC-988D-4AC3AB5E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F59AB0-5DD6-4B01-93B5-74B8FA439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71491A-400C-4E01-97F2-74C215F3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1C87484-562C-4D5E-85C4-52610EF8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BFCFAA-CBD3-40A1-A52A-E917F65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98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5D07C-CE83-4257-BD66-06C1C038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21146B-C427-4188-93D5-143FD011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2FC822-C3E4-4175-A379-8BAB1AA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DA9094-3D92-4C60-9445-3973F03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121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BC3332-AF67-488A-A385-B56BD10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B5C1BA-B0E8-4815-95A4-5B18B75F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809BD-0335-4217-ACA2-E4ED23E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640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9706B-5F3A-4259-A5BE-CB9F60B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18A77-7D9F-416A-9AC6-00D95CDF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F0F3C7-4470-4748-86F2-51BEA77C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E4E6C3-71FB-4CD7-B6C1-DB7B6E9B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3BAE0F-6DF1-42F4-A2A8-223AC0A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353139-9AB3-4B77-8A3A-177418F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5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9AB24-693D-4FE9-A5CD-522A0AB4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9EBEAF-ECBE-4700-B3F9-1579D613C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C5FC59-CAB6-48E2-BD21-4CFD0ACBA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41EDF-A812-4749-92B1-EC47454B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2E1E17-D7DD-422C-8B82-95D03609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629537-ECED-4A98-B1F9-30E1252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26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D74E7A-F640-4693-8214-CF449348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EBA359-61BE-4C1E-868F-9811EE2C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B56E5F-A8EE-4C7E-9386-42BCD80AF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DA9E-8B98-4A5D-B86A-AA6BF4C93A05}" type="datetimeFigureOut">
              <a:rPr lang="cs-CZ" smtClean="0"/>
              <a:t>07/05/20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229CE-B9EF-40B5-8B18-8796BFBFE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65D763-24E4-4892-8040-A37AD04A5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BCA5-F8F3-49A0-8C6B-F9DF4DB5F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10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dark, white&#10;&#10;Description automatically generated">
            <a:extLst>
              <a:ext uri="{FF2B5EF4-FFF2-40B4-BE49-F238E27FC236}">
                <a16:creationId xmlns:a16="http://schemas.microsoft.com/office/drawing/2014/main" xmlns="" id="{CADFB369-B933-4602-A5F8-CE974FAB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C748D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0FCD80-C740-46E4-B0EF-CDDEC0E91338}"/>
              </a:ext>
            </a:extLst>
          </p:cNvPr>
          <p:cNvSpPr txBox="1"/>
          <p:nvPr/>
        </p:nvSpPr>
        <p:spPr>
          <a:xfrm>
            <a:off x="2663687" y="303071"/>
            <a:ext cx="686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  <a:latin typeface="Abadi" panose="020B0604020104020204" pitchFamily="34" charset="0"/>
              </a:rPr>
              <a:t>WESTWORLD  </a:t>
            </a:r>
            <a:endParaRPr lang="cs-CZ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9EC246-3128-49F6-8C50-C76D1D85AEA7}"/>
              </a:ext>
            </a:extLst>
          </p:cNvPr>
          <p:cNvSpPr txBox="1"/>
          <p:nvPr/>
        </p:nvSpPr>
        <p:spPr>
          <a:xfrm>
            <a:off x="2663687" y="5239506"/>
            <a:ext cx="686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chemeClr val="bg1"/>
                </a:solidFill>
                <a:latin typeface="Abadi" panose="020B0604020104020204" pitchFamily="34" charset="0"/>
              </a:rPr>
              <a:t>Can We Identify the Humans? </a:t>
            </a:r>
            <a:r>
              <a:rPr lang="cs-CZ" sz="2400" b="1" dirty="0">
                <a:solidFill>
                  <a:schemeClr val="bg1"/>
                </a:solidFill>
                <a:latin typeface="Abadi" panose="020B0604020104020204" pitchFamily="34" charset="0"/>
              </a:rPr>
              <a:t>  </a:t>
            </a:r>
            <a:endParaRPr lang="cs-CZ" sz="16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2F7C99-2300-43CE-892A-7BD40FA89146}"/>
              </a:ext>
            </a:extLst>
          </p:cNvPr>
          <p:cNvSpPr txBox="1"/>
          <p:nvPr/>
        </p:nvSpPr>
        <p:spPr>
          <a:xfrm>
            <a:off x="7308573" y="5864087"/>
            <a:ext cx="686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chemeClr val="bg1"/>
                </a:solidFill>
                <a:latin typeface="Abadi" panose="020B0604020104020204" pitchFamily="34" charset="0"/>
              </a:rPr>
              <a:t>Michal Riha </a:t>
            </a:r>
          </a:p>
          <a:p>
            <a:pPr algn="ctr"/>
            <a:r>
              <a:rPr lang="cs-CZ" sz="2400" dirty="0">
                <a:solidFill>
                  <a:schemeClr val="bg1"/>
                </a:solidFill>
                <a:latin typeface="Abadi" panose="020B0604020104020204" pitchFamily="34" charset="0"/>
              </a:rPr>
              <a:t>Lisa Dem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ya</a:t>
            </a:r>
            <a:r>
              <a:rPr lang="cs-CZ" sz="2400" dirty="0">
                <a:solidFill>
                  <a:schemeClr val="bg1"/>
                </a:solidFill>
                <a:latin typeface="Abadi" panose="020B0604020104020204" pitchFamily="34" charset="0"/>
              </a:rPr>
              <a:t>nenko</a:t>
            </a:r>
            <a:endParaRPr lang="cs-CZ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4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0FCD80-C740-46E4-B0EF-CDDEC0E91338}"/>
              </a:ext>
            </a:extLst>
          </p:cNvPr>
          <p:cNvSpPr txBox="1"/>
          <p:nvPr/>
        </p:nvSpPr>
        <p:spPr>
          <a:xfrm>
            <a:off x="2663687" y="303071"/>
            <a:ext cx="686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  <a:latin typeface="Abadi" panose="020B0604020104020204" pitchFamily="34" charset="0"/>
              </a:rPr>
              <a:t>WESTWORLD  </a:t>
            </a:r>
            <a:endParaRPr lang="cs-CZ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C555EC2-A6C1-4F29-95FB-D2BCE4F7B551}"/>
              </a:ext>
            </a:extLst>
          </p:cNvPr>
          <p:cNvSpPr/>
          <p:nvPr/>
        </p:nvSpPr>
        <p:spPr>
          <a:xfrm>
            <a:off x="0" y="0"/>
            <a:ext cx="4571999" cy="6964017"/>
          </a:xfrm>
          <a:prstGeom prst="rect">
            <a:avLst/>
          </a:prstGeom>
          <a:solidFill>
            <a:srgbClr val="0B2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D21EA-FE42-4D5E-AFD7-185CD1CD28B9}"/>
              </a:ext>
            </a:extLst>
          </p:cNvPr>
          <p:cNvSpPr txBox="1"/>
          <p:nvPr/>
        </p:nvSpPr>
        <p:spPr>
          <a:xfrm>
            <a:off x="1656521" y="426182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chemeClr val="bg1"/>
                </a:solidFill>
              </a:rPr>
              <a:t>SUMMARY OF THE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FC1E3-FB8D-4CD6-AB17-BFEF02750E4B}"/>
              </a:ext>
            </a:extLst>
          </p:cNvPr>
          <p:cNvSpPr txBox="1"/>
          <p:nvPr/>
        </p:nvSpPr>
        <p:spPr>
          <a:xfrm>
            <a:off x="4572000" y="426182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9EBF"/>
                </a:solidFill>
              </a:rPr>
              <a:t>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EC5E49-8CAB-4EAB-B0E7-25DE1B5938BC}"/>
              </a:ext>
            </a:extLst>
          </p:cNvPr>
          <p:cNvGrpSpPr/>
          <p:nvPr/>
        </p:nvGrpSpPr>
        <p:grpSpPr>
          <a:xfrm>
            <a:off x="2822713" y="847058"/>
            <a:ext cx="8587409" cy="1497495"/>
            <a:chOff x="2822713" y="847058"/>
            <a:chExt cx="8587409" cy="14974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68AE737-52A5-457D-9D42-C84AB5BE1FD9}"/>
                </a:ext>
              </a:extLst>
            </p:cNvPr>
            <p:cNvSpPr/>
            <p:nvPr/>
          </p:nvSpPr>
          <p:spPr>
            <a:xfrm>
              <a:off x="2822713" y="1205045"/>
              <a:ext cx="7335079" cy="751559"/>
            </a:xfrm>
            <a:prstGeom prst="rect">
              <a:avLst/>
            </a:prstGeom>
            <a:solidFill>
              <a:srgbClr val="020B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dirty="0"/>
                <a:t>Given the </a:t>
              </a:r>
              <a:r>
                <a:rPr lang="cs-CZ" b="1" dirty="0"/>
                <a:t>dialogues</a:t>
              </a:r>
              <a:r>
                <a:rPr lang="cs-CZ" dirty="0"/>
                <a:t> from the </a:t>
              </a:r>
              <a:r>
                <a:rPr lang="cs-CZ" b="1" dirty="0"/>
                <a:t>Westwold </a:t>
              </a:r>
              <a:r>
                <a:rPr lang="cs-CZ" dirty="0"/>
                <a:t>tv series, can we tell which </a:t>
              </a:r>
              <a:r>
                <a:rPr lang="cs-CZ" b="1" dirty="0"/>
                <a:t>replica </a:t>
              </a:r>
              <a:r>
                <a:rPr lang="cs-CZ" dirty="0"/>
                <a:t>was said by a </a:t>
              </a:r>
              <a:r>
                <a:rPr lang="cs-CZ" b="1" dirty="0"/>
                <a:t>human </a:t>
              </a:r>
              <a:r>
                <a:rPr lang="cs-CZ" dirty="0"/>
                <a:t>and which one by a </a:t>
              </a:r>
              <a:r>
                <a:rPr lang="cs-CZ" b="1" dirty="0"/>
                <a:t>robot</a:t>
              </a:r>
              <a:r>
                <a:rPr lang="cs-CZ" dirty="0"/>
                <a:t>?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7AD48D80-58FF-4BC6-92A6-F626156972F0}"/>
                </a:ext>
              </a:extLst>
            </p:cNvPr>
            <p:cNvSpPr/>
            <p:nvPr/>
          </p:nvSpPr>
          <p:spPr>
            <a:xfrm>
              <a:off x="9912627" y="847058"/>
              <a:ext cx="1497495" cy="1497495"/>
            </a:xfrm>
            <a:prstGeom prst="ellipse">
              <a:avLst/>
            </a:prstGeom>
            <a:solidFill>
              <a:srgbClr val="4C748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Research Question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A0F3B91-93A9-4EEA-99CD-1B1286640482}"/>
              </a:ext>
            </a:extLst>
          </p:cNvPr>
          <p:cNvGrpSpPr/>
          <p:nvPr/>
        </p:nvGrpSpPr>
        <p:grpSpPr>
          <a:xfrm>
            <a:off x="1325218" y="2138054"/>
            <a:ext cx="8587409" cy="1497495"/>
            <a:chOff x="2822713" y="847058"/>
            <a:chExt cx="8587409" cy="14974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0296D89-5CC9-4C5C-99DA-E0919A3B163D}"/>
                </a:ext>
              </a:extLst>
            </p:cNvPr>
            <p:cNvSpPr/>
            <p:nvPr/>
          </p:nvSpPr>
          <p:spPr>
            <a:xfrm>
              <a:off x="2822713" y="1205045"/>
              <a:ext cx="7335079" cy="751559"/>
            </a:xfrm>
            <a:prstGeom prst="rect">
              <a:avLst/>
            </a:prstGeom>
            <a:solidFill>
              <a:srgbClr val="020B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b="1" dirty="0"/>
                <a:t>Subtitles</a:t>
              </a:r>
              <a:r>
                <a:rPr lang="cs-CZ" dirty="0"/>
                <a:t> for 27 episodes were </a:t>
              </a:r>
              <a:r>
                <a:rPr lang="cs-CZ" b="1" dirty="0"/>
                <a:t>manually </a:t>
              </a:r>
              <a:r>
                <a:rPr lang="cs-CZ" dirty="0"/>
                <a:t>annotated with the names of the characters and a </a:t>
              </a:r>
              <a:r>
                <a:rPr lang="cs-CZ" b="1" dirty="0"/>
                <a:t>variable </a:t>
              </a:r>
              <a:r>
                <a:rPr lang="cs-CZ" dirty="0"/>
                <a:t>showing whether they are a </a:t>
              </a:r>
              <a:r>
                <a:rPr lang="cs-CZ" b="1" dirty="0"/>
                <a:t>sythetic being </a:t>
              </a:r>
              <a:r>
                <a:rPr lang="cs-CZ" dirty="0"/>
                <a:t>or not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255E2FA7-99F9-409D-902B-8A3EF54E9D4B}"/>
                </a:ext>
              </a:extLst>
            </p:cNvPr>
            <p:cNvSpPr/>
            <p:nvPr/>
          </p:nvSpPr>
          <p:spPr>
            <a:xfrm>
              <a:off x="9912627" y="847058"/>
              <a:ext cx="1497495" cy="1497495"/>
            </a:xfrm>
            <a:prstGeom prst="ellipse">
              <a:avLst/>
            </a:prstGeom>
            <a:solidFill>
              <a:srgbClr val="4C748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EF38AF-B56C-40D6-A458-4D4D88A90ED8}"/>
              </a:ext>
            </a:extLst>
          </p:cNvPr>
          <p:cNvGrpSpPr/>
          <p:nvPr/>
        </p:nvGrpSpPr>
        <p:grpSpPr>
          <a:xfrm>
            <a:off x="2663687" y="3313310"/>
            <a:ext cx="9382539" cy="1653601"/>
            <a:chOff x="2544417" y="690952"/>
            <a:chExt cx="9382539" cy="1653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2392730-AD01-4B85-8312-ACD88EB0E82C}"/>
                </a:ext>
              </a:extLst>
            </p:cNvPr>
            <p:cNvSpPr/>
            <p:nvPr/>
          </p:nvSpPr>
          <p:spPr>
            <a:xfrm>
              <a:off x="2544417" y="1205045"/>
              <a:ext cx="7613375" cy="751559"/>
            </a:xfrm>
            <a:prstGeom prst="rect">
              <a:avLst/>
            </a:prstGeom>
            <a:solidFill>
              <a:srgbClr val="020B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dirty="0"/>
                <a:t>After running </a:t>
              </a:r>
              <a:r>
                <a:rPr lang="cs-CZ" b="1" dirty="0"/>
                <a:t>multiple</a:t>
              </a:r>
              <a:r>
                <a:rPr lang="cs-CZ" dirty="0"/>
                <a:t> models from </a:t>
              </a:r>
              <a:r>
                <a:rPr lang="cs-CZ" b="1" dirty="0"/>
                <a:t>Random Forests </a:t>
              </a:r>
              <a:r>
                <a:rPr lang="cs-CZ" dirty="0"/>
                <a:t>to </a:t>
              </a:r>
              <a:r>
                <a:rPr lang="cs-CZ" b="1" dirty="0"/>
                <a:t>CNN</a:t>
              </a:r>
              <a:r>
                <a:rPr lang="cs-CZ" dirty="0"/>
                <a:t>, the maximal </a:t>
              </a:r>
              <a:r>
                <a:rPr lang="cs-CZ" b="1" dirty="0"/>
                <a:t>accuracy </a:t>
              </a:r>
              <a:r>
                <a:rPr lang="cs-CZ" dirty="0"/>
                <a:t>we were able to get was around </a:t>
              </a:r>
              <a:r>
                <a:rPr lang="cs-CZ" b="1" dirty="0"/>
                <a:t>65% </a:t>
              </a:r>
              <a:r>
                <a:rPr lang="cs-CZ" dirty="0"/>
                <a:t>on the binary decision variable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3B5C07F-0B09-43EA-AAB7-E577DE021CA1}"/>
                </a:ext>
              </a:extLst>
            </p:cNvPr>
            <p:cNvSpPr/>
            <p:nvPr/>
          </p:nvSpPr>
          <p:spPr>
            <a:xfrm>
              <a:off x="9912627" y="690952"/>
              <a:ext cx="2014329" cy="1653601"/>
            </a:xfrm>
            <a:prstGeom prst="ellipse">
              <a:avLst/>
            </a:prstGeom>
            <a:solidFill>
              <a:srgbClr val="4C748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Classification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D8E9B2E-5693-4076-9850-DD043D178A0D}"/>
              </a:ext>
            </a:extLst>
          </p:cNvPr>
          <p:cNvGrpSpPr/>
          <p:nvPr/>
        </p:nvGrpSpPr>
        <p:grpSpPr>
          <a:xfrm>
            <a:off x="1179443" y="4770816"/>
            <a:ext cx="9382540" cy="1653601"/>
            <a:chOff x="2305877" y="690952"/>
            <a:chExt cx="9382540" cy="16536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324AC4B-EE27-4546-8287-E666A3EBB170}"/>
                </a:ext>
              </a:extLst>
            </p:cNvPr>
            <p:cNvSpPr/>
            <p:nvPr/>
          </p:nvSpPr>
          <p:spPr>
            <a:xfrm>
              <a:off x="2305877" y="1205045"/>
              <a:ext cx="7851915" cy="751559"/>
            </a:xfrm>
            <a:prstGeom prst="rect">
              <a:avLst/>
            </a:prstGeom>
            <a:solidFill>
              <a:srgbClr val="020B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b="1" dirty="0"/>
                <a:t>POS tagging</a:t>
              </a:r>
              <a:r>
                <a:rPr lang="cs-CZ" dirty="0"/>
                <a:t> was chosen as the Structured Prediction task and </a:t>
              </a:r>
              <a:r>
                <a:rPr lang="cs-CZ" b="1" dirty="0"/>
                <a:t>accuracy </a:t>
              </a:r>
              <a:r>
                <a:rPr lang="cs-CZ" dirty="0"/>
                <a:t>of over </a:t>
              </a:r>
              <a:r>
                <a:rPr lang="cs-CZ" b="1" dirty="0"/>
                <a:t>95% </a:t>
              </a:r>
              <a:r>
                <a:rPr lang="cs-CZ" dirty="0"/>
                <a:t>was achieved on the test dataset with the modified </a:t>
              </a:r>
              <a:r>
                <a:rPr lang="cs-CZ" b="1" dirty="0"/>
                <a:t>Structured Perceptron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6F34F80-92F8-4586-968C-F48D720593B0}"/>
                </a:ext>
              </a:extLst>
            </p:cNvPr>
            <p:cNvSpPr/>
            <p:nvPr/>
          </p:nvSpPr>
          <p:spPr>
            <a:xfrm>
              <a:off x="9912627" y="690952"/>
              <a:ext cx="1775790" cy="1653601"/>
            </a:xfrm>
            <a:prstGeom prst="ellipse">
              <a:avLst/>
            </a:prstGeom>
            <a:solidFill>
              <a:srgbClr val="4C748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Structured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50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5AAFE02-A548-430E-B99D-88CDF545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"/>
            <a:ext cx="12192000" cy="6848929"/>
          </a:xfrm>
          <a:prstGeom prst="rect">
            <a:avLst/>
          </a:prstGeom>
        </p:spPr>
      </p:pic>
      <p:sp>
        <p:nvSpPr>
          <p:cNvPr id="24" name="Callout: Bent Line with Border and Accent Bar 23">
            <a:extLst>
              <a:ext uri="{FF2B5EF4-FFF2-40B4-BE49-F238E27FC236}">
                <a16:creationId xmlns:a16="http://schemas.microsoft.com/office/drawing/2014/main" xmlns="" id="{D009F578-6F4F-4674-8877-0DEC9C00017B}"/>
              </a:ext>
            </a:extLst>
          </p:cNvPr>
          <p:cNvSpPr/>
          <p:nvPr/>
        </p:nvSpPr>
        <p:spPr>
          <a:xfrm>
            <a:off x="8759686" y="556591"/>
            <a:ext cx="2531165" cy="569843"/>
          </a:xfrm>
          <a:prstGeom prst="accentBorderCallout2">
            <a:avLst/>
          </a:prstGeom>
          <a:solidFill>
            <a:srgbClr val="EDF4F6"/>
          </a:solidFill>
          <a:ln>
            <a:solidFill>
              <a:srgbClr val="020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324855"/>
                </a:solidFill>
              </a:rPr>
              <a:t>Data </a:t>
            </a:r>
            <a:r>
              <a:rPr lang="en-GB" dirty="0">
                <a:solidFill>
                  <a:srgbClr val="324855"/>
                </a:solidFill>
              </a:rPr>
              <a:t>&amp; Pre-processing</a:t>
            </a:r>
            <a:endParaRPr lang="cs-CZ" dirty="0">
              <a:solidFill>
                <a:srgbClr val="324855"/>
              </a:solidFill>
            </a:endParaRPr>
          </a:p>
        </p:txBody>
      </p:sp>
      <p:sp>
        <p:nvSpPr>
          <p:cNvPr id="25" name="Callout: Bent Line with Border and Accent Bar 24">
            <a:extLst>
              <a:ext uri="{FF2B5EF4-FFF2-40B4-BE49-F238E27FC236}">
                <a16:creationId xmlns:a16="http://schemas.microsoft.com/office/drawing/2014/main" xmlns="" id="{59E90281-1487-4229-9188-30FDC57CCE2B}"/>
              </a:ext>
            </a:extLst>
          </p:cNvPr>
          <p:cNvSpPr/>
          <p:nvPr/>
        </p:nvSpPr>
        <p:spPr>
          <a:xfrm>
            <a:off x="9687340" y="2179983"/>
            <a:ext cx="2173356" cy="56984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035"/>
              <a:gd name="adj6" fmla="val -35672"/>
            </a:avLst>
          </a:prstGeom>
          <a:solidFill>
            <a:srgbClr val="EDF4F6"/>
          </a:solidFill>
          <a:ln>
            <a:solidFill>
              <a:srgbClr val="020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24855"/>
                </a:solidFill>
              </a:rPr>
              <a:t>Research Question</a:t>
            </a:r>
            <a:endParaRPr lang="cs-CZ" dirty="0">
              <a:solidFill>
                <a:srgbClr val="324855"/>
              </a:solidFill>
            </a:endParaRPr>
          </a:p>
        </p:txBody>
      </p:sp>
      <p:sp>
        <p:nvSpPr>
          <p:cNvPr id="26" name="Callout: Bent Line with Border and Accent Bar 25">
            <a:extLst>
              <a:ext uri="{FF2B5EF4-FFF2-40B4-BE49-F238E27FC236}">
                <a16:creationId xmlns:a16="http://schemas.microsoft.com/office/drawing/2014/main" xmlns="" id="{6D275EF9-AFEF-4917-970F-73070A5F103D}"/>
              </a:ext>
            </a:extLst>
          </p:cNvPr>
          <p:cNvSpPr/>
          <p:nvPr/>
        </p:nvSpPr>
        <p:spPr>
          <a:xfrm>
            <a:off x="9150626" y="5420140"/>
            <a:ext cx="2173356" cy="569843"/>
          </a:xfrm>
          <a:prstGeom prst="accentBorderCallout2">
            <a:avLst>
              <a:gd name="adj1" fmla="val 60611"/>
              <a:gd name="adj2" fmla="val -4674"/>
              <a:gd name="adj3" fmla="val 74564"/>
              <a:gd name="adj4" fmla="val -17277"/>
              <a:gd name="adj5" fmla="val -31686"/>
              <a:gd name="adj6" fmla="val -39940"/>
            </a:avLst>
          </a:prstGeom>
          <a:solidFill>
            <a:srgbClr val="EDF4F6"/>
          </a:solidFill>
          <a:ln>
            <a:solidFill>
              <a:srgbClr val="020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24855"/>
                </a:solidFill>
              </a:rPr>
              <a:t>Anal</a:t>
            </a:r>
            <a:r>
              <a:rPr lang="cs-CZ" dirty="0">
                <a:solidFill>
                  <a:srgbClr val="324855"/>
                </a:solidFill>
              </a:rPr>
              <a:t>ysis</a:t>
            </a:r>
          </a:p>
        </p:txBody>
      </p:sp>
      <p:sp>
        <p:nvSpPr>
          <p:cNvPr id="27" name="Callout: Bent Line with Border and Accent Bar 26">
            <a:extLst>
              <a:ext uri="{FF2B5EF4-FFF2-40B4-BE49-F238E27FC236}">
                <a16:creationId xmlns:a16="http://schemas.microsoft.com/office/drawing/2014/main" xmlns="" id="{89B49D3B-94D0-4C94-B54A-BD786B20DBED}"/>
              </a:ext>
            </a:extLst>
          </p:cNvPr>
          <p:cNvSpPr/>
          <p:nvPr/>
        </p:nvSpPr>
        <p:spPr>
          <a:xfrm rot="10800000">
            <a:off x="483703" y="5042452"/>
            <a:ext cx="2531165" cy="56984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174"/>
              <a:gd name="adj6" fmla="val -30437"/>
            </a:avLst>
          </a:prstGeom>
          <a:solidFill>
            <a:srgbClr val="EDF4F6"/>
          </a:solidFill>
          <a:ln>
            <a:solidFill>
              <a:srgbClr val="020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324855"/>
                </a:solidFill>
              </a:rPr>
              <a:t>Data </a:t>
            </a:r>
            <a:r>
              <a:rPr lang="en-GB" dirty="0">
                <a:solidFill>
                  <a:srgbClr val="324855"/>
                </a:solidFill>
              </a:rPr>
              <a:t>&amp; Pre-processing</a:t>
            </a:r>
            <a:endParaRPr lang="cs-CZ" dirty="0">
              <a:solidFill>
                <a:srgbClr val="32485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CDF814-3272-4AE7-832F-C5CAC2EB642E}"/>
              </a:ext>
            </a:extLst>
          </p:cNvPr>
          <p:cNvSpPr txBox="1"/>
          <p:nvPr/>
        </p:nvSpPr>
        <p:spPr>
          <a:xfrm>
            <a:off x="579782" y="5135218"/>
            <a:ext cx="2242932" cy="369332"/>
          </a:xfrm>
          <a:prstGeom prst="rect">
            <a:avLst/>
          </a:prstGeom>
          <a:solidFill>
            <a:srgbClr val="EDF4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324855"/>
                </a:solidFill>
              </a:rPr>
              <a:t>Classification</a:t>
            </a:r>
          </a:p>
        </p:txBody>
      </p:sp>
      <p:sp>
        <p:nvSpPr>
          <p:cNvPr id="29" name="Callout: Bent Line with Border and Accent Bar 28">
            <a:extLst>
              <a:ext uri="{FF2B5EF4-FFF2-40B4-BE49-F238E27FC236}">
                <a16:creationId xmlns:a16="http://schemas.microsoft.com/office/drawing/2014/main" xmlns="" id="{82D03E6B-F801-47A1-B2D0-34904E596B13}"/>
              </a:ext>
            </a:extLst>
          </p:cNvPr>
          <p:cNvSpPr/>
          <p:nvPr/>
        </p:nvSpPr>
        <p:spPr>
          <a:xfrm flipH="1">
            <a:off x="901149" y="821634"/>
            <a:ext cx="2219738" cy="569843"/>
          </a:xfrm>
          <a:prstGeom prst="accentBorderCallout2">
            <a:avLst/>
          </a:prstGeom>
          <a:solidFill>
            <a:srgbClr val="EDF4F6"/>
          </a:solidFill>
          <a:ln>
            <a:solidFill>
              <a:srgbClr val="020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324855"/>
                </a:solidFill>
              </a:rPr>
              <a:t>Structured Prediction</a:t>
            </a:r>
          </a:p>
        </p:txBody>
      </p:sp>
    </p:spTree>
    <p:extLst>
      <p:ext uri="{BB962C8B-B14F-4D97-AF65-F5344CB8AC3E}">
        <p14:creationId xmlns:p14="http://schemas.microsoft.com/office/powerpoint/2010/main" val="75425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388C70F-CE71-4420-9EAE-5CF1D90E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821">
            <a:off x="9620325" y="531334"/>
            <a:ext cx="1110688" cy="1110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B5C7D3-A617-469D-AB8E-522C8C279CDE}"/>
              </a:ext>
            </a:extLst>
          </p:cNvPr>
          <p:cNvSpPr/>
          <p:nvPr/>
        </p:nvSpPr>
        <p:spPr>
          <a:xfrm>
            <a:off x="0" y="1086678"/>
            <a:ext cx="12192000" cy="5771322"/>
          </a:xfrm>
          <a:prstGeom prst="rect">
            <a:avLst/>
          </a:prstGeom>
          <a:solidFill>
            <a:srgbClr val="70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B8520DB-F1D9-47B5-9A69-9B7030340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592" y="411122"/>
            <a:ext cx="675556" cy="67555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831D8E0-DD71-46C3-B106-76C3C28B6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40" y="238844"/>
            <a:ext cx="847834" cy="847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A84556-8BD4-49A2-8D60-BC56BF151833}"/>
              </a:ext>
            </a:extLst>
          </p:cNvPr>
          <p:cNvSpPr txBox="1"/>
          <p:nvPr/>
        </p:nvSpPr>
        <p:spPr>
          <a:xfrm>
            <a:off x="2332382" y="463066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9EBF"/>
                </a:solidFill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698561E-0DF5-46ED-B9A5-D72DF2842B9A}"/>
              </a:ext>
            </a:extLst>
          </p:cNvPr>
          <p:cNvSpPr/>
          <p:nvPr/>
        </p:nvSpPr>
        <p:spPr>
          <a:xfrm>
            <a:off x="526771" y="2093489"/>
            <a:ext cx="2441716" cy="4188041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515D2E-C157-4CE1-8150-07720009EB21}"/>
              </a:ext>
            </a:extLst>
          </p:cNvPr>
          <p:cNvSpPr txBox="1"/>
          <p:nvPr/>
        </p:nvSpPr>
        <p:spPr>
          <a:xfrm>
            <a:off x="4108173" y="463066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9EBF"/>
                </a:solidFill>
              </a:rPr>
              <a:t>PREPROCESSING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CE8FB17-8683-4DC6-ACB6-781064DD915A}"/>
              </a:ext>
            </a:extLst>
          </p:cNvPr>
          <p:cNvSpPr/>
          <p:nvPr/>
        </p:nvSpPr>
        <p:spPr>
          <a:xfrm>
            <a:off x="1036980" y="1704210"/>
            <a:ext cx="1435849" cy="577775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The Story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4563F73-ACCC-4141-9243-409095A5C901}"/>
              </a:ext>
            </a:extLst>
          </p:cNvPr>
          <p:cNvSpPr/>
          <p:nvPr/>
        </p:nvSpPr>
        <p:spPr>
          <a:xfrm>
            <a:off x="3260340" y="2093489"/>
            <a:ext cx="2441716" cy="4188041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073FE13-0E3C-43E8-AD46-31C46E96BC75}"/>
              </a:ext>
            </a:extLst>
          </p:cNvPr>
          <p:cNvSpPr/>
          <p:nvPr/>
        </p:nvSpPr>
        <p:spPr>
          <a:xfrm>
            <a:off x="6068067" y="2093489"/>
            <a:ext cx="2441716" cy="4188041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C5A911F-87AF-46D3-B200-A83E3DF7C109}"/>
              </a:ext>
            </a:extLst>
          </p:cNvPr>
          <p:cNvSpPr/>
          <p:nvPr/>
        </p:nvSpPr>
        <p:spPr>
          <a:xfrm>
            <a:off x="9078199" y="2093489"/>
            <a:ext cx="2441716" cy="4188041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4229CF-5308-4392-BDC8-982647FE44F5}"/>
              </a:ext>
            </a:extLst>
          </p:cNvPr>
          <p:cNvSpPr/>
          <p:nvPr/>
        </p:nvSpPr>
        <p:spPr>
          <a:xfrm>
            <a:off x="3684257" y="1698279"/>
            <a:ext cx="1435849" cy="577775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Episodes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2FE1E17-1524-4E4B-B03D-4BF9413199DF}"/>
              </a:ext>
            </a:extLst>
          </p:cNvPr>
          <p:cNvSpPr/>
          <p:nvPr/>
        </p:nvSpPr>
        <p:spPr>
          <a:xfrm>
            <a:off x="6571001" y="1698279"/>
            <a:ext cx="1435849" cy="577775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Dataset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32AA58-9EF8-40A2-9A92-77E5768E3FBF}"/>
              </a:ext>
            </a:extLst>
          </p:cNvPr>
          <p:cNvSpPr/>
          <p:nvPr/>
        </p:nvSpPr>
        <p:spPr>
          <a:xfrm>
            <a:off x="9546419" y="1698279"/>
            <a:ext cx="1435849" cy="577775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Preprocessed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E556D9CC-B3E2-4118-9DF7-8CB75D4EB789}"/>
              </a:ext>
            </a:extLst>
          </p:cNvPr>
          <p:cNvSpPr/>
          <p:nvPr/>
        </p:nvSpPr>
        <p:spPr>
          <a:xfrm>
            <a:off x="2737243" y="1915889"/>
            <a:ext cx="653750" cy="288888"/>
          </a:xfrm>
          <a:prstGeom prst="rightArrow">
            <a:avLst/>
          </a:prstGeom>
          <a:solidFill>
            <a:srgbClr val="0B29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CB6BCBB4-B9EA-4AEB-88B5-B05E0F24176B}"/>
              </a:ext>
            </a:extLst>
          </p:cNvPr>
          <p:cNvSpPr/>
          <p:nvPr/>
        </p:nvSpPr>
        <p:spPr>
          <a:xfrm>
            <a:off x="5583980" y="1928432"/>
            <a:ext cx="653750" cy="288888"/>
          </a:xfrm>
          <a:prstGeom prst="rightArrow">
            <a:avLst/>
          </a:prstGeom>
          <a:solidFill>
            <a:srgbClr val="0B29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99758AD2-95BE-48C6-B813-E30BEA487A39}"/>
              </a:ext>
            </a:extLst>
          </p:cNvPr>
          <p:cNvSpPr/>
          <p:nvPr/>
        </p:nvSpPr>
        <p:spPr>
          <a:xfrm>
            <a:off x="8467116" y="1906135"/>
            <a:ext cx="653750" cy="288888"/>
          </a:xfrm>
          <a:prstGeom prst="rightArrow">
            <a:avLst/>
          </a:prstGeom>
          <a:solidFill>
            <a:srgbClr val="0B29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379EA17-9A9F-47AA-A470-A6C3BCC0DC5B}"/>
              </a:ext>
            </a:extLst>
          </p:cNvPr>
          <p:cNvSpPr txBox="1"/>
          <p:nvPr/>
        </p:nvSpPr>
        <p:spPr>
          <a:xfrm>
            <a:off x="609448" y="2409390"/>
            <a:ext cx="2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Wild-west sci-fi drama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5261D33-7F1B-4799-B1F6-3D0E3CFAE4B8}"/>
              </a:ext>
            </a:extLst>
          </p:cNvPr>
          <p:cNvSpPr txBox="1"/>
          <p:nvPr/>
        </p:nvSpPr>
        <p:spPr>
          <a:xfrm>
            <a:off x="576734" y="2911109"/>
            <a:ext cx="2399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b="1" dirty="0">
                <a:solidFill>
                  <a:schemeClr val="bg1"/>
                </a:solidFill>
              </a:rPr>
              <a:t>Artificial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b="1" dirty="0">
                <a:solidFill>
                  <a:schemeClr val="bg1"/>
                </a:solidFill>
              </a:rPr>
              <a:t>human </a:t>
            </a:r>
            <a:r>
              <a:rPr lang="cs-CZ" dirty="0">
                <a:solidFill>
                  <a:schemeClr val="bg1"/>
                </a:solidFill>
              </a:rPr>
              <a:t>beings are places into an </a:t>
            </a:r>
            <a:r>
              <a:rPr lang="cs-CZ" b="1" dirty="0">
                <a:solidFill>
                  <a:schemeClr val="bg1"/>
                </a:solidFill>
              </a:rPr>
              <a:t>amusement park </a:t>
            </a:r>
            <a:r>
              <a:rPr lang="cs-CZ" dirty="0">
                <a:solidFill>
                  <a:schemeClr val="bg1"/>
                </a:solidFill>
              </a:rPr>
              <a:t>to entertain </a:t>
            </a:r>
            <a:r>
              <a:rPr lang="cs-CZ" b="1" dirty="0">
                <a:solidFill>
                  <a:schemeClr val="bg1"/>
                </a:solidFill>
              </a:rPr>
              <a:t>real human </a:t>
            </a:r>
            <a:r>
              <a:rPr lang="cs-CZ" dirty="0">
                <a:solidFill>
                  <a:schemeClr val="bg1"/>
                </a:solidFill>
              </a:rPr>
              <a:t>guests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A2B5B5D-DBF5-4AAD-B39B-610005AA662C}"/>
              </a:ext>
            </a:extLst>
          </p:cNvPr>
          <p:cNvSpPr txBox="1"/>
          <p:nvPr/>
        </p:nvSpPr>
        <p:spPr>
          <a:xfrm>
            <a:off x="576735" y="4467393"/>
            <a:ext cx="231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dirty="0">
                <a:solidFill>
                  <a:schemeClr val="bg1"/>
                </a:solidFill>
              </a:rPr>
              <a:t>As the show progresses it becomes rather </a:t>
            </a:r>
            <a:r>
              <a:rPr lang="cs-CZ" b="1" dirty="0">
                <a:solidFill>
                  <a:schemeClr val="bg1"/>
                </a:solidFill>
              </a:rPr>
              <a:t>unclear</a:t>
            </a:r>
            <a:r>
              <a:rPr lang="cs-CZ" dirty="0">
                <a:solidFill>
                  <a:schemeClr val="bg1"/>
                </a:solidFill>
              </a:rPr>
              <a:t> who </a:t>
            </a:r>
            <a:r>
              <a:rPr lang="cs-CZ" b="1" dirty="0">
                <a:solidFill>
                  <a:schemeClr val="bg1"/>
                </a:solidFill>
              </a:rPr>
              <a:t>is </a:t>
            </a:r>
            <a:r>
              <a:rPr lang="cs-CZ" dirty="0">
                <a:solidFill>
                  <a:schemeClr val="bg1"/>
                </a:solidFill>
              </a:rPr>
              <a:t>and who </a:t>
            </a:r>
            <a:r>
              <a:rPr lang="cs-CZ" b="1" dirty="0">
                <a:solidFill>
                  <a:schemeClr val="bg1"/>
                </a:solidFill>
              </a:rPr>
              <a:t>is not </a:t>
            </a:r>
            <a:r>
              <a:rPr lang="cs-CZ" dirty="0">
                <a:solidFill>
                  <a:schemeClr val="bg1"/>
                </a:solidFill>
              </a:rPr>
              <a:t>a </a:t>
            </a:r>
            <a:r>
              <a:rPr lang="cs-CZ" b="1" dirty="0">
                <a:solidFill>
                  <a:schemeClr val="bg1"/>
                </a:solidFill>
              </a:rPr>
              <a:t>real human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916E2B2-1354-4D10-AFDC-AC2A8FDA20E6}"/>
              </a:ext>
            </a:extLst>
          </p:cNvPr>
          <p:cNvSpPr txBox="1"/>
          <p:nvPr/>
        </p:nvSpPr>
        <p:spPr>
          <a:xfrm>
            <a:off x="3334498" y="2456365"/>
            <a:ext cx="2251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b="1" dirty="0">
                <a:solidFill>
                  <a:schemeClr val="bg1"/>
                </a:solidFill>
              </a:rPr>
              <a:t>27 </a:t>
            </a:r>
            <a:r>
              <a:rPr lang="cs-CZ" dirty="0">
                <a:solidFill>
                  <a:schemeClr val="bg1"/>
                </a:solidFill>
              </a:rPr>
              <a:t>episodes so far, each approximately 60 minutes long with around </a:t>
            </a:r>
            <a:r>
              <a:rPr lang="cs-CZ" b="1" dirty="0">
                <a:solidFill>
                  <a:schemeClr val="bg1"/>
                </a:solidFill>
              </a:rPr>
              <a:t>10 </a:t>
            </a:r>
            <a:r>
              <a:rPr lang="cs-CZ" dirty="0">
                <a:solidFill>
                  <a:schemeClr val="bg1"/>
                </a:solidFill>
              </a:rPr>
              <a:t>both </a:t>
            </a:r>
            <a:r>
              <a:rPr lang="cs-CZ" b="1" dirty="0">
                <a:solidFill>
                  <a:schemeClr val="bg1"/>
                </a:solidFill>
              </a:rPr>
              <a:t>human</a:t>
            </a:r>
            <a:r>
              <a:rPr lang="cs-CZ" dirty="0">
                <a:solidFill>
                  <a:schemeClr val="bg1"/>
                </a:solidFill>
              </a:rPr>
              <a:t> and </a:t>
            </a:r>
            <a:r>
              <a:rPr lang="cs-CZ" b="1" dirty="0">
                <a:solidFill>
                  <a:schemeClr val="bg1"/>
                </a:solidFill>
              </a:rPr>
              <a:t>robotic main characters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BF765B-6271-4009-8EA6-76B7AE602139}"/>
              </a:ext>
            </a:extLst>
          </p:cNvPr>
          <p:cNvSpPr txBox="1"/>
          <p:nvPr/>
        </p:nvSpPr>
        <p:spPr>
          <a:xfrm>
            <a:off x="3298592" y="4519624"/>
            <a:ext cx="236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b="1" dirty="0">
                <a:solidFill>
                  <a:schemeClr val="bg1"/>
                </a:solidFill>
              </a:rPr>
              <a:t>Every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b="1" dirty="0">
                <a:solidFill>
                  <a:schemeClr val="bg1"/>
                </a:solidFill>
              </a:rPr>
              <a:t>episode </a:t>
            </a:r>
            <a:r>
              <a:rPr lang="cs-CZ" dirty="0">
                <a:solidFill>
                  <a:schemeClr val="bg1"/>
                </a:solidFill>
              </a:rPr>
              <a:t>includes dialogues between all possible combinations of humans and robots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3F0F378-4AE9-4AAA-9895-6E1DA72277E8}"/>
              </a:ext>
            </a:extLst>
          </p:cNvPr>
          <p:cNvSpPr txBox="1"/>
          <p:nvPr/>
        </p:nvSpPr>
        <p:spPr>
          <a:xfrm>
            <a:off x="6163384" y="2463408"/>
            <a:ext cx="2251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dirty="0">
                <a:solidFill>
                  <a:schemeClr val="bg1"/>
                </a:solidFill>
              </a:rPr>
              <a:t>Subtitles were used as the source of the replicas, nevertheless, all episodes had to be rewatched and the characters speaking had to be annotated for every replica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A12DF46-13AB-424B-8729-D509031B99C1}"/>
              </a:ext>
            </a:extLst>
          </p:cNvPr>
          <p:cNvSpPr txBox="1"/>
          <p:nvPr/>
        </p:nvSpPr>
        <p:spPr>
          <a:xfrm>
            <a:off x="6147205" y="4902244"/>
            <a:ext cx="2251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dirty="0">
                <a:solidFill>
                  <a:schemeClr val="bg1"/>
                </a:solidFill>
              </a:rPr>
              <a:t>Approximitely 7,900 replicas with the character saying them were obtained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A01F59B-5C4B-44C3-9988-C1429010D47C}"/>
              </a:ext>
            </a:extLst>
          </p:cNvPr>
          <p:cNvSpPr txBox="1"/>
          <p:nvPr/>
        </p:nvSpPr>
        <p:spPr>
          <a:xfrm>
            <a:off x="9240389" y="2357112"/>
            <a:ext cx="211733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dirty="0">
                <a:solidFill>
                  <a:schemeClr val="bg1"/>
                </a:solidFill>
              </a:rPr>
              <a:t>Removal of the punctuation, stop words and numbers as well as lemmatization after which we kept only </a:t>
            </a:r>
            <a:r>
              <a:rPr lang="mr-IN" dirty="0">
                <a:solidFill>
                  <a:schemeClr val="bg1"/>
                </a:solidFill>
              </a:rPr>
              <a:t>'NOUN', 'VERB', 'PROPN', 'ADJ', '</a:t>
            </a:r>
            <a:r>
              <a:rPr lang="mr-IN" dirty="0" smtClean="0">
                <a:solidFill>
                  <a:schemeClr val="bg1"/>
                </a:solidFill>
              </a:rPr>
              <a:t>ADV’, INTJ &amp; PRON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left us with: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71A0C5D-5855-45D4-B8D5-785292940AFE}"/>
              </a:ext>
            </a:extLst>
          </p:cNvPr>
          <p:cNvSpPr txBox="1"/>
          <p:nvPr/>
        </p:nvSpPr>
        <p:spPr>
          <a:xfrm>
            <a:off x="9300204" y="5150317"/>
            <a:ext cx="211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Replicas: 7679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Tokens: 95,979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Types: 5261</a:t>
            </a:r>
          </a:p>
        </p:txBody>
      </p:sp>
    </p:spTree>
    <p:extLst>
      <p:ext uri="{BB962C8B-B14F-4D97-AF65-F5344CB8AC3E}">
        <p14:creationId xmlns:p14="http://schemas.microsoft.com/office/powerpoint/2010/main" val="106949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4B2F03-DFA9-482B-BB6A-302E3F790AC0}"/>
              </a:ext>
            </a:extLst>
          </p:cNvPr>
          <p:cNvSpPr/>
          <p:nvPr/>
        </p:nvSpPr>
        <p:spPr>
          <a:xfrm>
            <a:off x="3260035" y="0"/>
            <a:ext cx="8931965" cy="6858000"/>
          </a:xfrm>
          <a:prstGeom prst="rect">
            <a:avLst/>
          </a:prstGeom>
          <a:solidFill>
            <a:srgbClr val="020B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CA1A8DA-5304-4F4A-BE64-A374D22ED29C}"/>
              </a:ext>
            </a:extLst>
          </p:cNvPr>
          <p:cNvGrpSpPr/>
          <p:nvPr/>
        </p:nvGrpSpPr>
        <p:grpSpPr>
          <a:xfrm>
            <a:off x="159027" y="2210103"/>
            <a:ext cx="2955234" cy="1463756"/>
            <a:chOff x="119270" y="3310034"/>
            <a:chExt cx="2955234" cy="1463756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8B8B2D9C-31FF-4617-8ECF-541C1C84D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4610" y="3310034"/>
              <a:ext cx="930660" cy="930660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7B94F3A-638A-42C9-AFA2-9D0310A5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78" y="3310034"/>
              <a:ext cx="636105" cy="63610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4DB48829-7FBE-4628-BC54-6B70AE03E0E9}"/>
                </a:ext>
              </a:extLst>
            </p:cNvPr>
            <p:cNvSpPr/>
            <p:nvPr/>
          </p:nvSpPr>
          <p:spPr>
            <a:xfrm>
              <a:off x="914399" y="3843130"/>
              <a:ext cx="371061" cy="7951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69C91E4-1A51-4195-BE5A-F7C438D1F7B1}"/>
                </a:ext>
              </a:extLst>
            </p:cNvPr>
            <p:cNvSpPr/>
            <p:nvPr/>
          </p:nvSpPr>
          <p:spPr>
            <a:xfrm>
              <a:off x="119270" y="4240694"/>
              <a:ext cx="2955234" cy="533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6ECBD3-ED71-4BC9-B963-BFCC2C1029C2}"/>
              </a:ext>
            </a:extLst>
          </p:cNvPr>
          <p:cNvSpPr txBox="1"/>
          <p:nvPr/>
        </p:nvSpPr>
        <p:spPr>
          <a:xfrm>
            <a:off x="1636644" y="320165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Research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677B57-D79A-49AA-B688-7E2532740301}"/>
              </a:ext>
            </a:extLst>
          </p:cNvPr>
          <p:cNvSpPr txBox="1"/>
          <p:nvPr/>
        </p:nvSpPr>
        <p:spPr>
          <a:xfrm>
            <a:off x="3438939" y="320165"/>
            <a:ext cx="355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chemeClr val="bg1"/>
                </a:solidFill>
              </a:rPr>
              <a:t>Question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20FEAF-528F-4B1B-9FBA-08C9167A6C05}"/>
              </a:ext>
            </a:extLst>
          </p:cNvPr>
          <p:cNvGrpSpPr/>
          <p:nvPr/>
        </p:nvGrpSpPr>
        <p:grpSpPr>
          <a:xfrm>
            <a:off x="2272748" y="843385"/>
            <a:ext cx="8587409" cy="1497495"/>
            <a:chOff x="2822713" y="847058"/>
            <a:chExt cx="8587409" cy="1497495"/>
          </a:xfrm>
          <a:solidFill>
            <a:srgbClr val="0B293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1DDD91B-43FC-41E5-B7DB-ECF01759B24C}"/>
                </a:ext>
              </a:extLst>
            </p:cNvPr>
            <p:cNvSpPr/>
            <p:nvPr/>
          </p:nvSpPr>
          <p:spPr>
            <a:xfrm>
              <a:off x="2822713" y="1205045"/>
              <a:ext cx="7335079" cy="75155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dirty="0"/>
                <a:t>With the rise of chatbots and AI generated text, interest in distinguising between human and robotic communication araise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2911E38-721D-4815-9A2F-2376C37DE344}"/>
                </a:ext>
              </a:extLst>
            </p:cNvPr>
            <p:cNvSpPr/>
            <p:nvPr/>
          </p:nvSpPr>
          <p:spPr>
            <a:xfrm>
              <a:off x="9912627" y="847058"/>
              <a:ext cx="1497495" cy="1497495"/>
            </a:xfrm>
            <a:prstGeom prst="ellipse">
              <a:avLst/>
            </a:prstGeom>
            <a:solidFill>
              <a:srgbClr val="7663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Current Situation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ACC1FBA-58A8-4A25-9D53-24A1BE3DF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384311" y="4150935"/>
            <a:ext cx="689114" cy="31805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C0822E6-7EBF-4746-9AC2-6B20621A8F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728868" y="4286466"/>
            <a:ext cx="689114" cy="318053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D368E35-458C-4F5E-9652-33B1388C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477078" y="4408107"/>
            <a:ext cx="689114" cy="318053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EA1B04B-A82D-4177-A4E5-74CB6E96E3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543876" y="4090054"/>
            <a:ext cx="689114" cy="31805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1F4E861-1F35-4760-961E-75E7812B1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762539" y="4257465"/>
            <a:ext cx="689114" cy="318053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530EF70-DB34-4717-8D89-5E412CCC7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948067" y="4010542"/>
            <a:ext cx="689114" cy="318053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2D85059-C291-459D-B178-FF2020F1C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219197" y="4873143"/>
            <a:ext cx="689114" cy="318053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9F61E7B-0189-4AA7-A686-1B6752B83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59027" y="5416518"/>
            <a:ext cx="689114" cy="318053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FFB6430-A6AC-4E92-82AD-EC5E49B00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450572" y="5575544"/>
            <a:ext cx="689114" cy="318053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272A99-5FDA-4838-8A77-648EA4CEFE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2153477" y="6012866"/>
            <a:ext cx="689114" cy="318053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EBD5CE0-4F82-415F-B824-8D5063A9C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2418518" y="4496006"/>
            <a:ext cx="689114" cy="318053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7EE6DB-E71A-4ECD-B4E9-9A3381DCB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50000"/>
          <a:stretch/>
        </p:blipFill>
        <p:spPr>
          <a:xfrm>
            <a:off x="1948067" y="5288861"/>
            <a:ext cx="689114" cy="31805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6948897-0BFC-4CC8-BE80-9E06EF61234A}"/>
              </a:ext>
            </a:extLst>
          </p:cNvPr>
          <p:cNvGrpSpPr/>
          <p:nvPr/>
        </p:nvGrpSpPr>
        <p:grpSpPr>
          <a:xfrm>
            <a:off x="3412436" y="2435517"/>
            <a:ext cx="8587409" cy="1497495"/>
            <a:chOff x="2822714" y="847058"/>
            <a:chExt cx="8587409" cy="1497495"/>
          </a:xfrm>
          <a:solidFill>
            <a:srgbClr val="0B293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F31C94C-B645-4371-B924-053805F1C1E5}"/>
                </a:ext>
              </a:extLst>
            </p:cNvPr>
            <p:cNvSpPr/>
            <p:nvPr/>
          </p:nvSpPr>
          <p:spPr>
            <a:xfrm>
              <a:off x="2822714" y="1205045"/>
              <a:ext cx="7056782" cy="75155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dirty="0"/>
                <a:t>The dataset of the replicas used in the show serves as an ideal dataset for studying the distinction of the artificial and human speech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08F40D42-CAE2-4365-B93F-FA8DDB693DCD}"/>
                </a:ext>
              </a:extLst>
            </p:cNvPr>
            <p:cNvSpPr/>
            <p:nvPr/>
          </p:nvSpPr>
          <p:spPr>
            <a:xfrm>
              <a:off x="9746975" y="847058"/>
              <a:ext cx="1663148" cy="1497495"/>
            </a:xfrm>
            <a:prstGeom prst="ellipse">
              <a:avLst/>
            </a:prstGeom>
            <a:solidFill>
              <a:srgbClr val="7663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Reasoning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1385D903-7D0B-4313-A964-D818A84C9EEC}"/>
              </a:ext>
            </a:extLst>
          </p:cNvPr>
          <p:cNvGrpSpPr/>
          <p:nvPr/>
        </p:nvGrpSpPr>
        <p:grpSpPr>
          <a:xfrm>
            <a:off x="3432312" y="4222076"/>
            <a:ext cx="8587409" cy="1497495"/>
            <a:chOff x="2822713" y="847058"/>
            <a:chExt cx="8587409" cy="1497495"/>
          </a:xfrm>
          <a:solidFill>
            <a:srgbClr val="0B293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A3BD2354-87F7-4256-8BFB-CFD0459171E2}"/>
                </a:ext>
              </a:extLst>
            </p:cNvPr>
            <p:cNvSpPr/>
            <p:nvPr/>
          </p:nvSpPr>
          <p:spPr>
            <a:xfrm>
              <a:off x="2822713" y="1205045"/>
              <a:ext cx="7335079" cy="75155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dirty="0"/>
                <a:t>Our goal is to examinate if we are able to tell apart the two types of conversation with the NLP tools at hand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64981F91-A84A-4AAB-B80B-4C8ED8EBD1BF}"/>
                </a:ext>
              </a:extLst>
            </p:cNvPr>
            <p:cNvSpPr/>
            <p:nvPr/>
          </p:nvSpPr>
          <p:spPr>
            <a:xfrm>
              <a:off x="9912627" y="847058"/>
              <a:ext cx="1497495" cy="1497495"/>
            </a:xfrm>
            <a:prstGeom prst="ellipse">
              <a:avLst/>
            </a:prstGeom>
            <a:solidFill>
              <a:srgbClr val="7663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38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C5626D3-8497-4722-A2B2-8CE167C01E37}"/>
              </a:ext>
            </a:extLst>
          </p:cNvPr>
          <p:cNvSpPr/>
          <p:nvPr/>
        </p:nvSpPr>
        <p:spPr>
          <a:xfrm>
            <a:off x="0" y="3701420"/>
            <a:ext cx="12192000" cy="3156580"/>
          </a:xfrm>
          <a:prstGeom prst="rect">
            <a:avLst/>
          </a:prstGeom>
          <a:solidFill>
            <a:srgbClr val="4C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FCA006-4CA4-4236-93CC-BD21B09D3990}"/>
              </a:ext>
            </a:extLst>
          </p:cNvPr>
          <p:cNvSpPr txBox="1"/>
          <p:nvPr/>
        </p:nvSpPr>
        <p:spPr>
          <a:xfrm>
            <a:off x="4866575" y="129498"/>
            <a:ext cx="305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>
                <a:solidFill>
                  <a:srgbClr val="709EBF"/>
                </a:solidFill>
              </a:rPr>
              <a:t>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45E9DA-1CCB-4FB2-A8D2-E13F7AA62B41}"/>
              </a:ext>
            </a:extLst>
          </p:cNvPr>
          <p:cNvSpPr txBox="1"/>
          <p:nvPr/>
        </p:nvSpPr>
        <p:spPr>
          <a:xfrm>
            <a:off x="8143641" y="567995"/>
            <a:ext cx="305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9EBF"/>
                </a:solidFill>
              </a:rPr>
              <a:t>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D6E1B16-10B7-4BBD-97CA-F2AB3DABBC40}"/>
              </a:ext>
            </a:extLst>
          </p:cNvPr>
          <p:cNvGrpSpPr/>
          <p:nvPr/>
        </p:nvGrpSpPr>
        <p:grpSpPr>
          <a:xfrm>
            <a:off x="279938" y="573734"/>
            <a:ext cx="5043488" cy="2925590"/>
            <a:chOff x="373360" y="1068974"/>
            <a:chExt cx="5043488" cy="2925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316DFBB-EC0E-4769-8F2F-8879E3567873}"/>
                </a:ext>
              </a:extLst>
            </p:cNvPr>
            <p:cNvSpPr txBox="1"/>
            <p:nvPr/>
          </p:nvSpPr>
          <p:spPr>
            <a:xfrm>
              <a:off x="2103199" y="1068974"/>
              <a:ext cx="3057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800" b="1" dirty="0">
                  <a:solidFill>
                    <a:srgbClr val="709EBF"/>
                  </a:solidFill>
                </a:rPr>
                <a:t>LDA 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3B513847-2BCC-4BB8-B1F8-6857E355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60" y="1794289"/>
              <a:ext cx="5043488" cy="22002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E2F9A9-0E59-4F99-B03F-D921C3D2A456}"/>
              </a:ext>
            </a:extLst>
          </p:cNvPr>
          <p:cNvGrpSpPr/>
          <p:nvPr/>
        </p:nvGrpSpPr>
        <p:grpSpPr>
          <a:xfrm>
            <a:off x="5859037" y="1161464"/>
            <a:ext cx="1635956" cy="2118927"/>
            <a:chOff x="6530662" y="3473530"/>
            <a:chExt cx="1635956" cy="21189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69C2C69F-7566-4766-AB92-027F3CF41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0662" y="4053962"/>
              <a:ext cx="1635956" cy="15384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E7AF501-AD18-4AB9-945E-AD2AE9EED6E4}"/>
                </a:ext>
              </a:extLst>
            </p:cNvPr>
            <p:cNvSpPr txBox="1"/>
            <p:nvPr/>
          </p:nvSpPr>
          <p:spPr>
            <a:xfrm>
              <a:off x="6884815" y="3473530"/>
              <a:ext cx="92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T-SNE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A4497AA-BB75-4FC7-88EE-63E819BE318B}"/>
              </a:ext>
            </a:extLst>
          </p:cNvPr>
          <p:cNvGrpSpPr/>
          <p:nvPr/>
        </p:nvGrpSpPr>
        <p:grpSpPr>
          <a:xfrm>
            <a:off x="10104572" y="1113090"/>
            <a:ext cx="1914001" cy="2291062"/>
            <a:chOff x="8946182" y="1483221"/>
            <a:chExt cx="1914001" cy="22910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49ADE62-CDF6-4AD3-B871-C6278222C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6182" y="1864102"/>
              <a:ext cx="1914001" cy="19101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20A5A84-2D9A-4D27-8DA9-247789A5B826}"/>
                </a:ext>
              </a:extLst>
            </p:cNvPr>
            <p:cNvSpPr txBox="1"/>
            <p:nvPr/>
          </p:nvSpPr>
          <p:spPr>
            <a:xfrm>
              <a:off x="9439355" y="1483221"/>
              <a:ext cx="1168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K-means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63FAC5B-6C6E-4364-B4BF-298275311454}"/>
              </a:ext>
            </a:extLst>
          </p:cNvPr>
          <p:cNvGrpSpPr/>
          <p:nvPr/>
        </p:nvGrpSpPr>
        <p:grpSpPr>
          <a:xfrm>
            <a:off x="7923930" y="1137719"/>
            <a:ext cx="1998610" cy="2284859"/>
            <a:chOff x="6530662" y="1463854"/>
            <a:chExt cx="1998610" cy="22848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053F992-04D4-43E2-8664-34B71DF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0662" y="1838532"/>
              <a:ext cx="1902479" cy="1910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DC656F-9FD4-4312-99E6-5EF31D13114E}"/>
                </a:ext>
              </a:extLst>
            </p:cNvPr>
            <p:cNvSpPr txBox="1"/>
            <p:nvPr/>
          </p:nvSpPr>
          <p:spPr>
            <a:xfrm>
              <a:off x="6722927" y="1463854"/>
              <a:ext cx="18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Agglomerative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ECFEE03-E17E-4C2B-A454-035039954110}"/>
              </a:ext>
            </a:extLst>
          </p:cNvPr>
          <p:cNvSpPr/>
          <p:nvPr/>
        </p:nvSpPr>
        <p:spPr>
          <a:xfrm>
            <a:off x="279937" y="4168644"/>
            <a:ext cx="4646465" cy="476081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dirty="0"/>
              <a:t>LDA results in four main topics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266493-BAF6-4F46-88F4-97EFD50AEBF2}"/>
              </a:ext>
            </a:extLst>
          </p:cNvPr>
          <p:cNvSpPr/>
          <p:nvPr/>
        </p:nvSpPr>
        <p:spPr>
          <a:xfrm>
            <a:off x="6554531" y="4026699"/>
            <a:ext cx="4646465" cy="706166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T-SNE, Agglomerative, K-means and DBSCAN clustering performed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E9D5EE-2BA9-4005-862C-C7A1635DB643}"/>
              </a:ext>
            </a:extLst>
          </p:cNvPr>
          <p:cNvSpPr/>
          <p:nvPr/>
        </p:nvSpPr>
        <p:spPr>
          <a:xfrm>
            <a:off x="279937" y="4866200"/>
            <a:ext cx="4646465" cy="706166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dirty="0"/>
              <a:t>Same distribution of the topics over humans and robots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55C469F-EEAE-45D1-BD78-59217042A40E}"/>
              </a:ext>
            </a:extLst>
          </p:cNvPr>
          <p:cNvSpPr/>
          <p:nvPr/>
        </p:nvSpPr>
        <p:spPr>
          <a:xfrm>
            <a:off x="6554531" y="4948125"/>
            <a:ext cx="4646465" cy="706166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K-means and Agglomerative yield two unseparable clusters in lower dimensions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C78C872-A6F5-4633-80C2-A994E20B8FA9}"/>
              </a:ext>
            </a:extLst>
          </p:cNvPr>
          <p:cNvSpPr/>
          <p:nvPr/>
        </p:nvSpPr>
        <p:spPr>
          <a:xfrm>
            <a:off x="6554531" y="5885130"/>
            <a:ext cx="4646465" cy="706166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T-SNE and DBSCAN prove the inseparability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89FC481-F0FD-47FB-B3CE-2D121EB826B8}"/>
              </a:ext>
            </a:extLst>
          </p:cNvPr>
          <p:cNvSpPr/>
          <p:nvPr/>
        </p:nvSpPr>
        <p:spPr>
          <a:xfrm>
            <a:off x="279937" y="5711787"/>
            <a:ext cx="4646465" cy="706166"/>
          </a:xfrm>
          <a:prstGeom prst="rect">
            <a:avLst/>
          </a:prstGeom>
          <a:solidFill>
            <a:srgbClr val="0B29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dirty="0"/>
              <a:t>Topics cannot help us predict the race of the speaker</a:t>
            </a:r>
          </a:p>
        </p:txBody>
      </p:sp>
    </p:spTree>
    <p:extLst>
      <p:ext uri="{BB962C8B-B14F-4D97-AF65-F5344CB8AC3E}">
        <p14:creationId xmlns:p14="http://schemas.microsoft.com/office/powerpoint/2010/main" val="285410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1B50FA4-C32B-420C-B5DB-462A6B15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55" y="1060798"/>
            <a:ext cx="4000500" cy="471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FCA006-4CA4-4236-93CC-BD21B09D3990}"/>
              </a:ext>
            </a:extLst>
          </p:cNvPr>
          <p:cNvSpPr txBox="1"/>
          <p:nvPr/>
        </p:nvSpPr>
        <p:spPr>
          <a:xfrm rot="16200000">
            <a:off x="-999931" y="3458379"/>
            <a:ext cx="346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>
                <a:solidFill>
                  <a:srgbClr val="709EBF"/>
                </a:solidFill>
              </a:rPr>
              <a:t>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2ECBB58-C577-4FE8-903E-36C94BD80C8B}"/>
              </a:ext>
            </a:extLst>
          </p:cNvPr>
          <p:cNvGrpSpPr/>
          <p:nvPr/>
        </p:nvGrpSpPr>
        <p:grpSpPr>
          <a:xfrm>
            <a:off x="2304258" y="700317"/>
            <a:ext cx="5712154" cy="1097947"/>
            <a:chOff x="2312895" y="1058005"/>
            <a:chExt cx="6893858" cy="10979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920CBDD-E471-4062-97DD-0BBC0EBDC00C}"/>
                </a:ext>
              </a:extLst>
            </p:cNvPr>
            <p:cNvSpPr/>
            <p:nvPr/>
          </p:nvSpPr>
          <p:spPr>
            <a:xfrm>
              <a:off x="3030120" y="1058005"/>
              <a:ext cx="6176633" cy="1097947"/>
            </a:xfrm>
            <a:prstGeom prst="rect">
              <a:avLst/>
            </a:prstGeom>
            <a:solidFill>
              <a:srgbClr val="3248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D87575C-92D6-441A-BE64-AA84DC6CC36F}"/>
                </a:ext>
              </a:extLst>
            </p:cNvPr>
            <p:cNvSpPr txBox="1"/>
            <p:nvPr/>
          </p:nvSpPr>
          <p:spPr>
            <a:xfrm>
              <a:off x="5082474" y="1235519"/>
              <a:ext cx="32350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cs-CZ" sz="1400" dirty="0">
                  <a:solidFill>
                    <a:schemeClr val="bg1"/>
                  </a:solidFill>
                </a:rPr>
                <a:t>According to the instructions, the</a:t>
              </a:r>
              <a:r>
                <a:rPr lang="en-GB" sz="1400" dirty="0">
                  <a:solidFill>
                    <a:schemeClr val="bg1"/>
                  </a:solidFill>
                </a:rPr>
                <a:t> Most-Frequent</a:t>
              </a:r>
              <a:r>
                <a:rPr lang="cs-CZ" sz="1400" dirty="0">
                  <a:solidFill>
                    <a:schemeClr val="bg1"/>
                  </a:solidFill>
                </a:rPr>
                <a:t> model was used on the dataset as baseline </a:t>
              </a:r>
            </a:p>
          </p:txBody>
        </p:sp>
        <p:sp>
          <p:nvSpPr>
            <p:cNvPr id="5" name="Callout: Line with Border and Accent Bar 4">
              <a:extLst>
                <a:ext uri="{FF2B5EF4-FFF2-40B4-BE49-F238E27FC236}">
                  <a16:creationId xmlns:a16="http://schemas.microsoft.com/office/drawing/2014/main" xmlns="" id="{938335AB-3EE9-43C9-9D60-D0E53D826291}"/>
                </a:ext>
              </a:extLst>
            </p:cNvPr>
            <p:cNvSpPr/>
            <p:nvPr/>
          </p:nvSpPr>
          <p:spPr>
            <a:xfrm>
              <a:off x="2312895" y="1291087"/>
              <a:ext cx="2537012" cy="627529"/>
            </a:xfrm>
            <a:prstGeom prst="accentBorderCallout1">
              <a:avLst>
                <a:gd name="adj1" fmla="val 18750"/>
                <a:gd name="adj2" fmla="val -8333"/>
                <a:gd name="adj3" fmla="val 195357"/>
                <a:gd name="adj4" fmla="val -461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MF Labeling, LogReg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D44D26-5E70-4D59-B5B5-7CD646D49050}"/>
              </a:ext>
            </a:extLst>
          </p:cNvPr>
          <p:cNvGrpSpPr/>
          <p:nvPr/>
        </p:nvGrpSpPr>
        <p:grpSpPr>
          <a:xfrm>
            <a:off x="2281821" y="3111507"/>
            <a:ext cx="5712154" cy="1097947"/>
            <a:chOff x="2290458" y="3634114"/>
            <a:chExt cx="6893858" cy="10979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A12E177-E632-4CB8-A884-065885475ABF}"/>
                </a:ext>
              </a:extLst>
            </p:cNvPr>
            <p:cNvSpPr/>
            <p:nvPr/>
          </p:nvSpPr>
          <p:spPr>
            <a:xfrm>
              <a:off x="3007683" y="3634114"/>
              <a:ext cx="6176633" cy="1097947"/>
            </a:xfrm>
            <a:prstGeom prst="rect">
              <a:avLst/>
            </a:prstGeom>
            <a:solidFill>
              <a:srgbClr val="3248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6" name="Callout: Line with Border and Accent Bar 5">
              <a:extLst>
                <a:ext uri="{FF2B5EF4-FFF2-40B4-BE49-F238E27FC236}">
                  <a16:creationId xmlns:a16="http://schemas.microsoft.com/office/drawing/2014/main" xmlns="" id="{B482124C-54BF-45D2-B893-3D156826D234}"/>
                </a:ext>
              </a:extLst>
            </p:cNvPr>
            <p:cNvSpPr/>
            <p:nvPr/>
          </p:nvSpPr>
          <p:spPr>
            <a:xfrm>
              <a:off x="2290458" y="3813587"/>
              <a:ext cx="2537012" cy="627529"/>
            </a:xfrm>
            <a:prstGeom prst="accentBorderCallout1">
              <a:avLst>
                <a:gd name="adj1" fmla="val 64464"/>
                <a:gd name="adj2" fmla="val -7273"/>
                <a:gd name="adj3" fmla="val -40357"/>
                <a:gd name="adj4" fmla="val -43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(</a:t>
              </a:r>
              <a:r>
                <a:rPr lang="cs-CZ" dirty="0" err="1"/>
                <a:t>Bi</a:t>
              </a:r>
              <a:r>
                <a:rPr lang="cs-CZ" dirty="0"/>
                <a:t>)LSTM</a:t>
              </a:r>
              <a:endParaRPr lang="cs-CZ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C914439-7C79-40A3-95A2-C9901E2D3EEC}"/>
              </a:ext>
            </a:extLst>
          </p:cNvPr>
          <p:cNvGrpSpPr/>
          <p:nvPr/>
        </p:nvGrpSpPr>
        <p:grpSpPr>
          <a:xfrm>
            <a:off x="2304258" y="1899561"/>
            <a:ext cx="5712154" cy="1097947"/>
            <a:chOff x="2312895" y="2346029"/>
            <a:chExt cx="6893858" cy="10979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DE55080-3832-4038-8864-7D9B32224E06}"/>
                </a:ext>
              </a:extLst>
            </p:cNvPr>
            <p:cNvSpPr/>
            <p:nvPr/>
          </p:nvSpPr>
          <p:spPr>
            <a:xfrm>
              <a:off x="3030120" y="2346029"/>
              <a:ext cx="6176633" cy="1097947"/>
            </a:xfrm>
            <a:prstGeom prst="rect">
              <a:avLst/>
            </a:prstGeom>
            <a:solidFill>
              <a:srgbClr val="3248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xmlns="" id="{B0B6592B-66E0-49F4-A626-CF46E55FACA8}"/>
                </a:ext>
              </a:extLst>
            </p:cNvPr>
            <p:cNvSpPr/>
            <p:nvPr/>
          </p:nvSpPr>
          <p:spPr>
            <a:xfrm>
              <a:off x="2312895" y="2552337"/>
              <a:ext cx="2537012" cy="627529"/>
            </a:xfrm>
            <a:prstGeom prst="accentBorderCallout1">
              <a:avLst>
                <a:gd name="adj1" fmla="val 47321"/>
                <a:gd name="adj2" fmla="val -8333"/>
                <a:gd name="adj3" fmla="val 48214"/>
                <a:gd name="adj4" fmla="val -471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Random</a:t>
              </a:r>
              <a:r>
                <a:rPr lang="cs-CZ" dirty="0"/>
                <a:t> </a:t>
              </a:r>
              <a:r>
                <a:rPr lang="cs-CZ" dirty="0" err="1"/>
                <a:t>Forest</a:t>
              </a:r>
              <a:endParaRPr lang="cs-CZ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ABFCA7A-9F64-49C9-9C2D-3D14EEB914CE}"/>
              </a:ext>
            </a:extLst>
          </p:cNvPr>
          <p:cNvGrpSpPr/>
          <p:nvPr/>
        </p:nvGrpSpPr>
        <p:grpSpPr>
          <a:xfrm>
            <a:off x="2281819" y="4332346"/>
            <a:ext cx="5692985" cy="1097947"/>
            <a:chOff x="2290458" y="4851609"/>
            <a:chExt cx="6870723" cy="10979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E1DABDA-2B38-4A5F-B98D-33DCAC51CB6B}"/>
                </a:ext>
              </a:extLst>
            </p:cNvPr>
            <p:cNvSpPr/>
            <p:nvPr/>
          </p:nvSpPr>
          <p:spPr>
            <a:xfrm>
              <a:off x="2984548" y="4851609"/>
              <a:ext cx="6176633" cy="1097947"/>
            </a:xfrm>
            <a:prstGeom prst="rect">
              <a:avLst/>
            </a:prstGeom>
            <a:solidFill>
              <a:srgbClr val="3248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Callout: Line with Border and Accent Bar 7">
              <a:extLst>
                <a:ext uri="{FF2B5EF4-FFF2-40B4-BE49-F238E27FC236}">
                  <a16:creationId xmlns:a16="http://schemas.microsoft.com/office/drawing/2014/main" xmlns="" id="{F9F1832E-AD09-43AE-A1FD-2ECB63DAE2E5}"/>
                </a:ext>
              </a:extLst>
            </p:cNvPr>
            <p:cNvSpPr/>
            <p:nvPr/>
          </p:nvSpPr>
          <p:spPr>
            <a:xfrm>
              <a:off x="2290458" y="5052017"/>
              <a:ext cx="2537012" cy="627529"/>
            </a:xfrm>
            <a:prstGeom prst="accentBorderCallout1">
              <a:avLst>
                <a:gd name="adj1" fmla="val 64464"/>
                <a:gd name="adj2" fmla="val -7273"/>
                <a:gd name="adj3" fmla="val -40357"/>
                <a:gd name="adj4" fmla="val -43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CNN</a:t>
              </a:r>
              <a:endParaRPr lang="cs-CZ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7CB5AF5-010C-438B-A03A-3FDAB8302209}"/>
              </a:ext>
            </a:extLst>
          </p:cNvPr>
          <p:cNvGrpSpPr/>
          <p:nvPr/>
        </p:nvGrpSpPr>
        <p:grpSpPr>
          <a:xfrm>
            <a:off x="2304257" y="5541100"/>
            <a:ext cx="5674392" cy="1097947"/>
            <a:chOff x="2312895" y="6011483"/>
            <a:chExt cx="6848285" cy="10979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54B4368-EC59-48A7-AA8A-3F2F55719E01}"/>
                </a:ext>
              </a:extLst>
            </p:cNvPr>
            <p:cNvSpPr/>
            <p:nvPr/>
          </p:nvSpPr>
          <p:spPr>
            <a:xfrm>
              <a:off x="2984547" y="6011483"/>
              <a:ext cx="6176633" cy="1097947"/>
            </a:xfrm>
            <a:prstGeom prst="rect">
              <a:avLst/>
            </a:prstGeom>
            <a:solidFill>
              <a:srgbClr val="3248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9" name="Callout: Line with Border and Accent Bar 8">
              <a:extLst>
                <a:ext uri="{FF2B5EF4-FFF2-40B4-BE49-F238E27FC236}">
                  <a16:creationId xmlns:a16="http://schemas.microsoft.com/office/drawing/2014/main" xmlns="" id="{D9AC21A0-52D9-41D1-83DB-38AC72135056}"/>
                </a:ext>
              </a:extLst>
            </p:cNvPr>
            <p:cNvSpPr/>
            <p:nvPr/>
          </p:nvSpPr>
          <p:spPr>
            <a:xfrm>
              <a:off x="2312895" y="6228763"/>
              <a:ext cx="2537012" cy="627529"/>
            </a:xfrm>
            <a:prstGeom prst="accentBorderCallout1">
              <a:avLst>
                <a:gd name="adj1" fmla="val 64464"/>
                <a:gd name="adj2" fmla="val -7273"/>
                <a:gd name="adj3" fmla="val -40357"/>
                <a:gd name="adj4" fmla="val -43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HAN</a:t>
              </a:r>
              <a:endParaRPr lang="cs-CZ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23870-DDF7-42BA-B640-272E8B7AF45E}"/>
              </a:ext>
            </a:extLst>
          </p:cNvPr>
          <p:cNvSpPr txBox="1"/>
          <p:nvPr/>
        </p:nvSpPr>
        <p:spPr>
          <a:xfrm>
            <a:off x="4595096" y="2050301"/>
            <a:ext cx="3235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 smtClean="0">
                <a:solidFill>
                  <a:schemeClr val="bg1"/>
                </a:solidFill>
              </a:rPr>
              <a:t>As </a:t>
            </a:r>
            <a:r>
              <a:rPr lang="cs-CZ" sz="1400" dirty="0" err="1">
                <a:solidFill>
                  <a:schemeClr val="bg1"/>
                </a:solidFill>
              </a:rPr>
              <a:t>only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small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amount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of</a:t>
            </a:r>
            <a:r>
              <a:rPr lang="cs-CZ" sz="1400" dirty="0">
                <a:solidFill>
                  <a:schemeClr val="bg1"/>
                </a:solidFill>
              </a:rPr>
              <a:t> data </a:t>
            </a:r>
            <a:r>
              <a:rPr lang="cs-CZ" sz="1400" dirty="0" err="1">
                <a:solidFill>
                  <a:schemeClr val="bg1"/>
                </a:solidFill>
              </a:rPr>
              <a:t>was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obtained</a:t>
            </a:r>
            <a:r>
              <a:rPr lang="cs-CZ" sz="1400" dirty="0">
                <a:solidFill>
                  <a:schemeClr val="bg1"/>
                </a:solidFill>
              </a:rPr>
              <a:t>, </a:t>
            </a:r>
            <a:r>
              <a:rPr lang="cs-CZ" sz="1400" dirty="0" err="1">
                <a:solidFill>
                  <a:schemeClr val="bg1"/>
                </a:solidFill>
              </a:rPr>
              <a:t>before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using</a:t>
            </a:r>
            <a:r>
              <a:rPr lang="cs-CZ" sz="1400" dirty="0">
                <a:solidFill>
                  <a:schemeClr val="bg1"/>
                </a:solidFill>
              </a:rPr>
              <a:t> data </a:t>
            </a:r>
            <a:r>
              <a:rPr lang="cs-CZ" sz="1400" dirty="0" err="1">
                <a:solidFill>
                  <a:schemeClr val="bg1"/>
                </a:solidFill>
              </a:rPr>
              <a:t>intensive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Neural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Nets</a:t>
            </a:r>
            <a:r>
              <a:rPr lang="cs-CZ" sz="1400" dirty="0">
                <a:solidFill>
                  <a:schemeClr val="bg1"/>
                </a:solidFill>
              </a:rPr>
              <a:t>, SVM and </a:t>
            </a:r>
            <a:r>
              <a:rPr lang="cs-CZ" sz="1400" dirty="0" err="1">
                <a:solidFill>
                  <a:schemeClr val="bg1"/>
                </a:solidFill>
              </a:rPr>
              <a:t>Random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Forest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was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tested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for</a:t>
            </a:r>
            <a:r>
              <a:rPr lang="cs-CZ" sz="1400" dirty="0">
                <a:solidFill>
                  <a:schemeClr val="bg1"/>
                </a:solidFill>
              </a:rPr>
              <a:t> performance </a:t>
            </a:r>
            <a:r>
              <a:rPr lang="cs-CZ" sz="1400" dirty="0" err="1">
                <a:solidFill>
                  <a:schemeClr val="bg1"/>
                </a:solidFill>
              </a:rPr>
              <a:t>improvement</a:t>
            </a:r>
            <a:endParaRPr lang="cs-CZ" sz="1400" dirty="0">
              <a:solidFill>
                <a:schemeClr val="bg1"/>
              </a:solidFill>
            </a:endParaRPr>
          </a:p>
          <a:p>
            <a:pPr algn="just"/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C44F949-D020-4CDE-8D18-26D7BA6FCEC5}"/>
              </a:ext>
            </a:extLst>
          </p:cNvPr>
          <p:cNvSpPr txBox="1"/>
          <p:nvPr/>
        </p:nvSpPr>
        <p:spPr>
          <a:xfrm>
            <a:off x="4595096" y="3212955"/>
            <a:ext cx="3235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1"/>
                </a:solidFill>
              </a:rPr>
              <a:t>LSTM </a:t>
            </a:r>
            <a:r>
              <a:rPr lang="en-GB" sz="1400" dirty="0">
                <a:solidFill>
                  <a:schemeClr val="bg1"/>
                </a:solidFill>
              </a:rPr>
              <a:t>and Bidirectional-LSTM were implemented in the attempt to increase the performance</a:t>
            </a:r>
            <a:endParaRPr lang="cs-CZ" sz="1400" dirty="0">
              <a:solidFill>
                <a:schemeClr val="bg1"/>
              </a:solidFill>
            </a:endParaRPr>
          </a:p>
          <a:p>
            <a:pPr algn="just"/>
            <a:endParaRPr lang="cs-CZ" sz="1400" dirty="0">
              <a:solidFill>
                <a:schemeClr val="bg1"/>
              </a:solidFill>
            </a:endParaRPr>
          </a:p>
          <a:p>
            <a:pPr algn="just"/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8C73FCD-4914-4345-8D82-6304FD62243C}"/>
              </a:ext>
            </a:extLst>
          </p:cNvPr>
          <p:cNvSpPr txBox="1"/>
          <p:nvPr/>
        </p:nvSpPr>
        <p:spPr>
          <a:xfrm>
            <a:off x="4632949" y="4477186"/>
            <a:ext cx="323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</a:rPr>
              <a:t>After initial implementation of the model from class, more complex VGG16 architecture was implemented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BD1634-3D2F-41D9-889A-106CD8F41302}"/>
              </a:ext>
            </a:extLst>
          </p:cNvPr>
          <p:cNvSpPr txBox="1"/>
          <p:nvPr/>
        </p:nvSpPr>
        <p:spPr>
          <a:xfrm>
            <a:off x="4632949" y="5702812"/>
            <a:ext cx="3235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On top </a:t>
            </a:r>
            <a:r>
              <a:rPr lang="cs-CZ" sz="1400" dirty="0" err="1">
                <a:solidFill>
                  <a:schemeClr val="bg1"/>
                </a:solidFill>
              </a:rPr>
              <a:t>of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the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architectures</a:t>
            </a:r>
            <a:r>
              <a:rPr lang="cs-CZ" sz="1400" dirty="0">
                <a:solidFill>
                  <a:schemeClr val="bg1"/>
                </a:solidFill>
              </a:rPr>
              <a:t> done in </a:t>
            </a:r>
            <a:r>
              <a:rPr lang="cs-CZ" sz="1400" dirty="0" err="1">
                <a:solidFill>
                  <a:schemeClr val="bg1"/>
                </a:solidFill>
              </a:rPr>
              <a:t>class</a:t>
            </a:r>
            <a:r>
              <a:rPr lang="cs-CZ" sz="1400" dirty="0">
                <a:solidFill>
                  <a:schemeClr val="bg1"/>
                </a:solidFill>
              </a:rPr>
              <a:t>, </a:t>
            </a:r>
            <a:r>
              <a:rPr lang="cs-CZ" sz="1400" dirty="0" err="1">
                <a:solidFill>
                  <a:schemeClr val="bg1"/>
                </a:solidFill>
              </a:rPr>
              <a:t>Hierarchical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Attention</a:t>
            </a:r>
            <a:r>
              <a:rPr lang="cs-CZ" sz="1400" dirty="0">
                <a:solidFill>
                  <a:schemeClr val="bg1"/>
                </a:solidFill>
              </a:rPr>
              <a:t> Network </a:t>
            </a:r>
            <a:r>
              <a:rPr lang="cs-CZ" sz="1400" dirty="0" err="1">
                <a:solidFill>
                  <a:schemeClr val="bg1"/>
                </a:solidFill>
              </a:rPr>
              <a:t>was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used</a:t>
            </a:r>
            <a:r>
              <a:rPr lang="cs-CZ" sz="1400" dirty="0">
                <a:solidFill>
                  <a:schemeClr val="bg1"/>
                </a:solidFill>
              </a:rPr>
              <a:t> to </a:t>
            </a:r>
            <a:r>
              <a:rPr lang="cs-CZ" sz="1400" dirty="0" err="1">
                <a:solidFill>
                  <a:schemeClr val="bg1"/>
                </a:solidFill>
              </a:rPr>
              <a:t>improve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the</a:t>
            </a:r>
            <a:r>
              <a:rPr lang="cs-CZ" sz="1400" dirty="0">
                <a:solidFill>
                  <a:schemeClr val="bg1"/>
                </a:solidFill>
              </a:rPr>
              <a:t> performance </a:t>
            </a:r>
            <a:r>
              <a:rPr lang="cs-CZ" sz="1400" dirty="0" err="1">
                <a:solidFill>
                  <a:schemeClr val="bg1"/>
                </a:solidFill>
              </a:rPr>
              <a:t>of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the</a:t>
            </a:r>
            <a:r>
              <a:rPr lang="cs-CZ" sz="1400" dirty="0">
                <a:solidFill>
                  <a:schemeClr val="bg1"/>
                </a:solidFill>
              </a:rPr>
              <a:t> </a:t>
            </a:r>
            <a:r>
              <a:rPr lang="cs-CZ" sz="1400" dirty="0" err="1">
                <a:solidFill>
                  <a:schemeClr val="bg1"/>
                </a:solidFill>
              </a:rPr>
              <a:t>prediction</a:t>
            </a:r>
            <a:endParaRPr lang="cs-CZ" sz="1400" dirty="0">
              <a:solidFill>
                <a:schemeClr val="bg1"/>
              </a:solidFill>
            </a:endParaRPr>
          </a:p>
          <a:p>
            <a:pPr algn="just"/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CC0CEC-F08B-4FB1-9458-E99B972AD689}"/>
              </a:ext>
            </a:extLst>
          </p:cNvPr>
          <p:cNvSpPr txBox="1"/>
          <p:nvPr/>
        </p:nvSpPr>
        <p:spPr>
          <a:xfrm>
            <a:off x="10083716" y="1077886"/>
            <a:ext cx="117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52%-60%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AF9D06D-F078-4EDE-8563-F53C8A7E981D}"/>
              </a:ext>
            </a:extLst>
          </p:cNvPr>
          <p:cNvSpPr txBox="1"/>
          <p:nvPr/>
        </p:nvSpPr>
        <p:spPr>
          <a:xfrm>
            <a:off x="9998130" y="2188800"/>
            <a:ext cx="117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63%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D22A7A1-CD70-4A7B-ADE4-B29EE572EAF5}"/>
              </a:ext>
            </a:extLst>
          </p:cNvPr>
          <p:cNvSpPr txBox="1"/>
          <p:nvPr/>
        </p:nvSpPr>
        <p:spPr>
          <a:xfrm>
            <a:off x="10330451" y="3504626"/>
            <a:ext cx="117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63%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16D054-5F31-41D1-ACA1-146E5B048F3F}"/>
              </a:ext>
            </a:extLst>
          </p:cNvPr>
          <p:cNvSpPr txBox="1"/>
          <p:nvPr/>
        </p:nvSpPr>
        <p:spPr>
          <a:xfrm>
            <a:off x="10083715" y="4698282"/>
            <a:ext cx="117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D4CED5E-578F-4C6A-AC96-210288B29438}"/>
              </a:ext>
            </a:extLst>
          </p:cNvPr>
          <p:cNvSpPr txBox="1"/>
          <p:nvPr/>
        </p:nvSpPr>
        <p:spPr>
          <a:xfrm>
            <a:off x="10083715" y="5891938"/>
            <a:ext cx="117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63%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B70264E-B4DE-4A1B-8C1D-59EE4EC3CBB3}"/>
              </a:ext>
            </a:extLst>
          </p:cNvPr>
          <p:cNvSpPr/>
          <p:nvPr/>
        </p:nvSpPr>
        <p:spPr>
          <a:xfrm>
            <a:off x="8943829" y="613181"/>
            <a:ext cx="2241922" cy="534753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8788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584DEB-E9C1-4E4A-A4CD-2DDD18672545}"/>
              </a:ext>
            </a:extLst>
          </p:cNvPr>
          <p:cNvSpPr txBox="1"/>
          <p:nvPr/>
        </p:nvSpPr>
        <p:spPr>
          <a:xfrm>
            <a:off x="2001078" y="129498"/>
            <a:ext cx="818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>
                <a:solidFill>
                  <a:srgbClr val="709EBF"/>
                </a:solidFill>
              </a:rPr>
              <a:t>Deep Learning Models Architectures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9D008CF-AC47-408B-8FA2-18F6387062C3}"/>
              </a:ext>
            </a:extLst>
          </p:cNvPr>
          <p:cNvGrpSpPr/>
          <p:nvPr/>
        </p:nvGrpSpPr>
        <p:grpSpPr>
          <a:xfrm>
            <a:off x="232844" y="3571385"/>
            <a:ext cx="4292948" cy="3126435"/>
            <a:chOff x="232844" y="3571385"/>
            <a:chExt cx="4292948" cy="3126435"/>
          </a:xfrm>
        </p:grpSpPr>
        <p:pic>
          <p:nvPicPr>
            <p:cNvPr id="11" name="Picture 10" descr="Снимок экрана 2020-05-07 в 11.26.4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44" y="3891120"/>
              <a:ext cx="4292948" cy="2806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8B52C4-7C8D-407C-8B66-BCDC2B8D30DB}"/>
                </a:ext>
              </a:extLst>
            </p:cNvPr>
            <p:cNvSpPr txBox="1"/>
            <p:nvPr/>
          </p:nvSpPr>
          <p:spPr>
            <a:xfrm>
              <a:off x="1391420" y="3571385"/>
              <a:ext cx="116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b="1" dirty="0">
                  <a:solidFill>
                    <a:srgbClr val="709EBF"/>
                  </a:solidFill>
                </a:rPr>
                <a:t>HAN</a:t>
              </a:r>
              <a:endParaRPr lang="cs-CZ" sz="3600" b="1" dirty="0">
                <a:solidFill>
                  <a:srgbClr val="709EB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2D54360-D025-476A-8950-35BC53E36FD0}"/>
              </a:ext>
            </a:extLst>
          </p:cNvPr>
          <p:cNvGrpSpPr/>
          <p:nvPr/>
        </p:nvGrpSpPr>
        <p:grpSpPr>
          <a:xfrm>
            <a:off x="3726489" y="798137"/>
            <a:ext cx="4764594" cy="3418532"/>
            <a:chOff x="3713703" y="1095564"/>
            <a:chExt cx="4764594" cy="3418532"/>
          </a:xfrm>
        </p:grpSpPr>
        <p:pic>
          <p:nvPicPr>
            <p:cNvPr id="13" name="Picture 12" descr="Снимок экрана 2020-05-07 в 11.29.5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703" y="1095564"/>
              <a:ext cx="4764594" cy="31877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63EC175-A4C7-4385-8E93-E7470B6DB0FB}"/>
                </a:ext>
              </a:extLst>
            </p:cNvPr>
            <p:cNvSpPr txBox="1"/>
            <p:nvPr/>
          </p:nvSpPr>
          <p:spPr>
            <a:xfrm>
              <a:off x="5456168" y="4052431"/>
              <a:ext cx="116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b="1" dirty="0">
                  <a:solidFill>
                    <a:srgbClr val="709EBF"/>
                  </a:solidFill>
                </a:rPr>
                <a:t>CNN</a:t>
              </a:r>
              <a:endParaRPr lang="cs-CZ" sz="3600" b="1" dirty="0">
                <a:solidFill>
                  <a:srgbClr val="709EB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5CE5AD9-6A1B-4556-B310-90BEE2596E36}"/>
              </a:ext>
            </a:extLst>
          </p:cNvPr>
          <p:cNvGrpSpPr/>
          <p:nvPr/>
        </p:nvGrpSpPr>
        <p:grpSpPr>
          <a:xfrm>
            <a:off x="7921055" y="3985836"/>
            <a:ext cx="4152900" cy="2561017"/>
            <a:chOff x="7666208" y="3944974"/>
            <a:chExt cx="4152900" cy="25610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6208" y="4406639"/>
              <a:ext cx="4152900" cy="209935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E8F50B2-908D-4602-AE05-FF77AA7A3520}"/>
                </a:ext>
              </a:extLst>
            </p:cNvPr>
            <p:cNvSpPr txBox="1"/>
            <p:nvPr/>
          </p:nvSpPr>
          <p:spPr>
            <a:xfrm>
              <a:off x="9027214" y="3944974"/>
              <a:ext cx="116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b="1" dirty="0">
                  <a:solidFill>
                    <a:srgbClr val="709EBF"/>
                  </a:solidFill>
                </a:rPr>
                <a:t>LSTM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CDCCE5F-487D-4215-BC55-293B772EB46C}"/>
              </a:ext>
            </a:extLst>
          </p:cNvPr>
          <p:cNvGrpSpPr/>
          <p:nvPr/>
        </p:nvGrpSpPr>
        <p:grpSpPr>
          <a:xfrm>
            <a:off x="307229" y="1095564"/>
            <a:ext cx="3406474" cy="2475821"/>
            <a:chOff x="307229" y="1095564"/>
            <a:chExt cx="3406474" cy="24758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AF36D63-5862-4740-9CA4-17697016D8B8}"/>
                </a:ext>
              </a:extLst>
            </p:cNvPr>
            <p:cNvSpPr/>
            <p:nvPr/>
          </p:nvSpPr>
          <p:spPr>
            <a:xfrm>
              <a:off x="307229" y="1095564"/>
              <a:ext cx="3406474" cy="2475821"/>
            </a:xfrm>
            <a:prstGeom prst="rect">
              <a:avLst/>
            </a:prstGeom>
            <a:solidFill>
              <a:srgbClr val="4C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5DE31A4-396D-4764-A22C-9F1E07ED769C}"/>
                </a:ext>
              </a:extLst>
            </p:cNvPr>
            <p:cNvSpPr/>
            <p:nvPr/>
          </p:nvSpPr>
          <p:spPr>
            <a:xfrm>
              <a:off x="386348" y="1285634"/>
              <a:ext cx="3248235" cy="461665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Tuned</a:t>
              </a:r>
              <a:r>
                <a:rPr lang="cs-CZ" dirty="0"/>
                <a:t> </a:t>
              </a:r>
              <a:r>
                <a:rPr lang="cs-CZ" dirty="0" err="1"/>
                <a:t>number</a:t>
              </a:r>
              <a:r>
                <a:rPr lang="cs-CZ" dirty="0"/>
                <a:t> </a:t>
              </a:r>
              <a:r>
                <a:rPr lang="cs-CZ" dirty="0" err="1"/>
                <a:t>of</a:t>
              </a:r>
              <a:r>
                <a:rPr lang="cs-CZ" dirty="0"/>
                <a:t> </a:t>
              </a:r>
              <a:r>
                <a:rPr lang="cs-CZ" dirty="0" err="1"/>
                <a:t>hidden</a:t>
              </a:r>
              <a:r>
                <a:rPr lang="cs-CZ" dirty="0"/>
                <a:t> </a:t>
              </a:r>
              <a:r>
                <a:rPr lang="cs-CZ" dirty="0" err="1"/>
                <a:t>units</a:t>
              </a:r>
              <a:endParaRPr lang="cs-CZ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A01A5F9-1FD5-4C93-915C-5019AD8B2BA0}"/>
                </a:ext>
              </a:extLst>
            </p:cNvPr>
            <p:cNvSpPr/>
            <p:nvPr/>
          </p:nvSpPr>
          <p:spPr>
            <a:xfrm>
              <a:off x="386348" y="1877381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“Attention” </a:t>
              </a:r>
              <a:r>
                <a:rPr lang="en-GB" dirty="0" smtClean="0"/>
                <a:t>la</a:t>
              </a:r>
              <a:r>
                <a:rPr lang="cs-CZ" dirty="0" err="1" smtClean="0"/>
                <a:t>yer</a:t>
              </a:r>
              <a:r>
                <a:rPr lang="cs-CZ" dirty="0" smtClean="0"/>
                <a:t> </a:t>
              </a:r>
              <a:r>
                <a:rPr lang="cs-CZ" dirty="0" err="1" smtClean="0"/>
                <a:t>after</a:t>
              </a:r>
              <a:r>
                <a:rPr lang="cs-CZ" dirty="0" smtClean="0"/>
                <a:t> </a:t>
              </a:r>
              <a:r>
                <a:rPr lang="cs-CZ" dirty="0" err="1" smtClean="0"/>
                <a:t>BiSTM</a:t>
              </a:r>
              <a:endParaRPr lang="cs-CZ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E4C1CD86-B935-4201-85FB-300924119CD4}"/>
                </a:ext>
              </a:extLst>
            </p:cNvPr>
            <p:cNvSpPr/>
            <p:nvPr/>
          </p:nvSpPr>
          <p:spPr>
            <a:xfrm>
              <a:off x="387821" y="2691023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mtClean="0"/>
                <a:t>Uses</a:t>
              </a:r>
              <a:r>
                <a:rPr lang="cs-CZ" dirty="0" smtClean="0"/>
                <a:t> </a:t>
              </a:r>
              <a:r>
                <a:rPr lang="cs-CZ" dirty="0" err="1"/>
                <a:t>TimeDistributed</a:t>
              </a:r>
              <a:r>
                <a:rPr lang="cs-CZ" dirty="0"/>
                <a:t> </a:t>
              </a:r>
              <a:r>
                <a:rPr lang="cs-CZ" dirty="0" err="1"/>
                <a:t>layer</a:t>
              </a:r>
              <a:endParaRPr lang="cs-CZ" dirty="0"/>
            </a:p>
            <a:p>
              <a:pPr algn="ctr"/>
              <a:endParaRPr lang="cs-CZ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6856A4B-0333-4432-B309-63591E8156E0}"/>
              </a:ext>
            </a:extLst>
          </p:cNvPr>
          <p:cNvGrpSpPr/>
          <p:nvPr/>
        </p:nvGrpSpPr>
        <p:grpSpPr>
          <a:xfrm>
            <a:off x="8399178" y="1122491"/>
            <a:ext cx="3406474" cy="2475821"/>
            <a:chOff x="307229" y="1095564"/>
            <a:chExt cx="3406474" cy="24758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F3ACE572-5887-4038-A2CC-BD2A2C26CAEA}"/>
                </a:ext>
              </a:extLst>
            </p:cNvPr>
            <p:cNvSpPr/>
            <p:nvPr/>
          </p:nvSpPr>
          <p:spPr>
            <a:xfrm>
              <a:off x="307229" y="1095564"/>
              <a:ext cx="3406474" cy="2475821"/>
            </a:xfrm>
            <a:prstGeom prst="rect">
              <a:avLst/>
            </a:prstGeom>
            <a:solidFill>
              <a:srgbClr val="4C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8B9DE87-9DD2-4891-9A9C-5BB945FA1FA3}"/>
                </a:ext>
              </a:extLst>
            </p:cNvPr>
            <p:cNvSpPr/>
            <p:nvPr/>
          </p:nvSpPr>
          <p:spPr>
            <a:xfrm>
              <a:off x="386348" y="1285634"/>
              <a:ext cx="3248235" cy="461665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Tuned</a:t>
              </a:r>
              <a:r>
                <a:rPr lang="cs-CZ" dirty="0" smtClean="0"/>
                <a:t> </a:t>
              </a:r>
              <a:r>
                <a:rPr lang="cs-CZ" dirty="0" err="1" smtClean="0"/>
                <a:t>number</a:t>
              </a:r>
              <a:r>
                <a:rPr lang="cs-CZ" dirty="0" smtClean="0"/>
                <a:t> </a:t>
              </a:r>
              <a:r>
                <a:rPr lang="cs-CZ" dirty="0" err="1" smtClean="0"/>
                <a:t>of</a:t>
              </a:r>
              <a:r>
                <a:rPr lang="cs-CZ" dirty="0" smtClean="0"/>
                <a:t> </a:t>
              </a:r>
              <a:r>
                <a:rPr lang="cs-CZ" dirty="0" err="1" smtClean="0"/>
                <a:t>hidden</a:t>
              </a:r>
              <a:r>
                <a:rPr lang="cs-CZ" dirty="0" smtClean="0"/>
                <a:t> </a:t>
              </a:r>
              <a:r>
                <a:rPr lang="cs-CZ" dirty="0" err="1" smtClean="0"/>
                <a:t>units</a:t>
              </a:r>
              <a:endParaRPr lang="cs-CZ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33C7734-82C6-4185-BEBF-054F1E8DC1EF}"/>
                </a:ext>
              </a:extLst>
            </p:cNvPr>
            <p:cNvSpPr/>
            <p:nvPr/>
          </p:nvSpPr>
          <p:spPr>
            <a:xfrm>
              <a:off x="386348" y="1877381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Dropout</a:t>
              </a:r>
              <a:r>
                <a:rPr lang="cs-CZ" dirty="0" smtClean="0"/>
                <a:t> 0.2</a:t>
              </a:r>
              <a:endParaRPr lang="cs-CZ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801AFAD-5174-42C9-970C-C8048847314D}"/>
                </a:ext>
              </a:extLst>
            </p:cNvPr>
            <p:cNvSpPr/>
            <p:nvPr/>
          </p:nvSpPr>
          <p:spPr>
            <a:xfrm>
              <a:off x="399134" y="2663680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Initializaed</a:t>
              </a:r>
              <a:r>
                <a:rPr lang="cs-CZ" dirty="0" smtClean="0"/>
                <a:t> </a:t>
              </a:r>
              <a:r>
                <a:rPr lang="cs-CZ" dirty="0" err="1" smtClean="0"/>
                <a:t>with</a:t>
              </a:r>
              <a:r>
                <a:rPr lang="cs-CZ" dirty="0" smtClean="0"/>
                <a:t> </a:t>
              </a:r>
              <a:r>
                <a:rPr lang="cs-CZ" dirty="0" err="1" smtClean="0"/>
                <a:t>Glove</a:t>
              </a:r>
              <a:r>
                <a:rPr lang="cs-CZ" dirty="0"/>
                <a:t> </a:t>
              </a:r>
              <a:r>
                <a:rPr lang="cs-CZ" dirty="0" err="1" smtClean="0"/>
                <a:t>vectors</a:t>
              </a:r>
              <a:endParaRPr lang="cs-CZ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31CBF51-062C-4D7D-BA81-F805DE1D7F9E}"/>
              </a:ext>
            </a:extLst>
          </p:cNvPr>
          <p:cNvGrpSpPr/>
          <p:nvPr/>
        </p:nvGrpSpPr>
        <p:grpSpPr>
          <a:xfrm>
            <a:off x="4347571" y="4216668"/>
            <a:ext cx="3406474" cy="2475821"/>
            <a:chOff x="307229" y="1095564"/>
            <a:chExt cx="3406474" cy="24758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7E232AA-BE6D-489E-8837-EDA0FB3C273F}"/>
                </a:ext>
              </a:extLst>
            </p:cNvPr>
            <p:cNvSpPr/>
            <p:nvPr/>
          </p:nvSpPr>
          <p:spPr>
            <a:xfrm>
              <a:off x="307229" y="1095564"/>
              <a:ext cx="3406474" cy="2475821"/>
            </a:xfrm>
            <a:prstGeom prst="rect">
              <a:avLst/>
            </a:prstGeom>
            <a:solidFill>
              <a:srgbClr val="4C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78036845-0225-42D3-BCB8-7D654A6CDAA8}"/>
                </a:ext>
              </a:extLst>
            </p:cNvPr>
            <p:cNvSpPr/>
            <p:nvPr/>
          </p:nvSpPr>
          <p:spPr>
            <a:xfrm>
              <a:off x="386348" y="1200626"/>
              <a:ext cx="3248235" cy="594827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Tuned</a:t>
              </a:r>
              <a:r>
                <a:rPr lang="cs-CZ" dirty="0" smtClean="0"/>
                <a:t> </a:t>
              </a:r>
              <a:r>
                <a:rPr lang="cs-CZ" dirty="0" err="1" smtClean="0"/>
                <a:t>number</a:t>
              </a:r>
              <a:r>
                <a:rPr lang="cs-CZ" dirty="0" smtClean="0"/>
                <a:t> </a:t>
              </a:r>
              <a:r>
                <a:rPr lang="cs-CZ" dirty="0" err="1" smtClean="0"/>
                <a:t>of</a:t>
              </a:r>
              <a:r>
                <a:rPr lang="cs-CZ" dirty="0" smtClean="0"/>
                <a:t> </a:t>
              </a:r>
              <a:r>
                <a:rPr lang="cs-CZ" dirty="0" err="1" smtClean="0"/>
                <a:t>filters</a:t>
              </a:r>
              <a:r>
                <a:rPr lang="cs-CZ" dirty="0" smtClean="0"/>
                <a:t>, </a:t>
              </a:r>
              <a:r>
                <a:rPr lang="cs-CZ" dirty="0" err="1" smtClean="0"/>
                <a:t>filter</a:t>
              </a:r>
              <a:r>
                <a:rPr lang="cs-CZ" dirty="0" smtClean="0"/>
                <a:t> and </a:t>
              </a:r>
              <a:r>
                <a:rPr lang="cs-CZ" dirty="0" err="1" smtClean="0"/>
                <a:t>stride</a:t>
              </a:r>
              <a:r>
                <a:rPr lang="cs-CZ" dirty="0" smtClean="0"/>
                <a:t> </a:t>
              </a:r>
              <a:r>
                <a:rPr lang="cs-CZ" dirty="0" err="1" smtClean="0"/>
                <a:t>size</a:t>
              </a:r>
              <a:endParaRPr lang="cs-CZ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01E30E9A-67EF-4206-B7DC-FCE9D495FEC2}"/>
                </a:ext>
              </a:extLst>
            </p:cNvPr>
            <p:cNvSpPr/>
            <p:nvPr/>
          </p:nvSpPr>
          <p:spPr>
            <a:xfrm>
              <a:off x="386348" y="1877381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Dropout</a:t>
              </a:r>
              <a:r>
                <a:rPr lang="cs-CZ" dirty="0" smtClean="0"/>
                <a:t> 0.2</a:t>
              </a:r>
              <a:endParaRPr lang="cs-CZ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4C4D259-E9EF-453E-B521-61AAC68915DE}"/>
                </a:ext>
              </a:extLst>
            </p:cNvPr>
            <p:cNvSpPr/>
            <p:nvPr/>
          </p:nvSpPr>
          <p:spPr>
            <a:xfrm>
              <a:off x="386348" y="2643060"/>
              <a:ext cx="3248235" cy="683751"/>
            </a:xfrm>
            <a:prstGeom prst="rect">
              <a:avLst/>
            </a:prstGeom>
            <a:solidFill>
              <a:srgbClr val="0B293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Initializaed</a:t>
              </a:r>
              <a:r>
                <a:rPr lang="cs-CZ" dirty="0"/>
                <a:t> </a:t>
              </a:r>
              <a:r>
                <a:rPr lang="cs-CZ" dirty="0" err="1"/>
                <a:t>with</a:t>
              </a:r>
              <a:r>
                <a:rPr lang="cs-CZ" dirty="0"/>
                <a:t> </a:t>
              </a:r>
              <a:r>
                <a:rPr lang="cs-CZ" dirty="0" err="1"/>
                <a:t>Glove</a:t>
              </a:r>
              <a:r>
                <a:rPr lang="cs-CZ" dirty="0"/>
                <a:t> </a:t>
              </a:r>
              <a:r>
                <a:rPr lang="cs-CZ" dirty="0" err="1"/>
                <a:t>vectors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F8D9FF-CB64-48AA-8F32-3E397E940267}"/>
              </a:ext>
            </a:extLst>
          </p:cNvPr>
          <p:cNvSpPr txBox="1"/>
          <p:nvPr/>
        </p:nvSpPr>
        <p:spPr>
          <a:xfrm>
            <a:off x="3818574" y="337561"/>
            <a:ext cx="455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9EBF"/>
                </a:solidFill>
              </a:rPr>
              <a:t>STRUCTURED 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FAA4E2-DDF3-46D8-9C2E-F015CE865DB2}"/>
              </a:ext>
            </a:extLst>
          </p:cNvPr>
          <p:cNvSpPr/>
          <p:nvPr/>
        </p:nvSpPr>
        <p:spPr>
          <a:xfrm>
            <a:off x="495417" y="2210030"/>
            <a:ext cx="3511202" cy="3034323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9F9B1C-8E72-4AF4-92A7-6748EF61A4D4}"/>
              </a:ext>
            </a:extLst>
          </p:cNvPr>
          <p:cNvSpPr/>
          <p:nvPr/>
        </p:nvSpPr>
        <p:spPr>
          <a:xfrm>
            <a:off x="1521696" y="1330725"/>
            <a:ext cx="1435849" cy="1138517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Structured Perceptron</a:t>
            </a:r>
          </a:p>
          <a:p>
            <a:pPr algn="ctr"/>
            <a:r>
              <a:rPr lang="cs-CZ" dirty="0"/>
              <a:t>(lecture version)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81689D0-CFA5-4ADC-A8F8-1EAD6AD58AD7}"/>
              </a:ext>
            </a:extLst>
          </p:cNvPr>
          <p:cNvSpPr/>
          <p:nvPr/>
        </p:nvSpPr>
        <p:spPr>
          <a:xfrm>
            <a:off x="4202301" y="2210030"/>
            <a:ext cx="3511202" cy="3034323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1EE4763-6A80-44C5-9B59-3ED52727C1B2}"/>
              </a:ext>
            </a:extLst>
          </p:cNvPr>
          <p:cNvSpPr/>
          <p:nvPr/>
        </p:nvSpPr>
        <p:spPr>
          <a:xfrm>
            <a:off x="7908610" y="2210030"/>
            <a:ext cx="3511202" cy="3034323"/>
          </a:xfrm>
          <a:prstGeom prst="rect">
            <a:avLst/>
          </a:prstGeom>
          <a:solidFill>
            <a:srgbClr val="3248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29B0F2-E2D6-4D16-9AFF-5A3BEB253324}"/>
              </a:ext>
            </a:extLst>
          </p:cNvPr>
          <p:cNvSpPr/>
          <p:nvPr/>
        </p:nvSpPr>
        <p:spPr>
          <a:xfrm>
            <a:off x="8946286" y="1330725"/>
            <a:ext cx="1435849" cy="1138517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RNN </a:t>
            </a:r>
          </a:p>
          <a:p>
            <a:pPr algn="ctr"/>
            <a:r>
              <a:rPr lang="cs-CZ" dirty="0"/>
              <a:t>–</a:t>
            </a:r>
          </a:p>
          <a:p>
            <a:pPr algn="ctr"/>
            <a:r>
              <a:rPr lang="cs-CZ" dirty="0"/>
              <a:t> LSTM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286C571-3899-4BDE-B11A-B492BCFAF85F}"/>
              </a:ext>
            </a:extLst>
          </p:cNvPr>
          <p:cNvSpPr/>
          <p:nvPr/>
        </p:nvSpPr>
        <p:spPr>
          <a:xfrm>
            <a:off x="5109133" y="1330725"/>
            <a:ext cx="1435849" cy="1138517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Structured Perceptron</a:t>
            </a:r>
          </a:p>
          <a:p>
            <a:pPr algn="ctr"/>
            <a:r>
              <a:rPr lang="cs-CZ" dirty="0"/>
              <a:t>(additional features)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7C36E27-72AC-404B-8EEF-A42E21A2E731}"/>
              </a:ext>
            </a:extLst>
          </p:cNvPr>
          <p:cNvSpPr/>
          <p:nvPr/>
        </p:nvSpPr>
        <p:spPr>
          <a:xfrm>
            <a:off x="397565" y="5012034"/>
            <a:ext cx="11184836" cy="1111624"/>
          </a:xfrm>
          <a:prstGeom prst="rect">
            <a:avLst/>
          </a:prstGeom>
          <a:solidFill>
            <a:srgbClr val="766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2169714-170F-4DF1-BF60-12FE0E78160F}"/>
              </a:ext>
            </a:extLst>
          </p:cNvPr>
          <p:cNvSpPr/>
          <p:nvPr/>
        </p:nvSpPr>
        <p:spPr>
          <a:xfrm>
            <a:off x="4840942" y="6026617"/>
            <a:ext cx="2241922" cy="493822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2EECA9-1036-40E6-B1B5-1F615852A446}"/>
              </a:ext>
            </a:extLst>
          </p:cNvPr>
          <p:cNvSpPr txBox="1"/>
          <p:nvPr/>
        </p:nvSpPr>
        <p:spPr>
          <a:xfrm>
            <a:off x="652696" y="2933741"/>
            <a:ext cx="323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According to the instructions, the model used in class was reused on the dataset as baseline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1A78DB-9E3B-4852-964F-D041EB6CE281}"/>
              </a:ext>
            </a:extLst>
          </p:cNvPr>
          <p:cNvSpPr txBox="1"/>
          <p:nvPr/>
        </p:nvSpPr>
        <p:spPr>
          <a:xfrm>
            <a:off x="652696" y="3760937"/>
            <a:ext cx="323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The greedy infence method outperformed the viterbi method by a significant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FAF365-605C-4972-A902-6435895212E2}"/>
              </a:ext>
            </a:extLst>
          </p:cNvPr>
          <p:cNvSpPr txBox="1"/>
          <p:nvPr/>
        </p:nvSpPr>
        <p:spPr>
          <a:xfrm>
            <a:off x="4321218" y="2496414"/>
            <a:ext cx="323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The features of the model were tweaked, by modifying the methods defined in order to include 3-grams and 4-grams into the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442056-00A9-4E31-A0A1-23A645719E80}"/>
              </a:ext>
            </a:extLst>
          </p:cNvPr>
          <p:cNvSpPr txBox="1"/>
          <p:nvPr/>
        </p:nvSpPr>
        <p:spPr>
          <a:xfrm>
            <a:off x="4340399" y="3520841"/>
            <a:ext cx="323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Also, larger conbinations of foregoing and subsequent words was used in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E041D0-FC69-41AB-9B1B-E94D0386F867}"/>
              </a:ext>
            </a:extLst>
          </p:cNvPr>
          <p:cNvSpPr txBox="1"/>
          <p:nvPr/>
        </p:nvSpPr>
        <p:spPr>
          <a:xfrm>
            <a:off x="4340399" y="4114381"/>
            <a:ext cx="323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Different prepocessing than for classification, including maximum of the usable words, was used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366C4A7-DB77-481F-8161-A11F203BB140}"/>
              </a:ext>
            </a:extLst>
          </p:cNvPr>
          <p:cNvSpPr/>
          <p:nvPr/>
        </p:nvSpPr>
        <p:spPr>
          <a:xfrm>
            <a:off x="278987" y="5135738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Greedy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9FE4A81-C107-4DEC-8057-7CED49CBA48B}"/>
              </a:ext>
            </a:extLst>
          </p:cNvPr>
          <p:cNvSpPr/>
          <p:nvPr/>
        </p:nvSpPr>
        <p:spPr>
          <a:xfrm>
            <a:off x="278987" y="5611018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Viterbi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ECCB791-16B2-4882-9F56-E70D880EBBFF}"/>
              </a:ext>
            </a:extLst>
          </p:cNvPr>
          <p:cNvSpPr/>
          <p:nvPr/>
        </p:nvSpPr>
        <p:spPr>
          <a:xfrm>
            <a:off x="1318579" y="4747595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Train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4C025B2-19B1-422F-AAAF-87D2E59D939E}"/>
              </a:ext>
            </a:extLst>
          </p:cNvPr>
          <p:cNvSpPr/>
          <p:nvPr/>
        </p:nvSpPr>
        <p:spPr>
          <a:xfrm>
            <a:off x="2499265" y="4747595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Test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521B2A9-693E-449D-A61E-FF14E11D06DD}"/>
              </a:ext>
            </a:extLst>
          </p:cNvPr>
          <p:cNvSpPr/>
          <p:nvPr/>
        </p:nvSpPr>
        <p:spPr>
          <a:xfrm>
            <a:off x="4990587" y="4852145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Train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8A0D421-73DA-4068-8226-EB2D47D89FBE}"/>
              </a:ext>
            </a:extLst>
          </p:cNvPr>
          <p:cNvSpPr/>
          <p:nvPr/>
        </p:nvSpPr>
        <p:spPr>
          <a:xfrm>
            <a:off x="6171273" y="4852145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Test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BD27604-DC6A-4102-B4E4-09C61674DF2B}"/>
              </a:ext>
            </a:extLst>
          </p:cNvPr>
          <p:cNvSpPr/>
          <p:nvPr/>
        </p:nvSpPr>
        <p:spPr>
          <a:xfrm>
            <a:off x="8745530" y="4827089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Train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A40F1AF-DBED-4856-AEDE-2926D3BC9F1E}"/>
              </a:ext>
            </a:extLst>
          </p:cNvPr>
          <p:cNvSpPr/>
          <p:nvPr/>
        </p:nvSpPr>
        <p:spPr>
          <a:xfrm>
            <a:off x="9926216" y="4827089"/>
            <a:ext cx="747417" cy="369889"/>
          </a:xfrm>
          <a:prstGeom prst="rect">
            <a:avLst/>
          </a:prstGeom>
          <a:solidFill>
            <a:srgbClr val="020B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Test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63254-FEEC-495D-A0A1-16342D0E2249}"/>
              </a:ext>
            </a:extLst>
          </p:cNvPr>
          <p:cNvSpPr txBox="1"/>
          <p:nvPr/>
        </p:nvSpPr>
        <p:spPr>
          <a:xfrm>
            <a:off x="1441058" y="5195014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86FA25E-954C-4A5C-B807-A24A808051DB}"/>
              </a:ext>
            </a:extLst>
          </p:cNvPr>
          <p:cNvSpPr txBox="1"/>
          <p:nvPr/>
        </p:nvSpPr>
        <p:spPr>
          <a:xfrm>
            <a:off x="2600823" y="5181696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08EF22-7551-4DF7-BB8F-5EE43A85F086}"/>
              </a:ext>
            </a:extLst>
          </p:cNvPr>
          <p:cNvSpPr txBox="1"/>
          <p:nvPr/>
        </p:nvSpPr>
        <p:spPr>
          <a:xfrm>
            <a:off x="1441058" y="5616955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0.93</a:t>
            </a:r>
            <a:endParaRPr lang="cs-CZ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73668F9-63C7-4DCD-86D0-AE7FE1CB9779}"/>
              </a:ext>
            </a:extLst>
          </p:cNvPr>
          <p:cNvSpPr txBox="1"/>
          <p:nvPr/>
        </p:nvSpPr>
        <p:spPr>
          <a:xfrm>
            <a:off x="2591512" y="5616954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0.91</a:t>
            </a:r>
            <a:endParaRPr lang="cs-CZ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9C0FEB3-AC9C-42E0-92BF-768CF29E6849}"/>
              </a:ext>
            </a:extLst>
          </p:cNvPr>
          <p:cNvSpPr txBox="1"/>
          <p:nvPr/>
        </p:nvSpPr>
        <p:spPr>
          <a:xfrm>
            <a:off x="5136905" y="5259242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</a:t>
            </a:r>
            <a:r>
              <a:rPr lang="en-GB" sz="1400" b="1" dirty="0"/>
              <a:t>7</a:t>
            </a:r>
            <a:endParaRPr lang="cs-CZ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CE72209-9850-4E78-9ABB-3CAB5FD059E1}"/>
              </a:ext>
            </a:extLst>
          </p:cNvPr>
          <p:cNvSpPr txBox="1"/>
          <p:nvPr/>
        </p:nvSpPr>
        <p:spPr>
          <a:xfrm>
            <a:off x="6296670" y="5245924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97A93B-B8BD-405B-994C-85D8BC792B5B}"/>
              </a:ext>
            </a:extLst>
          </p:cNvPr>
          <p:cNvSpPr txBox="1"/>
          <p:nvPr/>
        </p:nvSpPr>
        <p:spPr>
          <a:xfrm>
            <a:off x="5136905" y="5681183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</a:t>
            </a:r>
            <a:r>
              <a:rPr lang="en-GB" sz="1400" b="1" dirty="0"/>
              <a:t>5</a:t>
            </a:r>
            <a:endParaRPr lang="cs-CZ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BE2275-2477-45F1-98F3-7BB532AD094B}"/>
              </a:ext>
            </a:extLst>
          </p:cNvPr>
          <p:cNvSpPr txBox="1"/>
          <p:nvPr/>
        </p:nvSpPr>
        <p:spPr>
          <a:xfrm>
            <a:off x="6287359" y="5681182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0.92</a:t>
            </a:r>
            <a:endParaRPr lang="cs-CZ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31FDA3-6C71-42A5-9E3E-42940963644E}"/>
              </a:ext>
            </a:extLst>
          </p:cNvPr>
          <p:cNvSpPr txBox="1"/>
          <p:nvPr/>
        </p:nvSpPr>
        <p:spPr>
          <a:xfrm>
            <a:off x="8882486" y="5413130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</a:t>
            </a:r>
            <a:r>
              <a:rPr lang="en-GB" sz="1400" b="1" dirty="0"/>
              <a:t>5</a:t>
            </a:r>
            <a:endParaRPr lang="cs-CZ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9E670FC-9DCE-4DA6-8961-A95A73045AF2}"/>
              </a:ext>
            </a:extLst>
          </p:cNvPr>
          <p:cNvSpPr txBox="1"/>
          <p:nvPr/>
        </p:nvSpPr>
        <p:spPr>
          <a:xfrm>
            <a:off x="10042251" y="5399812"/>
            <a:ext cx="5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0.94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xmlns="" id="{4DBBF0E7-711C-4439-A83A-4A4D1890354C}"/>
              </a:ext>
            </a:extLst>
          </p:cNvPr>
          <p:cNvSpPr/>
          <p:nvPr/>
        </p:nvSpPr>
        <p:spPr>
          <a:xfrm>
            <a:off x="4915764" y="5309329"/>
            <a:ext cx="149645" cy="169843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xmlns="" id="{AE5BF85B-10D8-4752-85FA-661804E70473}"/>
              </a:ext>
            </a:extLst>
          </p:cNvPr>
          <p:cNvSpPr/>
          <p:nvPr/>
        </p:nvSpPr>
        <p:spPr>
          <a:xfrm>
            <a:off x="4915546" y="5732258"/>
            <a:ext cx="149645" cy="169843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xmlns="" id="{2ECF9468-E64D-47A6-8DD9-A174A20F50B7}"/>
              </a:ext>
            </a:extLst>
          </p:cNvPr>
          <p:cNvSpPr/>
          <p:nvPr/>
        </p:nvSpPr>
        <p:spPr>
          <a:xfrm>
            <a:off x="6849717" y="5732195"/>
            <a:ext cx="149645" cy="169843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xmlns="" id="{ABEC5726-5C69-4941-985C-55CDB858E45C}"/>
              </a:ext>
            </a:extLst>
          </p:cNvPr>
          <p:cNvSpPr/>
          <p:nvPr/>
        </p:nvSpPr>
        <p:spPr>
          <a:xfrm>
            <a:off x="6849717" y="5314589"/>
            <a:ext cx="149645" cy="169843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1116691-138B-494A-A6B4-15673C6F7CF6}"/>
              </a:ext>
            </a:extLst>
          </p:cNvPr>
          <p:cNvSpPr txBox="1"/>
          <p:nvPr/>
        </p:nvSpPr>
        <p:spPr>
          <a:xfrm>
            <a:off x="8046707" y="2888181"/>
            <a:ext cx="323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Best chance of improved performance had the best performing model from the Classification section.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7BC6EB-DF7B-4705-80BA-2FFBB274A4C1}"/>
              </a:ext>
            </a:extLst>
          </p:cNvPr>
          <p:cNvSpPr txBox="1"/>
          <p:nvPr/>
        </p:nvSpPr>
        <p:spPr>
          <a:xfrm>
            <a:off x="8046707" y="3639599"/>
            <a:ext cx="323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>
                <a:solidFill>
                  <a:schemeClr val="bg1"/>
                </a:solidFill>
              </a:rPr>
              <a:t>Thefore, the BiLSTM was implemented to improve the performance when compared to the original Structured Perceptron</a:t>
            </a:r>
          </a:p>
        </p:txBody>
      </p:sp>
    </p:spTree>
    <p:extLst>
      <p:ext uri="{BB962C8B-B14F-4D97-AF65-F5344CB8AC3E}">
        <p14:creationId xmlns:p14="http://schemas.microsoft.com/office/powerpoint/2010/main" val="17082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770</Words>
  <Application>Microsoft Macintosh PowerPoint</Application>
  <PresentationFormat>Custom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RIHA</dc:creator>
  <cp:lastModifiedBy>Lisa Demyanenko</cp:lastModifiedBy>
  <cp:revision>78</cp:revision>
  <dcterms:created xsi:type="dcterms:W3CDTF">2020-05-01T15:55:33Z</dcterms:created>
  <dcterms:modified xsi:type="dcterms:W3CDTF">2020-05-08T07:58:22Z</dcterms:modified>
</cp:coreProperties>
</file>