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8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1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AB85-EA76-4E7C-9ED4-2004BAA68AE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A52F-7103-4BCD-9534-29F5F012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3: Interim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Eleanor Cotton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4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Summary/Goal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Healthy elders (n = 205)</a:t>
            </a:r>
          </a:p>
          <a:p>
            <a:pPr lvl="1"/>
            <a:r>
              <a:rPr lang="en-US" dirty="0" smtClean="0"/>
              <a:t>Followed up yearly (7 years on average)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rate of memory decline as participants age?</a:t>
            </a:r>
          </a:p>
          <a:p>
            <a:pPr lvl="1"/>
            <a:r>
              <a:rPr lang="en-US" dirty="0" smtClean="0"/>
              <a:t>Healthy participants vs. Dementia participants</a:t>
            </a:r>
          </a:p>
          <a:p>
            <a:pPr lvl="1"/>
            <a:endParaRPr lang="en-US" dirty="0"/>
          </a:p>
          <a:p>
            <a:r>
              <a:rPr lang="en-US" dirty="0" smtClean="0"/>
              <a:t>Is there a time period before the diagnosis in where the rate of the memory decline changes?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3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66928"/>
              </p:ext>
            </p:extLst>
          </p:nvPr>
        </p:nvGraphicFramePr>
        <p:xfrm>
          <a:off x="141835" y="4203638"/>
          <a:ext cx="7200900" cy="1104900"/>
        </p:xfrm>
        <a:graphic>
          <a:graphicData uri="http://schemas.openxmlformats.org/drawingml/2006/table">
            <a:tbl>
              <a:tblPr firstRow="1" firstCol="1" bandRow="1"/>
              <a:tblGrid>
                <a:gridCol w="2228850">
                  <a:extLst>
                    <a:ext uri="{9D8B030D-6E8A-4147-A177-3AD203B41FA5}">
                      <a16:colId xmlns:a16="http://schemas.microsoft.com/office/drawing/2014/main" val="410360575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74336981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95646769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158558371"/>
                    </a:ext>
                  </a:extLst>
                </a:gridCol>
              </a:tblGrid>
              <a:tr h="18415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Two: Outcomes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588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(Baseline Values)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Patients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Dementia Diagnosis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Dementia Diagnosis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312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Block Design Test 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24.77 ± 9.35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21.99 ± 8.68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26.25 ± 9.39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897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Fluency for Animals 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18.16 ± 4.99 (Missing = 45)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16.53 ± 4.63 (Missing = 24)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18.84 ± 5 (Missing = 21)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828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Logical Memory I Story A 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13.64 ± 4.34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12.07 ± 4.39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14.47 ± 4.10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78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Logical Memory II Story A 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11.25 ± 4.87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9.01 ± 4.75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12.43 ± 4.52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29179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11204"/>
              </p:ext>
            </p:extLst>
          </p:nvPr>
        </p:nvGraphicFramePr>
        <p:xfrm>
          <a:off x="536333" y="2145924"/>
          <a:ext cx="6686550" cy="1657350"/>
        </p:xfrm>
        <a:graphic>
          <a:graphicData uri="http://schemas.openxmlformats.org/drawingml/2006/table">
            <a:tbl>
              <a:tblPr firstRow="1" firstCol="1" bandRow="1"/>
              <a:tblGrid>
                <a:gridCol w="1600200">
                  <a:extLst>
                    <a:ext uri="{9D8B030D-6E8A-4147-A177-3AD203B41FA5}">
                      <a16:colId xmlns:a16="http://schemas.microsoft.com/office/drawing/2014/main" val="42258659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28359608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25209174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945342452"/>
                    </a:ext>
                  </a:extLst>
                </a:gridCol>
              </a:tblGrid>
              <a:tr h="18415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One: Demographics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18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(Baseline)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Patients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Dementia Diagnosis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Dementia Diagnosis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25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8576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(%))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612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42.44 (87)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33.8 (24)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47.01 (63)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36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Female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57.56 (118)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66.2 (47)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52.99 (71)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973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49.33 ± 11.54 (Missing = 1 )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49.01 ± 12.89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49.5 ± 10.8 (Missing = 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3379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79.96 ± 8.94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84.8 ± 6.07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77.4 ± 9.16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736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at onset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90.7 ± 4.93 (Missing = 134)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90.7 ± 4.93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15046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87" y="3803274"/>
            <a:ext cx="4457929" cy="2660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87" y="1027906"/>
            <a:ext cx="4457929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Mixed modeling </a:t>
            </a:r>
          </a:p>
          <a:p>
            <a:pPr lvl="1"/>
            <a:r>
              <a:rPr lang="en-US" dirty="0" smtClean="0"/>
              <a:t>Account for repeated measures</a:t>
            </a:r>
          </a:p>
          <a:p>
            <a:pPr lvl="1"/>
            <a:r>
              <a:rPr lang="en-US" dirty="0" smtClean="0"/>
              <a:t>Control for sex, SES, and </a:t>
            </a:r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One model for </a:t>
            </a:r>
            <a:r>
              <a:rPr lang="en-US" smtClean="0"/>
              <a:t>each outcome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 statistical techniques to identify a point before diagnosis that patterns shift </a:t>
            </a:r>
          </a:p>
          <a:p>
            <a:pPr lvl="1"/>
            <a:r>
              <a:rPr lang="en-US" dirty="0" smtClean="0"/>
              <a:t>Identify a change point before diagnosis</a:t>
            </a:r>
            <a:endParaRPr lang="en-US" dirty="0" smtClean="0"/>
          </a:p>
          <a:p>
            <a:pPr lvl="1"/>
            <a:r>
              <a:rPr lang="en-US" dirty="0" smtClean="0"/>
              <a:t>Account for this in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8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306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Project 3: Interim Analysis</vt:lpstr>
      <vt:lpstr>Summary/Goal</vt:lpstr>
      <vt:lpstr>Data Overview</vt:lpstr>
      <vt:lpstr>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Interim Analysis</dc:title>
  <dc:creator>Cotton, Eleanor3</dc:creator>
  <cp:lastModifiedBy>Cotton, Eleanor3</cp:lastModifiedBy>
  <cp:revision>6</cp:revision>
  <dcterms:created xsi:type="dcterms:W3CDTF">2017-11-12T17:58:08Z</dcterms:created>
  <dcterms:modified xsi:type="dcterms:W3CDTF">2017-11-13T15:55:59Z</dcterms:modified>
</cp:coreProperties>
</file>