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2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3472-87DF-4E6C-B596-B68A546C031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1744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Loss over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9344"/>
            <a:ext cx="9144000" cy="4566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Eleanor Cotton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trajectory of cognitive loss for individuals who did not develop dementia?</a:t>
            </a:r>
          </a:p>
          <a:p>
            <a:endParaRPr lang="en-US" dirty="0"/>
          </a:p>
          <a:p>
            <a:r>
              <a:rPr lang="en-US" dirty="0" smtClean="0"/>
              <a:t>What is the trajectory of cognitive loss for individuals who did develop dementia?</a:t>
            </a:r>
          </a:p>
          <a:p>
            <a:endParaRPr lang="en-US" dirty="0"/>
          </a:p>
          <a:p>
            <a:r>
              <a:rPr lang="en-US" dirty="0" smtClean="0"/>
              <a:t>Is there a period before dementia diagnosis that cognitive loss trajectories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2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37923" y="5016071"/>
            <a:ext cx="6316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216 individuals </a:t>
            </a:r>
            <a:r>
              <a:rPr lang="en-US" dirty="0" smtClean="0">
                <a:sym typeface="Wingdings" panose="05000000000000000000" pitchFamily="2" charset="2"/>
              </a:rPr>
              <a:t> 187 individuals for analysis due to </a:t>
            </a:r>
            <a:r>
              <a:rPr lang="en-US" dirty="0" err="1" smtClean="0">
                <a:sym typeface="Wingdings" panose="05000000000000000000" pitchFamily="2" charset="2"/>
              </a:rPr>
              <a:t>missingness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Outcome: Category Fluency for animal test (Animal Score)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29444"/>
              </p:ext>
            </p:extLst>
          </p:nvPr>
        </p:nvGraphicFramePr>
        <p:xfrm>
          <a:off x="1985529" y="1996779"/>
          <a:ext cx="8220942" cy="2870218"/>
        </p:xfrm>
        <a:graphic>
          <a:graphicData uri="http://schemas.openxmlformats.org/drawingml/2006/table">
            <a:tbl>
              <a:tblPr firstRow="1" firstCol="1" bandRow="1"/>
              <a:tblGrid>
                <a:gridCol w="2180361">
                  <a:extLst>
                    <a:ext uri="{9D8B030D-6E8A-4147-A177-3AD203B41FA5}">
                      <a16:colId xmlns:a16="http://schemas.microsoft.com/office/drawing/2014/main" val="3426414165"/>
                    </a:ext>
                  </a:extLst>
                </a:gridCol>
                <a:gridCol w="2139117">
                  <a:extLst>
                    <a:ext uri="{9D8B030D-6E8A-4147-A177-3AD203B41FA5}">
                      <a16:colId xmlns:a16="http://schemas.microsoft.com/office/drawing/2014/main" val="1230916642"/>
                    </a:ext>
                  </a:extLst>
                </a:gridCol>
                <a:gridCol w="1881063">
                  <a:extLst>
                    <a:ext uri="{9D8B030D-6E8A-4147-A177-3AD203B41FA5}">
                      <a16:colId xmlns:a16="http://schemas.microsoft.com/office/drawing/2014/main" val="2717009867"/>
                    </a:ext>
                  </a:extLst>
                </a:gridCol>
                <a:gridCol w="2020401">
                  <a:extLst>
                    <a:ext uri="{9D8B030D-6E8A-4147-A177-3AD203B41FA5}">
                      <a16:colId xmlns:a16="http://schemas.microsoft.com/office/drawing/2014/main" val="3089434724"/>
                    </a:ext>
                  </a:extLst>
                </a:gridCol>
              </a:tblGrid>
              <a:tr h="257857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Demographics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75580"/>
                  </a:ext>
                </a:extLst>
              </a:tr>
              <a:tr h="2578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Dementia Diagnosis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Dementia Diagnosis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566620"/>
                  </a:ext>
                </a:extLst>
              </a:tr>
              <a:tr h="294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301934"/>
                  </a:ext>
                </a:extLst>
              </a:tr>
              <a:tr h="294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Obs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15.67 ± 8.42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18.73 ± 6.18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14.17 ± 8.97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84513"/>
                  </a:ext>
                </a:extLst>
              </a:tr>
              <a:tr h="294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(%))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14336"/>
                  </a:ext>
                </a:extLst>
              </a:tr>
              <a:tr h="294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Male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42.13 (91)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33.8 (24)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46.21 (67)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493959"/>
                  </a:ext>
                </a:extLst>
              </a:tr>
              <a:tr h="294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Female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57.87 (125)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66.2 (47)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53.79 (78)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065002"/>
                  </a:ext>
                </a:extLst>
              </a:tr>
              <a:tr h="294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SES-Baseline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49.1 ± 11.54 (NA = 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49.01 ± 12.89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49.15 ± 10.86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324159"/>
                  </a:ext>
                </a:extLst>
              </a:tr>
              <a:tr h="294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Age-Baseline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80.05 ± 9.22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84.8 ± 6.07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77.72 ± 9.62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618772"/>
                  </a:ext>
                </a:extLst>
              </a:tr>
              <a:tr h="294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at onset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90.7 ± 4.93 (NA = 145)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90.7 ± 4.93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2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point </a:t>
            </a:r>
            <a:r>
              <a:rPr lang="en-US" dirty="0" smtClean="0"/>
              <a:t>identified </a:t>
            </a:r>
            <a:r>
              <a:rPr lang="en-US" dirty="0" smtClean="0"/>
              <a:t>via likelihood maximization</a:t>
            </a:r>
          </a:p>
          <a:p>
            <a:endParaRPr lang="en-US" dirty="0"/>
          </a:p>
          <a:p>
            <a:r>
              <a:rPr lang="en-US" dirty="0" smtClean="0"/>
              <a:t>Mixed Model with Animal Score as outcome</a:t>
            </a:r>
          </a:p>
          <a:p>
            <a:pPr lvl="1"/>
            <a:r>
              <a:rPr lang="en-US" dirty="0" smtClean="0"/>
              <a:t>Random Intercept and AR(1) covariance structure</a:t>
            </a:r>
          </a:p>
          <a:p>
            <a:pPr lvl="1"/>
            <a:r>
              <a:rPr lang="en-US" dirty="0" smtClean="0"/>
              <a:t>Included Age, dementia status, the interaction between age and dementia status, SES, gender and the change point in the model</a:t>
            </a:r>
          </a:p>
          <a:p>
            <a:pPr lvl="1"/>
            <a:endParaRPr lang="en-US" dirty="0"/>
          </a:p>
          <a:p>
            <a:r>
              <a:rPr lang="en-US" dirty="0" smtClean="0"/>
              <a:t>Use bootstrapping to get CI around change point and accurate SE for the model estimates.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 rot="10800000">
            <a:off x="1788029" y="2286055"/>
            <a:ext cx="895929" cy="159208"/>
          </a:xfrm>
          <a:prstGeom prst="leftArrow">
            <a:avLst>
              <a:gd name="adj1" fmla="val 15517"/>
              <a:gd name="adj2" fmla="val 56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83958" y="4682943"/>
            <a:ext cx="7449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Point: Estimated at -3.9 (approximate 4 years prior to diagnosis)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Gender, Dementia and Interaction not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Age, SES, and Change point significant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Age: change in animal score for 1 year increase in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SES: change in animal score for 1 unit increase in 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Point: change in slope 4 years and onward after diagnosis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27986"/>
              </p:ext>
            </p:extLst>
          </p:nvPr>
        </p:nvGraphicFramePr>
        <p:xfrm>
          <a:off x="2683958" y="1738695"/>
          <a:ext cx="6824084" cy="2684029"/>
        </p:xfrm>
        <a:graphic>
          <a:graphicData uri="http://schemas.openxmlformats.org/drawingml/2006/table">
            <a:tbl>
              <a:tblPr firstRow="1" firstCol="1" bandRow="1"/>
              <a:tblGrid>
                <a:gridCol w="1477827">
                  <a:extLst>
                    <a:ext uri="{9D8B030D-6E8A-4147-A177-3AD203B41FA5}">
                      <a16:colId xmlns:a16="http://schemas.microsoft.com/office/drawing/2014/main" val="4081507152"/>
                    </a:ext>
                  </a:extLst>
                </a:gridCol>
                <a:gridCol w="1149860">
                  <a:extLst>
                    <a:ext uri="{9D8B030D-6E8A-4147-A177-3AD203B41FA5}">
                      <a16:colId xmlns:a16="http://schemas.microsoft.com/office/drawing/2014/main" val="3082174899"/>
                    </a:ext>
                  </a:extLst>
                </a:gridCol>
                <a:gridCol w="1280257">
                  <a:extLst>
                    <a:ext uri="{9D8B030D-6E8A-4147-A177-3AD203B41FA5}">
                      <a16:colId xmlns:a16="http://schemas.microsoft.com/office/drawing/2014/main" val="3201625794"/>
                    </a:ext>
                  </a:extLst>
                </a:gridCol>
                <a:gridCol w="1778134">
                  <a:extLst>
                    <a:ext uri="{9D8B030D-6E8A-4147-A177-3AD203B41FA5}">
                      <a16:colId xmlns:a16="http://schemas.microsoft.com/office/drawing/2014/main" val="2164285503"/>
                    </a:ext>
                  </a:extLst>
                </a:gridCol>
                <a:gridCol w="1138006">
                  <a:extLst>
                    <a:ext uri="{9D8B030D-6E8A-4147-A177-3AD203B41FA5}">
                      <a16:colId xmlns:a16="http://schemas.microsoft.com/office/drawing/2014/main" val="3691683199"/>
                    </a:ext>
                  </a:extLst>
                </a:gridCol>
              </a:tblGrid>
              <a:tr h="235132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Two: Model Results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9768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CI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956476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1.3593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(21.926,27.255)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8298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-0.183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(-0.232,-0.134)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96559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Point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-0.929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(-1.223,-0.634)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67828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-0.562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(-1.473,0.349)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0.2269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062318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(0.003,0.074)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182425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Dementia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-4.348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2.5773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(-9.4,0.703)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39300"/>
                  </a:ext>
                </a:extLst>
              </a:tr>
              <a:tr h="4275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Interaction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(Dementia and Age)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(-0.155,0.165)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0.9486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217488"/>
                  </a:ext>
                </a:extLst>
              </a:tr>
            </a:tbl>
          </a:graphicData>
        </a:graphic>
      </p:graphicFrame>
      <p:sp>
        <p:nvSpPr>
          <p:cNvPr id="9" name="Left Arrow 8"/>
          <p:cNvSpPr/>
          <p:nvPr/>
        </p:nvSpPr>
        <p:spPr>
          <a:xfrm>
            <a:off x="9397207" y="2606250"/>
            <a:ext cx="895929" cy="159208"/>
          </a:xfrm>
          <a:prstGeom prst="leftArrow">
            <a:avLst>
              <a:gd name="adj1" fmla="val 15517"/>
              <a:gd name="adj2" fmla="val 56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93136" y="2501188"/>
            <a:ext cx="1667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Age is adjusted (age – 59)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306" y="1626995"/>
            <a:ext cx="1693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Males and Non-dementia individuals are the reference group</a:t>
            </a:r>
          </a:p>
        </p:txBody>
      </p:sp>
    </p:spTree>
    <p:extLst>
      <p:ext uri="{BB962C8B-B14F-4D97-AF65-F5344CB8AC3E}">
        <p14:creationId xmlns:p14="http://schemas.microsoft.com/office/powerpoint/2010/main" val="31989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7" y="1550554"/>
            <a:ext cx="7985125" cy="45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non-dementia and dementia patients (4+ years prior to diagnosis)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year increase in age, there is on average a 0.183 point decrease in animal </a:t>
            </a:r>
            <a:r>
              <a:rPr lang="en-US" dirty="0" smtClean="0"/>
              <a:t>score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dementia patients (less than 4 years prior to diagnosis and onward)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year increase in age is now associated with a 1.112 point decrease on average in animal </a:t>
            </a:r>
            <a:r>
              <a:rPr lang="en-US" dirty="0" smtClean="0"/>
              <a:t>score</a:t>
            </a:r>
          </a:p>
          <a:p>
            <a:pPr lvl="1"/>
            <a:endParaRPr lang="en-US" dirty="0"/>
          </a:p>
          <a:p>
            <a:r>
              <a:rPr lang="en-US" dirty="0" smtClean="0"/>
              <a:t>Approximately 4 years prior to dementia in a crucial time for cognitive change.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Sample size loss</a:t>
            </a:r>
          </a:p>
          <a:p>
            <a:pPr lvl="1"/>
            <a:r>
              <a:rPr lang="en-US" dirty="0" smtClean="0"/>
              <a:t>Large CI around change point</a:t>
            </a:r>
          </a:p>
          <a:p>
            <a:pPr lvl="1"/>
            <a:r>
              <a:rPr lang="en-US" dirty="0" smtClean="0"/>
              <a:t>More data on </a:t>
            </a:r>
            <a:r>
              <a:rPr lang="en-US" smtClean="0"/>
              <a:t>dementia patients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56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505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Project 3:  Cognitive Loss over Time</vt:lpstr>
      <vt:lpstr>Research Questions</vt:lpstr>
      <vt:lpstr>Data Summary</vt:lpstr>
      <vt:lpstr>Analysis</vt:lpstr>
      <vt:lpstr>Results</vt:lpstr>
      <vt:lpstr>Results</vt:lpstr>
      <vt:lpstr>Conclusions/Limitations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Cognitive Loss over Time</dc:title>
  <dc:creator>Cotton, Eleanor3</dc:creator>
  <cp:lastModifiedBy>Cotton, Eleanor3</cp:lastModifiedBy>
  <cp:revision>8</cp:revision>
  <dcterms:created xsi:type="dcterms:W3CDTF">2017-11-26T16:46:37Z</dcterms:created>
  <dcterms:modified xsi:type="dcterms:W3CDTF">2017-11-27T14:57:04Z</dcterms:modified>
</cp:coreProperties>
</file>