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2A7F-3DBE-46F1-832D-3EB75A19B73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A03A-CA81-427C-A0C3-56618D03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0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2A7F-3DBE-46F1-832D-3EB75A19B73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A03A-CA81-427C-A0C3-56618D03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6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2A7F-3DBE-46F1-832D-3EB75A19B73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A03A-CA81-427C-A0C3-56618D03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8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2A7F-3DBE-46F1-832D-3EB75A19B73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A03A-CA81-427C-A0C3-56618D03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5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2A7F-3DBE-46F1-832D-3EB75A19B73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A03A-CA81-427C-A0C3-56618D03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0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2A7F-3DBE-46F1-832D-3EB75A19B73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A03A-CA81-427C-A0C3-56618D03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0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2A7F-3DBE-46F1-832D-3EB75A19B73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A03A-CA81-427C-A0C3-56618D03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7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2A7F-3DBE-46F1-832D-3EB75A19B73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A03A-CA81-427C-A0C3-56618D03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1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2A7F-3DBE-46F1-832D-3EB75A19B73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A03A-CA81-427C-A0C3-56618D03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4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2A7F-3DBE-46F1-832D-3EB75A19B73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A03A-CA81-427C-A0C3-56618D03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7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2A7F-3DBE-46F1-832D-3EB75A19B73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A03A-CA81-427C-A0C3-56618D03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B2A7F-3DBE-46F1-832D-3EB75A19B73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BA03A-CA81-427C-A0C3-56618D03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6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1: HIV and Drug 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Eleanor Cotton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5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</a:t>
            </a:r>
            <a:r>
              <a:rPr lang="en-US" dirty="0" smtClean="0"/>
              <a:t>Question/Hypotheses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7979"/>
            <a:ext cx="10515600" cy="4358984"/>
          </a:xfrm>
        </p:spPr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US" dirty="0" smtClean="0"/>
              <a:t>ow does hard </a:t>
            </a:r>
            <a:r>
              <a:rPr lang="en-US" dirty="0"/>
              <a:t>drug use </a:t>
            </a:r>
            <a:r>
              <a:rPr lang="en-US" dirty="0" smtClean="0"/>
              <a:t>affect </a:t>
            </a:r>
            <a:r>
              <a:rPr lang="en-US" dirty="0"/>
              <a:t>treatment response in HIV+ men from baseline to two years after initiating </a:t>
            </a:r>
            <a:r>
              <a:rPr lang="en-US" dirty="0" smtClean="0"/>
              <a:t>HAART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Some evidence that Drug Use </a:t>
            </a:r>
            <a:r>
              <a:rPr lang="en-US" dirty="0" smtClean="0">
                <a:sym typeface="Wingdings" panose="05000000000000000000" pitchFamily="2" charset="2"/>
              </a:rPr>
              <a:t> poorer immune system, replication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Hypothesis: The change in CD4+ and Viral Load from baseline to year 2 will be smaller in drug users compared to non-users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Not sure how drug use affects Quality of Life (QOL)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Hypothesis: The drug users and non-users will differ in their QOL score changes from baseline to year two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665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887279"/>
              </p:ext>
            </p:extLst>
          </p:nvPr>
        </p:nvGraphicFramePr>
        <p:xfrm>
          <a:off x="432401" y="1666200"/>
          <a:ext cx="4524669" cy="4351347"/>
        </p:xfrm>
        <a:graphic>
          <a:graphicData uri="http://schemas.openxmlformats.org/drawingml/2006/table">
            <a:tbl>
              <a:tblPr firstRow="1" firstCol="1" bandRow="1"/>
              <a:tblGrid>
                <a:gridCol w="1670437">
                  <a:extLst>
                    <a:ext uri="{9D8B030D-6E8A-4147-A177-3AD203B41FA5}">
                      <a16:colId xmlns:a16="http://schemas.microsoft.com/office/drawing/2014/main" val="526444078"/>
                    </a:ext>
                  </a:extLst>
                </a:gridCol>
                <a:gridCol w="885796">
                  <a:extLst>
                    <a:ext uri="{9D8B030D-6E8A-4147-A177-3AD203B41FA5}">
                      <a16:colId xmlns:a16="http://schemas.microsoft.com/office/drawing/2014/main" val="319038259"/>
                    </a:ext>
                  </a:extLst>
                </a:gridCol>
                <a:gridCol w="935007">
                  <a:extLst>
                    <a:ext uri="{9D8B030D-6E8A-4147-A177-3AD203B41FA5}">
                      <a16:colId xmlns:a16="http://schemas.microsoft.com/office/drawing/2014/main" val="740030653"/>
                    </a:ext>
                  </a:extLst>
                </a:gridCol>
                <a:gridCol w="1033429">
                  <a:extLst>
                    <a:ext uri="{9D8B030D-6E8A-4147-A177-3AD203B41FA5}">
                      <a16:colId xmlns:a16="http://schemas.microsoft.com/office/drawing/2014/main" val="4251688361"/>
                    </a:ext>
                  </a:extLst>
                </a:gridCol>
              </a:tblGrid>
              <a:tr h="189189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Table One: Demographics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25474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 Patients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Drug Users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 Drug Users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7207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70846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 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(mean ± sd)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43.26 ± 8.72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44.62 ± 9.49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43.14 ± 8.65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67203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BMI 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(mean ± sd)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25.21 ± 4.34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23.62 ± 3.45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25.34 ± 4.39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8638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Race 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(% (n))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01383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White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62.61 (298)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48.72 (19)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63.84 (279)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70122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Non-White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37.39 (178)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51.28 (20)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36.16 (158)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4978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Marijuana Use 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(% (n))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40.76 (194)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30.77 (12)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41.65 (182)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8118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Income 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(% (n))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18944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&lt;10000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21.57 (99)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35.9 (14)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20.24 (85)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68661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10000-39999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42.7 (196)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41.03 (16)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42.86 (180)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1287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&gt;40000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35.73 (164)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23.08 (9)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36.9 (155)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35371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Smoker 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(% (n))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38.87 (185)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76.92 (30)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35.47 (155)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16961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Alcohol consumption 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(% (n))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17527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3 or less/week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93.07 (443)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94.87 (37)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92.91 (406)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03002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4 or more/week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6.93 (33)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5.13 (2)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7.09 (31)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36883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 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(% (n))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93084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1 year college or less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21.22 (101)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41.03 (16)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19.45 (85)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29540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4 year college or more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78.78 (375)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58.97 (23)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80.55 (352)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2765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Adherence 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(% (n))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04379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100%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10.5 (50)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2.56 (1)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11.21 (49)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93204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&lt;100%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89.5 (426)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97.44 (38)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88.79 (388)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3" marR="590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32932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13294" y="4831710"/>
            <a:ext cx="5578381" cy="12926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476 Total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Only individuals who had all four outcomes at baseline and year 2</a:t>
            </a:r>
          </a:p>
          <a:p>
            <a:r>
              <a:rPr lang="en-US" dirty="0" smtClean="0"/>
              <a:t>Initial differences between Drug users and </a:t>
            </a:r>
            <a:r>
              <a:rPr lang="en-US" dirty="0" smtClean="0"/>
              <a:t>non-users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Outcomes</a:t>
            </a:r>
            <a:r>
              <a:rPr lang="en-US" sz="1400" dirty="0" smtClean="0"/>
              <a:t>: </a:t>
            </a:r>
            <a:r>
              <a:rPr lang="en-US" sz="1400" dirty="0"/>
              <a:t>CD4+ count, Viral </a:t>
            </a:r>
            <a:r>
              <a:rPr lang="en-US" sz="1400" dirty="0" smtClean="0"/>
              <a:t>Load (log), </a:t>
            </a:r>
            <a:r>
              <a:rPr lang="en-US" sz="1400" dirty="0"/>
              <a:t>Mental QOL, and Physical QOL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Demographics</a:t>
            </a:r>
            <a:r>
              <a:rPr lang="en-US" sz="1400" dirty="0" smtClean="0"/>
              <a:t>: Race, Income, Smoking, and Education</a:t>
            </a:r>
            <a:endParaRPr lang="en-US" sz="1400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645" y="683113"/>
            <a:ext cx="5987061" cy="404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5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Hybrid Linear regression model</a:t>
            </a:r>
          </a:p>
          <a:p>
            <a:pPr lvl="1"/>
            <a:r>
              <a:rPr lang="en-US" dirty="0" smtClean="0"/>
              <a:t>Difference between year 2 and baseline for outcomes, adjusting for baseline</a:t>
            </a:r>
          </a:p>
          <a:p>
            <a:r>
              <a:rPr lang="en-US" dirty="0" smtClean="0"/>
              <a:t>Bayesian Methods</a:t>
            </a:r>
          </a:p>
          <a:p>
            <a:pPr lvl="1"/>
            <a:r>
              <a:rPr lang="en-US" dirty="0" smtClean="0"/>
              <a:t>Vague Priors</a:t>
            </a:r>
          </a:p>
          <a:p>
            <a:pPr lvl="2"/>
            <a:r>
              <a:rPr lang="en-US" dirty="0" smtClean="0"/>
              <a:t>Covariates ~ Normal</a:t>
            </a:r>
          </a:p>
          <a:p>
            <a:pPr lvl="2"/>
            <a:r>
              <a:rPr lang="en-US" dirty="0" smtClean="0"/>
              <a:t>Errors ~ Inverse Gamma</a:t>
            </a:r>
          </a:p>
          <a:p>
            <a:pPr lvl="1"/>
            <a:r>
              <a:rPr lang="en-US" dirty="0" smtClean="0"/>
              <a:t>PROC MCMC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Random walk metropolis-Hastings algorithm</a:t>
            </a:r>
          </a:p>
          <a:p>
            <a:pPr lvl="1"/>
            <a:r>
              <a:rPr lang="en-US" dirty="0" smtClean="0"/>
              <a:t>Convergence and mixing assessed visually</a:t>
            </a:r>
          </a:p>
          <a:p>
            <a:pPr lvl="1"/>
            <a:r>
              <a:rPr lang="en-US" dirty="0" smtClean="0"/>
              <a:t>~200,000 iterations and ~20,000 burn in</a:t>
            </a:r>
          </a:p>
          <a:p>
            <a:r>
              <a:rPr lang="en-US" dirty="0" smtClean="0"/>
              <a:t>Compared Full Models and Crude Models</a:t>
            </a:r>
          </a:p>
          <a:p>
            <a:pPr lvl="1"/>
            <a:r>
              <a:rPr lang="en-US" dirty="0" smtClean="0"/>
              <a:t>DIC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7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Results-QOL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88" y="1858418"/>
            <a:ext cx="7980267" cy="207147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685486" y="423672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Mental</a:t>
            </a:r>
            <a:r>
              <a:rPr lang="en-US" dirty="0"/>
              <a:t>: No evidence that drug users and non-users </a:t>
            </a:r>
            <a:r>
              <a:rPr lang="en-US" dirty="0" smtClean="0"/>
              <a:t>differed.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Estimate</a:t>
            </a:r>
            <a:r>
              <a:rPr lang="en-US" dirty="0"/>
              <a:t>: -0.4596 (95% HPD: -4.0932 to </a:t>
            </a:r>
            <a:r>
              <a:rPr lang="en-US" dirty="0" smtClean="0"/>
              <a:t>2.9386)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Physical</a:t>
            </a:r>
            <a:r>
              <a:rPr lang="en-US" dirty="0"/>
              <a:t>: Evidence that drug users had lower Physical QOL differences than non-users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Estimate</a:t>
            </a:r>
            <a:r>
              <a:rPr lang="en-US" dirty="0"/>
              <a:t>: -3.0955 (95% HPD: -5.9218 to -0.4560)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88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Results-Lab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701" y="4381922"/>
            <a:ext cx="7028218" cy="1477813"/>
          </a:xfrm>
        </p:spPr>
        <p:txBody>
          <a:bodyPr>
            <a:noAutofit/>
          </a:bodyPr>
          <a:lstStyle/>
          <a:p>
            <a:pPr lvl="1"/>
            <a:r>
              <a:rPr lang="en-US" sz="1800" dirty="0" smtClean="0"/>
              <a:t>CD4+: Evidence that drug users had lower CD4+ count difference than non-users</a:t>
            </a:r>
          </a:p>
          <a:p>
            <a:pPr lvl="2"/>
            <a:r>
              <a:rPr lang="en-US" sz="1800" dirty="0" smtClean="0"/>
              <a:t>Estimate</a:t>
            </a:r>
            <a:r>
              <a:rPr lang="en-US" sz="1800" dirty="0"/>
              <a:t>: -82.7244 (95% HPD: -128.0 to -40.1647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Viral Load: No evidence that drug users and non-users differed</a:t>
            </a:r>
          </a:p>
          <a:p>
            <a:pPr lvl="2"/>
            <a:r>
              <a:rPr lang="en-US" sz="1800" dirty="0"/>
              <a:t>Estimate: </a:t>
            </a:r>
            <a:r>
              <a:rPr lang="en-US" sz="1800" dirty="0"/>
              <a:t>-0.0265 </a:t>
            </a:r>
            <a:r>
              <a:rPr lang="en-US" sz="1800" dirty="0" smtClean="0"/>
              <a:t>(</a:t>
            </a:r>
            <a:r>
              <a:rPr lang="en-US" sz="1800" dirty="0"/>
              <a:t>95% HPD: </a:t>
            </a:r>
            <a:r>
              <a:rPr lang="en-US" sz="1800" dirty="0"/>
              <a:t>-</a:t>
            </a:r>
            <a:r>
              <a:rPr lang="en-US" sz="1800" dirty="0" smtClean="0"/>
              <a:t>0.1598 to </a:t>
            </a:r>
            <a:r>
              <a:rPr lang="en-US" sz="1800" dirty="0"/>
              <a:t>0.1020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778" y="1862072"/>
            <a:ext cx="8313774" cy="215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Conclusions/Limitations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Evidence that drug use has an negative effect on Physical QOL and CD4+</a:t>
            </a:r>
          </a:p>
          <a:p>
            <a:r>
              <a:rPr lang="en-US" dirty="0" smtClean="0"/>
              <a:t>No evidence that drug use has an effect on Mental QOL and Viral Load</a:t>
            </a:r>
          </a:p>
          <a:p>
            <a:endParaRPr lang="en-US" dirty="0"/>
          </a:p>
          <a:p>
            <a:r>
              <a:rPr lang="en-US" dirty="0" smtClean="0"/>
              <a:t>Small Drug user sample</a:t>
            </a:r>
          </a:p>
          <a:p>
            <a:r>
              <a:rPr lang="en-US" dirty="0" smtClean="0"/>
              <a:t>Only two years of data</a:t>
            </a:r>
          </a:p>
          <a:p>
            <a:r>
              <a:rPr lang="en-US" dirty="0" smtClean="0"/>
              <a:t>Missing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7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632</Words>
  <Application>Microsoft Office PowerPoint</Application>
  <PresentationFormat>Widescreen</PresentationFormat>
  <Paragraphs>133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Project 1: HIV and Drug Use</vt:lpstr>
      <vt:lpstr>Research Question/Hypotheses</vt:lpstr>
      <vt:lpstr>Data Summary</vt:lpstr>
      <vt:lpstr>Analysis</vt:lpstr>
      <vt:lpstr>Results-QOL</vt:lpstr>
      <vt:lpstr>Results-Lab Values</vt:lpstr>
      <vt:lpstr>Conclusions/Limitations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HIV and Drug Use</dc:title>
  <dc:creator>Cotton, Eleanor3</dc:creator>
  <cp:lastModifiedBy>Cotton, Eleanor3</cp:lastModifiedBy>
  <cp:revision>13</cp:revision>
  <dcterms:created xsi:type="dcterms:W3CDTF">2017-10-08T00:59:08Z</dcterms:created>
  <dcterms:modified xsi:type="dcterms:W3CDTF">2017-10-09T15:31:51Z</dcterms:modified>
</cp:coreProperties>
</file>