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70" d="100"/>
          <a:sy n="70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1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7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2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8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7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5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2: </a:t>
            </a:r>
            <a:r>
              <a:rPr lang="en-US" dirty="0" smtClean="0"/>
              <a:t>VA Hospital Mortality Rates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Eleanor Cotton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6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Primary:</a:t>
            </a:r>
          </a:p>
          <a:p>
            <a:pPr lvl="1"/>
            <a:r>
              <a:rPr lang="en-US" dirty="0" smtClean="0"/>
              <a:t>What are the predicted mortality rates for each VA hospital?</a:t>
            </a:r>
          </a:p>
          <a:p>
            <a:pPr lvl="1"/>
            <a:r>
              <a:rPr lang="en-US" dirty="0" smtClean="0"/>
              <a:t>What is the variation associated with each predicted mortality rate?</a:t>
            </a:r>
          </a:p>
          <a:p>
            <a:endParaRPr lang="en-US" dirty="0"/>
          </a:p>
          <a:p>
            <a:r>
              <a:rPr lang="en-US" dirty="0" smtClean="0"/>
              <a:t>Secondary:</a:t>
            </a:r>
          </a:p>
          <a:p>
            <a:pPr lvl="1"/>
            <a:r>
              <a:rPr lang="en-US" dirty="0" smtClean="0"/>
              <a:t>Is albumin associated with mortality rates?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29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40809"/>
              </p:ext>
            </p:extLst>
          </p:nvPr>
        </p:nvGraphicFramePr>
        <p:xfrm>
          <a:off x="1571331" y="1617890"/>
          <a:ext cx="4524669" cy="4351347"/>
        </p:xfrm>
        <a:graphic>
          <a:graphicData uri="http://schemas.openxmlformats.org/drawingml/2006/table">
            <a:tbl>
              <a:tblPr firstRow="1" firstCol="1" bandRow="1"/>
              <a:tblGrid>
                <a:gridCol w="1670437">
                  <a:extLst>
                    <a:ext uri="{9D8B030D-6E8A-4147-A177-3AD203B41FA5}">
                      <a16:colId xmlns:a16="http://schemas.microsoft.com/office/drawing/2014/main" val="2017391571"/>
                    </a:ext>
                  </a:extLst>
                </a:gridCol>
                <a:gridCol w="885796">
                  <a:extLst>
                    <a:ext uri="{9D8B030D-6E8A-4147-A177-3AD203B41FA5}">
                      <a16:colId xmlns:a16="http://schemas.microsoft.com/office/drawing/2014/main" val="3744022502"/>
                    </a:ext>
                  </a:extLst>
                </a:gridCol>
                <a:gridCol w="935007">
                  <a:extLst>
                    <a:ext uri="{9D8B030D-6E8A-4147-A177-3AD203B41FA5}">
                      <a16:colId xmlns:a16="http://schemas.microsoft.com/office/drawing/2014/main" val="3785710641"/>
                    </a:ext>
                  </a:extLst>
                </a:gridCol>
                <a:gridCol w="1033429">
                  <a:extLst>
                    <a:ext uri="{9D8B030D-6E8A-4147-A177-3AD203B41FA5}">
                      <a16:colId xmlns:a16="http://schemas.microsoft.com/office/drawing/2014/main" val="4147533477"/>
                    </a:ext>
                  </a:extLst>
                </a:gridCol>
              </a:tblGrid>
              <a:tr h="189189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One: Demographics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5449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Patients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Drug Users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Drug Users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15467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3227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(mean ± sd)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43.26 ± 8.72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44.62 ± 9.49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43.14 ± 8.65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89474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BMI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(mean ± sd)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25.21 ± 4.34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23.62 ± 3.45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25.34 ± 4.39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54518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Race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55229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White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62.61 (298)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48.72 (19)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63.84 (279)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50991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Non-White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37.39 (178)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51.28 (20)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36.16 (158)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0933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Marijuana Use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40.76 (194)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30.77 (12)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41.65 (182)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63127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Income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8385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&lt;10000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21.57 (99)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35.9 (14)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20.24 (85)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23996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10000-39999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42.7 (196)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41.03 (16)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42.86 (180)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08836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&gt;40000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35.73 (164)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23.08 (9)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36.9 (155)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42393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Smoker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38.87 (185)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76.92 (30)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35.47 (155)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42522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Alcohol consumption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43691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3 or less/week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93.07 (443)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94.87 (37)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92.91 (406)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43908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4 or more/week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6.93 (33)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5.13 (2)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7.09 (31)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59458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68509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 year college or less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21.22 (101)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41.03 (16)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19.45 (85)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2516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4 year college or more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78.78 (375)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58.97 (23)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80.55 (352)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12565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Adherence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5295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100%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10.5 (50)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2.56 (1)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11.21 (49)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67804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&lt;100%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89.5 (426)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97.44 (38)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88.79 (388)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99191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80275" y="2495370"/>
            <a:ext cx="4906994" cy="259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Cohort = 26520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people were removed due to incorrect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case cohort consisted of 21346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Observed mortality rate was measured using the 4424 people from period 39.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Predicted mortality rate was measured using the 3478 people from period 39 who had compete case.</a:t>
            </a:r>
          </a:p>
        </p:txBody>
      </p:sp>
    </p:spTree>
    <p:extLst>
      <p:ext uri="{BB962C8B-B14F-4D97-AF65-F5344CB8AC3E}">
        <p14:creationId xmlns:p14="http://schemas.microsoft.com/office/powerpoint/2010/main" val="3761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30 day mortality as outcome</a:t>
            </a:r>
          </a:p>
          <a:p>
            <a:pPr lvl="1"/>
            <a:r>
              <a:rPr lang="en-US" dirty="0" smtClean="0"/>
              <a:t>Controlling for ASA, procedure type, and BMI</a:t>
            </a:r>
          </a:p>
          <a:p>
            <a:pPr lvl="1"/>
            <a:r>
              <a:rPr lang="en-US" dirty="0" smtClean="0"/>
              <a:t>Estimate predicted mortality rates by averaging the predicted mortality rate for each individual by hospital</a:t>
            </a:r>
          </a:p>
          <a:p>
            <a:endParaRPr lang="en-US" dirty="0"/>
          </a:p>
          <a:p>
            <a:r>
              <a:rPr lang="en-US" dirty="0" smtClean="0"/>
              <a:t>Bootstrapping</a:t>
            </a:r>
          </a:p>
          <a:p>
            <a:pPr lvl="1"/>
            <a:r>
              <a:rPr lang="en-US" dirty="0" smtClean="0"/>
              <a:t>Get the 95% confidence interval associated with each predicted mortality rate</a:t>
            </a:r>
          </a:p>
          <a:p>
            <a:pPr lvl="1"/>
            <a:endParaRPr lang="en-US" dirty="0"/>
          </a:p>
          <a:p>
            <a:r>
              <a:rPr lang="en-US" dirty="0" smtClean="0"/>
              <a:t>Albumin Analysis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Controlling for Albumin, procedure type, and BMI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88448"/>
              </p:ext>
            </p:extLst>
          </p:nvPr>
        </p:nvGraphicFramePr>
        <p:xfrm>
          <a:off x="1427535" y="2221037"/>
          <a:ext cx="8957709" cy="2753723"/>
        </p:xfrm>
        <a:graphic>
          <a:graphicData uri="http://schemas.openxmlformats.org/drawingml/2006/table">
            <a:tbl>
              <a:tblPr firstRow="1" firstCol="1" bandRow="1"/>
              <a:tblGrid>
                <a:gridCol w="996137">
                  <a:extLst>
                    <a:ext uri="{9D8B030D-6E8A-4147-A177-3AD203B41FA5}">
                      <a16:colId xmlns:a16="http://schemas.microsoft.com/office/drawing/2014/main" val="1575425384"/>
                    </a:ext>
                  </a:extLst>
                </a:gridCol>
                <a:gridCol w="835551">
                  <a:extLst>
                    <a:ext uri="{9D8B030D-6E8A-4147-A177-3AD203B41FA5}">
                      <a16:colId xmlns:a16="http://schemas.microsoft.com/office/drawing/2014/main" val="907222912"/>
                    </a:ext>
                  </a:extLst>
                </a:gridCol>
                <a:gridCol w="835551">
                  <a:extLst>
                    <a:ext uri="{9D8B030D-6E8A-4147-A177-3AD203B41FA5}">
                      <a16:colId xmlns:a16="http://schemas.microsoft.com/office/drawing/2014/main" val="4058549008"/>
                    </a:ext>
                  </a:extLst>
                </a:gridCol>
                <a:gridCol w="1161742">
                  <a:extLst>
                    <a:ext uri="{9D8B030D-6E8A-4147-A177-3AD203B41FA5}">
                      <a16:colId xmlns:a16="http://schemas.microsoft.com/office/drawing/2014/main" val="2640617652"/>
                    </a:ext>
                  </a:extLst>
                </a:gridCol>
                <a:gridCol w="1139160">
                  <a:extLst>
                    <a:ext uri="{9D8B030D-6E8A-4147-A177-3AD203B41FA5}">
                      <a16:colId xmlns:a16="http://schemas.microsoft.com/office/drawing/2014/main" val="2562675054"/>
                    </a:ext>
                  </a:extLst>
                </a:gridCol>
                <a:gridCol w="1505497">
                  <a:extLst>
                    <a:ext uri="{9D8B030D-6E8A-4147-A177-3AD203B41FA5}">
                      <a16:colId xmlns:a16="http://schemas.microsoft.com/office/drawing/2014/main" val="386090238"/>
                    </a:ext>
                  </a:extLst>
                </a:gridCol>
                <a:gridCol w="1129123">
                  <a:extLst>
                    <a:ext uri="{9D8B030D-6E8A-4147-A177-3AD203B41FA5}">
                      <a16:colId xmlns:a16="http://schemas.microsoft.com/office/drawing/2014/main" val="1008757624"/>
                    </a:ext>
                  </a:extLst>
                </a:gridCol>
                <a:gridCol w="1354948">
                  <a:extLst>
                    <a:ext uri="{9D8B030D-6E8A-4147-A177-3AD203B41FA5}">
                      <a16:colId xmlns:a16="http://schemas.microsoft.com/office/drawing/2014/main" val="1652431188"/>
                    </a:ext>
                  </a:extLst>
                </a:gridCol>
              </a:tblGrid>
              <a:tr h="274609"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Two: Death Rates by Hospital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00127"/>
                  </a:ext>
                </a:extLst>
              </a:tr>
              <a:tr h="503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Hospital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Seen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Death Rate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Death Rate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95% CI of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Pre. Death Rate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Obs./Pre.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Death Rate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or Low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Ratio?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995058"/>
                  </a:ext>
                </a:extLst>
              </a:tr>
              <a:tr h="2469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6.67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(2.89, 3.35)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≥ 1.20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901275"/>
                  </a:ext>
                </a:extLst>
              </a:tr>
              <a:tr h="2469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13.98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3.48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(3.22, 3.75)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≥ 1.20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103560"/>
                  </a:ext>
                </a:extLst>
              </a:tr>
              <a:tr h="2469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(2.89, 3.37)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≤ 0.80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17033"/>
                  </a:ext>
                </a:extLst>
              </a:tr>
              <a:tr h="2469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(2.96, 3.43)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≤ 0.80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90464"/>
                  </a:ext>
                </a:extLst>
              </a:tr>
              <a:tr h="2469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(3.05, 3.54)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≤ 0.80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69720"/>
                  </a:ext>
                </a:extLst>
              </a:tr>
              <a:tr h="2469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(2.93, 3.41)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4.46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≥ 1.20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767314"/>
                  </a:ext>
                </a:extLst>
              </a:tr>
              <a:tr h="2469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(2.74, 3.20)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≤ 0.80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27323"/>
                  </a:ext>
                </a:extLst>
              </a:tr>
              <a:tr h="2469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(2.97, 3.44)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≤ 0.80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03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64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44" y="1578619"/>
            <a:ext cx="7657431" cy="4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9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Hospitals 7, 17, 34 should be investigated due to their much higher observed mortality rate compared to their predicted mortality rate</a:t>
            </a:r>
          </a:p>
          <a:p>
            <a:endParaRPr lang="en-US" dirty="0"/>
          </a:p>
          <a:p>
            <a:r>
              <a:rPr lang="en-US" dirty="0" smtClean="0"/>
              <a:t>Hospitals </a:t>
            </a:r>
            <a:r>
              <a:rPr lang="en-US" dirty="0"/>
              <a:t>19,32,33,42, and 44 </a:t>
            </a:r>
            <a:r>
              <a:rPr lang="en-US" dirty="0" smtClean="0"/>
              <a:t>should be investigated due to their much lower observed mortality rate compared to their predicted mortality rate. </a:t>
            </a:r>
          </a:p>
          <a:p>
            <a:endParaRPr lang="en-US" dirty="0"/>
          </a:p>
          <a:p>
            <a:r>
              <a:rPr lang="en-US" dirty="0" smtClean="0"/>
              <a:t>Albumin is not associated with mortality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2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Hospital 30 did not have a predicted value estimated</a:t>
            </a:r>
          </a:p>
          <a:p>
            <a:endParaRPr lang="en-US" dirty="0" smtClean="0"/>
          </a:p>
          <a:p>
            <a:r>
              <a:rPr lang="en-US" dirty="0" smtClean="0"/>
              <a:t>Missing data</a:t>
            </a:r>
          </a:p>
          <a:p>
            <a:pPr lvl="1"/>
            <a:r>
              <a:rPr lang="en-US" dirty="0" smtClean="0"/>
              <a:t>Albumin</a:t>
            </a:r>
          </a:p>
          <a:p>
            <a:pPr lvl="1"/>
            <a:r>
              <a:rPr lang="en-US" dirty="0" smtClean="0"/>
              <a:t>Slight bias due to different population in observed and the predicted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651</Words>
  <Application>Microsoft Office PowerPoint</Application>
  <PresentationFormat>Widescreen</PresentationFormat>
  <Paragraphs>210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Project 2: VA Hospital Mortality Rates</vt:lpstr>
      <vt:lpstr>Research Question</vt:lpstr>
      <vt:lpstr>Data Summary</vt:lpstr>
      <vt:lpstr>Analysis</vt:lpstr>
      <vt:lpstr>Results</vt:lpstr>
      <vt:lpstr>Results</vt:lpstr>
      <vt:lpstr>Conclusions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Final Report</dc:title>
  <dc:creator>Cotton, Eleanor3</dc:creator>
  <cp:lastModifiedBy>Cotton, Eleanor3</cp:lastModifiedBy>
  <cp:revision>4</cp:revision>
  <dcterms:created xsi:type="dcterms:W3CDTF">2017-10-30T14:36:38Z</dcterms:created>
  <dcterms:modified xsi:type="dcterms:W3CDTF">2017-10-31T03:32:00Z</dcterms:modified>
</cp:coreProperties>
</file>