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CE68D-5965-4652-9E4E-55A25926EEEC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98E37-DA1D-423C-9145-0BAB2CA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8E37-DA1D-423C-9145-0BAB2CACF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B8D1-4C6B-419C-BD5C-BB866BFBE65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875" y="158777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VA Hospital Mortality Rates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537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Eleanor Cotton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6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observed mortality rate for each VA hospital?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VA hospital?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variation associated with each predicted mortality rate?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albumin associated with mortality rates?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2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9038" y="2569261"/>
            <a:ext cx="4906994" cy="259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Cohort = 26520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people were removed due to incorrect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case cohort consisted of 21346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mortality rate was measured using the 4424 people from period 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mortality rate was measured using the 3478 people from period 39 who had compete case.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53491"/>
              </p:ext>
            </p:extLst>
          </p:nvPr>
        </p:nvGraphicFramePr>
        <p:xfrm>
          <a:off x="313460" y="2138753"/>
          <a:ext cx="6743700" cy="3309620"/>
        </p:xfrm>
        <a:graphic>
          <a:graphicData uri="http://schemas.openxmlformats.org/drawingml/2006/table">
            <a:tbl>
              <a:tblPr firstRow="1" firstCol="1" bandRow="1"/>
              <a:tblGrid>
                <a:gridCol w="1257300">
                  <a:extLst>
                    <a:ext uri="{9D8B030D-6E8A-4147-A177-3AD203B41FA5}">
                      <a16:colId xmlns:a16="http://schemas.microsoft.com/office/drawing/2014/main" val="147723554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16104316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5077520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22382066"/>
                    </a:ext>
                  </a:extLst>
                </a:gridCol>
              </a:tblGrid>
              <a:tr h="174726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Comorbidities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919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Periods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Period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Periods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934013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26518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751253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37076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Valve Surgery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18.42 (4884)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17.90 (792)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18.52 (4092)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23906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CABG Surgery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75.90 (20126)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76.40 (3380)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75.79 (16746)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2849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Missing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5.69 (1508)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5.70 (252)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5.68 (1256)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61737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ASA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4131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Low (1,2,3)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22.44 (5950)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22.81 (1009)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22.36 (4941)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74948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High (4 or 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69.42 (18408)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69.60 (3079)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69.38 (15329)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94348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Missing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8.15 (2160)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 (336)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8.26 (1824)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92844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 (</a:t>
                      </a:r>
                      <a:r>
                        <a:rPr lang="en-US" sz="11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lbs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100" baseline="30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174.84 ± 26.91 (Missing = 1855)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174.86 ± 27.37 (Missing = 418)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174.84 ± 26.83 (Missing = 1437)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104388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Height (inches)</a:t>
                      </a:r>
                      <a:r>
                        <a:rPr lang="en-US" sz="1100" baseline="30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65.49 ± 2.56 (Missing = 1855)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65.52 ± 2.61 (Missing = 418)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65.48 ± 2.54 (Missing = 1437)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85179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28.61 ± 3.8 (Missing = 1855)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28.58 ± 3.83 (Missing = 418)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28.62 ± 3.79 (Missing = 1437)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1899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Albumin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3.89 ± 0.5 (Missing = 16496)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3.89 ± 0.50 (Missing = 2695)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 ± 0.49 (Missing = 13801)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79853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day mortality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3.27 (868)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3.28 (145)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3.27 (723)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48447"/>
                  </a:ext>
                </a:extLst>
              </a:tr>
            </a:tbl>
          </a:graphicData>
        </a:graphic>
      </p:graphicFrame>
      <p:sp>
        <p:nvSpPr>
          <p:cNvPr id="7" name="Bent Arrow 6"/>
          <p:cNvSpPr/>
          <p:nvPr/>
        </p:nvSpPr>
        <p:spPr>
          <a:xfrm rot="16200000">
            <a:off x="2688700" y="5486400"/>
            <a:ext cx="1071847" cy="557118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3702" y="6044220"/>
            <a:ext cx="65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Those with albumin levels recorded only had high ASA scores (MAR)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day mortality as outcome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for ASA, procedure type, and BMI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predicted mortality rates by averaging the predicted mortality rate for each individual by hospital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95% confidence interval associated with each predicted mortality rate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 Analysis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for Albumin, procedure type, and BMI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441" y="132217"/>
            <a:ext cx="1953696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14665"/>
              </p:ext>
            </p:extLst>
          </p:nvPr>
        </p:nvGraphicFramePr>
        <p:xfrm>
          <a:off x="1310786" y="2258807"/>
          <a:ext cx="5241513" cy="2963740"/>
        </p:xfrm>
        <a:graphic>
          <a:graphicData uri="http://schemas.openxmlformats.org/drawingml/2006/table">
            <a:tbl>
              <a:tblPr firstRow="1" firstCol="1" bandRow="1"/>
              <a:tblGrid>
                <a:gridCol w="1747171">
                  <a:extLst>
                    <a:ext uri="{9D8B030D-6E8A-4147-A177-3AD203B41FA5}">
                      <a16:colId xmlns:a16="http://schemas.microsoft.com/office/drawing/2014/main" val="2203039419"/>
                    </a:ext>
                  </a:extLst>
                </a:gridCol>
                <a:gridCol w="1590179">
                  <a:extLst>
                    <a:ext uri="{9D8B030D-6E8A-4147-A177-3AD203B41FA5}">
                      <a16:colId xmlns:a16="http://schemas.microsoft.com/office/drawing/2014/main" val="4000919177"/>
                    </a:ext>
                  </a:extLst>
                </a:gridCol>
                <a:gridCol w="916632">
                  <a:extLst>
                    <a:ext uri="{9D8B030D-6E8A-4147-A177-3AD203B41FA5}">
                      <a16:colId xmlns:a16="http://schemas.microsoft.com/office/drawing/2014/main" val="1921171772"/>
                    </a:ext>
                  </a:extLst>
                </a:gridCol>
                <a:gridCol w="987531">
                  <a:extLst>
                    <a:ext uri="{9D8B030D-6E8A-4147-A177-3AD203B41FA5}">
                      <a16:colId xmlns:a16="http://schemas.microsoft.com/office/drawing/2014/main" val="317166420"/>
                    </a:ext>
                  </a:extLst>
                </a:gridCol>
              </a:tblGrid>
              <a:tr h="226972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Three: Model Outcomes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70823"/>
                  </a:ext>
                </a:extLst>
              </a:tr>
              <a:tr h="2269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Coeff. Estimates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371712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30658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Intercept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-4.832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23053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ASA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85898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BMI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4463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Procedure Type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766418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88767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Intercept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-2.730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84684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Albumin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-0.147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62561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BMI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12384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Procedure Type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5955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6971" y="2358256"/>
            <a:ext cx="3976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 (used for prediction)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 and procedure type significantly associated with mortality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 is not significantly associated with mortality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directly compare these models due to ASA not being in model 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 missing by ASA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high ASA scores for those with albumin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407" y="6056"/>
            <a:ext cx="1921232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79270"/>
              </p:ext>
            </p:extLst>
          </p:nvPr>
        </p:nvGraphicFramePr>
        <p:xfrm>
          <a:off x="2239897" y="1049282"/>
          <a:ext cx="7804364" cy="2492507"/>
        </p:xfrm>
        <a:graphic>
          <a:graphicData uri="http://schemas.openxmlformats.org/drawingml/2006/table">
            <a:tbl>
              <a:tblPr firstRow="1" firstCol="1" bandRow="1"/>
              <a:tblGrid>
                <a:gridCol w="867880">
                  <a:extLst>
                    <a:ext uri="{9D8B030D-6E8A-4147-A177-3AD203B41FA5}">
                      <a16:colId xmlns:a16="http://schemas.microsoft.com/office/drawing/2014/main" val="1575425384"/>
                    </a:ext>
                  </a:extLst>
                </a:gridCol>
                <a:gridCol w="727970">
                  <a:extLst>
                    <a:ext uri="{9D8B030D-6E8A-4147-A177-3AD203B41FA5}">
                      <a16:colId xmlns:a16="http://schemas.microsoft.com/office/drawing/2014/main" val="907222912"/>
                    </a:ext>
                  </a:extLst>
                </a:gridCol>
                <a:gridCol w="727970">
                  <a:extLst>
                    <a:ext uri="{9D8B030D-6E8A-4147-A177-3AD203B41FA5}">
                      <a16:colId xmlns:a16="http://schemas.microsoft.com/office/drawing/2014/main" val="4058549008"/>
                    </a:ext>
                  </a:extLst>
                </a:gridCol>
                <a:gridCol w="1012163">
                  <a:extLst>
                    <a:ext uri="{9D8B030D-6E8A-4147-A177-3AD203B41FA5}">
                      <a16:colId xmlns:a16="http://schemas.microsoft.com/office/drawing/2014/main" val="2640617652"/>
                    </a:ext>
                  </a:extLst>
                </a:gridCol>
                <a:gridCol w="992488">
                  <a:extLst>
                    <a:ext uri="{9D8B030D-6E8A-4147-A177-3AD203B41FA5}">
                      <a16:colId xmlns:a16="http://schemas.microsoft.com/office/drawing/2014/main" val="2562675054"/>
                    </a:ext>
                  </a:extLst>
                </a:gridCol>
                <a:gridCol w="1311658">
                  <a:extLst>
                    <a:ext uri="{9D8B030D-6E8A-4147-A177-3AD203B41FA5}">
                      <a16:colId xmlns:a16="http://schemas.microsoft.com/office/drawing/2014/main" val="386090238"/>
                    </a:ext>
                  </a:extLst>
                </a:gridCol>
                <a:gridCol w="983743">
                  <a:extLst>
                    <a:ext uri="{9D8B030D-6E8A-4147-A177-3AD203B41FA5}">
                      <a16:colId xmlns:a16="http://schemas.microsoft.com/office/drawing/2014/main" val="1008757624"/>
                    </a:ext>
                  </a:extLst>
                </a:gridCol>
                <a:gridCol w="1180492">
                  <a:extLst>
                    <a:ext uri="{9D8B030D-6E8A-4147-A177-3AD203B41FA5}">
                      <a16:colId xmlns:a16="http://schemas.microsoft.com/office/drawing/2014/main" val="1652431188"/>
                    </a:ext>
                  </a:extLst>
                </a:gridCol>
              </a:tblGrid>
              <a:tr h="208003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Two: Death Rates by Hospital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00127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Hospital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 Rate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 Rate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95% CI of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Pre. Death Rate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Obs./Pre.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 Rate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or 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Ratio?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95058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(2.89, 3.35)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901275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(3.22, 3.75)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03560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(2.89, 3.37)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7033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6.19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(2.83, 3.29)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067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6.73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3.15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(2.91, 3.39)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2.14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85675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(2.96, 3.43)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90464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(3.05, 3.54)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69720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(2.93, 3.41)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1.20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67314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(2.74, 3.20)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27323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(2.97, 3.44)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 0.80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03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948" y="3772657"/>
            <a:ext cx="5686149" cy="28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Conclusions/Limitations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hospitals have at least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 increase in their observed mortality compared to their predicted mortality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Notable hospitals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17, 23, 31,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at least 2x higher observed than predicted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 hospitals have at least a 20% decrease in their observed mortality compared to their predicted mortality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Notable hospitals 19, 32, 33, 42, 44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 mortalities observed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not a significant predictor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rate, when controlling for BMI and procedure type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 dichotomized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 Hospital 30 prediction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Albumin: Missing at Random, limited modelling abilities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in population: Complete vs. Incomplete cases (</a:t>
            </a:r>
            <a:r>
              <a:rPr lang="en-US" dirty="0"/>
              <a:t>3.4% and 3.0% </a:t>
            </a:r>
            <a:r>
              <a:rPr lang="en-US" dirty="0" smtClean="0"/>
              <a:t>respectively)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821</Words>
  <Application>Microsoft Office PowerPoint</Application>
  <PresentationFormat>Widescreen</PresentationFormat>
  <Paragraphs>254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Project 2: VA Hospital Mortality Rates</vt:lpstr>
      <vt:lpstr>Research Question</vt:lpstr>
      <vt:lpstr>Data Summary</vt:lpstr>
      <vt:lpstr>Analysis</vt:lpstr>
      <vt:lpstr>Results</vt:lpstr>
      <vt:lpstr>Results</vt:lpstr>
      <vt:lpstr>Conclusions/Limitations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Final Report</dc:title>
  <dc:creator>Cotton, Eleanor3</dc:creator>
  <cp:lastModifiedBy>Cotton, Eleanor3</cp:lastModifiedBy>
  <cp:revision>12</cp:revision>
  <dcterms:created xsi:type="dcterms:W3CDTF">2017-10-30T14:36:38Z</dcterms:created>
  <dcterms:modified xsi:type="dcterms:W3CDTF">2017-10-31T22:00:22Z</dcterms:modified>
</cp:coreProperties>
</file>