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1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8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3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2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7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98840-2660-4007-845E-FFD1EF3F5D3F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84D0-68A4-44A9-B9B4-E4431CF63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eeth smil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9" y="0"/>
            <a:ext cx="11624441" cy="697466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855" y="19151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Zero: </a:t>
            </a:r>
            <a:br>
              <a:rPr lang="en-US" b="1" dirty="0" smtClean="0"/>
            </a:br>
            <a:r>
              <a:rPr lang="en-US" b="1" dirty="0" smtClean="0"/>
              <a:t>Gel Treatment For Gum Disease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6855" y="5000018"/>
            <a:ext cx="9144000" cy="1655762"/>
          </a:xfrm>
        </p:spPr>
        <p:txBody>
          <a:bodyPr/>
          <a:lstStyle/>
          <a:p>
            <a:r>
              <a:rPr lang="en-US" dirty="0" smtClean="0"/>
              <a:t>Eleanor Cotton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8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proposed gel treatment reduce pocket depth from baseline to year 1?</a:t>
            </a:r>
          </a:p>
          <a:p>
            <a:r>
              <a:rPr lang="en-US" dirty="0" smtClean="0"/>
              <a:t>Does the proposed gel treatment reduce attachment loss from baseline to year 1?</a:t>
            </a:r>
          </a:p>
          <a:p>
            <a:endParaRPr lang="en-US" dirty="0" smtClean="0"/>
          </a:p>
          <a:p>
            <a:r>
              <a:rPr lang="en-US" dirty="0" smtClean="0"/>
              <a:t>Hypothesis: The gel treatment will reduce pocket depth and attachment loss from baseline to 1 year.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0" y="2621942"/>
            <a:ext cx="3846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 treatment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Collected </a:t>
            </a:r>
            <a:r>
              <a:rPr lang="en-US" dirty="0" smtClean="0"/>
              <a:t>Demographics (Table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Attachment loss and Pocket depth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Baseline and 1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from many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130 people </a:t>
            </a:r>
            <a:r>
              <a:rPr lang="en-US" dirty="0" smtClean="0">
                <a:sym typeface="Wingdings" panose="05000000000000000000" pitchFamily="2" charset="2"/>
              </a:rPr>
              <a:t> 103 people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71284"/>
              </p:ext>
            </p:extLst>
          </p:nvPr>
        </p:nvGraphicFramePr>
        <p:xfrm>
          <a:off x="3933169" y="1408961"/>
          <a:ext cx="8059135" cy="3667538"/>
        </p:xfrm>
        <a:graphic>
          <a:graphicData uri="http://schemas.openxmlformats.org/drawingml/2006/table">
            <a:tbl>
              <a:tblPr firstRow="1" firstCol="1" bandRow="1"/>
              <a:tblGrid>
                <a:gridCol w="1815120">
                  <a:extLst>
                    <a:ext uri="{9D8B030D-6E8A-4147-A177-3AD203B41FA5}">
                      <a16:colId xmlns:a16="http://schemas.microsoft.com/office/drawing/2014/main" val="3385663219"/>
                    </a:ext>
                  </a:extLst>
                </a:gridCol>
                <a:gridCol w="1306887">
                  <a:extLst>
                    <a:ext uri="{9D8B030D-6E8A-4147-A177-3AD203B41FA5}">
                      <a16:colId xmlns:a16="http://schemas.microsoft.com/office/drawing/2014/main" val="1918693878"/>
                    </a:ext>
                  </a:extLst>
                </a:gridCol>
                <a:gridCol w="1306887">
                  <a:extLst>
                    <a:ext uri="{9D8B030D-6E8A-4147-A177-3AD203B41FA5}">
                      <a16:colId xmlns:a16="http://schemas.microsoft.com/office/drawing/2014/main" val="1903102262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419718752"/>
                    </a:ext>
                  </a:extLst>
                </a:gridCol>
                <a:gridCol w="1234282">
                  <a:extLst>
                    <a:ext uri="{9D8B030D-6E8A-4147-A177-3AD203B41FA5}">
                      <a16:colId xmlns:a16="http://schemas.microsoft.com/office/drawing/2014/main" val="518336799"/>
                    </a:ext>
                  </a:extLst>
                </a:gridCol>
                <a:gridCol w="1161677">
                  <a:extLst>
                    <a:ext uri="{9D8B030D-6E8A-4147-A177-3AD203B41FA5}">
                      <a16:colId xmlns:a16="http://schemas.microsoft.com/office/drawing/2014/main" val="803845777"/>
                    </a:ext>
                  </a:extLst>
                </a:gridCol>
              </a:tblGrid>
              <a:tr h="261967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 by Group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5152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Group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73162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415987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667138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2269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42.86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18748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Female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57.14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28400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Race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178742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Native American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43280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African American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322035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Asian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4441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White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91.3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80.95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408829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Smoker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015766"/>
                  </a:ext>
                </a:extLst>
              </a:tr>
              <a:tr h="2619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Sites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153.91 ± 11.24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159.65 ± 10.66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161.71 ± 8.16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153.5 ± 17.12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158.25 ± 8.73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79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17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modelling</a:t>
            </a:r>
          </a:p>
          <a:p>
            <a:pPr lvl="1"/>
            <a:r>
              <a:rPr lang="en-US" dirty="0" smtClean="0"/>
              <a:t>Two models: One for pocket depth and one for attachment loss</a:t>
            </a:r>
          </a:p>
          <a:p>
            <a:r>
              <a:rPr lang="en-US" dirty="0" smtClean="0"/>
              <a:t>Difference (year 1 – baseline) as outcome</a:t>
            </a:r>
          </a:p>
          <a:p>
            <a:pPr lvl="1"/>
            <a:r>
              <a:rPr lang="en-US" dirty="0" smtClean="0"/>
              <a:t>Negative values = better at year 1</a:t>
            </a:r>
          </a:p>
          <a:p>
            <a:r>
              <a:rPr lang="en-US" dirty="0" smtClean="0"/>
              <a:t>Treatment group and baseline as covariate</a:t>
            </a:r>
          </a:p>
          <a:p>
            <a:pPr lvl="1"/>
            <a:r>
              <a:rPr lang="en-US" dirty="0" smtClean="0"/>
              <a:t>Demographics not included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01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24080" y="4793837"/>
            <a:ext cx="838651" cy="24347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Attachment Loss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5240" y="4182433"/>
            <a:ext cx="703385" cy="2380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6589"/>
              </p:ext>
            </p:extLst>
          </p:nvPr>
        </p:nvGraphicFramePr>
        <p:xfrm>
          <a:off x="503192" y="2331816"/>
          <a:ext cx="5852656" cy="2965210"/>
        </p:xfrm>
        <a:graphic>
          <a:graphicData uri="http://schemas.openxmlformats.org/drawingml/2006/table">
            <a:tbl>
              <a:tblPr firstRow="1" firstCol="1" bandRow="1"/>
              <a:tblGrid>
                <a:gridCol w="2304879">
                  <a:extLst>
                    <a:ext uri="{9D8B030D-6E8A-4147-A177-3AD203B41FA5}">
                      <a16:colId xmlns:a16="http://schemas.microsoft.com/office/drawing/2014/main" val="3614756341"/>
                    </a:ext>
                  </a:extLst>
                </a:gridCol>
                <a:gridCol w="1357375">
                  <a:extLst>
                    <a:ext uri="{9D8B030D-6E8A-4147-A177-3AD203B41FA5}">
                      <a16:colId xmlns:a16="http://schemas.microsoft.com/office/drawing/2014/main" val="3932184204"/>
                    </a:ext>
                  </a:extLst>
                </a:gridCol>
                <a:gridCol w="981235">
                  <a:extLst>
                    <a:ext uri="{9D8B030D-6E8A-4147-A177-3AD203B41FA5}">
                      <a16:colId xmlns:a16="http://schemas.microsoft.com/office/drawing/2014/main" val="3564874192"/>
                    </a:ext>
                  </a:extLst>
                </a:gridCol>
                <a:gridCol w="1209167">
                  <a:extLst>
                    <a:ext uri="{9D8B030D-6E8A-4147-A177-3AD203B41FA5}">
                      <a16:colId xmlns:a16="http://schemas.microsoft.com/office/drawing/2014/main" val="2827701104"/>
                    </a:ext>
                  </a:extLst>
                </a:gridCol>
              </a:tblGrid>
              <a:tr h="307409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Two: Model 1 (Attachment Loss) Outcomes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95207"/>
                  </a:ext>
                </a:extLst>
              </a:tr>
              <a:tr h="588396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363644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252632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Placebo-Control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258433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Low-Control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0.0573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90706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Medium-Control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0.0232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04675"/>
                  </a:ext>
                </a:extLst>
              </a:tr>
              <a:tr h="30740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High-Control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0.0266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0.0809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0.7425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42909"/>
                  </a:ext>
                </a:extLst>
              </a:tr>
              <a:tr h="532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Attachment Baseline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-0.1290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620318"/>
                  </a:ext>
                </a:extLst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553864" y="1871343"/>
            <a:ext cx="5122320" cy="39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3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Pocket Depth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82819"/>
              </p:ext>
            </p:extLst>
          </p:nvPr>
        </p:nvGraphicFramePr>
        <p:xfrm>
          <a:off x="529789" y="2082870"/>
          <a:ext cx="5709748" cy="2883856"/>
        </p:xfrm>
        <a:graphic>
          <a:graphicData uri="http://schemas.openxmlformats.org/drawingml/2006/table">
            <a:tbl>
              <a:tblPr firstRow="1" firstCol="1" bandRow="1"/>
              <a:tblGrid>
                <a:gridCol w="2413756">
                  <a:extLst>
                    <a:ext uri="{9D8B030D-6E8A-4147-A177-3AD203B41FA5}">
                      <a16:colId xmlns:a16="http://schemas.microsoft.com/office/drawing/2014/main" val="1955320801"/>
                    </a:ext>
                  </a:extLst>
                </a:gridCol>
                <a:gridCol w="1316414">
                  <a:extLst>
                    <a:ext uri="{9D8B030D-6E8A-4147-A177-3AD203B41FA5}">
                      <a16:colId xmlns:a16="http://schemas.microsoft.com/office/drawing/2014/main" val="1704934479"/>
                    </a:ext>
                  </a:extLst>
                </a:gridCol>
                <a:gridCol w="951625">
                  <a:extLst>
                    <a:ext uri="{9D8B030D-6E8A-4147-A177-3AD203B41FA5}">
                      <a16:colId xmlns:a16="http://schemas.microsoft.com/office/drawing/2014/main" val="1434233181"/>
                    </a:ext>
                  </a:extLst>
                </a:gridCol>
                <a:gridCol w="1027953">
                  <a:extLst>
                    <a:ext uri="{9D8B030D-6E8A-4147-A177-3AD203B41FA5}">
                      <a16:colId xmlns:a16="http://schemas.microsoft.com/office/drawing/2014/main" val="1131321042"/>
                    </a:ext>
                  </a:extLst>
                </a:gridCol>
              </a:tblGrid>
              <a:tr h="360482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Three: Model 2 (Pocket Depth) Outcomes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53225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endParaRPr 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875452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0.8618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512529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Placebo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-0.0329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626870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0.0780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479820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0.1084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0.0801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928767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0.0842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422970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Pocket Depth Baseline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-0.1130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0.0559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0.0461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054153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567558" y="1690687"/>
            <a:ext cx="5119448" cy="43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Evidence found that medium gel concentration treatment group had negative effect on attachment loss </a:t>
            </a:r>
          </a:p>
          <a:p>
            <a:r>
              <a:rPr lang="en-US" dirty="0" smtClean="0"/>
              <a:t>Not enough evidence to demonstrate that the gel treatment had any effect on pocket depth</a:t>
            </a:r>
          </a:p>
          <a:p>
            <a:endParaRPr lang="en-US" dirty="0" smtClean="0"/>
          </a:p>
          <a:p>
            <a:r>
              <a:rPr lang="en-US" dirty="0" smtClean="0"/>
              <a:t>Small sample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One site data collection</a:t>
            </a:r>
            <a:endParaRPr lang="en-US" dirty="0" smtClean="0"/>
          </a:p>
          <a:p>
            <a:r>
              <a:rPr lang="en-US" dirty="0" smtClean="0"/>
              <a:t>Missing data</a:t>
            </a:r>
          </a:p>
          <a:p>
            <a:r>
              <a:rPr lang="en-US" dirty="0" smtClean="0"/>
              <a:t>Adherence to study guidelines?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352</Words>
  <Application>Microsoft Office PowerPoint</Application>
  <PresentationFormat>Widescreen</PresentationFormat>
  <Paragraphs>162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Project Zero:  Gel Treatment For Gum Disease</vt:lpstr>
      <vt:lpstr>Research Question</vt:lpstr>
      <vt:lpstr>Data summary</vt:lpstr>
      <vt:lpstr>Analysis</vt:lpstr>
      <vt:lpstr>Results: Attachment Loss</vt:lpstr>
      <vt:lpstr>Results: Pocket Depth</vt:lpstr>
      <vt:lpstr>Conclusions/Limitations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Zero:  Gel Treatment For Gum Disease</dc:title>
  <dc:creator>Cotton, Eleanor3</dc:creator>
  <cp:lastModifiedBy>Cotton, Eleanor3</cp:lastModifiedBy>
  <cp:revision>7</cp:revision>
  <dcterms:created xsi:type="dcterms:W3CDTF">2017-09-13T03:46:14Z</dcterms:created>
  <dcterms:modified xsi:type="dcterms:W3CDTF">2017-09-13T16:17:57Z</dcterms:modified>
</cp:coreProperties>
</file>