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4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9FB2-5219-46EB-905E-F29C7E013D5A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8C43-130E-4C1D-9BE3-38F3A518D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Interim Data Analysis Plan:</a:t>
            </a:r>
            <a:br>
              <a:rPr lang="en-US" dirty="0" smtClean="0"/>
            </a:br>
            <a:r>
              <a:rPr lang="en-US" dirty="0" smtClean="0"/>
              <a:t>Project 1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5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Goal/Hypotheses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709"/>
            <a:ext cx="10515600" cy="4351338"/>
          </a:xfrm>
        </p:spPr>
        <p:txBody>
          <a:bodyPr/>
          <a:lstStyle/>
          <a:p>
            <a:r>
              <a:rPr lang="en-US" dirty="0" smtClean="0"/>
              <a:t>How does treatment response differ between hard drug users and non-hard drug users?</a:t>
            </a:r>
          </a:p>
          <a:p>
            <a:pPr lvl="1"/>
            <a:r>
              <a:rPr lang="en-US" dirty="0" smtClean="0"/>
              <a:t>HIV infected men</a:t>
            </a:r>
          </a:p>
          <a:p>
            <a:pPr lvl="1"/>
            <a:r>
              <a:rPr lang="en-US" dirty="0" smtClean="0"/>
              <a:t>Comparing baseline to two years after being on HAART</a:t>
            </a:r>
          </a:p>
          <a:p>
            <a:r>
              <a:rPr lang="en-US" dirty="0" smtClean="0"/>
              <a:t>Treatment Responses</a:t>
            </a:r>
          </a:p>
          <a:p>
            <a:pPr lvl="1"/>
            <a:r>
              <a:rPr lang="en-US" dirty="0" smtClean="0"/>
              <a:t>CD4+ Count</a:t>
            </a:r>
          </a:p>
          <a:p>
            <a:pPr lvl="1"/>
            <a:r>
              <a:rPr lang="en-US" dirty="0" smtClean="0"/>
              <a:t>Viral Load</a:t>
            </a:r>
          </a:p>
          <a:p>
            <a:pPr lvl="1"/>
            <a:r>
              <a:rPr lang="en-US" dirty="0" smtClean="0"/>
              <a:t>SF-36 Mental QOL Score</a:t>
            </a:r>
          </a:p>
          <a:p>
            <a:pPr lvl="1"/>
            <a:r>
              <a:rPr lang="en-US" dirty="0" smtClean="0"/>
              <a:t>SP-36 Physical QOL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2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091" y="0"/>
            <a:ext cx="3636381" cy="1325563"/>
          </a:xfrm>
        </p:spPr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59657"/>
              </p:ext>
            </p:extLst>
          </p:nvPr>
        </p:nvGraphicFramePr>
        <p:xfrm>
          <a:off x="2404344" y="976686"/>
          <a:ext cx="7251187" cy="1865180"/>
        </p:xfrm>
        <a:graphic>
          <a:graphicData uri="http://schemas.openxmlformats.org/drawingml/2006/table">
            <a:tbl>
              <a:tblPr firstRow="1" firstCol="1" bandRow="1"/>
              <a:tblGrid>
                <a:gridCol w="2209346">
                  <a:extLst>
                    <a:ext uri="{9D8B030D-6E8A-4147-A177-3AD203B41FA5}">
                      <a16:colId xmlns:a16="http://schemas.microsoft.com/office/drawing/2014/main" val="3923908662"/>
                    </a:ext>
                  </a:extLst>
                </a:gridCol>
                <a:gridCol w="1699497">
                  <a:extLst>
                    <a:ext uri="{9D8B030D-6E8A-4147-A177-3AD203B41FA5}">
                      <a16:colId xmlns:a16="http://schemas.microsoft.com/office/drawing/2014/main" val="3076971897"/>
                    </a:ext>
                  </a:extLst>
                </a:gridCol>
                <a:gridCol w="1529547">
                  <a:extLst>
                    <a:ext uri="{9D8B030D-6E8A-4147-A177-3AD203B41FA5}">
                      <a16:colId xmlns:a16="http://schemas.microsoft.com/office/drawing/2014/main" val="2379910789"/>
                    </a:ext>
                  </a:extLst>
                </a:gridCol>
                <a:gridCol w="1812797">
                  <a:extLst>
                    <a:ext uri="{9D8B030D-6E8A-4147-A177-3AD203B41FA5}">
                      <a16:colId xmlns:a16="http://schemas.microsoft.com/office/drawing/2014/main" val="2248598953"/>
                    </a:ext>
                  </a:extLst>
                </a:gridCol>
              </a:tblGrid>
              <a:tr h="186518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2: Outcome Variables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54146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Drug Users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Drug Users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622218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SF-36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Mental QOL Score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(Baseline)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45.28 ± 13.53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42.31 ± 11.22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45.53 ± 13.68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485699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SF-36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Mental QOL Score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 year)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47.46 ± 11.94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45.89 ± 13.5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47.59 ± 11.81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339324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SF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QOL Score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51.01 ± 9.2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47.7 ± 8.5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51.29 ± 9.21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110798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SF 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 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QOL Score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 year)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49.41 ± 10.25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43.84 ± 11.62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49.88 ± 10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267068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Viral Load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(Baseline)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989538.53 ± 11320008.72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184278.01 ± 430227.28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1058108.75 ± 11789942.3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516494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Viral Load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 year)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8356.99 ± 51070.17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32946.83 ± 114453.02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6216.35 ± 40801.57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402416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CD4+ T cell count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(Baseline)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375.56 ± 201.5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352.18 ± 194.67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377.55 ± 202.15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579524"/>
                  </a:ext>
                </a:extLst>
              </a:tr>
              <a:tr h="186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CD4+ T cell count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 year)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544 ± 268.04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365.62 ± 239.7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559.52 ± 264.98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654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27062"/>
              </p:ext>
            </p:extLst>
          </p:nvPr>
        </p:nvGraphicFramePr>
        <p:xfrm>
          <a:off x="6343971" y="3024376"/>
          <a:ext cx="5386677" cy="3726180"/>
        </p:xfrm>
        <a:graphic>
          <a:graphicData uri="http://schemas.openxmlformats.org/drawingml/2006/table">
            <a:tbl>
              <a:tblPr firstRow="1" firstCol="1" bandRow="1"/>
              <a:tblGrid>
                <a:gridCol w="1988676">
                  <a:extLst>
                    <a:ext uri="{9D8B030D-6E8A-4147-A177-3AD203B41FA5}">
                      <a16:colId xmlns:a16="http://schemas.microsoft.com/office/drawing/2014/main" val="2496493755"/>
                    </a:ext>
                  </a:extLst>
                </a:gridCol>
                <a:gridCol w="1054552">
                  <a:extLst>
                    <a:ext uri="{9D8B030D-6E8A-4147-A177-3AD203B41FA5}">
                      <a16:colId xmlns:a16="http://schemas.microsoft.com/office/drawing/2014/main" val="891699589"/>
                    </a:ext>
                  </a:extLst>
                </a:gridCol>
                <a:gridCol w="1113138">
                  <a:extLst>
                    <a:ext uri="{9D8B030D-6E8A-4147-A177-3AD203B41FA5}">
                      <a16:colId xmlns:a16="http://schemas.microsoft.com/office/drawing/2014/main" val="3736921262"/>
                    </a:ext>
                  </a:extLst>
                </a:gridCol>
                <a:gridCol w="1230311">
                  <a:extLst>
                    <a:ext uri="{9D8B030D-6E8A-4147-A177-3AD203B41FA5}">
                      <a16:colId xmlns:a16="http://schemas.microsoft.com/office/drawing/2014/main" val="2990884061"/>
                    </a:ext>
                  </a:extLst>
                </a:gridCol>
              </a:tblGrid>
              <a:tr h="133547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53461"/>
                  </a:ext>
                </a:extLst>
              </a:tr>
              <a:tr h="1335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Drug Users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 Drug Users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796512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467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6832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43.27 ± 8.78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44.62 ± 9.49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43.16 ± 8.72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92621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BMI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(mean ± sd)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25.26 ± 4.41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23.62 ± 3.45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25.39 ± 4.46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294171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21939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White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63.24 ( 320 )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48.72 ( 19 )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64.45 ( 301 )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44748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Non-White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36.76 ( 186 )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51.28 ( 20 )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35.55 ( 166 )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013102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Marijuana Use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41.11 ( 208 )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30.77 ( 12 )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41.97 ( 196 )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021684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75900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&lt;10000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21.47 ( 105 )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35.9 ( 14 )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20.22 ( 91 )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385845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10000-39999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42.94 ( 210 )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41.03 ( 16 )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43.11 ( 194 )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033788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&gt;40000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35.58 ( 174 )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23.08 ( 9 )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36.67 ( 165 )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01917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Smoker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38.74 ( 196 )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76.92 ( 30 )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35.55 ( 166 )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336682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Alcohol consumption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745439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3 or less/week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71.34 ( 361 )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79.49 ( 31 )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70.66 ( 330 )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82162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 or more/week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28.66 ( 145 )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20.51 ( 8 )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29.34 ( 137 )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87445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91219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 year college or less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57.51 ( 291 )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74.36 ( 29 )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56.1 ( 262 )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526787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4 year college or more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42.49 ( 215 )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25.64 ( 10 )</a:t>
                      </a:r>
                      <a:endParaRPr lang="en-US" sz="105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43.9 ( 205 )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909149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Adherence 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 (n))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119046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100%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41.7 ( 211 )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53.85 ( 21 )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40.69 ( 190 )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52123"/>
                  </a:ext>
                </a:extLst>
              </a:tr>
              <a:tr h="12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&lt;100%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58.3 ( 295 )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46.15 ( 18 )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59.31 ( 277 )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96906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56" y="3051994"/>
            <a:ext cx="4875756" cy="36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Hybrid Model Design</a:t>
            </a:r>
          </a:p>
          <a:p>
            <a:pPr lvl="1"/>
            <a:r>
              <a:rPr lang="en-US" dirty="0" smtClean="0"/>
              <a:t>Difference as outcome, adjusting for baseline measurements</a:t>
            </a:r>
          </a:p>
          <a:p>
            <a:pPr lvl="1"/>
            <a:r>
              <a:rPr lang="en-US" dirty="0" smtClean="0"/>
              <a:t>Models for all four </a:t>
            </a:r>
            <a:r>
              <a:rPr lang="en-US" dirty="0" smtClean="0"/>
              <a:t>outcomes (CD4 + is primary)</a:t>
            </a:r>
          </a:p>
          <a:p>
            <a:pPr lvl="2"/>
            <a:r>
              <a:rPr lang="en-US" dirty="0" smtClean="0"/>
              <a:t>Well distributed, lab value</a:t>
            </a:r>
            <a:endParaRPr lang="en-US" dirty="0" smtClean="0"/>
          </a:p>
          <a:p>
            <a:pPr lvl="1"/>
            <a:r>
              <a:rPr lang="en-US" dirty="0" smtClean="0"/>
              <a:t>Hard drug use is primary covariate</a:t>
            </a:r>
          </a:p>
          <a:p>
            <a:r>
              <a:rPr lang="en-US" dirty="0" smtClean="0"/>
              <a:t>Bayesian Methods</a:t>
            </a:r>
          </a:p>
          <a:p>
            <a:pPr lvl="1"/>
            <a:r>
              <a:rPr lang="en-US" dirty="0" smtClean="0"/>
              <a:t>Investigate prior knowledge about the subject matter</a:t>
            </a:r>
          </a:p>
          <a:p>
            <a:pPr lvl="2"/>
            <a:r>
              <a:rPr lang="en-US" dirty="0" smtClean="0"/>
              <a:t>Vague prior </a:t>
            </a:r>
            <a:r>
              <a:rPr lang="en-US" dirty="0" smtClean="0">
                <a:sym typeface="Wingdings" panose="05000000000000000000" pitchFamily="2" charset="2"/>
              </a:rPr>
              <a:t>Informative Prior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Include demographics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Variables that differ between the groups (Smoker, education, Adherence,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Sample Size/Viral Load Issues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2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549</Words>
  <Application>Microsoft Office PowerPoint</Application>
  <PresentationFormat>Widescreen</PresentationFormat>
  <Paragraphs>150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Interim Data Analysis Plan: Project 1 </vt:lpstr>
      <vt:lpstr>Goal/Hypotheses</vt:lpstr>
      <vt:lpstr>Data Overview</vt:lpstr>
      <vt:lpstr>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Data Analysis Plan: Project 1 </dc:title>
  <dc:creator>Cotton, Eleanor3</dc:creator>
  <cp:lastModifiedBy>Cotton, Eleanor3</cp:lastModifiedBy>
  <cp:revision>6</cp:revision>
  <dcterms:created xsi:type="dcterms:W3CDTF">2017-09-23T18:21:31Z</dcterms:created>
  <dcterms:modified xsi:type="dcterms:W3CDTF">2017-09-25T15:32:18Z</dcterms:modified>
</cp:coreProperties>
</file>