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 id="261" r:id="rId5"/>
    <p:sldId id="262" r:id="rId6"/>
    <p:sldId id="263" r:id="rId7"/>
    <p:sldId id="257" r:id="rId8"/>
    <p:sldId id="258" r:id="rId9"/>
    <p:sldId id="264" r:id="rId10"/>
    <p:sldId id="265" r:id="rId11"/>
    <p:sldId id="266" r:id="rId12"/>
    <p:sldId id="268" r:id="rId13"/>
    <p:sldId id="271" r:id="rId14"/>
    <p:sldId id="269" r:id="rId15"/>
    <p:sldId id="267" r:id="rId16"/>
    <p:sldId id="270" r:id="rId17"/>
    <p:sldId id="272" r:id="rId18"/>
    <p:sldId id="273" r:id="rId19"/>
    <p:sldId id="274" r:id="rId20"/>
    <p:sldId id="275" r:id="rId21"/>
    <p:sldId id="276" r:id="rId22"/>
    <p:sldId id="277" r:id="rId23"/>
    <p:sldId id="278" r:id="rId24"/>
    <p:sldId id="279" r:id="rId25"/>
    <p:sldId id="283" r:id="rId26"/>
    <p:sldId id="280" r:id="rId27"/>
    <p:sldId id="282" r:id="rId28"/>
    <p:sldId id="284" r:id="rId29"/>
    <p:sldId id="285" r:id="rId30"/>
    <p:sldId id="286" r:id="rId31"/>
    <p:sldId id="287" r:id="rId32"/>
    <p:sldId id="289" r:id="rId33"/>
    <p:sldId id="288" r:id="rId34"/>
    <p:sldId id="290"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640" y="20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5D0B9-541F-4A83-B544-9B85C08DB7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F435DC-86F2-4901-B18E-4D342A2BEF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3CEA5C-8D86-4DBC-BF44-1A1169A7C429}"/>
              </a:ext>
            </a:extLst>
          </p:cNvPr>
          <p:cNvSpPr>
            <a:spLocks noGrp="1"/>
          </p:cNvSpPr>
          <p:nvPr>
            <p:ph type="dt" sz="half" idx="10"/>
          </p:nvPr>
        </p:nvSpPr>
        <p:spPr/>
        <p:txBody>
          <a:bodyPr/>
          <a:lstStyle/>
          <a:p>
            <a:fld id="{286809B6-30F4-44E5-AF22-4F1EFA781239}" type="datetimeFigureOut">
              <a:rPr lang="en-US" smtClean="0"/>
              <a:t>8/24/2020</a:t>
            </a:fld>
            <a:endParaRPr lang="en-US"/>
          </a:p>
        </p:txBody>
      </p:sp>
      <p:sp>
        <p:nvSpPr>
          <p:cNvPr id="5" name="Footer Placeholder 4">
            <a:extLst>
              <a:ext uri="{FF2B5EF4-FFF2-40B4-BE49-F238E27FC236}">
                <a16:creationId xmlns:a16="http://schemas.microsoft.com/office/drawing/2014/main" id="{903C169A-104D-4E1D-8806-BFD3F1DB3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C64A65-CFAE-4DA3-9399-6A43659F73D8}"/>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872963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68D3C-53D1-47B7-97E7-AEB431DE6E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DFF44F-3C67-41F5-B3FA-5305BF24D8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E49C11-5EB8-41DD-A76B-AC84B22BAB6B}"/>
              </a:ext>
            </a:extLst>
          </p:cNvPr>
          <p:cNvSpPr>
            <a:spLocks noGrp="1"/>
          </p:cNvSpPr>
          <p:nvPr>
            <p:ph type="dt" sz="half" idx="10"/>
          </p:nvPr>
        </p:nvSpPr>
        <p:spPr/>
        <p:txBody>
          <a:bodyPr/>
          <a:lstStyle/>
          <a:p>
            <a:fld id="{286809B6-30F4-44E5-AF22-4F1EFA781239}" type="datetimeFigureOut">
              <a:rPr lang="en-US" smtClean="0"/>
              <a:t>8/24/2020</a:t>
            </a:fld>
            <a:endParaRPr lang="en-US"/>
          </a:p>
        </p:txBody>
      </p:sp>
      <p:sp>
        <p:nvSpPr>
          <p:cNvPr id="5" name="Footer Placeholder 4">
            <a:extLst>
              <a:ext uri="{FF2B5EF4-FFF2-40B4-BE49-F238E27FC236}">
                <a16:creationId xmlns:a16="http://schemas.microsoft.com/office/drawing/2014/main" id="{8782B6A4-66A0-46A5-AEA6-54A2E54EA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81DDC4-D5ED-42A3-92D5-87D03068C3FC}"/>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303297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07EFD4-A163-4BC9-9E60-1290DEA63F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8B790F-62DD-47D3-B0A2-311F10F76D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A8754B-CA81-40B3-A351-962E796480E8}"/>
              </a:ext>
            </a:extLst>
          </p:cNvPr>
          <p:cNvSpPr>
            <a:spLocks noGrp="1"/>
          </p:cNvSpPr>
          <p:nvPr>
            <p:ph type="dt" sz="half" idx="10"/>
          </p:nvPr>
        </p:nvSpPr>
        <p:spPr/>
        <p:txBody>
          <a:bodyPr/>
          <a:lstStyle/>
          <a:p>
            <a:fld id="{286809B6-30F4-44E5-AF22-4F1EFA781239}" type="datetimeFigureOut">
              <a:rPr lang="en-US" smtClean="0"/>
              <a:t>8/24/2020</a:t>
            </a:fld>
            <a:endParaRPr lang="en-US"/>
          </a:p>
        </p:txBody>
      </p:sp>
      <p:sp>
        <p:nvSpPr>
          <p:cNvPr id="5" name="Footer Placeholder 4">
            <a:extLst>
              <a:ext uri="{FF2B5EF4-FFF2-40B4-BE49-F238E27FC236}">
                <a16:creationId xmlns:a16="http://schemas.microsoft.com/office/drawing/2014/main" id="{81C05507-186E-46DE-9A93-A7ECF51299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92BDB-DA69-4042-B791-C5D1E48F92FC}"/>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3322415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4DCCC-B225-48F3-88DF-A8C5F0A38A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42DB81-9B09-4042-9DD6-6A903FF639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69255B-62BC-4D9C-A411-026A1839AEB3}"/>
              </a:ext>
            </a:extLst>
          </p:cNvPr>
          <p:cNvSpPr>
            <a:spLocks noGrp="1"/>
          </p:cNvSpPr>
          <p:nvPr>
            <p:ph type="dt" sz="half" idx="10"/>
          </p:nvPr>
        </p:nvSpPr>
        <p:spPr/>
        <p:txBody>
          <a:bodyPr/>
          <a:lstStyle/>
          <a:p>
            <a:fld id="{286809B6-30F4-44E5-AF22-4F1EFA781239}" type="datetimeFigureOut">
              <a:rPr lang="en-US" smtClean="0"/>
              <a:t>8/24/2020</a:t>
            </a:fld>
            <a:endParaRPr lang="en-US"/>
          </a:p>
        </p:txBody>
      </p:sp>
      <p:sp>
        <p:nvSpPr>
          <p:cNvPr id="5" name="Footer Placeholder 4">
            <a:extLst>
              <a:ext uri="{FF2B5EF4-FFF2-40B4-BE49-F238E27FC236}">
                <a16:creationId xmlns:a16="http://schemas.microsoft.com/office/drawing/2014/main" id="{A26F7E31-17C9-43B5-9421-92DB8E2F3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F1BE8-D8E0-47AA-851E-05BFD4A37B2A}"/>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2664873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69FA5-54A0-42DB-8AAB-C0BBA7AF69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8D5717-8F85-48EA-A307-F89D364D3E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493F1A-A679-4AEE-AA91-A218AF9B01DD}"/>
              </a:ext>
            </a:extLst>
          </p:cNvPr>
          <p:cNvSpPr>
            <a:spLocks noGrp="1"/>
          </p:cNvSpPr>
          <p:nvPr>
            <p:ph type="dt" sz="half" idx="10"/>
          </p:nvPr>
        </p:nvSpPr>
        <p:spPr/>
        <p:txBody>
          <a:bodyPr/>
          <a:lstStyle/>
          <a:p>
            <a:fld id="{286809B6-30F4-44E5-AF22-4F1EFA781239}" type="datetimeFigureOut">
              <a:rPr lang="en-US" smtClean="0"/>
              <a:t>8/24/2020</a:t>
            </a:fld>
            <a:endParaRPr lang="en-US"/>
          </a:p>
        </p:txBody>
      </p:sp>
      <p:sp>
        <p:nvSpPr>
          <p:cNvPr id="5" name="Footer Placeholder 4">
            <a:extLst>
              <a:ext uri="{FF2B5EF4-FFF2-40B4-BE49-F238E27FC236}">
                <a16:creationId xmlns:a16="http://schemas.microsoft.com/office/drawing/2014/main" id="{51B8EB26-9E08-44AF-8607-BD043722F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E5D69-9DFA-4F56-951C-9DA9FB9A95BD}"/>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309051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841D1-F35C-4D7E-9F3E-F01BFB64BC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654DD3-7636-408F-8C1B-BA09058D42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3F749E-AC99-4826-9B98-79E746FD42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722744-B677-4E84-957F-38FD512278BC}"/>
              </a:ext>
            </a:extLst>
          </p:cNvPr>
          <p:cNvSpPr>
            <a:spLocks noGrp="1"/>
          </p:cNvSpPr>
          <p:nvPr>
            <p:ph type="dt" sz="half" idx="10"/>
          </p:nvPr>
        </p:nvSpPr>
        <p:spPr/>
        <p:txBody>
          <a:bodyPr/>
          <a:lstStyle/>
          <a:p>
            <a:fld id="{286809B6-30F4-44E5-AF22-4F1EFA781239}" type="datetimeFigureOut">
              <a:rPr lang="en-US" smtClean="0"/>
              <a:t>8/24/2020</a:t>
            </a:fld>
            <a:endParaRPr lang="en-US"/>
          </a:p>
        </p:txBody>
      </p:sp>
      <p:sp>
        <p:nvSpPr>
          <p:cNvPr id="6" name="Footer Placeholder 5">
            <a:extLst>
              <a:ext uri="{FF2B5EF4-FFF2-40B4-BE49-F238E27FC236}">
                <a16:creationId xmlns:a16="http://schemas.microsoft.com/office/drawing/2014/main" id="{128292D2-E6B0-4DC0-B535-677FCFD415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BBF8EE-9BD7-4276-8168-DFE63F7C47A1}"/>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503123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79873-4A9B-4F4D-9E0A-2060D04F47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1EAB95-DB4F-4036-A608-151016BA2C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BA8AAA-5983-4EBA-9AF0-3CCB2B5EF2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B5FF35-4A6D-43FD-95E5-2D67936E0D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CFB94E-8806-43FD-A6F1-5DFC4264DD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421893-81F6-41D9-B8D4-BD80BDC4D37B}"/>
              </a:ext>
            </a:extLst>
          </p:cNvPr>
          <p:cNvSpPr>
            <a:spLocks noGrp="1"/>
          </p:cNvSpPr>
          <p:nvPr>
            <p:ph type="dt" sz="half" idx="10"/>
          </p:nvPr>
        </p:nvSpPr>
        <p:spPr/>
        <p:txBody>
          <a:bodyPr/>
          <a:lstStyle/>
          <a:p>
            <a:fld id="{286809B6-30F4-44E5-AF22-4F1EFA781239}" type="datetimeFigureOut">
              <a:rPr lang="en-US" smtClean="0"/>
              <a:t>8/24/2020</a:t>
            </a:fld>
            <a:endParaRPr lang="en-US"/>
          </a:p>
        </p:txBody>
      </p:sp>
      <p:sp>
        <p:nvSpPr>
          <p:cNvPr id="8" name="Footer Placeholder 7">
            <a:extLst>
              <a:ext uri="{FF2B5EF4-FFF2-40B4-BE49-F238E27FC236}">
                <a16:creationId xmlns:a16="http://schemas.microsoft.com/office/drawing/2014/main" id="{50D95025-D61B-46A0-AF3A-E3BEE504BC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129913-776E-4D45-84B5-7DF2DCE79096}"/>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916224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1C73F-261A-4829-8182-88EA675EA7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905D8B-73CB-484E-9338-EE1133547BEF}"/>
              </a:ext>
            </a:extLst>
          </p:cNvPr>
          <p:cNvSpPr>
            <a:spLocks noGrp="1"/>
          </p:cNvSpPr>
          <p:nvPr>
            <p:ph type="dt" sz="half" idx="10"/>
          </p:nvPr>
        </p:nvSpPr>
        <p:spPr/>
        <p:txBody>
          <a:bodyPr/>
          <a:lstStyle/>
          <a:p>
            <a:fld id="{286809B6-30F4-44E5-AF22-4F1EFA781239}" type="datetimeFigureOut">
              <a:rPr lang="en-US" smtClean="0"/>
              <a:t>8/24/2020</a:t>
            </a:fld>
            <a:endParaRPr lang="en-US"/>
          </a:p>
        </p:txBody>
      </p:sp>
      <p:sp>
        <p:nvSpPr>
          <p:cNvPr id="4" name="Footer Placeholder 3">
            <a:extLst>
              <a:ext uri="{FF2B5EF4-FFF2-40B4-BE49-F238E27FC236}">
                <a16:creationId xmlns:a16="http://schemas.microsoft.com/office/drawing/2014/main" id="{29682BD2-F827-461B-B212-F8268B1957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7191F3-A5DF-41B2-963E-B1E1C184137A}"/>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147125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C75575-8219-4C64-9775-7840B49B9B86}"/>
              </a:ext>
            </a:extLst>
          </p:cNvPr>
          <p:cNvSpPr>
            <a:spLocks noGrp="1"/>
          </p:cNvSpPr>
          <p:nvPr>
            <p:ph type="dt" sz="half" idx="10"/>
          </p:nvPr>
        </p:nvSpPr>
        <p:spPr/>
        <p:txBody>
          <a:bodyPr/>
          <a:lstStyle/>
          <a:p>
            <a:fld id="{286809B6-30F4-44E5-AF22-4F1EFA781239}" type="datetimeFigureOut">
              <a:rPr lang="en-US" smtClean="0"/>
              <a:t>8/24/2020</a:t>
            </a:fld>
            <a:endParaRPr lang="en-US"/>
          </a:p>
        </p:txBody>
      </p:sp>
      <p:sp>
        <p:nvSpPr>
          <p:cNvPr id="3" name="Footer Placeholder 2">
            <a:extLst>
              <a:ext uri="{FF2B5EF4-FFF2-40B4-BE49-F238E27FC236}">
                <a16:creationId xmlns:a16="http://schemas.microsoft.com/office/drawing/2014/main" id="{92FA0893-F7AC-4FF6-B061-F65498E19C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022C89-E062-4D2F-931E-B8162483EAFC}"/>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1925820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20725-6660-4E35-8100-099BAE2AC1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6106A1-8E52-48F1-82B8-C23C9583B4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2B4871-D892-4A61-A90A-69822B5566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0BC445-76A7-45CD-9C47-2C80847A653B}"/>
              </a:ext>
            </a:extLst>
          </p:cNvPr>
          <p:cNvSpPr>
            <a:spLocks noGrp="1"/>
          </p:cNvSpPr>
          <p:nvPr>
            <p:ph type="dt" sz="half" idx="10"/>
          </p:nvPr>
        </p:nvSpPr>
        <p:spPr/>
        <p:txBody>
          <a:bodyPr/>
          <a:lstStyle/>
          <a:p>
            <a:fld id="{286809B6-30F4-44E5-AF22-4F1EFA781239}" type="datetimeFigureOut">
              <a:rPr lang="en-US" smtClean="0"/>
              <a:t>8/24/2020</a:t>
            </a:fld>
            <a:endParaRPr lang="en-US"/>
          </a:p>
        </p:txBody>
      </p:sp>
      <p:sp>
        <p:nvSpPr>
          <p:cNvPr id="6" name="Footer Placeholder 5">
            <a:extLst>
              <a:ext uri="{FF2B5EF4-FFF2-40B4-BE49-F238E27FC236}">
                <a16:creationId xmlns:a16="http://schemas.microsoft.com/office/drawing/2014/main" id="{60830F01-DC73-4CCD-AAC0-C32C797448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262DCA-340A-4EDB-B003-6EDD2860326F}"/>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3508535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091C-48FD-4253-A9E2-07049DC511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D39BAD-6021-448F-B6CA-8899871811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81BE1D-D522-46D7-B425-85A98E7452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CDD2F1-543E-4B3C-99A2-030823AF5F13}"/>
              </a:ext>
            </a:extLst>
          </p:cNvPr>
          <p:cNvSpPr>
            <a:spLocks noGrp="1"/>
          </p:cNvSpPr>
          <p:nvPr>
            <p:ph type="dt" sz="half" idx="10"/>
          </p:nvPr>
        </p:nvSpPr>
        <p:spPr/>
        <p:txBody>
          <a:bodyPr/>
          <a:lstStyle/>
          <a:p>
            <a:fld id="{286809B6-30F4-44E5-AF22-4F1EFA781239}" type="datetimeFigureOut">
              <a:rPr lang="en-US" smtClean="0"/>
              <a:t>8/24/2020</a:t>
            </a:fld>
            <a:endParaRPr lang="en-US"/>
          </a:p>
        </p:txBody>
      </p:sp>
      <p:sp>
        <p:nvSpPr>
          <p:cNvPr id="6" name="Footer Placeholder 5">
            <a:extLst>
              <a:ext uri="{FF2B5EF4-FFF2-40B4-BE49-F238E27FC236}">
                <a16:creationId xmlns:a16="http://schemas.microsoft.com/office/drawing/2014/main" id="{26D0F553-01BD-4D0F-9C53-60B52A7C51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72AE8F-AD6A-43C9-B26A-33506F11E64F}"/>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1176003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DDAF09-4C02-4F87-85DC-870ECDFBE2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F4CFEC-0A60-444F-8176-1D7F71E80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80E63C-0143-4ECF-89F7-F53100FCB9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6809B6-30F4-44E5-AF22-4F1EFA781239}" type="datetimeFigureOut">
              <a:rPr lang="en-US" smtClean="0"/>
              <a:t>8/24/2020</a:t>
            </a:fld>
            <a:endParaRPr lang="en-US"/>
          </a:p>
        </p:txBody>
      </p:sp>
      <p:sp>
        <p:nvSpPr>
          <p:cNvPr id="5" name="Footer Placeholder 4">
            <a:extLst>
              <a:ext uri="{FF2B5EF4-FFF2-40B4-BE49-F238E27FC236}">
                <a16:creationId xmlns:a16="http://schemas.microsoft.com/office/drawing/2014/main" id="{5AB7C3B9-52F9-491A-BA5F-B5C817B367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014CAD-2E3C-4499-988D-C20A0F4634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F40B6D-D7AC-4BEA-A09F-87A9492E28E5}" type="slidenum">
              <a:rPr lang="en-US" smtClean="0"/>
              <a:t>‹#›</a:t>
            </a:fld>
            <a:endParaRPr lang="en-US"/>
          </a:p>
        </p:txBody>
      </p:sp>
    </p:spTree>
    <p:extLst>
      <p:ext uri="{BB962C8B-B14F-4D97-AF65-F5344CB8AC3E}">
        <p14:creationId xmlns:p14="http://schemas.microsoft.com/office/powerpoint/2010/main" val="3852198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rxiv.org/pdf/1706.06083.pd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precog.iiitd.edu.in/blog/2019/03/13/hardening-deep-neural-networks-via-adversarial-model-cascades/"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arxiv.org/pdf/2002.02998.pdf" TargetMode="External"/><Relationship Id="rId2" Type="http://schemas.openxmlformats.org/officeDocument/2006/relationships/hyperlink" Target="https://arxiv.org/pdf/2006.12792.pdf" TargetMode="External"/><Relationship Id="rId1" Type="http://schemas.openxmlformats.org/officeDocument/2006/relationships/slideLayout" Target="../slideLayouts/slideLayout2.xml"/><Relationship Id="rId5" Type="http://schemas.openxmlformats.org/officeDocument/2006/relationships/hyperlink" Target="https://arxiv.org/pdf/1801.02950.pdf" TargetMode="External"/><Relationship Id="rId4" Type="http://schemas.openxmlformats.org/officeDocument/2006/relationships/hyperlink" Target="https://openreview.net/pdf?id=SyxM3J256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hyperlink" Target="https://github.com/MadryLab/mnist_challenge"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hyperlink" Target="https://github.com/MadryLab/cifar10_challeng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hyperlink" Target="https://arxiv.org/pdf/1911.01840.pdf" TargetMode="Externa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hyperlink" Target="https://arxiv.org/pdf/1707.08945.pdf" TargetMode="External"/><Relationship Id="rId5" Type="http://schemas.openxmlformats.org/officeDocument/2006/relationships/hyperlink" Target="https://arxiv.org/ftp/arxiv/papers/2001/2001.11137.pdf" TargetMode="Externa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time_continue=39&amp;v=Z9f4Evs34R8&amp;feature=emb_title" TargetMode="External"/><Relationship Id="rId7" Type="http://schemas.openxmlformats.org/officeDocument/2006/relationships/hyperlink" Target="https://arxiv.org/pdf/1811.01312.pdf" TargetMode="Externa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s://arxiv.org/pdf/1801.02950.pdf" TargetMode="Externa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26163-6A86-4841-9029-525043F2276E}"/>
              </a:ext>
            </a:extLst>
          </p:cNvPr>
          <p:cNvSpPr>
            <a:spLocks noGrp="1"/>
          </p:cNvSpPr>
          <p:nvPr>
            <p:ph type="ctrTitle"/>
          </p:nvPr>
        </p:nvSpPr>
        <p:spPr/>
        <p:txBody>
          <a:bodyPr>
            <a:normAutofit fontScale="90000"/>
          </a:bodyPr>
          <a:lstStyle/>
          <a:p>
            <a:r>
              <a:rPr lang="en-US" dirty="0"/>
              <a:t>Towards Deep Learning Models Resistant to Adversarial Attacks</a:t>
            </a:r>
          </a:p>
        </p:txBody>
      </p:sp>
      <p:sp>
        <p:nvSpPr>
          <p:cNvPr id="3" name="Subtitle 2">
            <a:extLst>
              <a:ext uri="{FF2B5EF4-FFF2-40B4-BE49-F238E27FC236}">
                <a16:creationId xmlns:a16="http://schemas.microsoft.com/office/drawing/2014/main" id="{18338C9A-0F04-446E-AA51-54F285386F2A}"/>
              </a:ext>
            </a:extLst>
          </p:cNvPr>
          <p:cNvSpPr>
            <a:spLocks noGrp="1"/>
          </p:cNvSpPr>
          <p:nvPr>
            <p:ph type="subTitle" idx="1"/>
          </p:nvPr>
        </p:nvSpPr>
        <p:spPr>
          <a:xfrm>
            <a:off x="496614" y="3901966"/>
            <a:ext cx="11185634" cy="1355834"/>
          </a:xfrm>
        </p:spPr>
        <p:txBody>
          <a:bodyPr>
            <a:normAutofit fontScale="85000" lnSpcReduction="20000"/>
          </a:bodyPr>
          <a:lstStyle/>
          <a:p>
            <a:r>
              <a:rPr lang="en-US" dirty="0">
                <a:hlinkClick r:id="rId2"/>
              </a:rPr>
              <a:t>https://arxiv.org/pdf/1706.06083.pdf</a:t>
            </a:r>
            <a:endParaRPr lang="en-US" dirty="0"/>
          </a:p>
          <a:p>
            <a:r>
              <a:rPr lang="en-US" dirty="0"/>
              <a:t>Aleksander </a:t>
            </a:r>
            <a:r>
              <a:rPr lang="en-US" dirty="0" err="1"/>
              <a:t>Madry</a:t>
            </a:r>
            <a:r>
              <a:rPr lang="en-US" dirty="0"/>
              <a:t>, Aleksandar </a:t>
            </a:r>
            <a:r>
              <a:rPr lang="en-US" dirty="0" err="1"/>
              <a:t>Makelov</a:t>
            </a:r>
            <a:r>
              <a:rPr lang="en-US" dirty="0"/>
              <a:t>, Ludwig Schmidt, Dimitris Tsipras, Adrian </a:t>
            </a:r>
            <a:r>
              <a:rPr lang="en-US" dirty="0" err="1"/>
              <a:t>Vladu</a:t>
            </a:r>
            <a:endParaRPr lang="en-US" dirty="0"/>
          </a:p>
          <a:p>
            <a:endParaRPr lang="en-US" dirty="0"/>
          </a:p>
          <a:p>
            <a:r>
              <a:rPr lang="en-US" dirty="0"/>
              <a:t>Presentation by: Eldad Peretz</a:t>
            </a:r>
          </a:p>
        </p:txBody>
      </p:sp>
    </p:spTree>
    <p:extLst>
      <p:ext uri="{BB962C8B-B14F-4D97-AF65-F5344CB8AC3E}">
        <p14:creationId xmlns:p14="http://schemas.microsoft.com/office/powerpoint/2010/main" val="3060315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9DA19-7A00-433E-8363-3D5D2CD58CBB}"/>
              </a:ext>
            </a:extLst>
          </p:cNvPr>
          <p:cNvSpPr>
            <a:spLocks noGrp="1"/>
          </p:cNvSpPr>
          <p:nvPr>
            <p:ph type="title"/>
          </p:nvPr>
        </p:nvSpPr>
        <p:spPr/>
        <p:txBody>
          <a:bodyPr/>
          <a:lstStyle/>
          <a:p>
            <a:r>
              <a:rPr lang="en-US" dirty="0"/>
              <a:t>The Attacks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C358EC1-2B81-455E-AE76-89DE25BD9762}"/>
                  </a:ext>
                </a:extLst>
              </p:cNvPr>
              <p:cNvSpPr>
                <a:spLocks noGrp="1"/>
              </p:cNvSpPr>
              <p:nvPr>
                <p:ph idx="1"/>
              </p:nvPr>
            </p:nvSpPr>
            <p:spPr/>
            <p:txBody>
              <a:bodyPr/>
              <a:lstStyle/>
              <a:p>
                <a:r>
                  <a:rPr lang="en-US" dirty="0"/>
                  <a:t>FGSM (Fast Gradient Sign Attack):  </a:t>
                </a:r>
                <a:endParaRPr lang="en-US" i="1" dirty="0"/>
              </a:p>
              <a:p>
                <a:pPr lvl="1"/>
                <a14:m>
                  <m:oMath xmlns:m="http://schemas.openxmlformats.org/officeDocument/2006/math">
                    <m:r>
                      <a:rPr lang="en-US" i="1"/>
                      <m:t>𝑥</m:t>
                    </m:r>
                    <m:r>
                      <a:rPr lang="en-US" i="1"/>
                      <m:t>_</m:t>
                    </m:r>
                    <m:r>
                      <a:rPr lang="en-US" i="1"/>
                      <m:t>𝑎𝑑𝑣</m:t>
                    </m:r>
                    <m:r>
                      <a:rPr lang="en-US" i="1"/>
                      <m:t> = </m:t>
                    </m:r>
                    <m:r>
                      <a:rPr lang="en-US" i="1"/>
                      <m:t>𝑥</m:t>
                    </m:r>
                    <m:r>
                      <a:rPr lang="en-US" i="1"/>
                      <m:t> + </m:t>
                    </m:r>
                    <m:r>
                      <m:rPr>
                        <m:sty m:val="p"/>
                      </m:rPr>
                      <a:rPr lang="en-US"/>
                      <m:t>ϵ</m:t>
                    </m:r>
                    <m:r>
                      <a:rPr lang="en-US" i="1"/>
                      <m:t> </m:t>
                    </m:r>
                    <m:r>
                      <a:rPr lang="en-US" i="1"/>
                      <m:t>𝑠𝑖𝑔𝑛</m:t>
                    </m:r>
                    <m:r>
                      <a:rPr lang="en-US" i="1"/>
                      <m:t>(</m:t>
                    </m:r>
                    <m:r>
                      <m:rPr>
                        <m:sty m:val="p"/>
                      </m:rPr>
                      <a:rPr lang="en-US"/>
                      <m:t>∇</m:t>
                    </m:r>
                    <m:r>
                      <a:rPr lang="en-US" i="1"/>
                      <m:t>𝑥</m:t>
                    </m:r>
                    <m:r>
                      <a:rPr lang="en-US" i="1"/>
                      <m:t> </m:t>
                    </m:r>
                    <m:r>
                      <a:rPr lang="en-US" i="1"/>
                      <m:t>𝐿</m:t>
                    </m:r>
                    <m:r>
                      <a:rPr lang="en-US" i="1"/>
                      <m:t>(</m:t>
                    </m:r>
                    <m:r>
                      <m:rPr>
                        <m:sty m:val="p"/>
                      </m:rPr>
                      <a:rPr lang="en-US"/>
                      <m:t>Θ</m:t>
                    </m:r>
                    <m:r>
                      <a:rPr lang="en-US" i="1"/>
                      <m:t>, </m:t>
                    </m:r>
                    <m:r>
                      <a:rPr lang="en-US" i="1"/>
                      <m:t>𝑥</m:t>
                    </m:r>
                    <m:r>
                      <a:rPr lang="en-US" i="1"/>
                      <m:t>, </m:t>
                    </m:r>
                    <m:r>
                      <a:rPr lang="en-US" i="1"/>
                      <m:t>𝑦</m:t>
                    </m:r>
                    <m:r>
                      <a:rPr lang="en-US" i="1"/>
                      <m:t>)</m:t>
                    </m:r>
                  </m:oMath>
                </a14:m>
                <a:r>
                  <a:rPr lang="en-US" dirty="0"/>
                  <a:t>     </a:t>
                </a:r>
                <a:br>
                  <a:rPr lang="en-US" dirty="0"/>
                </a:br>
                <a:r>
                  <a:rPr lang="en-US" dirty="0"/>
                  <a:t> </a:t>
                </a:r>
                <a14:m>
                  <m:oMath xmlns:m="http://schemas.openxmlformats.org/officeDocument/2006/math">
                    <m:r>
                      <a:rPr lang="en-US" i="1"/>
                      <m:t>𝑟𝑒𝑡𝑢𝑟𝑛</m:t>
                    </m:r>
                    <m:r>
                      <a:rPr lang="en-US" i="1"/>
                      <m:t> </m:t>
                    </m:r>
                    <m:r>
                      <a:rPr lang="en-US" i="1"/>
                      <m:t>𝑥</m:t>
                    </m:r>
                    <m:r>
                      <a:rPr lang="en-US" i="1"/>
                      <m:t>_</m:t>
                    </m:r>
                    <m:r>
                      <a:rPr lang="en-US" i="1"/>
                      <m:t>𝑎𝑑𝑣</m:t>
                    </m:r>
                  </m:oMath>
                </a14:m>
                <a:endParaRPr lang="en-US" dirty="0"/>
              </a:p>
              <a:p>
                <a:pPr lvl="1"/>
                <a:endParaRPr lang="en-US" dirty="0"/>
              </a:p>
              <a:p>
                <a:r>
                  <a:rPr lang="en-US" dirty="0"/>
                  <a:t>PGD (Projected Gradient Decent):</a:t>
                </a:r>
              </a:p>
              <a:p>
                <a:pPr lvl="1"/>
                <a14:m>
                  <m:oMath xmlns:m="http://schemas.openxmlformats.org/officeDocument/2006/math">
                    <m:sSup>
                      <m:sSupPr>
                        <m:ctrlPr>
                          <a:rPr lang="en-US" i="1"/>
                        </m:ctrlPr>
                      </m:sSupPr>
                      <m:e>
                        <m:r>
                          <a:rPr lang="en-US" i="1"/>
                          <m:t>𝑥</m:t>
                        </m:r>
                      </m:e>
                      <m:sup>
                        <m:d>
                          <m:dPr>
                            <m:ctrlPr>
                              <a:rPr lang="en-US" i="1"/>
                            </m:ctrlPr>
                          </m:dPr>
                          <m:e>
                            <m:r>
                              <a:rPr lang="en-US" i="1"/>
                              <m:t>1</m:t>
                            </m:r>
                          </m:e>
                        </m:d>
                      </m:sup>
                    </m:sSup>
                    <m:r>
                      <a:rPr lang="en-US" i="1"/>
                      <m:t>=</m:t>
                    </m:r>
                    <m:r>
                      <a:rPr lang="en-US" i="1"/>
                      <m:t>𝑥</m:t>
                    </m:r>
                  </m:oMath>
                </a14:m>
                <a:r>
                  <a:rPr lang="en-US" dirty="0"/>
                  <a:t>. </a:t>
                </a:r>
              </a:p>
              <a:p>
                <a:pPr lvl="1"/>
                <a14:m>
                  <m:oMath xmlns:m="http://schemas.openxmlformats.org/officeDocument/2006/math">
                    <m:sSup>
                      <m:sSupPr>
                        <m:ctrlPr>
                          <a:rPr lang="en-US" i="1"/>
                        </m:ctrlPr>
                      </m:sSupPr>
                      <m:e>
                        <m:r>
                          <a:rPr lang="en-US" i="1"/>
                          <m:t>𝑥</m:t>
                        </m:r>
                      </m:e>
                      <m:sup>
                        <m:d>
                          <m:dPr>
                            <m:ctrlPr>
                              <a:rPr lang="en-US" i="1"/>
                            </m:ctrlPr>
                          </m:dPr>
                          <m:e>
                            <m:r>
                              <a:rPr lang="en-US" i="1"/>
                              <m:t>𝑡</m:t>
                            </m:r>
                            <m:r>
                              <a:rPr lang="en-US" i="1"/>
                              <m:t>+</m:t>
                            </m:r>
                            <m:r>
                              <a:rPr lang="en-US" i="1"/>
                              <m:t>1</m:t>
                            </m:r>
                          </m:e>
                        </m:d>
                      </m:sup>
                    </m:sSup>
                    <m:r>
                      <a:rPr lang="en-US" i="1"/>
                      <m:t>=</m:t>
                    </m:r>
                    <m:sSub>
                      <m:sSubPr>
                        <m:ctrlPr>
                          <a:rPr lang="en-US" i="1"/>
                        </m:ctrlPr>
                      </m:sSubPr>
                      <m:e>
                        <m:r>
                          <m:rPr>
                            <m:sty m:val="p"/>
                          </m:rPr>
                          <a:rPr lang="en-US"/>
                          <m:t>Π</m:t>
                        </m:r>
                      </m:e>
                      <m:sub>
                        <m:r>
                          <a:rPr lang="en-US" i="1"/>
                          <m:t>𝑆</m:t>
                        </m:r>
                      </m:sub>
                    </m:sSub>
                    <m:r>
                      <a:rPr lang="en-US" i="1"/>
                      <m:t> (</m:t>
                    </m:r>
                    <m:r>
                      <a:rPr lang="en-US" i="1"/>
                      <m:t>𝑥</m:t>
                    </m:r>
                    <m:r>
                      <a:rPr lang="en-US" i="1"/>
                      <m:t>_</m:t>
                    </m:r>
                    <m:r>
                      <a:rPr lang="en-US" i="1"/>
                      <m:t>𝑎𝑑𝑣</m:t>
                    </m:r>
                    <m:r>
                      <a:rPr lang="en-US" i="1"/>
                      <m:t> + </m:t>
                    </m:r>
                    <m:r>
                      <m:rPr>
                        <m:sty m:val="p"/>
                      </m:rPr>
                      <a:rPr lang="en-US"/>
                      <m:t>α</m:t>
                    </m:r>
                    <m:r>
                      <a:rPr lang="en-US" i="1"/>
                      <m:t> </m:t>
                    </m:r>
                    <m:r>
                      <a:rPr lang="en-US" i="1"/>
                      <m:t>𝑠𝑖𝑔𝑛</m:t>
                    </m:r>
                    <m:r>
                      <a:rPr lang="en-US" i="1"/>
                      <m:t>(</m:t>
                    </m:r>
                    <m:r>
                      <m:rPr>
                        <m:sty m:val="p"/>
                      </m:rPr>
                      <a:rPr lang="en-US"/>
                      <m:t>∇</m:t>
                    </m:r>
                    <m:r>
                      <a:rPr lang="en-US" i="1"/>
                      <m:t>𝑥</m:t>
                    </m:r>
                    <m:r>
                      <a:rPr lang="en-US" i="1"/>
                      <m:t> </m:t>
                    </m:r>
                    <m:r>
                      <a:rPr lang="en-US" i="1"/>
                      <m:t>𝐿</m:t>
                    </m:r>
                    <m:r>
                      <a:rPr lang="en-US" i="1"/>
                      <m:t>(</m:t>
                    </m:r>
                    <m:r>
                      <m:rPr>
                        <m:sty m:val="p"/>
                      </m:rPr>
                      <a:rPr lang="en-US"/>
                      <m:t>Θ</m:t>
                    </m:r>
                    <m:r>
                      <a:rPr lang="en-US" i="1"/>
                      <m:t>, </m:t>
                    </m:r>
                    <m:sSup>
                      <m:sSupPr>
                        <m:ctrlPr>
                          <a:rPr lang="en-US" b="0" i="1" smtClean="0">
                            <a:latin typeface="Cambria Math" panose="02040503050406030204" pitchFamily="18" charset="0"/>
                          </a:rPr>
                        </m:ctrlPr>
                      </m:sSupPr>
                      <m:e>
                        <m:r>
                          <a:rPr lang="en-US" i="1"/>
                          <m:t>𝑥</m:t>
                        </m:r>
                      </m:e>
                      <m:sup>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sup>
                    </m:sSup>
                    <m:r>
                      <a:rPr lang="en-US" i="1"/>
                      <m:t>, </m:t>
                    </m:r>
                    <m:r>
                      <a:rPr lang="en-US" i="1"/>
                      <m:t>𝑦</m:t>
                    </m:r>
                    <m:r>
                      <a:rPr lang="en-US" i="1"/>
                      <m:t>))</m:t>
                    </m:r>
                  </m:oMath>
                </a14:m>
                <a:r>
                  <a:rPr lang="en-US" dirty="0"/>
                  <a:t>	</a:t>
                </a:r>
              </a:p>
              <a:p>
                <a:pPr lvl="1"/>
                <a14:m>
                  <m:oMath xmlns:m="http://schemas.openxmlformats.org/officeDocument/2006/math">
                    <m:r>
                      <a:rPr lang="en-US" b="0" i="1" smtClean="0">
                        <a:latin typeface="Cambria Math" panose="02040503050406030204" pitchFamily="18" charset="0"/>
                      </a:rPr>
                      <m:t>𝑐𝑎𝑙𝑐𝑢𝑎𝑙𝑡𝑒</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i="1"/>
                      <m:t>𝑟𝑒𝑡𝑢𝑟𝑛</m:t>
                    </m:r>
                    <m:r>
                      <a:rPr lang="en-US" i="1"/>
                      <m:t> </m:t>
                    </m:r>
                    <m:sSup>
                      <m:sSupPr>
                        <m:ctrlPr>
                          <a:rPr lang="en-US" i="1"/>
                        </m:ctrlPr>
                      </m:sSupPr>
                      <m:e>
                        <m:r>
                          <a:rPr lang="en-US" i="1"/>
                          <m:t>𝑥</m:t>
                        </m:r>
                      </m:e>
                      <m:sup>
                        <m:r>
                          <a:rPr lang="en-US" i="1"/>
                          <m:t>(</m:t>
                        </m:r>
                        <m:r>
                          <a:rPr lang="en-US" i="1"/>
                          <m:t>𝑁</m:t>
                        </m:r>
                        <m:r>
                          <a:rPr lang="en-US" i="1"/>
                          <m:t>)</m:t>
                        </m:r>
                      </m:sup>
                    </m:sSup>
                  </m:oMath>
                </a14:m>
                <a:r>
                  <a:rPr lang="en-US" dirty="0"/>
                  <a:t> (in for loop)</a:t>
                </a:r>
              </a:p>
              <a:p>
                <a:pPr lvl="1"/>
                <a:endParaRPr lang="en-US" dirty="0"/>
              </a:p>
              <a:p>
                <a:r>
                  <a:rPr lang="en-US" dirty="0"/>
                  <a:t>Note that both attacks are in first-order setting.</a:t>
                </a:r>
              </a:p>
            </p:txBody>
          </p:sp>
        </mc:Choice>
        <mc:Fallback>
          <p:sp>
            <p:nvSpPr>
              <p:cNvPr id="3" name="Content Placeholder 2">
                <a:extLst>
                  <a:ext uri="{FF2B5EF4-FFF2-40B4-BE49-F238E27FC236}">
                    <a16:creationId xmlns:a16="http://schemas.microsoft.com/office/drawing/2014/main" id="{6C358EC1-2B81-455E-AE76-89DE25BD9762}"/>
                  </a:ext>
                </a:extLst>
              </p:cNvPr>
              <p:cNvSpPr>
                <a:spLocks noGrp="1" noRot="1" noChangeAspect="1" noMove="1" noResize="1" noEditPoints="1" noAdjustHandles="1" noChangeArrowheads="1" noChangeShapeType="1" noTextEdit="1"/>
              </p:cNvSpPr>
              <p:nvPr>
                <p:ph idx="1"/>
              </p:nvPr>
            </p:nvSpPr>
            <p:spPr>
              <a:blipFill>
                <a:blip r:embed="rId2"/>
                <a:stretch>
                  <a:fillRect l="-1043" t="-2241" b="-1401"/>
                </a:stretch>
              </a:blipFill>
            </p:spPr>
            <p:txBody>
              <a:bodyPr/>
              <a:lstStyle/>
              <a:p>
                <a:r>
                  <a:rPr lang="en-US">
                    <a:noFill/>
                  </a:rPr>
                  <a:t> </a:t>
                </a:r>
              </a:p>
            </p:txBody>
          </p:sp>
        </mc:Fallback>
      </mc:AlternateContent>
    </p:spTree>
    <p:extLst>
      <p:ext uri="{BB962C8B-B14F-4D97-AF65-F5344CB8AC3E}">
        <p14:creationId xmlns:p14="http://schemas.microsoft.com/office/powerpoint/2010/main" val="1674787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7C624-0121-4D14-AB77-BE52F6E4BE1D}"/>
              </a:ext>
            </a:extLst>
          </p:cNvPr>
          <p:cNvSpPr>
            <a:spLocks noGrp="1"/>
          </p:cNvSpPr>
          <p:nvPr>
            <p:ph type="title"/>
          </p:nvPr>
        </p:nvSpPr>
        <p:spPr/>
        <p:txBody>
          <a:bodyPr/>
          <a:lstStyle/>
          <a:p>
            <a:r>
              <a:rPr lang="en-US" dirty="0"/>
              <a:t>Transferred Attacks</a:t>
            </a:r>
          </a:p>
        </p:txBody>
      </p:sp>
      <p:sp>
        <p:nvSpPr>
          <p:cNvPr id="3" name="Content Placeholder 2">
            <a:extLst>
              <a:ext uri="{FF2B5EF4-FFF2-40B4-BE49-F238E27FC236}">
                <a16:creationId xmlns:a16="http://schemas.microsoft.com/office/drawing/2014/main" id="{5E4BE23F-2F87-4E0C-BD8B-7B3CC0539D92}"/>
              </a:ext>
            </a:extLst>
          </p:cNvPr>
          <p:cNvSpPr>
            <a:spLocks noGrp="1"/>
          </p:cNvSpPr>
          <p:nvPr>
            <p:ph idx="1"/>
          </p:nvPr>
        </p:nvSpPr>
        <p:spPr/>
        <p:txBody>
          <a:bodyPr>
            <a:normAutofit lnSpcReduction="10000"/>
          </a:bodyPr>
          <a:lstStyle/>
          <a:p>
            <a:r>
              <a:rPr lang="en-US" dirty="0"/>
              <a:t>Let's imagine the following scenario:</a:t>
            </a:r>
          </a:p>
          <a:p>
            <a:pPr lvl="1"/>
            <a:r>
              <a:rPr lang="en-US" dirty="0"/>
              <a:t>There is a secret model we want to attack.</a:t>
            </a:r>
          </a:p>
          <a:p>
            <a:pPr lvl="1"/>
            <a:r>
              <a:rPr lang="en-US" dirty="0"/>
              <a:t>We can use a black-box attacking method, but let’s say we want more - we want to apply a white box attack.</a:t>
            </a:r>
          </a:p>
          <a:p>
            <a:pPr lvl="1"/>
            <a:r>
              <a:rPr lang="en-US" dirty="0"/>
              <a:t>How can we do it?</a:t>
            </a:r>
          </a:p>
          <a:p>
            <a:r>
              <a:rPr lang="en-US" dirty="0"/>
              <a:t>Idea:</a:t>
            </a:r>
          </a:p>
          <a:p>
            <a:pPr lvl="1"/>
            <a:r>
              <a:rPr lang="en-US" dirty="0"/>
              <a:t>Train model to the same task independently. Called a surrogate model.</a:t>
            </a:r>
          </a:p>
          <a:p>
            <a:pPr lvl="1"/>
            <a:r>
              <a:rPr lang="en-US" dirty="0"/>
              <a:t>Apply the white box attack on the surrogate model.</a:t>
            </a:r>
          </a:p>
          <a:p>
            <a:pPr lvl="1"/>
            <a:r>
              <a:rPr lang="en-US" dirty="0"/>
              <a:t>Use it to attack the target model.</a:t>
            </a:r>
          </a:p>
          <a:p>
            <a:r>
              <a:rPr lang="en-US" dirty="0"/>
              <a:t>Works better if we know the target model architecture.</a:t>
            </a:r>
          </a:p>
          <a:p>
            <a:r>
              <a:rPr lang="en-US" dirty="0"/>
              <a:t>We see next the relation of this to target capacity.</a:t>
            </a:r>
          </a:p>
          <a:p>
            <a:pPr lvl="1"/>
            <a:endParaRPr lang="en-US" dirty="0"/>
          </a:p>
          <a:p>
            <a:endParaRPr lang="en-US" dirty="0"/>
          </a:p>
        </p:txBody>
      </p:sp>
    </p:spTree>
    <p:extLst>
      <p:ext uri="{BB962C8B-B14F-4D97-AF65-F5344CB8AC3E}">
        <p14:creationId xmlns:p14="http://schemas.microsoft.com/office/powerpoint/2010/main" val="2372888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B2D95-0B62-4049-9A0B-2AF95B6C2453}"/>
              </a:ext>
            </a:extLst>
          </p:cNvPr>
          <p:cNvSpPr>
            <a:spLocks noGrp="1"/>
          </p:cNvSpPr>
          <p:nvPr>
            <p:ph type="title"/>
          </p:nvPr>
        </p:nvSpPr>
        <p:spPr/>
        <p:txBody>
          <a:bodyPr/>
          <a:lstStyle/>
          <a:p>
            <a:r>
              <a:rPr lang="en-US" dirty="0"/>
              <a:t>Paper Contributions</a:t>
            </a:r>
          </a:p>
        </p:txBody>
      </p:sp>
      <p:sp>
        <p:nvSpPr>
          <p:cNvPr id="3" name="Content Placeholder 2">
            <a:extLst>
              <a:ext uri="{FF2B5EF4-FFF2-40B4-BE49-F238E27FC236}">
                <a16:creationId xmlns:a16="http://schemas.microsoft.com/office/drawing/2014/main" id="{A59155AD-12C8-49E8-93D6-7FB046EBDF49}"/>
              </a:ext>
            </a:extLst>
          </p:cNvPr>
          <p:cNvSpPr>
            <a:spLocks noGrp="1"/>
          </p:cNvSpPr>
          <p:nvPr>
            <p:ph idx="1"/>
          </p:nvPr>
        </p:nvSpPr>
        <p:spPr/>
        <p:txBody>
          <a:bodyPr/>
          <a:lstStyle/>
          <a:p>
            <a:pPr lvl="0"/>
            <a:r>
              <a:rPr lang="en-US" dirty="0"/>
              <a:t>Formulates the optimization problem of defending from adversarial attacks.</a:t>
            </a:r>
          </a:p>
          <a:p>
            <a:pPr lvl="0"/>
            <a:r>
              <a:rPr lang="en-US" dirty="0"/>
              <a:t>Introduces and analyze a procedure to create models that are resistant to first order adversarial attacks.</a:t>
            </a:r>
          </a:p>
          <a:p>
            <a:pPr lvl="0"/>
            <a:r>
              <a:rPr lang="en-US" dirty="0"/>
              <a:t>The procedure is universal – it defenses from any first order attack. To prove that, the authors show that PGD is universal attack – which is another contribution (discussed in next slide).</a:t>
            </a:r>
          </a:p>
          <a:p>
            <a:pPr lvl="0"/>
            <a:r>
              <a:rPr lang="en-US" dirty="0"/>
              <a:t>The relation between model capacity and robustness.</a:t>
            </a:r>
          </a:p>
          <a:p>
            <a:pPr lvl="0"/>
            <a:r>
              <a:rPr lang="en-US" dirty="0"/>
              <a:t>An analysis of adversarial trained CNN for MNIST (Appendix C).</a:t>
            </a:r>
          </a:p>
          <a:p>
            <a:endParaRPr lang="en-US" dirty="0"/>
          </a:p>
        </p:txBody>
      </p:sp>
    </p:spTree>
    <p:extLst>
      <p:ext uri="{BB962C8B-B14F-4D97-AF65-F5344CB8AC3E}">
        <p14:creationId xmlns:p14="http://schemas.microsoft.com/office/powerpoint/2010/main" val="1471123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D4F5B-195D-4EA1-818F-8CB9C759E474}"/>
              </a:ext>
            </a:extLst>
          </p:cNvPr>
          <p:cNvSpPr>
            <a:spLocks noGrp="1"/>
          </p:cNvSpPr>
          <p:nvPr>
            <p:ph type="title"/>
          </p:nvPr>
        </p:nvSpPr>
        <p:spPr/>
        <p:txBody>
          <a:bodyPr/>
          <a:lstStyle/>
          <a:p>
            <a:r>
              <a:rPr lang="en-US" dirty="0"/>
              <a:t>Formalizing the optimization problem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B29E7E8-9E80-40D6-88D8-073633DA29CF}"/>
                  </a:ext>
                </a:extLst>
              </p:cNvPr>
              <p:cNvSpPr>
                <a:spLocks noGrp="1"/>
              </p:cNvSpPr>
              <p:nvPr>
                <p:ph idx="1"/>
              </p:nvPr>
            </p:nvSpPr>
            <p:spPr>
              <a:xfrm>
                <a:off x="838200" y="2387065"/>
                <a:ext cx="10515600" cy="3789898"/>
              </a:xfrm>
            </p:spPr>
            <p:txBody>
              <a:bodyPr>
                <a:normAutofit/>
              </a:bodyPr>
              <a:lstStyle/>
              <a:p>
                <a:pPr marL="0" indent="0">
                  <a:buNone/>
                </a:pPr>
                <a:r>
                  <a:rPr lang="en-US" dirty="0"/>
                  <a:t>	</a:t>
                </a:r>
                <a14:m>
                  <m:oMath xmlns:m="http://schemas.openxmlformats.org/officeDocument/2006/math">
                    <m:r>
                      <a:rPr lang="en-US" sz="4400" i="1"/>
                      <m:t>𝑚𝑖</m:t>
                    </m:r>
                    <m:sSub>
                      <m:sSubPr>
                        <m:ctrlPr>
                          <a:rPr lang="en-US" sz="4400" i="1"/>
                        </m:ctrlPr>
                      </m:sSubPr>
                      <m:e>
                        <m:r>
                          <a:rPr lang="en-US" sz="4400" i="1"/>
                          <m:t>𝑛</m:t>
                        </m:r>
                      </m:e>
                      <m:sub>
                        <m:r>
                          <m:rPr>
                            <m:sty m:val="p"/>
                          </m:rPr>
                          <a:rPr lang="en-US" sz="4400"/>
                          <m:t>Θ</m:t>
                        </m:r>
                      </m:sub>
                    </m:sSub>
                    <m:sSub>
                      <m:sSubPr>
                        <m:ctrlPr>
                          <a:rPr lang="en-US" sz="4400" i="1"/>
                        </m:ctrlPr>
                      </m:sSubPr>
                      <m:e>
                        <m:r>
                          <a:rPr lang="en-US" sz="4400" i="1"/>
                          <m:t>𝐸</m:t>
                        </m:r>
                      </m:e>
                      <m:sub>
                        <m:d>
                          <m:dPr>
                            <m:ctrlPr>
                              <a:rPr lang="en-US" sz="4400" i="1"/>
                            </m:ctrlPr>
                          </m:dPr>
                          <m:e>
                            <m:r>
                              <a:rPr lang="en-US" sz="4400" i="1"/>
                              <m:t>𝑥</m:t>
                            </m:r>
                            <m:r>
                              <a:rPr lang="en-US" sz="4400" i="1"/>
                              <m:t>,</m:t>
                            </m:r>
                            <m:r>
                              <a:rPr lang="en-US" sz="4400" i="1"/>
                              <m:t>𝑦</m:t>
                            </m:r>
                          </m:e>
                        </m:d>
                        <m:r>
                          <a:rPr lang="en-US" sz="4400" i="1"/>
                          <m:t>~</m:t>
                        </m:r>
                        <m:r>
                          <a:rPr lang="en-US" sz="4400" i="1"/>
                          <m:t>𝐷</m:t>
                        </m:r>
                      </m:sub>
                    </m:sSub>
                    <m:d>
                      <m:dPr>
                        <m:begChr m:val="["/>
                        <m:endChr m:val="]"/>
                        <m:ctrlPr>
                          <a:rPr lang="en-US" sz="4400" i="1"/>
                        </m:ctrlPr>
                      </m:dPr>
                      <m:e>
                        <m:r>
                          <a:rPr lang="en-US" sz="4400" i="1"/>
                          <m:t>𝑚𝑎</m:t>
                        </m:r>
                        <m:sSub>
                          <m:sSubPr>
                            <m:ctrlPr>
                              <a:rPr lang="en-US" sz="4400" i="1"/>
                            </m:ctrlPr>
                          </m:sSubPr>
                          <m:e>
                            <m:r>
                              <a:rPr lang="en-US" sz="4400" i="1"/>
                              <m:t>𝑥</m:t>
                            </m:r>
                          </m:e>
                          <m:sub>
                            <m:r>
                              <m:rPr>
                                <m:sty m:val="p"/>
                              </m:rPr>
                              <a:rPr lang="en-US" sz="4400"/>
                              <m:t>δ</m:t>
                            </m:r>
                          </m:sub>
                        </m:sSub>
                        <m:r>
                          <a:rPr lang="en-US" sz="4400" i="1"/>
                          <m:t>𝐿</m:t>
                        </m:r>
                        <m:d>
                          <m:dPr>
                            <m:ctrlPr>
                              <a:rPr lang="en-US" sz="4400" i="1"/>
                            </m:ctrlPr>
                          </m:dPr>
                          <m:e>
                            <m:r>
                              <m:rPr>
                                <m:sty m:val="p"/>
                              </m:rPr>
                              <a:rPr lang="en-US" sz="4400"/>
                              <m:t>Θ</m:t>
                            </m:r>
                            <m:r>
                              <a:rPr lang="en-US" sz="4400" i="1"/>
                              <m:t>,</m:t>
                            </m:r>
                            <m:r>
                              <a:rPr lang="en-US" sz="4400" i="1"/>
                              <m:t>𝑥</m:t>
                            </m:r>
                            <m:r>
                              <a:rPr lang="en-US" sz="4400" i="1"/>
                              <m:t>+</m:t>
                            </m:r>
                            <m:r>
                              <m:rPr>
                                <m:sty m:val="p"/>
                              </m:rPr>
                              <a:rPr lang="en-US" sz="4400"/>
                              <m:t>δ</m:t>
                            </m:r>
                            <m:r>
                              <a:rPr lang="en-US" sz="4400" i="1"/>
                              <m:t>,</m:t>
                            </m:r>
                            <m:r>
                              <a:rPr lang="en-US" sz="4400" i="1"/>
                              <m:t>𝑦</m:t>
                            </m:r>
                          </m:e>
                        </m:d>
                      </m:e>
                    </m:d>
                  </m:oMath>
                </a14:m>
                <a:r>
                  <a:rPr lang="en-US" sz="4400" dirty="0"/>
                  <a:t> </a:t>
                </a:r>
              </a:p>
              <a:p>
                <a:pPr marL="0" indent="0">
                  <a:buNone/>
                </a:pPr>
                <a:endParaRPr lang="en-US" dirty="0"/>
              </a:p>
              <a:p>
                <a:pPr lvl="1"/>
                <a14:m>
                  <m:oMath xmlns:m="http://schemas.openxmlformats.org/officeDocument/2006/math">
                    <m:r>
                      <m:rPr>
                        <m:sty m:val="p"/>
                      </m:rPr>
                      <a:rPr lang="en-US" smtClean="0"/>
                      <m:t>Θ</m:t>
                    </m:r>
                  </m:oMath>
                </a14:m>
                <a:r>
                  <a:rPr lang="en-US" dirty="0"/>
                  <a:t> is the model parameters</a:t>
                </a:r>
              </a:p>
              <a:p>
                <a:pPr lvl="1"/>
                <a14:m>
                  <m:oMath xmlns:m="http://schemas.openxmlformats.org/officeDocument/2006/math">
                    <m:r>
                      <m:rPr>
                        <m:sty m:val="p"/>
                      </m:rPr>
                      <a:rPr lang="en-US"/>
                      <m:t>δ</m:t>
                    </m:r>
                  </m:oMath>
                </a14:m>
                <a:r>
                  <a:rPr lang="en-US" dirty="0"/>
                  <a:t> is a valid perturbation</a:t>
                </a:r>
              </a:p>
              <a:p>
                <a:pPr lvl="1"/>
                <a14:m>
                  <m:oMath xmlns:m="http://schemas.openxmlformats.org/officeDocument/2006/math">
                    <m:r>
                      <a:rPr lang="en-US" i="1"/>
                      <m:t>𝑥</m:t>
                    </m:r>
                    <m:r>
                      <a:rPr lang="en-US" i="1"/>
                      <m:t>+</m:t>
                    </m:r>
                    <m:r>
                      <m:rPr>
                        <m:sty m:val="p"/>
                      </m:rPr>
                      <a:rPr lang="en-US"/>
                      <m:t>δ</m:t>
                    </m:r>
                  </m:oMath>
                </a14:m>
                <a:r>
                  <a:rPr lang="en-US" dirty="0"/>
                  <a:t> is the adversarial example</a:t>
                </a:r>
              </a:p>
              <a:p>
                <a:pPr lvl="1"/>
                <a14:m>
                  <m:oMath xmlns:m="http://schemas.openxmlformats.org/officeDocument/2006/math">
                    <m:r>
                      <a:rPr lang="en-US" i="1"/>
                      <m:t>𝐿</m:t>
                    </m:r>
                  </m:oMath>
                </a14:m>
                <a:r>
                  <a:rPr lang="en-US" dirty="0"/>
                  <a:t> is the loss function </a:t>
                </a:r>
              </a:p>
              <a:p>
                <a:pPr lvl="1"/>
                <a14:m>
                  <m:oMath xmlns:m="http://schemas.openxmlformats.org/officeDocument/2006/math">
                    <m:r>
                      <a:rPr lang="en-US" i="1"/>
                      <m:t>𝐷</m:t>
                    </m:r>
                  </m:oMath>
                </a14:m>
                <a:r>
                  <a:rPr lang="en-US" dirty="0"/>
                  <a:t> is the data distribution</a:t>
                </a:r>
              </a:p>
            </p:txBody>
          </p:sp>
        </mc:Choice>
        <mc:Fallback>
          <p:sp>
            <p:nvSpPr>
              <p:cNvPr id="3" name="Content Placeholder 2">
                <a:extLst>
                  <a:ext uri="{FF2B5EF4-FFF2-40B4-BE49-F238E27FC236}">
                    <a16:creationId xmlns:a16="http://schemas.microsoft.com/office/drawing/2014/main" id="{FB29E7E8-9E80-40D6-88D8-073633DA29CF}"/>
                  </a:ext>
                </a:extLst>
              </p:cNvPr>
              <p:cNvSpPr>
                <a:spLocks noGrp="1" noRot="1" noChangeAspect="1" noMove="1" noResize="1" noEditPoints="1" noAdjustHandles="1" noChangeArrowheads="1" noChangeShapeType="1" noTextEdit="1"/>
              </p:cNvSpPr>
              <p:nvPr>
                <p:ph idx="1"/>
              </p:nvPr>
            </p:nvSpPr>
            <p:spPr>
              <a:xfrm>
                <a:off x="838200" y="2387065"/>
                <a:ext cx="10515600" cy="3789898"/>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91786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DAC2-6EC4-40A5-B727-9D55BF0697A1}"/>
              </a:ext>
            </a:extLst>
          </p:cNvPr>
          <p:cNvSpPr>
            <a:spLocks noGrp="1"/>
          </p:cNvSpPr>
          <p:nvPr>
            <p:ph type="title"/>
          </p:nvPr>
        </p:nvSpPr>
        <p:spPr/>
        <p:txBody>
          <a:bodyPr/>
          <a:lstStyle/>
          <a:p>
            <a:r>
              <a:rPr lang="en-US" dirty="0"/>
              <a:t>PGD is universal attack</a:t>
            </a:r>
          </a:p>
        </p:txBody>
      </p:sp>
      <p:sp>
        <p:nvSpPr>
          <p:cNvPr id="3" name="Content Placeholder 2">
            <a:extLst>
              <a:ext uri="{FF2B5EF4-FFF2-40B4-BE49-F238E27FC236}">
                <a16:creationId xmlns:a16="http://schemas.microsoft.com/office/drawing/2014/main" id="{38F11ED5-8E12-49F3-A820-67E124E4B05C}"/>
              </a:ext>
            </a:extLst>
          </p:cNvPr>
          <p:cNvSpPr>
            <a:spLocks noGrp="1"/>
          </p:cNvSpPr>
          <p:nvPr>
            <p:ph idx="1"/>
          </p:nvPr>
        </p:nvSpPr>
        <p:spPr/>
        <p:txBody>
          <a:bodyPr/>
          <a:lstStyle/>
          <a:p>
            <a:r>
              <a:rPr lang="en-US" dirty="0"/>
              <a:t>It means that PGD solves the inner problem better than any other first-order attack.</a:t>
            </a:r>
          </a:p>
        </p:txBody>
      </p:sp>
      <p:pic>
        <p:nvPicPr>
          <p:cNvPr id="5" name="Picture 4">
            <a:extLst>
              <a:ext uri="{FF2B5EF4-FFF2-40B4-BE49-F238E27FC236}">
                <a16:creationId xmlns:a16="http://schemas.microsoft.com/office/drawing/2014/main" id="{9E0D6D27-DFBA-4C8B-B859-F7AB2D78EA82}"/>
              </a:ext>
            </a:extLst>
          </p:cNvPr>
          <p:cNvPicPr>
            <a:picLocks noChangeAspect="1"/>
          </p:cNvPicPr>
          <p:nvPr/>
        </p:nvPicPr>
        <p:blipFill>
          <a:blip r:embed="rId2"/>
          <a:stretch>
            <a:fillRect/>
          </a:stretch>
        </p:blipFill>
        <p:spPr>
          <a:xfrm>
            <a:off x="2156059" y="2743161"/>
            <a:ext cx="7609571" cy="3181823"/>
          </a:xfrm>
          <a:prstGeom prst="rect">
            <a:avLst/>
          </a:prstGeom>
        </p:spPr>
      </p:pic>
      <p:sp>
        <p:nvSpPr>
          <p:cNvPr id="6" name="TextBox 5">
            <a:extLst>
              <a:ext uri="{FF2B5EF4-FFF2-40B4-BE49-F238E27FC236}">
                <a16:creationId xmlns:a16="http://schemas.microsoft.com/office/drawing/2014/main" id="{38F2534C-F44D-4963-A91D-F54F77D80A23}"/>
              </a:ext>
            </a:extLst>
          </p:cNvPr>
          <p:cNvSpPr txBox="1"/>
          <p:nvPr/>
        </p:nvSpPr>
        <p:spPr>
          <a:xfrm>
            <a:off x="2945331" y="5813659"/>
            <a:ext cx="6820299" cy="923330"/>
          </a:xfrm>
          <a:prstGeom prst="rect">
            <a:avLst/>
          </a:prstGeom>
          <a:noFill/>
        </p:spPr>
        <p:txBody>
          <a:bodyPr wrap="square" rtlCol="0">
            <a:spAutoFit/>
          </a:bodyPr>
          <a:lstStyle/>
          <a:p>
            <a:r>
              <a:rPr lang="en-US" dirty="0"/>
              <a:t>No outliers. Almost same value for any execution.</a:t>
            </a:r>
          </a:p>
          <a:p>
            <a:r>
              <a:rPr lang="en-US" dirty="0"/>
              <a:t>The blue is distribution of the PGD values for the original trained. The red is for the adversarial trained.</a:t>
            </a:r>
          </a:p>
        </p:txBody>
      </p:sp>
    </p:spTree>
    <p:extLst>
      <p:ext uri="{BB962C8B-B14F-4D97-AF65-F5344CB8AC3E}">
        <p14:creationId xmlns:p14="http://schemas.microsoft.com/office/powerpoint/2010/main" val="2393608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69577-120B-49CE-BD84-EDDB926A836D}"/>
              </a:ext>
            </a:extLst>
          </p:cNvPr>
          <p:cNvSpPr>
            <a:spLocks noGrp="1"/>
          </p:cNvSpPr>
          <p:nvPr>
            <p:ph type="title"/>
          </p:nvPr>
        </p:nvSpPr>
        <p:spPr/>
        <p:txBody>
          <a:bodyPr/>
          <a:lstStyle/>
          <a:p>
            <a:r>
              <a:rPr lang="en-US" dirty="0"/>
              <a:t>The Method – Adversarial Training</a:t>
            </a:r>
          </a:p>
        </p:txBody>
      </p:sp>
      <p:pic>
        <p:nvPicPr>
          <p:cNvPr id="6146" name="Picture 2" descr="Hardening Deep Neural Networks via Adversarial Model Cascades">
            <a:extLst>
              <a:ext uri="{FF2B5EF4-FFF2-40B4-BE49-F238E27FC236}">
                <a16:creationId xmlns:a16="http://schemas.microsoft.com/office/drawing/2014/main" id="{F69EE1F4-5BC7-4916-823D-F18DE6F59C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89633" y="1898253"/>
            <a:ext cx="4876800" cy="28765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0113AC4-B122-4800-8877-50B732313865}"/>
              </a:ext>
            </a:extLst>
          </p:cNvPr>
          <p:cNvSpPr/>
          <p:nvPr/>
        </p:nvSpPr>
        <p:spPr>
          <a:xfrm>
            <a:off x="4889633" y="4982368"/>
            <a:ext cx="5005137" cy="415498"/>
          </a:xfrm>
          <a:prstGeom prst="rect">
            <a:avLst/>
          </a:prstGeom>
        </p:spPr>
        <p:txBody>
          <a:bodyPr wrap="square">
            <a:spAutoFit/>
          </a:bodyPr>
          <a:lstStyle/>
          <a:p>
            <a:r>
              <a:rPr lang="en-US" sz="1050" dirty="0">
                <a:hlinkClick r:id="rId3"/>
              </a:rPr>
              <a:t>http://precog.iiitd.edu.in/blog/2019/03/13/hardening-deep-neural-networks-via-adversarial-model-cascades/</a:t>
            </a:r>
            <a:endParaRPr lang="en-US" sz="1050" dirty="0"/>
          </a:p>
        </p:txBody>
      </p:sp>
      <p:sp>
        <p:nvSpPr>
          <p:cNvPr id="5" name="TextBox 4">
            <a:extLst>
              <a:ext uri="{FF2B5EF4-FFF2-40B4-BE49-F238E27FC236}">
                <a16:creationId xmlns:a16="http://schemas.microsoft.com/office/drawing/2014/main" id="{6EFA5712-B29F-4E16-9AB0-333C6F109A43}"/>
              </a:ext>
            </a:extLst>
          </p:cNvPr>
          <p:cNvSpPr txBox="1"/>
          <p:nvPr/>
        </p:nvSpPr>
        <p:spPr>
          <a:xfrm>
            <a:off x="500514" y="2213811"/>
            <a:ext cx="4158113" cy="1200329"/>
          </a:xfrm>
          <a:prstGeom prst="rect">
            <a:avLst/>
          </a:prstGeom>
          <a:noFill/>
        </p:spPr>
        <p:txBody>
          <a:bodyPr wrap="square" rtlCol="0">
            <a:spAutoFit/>
          </a:bodyPr>
          <a:lstStyle/>
          <a:p>
            <a:r>
              <a:rPr lang="en-US" dirty="0"/>
              <a:t>Notes: </a:t>
            </a:r>
          </a:p>
          <a:p>
            <a:pPr marL="342900" indent="-342900">
              <a:buAutoNum type="arabicPeriod"/>
            </a:pPr>
            <a:r>
              <a:rPr lang="en-US" dirty="0"/>
              <a:t>In practice (also in the paper) it is done in batches. It doesn’t change the analysis.</a:t>
            </a:r>
          </a:p>
        </p:txBody>
      </p:sp>
    </p:spTree>
    <p:extLst>
      <p:ext uri="{BB962C8B-B14F-4D97-AF65-F5344CB8AC3E}">
        <p14:creationId xmlns:p14="http://schemas.microsoft.com/office/powerpoint/2010/main" val="2475712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DDA3E-E2CB-4BAE-99DF-813DDA9B8D45}"/>
              </a:ext>
            </a:extLst>
          </p:cNvPr>
          <p:cNvSpPr>
            <a:spLocks noGrp="1"/>
          </p:cNvSpPr>
          <p:nvPr>
            <p:ph type="title"/>
          </p:nvPr>
        </p:nvSpPr>
        <p:spPr/>
        <p:txBody>
          <a:bodyPr/>
          <a:lstStyle/>
          <a:p>
            <a:r>
              <a:rPr lang="en-US" dirty="0"/>
              <a:t>Short Analysis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7708149-69A2-4FAB-8690-6D5699E187A6}"/>
                  </a:ext>
                </a:extLst>
              </p:cNvPr>
              <p:cNvSpPr>
                <a:spLocks noGrp="1"/>
              </p:cNvSpPr>
              <p:nvPr>
                <p:ph idx="1"/>
              </p:nvPr>
            </p:nvSpPr>
            <p:spPr/>
            <p:txBody>
              <a:bodyPr>
                <a:normAutofit/>
              </a:bodyPr>
              <a:lstStyle/>
              <a:p>
                <a:pPr marL="457200" lvl="1" indent="0">
                  <a:buNone/>
                </a:pPr>
                <a:r>
                  <a:rPr lang="en-US" dirty="0"/>
                  <a:t>Denote </a:t>
                </a:r>
                <a14:m>
                  <m:oMath xmlns:m="http://schemas.openxmlformats.org/officeDocument/2006/math">
                    <m:r>
                      <a:rPr lang="en-US" i="1"/>
                      <m:t>𝑓</m:t>
                    </m:r>
                    <m:r>
                      <a:rPr lang="en-US" i="1"/>
                      <m:t>(</m:t>
                    </m:r>
                    <m:r>
                      <a:rPr lang="en-US" i="1"/>
                      <m:t>𝑥</m:t>
                    </m:r>
                    <m:r>
                      <a:rPr lang="en-US" i="1"/>
                      <m:t>)=</m:t>
                    </m:r>
                    <m:r>
                      <a:rPr lang="en-US" i="1"/>
                      <m:t>𝑚𝑎</m:t>
                    </m:r>
                    <m:sSub>
                      <m:sSubPr>
                        <m:ctrlPr>
                          <a:rPr lang="en-US" i="1"/>
                        </m:ctrlPr>
                      </m:sSubPr>
                      <m:e>
                        <m:r>
                          <a:rPr lang="en-US" i="1"/>
                          <m:t>𝑥</m:t>
                        </m:r>
                      </m:e>
                      <m:sub>
                        <m:r>
                          <m:rPr>
                            <m:sty m:val="p"/>
                          </m:rPr>
                          <a:rPr lang="en-US"/>
                          <m:t>δ</m:t>
                        </m:r>
                      </m:sub>
                    </m:sSub>
                    <m:r>
                      <a:rPr lang="en-US" i="1"/>
                      <m:t>𝐿</m:t>
                    </m:r>
                    <m:d>
                      <m:dPr>
                        <m:ctrlPr>
                          <a:rPr lang="en-US" i="1"/>
                        </m:ctrlPr>
                      </m:dPr>
                      <m:e>
                        <m:r>
                          <m:rPr>
                            <m:sty m:val="p"/>
                          </m:rPr>
                          <a:rPr lang="en-US"/>
                          <m:t>Θ</m:t>
                        </m:r>
                        <m:r>
                          <a:rPr lang="en-US" i="1"/>
                          <m:t>,</m:t>
                        </m:r>
                        <m:r>
                          <a:rPr lang="en-US" i="1"/>
                          <m:t>𝑥</m:t>
                        </m:r>
                        <m:r>
                          <a:rPr lang="en-US" i="1"/>
                          <m:t>+</m:t>
                        </m:r>
                        <m:r>
                          <m:rPr>
                            <m:sty m:val="p"/>
                          </m:rPr>
                          <a:rPr lang="en-US"/>
                          <m:t>δ</m:t>
                        </m:r>
                        <m:r>
                          <a:rPr lang="en-US" i="1"/>
                          <m:t>,</m:t>
                        </m:r>
                        <m:r>
                          <a:rPr lang="en-US" i="1"/>
                          <m:t>𝑦</m:t>
                        </m:r>
                      </m:e>
                    </m:d>
                    <m:r>
                      <a:rPr lang="en-US" i="1"/>
                      <m:t>.</m:t>
                    </m:r>
                  </m:oMath>
                </a14:m>
                <a:r>
                  <a:rPr lang="en-US" dirty="0"/>
                  <a:t> (the inner problem)</a:t>
                </a:r>
              </a:p>
              <a:p>
                <a:pPr marL="457200" lvl="1" indent="0">
                  <a:buNone/>
                </a:pPr>
                <a:r>
                  <a:rPr lang="en-US" dirty="0"/>
                  <a:t>We apply SGD (in batches) so the optimization problem becomes </a:t>
                </a:r>
                <a14:m>
                  <m:oMath xmlns:m="http://schemas.openxmlformats.org/officeDocument/2006/math">
                    <m:limLow>
                      <m:limLowPr>
                        <m:ctrlPr>
                          <a:rPr lang="en-US" b="0" i="0" smtClean="0">
                            <a:latin typeface="Cambria Math" panose="02040503050406030204" pitchFamily="18" charset="0"/>
                          </a:rPr>
                        </m:ctrlPr>
                      </m:limLowPr>
                      <m:e>
                        <m:r>
                          <m:rPr>
                            <m:sty m:val="p"/>
                          </m:rPr>
                          <a:rPr lang="en-US" b="0" i="0" smtClean="0">
                            <a:latin typeface="Cambria Math" panose="02040503050406030204" pitchFamily="18" charset="0"/>
                          </a:rPr>
                          <m:t>min</m:t>
                        </m:r>
                      </m:e>
                      <m:lim>
                        <m:r>
                          <m:rPr>
                            <m:sty m:val="p"/>
                          </m:rPr>
                          <a:rPr lang="en-US" b="0" i="0" smtClean="0">
                            <a:latin typeface="Cambria Math" panose="02040503050406030204" pitchFamily="18" charset="0"/>
                          </a:rPr>
                          <m:t>Θ</m:t>
                        </m:r>
                      </m:lim>
                    </m:limLow>
                    <m:r>
                      <a:rPr lang="en-US" b="0" i="0"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a:p>
                <a:pPr marL="457200" lvl="1" indent="0">
                  <a:buNone/>
                </a:pPr>
                <a:r>
                  <a:rPr lang="en-US" dirty="0"/>
                  <a:t>Denote </a:t>
                </a:r>
                <a14:m>
                  <m:oMath xmlns:m="http://schemas.openxmlformats.org/officeDocument/2006/math">
                    <m:r>
                      <m:rPr>
                        <m:sty m:val="p"/>
                      </m:rPr>
                      <a:rPr lang="en-US"/>
                      <m:t>Δ</m:t>
                    </m:r>
                    <m:r>
                      <a:rPr lang="en-US" i="1"/>
                      <m:t>=</m:t>
                    </m:r>
                    <m:r>
                      <a:rPr lang="en-US" i="1"/>
                      <m:t>𝑎𝑟𝑔𝑚𝑎</m:t>
                    </m:r>
                    <m:sSub>
                      <m:sSubPr>
                        <m:ctrlPr>
                          <a:rPr lang="en-US" i="1"/>
                        </m:ctrlPr>
                      </m:sSubPr>
                      <m:e>
                        <m:r>
                          <a:rPr lang="en-US" i="1"/>
                          <m:t>𝑥</m:t>
                        </m:r>
                      </m:e>
                      <m:sub>
                        <m:r>
                          <a:rPr lang="en-US" i="1"/>
                          <m:t>𝛿</m:t>
                        </m:r>
                      </m:sub>
                    </m:sSub>
                    <m:r>
                      <a:rPr lang="en-US" i="1"/>
                      <m:t>𝐿</m:t>
                    </m:r>
                    <m:d>
                      <m:dPr>
                        <m:ctrlPr>
                          <a:rPr lang="en-US" i="1"/>
                        </m:ctrlPr>
                      </m:dPr>
                      <m:e>
                        <m:r>
                          <m:rPr>
                            <m:sty m:val="p"/>
                          </m:rPr>
                          <a:rPr lang="en-US"/>
                          <m:t>Θ</m:t>
                        </m:r>
                        <m:r>
                          <a:rPr lang="en-US" i="1"/>
                          <m:t>, </m:t>
                        </m:r>
                        <m:r>
                          <a:rPr lang="en-US" i="1"/>
                          <m:t>𝑥</m:t>
                        </m:r>
                        <m:r>
                          <a:rPr lang="en-US" i="1"/>
                          <m:t>+</m:t>
                        </m:r>
                        <m:r>
                          <a:rPr lang="en-US" i="1"/>
                          <m:t>𝛿</m:t>
                        </m:r>
                        <m:r>
                          <a:rPr lang="en-US" i="1"/>
                          <m:t>, </m:t>
                        </m:r>
                        <m:r>
                          <a:rPr lang="en-US" i="1"/>
                          <m:t>𝑦</m:t>
                        </m:r>
                      </m:e>
                    </m:d>
                    <m:r>
                      <a:rPr lang="en-US" i="1"/>
                      <m:t>. </m:t>
                    </m:r>
                  </m:oMath>
                </a14:m>
                <a:r>
                  <a:rPr lang="en-US" dirty="0"/>
                  <a:t> (the inner problem solutions) </a:t>
                </a:r>
              </a:p>
              <a:p>
                <a:pPr marL="457200" lvl="1" indent="0">
                  <a:buNone/>
                </a:pPr>
                <a:r>
                  <a:rPr lang="en-US" dirty="0" err="1"/>
                  <a:t>Danskin’s</a:t>
                </a:r>
                <a:r>
                  <a:rPr lang="en-US" dirty="0"/>
                  <a:t> Theorem states for vector h, </a:t>
                </a:r>
                <a14:m>
                  <m:oMath xmlns:m="http://schemas.openxmlformats.org/officeDocument/2006/math">
                    <m:sSub>
                      <m:sSubPr>
                        <m:ctrlPr>
                          <a:rPr lang="en-US" i="1"/>
                        </m:ctrlPr>
                      </m:sSubPr>
                      <m:e>
                        <m:r>
                          <a:rPr lang="en-US" i="1"/>
                          <m:t>𝐷</m:t>
                        </m:r>
                      </m:e>
                      <m:sub>
                        <m:r>
                          <a:rPr lang="en-US" i="1"/>
                          <m:t>h</m:t>
                        </m:r>
                      </m:sub>
                    </m:sSub>
                    <m:r>
                      <a:rPr lang="en-US" i="1"/>
                      <m:t>𝑓</m:t>
                    </m:r>
                    <m:d>
                      <m:dPr>
                        <m:ctrlPr>
                          <a:rPr lang="en-US" i="1"/>
                        </m:ctrlPr>
                      </m:dPr>
                      <m:e>
                        <m:r>
                          <a:rPr lang="en-US" i="1"/>
                          <m:t>𝑥</m:t>
                        </m:r>
                      </m:e>
                    </m:d>
                    <m:r>
                      <a:rPr lang="en-US" i="1"/>
                      <m:t>=</m:t>
                    </m:r>
                    <m:r>
                      <a:rPr lang="en-US" i="1"/>
                      <m:t>𝑠𝑢</m:t>
                    </m:r>
                    <m:sSub>
                      <m:sSubPr>
                        <m:ctrlPr>
                          <a:rPr lang="en-US" i="1"/>
                        </m:ctrlPr>
                      </m:sSubPr>
                      <m:e>
                        <m:r>
                          <a:rPr lang="en-US" i="1"/>
                          <m:t>𝑝</m:t>
                        </m:r>
                      </m:e>
                      <m:sub>
                        <m:r>
                          <a:rPr lang="en-US" i="1"/>
                          <m:t>𝛿</m:t>
                        </m:r>
                        <m:r>
                          <a:rPr lang="en-US" i="1"/>
                          <m:t>∈∆</m:t>
                        </m:r>
                      </m:sub>
                    </m:sSub>
                    <m:sSup>
                      <m:sSupPr>
                        <m:ctrlPr>
                          <a:rPr lang="en-US" i="1"/>
                        </m:ctrlPr>
                      </m:sSupPr>
                      <m:e>
                        <m:r>
                          <a:rPr lang="en-US" i="1"/>
                          <m:t> </m:t>
                        </m:r>
                        <m:r>
                          <a:rPr lang="en-US" i="1"/>
                          <m:t>h</m:t>
                        </m:r>
                      </m:e>
                      <m:sup>
                        <m:r>
                          <a:rPr lang="en-US" i="1"/>
                          <m:t>𝑇</m:t>
                        </m:r>
                      </m:sup>
                    </m:sSup>
                    <m:r>
                      <a:rPr lang="en-US" i="1"/>
                      <m:t>∗</m:t>
                    </m:r>
                    <m:sSub>
                      <m:sSubPr>
                        <m:ctrlPr>
                          <a:rPr lang="en-US" i="1"/>
                        </m:ctrlPr>
                      </m:sSubPr>
                      <m:e>
                        <m:r>
                          <m:rPr>
                            <m:sty m:val="p"/>
                          </m:rPr>
                          <a:rPr lang="en-US"/>
                          <m:t>∇</m:t>
                        </m:r>
                      </m:e>
                      <m:sub>
                        <m:r>
                          <m:rPr>
                            <m:sty m:val="p"/>
                          </m:rPr>
                          <a:rPr lang="en-US"/>
                          <m:t>x</m:t>
                        </m:r>
                      </m:sub>
                    </m:sSub>
                    <m:r>
                      <a:rPr lang="en-US" i="1"/>
                      <m:t>𝐿</m:t>
                    </m:r>
                    <m:d>
                      <m:dPr>
                        <m:ctrlPr>
                          <a:rPr lang="en-US" i="1"/>
                        </m:ctrlPr>
                      </m:dPr>
                      <m:e>
                        <m:r>
                          <m:rPr>
                            <m:sty m:val="p"/>
                          </m:rPr>
                          <a:rPr lang="en-US"/>
                          <m:t>Θ</m:t>
                        </m:r>
                        <m:r>
                          <a:rPr lang="en-US"/>
                          <m:t>,</m:t>
                        </m:r>
                        <m:r>
                          <a:rPr lang="en-US" i="1"/>
                          <m:t> </m:t>
                        </m:r>
                        <m:r>
                          <a:rPr lang="en-US" i="1"/>
                          <m:t>𝑥</m:t>
                        </m:r>
                        <m:r>
                          <a:rPr lang="en-US" i="1"/>
                          <m:t>+</m:t>
                        </m:r>
                        <m:r>
                          <a:rPr lang="en-US" i="1"/>
                          <m:t>𝑧</m:t>
                        </m:r>
                        <m:r>
                          <a:rPr lang="en-US" i="1"/>
                          <m:t>, </m:t>
                        </m:r>
                        <m:r>
                          <a:rPr lang="en-US" i="1"/>
                          <m:t>𝑦</m:t>
                        </m:r>
                      </m:e>
                    </m:d>
                  </m:oMath>
                </a14:m>
                <a:r>
                  <a:rPr lang="en-US" dirty="0"/>
                  <a:t> is a directional derivative in direction h.</a:t>
                </a:r>
              </a:p>
              <a:p>
                <a:pPr marL="457200" lvl="1" indent="0">
                  <a:buNone/>
                </a:pPr>
                <a:r>
                  <a:rPr lang="en-US" dirty="0"/>
                  <a:t>We conclude (more details in project file) that </a:t>
                </a:r>
                <a14:m>
                  <m:oMath xmlns:m="http://schemas.openxmlformats.org/officeDocument/2006/math">
                    <m:r>
                      <a:rPr lang="en-US" i="1" dirty="0" smtClean="0">
                        <a:latin typeface="Cambria Math" panose="02040503050406030204" pitchFamily="18" charset="0"/>
                      </a:rPr>
                      <m:t>h</m:t>
                    </m:r>
                    <m:r>
                      <a:rPr lang="en-US" i="1" dirty="0" smtClean="0">
                        <a:latin typeface="Cambria Math" panose="02040503050406030204" pitchFamily="18" charset="0"/>
                      </a:rPr>
                      <m:t>=</m:t>
                    </m:r>
                    <m:sSub>
                      <m:sSubPr>
                        <m:ctrlPr>
                          <a:rPr lang="en-US" i="1"/>
                        </m:ctrlPr>
                      </m:sSubPr>
                      <m:e>
                        <m:r>
                          <m:rPr>
                            <m:sty m:val="p"/>
                          </m:rPr>
                          <a:rPr lang="en-US"/>
                          <m:t>∇</m:t>
                        </m:r>
                      </m:e>
                      <m:sub>
                        <m:r>
                          <m:rPr>
                            <m:sty m:val="p"/>
                          </m:rPr>
                          <a:rPr lang="en-US"/>
                          <m:t>x</m:t>
                        </m:r>
                      </m:sub>
                    </m:sSub>
                    <m:r>
                      <a:rPr lang="en-US" i="1"/>
                      <m:t>𝐿</m:t>
                    </m:r>
                    <m:d>
                      <m:dPr>
                        <m:ctrlPr>
                          <a:rPr lang="en-US" i="1"/>
                        </m:ctrlPr>
                      </m:dPr>
                      <m:e>
                        <m:r>
                          <m:rPr>
                            <m:sty m:val="p"/>
                          </m:rPr>
                          <a:rPr lang="en-US"/>
                          <m:t>Θ</m:t>
                        </m:r>
                        <m:r>
                          <a:rPr lang="en-US" i="1"/>
                          <m:t>, </m:t>
                        </m:r>
                        <m:r>
                          <a:rPr lang="en-US" i="1"/>
                          <m:t>𝑥</m:t>
                        </m:r>
                        <m:r>
                          <a:rPr lang="en-US" i="1"/>
                          <m:t>+</m:t>
                        </m:r>
                        <m:acc>
                          <m:accPr>
                            <m:chr m:val="̂"/>
                            <m:ctrlPr>
                              <a:rPr lang="en-US" i="1"/>
                            </m:ctrlPr>
                          </m:accPr>
                          <m:e>
                            <m:r>
                              <a:rPr lang="en-US" i="1"/>
                              <m:t>𝛿</m:t>
                            </m:r>
                          </m:e>
                        </m:acc>
                        <m:r>
                          <a:rPr lang="en-US" i="1"/>
                          <m:t>, </m:t>
                        </m:r>
                        <m:r>
                          <a:rPr lang="en-US" i="1"/>
                          <m:t>𝑦</m:t>
                        </m:r>
                      </m:e>
                    </m:d>
                  </m:oMath>
                </a14:m>
                <a:r>
                  <a:rPr lang="en-US" dirty="0"/>
                  <a:t>  is a descent direction of f in point x.</a:t>
                </a:r>
              </a:p>
              <a:p>
                <a:pPr marL="457200" lvl="1" indent="0">
                  <a:buNone/>
                </a:pPr>
                <a:r>
                  <a:rPr lang="en-US" dirty="0"/>
                  <a:t>Therefore, we apply SGD while the gradient on x is h.</a:t>
                </a:r>
              </a:p>
              <a:p>
                <a:pPr marL="457200" lvl="1" indent="0">
                  <a:buNone/>
                </a:pPr>
                <a:endParaRPr lang="en-US" dirty="0"/>
              </a:p>
              <a:p>
                <a:pPr marL="457200" lvl="1" indent="0">
                  <a:buNone/>
                </a:pPr>
                <a:r>
                  <a:rPr lang="en-US" dirty="0"/>
                  <a:t>Doing that we get a model that is robust to PGD and because PGD is (first –order) universal then the model is resistant to any first order attack.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endParaRPr lang="en-US" dirty="0"/>
              </a:p>
            </p:txBody>
          </p:sp>
        </mc:Choice>
        <mc:Fallback>
          <p:sp>
            <p:nvSpPr>
              <p:cNvPr id="3" name="Content Placeholder 2">
                <a:extLst>
                  <a:ext uri="{FF2B5EF4-FFF2-40B4-BE49-F238E27FC236}">
                    <a16:creationId xmlns:a16="http://schemas.microsoft.com/office/drawing/2014/main" id="{F7708149-69A2-4FAB-8690-6D5699E187A6}"/>
                  </a:ext>
                </a:extLst>
              </p:cNvPr>
              <p:cNvSpPr>
                <a:spLocks noGrp="1" noRot="1" noChangeAspect="1" noMove="1" noResize="1" noEditPoints="1" noAdjustHandles="1" noChangeArrowheads="1" noChangeShapeType="1" noTextEdit="1"/>
              </p:cNvSpPr>
              <p:nvPr>
                <p:ph idx="1"/>
              </p:nvPr>
            </p:nvSpPr>
            <p:spPr>
              <a:blipFill>
                <a:blip r:embed="rId2"/>
                <a:stretch>
                  <a:fillRect t="-1961" b="-2101"/>
                </a:stretch>
              </a:blipFill>
            </p:spPr>
            <p:txBody>
              <a:bodyPr/>
              <a:lstStyle/>
              <a:p>
                <a:r>
                  <a:rPr lang="en-US">
                    <a:noFill/>
                  </a:rPr>
                  <a:t> </a:t>
                </a:r>
              </a:p>
            </p:txBody>
          </p:sp>
        </mc:Fallback>
      </mc:AlternateContent>
    </p:spTree>
    <p:extLst>
      <p:ext uri="{BB962C8B-B14F-4D97-AF65-F5344CB8AC3E}">
        <p14:creationId xmlns:p14="http://schemas.microsoft.com/office/powerpoint/2010/main" val="3927098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12DB5-8A0A-4727-A050-58CD577D7338}"/>
              </a:ext>
            </a:extLst>
          </p:cNvPr>
          <p:cNvSpPr>
            <a:spLocks noGrp="1"/>
          </p:cNvSpPr>
          <p:nvPr>
            <p:ph type="title"/>
          </p:nvPr>
        </p:nvSpPr>
        <p:spPr/>
        <p:txBody>
          <a:bodyPr/>
          <a:lstStyle/>
          <a:p>
            <a:r>
              <a:rPr lang="en-US" dirty="0"/>
              <a:t>Capacity and Robustness</a:t>
            </a:r>
          </a:p>
        </p:txBody>
      </p:sp>
      <p:pic>
        <p:nvPicPr>
          <p:cNvPr id="4" name="תמונה 3">
            <a:extLst>
              <a:ext uri="{FF2B5EF4-FFF2-40B4-BE49-F238E27FC236}">
                <a16:creationId xmlns:a16="http://schemas.microsoft.com/office/drawing/2014/main" id="{13EBB078-88B9-4C83-9451-BE8DFC938892}"/>
              </a:ext>
            </a:extLst>
          </p:cNvPr>
          <p:cNvPicPr>
            <a:picLocks noGrp="1"/>
          </p:cNvPicPr>
          <p:nvPr>
            <p:ph idx="1"/>
          </p:nvPr>
        </p:nvPicPr>
        <p:blipFill>
          <a:blip r:embed="rId2"/>
          <a:stretch>
            <a:fillRect/>
          </a:stretch>
        </p:blipFill>
        <p:spPr>
          <a:xfrm>
            <a:off x="838200" y="2446588"/>
            <a:ext cx="10515600" cy="3109411"/>
          </a:xfrm>
          <a:prstGeom prst="rect">
            <a:avLst/>
          </a:prstGeom>
        </p:spPr>
      </p:pic>
    </p:spTree>
    <p:extLst>
      <p:ext uri="{BB962C8B-B14F-4D97-AF65-F5344CB8AC3E}">
        <p14:creationId xmlns:p14="http://schemas.microsoft.com/office/powerpoint/2010/main" val="514209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A7838-242E-47BD-A799-0D9928AE2341}"/>
              </a:ext>
            </a:extLst>
          </p:cNvPr>
          <p:cNvSpPr>
            <a:spLocks noGrp="1"/>
          </p:cNvSpPr>
          <p:nvPr>
            <p:ph type="title"/>
          </p:nvPr>
        </p:nvSpPr>
        <p:spPr/>
        <p:txBody>
          <a:bodyPr/>
          <a:lstStyle/>
          <a:p>
            <a:r>
              <a:rPr lang="en-US" dirty="0"/>
              <a:t>1)	Capacity alone helps</a:t>
            </a:r>
          </a:p>
        </p:txBody>
      </p:sp>
      <p:pic>
        <p:nvPicPr>
          <p:cNvPr id="4" name="Content Placeholder 3">
            <a:extLst>
              <a:ext uri="{FF2B5EF4-FFF2-40B4-BE49-F238E27FC236}">
                <a16:creationId xmlns:a16="http://schemas.microsoft.com/office/drawing/2014/main" id="{6BB06CF9-5C0A-4658-9222-56C1305EAB9E}"/>
              </a:ext>
            </a:extLst>
          </p:cNvPr>
          <p:cNvPicPr>
            <a:picLocks noGrp="1" noChangeAspect="1"/>
          </p:cNvPicPr>
          <p:nvPr>
            <p:ph idx="1"/>
          </p:nvPr>
        </p:nvPicPr>
        <p:blipFill>
          <a:blip r:embed="rId2"/>
          <a:stretch>
            <a:fillRect/>
          </a:stretch>
        </p:blipFill>
        <p:spPr>
          <a:xfrm>
            <a:off x="1628775" y="2501106"/>
            <a:ext cx="8934450" cy="3000375"/>
          </a:xfrm>
          <a:prstGeom prst="rect">
            <a:avLst/>
          </a:prstGeom>
        </p:spPr>
      </p:pic>
    </p:spTree>
    <p:extLst>
      <p:ext uri="{BB962C8B-B14F-4D97-AF65-F5344CB8AC3E}">
        <p14:creationId xmlns:p14="http://schemas.microsoft.com/office/powerpoint/2010/main" val="1857055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4FE33-1B20-4A63-BF6C-746853611C9F}"/>
              </a:ext>
            </a:extLst>
          </p:cNvPr>
          <p:cNvSpPr>
            <a:spLocks noGrp="1"/>
          </p:cNvSpPr>
          <p:nvPr>
            <p:ph type="title"/>
          </p:nvPr>
        </p:nvSpPr>
        <p:spPr/>
        <p:txBody>
          <a:bodyPr/>
          <a:lstStyle/>
          <a:p>
            <a:r>
              <a:rPr lang="en-US" dirty="0"/>
              <a:t>2)	Low capacity models may underfit while training with PGD adversary. </a:t>
            </a:r>
          </a:p>
        </p:txBody>
      </p:sp>
      <p:sp>
        <p:nvSpPr>
          <p:cNvPr id="3" name="Content Placeholder 2">
            <a:extLst>
              <a:ext uri="{FF2B5EF4-FFF2-40B4-BE49-F238E27FC236}">
                <a16:creationId xmlns:a16="http://schemas.microsoft.com/office/drawing/2014/main" id="{3ED13DC7-741D-435C-8034-28BC951F25B6}"/>
              </a:ext>
            </a:extLst>
          </p:cNvPr>
          <p:cNvSpPr>
            <a:spLocks noGrp="1"/>
          </p:cNvSpPr>
          <p:nvPr>
            <p:ph idx="1"/>
          </p:nvPr>
        </p:nvSpPr>
        <p:spPr/>
        <p:txBody>
          <a:bodyPr/>
          <a:lstStyle/>
          <a:p>
            <a:r>
              <a:rPr lang="en-US" dirty="0"/>
              <a:t>The tradeoff between the accuracy on natural examples and adversarial examples which low capacity model can’t be solved by low capacity models.</a:t>
            </a:r>
          </a:p>
        </p:txBody>
      </p:sp>
    </p:spTree>
    <p:extLst>
      <p:ext uri="{BB962C8B-B14F-4D97-AF65-F5344CB8AC3E}">
        <p14:creationId xmlns:p14="http://schemas.microsoft.com/office/powerpoint/2010/main" val="1750283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01710-7F0F-4E0A-8410-6D1BD0EBB5A9}"/>
              </a:ext>
            </a:extLst>
          </p:cNvPr>
          <p:cNvSpPr>
            <a:spLocks noGrp="1"/>
          </p:cNvSpPr>
          <p:nvPr>
            <p:ph type="title"/>
          </p:nvPr>
        </p:nvSpPr>
        <p:spPr/>
        <p:txBody>
          <a:bodyPr/>
          <a:lstStyle/>
          <a:p>
            <a:r>
              <a:rPr lang="en-US" dirty="0"/>
              <a:t>Notations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59B99D5-51A3-4F6A-B78D-7E85C74891DF}"/>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𝜖</m:t>
                    </m:r>
                    <m:r>
                      <a:rPr lang="en-US" b="0" i="1" smtClean="0">
                        <a:latin typeface="Cambria Math" panose="02040503050406030204" pitchFamily="18" charset="0"/>
                      </a:rPr>
                      <m:t>)</m:t>
                    </m:r>
                  </m:oMath>
                </a14:m>
                <a:r>
                  <a:rPr lang="en-US" dirty="0"/>
                  <a:t> in norm </a:t>
                </a:r>
                <a14:m>
                  <m:oMath xmlns:m="http://schemas.openxmlformats.org/officeDocument/2006/math">
                    <m:r>
                      <a:rPr lang="en-US" b="0" i="1" smtClean="0">
                        <a:latin typeface="Cambria Math" panose="02040503050406030204" pitchFamily="18" charset="0"/>
                      </a:rPr>
                      <m:t>𝑙</m:t>
                    </m:r>
                  </m:oMath>
                </a14:m>
                <a:r>
                  <a:rPr lang="en-US" dirty="0"/>
                  <a:t> is the set of all points in distance </a:t>
                </a:r>
                <a14:m>
                  <m:oMath xmlns:m="http://schemas.openxmlformats.org/officeDocument/2006/math">
                    <m:r>
                      <a:rPr lang="en-US" b="0" i="1" smtClean="0">
                        <a:latin typeface="Cambria Math" panose="02040503050406030204" pitchFamily="18" charset="0"/>
                      </a:rPr>
                      <m:t>𝜖</m:t>
                    </m:r>
                  </m:oMath>
                </a14:m>
                <a:r>
                  <a:rPr lang="en-US" dirty="0"/>
                  <a:t> from x in the domain. </a:t>
                </a:r>
                <a14:m>
                  <m:oMath xmlns:m="http://schemas.openxmlformats.org/officeDocument/2006/math">
                    <m:r>
                      <a:rPr lang="en-US" b="0" i="1" smtClean="0">
                        <a:latin typeface="Cambria Math" panose="02040503050406030204" pitchFamily="18" charset="0"/>
                      </a:rPr>
                      <m:t>𝐵</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𝜖</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 </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𝑧</m:t>
                            </m:r>
                          </m:e>
                        </m:d>
                      </m:e>
                    </m:d>
                    <m:r>
                      <a:rPr lang="en-US" b="0" i="1" smtClean="0">
                        <a:latin typeface="Cambria Math" panose="02040503050406030204" pitchFamily="18" charset="0"/>
                      </a:rPr>
                      <m:t>&lt;</m:t>
                    </m:r>
                    <m:r>
                      <a:rPr lang="en-US" b="0" i="1" smtClean="0">
                        <a:latin typeface="Cambria Math" panose="02040503050406030204" pitchFamily="18" charset="0"/>
                      </a:rPr>
                      <m:t>𝜖</m:t>
                    </m:r>
                    <m:r>
                      <a:rPr lang="en-US" b="0" i="0" smtClean="0">
                        <a:latin typeface="Cambria Math" panose="02040503050406030204" pitchFamily="18" charset="0"/>
                      </a:rPr>
                      <m:t>} .</m:t>
                    </m:r>
                  </m:oMath>
                </a14:m>
                <a:endParaRPr lang="en-US" dirty="0"/>
              </a:p>
              <a:p>
                <a:r>
                  <a:rPr lang="en-US" b="0" dirty="0"/>
                  <a:t>We use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𝑖𝑛𝑓</m:t>
                        </m:r>
                      </m:sub>
                    </m:sSub>
                    <m:r>
                      <a:rPr lang="en-US" b="0" i="1" smtClean="0">
                        <a:latin typeface="Cambria Math" panose="02040503050406030204" pitchFamily="18" charset="0"/>
                      </a:rPr>
                      <m:t>−</m:t>
                    </m:r>
                    <m:r>
                      <a:rPr lang="en-US" b="0" i="1" smtClean="0">
                        <a:latin typeface="Cambria Math" panose="02040503050406030204" pitchFamily="18" charset="0"/>
                      </a:rPr>
                      <m:t>𝑛𝑜𝑟𝑚</m:t>
                    </m:r>
                  </m:oMath>
                </a14:m>
                <a:r>
                  <a:rPr lang="en-US" dirty="0"/>
                  <a:t> (also called uniform). </a:t>
                </a:r>
                <a14:m>
                  <m:oMath xmlns:m="http://schemas.openxmlformats.org/officeDocument/2006/math">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sup</m:t>
                            </m:r>
                          </m:e>
                          <m:lim>
                            <m:r>
                              <a:rPr lang="en-US" b="0" i="1" smtClean="0">
                                <a:latin typeface="Cambria Math" panose="02040503050406030204" pitchFamily="18" charset="0"/>
                              </a:rPr>
                              <m:t>𝑖</m:t>
                            </m:r>
                          </m:lim>
                        </m:limLow>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func>
                  </m:oMath>
                </a14:m>
                <a:r>
                  <a:rPr lang="en-US" dirty="0"/>
                  <a:t>.</a:t>
                </a:r>
                <a:br>
                  <a:rPr lang="en-US" dirty="0"/>
                </a:br>
                <a:r>
                  <a:rPr lang="en-US" dirty="0"/>
                  <a:t>For an image </a:t>
                </a:r>
                <a14:m>
                  <m:oMath xmlns:m="http://schemas.openxmlformats.org/officeDocument/2006/math">
                    <m:r>
                      <a:rPr lang="en-US" b="0" i="1" smtClean="0">
                        <a:latin typeface="Cambria Math" panose="02040503050406030204" pitchFamily="18" charset="0"/>
                      </a:rPr>
                      <m:t>𝑥</m:t>
                    </m:r>
                  </m:oMath>
                </a14:m>
                <a:r>
                  <a:rPr lang="en-US" dirty="0"/>
                  <a:t> its norm is the maximal pixel value.  </a:t>
                </a:r>
              </a:p>
              <a:p>
                <a:r>
                  <a:rPr lang="en-US" dirty="0"/>
                  <a:t>Pixels are scaled in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m:t>
                        </m:r>
                      </m:e>
                    </m:d>
                  </m:oMath>
                </a14:m>
                <a:r>
                  <a:rPr lang="en-US" dirty="0"/>
                  <a:t>.</a:t>
                </a:r>
              </a:p>
            </p:txBody>
          </p:sp>
        </mc:Choice>
        <mc:Fallback>
          <p:sp>
            <p:nvSpPr>
              <p:cNvPr id="3" name="Content Placeholder 2">
                <a:extLst>
                  <a:ext uri="{FF2B5EF4-FFF2-40B4-BE49-F238E27FC236}">
                    <a16:creationId xmlns:a16="http://schemas.microsoft.com/office/drawing/2014/main" id="{559B99D5-51A3-4F6A-B78D-7E85C74891D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842586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173D3-903F-47A3-90A2-BD521E78FA82}"/>
              </a:ext>
            </a:extLst>
          </p:cNvPr>
          <p:cNvSpPr>
            <a:spLocks noGrp="1"/>
          </p:cNvSpPr>
          <p:nvPr>
            <p:ph type="title"/>
          </p:nvPr>
        </p:nvSpPr>
        <p:spPr/>
        <p:txBody>
          <a:bodyPr/>
          <a:lstStyle/>
          <a:p>
            <a:r>
              <a:rPr lang="en-US" dirty="0"/>
              <a:t>3)	The value of the saddle point problem decreases as we increase the capacity</a:t>
            </a:r>
          </a:p>
        </p:txBody>
      </p:sp>
      <p:sp>
        <p:nvSpPr>
          <p:cNvPr id="3" name="Content Placeholder 2">
            <a:extLst>
              <a:ext uri="{FF2B5EF4-FFF2-40B4-BE49-F238E27FC236}">
                <a16:creationId xmlns:a16="http://schemas.microsoft.com/office/drawing/2014/main" id="{9D264883-4469-457E-BED6-72025FFE9314}"/>
              </a:ext>
            </a:extLst>
          </p:cNvPr>
          <p:cNvSpPr>
            <a:spLocks noGrp="1"/>
          </p:cNvSpPr>
          <p:nvPr>
            <p:ph idx="1"/>
          </p:nvPr>
        </p:nvSpPr>
        <p:spPr/>
        <p:txBody>
          <a:bodyPr/>
          <a:lstStyle/>
          <a:p>
            <a:r>
              <a:rPr lang="en-US" dirty="0"/>
              <a:t>By the same experiment as 2:</a:t>
            </a:r>
          </a:p>
        </p:txBody>
      </p:sp>
    </p:spTree>
    <p:extLst>
      <p:ext uri="{BB962C8B-B14F-4D97-AF65-F5344CB8AC3E}">
        <p14:creationId xmlns:p14="http://schemas.microsoft.com/office/powerpoint/2010/main" val="3138002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C2D43-9408-4A52-A023-A5DFF7EC2BCD}"/>
              </a:ext>
            </a:extLst>
          </p:cNvPr>
          <p:cNvSpPr>
            <a:spLocks noGrp="1"/>
          </p:cNvSpPr>
          <p:nvPr>
            <p:ph type="title"/>
          </p:nvPr>
        </p:nvSpPr>
        <p:spPr/>
        <p:txBody>
          <a:bodyPr/>
          <a:lstStyle/>
          <a:p>
            <a:r>
              <a:rPr lang="en-US" dirty="0"/>
              <a:t>4)	More capacity and stronger adversaries decrease transferability</a:t>
            </a:r>
          </a:p>
        </p:txBody>
      </p:sp>
      <p:pic>
        <p:nvPicPr>
          <p:cNvPr id="4" name="תמונה 7">
            <a:extLst>
              <a:ext uri="{FF2B5EF4-FFF2-40B4-BE49-F238E27FC236}">
                <a16:creationId xmlns:a16="http://schemas.microsoft.com/office/drawing/2014/main" id="{BAF35C17-4ED1-482C-BDC1-9A4152F7E039}"/>
              </a:ext>
            </a:extLst>
          </p:cNvPr>
          <p:cNvPicPr>
            <a:picLocks noGrp="1"/>
          </p:cNvPicPr>
          <p:nvPr>
            <p:ph idx="1"/>
          </p:nvPr>
        </p:nvPicPr>
        <p:blipFill>
          <a:blip r:embed="rId2"/>
          <a:stretch>
            <a:fillRect/>
          </a:stretch>
        </p:blipFill>
        <p:spPr>
          <a:xfrm>
            <a:off x="3114675" y="2053431"/>
            <a:ext cx="5962650" cy="3895725"/>
          </a:xfrm>
          <a:prstGeom prst="rect">
            <a:avLst/>
          </a:prstGeom>
        </p:spPr>
      </p:pic>
    </p:spTree>
    <p:extLst>
      <p:ext uri="{BB962C8B-B14F-4D97-AF65-F5344CB8AC3E}">
        <p14:creationId xmlns:p14="http://schemas.microsoft.com/office/powerpoint/2010/main" val="1244558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DBDAF-662C-4A00-A0F6-DFA14E6AE92E}"/>
              </a:ext>
            </a:extLst>
          </p:cNvPr>
          <p:cNvSpPr>
            <a:spLocks noGrp="1"/>
          </p:cNvSpPr>
          <p:nvPr>
            <p:ph type="title"/>
          </p:nvPr>
        </p:nvSpPr>
        <p:spPr/>
        <p:txBody>
          <a:bodyPr/>
          <a:lstStyle/>
          <a:p>
            <a:r>
              <a:rPr lang="en-US" dirty="0"/>
              <a:t>MNIST Inspection</a:t>
            </a:r>
          </a:p>
        </p:txBody>
      </p:sp>
      <p:pic>
        <p:nvPicPr>
          <p:cNvPr id="4" name="Content Placeholder 3">
            <a:extLst>
              <a:ext uri="{FF2B5EF4-FFF2-40B4-BE49-F238E27FC236}">
                <a16:creationId xmlns:a16="http://schemas.microsoft.com/office/drawing/2014/main" id="{945061DC-383E-458B-97AB-33739BB39E77}"/>
              </a:ext>
            </a:extLst>
          </p:cNvPr>
          <p:cNvPicPr>
            <a:picLocks noGrp="1" noChangeAspect="1"/>
          </p:cNvPicPr>
          <p:nvPr>
            <p:ph idx="1"/>
          </p:nvPr>
        </p:nvPicPr>
        <p:blipFill>
          <a:blip r:embed="rId2"/>
          <a:stretch>
            <a:fillRect/>
          </a:stretch>
        </p:blipFill>
        <p:spPr>
          <a:xfrm>
            <a:off x="7670639" y="1931504"/>
            <a:ext cx="4198576" cy="3208387"/>
          </a:xfrm>
          <a:prstGeom prst="rect">
            <a:avLst/>
          </a:prstGeom>
        </p:spPr>
      </p:pic>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1C8BDC27-215E-46B3-9701-0109F4E016E9}"/>
                  </a:ext>
                </a:extLst>
              </p:cNvPr>
              <p:cNvSpPr/>
              <p:nvPr/>
            </p:nvSpPr>
            <p:spPr>
              <a:xfrm>
                <a:off x="535807" y="1613685"/>
                <a:ext cx="6096000" cy="4433458"/>
              </a:xfrm>
              <a:prstGeom prst="rect">
                <a:avLst/>
              </a:prstGeom>
            </p:spPr>
            <p:txBody>
              <a:bodyPr>
                <a:spAutoFit/>
              </a:bodyPr>
              <a:lstStyle/>
              <a:p>
                <a:pPr marL="342900" lvl="0" indent="-342900">
                  <a:lnSpc>
                    <a:spcPct val="107000"/>
                  </a:lnSpc>
                  <a:spcAft>
                    <a:spcPts val="80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Arial" panose="020B0604020202020204" pitchFamily="34" charset="0"/>
                  </a:rPr>
                  <a:t>By examine the first convolutional layer. Only 3 filters of total 32 where used and for each one only one weight is non-zero. Because we use RELU activations the first layer applies a threshold on the input image </a:t>
                </a:r>
                <a14:m>
                  <m:oMath xmlns:m="http://schemas.openxmlformats.org/officeDocument/2006/math">
                    <m:r>
                      <a:rPr lang="en-US" i="1">
                        <a:latin typeface="Cambria Math" panose="02040503050406030204" pitchFamily="18" charset="0"/>
                        <a:ea typeface="Calibri" panose="020F0502020204030204" pitchFamily="34" charset="0"/>
                        <a:cs typeface="Arial" panose="020B0604020202020204" pitchFamily="34" charset="0"/>
                      </a:rPr>
                      <m:t>𝑅𝑒𝑙𝑢</m:t>
                    </m:r>
                    <m:d>
                      <m:dPr>
                        <m:ctrlPr>
                          <a:rPr lang="en-US" i="1">
                            <a:latin typeface="Cambria Math" panose="02040503050406030204" pitchFamily="18" charset="0"/>
                            <a:ea typeface="Calibri" panose="020F0502020204030204" pitchFamily="34" charset="0"/>
                            <a:cs typeface="Arial" panose="020B0604020202020204" pitchFamily="34" charset="0"/>
                          </a:rPr>
                        </m:ctrlPr>
                      </m:dPr>
                      <m:e>
                        <m:r>
                          <m:rPr>
                            <m:sty m:val="p"/>
                          </m:rPr>
                          <a:rPr lang="en-US">
                            <a:latin typeface="Cambria Math" panose="02040503050406030204" pitchFamily="18" charset="0"/>
                            <a:ea typeface="Calibri" panose="020F0502020204030204" pitchFamily="34" charset="0"/>
                            <a:cs typeface="Arial" panose="020B0604020202020204" pitchFamily="34" charset="0"/>
                          </a:rPr>
                          <m:t>α</m:t>
                        </m:r>
                        <m:r>
                          <a:rPr lang="en-US" i="1">
                            <a:latin typeface="Cambria Math" panose="02040503050406030204" pitchFamily="18" charset="0"/>
                            <a:ea typeface="Calibri" panose="020F0502020204030204" pitchFamily="34" charset="0"/>
                            <a:cs typeface="Arial" panose="020B0604020202020204" pitchFamily="34" charset="0"/>
                          </a:rPr>
                          <m:t>𝑥</m:t>
                        </m:r>
                        <m:r>
                          <a:rPr lang="en-US" i="1">
                            <a:latin typeface="Cambria Math" panose="02040503050406030204" pitchFamily="18" charset="0"/>
                            <a:ea typeface="Calibri" panose="020F0502020204030204" pitchFamily="34" charset="0"/>
                            <a:cs typeface="Arial" panose="020B0604020202020204" pitchFamily="34" charset="0"/>
                          </a:rPr>
                          <m:t>−</m:t>
                        </m:r>
                        <m:r>
                          <m:rPr>
                            <m:sty m:val="p"/>
                          </m:rPr>
                          <a:rPr lang="en-US">
                            <a:latin typeface="Cambria Math" panose="02040503050406030204" pitchFamily="18" charset="0"/>
                            <a:ea typeface="Calibri" panose="020F0502020204030204" pitchFamily="34" charset="0"/>
                            <a:cs typeface="Arial" panose="020B0604020202020204" pitchFamily="34" charset="0"/>
                          </a:rPr>
                          <m:t>β</m:t>
                        </m:r>
                      </m:e>
                    </m:d>
                  </m:oMath>
                </a14:m>
                <a:r>
                  <a:rPr lang="en-US" dirty="0">
                    <a:latin typeface="Calibri" panose="020F0502020204030204" pitchFamily="34" charset="0"/>
                    <a:ea typeface="Times New Roman" panose="02020603050405020304" pitchFamily="18" charset="0"/>
                    <a:cs typeface="Arial" panose="020B0604020202020204" pitchFamily="34" charset="0"/>
                  </a:rPr>
                  <a:t> while </a:t>
                </a:r>
                <a14:m>
                  <m:oMath xmlns:m="http://schemas.openxmlformats.org/officeDocument/2006/math">
                    <m:r>
                      <m:rPr>
                        <m:sty m:val="p"/>
                      </m:rPr>
                      <a:rPr lang="en-US">
                        <a:latin typeface="Cambria Math" panose="02040503050406030204" pitchFamily="18" charset="0"/>
                        <a:ea typeface="Times New Roman" panose="02020603050405020304" pitchFamily="18" charset="0"/>
                        <a:cs typeface="Arial" panose="020B0604020202020204" pitchFamily="34" charset="0"/>
                      </a:rPr>
                      <m:t>β</m:t>
                    </m:r>
                  </m:oMath>
                </a14:m>
                <a:r>
                  <a:rPr lang="en-US" dirty="0">
                    <a:latin typeface="Calibri" panose="020F0502020204030204" pitchFamily="34" charset="0"/>
                    <a:ea typeface="Times New Roman" panose="02020603050405020304" pitchFamily="18" charset="0"/>
                    <a:cs typeface="Arial" panose="020B0604020202020204" pitchFamily="34" charset="0"/>
                  </a:rPr>
                  <a:t> is the bias and </a:t>
                </a:r>
                <a14:m>
                  <m:oMath xmlns:m="http://schemas.openxmlformats.org/officeDocument/2006/math">
                    <m:r>
                      <m:rPr>
                        <m:sty m:val="p"/>
                      </m:rPr>
                      <a:rPr lang="en-US">
                        <a:latin typeface="Cambria Math" panose="02040503050406030204" pitchFamily="18" charset="0"/>
                        <a:ea typeface="Times New Roman" panose="02020603050405020304" pitchFamily="18" charset="0"/>
                        <a:cs typeface="Arial" panose="020B0604020202020204" pitchFamily="34" charset="0"/>
                      </a:rPr>
                      <m:t>α</m:t>
                    </m:r>
                  </m:oMath>
                </a14:m>
                <a:r>
                  <a:rPr lang="en-US" dirty="0">
                    <a:latin typeface="Calibri" panose="020F0502020204030204" pitchFamily="34" charset="0"/>
                    <a:ea typeface="Times New Roman" panose="02020603050405020304" pitchFamily="18" charset="0"/>
                    <a:cs typeface="Arial" panose="020B0604020202020204" pitchFamily="34" charset="0"/>
                  </a:rPr>
                  <a:t> is the non-zero weight.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Calibri" panose="020F0502020204030204" pitchFamily="34" charset="0"/>
                  <a:buChar char="-"/>
                </a:pPr>
                <a:r>
                  <a:rPr lang="en-US" dirty="0">
                    <a:latin typeface="Calibri" panose="020F0502020204030204" pitchFamily="34" charset="0"/>
                    <a:ea typeface="Times New Roman" panose="02020603050405020304" pitchFamily="18" charset="0"/>
                    <a:cs typeface="Arial" panose="020B0604020202020204" pitchFamily="34" charset="0"/>
                  </a:rPr>
                  <a:t>We also see that in output layer the robust networks utilize bias more than the standard network (it means the bias classes vector is not uniform as it is in the standard network). An interpretation to this phenomenon is that some classes are more vulnerable than others so on these classes the bias smaller.</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dirty="0">
                    <a:latin typeface="Calibri" panose="020F0502020204030204" pitchFamily="34" charset="0"/>
                    <a:ea typeface="Times New Roman" panose="02020603050405020304" pitchFamily="18" charset="0"/>
                    <a:cs typeface="Arial" panose="020B0604020202020204" pitchFamily="34" charset="0"/>
                  </a:rPr>
                  <a:t>The authors tried to manually apply those modifications to the standard network but with no success. [Appendix D in the paper for examples]</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5" name="Rectangle 4">
                <a:extLst>
                  <a:ext uri="{FF2B5EF4-FFF2-40B4-BE49-F238E27FC236}">
                    <a16:creationId xmlns:a16="http://schemas.microsoft.com/office/drawing/2014/main" id="{1C8BDC27-215E-46B3-9701-0109F4E016E9}"/>
                  </a:ext>
                </a:extLst>
              </p:cNvPr>
              <p:cNvSpPr>
                <a:spLocks noRot="1" noChangeAspect="1" noMove="1" noResize="1" noEditPoints="1" noAdjustHandles="1" noChangeArrowheads="1" noChangeShapeType="1" noTextEdit="1"/>
              </p:cNvSpPr>
              <p:nvPr/>
            </p:nvSpPr>
            <p:spPr>
              <a:xfrm>
                <a:off x="535807" y="1613685"/>
                <a:ext cx="6096000" cy="4433458"/>
              </a:xfrm>
              <a:prstGeom prst="rect">
                <a:avLst/>
              </a:prstGeom>
              <a:blipFill>
                <a:blip r:embed="rId3"/>
                <a:stretch>
                  <a:fillRect l="-900" t="-688" r="-600" b="-1238"/>
                </a:stretch>
              </a:blipFill>
            </p:spPr>
            <p:txBody>
              <a:bodyPr/>
              <a:lstStyle/>
              <a:p>
                <a:r>
                  <a:rPr lang="en-US">
                    <a:noFill/>
                  </a:rPr>
                  <a:t> </a:t>
                </a:r>
              </a:p>
            </p:txBody>
          </p:sp>
        </mc:Fallback>
      </mc:AlternateContent>
    </p:spTree>
    <p:extLst>
      <p:ext uri="{BB962C8B-B14F-4D97-AF65-F5344CB8AC3E}">
        <p14:creationId xmlns:p14="http://schemas.microsoft.com/office/powerpoint/2010/main" val="71278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52BD1C9-59EB-4659-921F-DCDBEEC0CF5E}"/>
              </a:ext>
            </a:extLst>
          </p:cNvPr>
          <p:cNvPicPr>
            <a:picLocks noGrp="1" noChangeAspect="1"/>
          </p:cNvPicPr>
          <p:nvPr>
            <p:ph idx="1"/>
          </p:nvPr>
        </p:nvPicPr>
        <p:blipFill>
          <a:blip r:embed="rId2"/>
          <a:stretch>
            <a:fillRect/>
          </a:stretch>
        </p:blipFill>
        <p:spPr>
          <a:xfrm>
            <a:off x="2377440" y="333709"/>
            <a:ext cx="8307868" cy="6348546"/>
          </a:xfrm>
          <a:prstGeom prst="rect">
            <a:avLst/>
          </a:prstGeom>
        </p:spPr>
      </p:pic>
    </p:spTree>
    <p:extLst>
      <p:ext uri="{BB962C8B-B14F-4D97-AF65-F5344CB8AC3E}">
        <p14:creationId xmlns:p14="http://schemas.microsoft.com/office/powerpoint/2010/main" val="2579199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40ADB-CD4F-427E-A383-31FC69DA8B2B}"/>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93804C6F-FF79-43D1-B9B5-C0EDC97E66AD}"/>
              </a:ext>
            </a:extLst>
          </p:cNvPr>
          <p:cNvSpPr>
            <a:spLocks noGrp="1"/>
          </p:cNvSpPr>
          <p:nvPr>
            <p:ph idx="1"/>
          </p:nvPr>
        </p:nvSpPr>
        <p:spPr>
          <a:xfrm>
            <a:off x="414865" y="1808691"/>
            <a:ext cx="11506201" cy="4351338"/>
          </a:xfrm>
        </p:spPr>
        <p:txBody>
          <a:bodyPr>
            <a:normAutofit fontScale="92500" lnSpcReduction="20000"/>
          </a:bodyPr>
          <a:lstStyle/>
          <a:p>
            <a:r>
              <a:rPr lang="en-US" dirty="0"/>
              <a:t>Query-limited setting</a:t>
            </a:r>
          </a:p>
          <a:p>
            <a:endParaRPr lang="en-US" dirty="0"/>
          </a:p>
          <a:p>
            <a:r>
              <a:rPr lang="en-US" dirty="0"/>
              <a:t>Label Only setting</a:t>
            </a:r>
            <a:r>
              <a:rPr lang="en-US" sz="1800" dirty="0"/>
              <a:t> - </a:t>
            </a:r>
            <a:r>
              <a:rPr lang="en-US" sz="1800" dirty="0">
                <a:hlinkClick r:id="rId2"/>
              </a:rPr>
              <a:t>https://arxiv.org/pdf/2006.12792.pdf</a:t>
            </a:r>
            <a:r>
              <a:rPr lang="en-US" sz="1800" dirty="0"/>
              <a:t> [</a:t>
            </a:r>
            <a:r>
              <a:rPr lang="en-US" sz="1800" dirty="0" err="1"/>
              <a:t>RayS</a:t>
            </a:r>
            <a:r>
              <a:rPr lang="en-US" sz="1800" dirty="0"/>
              <a:t>]</a:t>
            </a:r>
          </a:p>
          <a:p>
            <a:endParaRPr lang="en-US" dirty="0"/>
          </a:p>
          <a:p>
            <a:r>
              <a:rPr lang="en-US" dirty="0"/>
              <a:t>“Improving the Adversarial Robustness of Transfer Learning via Noisy Feature Distillation”</a:t>
            </a:r>
            <a:r>
              <a:rPr lang="en-US" sz="1700" dirty="0"/>
              <a:t> - </a:t>
            </a:r>
            <a:r>
              <a:rPr lang="en-US" sz="1700" dirty="0">
                <a:hlinkClick r:id="rId3"/>
              </a:rPr>
              <a:t>https://arxiv.org/pdf/2002.02998.pdf</a:t>
            </a:r>
            <a:endParaRPr lang="en-US" sz="1700" dirty="0"/>
          </a:p>
          <a:p>
            <a:pPr marL="0" indent="0">
              <a:buNone/>
            </a:pPr>
            <a:endParaRPr lang="en-US" dirty="0"/>
          </a:p>
          <a:p>
            <a:r>
              <a:rPr lang="en-US" dirty="0"/>
              <a:t>“Adversarial Training Can Hurt Generalization” </a:t>
            </a:r>
            <a:r>
              <a:rPr lang="en-US" sz="1700" dirty="0"/>
              <a:t>- </a:t>
            </a:r>
            <a:r>
              <a:rPr lang="en-US" sz="1700" dirty="0">
                <a:hlinkClick r:id="rId4"/>
              </a:rPr>
              <a:t>https://openreview.net/pdf?id=SyxM3J256E</a:t>
            </a:r>
            <a:endParaRPr lang="en-US" sz="1700" dirty="0"/>
          </a:p>
          <a:p>
            <a:pPr marL="0" indent="0">
              <a:buNone/>
            </a:pPr>
            <a:endParaRPr lang="en-US" dirty="0"/>
          </a:p>
          <a:p>
            <a:r>
              <a:rPr lang="en-US" dirty="0"/>
              <a:t>“Adversarial Deep Learning for Robust Detection of Binary Encoded Malware” </a:t>
            </a:r>
            <a:r>
              <a:rPr lang="en-US" sz="1700" dirty="0"/>
              <a:t>- </a:t>
            </a:r>
            <a:r>
              <a:rPr lang="en-US" sz="1700" dirty="0">
                <a:hlinkClick r:id="rId5"/>
              </a:rPr>
              <a:t>https://arxiv.org/pdf/1801.02950.pdf</a:t>
            </a:r>
            <a:r>
              <a:rPr lang="en-US" sz="1700" dirty="0"/>
              <a:t>. [As example to a black box attack that doesn’t use gradients – based on genetic search]</a:t>
            </a:r>
          </a:p>
          <a:p>
            <a:pPr marL="0" indent="0">
              <a:buNone/>
            </a:pPr>
            <a:endParaRPr lang="en-US" sz="1700" dirty="0"/>
          </a:p>
          <a:p>
            <a:endParaRPr lang="en-US" dirty="0"/>
          </a:p>
          <a:p>
            <a:pPr marL="0" indent="0">
              <a:buNone/>
            </a:pPr>
            <a:endParaRPr lang="en-US" sz="1700" dirty="0"/>
          </a:p>
          <a:p>
            <a:endParaRPr lang="en-US" dirty="0"/>
          </a:p>
          <a:p>
            <a:pPr marL="0" indent="0">
              <a:buNone/>
            </a:pPr>
            <a:endParaRPr lang="en-US" dirty="0"/>
          </a:p>
        </p:txBody>
      </p:sp>
    </p:spTree>
    <p:extLst>
      <p:ext uri="{BB962C8B-B14F-4D97-AF65-F5344CB8AC3E}">
        <p14:creationId xmlns:p14="http://schemas.microsoft.com/office/powerpoint/2010/main" val="3281154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3AEA6-A8D1-44BA-B412-56FCFC9279DD}"/>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79367E8E-728D-4A44-822E-DE1B1E2EDB40}"/>
              </a:ext>
            </a:extLst>
          </p:cNvPr>
          <p:cNvSpPr>
            <a:spLocks noGrp="1"/>
          </p:cNvSpPr>
          <p:nvPr>
            <p:ph idx="1"/>
          </p:nvPr>
        </p:nvSpPr>
        <p:spPr/>
        <p:txBody>
          <a:bodyPr/>
          <a:lstStyle/>
          <a:p>
            <a:r>
              <a:rPr lang="en-US" dirty="0"/>
              <a:t>The writers established a competition to fool the robust network they build on MNIST and CIFAR on both black-box and white-box. We see that during the last 2-3 years that the competition exists, no one succeed to decrease the accuracy on black box to more than 92% and in white box to more than 88%.</a:t>
            </a:r>
          </a:p>
          <a:p>
            <a:endParaRPr lang="en-US" dirty="0"/>
          </a:p>
        </p:txBody>
      </p:sp>
    </p:spTree>
    <p:extLst>
      <p:ext uri="{BB962C8B-B14F-4D97-AF65-F5344CB8AC3E}">
        <p14:creationId xmlns:p14="http://schemas.microsoft.com/office/powerpoint/2010/main" val="1590770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3BB0D0D-6353-4D92-A863-0E595784D8B2}"/>
              </a:ext>
            </a:extLst>
          </p:cNvPr>
          <p:cNvPicPr>
            <a:picLocks noGrp="1" noChangeAspect="1"/>
          </p:cNvPicPr>
          <p:nvPr>
            <p:ph idx="1"/>
          </p:nvPr>
        </p:nvPicPr>
        <p:blipFill>
          <a:blip r:embed="rId2"/>
          <a:stretch>
            <a:fillRect/>
          </a:stretch>
        </p:blipFill>
        <p:spPr>
          <a:xfrm>
            <a:off x="587944" y="559590"/>
            <a:ext cx="7777844" cy="2122355"/>
          </a:xfrm>
          <a:prstGeom prst="rect">
            <a:avLst/>
          </a:prstGeom>
        </p:spPr>
      </p:pic>
      <p:pic>
        <p:nvPicPr>
          <p:cNvPr id="5" name="Picture 4">
            <a:extLst>
              <a:ext uri="{FF2B5EF4-FFF2-40B4-BE49-F238E27FC236}">
                <a16:creationId xmlns:a16="http://schemas.microsoft.com/office/drawing/2014/main" id="{9FCA3650-56BB-49CC-9019-CDA1C0306197}"/>
              </a:ext>
            </a:extLst>
          </p:cNvPr>
          <p:cNvPicPr>
            <a:picLocks noChangeAspect="1"/>
          </p:cNvPicPr>
          <p:nvPr/>
        </p:nvPicPr>
        <p:blipFill>
          <a:blip r:embed="rId3"/>
          <a:stretch>
            <a:fillRect/>
          </a:stretch>
        </p:blipFill>
        <p:spPr>
          <a:xfrm>
            <a:off x="587944" y="2994457"/>
            <a:ext cx="7777844" cy="2363198"/>
          </a:xfrm>
          <a:prstGeom prst="rect">
            <a:avLst/>
          </a:prstGeom>
        </p:spPr>
      </p:pic>
      <p:sp>
        <p:nvSpPr>
          <p:cNvPr id="6" name="Rectangle 5">
            <a:extLst>
              <a:ext uri="{FF2B5EF4-FFF2-40B4-BE49-F238E27FC236}">
                <a16:creationId xmlns:a16="http://schemas.microsoft.com/office/drawing/2014/main" id="{D9B7AD28-2BD0-4A65-B958-EC4F6630F784}"/>
              </a:ext>
            </a:extLst>
          </p:cNvPr>
          <p:cNvSpPr/>
          <p:nvPr/>
        </p:nvSpPr>
        <p:spPr>
          <a:xfrm>
            <a:off x="587944" y="5670167"/>
            <a:ext cx="4626844" cy="369332"/>
          </a:xfrm>
          <a:prstGeom prst="rect">
            <a:avLst/>
          </a:prstGeom>
        </p:spPr>
        <p:txBody>
          <a:bodyPr wrap="none">
            <a:spAutoFit/>
          </a:bodyPr>
          <a:lstStyle/>
          <a:p>
            <a:r>
              <a:rPr lang="en-US" dirty="0">
                <a:hlinkClick r:id="rId4"/>
              </a:rPr>
              <a:t>https://github.com/MadryLab/mnist_challenge</a:t>
            </a:r>
            <a:endParaRPr lang="en-US" dirty="0"/>
          </a:p>
        </p:txBody>
      </p:sp>
      <p:sp>
        <p:nvSpPr>
          <p:cNvPr id="7" name="TextBox 6">
            <a:extLst>
              <a:ext uri="{FF2B5EF4-FFF2-40B4-BE49-F238E27FC236}">
                <a16:creationId xmlns:a16="http://schemas.microsoft.com/office/drawing/2014/main" id="{4C36838C-1A4C-4AA7-B3A7-C4CA6F757E3A}"/>
              </a:ext>
            </a:extLst>
          </p:cNvPr>
          <p:cNvSpPr txBox="1"/>
          <p:nvPr/>
        </p:nvSpPr>
        <p:spPr>
          <a:xfrm>
            <a:off x="4826000" y="145236"/>
            <a:ext cx="4000500" cy="369332"/>
          </a:xfrm>
          <a:prstGeom prst="rect">
            <a:avLst/>
          </a:prstGeom>
          <a:noFill/>
        </p:spPr>
        <p:txBody>
          <a:bodyPr wrap="square" rtlCol="0">
            <a:spAutoFit/>
          </a:bodyPr>
          <a:lstStyle/>
          <a:p>
            <a:r>
              <a:rPr lang="en-US" dirty="0"/>
              <a:t>Challenge on MNIST</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5F212E2A-35EA-4F78-9B05-9A04DE26D630}"/>
                  </a:ext>
                </a:extLst>
              </p:cNvPr>
              <p:cNvSpPr txBox="1"/>
              <p:nvPr/>
            </p:nvSpPr>
            <p:spPr>
              <a:xfrm>
                <a:off x="8826500" y="1210733"/>
                <a:ext cx="2484967" cy="1477328"/>
              </a:xfrm>
              <a:prstGeom prst="rect">
                <a:avLst/>
              </a:prstGeom>
              <a:noFill/>
            </p:spPr>
            <p:txBody>
              <a:bodyPr wrap="square" rtlCol="0">
                <a:spAutoFit/>
              </a:bodyPr>
              <a:lstStyle/>
              <a:p>
                <a:r>
                  <a:rPr lang="en-US" dirty="0"/>
                  <a:t>Very important note:</a:t>
                </a:r>
              </a:p>
              <a:p>
                <a:r>
                  <a:rPr lang="en-US" dirty="0"/>
                  <a:t>Tested on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m:t>
                    </m:r>
                  </m:oMath>
                </a14:m>
                <a:r>
                  <a:rPr lang="en-US" b="0" dirty="0"/>
                  <a:t>0.3.</a:t>
                </a:r>
              </a:p>
              <a:p>
                <a:endParaRPr lang="en-US" dirty="0"/>
              </a:p>
              <a:p>
                <a:r>
                  <a:rPr lang="en-US" b="0" dirty="0"/>
                  <a:t>Pixel scale: [0,1] as mentioned.</a:t>
                </a:r>
              </a:p>
            </p:txBody>
          </p:sp>
        </mc:Choice>
        <mc:Fallback>
          <p:sp>
            <p:nvSpPr>
              <p:cNvPr id="8" name="TextBox 7">
                <a:extLst>
                  <a:ext uri="{FF2B5EF4-FFF2-40B4-BE49-F238E27FC236}">
                    <a16:creationId xmlns:a16="http://schemas.microsoft.com/office/drawing/2014/main" id="{5F212E2A-35EA-4F78-9B05-9A04DE26D630}"/>
                  </a:ext>
                </a:extLst>
              </p:cNvPr>
              <p:cNvSpPr txBox="1">
                <a:spLocks noRot="1" noChangeAspect="1" noMove="1" noResize="1" noEditPoints="1" noAdjustHandles="1" noChangeArrowheads="1" noChangeShapeType="1" noTextEdit="1"/>
              </p:cNvSpPr>
              <p:nvPr/>
            </p:nvSpPr>
            <p:spPr>
              <a:xfrm>
                <a:off x="8826500" y="1210733"/>
                <a:ext cx="2484967" cy="1477328"/>
              </a:xfrm>
              <a:prstGeom prst="rect">
                <a:avLst/>
              </a:prstGeom>
              <a:blipFill>
                <a:blip r:embed="rId5"/>
                <a:stretch>
                  <a:fillRect l="-2206" t="-2479" b="-5785"/>
                </a:stretch>
              </a:blipFill>
            </p:spPr>
            <p:txBody>
              <a:bodyPr/>
              <a:lstStyle/>
              <a:p>
                <a:r>
                  <a:rPr lang="en-US">
                    <a:noFill/>
                  </a:rPr>
                  <a:t> </a:t>
                </a:r>
              </a:p>
            </p:txBody>
          </p:sp>
        </mc:Fallback>
      </mc:AlternateContent>
    </p:spTree>
    <p:extLst>
      <p:ext uri="{BB962C8B-B14F-4D97-AF65-F5344CB8AC3E}">
        <p14:creationId xmlns:p14="http://schemas.microsoft.com/office/powerpoint/2010/main" val="1825057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3BB0D0D-6353-4D92-A863-0E595784D8B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87944" y="718940"/>
            <a:ext cx="7777844" cy="1803655"/>
          </a:xfrm>
          <a:prstGeom prst="rect">
            <a:avLst/>
          </a:prstGeom>
        </p:spPr>
      </p:pic>
      <p:pic>
        <p:nvPicPr>
          <p:cNvPr id="5" name="Picture 4">
            <a:extLst>
              <a:ext uri="{FF2B5EF4-FFF2-40B4-BE49-F238E27FC236}">
                <a16:creationId xmlns:a16="http://schemas.microsoft.com/office/drawing/2014/main" id="{9FCA3650-56BB-49CC-9019-CDA1C030619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87944" y="2866449"/>
            <a:ext cx="7599323" cy="2062758"/>
          </a:xfrm>
          <a:prstGeom prst="rect">
            <a:avLst/>
          </a:prstGeom>
        </p:spPr>
      </p:pic>
      <p:sp>
        <p:nvSpPr>
          <p:cNvPr id="6" name="Rectangle 5">
            <a:extLst>
              <a:ext uri="{FF2B5EF4-FFF2-40B4-BE49-F238E27FC236}">
                <a16:creationId xmlns:a16="http://schemas.microsoft.com/office/drawing/2014/main" id="{D9B7AD28-2BD0-4A65-B958-EC4F6630F784}"/>
              </a:ext>
            </a:extLst>
          </p:cNvPr>
          <p:cNvSpPr/>
          <p:nvPr/>
        </p:nvSpPr>
        <p:spPr>
          <a:xfrm>
            <a:off x="587944" y="5670167"/>
            <a:ext cx="4740978" cy="369332"/>
          </a:xfrm>
          <a:prstGeom prst="rect">
            <a:avLst/>
          </a:prstGeom>
        </p:spPr>
        <p:txBody>
          <a:bodyPr wrap="none">
            <a:spAutoFit/>
          </a:bodyPr>
          <a:lstStyle/>
          <a:p>
            <a:r>
              <a:rPr lang="en-US" dirty="0">
                <a:hlinkClick r:id="rId4"/>
              </a:rPr>
              <a:t>https://github.com/MadryLab/cifar10_challenge</a:t>
            </a:r>
            <a:endParaRPr lang="en-US" dirty="0"/>
          </a:p>
        </p:txBody>
      </p:sp>
      <p:sp>
        <p:nvSpPr>
          <p:cNvPr id="7" name="TextBox 6">
            <a:extLst>
              <a:ext uri="{FF2B5EF4-FFF2-40B4-BE49-F238E27FC236}">
                <a16:creationId xmlns:a16="http://schemas.microsoft.com/office/drawing/2014/main" id="{4C36838C-1A4C-4AA7-B3A7-C4CA6F757E3A}"/>
              </a:ext>
            </a:extLst>
          </p:cNvPr>
          <p:cNvSpPr txBox="1"/>
          <p:nvPr/>
        </p:nvSpPr>
        <p:spPr>
          <a:xfrm>
            <a:off x="4826000" y="145236"/>
            <a:ext cx="4000500" cy="369332"/>
          </a:xfrm>
          <a:prstGeom prst="rect">
            <a:avLst/>
          </a:prstGeom>
          <a:noFill/>
        </p:spPr>
        <p:txBody>
          <a:bodyPr wrap="square" rtlCol="0">
            <a:spAutoFit/>
          </a:bodyPr>
          <a:lstStyle/>
          <a:p>
            <a:r>
              <a:rPr lang="en-US" dirty="0"/>
              <a:t>Challenge on CIFAR10</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C60B78DE-56C3-4AFF-8693-75587A0395E5}"/>
                  </a:ext>
                </a:extLst>
              </p:cNvPr>
              <p:cNvSpPr txBox="1"/>
              <p:nvPr/>
            </p:nvSpPr>
            <p:spPr>
              <a:xfrm>
                <a:off x="8826500" y="1210733"/>
                <a:ext cx="2484967" cy="2308324"/>
              </a:xfrm>
              <a:prstGeom prst="rect">
                <a:avLst/>
              </a:prstGeom>
              <a:noFill/>
            </p:spPr>
            <p:txBody>
              <a:bodyPr wrap="square" rtlCol="0">
                <a:spAutoFit/>
              </a:bodyPr>
              <a:lstStyle/>
              <a:p>
                <a:r>
                  <a:rPr lang="en-US" dirty="0"/>
                  <a:t>Very important note:</a:t>
                </a:r>
              </a:p>
              <a:p>
                <a:r>
                  <a:rPr lang="en-US" dirty="0"/>
                  <a:t>Tested on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m:t>
                    </m:r>
                    <m:r>
                      <a:rPr lang="en-US" b="0" i="1" smtClean="0">
                        <a:latin typeface="Cambria Math" panose="02040503050406030204" pitchFamily="18" charset="0"/>
                      </a:rPr>
                      <m:t>255</m:t>
                    </m:r>
                  </m:oMath>
                </a14:m>
                <a:r>
                  <a:rPr lang="en-US" b="0" dirty="0"/>
                  <a:t> which is vary low compared to on MNIST.</a:t>
                </a:r>
              </a:p>
              <a:p>
                <a:endParaRPr lang="en-US" dirty="0"/>
              </a:p>
              <a:p>
                <a:r>
                  <a:rPr lang="en-US" dirty="0"/>
                  <a:t>As long </a:t>
                </a:r>
                <a14:m>
                  <m:oMath xmlns:m="http://schemas.openxmlformats.org/officeDocument/2006/math">
                    <m:r>
                      <a:rPr lang="en-US" b="0" i="1" smtClean="0">
                        <a:latin typeface="Cambria Math" panose="02040503050406030204" pitchFamily="18" charset="0"/>
                      </a:rPr>
                      <m:t>𝜖</m:t>
                    </m:r>
                  </m:oMath>
                </a14:m>
                <a:r>
                  <a:rPr lang="en-US" b="0" dirty="0"/>
                  <a:t> is higher it’s much more difficult to achieve this results.</a:t>
                </a:r>
              </a:p>
            </p:txBody>
          </p:sp>
        </mc:Choice>
        <mc:Fallback>
          <p:sp>
            <p:nvSpPr>
              <p:cNvPr id="2" name="TextBox 1">
                <a:extLst>
                  <a:ext uri="{FF2B5EF4-FFF2-40B4-BE49-F238E27FC236}">
                    <a16:creationId xmlns:a16="http://schemas.microsoft.com/office/drawing/2014/main" id="{C60B78DE-56C3-4AFF-8693-75587A0395E5}"/>
                  </a:ext>
                </a:extLst>
              </p:cNvPr>
              <p:cNvSpPr txBox="1">
                <a:spLocks noRot="1" noChangeAspect="1" noMove="1" noResize="1" noEditPoints="1" noAdjustHandles="1" noChangeArrowheads="1" noChangeShapeType="1" noTextEdit="1"/>
              </p:cNvSpPr>
              <p:nvPr/>
            </p:nvSpPr>
            <p:spPr>
              <a:xfrm>
                <a:off x="8826500" y="1210733"/>
                <a:ext cx="2484967" cy="2308324"/>
              </a:xfrm>
              <a:prstGeom prst="rect">
                <a:avLst/>
              </a:prstGeom>
              <a:blipFill>
                <a:blip r:embed="rId5"/>
                <a:stretch>
                  <a:fillRect l="-2206" t="-1587" b="-3439"/>
                </a:stretch>
              </a:blipFill>
            </p:spPr>
            <p:txBody>
              <a:bodyPr/>
              <a:lstStyle/>
              <a:p>
                <a:r>
                  <a:rPr lang="en-US">
                    <a:noFill/>
                  </a:rPr>
                  <a:t> </a:t>
                </a:r>
              </a:p>
            </p:txBody>
          </p:sp>
        </mc:Fallback>
      </mc:AlternateContent>
    </p:spTree>
    <p:extLst>
      <p:ext uri="{BB962C8B-B14F-4D97-AF65-F5344CB8AC3E}">
        <p14:creationId xmlns:p14="http://schemas.microsoft.com/office/powerpoint/2010/main" val="3271258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D5DC0-A928-4A27-9686-C3341949073E}"/>
              </a:ext>
            </a:extLst>
          </p:cNvPr>
          <p:cNvSpPr>
            <a:spLocks noGrp="1"/>
          </p:cNvSpPr>
          <p:nvPr>
            <p:ph type="title"/>
          </p:nvPr>
        </p:nvSpPr>
        <p:spPr/>
        <p:txBody>
          <a:bodyPr/>
          <a:lstStyle/>
          <a:p>
            <a:r>
              <a:rPr lang="en-US" dirty="0"/>
              <a:t>My Experiments</a:t>
            </a:r>
          </a:p>
        </p:txBody>
      </p:sp>
      <p:sp>
        <p:nvSpPr>
          <p:cNvPr id="3" name="Content Placeholder 2">
            <a:extLst>
              <a:ext uri="{FF2B5EF4-FFF2-40B4-BE49-F238E27FC236}">
                <a16:creationId xmlns:a16="http://schemas.microsoft.com/office/drawing/2014/main" id="{C4BC055C-7F20-402D-B830-A20B940188A4}"/>
              </a:ext>
            </a:extLst>
          </p:cNvPr>
          <p:cNvSpPr>
            <a:spLocks noGrp="1"/>
          </p:cNvSpPr>
          <p:nvPr>
            <p:ph idx="1"/>
          </p:nvPr>
        </p:nvSpPr>
        <p:spPr/>
        <p:txBody>
          <a:bodyPr/>
          <a:lstStyle/>
          <a:p>
            <a:r>
              <a:rPr lang="en-US" dirty="0"/>
              <a:t>Done on both MNIST and GTSRB (German Traffic Sign Recognition).</a:t>
            </a:r>
          </a:p>
          <a:p>
            <a:endParaRPr lang="en-US" dirty="0"/>
          </a:p>
        </p:txBody>
      </p:sp>
    </p:spTree>
    <p:extLst>
      <p:ext uri="{BB962C8B-B14F-4D97-AF65-F5344CB8AC3E}">
        <p14:creationId xmlns:p14="http://schemas.microsoft.com/office/powerpoint/2010/main" val="1690306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97A4-8C72-4882-87F7-A5CDA6CCEFC1}"/>
              </a:ext>
            </a:extLst>
          </p:cNvPr>
          <p:cNvSpPr>
            <a:spLocks noGrp="1"/>
          </p:cNvSpPr>
          <p:nvPr>
            <p:ph type="title"/>
          </p:nvPr>
        </p:nvSpPr>
        <p:spPr/>
        <p:txBody>
          <a:bodyPr/>
          <a:lstStyle/>
          <a:p>
            <a:r>
              <a:rPr lang="en-US" dirty="0"/>
              <a:t>Experiment 1</a:t>
            </a:r>
          </a:p>
        </p:txBody>
      </p:sp>
      <p:graphicFrame>
        <p:nvGraphicFramePr>
          <p:cNvPr id="4" name="Table 3">
            <a:extLst>
              <a:ext uri="{FF2B5EF4-FFF2-40B4-BE49-F238E27FC236}">
                <a16:creationId xmlns:a16="http://schemas.microsoft.com/office/drawing/2014/main" id="{339BD1A5-90CA-442E-9B14-F4A7911F7D23}"/>
              </a:ext>
            </a:extLst>
          </p:cNvPr>
          <p:cNvGraphicFramePr>
            <a:graphicFrameLocks noGrp="1"/>
          </p:cNvGraphicFramePr>
          <p:nvPr>
            <p:extLst>
              <p:ext uri="{D42A27DB-BD31-4B8C-83A1-F6EECF244321}">
                <p14:modId xmlns:p14="http://schemas.microsoft.com/office/powerpoint/2010/main" val="1836516140"/>
              </p:ext>
            </p:extLst>
          </p:nvPr>
        </p:nvGraphicFramePr>
        <p:xfrm>
          <a:off x="1295399" y="2091744"/>
          <a:ext cx="7603066" cy="1321189"/>
        </p:xfrm>
        <a:graphic>
          <a:graphicData uri="http://schemas.openxmlformats.org/drawingml/2006/table">
            <a:tbl>
              <a:tblPr firstRow="1" firstCol="1" bandRow="1">
                <a:tableStyleId>{5C22544A-7EE6-4342-B048-85BDC9FD1C3A}</a:tableStyleId>
              </a:tblPr>
              <a:tblGrid>
                <a:gridCol w="1140460">
                  <a:extLst>
                    <a:ext uri="{9D8B030D-6E8A-4147-A177-3AD203B41FA5}">
                      <a16:colId xmlns:a16="http://schemas.microsoft.com/office/drawing/2014/main" val="3022365750"/>
                    </a:ext>
                  </a:extLst>
                </a:gridCol>
                <a:gridCol w="1805729">
                  <a:extLst>
                    <a:ext uri="{9D8B030D-6E8A-4147-A177-3AD203B41FA5}">
                      <a16:colId xmlns:a16="http://schemas.microsoft.com/office/drawing/2014/main" val="2192083181"/>
                    </a:ext>
                  </a:extLst>
                </a:gridCol>
                <a:gridCol w="1900766">
                  <a:extLst>
                    <a:ext uri="{9D8B030D-6E8A-4147-A177-3AD203B41FA5}">
                      <a16:colId xmlns:a16="http://schemas.microsoft.com/office/drawing/2014/main" val="3635830121"/>
                    </a:ext>
                  </a:extLst>
                </a:gridCol>
                <a:gridCol w="2756111">
                  <a:extLst>
                    <a:ext uri="{9D8B030D-6E8A-4147-A177-3AD203B41FA5}">
                      <a16:colId xmlns:a16="http://schemas.microsoft.com/office/drawing/2014/main" val="333947958"/>
                    </a:ext>
                  </a:extLst>
                </a:gridCol>
              </a:tblGrid>
              <a:tr h="185336">
                <a:tc gridSpan="4">
                  <a:txBody>
                    <a:bodyPr/>
                    <a:lstStyle/>
                    <a:p>
                      <a:pPr marL="0" marR="0" algn="l" rtl="0">
                        <a:lnSpc>
                          <a:spcPct val="107000"/>
                        </a:lnSpc>
                        <a:spcBef>
                          <a:spcPts val="0"/>
                        </a:spcBef>
                        <a:spcAft>
                          <a:spcPts val="0"/>
                        </a:spcAft>
                      </a:pPr>
                      <a:r>
                        <a:rPr lang="en-US" sz="1600">
                          <a:effectLst/>
                        </a:rPr>
                        <a:t>CNN default training (measured on Test)</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97570188"/>
                  </a:ext>
                </a:extLst>
              </a:tr>
              <a:tr h="573286">
                <a:tc>
                  <a:txBody>
                    <a:bodyPr/>
                    <a:lstStyle/>
                    <a:p>
                      <a:pPr marL="0" marR="0" algn="l" rtl="0">
                        <a:lnSpc>
                          <a:spcPct val="107000"/>
                        </a:lnSpc>
                        <a:spcBef>
                          <a:spcPts val="0"/>
                        </a:spcBef>
                        <a:spcAft>
                          <a:spcPts val="0"/>
                        </a:spcAft>
                      </a:pPr>
                      <a:r>
                        <a:rPr lang="en-US" sz="1600">
                          <a:effectLst/>
                        </a:rPr>
                        <a:t> </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600">
                          <a:effectLst/>
                        </a:rPr>
                        <a:t>Accuracy on Natural examples</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600">
                          <a:effectLst/>
                        </a:rPr>
                        <a:t>Accuracy on PGD adversarial examples</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600" dirty="0">
                          <a:effectLst/>
                        </a:rPr>
                        <a:t>Accuracy on FGSM adversarial examples</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6793551"/>
                  </a:ext>
                </a:extLst>
              </a:tr>
              <a:tr h="185336">
                <a:tc>
                  <a:txBody>
                    <a:bodyPr/>
                    <a:lstStyle/>
                    <a:p>
                      <a:pPr marL="0" marR="0" algn="l" rtl="0">
                        <a:lnSpc>
                          <a:spcPct val="107000"/>
                        </a:lnSpc>
                        <a:spcBef>
                          <a:spcPts val="0"/>
                        </a:spcBef>
                        <a:spcAft>
                          <a:spcPts val="0"/>
                        </a:spcAft>
                      </a:pPr>
                      <a:r>
                        <a:rPr lang="en-US" sz="1600">
                          <a:effectLst/>
                        </a:rPr>
                        <a:t>GTSRB</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600">
                          <a:effectLst/>
                        </a:rPr>
                        <a:t>99%</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600">
                          <a:effectLst/>
                        </a:rPr>
                        <a:t>10%</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600" dirty="0">
                          <a:effectLst/>
                        </a:rPr>
                        <a:t>3%</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38869004"/>
                  </a:ext>
                </a:extLst>
              </a:tr>
              <a:tr h="185336">
                <a:tc>
                  <a:txBody>
                    <a:bodyPr/>
                    <a:lstStyle/>
                    <a:p>
                      <a:pPr marL="0" marR="0" algn="l" rtl="0">
                        <a:lnSpc>
                          <a:spcPct val="107000"/>
                        </a:lnSpc>
                        <a:spcBef>
                          <a:spcPts val="0"/>
                        </a:spcBef>
                        <a:spcAft>
                          <a:spcPts val="0"/>
                        </a:spcAft>
                      </a:pPr>
                      <a:r>
                        <a:rPr lang="en-US" sz="1600">
                          <a:effectLst/>
                        </a:rPr>
                        <a:t>MNIST</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600">
                          <a:effectLst/>
                        </a:rPr>
                        <a:t>99%</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600">
                          <a:effectLst/>
                        </a:rPr>
                        <a:t>2%</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600" dirty="0">
                          <a:effectLst/>
                        </a:rPr>
                        <a:t>17%</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53307384"/>
                  </a:ext>
                </a:extLst>
              </a:tr>
            </a:tbl>
          </a:graphicData>
        </a:graphic>
      </p:graphicFrame>
    </p:spTree>
    <p:extLst>
      <p:ext uri="{BB962C8B-B14F-4D97-AF65-F5344CB8AC3E}">
        <p14:creationId xmlns:p14="http://schemas.microsoft.com/office/powerpoint/2010/main" val="1857920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4C31A-D2FD-4C58-9371-F2F9132FD1FC}"/>
              </a:ext>
            </a:extLst>
          </p:cNvPr>
          <p:cNvSpPr>
            <a:spLocks noGrp="1"/>
          </p:cNvSpPr>
          <p:nvPr>
            <p:ph type="title"/>
          </p:nvPr>
        </p:nvSpPr>
        <p:spPr/>
        <p:txBody>
          <a:bodyPr/>
          <a:lstStyle/>
          <a:p>
            <a:r>
              <a:rPr lang="en-US" dirty="0"/>
              <a:t>Adversarial Attacks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C2F2B57-6DB9-42B3-ACF0-1CAA2EA6B412}"/>
                  </a:ext>
                </a:extLst>
              </p:cNvPr>
              <p:cNvSpPr>
                <a:spLocks noGrp="1"/>
              </p:cNvSpPr>
              <p:nvPr>
                <p:ph idx="1"/>
              </p:nvPr>
            </p:nvSpPr>
            <p:spPr/>
            <p:txBody>
              <a:bodyPr/>
              <a:lstStyle/>
              <a:p>
                <a:r>
                  <a:rPr lang="en-US" dirty="0"/>
                  <a:t>Adversarial attack to a classification model </a:t>
                </a:r>
                <a14:m>
                  <m:oMath xmlns:m="http://schemas.openxmlformats.org/officeDocument/2006/math">
                    <m:r>
                      <a:rPr lang="en-US" i="1" dirty="0" smtClean="0">
                        <a:latin typeface="Cambria Math" panose="02040503050406030204" pitchFamily="18" charset="0"/>
                      </a:rPr>
                      <m:t>𝑀</m:t>
                    </m:r>
                  </m:oMath>
                </a14:m>
                <a:r>
                  <a:rPr lang="en-US" dirty="0"/>
                  <a:t> is a procedure that given an input </a:t>
                </a:r>
                <a14:m>
                  <m:oMath xmlns:m="http://schemas.openxmlformats.org/officeDocument/2006/math">
                    <m:r>
                      <a:rPr lang="en-US" i="1" dirty="0" smtClean="0">
                        <a:latin typeface="Cambria Math" panose="02040503050406030204" pitchFamily="18" charset="0"/>
                      </a:rPr>
                      <m:t>𝑥</m:t>
                    </m:r>
                  </m:oMath>
                </a14:m>
                <a:r>
                  <a:rPr lang="en-US" dirty="0"/>
                  <a:t> produces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𝑎𝑑𝑣</m:t>
                        </m:r>
                      </m:sub>
                    </m:sSub>
                  </m:oMath>
                </a14:m>
                <a:r>
                  <a:rPr lang="en-US" dirty="0"/>
                  <a:t> such that </a:t>
                </a:r>
                <a14:m>
                  <m:oMath xmlns:m="http://schemas.openxmlformats.org/officeDocument/2006/math">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𝑀</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𝑎𝑑𝑣</m:t>
                            </m:r>
                          </m:sub>
                        </m:sSub>
                      </m:e>
                    </m:d>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𝑎𝑑𝑣</m:t>
                        </m:r>
                      </m:sub>
                    </m:sSub>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𝜖</m:t>
                    </m:r>
                    <m:r>
                      <a:rPr lang="en-US" b="0" i="1" smtClean="0">
                        <a:latin typeface="Cambria Math" panose="02040503050406030204" pitchFamily="18" charset="0"/>
                      </a:rPr>
                      <m:t>)</m:t>
                    </m:r>
                  </m:oMath>
                </a14:m>
                <a:r>
                  <a:rPr lang="en-US" dirty="0"/>
                  <a:t>.</a:t>
                </a:r>
                <a:br>
                  <a:rPr lang="en-US" dirty="0"/>
                </a:br>
                <a:endParaRPr lang="en-US" dirty="0"/>
              </a:p>
              <a:p>
                <a:r>
                  <a:rPr lang="en-US" dirty="0"/>
                  <a:t>Targeted Adversarial Attacks: For input and label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𝐷</m:t>
                    </m:r>
                  </m:oMath>
                </a14:m>
                <a:r>
                  <a:rPr lang="en-US" dirty="0"/>
                  <a:t>, specify a label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US" dirty="0"/>
                  <a:t> and restrict the attack to produce an example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𝑎𝑑𝑣</m:t>
                        </m:r>
                      </m:sub>
                    </m:sSub>
                  </m:oMath>
                </a14:m>
                <a:r>
                  <a:rPr lang="en-US" dirty="0"/>
                  <a:t> that </a:t>
                </a:r>
                <a14:m>
                  <m:oMath xmlns:m="http://schemas.openxmlformats.org/officeDocument/2006/math">
                    <m:r>
                      <a:rPr lang="en-US" b="0" i="1" smtClean="0">
                        <a:latin typeface="Cambria Math" panose="02040503050406030204" pitchFamily="18" charset="0"/>
                      </a:rPr>
                      <m:t>𝑀</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𝑎𝑑𝑣</m:t>
                            </m:r>
                          </m:sub>
                        </m:sSub>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𝑎𝑑𝑣</m:t>
                        </m:r>
                      </m:sub>
                    </m:sSub>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𝜖</m:t>
                    </m:r>
                    <m:r>
                      <a:rPr lang="en-US" b="0" i="1" smtClean="0">
                        <a:latin typeface="Cambria Math" panose="02040503050406030204" pitchFamily="18" charset="0"/>
                      </a:rPr>
                      <m:t>)</m:t>
                    </m:r>
                  </m:oMath>
                </a14:m>
                <a:r>
                  <a:rPr lang="en-US" dirty="0"/>
                  <a:t>. </a:t>
                </a:r>
              </a:p>
              <a:p>
                <a:pPr marL="0" indent="0">
                  <a:buNone/>
                </a:pPr>
                <a:endParaRPr lang="en-US" dirty="0"/>
              </a:p>
            </p:txBody>
          </p:sp>
        </mc:Choice>
        <mc:Fallback>
          <p:sp>
            <p:nvSpPr>
              <p:cNvPr id="3" name="Content Placeholder 2">
                <a:extLst>
                  <a:ext uri="{FF2B5EF4-FFF2-40B4-BE49-F238E27FC236}">
                    <a16:creationId xmlns:a16="http://schemas.microsoft.com/office/drawing/2014/main" id="{5C2F2B57-6DB9-42B3-ACF0-1CAA2EA6B412}"/>
                  </a:ext>
                </a:extLst>
              </p:cNvPr>
              <p:cNvSpPr>
                <a:spLocks noGrp="1" noRot="1" noChangeAspect="1" noMove="1" noResize="1" noEditPoints="1" noAdjustHandles="1" noChangeArrowheads="1" noChangeShapeType="1" noTextEdit="1"/>
              </p:cNvSpPr>
              <p:nvPr>
                <p:ph idx="1"/>
              </p:nvPr>
            </p:nvSpPr>
            <p:spPr>
              <a:blipFill>
                <a:blip r:embed="rId2"/>
                <a:stretch>
                  <a:fillRect l="-1043" t="-2241" r="-696"/>
                </a:stretch>
              </a:blipFill>
            </p:spPr>
            <p:txBody>
              <a:bodyPr/>
              <a:lstStyle/>
              <a:p>
                <a:r>
                  <a:rPr lang="en-US">
                    <a:noFill/>
                  </a:rPr>
                  <a:t> </a:t>
                </a:r>
              </a:p>
            </p:txBody>
          </p:sp>
        </mc:Fallback>
      </mc:AlternateContent>
    </p:spTree>
    <p:extLst>
      <p:ext uri="{BB962C8B-B14F-4D97-AF65-F5344CB8AC3E}">
        <p14:creationId xmlns:p14="http://schemas.microsoft.com/office/powerpoint/2010/main" val="7640852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45448-6B20-4642-AA16-A4B5C67F3726}"/>
              </a:ext>
            </a:extLst>
          </p:cNvPr>
          <p:cNvSpPr>
            <a:spLocks noGrp="1"/>
          </p:cNvSpPr>
          <p:nvPr>
            <p:ph type="title"/>
          </p:nvPr>
        </p:nvSpPr>
        <p:spPr/>
        <p:txBody>
          <a:bodyPr/>
          <a:lstStyle/>
          <a:p>
            <a:r>
              <a:rPr lang="en-US" dirty="0"/>
              <a:t>Examples</a:t>
            </a:r>
          </a:p>
        </p:txBody>
      </p:sp>
      <p:pic>
        <p:nvPicPr>
          <p:cNvPr id="8" name="תמונה 25">
            <a:extLst>
              <a:ext uri="{FF2B5EF4-FFF2-40B4-BE49-F238E27FC236}">
                <a16:creationId xmlns:a16="http://schemas.microsoft.com/office/drawing/2014/main" id="{4031CCD9-0492-4112-97E6-E661C07ADE9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742746" y="1513344"/>
            <a:ext cx="4207042" cy="5135659"/>
          </a:xfrm>
          <a:prstGeom prst="rect">
            <a:avLst/>
          </a:prstGeom>
        </p:spPr>
      </p:pic>
      <p:pic>
        <p:nvPicPr>
          <p:cNvPr id="9" name="תמונה 24">
            <a:extLst>
              <a:ext uri="{FF2B5EF4-FFF2-40B4-BE49-F238E27FC236}">
                <a16:creationId xmlns:a16="http://schemas.microsoft.com/office/drawing/2014/main" id="{28B8CF5B-6A98-4933-A99E-4FED8D977C0A}"/>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822576" y="1607420"/>
            <a:ext cx="3735309" cy="4973004"/>
          </a:xfrm>
          <a:prstGeom prst="rect">
            <a:avLst/>
          </a:prstGeom>
        </p:spPr>
      </p:pic>
      <p:sp>
        <p:nvSpPr>
          <p:cNvPr id="10" name="תיבת טקסט 26">
            <a:extLst>
              <a:ext uri="{FF2B5EF4-FFF2-40B4-BE49-F238E27FC236}">
                <a16:creationId xmlns:a16="http://schemas.microsoft.com/office/drawing/2014/main" id="{07702A8B-1FEC-45A6-9452-357282EBB7CF}"/>
              </a:ext>
            </a:extLst>
          </p:cNvPr>
          <p:cNvSpPr txBox="1"/>
          <p:nvPr/>
        </p:nvSpPr>
        <p:spPr>
          <a:xfrm>
            <a:off x="7409288" y="1355836"/>
            <a:ext cx="838477" cy="365130"/>
          </a:xfrm>
          <a:prstGeom prst="rect">
            <a:avLst/>
          </a:prstGeom>
          <a:solidFill>
            <a:schemeClr val="lt1"/>
          </a:solidFill>
          <a:ln w="6350">
            <a:solidFill>
              <a:schemeClr val="bg1"/>
            </a:solidFill>
          </a:ln>
        </p:spPr>
        <p:txBody>
          <a:bodyPr rot="0" spcFirstLastPara="0" vert="horz" wrap="square" lIns="91440" tIns="45720" rIns="91440" bIns="45720" numCol="1" spcCol="0" rtlCol="1" fromWordArt="0" anchor="t" anchorCtr="0" forceAA="0" compatLnSpc="1">
            <a:prstTxWarp prst="textNoShape">
              <a:avLst/>
            </a:prstTxWarp>
            <a:noAutofit/>
          </a:bodyPr>
          <a:lstStyle/>
          <a:p>
            <a:pPr marL="0" marR="0" algn="l" rtl="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PGD</a:t>
            </a:r>
          </a:p>
        </p:txBody>
      </p:sp>
      <p:sp>
        <p:nvSpPr>
          <p:cNvPr id="11" name="תיבת טקסט 27">
            <a:extLst>
              <a:ext uri="{FF2B5EF4-FFF2-40B4-BE49-F238E27FC236}">
                <a16:creationId xmlns:a16="http://schemas.microsoft.com/office/drawing/2014/main" id="{C12F2918-908E-4D39-BCC5-710D2C94B15D}"/>
              </a:ext>
            </a:extLst>
          </p:cNvPr>
          <p:cNvSpPr txBox="1"/>
          <p:nvPr/>
        </p:nvSpPr>
        <p:spPr>
          <a:xfrm>
            <a:off x="3419540" y="1355835"/>
            <a:ext cx="1020538" cy="423654"/>
          </a:xfrm>
          <a:prstGeom prst="rect">
            <a:avLst/>
          </a:prstGeom>
          <a:solidFill>
            <a:schemeClr val="lt1"/>
          </a:solidFill>
          <a:ln w="6350">
            <a:solidFill>
              <a:schemeClr val="bg1"/>
            </a:solidFill>
          </a:ln>
        </p:spPr>
        <p:txBody>
          <a:bodyPr rot="0" spcFirstLastPara="0" vert="horz" wrap="square" lIns="91440" tIns="45720" rIns="91440" bIns="45720" numCol="1" spcCol="0" rtlCol="1" fromWordArt="0" anchor="t" anchorCtr="0" forceAA="0" compatLnSpc="1">
            <a:prstTxWarp prst="textNoShape">
              <a:avLst/>
            </a:prstTxWarp>
            <a:noAutofit/>
          </a:bodyPr>
          <a:lstStyle/>
          <a:p>
            <a:pPr marL="0" marR="0" algn="l" rtl="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FGSM</a:t>
            </a:r>
          </a:p>
        </p:txBody>
      </p:sp>
    </p:spTree>
    <p:extLst>
      <p:ext uri="{BB962C8B-B14F-4D97-AF65-F5344CB8AC3E}">
        <p14:creationId xmlns:p14="http://schemas.microsoft.com/office/powerpoint/2010/main" val="2607625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8E8B1-02D7-4358-B571-58E0C7FEC48E}"/>
              </a:ext>
            </a:extLst>
          </p:cNvPr>
          <p:cNvSpPr>
            <a:spLocks noGrp="1"/>
          </p:cNvSpPr>
          <p:nvPr>
            <p:ph type="title"/>
          </p:nvPr>
        </p:nvSpPr>
        <p:spPr/>
        <p:txBody>
          <a:bodyPr/>
          <a:lstStyle/>
          <a:p>
            <a:r>
              <a:rPr lang="en-US" dirty="0"/>
              <a:t>Experiment 2</a:t>
            </a:r>
          </a:p>
        </p:txBody>
      </p:sp>
      <p:graphicFrame>
        <p:nvGraphicFramePr>
          <p:cNvPr id="4" name="Table 3">
            <a:extLst>
              <a:ext uri="{FF2B5EF4-FFF2-40B4-BE49-F238E27FC236}">
                <a16:creationId xmlns:a16="http://schemas.microsoft.com/office/drawing/2014/main" id="{EB4584D7-30D6-45A8-827A-409622EDEE79}"/>
              </a:ext>
            </a:extLst>
          </p:cNvPr>
          <p:cNvGraphicFramePr>
            <a:graphicFrameLocks noGrp="1"/>
          </p:cNvGraphicFramePr>
          <p:nvPr>
            <p:extLst>
              <p:ext uri="{D42A27DB-BD31-4B8C-83A1-F6EECF244321}">
                <p14:modId xmlns:p14="http://schemas.microsoft.com/office/powerpoint/2010/main" val="2407110379"/>
              </p:ext>
            </p:extLst>
          </p:nvPr>
        </p:nvGraphicFramePr>
        <p:xfrm>
          <a:off x="838199" y="1981358"/>
          <a:ext cx="5389881" cy="1551421"/>
        </p:xfrm>
        <a:graphic>
          <a:graphicData uri="http://schemas.openxmlformats.org/drawingml/2006/table">
            <a:tbl>
              <a:tblPr firstRow="1" firstCol="1" bandRow="1">
                <a:tableStyleId>{5C22544A-7EE6-4342-B048-85BDC9FD1C3A}</a:tableStyleId>
              </a:tblPr>
              <a:tblGrid>
                <a:gridCol w="808482">
                  <a:extLst>
                    <a:ext uri="{9D8B030D-6E8A-4147-A177-3AD203B41FA5}">
                      <a16:colId xmlns:a16="http://schemas.microsoft.com/office/drawing/2014/main" val="1362456263"/>
                    </a:ext>
                  </a:extLst>
                </a:gridCol>
                <a:gridCol w="1280097">
                  <a:extLst>
                    <a:ext uri="{9D8B030D-6E8A-4147-A177-3AD203B41FA5}">
                      <a16:colId xmlns:a16="http://schemas.microsoft.com/office/drawing/2014/main" val="1338293226"/>
                    </a:ext>
                  </a:extLst>
                </a:gridCol>
                <a:gridCol w="1347470">
                  <a:extLst>
                    <a:ext uri="{9D8B030D-6E8A-4147-A177-3AD203B41FA5}">
                      <a16:colId xmlns:a16="http://schemas.microsoft.com/office/drawing/2014/main" val="2595316501"/>
                    </a:ext>
                  </a:extLst>
                </a:gridCol>
                <a:gridCol w="1953832">
                  <a:extLst>
                    <a:ext uri="{9D8B030D-6E8A-4147-A177-3AD203B41FA5}">
                      <a16:colId xmlns:a16="http://schemas.microsoft.com/office/drawing/2014/main" val="2309467635"/>
                    </a:ext>
                  </a:extLst>
                </a:gridCol>
              </a:tblGrid>
              <a:tr h="289276">
                <a:tc gridSpan="4">
                  <a:txBody>
                    <a:bodyPr/>
                    <a:lstStyle/>
                    <a:p>
                      <a:pPr marL="0" marR="0" algn="l" rtl="0">
                        <a:lnSpc>
                          <a:spcPct val="107000"/>
                        </a:lnSpc>
                        <a:spcBef>
                          <a:spcPts val="0"/>
                        </a:spcBef>
                        <a:spcAft>
                          <a:spcPts val="0"/>
                        </a:spcAft>
                      </a:pPr>
                      <a:r>
                        <a:rPr lang="en-US" sz="1400">
                          <a:effectLst/>
                        </a:rPr>
                        <a:t>CNN adversarial training with FGSM (measured on Test)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24824371"/>
                  </a:ext>
                </a:extLst>
              </a:tr>
              <a:tr h="570972">
                <a:tc>
                  <a:txBody>
                    <a:bodyPr/>
                    <a:lstStyle/>
                    <a:p>
                      <a:pPr marL="0" marR="0" algn="l" rtl="0">
                        <a:lnSpc>
                          <a:spcPct val="107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dirty="0">
                          <a:effectLst/>
                        </a:rPr>
                        <a:t>Accuracy on Natural examples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Accuracy on PGD adversarial examples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Accuracy on FGSM adversarial examples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64652258"/>
                  </a:ext>
                </a:extLst>
              </a:tr>
              <a:tr h="289276">
                <a:tc>
                  <a:txBody>
                    <a:bodyPr/>
                    <a:lstStyle/>
                    <a:p>
                      <a:pPr marL="0" marR="0" algn="l" rtl="0">
                        <a:lnSpc>
                          <a:spcPct val="107000"/>
                        </a:lnSpc>
                        <a:spcBef>
                          <a:spcPts val="0"/>
                        </a:spcBef>
                        <a:spcAft>
                          <a:spcPts val="0"/>
                        </a:spcAft>
                      </a:pPr>
                      <a:r>
                        <a:rPr lang="en-US" sz="1400">
                          <a:effectLst/>
                        </a:rPr>
                        <a:t>GTSRB</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91148676"/>
                  </a:ext>
                </a:extLst>
              </a:tr>
              <a:tr h="298118">
                <a:tc>
                  <a:txBody>
                    <a:bodyPr/>
                    <a:lstStyle/>
                    <a:p>
                      <a:pPr marL="0" marR="0" algn="l" rtl="0">
                        <a:lnSpc>
                          <a:spcPct val="107000"/>
                        </a:lnSpc>
                        <a:spcBef>
                          <a:spcPts val="0"/>
                        </a:spcBef>
                        <a:spcAft>
                          <a:spcPts val="0"/>
                        </a:spcAft>
                      </a:pPr>
                      <a:r>
                        <a:rPr lang="en-US" sz="1400" dirty="0">
                          <a:effectLst/>
                        </a:rPr>
                        <a:t>MNIST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dirty="0">
                          <a:effectLst/>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7158626"/>
                  </a:ext>
                </a:extLst>
              </a:tr>
            </a:tbl>
          </a:graphicData>
        </a:graphic>
      </p:graphicFrame>
      <p:graphicFrame>
        <p:nvGraphicFramePr>
          <p:cNvPr id="6" name="Table 5">
            <a:extLst>
              <a:ext uri="{FF2B5EF4-FFF2-40B4-BE49-F238E27FC236}">
                <a16:creationId xmlns:a16="http://schemas.microsoft.com/office/drawing/2014/main" id="{3E463D0D-F95F-4638-89FB-C3A1D490AC22}"/>
              </a:ext>
            </a:extLst>
          </p:cNvPr>
          <p:cNvGraphicFramePr>
            <a:graphicFrameLocks noGrp="1"/>
          </p:cNvGraphicFramePr>
          <p:nvPr>
            <p:extLst>
              <p:ext uri="{D42A27DB-BD31-4B8C-83A1-F6EECF244321}">
                <p14:modId xmlns:p14="http://schemas.microsoft.com/office/powerpoint/2010/main" val="3987284049"/>
              </p:ext>
            </p:extLst>
          </p:nvPr>
        </p:nvGraphicFramePr>
        <p:xfrm>
          <a:off x="838200" y="3913346"/>
          <a:ext cx="5389881" cy="1477491"/>
        </p:xfrm>
        <a:graphic>
          <a:graphicData uri="http://schemas.openxmlformats.org/drawingml/2006/table">
            <a:tbl>
              <a:tblPr firstRow="1" firstCol="1" bandRow="1">
                <a:tableStyleId>{5C22544A-7EE6-4342-B048-85BDC9FD1C3A}</a:tableStyleId>
              </a:tblPr>
              <a:tblGrid>
                <a:gridCol w="808482">
                  <a:extLst>
                    <a:ext uri="{9D8B030D-6E8A-4147-A177-3AD203B41FA5}">
                      <a16:colId xmlns:a16="http://schemas.microsoft.com/office/drawing/2014/main" val="243781040"/>
                    </a:ext>
                  </a:extLst>
                </a:gridCol>
                <a:gridCol w="1280097">
                  <a:extLst>
                    <a:ext uri="{9D8B030D-6E8A-4147-A177-3AD203B41FA5}">
                      <a16:colId xmlns:a16="http://schemas.microsoft.com/office/drawing/2014/main" val="2914396841"/>
                    </a:ext>
                  </a:extLst>
                </a:gridCol>
                <a:gridCol w="1347470">
                  <a:extLst>
                    <a:ext uri="{9D8B030D-6E8A-4147-A177-3AD203B41FA5}">
                      <a16:colId xmlns:a16="http://schemas.microsoft.com/office/drawing/2014/main" val="2128506856"/>
                    </a:ext>
                  </a:extLst>
                </a:gridCol>
                <a:gridCol w="1953832">
                  <a:extLst>
                    <a:ext uri="{9D8B030D-6E8A-4147-A177-3AD203B41FA5}">
                      <a16:colId xmlns:a16="http://schemas.microsoft.com/office/drawing/2014/main" val="239746169"/>
                    </a:ext>
                  </a:extLst>
                </a:gridCol>
              </a:tblGrid>
              <a:tr h="264881">
                <a:tc gridSpan="4">
                  <a:txBody>
                    <a:bodyPr/>
                    <a:lstStyle/>
                    <a:p>
                      <a:pPr marL="0" marR="0" algn="l" rtl="0">
                        <a:lnSpc>
                          <a:spcPct val="107000"/>
                        </a:lnSpc>
                        <a:spcBef>
                          <a:spcPts val="0"/>
                        </a:spcBef>
                        <a:spcAft>
                          <a:spcPts val="0"/>
                        </a:spcAft>
                      </a:pPr>
                      <a:r>
                        <a:rPr lang="en-US" sz="1400">
                          <a:effectLst/>
                        </a:rPr>
                        <a:t>CNN adversarial training with PGD (measured on Test)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43094560"/>
                  </a:ext>
                </a:extLst>
              </a:tr>
              <a:tr h="522822">
                <a:tc>
                  <a:txBody>
                    <a:bodyPr/>
                    <a:lstStyle/>
                    <a:p>
                      <a:pPr marL="0" marR="0" algn="l" rtl="0">
                        <a:lnSpc>
                          <a:spcPct val="107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dirty="0">
                          <a:effectLst/>
                        </a:rPr>
                        <a:t>Accuracy on Natural examples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Accuracy on PGD adversarial examples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Accuracy on FGSM adversarial examples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17319928"/>
                  </a:ext>
                </a:extLst>
              </a:tr>
              <a:tr h="264881">
                <a:tc>
                  <a:txBody>
                    <a:bodyPr/>
                    <a:lstStyle/>
                    <a:p>
                      <a:pPr marL="0" marR="0" algn="l" rtl="0">
                        <a:lnSpc>
                          <a:spcPct val="107000"/>
                        </a:lnSpc>
                        <a:spcBef>
                          <a:spcPts val="0"/>
                        </a:spcBef>
                        <a:spcAft>
                          <a:spcPts val="0"/>
                        </a:spcAft>
                      </a:pPr>
                      <a:r>
                        <a:rPr lang="en-US" sz="1400">
                          <a:effectLst/>
                        </a:rPr>
                        <a:t>GTSRB</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64</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45</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56</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21206439"/>
                  </a:ext>
                </a:extLst>
              </a:tr>
              <a:tr h="272978">
                <a:tc>
                  <a:txBody>
                    <a:bodyPr/>
                    <a:lstStyle/>
                    <a:p>
                      <a:pPr marL="0" marR="0" algn="l" rtl="0">
                        <a:lnSpc>
                          <a:spcPct val="107000"/>
                        </a:lnSpc>
                        <a:spcBef>
                          <a:spcPts val="0"/>
                        </a:spcBef>
                        <a:spcAft>
                          <a:spcPts val="0"/>
                        </a:spcAft>
                      </a:pPr>
                      <a:r>
                        <a:rPr lang="en-US" sz="1400">
                          <a:effectLst/>
                        </a:rPr>
                        <a:t>MNIST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98%</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95%</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dirty="0">
                          <a:effectLst/>
                        </a:rPr>
                        <a:t>97%</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04905097"/>
                  </a:ext>
                </a:extLst>
              </a:tr>
            </a:tbl>
          </a:graphicData>
        </a:graphic>
      </p:graphicFrame>
    </p:spTree>
    <p:extLst>
      <p:ext uri="{BB962C8B-B14F-4D97-AF65-F5344CB8AC3E}">
        <p14:creationId xmlns:p14="http://schemas.microsoft.com/office/powerpoint/2010/main" val="25040128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8E8B1-02D7-4358-B571-58E0C7FEC48E}"/>
              </a:ext>
            </a:extLst>
          </p:cNvPr>
          <p:cNvSpPr>
            <a:spLocks noGrp="1"/>
          </p:cNvSpPr>
          <p:nvPr>
            <p:ph type="title"/>
          </p:nvPr>
        </p:nvSpPr>
        <p:spPr/>
        <p:txBody>
          <a:bodyPr/>
          <a:lstStyle/>
          <a:p>
            <a:r>
              <a:rPr lang="en-US" dirty="0"/>
              <a:t>Experiment 3</a:t>
            </a:r>
          </a:p>
        </p:txBody>
      </p:sp>
      <p:graphicFrame>
        <p:nvGraphicFramePr>
          <p:cNvPr id="4" name="Table 3">
            <a:extLst>
              <a:ext uri="{FF2B5EF4-FFF2-40B4-BE49-F238E27FC236}">
                <a16:creationId xmlns:a16="http://schemas.microsoft.com/office/drawing/2014/main" id="{EB4584D7-30D6-45A8-827A-409622EDEE79}"/>
              </a:ext>
            </a:extLst>
          </p:cNvPr>
          <p:cNvGraphicFramePr>
            <a:graphicFrameLocks noGrp="1"/>
          </p:cNvGraphicFramePr>
          <p:nvPr>
            <p:extLst>
              <p:ext uri="{D42A27DB-BD31-4B8C-83A1-F6EECF244321}">
                <p14:modId xmlns:p14="http://schemas.microsoft.com/office/powerpoint/2010/main" val="2503061386"/>
              </p:ext>
            </p:extLst>
          </p:nvPr>
        </p:nvGraphicFramePr>
        <p:xfrm>
          <a:off x="838199" y="1981358"/>
          <a:ext cx="5389881" cy="1551421"/>
        </p:xfrm>
        <a:graphic>
          <a:graphicData uri="http://schemas.openxmlformats.org/drawingml/2006/table">
            <a:tbl>
              <a:tblPr firstRow="1" firstCol="1" bandRow="1">
                <a:tableStyleId>{5C22544A-7EE6-4342-B048-85BDC9FD1C3A}</a:tableStyleId>
              </a:tblPr>
              <a:tblGrid>
                <a:gridCol w="808482">
                  <a:extLst>
                    <a:ext uri="{9D8B030D-6E8A-4147-A177-3AD203B41FA5}">
                      <a16:colId xmlns:a16="http://schemas.microsoft.com/office/drawing/2014/main" val="1362456263"/>
                    </a:ext>
                  </a:extLst>
                </a:gridCol>
                <a:gridCol w="1280097">
                  <a:extLst>
                    <a:ext uri="{9D8B030D-6E8A-4147-A177-3AD203B41FA5}">
                      <a16:colId xmlns:a16="http://schemas.microsoft.com/office/drawing/2014/main" val="1338293226"/>
                    </a:ext>
                  </a:extLst>
                </a:gridCol>
                <a:gridCol w="1347470">
                  <a:extLst>
                    <a:ext uri="{9D8B030D-6E8A-4147-A177-3AD203B41FA5}">
                      <a16:colId xmlns:a16="http://schemas.microsoft.com/office/drawing/2014/main" val="2595316501"/>
                    </a:ext>
                  </a:extLst>
                </a:gridCol>
                <a:gridCol w="1953832">
                  <a:extLst>
                    <a:ext uri="{9D8B030D-6E8A-4147-A177-3AD203B41FA5}">
                      <a16:colId xmlns:a16="http://schemas.microsoft.com/office/drawing/2014/main" val="2309467635"/>
                    </a:ext>
                  </a:extLst>
                </a:gridCol>
              </a:tblGrid>
              <a:tr h="289276">
                <a:tc gridSpan="4">
                  <a:txBody>
                    <a:bodyPr/>
                    <a:lstStyle/>
                    <a:p>
                      <a:pPr marL="0" marR="0" algn="l" rtl="0">
                        <a:lnSpc>
                          <a:spcPct val="107000"/>
                        </a:lnSpc>
                        <a:spcBef>
                          <a:spcPts val="0"/>
                        </a:spcBef>
                        <a:spcAft>
                          <a:spcPts val="0"/>
                        </a:spcAft>
                      </a:pPr>
                      <a:r>
                        <a:rPr lang="en-US" sz="1400" dirty="0">
                          <a:effectLst/>
                        </a:rPr>
                        <a:t>STN adversarial training with FGSM (measured on Test)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24824371"/>
                  </a:ext>
                </a:extLst>
              </a:tr>
              <a:tr h="570972">
                <a:tc>
                  <a:txBody>
                    <a:bodyPr/>
                    <a:lstStyle/>
                    <a:p>
                      <a:pPr marL="0" marR="0" algn="l" rtl="0">
                        <a:lnSpc>
                          <a:spcPct val="107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dirty="0">
                          <a:effectLst/>
                        </a:rPr>
                        <a:t>Accuracy on Natural examples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Accuracy on PGD adversarial examples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Accuracy on FGSM adversarial examples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64652258"/>
                  </a:ext>
                </a:extLst>
              </a:tr>
              <a:tr h="289276">
                <a:tc>
                  <a:txBody>
                    <a:bodyPr/>
                    <a:lstStyle/>
                    <a:p>
                      <a:pPr marL="0" marR="0" algn="l" rtl="0">
                        <a:lnSpc>
                          <a:spcPct val="107000"/>
                        </a:lnSpc>
                        <a:spcBef>
                          <a:spcPts val="0"/>
                        </a:spcBef>
                        <a:spcAft>
                          <a:spcPts val="0"/>
                        </a:spcAft>
                      </a:pPr>
                      <a:r>
                        <a:rPr lang="en-US" sz="1400">
                          <a:effectLst/>
                        </a:rPr>
                        <a:t>GTSRB</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dirty="0">
                          <a:effectLst/>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91148676"/>
                  </a:ext>
                </a:extLst>
              </a:tr>
              <a:tr h="298118">
                <a:tc>
                  <a:txBody>
                    <a:bodyPr/>
                    <a:lstStyle/>
                    <a:p>
                      <a:pPr marL="0" marR="0" algn="l" rtl="0">
                        <a:lnSpc>
                          <a:spcPct val="107000"/>
                        </a:lnSpc>
                        <a:spcBef>
                          <a:spcPts val="0"/>
                        </a:spcBef>
                        <a:spcAft>
                          <a:spcPts val="0"/>
                        </a:spcAft>
                      </a:pPr>
                      <a:r>
                        <a:rPr lang="en-US" sz="1400" dirty="0">
                          <a:effectLst/>
                        </a:rPr>
                        <a:t>MNIST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dirty="0">
                          <a:effectLst/>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dirty="0">
                          <a:effectLst/>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7158626"/>
                  </a:ext>
                </a:extLst>
              </a:tr>
            </a:tbl>
          </a:graphicData>
        </a:graphic>
      </p:graphicFrame>
      <p:graphicFrame>
        <p:nvGraphicFramePr>
          <p:cNvPr id="6" name="Table 5">
            <a:extLst>
              <a:ext uri="{FF2B5EF4-FFF2-40B4-BE49-F238E27FC236}">
                <a16:creationId xmlns:a16="http://schemas.microsoft.com/office/drawing/2014/main" id="{3E463D0D-F95F-4638-89FB-C3A1D490AC22}"/>
              </a:ext>
            </a:extLst>
          </p:cNvPr>
          <p:cNvGraphicFramePr>
            <a:graphicFrameLocks noGrp="1"/>
          </p:cNvGraphicFramePr>
          <p:nvPr>
            <p:extLst>
              <p:ext uri="{D42A27DB-BD31-4B8C-83A1-F6EECF244321}">
                <p14:modId xmlns:p14="http://schemas.microsoft.com/office/powerpoint/2010/main" val="1658691784"/>
              </p:ext>
            </p:extLst>
          </p:nvPr>
        </p:nvGraphicFramePr>
        <p:xfrm>
          <a:off x="838200" y="3913346"/>
          <a:ext cx="5389881" cy="1477491"/>
        </p:xfrm>
        <a:graphic>
          <a:graphicData uri="http://schemas.openxmlformats.org/drawingml/2006/table">
            <a:tbl>
              <a:tblPr firstRow="1" firstCol="1" bandRow="1">
                <a:tableStyleId>{5C22544A-7EE6-4342-B048-85BDC9FD1C3A}</a:tableStyleId>
              </a:tblPr>
              <a:tblGrid>
                <a:gridCol w="808482">
                  <a:extLst>
                    <a:ext uri="{9D8B030D-6E8A-4147-A177-3AD203B41FA5}">
                      <a16:colId xmlns:a16="http://schemas.microsoft.com/office/drawing/2014/main" val="243781040"/>
                    </a:ext>
                  </a:extLst>
                </a:gridCol>
                <a:gridCol w="1280097">
                  <a:extLst>
                    <a:ext uri="{9D8B030D-6E8A-4147-A177-3AD203B41FA5}">
                      <a16:colId xmlns:a16="http://schemas.microsoft.com/office/drawing/2014/main" val="2914396841"/>
                    </a:ext>
                  </a:extLst>
                </a:gridCol>
                <a:gridCol w="1347470">
                  <a:extLst>
                    <a:ext uri="{9D8B030D-6E8A-4147-A177-3AD203B41FA5}">
                      <a16:colId xmlns:a16="http://schemas.microsoft.com/office/drawing/2014/main" val="2128506856"/>
                    </a:ext>
                  </a:extLst>
                </a:gridCol>
                <a:gridCol w="1953832">
                  <a:extLst>
                    <a:ext uri="{9D8B030D-6E8A-4147-A177-3AD203B41FA5}">
                      <a16:colId xmlns:a16="http://schemas.microsoft.com/office/drawing/2014/main" val="239746169"/>
                    </a:ext>
                  </a:extLst>
                </a:gridCol>
              </a:tblGrid>
              <a:tr h="264881">
                <a:tc gridSpan="4">
                  <a:txBody>
                    <a:bodyPr/>
                    <a:lstStyle/>
                    <a:p>
                      <a:pPr marL="0" marR="0" algn="l" rtl="0">
                        <a:lnSpc>
                          <a:spcPct val="107000"/>
                        </a:lnSpc>
                        <a:spcBef>
                          <a:spcPts val="0"/>
                        </a:spcBef>
                        <a:spcAft>
                          <a:spcPts val="0"/>
                        </a:spcAft>
                      </a:pPr>
                      <a:r>
                        <a:rPr lang="en-US" sz="1400" dirty="0">
                          <a:effectLst/>
                        </a:rPr>
                        <a:t>STN adversarial training with PGD (measured on Test)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43094560"/>
                  </a:ext>
                </a:extLst>
              </a:tr>
              <a:tr h="522822">
                <a:tc>
                  <a:txBody>
                    <a:bodyPr/>
                    <a:lstStyle/>
                    <a:p>
                      <a:pPr marL="0" marR="0" algn="l" rtl="0">
                        <a:lnSpc>
                          <a:spcPct val="107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dirty="0">
                          <a:effectLst/>
                        </a:rPr>
                        <a:t>Accuracy on Natural examples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dirty="0">
                          <a:effectLst/>
                        </a:rPr>
                        <a:t>Accuracy on PGD adversarial examples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Accuracy on FGSM adversarial examples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17319928"/>
                  </a:ext>
                </a:extLst>
              </a:tr>
              <a:tr h="264881">
                <a:tc>
                  <a:txBody>
                    <a:bodyPr/>
                    <a:lstStyle/>
                    <a:p>
                      <a:pPr marL="0" marR="0" algn="l" rtl="0">
                        <a:lnSpc>
                          <a:spcPct val="107000"/>
                        </a:lnSpc>
                        <a:spcBef>
                          <a:spcPts val="0"/>
                        </a:spcBef>
                        <a:spcAft>
                          <a:spcPts val="0"/>
                        </a:spcAft>
                      </a:pPr>
                      <a:r>
                        <a:rPr lang="en-US" sz="1400">
                          <a:effectLst/>
                        </a:rPr>
                        <a:t>GTSRB</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kern="1200" dirty="0">
                          <a:solidFill>
                            <a:schemeClr val="dk1"/>
                          </a:solidFill>
                          <a:effectLst/>
                          <a:latin typeface="+mn-lt"/>
                          <a:ea typeface="+mn-ea"/>
                          <a:cs typeface="+mn-cs"/>
                        </a:rPr>
                        <a:t> </a:t>
                      </a:r>
                    </a:p>
                  </a:txBody>
                  <a:tcPr marL="68580" marR="68580" marT="0" marB="0"/>
                </a:tc>
                <a:tc>
                  <a:txBody>
                    <a:bodyPr/>
                    <a:lstStyle/>
                    <a:p>
                      <a:pPr marL="0" marR="0" algn="l" rtl="0">
                        <a:lnSpc>
                          <a:spcPct val="107000"/>
                        </a:lnSpc>
                        <a:spcBef>
                          <a:spcPts val="0"/>
                        </a:spcBef>
                        <a:spcAft>
                          <a:spcPts val="0"/>
                        </a:spcAft>
                      </a:pPr>
                      <a:r>
                        <a:rPr lang="en-US" sz="1400" kern="1200">
                          <a:solidFill>
                            <a:schemeClr val="dk1"/>
                          </a:solidFill>
                          <a:effectLst/>
                          <a:latin typeface="+mn-lt"/>
                          <a:ea typeface="+mn-ea"/>
                          <a:cs typeface="+mn-cs"/>
                        </a:rPr>
                        <a:t> </a:t>
                      </a:r>
                    </a:p>
                  </a:txBody>
                  <a:tcPr marL="68580" marR="68580" marT="0" marB="0"/>
                </a:tc>
                <a:tc>
                  <a:txBody>
                    <a:bodyPr/>
                    <a:lstStyle/>
                    <a:p>
                      <a:pPr marL="0" marR="0" algn="l" rtl="0">
                        <a:lnSpc>
                          <a:spcPct val="107000"/>
                        </a:lnSpc>
                        <a:spcBef>
                          <a:spcPts val="0"/>
                        </a:spcBef>
                        <a:spcAft>
                          <a:spcPts val="0"/>
                        </a:spcAft>
                      </a:pPr>
                      <a:r>
                        <a:rPr lang="en-US" sz="1400" kern="1200">
                          <a:solidFill>
                            <a:schemeClr val="dk1"/>
                          </a:solidFill>
                          <a:effectLst/>
                          <a:latin typeface="+mn-lt"/>
                          <a:ea typeface="+mn-ea"/>
                          <a:cs typeface="+mn-cs"/>
                        </a:rPr>
                        <a:t> </a:t>
                      </a:r>
                    </a:p>
                  </a:txBody>
                  <a:tcPr marL="68580" marR="68580" marT="0" marB="0"/>
                </a:tc>
                <a:extLst>
                  <a:ext uri="{0D108BD9-81ED-4DB2-BD59-A6C34878D82A}">
                    <a16:rowId xmlns:a16="http://schemas.microsoft.com/office/drawing/2014/main" val="3621206439"/>
                  </a:ext>
                </a:extLst>
              </a:tr>
              <a:tr h="272978">
                <a:tc>
                  <a:txBody>
                    <a:bodyPr/>
                    <a:lstStyle/>
                    <a:p>
                      <a:pPr marL="0" marR="0" algn="l" rtl="0">
                        <a:lnSpc>
                          <a:spcPct val="107000"/>
                        </a:lnSpc>
                        <a:spcBef>
                          <a:spcPts val="0"/>
                        </a:spcBef>
                        <a:spcAft>
                          <a:spcPts val="0"/>
                        </a:spcAft>
                      </a:pPr>
                      <a:r>
                        <a:rPr lang="en-US" sz="1400">
                          <a:effectLst/>
                        </a:rPr>
                        <a:t>MNIST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kern="1200" dirty="0">
                          <a:solidFill>
                            <a:schemeClr val="dk1"/>
                          </a:solidFill>
                          <a:effectLst/>
                          <a:latin typeface="+mn-lt"/>
                          <a:ea typeface="+mn-ea"/>
                          <a:cs typeface="+mn-cs"/>
                        </a:rPr>
                        <a:t>98%</a:t>
                      </a:r>
                    </a:p>
                  </a:txBody>
                  <a:tcPr marL="68580" marR="68580" marT="0" marB="0"/>
                </a:tc>
                <a:tc>
                  <a:txBody>
                    <a:bodyPr/>
                    <a:lstStyle/>
                    <a:p>
                      <a:pPr marL="0" marR="0" algn="l" rtl="0">
                        <a:lnSpc>
                          <a:spcPct val="107000"/>
                        </a:lnSpc>
                        <a:spcBef>
                          <a:spcPts val="0"/>
                        </a:spcBef>
                        <a:spcAft>
                          <a:spcPts val="0"/>
                        </a:spcAft>
                      </a:pPr>
                      <a:r>
                        <a:rPr lang="en-US" sz="1400" kern="1200" dirty="0">
                          <a:solidFill>
                            <a:schemeClr val="dk1"/>
                          </a:solidFill>
                          <a:effectLst/>
                          <a:latin typeface="+mn-lt"/>
                          <a:ea typeface="+mn-ea"/>
                          <a:cs typeface="+mn-cs"/>
                        </a:rPr>
                        <a:t>81%</a:t>
                      </a:r>
                    </a:p>
                  </a:txBody>
                  <a:tcPr marL="68580" marR="68580" marT="0" marB="0"/>
                </a:tc>
                <a:tc>
                  <a:txBody>
                    <a:bodyPr/>
                    <a:lstStyle/>
                    <a:p>
                      <a:pPr marL="0" marR="0" algn="l" rtl="0">
                        <a:lnSpc>
                          <a:spcPct val="107000"/>
                        </a:lnSpc>
                        <a:spcBef>
                          <a:spcPts val="0"/>
                        </a:spcBef>
                        <a:spcAft>
                          <a:spcPts val="0"/>
                        </a:spcAft>
                      </a:pPr>
                      <a:r>
                        <a:rPr lang="en-US" sz="1400" kern="1200" dirty="0">
                          <a:solidFill>
                            <a:schemeClr val="dk1"/>
                          </a:solidFill>
                          <a:effectLst/>
                          <a:latin typeface="+mn-lt"/>
                          <a:ea typeface="+mn-ea"/>
                          <a:cs typeface="+mn-cs"/>
                        </a:rPr>
                        <a:t>97%</a:t>
                      </a:r>
                    </a:p>
                  </a:txBody>
                  <a:tcPr marL="68580" marR="68580" marT="0" marB="0"/>
                </a:tc>
                <a:extLst>
                  <a:ext uri="{0D108BD9-81ED-4DB2-BD59-A6C34878D82A}">
                    <a16:rowId xmlns:a16="http://schemas.microsoft.com/office/drawing/2014/main" val="4004905097"/>
                  </a:ext>
                </a:extLst>
              </a:tr>
            </a:tbl>
          </a:graphicData>
        </a:graphic>
      </p:graphicFrame>
    </p:spTree>
    <p:extLst>
      <p:ext uri="{BB962C8B-B14F-4D97-AF65-F5344CB8AC3E}">
        <p14:creationId xmlns:p14="http://schemas.microsoft.com/office/powerpoint/2010/main" val="18688739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48D2A-49DD-4998-8D67-2C7EE218F69E}"/>
              </a:ext>
            </a:extLst>
          </p:cNvPr>
          <p:cNvSpPr>
            <a:spLocks noGrp="1"/>
          </p:cNvSpPr>
          <p:nvPr>
            <p:ph type="title"/>
          </p:nvPr>
        </p:nvSpPr>
        <p:spPr/>
        <p:txBody>
          <a:bodyPr/>
          <a:lstStyle/>
          <a:p>
            <a:r>
              <a:rPr lang="en-US" dirty="0"/>
              <a:t>Experiment 4</a:t>
            </a:r>
          </a:p>
        </p:txBody>
      </p:sp>
      <p:pic>
        <p:nvPicPr>
          <p:cNvPr id="8" name="Content Placeholder 7">
            <a:extLst>
              <a:ext uri="{FF2B5EF4-FFF2-40B4-BE49-F238E27FC236}">
                <a16:creationId xmlns:a16="http://schemas.microsoft.com/office/drawing/2014/main" id="{451FC692-7F10-4CBF-9B19-C7B72FF93BB3}"/>
              </a:ext>
            </a:extLst>
          </p:cNvPr>
          <p:cNvPicPr>
            <a:picLocks noGrp="1" noChangeAspect="1"/>
          </p:cNvPicPr>
          <p:nvPr>
            <p:ph idx="1"/>
          </p:nvPr>
        </p:nvPicPr>
        <p:blipFill>
          <a:blip r:embed="rId2"/>
          <a:stretch>
            <a:fillRect/>
          </a:stretch>
        </p:blipFill>
        <p:spPr>
          <a:xfrm>
            <a:off x="1317129" y="1825625"/>
            <a:ext cx="9557742" cy="4351338"/>
          </a:xfrm>
          <a:prstGeom prst="rect">
            <a:avLst/>
          </a:prstGeom>
        </p:spPr>
      </p:pic>
    </p:spTree>
    <p:extLst>
      <p:ext uri="{BB962C8B-B14F-4D97-AF65-F5344CB8AC3E}">
        <p14:creationId xmlns:p14="http://schemas.microsoft.com/office/powerpoint/2010/main" val="1120347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B376-CAB4-4D36-A660-FF974DD7A250}"/>
              </a:ext>
            </a:extLst>
          </p:cNvPr>
          <p:cNvSpPr>
            <a:spLocks noGrp="1"/>
          </p:cNvSpPr>
          <p:nvPr>
            <p:ph type="title"/>
          </p:nvPr>
        </p:nvSpPr>
        <p:spPr/>
        <p:txBody>
          <a:bodyPr/>
          <a:lstStyle/>
          <a:p>
            <a:r>
              <a:rPr lang="en-US" dirty="0"/>
              <a:t>Experiment 5</a:t>
            </a:r>
          </a:p>
        </p:txBody>
      </p:sp>
      <p:sp>
        <p:nvSpPr>
          <p:cNvPr id="3" name="Content Placeholder 2">
            <a:extLst>
              <a:ext uri="{FF2B5EF4-FFF2-40B4-BE49-F238E27FC236}">
                <a16:creationId xmlns:a16="http://schemas.microsoft.com/office/drawing/2014/main" id="{0C5D92CF-6F30-4653-AA71-4D5F8FF15F6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689910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A4239-7AC7-4061-A485-9B4317278857}"/>
              </a:ext>
            </a:extLst>
          </p:cNvPr>
          <p:cNvSpPr>
            <a:spLocks noGrp="1"/>
          </p:cNvSpPr>
          <p:nvPr>
            <p:ph type="title"/>
          </p:nvPr>
        </p:nvSpPr>
        <p:spPr>
          <a:xfrm>
            <a:off x="2002857" y="1869390"/>
            <a:ext cx="7997791" cy="3119220"/>
          </a:xfrm>
        </p:spPr>
        <p:txBody>
          <a:bodyPr>
            <a:normAutofit/>
          </a:bodyPr>
          <a:lstStyle/>
          <a:p>
            <a:pPr algn="ctr"/>
            <a:r>
              <a:rPr lang="en-US" sz="6600" dirty="0"/>
              <a:t>Thanks for Listening </a:t>
            </a:r>
            <a:r>
              <a:rPr lang="en-US" sz="6600" dirty="0">
                <a:sym typeface="Wingdings" panose="05000000000000000000" pitchFamily="2" charset="2"/>
              </a:rPr>
              <a:t></a:t>
            </a:r>
            <a:endParaRPr lang="en-US" sz="6600" dirty="0"/>
          </a:p>
        </p:txBody>
      </p:sp>
    </p:spTree>
    <p:extLst>
      <p:ext uri="{BB962C8B-B14F-4D97-AF65-F5344CB8AC3E}">
        <p14:creationId xmlns:p14="http://schemas.microsoft.com/office/powerpoint/2010/main" val="256294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7158-29F5-4A0F-9257-535CD6B5673C}"/>
              </a:ext>
            </a:extLst>
          </p:cNvPr>
          <p:cNvSpPr>
            <a:spLocks noGrp="1"/>
          </p:cNvSpPr>
          <p:nvPr>
            <p:ph type="title"/>
          </p:nvPr>
        </p:nvSpPr>
        <p:spPr/>
        <p:txBody>
          <a:bodyPr/>
          <a:lstStyle/>
          <a:p>
            <a:r>
              <a:rPr lang="en-US" dirty="0"/>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F155414-3E11-4DE2-AC1A-BC4E5D59CE82}"/>
                  </a:ext>
                </a:extLst>
              </p:cNvPr>
              <p:cNvSpPr>
                <a:spLocks noGrp="1"/>
              </p:cNvSpPr>
              <p:nvPr>
                <p:ph idx="1"/>
              </p:nvPr>
            </p:nvSpPr>
            <p:spPr/>
            <p:txBody>
              <a:bodyPr>
                <a:normAutofit fontScale="92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In computer vision, for small </a:t>
                </a:r>
                <a14:m>
                  <m:oMath xmlns:m="http://schemas.openxmlformats.org/officeDocument/2006/math">
                    <m:r>
                      <a:rPr lang="en-US" b="0" i="1" smtClean="0">
                        <a:latin typeface="Cambria Math" panose="02040503050406030204" pitchFamily="18" charset="0"/>
                      </a:rPr>
                      <m:t>𝜖</m:t>
                    </m:r>
                  </m:oMath>
                </a14:m>
                <a:r>
                  <a:rPr lang="en-US" dirty="0"/>
                  <a:t> the changes are almost undetectable to the human eye. Here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007</m:t>
                    </m:r>
                  </m:oMath>
                </a14:m>
                <a:r>
                  <a:rPr lang="en-US" dirty="0"/>
                  <a:t>.</a:t>
                </a:r>
              </a:p>
              <a:p>
                <a:endParaRPr lang="en-US" dirty="0"/>
              </a:p>
            </p:txBody>
          </p:sp>
        </mc:Choice>
        <mc:Fallback>
          <p:sp>
            <p:nvSpPr>
              <p:cNvPr id="3" name="Content Placeholder 2">
                <a:extLst>
                  <a:ext uri="{FF2B5EF4-FFF2-40B4-BE49-F238E27FC236}">
                    <a16:creationId xmlns:a16="http://schemas.microsoft.com/office/drawing/2014/main" id="{0F155414-3E11-4DE2-AC1A-BC4E5D59CE82}"/>
                  </a:ext>
                </a:extLst>
              </p:cNvPr>
              <p:cNvSpPr>
                <a:spLocks noGrp="1" noRot="1" noChangeAspect="1" noMove="1" noResize="1" noEditPoints="1" noAdjustHandles="1" noChangeArrowheads="1" noChangeShapeType="1" noTextEdit="1"/>
              </p:cNvSpPr>
              <p:nvPr>
                <p:ph idx="1"/>
              </p:nvPr>
            </p:nvSpPr>
            <p:spPr>
              <a:blipFill>
                <a:blip r:embed="rId2"/>
                <a:stretch>
                  <a:fillRect l="-928" r="-290" b="-2661"/>
                </a:stretch>
              </a:blipFill>
            </p:spPr>
            <p:txBody>
              <a:bodyPr/>
              <a:lstStyle/>
              <a:p>
                <a:r>
                  <a:rPr lang="en-US">
                    <a:noFill/>
                  </a:rPr>
                  <a:t> </a:t>
                </a:r>
              </a:p>
            </p:txBody>
          </p:sp>
        </mc:Fallback>
      </mc:AlternateContent>
      <p:pic>
        <p:nvPicPr>
          <p:cNvPr id="4" name="תמונה 1" descr="Breaking neural networks with adversarial attacks | by Anant Jain ...">
            <a:extLst>
              <a:ext uri="{FF2B5EF4-FFF2-40B4-BE49-F238E27FC236}">
                <a16:creationId xmlns:a16="http://schemas.microsoft.com/office/drawing/2014/main" id="{6A436327-DF94-4E06-91A2-5C6F502166FA}"/>
              </a:ext>
            </a:extLst>
          </p:cNvPr>
          <p:cNvPicPr/>
          <p:nvPr/>
        </p:nvPicPr>
        <p:blipFill rotWithShape="1">
          <a:blip r:embed="rId3" cstate="print">
            <a:extLst>
              <a:ext uri="{28A0092B-C50C-407E-A947-70E740481C1C}">
                <a14:useLocalDpi xmlns:a14="http://schemas.microsoft.com/office/drawing/2010/main" val="0"/>
              </a:ext>
            </a:extLst>
          </a:blip>
          <a:srcRect t="11256" b="11104"/>
          <a:stretch/>
        </p:blipFill>
        <p:spPr bwMode="auto">
          <a:xfrm>
            <a:off x="583324" y="1690688"/>
            <a:ext cx="11070196" cy="325968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15237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 Review of Adversarial Attacks on Machine Learning Algorithms ...">
            <a:extLst>
              <a:ext uri="{FF2B5EF4-FFF2-40B4-BE49-F238E27FC236}">
                <a16:creationId xmlns:a16="http://schemas.microsoft.com/office/drawing/2014/main" id="{E974F85D-690F-4C35-8F53-8D3EF15612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03031" y="4248986"/>
            <a:ext cx="6191350" cy="240370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Adversarial Attack Machine Learning | What After College">
            <a:extLst>
              <a:ext uri="{FF2B5EF4-FFF2-40B4-BE49-F238E27FC236}">
                <a16:creationId xmlns:a16="http://schemas.microsoft.com/office/drawing/2014/main" id="{0E113DA3-CBDE-4042-A8F4-3E29F169C3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3352" y="559026"/>
            <a:ext cx="6530708" cy="3428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481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F1170-C6F2-4909-8BD3-8E6386D91E2B}"/>
              </a:ext>
            </a:extLst>
          </p:cNvPr>
          <p:cNvSpPr>
            <a:spLocks noGrp="1"/>
          </p:cNvSpPr>
          <p:nvPr>
            <p:ph type="title"/>
          </p:nvPr>
        </p:nvSpPr>
        <p:spPr/>
        <p:txBody>
          <a:bodyPr/>
          <a:lstStyle/>
          <a:p>
            <a:r>
              <a:rPr lang="en-US" dirty="0"/>
              <a:t>Adversarial examples in NLP?</a:t>
            </a:r>
          </a:p>
        </p:txBody>
      </p:sp>
      <p:pic>
        <p:nvPicPr>
          <p:cNvPr id="5122" name="Picture 2" descr="Adversarial Attacks on Deep Learning Models in Natural Language ...">
            <a:extLst>
              <a:ext uri="{FF2B5EF4-FFF2-40B4-BE49-F238E27FC236}">
                <a16:creationId xmlns:a16="http://schemas.microsoft.com/office/drawing/2014/main" id="{E8D67052-9A07-4963-A713-F50BB69B5B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8932" y="2870200"/>
            <a:ext cx="11214135" cy="1651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421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acking Risk for Computer Vision Systems in Autonomous Cars">
            <a:extLst>
              <a:ext uri="{FF2B5EF4-FFF2-40B4-BE49-F238E27FC236}">
                <a16:creationId xmlns:a16="http://schemas.microsoft.com/office/drawing/2014/main" id="{CD1919AD-BA03-49EE-928C-944CE2E5CC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2998" y="1027906"/>
            <a:ext cx="4812221" cy="310120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ace Recognition: Biometric Authentication | NEC">
            <a:extLst>
              <a:ext uri="{FF2B5EF4-FFF2-40B4-BE49-F238E27FC236}">
                <a16:creationId xmlns:a16="http://schemas.microsoft.com/office/drawing/2014/main" id="{C2D4D313-28F9-4DA1-AE97-F91A7855AB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1027906"/>
            <a:ext cx="5440680" cy="20402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Possible applications of voice authentication - Kaizen Secure Voiz">
            <a:extLst>
              <a:ext uri="{FF2B5EF4-FFF2-40B4-BE49-F238E27FC236}">
                <a16:creationId xmlns:a16="http://schemas.microsoft.com/office/drawing/2014/main" id="{9E8B2A43-70DC-4BC6-A9A5-700E6D21FD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783" y="4028539"/>
            <a:ext cx="5453096" cy="141652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8FA24CB-B932-4DA8-B59B-3CB9B15275D2}"/>
              </a:ext>
            </a:extLst>
          </p:cNvPr>
          <p:cNvSpPr/>
          <p:nvPr/>
        </p:nvSpPr>
        <p:spPr>
          <a:xfrm>
            <a:off x="825783" y="3170697"/>
            <a:ext cx="5453096" cy="369332"/>
          </a:xfrm>
          <a:prstGeom prst="rect">
            <a:avLst/>
          </a:prstGeom>
        </p:spPr>
        <p:txBody>
          <a:bodyPr wrap="none">
            <a:spAutoFit/>
          </a:bodyPr>
          <a:lstStyle/>
          <a:p>
            <a:r>
              <a:rPr lang="en-US" dirty="0">
                <a:hlinkClick r:id="rId5"/>
              </a:rPr>
              <a:t>https://arxiv.org/ftp/arxiv/papers/2001/2001.11137.pdf</a:t>
            </a:r>
            <a:endParaRPr lang="en-US" dirty="0"/>
          </a:p>
        </p:txBody>
      </p:sp>
      <p:sp>
        <p:nvSpPr>
          <p:cNvPr id="5" name="Rectangle 4">
            <a:extLst>
              <a:ext uri="{FF2B5EF4-FFF2-40B4-BE49-F238E27FC236}">
                <a16:creationId xmlns:a16="http://schemas.microsoft.com/office/drawing/2014/main" id="{B4C37C6F-C89F-4259-AAEF-72F7782C3CCA}"/>
              </a:ext>
            </a:extLst>
          </p:cNvPr>
          <p:cNvSpPr/>
          <p:nvPr/>
        </p:nvSpPr>
        <p:spPr>
          <a:xfrm>
            <a:off x="7150647" y="4264052"/>
            <a:ext cx="3681905" cy="369332"/>
          </a:xfrm>
          <a:prstGeom prst="rect">
            <a:avLst/>
          </a:prstGeom>
        </p:spPr>
        <p:txBody>
          <a:bodyPr wrap="none">
            <a:spAutoFit/>
          </a:bodyPr>
          <a:lstStyle/>
          <a:p>
            <a:r>
              <a:rPr lang="en-US" u="sng" dirty="0">
                <a:solidFill>
                  <a:srgbClr val="0000FF"/>
                </a:solidFill>
                <a:latin typeface="Calibri" panose="020F0502020204030204" pitchFamily="34" charset="0"/>
                <a:ea typeface="Calibri" panose="020F0502020204030204" pitchFamily="34" charset="0"/>
                <a:cs typeface="Arial" panose="020B0604020202020204" pitchFamily="34" charset="0"/>
                <a:hlinkClick r:id="rId6"/>
              </a:rPr>
              <a:t>https://arxiv.org/pdf/1707.08945.pdf</a:t>
            </a:r>
            <a:endParaRPr lang="en-US" dirty="0"/>
          </a:p>
        </p:txBody>
      </p:sp>
      <p:sp>
        <p:nvSpPr>
          <p:cNvPr id="6" name="Rectangle 5">
            <a:extLst>
              <a:ext uri="{FF2B5EF4-FFF2-40B4-BE49-F238E27FC236}">
                <a16:creationId xmlns:a16="http://schemas.microsoft.com/office/drawing/2014/main" id="{8DC2ECBA-C94D-4B32-AE79-EF1ED333FC62}"/>
              </a:ext>
            </a:extLst>
          </p:cNvPr>
          <p:cNvSpPr/>
          <p:nvPr/>
        </p:nvSpPr>
        <p:spPr>
          <a:xfrm>
            <a:off x="1711378" y="5479325"/>
            <a:ext cx="3681905" cy="369332"/>
          </a:xfrm>
          <a:prstGeom prst="rect">
            <a:avLst/>
          </a:prstGeom>
        </p:spPr>
        <p:txBody>
          <a:bodyPr wrap="none">
            <a:spAutoFit/>
          </a:bodyPr>
          <a:lstStyle/>
          <a:p>
            <a:r>
              <a:rPr lang="en-US" dirty="0">
                <a:hlinkClick r:id="rId7"/>
              </a:rPr>
              <a:t>https://arxiv.org/pdf/1911.01840.pdf</a:t>
            </a:r>
            <a:endParaRPr lang="en-US" dirty="0"/>
          </a:p>
        </p:txBody>
      </p:sp>
    </p:spTree>
    <p:extLst>
      <p:ext uri="{BB962C8B-B14F-4D97-AF65-F5344CB8AC3E}">
        <p14:creationId xmlns:p14="http://schemas.microsoft.com/office/powerpoint/2010/main" val="1727346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OrCam is a tiny camera that can help visually impaired people recognize and interpret the world around them.">
            <a:extLst>
              <a:ext uri="{FF2B5EF4-FFF2-40B4-BE49-F238E27FC236}">
                <a16:creationId xmlns:a16="http://schemas.microsoft.com/office/drawing/2014/main" id="{0BCF95D4-DCC2-4850-AB48-421B1312F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410" y="414709"/>
            <a:ext cx="3761740" cy="25519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CEAAA5D-4303-408B-BB26-B64D37EEFD92}"/>
              </a:ext>
            </a:extLst>
          </p:cNvPr>
          <p:cNvSpPr txBox="1"/>
          <p:nvPr/>
        </p:nvSpPr>
        <p:spPr>
          <a:xfrm>
            <a:off x="711200" y="3079587"/>
            <a:ext cx="4836160" cy="646331"/>
          </a:xfrm>
          <a:prstGeom prst="rect">
            <a:avLst/>
          </a:prstGeom>
          <a:noFill/>
        </p:spPr>
        <p:txBody>
          <a:bodyPr wrap="square" rtlCol="0">
            <a:spAutoFit/>
          </a:bodyPr>
          <a:lstStyle/>
          <a:p>
            <a:r>
              <a:rPr lang="en-US" dirty="0">
                <a:hlinkClick r:id="rId3"/>
              </a:rPr>
              <a:t>https://www.youtube.com/watch?time_continue=39&amp;v=Z9f4Evs34R8&amp;feature=emb_title</a:t>
            </a:r>
            <a:endParaRPr lang="en-US" dirty="0"/>
          </a:p>
        </p:txBody>
      </p:sp>
      <p:pic>
        <p:nvPicPr>
          <p:cNvPr id="2052" name="Picture 4" descr="Malware Detection in Executables Using Neural Networks – NVIDIA ...">
            <a:extLst>
              <a:ext uri="{FF2B5EF4-FFF2-40B4-BE49-F238E27FC236}">
                <a16:creationId xmlns:a16="http://schemas.microsoft.com/office/drawing/2014/main" id="{31124456-63BA-4994-9AC4-554F883A5F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1" y="289243"/>
            <a:ext cx="4165600" cy="266938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123D9F2-410E-4EC2-8E8A-6C882030BA82}"/>
              </a:ext>
            </a:extLst>
          </p:cNvPr>
          <p:cNvSpPr/>
          <p:nvPr/>
        </p:nvSpPr>
        <p:spPr>
          <a:xfrm>
            <a:off x="6238680" y="3244334"/>
            <a:ext cx="3681905" cy="369332"/>
          </a:xfrm>
          <a:prstGeom prst="rect">
            <a:avLst/>
          </a:prstGeom>
        </p:spPr>
        <p:txBody>
          <a:bodyPr wrap="none">
            <a:spAutoFit/>
          </a:bodyPr>
          <a:lstStyle/>
          <a:p>
            <a:r>
              <a:rPr lang="en-US" dirty="0">
                <a:hlinkClick r:id="rId5"/>
              </a:rPr>
              <a:t>https://arxiv.org/pdf/1801.02950.pdf</a:t>
            </a:r>
            <a:endParaRPr lang="en-US" dirty="0"/>
          </a:p>
        </p:txBody>
      </p:sp>
      <p:pic>
        <p:nvPicPr>
          <p:cNvPr id="2054" name="Picture 6" descr="Google Glass Live Captioning for Deaf and Hard of Hearing Captions ...">
            <a:extLst>
              <a:ext uri="{FF2B5EF4-FFF2-40B4-BE49-F238E27FC236}">
                <a16:creationId xmlns:a16="http://schemas.microsoft.com/office/drawing/2014/main" id="{A3C365EC-C836-4C9A-8F01-6BC38A54C8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8212" y="3864007"/>
            <a:ext cx="3985260" cy="223174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B8480DC-02AF-4714-9AB0-A82063639A35}"/>
              </a:ext>
            </a:extLst>
          </p:cNvPr>
          <p:cNvSpPr/>
          <p:nvPr/>
        </p:nvSpPr>
        <p:spPr>
          <a:xfrm>
            <a:off x="3628683" y="6258625"/>
            <a:ext cx="3681905" cy="369332"/>
          </a:xfrm>
          <a:prstGeom prst="rect">
            <a:avLst/>
          </a:prstGeom>
        </p:spPr>
        <p:txBody>
          <a:bodyPr wrap="none">
            <a:spAutoFit/>
          </a:bodyPr>
          <a:lstStyle/>
          <a:p>
            <a:r>
              <a:rPr lang="en-US" dirty="0">
                <a:hlinkClick r:id="rId7"/>
              </a:rPr>
              <a:t>https://arxiv.org/pdf/1811.01312.pdf</a:t>
            </a:r>
            <a:endParaRPr lang="en-US" dirty="0"/>
          </a:p>
        </p:txBody>
      </p:sp>
    </p:spTree>
    <p:extLst>
      <p:ext uri="{BB962C8B-B14F-4D97-AF65-F5344CB8AC3E}">
        <p14:creationId xmlns:p14="http://schemas.microsoft.com/office/powerpoint/2010/main" val="1330747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9274B-12EA-4CFD-AD6B-408F7CE43C19}"/>
              </a:ext>
            </a:extLst>
          </p:cNvPr>
          <p:cNvSpPr>
            <a:spLocks noGrp="1"/>
          </p:cNvSpPr>
          <p:nvPr>
            <p:ph type="title"/>
          </p:nvPr>
        </p:nvSpPr>
        <p:spPr/>
        <p:txBody>
          <a:bodyPr/>
          <a:lstStyle/>
          <a:p>
            <a:r>
              <a:rPr lang="en-US" dirty="0"/>
              <a:t>Attacks Settings</a:t>
            </a:r>
          </a:p>
        </p:txBody>
      </p:sp>
      <p:sp>
        <p:nvSpPr>
          <p:cNvPr id="3" name="Content Placeholder 2">
            <a:extLst>
              <a:ext uri="{FF2B5EF4-FFF2-40B4-BE49-F238E27FC236}">
                <a16:creationId xmlns:a16="http://schemas.microsoft.com/office/drawing/2014/main" id="{79804F41-8B65-49DF-AFCA-0F07BF71C5C6}"/>
              </a:ext>
            </a:extLst>
          </p:cNvPr>
          <p:cNvSpPr>
            <a:spLocks noGrp="1"/>
          </p:cNvSpPr>
          <p:nvPr>
            <p:ph idx="1"/>
          </p:nvPr>
        </p:nvSpPr>
        <p:spPr/>
        <p:txBody>
          <a:bodyPr/>
          <a:lstStyle/>
          <a:p>
            <a:pPr lvl="0"/>
            <a:r>
              <a:rPr lang="en-US" dirty="0"/>
              <a:t>White box setting: the adversary has full access to the trained model. Hence it can calculate accurate gradients of the loss </a:t>
            </a:r>
            <a:r>
              <a:rPr lang="en-US" dirty="0" err="1"/>
              <a:t>w.r.t.</a:t>
            </a:r>
            <a:r>
              <a:rPr lang="en-US" dirty="0"/>
              <a:t> the input and use it to generate adversarial attacks as we show next.</a:t>
            </a:r>
          </a:p>
          <a:p>
            <a:pPr lvl="0"/>
            <a:r>
              <a:rPr lang="en-US" dirty="0"/>
              <a:t>First order setting: the adversary can use only first-order derivatives of the loss </a:t>
            </a:r>
            <a:r>
              <a:rPr lang="en-US" dirty="0" err="1"/>
              <a:t>w.r.t.</a:t>
            </a:r>
            <a:r>
              <a:rPr lang="en-US" dirty="0"/>
              <a:t> the input.</a:t>
            </a:r>
          </a:p>
          <a:p>
            <a:pPr lvl="0"/>
            <a:r>
              <a:rPr lang="en-US" dirty="0"/>
              <a:t>Black box setting: the adversary has no knowledge or access to the model. A common approach is to use approximate gradient instead the accurate gradient.</a:t>
            </a:r>
          </a:p>
        </p:txBody>
      </p:sp>
    </p:spTree>
    <p:extLst>
      <p:ext uri="{BB962C8B-B14F-4D97-AF65-F5344CB8AC3E}">
        <p14:creationId xmlns:p14="http://schemas.microsoft.com/office/powerpoint/2010/main" val="1051274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TotalTime>
  <Words>1606</Words>
  <Application>Microsoft Office PowerPoint</Application>
  <PresentationFormat>Widescreen</PresentationFormat>
  <Paragraphs>200</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Cambria Math</vt:lpstr>
      <vt:lpstr>Office Theme</vt:lpstr>
      <vt:lpstr>Towards Deep Learning Models Resistant to Adversarial Attacks</vt:lpstr>
      <vt:lpstr>Notations</vt:lpstr>
      <vt:lpstr>Adversarial Attacks</vt:lpstr>
      <vt:lpstr>Example</vt:lpstr>
      <vt:lpstr>PowerPoint Presentation</vt:lpstr>
      <vt:lpstr>Adversarial examples in NLP?</vt:lpstr>
      <vt:lpstr>PowerPoint Presentation</vt:lpstr>
      <vt:lpstr>PowerPoint Presentation</vt:lpstr>
      <vt:lpstr>Attacks Settings</vt:lpstr>
      <vt:lpstr>The Attacks</vt:lpstr>
      <vt:lpstr>Transferred Attacks</vt:lpstr>
      <vt:lpstr>Paper Contributions</vt:lpstr>
      <vt:lpstr>Formalizing the optimization problem</vt:lpstr>
      <vt:lpstr>PGD is universal attack</vt:lpstr>
      <vt:lpstr>The Method – Adversarial Training</vt:lpstr>
      <vt:lpstr>Short Analysis</vt:lpstr>
      <vt:lpstr>Capacity and Robustness</vt:lpstr>
      <vt:lpstr>1) Capacity alone helps</vt:lpstr>
      <vt:lpstr>2) Low capacity models may underfit while training with PGD adversary. </vt:lpstr>
      <vt:lpstr>3) The value of the saddle point problem decreases as we increase the capacity</vt:lpstr>
      <vt:lpstr>4) More capacity and stronger adversaries decrease transferability</vt:lpstr>
      <vt:lpstr>MNIST Inspection</vt:lpstr>
      <vt:lpstr>PowerPoint Presentation</vt:lpstr>
      <vt:lpstr>Related Work</vt:lpstr>
      <vt:lpstr>Challenges</vt:lpstr>
      <vt:lpstr>PowerPoint Presentation</vt:lpstr>
      <vt:lpstr>PowerPoint Presentation</vt:lpstr>
      <vt:lpstr>My Experiments</vt:lpstr>
      <vt:lpstr>Experiment 1</vt:lpstr>
      <vt:lpstr>Examples</vt:lpstr>
      <vt:lpstr>Experiment 2</vt:lpstr>
      <vt:lpstr>Experiment 3</vt:lpstr>
      <vt:lpstr>Experiment 4</vt:lpstr>
      <vt:lpstr>Experiment 5</vt:lpstr>
      <vt:lpstr>Thanks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Towards Deep Learning Models Resistant to Adversarial Attacks</dc:title>
  <dc:creator>eldad peretz</dc:creator>
  <cp:lastModifiedBy>eldad peretz</cp:lastModifiedBy>
  <cp:revision>134</cp:revision>
  <dcterms:created xsi:type="dcterms:W3CDTF">2020-08-24T08:31:02Z</dcterms:created>
  <dcterms:modified xsi:type="dcterms:W3CDTF">2020-08-24T14:44:10Z</dcterms:modified>
</cp:coreProperties>
</file>