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62" r:id="rId6"/>
    <p:sldId id="263" r:id="rId7"/>
    <p:sldId id="257" r:id="rId8"/>
    <p:sldId id="258" r:id="rId9"/>
    <p:sldId id="264" r:id="rId10"/>
    <p:sldId id="265" r:id="rId11"/>
    <p:sldId id="266" r:id="rId12"/>
    <p:sldId id="268" r:id="rId13"/>
    <p:sldId id="271" r:id="rId14"/>
    <p:sldId id="269" r:id="rId15"/>
    <p:sldId id="267" r:id="rId16"/>
    <p:sldId id="270" r:id="rId17"/>
    <p:sldId id="272" r:id="rId18"/>
    <p:sldId id="273" r:id="rId19"/>
    <p:sldId id="274" r:id="rId20"/>
    <p:sldId id="275" r:id="rId21"/>
    <p:sldId id="276" r:id="rId22"/>
    <p:sldId id="277" r:id="rId23"/>
    <p:sldId id="278" r:id="rId24"/>
    <p:sldId id="279" r:id="rId25"/>
    <p:sldId id="283" r:id="rId26"/>
    <p:sldId id="280" r:id="rId27"/>
    <p:sldId id="282" r:id="rId28"/>
    <p:sldId id="284" r:id="rId29"/>
    <p:sldId id="285" r:id="rId30"/>
    <p:sldId id="286" r:id="rId31"/>
    <p:sldId id="287" r:id="rId32"/>
    <p:sldId id="288"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0" y="1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D0B9-541F-4A83-B544-9B85C08DB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435DC-86F2-4901-B18E-4D342A2BE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CEA5C-8D86-4DBC-BF44-1A1169A7C429}"/>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5" name="Footer Placeholder 4">
            <a:extLst>
              <a:ext uri="{FF2B5EF4-FFF2-40B4-BE49-F238E27FC236}">
                <a16:creationId xmlns:a16="http://schemas.microsoft.com/office/drawing/2014/main" id="{903C169A-104D-4E1D-8806-BFD3F1DB3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64A65-CFAE-4DA3-9399-6A43659F73D8}"/>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87296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8D3C-53D1-47B7-97E7-AEB431DE6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FF44F-3C67-41F5-B3FA-5305BF24D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49C11-5EB8-41DD-A76B-AC84B22BAB6B}"/>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5" name="Footer Placeholder 4">
            <a:extLst>
              <a:ext uri="{FF2B5EF4-FFF2-40B4-BE49-F238E27FC236}">
                <a16:creationId xmlns:a16="http://schemas.microsoft.com/office/drawing/2014/main" id="{8782B6A4-66A0-46A5-AEA6-54A2E54EA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1DDC4-D5ED-42A3-92D5-87D03068C3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0329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7EFD4-A163-4BC9-9E60-1290DEA63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8B790F-62DD-47D3-B0A2-311F10F76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8754B-CA81-40B3-A351-962E796480E8}"/>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5" name="Footer Placeholder 4">
            <a:extLst>
              <a:ext uri="{FF2B5EF4-FFF2-40B4-BE49-F238E27FC236}">
                <a16:creationId xmlns:a16="http://schemas.microsoft.com/office/drawing/2014/main" id="{81C05507-186E-46DE-9A93-A7ECF5129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2BDB-DA69-4042-B791-C5D1E48F92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32241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DCCC-B225-48F3-88DF-A8C5F0A38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2DB81-9B09-4042-9DD6-6A903FF63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9255B-62BC-4D9C-A411-026A1839AEB3}"/>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5" name="Footer Placeholder 4">
            <a:extLst>
              <a:ext uri="{FF2B5EF4-FFF2-40B4-BE49-F238E27FC236}">
                <a16:creationId xmlns:a16="http://schemas.microsoft.com/office/drawing/2014/main" id="{A26F7E31-17C9-43B5-9421-92DB8E2F3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F1BE8-D8E0-47AA-851E-05BFD4A37B2A}"/>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266487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9FA5-54A0-42DB-8AAB-C0BBA7AF69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D5717-8F85-48EA-A307-F89D364D3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93F1A-A679-4AEE-AA91-A218AF9B01DD}"/>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5" name="Footer Placeholder 4">
            <a:extLst>
              <a:ext uri="{FF2B5EF4-FFF2-40B4-BE49-F238E27FC236}">
                <a16:creationId xmlns:a16="http://schemas.microsoft.com/office/drawing/2014/main" id="{51B8EB26-9E08-44AF-8607-BD043722F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E5D69-9DFA-4F56-951C-9DA9FB9A95BD}"/>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0905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1D1-F35C-4D7E-9F3E-F01BFB64BC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54DD3-7636-408F-8C1B-BA09058D4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F749E-AC99-4826-9B98-79E746FD4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22744-B677-4E84-957F-38FD512278BC}"/>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6" name="Footer Placeholder 5">
            <a:extLst>
              <a:ext uri="{FF2B5EF4-FFF2-40B4-BE49-F238E27FC236}">
                <a16:creationId xmlns:a16="http://schemas.microsoft.com/office/drawing/2014/main" id="{128292D2-E6B0-4DC0-B535-677FCFD41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BF8EE-9BD7-4276-8168-DFE63F7C47A1}"/>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50312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9873-4A9B-4F4D-9E0A-2060D04F47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1EAB95-DB4F-4036-A608-151016BA2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A8AAA-5983-4EBA-9AF0-3CCB2B5EF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B5FF35-4A6D-43FD-95E5-2D67936E0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FB94E-8806-43FD-A6F1-5DFC4264D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21893-81F6-41D9-B8D4-BD80BDC4D37B}"/>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8" name="Footer Placeholder 7">
            <a:extLst>
              <a:ext uri="{FF2B5EF4-FFF2-40B4-BE49-F238E27FC236}">
                <a16:creationId xmlns:a16="http://schemas.microsoft.com/office/drawing/2014/main" id="{50D95025-D61B-46A0-AF3A-E3BEE504BC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9913-776E-4D45-84B5-7DF2DCE79096}"/>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9162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C73F-261A-4829-8182-88EA675EA7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905D8B-73CB-484E-9338-EE1133547BEF}"/>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4" name="Footer Placeholder 3">
            <a:extLst>
              <a:ext uri="{FF2B5EF4-FFF2-40B4-BE49-F238E27FC236}">
                <a16:creationId xmlns:a16="http://schemas.microsoft.com/office/drawing/2014/main" id="{29682BD2-F827-461B-B212-F8268B1957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191F3-A5DF-41B2-963E-B1E1C184137A}"/>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4712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75575-8219-4C64-9775-7840B49B9B86}"/>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3" name="Footer Placeholder 2">
            <a:extLst>
              <a:ext uri="{FF2B5EF4-FFF2-40B4-BE49-F238E27FC236}">
                <a16:creationId xmlns:a16="http://schemas.microsoft.com/office/drawing/2014/main" id="{92FA0893-F7AC-4FF6-B061-F65498E19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022C89-E062-4D2F-931E-B8162483EA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92582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0725-6660-4E35-8100-099BAE2AC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106A1-8E52-48F1-82B8-C23C9583B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B4871-D892-4A61-A90A-69822B556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BC445-76A7-45CD-9C47-2C80847A653B}"/>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6" name="Footer Placeholder 5">
            <a:extLst>
              <a:ext uri="{FF2B5EF4-FFF2-40B4-BE49-F238E27FC236}">
                <a16:creationId xmlns:a16="http://schemas.microsoft.com/office/drawing/2014/main" id="{60830F01-DC73-4CCD-AAC0-C32C79744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62DCA-340A-4EDB-B003-6EDD2860326F}"/>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50853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91C-48FD-4253-A9E2-07049DC51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39BAD-6021-448F-B6CA-889987181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81BE1D-D522-46D7-B425-85A98E745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DD2F1-543E-4B3C-99A2-030823AF5F13}"/>
              </a:ext>
            </a:extLst>
          </p:cNvPr>
          <p:cNvSpPr>
            <a:spLocks noGrp="1"/>
          </p:cNvSpPr>
          <p:nvPr>
            <p:ph type="dt" sz="half" idx="10"/>
          </p:nvPr>
        </p:nvSpPr>
        <p:spPr/>
        <p:txBody>
          <a:bodyPr/>
          <a:lstStyle/>
          <a:p>
            <a:fld id="{286809B6-30F4-44E5-AF22-4F1EFA781239}" type="datetimeFigureOut">
              <a:rPr lang="en-US" smtClean="0"/>
              <a:t>8/27/2020</a:t>
            </a:fld>
            <a:endParaRPr lang="en-US"/>
          </a:p>
        </p:txBody>
      </p:sp>
      <p:sp>
        <p:nvSpPr>
          <p:cNvPr id="6" name="Footer Placeholder 5">
            <a:extLst>
              <a:ext uri="{FF2B5EF4-FFF2-40B4-BE49-F238E27FC236}">
                <a16:creationId xmlns:a16="http://schemas.microsoft.com/office/drawing/2014/main" id="{26D0F553-01BD-4D0F-9C53-60B52A7C5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2AE8F-AD6A-43C9-B26A-33506F11E64F}"/>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17600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DAF09-4C02-4F87-85DC-870ECDFBE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F4CFEC-0A60-444F-8176-1D7F71E80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0E63C-0143-4ECF-89F7-F53100FCB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809B6-30F4-44E5-AF22-4F1EFA781239}" type="datetimeFigureOut">
              <a:rPr lang="en-US" smtClean="0"/>
              <a:t>8/27/2020</a:t>
            </a:fld>
            <a:endParaRPr lang="en-US"/>
          </a:p>
        </p:txBody>
      </p:sp>
      <p:sp>
        <p:nvSpPr>
          <p:cNvPr id="5" name="Footer Placeholder 4">
            <a:extLst>
              <a:ext uri="{FF2B5EF4-FFF2-40B4-BE49-F238E27FC236}">
                <a16:creationId xmlns:a16="http://schemas.microsoft.com/office/drawing/2014/main" id="{5AB7C3B9-52F9-491A-BA5F-B5C817B36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014CAD-2E3C-4499-988D-C20A0F4634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40B6D-D7AC-4BEA-A09F-87A9492E28E5}" type="slidenum">
              <a:rPr lang="en-US" smtClean="0"/>
              <a:t>‹#›</a:t>
            </a:fld>
            <a:endParaRPr lang="en-US"/>
          </a:p>
        </p:txBody>
      </p:sp>
    </p:spTree>
    <p:extLst>
      <p:ext uri="{BB962C8B-B14F-4D97-AF65-F5344CB8AC3E}">
        <p14:creationId xmlns:p14="http://schemas.microsoft.com/office/powerpoint/2010/main" val="385219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1706.06083.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recog.iiitd.edu.in/blog/2019/03/13/hardening-deep-neural-networks-via-adversarial-model-cascade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pdf/2006.12792.pdf" TargetMode="External"/><Relationship Id="rId2" Type="http://schemas.openxmlformats.org/officeDocument/2006/relationships/hyperlink" Target="https://arxiv.org/pdf/1804.08598.pdf" TargetMode="External"/><Relationship Id="rId1" Type="http://schemas.openxmlformats.org/officeDocument/2006/relationships/slideLayout" Target="../slideLayouts/slideLayout2.xml"/><Relationship Id="rId6" Type="http://schemas.openxmlformats.org/officeDocument/2006/relationships/hyperlink" Target="https://evademl.org/docs/evademl.pdf" TargetMode="External"/><Relationship Id="rId5" Type="http://schemas.openxmlformats.org/officeDocument/2006/relationships/hyperlink" Target="https://openreview.net/pdf?id=SyxM3J256E" TargetMode="External"/><Relationship Id="rId4" Type="http://schemas.openxmlformats.org/officeDocument/2006/relationships/hyperlink" Target="https://arxiv.org/pdf/2002.02998.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github.com/MadryLab/mnist_challeng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github.com/MadryLab/cifar10_challeng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arxiv.org/pdf/1911.01840.pdf"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arxiv.org/pdf/1707.08945.pdf" TargetMode="External"/><Relationship Id="rId5" Type="http://schemas.openxmlformats.org/officeDocument/2006/relationships/hyperlink" Target="https://arxiv.org/ftp/arxiv/papers/2001/2001.11137.pdf" TargetMode="Externa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time_continue=39&amp;v=Z9f4Evs34R8&amp;feature=emb_title" TargetMode="External"/><Relationship Id="rId7" Type="http://schemas.openxmlformats.org/officeDocument/2006/relationships/hyperlink" Target="https://arxiv.org/pdf/1811.01312.pdf"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arxiv.org/pdf/1801.02950.pdf"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6163-6A86-4841-9029-525043F2276E}"/>
              </a:ext>
            </a:extLst>
          </p:cNvPr>
          <p:cNvSpPr>
            <a:spLocks noGrp="1"/>
          </p:cNvSpPr>
          <p:nvPr>
            <p:ph type="ctrTitle"/>
          </p:nvPr>
        </p:nvSpPr>
        <p:spPr/>
        <p:txBody>
          <a:bodyPr>
            <a:normAutofit fontScale="90000"/>
          </a:bodyPr>
          <a:lstStyle/>
          <a:p>
            <a:r>
              <a:rPr lang="en-US" dirty="0"/>
              <a:t>Towards Deep Learning Models Resistant to Adversarial Attacks</a:t>
            </a:r>
          </a:p>
        </p:txBody>
      </p:sp>
      <p:sp>
        <p:nvSpPr>
          <p:cNvPr id="3" name="Subtitle 2">
            <a:extLst>
              <a:ext uri="{FF2B5EF4-FFF2-40B4-BE49-F238E27FC236}">
                <a16:creationId xmlns:a16="http://schemas.microsoft.com/office/drawing/2014/main" id="{18338C9A-0F04-446E-AA51-54F285386F2A}"/>
              </a:ext>
            </a:extLst>
          </p:cNvPr>
          <p:cNvSpPr>
            <a:spLocks noGrp="1"/>
          </p:cNvSpPr>
          <p:nvPr>
            <p:ph type="subTitle" idx="1"/>
          </p:nvPr>
        </p:nvSpPr>
        <p:spPr>
          <a:xfrm>
            <a:off x="496614" y="3901966"/>
            <a:ext cx="11185634" cy="1355834"/>
          </a:xfrm>
        </p:spPr>
        <p:txBody>
          <a:bodyPr>
            <a:normAutofit fontScale="85000" lnSpcReduction="20000"/>
          </a:bodyPr>
          <a:lstStyle/>
          <a:p>
            <a:r>
              <a:rPr lang="en-US" dirty="0">
                <a:hlinkClick r:id="rId2"/>
              </a:rPr>
              <a:t>https://arxiv.org/pdf/1706.06083.pdf</a:t>
            </a:r>
            <a:endParaRPr lang="en-US" dirty="0"/>
          </a:p>
          <a:p>
            <a:r>
              <a:rPr lang="en-US" dirty="0"/>
              <a:t>Aleksander </a:t>
            </a:r>
            <a:r>
              <a:rPr lang="en-US" dirty="0" err="1"/>
              <a:t>Madry</a:t>
            </a:r>
            <a:r>
              <a:rPr lang="en-US" dirty="0"/>
              <a:t>, Aleksandar </a:t>
            </a:r>
            <a:r>
              <a:rPr lang="en-US" dirty="0" err="1"/>
              <a:t>Makelov</a:t>
            </a:r>
            <a:r>
              <a:rPr lang="en-US" dirty="0"/>
              <a:t>, Ludwig Schmidt, Dimitris Tsipras, Adrian </a:t>
            </a:r>
            <a:r>
              <a:rPr lang="en-US" dirty="0" err="1"/>
              <a:t>Vladu</a:t>
            </a:r>
            <a:endParaRPr lang="en-US" dirty="0"/>
          </a:p>
          <a:p>
            <a:endParaRPr lang="en-US" dirty="0"/>
          </a:p>
          <a:p>
            <a:r>
              <a:rPr lang="en-US" dirty="0"/>
              <a:t>Presentation by: Eldad Peretz</a:t>
            </a:r>
          </a:p>
        </p:txBody>
      </p:sp>
    </p:spTree>
    <p:extLst>
      <p:ext uri="{BB962C8B-B14F-4D97-AF65-F5344CB8AC3E}">
        <p14:creationId xmlns:p14="http://schemas.microsoft.com/office/powerpoint/2010/main" val="306031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DA19-7A00-433E-8363-3D5D2CD58CBB}"/>
              </a:ext>
            </a:extLst>
          </p:cNvPr>
          <p:cNvSpPr>
            <a:spLocks noGrp="1"/>
          </p:cNvSpPr>
          <p:nvPr>
            <p:ph type="title"/>
          </p:nvPr>
        </p:nvSpPr>
        <p:spPr/>
        <p:txBody>
          <a:bodyPr/>
          <a:lstStyle/>
          <a:p>
            <a:r>
              <a:rPr lang="en-US" dirty="0"/>
              <a:t>The Attacks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58EC1-2B81-455E-AE76-89DE25BD9762}"/>
                  </a:ext>
                </a:extLst>
              </p:cNvPr>
              <p:cNvSpPr>
                <a:spLocks noGrp="1"/>
              </p:cNvSpPr>
              <p:nvPr>
                <p:ph idx="1"/>
              </p:nvPr>
            </p:nvSpPr>
            <p:spPr/>
            <p:txBody>
              <a:bodyPr/>
              <a:lstStyle/>
              <a:p>
                <a:r>
                  <a:rPr lang="en-US" dirty="0"/>
                  <a:t>FGSM (Fast Gradient Sign Attack):  </a:t>
                </a:r>
                <a:endParaRPr lang="en-US" i="1" dirty="0"/>
              </a:p>
              <a:p>
                <a:pPr lvl="1"/>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 + </m:t>
                    </m:r>
                    <m:r>
                      <m:rPr>
                        <m:sty m:val="p"/>
                      </m:rPr>
                      <a:rPr lang="en-US">
                        <a:latin typeface="Cambria Math" panose="02040503050406030204" pitchFamily="18" charset="0"/>
                      </a:rPr>
                      <m:t>ϵ</m:t>
                    </m:r>
                    <m:r>
                      <a:rPr lang="en-US" i="1">
                        <a:latin typeface="Cambria Math" panose="02040503050406030204" pitchFamily="18" charset="0"/>
                      </a:rPr>
                      <m:t> </m:t>
                    </m:r>
                    <m:r>
                      <a:rPr lang="en-US" i="1">
                        <a:latin typeface="Cambria Math" panose="02040503050406030204" pitchFamily="18" charset="0"/>
                      </a:rPr>
                      <m:t>𝑠𝑖𝑔𝑛</m:t>
                    </m:r>
                    <m:r>
                      <a:rPr lang="en-US" i="1">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oMath>
                </a14:m>
                <a:r>
                  <a:rPr lang="en-US" dirty="0"/>
                  <a:t>     </a:t>
                </a:r>
                <a:br>
                  <a:rPr lang="en-US" dirty="0"/>
                </a:br>
                <a:r>
                  <a:rPr lang="en-US" dirty="0"/>
                  <a:t> </a:t>
                </a:r>
                <a14:m>
                  <m:oMath xmlns:m="http://schemas.openxmlformats.org/officeDocument/2006/math">
                    <m:r>
                      <a:rPr lang="en-US" i="1">
                        <a:latin typeface="Cambria Math" panose="02040503050406030204" pitchFamily="18" charset="0"/>
                      </a:rPr>
                      <m:t>𝑟𝑒𝑡𝑢𝑟𝑛</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oMath>
                </a14:m>
                <a:endParaRPr lang="en-US" dirty="0"/>
              </a:p>
              <a:p>
                <a:pPr lvl="1"/>
                <a:endParaRPr lang="en-US" dirty="0"/>
              </a:p>
              <a:p>
                <a:r>
                  <a:rPr lang="en-US" dirty="0"/>
                  <a:t>PGD (Projected Gradient Decent):</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m:t>
                    </m:r>
                    <m:r>
                      <a:rPr lang="en-US" i="1">
                        <a:latin typeface="Cambria Math" panose="02040503050406030204" pitchFamily="18" charset="0"/>
                      </a:rPr>
                      <m:t>𝑥</m:t>
                    </m:r>
                  </m:oMath>
                </a14:m>
                <a:r>
                  <a:rPr lang="en-US" dirty="0"/>
                  <a:t>. </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e>
                        </m:d>
                      </m:sup>
                    </m:sSup>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Π</m:t>
                        </m:r>
                      </m:e>
                      <m:sub>
                        <m:r>
                          <a:rPr lang="en-US" i="1">
                            <a:latin typeface="Cambria Math" panose="02040503050406030204" pitchFamily="18" charset="0"/>
                          </a:rPr>
                          <m:t>𝑆</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r>
                      <a:rPr lang="en-US" i="1">
                        <a:latin typeface="Cambria Math" panose="02040503050406030204" pitchFamily="18" charset="0"/>
                      </a:rPr>
                      <m:t> + </m:t>
                    </m:r>
                    <m:r>
                      <m:rPr>
                        <m:sty m:val="p"/>
                      </m:rPr>
                      <a:rPr lang="en-US">
                        <a:latin typeface="Cambria Math" panose="02040503050406030204" pitchFamily="18" charset="0"/>
                      </a:rPr>
                      <m:t>α</m:t>
                    </m:r>
                    <m:r>
                      <a:rPr lang="en-US" i="1">
                        <a:latin typeface="Cambria Math" panose="02040503050406030204" pitchFamily="18" charset="0"/>
                      </a:rPr>
                      <m:t> </m:t>
                    </m:r>
                    <m:r>
                      <a:rPr lang="en-US" i="1">
                        <a:latin typeface="Cambria Math" panose="02040503050406030204" pitchFamily="18" charset="0"/>
                      </a:rPr>
                      <m:t>𝑠𝑖𝑔𝑛</m:t>
                    </m:r>
                    <m:r>
                      <a:rPr lang="en-US" i="1">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Θ</m:t>
                    </m:r>
                    <m:r>
                      <a:rPr lang="en-US" i="1">
                        <a:latin typeface="Cambria Math" panose="02040503050406030204" pitchFamily="18" charset="0"/>
                      </a:rPr>
                      <m:t>, </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oMath>
                </a14:m>
                <a:r>
                  <a:rPr lang="en-US" dirty="0"/>
                  <a:t>	</a:t>
                </a:r>
              </a:p>
              <a:p>
                <a:pPr lvl="1"/>
                <a14:m>
                  <m:oMath xmlns:m="http://schemas.openxmlformats.org/officeDocument/2006/math">
                    <m:r>
                      <a:rPr lang="en-US" b="0" i="1" smtClean="0">
                        <a:latin typeface="Cambria Math" panose="02040503050406030204" pitchFamily="18" charset="0"/>
                      </a:rPr>
                      <m:t>𝑐𝑎𝑙𝑐𝑢𝑎𝑙𝑡𝑒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i="1">
                        <a:latin typeface="Cambria Math" panose="02040503050406030204" pitchFamily="18" charset="0"/>
                      </a:rPr>
                      <m:t>𝑟𝑒𝑡𝑢𝑟𝑛</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up>
                    </m:sSup>
                  </m:oMath>
                </a14:m>
                <a:r>
                  <a:rPr lang="en-US" dirty="0"/>
                  <a:t> (in for loop)</a:t>
                </a:r>
              </a:p>
              <a:p>
                <a:pPr lvl="1"/>
                <a:endParaRPr lang="en-US" dirty="0"/>
              </a:p>
              <a:p>
                <a:r>
                  <a:rPr lang="en-US" dirty="0"/>
                  <a:t>Note that both attacks are in first-order setting.</a:t>
                </a:r>
              </a:p>
            </p:txBody>
          </p:sp>
        </mc:Choice>
        <mc:Fallback xmlns="">
          <p:sp>
            <p:nvSpPr>
              <p:cNvPr id="3" name="Content Placeholder 2">
                <a:extLst>
                  <a:ext uri="{FF2B5EF4-FFF2-40B4-BE49-F238E27FC236}">
                    <a16:creationId xmlns:a16="http://schemas.microsoft.com/office/drawing/2014/main" id="{6C358EC1-2B81-455E-AE76-89DE25BD9762}"/>
                  </a:ext>
                </a:extLst>
              </p:cNvPr>
              <p:cNvSpPr>
                <a:spLocks noGrp="1" noRot="1" noChangeAspect="1" noMove="1" noResize="1" noEditPoints="1" noAdjustHandles="1" noChangeArrowheads="1" noChangeShapeType="1" noTextEdit="1"/>
              </p:cNvSpPr>
              <p:nvPr>
                <p:ph idx="1"/>
              </p:nvPr>
            </p:nvSpPr>
            <p:spPr>
              <a:blipFill>
                <a:blip r:embed="rId2"/>
                <a:stretch>
                  <a:fillRect l="-1043" t="-2241" b="-1401"/>
                </a:stretch>
              </a:blipFill>
            </p:spPr>
            <p:txBody>
              <a:bodyPr/>
              <a:lstStyle/>
              <a:p>
                <a:r>
                  <a:rPr lang="en-US">
                    <a:noFill/>
                  </a:rPr>
                  <a:t> </a:t>
                </a:r>
              </a:p>
            </p:txBody>
          </p:sp>
        </mc:Fallback>
      </mc:AlternateContent>
    </p:spTree>
    <p:extLst>
      <p:ext uri="{BB962C8B-B14F-4D97-AF65-F5344CB8AC3E}">
        <p14:creationId xmlns:p14="http://schemas.microsoft.com/office/powerpoint/2010/main" val="167478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C624-0121-4D14-AB77-BE52F6E4BE1D}"/>
              </a:ext>
            </a:extLst>
          </p:cNvPr>
          <p:cNvSpPr>
            <a:spLocks noGrp="1"/>
          </p:cNvSpPr>
          <p:nvPr>
            <p:ph type="title"/>
          </p:nvPr>
        </p:nvSpPr>
        <p:spPr/>
        <p:txBody>
          <a:bodyPr/>
          <a:lstStyle/>
          <a:p>
            <a:r>
              <a:rPr lang="en-US" dirty="0"/>
              <a:t>Transferred Attacks</a:t>
            </a:r>
          </a:p>
        </p:txBody>
      </p:sp>
      <p:sp>
        <p:nvSpPr>
          <p:cNvPr id="3" name="Content Placeholder 2">
            <a:extLst>
              <a:ext uri="{FF2B5EF4-FFF2-40B4-BE49-F238E27FC236}">
                <a16:creationId xmlns:a16="http://schemas.microsoft.com/office/drawing/2014/main" id="{5E4BE23F-2F87-4E0C-BD8B-7B3CC0539D92}"/>
              </a:ext>
            </a:extLst>
          </p:cNvPr>
          <p:cNvSpPr>
            <a:spLocks noGrp="1"/>
          </p:cNvSpPr>
          <p:nvPr>
            <p:ph idx="1"/>
          </p:nvPr>
        </p:nvSpPr>
        <p:spPr/>
        <p:txBody>
          <a:bodyPr>
            <a:normAutofit lnSpcReduction="10000"/>
          </a:bodyPr>
          <a:lstStyle/>
          <a:p>
            <a:r>
              <a:rPr lang="en-US" dirty="0"/>
              <a:t>Let's imagine the following scenario:</a:t>
            </a:r>
          </a:p>
          <a:p>
            <a:pPr lvl="1"/>
            <a:r>
              <a:rPr lang="en-US" dirty="0"/>
              <a:t>There is a secret model we want to attack.</a:t>
            </a:r>
          </a:p>
          <a:p>
            <a:pPr lvl="1"/>
            <a:r>
              <a:rPr lang="en-US" dirty="0"/>
              <a:t>We can use a black-box attacking method, but let’s say we want more - we want to apply a white box attack.</a:t>
            </a:r>
          </a:p>
          <a:p>
            <a:pPr lvl="1"/>
            <a:r>
              <a:rPr lang="en-US" dirty="0"/>
              <a:t>How can we do it?</a:t>
            </a:r>
          </a:p>
          <a:p>
            <a:r>
              <a:rPr lang="en-US" dirty="0"/>
              <a:t>Idea:</a:t>
            </a:r>
          </a:p>
          <a:p>
            <a:pPr lvl="1"/>
            <a:r>
              <a:rPr lang="en-US" dirty="0"/>
              <a:t>Train model to the same task independently. Called a surrogate model.</a:t>
            </a:r>
          </a:p>
          <a:p>
            <a:pPr lvl="1"/>
            <a:r>
              <a:rPr lang="en-US" dirty="0"/>
              <a:t>Apply the white box attack on the surrogate model.</a:t>
            </a:r>
          </a:p>
          <a:p>
            <a:pPr lvl="1"/>
            <a:r>
              <a:rPr lang="en-US" dirty="0"/>
              <a:t>Use it to attack the target model.</a:t>
            </a:r>
          </a:p>
          <a:p>
            <a:r>
              <a:rPr lang="en-US" dirty="0"/>
              <a:t>Works better if we know the target model architecture.</a:t>
            </a:r>
          </a:p>
          <a:p>
            <a:r>
              <a:rPr lang="en-US" dirty="0"/>
              <a:t>We see next the relation of this to target capacity.</a:t>
            </a:r>
          </a:p>
          <a:p>
            <a:pPr lvl="1"/>
            <a:endParaRPr lang="en-US" dirty="0"/>
          </a:p>
          <a:p>
            <a:endParaRPr lang="en-US" dirty="0"/>
          </a:p>
        </p:txBody>
      </p:sp>
    </p:spTree>
    <p:extLst>
      <p:ext uri="{BB962C8B-B14F-4D97-AF65-F5344CB8AC3E}">
        <p14:creationId xmlns:p14="http://schemas.microsoft.com/office/powerpoint/2010/main" val="237288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2D95-0B62-4049-9A0B-2AF95B6C2453}"/>
              </a:ext>
            </a:extLst>
          </p:cNvPr>
          <p:cNvSpPr>
            <a:spLocks noGrp="1"/>
          </p:cNvSpPr>
          <p:nvPr>
            <p:ph type="title"/>
          </p:nvPr>
        </p:nvSpPr>
        <p:spPr/>
        <p:txBody>
          <a:bodyPr/>
          <a:lstStyle/>
          <a:p>
            <a:r>
              <a:rPr lang="en-US" dirty="0"/>
              <a:t>Paper Contributions</a:t>
            </a:r>
          </a:p>
        </p:txBody>
      </p:sp>
      <p:sp>
        <p:nvSpPr>
          <p:cNvPr id="3" name="Content Placeholder 2">
            <a:extLst>
              <a:ext uri="{FF2B5EF4-FFF2-40B4-BE49-F238E27FC236}">
                <a16:creationId xmlns:a16="http://schemas.microsoft.com/office/drawing/2014/main" id="{A59155AD-12C8-49E8-93D6-7FB046EBDF49}"/>
              </a:ext>
            </a:extLst>
          </p:cNvPr>
          <p:cNvSpPr>
            <a:spLocks noGrp="1"/>
          </p:cNvSpPr>
          <p:nvPr>
            <p:ph idx="1"/>
          </p:nvPr>
        </p:nvSpPr>
        <p:spPr/>
        <p:txBody>
          <a:bodyPr/>
          <a:lstStyle/>
          <a:p>
            <a:pPr lvl="0"/>
            <a:r>
              <a:rPr lang="en-US" dirty="0"/>
              <a:t>Formulates the optimization problem of defending from adversarial attacks.</a:t>
            </a:r>
          </a:p>
          <a:p>
            <a:pPr lvl="0"/>
            <a:r>
              <a:rPr lang="en-US" dirty="0"/>
              <a:t>Introduces and analyze a procedure to create models that are resistant to first order adversarial attacks.</a:t>
            </a:r>
          </a:p>
          <a:p>
            <a:pPr lvl="0"/>
            <a:r>
              <a:rPr lang="en-US" dirty="0"/>
              <a:t>The procedure is universal – it defenses from any first order attack. To prove that, the authors show that PGD is universal attack – which is another contribution (discussed in next slide).</a:t>
            </a:r>
          </a:p>
          <a:p>
            <a:pPr lvl="0"/>
            <a:r>
              <a:rPr lang="en-US" dirty="0"/>
              <a:t>The relation between model capacity and robustness.</a:t>
            </a:r>
          </a:p>
          <a:p>
            <a:pPr lvl="0"/>
            <a:r>
              <a:rPr lang="en-US" dirty="0"/>
              <a:t>An analysis of adversarial trained CNN for MNIST (Appendix C).</a:t>
            </a:r>
          </a:p>
          <a:p>
            <a:endParaRPr lang="en-US" dirty="0"/>
          </a:p>
        </p:txBody>
      </p:sp>
    </p:spTree>
    <p:extLst>
      <p:ext uri="{BB962C8B-B14F-4D97-AF65-F5344CB8AC3E}">
        <p14:creationId xmlns:p14="http://schemas.microsoft.com/office/powerpoint/2010/main" val="147112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4F5B-195D-4EA1-818F-8CB9C759E474}"/>
              </a:ext>
            </a:extLst>
          </p:cNvPr>
          <p:cNvSpPr>
            <a:spLocks noGrp="1"/>
          </p:cNvSpPr>
          <p:nvPr>
            <p:ph type="title"/>
          </p:nvPr>
        </p:nvSpPr>
        <p:spPr/>
        <p:txBody>
          <a:bodyPr/>
          <a:lstStyle/>
          <a:p>
            <a:r>
              <a:rPr lang="en-US" dirty="0"/>
              <a:t>Formalizing the optimization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29E7E8-9E80-40D6-88D8-073633DA29CF}"/>
                  </a:ext>
                </a:extLst>
              </p:cNvPr>
              <p:cNvSpPr>
                <a:spLocks noGrp="1"/>
              </p:cNvSpPr>
              <p:nvPr>
                <p:ph idx="1"/>
              </p:nvPr>
            </p:nvSpPr>
            <p:spPr>
              <a:xfrm>
                <a:off x="838200" y="2387065"/>
                <a:ext cx="10515600" cy="3789898"/>
              </a:xfrm>
            </p:spPr>
            <p:txBody>
              <a:bodyPr>
                <a:normAutofit/>
              </a:bodyPr>
              <a:lstStyle/>
              <a:p>
                <a:pPr marL="0" indent="0">
                  <a:buNone/>
                </a:pPr>
                <a:r>
                  <a:rPr lang="en-US" dirty="0"/>
                  <a:t>	</a:t>
                </a:r>
                <a14:m>
                  <m:oMath xmlns:m="http://schemas.openxmlformats.org/officeDocument/2006/math">
                    <m:r>
                      <a:rPr lang="en-US" sz="4400" i="1">
                        <a:latin typeface="Cambria Math" panose="02040503050406030204" pitchFamily="18" charset="0"/>
                      </a:rPr>
                      <m:t>𝑚𝑖</m:t>
                    </m:r>
                    <m:sSub>
                      <m:sSubPr>
                        <m:ctrlPr>
                          <a:rPr lang="en-US" sz="4400" i="1">
                            <a:latin typeface="Cambria Math" panose="02040503050406030204" pitchFamily="18" charset="0"/>
                          </a:rPr>
                        </m:ctrlPr>
                      </m:sSubPr>
                      <m:e>
                        <m:r>
                          <a:rPr lang="en-US" sz="4400" i="1">
                            <a:latin typeface="Cambria Math" panose="02040503050406030204" pitchFamily="18" charset="0"/>
                          </a:rPr>
                          <m:t>𝑛</m:t>
                        </m:r>
                      </m:e>
                      <m:sub>
                        <m:r>
                          <m:rPr>
                            <m:sty m:val="p"/>
                          </m:rPr>
                          <a:rPr lang="en-US" sz="4400">
                            <a:latin typeface="Cambria Math" panose="02040503050406030204" pitchFamily="18" charset="0"/>
                          </a:rPr>
                          <m:t>Θ</m:t>
                        </m:r>
                      </m:sub>
                    </m:sSub>
                    <m:sSub>
                      <m:sSubPr>
                        <m:ctrlPr>
                          <a:rPr lang="en-US" sz="4400" i="1">
                            <a:latin typeface="Cambria Math" panose="02040503050406030204" pitchFamily="18" charset="0"/>
                          </a:rPr>
                        </m:ctrlPr>
                      </m:sSubPr>
                      <m:e>
                        <m:r>
                          <a:rPr lang="en-US" sz="4400" i="1">
                            <a:latin typeface="Cambria Math" panose="02040503050406030204" pitchFamily="18" charset="0"/>
                          </a:rPr>
                          <m:t>𝐸</m:t>
                        </m:r>
                      </m:e>
                      <m:sub>
                        <m:d>
                          <m:dPr>
                            <m:ctrlPr>
                              <a:rPr lang="en-US" sz="4400" i="1">
                                <a:latin typeface="Cambria Math" panose="02040503050406030204" pitchFamily="18" charset="0"/>
                              </a:rPr>
                            </m:ctrlPr>
                          </m:dPr>
                          <m:e>
                            <m:r>
                              <a:rPr lang="en-US" sz="4400" i="1">
                                <a:latin typeface="Cambria Math" panose="02040503050406030204" pitchFamily="18" charset="0"/>
                              </a:rPr>
                              <m:t>𝑥</m:t>
                            </m:r>
                            <m:r>
                              <a:rPr lang="en-US" sz="4400" i="1">
                                <a:latin typeface="Cambria Math" panose="02040503050406030204" pitchFamily="18" charset="0"/>
                              </a:rPr>
                              <m:t>,</m:t>
                            </m:r>
                            <m:r>
                              <a:rPr lang="en-US" sz="4400" i="1">
                                <a:latin typeface="Cambria Math" panose="02040503050406030204" pitchFamily="18" charset="0"/>
                              </a:rPr>
                              <m:t>𝑦</m:t>
                            </m:r>
                          </m:e>
                        </m:d>
                        <m:r>
                          <a:rPr lang="en-US" sz="4400" i="1">
                            <a:latin typeface="Cambria Math" panose="02040503050406030204" pitchFamily="18" charset="0"/>
                          </a:rPr>
                          <m:t>~</m:t>
                        </m:r>
                        <m:r>
                          <a:rPr lang="en-US" sz="4400" i="1">
                            <a:latin typeface="Cambria Math" panose="02040503050406030204" pitchFamily="18" charset="0"/>
                          </a:rPr>
                          <m:t>𝐷</m:t>
                        </m:r>
                      </m:sub>
                    </m:sSub>
                    <m:d>
                      <m:dPr>
                        <m:begChr m:val="["/>
                        <m:endChr m:val="]"/>
                        <m:ctrlPr>
                          <a:rPr lang="en-US" sz="4400" i="1">
                            <a:latin typeface="Cambria Math" panose="02040503050406030204" pitchFamily="18" charset="0"/>
                          </a:rPr>
                        </m:ctrlPr>
                      </m:dPr>
                      <m:e>
                        <m:r>
                          <a:rPr lang="en-US" sz="4400" i="1">
                            <a:latin typeface="Cambria Math" panose="02040503050406030204" pitchFamily="18" charset="0"/>
                          </a:rPr>
                          <m:t>𝑚𝑎</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m:rPr>
                                <m:sty m:val="p"/>
                              </m:rPr>
                              <a:rPr lang="en-US" sz="4400">
                                <a:latin typeface="Cambria Math" panose="02040503050406030204" pitchFamily="18" charset="0"/>
                              </a:rPr>
                              <m:t>δ</m:t>
                            </m:r>
                          </m:sub>
                        </m:sSub>
                        <m:r>
                          <a:rPr lang="en-US" sz="4400" i="1">
                            <a:latin typeface="Cambria Math" panose="02040503050406030204" pitchFamily="18" charset="0"/>
                          </a:rPr>
                          <m:t>𝐿</m:t>
                        </m:r>
                        <m:d>
                          <m:dPr>
                            <m:ctrlPr>
                              <a:rPr lang="en-US" sz="4400" i="1">
                                <a:latin typeface="Cambria Math" panose="02040503050406030204" pitchFamily="18" charset="0"/>
                              </a:rPr>
                            </m:ctrlPr>
                          </m:dPr>
                          <m:e>
                            <m:r>
                              <m:rPr>
                                <m:sty m:val="p"/>
                              </m:rPr>
                              <a:rPr lang="en-US" sz="4400">
                                <a:latin typeface="Cambria Math" panose="02040503050406030204" pitchFamily="18" charset="0"/>
                              </a:rPr>
                              <m:t>Θ</m:t>
                            </m:r>
                            <m:r>
                              <a:rPr lang="en-US" sz="4400" i="1">
                                <a:latin typeface="Cambria Math" panose="02040503050406030204" pitchFamily="18" charset="0"/>
                              </a:rPr>
                              <m:t>,</m:t>
                            </m:r>
                            <m:r>
                              <a:rPr lang="en-US" sz="4400" i="1">
                                <a:latin typeface="Cambria Math" panose="02040503050406030204" pitchFamily="18" charset="0"/>
                              </a:rPr>
                              <m:t>𝑥</m:t>
                            </m:r>
                            <m:r>
                              <a:rPr lang="en-US" sz="4400" i="1">
                                <a:latin typeface="Cambria Math" panose="02040503050406030204" pitchFamily="18" charset="0"/>
                              </a:rPr>
                              <m:t>+</m:t>
                            </m:r>
                            <m:r>
                              <m:rPr>
                                <m:sty m:val="p"/>
                              </m:rPr>
                              <a:rPr lang="en-US" sz="4400">
                                <a:latin typeface="Cambria Math" panose="02040503050406030204" pitchFamily="18" charset="0"/>
                              </a:rPr>
                              <m:t>δ</m:t>
                            </m:r>
                            <m:r>
                              <a:rPr lang="en-US" sz="4400" i="1">
                                <a:latin typeface="Cambria Math" panose="02040503050406030204" pitchFamily="18" charset="0"/>
                              </a:rPr>
                              <m:t>,</m:t>
                            </m:r>
                            <m:r>
                              <a:rPr lang="en-US" sz="4400" i="1">
                                <a:latin typeface="Cambria Math" panose="02040503050406030204" pitchFamily="18" charset="0"/>
                              </a:rPr>
                              <m:t>𝑦</m:t>
                            </m:r>
                          </m:e>
                        </m:d>
                      </m:e>
                    </m:d>
                  </m:oMath>
                </a14:m>
                <a:r>
                  <a:rPr lang="en-US" sz="4400" dirty="0"/>
                  <a:t> </a:t>
                </a:r>
              </a:p>
              <a:p>
                <a:pPr marL="0" indent="0">
                  <a:buNone/>
                </a:pPr>
                <a:endParaRPr lang="en-US" dirty="0"/>
              </a:p>
              <a:p>
                <a:pPr lvl="1"/>
                <a14:m>
                  <m:oMath xmlns:m="http://schemas.openxmlformats.org/officeDocument/2006/math">
                    <m:r>
                      <m:rPr>
                        <m:sty m:val="p"/>
                      </m:rPr>
                      <a:rPr lang="en-US" smtClean="0">
                        <a:latin typeface="Cambria Math" panose="02040503050406030204" pitchFamily="18" charset="0"/>
                      </a:rPr>
                      <m:t>Θ</m:t>
                    </m:r>
                  </m:oMath>
                </a14:m>
                <a:r>
                  <a:rPr lang="en-US" dirty="0"/>
                  <a:t> is the model parameters</a:t>
                </a:r>
              </a:p>
              <a:p>
                <a:pPr lvl="1"/>
                <a14:m>
                  <m:oMath xmlns:m="http://schemas.openxmlformats.org/officeDocument/2006/math">
                    <m:r>
                      <m:rPr>
                        <m:sty m:val="p"/>
                      </m:rPr>
                      <a:rPr lang="en-US">
                        <a:latin typeface="Cambria Math" panose="02040503050406030204" pitchFamily="18" charset="0"/>
                      </a:rPr>
                      <m:t>δ</m:t>
                    </m:r>
                  </m:oMath>
                </a14:m>
                <a:r>
                  <a:rPr lang="en-US" dirty="0"/>
                  <a:t> is a valid perturbation</a:t>
                </a:r>
              </a:p>
              <a:p>
                <a:pPr lvl="1"/>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oMath>
                </a14:m>
                <a:r>
                  <a:rPr lang="en-US" dirty="0"/>
                  <a:t> is the adversarial example</a:t>
                </a:r>
              </a:p>
              <a:p>
                <a:pPr lvl="1"/>
                <a14:m>
                  <m:oMath xmlns:m="http://schemas.openxmlformats.org/officeDocument/2006/math">
                    <m:r>
                      <a:rPr lang="en-US" i="1">
                        <a:latin typeface="Cambria Math" panose="02040503050406030204" pitchFamily="18" charset="0"/>
                      </a:rPr>
                      <m:t>𝐿</m:t>
                    </m:r>
                  </m:oMath>
                </a14:m>
                <a:r>
                  <a:rPr lang="en-US" dirty="0"/>
                  <a:t> is the loss function </a:t>
                </a:r>
              </a:p>
              <a:p>
                <a:pPr lvl="1"/>
                <a14:m>
                  <m:oMath xmlns:m="http://schemas.openxmlformats.org/officeDocument/2006/math">
                    <m:r>
                      <a:rPr lang="en-US" i="1">
                        <a:latin typeface="Cambria Math" panose="02040503050406030204" pitchFamily="18" charset="0"/>
                      </a:rPr>
                      <m:t>𝐷</m:t>
                    </m:r>
                  </m:oMath>
                </a14:m>
                <a:r>
                  <a:rPr lang="en-US" dirty="0"/>
                  <a:t> is the data distribution</a:t>
                </a:r>
              </a:p>
            </p:txBody>
          </p:sp>
        </mc:Choice>
        <mc:Fallback xmlns="">
          <p:sp>
            <p:nvSpPr>
              <p:cNvPr id="3" name="Content Placeholder 2">
                <a:extLst>
                  <a:ext uri="{FF2B5EF4-FFF2-40B4-BE49-F238E27FC236}">
                    <a16:creationId xmlns:a16="http://schemas.microsoft.com/office/drawing/2014/main" id="{FB29E7E8-9E80-40D6-88D8-073633DA29CF}"/>
                  </a:ext>
                </a:extLst>
              </p:cNvPr>
              <p:cNvSpPr>
                <a:spLocks noGrp="1" noRot="1" noChangeAspect="1" noMove="1" noResize="1" noEditPoints="1" noAdjustHandles="1" noChangeArrowheads="1" noChangeShapeType="1" noTextEdit="1"/>
              </p:cNvSpPr>
              <p:nvPr>
                <p:ph idx="1"/>
              </p:nvPr>
            </p:nvSpPr>
            <p:spPr>
              <a:xfrm>
                <a:off x="838200" y="2387065"/>
                <a:ext cx="10515600" cy="37898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178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DAC2-6EC4-40A5-B727-9D55BF0697A1}"/>
              </a:ext>
            </a:extLst>
          </p:cNvPr>
          <p:cNvSpPr>
            <a:spLocks noGrp="1"/>
          </p:cNvSpPr>
          <p:nvPr>
            <p:ph type="title"/>
          </p:nvPr>
        </p:nvSpPr>
        <p:spPr/>
        <p:txBody>
          <a:bodyPr/>
          <a:lstStyle/>
          <a:p>
            <a:r>
              <a:rPr lang="en-US" dirty="0"/>
              <a:t>PGD is universal attack</a:t>
            </a:r>
          </a:p>
        </p:txBody>
      </p:sp>
      <p:sp>
        <p:nvSpPr>
          <p:cNvPr id="3" name="Content Placeholder 2">
            <a:extLst>
              <a:ext uri="{FF2B5EF4-FFF2-40B4-BE49-F238E27FC236}">
                <a16:creationId xmlns:a16="http://schemas.microsoft.com/office/drawing/2014/main" id="{38F11ED5-8E12-49F3-A820-67E124E4B05C}"/>
              </a:ext>
            </a:extLst>
          </p:cNvPr>
          <p:cNvSpPr>
            <a:spLocks noGrp="1"/>
          </p:cNvSpPr>
          <p:nvPr>
            <p:ph idx="1"/>
          </p:nvPr>
        </p:nvSpPr>
        <p:spPr/>
        <p:txBody>
          <a:bodyPr/>
          <a:lstStyle/>
          <a:p>
            <a:r>
              <a:rPr lang="en-US" dirty="0"/>
              <a:t>It means that PGD solves the inner problem better than any other first-order attack.</a:t>
            </a:r>
          </a:p>
        </p:txBody>
      </p:sp>
      <p:pic>
        <p:nvPicPr>
          <p:cNvPr id="5" name="Picture 4">
            <a:extLst>
              <a:ext uri="{FF2B5EF4-FFF2-40B4-BE49-F238E27FC236}">
                <a16:creationId xmlns:a16="http://schemas.microsoft.com/office/drawing/2014/main" id="{9E0D6D27-DFBA-4C8B-B859-F7AB2D78EA82}"/>
              </a:ext>
            </a:extLst>
          </p:cNvPr>
          <p:cNvPicPr>
            <a:picLocks noChangeAspect="1"/>
          </p:cNvPicPr>
          <p:nvPr/>
        </p:nvPicPr>
        <p:blipFill>
          <a:blip r:embed="rId2"/>
          <a:stretch>
            <a:fillRect/>
          </a:stretch>
        </p:blipFill>
        <p:spPr>
          <a:xfrm>
            <a:off x="2156059" y="2743161"/>
            <a:ext cx="7609571" cy="3181823"/>
          </a:xfrm>
          <a:prstGeom prst="rect">
            <a:avLst/>
          </a:prstGeom>
        </p:spPr>
      </p:pic>
      <p:sp>
        <p:nvSpPr>
          <p:cNvPr id="6" name="TextBox 5">
            <a:extLst>
              <a:ext uri="{FF2B5EF4-FFF2-40B4-BE49-F238E27FC236}">
                <a16:creationId xmlns:a16="http://schemas.microsoft.com/office/drawing/2014/main" id="{38F2534C-F44D-4963-A91D-F54F77D80A23}"/>
              </a:ext>
            </a:extLst>
          </p:cNvPr>
          <p:cNvSpPr txBox="1"/>
          <p:nvPr/>
        </p:nvSpPr>
        <p:spPr>
          <a:xfrm>
            <a:off x="2945331" y="5813659"/>
            <a:ext cx="6820299" cy="923330"/>
          </a:xfrm>
          <a:prstGeom prst="rect">
            <a:avLst/>
          </a:prstGeom>
          <a:noFill/>
        </p:spPr>
        <p:txBody>
          <a:bodyPr wrap="square" rtlCol="0">
            <a:spAutoFit/>
          </a:bodyPr>
          <a:lstStyle/>
          <a:p>
            <a:r>
              <a:rPr lang="en-US" dirty="0"/>
              <a:t>No outliers. Almost same value for any execution.</a:t>
            </a:r>
          </a:p>
          <a:p>
            <a:r>
              <a:rPr lang="en-US" dirty="0"/>
              <a:t>The blue is distribution of the PGD values for the original trained. The red is for the adversarial trained.</a:t>
            </a:r>
          </a:p>
        </p:txBody>
      </p:sp>
    </p:spTree>
    <p:extLst>
      <p:ext uri="{BB962C8B-B14F-4D97-AF65-F5344CB8AC3E}">
        <p14:creationId xmlns:p14="http://schemas.microsoft.com/office/powerpoint/2010/main" val="239360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577-120B-49CE-BD84-EDDB926A836D}"/>
              </a:ext>
            </a:extLst>
          </p:cNvPr>
          <p:cNvSpPr>
            <a:spLocks noGrp="1"/>
          </p:cNvSpPr>
          <p:nvPr>
            <p:ph type="title"/>
          </p:nvPr>
        </p:nvSpPr>
        <p:spPr/>
        <p:txBody>
          <a:bodyPr/>
          <a:lstStyle/>
          <a:p>
            <a:r>
              <a:rPr lang="en-US" dirty="0"/>
              <a:t>The Method – Adversarial Training</a:t>
            </a:r>
          </a:p>
        </p:txBody>
      </p:sp>
      <p:pic>
        <p:nvPicPr>
          <p:cNvPr id="6146" name="Picture 2" descr="Hardening Deep Neural Networks via Adversarial Model Cascades">
            <a:extLst>
              <a:ext uri="{FF2B5EF4-FFF2-40B4-BE49-F238E27FC236}">
                <a16:creationId xmlns:a16="http://schemas.microsoft.com/office/drawing/2014/main" id="{F69EE1F4-5BC7-4916-823D-F18DE6F59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633" y="1898253"/>
            <a:ext cx="4876800" cy="2876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0113AC4-B122-4800-8877-50B732313865}"/>
              </a:ext>
            </a:extLst>
          </p:cNvPr>
          <p:cNvSpPr/>
          <p:nvPr/>
        </p:nvSpPr>
        <p:spPr>
          <a:xfrm>
            <a:off x="4889633" y="4982368"/>
            <a:ext cx="5005137" cy="415498"/>
          </a:xfrm>
          <a:prstGeom prst="rect">
            <a:avLst/>
          </a:prstGeom>
        </p:spPr>
        <p:txBody>
          <a:bodyPr wrap="square">
            <a:spAutoFit/>
          </a:bodyPr>
          <a:lstStyle/>
          <a:p>
            <a:r>
              <a:rPr lang="en-US" sz="1050" dirty="0">
                <a:hlinkClick r:id="rId3"/>
              </a:rPr>
              <a:t>http://precog.iiitd.edu.in/blog/2019/03/13/hardening-deep-neural-networks-via-adversarial-model-cascades/</a:t>
            </a:r>
            <a:endParaRPr lang="en-US" sz="1050" dirty="0"/>
          </a:p>
        </p:txBody>
      </p:sp>
      <p:sp>
        <p:nvSpPr>
          <p:cNvPr id="5" name="TextBox 4">
            <a:extLst>
              <a:ext uri="{FF2B5EF4-FFF2-40B4-BE49-F238E27FC236}">
                <a16:creationId xmlns:a16="http://schemas.microsoft.com/office/drawing/2014/main" id="{6EFA5712-B29F-4E16-9AB0-333C6F109A43}"/>
              </a:ext>
            </a:extLst>
          </p:cNvPr>
          <p:cNvSpPr txBox="1"/>
          <p:nvPr/>
        </p:nvSpPr>
        <p:spPr>
          <a:xfrm>
            <a:off x="500514" y="2213811"/>
            <a:ext cx="4158113" cy="1200329"/>
          </a:xfrm>
          <a:prstGeom prst="rect">
            <a:avLst/>
          </a:prstGeom>
          <a:noFill/>
        </p:spPr>
        <p:txBody>
          <a:bodyPr wrap="square" rtlCol="0">
            <a:spAutoFit/>
          </a:bodyPr>
          <a:lstStyle/>
          <a:p>
            <a:r>
              <a:rPr lang="en-US" dirty="0"/>
              <a:t>Notes: </a:t>
            </a:r>
          </a:p>
          <a:p>
            <a:pPr marL="342900" indent="-342900">
              <a:buAutoNum type="arabicPeriod"/>
            </a:pPr>
            <a:r>
              <a:rPr lang="en-US" dirty="0"/>
              <a:t>In practice (also in the paper) it is done in batches. It doesn’t change the analysis.</a:t>
            </a:r>
          </a:p>
        </p:txBody>
      </p:sp>
    </p:spTree>
    <p:extLst>
      <p:ext uri="{BB962C8B-B14F-4D97-AF65-F5344CB8AC3E}">
        <p14:creationId xmlns:p14="http://schemas.microsoft.com/office/powerpoint/2010/main" val="247571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DA3E-E2CB-4BAE-99DF-813DDA9B8D45}"/>
              </a:ext>
            </a:extLst>
          </p:cNvPr>
          <p:cNvSpPr>
            <a:spLocks noGrp="1"/>
          </p:cNvSpPr>
          <p:nvPr>
            <p:ph type="title"/>
          </p:nvPr>
        </p:nvSpPr>
        <p:spPr/>
        <p:txBody>
          <a:bodyPr/>
          <a:lstStyle/>
          <a:p>
            <a:r>
              <a:rPr lang="en-US" dirty="0"/>
              <a:t>Short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708149-69A2-4FAB-8690-6D5699E187A6}"/>
                  </a:ext>
                </a:extLst>
              </p:cNvPr>
              <p:cNvSpPr>
                <a:spLocks noGrp="1"/>
              </p:cNvSpPr>
              <p:nvPr>
                <p:ph idx="1"/>
              </p:nvPr>
            </p:nvSpPr>
            <p:spPr/>
            <p:txBody>
              <a:bodyPr>
                <a:normAutofit/>
              </a:bodyPr>
              <a:lstStyle/>
              <a:p>
                <a:pPr marL="457200" lvl="1" indent="0">
                  <a:buNone/>
                </a:pPr>
                <a:r>
                  <a:rPr lang="en-US" dirty="0"/>
                  <a:t>Denote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m:rPr>
                            <m:sty m:val="p"/>
                          </m:rPr>
                          <a:rPr lang="en-US">
                            <a:latin typeface="Cambria Math" panose="02040503050406030204" pitchFamily="18" charset="0"/>
                          </a:rPr>
                          <m:t>δ</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oMath>
                </a14:m>
                <a:r>
                  <a:rPr lang="en-US" dirty="0"/>
                  <a:t> (the inner problem)</a:t>
                </a:r>
              </a:p>
              <a:p>
                <a:pPr marL="457200" lvl="1" indent="0">
                  <a:buNone/>
                </a:pPr>
                <a:r>
                  <a:rPr lang="en-US" dirty="0"/>
                  <a:t>We apply SGD (in batches) so the optimization problem becomes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m:rPr>
                            <m:sty m:val="p"/>
                          </m:rPr>
                          <a:rPr lang="en-US" b="0" i="0" smtClean="0">
                            <a:latin typeface="Cambria Math" panose="02040503050406030204" pitchFamily="18" charset="0"/>
                          </a:rPr>
                          <m:t>Θ</m:t>
                        </m:r>
                      </m:lim>
                    </m:limLow>
                    <m:r>
                      <a:rPr lang="en-US" b="0" i="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457200" lvl="1" indent="0">
                  <a:buNone/>
                </a:pPr>
                <a:r>
                  <a:rPr lang="en-US" dirty="0"/>
                  <a:t>Denote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m:t>
                    </m:r>
                    <m:r>
                      <a:rPr lang="en-US" i="1">
                        <a:latin typeface="Cambria Math" panose="02040503050406030204" pitchFamily="18" charset="0"/>
                      </a:rPr>
                      <m:t>𝑎𝑟𝑔𝑚𝑎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𝛿</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 </m:t>
                        </m:r>
                        <m:r>
                          <a:rPr lang="en-US" i="1">
                            <a:latin typeface="Cambria Math" panose="02040503050406030204" pitchFamily="18" charset="0"/>
                          </a:rPr>
                          <m:t>𝑦</m:t>
                        </m:r>
                      </m:e>
                    </m:d>
                    <m:r>
                      <a:rPr lang="en-US" i="1">
                        <a:latin typeface="Cambria Math" panose="02040503050406030204" pitchFamily="18" charset="0"/>
                      </a:rPr>
                      <m:t>. </m:t>
                    </m:r>
                  </m:oMath>
                </a14:m>
                <a:r>
                  <a:rPr lang="en-US" dirty="0"/>
                  <a:t> (the inner problem solutions) </a:t>
                </a:r>
              </a:p>
              <a:p>
                <a:pPr marL="457200" lvl="1" indent="0">
                  <a:buNone/>
                </a:pPr>
                <a:r>
                  <a:rPr lang="en-US" dirty="0" err="1"/>
                  <a:t>Danskin’s</a:t>
                </a:r>
                <a:r>
                  <a:rPr lang="en-US" dirty="0"/>
                  <a:t> Theorem states for vector 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h</m:t>
                        </m:r>
                      </m:sub>
                    </m:sSub>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𝑠𝑢</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𝛿</m:t>
                        </m:r>
                        <m:r>
                          <a:rPr lang="en-US" i="1">
                            <a:latin typeface="Cambria Math" panose="02040503050406030204" pitchFamily="18" charset="0"/>
                          </a:rPr>
                          <m:t>∈∆</m:t>
                        </m:r>
                      </m:sub>
                    </m:sSub>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h</m:t>
                        </m:r>
                      </m:e>
                      <m:sup>
                        <m:r>
                          <a:rPr lang="en-US" i="1">
                            <a:latin typeface="Cambria Math" panose="02040503050406030204" pitchFamily="18" charset="0"/>
                          </a:rPr>
                          <m:t>𝑇</m:t>
                        </m:r>
                      </m:sup>
                    </m:sSup>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m:rPr>
                            <m:sty m:val="p"/>
                          </m:rPr>
                          <a:rPr lang="en-US">
                            <a:latin typeface="Cambria Math" panose="02040503050406030204" pitchFamily="18" charset="0"/>
                          </a:rPr>
                          <m:t>x</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 </m:t>
                        </m:r>
                        <m:r>
                          <a:rPr lang="en-US" i="1">
                            <a:latin typeface="Cambria Math" panose="02040503050406030204" pitchFamily="18" charset="0"/>
                          </a:rPr>
                          <m:t>𝑦</m:t>
                        </m:r>
                      </m:e>
                    </m:d>
                  </m:oMath>
                </a14:m>
                <a:r>
                  <a:rPr lang="en-US" dirty="0"/>
                  <a:t> is a directional derivative in direction h.</a:t>
                </a:r>
              </a:p>
              <a:p>
                <a:pPr marL="457200" lvl="1" indent="0">
                  <a:buNone/>
                </a:pPr>
                <a:r>
                  <a:rPr lang="en-US" dirty="0"/>
                  <a:t>We conclude (more details in project file) that </a:t>
                </a:r>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m:rPr>
                            <m:sty m:val="p"/>
                          </m:rPr>
                          <a:rPr lang="en-US">
                            <a:latin typeface="Cambria Math" panose="02040503050406030204" pitchFamily="18" charset="0"/>
                          </a:rPr>
                          <m:t>x</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𝛿</m:t>
                            </m:r>
                          </m:e>
                        </m:acc>
                        <m:r>
                          <a:rPr lang="en-US" i="1">
                            <a:latin typeface="Cambria Math" panose="02040503050406030204" pitchFamily="18" charset="0"/>
                          </a:rPr>
                          <m:t>, </m:t>
                        </m:r>
                        <m:r>
                          <a:rPr lang="en-US" i="1">
                            <a:latin typeface="Cambria Math" panose="02040503050406030204" pitchFamily="18" charset="0"/>
                          </a:rPr>
                          <m:t>𝑦</m:t>
                        </m:r>
                      </m:e>
                    </m:d>
                  </m:oMath>
                </a14:m>
                <a:r>
                  <a:rPr lang="en-US" dirty="0"/>
                  <a:t>  is a descent direction of f in point x.</a:t>
                </a:r>
              </a:p>
              <a:p>
                <a:pPr marL="457200" lvl="1" indent="0">
                  <a:buNone/>
                </a:pPr>
                <a:r>
                  <a:rPr lang="en-US" dirty="0"/>
                  <a:t>Therefore, we apply SGD while the gradient on x is h.</a:t>
                </a:r>
              </a:p>
              <a:p>
                <a:pPr marL="457200" lvl="1" indent="0">
                  <a:buNone/>
                </a:pPr>
                <a:endParaRPr lang="en-US" dirty="0"/>
              </a:p>
              <a:p>
                <a:pPr marL="457200" lvl="1" indent="0">
                  <a:buNone/>
                </a:pPr>
                <a:r>
                  <a:rPr lang="en-US" dirty="0"/>
                  <a:t>Doing that we get a model that is robust to PGD and because PGD is (first –order) universal then the model is resistant to any first order attack.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7708149-69A2-4FAB-8690-6D5699E187A6}"/>
                  </a:ext>
                </a:extLst>
              </p:cNvPr>
              <p:cNvSpPr>
                <a:spLocks noGrp="1" noRot="1" noChangeAspect="1" noMove="1" noResize="1" noEditPoints="1" noAdjustHandles="1" noChangeArrowheads="1" noChangeShapeType="1" noTextEdit="1"/>
              </p:cNvSpPr>
              <p:nvPr>
                <p:ph idx="1"/>
              </p:nvPr>
            </p:nvSpPr>
            <p:spPr>
              <a:blipFill>
                <a:blip r:embed="rId2"/>
                <a:stretch>
                  <a:fillRect t="-1961" b="-2101"/>
                </a:stretch>
              </a:blipFill>
            </p:spPr>
            <p:txBody>
              <a:bodyPr/>
              <a:lstStyle/>
              <a:p>
                <a:r>
                  <a:rPr lang="en-US">
                    <a:noFill/>
                  </a:rPr>
                  <a:t> </a:t>
                </a:r>
              </a:p>
            </p:txBody>
          </p:sp>
        </mc:Fallback>
      </mc:AlternateContent>
    </p:spTree>
    <p:extLst>
      <p:ext uri="{BB962C8B-B14F-4D97-AF65-F5344CB8AC3E}">
        <p14:creationId xmlns:p14="http://schemas.microsoft.com/office/powerpoint/2010/main" val="392709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2DB5-8A0A-4727-A050-58CD577D7338}"/>
              </a:ext>
            </a:extLst>
          </p:cNvPr>
          <p:cNvSpPr>
            <a:spLocks noGrp="1"/>
          </p:cNvSpPr>
          <p:nvPr>
            <p:ph type="title"/>
          </p:nvPr>
        </p:nvSpPr>
        <p:spPr/>
        <p:txBody>
          <a:bodyPr/>
          <a:lstStyle/>
          <a:p>
            <a:r>
              <a:rPr lang="en-US" dirty="0"/>
              <a:t>Capacity and Robustness</a:t>
            </a:r>
          </a:p>
        </p:txBody>
      </p:sp>
      <p:pic>
        <p:nvPicPr>
          <p:cNvPr id="4" name="תמונה 3">
            <a:extLst>
              <a:ext uri="{FF2B5EF4-FFF2-40B4-BE49-F238E27FC236}">
                <a16:creationId xmlns:a16="http://schemas.microsoft.com/office/drawing/2014/main" id="{13EBB078-88B9-4C83-9451-BE8DFC938892}"/>
              </a:ext>
            </a:extLst>
          </p:cNvPr>
          <p:cNvPicPr>
            <a:picLocks noGrp="1"/>
          </p:cNvPicPr>
          <p:nvPr>
            <p:ph idx="1"/>
          </p:nvPr>
        </p:nvPicPr>
        <p:blipFill>
          <a:blip r:embed="rId2"/>
          <a:stretch>
            <a:fillRect/>
          </a:stretch>
        </p:blipFill>
        <p:spPr>
          <a:xfrm>
            <a:off x="838200" y="2446588"/>
            <a:ext cx="10515600" cy="3109411"/>
          </a:xfrm>
          <a:prstGeom prst="rect">
            <a:avLst/>
          </a:prstGeom>
        </p:spPr>
      </p:pic>
    </p:spTree>
    <p:extLst>
      <p:ext uri="{BB962C8B-B14F-4D97-AF65-F5344CB8AC3E}">
        <p14:creationId xmlns:p14="http://schemas.microsoft.com/office/powerpoint/2010/main" val="514209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7838-242E-47BD-A799-0D9928AE2341}"/>
              </a:ext>
            </a:extLst>
          </p:cNvPr>
          <p:cNvSpPr>
            <a:spLocks noGrp="1"/>
          </p:cNvSpPr>
          <p:nvPr>
            <p:ph type="title"/>
          </p:nvPr>
        </p:nvSpPr>
        <p:spPr/>
        <p:txBody>
          <a:bodyPr/>
          <a:lstStyle/>
          <a:p>
            <a:r>
              <a:rPr lang="en-US" dirty="0"/>
              <a:t>1)	Capacity alone helps</a:t>
            </a:r>
          </a:p>
        </p:txBody>
      </p:sp>
      <p:pic>
        <p:nvPicPr>
          <p:cNvPr id="4" name="Content Placeholder 3">
            <a:extLst>
              <a:ext uri="{FF2B5EF4-FFF2-40B4-BE49-F238E27FC236}">
                <a16:creationId xmlns:a16="http://schemas.microsoft.com/office/drawing/2014/main" id="{6BB06CF9-5C0A-4658-9222-56C1305EAB9E}"/>
              </a:ext>
            </a:extLst>
          </p:cNvPr>
          <p:cNvPicPr>
            <a:picLocks noGrp="1" noChangeAspect="1"/>
          </p:cNvPicPr>
          <p:nvPr>
            <p:ph idx="1"/>
          </p:nvPr>
        </p:nvPicPr>
        <p:blipFill>
          <a:blip r:embed="rId2"/>
          <a:stretch>
            <a:fillRect/>
          </a:stretch>
        </p:blipFill>
        <p:spPr>
          <a:xfrm>
            <a:off x="1628775" y="2501106"/>
            <a:ext cx="8934450" cy="3000375"/>
          </a:xfrm>
          <a:prstGeom prst="rect">
            <a:avLst/>
          </a:prstGeom>
        </p:spPr>
      </p:pic>
    </p:spTree>
    <p:extLst>
      <p:ext uri="{BB962C8B-B14F-4D97-AF65-F5344CB8AC3E}">
        <p14:creationId xmlns:p14="http://schemas.microsoft.com/office/powerpoint/2010/main" val="185705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FE33-1B20-4A63-BF6C-746853611C9F}"/>
              </a:ext>
            </a:extLst>
          </p:cNvPr>
          <p:cNvSpPr>
            <a:spLocks noGrp="1"/>
          </p:cNvSpPr>
          <p:nvPr>
            <p:ph type="title"/>
          </p:nvPr>
        </p:nvSpPr>
        <p:spPr/>
        <p:txBody>
          <a:bodyPr/>
          <a:lstStyle/>
          <a:p>
            <a:r>
              <a:rPr lang="en-US" dirty="0"/>
              <a:t>2)	Low capacity models may underfit while training with PGD adversary. </a:t>
            </a:r>
          </a:p>
        </p:txBody>
      </p:sp>
      <p:sp>
        <p:nvSpPr>
          <p:cNvPr id="3" name="Content Placeholder 2">
            <a:extLst>
              <a:ext uri="{FF2B5EF4-FFF2-40B4-BE49-F238E27FC236}">
                <a16:creationId xmlns:a16="http://schemas.microsoft.com/office/drawing/2014/main" id="{3ED13DC7-741D-435C-8034-28BC951F25B6}"/>
              </a:ext>
            </a:extLst>
          </p:cNvPr>
          <p:cNvSpPr>
            <a:spLocks noGrp="1"/>
          </p:cNvSpPr>
          <p:nvPr>
            <p:ph idx="1"/>
          </p:nvPr>
        </p:nvSpPr>
        <p:spPr/>
        <p:txBody>
          <a:bodyPr/>
          <a:lstStyle/>
          <a:p>
            <a:r>
              <a:rPr lang="en-US" dirty="0"/>
              <a:t>The tradeoff between the accuracy on natural examples and adversarial examples which low capacity model can’t be solved by low capacity models.</a:t>
            </a:r>
          </a:p>
        </p:txBody>
      </p:sp>
    </p:spTree>
    <p:extLst>
      <p:ext uri="{BB962C8B-B14F-4D97-AF65-F5344CB8AC3E}">
        <p14:creationId xmlns:p14="http://schemas.microsoft.com/office/powerpoint/2010/main" val="175028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1710-7F0F-4E0A-8410-6D1BD0EBB5A9}"/>
              </a:ext>
            </a:extLst>
          </p:cNvPr>
          <p:cNvSpPr>
            <a:spLocks noGrp="1"/>
          </p:cNvSpPr>
          <p:nvPr>
            <p:ph type="title"/>
          </p:nvPr>
        </p:nvSpPr>
        <p:spPr/>
        <p:txBody>
          <a:bodyPr/>
          <a:lstStyle/>
          <a:p>
            <a:r>
              <a:rPr lang="en-US" dirty="0"/>
              <a:t>Notations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9B99D5-51A3-4F6A-B78D-7E85C74891D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in norm </a:t>
                </a:r>
                <a14:m>
                  <m:oMath xmlns:m="http://schemas.openxmlformats.org/officeDocument/2006/math">
                    <m:r>
                      <a:rPr lang="en-US" b="0" i="1" smtClean="0">
                        <a:latin typeface="Cambria Math" panose="02040503050406030204" pitchFamily="18" charset="0"/>
                      </a:rPr>
                      <m:t>𝑙</m:t>
                    </m:r>
                  </m:oMath>
                </a14:m>
                <a:r>
                  <a:rPr lang="en-US" dirty="0"/>
                  <a:t> is the set of all points in distance </a:t>
                </a:r>
                <a14:m>
                  <m:oMath xmlns:m="http://schemas.openxmlformats.org/officeDocument/2006/math">
                    <m:r>
                      <a:rPr lang="en-US" b="0" i="1" smtClean="0">
                        <a:latin typeface="Cambria Math" panose="02040503050406030204" pitchFamily="18" charset="0"/>
                      </a:rPr>
                      <m:t>𝜖</m:t>
                    </m:r>
                  </m:oMath>
                </a14:m>
                <a:r>
                  <a:rPr lang="en-US" dirty="0"/>
                  <a:t> from x in the domain.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&lt;</m:t>
                    </m:r>
                    <m:r>
                      <a:rPr lang="en-US" b="0" i="1" smtClean="0">
                        <a:latin typeface="Cambria Math" panose="02040503050406030204" pitchFamily="18" charset="0"/>
                      </a:rPr>
                      <m:t>𝜖</m:t>
                    </m:r>
                    <m:r>
                      <a:rPr lang="en-US" b="0" i="0" smtClean="0">
                        <a:latin typeface="Cambria Math" panose="02040503050406030204" pitchFamily="18" charset="0"/>
                      </a:rPr>
                      <m:t>} .</m:t>
                    </m:r>
                  </m:oMath>
                </a14:m>
                <a:endParaRPr lang="en-US" dirty="0"/>
              </a:p>
              <a:p>
                <a:r>
                  <a:rPr lang="en-US" b="0" dirty="0"/>
                  <a:t>We use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𝑖𝑛𝑓</m:t>
                        </m:r>
                      </m:sub>
                    </m:sSub>
                    <m:r>
                      <a:rPr lang="en-US" b="0" i="1" smtClean="0">
                        <a:latin typeface="Cambria Math" panose="02040503050406030204" pitchFamily="18" charset="0"/>
                      </a:rPr>
                      <m:t>−</m:t>
                    </m:r>
                    <m:r>
                      <a:rPr lang="en-US" b="0" i="1" smtClean="0">
                        <a:latin typeface="Cambria Math" panose="02040503050406030204" pitchFamily="18" charset="0"/>
                      </a:rPr>
                      <m:t>𝑛𝑜𝑟𝑚</m:t>
                    </m:r>
                  </m:oMath>
                </a14:m>
                <a:r>
                  <a:rPr lang="en-US" dirty="0"/>
                  <a:t> (also called uniform).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sup</m:t>
                            </m:r>
                          </m:e>
                          <m:lim>
                            <m:r>
                              <a:rPr lang="en-US" b="0" i="1" smtClean="0">
                                <a:latin typeface="Cambria Math" panose="02040503050406030204" pitchFamily="18" charset="0"/>
                              </a:rPr>
                              <m:t>𝑖</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func>
                  </m:oMath>
                </a14:m>
                <a:r>
                  <a:rPr lang="en-US" dirty="0"/>
                  <a:t>.</a:t>
                </a:r>
                <a:br>
                  <a:rPr lang="en-US" dirty="0"/>
                </a:br>
                <a:r>
                  <a:rPr lang="en-US" dirty="0"/>
                  <a:t>For an image </a:t>
                </a:r>
                <a14:m>
                  <m:oMath xmlns:m="http://schemas.openxmlformats.org/officeDocument/2006/math">
                    <m:r>
                      <a:rPr lang="en-US" b="0" i="1" smtClean="0">
                        <a:latin typeface="Cambria Math" panose="02040503050406030204" pitchFamily="18" charset="0"/>
                      </a:rPr>
                      <m:t>𝑥</m:t>
                    </m:r>
                  </m:oMath>
                </a14:m>
                <a:r>
                  <a:rPr lang="en-US" dirty="0"/>
                  <a:t> its norm is the maximal pixel value.  </a:t>
                </a:r>
              </a:p>
              <a:p>
                <a:r>
                  <a:rPr lang="en-US" dirty="0"/>
                  <a:t>Pixels are scaled 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oMath>
                </a14:m>
                <a:r>
                  <a:rPr lang="en-US" dirty="0"/>
                  <a:t>.</a:t>
                </a:r>
              </a:p>
            </p:txBody>
          </p:sp>
        </mc:Choice>
        <mc:Fallback xmlns="">
          <p:sp>
            <p:nvSpPr>
              <p:cNvPr id="3" name="Content Placeholder 2">
                <a:extLst>
                  <a:ext uri="{FF2B5EF4-FFF2-40B4-BE49-F238E27FC236}">
                    <a16:creationId xmlns:a16="http://schemas.microsoft.com/office/drawing/2014/main" id="{559B99D5-51A3-4F6A-B78D-7E85C74891D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42586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73D3-903F-47A3-90A2-BD521E78FA82}"/>
              </a:ext>
            </a:extLst>
          </p:cNvPr>
          <p:cNvSpPr>
            <a:spLocks noGrp="1"/>
          </p:cNvSpPr>
          <p:nvPr>
            <p:ph type="title"/>
          </p:nvPr>
        </p:nvSpPr>
        <p:spPr/>
        <p:txBody>
          <a:bodyPr/>
          <a:lstStyle/>
          <a:p>
            <a:r>
              <a:rPr lang="en-US" dirty="0"/>
              <a:t>3)	The value of the saddle point problem decreases as we increase the capacity</a:t>
            </a:r>
          </a:p>
        </p:txBody>
      </p:sp>
      <p:sp>
        <p:nvSpPr>
          <p:cNvPr id="3" name="Content Placeholder 2">
            <a:extLst>
              <a:ext uri="{FF2B5EF4-FFF2-40B4-BE49-F238E27FC236}">
                <a16:creationId xmlns:a16="http://schemas.microsoft.com/office/drawing/2014/main" id="{9D264883-4469-457E-BED6-72025FFE9314}"/>
              </a:ext>
            </a:extLst>
          </p:cNvPr>
          <p:cNvSpPr>
            <a:spLocks noGrp="1"/>
          </p:cNvSpPr>
          <p:nvPr>
            <p:ph idx="1"/>
          </p:nvPr>
        </p:nvSpPr>
        <p:spPr/>
        <p:txBody>
          <a:bodyPr/>
          <a:lstStyle/>
          <a:p>
            <a:r>
              <a:rPr lang="en-US" dirty="0"/>
              <a:t>By the same experiment as 2:</a:t>
            </a:r>
          </a:p>
        </p:txBody>
      </p:sp>
    </p:spTree>
    <p:extLst>
      <p:ext uri="{BB962C8B-B14F-4D97-AF65-F5344CB8AC3E}">
        <p14:creationId xmlns:p14="http://schemas.microsoft.com/office/powerpoint/2010/main" val="313800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2D43-9408-4A52-A023-A5DFF7EC2BCD}"/>
              </a:ext>
            </a:extLst>
          </p:cNvPr>
          <p:cNvSpPr>
            <a:spLocks noGrp="1"/>
          </p:cNvSpPr>
          <p:nvPr>
            <p:ph type="title"/>
          </p:nvPr>
        </p:nvSpPr>
        <p:spPr/>
        <p:txBody>
          <a:bodyPr/>
          <a:lstStyle/>
          <a:p>
            <a:r>
              <a:rPr lang="en-US" dirty="0"/>
              <a:t>4)	More capacity and stronger adversaries decrease transferability</a:t>
            </a:r>
          </a:p>
        </p:txBody>
      </p:sp>
      <p:pic>
        <p:nvPicPr>
          <p:cNvPr id="4" name="תמונה 7">
            <a:extLst>
              <a:ext uri="{FF2B5EF4-FFF2-40B4-BE49-F238E27FC236}">
                <a16:creationId xmlns:a16="http://schemas.microsoft.com/office/drawing/2014/main" id="{BAF35C17-4ED1-482C-BDC1-9A4152F7E039}"/>
              </a:ext>
            </a:extLst>
          </p:cNvPr>
          <p:cNvPicPr>
            <a:picLocks noGrp="1"/>
          </p:cNvPicPr>
          <p:nvPr>
            <p:ph idx="1"/>
          </p:nvPr>
        </p:nvPicPr>
        <p:blipFill>
          <a:blip r:embed="rId2"/>
          <a:stretch>
            <a:fillRect/>
          </a:stretch>
        </p:blipFill>
        <p:spPr>
          <a:xfrm>
            <a:off x="3114675" y="2053431"/>
            <a:ext cx="5962650" cy="3895725"/>
          </a:xfrm>
          <a:prstGeom prst="rect">
            <a:avLst/>
          </a:prstGeom>
        </p:spPr>
      </p:pic>
    </p:spTree>
    <p:extLst>
      <p:ext uri="{BB962C8B-B14F-4D97-AF65-F5344CB8AC3E}">
        <p14:creationId xmlns:p14="http://schemas.microsoft.com/office/powerpoint/2010/main" val="1244558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BDAF-662C-4A00-A0F6-DFA14E6AE92E}"/>
              </a:ext>
            </a:extLst>
          </p:cNvPr>
          <p:cNvSpPr>
            <a:spLocks noGrp="1"/>
          </p:cNvSpPr>
          <p:nvPr>
            <p:ph type="title"/>
          </p:nvPr>
        </p:nvSpPr>
        <p:spPr/>
        <p:txBody>
          <a:bodyPr/>
          <a:lstStyle/>
          <a:p>
            <a:r>
              <a:rPr lang="en-US" dirty="0"/>
              <a:t>MNIST Inspection</a:t>
            </a:r>
          </a:p>
        </p:txBody>
      </p:sp>
      <p:pic>
        <p:nvPicPr>
          <p:cNvPr id="4" name="Content Placeholder 3">
            <a:extLst>
              <a:ext uri="{FF2B5EF4-FFF2-40B4-BE49-F238E27FC236}">
                <a16:creationId xmlns:a16="http://schemas.microsoft.com/office/drawing/2014/main" id="{945061DC-383E-458B-97AB-33739BB39E77}"/>
              </a:ext>
            </a:extLst>
          </p:cNvPr>
          <p:cNvPicPr>
            <a:picLocks noGrp="1" noChangeAspect="1"/>
          </p:cNvPicPr>
          <p:nvPr>
            <p:ph idx="1"/>
          </p:nvPr>
        </p:nvPicPr>
        <p:blipFill>
          <a:blip r:embed="rId2"/>
          <a:stretch>
            <a:fillRect/>
          </a:stretch>
        </p:blipFill>
        <p:spPr>
          <a:xfrm>
            <a:off x="7670639" y="1931504"/>
            <a:ext cx="4198576" cy="3208387"/>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C8BDC27-215E-46B3-9701-0109F4E016E9}"/>
                  </a:ext>
                </a:extLst>
              </p:cNvPr>
              <p:cNvSpPr/>
              <p:nvPr/>
            </p:nvSpPr>
            <p:spPr>
              <a:xfrm>
                <a:off x="535807" y="1613685"/>
                <a:ext cx="6096000" cy="4433458"/>
              </a:xfrm>
              <a:prstGeom prst="rect">
                <a:avLst/>
              </a:prstGeom>
            </p:spPr>
            <p:txBody>
              <a:bodyPr>
                <a:spAutoFit/>
              </a:bodyPr>
              <a:lstStyle/>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By examine the first convolutional layer. Only 3 filters of total 32 where used and for each one only one weight is non-zero. Because we use RELU activations the first layer applies a threshold on the input image </a:t>
                </a:r>
                <a14:m>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𝑅𝑒𝑙𝑢</m:t>
                    </m:r>
                    <m:d>
                      <m:dPr>
                        <m:ctrlPr>
                          <a:rPr lang="en-US" i="1">
                            <a:latin typeface="Cambria Math" panose="02040503050406030204" pitchFamily="18" charset="0"/>
                            <a:ea typeface="Calibri" panose="020F0502020204030204" pitchFamily="34" charset="0"/>
                            <a:cs typeface="Arial" panose="020B0604020202020204" pitchFamily="34" charset="0"/>
                          </a:rPr>
                        </m:ctrlPr>
                      </m:dPr>
                      <m:e>
                        <m:r>
                          <m:rPr>
                            <m:sty m:val="p"/>
                          </m:rPr>
                          <a:rPr lang="en-US">
                            <a:latin typeface="Cambria Math" panose="02040503050406030204" pitchFamily="18" charset="0"/>
                            <a:ea typeface="Calibri" panose="020F0502020204030204" pitchFamily="34" charset="0"/>
                            <a:cs typeface="Arial" panose="020B0604020202020204" pitchFamily="34" charset="0"/>
                          </a:rPr>
                          <m:t>α</m:t>
                        </m:r>
                        <m:r>
                          <a:rPr lang="en-US" i="1">
                            <a:latin typeface="Cambria Math" panose="02040503050406030204" pitchFamily="18" charset="0"/>
                            <a:ea typeface="Calibri" panose="020F0502020204030204" pitchFamily="34" charset="0"/>
                            <a:cs typeface="Arial" panose="020B0604020202020204" pitchFamily="34" charset="0"/>
                          </a:rPr>
                          <m:t>𝑥</m:t>
                        </m:r>
                        <m:r>
                          <a:rPr lang="en-US" i="1">
                            <a:latin typeface="Cambria Math" panose="02040503050406030204" pitchFamily="18" charset="0"/>
                            <a:ea typeface="Calibri" panose="020F0502020204030204" pitchFamily="34" charset="0"/>
                            <a:cs typeface="Arial" panose="020B0604020202020204" pitchFamily="34" charset="0"/>
                          </a:rPr>
                          <m:t>−</m:t>
                        </m:r>
                        <m:r>
                          <m:rPr>
                            <m:sty m:val="p"/>
                          </m:rPr>
                          <a:rPr lang="en-US">
                            <a:latin typeface="Cambria Math" panose="02040503050406030204" pitchFamily="18" charset="0"/>
                            <a:ea typeface="Calibri" panose="020F0502020204030204" pitchFamily="34" charset="0"/>
                            <a:cs typeface="Arial" panose="020B0604020202020204" pitchFamily="34" charset="0"/>
                          </a:rPr>
                          <m:t>β</m:t>
                        </m:r>
                      </m:e>
                    </m:d>
                  </m:oMath>
                </a14:m>
                <a:r>
                  <a:rPr lang="en-US" dirty="0">
                    <a:latin typeface="Calibri" panose="020F0502020204030204" pitchFamily="34" charset="0"/>
                    <a:ea typeface="Times New Roman" panose="02020603050405020304" pitchFamily="18" charset="0"/>
                    <a:cs typeface="Arial" panose="020B0604020202020204" pitchFamily="34" charset="0"/>
                  </a:rPr>
                  <a:t> while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Arial" panose="020B0604020202020204" pitchFamily="34" charset="0"/>
                      </a:rPr>
                      <m:t>β</m:t>
                    </m:r>
                  </m:oMath>
                </a14:m>
                <a:r>
                  <a:rPr lang="en-US" dirty="0">
                    <a:latin typeface="Calibri" panose="020F0502020204030204" pitchFamily="34" charset="0"/>
                    <a:ea typeface="Times New Roman" panose="02020603050405020304" pitchFamily="18" charset="0"/>
                    <a:cs typeface="Arial" panose="020B0604020202020204" pitchFamily="34" charset="0"/>
                  </a:rPr>
                  <a:t> is the bias and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Arial" panose="020B0604020202020204" pitchFamily="34" charset="0"/>
                      </a:rPr>
                      <m:t>α</m:t>
                    </m:r>
                  </m:oMath>
                </a14:m>
                <a:r>
                  <a:rPr lang="en-US" dirty="0">
                    <a:latin typeface="Calibri" panose="020F0502020204030204" pitchFamily="34" charset="0"/>
                    <a:ea typeface="Times New Roman" panose="02020603050405020304" pitchFamily="18" charset="0"/>
                    <a:cs typeface="Arial" panose="020B0604020202020204" pitchFamily="34" charset="0"/>
                  </a:rPr>
                  <a:t> is the non-zero weight.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Arial" panose="020B0604020202020204" pitchFamily="34" charset="0"/>
                  </a:rPr>
                  <a:t>We also see that in output layer the robust networks utilize bias more than the standard network (it means the bias classes vector is not uniform as it is in the standard network). An interpretation to this phenomenon is that some classes are more vulnerable than others so on these classes the bias smaller.</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Times New Roman" panose="02020603050405020304" pitchFamily="18" charset="0"/>
                    <a:cs typeface="Arial" panose="020B0604020202020204" pitchFamily="34" charset="0"/>
                  </a:rPr>
                  <a:t>The authors tried to manually apply those modifications to the standard network but with no success. [Appendix D in the paper for examples]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1C8BDC27-215E-46B3-9701-0109F4E016E9}"/>
                  </a:ext>
                </a:extLst>
              </p:cNvPr>
              <p:cNvSpPr>
                <a:spLocks noRot="1" noChangeAspect="1" noMove="1" noResize="1" noEditPoints="1" noAdjustHandles="1" noChangeArrowheads="1" noChangeShapeType="1" noTextEdit="1"/>
              </p:cNvSpPr>
              <p:nvPr/>
            </p:nvSpPr>
            <p:spPr>
              <a:xfrm>
                <a:off x="535807" y="1613685"/>
                <a:ext cx="6096000" cy="4433458"/>
              </a:xfrm>
              <a:prstGeom prst="rect">
                <a:avLst/>
              </a:prstGeom>
              <a:blipFill>
                <a:blip r:embed="rId3"/>
                <a:stretch>
                  <a:fillRect l="-900" t="-688" r="-600" b="-1238"/>
                </a:stretch>
              </a:blipFill>
            </p:spPr>
            <p:txBody>
              <a:bodyPr/>
              <a:lstStyle/>
              <a:p>
                <a:r>
                  <a:rPr lang="en-US">
                    <a:noFill/>
                  </a:rPr>
                  <a:t> </a:t>
                </a:r>
              </a:p>
            </p:txBody>
          </p:sp>
        </mc:Fallback>
      </mc:AlternateContent>
    </p:spTree>
    <p:extLst>
      <p:ext uri="{BB962C8B-B14F-4D97-AF65-F5344CB8AC3E}">
        <p14:creationId xmlns:p14="http://schemas.microsoft.com/office/powerpoint/2010/main" val="71278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2BD1C9-59EB-4659-921F-DCDBEEC0CF5E}"/>
              </a:ext>
            </a:extLst>
          </p:cNvPr>
          <p:cNvPicPr>
            <a:picLocks noGrp="1" noChangeAspect="1"/>
          </p:cNvPicPr>
          <p:nvPr>
            <p:ph idx="1"/>
          </p:nvPr>
        </p:nvPicPr>
        <p:blipFill>
          <a:blip r:embed="rId2"/>
          <a:stretch>
            <a:fillRect/>
          </a:stretch>
        </p:blipFill>
        <p:spPr>
          <a:xfrm>
            <a:off x="2377440" y="333709"/>
            <a:ext cx="8307868" cy="6348546"/>
          </a:xfrm>
          <a:prstGeom prst="rect">
            <a:avLst/>
          </a:prstGeom>
        </p:spPr>
      </p:pic>
    </p:spTree>
    <p:extLst>
      <p:ext uri="{BB962C8B-B14F-4D97-AF65-F5344CB8AC3E}">
        <p14:creationId xmlns:p14="http://schemas.microsoft.com/office/powerpoint/2010/main" val="2579199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0ADB-CD4F-427E-A383-31FC69DA8B2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93804C6F-FF79-43D1-B9B5-C0EDC97E66AD}"/>
              </a:ext>
            </a:extLst>
          </p:cNvPr>
          <p:cNvSpPr>
            <a:spLocks noGrp="1"/>
          </p:cNvSpPr>
          <p:nvPr>
            <p:ph idx="1"/>
          </p:nvPr>
        </p:nvSpPr>
        <p:spPr>
          <a:xfrm>
            <a:off x="414865" y="1808691"/>
            <a:ext cx="11506201" cy="4351338"/>
          </a:xfrm>
        </p:spPr>
        <p:txBody>
          <a:bodyPr>
            <a:normAutofit fontScale="92500" lnSpcReduction="20000"/>
          </a:bodyPr>
          <a:lstStyle/>
          <a:p>
            <a:r>
              <a:rPr lang="en-US" dirty="0"/>
              <a:t>Query-limited setting </a:t>
            </a:r>
            <a:r>
              <a:rPr lang="en-US" sz="1800" dirty="0"/>
              <a:t>- </a:t>
            </a:r>
            <a:r>
              <a:rPr lang="en-US" sz="1800" u="sng" dirty="0">
                <a:hlinkClick r:id="rId2"/>
              </a:rPr>
              <a:t>https://arxiv.org/pdf/1804.08598.pdf</a:t>
            </a:r>
            <a:endParaRPr lang="en-US" sz="1800" dirty="0"/>
          </a:p>
          <a:p>
            <a:endParaRPr lang="en-US" dirty="0"/>
          </a:p>
          <a:p>
            <a:r>
              <a:rPr lang="en-US" dirty="0"/>
              <a:t>Label Only setting</a:t>
            </a:r>
            <a:r>
              <a:rPr lang="en-US" sz="1800" dirty="0"/>
              <a:t> - </a:t>
            </a:r>
            <a:r>
              <a:rPr lang="en-US" sz="1800" dirty="0">
                <a:hlinkClick r:id="rId3"/>
              </a:rPr>
              <a:t>https://arxiv.org/pdf/2006.12792.pdf</a:t>
            </a:r>
            <a:r>
              <a:rPr lang="en-US" sz="1800" dirty="0"/>
              <a:t> [</a:t>
            </a:r>
            <a:r>
              <a:rPr lang="en-US" sz="1800" dirty="0" err="1"/>
              <a:t>RayS</a:t>
            </a:r>
            <a:r>
              <a:rPr lang="en-US" sz="1800" dirty="0"/>
              <a:t>]</a:t>
            </a:r>
          </a:p>
          <a:p>
            <a:endParaRPr lang="en-US" dirty="0"/>
          </a:p>
          <a:p>
            <a:r>
              <a:rPr lang="en-US" dirty="0"/>
              <a:t>“</a:t>
            </a:r>
            <a:r>
              <a:rPr lang="en-US"/>
              <a:t>Improving the </a:t>
            </a:r>
            <a:r>
              <a:rPr lang="en-US" dirty="0"/>
              <a:t>Adversarial Robustness of Transfer Learning via Noisy Feature Distillation”</a:t>
            </a:r>
            <a:r>
              <a:rPr lang="en-US" sz="1700" dirty="0"/>
              <a:t> - </a:t>
            </a:r>
            <a:r>
              <a:rPr lang="en-US" sz="1700" dirty="0">
                <a:hlinkClick r:id="rId4"/>
              </a:rPr>
              <a:t>https://arxiv.org/pdf/2002.02998.pdf</a:t>
            </a:r>
            <a:endParaRPr lang="en-US" sz="1700" dirty="0"/>
          </a:p>
          <a:p>
            <a:pPr marL="0" indent="0">
              <a:buNone/>
            </a:pPr>
            <a:endParaRPr lang="en-US" dirty="0"/>
          </a:p>
          <a:p>
            <a:r>
              <a:rPr lang="en-US" dirty="0"/>
              <a:t>“Adversarial Training Can Hurt Generalization” </a:t>
            </a:r>
            <a:r>
              <a:rPr lang="en-US" sz="1700" dirty="0"/>
              <a:t>- </a:t>
            </a:r>
            <a:r>
              <a:rPr lang="en-US" sz="1700" dirty="0">
                <a:hlinkClick r:id="rId5"/>
              </a:rPr>
              <a:t>https://openreview.net/pdf?id=SyxM3J256E</a:t>
            </a:r>
            <a:endParaRPr lang="en-US" sz="1700" dirty="0"/>
          </a:p>
          <a:p>
            <a:pPr marL="0" indent="0">
              <a:buNone/>
            </a:pPr>
            <a:endParaRPr lang="en-US" dirty="0"/>
          </a:p>
          <a:p>
            <a:r>
              <a:rPr lang="en-US" dirty="0"/>
              <a:t>“Automatically Evading Classifiers” </a:t>
            </a:r>
            <a:r>
              <a:rPr lang="en-US" sz="1700" dirty="0"/>
              <a:t>- </a:t>
            </a:r>
            <a:r>
              <a:rPr lang="en-US" sz="1800" dirty="0">
                <a:hlinkClick r:id="rId6"/>
              </a:rPr>
              <a:t>https://evademl.org/docs/evademl.pdf</a:t>
            </a:r>
            <a:r>
              <a:rPr lang="en-US" sz="1700" dirty="0"/>
              <a:t>. [As example to a black box attack that doesn’t use gradients – based on genetic search. Tested on malware detection case-study]</a:t>
            </a:r>
          </a:p>
          <a:p>
            <a:pPr marL="0" indent="0">
              <a:buNone/>
            </a:pPr>
            <a:endParaRPr lang="en-US" sz="1700" dirty="0"/>
          </a:p>
          <a:p>
            <a:endParaRPr lang="en-US" dirty="0"/>
          </a:p>
          <a:p>
            <a:pPr marL="0" indent="0">
              <a:buNone/>
            </a:pPr>
            <a:endParaRPr lang="en-US" sz="1700" dirty="0"/>
          </a:p>
          <a:p>
            <a:endParaRPr lang="en-US" dirty="0"/>
          </a:p>
          <a:p>
            <a:pPr marL="0" indent="0">
              <a:buNone/>
            </a:pPr>
            <a:endParaRPr lang="en-US" dirty="0"/>
          </a:p>
        </p:txBody>
      </p:sp>
    </p:spTree>
    <p:extLst>
      <p:ext uri="{BB962C8B-B14F-4D97-AF65-F5344CB8AC3E}">
        <p14:creationId xmlns:p14="http://schemas.microsoft.com/office/powerpoint/2010/main" val="3281154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AEA6-A8D1-44BA-B412-56FCFC9279D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9367E8E-728D-4A44-822E-DE1B1E2EDB40}"/>
              </a:ext>
            </a:extLst>
          </p:cNvPr>
          <p:cNvSpPr>
            <a:spLocks noGrp="1"/>
          </p:cNvSpPr>
          <p:nvPr>
            <p:ph idx="1"/>
          </p:nvPr>
        </p:nvSpPr>
        <p:spPr/>
        <p:txBody>
          <a:bodyPr/>
          <a:lstStyle/>
          <a:p>
            <a:r>
              <a:rPr lang="en-US" dirty="0"/>
              <a:t>The writers established a competition to fool the robust network they build on MNIST and CIFAR on both black-box and white-box. We see that during the last 2-3 years that the competition exists, no one succeed to decrease the accuracy on black box to more than 92% and in white box to more than 88%.</a:t>
            </a:r>
          </a:p>
          <a:p>
            <a:endParaRPr lang="en-US" dirty="0"/>
          </a:p>
        </p:txBody>
      </p:sp>
    </p:spTree>
    <p:extLst>
      <p:ext uri="{BB962C8B-B14F-4D97-AF65-F5344CB8AC3E}">
        <p14:creationId xmlns:p14="http://schemas.microsoft.com/office/powerpoint/2010/main" val="1590770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B0D0D-6353-4D92-A863-0E595784D8B2}"/>
              </a:ext>
            </a:extLst>
          </p:cNvPr>
          <p:cNvPicPr>
            <a:picLocks noGrp="1" noChangeAspect="1"/>
          </p:cNvPicPr>
          <p:nvPr>
            <p:ph idx="1"/>
          </p:nvPr>
        </p:nvPicPr>
        <p:blipFill>
          <a:blip r:embed="rId2"/>
          <a:stretch>
            <a:fillRect/>
          </a:stretch>
        </p:blipFill>
        <p:spPr>
          <a:xfrm>
            <a:off x="587944" y="559590"/>
            <a:ext cx="7777844" cy="2122355"/>
          </a:xfrm>
          <a:prstGeom prst="rect">
            <a:avLst/>
          </a:prstGeom>
        </p:spPr>
      </p:pic>
      <p:pic>
        <p:nvPicPr>
          <p:cNvPr id="5" name="Picture 4">
            <a:extLst>
              <a:ext uri="{FF2B5EF4-FFF2-40B4-BE49-F238E27FC236}">
                <a16:creationId xmlns:a16="http://schemas.microsoft.com/office/drawing/2014/main" id="{9FCA3650-56BB-49CC-9019-CDA1C0306197}"/>
              </a:ext>
            </a:extLst>
          </p:cNvPr>
          <p:cNvPicPr>
            <a:picLocks noChangeAspect="1"/>
          </p:cNvPicPr>
          <p:nvPr/>
        </p:nvPicPr>
        <p:blipFill>
          <a:blip r:embed="rId3"/>
          <a:stretch>
            <a:fillRect/>
          </a:stretch>
        </p:blipFill>
        <p:spPr>
          <a:xfrm>
            <a:off x="587944" y="2994457"/>
            <a:ext cx="7777844" cy="2363198"/>
          </a:xfrm>
          <a:prstGeom prst="rect">
            <a:avLst/>
          </a:prstGeom>
        </p:spPr>
      </p:pic>
      <p:sp>
        <p:nvSpPr>
          <p:cNvPr id="6" name="Rectangle 5">
            <a:extLst>
              <a:ext uri="{FF2B5EF4-FFF2-40B4-BE49-F238E27FC236}">
                <a16:creationId xmlns:a16="http://schemas.microsoft.com/office/drawing/2014/main" id="{D9B7AD28-2BD0-4A65-B958-EC4F6630F784}"/>
              </a:ext>
            </a:extLst>
          </p:cNvPr>
          <p:cNvSpPr/>
          <p:nvPr/>
        </p:nvSpPr>
        <p:spPr>
          <a:xfrm>
            <a:off x="587944" y="5670167"/>
            <a:ext cx="4626844" cy="369332"/>
          </a:xfrm>
          <a:prstGeom prst="rect">
            <a:avLst/>
          </a:prstGeom>
        </p:spPr>
        <p:txBody>
          <a:bodyPr wrap="none">
            <a:spAutoFit/>
          </a:bodyPr>
          <a:lstStyle/>
          <a:p>
            <a:r>
              <a:rPr lang="en-US" dirty="0">
                <a:hlinkClick r:id="rId4"/>
              </a:rPr>
              <a:t>https://github.com/MadryLab/mnist_challenge</a:t>
            </a:r>
            <a:endParaRPr lang="en-US" dirty="0"/>
          </a:p>
        </p:txBody>
      </p:sp>
      <p:sp>
        <p:nvSpPr>
          <p:cNvPr id="7" name="TextBox 6">
            <a:extLst>
              <a:ext uri="{FF2B5EF4-FFF2-40B4-BE49-F238E27FC236}">
                <a16:creationId xmlns:a16="http://schemas.microsoft.com/office/drawing/2014/main" id="{4C36838C-1A4C-4AA7-B3A7-C4CA6F757E3A}"/>
              </a:ext>
            </a:extLst>
          </p:cNvPr>
          <p:cNvSpPr txBox="1"/>
          <p:nvPr/>
        </p:nvSpPr>
        <p:spPr>
          <a:xfrm>
            <a:off x="4826000" y="145236"/>
            <a:ext cx="4000500" cy="369332"/>
          </a:xfrm>
          <a:prstGeom prst="rect">
            <a:avLst/>
          </a:prstGeom>
          <a:noFill/>
        </p:spPr>
        <p:txBody>
          <a:bodyPr wrap="square" rtlCol="0">
            <a:spAutoFit/>
          </a:bodyPr>
          <a:lstStyle/>
          <a:p>
            <a:r>
              <a:rPr lang="en-US" dirty="0"/>
              <a:t>Challenge on MNIST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212E2A-35EA-4F78-9B05-9A04DE26D630}"/>
                  </a:ext>
                </a:extLst>
              </p:cNvPr>
              <p:cNvSpPr txBox="1"/>
              <p:nvPr/>
            </p:nvSpPr>
            <p:spPr>
              <a:xfrm>
                <a:off x="8826500" y="1210733"/>
                <a:ext cx="2484967" cy="1477328"/>
              </a:xfrm>
              <a:prstGeom prst="rect">
                <a:avLst/>
              </a:prstGeom>
              <a:noFill/>
            </p:spPr>
            <p:txBody>
              <a:bodyPr wrap="square" rtlCol="0">
                <a:spAutoFit/>
              </a:bodyPr>
              <a:lstStyle/>
              <a:p>
                <a:r>
                  <a:rPr lang="en-US" dirty="0"/>
                  <a:t>Very important note:</a:t>
                </a:r>
              </a:p>
              <a:p>
                <a:r>
                  <a:rPr lang="en-US" dirty="0"/>
                  <a:t>Tested on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b="0" dirty="0"/>
                  <a:t>0.3.</a:t>
                </a:r>
              </a:p>
              <a:p>
                <a:endParaRPr lang="en-US" dirty="0"/>
              </a:p>
              <a:p>
                <a:r>
                  <a:rPr lang="en-US" b="0" dirty="0"/>
                  <a:t>Pixel scale: [0,1] as mentioned.</a:t>
                </a:r>
              </a:p>
            </p:txBody>
          </p:sp>
        </mc:Choice>
        <mc:Fallback xmlns="">
          <p:sp>
            <p:nvSpPr>
              <p:cNvPr id="8" name="TextBox 7">
                <a:extLst>
                  <a:ext uri="{FF2B5EF4-FFF2-40B4-BE49-F238E27FC236}">
                    <a16:creationId xmlns:a16="http://schemas.microsoft.com/office/drawing/2014/main" id="{5F212E2A-35EA-4F78-9B05-9A04DE26D630}"/>
                  </a:ext>
                </a:extLst>
              </p:cNvPr>
              <p:cNvSpPr txBox="1">
                <a:spLocks noRot="1" noChangeAspect="1" noMove="1" noResize="1" noEditPoints="1" noAdjustHandles="1" noChangeArrowheads="1" noChangeShapeType="1" noTextEdit="1"/>
              </p:cNvSpPr>
              <p:nvPr/>
            </p:nvSpPr>
            <p:spPr>
              <a:xfrm>
                <a:off x="8826500" y="1210733"/>
                <a:ext cx="2484967" cy="1477328"/>
              </a:xfrm>
              <a:prstGeom prst="rect">
                <a:avLst/>
              </a:prstGeom>
              <a:blipFill>
                <a:blip r:embed="rId5"/>
                <a:stretch>
                  <a:fillRect l="-2206" t="-2479" b="-5785"/>
                </a:stretch>
              </a:blipFill>
            </p:spPr>
            <p:txBody>
              <a:bodyPr/>
              <a:lstStyle/>
              <a:p>
                <a:r>
                  <a:rPr lang="en-US">
                    <a:noFill/>
                  </a:rPr>
                  <a:t> </a:t>
                </a:r>
              </a:p>
            </p:txBody>
          </p:sp>
        </mc:Fallback>
      </mc:AlternateContent>
    </p:spTree>
    <p:extLst>
      <p:ext uri="{BB962C8B-B14F-4D97-AF65-F5344CB8AC3E}">
        <p14:creationId xmlns:p14="http://schemas.microsoft.com/office/powerpoint/2010/main" val="1825057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B0D0D-6353-4D92-A863-0E595784D8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7944" y="718940"/>
            <a:ext cx="7777844" cy="1803655"/>
          </a:xfrm>
          <a:prstGeom prst="rect">
            <a:avLst/>
          </a:prstGeom>
        </p:spPr>
      </p:pic>
      <p:pic>
        <p:nvPicPr>
          <p:cNvPr id="5" name="Picture 4">
            <a:extLst>
              <a:ext uri="{FF2B5EF4-FFF2-40B4-BE49-F238E27FC236}">
                <a16:creationId xmlns:a16="http://schemas.microsoft.com/office/drawing/2014/main" id="{9FCA3650-56BB-49CC-9019-CDA1C03061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7944" y="2866449"/>
            <a:ext cx="7599323" cy="2062758"/>
          </a:xfrm>
          <a:prstGeom prst="rect">
            <a:avLst/>
          </a:prstGeom>
        </p:spPr>
      </p:pic>
      <p:sp>
        <p:nvSpPr>
          <p:cNvPr id="6" name="Rectangle 5">
            <a:extLst>
              <a:ext uri="{FF2B5EF4-FFF2-40B4-BE49-F238E27FC236}">
                <a16:creationId xmlns:a16="http://schemas.microsoft.com/office/drawing/2014/main" id="{D9B7AD28-2BD0-4A65-B958-EC4F6630F784}"/>
              </a:ext>
            </a:extLst>
          </p:cNvPr>
          <p:cNvSpPr/>
          <p:nvPr/>
        </p:nvSpPr>
        <p:spPr>
          <a:xfrm>
            <a:off x="587944" y="5670167"/>
            <a:ext cx="4740978" cy="369332"/>
          </a:xfrm>
          <a:prstGeom prst="rect">
            <a:avLst/>
          </a:prstGeom>
        </p:spPr>
        <p:txBody>
          <a:bodyPr wrap="none">
            <a:spAutoFit/>
          </a:bodyPr>
          <a:lstStyle/>
          <a:p>
            <a:r>
              <a:rPr lang="en-US" dirty="0">
                <a:hlinkClick r:id="rId4"/>
              </a:rPr>
              <a:t>https://github.com/MadryLab/cifar10_challenge</a:t>
            </a:r>
            <a:endParaRPr lang="en-US" dirty="0"/>
          </a:p>
        </p:txBody>
      </p:sp>
      <p:sp>
        <p:nvSpPr>
          <p:cNvPr id="7" name="TextBox 6">
            <a:extLst>
              <a:ext uri="{FF2B5EF4-FFF2-40B4-BE49-F238E27FC236}">
                <a16:creationId xmlns:a16="http://schemas.microsoft.com/office/drawing/2014/main" id="{4C36838C-1A4C-4AA7-B3A7-C4CA6F757E3A}"/>
              </a:ext>
            </a:extLst>
          </p:cNvPr>
          <p:cNvSpPr txBox="1"/>
          <p:nvPr/>
        </p:nvSpPr>
        <p:spPr>
          <a:xfrm>
            <a:off x="4826000" y="145236"/>
            <a:ext cx="4000500" cy="369332"/>
          </a:xfrm>
          <a:prstGeom prst="rect">
            <a:avLst/>
          </a:prstGeom>
          <a:noFill/>
        </p:spPr>
        <p:txBody>
          <a:bodyPr wrap="square" rtlCol="0">
            <a:spAutoFit/>
          </a:bodyPr>
          <a:lstStyle/>
          <a:p>
            <a:r>
              <a:rPr lang="en-US" dirty="0"/>
              <a:t>Challenge on CIFAR10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60B78DE-56C3-4AFF-8693-75587A0395E5}"/>
                  </a:ext>
                </a:extLst>
              </p:cNvPr>
              <p:cNvSpPr txBox="1"/>
              <p:nvPr/>
            </p:nvSpPr>
            <p:spPr>
              <a:xfrm>
                <a:off x="8826500" y="1210733"/>
                <a:ext cx="2484967" cy="2308324"/>
              </a:xfrm>
              <a:prstGeom prst="rect">
                <a:avLst/>
              </a:prstGeom>
              <a:noFill/>
            </p:spPr>
            <p:txBody>
              <a:bodyPr wrap="square" rtlCol="0">
                <a:spAutoFit/>
              </a:bodyPr>
              <a:lstStyle/>
              <a:p>
                <a:r>
                  <a:rPr lang="en-US" dirty="0"/>
                  <a:t>Very important note:</a:t>
                </a:r>
              </a:p>
              <a:p>
                <a:r>
                  <a:rPr lang="en-US" dirty="0"/>
                  <a:t>Tested on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255</m:t>
                    </m:r>
                  </m:oMath>
                </a14:m>
                <a:r>
                  <a:rPr lang="en-US" b="0" dirty="0"/>
                  <a:t> which is vary low compared to on MNIST.</a:t>
                </a:r>
              </a:p>
              <a:p>
                <a:endParaRPr lang="en-US" dirty="0"/>
              </a:p>
              <a:p>
                <a:r>
                  <a:rPr lang="en-US" dirty="0"/>
                  <a:t>As long </a:t>
                </a:r>
                <a14:m>
                  <m:oMath xmlns:m="http://schemas.openxmlformats.org/officeDocument/2006/math">
                    <m:r>
                      <a:rPr lang="en-US" b="0" i="1" smtClean="0">
                        <a:latin typeface="Cambria Math" panose="02040503050406030204" pitchFamily="18" charset="0"/>
                      </a:rPr>
                      <m:t>𝜖</m:t>
                    </m:r>
                  </m:oMath>
                </a14:m>
                <a:r>
                  <a:rPr lang="en-US" b="0" dirty="0"/>
                  <a:t> is higher it’s much more difficult to achieve this results.</a:t>
                </a:r>
              </a:p>
            </p:txBody>
          </p:sp>
        </mc:Choice>
        <mc:Fallback xmlns="">
          <p:sp>
            <p:nvSpPr>
              <p:cNvPr id="2" name="TextBox 1">
                <a:extLst>
                  <a:ext uri="{FF2B5EF4-FFF2-40B4-BE49-F238E27FC236}">
                    <a16:creationId xmlns:a16="http://schemas.microsoft.com/office/drawing/2014/main" id="{C60B78DE-56C3-4AFF-8693-75587A0395E5}"/>
                  </a:ext>
                </a:extLst>
              </p:cNvPr>
              <p:cNvSpPr txBox="1">
                <a:spLocks noRot="1" noChangeAspect="1" noMove="1" noResize="1" noEditPoints="1" noAdjustHandles="1" noChangeArrowheads="1" noChangeShapeType="1" noTextEdit="1"/>
              </p:cNvSpPr>
              <p:nvPr/>
            </p:nvSpPr>
            <p:spPr>
              <a:xfrm>
                <a:off x="8826500" y="1210733"/>
                <a:ext cx="2484967" cy="2308324"/>
              </a:xfrm>
              <a:prstGeom prst="rect">
                <a:avLst/>
              </a:prstGeom>
              <a:blipFill>
                <a:blip r:embed="rId5"/>
                <a:stretch>
                  <a:fillRect l="-2206"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327125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5DC0-A928-4A27-9686-C3341949073E}"/>
              </a:ext>
            </a:extLst>
          </p:cNvPr>
          <p:cNvSpPr>
            <a:spLocks noGrp="1"/>
          </p:cNvSpPr>
          <p:nvPr>
            <p:ph type="title"/>
          </p:nvPr>
        </p:nvSpPr>
        <p:spPr/>
        <p:txBody>
          <a:bodyPr/>
          <a:lstStyle/>
          <a:p>
            <a:r>
              <a:rPr lang="en-US" dirty="0"/>
              <a:t>My Experiments</a:t>
            </a:r>
          </a:p>
        </p:txBody>
      </p:sp>
      <p:sp>
        <p:nvSpPr>
          <p:cNvPr id="3" name="Content Placeholder 2">
            <a:extLst>
              <a:ext uri="{FF2B5EF4-FFF2-40B4-BE49-F238E27FC236}">
                <a16:creationId xmlns:a16="http://schemas.microsoft.com/office/drawing/2014/main" id="{C4BC055C-7F20-402D-B830-A20B940188A4}"/>
              </a:ext>
            </a:extLst>
          </p:cNvPr>
          <p:cNvSpPr>
            <a:spLocks noGrp="1"/>
          </p:cNvSpPr>
          <p:nvPr>
            <p:ph idx="1"/>
          </p:nvPr>
        </p:nvSpPr>
        <p:spPr/>
        <p:txBody>
          <a:bodyPr/>
          <a:lstStyle/>
          <a:p>
            <a:r>
              <a:rPr lang="en-US" dirty="0"/>
              <a:t>Done on both MNIST and GTSRB (German Traffic Sign Recognition).</a:t>
            </a:r>
          </a:p>
          <a:p>
            <a:endParaRPr lang="en-US" dirty="0"/>
          </a:p>
        </p:txBody>
      </p:sp>
    </p:spTree>
    <p:extLst>
      <p:ext uri="{BB962C8B-B14F-4D97-AF65-F5344CB8AC3E}">
        <p14:creationId xmlns:p14="http://schemas.microsoft.com/office/powerpoint/2010/main" val="1690306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97A4-8C72-4882-87F7-A5CDA6CCEFC1}"/>
              </a:ext>
            </a:extLst>
          </p:cNvPr>
          <p:cNvSpPr>
            <a:spLocks noGrp="1"/>
          </p:cNvSpPr>
          <p:nvPr>
            <p:ph type="title"/>
          </p:nvPr>
        </p:nvSpPr>
        <p:spPr/>
        <p:txBody>
          <a:bodyPr/>
          <a:lstStyle/>
          <a:p>
            <a:r>
              <a:rPr lang="en-US" dirty="0"/>
              <a:t>Experiment 1</a:t>
            </a:r>
          </a:p>
        </p:txBody>
      </p:sp>
      <p:graphicFrame>
        <p:nvGraphicFramePr>
          <p:cNvPr id="4" name="Table 3">
            <a:extLst>
              <a:ext uri="{FF2B5EF4-FFF2-40B4-BE49-F238E27FC236}">
                <a16:creationId xmlns:a16="http://schemas.microsoft.com/office/drawing/2014/main" id="{339BD1A5-90CA-442E-9B14-F4A7911F7D23}"/>
              </a:ext>
            </a:extLst>
          </p:cNvPr>
          <p:cNvGraphicFramePr>
            <a:graphicFrameLocks noGrp="1"/>
          </p:cNvGraphicFramePr>
          <p:nvPr>
            <p:extLst>
              <p:ext uri="{D42A27DB-BD31-4B8C-83A1-F6EECF244321}">
                <p14:modId xmlns:p14="http://schemas.microsoft.com/office/powerpoint/2010/main" val="1836516140"/>
              </p:ext>
            </p:extLst>
          </p:nvPr>
        </p:nvGraphicFramePr>
        <p:xfrm>
          <a:off x="1295399" y="2091744"/>
          <a:ext cx="7603066" cy="1321189"/>
        </p:xfrm>
        <a:graphic>
          <a:graphicData uri="http://schemas.openxmlformats.org/drawingml/2006/table">
            <a:tbl>
              <a:tblPr firstRow="1" firstCol="1" bandRow="1">
                <a:tableStyleId>{5C22544A-7EE6-4342-B048-85BDC9FD1C3A}</a:tableStyleId>
              </a:tblPr>
              <a:tblGrid>
                <a:gridCol w="1140460">
                  <a:extLst>
                    <a:ext uri="{9D8B030D-6E8A-4147-A177-3AD203B41FA5}">
                      <a16:colId xmlns:a16="http://schemas.microsoft.com/office/drawing/2014/main" val="3022365750"/>
                    </a:ext>
                  </a:extLst>
                </a:gridCol>
                <a:gridCol w="1805729">
                  <a:extLst>
                    <a:ext uri="{9D8B030D-6E8A-4147-A177-3AD203B41FA5}">
                      <a16:colId xmlns:a16="http://schemas.microsoft.com/office/drawing/2014/main" val="2192083181"/>
                    </a:ext>
                  </a:extLst>
                </a:gridCol>
                <a:gridCol w="1900766">
                  <a:extLst>
                    <a:ext uri="{9D8B030D-6E8A-4147-A177-3AD203B41FA5}">
                      <a16:colId xmlns:a16="http://schemas.microsoft.com/office/drawing/2014/main" val="3635830121"/>
                    </a:ext>
                  </a:extLst>
                </a:gridCol>
                <a:gridCol w="2756111">
                  <a:extLst>
                    <a:ext uri="{9D8B030D-6E8A-4147-A177-3AD203B41FA5}">
                      <a16:colId xmlns:a16="http://schemas.microsoft.com/office/drawing/2014/main" val="333947958"/>
                    </a:ext>
                  </a:extLst>
                </a:gridCol>
              </a:tblGrid>
              <a:tr h="185336">
                <a:tc gridSpan="4">
                  <a:txBody>
                    <a:bodyPr/>
                    <a:lstStyle/>
                    <a:p>
                      <a:pPr marL="0" marR="0" algn="l" rtl="0">
                        <a:lnSpc>
                          <a:spcPct val="107000"/>
                        </a:lnSpc>
                        <a:spcBef>
                          <a:spcPts val="0"/>
                        </a:spcBef>
                        <a:spcAft>
                          <a:spcPts val="0"/>
                        </a:spcAft>
                      </a:pPr>
                      <a:r>
                        <a:rPr lang="en-US" sz="1600">
                          <a:effectLst/>
                        </a:rPr>
                        <a:t>CNN default training (measured on Test)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7570188"/>
                  </a:ext>
                </a:extLst>
              </a:tr>
              <a:tr h="573286">
                <a:tc>
                  <a:txBody>
                    <a:bodyPr/>
                    <a:lstStyle/>
                    <a:p>
                      <a:pPr marL="0" marR="0" algn="l" rtl="0">
                        <a:lnSpc>
                          <a:spcPct val="107000"/>
                        </a:lnSpc>
                        <a:spcBef>
                          <a:spcPts val="0"/>
                        </a:spcBef>
                        <a:spcAft>
                          <a:spcPts val="0"/>
                        </a:spcAft>
                      </a:pPr>
                      <a:r>
                        <a:rPr lang="en-US" sz="16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Accuracy on Natural examples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Accuracy on PGD adversarial examples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Accuracy on FGSM adversarial examples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793551"/>
                  </a:ext>
                </a:extLst>
              </a:tr>
              <a:tr h="185336">
                <a:tc>
                  <a:txBody>
                    <a:bodyPr/>
                    <a:lstStyle/>
                    <a:p>
                      <a:pPr marL="0" marR="0" algn="l" rtl="0">
                        <a:lnSpc>
                          <a:spcPct val="107000"/>
                        </a:lnSpc>
                        <a:spcBef>
                          <a:spcPts val="0"/>
                        </a:spcBef>
                        <a:spcAft>
                          <a:spcPts val="0"/>
                        </a:spcAft>
                      </a:pPr>
                      <a:r>
                        <a:rPr lang="en-US" sz="1600">
                          <a:effectLst/>
                        </a:rPr>
                        <a:t>GTSRB</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10%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38869004"/>
                  </a:ext>
                </a:extLst>
              </a:tr>
              <a:tr h="185336">
                <a:tc>
                  <a:txBody>
                    <a:bodyPr/>
                    <a:lstStyle/>
                    <a:p>
                      <a:pPr marL="0" marR="0" algn="l" rtl="0">
                        <a:lnSpc>
                          <a:spcPct val="107000"/>
                        </a:lnSpc>
                        <a:spcBef>
                          <a:spcPts val="0"/>
                        </a:spcBef>
                        <a:spcAft>
                          <a:spcPts val="0"/>
                        </a:spcAft>
                      </a:pPr>
                      <a:r>
                        <a:rPr lang="en-US" sz="1600">
                          <a:effectLst/>
                        </a:rPr>
                        <a:t>MNIST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17%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53307384"/>
                  </a:ext>
                </a:extLst>
              </a:tr>
            </a:tbl>
          </a:graphicData>
        </a:graphic>
      </p:graphicFrame>
    </p:spTree>
    <p:extLst>
      <p:ext uri="{BB962C8B-B14F-4D97-AF65-F5344CB8AC3E}">
        <p14:creationId xmlns:p14="http://schemas.microsoft.com/office/powerpoint/2010/main" val="185792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C31A-D2FD-4C58-9371-F2F9132FD1FC}"/>
              </a:ext>
            </a:extLst>
          </p:cNvPr>
          <p:cNvSpPr>
            <a:spLocks noGrp="1"/>
          </p:cNvSpPr>
          <p:nvPr>
            <p:ph type="title"/>
          </p:nvPr>
        </p:nvSpPr>
        <p:spPr/>
        <p:txBody>
          <a:bodyPr/>
          <a:lstStyle/>
          <a:p>
            <a:r>
              <a:rPr lang="en-US" dirty="0"/>
              <a:t>Adversarial Attacks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2F2B57-6DB9-42B3-ACF0-1CAA2EA6B412}"/>
                  </a:ext>
                </a:extLst>
              </p:cNvPr>
              <p:cNvSpPr>
                <a:spLocks noGrp="1"/>
              </p:cNvSpPr>
              <p:nvPr>
                <p:ph idx="1"/>
              </p:nvPr>
            </p:nvSpPr>
            <p:spPr/>
            <p:txBody>
              <a:bodyPr/>
              <a:lstStyle/>
              <a:p>
                <a:r>
                  <a:rPr lang="en-US" dirty="0"/>
                  <a:t>Adversarial attack to a classification model </a:t>
                </a:r>
                <a14:m>
                  <m:oMath xmlns:m="http://schemas.openxmlformats.org/officeDocument/2006/math">
                    <m:r>
                      <a:rPr lang="en-US" i="1" dirty="0" smtClean="0">
                        <a:latin typeface="Cambria Math" panose="02040503050406030204" pitchFamily="18" charset="0"/>
                      </a:rPr>
                      <m:t>𝑀</m:t>
                    </m:r>
                  </m:oMath>
                </a14:m>
                <a:r>
                  <a:rPr lang="en-US" dirty="0"/>
                  <a:t> is a procedure that given an input </a:t>
                </a:r>
                <a14:m>
                  <m:oMath xmlns:m="http://schemas.openxmlformats.org/officeDocument/2006/math">
                    <m:r>
                      <a:rPr lang="en-US" i="1" dirty="0" smtClean="0">
                        <a:latin typeface="Cambria Math" panose="02040503050406030204" pitchFamily="18" charset="0"/>
                      </a:rPr>
                      <m:t>𝑥</m:t>
                    </m:r>
                  </m:oMath>
                </a14:m>
                <a:r>
                  <a:rPr lang="en-US" dirty="0"/>
                  <a:t> produces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oMath>
                </a14:m>
                <a:r>
                  <a:rPr lang="en-US" dirty="0"/>
                  <a:t> such that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a:t>
                </a:r>
                <a:br>
                  <a:rPr lang="en-US" dirty="0"/>
                </a:br>
                <a:endParaRPr lang="en-US" dirty="0"/>
              </a:p>
              <a:p>
                <a:r>
                  <a:rPr lang="en-US" dirty="0"/>
                  <a:t>Targeted Adversarial Attacks: For input and label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specify a label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restrict the attack to produce an example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oMath>
                </a14:m>
                <a:r>
                  <a:rPr lang="en-US" dirty="0"/>
                  <a:t> that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C2F2B57-6DB9-42B3-ACF0-1CAA2EA6B412}"/>
                  </a:ext>
                </a:extLst>
              </p:cNvPr>
              <p:cNvSpPr>
                <a:spLocks noGrp="1" noRot="1" noChangeAspect="1" noMove="1" noResize="1" noEditPoints="1" noAdjustHandles="1" noChangeArrowheads="1" noChangeShapeType="1" noTextEdit="1"/>
              </p:cNvSpPr>
              <p:nvPr>
                <p:ph idx="1"/>
              </p:nvPr>
            </p:nvSpPr>
            <p:spPr>
              <a:blipFill>
                <a:blip r:embed="rId2"/>
                <a:stretch>
                  <a:fillRect l="-1043"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764085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5448-6B20-4642-AA16-A4B5C67F3726}"/>
              </a:ext>
            </a:extLst>
          </p:cNvPr>
          <p:cNvSpPr>
            <a:spLocks noGrp="1"/>
          </p:cNvSpPr>
          <p:nvPr>
            <p:ph type="title"/>
          </p:nvPr>
        </p:nvSpPr>
        <p:spPr/>
        <p:txBody>
          <a:bodyPr/>
          <a:lstStyle/>
          <a:p>
            <a:r>
              <a:rPr lang="en-US" dirty="0"/>
              <a:t>Examples</a:t>
            </a:r>
          </a:p>
        </p:txBody>
      </p:sp>
      <p:pic>
        <p:nvPicPr>
          <p:cNvPr id="8" name="תמונה 25">
            <a:extLst>
              <a:ext uri="{FF2B5EF4-FFF2-40B4-BE49-F238E27FC236}">
                <a16:creationId xmlns:a16="http://schemas.microsoft.com/office/drawing/2014/main" id="{4031CCD9-0492-4112-97E6-E661C07ADE9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42746" y="1513344"/>
            <a:ext cx="4207042" cy="5135659"/>
          </a:xfrm>
          <a:prstGeom prst="rect">
            <a:avLst/>
          </a:prstGeom>
        </p:spPr>
      </p:pic>
      <p:pic>
        <p:nvPicPr>
          <p:cNvPr id="9" name="תמונה 24">
            <a:extLst>
              <a:ext uri="{FF2B5EF4-FFF2-40B4-BE49-F238E27FC236}">
                <a16:creationId xmlns:a16="http://schemas.microsoft.com/office/drawing/2014/main" id="{28B8CF5B-6A98-4933-A99E-4FED8D977C0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22576" y="1607420"/>
            <a:ext cx="3735309" cy="4973004"/>
          </a:xfrm>
          <a:prstGeom prst="rect">
            <a:avLst/>
          </a:prstGeom>
        </p:spPr>
      </p:pic>
      <p:sp>
        <p:nvSpPr>
          <p:cNvPr id="10" name="תיבת טקסט 26">
            <a:extLst>
              <a:ext uri="{FF2B5EF4-FFF2-40B4-BE49-F238E27FC236}">
                <a16:creationId xmlns:a16="http://schemas.microsoft.com/office/drawing/2014/main" id="{07702A8B-1FEC-45A6-9452-357282EBB7CF}"/>
              </a:ext>
            </a:extLst>
          </p:cNvPr>
          <p:cNvSpPr txBox="1"/>
          <p:nvPr/>
        </p:nvSpPr>
        <p:spPr>
          <a:xfrm>
            <a:off x="7409288" y="1355836"/>
            <a:ext cx="838477" cy="365130"/>
          </a:xfrm>
          <a:prstGeom prst="rect">
            <a:avLst/>
          </a:prstGeom>
          <a:solidFill>
            <a:schemeClr val="lt1"/>
          </a:solidFill>
          <a:ln w="6350">
            <a:solidFill>
              <a:schemeClr val="bg1"/>
            </a:solidFill>
          </a:ln>
        </p:spPr>
        <p:txBody>
          <a:bodyPr rot="0" spcFirstLastPara="0" vert="horz" wrap="square" lIns="91440" tIns="45720" rIns="91440" bIns="45720" numCol="1" spcCol="0" rtlCol="1" fromWordArt="0" anchor="t" anchorCtr="0" forceAA="0" compatLnSpc="1">
            <a:prstTxWarp prst="textNoShape">
              <a:avLst/>
            </a:prstTxWarp>
            <a:noAutofit/>
          </a:bodyPr>
          <a:lstStyle/>
          <a:p>
            <a:pPr marL="0" marR="0" algn="l" rtl="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PGD</a:t>
            </a:r>
          </a:p>
        </p:txBody>
      </p:sp>
      <p:sp>
        <p:nvSpPr>
          <p:cNvPr id="11" name="תיבת טקסט 27">
            <a:extLst>
              <a:ext uri="{FF2B5EF4-FFF2-40B4-BE49-F238E27FC236}">
                <a16:creationId xmlns:a16="http://schemas.microsoft.com/office/drawing/2014/main" id="{C12F2918-908E-4D39-BCC5-710D2C94B15D}"/>
              </a:ext>
            </a:extLst>
          </p:cNvPr>
          <p:cNvSpPr txBox="1"/>
          <p:nvPr/>
        </p:nvSpPr>
        <p:spPr>
          <a:xfrm>
            <a:off x="3419540" y="1355835"/>
            <a:ext cx="1020538" cy="423654"/>
          </a:xfrm>
          <a:prstGeom prst="rect">
            <a:avLst/>
          </a:prstGeom>
          <a:solidFill>
            <a:schemeClr val="lt1"/>
          </a:solidFill>
          <a:ln w="6350">
            <a:solidFill>
              <a:schemeClr val="bg1"/>
            </a:solidFill>
          </a:ln>
        </p:spPr>
        <p:txBody>
          <a:bodyPr rot="0" spcFirstLastPara="0" vert="horz" wrap="square" lIns="91440" tIns="45720" rIns="91440" bIns="45720" numCol="1" spcCol="0" rtlCol="1" fromWordArt="0" anchor="t" anchorCtr="0" forceAA="0" compatLnSpc="1">
            <a:prstTxWarp prst="textNoShape">
              <a:avLst/>
            </a:prstTxWarp>
            <a:noAutofit/>
          </a:bodyPr>
          <a:lstStyle/>
          <a:p>
            <a:pPr marL="0" marR="0" algn="l" rtl="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FGSM</a:t>
            </a:r>
          </a:p>
        </p:txBody>
      </p:sp>
    </p:spTree>
    <p:extLst>
      <p:ext uri="{BB962C8B-B14F-4D97-AF65-F5344CB8AC3E}">
        <p14:creationId xmlns:p14="http://schemas.microsoft.com/office/powerpoint/2010/main" val="2607625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E8B1-02D7-4358-B571-58E0C7FEC48E}"/>
              </a:ext>
            </a:extLst>
          </p:cNvPr>
          <p:cNvSpPr>
            <a:spLocks noGrp="1"/>
          </p:cNvSpPr>
          <p:nvPr>
            <p:ph type="title"/>
          </p:nvPr>
        </p:nvSpPr>
        <p:spPr/>
        <p:txBody>
          <a:bodyPr/>
          <a:lstStyle/>
          <a:p>
            <a:r>
              <a:rPr lang="en-US" dirty="0"/>
              <a:t>Experiment 2</a:t>
            </a:r>
          </a:p>
        </p:txBody>
      </p:sp>
      <p:graphicFrame>
        <p:nvGraphicFramePr>
          <p:cNvPr id="4" name="Table 3">
            <a:extLst>
              <a:ext uri="{FF2B5EF4-FFF2-40B4-BE49-F238E27FC236}">
                <a16:creationId xmlns:a16="http://schemas.microsoft.com/office/drawing/2014/main" id="{EB4584D7-30D6-45A8-827A-409622EDEE79}"/>
              </a:ext>
            </a:extLst>
          </p:cNvPr>
          <p:cNvGraphicFramePr>
            <a:graphicFrameLocks noGrp="1"/>
          </p:cNvGraphicFramePr>
          <p:nvPr>
            <p:extLst>
              <p:ext uri="{D42A27DB-BD31-4B8C-83A1-F6EECF244321}">
                <p14:modId xmlns:p14="http://schemas.microsoft.com/office/powerpoint/2010/main" val="2407110379"/>
              </p:ext>
            </p:extLst>
          </p:nvPr>
        </p:nvGraphicFramePr>
        <p:xfrm>
          <a:off x="838199" y="1981358"/>
          <a:ext cx="5389881" cy="155142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1362456263"/>
                    </a:ext>
                  </a:extLst>
                </a:gridCol>
                <a:gridCol w="1280097">
                  <a:extLst>
                    <a:ext uri="{9D8B030D-6E8A-4147-A177-3AD203B41FA5}">
                      <a16:colId xmlns:a16="http://schemas.microsoft.com/office/drawing/2014/main" val="1338293226"/>
                    </a:ext>
                  </a:extLst>
                </a:gridCol>
                <a:gridCol w="1347470">
                  <a:extLst>
                    <a:ext uri="{9D8B030D-6E8A-4147-A177-3AD203B41FA5}">
                      <a16:colId xmlns:a16="http://schemas.microsoft.com/office/drawing/2014/main" val="2595316501"/>
                    </a:ext>
                  </a:extLst>
                </a:gridCol>
                <a:gridCol w="1953832">
                  <a:extLst>
                    <a:ext uri="{9D8B030D-6E8A-4147-A177-3AD203B41FA5}">
                      <a16:colId xmlns:a16="http://schemas.microsoft.com/office/drawing/2014/main" val="2309467635"/>
                    </a:ext>
                  </a:extLst>
                </a:gridCol>
              </a:tblGrid>
              <a:tr h="289276">
                <a:tc gridSpan="4">
                  <a:txBody>
                    <a:bodyPr/>
                    <a:lstStyle/>
                    <a:p>
                      <a:pPr marL="0" marR="0" algn="l" rtl="0">
                        <a:lnSpc>
                          <a:spcPct val="107000"/>
                        </a:lnSpc>
                        <a:spcBef>
                          <a:spcPts val="0"/>
                        </a:spcBef>
                        <a:spcAft>
                          <a:spcPts val="0"/>
                        </a:spcAft>
                      </a:pPr>
                      <a:r>
                        <a:rPr lang="en-US" sz="1400">
                          <a:effectLst/>
                        </a:rPr>
                        <a:t>CNN adversarial training with FGSM (measured on Test)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4824371"/>
                  </a:ext>
                </a:extLst>
              </a:tr>
              <a:tr h="57097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4652258"/>
                  </a:ext>
                </a:extLst>
              </a:tr>
              <a:tr h="289276">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1148676"/>
                  </a:ext>
                </a:extLst>
              </a:tr>
              <a:tr h="298118">
                <a:tc>
                  <a:txBody>
                    <a:bodyPr/>
                    <a:lstStyle/>
                    <a:p>
                      <a:pPr marL="0" marR="0" algn="l" rtl="0">
                        <a:lnSpc>
                          <a:spcPct val="107000"/>
                        </a:lnSpc>
                        <a:spcBef>
                          <a:spcPts val="0"/>
                        </a:spcBef>
                        <a:spcAft>
                          <a:spcPts val="0"/>
                        </a:spcAft>
                      </a:pPr>
                      <a:r>
                        <a:rPr lang="en-US" sz="1400" dirty="0">
                          <a:effectLst/>
                        </a:rPr>
                        <a:t>MNIST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158626"/>
                  </a:ext>
                </a:extLst>
              </a:tr>
            </a:tbl>
          </a:graphicData>
        </a:graphic>
      </p:graphicFrame>
      <p:graphicFrame>
        <p:nvGraphicFramePr>
          <p:cNvPr id="6" name="Table 5">
            <a:extLst>
              <a:ext uri="{FF2B5EF4-FFF2-40B4-BE49-F238E27FC236}">
                <a16:creationId xmlns:a16="http://schemas.microsoft.com/office/drawing/2014/main" id="{3E463D0D-F95F-4638-89FB-C3A1D490AC22}"/>
              </a:ext>
            </a:extLst>
          </p:cNvPr>
          <p:cNvGraphicFramePr>
            <a:graphicFrameLocks noGrp="1"/>
          </p:cNvGraphicFramePr>
          <p:nvPr>
            <p:extLst>
              <p:ext uri="{D42A27DB-BD31-4B8C-83A1-F6EECF244321}">
                <p14:modId xmlns:p14="http://schemas.microsoft.com/office/powerpoint/2010/main" val="3987284049"/>
              </p:ext>
            </p:extLst>
          </p:nvPr>
        </p:nvGraphicFramePr>
        <p:xfrm>
          <a:off x="838200" y="3913346"/>
          <a:ext cx="5389881" cy="147749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243781040"/>
                    </a:ext>
                  </a:extLst>
                </a:gridCol>
                <a:gridCol w="1280097">
                  <a:extLst>
                    <a:ext uri="{9D8B030D-6E8A-4147-A177-3AD203B41FA5}">
                      <a16:colId xmlns:a16="http://schemas.microsoft.com/office/drawing/2014/main" val="2914396841"/>
                    </a:ext>
                  </a:extLst>
                </a:gridCol>
                <a:gridCol w="1347470">
                  <a:extLst>
                    <a:ext uri="{9D8B030D-6E8A-4147-A177-3AD203B41FA5}">
                      <a16:colId xmlns:a16="http://schemas.microsoft.com/office/drawing/2014/main" val="2128506856"/>
                    </a:ext>
                  </a:extLst>
                </a:gridCol>
                <a:gridCol w="1953832">
                  <a:extLst>
                    <a:ext uri="{9D8B030D-6E8A-4147-A177-3AD203B41FA5}">
                      <a16:colId xmlns:a16="http://schemas.microsoft.com/office/drawing/2014/main" val="239746169"/>
                    </a:ext>
                  </a:extLst>
                </a:gridCol>
              </a:tblGrid>
              <a:tr h="264881">
                <a:tc gridSpan="4">
                  <a:txBody>
                    <a:bodyPr/>
                    <a:lstStyle/>
                    <a:p>
                      <a:pPr marL="0" marR="0" algn="l" rtl="0">
                        <a:lnSpc>
                          <a:spcPct val="107000"/>
                        </a:lnSpc>
                        <a:spcBef>
                          <a:spcPts val="0"/>
                        </a:spcBef>
                        <a:spcAft>
                          <a:spcPts val="0"/>
                        </a:spcAft>
                      </a:pPr>
                      <a:r>
                        <a:rPr lang="en-US" sz="1400">
                          <a:effectLst/>
                        </a:rPr>
                        <a:t>CNN adversarial training with PGD (measured on Test)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3094560"/>
                  </a:ext>
                </a:extLst>
              </a:tr>
              <a:tr h="52282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7319928"/>
                  </a:ext>
                </a:extLst>
              </a:tr>
              <a:tr h="264881">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64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45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56</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1206439"/>
                  </a:ext>
                </a:extLst>
              </a:tr>
              <a:tr h="272978">
                <a:tc>
                  <a:txBody>
                    <a:bodyPr/>
                    <a:lstStyle/>
                    <a:p>
                      <a:pPr marL="0" marR="0" algn="l" rtl="0">
                        <a:lnSpc>
                          <a:spcPct val="107000"/>
                        </a:lnSpc>
                        <a:spcBef>
                          <a:spcPts val="0"/>
                        </a:spcBef>
                        <a:spcAft>
                          <a:spcPts val="0"/>
                        </a:spcAft>
                      </a:pPr>
                      <a:r>
                        <a:rPr lang="en-US" sz="1400">
                          <a:effectLst/>
                        </a:rPr>
                        <a:t>MNIST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98%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95%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97%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4905097"/>
                  </a:ext>
                </a:extLst>
              </a:tr>
            </a:tbl>
          </a:graphicData>
        </a:graphic>
      </p:graphicFrame>
    </p:spTree>
    <p:extLst>
      <p:ext uri="{BB962C8B-B14F-4D97-AF65-F5344CB8AC3E}">
        <p14:creationId xmlns:p14="http://schemas.microsoft.com/office/powerpoint/2010/main" val="2504012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8D2A-49DD-4998-8D67-2C7EE218F69E}"/>
              </a:ext>
            </a:extLst>
          </p:cNvPr>
          <p:cNvSpPr>
            <a:spLocks noGrp="1"/>
          </p:cNvSpPr>
          <p:nvPr>
            <p:ph type="title"/>
          </p:nvPr>
        </p:nvSpPr>
        <p:spPr/>
        <p:txBody>
          <a:bodyPr/>
          <a:lstStyle/>
          <a:p>
            <a:r>
              <a:rPr lang="en-US" dirty="0"/>
              <a:t>Experiment 3</a:t>
            </a:r>
          </a:p>
        </p:txBody>
      </p:sp>
      <p:pic>
        <p:nvPicPr>
          <p:cNvPr id="8" name="Content Placeholder 7">
            <a:extLst>
              <a:ext uri="{FF2B5EF4-FFF2-40B4-BE49-F238E27FC236}">
                <a16:creationId xmlns:a16="http://schemas.microsoft.com/office/drawing/2014/main" id="{451FC692-7F10-4CBF-9B19-C7B72FF93BB3}"/>
              </a:ext>
            </a:extLst>
          </p:cNvPr>
          <p:cNvPicPr>
            <a:picLocks noGrp="1" noChangeAspect="1"/>
          </p:cNvPicPr>
          <p:nvPr>
            <p:ph idx="1"/>
          </p:nvPr>
        </p:nvPicPr>
        <p:blipFill>
          <a:blip r:embed="rId2"/>
          <a:stretch>
            <a:fillRect/>
          </a:stretch>
        </p:blipFill>
        <p:spPr>
          <a:xfrm>
            <a:off x="1317129" y="1825625"/>
            <a:ext cx="9557742" cy="4351338"/>
          </a:xfrm>
          <a:prstGeom prst="rect">
            <a:avLst/>
          </a:prstGeom>
        </p:spPr>
      </p:pic>
    </p:spTree>
    <p:extLst>
      <p:ext uri="{BB962C8B-B14F-4D97-AF65-F5344CB8AC3E}">
        <p14:creationId xmlns:p14="http://schemas.microsoft.com/office/powerpoint/2010/main" val="1120347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B376-CAB4-4D36-A660-FF974DD7A250}"/>
              </a:ext>
            </a:extLst>
          </p:cNvPr>
          <p:cNvSpPr>
            <a:spLocks noGrp="1"/>
          </p:cNvSpPr>
          <p:nvPr>
            <p:ph type="title"/>
          </p:nvPr>
        </p:nvSpPr>
        <p:spPr/>
        <p:txBody>
          <a:bodyPr/>
          <a:lstStyle/>
          <a:p>
            <a:r>
              <a:rPr lang="en-US"/>
              <a:t>Experiment 4</a:t>
            </a:r>
            <a:endParaRPr lang="en-US" dirty="0"/>
          </a:p>
        </p:txBody>
      </p:sp>
      <p:sp>
        <p:nvSpPr>
          <p:cNvPr id="3" name="Content Placeholder 2">
            <a:extLst>
              <a:ext uri="{FF2B5EF4-FFF2-40B4-BE49-F238E27FC236}">
                <a16:creationId xmlns:a16="http://schemas.microsoft.com/office/drawing/2014/main" id="{0C5D92CF-6F30-4653-AA71-4D5F8FF15F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68991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4239-7AC7-4061-A485-9B4317278857}"/>
              </a:ext>
            </a:extLst>
          </p:cNvPr>
          <p:cNvSpPr>
            <a:spLocks noGrp="1"/>
          </p:cNvSpPr>
          <p:nvPr>
            <p:ph type="title"/>
          </p:nvPr>
        </p:nvSpPr>
        <p:spPr>
          <a:xfrm>
            <a:off x="2002857" y="1869390"/>
            <a:ext cx="7997791" cy="3119220"/>
          </a:xfrm>
        </p:spPr>
        <p:txBody>
          <a:bodyPr>
            <a:normAutofit/>
          </a:bodyPr>
          <a:lstStyle/>
          <a:p>
            <a:pPr algn="ctr"/>
            <a:r>
              <a:rPr lang="en-US" sz="6600" dirty="0"/>
              <a:t>Thanks for Listening </a:t>
            </a:r>
            <a:r>
              <a:rPr lang="en-US" sz="6600" dirty="0">
                <a:sym typeface="Wingdings" panose="05000000000000000000" pitchFamily="2" charset="2"/>
              </a:rPr>
              <a:t></a:t>
            </a:r>
            <a:endParaRPr lang="en-US" sz="6600" dirty="0"/>
          </a:p>
        </p:txBody>
      </p:sp>
    </p:spTree>
    <p:extLst>
      <p:ext uri="{BB962C8B-B14F-4D97-AF65-F5344CB8AC3E}">
        <p14:creationId xmlns:p14="http://schemas.microsoft.com/office/powerpoint/2010/main" val="25629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7158-29F5-4A0F-9257-535CD6B5673C}"/>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155414-3E11-4DE2-AC1A-BC4E5D59CE82}"/>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computer vision, for small </a:t>
                </a:r>
                <a14:m>
                  <m:oMath xmlns:m="http://schemas.openxmlformats.org/officeDocument/2006/math">
                    <m:r>
                      <a:rPr lang="en-US" b="0" i="1" smtClean="0">
                        <a:latin typeface="Cambria Math" panose="02040503050406030204" pitchFamily="18" charset="0"/>
                      </a:rPr>
                      <m:t>𝜖</m:t>
                    </m:r>
                  </m:oMath>
                </a14:m>
                <a:r>
                  <a:rPr lang="en-US" dirty="0"/>
                  <a:t> the changes are almost undetectable to the human eye. Here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007</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0F155414-3E11-4DE2-AC1A-BC4E5D59CE82}"/>
                  </a:ext>
                </a:extLst>
              </p:cNvPr>
              <p:cNvSpPr>
                <a:spLocks noGrp="1" noRot="1" noChangeAspect="1" noMove="1" noResize="1" noEditPoints="1" noAdjustHandles="1" noChangeArrowheads="1" noChangeShapeType="1" noTextEdit="1"/>
              </p:cNvSpPr>
              <p:nvPr>
                <p:ph idx="1"/>
              </p:nvPr>
            </p:nvSpPr>
            <p:spPr>
              <a:blipFill>
                <a:blip r:embed="rId2"/>
                <a:stretch>
                  <a:fillRect l="-928" r="-290" b="-2661"/>
                </a:stretch>
              </a:blipFill>
            </p:spPr>
            <p:txBody>
              <a:bodyPr/>
              <a:lstStyle/>
              <a:p>
                <a:r>
                  <a:rPr lang="en-US">
                    <a:noFill/>
                  </a:rPr>
                  <a:t> </a:t>
                </a:r>
              </a:p>
            </p:txBody>
          </p:sp>
        </mc:Fallback>
      </mc:AlternateContent>
      <p:pic>
        <p:nvPicPr>
          <p:cNvPr id="4" name="תמונה 1" descr="Breaking neural networks with adversarial attacks | by Anant Jain ...">
            <a:extLst>
              <a:ext uri="{FF2B5EF4-FFF2-40B4-BE49-F238E27FC236}">
                <a16:creationId xmlns:a16="http://schemas.microsoft.com/office/drawing/2014/main" id="{6A436327-DF94-4E06-91A2-5C6F502166FA}"/>
              </a:ext>
            </a:extLst>
          </p:cNvPr>
          <p:cNvPicPr/>
          <p:nvPr/>
        </p:nvPicPr>
        <p:blipFill rotWithShape="1">
          <a:blip r:embed="rId3" cstate="print">
            <a:extLst>
              <a:ext uri="{28A0092B-C50C-407E-A947-70E740481C1C}">
                <a14:useLocalDpi xmlns:a14="http://schemas.microsoft.com/office/drawing/2010/main" val="0"/>
              </a:ext>
            </a:extLst>
          </a:blip>
          <a:srcRect t="11256" b="11104"/>
          <a:stretch/>
        </p:blipFill>
        <p:spPr bwMode="auto">
          <a:xfrm>
            <a:off x="583324" y="1690688"/>
            <a:ext cx="11070196" cy="32596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523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Review of Adversarial Attacks on Machine Learning Algorithms ...">
            <a:extLst>
              <a:ext uri="{FF2B5EF4-FFF2-40B4-BE49-F238E27FC236}">
                <a16:creationId xmlns:a16="http://schemas.microsoft.com/office/drawing/2014/main" id="{E974F85D-690F-4C35-8F53-8D3EF15612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3031" y="4248986"/>
            <a:ext cx="6191350" cy="24037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dversarial Attack Machine Learning | What After College">
            <a:extLst>
              <a:ext uri="{FF2B5EF4-FFF2-40B4-BE49-F238E27FC236}">
                <a16:creationId xmlns:a16="http://schemas.microsoft.com/office/drawing/2014/main" id="{0E113DA3-CBDE-4042-A8F4-3E29F169C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352" y="559026"/>
            <a:ext cx="6530708" cy="342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8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1170-C6F2-4909-8BD3-8E6386D91E2B}"/>
              </a:ext>
            </a:extLst>
          </p:cNvPr>
          <p:cNvSpPr>
            <a:spLocks noGrp="1"/>
          </p:cNvSpPr>
          <p:nvPr>
            <p:ph type="title"/>
          </p:nvPr>
        </p:nvSpPr>
        <p:spPr/>
        <p:txBody>
          <a:bodyPr/>
          <a:lstStyle/>
          <a:p>
            <a:r>
              <a:rPr lang="en-US" dirty="0"/>
              <a:t>Adversarial examples in NLP?</a:t>
            </a:r>
          </a:p>
        </p:txBody>
      </p:sp>
      <p:pic>
        <p:nvPicPr>
          <p:cNvPr id="5122" name="Picture 2" descr="Adversarial Attacks on Deep Learning Models in Natural Language ...">
            <a:extLst>
              <a:ext uri="{FF2B5EF4-FFF2-40B4-BE49-F238E27FC236}">
                <a16:creationId xmlns:a16="http://schemas.microsoft.com/office/drawing/2014/main" id="{E8D67052-9A07-4963-A713-F50BB69B5B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32" y="2870200"/>
            <a:ext cx="11214135" cy="165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cking Risk for Computer Vision Systems in Autonomous Cars">
            <a:extLst>
              <a:ext uri="{FF2B5EF4-FFF2-40B4-BE49-F238E27FC236}">
                <a16:creationId xmlns:a16="http://schemas.microsoft.com/office/drawing/2014/main" id="{CD1919AD-BA03-49EE-928C-944CE2E5C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998" y="1027906"/>
            <a:ext cx="4812221" cy="31012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 Recognition: Biometric Authentication | NEC">
            <a:extLst>
              <a:ext uri="{FF2B5EF4-FFF2-40B4-BE49-F238E27FC236}">
                <a16:creationId xmlns:a16="http://schemas.microsoft.com/office/drawing/2014/main" id="{C2D4D313-28F9-4DA1-AE97-F91A7855A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027906"/>
            <a:ext cx="5440680" cy="2040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ssible applications of voice authentication - Kaizen Secure Voiz">
            <a:extLst>
              <a:ext uri="{FF2B5EF4-FFF2-40B4-BE49-F238E27FC236}">
                <a16:creationId xmlns:a16="http://schemas.microsoft.com/office/drawing/2014/main" id="{9E8B2A43-70DC-4BC6-A9A5-700E6D21F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783" y="4028539"/>
            <a:ext cx="5453096" cy="14165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FA24CB-B932-4DA8-B59B-3CB9B15275D2}"/>
              </a:ext>
            </a:extLst>
          </p:cNvPr>
          <p:cNvSpPr/>
          <p:nvPr/>
        </p:nvSpPr>
        <p:spPr>
          <a:xfrm>
            <a:off x="825783" y="3170697"/>
            <a:ext cx="5453096" cy="369332"/>
          </a:xfrm>
          <a:prstGeom prst="rect">
            <a:avLst/>
          </a:prstGeom>
        </p:spPr>
        <p:txBody>
          <a:bodyPr wrap="none">
            <a:spAutoFit/>
          </a:bodyPr>
          <a:lstStyle/>
          <a:p>
            <a:r>
              <a:rPr lang="en-US" dirty="0">
                <a:hlinkClick r:id="rId5"/>
              </a:rPr>
              <a:t>https://arxiv.org/ftp/arxiv/papers/2001/2001.11137.pdf</a:t>
            </a:r>
            <a:endParaRPr lang="en-US" dirty="0"/>
          </a:p>
        </p:txBody>
      </p:sp>
      <p:sp>
        <p:nvSpPr>
          <p:cNvPr id="5" name="Rectangle 4">
            <a:extLst>
              <a:ext uri="{FF2B5EF4-FFF2-40B4-BE49-F238E27FC236}">
                <a16:creationId xmlns:a16="http://schemas.microsoft.com/office/drawing/2014/main" id="{B4C37C6F-C89F-4259-AAEF-72F7782C3CCA}"/>
              </a:ext>
            </a:extLst>
          </p:cNvPr>
          <p:cNvSpPr/>
          <p:nvPr/>
        </p:nvSpPr>
        <p:spPr>
          <a:xfrm>
            <a:off x="7150647" y="4264052"/>
            <a:ext cx="3681905" cy="369332"/>
          </a:xfrm>
          <a:prstGeom prst="rect">
            <a:avLst/>
          </a:prstGeom>
        </p:spPr>
        <p:txBody>
          <a:bodyPr wrap="none">
            <a:spAutoFit/>
          </a:bodyPr>
          <a:lstStyle/>
          <a:p>
            <a:r>
              <a:rPr lang="en-US" u="sng" dirty="0">
                <a:solidFill>
                  <a:srgbClr val="0000FF"/>
                </a:solidFill>
                <a:latin typeface="Calibri" panose="020F0502020204030204" pitchFamily="34" charset="0"/>
                <a:ea typeface="Calibri" panose="020F0502020204030204" pitchFamily="34" charset="0"/>
                <a:cs typeface="Arial" panose="020B0604020202020204" pitchFamily="34" charset="0"/>
                <a:hlinkClick r:id="rId6"/>
              </a:rPr>
              <a:t>https://arxiv.org/pdf/1707.08945.pdf</a:t>
            </a:r>
            <a:endParaRPr lang="en-US" dirty="0"/>
          </a:p>
        </p:txBody>
      </p:sp>
      <p:sp>
        <p:nvSpPr>
          <p:cNvPr id="6" name="Rectangle 5">
            <a:extLst>
              <a:ext uri="{FF2B5EF4-FFF2-40B4-BE49-F238E27FC236}">
                <a16:creationId xmlns:a16="http://schemas.microsoft.com/office/drawing/2014/main" id="{8DC2ECBA-C94D-4B32-AE79-EF1ED333FC62}"/>
              </a:ext>
            </a:extLst>
          </p:cNvPr>
          <p:cNvSpPr/>
          <p:nvPr/>
        </p:nvSpPr>
        <p:spPr>
          <a:xfrm>
            <a:off x="1711378" y="5479325"/>
            <a:ext cx="3681905" cy="369332"/>
          </a:xfrm>
          <a:prstGeom prst="rect">
            <a:avLst/>
          </a:prstGeom>
        </p:spPr>
        <p:txBody>
          <a:bodyPr wrap="none">
            <a:spAutoFit/>
          </a:bodyPr>
          <a:lstStyle/>
          <a:p>
            <a:r>
              <a:rPr lang="en-US" dirty="0">
                <a:hlinkClick r:id="rId7"/>
              </a:rPr>
              <a:t>https://arxiv.org/pdf/1911.01840.pdf</a:t>
            </a:r>
            <a:endParaRPr lang="en-US" dirty="0"/>
          </a:p>
        </p:txBody>
      </p:sp>
    </p:spTree>
    <p:extLst>
      <p:ext uri="{BB962C8B-B14F-4D97-AF65-F5344CB8AC3E}">
        <p14:creationId xmlns:p14="http://schemas.microsoft.com/office/powerpoint/2010/main" val="172734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rCam is a tiny camera that can help visually impaired people recognize and interpret the world around them.">
            <a:extLst>
              <a:ext uri="{FF2B5EF4-FFF2-40B4-BE49-F238E27FC236}">
                <a16:creationId xmlns:a16="http://schemas.microsoft.com/office/drawing/2014/main" id="{0BCF95D4-DCC2-4850-AB48-421B1312F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410" y="414709"/>
            <a:ext cx="3761740" cy="2551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EAAA5D-4303-408B-BB26-B64D37EEFD92}"/>
              </a:ext>
            </a:extLst>
          </p:cNvPr>
          <p:cNvSpPr txBox="1"/>
          <p:nvPr/>
        </p:nvSpPr>
        <p:spPr>
          <a:xfrm>
            <a:off x="711200" y="3079587"/>
            <a:ext cx="4836160" cy="646331"/>
          </a:xfrm>
          <a:prstGeom prst="rect">
            <a:avLst/>
          </a:prstGeom>
          <a:noFill/>
        </p:spPr>
        <p:txBody>
          <a:bodyPr wrap="square" rtlCol="0">
            <a:spAutoFit/>
          </a:bodyPr>
          <a:lstStyle/>
          <a:p>
            <a:r>
              <a:rPr lang="en-US" dirty="0">
                <a:hlinkClick r:id="rId3"/>
              </a:rPr>
              <a:t>https://www.youtube.com/watch?time_continue=39&amp;v=Z9f4Evs34R8&amp;feature=emb_title</a:t>
            </a:r>
            <a:endParaRPr lang="en-US" dirty="0"/>
          </a:p>
        </p:txBody>
      </p:sp>
      <p:pic>
        <p:nvPicPr>
          <p:cNvPr id="2052" name="Picture 4" descr="Malware Detection in Executables Using Neural Networks – NVIDIA ...">
            <a:extLst>
              <a:ext uri="{FF2B5EF4-FFF2-40B4-BE49-F238E27FC236}">
                <a16:creationId xmlns:a16="http://schemas.microsoft.com/office/drawing/2014/main" id="{31124456-63BA-4994-9AC4-554F883A5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89243"/>
            <a:ext cx="4165600" cy="26693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23D9F2-410E-4EC2-8E8A-6C882030BA82}"/>
              </a:ext>
            </a:extLst>
          </p:cNvPr>
          <p:cNvSpPr/>
          <p:nvPr/>
        </p:nvSpPr>
        <p:spPr>
          <a:xfrm>
            <a:off x="6238680" y="3244334"/>
            <a:ext cx="3681905" cy="369332"/>
          </a:xfrm>
          <a:prstGeom prst="rect">
            <a:avLst/>
          </a:prstGeom>
        </p:spPr>
        <p:txBody>
          <a:bodyPr wrap="none">
            <a:spAutoFit/>
          </a:bodyPr>
          <a:lstStyle/>
          <a:p>
            <a:r>
              <a:rPr lang="en-US" dirty="0">
                <a:hlinkClick r:id="rId5"/>
              </a:rPr>
              <a:t>https://arxiv.org/pdf/1801.02950.pdf</a:t>
            </a:r>
            <a:endParaRPr lang="en-US" dirty="0"/>
          </a:p>
        </p:txBody>
      </p:sp>
      <p:pic>
        <p:nvPicPr>
          <p:cNvPr id="2054" name="Picture 6" descr="Google Glass Live Captioning for Deaf and Hard of Hearing Captions ...">
            <a:extLst>
              <a:ext uri="{FF2B5EF4-FFF2-40B4-BE49-F238E27FC236}">
                <a16:creationId xmlns:a16="http://schemas.microsoft.com/office/drawing/2014/main" id="{A3C365EC-C836-4C9A-8F01-6BC38A54C8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212" y="3864007"/>
            <a:ext cx="3985260" cy="22317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B8480DC-02AF-4714-9AB0-A82063639A35}"/>
              </a:ext>
            </a:extLst>
          </p:cNvPr>
          <p:cNvSpPr/>
          <p:nvPr/>
        </p:nvSpPr>
        <p:spPr>
          <a:xfrm>
            <a:off x="3628683" y="6258625"/>
            <a:ext cx="3681905" cy="369332"/>
          </a:xfrm>
          <a:prstGeom prst="rect">
            <a:avLst/>
          </a:prstGeom>
        </p:spPr>
        <p:txBody>
          <a:bodyPr wrap="none">
            <a:spAutoFit/>
          </a:bodyPr>
          <a:lstStyle/>
          <a:p>
            <a:r>
              <a:rPr lang="en-US" dirty="0">
                <a:hlinkClick r:id="rId7"/>
              </a:rPr>
              <a:t>https://arxiv.org/pdf/1811.01312.pdf</a:t>
            </a:r>
            <a:endParaRPr lang="en-US" dirty="0"/>
          </a:p>
        </p:txBody>
      </p:sp>
    </p:spTree>
    <p:extLst>
      <p:ext uri="{BB962C8B-B14F-4D97-AF65-F5344CB8AC3E}">
        <p14:creationId xmlns:p14="http://schemas.microsoft.com/office/powerpoint/2010/main" val="133074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274B-12EA-4CFD-AD6B-408F7CE43C19}"/>
              </a:ext>
            </a:extLst>
          </p:cNvPr>
          <p:cNvSpPr>
            <a:spLocks noGrp="1"/>
          </p:cNvSpPr>
          <p:nvPr>
            <p:ph type="title"/>
          </p:nvPr>
        </p:nvSpPr>
        <p:spPr/>
        <p:txBody>
          <a:bodyPr/>
          <a:lstStyle/>
          <a:p>
            <a:r>
              <a:rPr lang="en-US" dirty="0"/>
              <a:t>Attacks Settings</a:t>
            </a:r>
          </a:p>
        </p:txBody>
      </p:sp>
      <p:sp>
        <p:nvSpPr>
          <p:cNvPr id="3" name="Content Placeholder 2">
            <a:extLst>
              <a:ext uri="{FF2B5EF4-FFF2-40B4-BE49-F238E27FC236}">
                <a16:creationId xmlns:a16="http://schemas.microsoft.com/office/drawing/2014/main" id="{79804F41-8B65-49DF-AFCA-0F07BF71C5C6}"/>
              </a:ext>
            </a:extLst>
          </p:cNvPr>
          <p:cNvSpPr>
            <a:spLocks noGrp="1"/>
          </p:cNvSpPr>
          <p:nvPr>
            <p:ph idx="1"/>
          </p:nvPr>
        </p:nvSpPr>
        <p:spPr/>
        <p:txBody>
          <a:bodyPr/>
          <a:lstStyle/>
          <a:p>
            <a:pPr lvl="0"/>
            <a:r>
              <a:rPr lang="en-US" dirty="0"/>
              <a:t>White box setting: the adversary has full access to the trained model. Hence it can calculate accurate gradients of the loss </a:t>
            </a:r>
            <a:r>
              <a:rPr lang="en-US" dirty="0" err="1"/>
              <a:t>w.r.t.</a:t>
            </a:r>
            <a:r>
              <a:rPr lang="en-US" dirty="0"/>
              <a:t> the input and use it to generate adversarial attacks as we show next.</a:t>
            </a:r>
          </a:p>
          <a:p>
            <a:pPr lvl="0"/>
            <a:r>
              <a:rPr lang="en-US" dirty="0"/>
              <a:t>First order setting: the adversary can use only first-order derivatives of the loss </a:t>
            </a:r>
            <a:r>
              <a:rPr lang="en-US" dirty="0" err="1"/>
              <a:t>w.r.t.</a:t>
            </a:r>
            <a:r>
              <a:rPr lang="en-US" dirty="0"/>
              <a:t> the input.</a:t>
            </a:r>
          </a:p>
          <a:p>
            <a:pPr lvl="0"/>
            <a:r>
              <a:rPr lang="en-US" dirty="0"/>
              <a:t>Black box setting: the adversary has no knowledge or access to the model. A common approach is to use approximate gradient instead the accurate gradient.</a:t>
            </a:r>
          </a:p>
        </p:txBody>
      </p:sp>
    </p:spTree>
    <p:extLst>
      <p:ext uri="{BB962C8B-B14F-4D97-AF65-F5344CB8AC3E}">
        <p14:creationId xmlns:p14="http://schemas.microsoft.com/office/powerpoint/2010/main" val="1051274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1546</Words>
  <Application>Microsoft Office PowerPoint</Application>
  <PresentationFormat>Widescreen</PresentationFormat>
  <Paragraphs>173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Towards Deep Learning Models Resistant to Adversarial Attacks</vt:lpstr>
      <vt:lpstr>Notations</vt:lpstr>
      <vt:lpstr>Adversarial Attacks</vt:lpstr>
      <vt:lpstr>Example</vt:lpstr>
      <vt:lpstr>PowerPoint Presentation</vt:lpstr>
      <vt:lpstr>Adversarial examples in NLP?</vt:lpstr>
      <vt:lpstr>PowerPoint Presentation</vt:lpstr>
      <vt:lpstr>PowerPoint Presentation</vt:lpstr>
      <vt:lpstr>Attacks Settings</vt:lpstr>
      <vt:lpstr>The Attacks</vt:lpstr>
      <vt:lpstr>Transferred Attacks</vt:lpstr>
      <vt:lpstr>Paper Contributions</vt:lpstr>
      <vt:lpstr>Formalizing the optimization problem</vt:lpstr>
      <vt:lpstr>PGD is universal attack</vt:lpstr>
      <vt:lpstr>The Method – Adversarial Training</vt:lpstr>
      <vt:lpstr>Short Analysis</vt:lpstr>
      <vt:lpstr>Capacity and Robustness</vt:lpstr>
      <vt:lpstr>1) Capacity alone helps</vt:lpstr>
      <vt:lpstr>2) Low capacity models may underfit while training with PGD adversary. </vt:lpstr>
      <vt:lpstr>3) The value of the saddle point problem decreases as we increase the capacity</vt:lpstr>
      <vt:lpstr>4) More capacity and stronger adversaries decrease transferability</vt:lpstr>
      <vt:lpstr>MNIST Inspection</vt:lpstr>
      <vt:lpstr>PowerPoint Presentation</vt:lpstr>
      <vt:lpstr>Related Work</vt:lpstr>
      <vt:lpstr>Challenges</vt:lpstr>
      <vt:lpstr>PowerPoint Presentation</vt:lpstr>
      <vt:lpstr>PowerPoint Presentation</vt:lpstr>
      <vt:lpstr>My Experiments</vt:lpstr>
      <vt:lpstr>Experiment 1</vt:lpstr>
      <vt:lpstr>Examples</vt:lpstr>
      <vt:lpstr>Experiment 2</vt:lpstr>
      <vt:lpstr>Experiment 3</vt:lpstr>
      <vt:lpstr>Experiment 4</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Deep Learning Models Resistant to Adversarial Attacks</dc:title>
  <dc:creator>eldad peretz</dc:creator>
  <cp:lastModifiedBy>eldad peretz</cp:lastModifiedBy>
  <cp:revision>139</cp:revision>
  <dcterms:created xsi:type="dcterms:W3CDTF">2020-08-24T08:31:02Z</dcterms:created>
  <dcterms:modified xsi:type="dcterms:W3CDTF">2020-08-26T21:11:07Z</dcterms:modified>
</cp:coreProperties>
</file>