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2" autoAdjust="0"/>
    <p:restoredTop sz="87267" autoAdjust="0"/>
  </p:normalViewPr>
  <p:slideViewPr>
    <p:cSldViewPr snapToGrid="0" snapToObjects="1">
      <p:cViewPr>
        <p:scale>
          <a:sx n="99" d="100"/>
          <a:sy n="99" d="100"/>
        </p:scale>
        <p:origin x="-1280" y="-6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8867F6A-6F73-F249-9EEF-7C6674F48B24}" type="datetimeFigureOut">
              <a:rPr lang="en-US" smtClean="0"/>
              <a:t>5/6/15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A0ECE29-5F13-3A49-8E5E-5BE89F847279}" type="slidenum">
              <a:rPr lang="en-US" smtClean="0"/>
              <a:t>‹#›</a:t>
            </a:fld>
            <a:endParaRPr lang="en-US"/>
          </a:p>
        </p:txBody>
      </p:sp>
    </p:spTree>
    <p:extLst>
      <p:ext uri="{BB962C8B-B14F-4D97-AF65-F5344CB8AC3E}">
        <p14:creationId xmlns:p14="http://schemas.microsoft.com/office/powerpoint/2010/main" val="1174081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AC2A35B-A392-8F4E-BD28-CFAEF26C230B}" type="datetimeFigureOut">
              <a:rPr lang="en-US" smtClean="0"/>
              <a:t>5/6/15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4F8B594-8051-1B49-A6C3-B6B465FD00B3}" type="slidenum">
              <a:rPr lang="en-US" smtClean="0"/>
              <a:t>‹#›</a:t>
            </a:fld>
            <a:endParaRPr lang="en-US"/>
          </a:p>
        </p:txBody>
      </p:sp>
    </p:spTree>
    <p:extLst>
      <p:ext uri="{BB962C8B-B14F-4D97-AF65-F5344CB8AC3E}">
        <p14:creationId xmlns:p14="http://schemas.microsoft.com/office/powerpoint/2010/main" val="3439643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F8B594-8051-1B49-A6C3-B6B465FD00B3}" type="slidenum">
              <a:rPr lang="en-US" smtClean="0"/>
              <a:t>1</a:t>
            </a:fld>
            <a:endParaRPr lang="en-US"/>
          </a:p>
        </p:txBody>
      </p:sp>
    </p:spTree>
    <p:extLst>
      <p:ext uri="{BB962C8B-B14F-4D97-AF65-F5344CB8AC3E}">
        <p14:creationId xmlns:p14="http://schemas.microsoft.com/office/powerpoint/2010/main" val="3802113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I’m telling you about this so you can use it!  But I could also use some specific help to make this as simple to use as it</a:t>
            </a:r>
            <a:r>
              <a:rPr lang="en-US" baseline="0" dirty="0" smtClean="0"/>
              <a:t> could be.</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10</a:t>
            </a:fld>
            <a:endParaRPr lang="en-US"/>
          </a:p>
        </p:txBody>
      </p:sp>
    </p:spTree>
    <p:extLst>
      <p:ext uri="{BB962C8B-B14F-4D97-AF65-F5344CB8AC3E}">
        <p14:creationId xmlns:p14="http://schemas.microsoft.com/office/powerpoint/2010/main" val="1886507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F8B594-8051-1B49-A6C3-B6B465FD00B3}" type="slidenum">
              <a:rPr lang="en-US" smtClean="0"/>
              <a:t>11</a:t>
            </a:fld>
            <a:endParaRPr lang="en-US"/>
          </a:p>
        </p:txBody>
      </p:sp>
    </p:spTree>
    <p:extLst>
      <p:ext uri="{BB962C8B-B14F-4D97-AF65-F5344CB8AC3E}">
        <p14:creationId xmlns:p14="http://schemas.microsoft.com/office/powerpoint/2010/main" val="91254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OSM is amazing. Given the audience I don’t think I need to say anything more than that, but here’s a little</a:t>
            </a:r>
            <a:r>
              <a:rPr lang="en-US" baseline="0" dirty="0" smtClean="0"/>
              <a:t> celebration.</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2</a:t>
            </a:fld>
            <a:endParaRPr lang="en-US"/>
          </a:p>
        </p:txBody>
      </p:sp>
    </p:spTree>
    <p:extLst>
      <p:ext uri="{BB962C8B-B14F-4D97-AF65-F5344CB8AC3E}">
        <p14:creationId xmlns:p14="http://schemas.microsoft.com/office/powerpoint/2010/main" val="391398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pretty frustrating as a beginner.  Like so much open</a:t>
            </a:r>
            <a:r>
              <a:rPr lang="en-US" baseline="0" dirty="0" smtClean="0"/>
              <a:t> source software, there’s a certain amount that you just have to know to be able to get things done with it.  I’ve made some little tools to help with </a:t>
            </a:r>
            <a:r>
              <a:rPr lang="en-US" baseline="0" dirty="0" smtClean="0"/>
              <a:t>that. I’ll </a:t>
            </a:r>
            <a:r>
              <a:rPr lang="en-US" baseline="0" dirty="0" smtClean="0"/>
              <a:t>first give you some background on why I started, then tell you about the tools, and then ask for your help making them better.</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3</a:t>
            </a:fld>
            <a:endParaRPr lang="en-US"/>
          </a:p>
        </p:txBody>
      </p:sp>
    </p:spTree>
    <p:extLst>
      <p:ext uri="{BB962C8B-B14F-4D97-AF65-F5344CB8AC3E}">
        <p14:creationId xmlns:p14="http://schemas.microsoft.com/office/powerpoint/2010/main" val="400914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Karsten</a:t>
            </a:r>
            <a:r>
              <a:rPr lang="en-US" dirty="0" smtClean="0"/>
              <a:t> &amp; Matt, who</a:t>
            </a:r>
            <a:r>
              <a:rPr lang="en-US" baseline="0" dirty="0" smtClean="0"/>
              <a:t> many of you know, are providing GIS support to the Collaborative Crop Research Program, which in turn supports on-the-ground research on locally suitable crop varieties and production techniques.  Their maps can help people see similarities and differences between study sites, and understand why some things will </a:t>
            </a:r>
            <a:r>
              <a:rPr lang="en-US" baseline="0" dirty="0" err="1" smtClean="0"/>
              <a:t>generalise</a:t>
            </a:r>
            <a:r>
              <a:rPr lang="en-US" baseline="0" dirty="0" smtClean="0"/>
              <a:t> and others won’t</a:t>
            </a:r>
            <a:r>
              <a:rPr lang="en-US" baseline="0" dirty="0" smtClean="0"/>
              <a:t>.  However: </a:t>
            </a:r>
            <a:r>
              <a:rPr lang="en-US" dirty="0" smtClean="0"/>
              <a:t>The</a:t>
            </a:r>
            <a:r>
              <a:rPr lang="en-US" baseline="0" dirty="0" smtClean="0"/>
              <a:t> study areas tend to be those with the worst internet access in the world.</a:t>
            </a:r>
            <a:endParaRPr lang="en-US" baseline="0" dirty="0" smtClean="0"/>
          </a:p>
          <a:p>
            <a:r>
              <a:rPr lang="en-US" baseline="0" dirty="0" err="1" smtClean="0"/>
              <a:t>Karsten</a:t>
            </a:r>
            <a:r>
              <a:rPr lang="en-US" baseline="0" dirty="0" smtClean="0"/>
              <a:t>: http://</a:t>
            </a:r>
            <a:r>
              <a:rPr lang="en-US" baseline="0" dirty="0" err="1" smtClean="0"/>
              <a:t>www.terragis.net</a:t>
            </a:r>
            <a:r>
              <a:rPr lang="en-US" baseline="0" dirty="0" smtClean="0"/>
              <a:t>/</a:t>
            </a:r>
          </a:p>
          <a:p>
            <a:r>
              <a:rPr lang="en-US" baseline="0" dirty="0" smtClean="0"/>
              <a:t>Matt: http://</a:t>
            </a:r>
            <a:r>
              <a:rPr lang="en-US" baseline="0" dirty="0" err="1" smtClean="0"/>
              <a:t>coregis.net</a:t>
            </a:r>
            <a:r>
              <a:rPr lang="en-US" baseline="0" dirty="0" smtClean="0"/>
              <a:t>/</a:t>
            </a:r>
          </a:p>
          <a:p>
            <a:r>
              <a:rPr lang="en-US" dirty="0" smtClean="0"/>
              <a:t>http://</a:t>
            </a:r>
            <a:r>
              <a:rPr lang="en-US" dirty="0" err="1" smtClean="0"/>
              <a:t>www.ccrp.org</a:t>
            </a:r>
            <a:r>
              <a:rPr lang="en-US" dirty="0" smtClean="0"/>
              <a:t>/</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4</a:t>
            </a:fld>
            <a:endParaRPr lang="en-US"/>
          </a:p>
        </p:txBody>
      </p:sp>
    </p:spTree>
    <p:extLst>
      <p:ext uri="{BB962C8B-B14F-4D97-AF65-F5344CB8AC3E}">
        <p14:creationId xmlns:p14="http://schemas.microsoft.com/office/powerpoint/2010/main" val="45403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smtClean="0"/>
              <a:t>fact, Niger and Burkina Faso have so few active internet users per month that </a:t>
            </a:r>
            <a:r>
              <a:rPr lang="en-US" baseline="0" dirty="0" err="1" smtClean="0"/>
              <a:t>netindex.com</a:t>
            </a:r>
            <a:r>
              <a:rPr lang="en-US" baseline="0" dirty="0" smtClean="0"/>
              <a:t> can’t even calculate a speed estimate.  So we need to be able to package data for offline use.  And we can’t just tell people to download the planet file because it’s just too big.  So they asked me to help build a pipeline to package up OSM data for relevant geographic areas.  Here’s what I made, with an emphasis on simplicity over flexibility – if you need power user features it’s probably easier to learn how to use osm2pgsql directly than adapt these scripts.</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5</a:t>
            </a:fld>
            <a:endParaRPr lang="en-US"/>
          </a:p>
        </p:txBody>
      </p:sp>
    </p:spTree>
    <p:extLst>
      <p:ext uri="{BB962C8B-B14F-4D97-AF65-F5344CB8AC3E}">
        <p14:creationId xmlns:p14="http://schemas.microsoft.com/office/powerpoint/2010/main" val="45403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I didn’t have to start from scratch. Resources used:</a:t>
            </a:r>
          </a:p>
          <a:p>
            <a:r>
              <a:rPr lang="en-US" dirty="0" smtClean="0"/>
              <a:t>http://</a:t>
            </a:r>
            <a:r>
              <a:rPr lang="en-US" dirty="0" err="1" smtClean="0"/>
              <a:t>download.geofabrik.de</a:t>
            </a:r>
            <a:r>
              <a:rPr lang="en-US" dirty="0" smtClean="0"/>
              <a:t>/ for continent-level data</a:t>
            </a:r>
          </a:p>
          <a:p>
            <a:r>
              <a:rPr lang="en-US" dirty="0" smtClean="0"/>
              <a:t>https://</a:t>
            </a:r>
            <a:r>
              <a:rPr lang="en-US" dirty="0" err="1" smtClean="0"/>
              <a:t>github.com</a:t>
            </a:r>
            <a:r>
              <a:rPr lang="en-US" dirty="0" smtClean="0"/>
              <a:t>/</a:t>
            </a:r>
            <a:r>
              <a:rPr lang="en-US" dirty="0" err="1" smtClean="0"/>
              <a:t>openstreetmap</a:t>
            </a:r>
            <a:r>
              <a:rPr lang="en-US" dirty="0" smtClean="0"/>
              <a:t>/osm2pgsql to import those to our own DB</a:t>
            </a:r>
          </a:p>
          <a:p>
            <a:r>
              <a:rPr lang="en-US" dirty="0" smtClean="0"/>
              <a:t>Python scripts to glue it all together</a:t>
            </a:r>
          </a:p>
          <a:p>
            <a:r>
              <a:rPr lang="en-US" dirty="0" smtClean="0"/>
              <a:t>http://</a:t>
            </a:r>
            <a:r>
              <a:rPr lang="en-US" dirty="0" err="1" smtClean="0"/>
              <a:t>www.gdal.org</a:t>
            </a:r>
            <a:r>
              <a:rPr lang="en-US" dirty="0" smtClean="0"/>
              <a:t>/ogr2ogr.html to make the exports</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6</a:t>
            </a:fld>
            <a:endParaRPr lang="en-US"/>
          </a:p>
        </p:txBody>
      </p:sp>
    </p:spTree>
    <p:extLst>
      <p:ext uri="{BB962C8B-B14F-4D97-AF65-F5344CB8AC3E}">
        <p14:creationId xmlns:p14="http://schemas.microsoft.com/office/powerpoint/2010/main" val="71576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part I’m happiest with – importing couldn’t be simpler!  You just need to follow the region naming syntax </a:t>
            </a:r>
            <a:r>
              <a:rPr lang="en-US" baseline="0" dirty="0" err="1" smtClean="0"/>
              <a:t>Geofabrik</a:t>
            </a:r>
            <a:r>
              <a:rPr lang="en-US" baseline="0" dirty="0" smtClean="0"/>
              <a:t> uses</a:t>
            </a:r>
            <a:r>
              <a:rPr lang="en-US" baseline="0" dirty="0" smtClean="0"/>
              <a:t>.</a:t>
            </a:r>
            <a:br>
              <a:rPr lang="en-US" baseline="0" dirty="0" smtClean="0"/>
            </a:br>
            <a:r>
              <a:rPr lang="en-US" baseline="0" dirty="0" smtClean="0"/>
              <a:t>If you repeat an import, the script will apply </a:t>
            </a:r>
            <a:r>
              <a:rPr lang="en-US" baseline="0" dirty="0" err="1" smtClean="0"/>
              <a:t>changelists</a:t>
            </a:r>
            <a:r>
              <a:rPr lang="en-US" baseline="0" dirty="0" smtClean="0"/>
              <a:t> since it was run, rather than re-importing the whole thing.</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7</a:t>
            </a:fld>
            <a:endParaRPr lang="en-US"/>
          </a:p>
        </p:txBody>
      </p:sp>
    </p:spTree>
    <p:extLst>
      <p:ext uri="{BB962C8B-B14F-4D97-AF65-F5344CB8AC3E}">
        <p14:creationId xmlns:p14="http://schemas.microsoft.com/office/powerpoint/2010/main" val="188650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one</a:t>
            </a:r>
            <a:r>
              <a:rPr lang="en-US" baseline="0" dirty="0" smtClean="0"/>
              <a:t> database setup step that really ought to be automated, e</a:t>
            </a:r>
            <a:r>
              <a:rPr lang="en-US" dirty="0" smtClean="0"/>
              <a:t>xporting all</a:t>
            </a:r>
            <a:r>
              <a:rPr lang="en-US" baseline="0" dirty="0" smtClean="0"/>
              <a:t> data for a given geography is also fairly simple.  This produces </a:t>
            </a:r>
            <a:r>
              <a:rPr lang="en-US" baseline="0" dirty="0" err="1" smtClean="0"/>
              <a:t>sqlite</a:t>
            </a:r>
            <a:r>
              <a:rPr lang="en-US" baseline="0" dirty="0" smtClean="0"/>
              <a:t> output by default.  There’s also an option to export ESRI </a:t>
            </a:r>
            <a:r>
              <a:rPr lang="en-US" baseline="0" dirty="0" err="1" smtClean="0"/>
              <a:t>shapefiles</a:t>
            </a:r>
            <a:r>
              <a:rPr lang="en-US" baseline="0" dirty="0" smtClean="0"/>
              <a:t>, like so:</a:t>
            </a:r>
          </a:p>
          <a:p>
            <a:r>
              <a:rPr lang="en-US" dirty="0" smtClean="0"/>
              <a:t>./</a:t>
            </a:r>
            <a:r>
              <a:rPr lang="en-US" dirty="0" err="1" smtClean="0"/>
              <a:t>export.py</a:t>
            </a:r>
            <a:r>
              <a:rPr lang="en-US" dirty="0" smtClean="0"/>
              <a:t> </a:t>
            </a:r>
            <a:r>
              <a:rPr lang="en-US" dirty="0" err="1" smtClean="0"/>
              <a:t>africa</a:t>
            </a:r>
            <a:r>
              <a:rPr lang="en-US" dirty="0" smtClean="0"/>
              <a:t> province </a:t>
            </a:r>
            <a:r>
              <a:rPr lang="en-US" dirty="0" err="1" smtClean="0"/>
              <a:t>mwanza</a:t>
            </a:r>
            <a:r>
              <a:rPr lang="en-US" dirty="0" smtClean="0"/>
              <a:t> </a:t>
            </a:r>
            <a:r>
              <a:rPr lang="en-US" dirty="0" err="1" smtClean="0"/>
              <a:t>tanzania-mwanza</a:t>
            </a:r>
            <a:r>
              <a:rPr lang="en-US" dirty="0" smtClean="0"/>
              <a:t> -</a:t>
            </a:r>
            <a:r>
              <a:rPr lang="en-US" dirty="0" err="1" smtClean="0"/>
              <a:t>pcfn</a:t>
            </a:r>
            <a:r>
              <a:rPr lang="en-US" dirty="0" smtClean="0"/>
              <a:t> </a:t>
            </a:r>
            <a:r>
              <a:rPr lang="en-US" dirty="0" err="1" smtClean="0"/>
              <a:t>tanzania</a:t>
            </a:r>
            <a:r>
              <a:rPr lang="en-US" dirty="0" smtClean="0"/>
              <a:t> -f </a:t>
            </a:r>
            <a:r>
              <a:rPr lang="en-US" dirty="0" err="1" smtClean="0"/>
              <a:t>shp</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8</a:t>
            </a:fld>
            <a:endParaRPr lang="en-US"/>
          </a:p>
        </p:txBody>
      </p:sp>
    </p:spTree>
    <p:extLst>
      <p:ext uri="{BB962C8B-B14F-4D97-AF65-F5344CB8AC3E}">
        <p14:creationId xmlns:p14="http://schemas.microsoft.com/office/powerpoint/2010/main" val="188650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simple system for specifying tags to include as JSON files. I think this example exports</a:t>
            </a:r>
            <a:r>
              <a:rPr lang="en-US" baseline="0" dirty="0" smtClean="0"/>
              <a:t> all waterways.</a:t>
            </a:r>
            <a:endParaRPr lang="en-US" dirty="0"/>
          </a:p>
        </p:txBody>
      </p:sp>
      <p:sp>
        <p:nvSpPr>
          <p:cNvPr id="4" name="Slide Number Placeholder 3"/>
          <p:cNvSpPr>
            <a:spLocks noGrp="1"/>
          </p:cNvSpPr>
          <p:nvPr>
            <p:ph type="sldNum" sz="quarter" idx="10"/>
          </p:nvPr>
        </p:nvSpPr>
        <p:spPr/>
        <p:txBody>
          <a:bodyPr/>
          <a:lstStyle/>
          <a:p>
            <a:fld id="{F4F8B594-8051-1B49-A6C3-B6B465FD00B3}" type="slidenum">
              <a:rPr lang="en-US" smtClean="0"/>
              <a:t>9</a:t>
            </a:fld>
            <a:endParaRPr lang="en-US"/>
          </a:p>
        </p:txBody>
      </p:sp>
    </p:spTree>
    <p:extLst>
      <p:ext uri="{BB962C8B-B14F-4D97-AF65-F5344CB8AC3E}">
        <p14:creationId xmlns:p14="http://schemas.microsoft.com/office/powerpoint/2010/main" val="188650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5/6/15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5/6/15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5/6/15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5/6/15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venir Roman"/>
              </a:defRPr>
            </a:lvl1pPr>
          </a:lstStyle>
          <a:p>
            <a:fld id="{68C2560D-EC28-3B41-86E8-18F1CE0113B4}" type="datetimeFigureOut">
              <a:rPr lang="en-US" smtClean="0"/>
              <a:pPr/>
              <a:t>5/6/15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venir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venir Roman"/>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Avenir Blac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ldang/osm_export_import" TargetMode="External"/><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ldang/osm_export_import" TargetMode="External"/><Relationship Id="rId4" Type="http://schemas.openxmlformats.org/officeDocument/2006/relationships/hyperlink" Target="https://twitter.com/eldang" TargetMode="External"/><Relationship Id="rId5" Type="http://schemas.openxmlformats.org/officeDocument/2006/relationships/hyperlink" Target="mailto:eldang@gmail.com" TargetMode="Externa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jpg"/><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Easier OSM exports</a:t>
            </a:r>
            <a:endParaRPr lang="en-US" dirty="0"/>
          </a:p>
        </p:txBody>
      </p:sp>
      <p:sp>
        <p:nvSpPr>
          <p:cNvPr id="3" name="Subtitle 2"/>
          <p:cNvSpPr>
            <a:spLocks noGrp="1"/>
          </p:cNvSpPr>
          <p:nvPr>
            <p:ph type="subTitle" idx="1"/>
          </p:nvPr>
        </p:nvSpPr>
        <p:spPr/>
        <p:txBody>
          <a:bodyPr/>
          <a:lstStyle/>
          <a:p>
            <a:r>
              <a:rPr lang="en-US" dirty="0" smtClean="0"/>
              <a:t>Some simple tools from</a:t>
            </a:r>
            <a:br>
              <a:rPr lang="en-US" dirty="0" smtClean="0"/>
            </a:br>
            <a:r>
              <a:rPr lang="en-US" dirty="0" smtClean="0"/>
              <a:t>@</a:t>
            </a:r>
            <a:r>
              <a:rPr lang="en-US" dirty="0" err="1" smtClean="0"/>
              <a:t>eldang</a:t>
            </a:r>
            <a:endParaRPr lang="en-US" dirty="0"/>
          </a:p>
        </p:txBody>
      </p:sp>
    </p:spTree>
    <p:extLst>
      <p:ext uri="{BB962C8B-B14F-4D97-AF65-F5344CB8AC3E}">
        <p14:creationId xmlns:p14="http://schemas.microsoft.com/office/powerpoint/2010/main" val="39773546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a:xfrm>
            <a:off x="457200" y="1600200"/>
            <a:ext cx="8229600" cy="4711020"/>
          </a:xfrm>
        </p:spPr>
        <p:txBody>
          <a:bodyPr>
            <a:noAutofit/>
          </a:bodyPr>
          <a:lstStyle/>
          <a:p>
            <a:pPr marL="0" indent="0">
              <a:spcAft>
                <a:spcPts val="3000"/>
              </a:spcAft>
              <a:buNone/>
            </a:pPr>
            <a:r>
              <a:rPr lang="en-US" sz="2800" dirty="0" smtClean="0"/>
              <a:t>Use it! </a:t>
            </a:r>
            <a:r>
              <a:rPr lang="en-US" sz="2800" dirty="0" smtClean="0">
                <a:hlinkClick r:id="rId3"/>
              </a:rPr>
              <a:t>github.com</a:t>
            </a:r>
            <a:r>
              <a:rPr lang="en-US" sz="2800" dirty="0">
                <a:hlinkClick r:id="rId3"/>
              </a:rPr>
              <a:t>/eldang/</a:t>
            </a:r>
            <a:r>
              <a:rPr lang="en-US" sz="2800" dirty="0" smtClean="0">
                <a:hlinkClick r:id="rId3"/>
              </a:rPr>
              <a:t>osm_export_import</a:t>
            </a:r>
            <a:r>
              <a:rPr lang="en-US" sz="2800" dirty="0" smtClean="0"/>
              <a:t> </a:t>
            </a:r>
          </a:p>
          <a:p>
            <a:pPr marL="0" indent="0">
              <a:spcAft>
                <a:spcPts val="3000"/>
              </a:spcAft>
              <a:buNone/>
            </a:pPr>
            <a:r>
              <a:rPr lang="en-US" sz="2800" dirty="0" smtClean="0"/>
              <a:t>Please check the tag </a:t>
            </a:r>
            <a:r>
              <a:rPr lang="en-US" sz="2800" smtClean="0"/>
              <a:t>sets - </a:t>
            </a:r>
            <a:r>
              <a:rPr lang="en-US" sz="2800" dirty="0" smtClean="0"/>
              <a:t>I don’t </a:t>
            </a:r>
            <a:br>
              <a:rPr lang="en-US" sz="2800" dirty="0" smtClean="0"/>
            </a:br>
            <a:r>
              <a:rPr lang="en-US" sz="2800" dirty="0" smtClean="0"/>
              <a:t>have</a:t>
            </a:r>
            <a:r>
              <a:rPr lang="en-US" sz="2800" dirty="0"/>
              <a:t> </a:t>
            </a:r>
            <a:r>
              <a:rPr lang="en-US" sz="2800" dirty="0" smtClean="0"/>
              <a:t>much OSM experience.</a:t>
            </a:r>
          </a:p>
          <a:p>
            <a:pPr marL="0" indent="0">
              <a:spcAft>
                <a:spcPts val="3000"/>
              </a:spcAft>
              <a:buNone/>
            </a:pPr>
            <a:r>
              <a:rPr lang="en-US" sz="2800" dirty="0" smtClean="0"/>
              <a:t>Please help me package the</a:t>
            </a:r>
            <a:br>
              <a:rPr lang="en-US" sz="2800" dirty="0" smtClean="0"/>
            </a:br>
            <a:r>
              <a:rPr lang="en-US" sz="2800" dirty="0" smtClean="0"/>
              <a:t>prerequisites &amp; geometries for</a:t>
            </a:r>
            <a:br>
              <a:rPr lang="en-US" sz="2800" dirty="0" smtClean="0"/>
            </a:br>
            <a:r>
              <a:rPr lang="en-US" sz="2800" dirty="0" smtClean="0"/>
              <a:t>less-technical users.</a:t>
            </a:r>
          </a:p>
          <a:p>
            <a:pPr marL="0" indent="0">
              <a:spcAft>
                <a:spcPts val="3000"/>
              </a:spcAft>
              <a:buNone/>
            </a:pPr>
            <a:r>
              <a:rPr lang="en-US" sz="2800" dirty="0" smtClean="0"/>
              <a:t>Please suggest improvements.</a:t>
            </a:r>
          </a:p>
        </p:txBody>
      </p:sp>
      <p:pic>
        <p:nvPicPr>
          <p:cNvPr id="4" name="Picture 3" descr="af4fe7072b2fbb836a2f9c272de6a44f.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965" y="2194231"/>
            <a:ext cx="2997200" cy="4445000"/>
          </a:xfrm>
          <a:prstGeom prst="rect">
            <a:avLst/>
          </a:prstGeom>
        </p:spPr>
      </p:pic>
    </p:spTree>
    <p:extLst>
      <p:ext uri="{BB962C8B-B14F-4D97-AF65-F5344CB8AC3E}">
        <p14:creationId xmlns:p14="http://schemas.microsoft.com/office/powerpoint/2010/main" val="410933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marL="0" indent="0" algn="ctr">
              <a:spcAft>
                <a:spcPts val="2400"/>
              </a:spcAft>
              <a:buNone/>
            </a:pPr>
            <a:r>
              <a:rPr lang="en-US" dirty="0" smtClean="0">
                <a:hlinkClick r:id="rId3"/>
              </a:rPr>
              <a:t>github.com</a:t>
            </a:r>
            <a:r>
              <a:rPr lang="en-US" dirty="0">
                <a:hlinkClick r:id="rId3"/>
              </a:rPr>
              <a:t>/eldang/</a:t>
            </a:r>
            <a:r>
              <a:rPr lang="en-US" dirty="0" smtClean="0">
                <a:hlinkClick r:id="rId3"/>
              </a:rPr>
              <a:t>osm_export_import</a:t>
            </a:r>
            <a:endParaRPr lang="en-US" dirty="0" smtClean="0"/>
          </a:p>
          <a:p>
            <a:pPr marL="0" indent="0" algn="ctr">
              <a:spcAft>
                <a:spcPts val="2400"/>
              </a:spcAft>
              <a:buNone/>
            </a:pPr>
            <a:r>
              <a:rPr lang="en-US" dirty="0" smtClean="0"/>
              <a:t>Contact me: </a:t>
            </a:r>
            <a:r>
              <a:rPr lang="en-US" dirty="0" smtClean="0">
                <a:hlinkClick r:id="rId4"/>
              </a:rPr>
              <a:t>@</a:t>
            </a:r>
            <a:r>
              <a:rPr lang="en-US" dirty="0" err="1" smtClean="0">
                <a:hlinkClick r:id="rId4"/>
              </a:rPr>
              <a:t>eldang</a:t>
            </a:r>
            <a:r>
              <a:rPr lang="en-US" dirty="0"/>
              <a:t> </a:t>
            </a:r>
            <a:r>
              <a:rPr lang="en-US" dirty="0" smtClean="0"/>
              <a:t>; </a:t>
            </a:r>
            <a:r>
              <a:rPr lang="en-US" dirty="0" smtClean="0">
                <a:hlinkClick r:id="rId5"/>
              </a:rPr>
              <a:t>eldang@gmail.com</a:t>
            </a:r>
            <a:endParaRPr lang="en-US" dirty="0" smtClean="0"/>
          </a:p>
          <a:p>
            <a:pPr marL="0" indent="0" algn="ctr">
              <a:spcAft>
                <a:spcPts val="2400"/>
              </a:spcAft>
              <a:buNone/>
            </a:pPr>
            <a:r>
              <a:rPr lang="en-US" sz="4400" dirty="0" smtClean="0">
                <a:latin typeface="Avenir Black"/>
                <a:ea typeface="+mj-ea"/>
                <a:cs typeface="+mj-cs"/>
              </a:rPr>
              <a:t>Credits</a:t>
            </a:r>
            <a:endParaRPr lang="en-US" sz="4400" dirty="0">
              <a:latin typeface="Avenir Black"/>
              <a:ea typeface="+mj-ea"/>
              <a:cs typeface="+mj-cs"/>
            </a:endParaRPr>
          </a:p>
        </p:txBody>
      </p:sp>
      <p:pic>
        <p:nvPicPr>
          <p:cNvPr id="4" name="Picture 3" descr="Screen Shot 2015-05-06 at 18.14.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5466" y="4254823"/>
            <a:ext cx="2571750" cy="476250"/>
          </a:xfrm>
          <a:prstGeom prst="rect">
            <a:avLst/>
          </a:prstGeom>
        </p:spPr>
      </p:pic>
      <p:pic>
        <p:nvPicPr>
          <p:cNvPr id="5" name="Picture 4" descr="Screen Shot 2015-05-06 at 18.15.3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9600" y="4138226"/>
            <a:ext cx="2235200" cy="723900"/>
          </a:xfrm>
          <a:prstGeom prst="rect">
            <a:avLst/>
          </a:prstGeom>
        </p:spPr>
      </p:pic>
      <p:pic>
        <p:nvPicPr>
          <p:cNvPr id="8" name="Picture 7" descr="Screen Shot 2015-05-06 at 18.16.3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800" y="4862126"/>
            <a:ext cx="1384300" cy="1308100"/>
          </a:xfrm>
          <a:prstGeom prst="rect">
            <a:avLst/>
          </a:prstGeom>
        </p:spPr>
      </p:pic>
    </p:spTree>
    <p:extLst>
      <p:ext uri="{BB962C8B-B14F-4D97-AF65-F5344CB8AC3E}">
        <p14:creationId xmlns:p14="http://schemas.microsoft.com/office/powerpoint/2010/main" val="42491433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&lt;3 </a:t>
            </a:r>
            <a:r>
              <a:rPr lang="en-US" dirty="0" err="1" smtClean="0"/>
              <a:t>OpenStreetMap</a:t>
            </a:r>
            <a:endParaRPr lang="en-US" dirty="0"/>
          </a:p>
        </p:txBody>
      </p:sp>
      <p:pic>
        <p:nvPicPr>
          <p:cNvPr id="6" name="Content Placeholder 5" descr="qTaG0Ps.gif"/>
          <p:cNvPicPr>
            <a:picLocks noGrp="1" noChangeAspect="1"/>
          </p:cNvPicPr>
          <p:nvPr>
            <p:ph idx="1"/>
          </p:nvPr>
        </p:nvPicPr>
        <p:blipFill>
          <a:blip r:embed="rId3">
            <a:extLst>
              <a:ext uri="{28A0092B-C50C-407E-A947-70E740481C1C}">
                <a14:useLocalDpi xmlns:a14="http://schemas.microsoft.com/office/drawing/2010/main" val="0"/>
              </a:ext>
            </a:extLst>
          </a:blip>
          <a:srcRect t="4170" b="4170"/>
          <a:stretch>
            <a:fillRect/>
          </a:stretch>
        </p:blipFill>
        <p:spPr>
          <a:xfrm>
            <a:off x="457200" y="1417638"/>
            <a:ext cx="8229600" cy="4525963"/>
          </a:xfrm>
        </p:spPr>
      </p:pic>
      <p:sp>
        <p:nvSpPr>
          <p:cNvPr id="7" name="TextBox 6"/>
          <p:cNvSpPr txBox="1"/>
          <p:nvPr/>
        </p:nvSpPr>
        <p:spPr>
          <a:xfrm>
            <a:off x="457200" y="5957558"/>
            <a:ext cx="8229600" cy="369332"/>
          </a:xfrm>
          <a:prstGeom prst="rect">
            <a:avLst/>
          </a:prstGeom>
          <a:noFill/>
        </p:spPr>
        <p:txBody>
          <a:bodyPr wrap="square" rtlCol="0">
            <a:spAutoFit/>
          </a:bodyPr>
          <a:lstStyle/>
          <a:p>
            <a:pPr algn="ctr"/>
            <a:r>
              <a:rPr lang="en-US" dirty="0" smtClean="0">
                <a:latin typeface="Avenir Roman"/>
                <a:cs typeface="Avenir Roman"/>
              </a:rPr>
              <a:t>GIF by Eric Fisher for </a:t>
            </a:r>
            <a:r>
              <a:rPr lang="en-US" dirty="0" err="1" smtClean="0">
                <a:latin typeface="Avenir Roman"/>
                <a:cs typeface="Avenir Roman"/>
              </a:rPr>
              <a:t>Mapbox</a:t>
            </a:r>
            <a:r>
              <a:rPr lang="en-US" dirty="0" smtClean="0">
                <a:latin typeface="Avenir Roman"/>
                <a:cs typeface="Avenir Roman"/>
              </a:rPr>
              <a:t>; data © </a:t>
            </a:r>
            <a:r>
              <a:rPr lang="en-US" dirty="0" err="1" smtClean="0">
                <a:latin typeface="Avenir Roman"/>
                <a:cs typeface="Avenir Roman"/>
              </a:rPr>
              <a:t>OpenStreetMap</a:t>
            </a:r>
            <a:r>
              <a:rPr lang="en-US" dirty="0" smtClean="0">
                <a:latin typeface="Avenir Roman"/>
                <a:cs typeface="Avenir Roman"/>
              </a:rPr>
              <a:t> contributors</a:t>
            </a:r>
            <a:endParaRPr lang="en-US" dirty="0">
              <a:latin typeface="Avenir Roman"/>
              <a:cs typeface="Avenir Roman"/>
            </a:endParaRPr>
          </a:p>
        </p:txBody>
      </p:sp>
    </p:spTree>
    <p:extLst>
      <p:ext uri="{BB962C8B-B14F-4D97-AF65-F5344CB8AC3E}">
        <p14:creationId xmlns:p14="http://schemas.microsoft.com/office/powerpoint/2010/main" val="21920747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tool ecosystem, but…</a:t>
            </a:r>
            <a:endParaRPr lang="en-US" dirty="0"/>
          </a:p>
        </p:txBody>
      </p:sp>
      <p:pic>
        <p:nvPicPr>
          <p:cNvPr id="4" name="Content Placeholder 3" descr="anigif_enhanced-8818-1407780465-10.gif"/>
          <p:cNvPicPr>
            <a:picLocks noGrp="1" noChangeAspect="1"/>
          </p:cNvPicPr>
          <p:nvPr>
            <p:ph idx="1"/>
          </p:nvPr>
        </p:nvPicPr>
        <p:blipFill>
          <a:blip r:embed="rId3">
            <a:extLst>
              <a:ext uri="{28A0092B-C50C-407E-A947-70E740481C1C}">
                <a14:useLocalDpi xmlns:a14="http://schemas.microsoft.com/office/drawing/2010/main" val="0"/>
              </a:ext>
            </a:extLst>
          </a:blip>
          <a:srcRect t="1115" b="1115"/>
          <a:stretch>
            <a:fillRect/>
          </a:stretch>
        </p:blipFill>
        <p:spPr>
          <a:xfrm>
            <a:off x="558800" y="1600200"/>
            <a:ext cx="8128000" cy="4470044"/>
          </a:xfrm>
        </p:spPr>
      </p:pic>
      <p:sp>
        <p:nvSpPr>
          <p:cNvPr id="5" name="Rectangle 4"/>
          <p:cNvSpPr/>
          <p:nvPr/>
        </p:nvSpPr>
        <p:spPr>
          <a:xfrm>
            <a:off x="457200" y="5666442"/>
            <a:ext cx="8446077" cy="8234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707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CCRP</a:t>
            </a:r>
            <a:endParaRPr lang="en-US" dirty="0"/>
          </a:p>
        </p:txBody>
      </p:sp>
      <p:pic>
        <p:nvPicPr>
          <p:cNvPr id="4" name="Content Placeholder 3" descr="ccrp_map.jpg"/>
          <p:cNvPicPr>
            <a:picLocks noGrp="1" noChangeAspect="1"/>
          </p:cNvPicPr>
          <p:nvPr>
            <p:ph idx="1"/>
          </p:nvPr>
        </p:nvPicPr>
        <p:blipFill>
          <a:blip r:embed="rId4">
            <a:extLst>
              <a:ext uri="{28A0092B-C50C-407E-A947-70E740481C1C}">
                <a14:useLocalDpi xmlns:a14="http://schemas.microsoft.com/office/drawing/2010/main" val="0"/>
              </a:ext>
            </a:extLst>
          </a:blip>
          <a:srcRect t="14426" b="14426"/>
          <a:stretch>
            <a:fillRect/>
          </a:stretch>
        </p:blipFill>
        <p:spPr>
          <a:xfrm>
            <a:off x="457200" y="1305163"/>
            <a:ext cx="8229600" cy="4525963"/>
          </a:xfrm>
        </p:spPr>
      </p:pic>
      <p:sp>
        <p:nvSpPr>
          <p:cNvPr id="6" name="TextBox 5"/>
          <p:cNvSpPr txBox="1"/>
          <p:nvPr/>
        </p:nvSpPr>
        <p:spPr>
          <a:xfrm>
            <a:off x="457200" y="5957558"/>
            <a:ext cx="8229600" cy="369332"/>
          </a:xfrm>
          <a:prstGeom prst="rect">
            <a:avLst/>
          </a:prstGeom>
          <a:noFill/>
        </p:spPr>
        <p:txBody>
          <a:bodyPr wrap="square" rtlCol="0">
            <a:spAutoFit/>
          </a:bodyPr>
          <a:lstStyle/>
          <a:p>
            <a:pPr algn="ctr"/>
            <a:r>
              <a:rPr lang="en-US" dirty="0" smtClean="0">
                <a:latin typeface="Avenir Roman"/>
                <a:cs typeface="Avenir Roman"/>
              </a:rPr>
              <a:t>Map from </a:t>
            </a:r>
            <a:r>
              <a:rPr lang="en-US" dirty="0" err="1" smtClean="0">
                <a:latin typeface="Avenir Roman"/>
                <a:cs typeface="Avenir Roman"/>
              </a:rPr>
              <a:t>ccrp.org</a:t>
            </a:r>
            <a:endParaRPr lang="en-US" dirty="0">
              <a:latin typeface="Avenir Roman"/>
              <a:cs typeface="Avenir Roman"/>
            </a:endParaRPr>
          </a:p>
        </p:txBody>
      </p:sp>
    </p:spTree>
    <p:extLst>
      <p:ext uri="{BB962C8B-B14F-4D97-AF65-F5344CB8AC3E}">
        <p14:creationId xmlns:p14="http://schemas.microsoft.com/office/powerpoint/2010/main" val="124417848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CCRP</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6928" y="1305163"/>
            <a:ext cx="7750144" cy="4525963"/>
          </a:xfrm>
        </p:spPr>
      </p:pic>
      <p:sp>
        <p:nvSpPr>
          <p:cNvPr id="6" name="TextBox 5"/>
          <p:cNvSpPr txBox="1"/>
          <p:nvPr/>
        </p:nvSpPr>
        <p:spPr>
          <a:xfrm>
            <a:off x="457200" y="5957558"/>
            <a:ext cx="8229600" cy="369332"/>
          </a:xfrm>
          <a:prstGeom prst="rect">
            <a:avLst/>
          </a:prstGeom>
          <a:noFill/>
        </p:spPr>
        <p:txBody>
          <a:bodyPr wrap="square" rtlCol="0">
            <a:spAutoFit/>
          </a:bodyPr>
          <a:lstStyle/>
          <a:p>
            <a:pPr algn="ctr"/>
            <a:r>
              <a:rPr lang="en-US" dirty="0" smtClean="0">
                <a:latin typeface="Avenir Roman"/>
                <a:cs typeface="Avenir Roman"/>
              </a:rPr>
              <a:t>Map from </a:t>
            </a:r>
            <a:r>
              <a:rPr lang="en-US" dirty="0" err="1" smtClean="0">
                <a:latin typeface="Avenir Roman"/>
                <a:cs typeface="Avenir Roman"/>
              </a:rPr>
              <a:t>netindex.com</a:t>
            </a:r>
            <a:endParaRPr lang="en-US" dirty="0">
              <a:latin typeface="Avenir Roman"/>
              <a:cs typeface="Avenir Roman"/>
            </a:endParaRPr>
          </a:p>
        </p:txBody>
      </p:sp>
    </p:spTree>
    <p:extLst>
      <p:ext uri="{BB962C8B-B14F-4D97-AF65-F5344CB8AC3E}">
        <p14:creationId xmlns:p14="http://schemas.microsoft.com/office/powerpoint/2010/main" val="350347481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ofabrik-downloads.png"/>
          <p:cNvPicPr>
            <a:picLocks noGrp="1" noChangeAspect="1"/>
          </p:cNvPicPr>
          <p:nvPr>
            <p:ph idx="1"/>
          </p:nvPr>
        </p:nvPicPr>
        <p:blipFill>
          <a:blip r:embed="rId3">
            <a:extLst>
              <a:ext uri="{28A0092B-C50C-407E-A947-70E740481C1C}">
                <a14:useLocalDpi xmlns:a14="http://schemas.microsoft.com/office/drawing/2010/main" val="0"/>
              </a:ext>
            </a:extLst>
          </a:blip>
          <a:srcRect t="-264145" b="-264145"/>
          <a:stretch>
            <a:fillRect/>
          </a:stretch>
        </p:blipFill>
        <p:spPr>
          <a:xfrm>
            <a:off x="1829922" y="274638"/>
            <a:ext cx="5386388" cy="2962309"/>
          </a:xfrm>
        </p:spPr>
      </p:pic>
      <p:sp>
        <p:nvSpPr>
          <p:cNvPr id="2" name="Title 1"/>
          <p:cNvSpPr>
            <a:spLocks noGrp="1"/>
          </p:cNvSpPr>
          <p:nvPr>
            <p:ph type="title"/>
          </p:nvPr>
        </p:nvSpPr>
        <p:spPr/>
        <p:txBody>
          <a:bodyPr/>
          <a:lstStyle/>
          <a:p>
            <a:r>
              <a:rPr lang="en-US" dirty="0" smtClean="0"/>
              <a:t>Ingredients</a:t>
            </a:r>
            <a:endParaRPr lang="en-US" dirty="0"/>
          </a:p>
        </p:txBody>
      </p:sp>
      <p:pic>
        <p:nvPicPr>
          <p:cNvPr id="6" name="Picture 5"/>
          <p:cNvPicPr>
            <a:picLocks noChangeAspect="1"/>
          </p:cNvPicPr>
          <p:nvPr/>
        </p:nvPicPr>
        <p:blipFill>
          <a:blip r:embed="rId4"/>
          <a:stretch>
            <a:fillRect/>
          </a:stretch>
        </p:blipFill>
        <p:spPr>
          <a:xfrm>
            <a:off x="4089657" y="5391636"/>
            <a:ext cx="1016000" cy="1016000"/>
          </a:xfrm>
          <a:prstGeom prst="rect">
            <a:avLst/>
          </a:prstGeom>
        </p:spPr>
      </p:pic>
      <p:sp>
        <p:nvSpPr>
          <p:cNvPr id="7" name="TextBox 6"/>
          <p:cNvSpPr txBox="1"/>
          <p:nvPr/>
        </p:nvSpPr>
        <p:spPr>
          <a:xfrm>
            <a:off x="3536968" y="2013799"/>
            <a:ext cx="2121872" cy="3416320"/>
          </a:xfrm>
          <a:prstGeom prst="rect">
            <a:avLst/>
          </a:prstGeom>
          <a:noFill/>
        </p:spPr>
        <p:txBody>
          <a:bodyPr wrap="square" rtlCol="0">
            <a:spAutoFit/>
          </a:bodyPr>
          <a:lstStyle/>
          <a:p>
            <a:pPr algn="ctr"/>
            <a:r>
              <a:rPr lang="en-US" sz="2400" dirty="0" smtClean="0">
                <a:latin typeface="Avenir Roman"/>
                <a:cs typeface="Avenir Roman"/>
              </a:rPr>
              <a:t>+</a:t>
            </a:r>
          </a:p>
          <a:p>
            <a:pPr algn="ctr"/>
            <a:endParaRPr lang="en-US" sz="2400" dirty="0" smtClean="0">
              <a:latin typeface="Avenir Roman"/>
              <a:cs typeface="Avenir Roman"/>
            </a:endParaRPr>
          </a:p>
          <a:p>
            <a:pPr algn="ctr"/>
            <a:r>
              <a:rPr lang="en-US" sz="2400" dirty="0" smtClean="0">
                <a:latin typeface="Avenir Roman"/>
                <a:cs typeface="Avenir Roman"/>
              </a:rPr>
              <a:t>osm2pgsql</a:t>
            </a:r>
          </a:p>
          <a:p>
            <a:pPr algn="ctr"/>
            <a:endParaRPr lang="en-US" sz="2400" dirty="0" smtClean="0">
              <a:latin typeface="Avenir Roman"/>
              <a:cs typeface="Avenir Roman"/>
            </a:endParaRPr>
          </a:p>
          <a:p>
            <a:pPr algn="ctr"/>
            <a:r>
              <a:rPr lang="en-US" sz="2400" dirty="0" smtClean="0">
                <a:latin typeface="Avenir Roman"/>
                <a:cs typeface="Avenir Roman"/>
              </a:rPr>
              <a:t>+</a:t>
            </a:r>
          </a:p>
          <a:p>
            <a:pPr algn="ctr"/>
            <a:endParaRPr lang="en-US" sz="2400" dirty="0" smtClean="0">
              <a:latin typeface="Avenir Roman"/>
              <a:cs typeface="Avenir Roman"/>
            </a:endParaRPr>
          </a:p>
          <a:p>
            <a:pPr algn="ctr"/>
            <a:r>
              <a:rPr lang="en-US" sz="2400" dirty="0" smtClean="0">
                <a:latin typeface="Avenir Roman"/>
                <a:cs typeface="Avenir Roman"/>
              </a:rPr>
              <a:t>Python</a:t>
            </a:r>
          </a:p>
          <a:p>
            <a:pPr algn="ctr"/>
            <a:endParaRPr lang="en-US" sz="2400" dirty="0" smtClean="0">
              <a:latin typeface="Avenir Roman"/>
              <a:cs typeface="Avenir Roman"/>
            </a:endParaRPr>
          </a:p>
          <a:p>
            <a:pPr algn="ctr"/>
            <a:r>
              <a:rPr lang="en-US" sz="2400" dirty="0">
                <a:latin typeface="Avenir Roman"/>
                <a:cs typeface="Avenir Roman"/>
              </a:rPr>
              <a:t>+</a:t>
            </a:r>
          </a:p>
        </p:txBody>
      </p:sp>
    </p:spTree>
    <p:extLst>
      <p:ext uri="{BB962C8B-B14F-4D97-AF65-F5344CB8AC3E}">
        <p14:creationId xmlns:p14="http://schemas.microsoft.com/office/powerpoint/2010/main" val="41813415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use: importing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nsolas"/>
                <a:cs typeface="Consolas"/>
              </a:rPr>
              <a:t>./</a:t>
            </a:r>
            <a:r>
              <a:rPr lang="en-US" sz="2800" dirty="0" err="1">
                <a:latin typeface="Consolas"/>
                <a:cs typeface="Consolas"/>
              </a:rPr>
              <a:t>import.py</a:t>
            </a:r>
            <a:r>
              <a:rPr lang="en-US" sz="2800" dirty="0">
                <a:latin typeface="Consolas"/>
                <a:cs typeface="Consolas"/>
              </a:rPr>
              <a:t> </a:t>
            </a:r>
            <a:r>
              <a:rPr lang="en-US" sz="2800" dirty="0" err="1" smtClean="0">
                <a:latin typeface="Consolas"/>
                <a:cs typeface="Consolas"/>
              </a:rPr>
              <a:t>antarctica</a:t>
            </a:r>
            <a:endParaRPr lang="en-US" sz="2800" dirty="0" smtClean="0">
              <a:latin typeface="Consolas"/>
              <a:cs typeface="Consolas"/>
            </a:endParaRPr>
          </a:p>
          <a:p>
            <a:pPr marL="0" indent="0">
              <a:buNone/>
            </a:pPr>
            <a:endParaRPr lang="en-US" sz="2800" dirty="0">
              <a:latin typeface="Consolas"/>
              <a:cs typeface="Consolas"/>
            </a:endParaRPr>
          </a:p>
          <a:p>
            <a:pPr marL="0" indent="0">
              <a:buNone/>
            </a:pPr>
            <a:r>
              <a:rPr lang="en-US" sz="2800" dirty="0" smtClean="0">
                <a:latin typeface="Consolas"/>
                <a:cs typeface="Consolas"/>
              </a:rPr>
              <a:t>./</a:t>
            </a:r>
            <a:r>
              <a:rPr lang="en-US" sz="2800" dirty="0" err="1">
                <a:latin typeface="Consolas"/>
                <a:cs typeface="Consolas"/>
              </a:rPr>
              <a:t>import.py</a:t>
            </a:r>
            <a:r>
              <a:rPr lang="en-US" sz="2800" dirty="0">
                <a:latin typeface="Consolas"/>
                <a:cs typeface="Consolas"/>
              </a:rPr>
              <a:t> </a:t>
            </a:r>
            <a:r>
              <a:rPr lang="en-US" sz="2800" dirty="0" err="1">
                <a:latin typeface="Consolas"/>
                <a:cs typeface="Consolas"/>
              </a:rPr>
              <a:t>africa,south-america</a:t>
            </a:r>
            <a:r>
              <a:rPr lang="en-US" sz="2800" dirty="0">
                <a:latin typeface="Consolas"/>
                <a:cs typeface="Consolas"/>
              </a:rPr>
              <a:t> </a:t>
            </a:r>
            <a:endParaRPr lang="en-US" sz="2800" dirty="0" smtClean="0">
              <a:latin typeface="Consolas"/>
              <a:cs typeface="Consolas"/>
            </a:endParaRPr>
          </a:p>
          <a:p>
            <a:pPr marL="0" indent="0">
              <a:buNone/>
            </a:pPr>
            <a:endParaRPr lang="en-US" sz="2800" dirty="0">
              <a:latin typeface="Consolas"/>
              <a:cs typeface="Consolas"/>
            </a:endParaRPr>
          </a:p>
          <a:p>
            <a:pPr marL="0" indent="0">
              <a:buNone/>
            </a:pPr>
            <a:r>
              <a:rPr lang="en-US" sz="2800" dirty="0">
                <a:latin typeface="Consolas"/>
                <a:cs typeface="Consolas"/>
              </a:rPr>
              <a:t>./</a:t>
            </a:r>
            <a:r>
              <a:rPr lang="en-US" sz="2800" dirty="0" err="1">
                <a:latin typeface="Consolas"/>
                <a:cs typeface="Consolas"/>
              </a:rPr>
              <a:t>import.py</a:t>
            </a:r>
            <a:r>
              <a:rPr lang="en-US" sz="2800" dirty="0">
                <a:latin typeface="Consolas"/>
                <a:cs typeface="Consolas"/>
              </a:rPr>
              <a:t> north-</a:t>
            </a:r>
            <a:r>
              <a:rPr lang="en-US" sz="2800" dirty="0" err="1">
                <a:latin typeface="Consolas"/>
                <a:cs typeface="Consolas"/>
              </a:rPr>
              <a:t>america</a:t>
            </a:r>
            <a:r>
              <a:rPr lang="en-US" sz="2800" dirty="0">
                <a:latin typeface="Consolas"/>
                <a:cs typeface="Consolas"/>
              </a:rPr>
              <a:t>/</a:t>
            </a:r>
            <a:r>
              <a:rPr lang="en-US" sz="2800" dirty="0" err="1">
                <a:latin typeface="Consolas"/>
                <a:cs typeface="Consolas"/>
              </a:rPr>
              <a:t>canada</a:t>
            </a:r>
            <a:r>
              <a:rPr lang="en-US" sz="2800" dirty="0">
                <a:latin typeface="Consolas"/>
                <a:cs typeface="Consolas"/>
              </a:rPr>
              <a:t>/</a:t>
            </a:r>
            <a:r>
              <a:rPr lang="en-US" sz="2800" dirty="0" err="1" smtClean="0">
                <a:latin typeface="Consolas"/>
                <a:cs typeface="Consolas"/>
              </a:rPr>
              <a:t>ontario</a:t>
            </a:r>
            <a:endParaRPr lang="en-US" sz="2800" dirty="0" smtClean="0">
              <a:latin typeface="Consolas"/>
              <a:cs typeface="Consolas"/>
            </a:endParaRPr>
          </a:p>
          <a:p>
            <a:pPr marL="0" indent="0">
              <a:buNone/>
            </a:pPr>
            <a:endParaRPr lang="en-US" dirty="0"/>
          </a:p>
          <a:p>
            <a:pPr marL="0" indent="0">
              <a:buNone/>
            </a:pPr>
            <a:r>
              <a:rPr lang="en-US" dirty="0" smtClean="0">
                <a:cs typeface="Avenir Roman"/>
              </a:rPr>
              <a:t>That’s it!</a:t>
            </a:r>
            <a:endParaRPr lang="en-US" dirty="0">
              <a:cs typeface="Avenir Roman"/>
            </a:endParaRPr>
          </a:p>
        </p:txBody>
      </p:sp>
    </p:spTree>
    <p:extLst>
      <p:ext uri="{BB962C8B-B14F-4D97-AF65-F5344CB8AC3E}">
        <p14:creationId xmlns:p14="http://schemas.microsoft.com/office/powerpoint/2010/main" val="922411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use: exporting</a:t>
            </a:r>
            <a:endParaRPr lang="en-US" dirty="0"/>
          </a:p>
        </p:txBody>
      </p:sp>
      <p:sp>
        <p:nvSpPr>
          <p:cNvPr id="3" name="Content Placeholder 2"/>
          <p:cNvSpPr>
            <a:spLocks noGrp="1"/>
          </p:cNvSpPr>
          <p:nvPr>
            <p:ph idx="1"/>
          </p:nvPr>
        </p:nvSpPr>
        <p:spPr/>
        <p:txBody>
          <a:bodyPr>
            <a:noAutofit/>
          </a:bodyPr>
          <a:lstStyle/>
          <a:p>
            <a:pPr marL="0" indent="0">
              <a:spcAft>
                <a:spcPts val="2400"/>
              </a:spcAft>
              <a:buNone/>
            </a:pPr>
            <a:r>
              <a:rPr lang="en-US" sz="2800" dirty="0">
                <a:latin typeface="Consolas"/>
                <a:cs typeface="Consolas"/>
              </a:rPr>
              <a:t>./</a:t>
            </a:r>
            <a:r>
              <a:rPr lang="en-US" sz="2800" dirty="0" err="1">
                <a:latin typeface="Consolas"/>
                <a:cs typeface="Consolas"/>
              </a:rPr>
              <a:t>export.py</a:t>
            </a:r>
            <a:r>
              <a:rPr lang="en-US" sz="2800" dirty="0">
                <a:latin typeface="Consolas"/>
                <a:cs typeface="Consolas"/>
              </a:rPr>
              <a:t> </a:t>
            </a:r>
            <a:r>
              <a:rPr lang="en-US" sz="2800" dirty="0" err="1">
                <a:latin typeface="Consolas"/>
                <a:cs typeface="Consolas"/>
              </a:rPr>
              <a:t>africa</a:t>
            </a:r>
            <a:r>
              <a:rPr lang="en-US" sz="2800" dirty="0">
                <a:latin typeface="Consolas"/>
                <a:cs typeface="Consolas"/>
              </a:rPr>
              <a:t> country '</a:t>
            </a:r>
            <a:r>
              <a:rPr lang="en-US" sz="2800" dirty="0" err="1">
                <a:latin typeface="Consolas"/>
                <a:cs typeface="Consolas"/>
              </a:rPr>
              <a:t>burkina</a:t>
            </a:r>
            <a:r>
              <a:rPr lang="en-US" sz="2800" dirty="0">
                <a:latin typeface="Consolas"/>
                <a:cs typeface="Consolas"/>
              </a:rPr>
              <a:t> </a:t>
            </a:r>
            <a:r>
              <a:rPr lang="en-US" sz="2800" dirty="0" err="1">
                <a:latin typeface="Consolas"/>
                <a:cs typeface="Consolas"/>
              </a:rPr>
              <a:t>faso</a:t>
            </a:r>
            <a:r>
              <a:rPr lang="en-US" sz="2800" dirty="0">
                <a:latin typeface="Consolas"/>
                <a:cs typeface="Consolas"/>
              </a:rPr>
              <a:t>' </a:t>
            </a:r>
            <a:r>
              <a:rPr lang="en-US" sz="2800" dirty="0" err="1" smtClean="0">
                <a:latin typeface="Consolas"/>
                <a:cs typeface="Consolas"/>
              </a:rPr>
              <a:t>burkina</a:t>
            </a:r>
            <a:endParaRPr lang="en-US" sz="2800" dirty="0" smtClean="0">
              <a:latin typeface="Consolas"/>
              <a:cs typeface="Consolas"/>
            </a:endParaRPr>
          </a:p>
          <a:p>
            <a:pPr marL="0" indent="0">
              <a:spcAft>
                <a:spcPts val="2400"/>
              </a:spcAft>
              <a:buNone/>
            </a:pPr>
            <a:r>
              <a:rPr lang="en-US" sz="2800" dirty="0" smtClean="0">
                <a:latin typeface="Consolas"/>
                <a:cs typeface="Consolas"/>
              </a:rPr>
              <a:t>.</a:t>
            </a:r>
            <a:r>
              <a:rPr lang="en-US" sz="2800" dirty="0">
                <a:latin typeface="Consolas"/>
                <a:cs typeface="Consolas"/>
              </a:rPr>
              <a:t>/</a:t>
            </a:r>
            <a:r>
              <a:rPr lang="en-US" sz="2800" dirty="0" err="1">
                <a:latin typeface="Consolas"/>
                <a:cs typeface="Consolas"/>
              </a:rPr>
              <a:t>export.py</a:t>
            </a:r>
            <a:r>
              <a:rPr lang="en-US" sz="2800" dirty="0">
                <a:latin typeface="Consolas"/>
                <a:cs typeface="Consolas"/>
              </a:rPr>
              <a:t> </a:t>
            </a:r>
            <a:r>
              <a:rPr lang="en-US" sz="2800" dirty="0" err="1">
                <a:latin typeface="Consolas"/>
                <a:cs typeface="Consolas"/>
              </a:rPr>
              <a:t>africa</a:t>
            </a:r>
            <a:r>
              <a:rPr lang="en-US" sz="2800" dirty="0">
                <a:latin typeface="Consolas"/>
                <a:cs typeface="Consolas"/>
              </a:rPr>
              <a:t> province </a:t>
            </a:r>
            <a:r>
              <a:rPr lang="en-US" sz="2800" dirty="0" err="1" smtClean="0">
                <a:latin typeface="Consolas"/>
                <a:cs typeface="Consolas"/>
              </a:rPr>
              <a:t>mwanza</a:t>
            </a:r>
            <a:r>
              <a:rPr lang="en-US" sz="2800" dirty="0">
                <a:latin typeface="Consolas"/>
                <a:cs typeface="Consolas"/>
              </a:rPr>
              <a:t> </a:t>
            </a:r>
            <a:r>
              <a:rPr lang="en-US" sz="2800" dirty="0" smtClean="0">
                <a:latin typeface="Consolas"/>
                <a:cs typeface="Consolas"/>
              </a:rPr>
              <a:t/>
            </a:r>
            <a:br>
              <a:rPr lang="en-US" sz="2800" dirty="0" smtClean="0">
                <a:latin typeface="Consolas"/>
                <a:cs typeface="Consolas"/>
              </a:rPr>
            </a:br>
            <a:r>
              <a:rPr lang="en-US" sz="2800" dirty="0" err="1" smtClean="0">
                <a:latin typeface="Consolas"/>
                <a:cs typeface="Consolas"/>
              </a:rPr>
              <a:t>mwanza</a:t>
            </a:r>
            <a:r>
              <a:rPr lang="en-US" sz="2800" dirty="0" smtClean="0">
                <a:latin typeface="Consolas"/>
                <a:cs typeface="Consolas"/>
              </a:rPr>
              <a:t>-province</a:t>
            </a:r>
          </a:p>
          <a:p>
            <a:pPr marL="0" indent="0">
              <a:spcAft>
                <a:spcPts val="2400"/>
              </a:spcAft>
              <a:buNone/>
            </a:pPr>
            <a:r>
              <a:rPr lang="en-US" sz="2800" dirty="0" smtClean="0">
                <a:latin typeface="Consolas"/>
                <a:cs typeface="Consolas"/>
              </a:rPr>
              <a:t>.</a:t>
            </a:r>
            <a:r>
              <a:rPr lang="en-US" sz="2800" dirty="0">
                <a:latin typeface="Consolas"/>
                <a:cs typeface="Consolas"/>
              </a:rPr>
              <a:t>/</a:t>
            </a:r>
            <a:r>
              <a:rPr lang="en-US" sz="2800" dirty="0" err="1">
                <a:latin typeface="Consolas"/>
                <a:cs typeface="Consolas"/>
              </a:rPr>
              <a:t>export.py</a:t>
            </a:r>
            <a:r>
              <a:rPr lang="en-US" sz="2800" dirty="0">
                <a:latin typeface="Consolas"/>
                <a:cs typeface="Consolas"/>
              </a:rPr>
              <a:t> </a:t>
            </a:r>
            <a:r>
              <a:rPr lang="en-US" sz="2800" dirty="0" err="1">
                <a:latin typeface="Consolas"/>
                <a:cs typeface="Consolas"/>
              </a:rPr>
              <a:t>africa</a:t>
            </a:r>
            <a:r>
              <a:rPr lang="en-US" sz="2800" dirty="0">
                <a:latin typeface="Consolas"/>
                <a:cs typeface="Consolas"/>
              </a:rPr>
              <a:t> province </a:t>
            </a:r>
            <a:r>
              <a:rPr lang="en-US" sz="2800" dirty="0" err="1">
                <a:latin typeface="Consolas"/>
                <a:cs typeface="Consolas"/>
              </a:rPr>
              <a:t>mwanza</a:t>
            </a:r>
            <a:r>
              <a:rPr lang="en-US" sz="2800" dirty="0">
                <a:latin typeface="Consolas"/>
                <a:cs typeface="Consolas"/>
              </a:rPr>
              <a:t> </a:t>
            </a:r>
            <a:r>
              <a:rPr lang="en-US" sz="2800" dirty="0" smtClean="0">
                <a:latin typeface="Consolas"/>
                <a:cs typeface="Consolas"/>
              </a:rPr>
              <a:t/>
            </a:r>
            <a:br>
              <a:rPr lang="en-US" sz="2800" dirty="0" smtClean="0">
                <a:latin typeface="Consolas"/>
                <a:cs typeface="Consolas"/>
              </a:rPr>
            </a:br>
            <a:r>
              <a:rPr lang="en-US" sz="2800" dirty="0" err="1" smtClean="0">
                <a:latin typeface="Consolas"/>
                <a:cs typeface="Consolas"/>
              </a:rPr>
              <a:t>tanzania</a:t>
            </a:r>
            <a:r>
              <a:rPr lang="en-US" sz="2800" dirty="0" err="1">
                <a:latin typeface="Consolas"/>
                <a:cs typeface="Consolas"/>
              </a:rPr>
              <a:t>-mwanza</a:t>
            </a:r>
            <a:r>
              <a:rPr lang="en-US" sz="2800" dirty="0">
                <a:latin typeface="Consolas"/>
                <a:cs typeface="Consolas"/>
              </a:rPr>
              <a:t> -</a:t>
            </a:r>
            <a:r>
              <a:rPr lang="en-US" sz="2800" dirty="0" err="1">
                <a:latin typeface="Consolas"/>
                <a:cs typeface="Consolas"/>
              </a:rPr>
              <a:t>pcfn</a:t>
            </a:r>
            <a:r>
              <a:rPr lang="en-US" sz="2800" dirty="0">
                <a:latin typeface="Consolas"/>
                <a:cs typeface="Consolas"/>
              </a:rPr>
              <a:t> </a:t>
            </a:r>
            <a:r>
              <a:rPr lang="en-US" sz="2800" dirty="0" err="1" smtClean="0">
                <a:latin typeface="Consolas"/>
                <a:cs typeface="Consolas"/>
              </a:rPr>
              <a:t>tanzania</a:t>
            </a:r>
            <a:endParaRPr lang="en-US" sz="2800" dirty="0" smtClean="0">
              <a:latin typeface="Consolas"/>
              <a:cs typeface="Consolas"/>
            </a:endParaRPr>
          </a:p>
          <a:p>
            <a:pPr marL="0" indent="0">
              <a:spcAft>
                <a:spcPts val="2400"/>
              </a:spcAft>
              <a:buNone/>
            </a:pPr>
            <a:r>
              <a:rPr lang="en-US" sz="2800" dirty="0" smtClean="0">
                <a:latin typeface="Consolas"/>
                <a:cs typeface="Consolas"/>
              </a:rPr>
              <a:t>.</a:t>
            </a:r>
            <a:r>
              <a:rPr lang="en-US" sz="2800" dirty="0">
                <a:latin typeface="Consolas"/>
                <a:cs typeface="Consolas"/>
              </a:rPr>
              <a:t>/</a:t>
            </a:r>
            <a:r>
              <a:rPr lang="en-US" sz="2800" dirty="0" err="1">
                <a:latin typeface="Consolas"/>
                <a:cs typeface="Consolas"/>
              </a:rPr>
              <a:t>batch_export.py</a:t>
            </a:r>
            <a:r>
              <a:rPr lang="en-US" sz="2800" dirty="0">
                <a:latin typeface="Consolas"/>
                <a:cs typeface="Consolas"/>
              </a:rPr>
              <a:t> </a:t>
            </a:r>
            <a:r>
              <a:rPr lang="en-US" sz="2800" dirty="0" smtClean="0">
                <a:latin typeface="Consolas"/>
                <a:cs typeface="Consolas"/>
              </a:rPr>
              <a:t>south</a:t>
            </a:r>
            <a:r>
              <a:rPr lang="en-US" sz="2800" dirty="0">
                <a:latin typeface="Consolas"/>
                <a:cs typeface="Consolas"/>
              </a:rPr>
              <a:t>-</a:t>
            </a:r>
            <a:r>
              <a:rPr lang="en-US" sz="2800" dirty="0" err="1">
                <a:latin typeface="Consolas"/>
                <a:cs typeface="Consolas"/>
              </a:rPr>
              <a:t>america</a:t>
            </a:r>
            <a:r>
              <a:rPr lang="en-US" sz="2800" dirty="0">
                <a:latin typeface="Consolas"/>
                <a:cs typeface="Consolas"/>
              </a:rPr>
              <a:t> countries</a:t>
            </a:r>
          </a:p>
        </p:txBody>
      </p:sp>
    </p:spTree>
    <p:extLst>
      <p:ext uri="{BB962C8B-B14F-4D97-AF65-F5344CB8AC3E}">
        <p14:creationId xmlns:p14="http://schemas.microsoft.com/office/powerpoint/2010/main" val="75604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fancy: data subsets</a:t>
            </a:r>
            <a:endParaRPr lang="en-US" dirty="0"/>
          </a:p>
        </p:txBody>
      </p:sp>
      <p:pic>
        <p:nvPicPr>
          <p:cNvPr id="5" name="Content Placeholder 4" descr="Screen Shot 2015-05-06 at 17.54.59.png"/>
          <p:cNvPicPr>
            <a:picLocks noGrp="1" noChangeAspect="1"/>
          </p:cNvPicPr>
          <p:nvPr>
            <p:ph idx="1"/>
          </p:nvPr>
        </p:nvPicPr>
        <p:blipFill>
          <a:blip r:embed="rId3">
            <a:extLst>
              <a:ext uri="{28A0092B-C50C-407E-A947-70E740481C1C}">
                <a14:useLocalDpi xmlns:a14="http://schemas.microsoft.com/office/drawing/2010/main" val="0"/>
              </a:ext>
            </a:extLst>
          </a:blip>
          <a:srcRect t="-2091" b="-2091"/>
          <a:stretch>
            <a:fillRect/>
          </a:stretch>
        </p:blipFill>
        <p:spPr>
          <a:xfrm>
            <a:off x="346388" y="1282768"/>
            <a:ext cx="8505748" cy="5285006"/>
          </a:xfrm>
        </p:spPr>
      </p:pic>
    </p:spTree>
    <p:extLst>
      <p:ext uri="{BB962C8B-B14F-4D97-AF65-F5344CB8AC3E}">
        <p14:creationId xmlns:p14="http://schemas.microsoft.com/office/powerpoint/2010/main" val="42731498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272</TotalTime>
  <Words>655</Words>
  <Application>Microsoft Macintosh PowerPoint</Application>
  <PresentationFormat>Letter Paper (8.5x11 in)</PresentationFormat>
  <Paragraphs>70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Easier OSM exports</vt:lpstr>
      <vt:lpstr>We &lt;3 OpenStreetMap</vt:lpstr>
      <vt:lpstr>Great tool ecosystem, but…</vt:lpstr>
      <vt:lpstr>Background: CCRP</vt:lpstr>
      <vt:lpstr>Background: CCRP</vt:lpstr>
      <vt:lpstr>Ingredients</vt:lpstr>
      <vt:lpstr>Basic use: importing</vt:lpstr>
      <vt:lpstr>Basic use: exporting</vt:lpstr>
      <vt:lpstr>Getting fancy: data subsets</vt:lpstr>
      <vt:lpstr>What next?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Eldan Goldenberg</cp:lastModifiedBy>
  <cp:revision>65</cp:revision>
  <cp:lastPrinted>2015-05-07T01:33:18Z</cp:lastPrinted>
  <dcterms:created xsi:type="dcterms:W3CDTF">2010-04-12T23:12:02Z</dcterms:created>
  <dcterms:modified xsi:type="dcterms:W3CDTF">2015-05-07T05:15:39Z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