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8" r:id="rId6"/>
    <p:sldId id="261" r:id="rId7"/>
    <p:sldId id="260" r:id="rId8"/>
    <p:sldId id="257" r:id="rId9"/>
    <p:sldId id="259"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31B4BF-E5AF-4FD3-A98A-467A72217E50}" v="761" dt="2020-10-15T02:00:59.622"/>
    <p1510:client id="{9A0A8422-3B01-424F-8FDC-45D3A53DC644}" v="1" vWet="5" dt="2020-10-15T01:50:02.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B088E3-8C37-4AEE-9475-0C74E3F765C1}"/>
              </a:ext>
            </a:extLst>
          </p:cNvPr>
          <p:cNvSpPr>
            <a:spLocks noGrp="1"/>
          </p:cNvSpPr>
          <p:nvPr>
            <p:ph type="ctrTitle"/>
          </p:nvPr>
        </p:nvSpPr>
        <p:spPr/>
        <p:txBody>
          <a:bodyPr/>
          <a:lstStyle/>
          <a:p>
            <a:r>
              <a:rPr lang="es-CR" dirty="0" err="1"/>
              <a:t>RestauranTEC</a:t>
            </a:r>
            <a:endParaRPr lang="es-CR" dirty="0"/>
          </a:p>
        </p:txBody>
      </p:sp>
      <p:sp>
        <p:nvSpPr>
          <p:cNvPr id="3" name="Subtítulo 2">
            <a:extLst>
              <a:ext uri="{FF2B5EF4-FFF2-40B4-BE49-F238E27FC236}">
                <a16:creationId xmlns:a16="http://schemas.microsoft.com/office/drawing/2014/main" id="{D4820BDA-5E17-42FA-A874-E7D1D8E79984}"/>
              </a:ext>
            </a:extLst>
          </p:cNvPr>
          <p:cNvSpPr>
            <a:spLocks noGrp="1"/>
          </p:cNvSpPr>
          <p:nvPr>
            <p:ph type="subTitle" idx="1"/>
          </p:nvPr>
        </p:nvSpPr>
        <p:spPr/>
        <p:txBody>
          <a:bodyPr>
            <a:normAutofit lnSpcReduction="10000"/>
          </a:bodyPr>
          <a:lstStyle/>
          <a:p>
            <a:r>
              <a:rPr lang="es-CR" dirty="0"/>
              <a:t>Daniel Brenes</a:t>
            </a:r>
          </a:p>
          <a:p>
            <a:r>
              <a:rPr lang="es-CR" dirty="0"/>
              <a:t>Saul </a:t>
            </a:r>
            <a:r>
              <a:rPr lang="es-CR"/>
              <a:t>Gómez</a:t>
            </a:r>
            <a:endParaRPr lang="es-CR" dirty="0"/>
          </a:p>
          <a:p>
            <a:r>
              <a:rPr lang="es-CR" dirty="0"/>
              <a:t>Esteban Madrigal</a:t>
            </a:r>
          </a:p>
          <a:p>
            <a:endParaRPr lang="es-CR" dirty="0"/>
          </a:p>
        </p:txBody>
      </p:sp>
    </p:spTree>
    <p:extLst>
      <p:ext uri="{BB962C8B-B14F-4D97-AF65-F5344CB8AC3E}">
        <p14:creationId xmlns:p14="http://schemas.microsoft.com/office/powerpoint/2010/main" val="19125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C8E0FE-C77B-4C2A-BBE8-E5A62C2B3626}"/>
              </a:ext>
            </a:extLst>
          </p:cNvPr>
          <p:cNvSpPr>
            <a:spLocks noGrp="1"/>
          </p:cNvSpPr>
          <p:nvPr>
            <p:ph type="title"/>
          </p:nvPr>
        </p:nvSpPr>
        <p:spPr>
          <a:xfrm>
            <a:off x="1640157" y="147033"/>
            <a:ext cx="3859496" cy="445278"/>
          </a:xfrm>
        </p:spPr>
        <p:txBody>
          <a:bodyPr>
            <a:normAutofit fontScale="90000"/>
          </a:bodyPr>
          <a:lstStyle/>
          <a:p>
            <a:r>
              <a:rPr lang="en-US" sz="2400" dirty="0" err="1"/>
              <a:t>Diagrama</a:t>
            </a:r>
            <a:r>
              <a:rPr lang="en-US" sz="2400" dirty="0"/>
              <a:t> del </a:t>
            </a:r>
            <a:r>
              <a:rPr lang="en-US" sz="2400" dirty="0" err="1"/>
              <a:t>algoritmo</a:t>
            </a:r>
            <a:endParaRPr lang="es-CR" sz="2400" dirty="0"/>
          </a:p>
        </p:txBody>
      </p:sp>
      <p:pic>
        <p:nvPicPr>
          <p:cNvPr id="1026" name="Picture 2">
            <a:extLst>
              <a:ext uri="{FF2B5EF4-FFF2-40B4-BE49-F238E27FC236}">
                <a16:creationId xmlns:a16="http://schemas.microsoft.com/office/drawing/2014/main" id="{6DF820F7-0EE0-4512-9D6B-C9E84A9CF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5008" y="592309"/>
            <a:ext cx="6494681" cy="6118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5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2DE3A1-7689-499D-8959-742EA49627D6}"/>
              </a:ext>
            </a:extLst>
          </p:cNvPr>
          <p:cNvSpPr>
            <a:spLocks noGrp="1"/>
          </p:cNvSpPr>
          <p:nvPr>
            <p:ph type="title"/>
          </p:nvPr>
        </p:nvSpPr>
        <p:spPr/>
        <p:txBody>
          <a:bodyPr/>
          <a:lstStyle/>
          <a:p>
            <a:r>
              <a:rPr lang="es-CR" dirty="0"/>
              <a:t>Reglas principales del programa</a:t>
            </a:r>
          </a:p>
        </p:txBody>
      </p:sp>
      <p:sp>
        <p:nvSpPr>
          <p:cNvPr id="3" name="Marcador de contenido 2">
            <a:extLst>
              <a:ext uri="{FF2B5EF4-FFF2-40B4-BE49-F238E27FC236}">
                <a16:creationId xmlns:a16="http://schemas.microsoft.com/office/drawing/2014/main" id="{2F93CB2E-A2A5-40BB-BFE6-064F1B62C1E1}"/>
              </a:ext>
            </a:extLst>
          </p:cNvPr>
          <p:cNvSpPr>
            <a:spLocks noGrp="1"/>
          </p:cNvSpPr>
          <p:nvPr>
            <p:ph idx="1"/>
          </p:nvPr>
        </p:nvSpPr>
        <p:spPr>
          <a:xfrm>
            <a:off x="1939855" y="1905000"/>
            <a:ext cx="8915400" cy="3048001"/>
          </a:xfrm>
        </p:spPr>
        <p:txBody>
          <a:bodyPr/>
          <a:lstStyle/>
          <a:p>
            <a:pPr marL="0" indent="0" algn="just">
              <a:buNone/>
            </a:pPr>
            <a:r>
              <a:rPr lang="es-MX" sz="1800" b="0" i="0" dirty="0">
                <a:solidFill>
                  <a:schemeClr val="tx1"/>
                </a:solidFill>
                <a:effectLst/>
              </a:rPr>
              <a:t>Entre las reglas principales para que el programa funcione se encuentran: </a:t>
            </a:r>
          </a:p>
          <a:p>
            <a:pPr>
              <a:buFont typeface="Wingdings" panose="05000000000000000000" pitchFamily="2" charset="2"/>
              <a:buChar char="§"/>
            </a:pPr>
            <a:r>
              <a:rPr lang="es-ES" sz="1800" b="0" i="0" dirty="0">
                <a:solidFill>
                  <a:schemeClr val="tx1"/>
                </a:solidFill>
                <a:effectLst/>
              </a:rPr>
              <a:t>Inicio</a:t>
            </a:r>
          </a:p>
          <a:p>
            <a:pPr>
              <a:buFont typeface="Wingdings" panose="05000000000000000000" pitchFamily="2" charset="2"/>
              <a:buChar char="§"/>
            </a:pPr>
            <a:r>
              <a:rPr lang="es-ES" dirty="0" err="1">
                <a:solidFill>
                  <a:schemeClr val="tx1"/>
                </a:solidFill>
              </a:rPr>
              <a:t>validacionGramatical</a:t>
            </a:r>
            <a:endParaRPr lang="es-ES" sz="1800" b="0" i="0" dirty="0">
              <a:solidFill>
                <a:schemeClr val="tx1"/>
              </a:solidFill>
              <a:effectLst/>
            </a:endParaRPr>
          </a:p>
          <a:p>
            <a:pPr>
              <a:buFont typeface="Wingdings" panose="05000000000000000000" pitchFamily="2" charset="2"/>
              <a:buChar char="§"/>
            </a:pPr>
            <a:r>
              <a:rPr lang="es-ES" b="0" i="0" dirty="0" err="1">
                <a:solidFill>
                  <a:schemeClr val="tx1"/>
                </a:solidFill>
                <a:effectLst/>
              </a:rPr>
              <a:t>pedirDatos</a:t>
            </a:r>
            <a:endParaRPr lang="es-ES" dirty="0">
              <a:solidFill>
                <a:schemeClr val="tx1"/>
              </a:solidFill>
            </a:endParaRPr>
          </a:p>
          <a:p>
            <a:pPr>
              <a:buFont typeface="Wingdings" panose="05000000000000000000" pitchFamily="2" charset="2"/>
              <a:buChar char="§"/>
            </a:pPr>
            <a:r>
              <a:rPr lang="es-ES" sz="1800" b="0" i="0" dirty="0" err="1">
                <a:solidFill>
                  <a:schemeClr val="tx1"/>
                </a:solidFill>
                <a:effectLst/>
              </a:rPr>
              <a:t>buscarRestauranteConDatosIngresados</a:t>
            </a:r>
            <a:endParaRPr lang="es-ES" sz="1800" b="0" i="0" dirty="0">
              <a:solidFill>
                <a:schemeClr val="tx1"/>
              </a:solidFill>
              <a:effectLst/>
            </a:endParaRPr>
          </a:p>
          <a:p>
            <a:pPr algn="just" rtl="0" fontAlgn="base">
              <a:buFont typeface="Wingdings" panose="05000000000000000000" pitchFamily="2" charset="2"/>
              <a:buChar char="§"/>
            </a:pPr>
            <a:r>
              <a:rPr lang="es-ES" sz="1800" b="0" i="0" dirty="0" err="1">
                <a:solidFill>
                  <a:schemeClr val="tx1"/>
                </a:solidFill>
                <a:effectLst/>
              </a:rPr>
              <a:t>crearReferencia</a:t>
            </a:r>
            <a:endParaRPr lang="es-ES" dirty="0">
              <a:solidFill>
                <a:schemeClr val="tx1"/>
              </a:solidFill>
            </a:endParaRPr>
          </a:p>
          <a:p>
            <a:pPr algn="just" rtl="0" fontAlgn="base">
              <a:buFont typeface="Wingdings" panose="05000000000000000000" pitchFamily="2" charset="2"/>
              <a:buChar char="§"/>
            </a:pPr>
            <a:r>
              <a:rPr lang="es-ES" b="0" i="0" dirty="0" err="1">
                <a:solidFill>
                  <a:schemeClr val="tx1"/>
                </a:solidFill>
                <a:effectLst/>
              </a:rPr>
              <a:t>buscarNuevamente</a:t>
            </a:r>
            <a:r>
              <a:rPr lang="es-ES" sz="1800" b="0" i="0" dirty="0">
                <a:solidFill>
                  <a:schemeClr val="tx1"/>
                </a:solidFill>
                <a:effectLst/>
              </a:rPr>
              <a:t>   </a:t>
            </a:r>
            <a:endParaRPr lang="es-ES" b="0" i="0" dirty="0">
              <a:solidFill>
                <a:schemeClr val="tx1"/>
              </a:solidFill>
              <a:effectLst/>
            </a:endParaRPr>
          </a:p>
          <a:p>
            <a:pPr marL="0" indent="0">
              <a:buNone/>
            </a:pPr>
            <a:endParaRPr lang="es-ES" dirty="0">
              <a:solidFill>
                <a:srgbClr val="000000"/>
              </a:solidFill>
              <a:latin typeface="Arial" panose="020B0604020202020204" pitchFamily="34" charset="0"/>
            </a:endParaRPr>
          </a:p>
          <a:p>
            <a:pPr marL="0" indent="0">
              <a:buNone/>
            </a:pPr>
            <a:endParaRPr lang="es-ES" sz="1800" b="0" i="0" dirty="0">
              <a:solidFill>
                <a:srgbClr val="000000"/>
              </a:solidFill>
              <a:effectLst/>
              <a:latin typeface="Arial" panose="020B0604020202020204" pitchFamily="34" charset="0"/>
            </a:endParaRPr>
          </a:p>
          <a:p>
            <a:pPr marL="0" indent="0">
              <a:buNone/>
            </a:pPr>
            <a:endParaRPr lang="es-CR" dirty="0"/>
          </a:p>
        </p:txBody>
      </p:sp>
    </p:spTree>
    <p:extLst>
      <p:ext uri="{BB962C8B-B14F-4D97-AF65-F5344CB8AC3E}">
        <p14:creationId xmlns:p14="http://schemas.microsoft.com/office/powerpoint/2010/main" val="229198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96C55-D82D-4BBC-A7FF-95DDE66DAF8E}"/>
              </a:ext>
            </a:extLst>
          </p:cNvPr>
          <p:cNvSpPr>
            <a:spLocks noGrp="1"/>
          </p:cNvSpPr>
          <p:nvPr>
            <p:ph type="title"/>
          </p:nvPr>
        </p:nvSpPr>
        <p:spPr>
          <a:xfrm>
            <a:off x="2592925" y="624110"/>
            <a:ext cx="8911687" cy="793873"/>
          </a:xfrm>
        </p:spPr>
        <p:txBody>
          <a:bodyPr/>
          <a:lstStyle/>
          <a:p>
            <a:r>
              <a:rPr lang="en-US" dirty="0" err="1"/>
              <a:t>Validaci</a:t>
            </a:r>
            <a:r>
              <a:rPr lang="es-CR" dirty="0" err="1"/>
              <a:t>ón</a:t>
            </a:r>
            <a:r>
              <a:rPr lang="es-CR" dirty="0"/>
              <a:t> de datos</a:t>
            </a:r>
          </a:p>
        </p:txBody>
      </p:sp>
      <p:sp>
        <p:nvSpPr>
          <p:cNvPr id="3" name="Marcador de contenido 2">
            <a:extLst>
              <a:ext uri="{FF2B5EF4-FFF2-40B4-BE49-F238E27FC236}">
                <a16:creationId xmlns:a16="http://schemas.microsoft.com/office/drawing/2014/main" id="{51062652-70EF-4093-BE6E-270A60AE07BF}"/>
              </a:ext>
            </a:extLst>
          </p:cNvPr>
          <p:cNvSpPr>
            <a:spLocks noGrp="1"/>
          </p:cNvSpPr>
          <p:nvPr>
            <p:ph idx="1"/>
          </p:nvPr>
        </p:nvSpPr>
        <p:spPr>
          <a:xfrm>
            <a:off x="2098881" y="1540189"/>
            <a:ext cx="8915400" cy="3777622"/>
          </a:xfrm>
        </p:spPr>
        <p:txBody>
          <a:bodyPr/>
          <a:lstStyle/>
          <a:p>
            <a:pPr marL="0" indent="0" algn="just">
              <a:buNone/>
            </a:pPr>
            <a:r>
              <a:rPr lang="es-MX" sz="1800" b="0" i="0" dirty="0">
                <a:solidFill>
                  <a:srgbClr val="000000"/>
                </a:solidFill>
                <a:effectLst/>
              </a:rPr>
              <a:t>Para validar si los datos ingresados por el usuario se encuentran en la base de datos predefinida, se implementaron las siguientes reglas: </a:t>
            </a:r>
          </a:p>
          <a:p>
            <a:pPr>
              <a:buFont typeface="Wingdings" panose="05000000000000000000" pitchFamily="2" charset="2"/>
              <a:buChar char="§"/>
            </a:pPr>
            <a:r>
              <a:rPr lang="es-ES" b="0" i="0" dirty="0" err="1">
                <a:solidFill>
                  <a:srgbClr val="000000"/>
                </a:solidFill>
                <a:effectLst/>
              </a:rPr>
              <a:t>compareTipoDeMenu</a:t>
            </a:r>
            <a:r>
              <a:rPr lang="es-ES" b="0" i="0" dirty="0">
                <a:solidFill>
                  <a:srgbClr val="000000"/>
                </a:solidFill>
                <a:effectLst/>
              </a:rPr>
              <a:t>(Lista, Elemento) </a:t>
            </a:r>
            <a:endParaRPr lang="es-MX" dirty="0">
              <a:solidFill>
                <a:srgbClr val="000000"/>
              </a:solidFill>
            </a:endParaRPr>
          </a:p>
          <a:p>
            <a:pPr>
              <a:buFont typeface="Wingdings" panose="05000000000000000000" pitchFamily="2" charset="2"/>
              <a:buChar char="§"/>
            </a:pPr>
            <a:r>
              <a:rPr lang="es-ES" sz="1800" b="0" i="0" dirty="0" err="1">
                <a:solidFill>
                  <a:srgbClr val="000000"/>
                </a:solidFill>
                <a:effectLst/>
              </a:rPr>
              <a:t>compareComida</a:t>
            </a:r>
            <a:r>
              <a:rPr lang="es-ES" sz="1800" b="0" i="0" dirty="0">
                <a:solidFill>
                  <a:srgbClr val="000000"/>
                </a:solidFill>
                <a:effectLst/>
              </a:rPr>
              <a:t>(Lista, Elemento)</a:t>
            </a:r>
            <a:endParaRPr lang="es-MX" sz="1800" b="0" i="0" dirty="0">
              <a:solidFill>
                <a:srgbClr val="000000"/>
              </a:solidFill>
              <a:effectLst/>
            </a:endParaRPr>
          </a:p>
          <a:p>
            <a:pPr>
              <a:buFont typeface="Wingdings" panose="05000000000000000000" pitchFamily="2" charset="2"/>
              <a:buChar char="§"/>
            </a:pPr>
            <a:r>
              <a:rPr lang="es-ES" sz="1800" b="0" i="0" dirty="0" err="1">
                <a:solidFill>
                  <a:srgbClr val="000000"/>
                </a:solidFill>
                <a:effectLst/>
              </a:rPr>
              <a:t>compareSaborComida</a:t>
            </a:r>
            <a:r>
              <a:rPr lang="es-ES" sz="1800" b="0" i="0" dirty="0">
                <a:solidFill>
                  <a:srgbClr val="000000"/>
                </a:solidFill>
                <a:effectLst/>
              </a:rPr>
              <a:t>(Lista, Elemento)</a:t>
            </a:r>
            <a:endParaRPr lang="es-MX" dirty="0">
              <a:solidFill>
                <a:srgbClr val="000000"/>
              </a:solidFill>
            </a:endParaRPr>
          </a:p>
          <a:p>
            <a:pPr>
              <a:buFont typeface="Wingdings" panose="05000000000000000000" pitchFamily="2" charset="2"/>
              <a:buChar char="§"/>
            </a:pPr>
            <a:r>
              <a:rPr lang="es-ES" sz="1800" b="0" i="0" dirty="0" err="1">
                <a:solidFill>
                  <a:srgbClr val="000000"/>
                </a:solidFill>
                <a:effectLst/>
              </a:rPr>
              <a:t>compareBebida</a:t>
            </a:r>
            <a:r>
              <a:rPr lang="es-ES" sz="1800" b="0" i="0" dirty="0">
                <a:solidFill>
                  <a:srgbClr val="000000"/>
                </a:solidFill>
                <a:effectLst/>
              </a:rPr>
              <a:t>(Lista, Elemento)</a:t>
            </a:r>
            <a:endParaRPr lang="es-MX" sz="1800" b="0" i="0" dirty="0">
              <a:solidFill>
                <a:srgbClr val="000000"/>
              </a:solidFill>
              <a:effectLst/>
            </a:endParaRPr>
          </a:p>
          <a:p>
            <a:pPr>
              <a:buFont typeface="Wingdings" panose="05000000000000000000" pitchFamily="2" charset="2"/>
              <a:buChar char="§"/>
            </a:pPr>
            <a:r>
              <a:rPr lang="es-ES" sz="1800" b="0" i="0" dirty="0" err="1">
                <a:solidFill>
                  <a:srgbClr val="000000"/>
                </a:solidFill>
                <a:effectLst/>
              </a:rPr>
              <a:t>compareLugar</a:t>
            </a:r>
            <a:r>
              <a:rPr lang="es-ES" sz="1800" b="0" i="0" dirty="0">
                <a:solidFill>
                  <a:srgbClr val="000000"/>
                </a:solidFill>
                <a:effectLst/>
              </a:rPr>
              <a:t>(Lista, Elemento)</a:t>
            </a:r>
            <a:endParaRPr lang="es-MX" dirty="0">
              <a:solidFill>
                <a:srgbClr val="000000"/>
              </a:solidFill>
            </a:endParaRPr>
          </a:p>
          <a:p>
            <a:pPr>
              <a:buFont typeface="Wingdings" panose="05000000000000000000" pitchFamily="2" charset="2"/>
              <a:buChar char="§"/>
            </a:pPr>
            <a:r>
              <a:rPr lang="es-ES" sz="1800" b="0" i="0" dirty="0" err="1">
                <a:solidFill>
                  <a:srgbClr val="000000"/>
                </a:solidFill>
                <a:effectLst/>
              </a:rPr>
              <a:t>compareCantidad</a:t>
            </a:r>
            <a:r>
              <a:rPr lang="es-ES" sz="1800" b="0" i="0" dirty="0">
                <a:solidFill>
                  <a:srgbClr val="000000"/>
                </a:solidFill>
                <a:effectLst/>
              </a:rPr>
              <a:t>(Lista, Elemento)</a:t>
            </a:r>
          </a:p>
          <a:p>
            <a:pPr>
              <a:buFont typeface="Wingdings" panose="05000000000000000000" pitchFamily="2" charset="2"/>
              <a:buChar char="§"/>
            </a:pPr>
            <a:r>
              <a:rPr lang="es-CR" dirty="0" err="1"/>
              <a:t>verificarDatos</a:t>
            </a:r>
            <a:r>
              <a:rPr lang="es-CR" dirty="0"/>
              <a:t>(</a:t>
            </a:r>
            <a:r>
              <a:rPr lang="es-CR" dirty="0" err="1"/>
              <a:t>NombreRest</a:t>
            </a:r>
            <a:r>
              <a:rPr lang="es-CR" dirty="0"/>
              <a:t>, </a:t>
            </a:r>
            <a:r>
              <a:rPr lang="es-CR" dirty="0" err="1"/>
              <a:t>NombresDisponibles</a:t>
            </a:r>
            <a:r>
              <a:rPr lang="es-CR" dirty="0"/>
              <a:t>, </a:t>
            </a:r>
            <a:r>
              <a:rPr lang="es-CR" dirty="0" err="1"/>
              <a:t>NombreDisponibles</a:t>
            </a:r>
            <a:r>
              <a:rPr lang="es-CR" dirty="0"/>
              <a:t>, </a:t>
            </a:r>
            <a:r>
              <a:rPr lang="es-CR" dirty="0" err="1"/>
              <a:t>SaborComida</a:t>
            </a:r>
            <a:r>
              <a:rPr lang="es-CR" dirty="0"/>
              <a:t>, </a:t>
            </a:r>
            <a:r>
              <a:rPr lang="es-CR" dirty="0" err="1"/>
              <a:t>SaboresDisponibles</a:t>
            </a:r>
            <a:r>
              <a:rPr lang="es-CR" dirty="0"/>
              <a:t>)</a:t>
            </a:r>
          </a:p>
          <a:p>
            <a:pPr>
              <a:buFont typeface="Wingdings" panose="05000000000000000000" pitchFamily="2" charset="2"/>
              <a:buChar char="§"/>
            </a:pPr>
            <a:endParaRPr lang="es-CR" dirty="0"/>
          </a:p>
        </p:txBody>
      </p:sp>
    </p:spTree>
    <p:extLst>
      <p:ext uri="{BB962C8B-B14F-4D97-AF65-F5344CB8AC3E}">
        <p14:creationId xmlns:p14="http://schemas.microsoft.com/office/powerpoint/2010/main" val="379748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FF1A9-70DB-41B2-AF73-3875F0C0D182}"/>
              </a:ext>
            </a:extLst>
          </p:cNvPr>
          <p:cNvSpPr>
            <a:spLocks noGrp="1"/>
          </p:cNvSpPr>
          <p:nvPr>
            <p:ph type="title"/>
          </p:nvPr>
        </p:nvSpPr>
        <p:spPr/>
        <p:txBody>
          <a:bodyPr/>
          <a:lstStyle/>
          <a:p>
            <a:r>
              <a:rPr lang="es-CR" dirty="0"/>
              <a:t>Descripción de los hechos y reglas  </a:t>
            </a:r>
          </a:p>
        </p:txBody>
      </p:sp>
      <p:sp>
        <p:nvSpPr>
          <p:cNvPr id="3" name="Marcador de contenido 2">
            <a:extLst>
              <a:ext uri="{FF2B5EF4-FFF2-40B4-BE49-F238E27FC236}">
                <a16:creationId xmlns:a16="http://schemas.microsoft.com/office/drawing/2014/main" id="{4151F6B4-A2BC-41C1-A992-5DF08503AD14}"/>
              </a:ext>
            </a:extLst>
          </p:cNvPr>
          <p:cNvSpPr>
            <a:spLocks noGrp="1"/>
          </p:cNvSpPr>
          <p:nvPr>
            <p:ph idx="1"/>
          </p:nvPr>
        </p:nvSpPr>
        <p:spPr>
          <a:xfrm>
            <a:off x="1396516" y="1722782"/>
            <a:ext cx="9443761" cy="4359965"/>
          </a:xfrm>
        </p:spPr>
        <p:txBody>
          <a:bodyPr>
            <a:normAutofit/>
          </a:bodyPr>
          <a:lstStyle/>
          <a:p>
            <a:pPr indent="0" algn="just">
              <a:lnSpc>
                <a:spcPct val="150000"/>
              </a:lnSpc>
              <a:spcAft>
                <a:spcPts val="800"/>
              </a:spcAft>
              <a:buNone/>
            </a:pPr>
            <a:r>
              <a:rPr lang="es-ES" sz="1600" b="1" dirty="0">
                <a:solidFill>
                  <a:schemeClr val="tx1"/>
                </a:solidFill>
                <a:ea typeface="Calibri" panose="020F0502020204030204" pitchFamily="34" charset="0"/>
                <a:cs typeface="Arial" panose="020B0604020202020204" pitchFamily="34" charset="0"/>
              </a:rPr>
              <a:t>BASE DE DATOS</a:t>
            </a:r>
          </a:p>
          <a:p>
            <a:pPr indent="0" algn="just">
              <a:lnSpc>
                <a:spcPct val="150000"/>
              </a:lnSpc>
              <a:spcAft>
                <a:spcPts val="800"/>
              </a:spcAft>
              <a:buNone/>
            </a:pPr>
            <a:r>
              <a:rPr lang="es-ES" dirty="0">
                <a:solidFill>
                  <a:schemeClr val="tx1"/>
                </a:solidFill>
                <a:effectLst/>
                <a:ea typeface="Calibri" panose="020F0502020204030204" pitchFamily="34" charset="0"/>
                <a:cs typeface="Arial" panose="020B0604020202020204" pitchFamily="34" charset="0"/>
              </a:rPr>
              <a:t>Se utilizaron hechos de Prolog para guardar los restaurantes, los tipos de menú, de bebida, etc., como una base de datos predefinida. Esto para facilitar la búsqueda por medio de hechos, según lo que el usuario ingrese. Lo anterior, se implementó con el siguiente formato:</a:t>
            </a:r>
            <a:endParaRPr lang="es-CR" dirty="0">
              <a:solidFill>
                <a:schemeClr val="tx1"/>
              </a:solidFill>
              <a:effectLst/>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r>
              <a:rPr lang="es-ES" dirty="0">
                <a:solidFill>
                  <a:schemeClr val="tx1"/>
                </a:solidFill>
                <a:effectLst/>
                <a:ea typeface="Calibri" panose="020F0502020204030204" pitchFamily="34" charset="0"/>
                <a:cs typeface="Arial" panose="020B0604020202020204" pitchFamily="34" charset="0"/>
              </a:rPr>
              <a:t>restaurante([Nombre, </a:t>
            </a:r>
            <a:r>
              <a:rPr lang="es-ES" dirty="0" err="1">
                <a:solidFill>
                  <a:schemeClr val="tx1"/>
                </a:solidFill>
                <a:effectLst/>
                <a:ea typeface="Calibri" panose="020F0502020204030204" pitchFamily="34" charset="0"/>
                <a:cs typeface="Arial" panose="020B0604020202020204" pitchFamily="34" charset="0"/>
              </a:rPr>
              <a:t>TipoMenu</a:t>
            </a:r>
            <a:r>
              <a:rPr lang="es-ES" dirty="0">
                <a:solidFill>
                  <a:schemeClr val="tx1"/>
                </a:solidFill>
                <a:effectLst/>
                <a:ea typeface="Calibri" panose="020F0502020204030204" pitchFamily="34" charset="0"/>
                <a:cs typeface="Arial" panose="020B0604020202020204" pitchFamily="34" charset="0"/>
              </a:rPr>
              <a:t>, [Provincia, Lugar], Capacidad, Obligaciones]).</a:t>
            </a:r>
            <a:endParaRPr lang="es-CR" dirty="0">
              <a:solidFill>
                <a:schemeClr val="tx1"/>
              </a:solidFill>
              <a:effectLst/>
              <a:ea typeface="Calibri" panose="020F0502020204030204" pitchFamily="34" charset="0"/>
              <a:cs typeface="Arial" panose="020B0604020202020204" pitchFamily="34" charset="0"/>
            </a:endParaRPr>
          </a:p>
          <a:p>
            <a:pPr marL="342900" lvl="0" indent="-342900">
              <a:lnSpc>
                <a:spcPct val="150000"/>
              </a:lnSpc>
              <a:spcAft>
                <a:spcPts val="800"/>
              </a:spcAft>
              <a:buFont typeface="Symbol" panose="05050102010706020507" pitchFamily="18" charset="2"/>
              <a:buChar char=""/>
            </a:pPr>
            <a:r>
              <a:rPr lang="es-ES" dirty="0" err="1">
                <a:solidFill>
                  <a:schemeClr val="tx1"/>
                </a:solidFill>
                <a:effectLst/>
                <a:ea typeface="Calibri" panose="020F0502020204030204" pitchFamily="34" charset="0"/>
                <a:cs typeface="Arial" panose="020B0604020202020204" pitchFamily="34" charset="0"/>
              </a:rPr>
              <a:t>menu</a:t>
            </a:r>
            <a:r>
              <a:rPr lang="es-ES" dirty="0">
                <a:solidFill>
                  <a:schemeClr val="tx1"/>
                </a:solidFill>
                <a:effectLst/>
                <a:ea typeface="Calibri" panose="020F0502020204030204" pitchFamily="34" charset="0"/>
                <a:cs typeface="Arial" panose="020B0604020202020204" pitchFamily="34" charset="0"/>
              </a:rPr>
              <a:t>(</a:t>
            </a:r>
            <a:r>
              <a:rPr lang="es-ES" dirty="0" err="1">
                <a:solidFill>
                  <a:schemeClr val="tx1"/>
                </a:solidFill>
                <a:effectLst/>
                <a:ea typeface="Calibri" panose="020F0502020204030204" pitchFamily="34" charset="0"/>
                <a:cs typeface="Arial" panose="020B0604020202020204" pitchFamily="34" charset="0"/>
              </a:rPr>
              <a:t>TipoComida</a:t>
            </a:r>
            <a:r>
              <a:rPr lang="es-ES" dirty="0">
                <a:solidFill>
                  <a:schemeClr val="tx1"/>
                </a:solidFill>
                <a:effectLst/>
                <a:ea typeface="Calibri" panose="020F0502020204030204" pitchFamily="34" charset="0"/>
                <a:cs typeface="Arial" panose="020B0604020202020204" pitchFamily="34" charset="0"/>
              </a:rPr>
              <a:t>, [</a:t>
            </a:r>
            <a:r>
              <a:rPr lang="es-ES" dirty="0" err="1">
                <a:solidFill>
                  <a:schemeClr val="tx1"/>
                </a:solidFill>
                <a:effectLst/>
                <a:ea typeface="Calibri" panose="020F0502020204030204" pitchFamily="34" charset="0"/>
                <a:cs typeface="Arial" panose="020B0604020202020204" pitchFamily="34" charset="0"/>
              </a:rPr>
              <a:t>RestaurantesDisponibles</a:t>
            </a:r>
            <a:r>
              <a:rPr lang="es-ES" dirty="0">
                <a:solidFill>
                  <a:schemeClr val="tx1"/>
                </a:solidFill>
                <a:effectLst/>
                <a:ea typeface="Calibri" panose="020F0502020204030204" pitchFamily="34" charset="0"/>
                <a:cs typeface="Arial" panose="020B0604020202020204" pitchFamily="34" charset="0"/>
              </a:rPr>
              <a:t>], [</a:t>
            </a:r>
            <a:r>
              <a:rPr lang="es-ES" dirty="0" err="1">
                <a:solidFill>
                  <a:schemeClr val="tx1"/>
                </a:solidFill>
                <a:effectLst/>
                <a:ea typeface="Calibri" panose="020F0502020204030204" pitchFamily="34" charset="0"/>
                <a:cs typeface="Arial" panose="020B0604020202020204" pitchFamily="34" charset="0"/>
              </a:rPr>
              <a:t>SaboresDisponibles</a:t>
            </a:r>
            <a:r>
              <a:rPr lang="es-ES" dirty="0">
                <a:solidFill>
                  <a:schemeClr val="tx1"/>
                </a:solidFill>
                <a:effectLst/>
                <a:ea typeface="Calibri" panose="020F0502020204030204" pitchFamily="34" charset="0"/>
                <a:cs typeface="Arial" panose="020B0604020202020204" pitchFamily="34" charset="0"/>
              </a:rPr>
              <a:t>]).</a:t>
            </a:r>
            <a:endParaRPr lang="es-CR" dirty="0">
              <a:solidFill>
                <a:schemeClr val="tx1"/>
              </a:solidFill>
              <a:ea typeface="Calibri" panose="020F0502020204030204" pitchFamily="34" charset="0"/>
              <a:cs typeface="Arial" panose="020B0604020202020204" pitchFamily="34" charset="0"/>
            </a:endParaRPr>
          </a:p>
          <a:p>
            <a:pPr marL="342900" lvl="0" indent="-342900">
              <a:lnSpc>
                <a:spcPct val="150000"/>
              </a:lnSpc>
              <a:spcAft>
                <a:spcPts val="800"/>
              </a:spcAft>
              <a:buFont typeface="Symbol" panose="05050102010706020507" pitchFamily="18" charset="2"/>
              <a:buChar char=""/>
            </a:pPr>
            <a:r>
              <a:rPr lang="es-ES" dirty="0">
                <a:solidFill>
                  <a:schemeClr val="tx1"/>
                </a:solidFill>
                <a:effectLst/>
                <a:ea typeface="Calibri" panose="020F0502020204030204" pitchFamily="34" charset="0"/>
              </a:rPr>
              <a:t>bebida(</a:t>
            </a:r>
            <a:r>
              <a:rPr lang="es-ES" dirty="0" err="1">
                <a:solidFill>
                  <a:schemeClr val="tx1"/>
                </a:solidFill>
                <a:effectLst/>
                <a:ea typeface="Calibri" panose="020F0502020204030204" pitchFamily="34" charset="0"/>
              </a:rPr>
              <a:t>TipoBebida</a:t>
            </a:r>
            <a:r>
              <a:rPr lang="es-ES" dirty="0">
                <a:solidFill>
                  <a:schemeClr val="tx1"/>
                </a:solidFill>
                <a:effectLst/>
                <a:ea typeface="Calibri" panose="020F0502020204030204" pitchFamily="34" charset="0"/>
              </a:rPr>
              <a:t>, [</a:t>
            </a:r>
            <a:r>
              <a:rPr lang="es-ES" dirty="0" err="1">
                <a:solidFill>
                  <a:schemeClr val="tx1"/>
                </a:solidFill>
                <a:effectLst/>
                <a:ea typeface="Calibri" panose="020F0502020204030204" pitchFamily="34" charset="0"/>
              </a:rPr>
              <a:t>RestaurantesDisponibles</a:t>
            </a:r>
            <a:r>
              <a:rPr lang="es-ES" dirty="0">
                <a:solidFill>
                  <a:schemeClr val="tx1"/>
                </a:solidFill>
                <a:effectLst/>
                <a:ea typeface="Calibri" panose="020F0502020204030204" pitchFamily="34" charset="0"/>
              </a:rPr>
              <a:t>]).</a:t>
            </a:r>
            <a:endParaRPr lang="es-CR" dirty="0">
              <a:solidFill>
                <a:schemeClr val="tx1"/>
              </a:solidFill>
            </a:endParaRPr>
          </a:p>
        </p:txBody>
      </p:sp>
    </p:spTree>
    <p:extLst>
      <p:ext uri="{BB962C8B-B14F-4D97-AF65-F5344CB8AC3E}">
        <p14:creationId xmlns:p14="http://schemas.microsoft.com/office/powerpoint/2010/main" val="232395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5912C2A-C464-4996-A78B-36E128A03CCB}"/>
              </a:ext>
            </a:extLst>
          </p:cNvPr>
          <p:cNvSpPr>
            <a:spLocks noGrp="1"/>
          </p:cNvSpPr>
          <p:nvPr>
            <p:ph idx="1"/>
          </p:nvPr>
        </p:nvSpPr>
        <p:spPr>
          <a:xfrm>
            <a:off x="1895061" y="477079"/>
            <a:ext cx="9543290" cy="4664764"/>
          </a:xfrm>
        </p:spPr>
        <p:txBody>
          <a:bodyPr/>
          <a:lstStyle/>
          <a:p>
            <a:pPr marL="0" indent="0">
              <a:buNone/>
            </a:pPr>
            <a:r>
              <a:rPr lang="en-US" b="1" dirty="0"/>
              <a:t>BNF</a:t>
            </a:r>
          </a:p>
          <a:p>
            <a:pPr marL="0" indent="0" algn="just">
              <a:lnSpc>
                <a:spcPct val="150000"/>
              </a:lnSpc>
              <a:buNone/>
            </a:pPr>
            <a:r>
              <a:rPr lang="es-ES" sz="1800" b="0" i="0" dirty="0">
                <a:solidFill>
                  <a:srgbClr val="000000"/>
                </a:solidFill>
                <a:effectLst/>
              </a:rPr>
              <a:t>También, se implementaron hechos y reglas para validar el sintagma verbal y nominal, los cuales funcionan bajo la notación de Backus-Naur </a:t>
            </a:r>
            <a:r>
              <a:rPr lang="es-ES" sz="1800" b="0" i="0" dirty="0" err="1">
                <a:solidFill>
                  <a:srgbClr val="000000"/>
                </a:solidFill>
                <a:effectLst/>
              </a:rPr>
              <a:t>Form</a:t>
            </a:r>
            <a:r>
              <a:rPr lang="es-ES" sz="1800" b="0" i="0" dirty="0">
                <a:solidFill>
                  <a:srgbClr val="000000"/>
                </a:solidFill>
                <a:effectLst/>
              </a:rPr>
              <a:t> (BNF).</a:t>
            </a:r>
          </a:p>
          <a:p>
            <a:pPr marL="0" indent="0" algn="just">
              <a:lnSpc>
                <a:spcPct val="150000"/>
              </a:lnSpc>
              <a:buNone/>
            </a:pPr>
            <a:r>
              <a:rPr lang="es-ES" sz="1800" b="0" i="0" dirty="0">
                <a:solidFill>
                  <a:srgbClr val="000000"/>
                </a:solidFill>
                <a:effectLst/>
              </a:rPr>
              <a:t>Es necesario el uso de algunos hechos básicos como lo son </a:t>
            </a:r>
            <a:r>
              <a:rPr lang="es-ES" sz="1800" b="0" i="0" dirty="0" err="1">
                <a:solidFill>
                  <a:srgbClr val="000000"/>
                </a:solidFill>
                <a:effectLst/>
              </a:rPr>
              <a:t>determinante_n</a:t>
            </a:r>
            <a:r>
              <a:rPr lang="es-ES" sz="1800" b="0" i="0" dirty="0">
                <a:solidFill>
                  <a:srgbClr val="000000"/>
                </a:solidFill>
                <a:effectLst/>
              </a:rPr>
              <a:t>(A,B), </a:t>
            </a:r>
            <a:r>
              <a:rPr lang="es-ES" sz="1800" b="0" i="0" dirty="0" err="1">
                <a:solidFill>
                  <a:srgbClr val="000000"/>
                </a:solidFill>
                <a:effectLst/>
              </a:rPr>
              <a:t>determinante_m</a:t>
            </a:r>
            <a:r>
              <a:rPr lang="es-ES" sz="1800" b="0" i="0" dirty="0">
                <a:solidFill>
                  <a:srgbClr val="000000"/>
                </a:solidFill>
                <a:effectLst/>
              </a:rPr>
              <a:t>(A,B), </a:t>
            </a:r>
            <a:r>
              <a:rPr lang="es-ES" sz="1800" b="0" i="0" dirty="0" err="1">
                <a:solidFill>
                  <a:srgbClr val="000000"/>
                </a:solidFill>
                <a:effectLst/>
              </a:rPr>
              <a:t>determinante_f</a:t>
            </a:r>
            <a:r>
              <a:rPr lang="es-ES" sz="1800" b="0" i="0" dirty="0">
                <a:solidFill>
                  <a:srgbClr val="000000"/>
                </a:solidFill>
                <a:effectLst/>
              </a:rPr>
              <a:t>(A,B), </a:t>
            </a:r>
            <a:r>
              <a:rPr lang="es-ES" sz="1800" b="0" i="0" dirty="0" err="1">
                <a:solidFill>
                  <a:srgbClr val="000000"/>
                </a:solidFill>
                <a:effectLst/>
              </a:rPr>
              <a:t>sustantivo_g</a:t>
            </a:r>
            <a:r>
              <a:rPr lang="es-ES" sz="1800" b="0" i="0" dirty="0">
                <a:solidFill>
                  <a:srgbClr val="000000"/>
                </a:solidFill>
                <a:effectLst/>
              </a:rPr>
              <a:t>(A,B), verbo(A,B).</a:t>
            </a:r>
            <a:endParaRPr lang="es-CR" b="1" dirty="0"/>
          </a:p>
        </p:txBody>
      </p:sp>
      <p:pic>
        <p:nvPicPr>
          <p:cNvPr id="4" name="Imagen 3">
            <a:extLst>
              <a:ext uri="{FF2B5EF4-FFF2-40B4-BE49-F238E27FC236}">
                <a16:creationId xmlns:a16="http://schemas.microsoft.com/office/drawing/2014/main" id="{537553CA-3EEA-4F81-9980-6292EB6E3158}"/>
              </a:ext>
            </a:extLst>
          </p:cNvPr>
          <p:cNvPicPr>
            <a:picLocks noChangeAspect="1"/>
          </p:cNvPicPr>
          <p:nvPr/>
        </p:nvPicPr>
        <p:blipFill rotWithShape="1">
          <a:blip r:embed="rId2"/>
          <a:srcRect l="24565" t="11986" r="46631" b="60368"/>
          <a:stretch/>
        </p:blipFill>
        <p:spPr>
          <a:xfrm>
            <a:off x="3564835" y="3114261"/>
            <a:ext cx="5539408" cy="2989190"/>
          </a:xfrm>
          <a:prstGeom prst="rect">
            <a:avLst/>
          </a:prstGeom>
        </p:spPr>
      </p:pic>
    </p:spTree>
    <p:extLst>
      <p:ext uri="{BB962C8B-B14F-4D97-AF65-F5344CB8AC3E}">
        <p14:creationId xmlns:p14="http://schemas.microsoft.com/office/powerpoint/2010/main" val="421246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5912C2A-C464-4996-A78B-36E128A03CCB}"/>
              </a:ext>
            </a:extLst>
          </p:cNvPr>
          <p:cNvSpPr>
            <a:spLocks noGrp="1"/>
          </p:cNvSpPr>
          <p:nvPr>
            <p:ph idx="1"/>
          </p:nvPr>
        </p:nvSpPr>
        <p:spPr>
          <a:xfrm>
            <a:off x="1895061" y="477079"/>
            <a:ext cx="9543290" cy="4664764"/>
          </a:xfrm>
        </p:spPr>
        <p:txBody>
          <a:bodyPr/>
          <a:lstStyle/>
          <a:p>
            <a:pPr marL="0" indent="0">
              <a:buNone/>
            </a:pPr>
            <a:r>
              <a:rPr lang="en-US" b="1" dirty="0"/>
              <a:t>Sistema </a:t>
            </a:r>
            <a:r>
              <a:rPr lang="en-US" b="1" dirty="0" err="1"/>
              <a:t>Experto</a:t>
            </a:r>
            <a:r>
              <a:rPr lang="en-US" b="1" dirty="0"/>
              <a:t> (S.E.)</a:t>
            </a:r>
          </a:p>
          <a:p>
            <a:pPr marL="0" indent="0" algn="just">
              <a:lnSpc>
                <a:spcPct val="150000"/>
              </a:lnSpc>
              <a:buNone/>
            </a:pPr>
            <a:r>
              <a:rPr lang="es-ES" dirty="0">
                <a:solidFill>
                  <a:srgbClr val="000000"/>
                </a:solidFill>
              </a:rPr>
              <a:t>El sistema experto verifica si la oración ingresada concuerda con el sintagma nominal y verbal predefinidos, luego, verifica que el dato ingresado se encuentre en la base de datos y finalmente, estos datos se envían a la regla </a:t>
            </a:r>
            <a:r>
              <a:rPr lang="es-ES" dirty="0" err="1">
                <a:solidFill>
                  <a:schemeClr val="tx1"/>
                </a:solidFill>
              </a:rPr>
              <a:t>buscarRestauranteConDatosIngresados</a:t>
            </a:r>
            <a:r>
              <a:rPr lang="es-ES" dirty="0">
                <a:solidFill>
                  <a:schemeClr val="tx1"/>
                </a:solidFill>
              </a:rPr>
              <a:t>() para generar la referencia en caso de encontrar alguna. Al finalizar el sistema le pregunta al usuario si desea volver a buscar o terminar el programa.</a:t>
            </a:r>
            <a:endParaRPr lang="es-CR" b="1" dirty="0"/>
          </a:p>
        </p:txBody>
      </p:sp>
    </p:spTree>
    <p:extLst>
      <p:ext uri="{BB962C8B-B14F-4D97-AF65-F5344CB8AC3E}">
        <p14:creationId xmlns:p14="http://schemas.microsoft.com/office/powerpoint/2010/main" val="2190590486"/>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AF942E8112A98141B4EE4B55BF0DCA97" ma:contentTypeVersion="12" ma:contentTypeDescription="Crear nuevo documento." ma:contentTypeScope="" ma:versionID="c8e42d5d0259275ff50e655d041efcf4">
  <xsd:schema xmlns:xsd="http://www.w3.org/2001/XMLSchema" xmlns:xs="http://www.w3.org/2001/XMLSchema" xmlns:p="http://schemas.microsoft.com/office/2006/metadata/properties" xmlns:ns3="1209868d-b8d1-4f98-b1e3-a44864778d6b" xmlns:ns4="71e988f2-a43b-4123-9f25-84c7a9f69d47" targetNamespace="http://schemas.microsoft.com/office/2006/metadata/properties" ma:root="true" ma:fieldsID="7e9c9072344f4c760e253f729a991938" ns3:_="" ns4:_="">
    <xsd:import namespace="1209868d-b8d1-4f98-b1e3-a44864778d6b"/>
    <xsd:import namespace="71e988f2-a43b-4123-9f25-84c7a9f69d4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09868d-b8d1-4f98-b1e3-a44864778d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e988f2-a43b-4123-9f25-84c7a9f69d47"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30594-1B49-43C1-A6DF-E44077988CC8}">
  <ds:schemaRefs>
    <ds:schemaRef ds:uri="http://schemas.microsoft.com/sharepoint/v3/contenttype/forms"/>
  </ds:schemaRefs>
</ds:datastoreItem>
</file>

<file path=customXml/itemProps2.xml><?xml version="1.0" encoding="utf-8"?>
<ds:datastoreItem xmlns:ds="http://schemas.openxmlformats.org/officeDocument/2006/customXml" ds:itemID="{D46B49D2-52BA-4B54-AEE1-60E0138A32BF}">
  <ds:schemaRefs>
    <ds:schemaRef ds:uri="1209868d-b8d1-4f98-b1e3-a44864778d6b"/>
    <ds:schemaRef ds:uri="http://www.w3.org/XML/1998/namespace"/>
    <ds:schemaRef ds:uri="http://purl.org/dc/dcmitype/"/>
    <ds:schemaRef ds:uri="http://purl.org/dc/term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71e988f2-a43b-4123-9f25-84c7a9f69d47"/>
    <ds:schemaRef ds:uri="http://schemas.microsoft.com/office/2006/metadata/properties"/>
  </ds:schemaRefs>
</ds:datastoreItem>
</file>

<file path=customXml/itemProps3.xml><?xml version="1.0" encoding="utf-8"?>
<ds:datastoreItem xmlns:ds="http://schemas.openxmlformats.org/officeDocument/2006/customXml" ds:itemID="{FE75B527-130E-4CD1-85CB-5D9548B6B5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09868d-b8d1-4f98-b1e3-a44864778d6b"/>
    <ds:schemaRef ds:uri="71e988f2-a43b-4123-9f25-84c7a9f69d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135</TotalTime>
  <Words>358</Words>
  <Application>Microsoft Office PowerPoint</Application>
  <PresentationFormat>Panorámica</PresentationFormat>
  <Paragraphs>34</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Century Gothic</vt:lpstr>
      <vt:lpstr>Symbol</vt:lpstr>
      <vt:lpstr>Wingdings</vt:lpstr>
      <vt:lpstr>Wingdings 3</vt:lpstr>
      <vt:lpstr>Espiral</vt:lpstr>
      <vt:lpstr>RestauranTEC</vt:lpstr>
      <vt:lpstr>Diagrama del algoritmo</vt:lpstr>
      <vt:lpstr>Reglas principales del programa</vt:lpstr>
      <vt:lpstr>Validación de datos</vt:lpstr>
      <vt:lpstr>Descripción de los hechos y reglas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RestauranTEC Sistema Experto</dc:title>
  <dc:creator>GOMEZ RAMIREZ SAUL IGNACIO</dc:creator>
  <cp:lastModifiedBy>MADRIGAL SANDOVAL ESTEBAN ANDRES</cp:lastModifiedBy>
  <cp:revision>9</cp:revision>
  <dcterms:created xsi:type="dcterms:W3CDTF">2020-10-15T01:17:31Z</dcterms:created>
  <dcterms:modified xsi:type="dcterms:W3CDTF">2020-10-15T02:00:59Z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0x010100AF942E8112A98141B4EE4B55BF0DCA97</vt:lpwstr>
  </property>
</Properties>
</file>