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7"/>
  </p:notesMasterIdLst>
  <p:sldIdLst>
    <p:sldId id="256" r:id="rId3"/>
    <p:sldId id="257" r:id="rId4"/>
    <p:sldId id="285" r:id="rId5"/>
    <p:sldId id="258" r:id="rId6"/>
    <p:sldId id="259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00FF"/>
    <a:srgbClr val="0066FF"/>
    <a:srgbClr val="FFCC99"/>
    <a:srgbClr val="FFCC66"/>
    <a:srgbClr val="FF99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7" autoAdjust="0"/>
    <p:restoredTop sz="94532" autoAdjust="0"/>
  </p:normalViewPr>
  <p:slideViewPr>
    <p:cSldViewPr>
      <p:cViewPr varScale="1">
        <p:scale>
          <a:sx n="78" d="100"/>
          <a:sy n="78" d="100"/>
        </p:scale>
        <p:origin x="158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D10BD62-4236-432B-9CC8-A511C4A8EA47}" type="datetimeFigureOut">
              <a:rPr lang="ru-RU"/>
              <a:pPr>
                <a:defRPr/>
              </a:pPr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46E6C3-2E16-4074-A913-8D64A84F1A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508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56D4CC-7DEB-4CBC-BC6E-C758D87B6660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5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B5455-29B6-497C-827D-B8A0DEACE6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627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FDEBB-1D42-44B3-9194-2F1C49185A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42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9C2C3-0CE1-48C4-B458-D05D4C41E9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583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BB772-7D51-4C11-8C64-1FB404CEB9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200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Мой ф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Мой фо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341438"/>
            <a:ext cx="8642350" cy="1971675"/>
          </a:xfrm>
        </p:spPr>
        <p:txBody>
          <a:bodyPr/>
          <a:lstStyle>
            <a:lvl1pPr algn="ctr">
              <a:defRPr sz="5000">
                <a:solidFill>
                  <a:srgbClr val="005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5000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5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73148-9785-41C6-A018-F66023048A2B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5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5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5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5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50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33055-58D8-4C69-ABE7-C7BA53B436B7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5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5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9477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C114FC-1BB0-4331-A74D-4376B5FF4F17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76562-A988-4F04-95D5-16CA8AB51419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117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889F4-D8DE-4FFB-908D-5C186459E2D5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75E0DF-39F8-49D9-9086-D770A28B8385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816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E6E82-6DC7-4FBC-A45D-E25C38F121E9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20415A-8524-4943-B6B0-7A3BAB358F97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6408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D067E-B5CF-4BEF-A2B1-347C913A6A2F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003521-516E-49F3-AE83-B08F529AE44F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18013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D2CD6-ABE0-423F-A09F-2B2D4213A8DF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23A489-3C8A-4C0D-B7EE-52CE35B6CDC9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5163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A70B4-AFA5-4C63-8C58-1A4FDAF92B61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A35A06-69F9-4A01-A422-448EF4737DDD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9172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5B570-33C7-4F9F-8FF9-2F82799058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2068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35241-5192-49A6-AEC2-582234FA0233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994CF-8907-458C-8CD5-2064B84AE6E0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5643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31AFD-9645-4D1D-89D7-CFC04951B687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FBCB1-C2B3-495E-88EC-B39D2DD30CE9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5638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2E43B0-395B-4479-8DA2-74CA68BA4983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43B36-9D0A-4BB3-97A4-F237F4B1B824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656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6121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6121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8936E-D1CD-4245-ACCA-32BBCC60C093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8B6BE-E2AE-4237-B35E-EA87AF8BF897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655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433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179388" y="908050"/>
            <a:ext cx="8785225" cy="5329238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C0F3E-9311-4536-8667-12A0155F7471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28EBDF-4C6B-45AE-B8AF-DB8270FF377A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30953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433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329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329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0C4E11-3851-4EC2-9686-21C223A8A837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1FA62-DFF9-463B-B94B-D186B1650850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6814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433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785225" cy="5329238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6063F-BF99-49A7-9DEA-83AD38CFEB9E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BDFB1-B404-4D90-817C-80639622FA80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1245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433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785225" cy="2587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79388" y="3648075"/>
            <a:ext cx="8785225" cy="2589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9360C-2E0F-4A50-B7E6-20BE9010FB5F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AD1EA-623C-4FC0-9C5E-2C777D3798E2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98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5792-3BB4-494C-8435-A11BE19653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77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93392-2DAF-406B-A5B9-97027D295F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8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F133-6802-415B-8A88-816D7A409FA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52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A4C34-733F-4817-9BF1-F7736C6749A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0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04936-792C-4856-B919-A00F61955B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0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1DFD8-3688-4986-B11D-6CCF6E8A16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5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36FEE-D533-424F-AE25-8F60FCBB5E0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07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BD33332-7F73-4C88-B429-F4104B6D74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Мой фон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852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81750"/>
            <a:ext cx="21336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F451D-2E8E-4BAC-86F2-F011D53B52FF}" type="datetimeFigureOut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21.09.2020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81750"/>
            <a:ext cx="4175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087486-7C93-4B53-BCD9-3F69F34895C8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../VA_Ignat/&#1042;&#1059;&#1057;/cpu-obu.htm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../VA_Ignat/&#1042;&#1059;&#1057;/&#1055;&#1086;&#1089;&#1086;&#1073;&#1080;&#1077;.&#1042;&#1091;&#1089;.doc" TargetMode="External"/><Relationship Id="rId2" Type="http://schemas.openxmlformats.org/officeDocument/2006/relationships/hyperlink" Target="../../VA_Ignat/&#1042;&#1059;&#1057;/cpu-cod.htm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VA_Ignat/&#1042;&#1059;&#1057;/&#1055;&#1086;&#1089;&#1086;&#1073;&#1080;&#1077;.&#1042;&#1091;&#1089;.doc" TargetMode="External"/><Relationship Id="rId2" Type="http://schemas.openxmlformats.org/officeDocument/2006/relationships/hyperlink" Target="../../VA_Ignat/&#1042;&#1059;&#1057;/cpu-obu.htm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../VA_Ignat/&#1042;&#1059;&#1057;/cpu-obu.htm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../VA_Ignat/&#1042;&#1059;&#1057;/cif-obu.htm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../VA_Ignat/&#1042;&#1059;&#1057;/cpu-cod.htm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../VA_Ignat/&#1042;&#1059;&#1057;/&#1055;&#1086;&#1089;&#1086;&#1073;&#1080;&#1077;.&#1042;&#1091;&#1089;.doc" TargetMode="External"/><Relationship Id="rId2" Type="http://schemas.openxmlformats.org/officeDocument/2006/relationships/hyperlink" Target="../../VA_Ignat/&#1042;&#1059;&#1057;/cpu-obu.htm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16025" y="1412776"/>
            <a:ext cx="8784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«</a:t>
            </a:r>
            <a:r>
              <a:rPr lang="ru-RU" altLang="ru-RU" sz="2000" b="1">
                <a:solidFill>
                  <a:srgbClr val="0066FF"/>
                </a:solidFill>
              </a:rPr>
              <a:t>ОРГАНИЗАЦИЯ ЭВМ И СИСТЕМ</a:t>
            </a:r>
            <a:r>
              <a:rPr lang="ru-RU" altLang="ru-RU" sz="2000"/>
              <a:t>» </a:t>
            </a:r>
            <a:endParaRPr lang="ru-RU" altLang="ru-RU" sz="2000" dirty="0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31825" y="1978968"/>
            <a:ext cx="8280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0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МОДУЛЬ 1.Архитектура ЭВМ и процессора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РАЗДЕЛ 1. Архитектура ЭВМ и процессора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2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ТЕМА 4. «Архитектура реального режима процессоров для ПЭВМ IBM PC»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/>
              <a:t>(лекция)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5724525" y="5661025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к.т.н. ПОГУДИН А.Л.</a:t>
            </a:r>
            <a:endParaRPr lang="ru-RU" altLang="ru-RU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Двоичный язык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является не чем иным, как непосредственно машинным языком. В настоящее время такие языки программистами не применяются.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Шестнадцатеричный язык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обеспечивает некоторое упрощение записи программы на машинном языке путем представления четырех двоичных цифр одной шестнадцатеричной. Этот язык используется в качестве дополнения к языкам высокого уровня, таким, как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для программирования критичных к времени выполнения фрагментов алгоритмов.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 Ассемблера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это язык, предназначенный для представления в удобочитаемой символической форме программ, записанных на машинном языке. Он позволяет программисту пользоваться мнемоническими кодами операций, по своему усмотрению присваивать символические имена регистрам ЭВМ и ячейкам памяти, а также задавать наиболее удобные в том или ином контексте схемы адресации. Кроме того, язык Ассемблера обеспечивает представление констант в различных системах счисления (например, в десятичной или шестнадцатеричной).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 детализированных схем программ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это не язык программирования, а язык представления алгоритмов при разработке программ, некогда широко используемый. В связи с достаточно низким уровнем этот язык в настоящее время на практике почти не применяется, а предпочтение отдается более развитым языкам проектирования программных комплексов. Мы показали язык детализированных схем программ на рисунке лишь затем, чтобы стало понятным его место в иерархии процедурных языков программирования.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 Макроассемблера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является расширением языка Ассемблера за счет включения макросредств. С их помощью предоставляется возможность описывать в программе последовательности инструкций с параметрами </a:t>
            </a:r>
            <a:r>
              <a:rPr lang="ru-RU" sz="1400" i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(макроопределения) 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использовать снабженные аргументами </a:t>
            </a:r>
            <a:r>
              <a:rPr lang="ru-RU" sz="1400" i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макрокоманды, 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автоматически замещаются в процессе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ассемблирования</a:t>
            </a:r>
            <a:r>
              <a:rPr lang="ru-RU" sz="1400" i="1" spc="-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макрорасширениями</a:t>
            </a:r>
            <a:r>
              <a:rPr lang="ru-RU" sz="1400" i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представляющими собой макроопределения с подставленными вместо параметров аргументами. Иными словами, язык Макроассемблера предоставляет средства определения и использования новых, более мощных команд как последовательностей базовых инструкций, что несколько повышает его уровень.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Языки Ассемблера и Макроассемблера применяются системными программистами-профессионалами с целью использования всех возможностей оборудования ЭВМ и получения эффективной, как по времени выполнения, так и по потребному объему памяти, программы.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3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36712"/>
            <a:ext cx="8892480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записи программы на языке Ассемблер: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endParaRPr lang="ru-RU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AX,0123H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;Записать шестнадцатеричное число 0123 в регистр AX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AX,0025H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;Прибавить шестнадцатеричное число 25 к содержимому регистра AX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BX,AX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;Переслать значение регистра AX в BX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BX,AX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;Прибавить BX к AX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CX,BX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;Переслать BX в CX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0170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CX,AX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;Вычесть AX из CX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2068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Символический язык ассемблера позволяет в значительной степени устранить недостатки программирования на машинном языке.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Главным его достоинством является то, что на языке ассемблера все элементы программы представлены в символической форме. Преобразование символических имен команд в их двоичные коды возлагаются на специальную программу - ассемблер, которая освобождает программиста от трудоемкой работы и исключает неизбежные при этом ошибки.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Символические имена, вводимые при программировании на языке ассемблера, как правило отражают семантику программы, а аббревиатура команд - их основную функцию. Например: PARAM - параметр, TABLE - таблица, MASK - маска, ADD - сложение, SUB - вычитание и т.д. п. Такие имена легко запоминаются программистом.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программирования на языке ассемблера необходимо иметь сложные инструментальные средства, чем при программировании на машинном языке: нужны вычислительные комплексы на базе микро - ЭВМ или ПЭВМ с комплектом периферийных устройств (алфавитно-цифровая клавиатура, символьный дисплей, НГМД и печатающее устройство ), а также резидентные или кросс-системы программирования для необходимых типов микропроцессоров. Язык ассемблера позволяет эффективно писать и отлаживать значительно более сложные программы, чем машинный язык (до 1 - 4 Кбайт 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1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Прямая адресация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эффективный адрес определяется непосредственно полем смещения машинной команды, которое может иметь размер 8, 16 или 32 бита.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eax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;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eax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Ассемблер заменяет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соответствующий адрес, хранящийся в сегменте данных (по умолчанию адресуется регистром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ds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значение, хранящееся по адресу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помещает в регистр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eax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Косвенная адресация 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свою очередь имеет следующие виды: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косвенная базовая (регистровая) адресация;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косвенная базовая (регистровая) адресация со смещением;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косвенная индексная адресация;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 косвенная базовая индексная адресация.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Косвенная базовая (регистровая) адресация.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такой адресации эффективный адрес операнда может находиться в любом из регистров общего назначения, кроме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esp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bp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(это специфические регистры для работы с сегментом стека). Синтаксически в команде этот режим адресации выражается заключением имени регистра в квадратные скобки [].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eax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[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esi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 ;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eax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*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esi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*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esi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значение по адресу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esi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0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12017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satMod val="200000"/>
                  </a:schemeClr>
                </a:solidFill>
              </a:rPr>
              <a:t>Что нужно для работы с ассемблером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8" y="1784350"/>
            <a:ext cx="8786812" cy="5073650"/>
          </a:xfrm>
        </p:spPr>
        <p:txBody>
          <a:bodyPr>
            <a:normAutofit lnSpcReduction="10000"/>
          </a:bodyPr>
          <a:lstStyle/>
          <a:p>
            <a:pPr marL="95250" indent="-26988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Ассемблер – это программа, которая переводит текст  с языка, понятного человеку, в язык, понятный  процессору, т.е. говорят, что она переводит язык ассемблера в машинный код. </a:t>
            </a:r>
          </a:p>
          <a:p>
            <a:pPr marL="95250" indent="-26988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Для работы с ассемблером будем использовать пакет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MASM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в который входит:</a:t>
            </a:r>
          </a:p>
          <a:p>
            <a:pPr marL="41148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TASM –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транслятор;</a:t>
            </a:r>
          </a:p>
          <a:p>
            <a:pPr marL="41148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 компоновщик;</a:t>
            </a:r>
          </a:p>
          <a:p>
            <a:pPr marL="41148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 отладчик.</a:t>
            </a:r>
          </a:p>
        </p:txBody>
      </p:sp>
    </p:spTree>
    <p:extLst>
      <p:ext uri="{BB962C8B-B14F-4D97-AF65-F5344CB8AC3E}">
        <p14:creationId xmlns:p14="http://schemas.microsoft.com/office/powerpoint/2010/main" val="259107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0"/>
            <a:ext cx="7772400" cy="5715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>
                <a:solidFill>
                  <a:schemeClr val="tx2">
                    <a:satMod val="200000"/>
                  </a:schemeClr>
                </a:solidFill>
              </a:rPr>
              <a:t>Представление данных в компьютере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357188" y="428625"/>
            <a:ext cx="8786812" cy="6429375"/>
          </a:xfrm>
        </p:spPr>
        <p:txBody>
          <a:bodyPr/>
          <a:lstStyle/>
          <a:p>
            <a:r>
              <a:rPr lang="ru-RU" altLang="ru-RU" dirty="0"/>
              <a:t>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двоичная система счисления и шестнадцатеричная; перевод;</a:t>
            </a:r>
          </a:p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биты, байты, слова;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14938" y="2286000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5000" y="2286000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15063" y="2286000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715125" y="2286000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143750" y="2286000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43813" y="2286000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43875" y="2286000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643938" y="2286000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840581" y="2677259"/>
            <a:ext cx="894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15     14  13   12    11    10    9     8      7      6      5      4     3      2      1     0</a:t>
            </a:r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4074034" y="2181592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214938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15000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15063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715125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143750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643813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143875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643938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714750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214813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714875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357313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857375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57438" y="3071813"/>
            <a:ext cx="5000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857500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286125" y="3071813"/>
            <a:ext cx="50006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90" name="TextBox 34"/>
          <p:cNvSpPr txBox="1">
            <a:spLocks noChangeArrowheads="1"/>
          </p:cNvSpPr>
          <p:nvPr/>
        </p:nvSpPr>
        <p:spPr bwMode="auto">
          <a:xfrm>
            <a:off x="75631" y="3041591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слово</a:t>
            </a:r>
          </a:p>
        </p:txBody>
      </p:sp>
      <p:sp>
        <p:nvSpPr>
          <p:cNvPr id="15391" name="TextBox 35"/>
          <p:cNvSpPr txBox="1">
            <a:spLocks noChangeArrowheads="1"/>
          </p:cNvSpPr>
          <p:nvPr/>
        </p:nvSpPr>
        <p:spPr bwMode="auto">
          <a:xfrm>
            <a:off x="571500" y="4524375"/>
            <a:ext cx="857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Двойное машинное слово  - 32 бита (4 байта)</a:t>
            </a:r>
          </a:p>
        </p:txBody>
      </p:sp>
    </p:spTree>
    <p:extLst>
      <p:ext uri="{BB962C8B-B14F-4D97-AF65-F5344CB8AC3E}">
        <p14:creationId xmlns:p14="http://schemas.microsoft.com/office/powerpoint/2010/main" val="102482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14375" y="0"/>
            <a:ext cx="8429625" cy="6858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313" y="0"/>
          <a:ext cx="6929437" cy="685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десятичная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двоичная</a:t>
                      </a:r>
                    </a:p>
                  </a:txBody>
                  <a:tcPr marL="91439" marR="91439" marT="45718" marB="45718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шестнадцатеричная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0B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0C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0E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0F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06438" y="785813"/>
            <a:ext cx="8437562" cy="550703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14375" y="0"/>
            <a:ext cx="8156575" cy="5715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Регистры общего назначения</a:t>
            </a:r>
          </a:p>
        </p:txBody>
      </p:sp>
      <p:pic>
        <p:nvPicPr>
          <p:cNvPr id="17412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t="31250" r="15965" b="5208"/>
          <a:stretch>
            <a:fillRect/>
          </a:stretch>
        </p:blipFill>
        <p:spPr bwMode="auto">
          <a:xfrm>
            <a:off x="714375" y="857250"/>
            <a:ext cx="6000750" cy="5357813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643688" y="1071563"/>
            <a:ext cx="2286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Аккумулятор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регистр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Регистр-счетчик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 данных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источника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приемника</a:t>
            </a: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стека</a:t>
            </a:r>
          </a:p>
          <a:p>
            <a:pPr algn="ctr"/>
            <a:endParaRPr lang="ru-RU" altLang="ru-RU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базы</a:t>
            </a:r>
          </a:p>
        </p:txBody>
      </p:sp>
    </p:spTree>
    <p:extLst>
      <p:ext uri="{BB962C8B-B14F-4D97-AF65-F5344CB8AC3E}">
        <p14:creationId xmlns:p14="http://schemas.microsoft.com/office/powerpoint/2010/main" val="276774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28625" y="928688"/>
            <a:ext cx="8715375" cy="56435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  процессорах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предусмотрено шесть 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16-битных регистров: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CS –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сегмент кода;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DS –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сегмент данных;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SS –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сегмент стека;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ES –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GS –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       дополнительные регистры данных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FS –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2938" y="0"/>
            <a:ext cx="8156575" cy="7778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Сегментные регистры</a:t>
            </a: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1547664" y="4365104"/>
            <a:ext cx="714375" cy="1428750"/>
          </a:xfrm>
          <a:prstGeom prst="rightBrace">
            <a:avLst/>
          </a:prstGeom>
          <a:ln w="38100">
            <a:solidFill>
              <a:srgbClr val="FF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8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71255" y="4057194"/>
            <a:ext cx="8437562" cy="249289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Стек -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организованный   специальным образом участок памяти, который используется для временного хранения переменных, передачи параметров вызываемым подпрограмм и сохранения адреса возврата при вызове процедур и прерываний. Стек располагается в сегменте памяти, описываемом регистром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и текущее смещение вершины стека отражено в регистре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причем во время записи значение  этого смещения уменьшается, т. е. он «растет вниз».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63" y="0"/>
            <a:ext cx="2045494" cy="6429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Стек</a:t>
            </a:r>
          </a:p>
        </p:txBody>
      </p:sp>
      <p:pic>
        <p:nvPicPr>
          <p:cNvPr id="19460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31006" r="15617" b="38649"/>
          <a:stretch>
            <a:fillRect/>
          </a:stretch>
        </p:blipFill>
        <p:spPr bwMode="auto">
          <a:xfrm>
            <a:off x="2699792" y="571500"/>
            <a:ext cx="46434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93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23850" y="2169320"/>
            <a:ext cx="871264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 b="1" dirty="0">
                <a:solidFill>
                  <a:srgbClr val="FF0000"/>
                </a:solidFill>
              </a:rPr>
              <a:t>УЧЕБНЫЕ ВОПРОСЫ: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200" dirty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Инструментальная система Ассемблер. Форматы программ и команд языка Ассемблер. Типы и форматы данных. Способы адресации операндов. Группы базовых команд.</a:t>
            </a:r>
            <a:endParaRPr lang="ru-RU" altLang="ru-RU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73381" y="980729"/>
            <a:ext cx="8786812" cy="151216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15    14    13    12   11    10     9      8      7      6      5      4     3      2      1      0        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624" y="0"/>
            <a:ext cx="7231381" cy="6429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Регистр флагов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28688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750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28813" y="1357313"/>
            <a:ext cx="1000125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IOPL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28938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29000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29063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29125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929188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250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ZF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29313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29375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9438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29500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929563" y="1357313"/>
            <a:ext cx="50006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429625" y="1357313"/>
            <a:ext cx="5000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CF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9" name="TextBox 22"/>
          <p:cNvSpPr txBox="1">
            <a:spLocks noChangeArrowheads="1"/>
          </p:cNvSpPr>
          <p:nvPr/>
        </p:nvSpPr>
        <p:spPr bwMode="auto">
          <a:xfrm>
            <a:off x="535781" y="2233959"/>
            <a:ext cx="7286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переноса;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четности;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полупереноса;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нуля;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знака;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ловушки;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прерываний;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направления;</a:t>
            </a:r>
          </a:p>
          <a:p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флаг переполнения;</a:t>
            </a:r>
          </a:p>
          <a:p>
            <a:endParaRPr lang="ru-RU" altLang="ru-RU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ru-RU" altLang="ru-RU" sz="4000" b="1">
                <a:solidFill>
                  <a:schemeClr val="tx1"/>
                </a:solidFill>
              </a:rPr>
              <a:t>Программирование на языке ассемблер                   (</a:t>
            </a:r>
            <a:r>
              <a:rPr lang="en-US" altLang="ru-RU" sz="4000" b="1">
                <a:solidFill>
                  <a:schemeClr val="tx1"/>
                </a:solidFill>
              </a:rPr>
              <a:t>Assembler</a:t>
            </a:r>
            <a:r>
              <a:rPr lang="ru-RU" altLang="ru-RU" sz="4000" b="1">
                <a:solidFill>
                  <a:schemeClr val="tx1"/>
                </a:solidFill>
              </a:rPr>
              <a:t>)</a:t>
            </a:r>
            <a:br>
              <a:rPr lang="ru-RU" altLang="ru-RU" sz="4000">
                <a:solidFill>
                  <a:schemeClr val="tx1"/>
                </a:solidFill>
              </a:rPr>
            </a:br>
            <a:endParaRPr lang="ru-RU" altLang="ru-RU" sz="400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ru-RU" sz="3200"/>
          </a:p>
          <a:p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36095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br>
              <a:rPr lang="en-US" altLang="ru-RU" sz="4000"/>
            </a:br>
            <a:endParaRPr lang="ru-RU" altLang="ru-RU" sz="40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74700"/>
            <a:ext cx="91440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800" b="1"/>
              <a:t>1) Структура команд ассемблера.</a:t>
            </a:r>
            <a:endParaRPr lang="ru-RU" altLang="ru-RU" sz="1800"/>
          </a:p>
          <a:p>
            <a:r>
              <a:rPr lang="ru-RU" altLang="ru-RU" sz="1800" b="1"/>
              <a:t>Язык программирования наиболее полно учитывающий особенности "родного" микропроцессора и содержащий мнемонические обозначения машинных команд называется Ассемблером.</a:t>
            </a:r>
            <a:r>
              <a:rPr lang="ru-RU" altLang="ru-RU" sz="1800"/>
              <a:t> Программа, написанная на Ассемблере называется исходной программой. Далее остановимся на версии, называемой Турбо Ассемблер.</a:t>
            </a:r>
          </a:p>
          <a:p>
            <a:r>
              <a:rPr lang="ru-RU" altLang="ru-RU" sz="1800"/>
              <a:t>Разработка программы на Ассемблере состоит из следующих этапов: </a:t>
            </a:r>
          </a:p>
          <a:p>
            <a:r>
              <a:rPr lang="en-US" altLang="ru-RU" sz="1800"/>
              <a:t>   </a:t>
            </a:r>
            <a:r>
              <a:rPr lang="ru-RU" altLang="ru-RU" sz="1800"/>
              <a:t>1) Составление алгоритма в виде блок-схемы или структурного описания, </a:t>
            </a:r>
          </a:p>
          <a:p>
            <a:r>
              <a:rPr lang="en-US" altLang="ru-RU" sz="1800"/>
              <a:t>   </a:t>
            </a:r>
            <a:r>
              <a:rPr lang="ru-RU" altLang="ru-RU" sz="1800"/>
              <a:t>2) Ввод в ЭВМ текста исходной программы PROG.ASM с помощью редактора текстов. Имя PROG может быть произвольным, а расширение ASM - обязательно, </a:t>
            </a:r>
          </a:p>
          <a:p>
            <a:r>
              <a:rPr lang="en-US" altLang="ru-RU" sz="1800"/>
              <a:t>   </a:t>
            </a:r>
            <a:r>
              <a:rPr lang="ru-RU" altLang="ru-RU" sz="1800"/>
              <a:t>3) Перевод (</a:t>
            </a:r>
            <a:r>
              <a:rPr lang="ru-RU" altLang="ru-RU" sz="1800" b="1"/>
              <a:t>трансляция</a:t>
            </a:r>
            <a:r>
              <a:rPr lang="ru-RU" altLang="ru-RU" sz="1800"/>
              <a:t> или ассемблирование) исходной программы в машинные коды с помощью транслятора TASM.EXE. На этом этапе получается промежуточный продукт PROG.OBJ (объектный код). Выявленные при этом синтаксические и орфографические ошибки исправляются повтором </a:t>
            </a:r>
          </a:p>
          <a:p>
            <a:r>
              <a:rPr lang="en-US" altLang="ru-RU" sz="1800"/>
              <a:t>   </a:t>
            </a:r>
            <a:r>
              <a:rPr lang="ru-RU" altLang="ru-RU" sz="1800"/>
              <a:t>4) Преобразование с помощью программы TLINK.EXE объектного кода PROG.OBJ в выполнимый код PROG.EXE или PROG.COM. </a:t>
            </a:r>
          </a:p>
          <a:p>
            <a:r>
              <a:rPr lang="en-US" altLang="ru-RU" sz="1800"/>
              <a:t>  </a:t>
            </a:r>
            <a:r>
              <a:rPr lang="ru-RU" altLang="ru-RU" sz="1800"/>
              <a:t>5) Выполнение программы и ее отладка начиная с п.1, если встретились логические ошибки. </a:t>
            </a:r>
          </a:p>
          <a:p>
            <a:pPr algn="ctr" eaLnBrk="0" hangingPunct="0"/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22111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sz="1400">
                <a:cs typeface="Times New Roman" panose="02020603050405020304" pitchFamily="18" charset="0"/>
              </a:rPr>
              <a:t>Текст программы на Ассемблере содержит следующие операции: </a:t>
            </a:r>
            <a:endParaRPr lang="ru-RU" altLang="ru-RU" sz="1400"/>
          </a:p>
          <a:p>
            <a:pPr eaLnBrk="0" hangingPunct="0">
              <a:buFontTx/>
              <a:buAutoNum type="arabicPeriod"/>
            </a:pPr>
            <a:r>
              <a:rPr lang="ru-RU" altLang="ru-RU" sz="1400">
                <a:cs typeface="Times New Roman" panose="02020603050405020304" pitchFamily="18" charset="0"/>
              </a:rPr>
              <a:t>а)</a:t>
            </a:r>
            <a:r>
              <a:rPr lang="ru-RU" altLang="ru-RU" sz="1400" b="1">
                <a:cs typeface="Times New Roman" panose="02020603050405020304" pitchFamily="18" charset="0"/>
              </a:rPr>
              <a:t> команды или инструкции</a:t>
            </a:r>
            <a:r>
              <a:rPr lang="ru-RU" altLang="ru-RU" sz="1400">
                <a:cs typeface="Times New Roman" panose="02020603050405020304" pitchFamily="18" charset="0"/>
              </a:rPr>
              <a:t>, </a:t>
            </a:r>
            <a:endParaRPr lang="ru-RU" altLang="ru-RU" sz="1400"/>
          </a:p>
          <a:p>
            <a:pPr eaLnBrk="0" hangingPunct="0">
              <a:buFontTx/>
              <a:buAutoNum type="arabicPeriod"/>
            </a:pPr>
            <a:r>
              <a:rPr lang="ru-RU" altLang="ru-RU" sz="1400">
                <a:cs typeface="Times New Roman" panose="02020603050405020304" pitchFamily="18" charset="0"/>
              </a:rPr>
              <a:t>б)</a:t>
            </a:r>
            <a:r>
              <a:rPr lang="ru-RU" altLang="ru-RU" sz="1400" b="1">
                <a:cs typeface="Times New Roman" panose="02020603050405020304" pitchFamily="18" charset="0"/>
              </a:rPr>
              <a:t> директивы или псевдооператоры</a:t>
            </a:r>
            <a:r>
              <a:rPr lang="ru-RU" altLang="ru-RU" sz="1400">
                <a:cs typeface="Times New Roman" panose="02020603050405020304" pitchFamily="18" charset="0"/>
              </a:rPr>
              <a:t>, </a:t>
            </a:r>
            <a:endParaRPr lang="ru-RU" altLang="ru-RU" sz="1400"/>
          </a:p>
          <a:p>
            <a:pPr eaLnBrk="0" hangingPunct="0">
              <a:buFontTx/>
              <a:buAutoNum type="arabicPeriod"/>
            </a:pPr>
            <a:r>
              <a:rPr lang="ru-RU" altLang="ru-RU" sz="1400">
                <a:cs typeface="Times New Roman" panose="02020603050405020304" pitchFamily="18" charset="0"/>
              </a:rPr>
              <a:t>в)</a:t>
            </a:r>
            <a:r>
              <a:rPr lang="ru-RU" altLang="ru-RU" sz="1400" b="1">
                <a:cs typeface="Times New Roman" panose="02020603050405020304" pitchFamily="18" charset="0"/>
              </a:rPr>
              <a:t> операторы</a:t>
            </a:r>
            <a:r>
              <a:rPr lang="ru-RU" altLang="ru-RU" sz="1400">
                <a:cs typeface="Times New Roman" panose="02020603050405020304" pitchFamily="18" charset="0"/>
              </a:rPr>
              <a:t>, </a:t>
            </a:r>
            <a:endParaRPr lang="ru-RU" altLang="ru-RU" sz="1400"/>
          </a:p>
          <a:p>
            <a:pPr eaLnBrk="0" hangingPunct="0">
              <a:buFontTx/>
              <a:buAutoNum type="arabicPeriod"/>
            </a:pPr>
            <a:r>
              <a:rPr lang="ru-RU" altLang="ru-RU" sz="1400">
                <a:cs typeface="Times New Roman" panose="02020603050405020304" pitchFamily="18" charset="0"/>
              </a:rPr>
              <a:t>г)</a:t>
            </a:r>
            <a:r>
              <a:rPr lang="ru-RU" altLang="ru-RU" sz="1400" b="1">
                <a:cs typeface="Times New Roman" panose="02020603050405020304" pitchFamily="18" charset="0"/>
              </a:rPr>
              <a:t> предопределенные имена</a:t>
            </a:r>
            <a:r>
              <a:rPr lang="ru-RU" altLang="ru-RU" sz="1400">
                <a:cs typeface="Times New Roman" panose="02020603050405020304" pitchFamily="18" charset="0"/>
              </a:rPr>
              <a:t>. </a:t>
            </a:r>
            <a:endParaRPr lang="ru-RU" altLang="ru-RU" sz="1400"/>
          </a:p>
          <a:p>
            <a:pPr eaLnBrk="0" hangingPunct="0"/>
            <a:r>
              <a:rPr lang="ru-RU" altLang="ru-RU" sz="1400">
                <a:cs typeface="Times New Roman" panose="02020603050405020304" pitchFamily="18" charset="0"/>
              </a:rPr>
              <a:t>Действия обусловленные операциями перечисленными в пп.б,в,г выполняются на этапе трансляции, т.е. являются командами Ассемблеру. Операции, называемые командами или инструкциями выполняются во время выполнения программы, т.е. являются командами микропроцессору.Инструкция записывается на отдельной строке и включает до четырех полей, необязательные из которых выделены [ ]: </a:t>
            </a:r>
            <a:endParaRPr lang="ru-RU" altLang="ru-RU" sz="1400"/>
          </a:p>
          <a:p>
            <a:pPr eaLnBrk="0" hangingPunct="0"/>
            <a:endParaRPr lang="ru-RU" altLang="ru-RU" sz="1400"/>
          </a:p>
        </p:txBody>
      </p:sp>
      <p:graphicFrame>
        <p:nvGraphicFramePr>
          <p:cNvPr id="7198" name="Group 30"/>
          <p:cNvGraphicFramePr>
            <a:graphicFrameLocks noGrp="1"/>
          </p:cNvGraphicFramePr>
          <p:nvPr/>
        </p:nvGraphicFramePr>
        <p:xfrm>
          <a:off x="762000" y="3733800"/>
          <a:ext cx="6076950" cy="3206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28084236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24539105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86010780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489440024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[метка:]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мнемоника_команды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[операнд(ы)]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[;комментарий]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080231"/>
                  </a:ext>
                </a:extLst>
              </a:tr>
            </a:tbl>
          </a:graphicData>
        </a:graphic>
      </p:graphicFrame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0" y="4541838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sz="1200" b="1">
                <a:cs typeface="Times New Roman" panose="02020603050405020304" pitchFamily="18" charset="0"/>
              </a:rPr>
              <a:t>Метка или символический адрес</a:t>
            </a:r>
            <a:r>
              <a:rPr lang="ru-RU" altLang="ru-RU" sz="1200">
                <a:cs typeface="Times New Roman" panose="02020603050405020304" pitchFamily="18" charset="0"/>
              </a:rPr>
              <a:t>- условный адрес операции.</a:t>
            </a:r>
            <a:endParaRPr lang="ru-RU" altLang="ru-RU" sz="1100"/>
          </a:p>
          <a:p>
            <a:pPr eaLnBrk="0" hangingPunct="0"/>
            <a:r>
              <a:rPr lang="ru-RU" altLang="ru-RU" sz="1200" b="1">
                <a:cs typeface="Times New Roman" panose="02020603050405020304" pitchFamily="18" charset="0"/>
              </a:rPr>
              <a:t>Мнемоника - сокращенное обозначение кода операции (КОП) команды</a:t>
            </a:r>
            <a:r>
              <a:rPr lang="ru-RU" altLang="ru-RU" sz="1200">
                <a:cs typeface="Times New Roman" panose="02020603050405020304" pitchFamily="18" charset="0"/>
              </a:rPr>
              <a:t>, например мнемоника ADD обозначает сложение (addition).</a:t>
            </a:r>
            <a:endParaRPr lang="ru-RU" altLang="ru-RU" sz="1100"/>
          </a:p>
          <a:p>
            <a:pPr eaLnBrk="0" hangingPunct="0"/>
            <a:r>
              <a:rPr lang="ru-RU" altLang="ru-RU" sz="1200">
                <a:cs typeface="Times New Roman" panose="02020603050405020304" pitchFamily="18" charset="0"/>
              </a:rPr>
              <a:t>Операндами могут быть явно или неявно задаваемые двоичные наборы, над которыми производятся операции.Операнды приводятся в одной из четырех систем счисления и должны оканчиваться символом b(B), o(O), d(D), h(H) для 2, 8, 10 или 16-ной системы счисления.. К шестнадцатиричному числу добавляется слева ноль, если оно начинается с буквы. </a:t>
            </a: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140599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-52388" y="-26988"/>
            <a:ext cx="9196388" cy="679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/>
              <a:t>Система команд может быть классифицирована по трем основным признакам - </a:t>
            </a:r>
          </a:p>
          <a:p>
            <a:pPr algn="ctr"/>
            <a:r>
              <a:rPr lang="ru-RU" altLang="ru-RU"/>
              <a:t>длина команды или число занимаемых ею байтов, </a:t>
            </a:r>
          </a:p>
          <a:p>
            <a:pPr algn="ctr"/>
            <a:r>
              <a:rPr lang="ru-RU" altLang="ru-RU"/>
              <a:t>функциональное назначение и </a:t>
            </a:r>
          </a:p>
          <a:p>
            <a:pPr algn="ctr"/>
            <a:r>
              <a:rPr lang="ru-RU" altLang="ru-RU"/>
              <a:t>способ адресации. </a:t>
            </a:r>
          </a:p>
          <a:p>
            <a:pPr algn="ctr"/>
            <a:r>
              <a:rPr lang="ru-RU" altLang="ru-RU"/>
              <a:t>Для МП 1810ВМ86 (8086) команда занимает от одного до шести байтов. Первым байтом команды всегда является код операции, например код команды INT XXh равен CD(HEX). </a:t>
            </a:r>
          </a:p>
          <a:p>
            <a:pPr algn="ctr"/>
            <a:r>
              <a:rPr lang="ru-RU" altLang="ru-RU"/>
              <a:t>По функциональному признаку их можно разбить на пять больших групп: </a:t>
            </a:r>
          </a:p>
          <a:p>
            <a:pPr algn="ctr">
              <a:buFontTx/>
              <a:buAutoNum type="arabicPeriod"/>
            </a:pPr>
            <a:r>
              <a:rPr lang="ru-RU" altLang="ru-RU" b="1"/>
              <a:t>команды пересылки данных,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2. арифметические команды,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3. логические команды,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4. команды переходов и </a:t>
            </a:r>
            <a:endParaRPr lang="ru-RU" altLang="ru-RU"/>
          </a:p>
          <a:p>
            <a:pPr algn="ctr"/>
            <a:r>
              <a:rPr lang="ru-RU" altLang="ru-RU" b="1"/>
              <a:t>5. команды управления.</a:t>
            </a:r>
            <a:r>
              <a:rPr lang="ru-RU" altLang="ru-RU"/>
              <a:t> </a:t>
            </a:r>
          </a:p>
          <a:p>
            <a:pPr algn="ctr"/>
            <a:r>
              <a:rPr lang="ru-RU" altLang="ru-RU"/>
              <a:t>Существует пять основных способов адресации: </a:t>
            </a:r>
          </a:p>
          <a:p>
            <a:pPr algn="ctr"/>
            <a:r>
              <a:rPr lang="ru-RU" altLang="ru-RU" b="1"/>
              <a:t>регистровая,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непосредственная,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прямая,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косвенная и</a:t>
            </a:r>
            <a:r>
              <a:rPr lang="ru-RU" altLang="ru-RU"/>
              <a:t> </a:t>
            </a:r>
          </a:p>
          <a:p>
            <a:pPr algn="ctr"/>
            <a:r>
              <a:rPr lang="ru-RU" altLang="ru-RU" b="1"/>
              <a:t>стековая.</a:t>
            </a:r>
            <a:r>
              <a:rPr lang="ru-RU" altLang="ru-RU"/>
              <a:t> </a:t>
            </a:r>
          </a:p>
          <a:p>
            <a:pPr algn="ctr"/>
            <a:r>
              <a:rPr lang="ru-RU" altLang="ru-RU"/>
              <a:t>Большинство остальных способов адресации являются комбинациями или видоизменениями перечисленнных. </a:t>
            </a:r>
          </a:p>
        </p:txBody>
      </p:sp>
    </p:spTree>
    <p:extLst>
      <p:ext uri="{BB962C8B-B14F-4D97-AF65-F5344CB8AC3E}">
        <p14:creationId xmlns:p14="http://schemas.microsoft.com/office/powerpoint/2010/main" val="358118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1598613"/>
            <a:ext cx="91440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800"/>
              <a:t>В первом случае операнд(ы) </a:t>
            </a:r>
            <a:r>
              <a:rPr lang="ru-RU" altLang="ru-RU" sz="1800" b="1"/>
              <a:t>располагаются в </a:t>
            </a:r>
            <a:r>
              <a:rPr lang="ru-RU" altLang="ru-RU" sz="1800" b="1" u="sng">
                <a:hlinkClick r:id="rId2"/>
              </a:rPr>
              <a:t>регистрах микропроцессора</a:t>
            </a:r>
            <a:r>
              <a:rPr lang="ru-RU" altLang="ru-RU" sz="1800" b="1"/>
              <a:t> (МП</a:t>
            </a:r>
            <a:r>
              <a:rPr lang="ru-RU" altLang="ru-RU" sz="1800"/>
              <a:t>), например по команде MOV AX,CX пересылается содержимое CX в AX.</a:t>
            </a:r>
          </a:p>
          <a:p>
            <a:pPr algn="ctr"/>
            <a:r>
              <a:rPr lang="ru-RU" altLang="ru-RU" sz="1800"/>
              <a:t>При </a:t>
            </a:r>
            <a:r>
              <a:rPr lang="ru-RU" altLang="ru-RU" sz="1800" b="1"/>
              <a:t>непосредственной адресации</a:t>
            </a:r>
            <a:r>
              <a:rPr lang="ru-RU" altLang="ru-RU" sz="1800"/>
              <a:t> операнд располагается в памяти непосредственно за КОП, инструкция MOV AL,0f5h записывает число 245(f5) в регистр AL.</a:t>
            </a:r>
          </a:p>
          <a:p>
            <a:pPr algn="ctr"/>
            <a:r>
              <a:rPr lang="ru-RU" altLang="ru-RU" sz="1800"/>
              <a:t>В случае </a:t>
            </a:r>
            <a:r>
              <a:rPr lang="ru-RU" altLang="ru-RU" sz="1800" b="1"/>
              <a:t>прямой адресации</a:t>
            </a:r>
            <a:r>
              <a:rPr lang="ru-RU" altLang="ru-RU" sz="1800"/>
              <a:t> за КОП следует не сам операнд, а адрес ячейки памяти или внешнего устройства, например команда IN AL,40h вводит байт данных из внешнего устройства с адресом 40h.</a:t>
            </a:r>
          </a:p>
          <a:p>
            <a:pPr algn="ctr"/>
            <a:r>
              <a:rPr lang="ru-RU" altLang="ru-RU" sz="1800" b="1"/>
              <a:t>Косвенная адресация</a:t>
            </a:r>
            <a:r>
              <a:rPr lang="ru-RU" altLang="ru-RU" sz="1800"/>
              <a:t> отличается от регистровой тем, что в регистре хранится адрес операнда, т.е. по команде MOV AL,[BX] в аккумулятор al будет записано число из ячейки памяти с адресом, хранящимся в регистре BX.</a:t>
            </a:r>
          </a:p>
          <a:p>
            <a:pPr algn="ctr"/>
            <a:r>
              <a:rPr lang="ru-RU" altLang="ru-RU" sz="1800" b="1"/>
              <a:t>Стековая адресация</a:t>
            </a:r>
            <a:r>
              <a:rPr lang="ru-RU" altLang="ru-RU" sz="1800"/>
              <a:t> производится к операндам расположенным в области памяти, называемой </a:t>
            </a:r>
            <a:r>
              <a:rPr lang="ru-RU" altLang="ru-RU" sz="1800" u="sng">
                <a:hlinkClick r:id="rId2"/>
              </a:rPr>
              <a:t>стек</a:t>
            </a:r>
            <a:r>
              <a:rPr lang="ru-RU" altLang="ru-RU" sz="1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664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427038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2400" b="1"/>
              <a:t>2). Структура программы на ассемблере.</a:t>
            </a:r>
            <a:endParaRPr lang="ru-RU" altLang="ru-RU" sz="2400"/>
          </a:p>
          <a:p>
            <a:pPr algn="ctr"/>
            <a:r>
              <a:rPr lang="ru-RU" altLang="ru-RU" b="1"/>
              <a:t> </a:t>
            </a:r>
            <a:r>
              <a:rPr lang="ru-RU" altLang="ru-RU"/>
              <a:t>Программа, написанная на ассемблере, содержит следующие компоненты: ОПЕРАТОРЫ, ПРЕДОПРЕДЕЛЁННЫЕ ИМЕНА, ДИРЕКТИВЫ И КОМАНДЫ.</a:t>
            </a:r>
          </a:p>
          <a:p>
            <a:pPr algn="ctr"/>
            <a:r>
              <a:rPr lang="ru-RU" altLang="ru-RU" b="1"/>
              <a:t>1. </a:t>
            </a:r>
            <a:r>
              <a:rPr lang="ru-RU" altLang="ru-RU"/>
              <a:t>ПРЕДОПРЕДЕЛЕННЫЕ ИМЕНА </a:t>
            </a:r>
          </a:p>
          <a:p>
            <a:pPr algn="ctr"/>
            <a:r>
              <a:rPr lang="ru-RU" altLang="ru-RU" b="1"/>
              <a:t>$</a:t>
            </a:r>
            <a:r>
              <a:rPr lang="ru-RU" altLang="ru-RU"/>
              <a:t> - программный счетчик. Отмечает текущий адрес в текущем сегменте. </a:t>
            </a:r>
          </a:p>
          <a:p>
            <a:pPr algn="ctr"/>
            <a:r>
              <a:rPr lang="ru-RU" altLang="ru-RU"/>
              <a:t> </a:t>
            </a:r>
            <a:r>
              <a:rPr lang="ru-RU" altLang="ru-RU" b="1"/>
              <a:t>@data</a:t>
            </a:r>
            <a:r>
              <a:rPr lang="ru-RU" altLang="ru-RU"/>
              <a:t> - адрес начала сегмента данных.</a:t>
            </a:r>
          </a:p>
          <a:p>
            <a:pPr algn="ctr"/>
            <a:r>
              <a:rPr lang="en-US" altLang="ru-RU"/>
              <a:t>mov ax</a:t>
            </a:r>
            <a:r>
              <a:rPr lang="ru-RU" altLang="ru-RU"/>
              <a:t>,@</a:t>
            </a:r>
            <a:r>
              <a:rPr lang="en-US" altLang="ru-RU"/>
              <a:t>data</a:t>
            </a:r>
            <a:endParaRPr lang="ru-RU" altLang="ru-RU"/>
          </a:p>
          <a:p>
            <a:pPr algn="ctr"/>
            <a:r>
              <a:rPr lang="en-US" altLang="ru-RU"/>
              <a:t>mov ds,ax;</a:t>
            </a:r>
            <a:endParaRPr lang="ru-RU" altLang="ru-RU"/>
          </a:p>
          <a:p>
            <a:pPr algn="ctr"/>
            <a:r>
              <a:rPr lang="ru-RU" altLang="ru-RU"/>
              <a:t>в сегментном регистре DS теперь адрес сегмента данных.</a:t>
            </a:r>
          </a:p>
          <a:p>
            <a:pPr algn="ctr"/>
            <a:r>
              <a:rPr lang="ru-RU" altLang="ru-RU"/>
              <a:t> </a:t>
            </a:r>
            <a:r>
              <a:rPr lang="ru-RU" altLang="ru-RU" b="1"/>
              <a:t>??date, ??time, ??filename</a:t>
            </a:r>
            <a:r>
              <a:rPr lang="ru-RU" altLang="ru-RU"/>
              <a:t> - эти имена во время трансляции заменяются, соответственно на текущие дату, время и имя файла в формате </a:t>
            </a:r>
            <a:r>
              <a:rPr lang="ru-RU" altLang="ru-RU" u="sng">
                <a:hlinkClick r:id="rId2"/>
              </a:rPr>
              <a:t>ASCII</a:t>
            </a:r>
            <a:r>
              <a:rPr lang="ru-RU" altLang="ru-RU"/>
              <a:t>.</a:t>
            </a:r>
          </a:p>
          <a:p>
            <a:pPr algn="ctr"/>
            <a:r>
              <a:rPr lang="ru-RU" altLang="ru-RU" b="1"/>
              <a:t>2 ОПЕРАТОРЫ </a:t>
            </a:r>
            <a:endParaRPr lang="ru-RU" altLang="ru-RU"/>
          </a:p>
          <a:p>
            <a:pPr algn="ctr"/>
            <a:r>
              <a:rPr lang="ru-RU" altLang="ru-RU"/>
              <a:t>1.</a:t>
            </a:r>
            <a:r>
              <a:rPr lang="ru-RU" altLang="ru-RU" b="1"/>
              <a:t> () </a:t>
            </a:r>
            <a:r>
              <a:rPr lang="ru-RU" altLang="ru-RU"/>
              <a:t>- скобки, определяют порядок вычислений </a:t>
            </a:r>
          </a:p>
          <a:p>
            <a:pPr algn="ctr"/>
            <a:r>
              <a:rPr lang="ru-RU" altLang="ru-RU"/>
              <a:t>2.</a:t>
            </a:r>
            <a:r>
              <a:rPr lang="ru-RU" altLang="ru-RU" b="1"/>
              <a:t> []</a:t>
            </a:r>
            <a:r>
              <a:rPr lang="ru-RU" altLang="ru-RU"/>
              <a:t> - например [BX] означает содержимое ячейки памяти с адресом в регистре bx. Признак </a:t>
            </a:r>
            <a:r>
              <a:rPr lang="ru-RU" altLang="ru-RU" u="sng">
                <a:hlinkClick r:id="rId3"/>
              </a:rPr>
              <a:t>косвенной адресации</a:t>
            </a:r>
            <a:r>
              <a:rPr lang="ru-RU" altLang="ru-RU"/>
              <a:t>.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+, -, *, / </a:t>
            </a:r>
            <a:r>
              <a:rPr lang="ru-RU" altLang="ru-RU"/>
              <a:t>- операторы сложения, вычитания, умножения и деления.</a:t>
            </a:r>
          </a:p>
          <a:p>
            <a:pPr algn="ctr"/>
            <a:r>
              <a:rPr lang="ru-RU" altLang="ru-RU"/>
              <a:t>mov ax, (2 * 3 + 8 / 2) - 2; в регистр ax будет помещено число 8.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MOD</a:t>
            </a:r>
            <a:r>
              <a:rPr lang="ru-RU" altLang="ru-RU"/>
              <a:t> - деление по модулю. Даёт остаток. </a:t>
            </a:r>
          </a:p>
        </p:txBody>
      </p:sp>
    </p:spTree>
    <p:extLst>
      <p:ext uri="{BB962C8B-B14F-4D97-AF65-F5344CB8AC3E}">
        <p14:creationId xmlns:p14="http://schemas.microsoft.com/office/powerpoint/2010/main" val="188500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9207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/>
              <a:t>5.</a:t>
            </a:r>
            <a:r>
              <a:rPr lang="ru-RU" altLang="ru-RU" b="1"/>
              <a:t> SHL,SHR</a:t>
            </a:r>
            <a:r>
              <a:rPr lang="ru-RU" altLang="ru-RU"/>
              <a:t> - сдвиг операнда влево, вправо. </a:t>
            </a:r>
          </a:p>
          <a:p>
            <a:pPr algn="ctr"/>
            <a:r>
              <a:rPr lang="ru-RU" altLang="ru-RU"/>
              <a:t>mov si, 01010101b SHR 3; в регистр SI будет загружено число 0Ah (00001010). </a:t>
            </a:r>
          </a:p>
          <a:p>
            <a:pPr algn="ctr"/>
            <a:r>
              <a:rPr lang="ru-RU" altLang="ru-RU"/>
              <a:t>6.</a:t>
            </a:r>
            <a:r>
              <a:rPr lang="ru-RU" altLang="ru-RU" b="1"/>
              <a:t> NOT</a:t>
            </a:r>
            <a:r>
              <a:rPr lang="ru-RU" altLang="ru-RU"/>
              <a:t> - побитовая инверсия. </a:t>
            </a:r>
          </a:p>
          <a:p>
            <a:pPr algn="ctr"/>
            <a:r>
              <a:rPr lang="ru-RU" altLang="ru-RU"/>
              <a:t>7.</a:t>
            </a:r>
            <a:r>
              <a:rPr lang="ru-RU" altLang="ru-RU" b="1"/>
              <a:t> AND,OR,XOR</a:t>
            </a:r>
            <a:r>
              <a:rPr lang="ru-RU" altLang="ru-RU"/>
              <a:t> – операции</a:t>
            </a:r>
          </a:p>
          <a:p>
            <a:pPr algn="ctr"/>
            <a:r>
              <a:rPr lang="ru-RU" altLang="ru-RU"/>
              <a:t>mov dl, (10d OR 5d) XOR 7d; (dl) будет равно 8. </a:t>
            </a:r>
          </a:p>
          <a:p>
            <a:pPr algn="ctr"/>
            <a:r>
              <a:rPr lang="ru-RU" altLang="ru-RU"/>
              <a:t>8.</a:t>
            </a:r>
            <a:r>
              <a:rPr lang="ru-RU" altLang="ru-RU" b="1"/>
              <a:t> :</a:t>
            </a:r>
            <a:r>
              <a:rPr lang="ru-RU" altLang="ru-RU"/>
              <a:t> - переназначение сегмента. </a:t>
            </a:r>
          </a:p>
          <a:p>
            <a:pPr algn="ctr"/>
            <a:r>
              <a:rPr lang="ru-RU" altLang="ru-RU"/>
              <a:t>mov dl,[es:bx]; поместить в dl байт данных из сегмента es и отстоящий от его начала на (bx) байтов (смещение).</a:t>
            </a:r>
          </a:p>
          <a:p>
            <a:pPr algn="ctr"/>
            <a:r>
              <a:rPr lang="ru-RU" altLang="ru-RU"/>
              <a:t>9.</a:t>
            </a:r>
            <a:r>
              <a:rPr lang="ru-RU" altLang="ru-RU" b="1"/>
              <a:t> OFFSET</a:t>
            </a:r>
            <a:r>
              <a:rPr lang="ru-RU" altLang="ru-RU"/>
              <a:t> - оператор получения смещения адреса относительно начала сегмента (то есть количества байтов от начала сегмента до идентификатора адреса). </a:t>
            </a:r>
          </a:p>
          <a:p>
            <a:pPr algn="ctr"/>
            <a:r>
              <a:rPr lang="ru-RU" altLang="ru-RU"/>
              <a:t>mov bx, OFFSET table </a:t>
            </a:r>
          </a:p>
          <a:p>
            <a:pPr algn="ctr"/>
            <a:r>
              <a:rPr lang="ru-RU" altLang="ru-RU" b="1"/>
              <a:t> </a:t>
            </a:r>
            <a:r>
              <a:rPr lang="ru-RU" altLang="ru-RU"/>
              <a:t>ДИРЕКТИВЫ (ПСЕВДООПЕРАТОРЫ)</a:t>
            </a:r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:</a:t>
            </a:r>
            <a:r>
              <a:rPr lang="ru-RU" altLang="ru-RU"/>
              <a:t> - определяет близкую метку (в пределах сегмента). </a:t>
            </a:r>
          </a:p>
          <a:p>
            <a:pPr algn="ctr"/>
            <a:r>
              <a:rPr lang="ru-RU" altLang="ru-RU"/>
              <a:t>2 .</a:t>
            </a:r>
            <a:r>
              <a:rPr lang="ru-RU" altLang="ru-RU" b="1"/>
              <a:t> = </a:t>
            </a:r>
            <a:r>
              <a:rPr lang="ru-RU" altLang="ru-RU"/>
              <a:t>- присваивает символическому имени значение выражения.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.CODE </a:t>
            </a:r>
            <a:r>
              <a:rPr lang="ru-RU" altLang="ru-RU"/>
              <a:t>- определяет начало кодового сегмента, то есть сегмента, где располагаются коды программы.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.DATA</a:t>
            </a:r>
            <a:r>
              <a:rPr lang="ru-RU" altLang="ru-RU"/>
              <a:t> - определяет начало сегмента данных. </a:t>
            </a:r>
          </a:p>
          <a:p>
            <a:pPr algn="ctr"/>
            <a:r>
              <a:rPr lang="ru-RU" altLang="ru-RU"/>
              <a:t>5. </a:t>
            </a:r>
            <a:r>
              <a:rPr lang="ru-RU" altLang="ru-RU" b="1"/>
              <a:t>DB,DW</a:t>
            </a:r>
            <a:r>
              <a:rPr lang="ru-RU" altLang="ru-RU"/>
              <a:t> - директивы резервирующие один или несколько байтов: DB, или одно или несколько слов: DW. </a:t>
            </a:r>
          </a:p>
          <a:p>
            <a:pPr algn="ctr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526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/>
              <a:t>6. </a:t>
            </a:r>
            <a:r>
              <a:rPr lang="ru-RU" altLang="ru-RU" b="1"/>
              <a:t>END</a:t>
            </a:r>
            <a:r>
              <a:rPr lang="ru-RU" altLang="ru-RU"/>
              <a:t> - обозначает конец программы. </a:t>
            </a:r>
          </a:p>
          <a:p>
            <a:pPr algn="ctr"/>
            <a:r>
              <a:rPr lang="ru-RU" altLang="ru-RU"/>
              <a:t>7. </a:t>
            </a:r>
            <a:r>
              <a:rPr lang="ru-RU" altLang="ru-RU" b="1"/>
              <a:t>ENDM</a:t>
            </a:r>
            <a:r>
              <a:rPr lang="ru-RU" altLang="ru-RU"/>
              <a:t> - окончание блока или макроопределения </a:t>
            </a:r>
          </a:p>
          <a:p>
            <a:pPr algn="ctr"/>
            <a:r>
              <a:rPr lang="ru-RU" altLang="ru-RU"/>
              <a:t>8.</a:t>
            </a:r>
            <a:r>
              <a:rPr lang="ru-RU" altLang="ru-RU" b="1"/>
              <a:t> ENDP</a:t>
            </a:r>
            <a:r>
              <a:rPr lang="ru-RU" altLang="ru-RU"/>
              <a:t> - обозначает конец подпрограммы. </a:t>
            </a:r>
          </a:p>
          <a:p>
            <a:pPr algn="ctr"/>
            <a:r>
              <a:rPr lang="ru-RU" altLang="ru-RU"/>
              <a:t>9. </a:t>
            </a:r>
            <a:r>
              <a:rPr lang="ru-RU" altLang="ru-RU" b="1"/>
              <a:t>EQU</a:t>
            </a:r>
            <a:r>
              <a:rPr lang="ru-RU" altLang="ru-RU"/>
              <a:t> - присваивает символическому имени или строке значение выражения. </a:t>
            </a:r>
          </a:p>
          <a:p>
            <a:pPr algn="ctr"/>
            <a:r>
              <a:rPr lang="ru-RU" altLang="ru-RU"/>
              <a:t>10. </a:t>
            </a:r>
            <a:r>
              <a:rPr lang="ru-RU" altLang="ru-RU" b="1"/>
              <a:t>LABEL</a:t>
            </a:r>
            <a:r>
              <a:rPr lang="ru-RU" altLang="ru-RU"/>
              <a:t> - определяет метку соответствующего типа. </a:t>
            </a:r>
          </a:p>
          <a:p>
            <a:pPr algn="ctr"/>
            <a:r>
              <a:rPr lang="ru-RU" altLang="ru-RU"/>
              <a:t>11.</a:t>
            </a:r>
            <a:r>
              <a:rPr lang="ru-RU" altLang="ru-RU" b="1"/>
              <a:t> LOCAL</a:t>
            </a:r>
            <a:r>
              <a:rPr lang="ru-RU" altLang="ru-RU"/>
              <a:t> - определяет метки внутри макроопределений как локальные и в каждом макрорасширении вместо них ассемблер вставляет уникальные метки: ??XXXX, где XXXX = (0000...FFFF)h. Почему ??XXXX ? Да потому что никому не должно прийти в голову начинать символическое имя с ??, и транслятор смело может генерировать метки не боясь совпадений.</a:t>
            </a:r>
          </a:p>
          <a:p>
            <a:pPr algn="ctr"/>
            <a:r>
              <a:rPr lang="ru-RU" altLang="ru-RU"/>
              <a:t>12. </a:t>
            </a:r>
            <a:r>
              <a:rPr lang="ru-RU" altLang="ru-RU" b="1"/>
              <a:t>MACRO</a:t>
            </a:r>
            <a:r>
              <a:rPr lang="ru-RU" altLang="ru-RU"/>
              <a:t> - задает макроопределение. </a:t>
            </a:r>
          </a:p>
          <a:p>
            <a:pPr algn="ctr"/>
            <a:r>
              <a:rPr lang="ru-RU" altLang="ru-RU" b="1"/>
              <a:t>Swap   MACRO a,b; a,b - параметры макро (ячейки памяти)</a:t>
            </a:r>
            <a:endParaRPr lang="ru-RU" altLang="ru-RU"/>
          </a:p>
          <a:p>
            <a:pPr algn="ctr"/>
            <a:r>
              <a:rPr lang="ru-RU" altLang="ru-RU" b="1"/>
              <a:t>       mov ax,b;данное макрооопределение позволяет делать</a:t>
            </a:r>
            <a:endParaRPr lang="ru-RU" altLang="ru-RU"/>
          </a:p>
          <a:p>
            <a:pPr algn="ctr"/>
            <a:r>
              <a:rPr lang="ru-RU" altLang="ru-RU" b="1"/>
              <a:t>       mov bx,a;обмен данными между ячейками памяти, в</a:t>
            </a:r>
            <a:endParaRPr lang="ru-RU" altLang="ru-RU"/>
          </a:p>
          <a:p>
            <a:pPr algn="ctr"/>
            <a:r>
              <a:rPr lang="ru-RU" altLang="ru-RU" b="1"/>
              <a:t>       mov a,ax;отличие от команды xchg ;</a:t>
            </a:r>
            <a:endParaRPr lang="ru-RU" altLang="ru-RU"/>
          </a:p>
          <a:p>
            <a:pPr algn="ctr"/>
            <a:r>
              <a:rPr lang="ru-RU" altLang="ru-RU" b="1"/>
              <a:t>       </a:t>
            </a:r>
            <a:r>
              <a:rPr lang="en-US" altLang="ru-RU" b="1"/>
              <a:t>mov b,bx;</a:t>
            </a:r>
            <a:r>
              <a:rPr lang="ru-RU" altLang="ru-RU" b="1"/>
              <a:t>нельзя</a:t>
            </a:r>
            <a:r>
              <a:rPr lang="en-US" altLang="ru-RU" b="1"/>
              <a:t> mov a,b;</a:t>
            </a:r>
            <a:endParaRPr lang="ru-RU" altLang="ru-RU"/>
          </a:p>
          <a:p>
            <a:pPr algn="ctr"/>
            <a:r>
              <a:rPr lang="en-US" altLang="ru-RU" b="1"/>
              <a:t>       </a:t>
            </a:r>
            <a:r>
              <a:rPr lang="ru-RU" altLang="ru-RU" b="1"/>
              <a:t>ENDM</a:t>
            </a:r>
            <a:endParaRPr lang="ru-RU" altLang="ru-RU"/>
          </a:p>
          <a:p>
            <a:pPr algn="ctr"/>
            <a:r>
              <a:rPr lang="ru-RU" altLang="ru-RU"/>
              <a:t>Вызов этого макроса производится командой: Swap m,n </a:t>
            </a:r>
          </a:p>
        </p:txBody>
      </p:sp>
    </p:spTree>
    <p:extLst>
      <p:ext uri="{BB962C8B-B14F-4D97-AF65-F5344CB8AC3E}">
        <p14:creationId xmlns:p14="http://schemas.microsoft.com/office/powerpoint/2010/main" val="257407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ru-RU" altLang="ru-RU"/>
          </a:p>
          <a:p>
            <a:pPr algn="ctr"/>
            <a:r>
              <a:rPr lang="ru-RU" altLang="ru-RU"/>
              <a:t>13. </a:t>
            </a:r>
            <a:r>
              <a:rPr lang="ru-RU" altLang="ru-RU" b="1"/>
              <a:t>.MODEL</a:t>
            </a:r>
            <a:r>
              <a:rPr lang="ru-RU" altLang="ru-RU"/>
              <a:t> - определяет размер памяти под данные и код программы. </a:t>
            </a:r>
          </a:p>
          <a:p>
            <a:pPr algn="ctr"/>
            <a:r>
              <a:rPr lang="ru-RU" altLang="ru-RU"/>
              <a:t>.MODEL tiny;под программу,данные и стек отводится один общий сегмент (64 Kb).</a:t>
            </a:r>
          </a:p>
          <a:p>
            <a:pPr algn="ctr"/>
            <a:r>
              <a:rPr lang="ru-RU" altLang="ru-RU"/>
              <a:t>14.</a:t>
            </a:r>
            <a:r>
              <a:rPr lang="ru-RU" altLang="ru-RU" b="1"/>
              <a:t> PROC</a:t>
            </a:r>
            <a:r>
              <a:rPr lang="ru-RU" altLang="ru-RU"/>
              <a:t> - определяет начало подрограммы. </a:t>
            </a:r>
          </a:p>
          <a:p>
            <a:pPr algn="ctr"/>
            <a:r>
              <a:rPr lang="ru-RU" altLang="ru-RU" b="1"/>
              <a:t>Print  PROC NEAR</a:t>
            </a:r>
            <a:endParaRPr lang="ru-RU" altLang="ru-RU"/>
          </a:p>
          <a:p>
            <a:pPr algn="ctr"/>
            <a:r>
              <a:rPr lang="ru-RU" altLang="ru-RU" b="1"/>
              <a:t>       ;здесь команды подпрограммы</a:t>
            </a:r>
            <a:endParaRPr lang="ru-RU" altLang="ru-RU"/>
          </a:p>
          <a:p>
            <a:pPr algn="ctr"/>
            <a:r>
              <a:rPr lang="ru-RU" altLang="ru-RU" b="1"/>
              <a:t>Print  ENDP</a:t>
            </a:r>
            <a:endParaRPr lang="ru-RU" altLang="ru-RU"/>
          </a:p>
          <a:p>
            <a:pPr algn="ctr"/>
            <a:r>
              <a:rPr lang="ru-RU" altLang="ru-RU" b="1"/>
              <a:t>       ....</a:t>
            </a:r>
            <a:endParaRPr lang="ru-RU" altLang="ru-RU"/>
          </a:p>
          <a:p>
            <a:pPr algn="ctr"/>
            <a:r>
              <a:rPr lang="ru-RU" altLang="ru-RU" b="1"/>
              <a:t>       call Print;вызов подпрграммы.</a:t>
            </a:r>
            <a:endParaRPr lang="ru-RU" altLang="ru-RU"/>
          </a:p>
          <a:p>
            <a:pPr algn="ctr"/>
            <a:r>
              <a:rPr lang="ru-RU" altLang="ru-RU"/>
              <a:t>15. </a:t>
            </a:r>
            <a:r>
              <a:rPr lang="ru-RU" altLang="ru-RU" b="1"/>
              <a:t>.STACK</a:t>
            </a:r>
            <a:r>
              <a:rPr lang="ru-RU" altLang="ru-RU"/>
              <a:t> - определяет размер стека. </a:t>
            </a:r>
          </a:p>
          <a:p>
            <a:pPr algn="ctr"/>
            <a:r>
              <a:rPr lang="ru-RU" altLang="ru-RU"/>
              <a:t>.STACK 200h; выделяет 512 байтов для стека.</a:t>
            </a:r>
          </a:p>
          <a:p>
            <a:pPr algn="ctr"/>
            <a:r>
              <a:rPr lang="ru-RU" altLang="ru-RU"/>
              <a:t>16. </a:t>
            </a:r>
            <a:r>
              <a:rPr lang="ru-RU" altLang="ru-RU" b="1"/>
              <a:t>.RADIX base</a:t>
            </a:r>
            <a:r>
              <a:rPr lang="ru-RU" altLang="ru-RU"/>
              <a:t> - определяет систему счисления по умолчанию, где base - основание системы счисления: 2, 8, 10, 16. </a:t>
            </a:r>
          </a:p>
          <a:p>
            <a:pPr algn="ctr"/>
            <a:r>
              <a:rPr lang="ru-RU" altLang="ru-RU" b="1"/>
              <a:t>       </a:t>
            </a:r>
            <a:r>
              <a:rPr lang="en-US" altLang="ru-RU" b="1"/>
              <a:t>.RADIX 8</a:t>
            </a:r>
            <a:endParaRPr lang="ru-RU" altLang="ru-RU"/>
          </a:p>
          <a:p>
            <a:pPr algn="ctr"/>
            <a:r>
              <a:rPr lang="en-US" altLang="ru-RU" b="1"/>
              <a:t>oct    = 77; oct </a:t>
            </a:r>
            <a:r>
              <a:rPr lang="ru-RU" altLang="ru-RU" b="1"/>
              <a:t>равно</a:t>
            </a:r>
            <a:r>
              <a:rPr lang="en-US" altLang="ru-RU" b="1"/>
              <a:t> 63d.</a:t>
            </a:r>
            <a:endParaRPr lang="ru-RU" altLang="ru-RU"/>
          </a:p>
          <a:p>
            <a:pPr algn="ctr"/>
            <a:r>
              <a:rPr lang="ru-RU" altLang="ru-RU"/>
              <a:t>17.</a:t>
            </a:r>
            <a:r>
              <a:rPr lang="ru-RU" altLang="ru-RU" b="1"/>
              <a:t> ;</a:t>
            </a:r>
            <a:r>
              <a:rPr lang="ru-RU" altLang="ru-RU"/>
              <a:t> - начало комментария.</a:t>
            </a:r>
          </a:p>
        </p:txBody>
      </p:sp>
    </p:spTree>
    <p:extLst>
      <p:ext uri="{BB962C8B-B14F-4D97-AF65-F5344CB8AC3E}">
        <p14:creationId xmlns:p14="http://schemas.microsoft.com/office/powerpoint/2010/main" val="230540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85775" y="955675"/>
            <a:ext cx="217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125"/>
              </a:lnSpc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•   </a:t>
            </a:r>
            <a:r>
              <a:rPr lang="ru-RU" altLang="ru-RU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942975" y="1363663"/>
            <a:ext cx="7148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663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–  Ирвин, Кип. Язык ассемблера для процессоров Intel,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1322388" y="1636713"/>
            <a:ext cx="4264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663"/>
              </a:lnSpc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4е издание.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ISBN 5-8459-0779-9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942975" y="1987550"/>
            <a:ext cx="6786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663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–  Юров В.И., Assembler: Специальный справочник.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1322388" y="2262188"/>
            <a:ext cx="2625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663"/>
              </a:lnSpc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ISBN 5-469-00003-6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31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/>
              <a:t>Рассмотрим  классификацию команд.</a:t>
            </a:r>
          </a:p>
          <a:p>
            <a:pPr algn="ctr"/>
            <a:r>
              <a:rPr lang="ru-RU" altLang="ru-RU" b="1"/>
              <a:t>1. </a:t>
            </a:r>
            <a:r>
              <a:rPr lang="ru-RU" altLang="ru-RU"/>
              <a:t>КОМАНДЫ ПЕРЕСЫЛКИ </a:t>
            </a:r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MOV</a:t>
            </a:r>
            <a:r>
              <a:rPr lang="ru-RU" altLang="ru-RU"/>
              <a:t> DST,SRC; переслать (SRC) в (DST). Здесь и далее содержимое регистра, например регистра AL будет обозначаться - (AL) или (al), а пересылка в комментарии будет обозначаться знаком &lt;-- .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PUSH</a:t>
            </a:r>
            <a:r>
              <a:rPr lang="ru-RU" altLang="ru-RU"/>
              <a:t> RP; поместить на вершину </a:t>
            </a:r>
            <a:r>
              <a:rPr lang="ru-RU" altLang="ru-RU" u="sng">
                <a:hlinkClick r:id="rId2"/>
              </a:rPr>
              <a:t>стека</a:t>
            </a:r>
            <a:r>
              <a:rPr lang="ru-RU" altLang="ru-RU"/>
              <a:t> содержимое пары регистров RP (например push bx).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POP</a:t>
            </a:r>
            <a:r>
              <a:rPr lang="ru-RU" altLang="ru-RU"/>
              <a:t> RP; снять с вершины стека два байта и поместить в пару RP (например pop ax).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XCHG</a:t>
            </a:r>
            <a:r>
              <a:rPr lang="ru-RU" altLang="ru-RU"/>
              <a:t> DST, SRC; поменять местами содержимое (DST) и (SRC). Оба операнда не могут быть одновременно содержимым ячеек памяти. </a:t>
            </a:r>
          </a:p>
          <a:p>
            <a:pPr algn="ctr"/>
            <a:r>
              <a:rPr lang="ru-RU" altLang="ru-RU"/>
              <a:t>5.</a:t>
            </a:r>
            <a:r>
              <a:rPr lang="ru-RU" altLang="ru-RU" b="1"/>
              <a:t> XLAT </a:t>
            </a:r>
            <a:r>
              <a:rPr lang="ru-RU" altLang="ru-RU"/>
              <a:t>SRC; извлечь из таблицы с начальным адресом SRC байт данных имеющий номер от начала таблицы = (AL), и поместить его в AL. Адрес SRC должен находиться в регистре BX. Другой вариант: XLATB. </a:t>
            </a:r>
          </a:p>
          <a:p>
            <a:pPr algn="ctr"/>
            <a:r>
              <a:rPr lang="ru-RU" altLang="ru-RU"/>
              <a:t>6.</a:t>
            </a:r>
            <a:r>
              <a:rPr lang="ru-RU" altLang="ru-RU" b="1"/>
              <a:t> IN</a:t>
            </a:r>
            <a:r>
              <a:rPr lang="ru-RU" altLang="ru-RU"/>
              <a:t> ACCUM, PORT; поместить в аккумулятор AL или AX байт или слово из порта с адресом PORT. Если адрес порта &lt;= FF то адрес порта может указываться </a:t>
            </a:r>
            <a:r>
              <a:rPr lang="ru-RU" altLang="ru-RU" u="sng">
                <a:hlinkClick r:id="rId3"/>
              </a:rPr>
              <a:t>непосредственно</a:t>
            </a:r>
            <a:r>
              <a:rPr lang="ru-RU" altLang="ru-RU"/>
              <a:t>, если адрес порта &gt; FF, то адрес порта указывается </a:t>
            </a:r>
            <a:r>
              <a:rPr lang="ru-RU" altLang="ru-RU" u="sng">
                <a:hlinkClick r:id="rId3"/>
              </a:rPr>
              <a:t>косвенно</a:t>
            </a:r>
            <a:r>
              <a:rPr lang="ru-RU" altLang="ru-RU"/>
              <a:t>, через содержимое регистра DX (</a:t>
            </a:r>
            <a:r>
              <a:rPr lang="ru-RU" altLang="ru-RU" u="sng">
                <a:hlinkClick r:id="rId2"/>
              </a:rPr>
              <a:t>специальная функция</a:t>
            </a:r>
            <a:r>
              <a:rPr lang="ru-RU" altLang="ru-RU"/>
              <a:t> регистра общего назначения). </a:t>
            </a:r>
          </a:p>
        </p:txBody>
      </p:sp>
    </p:spTree>
    <p:extLst>
      <p:ext uri="{BB962C8B-B14F-4D97-AF65-F5344CB8AC3E}">
        <p14:creationId xmlns:p14="http://schemas.microsoft.com/office/powerpoint/2010/main" val="13936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/>
          </a:p>
          <a:p>
            <a:pPr algn="ctr"/>
            <a:r>
              <a:rPr lang="ru-RU" altLang="ru-RU"/>
              <a:t>7.</a:t>
            </a:r>
            <a:r>
              <a:rPr lang="ru-RU" altLang="ru-RU" b="1"/>
              <a:t> OUT</a:t>
            </a:r>
            <a:r>
              <a:rPr lang="ru-RU" altLang="ru-RU"/>
              <a:t> PORT, ACCUM; переслать из аккумулятора AL или AX байт или слово в ВУ с символическим адресом PORT. </a:t>
            </a:r>
          </a:p>
          <a:p>
            <a:pPr algn="ctr"/>
            <a:r>
              <a:rPr lang="ru-RU" altLang="ru-RU"/>
              <a:t>8. </a:t>
            </a:r>
            <a:r>
              <a:rPr lang="ru-RU" altLang="ru-RU" b="1"/>
              <a:t>LEA</a:t>
            </a:r>
            <a:r>
              <a:rPr lang="ru-RU" altLang="ru-RU"/>
              <a:t> RP,M; загрузить в регистр RP </a:t>
            </a:r>
            <a:r>
              <a:rPr lang="ru-RU" altLang="ru-RU" u="sng">
                <a:hlinkClick r:id="rId2"/>
              </a:rPr>
              <a:t>эффективный адрес (смещение)</a:t>
            </a:r>
            <a:r>
              <a:rPr lang="ru-RU" altLang="ru-RU"/>
              <a:t> ячейки памяти с символическим адресом M.</a:t>
            </a:r>
          </a:p>
          <a:p>
            <a:pPr algn="ctr"/>
            <a:endParaRPr lang="ru-RU" altLang="ru-RU"/>
          </a:p>
          <a:p>
            <a:pPr algn="ctr"/>
            <a:r>
              <a:rPr lang="ru-RU" altLang="ru-RU" b="1"/>
              <a:t>2.АРИФМЕТИЧЕСКИЕ КОМАНДЫ </a:t>
            </a:r>
            <a:endParaRPr lang="ru-RU" altLang="ru-RU"/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ADD</a:t>
            </a:r>
            <a:r>
              <a:rPr lang="ru-RU" altLang="ru-RU"/>
              <a:t> DST, SRC; сложить содержимое SRC и DST и результат переслать в DST. </a:t>
            </a:r>
          </a:p>
          <a:p>
            <a:pPr algn="ctr"/>
            <a:r>
              <a:rPr lang="ru-RU" altLang="ru-RU"/>
              <a:t>add al, [mem_byte]; mem_byte однобайтовая ячейка памяти </a:t>
            </a:r>
          </a:p>
          <a:p>
            <a:pPr algn="ctr"/>
            <a:r>
              <a:rPr lang="ru-RU" altLang="ru-RU"/>
              <a:t>add [mem_word], dx; mem_word двухбайтовая ячейка памяти</a:t>
            </a:r>
          </a:p>
          <a:p>
            <a:pPr algn="ctr"/>
            <a:r>
              <a:rPr lang="ru-RU" altLang="ru-RU"/>
              <a:t>add ch,10001010b;</a:t>
            </a:r>
          </a:p>
          <a:p>
            <a:pPr algn="ctr"/>
            <a:r>
              <a:rPr lang="ru-RU" altLang="ru-RU"/>
              <a:t>2.</a:t>
            </a:r>
            <a:r>
              <a:rPr lang="ru-RU" altLang="ru-RU" b="1"/>
              <a:t> INC</a:t>
            </a:r>
            <a:r>
              <a:rPr lang="ru-RU" altLang="ru-RU"/>
              <a:t> DST; увеличить (DST) на 1 (инкремент (DST)). </a:t>
            </a:r>
          </a:p>
          <a:p>
            <a:pPr algn="ctr"/>
            <a:r>
              <a:rPr lang="ru-RU" altLang="ru-RU"/>
              <a:t>3.</a:t>
            </a:r>
            <a:r>
              <a:rPr lang="ru-RU" altLang="ru-RU" b="1"/>
              <a:t> SUB</a:t>
            </a:r>
            <a:r>
              <a:rPr lang="ru-RU" altLang="ru-RU"/>
              <a:t> DST, SRC; вычесть (SRC) из (DST) и результат поместить в DST.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DEC</a:t>
            </a:r>
            <a:r>
              <a:rPr lang="ru-RU" altLang="ru-RU"/>
              <a:t> DST; декремент (DST). </a:t>
            </a:r>
          </a:p>
          <a:p>
            <a:pPr algn="ctr"/>
            <a:r>
              <a:rPr lang="ru-RU" altLang="ru-RU"/>
              <a:t>5.</a:t>
            </a:r>
            <a:r>
              <a:rPr lang="ru-RU" altLang="ru-RU" b="1"/>
              <a:t> CMP</a:t>
            </a:r>
            <a:r>
              <a:rPr lang="ru-RU" altLang="ru-RU"/>
              <a:t> DST, SRC; сравнить содержимое DST и SRC. Эта команда выполняет вычитание (SRC) из (DST) но разность не помещает в DST и по результату операции воздействует на </a:t>
            </a:r>
            <a:r>
              <a:rPr lang="ru-RU" altLang="ru-RU" u="sng">
                <a:hlinkClick r:id="rId2"/>
              </a:rPr>
              <a:t>флаги</a:t>
            </a:r>
            <a:r>
              <a:rPr lang="ru-RU" alt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54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700088"/>
            <a:ext cx="9144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b="1"/>
              <a:t>3. ЛОГИЧЕСКИЕ КОМАНДЫ И КОМАНДЫ СДВИГА </a:t>
            </a:r>
          </a:p>
          <a:p>
            <a:pPr algn="ctr"/>
            <a:endParaRPr lang="ru-RU" altLang="ru-RU"/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AND</a:t>
            </a:r>
            <a:r>
              <a:rPr lang="ru-RU" altLang="ru-RU"/>
              <a:t> DST, SRC; поразрядное </a:t>
            </a:r>
            <a:r>
              <a:rPr lang="ru-RU" altLang="ru-RU" u="sng">
                <a:hlinkClick r:id="rId2"/>
              </a:rPr>
              <a:t>логическое "И"</a:t>
            </a:r>
            <a:r>
              <a:rPr lang="ru-RU" altLang="ru-RU"/>
              <a:t>. 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OR</a:t>
            </a:r>
            <a:r>
              <a:rPr lang="ru-RU" altLang="ru-RU"/>
              <a:t> DST, SRC; поразрядное </a:t>
            </a:r>
            <a:r>
              <a:rPr lang="ru-RU" altLang="ru-RU" u="sng">
                <a:hlinkClick r:id="rId2"/>
              </a:rPr>
              <a:t>логическое "ИЛИ"</a:t>
            </a:r>
            <a:r>
              <a:rPr lang="ru-RU" altLang="ru-RU"/>
              <a:t>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NOT</a:t>
            </a:r>
            <a:r>
              <a:rPr lang="ru-RU" altLang="ru-RU"/>
              <a:t> DST; инверсия всех битов приемника. </a:t>
            </a:r>
          </a:p>
          <a:p>
            <a:pPr algn="ctr"/>
            <a:r>
              <a:rPr lang="ru-RU" altLang="ru-RU"/>
              <a:t>5. </a:t>
            </a:r>
            <a:r>
              <a:rPr lang="ru-RU" altLang="ru-RU" b="1"/>
              <a:t>TEST</a:t>
            </a:r>
            <a:r>
              <a:rPr lang="ru-RU" altLang="ru-RU"/>
              <a:t> DST, SRC; выполняет операцию AND над операндами, но воздействует только на флаги и не изменяет самих операндов. </a:t>
            </a:r>
          </a:p>
          <a:p>
            <a:pPr algn="ctr"/>
            <a:r>
              <a:rPr lang="ru-RU" altLang="ru-RU"/>
              <a:t>6. </a:t>
            </a:r>
            <a:r>
              <a:rPr lang="ru-RU" altLang="ru-RU" b="1"/>
              <a:t>SHR</a:t>
            </a:r>
            <a:r>
              <a:rPr lang="ru-RU" altLang="ru-RU"/>
              <a:t> DST, CNT; логический сдвиг вправо, освобождающиеся слева биты заполняются нулем, крайний правый бит выталкивается во флаг CF. Операнд DST может быть ячейкой </a:t>
            </a:r>
          </a:p>
          <a:p>
            <a:pPr algn="ctr"/>
            <a:r>
              <a:rPr lang="ru-RU" altLang="ru-RU"/>
              <a:t>7. </a:t>
            </a:r>
            <a:r>
              <a:rPr lang="ru-RU" altLang="ru-RU" b="1"/>
              <a:t>SHL</a:t>
            </a:r>
            <a:r>
              <a:rPr lang="ru-RU" altLang="ru-RU"/>
              <a:t> DST, CNT; логический сдвиг влево. </a:t>
            </a:r>
          </a:p>
          <a:p>
            <a:pPr algn="ctr"/>
            <a:r>
              <a:rPr lang="ru-RU" altLang="ru-RU"/>
              <a:t>8. </a:t>
            </a:r>
            <a:r>
              <a:rPr lang="ru-RU" altLang="ru-RU" b="1"/>
              <a:t>RLC</a:t>
            </a:r>
            <a:r>
              <a:rPr lang="ru-RU" altLang="ru-RU"/>
              <a:t> DST, CNT; циклический сдвиг влево через перенос</a:t>
            </a:r>
          </a:p>
          <a:p>
            <a:pPr algn="ctr"/>
            <a:r>
              <a:rPr lang="ru-RU" altLang="ru-RU"/>
              <a:t>9. </a:t>
            </a:r>
            <a:r>
              <a:rPr lang="ru-RU" altLang="ru-RU" b="1"/>
              <a:t>RRC</a:t>
            </a:r>
            <a:r>
              <a:rPr lang="ru-RU" altLang="ru-RU"/>
              <a:t> DST, CNT;циклический сдвиг вправо через перенос</a:t>
            </a:r>
          </a:p>
          <a:p>
            <a:pPr algn="ctr"/>
            <a:r>
              <a:rPr lang="ru-RU" altLang="ru-RU"/>
              <a:t>10. </a:t>
            </a:r>
            <a:r>
              <a:rPr lang="ru-RU" altLang="ru-RU" b="1"/>
              <a:t>ROR</a:t>
            </a:r>
            <a:r>
              <a:rPr lang="ru-RU" altLang="ru-RU"/>
              <a:t> DST, CNT;циклический сдвиг влево</a:t>
            </a:r>
          </a:p>
          <a:p>
            <a:pPr algn="ctr"/>
            <a:r>
              <a:rPr lang="ru-RU" altLang="ru-RU"/>
              <a:t>11. </a:t>
            </a:r>
            <a:r>
              <a:rPr lang="ru-RU" altLang="ru-RU" b="1"/>
              <a:t>ROL</a:t>
            </a:r>
            <a:r>
              <a:rPr lang="ru-RU" altLang="ru-RU"/>
              <a:t> DST, CNT;циклический сдвиг вправо</a:t>
            </a:r>
          </a:p>
        </p:txBody>
      </p:sp>
    </p:spTree>
    <p:extLst>
      <p:ext uri="{BB962C8B-B14F-4D97-AF65-F5344CB8AC3E}">
        <p14:creationId xmlns:p14="http://schemas.microsoft.com/office/powerpoint/2010/main" val="1906277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b="1"/>
              <a:t>4. КОМАНДЫ ПЕРЕДАЧИ УПРАВЛЕНИЯ </a:t>
            </a:r>
          </a:p>
          <a:p>
            <a:pPr algn="ctr"/>
            <a:endParaRPr lang="ru-RU" altLang="ru-RU"/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CALL</a:t>
            </a:r>
            <a:r>
              <a:rPr lang="ru-RU" altLang="ru-RU"/>
              <a:t> SUBR; вызов подпрограммы с адресом SUBR; 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RET</a:t>
            </a:r>
            <a:r>
              <a:rPr lang="ru-RU" altLang="ru-RU"/>
              <a:t>; возврат из подпрограммы к оператору следующему непосредственно за CALL, то есть в приведенном выше примере к MOV .. 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JMP</a:t>
            </a:r>
            <a:r>
              <a:rPr lang="ru-RU" altLang="ru-RU"/>
              <a:t> NAME; безусловный переход к команде с символическим адресом NAME.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JA</a:t>
            </a:r>
            <a:r>
              <a:rPr lang="ru-RU" altLang="ru-RU"/>
              <a:t> NAME или </a:t>
            </a:r>
            <a:r>
              <a:rPr lang="ru-RU" altLang="ru-RU" b="1"/>
              <a:t>JNBE</a:t>
            </a:r>
            <a:r>
              <a:rPr lang="ru-RU" altLang="ru-RU"/>
              <a:t> NAME; условный переход, если, например, в результате сравнения CMP DST, SRC приемник по </a:t>
            </a:r>
            <a:r>
              <a:rPr lang="ru-RU" altLang="ru-RU" b="1"/>
              <a:t>абсолютной величине больше</a:t>
            </a:r>
            <a:r>
              <a:rPr lang="ru-RU" altLang="ru-RU"/>
              <a:t> источника, то перейти к метке name. </a:t>
            </a:r>
          </a:p>
          <a:p>
            <a:pPr algn="ctr"/>
            <a:r>
              <a:rPr lang="ru-RU" altLang="ru-RU"/>
              <a:t>5.</a:t>
            </a:r>
            <a:r>
              <a:rPr lang="ru-RU" altLang="ru-RU" b="1"/>
              <a:t> JB</a:t>
            </a:r>
            <a:r>
              <a:rPr lang="ru-RU" altLang="ru-RU"/>
              <a:t> NAME или </a:t>
            </a:r>
            <a:r>
              <a:rPr lang="ru-RU" altLang="ru-RU" b="1"/>
              <a:t>JNAE</a:t>
            </a:r>
            <a:r>
              <a:rPr lang="ru-RU" altLang="ru-RU"/>
              <a:t> NAME; условный переход, если, например, в результате сравнения CMP DST, SRC приемник по </a:t>
            </a:r>
            <a:r>
              <a:rPr lang="ru-RU" altLang="ru-RU" b="1"/>
              <a:t>абсолютной величине меньше</a:t>
            </a:r>
            <a:r>
              <a:rPr lang="ru-RU" altLang="ru-RU"/>
              <a:t> источника, то перейти к метке name (команды п4 и п5 выполняются по результатам выполнения операций над </a:t>
            </a:r>
            <a:r>
              <a:rPr lang="ru-RU" altLang="ru-RU" b="1">
                <a:hlinkClick r:id="rId2"/>
              </a:rPr>
              <a:t>беззнаковыми</a:t>
            </a:r>
            <a:r>
              <a:rPr lang="ru-RU" altLang="ru-RU" u="sng">
                <a:hlinkClick r:id="rId2"/>
              </a:rPr>
              <a:t> числами)</a:t>
            </a:r>
            <a:r>
              <a:rPr lang="ru-RU" altLang="ru-RU"/>
              <a:t>.</a:t>
            </a:r>
          </a:p>
          <a:p>
            <a:pPr algn="ctr"/>
            <a:r>
              <a:rPr lang="ru-RU" altLang="ru-RU"/>
              <a:t>6. </a:t>
            </a:r>
            <a:r>
              <a:rPr lang="ru-RU" altLang="ru-RU" b="1"/>
              <a:t>JZ</a:t>
            </a:r>
            <a:r>
              <a:rPr lang="ru-RU" altLang="ru-RU"/>
              <a:t> NAME или </a:t>
            </a:r>
            <a:r>
              <a:rPr lang="ru-RU" altLang="ru-RU" b="1"/>
              <a:t>JE</a:t>
            </a:r>
            <a:r>
              <a:rPr lang="ru-RU" altLang="ru-RU"/>
              <a:t> NAME; перейти, если результат операции влияющей на флаг нуля - нулевой (переход по "нулю"). </a:t>
            </a:r>
          </a:p>
          <a:p>
            <a:pPr algn="ctr"/>
            <a:r>
              <a:rPr lang="ru-RU" altLang="ru-RU"/>
              <a:t>7. </a:t>
            </a:r>
            <a:r>
              <a:rPr lang="ru-RU" altLang="ru-RU" b="1"/>
              <a:t>JNZ</a:t>
            </a:r>
            <a:r>
              <a:rPr lang="ru-RU" altLang="ru-RU"/>
              <a:t> NAME или </a:t>
            </a:r>
            <a:r>
              <a:rPr lang="ru-RU" altLang="ru-RU" b="1"/>
              <a:t>JNE</a:t>
            </a:r>
            <a:r>
              <a:rPr lang="ru-RU" altLang="ru-RU"/>
              <a:t> NAME; переход по "не нулю". (команды п6 и п7 выполняются по результатам выполнения операций над </a:t>
            </a:r>
            <a:r>
              <a:rPr lang="ru-RU" altLang="ru-RU" u="sng">
                <a:hlinkClick r:id="rId2"/>
              </a:rPr>
              <a:t>числами cо </a:t>
            </a:r>
            <a:r>
              <a:rPr lang="ru-RU" altLang="ru-RU" b="1">
                <a:hlinkClick r:id="rId2"/>
              </a:rPr>
              <a:t>знаком</a:t>
            </a:r>
            <a:r>
              <a:rPr lang="ru-RU" altLang="ru-RU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328389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6838"/>
            <a:ext cx="9144000" cy="740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b="1"/>
              <a:t>5. КОМАНДЫ УПРАВЛЕНИЯ ЦИКЛАМИ </a:t>
            </a:r>
          </a:p>
          <a:p>
            <a:pPr algn="ctr"/>
            <a:endParaRPr lang="ru-RU" altLang="ru-RU"/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LOOP</a:t>
            </a:r>
            <a:r>
              <a:rPr lang="ru-RU" altLang="ru-RU"/>
              <a:t> NAME; эта команда неявно уменьшает (CX) на 1 и осуществляет переход к ближней метке, если (CX) не равно 0. 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LOOPZ</a:t>
            </a:r>
            <a:r>
              <a:rPr lang="ru-RU" altLang="ru-RU"/>
              <a:t> NAME или </a:t>
            </a:r>
            <a:r>
              <a:rPr lang="ru-RU" altLang="ru-RU" b="1"/>
              <a:t>LOOPE </a:t>
            </a:r>
            <a:r>
              <a:rPr lang="ru-RU" altLang="ru-RU"/>
              <a:t>NAME кроме того осуществляет проверку ZF флага. Поэтому цикл заканчивается по условию, когда (CX) = 0 или (ZF) = 0 или и то и другое вместе. Т.о. эта команда служит для обнаружения первого ненулевого результата. 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LOOPNZ, LOOPNE</a:t>
            </a:r>
            <a:r>
              <a:rPr lang="ru-RU" altLang="ru-RU"/>
              <a:t> - выход из цикла по "нулю". </a:t>
            </a:r>
          </a:p>
          <a:p>
            <a:pPr algn="ctr"/>
            <a:r>
              <a:rPr lang="ru-RU" altLang="ru-RU" b="1"/>
              <a:t>6.КОМАНДЫ ОБРАБОТКИ СТРОК (ЦЕПОЧЕК БАЙТОВ</a:t>
            </a:r>
            <a:r>
              <a:rPr lang="ru-RU" altLang="ru-RU"/>
              <a:t>) </a:t>
            </a:r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LODSB</a:t>
            </a:r>
            <a:r>
              <a:rPr lang="ru-RU" altLang="ru-RU"/>
              <a:t>; команда lodsb загружает байт адресованный регистром SI из сегмента данных, и увеличивает SI на 1, если перед этим была введена команда CLD (очистить флаг направления DF) и уменьшает SI на 1, если была использована команда STD (установить флаг направления). 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MOVSB</a:t>
            </a:r>
            <a:r>
              <a:rPr lang="ru-RU" altLang="ru-RU"/>
              <a:t>; эта команда перемещает один байт из ячейки памяти с адресом в регистре SI в ячейку памяти с адресом в регистре DI и увеличивает (SI) и (DI) на 1. Значение SI может находиться, как в сегменте данных DS, так и в дополнительном сегменте ES. Значение DI может находиться только в дополнительном сегменте ES. </a:t>
            </a:r>
          </a:p>
          <a:p>
            <a:pPr algn="ctr"/>
            <a:r>
              <a:rPr lang="ru-RU" altLang="ru-RU"/>
              <a:t>3. </a:t>
            </a:r>
            <a:r>
              <a:rPr lang="ru-RU" altLang="ru-RU" b="1"/>
              <a:t>REP</a:t>
            </a:r>
            <a:r>
              <a:rPr lang="ru-RU" altLang="ru-RU"/>
              <a:t> ;префикс повторения команды</a:t>
            </a:r>
          </a:p>
          <a:p>
            <a:pPr algn="ctr"/>
            <a:r>
              <a:rPr lang="ru-RU" altLang="ru-RU"/>
              <a:t>4.</a:t>
            </a:r>
            <a:r>
              <a:rPr lang="ru-RU" altLang="ru-RU" b="1"/>
              <a:t> CMPSB</a:t>
            </a:r>
            <a:r>
              <a:rPr lang="ru-RU" altLang="ru-RU"/>
              <a:t>; осуществляет сравнение байта строки источника c адресом (SI) и байта строки приемника с адресом (DI)</a:t>
            </a:r>
          </a:p>
          <a:p>
            <a:pPr algn="ctr"/>
            <a:endParaRPr lang="ru-RU" altLang="ru-RU"/>
          </a:p>
          <a:p>
            <a:pPr algn="ctr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0138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82563"/>
            <a:ext cx="914400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b="1"/>
              <a:t>7. КОМАНДЫ УПРАВЛЕНИЯ МИКРОПРОЦЕССОРОМ </a:t>
            </a:r>
          </a:p>
          <a:p>
            <a:pPr algn="ctr"/>
            <a:endParaRPr lang="ru-RU" altLang="ru-RU"/>
          </a:p>
          <a:p>
            <a:pPr algn="ctr"/>
            <a:r>
              <a:rPr lang="ru-RU" altLang="ru-RU"/>
              <a:t>1. </a:t>
            </a:r>
            <a:r>
              <a:rPr lang="ru-RU" altLang="ru-RU" b="1"/>
              <a:t>CLC</a:t>
            </a:r>
            <a:r>
              <a:rPr lang="ru-RU" altLang="ru-RU"/>
              <a:t>; сбросить </a:t>
            </a:r>
            <a:r>
              <a:rPr lang="ru-RU" altLang="ru-RU" u="sng">
                <a:hlinkClick r:id="rId2"/>
              </a:rPr>
              <a:t>флаг</a:t>
            </a:r>
            <a:r>
              <a:rPr lang="ru-RU" altLang="ru-RU"/>
              <a:t> переноса (CF) = 0. </a:t>
            </a:r>
          </a:p>
          <a:p>
            <a:pPr algn="ctr"/>
            <a:r>
              <a:rPr lang="ru-RU" altLang="ru-RU"/>
              <a:t>2. </a:t>
            </a:r>
            <a:r>
              <a:rPr lang="ru-RU" altLang="ru-RU" b="1"/>
              <a:t>STC</a:t>
            </a:r>
            <a:r>
              <a:rPr lang="ru-RU" altLang="ru-RU"/>
              <a:t>; установить флаг переноса (CF) = 1. </a:t>
            </a:r>
          </a:p>
          <a:p>
            <a:pPr algn="ctr"/>
            <a:r>
              <a:rPr lang="ru-RU" altLang="ru-RU"/>
              <a:t>3.</a:t>
            </a:r>
            <a:r>
              <a:rPr lang="ru-RU" altLang="ru-RU" b="1"/>
              <a:t> CMC</a:t>
            </a:r>
            <a:r>
              <a:rPr lang="ru-RU" altLang="ru-RU"/>
              <a:t>; инвертировать флаг пнреноса. </a:t>
            </a:r>
          </a:p>
          <a:p>
            <a:pPr algn="ctr"/>
            <a:r>
              <a:rPr lang="ru-RU" altLang="ru-RU"/>
              <a:t>4. </a:t>
            </a:r>
            <a:r>
              <a:rPr lang="ru-RU" altLang="ru-RU" b="1"/>
              <a:t>CLD</a:t>
            </a:r>
            <a:r>
              <a:rPr lang="ru-RU" altLang="ru-RU"/>
              <a:t>; очистить флаг направления (DF) = 0, в этом случае </a:t>
            </a:r>
            <a:r>
              <a:rPr lang="ru-RU" altLang="ru-RU" u="sng">
                <a:hlinkClick r:id="rId3"/>
              </a:rPr>
              <a:t>операции над строками</a:t>
            </a:r>
            <a:r>
              <a:rPr lang="ru-RU" altLang="ru-RU"/>
              <a:t> (цепочками байтов) будут производиться от младшего адреса к старшему. </a:t>
            </a:r>
          </a:p>
          <a:p>
            <a:pPr algn="ctr"/>
            <a:r>
              <a:rPr lang="ru-RU" altLang="ru-RU"/>
              <a:t>5. </a:t>
            </a:r>
            <a:r>
              <a:rPr lang="ru-RU" altLang="ru-RU" b="1"/>
              <a:t>STD</a:t>
            </a:r>
            <a:r>
              <a:rPr lang="ru-RU" altLang="ru-RU"/>
              <a:t>; установить флаг направления (DF) = 1,обработка цепочек байтов производится от старшего адреса к младшему. </a:t>
            </a:r>
          </a:p>
          <a:p>
            <a:pPr algn="ctr"/>
            <a:r>
              <a:rPr lang="ru-RU" altLang="ru-RU"/>
              <a:t>6. </a:t>
            </a:r>
            <a:r>
              <a:rPr lang="ru-RU" altLang="ru-RU" b="1"/>
              <a:t>STI</a:t>
            </a:r>
            <a:r>
              <a:rPr lang="ru-RU" altLang="ru-RU"/>
              <a:t>; установить флаг </a:t>
            </a:r>
            <a:r>
              <a:rPr lang="ru-RU" altLang="ru-RU" u="sng">
                <a:hlinkClick r:id="rId2"/>
              </a:rPr>
              <a:t>прерываний</a:t>
            </a:r>
            <a:r>
              <a:rPr lang="ru-RU" altLang="ru-RU"/>
              <a:t> (IF) = 1, разрешить прерывания от внешних устройств.</a:t>
            </a:r>
          </a:p>
          <a:p>
            <a:pPr algn="ctr"/>
            <a:r>
              <a:rPr lang="ru-RU" altLang="ru-RU"/>
              <a:t>7.</a:t>
            </a:r>
            <a:r>
              <a:rPr lang="ru-RU" altLang="ru-RU" b="1"/>
              <a:t>CLI</a:t>
            </a:r>
            <a:r>
              <a:rPr lang="ru-RU" altLang="ru-RU"/>
              <a:t>; очистить флаг прерываний. </a:t>
            </a:r>
          </a:p>
          <a:p>
            <a:pPr algn="ctr"/>
            <a:r>
              <a:rPr lang="ru-RU" altLang="ru-RU"/>
              <a:t>8. </a:t>
            </a:r>
            <a:r>
              <a:rPr lang="ru-RU" altLang="ru-RU" b="1"/>
              <a:t>NOP</a:t>
            </a:r>
            <a:r>
              <a:rPr lang="ru-RU" altLang="ru-RU"/>
              <a:t>; холостая операция.</a:t>
            </a:r>
          </a:p>
          <a:p>
            <a:pPr algn="ctr"/>
            <a:r>
              <a:rPr lang="ru-RU" altLang="ru-RU" b="1"/>
              <a:t>8. КОМАНДЫ ПРЕРЫВАНИЙ </a:t>
            </a:r>
            <a:endParaRPr lang="ru-RU" altLang="ru-RU"/>
          </a:p>
          <a:p>
            <a:pPr algn="ctr">
              <a:buFontTx/>
              <a:buAutoNum type="arabicPeriod"/>
            </a:pPr>
            <a:r>
              <a:rPr lang="ru-RU" altLang="ru-RU" b="1"/>
              <a:t>INT</a:t>
            </a:r>
            <a:r>
              <a:rPr lang="ru-RU" altLang="ru-RU"/>
              <a:t> INUM; эта команда вызывает </a:t>
            </a:r>
            <a:r>
              <a:rPr lang="ru-RU" altLang="ru-RU" u="sng">
                <a:hlinkClick r:id="rId2"/>
              </a:rPr>
              <a:t>программное прерывание</a:t>
            </a:r>
            <a:r>
              <a:rPr lang="ru-RU" altLang="ru-RU"/>
              <a:t>, то есть переход к ячейке памяти с адресом хранящимся в четырех байтах, начиная с адреса INUM * 4, где INUM = (0...255). Это 4-х байтовое число является указателем подпрограммы обработчика данного прерывания, и иначе называется вектором</a:t>
            </a:r>
          </a:p>
          <a:p>
            <a:pPr algn="ctr">
              <a:buFontTx/>
              <a:buAutoNum type="arabicPeriod"/>
            </a:pPr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081900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90500" y="547688"/>
            <a:ext cx="87645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b="1"/>
              <a:t>3). ШАБЛОНЫ ДЛЯ ПРОГРАМ</a:t>
            </a:r>
            <a:r>
              <a:rPr lang="en-US" altLang="ru-RU" b="1"/>
              <a:t>M</a:t>
            </a:r>
            <a:endParaRPr lang="ru-RU" altLang="ru-RU" b="1"/>
          </a:p>
          <a:p>
            <a:pPr algn="ctr"/>
            <a:endParaRPr lang="ru-RU" altLang="ru-RU" b="1"/>
          </a:p>
          <a:p>
            <a:pPr algn="ctr"/>
            <a:endParaRPr lang="ru-RU" altLang="ru-RU"/>
          </a:p>
          <a:p>
            <a:pPr algn="ctr"/>
            <a:r>
              <a:rPr lang="en-US" altLang="ru-RU"/>
              <a:t>Текст: C:\MASM.611\BIN\IGN2.ASM       </a:t>
            </a:r>
            <a:endParaRPr lang="ru-RU" altLang="ru-RU"/>
          </a:p>
          <a:p>
            <a:pPr algn="ctr"/>
            <a:r>
              <a:rPr lang="en-US" altLang="ru-RU"/>
              <a:t>  Ст. 0             131 байт         100%</a:t>
            </a:r>
            <a:endParaRPr lang="ru-RU" altLang="ru-RU"/>
          </a:p>
          <a:p>
            <a:pPr algn="ctr"/>
            <a:r>
              <a:rPr lang="en-US" altLang="ru-RU"/>
              <a:t>code segment</a:t>
            </a:r>
            <a:endParaRPr lang="ru-RU" altLang="ru-RU"/>
          </a:p>
          <a:p>
            <a:pPr algn="ctr"/>
            <a:r>
              <a:rPr lang="en-US" altLang="ru-RU"/>
              <a:t>main:</a:t>
            </a:r>
            <a:endParaRPr lang="ru-RU" altLang="ru-RU"/>
          </a:p>
          <a:p>
            <a:pPr algn="ctr"/>
            <a:r>
              <a:rPr lang="en-US" altLang="ru-RU"/>
              <a:t>        mov     ax, 12 ;(pribavity)</a:t>
            </a:r>
            <a:endParaRPr lang="ru-RU" altLang="ru-RU"/>
          </a:p>
          <a:p>
            <a:pPr algn="ctr"/>
            <a:r>
              <a:rPr lang="en-US" altLang="ru-RU"/>
              <a:t>        mov     bx,- 4</a:t>
            </a:r>
            <a:endParaRPr lang="ru-RU" altLang="ru-RU"/>
          </a:p>
          <a:p>
            <a:pPr algn="ctr"/>
            <a:r>
              <a:rPr lang="en-US" altLang="ru-RU"/>
              <a:t>       idiv     bx</a:t>
            </a:r>
            <a:endParaRPr lang="ru-RU" altLang="ru-RU"/>
          </a:p>
          <a:p>
            <a:pPr algn="ctr"/>
            <a:r>
              <a:rPr lang="en-US" altLang="ru-RU"/>
              <a:t>        mov     ax, 4c00h</a:t>
            </a:r>
            <a:endParaRPr lang="ru-RU" altLang="ru-RU"/>
          </a:p>
          <a:p>
            <a:pPr algn="ctr"/>
            <a:r>
              <a:rPr lang="en-US" altLang="ru-RU"/>
              <a:t>        int     21h</a:t>
            </a:r>
            <a:endParaRPr lang="ru-RU" altLang="ru-RU"/>
          </a:p>
          <a:p>
            <a:pPr algn="ctr"/>
            <a:r>
              <a:rPr lang="en-US" altLang="ru-RU"/>
              <a:t>code ends</a:t>
            </a:r>
            <a:endParaRPr lang="ru-RU" altLang="ru-RU"/>
          </a:p>
          <a:p>
            <a:pPr algn="ctr"/>
            <a:r>
              <a:rPr lang="en-US" altLang="ru-RU"/>
              <a:t>end main</a:t>
            </a:r>
            <a:endParaRPr lang="ru-RU" altLang="ru-RU"/>
          </a:p>
          <a:p>
            <a:pPr algn="ctr"/>
            <a:r>
              <a:rPr lang="en-US" altLang="ru-RU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919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Синтаксис языка</a:t>
            </a:r>
            <a:br>
              <a:rPr lang="ru-RU" dirty="0"/>
            </a:br>
            <a:r>
              <a:rPr lang="ru-RU" dirty="0"/>
              <a:t>Ассемблера</a:t>
            </a:r>
          </a:p>
        </p:txBody>
      </p:sp>
    </p:spTree>
    <p:extLst>
      <p:ext uri="{BB962C8B-B14F-4D97-AF65-F5344CB8AC3E}">
        <p14:creationId xmlns:p14="http://schemas.microsoft.com/office/powerpoint/2010/main" val="79300075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endParaRPr lang="en-US" altLang="ru-RU" sz="2800" b="1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ru-RU" altLang="ru-RU" sz="2800" b="1">
                <a:solidFill>
                  <a:schemeClr val="accent2"/>
                </a:solidFill>
              </a:rPr>
              <a:t>Ассемблер</a:t>
            </a:r>
            <a:br>
              <a:rPr lang="ru-RU" altLang="ru-RU" sz="2800" b="1"/>
            </a:br>
            <a:r>
              <a:rPr lang="ru-RU" altLang="ru-RU"/>
              <a:t>программа, используемая  для преобразования исходной программы на языке Ассемблера в машинный код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endParaRPr lang="en-US" altLang="ru-RU" sz="2800" b="1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ru-RU" altLang="ru-RU" sz="2800" b="1">
                <a:solidFill>
                  <a:schemeClr val="accent2"/>
                </a:solidFill>
              </a:rPr>
              <a:t>Язык Ассемблера</a:t>
            </a:r>
            <a:br>
              <a:rPr lang="ru-RU" altLang="ru-RU" sz="2800" b="1"/>
            </a:br>
            <a:r>
              <a:rPr lang="ru-RU" altLang="ru-RU"/>
              <a:t>система обозначений, используемая для представления в удобочитаемой форме программ, записанных в машинном коде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7578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dirty="0"/>
              <a:t>	</a:t>
            </a:r>
            <a:r>
              <a:rPr lang="ru-RU" altLang="ru-RU" b="1" dirty="0"/>
              <a:t>Пример программы в машинном коде</a:t>
            </a:r>
            <a:r>
              <a:rPr lang="en-US" altLang="ru-RU" b="1" dirty="0"/>
              <a:t> </a:t>
            </a:r>
            <a:r>
              <a:rPr lang="ru-RU" altLang="ru-RU" b="1" dirty="0"/>
              <a:t>для некоторой архитектуры</a:t>
            </a:r>
          </a:p>
          <a:p>
            <a:pPr marL="381000" indent="-381000" eaLnBrk="1" hangingPunct="1">
              <a:buFontTx/>
              <a:buNone/>
            </a:pPr>
            <a:endParaRPr lang="ru-RU" altLang="ru-RU" dirty="0"/>
          </a:p>
          <a:p>
            <a:pPr marL="381000" indent="-381000" eaLnBrk="1" hangingPunct="1">
              <a:buFontTx/>
              <a:buNone/>
            </a:pPr>
            <a:r>
              <a:rPr lang="en-US" altLang="ru-RU" b="1" dirty="0">
                <a:latin typeface="DejaVu Sans Mono" pitchFamily="49" charset="0"/>
              </a:rPr>
              <a:t>0</a:t>
            </a:r>
            <a:r>
              <a:rPr lang="ru-RU" altLang="ru-RU" b="1" dirty="0">
                <a:latin typeface="DejaVu Sans Mono" pitchFamily="49" charset="0"/>
              </a:rPr>
              <a:t>4</a:t>
            </a:r>
            <a:r>
              <a:rPr lang="en-US" altLang="ru-RU" b="1" dirty="0">
                <a:latin typeface="DejaVu Sans Mono" pitchFamily="49" charset="0"/>
              </a:rPr>
              <a:t>03 1A00 0101 0001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b="1" dirty="0">
                <a:latin typeface="DejaVu Sans Mono" pitchFamily="49" charset="0"/>
              </a:rPr>
              <a:t>0201 0201 0103 1604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b="1" dirty="0">
                <a:latin typeface="DejaVu Sans Mono" pitchFamily="49" charset="0"/>
              </a:rPr>
              <a:t>0202 0501 060A 0703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b="1" dirty="0">
                <a:latin typeface="DejaVu Sans Mono" pitchFamily="49" charset="0"/>
              </a:rPr>
              <a:t>02</a:t>
            </a:r>
            <a:endParaRPr lang="ru-RU" altLang="ru-RU" b="1" dirty="0">
              <a:latin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54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8712968" cy="641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Инструментальной системой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будем называть совокупность программного продукта, обеспечивающего разработку информационно-программного обеспечения, и формальных языков, поддерживаемых этим продуктом.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 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системой программирования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понимают совокупность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языка программирования 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виртуальной машины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обеспечивающей выполнение на реальной машине программ, составленных на этом языке.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Языком программирования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называют систему обозначений, служащую в целях точного описания алгоритмов для ЭВМ или по крайней мере достаточную для автоматического нахождения такого алгоритма. Эти языки являются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искусственными языками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со строго определенным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синтаксисом 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семантикой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поэтому они не допускают свободного толкования конструкций, характерного для естественного языка (языка общения между людьми).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60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sz="2000" dirty="0"/>
              <a:t>	</a:t>
            </a:r>
            <a:r>
              <a:rPr lang="ru-RU" altLang="ru-RU" sz="2000" b="1" dirty="0"/>
              <a:t>Пример программы в машинном коде</a:t>
            </a:r>
          </a:p>
          <a:p>
            <a:pPr marL="381000" indent="-381000" eaLnBrk="1" hangingPunct="1">
              <a:buFontTx/>
              <a:buNone/>
            </a:pPr>
            <a:endParaRPr lang="ru-RU" altLang="ru-RU" sz="2000" dirty="0"/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00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04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000" b="1" dirty="0">
                <a:solidFill>
                  <a:schemeClr val="bg2"/>
                </a:solidFill>
                <a:latin typeface="DejaVu Sans Mono" pitchFamily="49" charset="0"/>
              </a:rPr>
              <a:t>01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hlink"/>
                </a:solidFill>
                <a:latin typeface="DejaVu Sans Mono" pitchFamily="49" charset="0"/>
              </a:rPr>
              <a:t>03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02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hlink"/>
                </a:solidFill>
                <a:latin typeface="DejaVu Sans Mono" pitchFamily="49" charset="0"/>
              </a:rPr>
              <a:t>1A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03</a:t>
            </a:r>
            <a:r>
              <a:rPr lang="en-US" altLang="ru-RU" sz="2000" b="1" dirty="0">
                <a:latin typeface="DejaVu Sans Mono" pitchFamily="49" charset="0"/>
              </a:rPr>
              <a:t>:</a:t>
            </a:r>
            <a:r>
              <a:rPr lang="en-US" altLang="ru-RU" sz="2000" b="1" dirty="0">
                <a:solidFill>
                  <a:schemeClr val="hlink"/>
                </a:solidFill>
                <a:latin typeface="DejaVu Sans Mono" pitchFamily="49" charset="0"/>
              </a:rPr>
              <a:t>	00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04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01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01</a:t>
            </a:r>
            <a:r>
              <a:rPr lang="en-US" altLang="ru-RU" sz="2000" b="1" dirty="0">
                <a:solidFill>
                  <a:schemeClr val="hlink"/>
                </a:solidFill>
                <a:latin typeface="DejaVu Sans Mono" pitchFamily="49" charset="0"/>
              </a:rPr>
              <a:t>00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07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01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02</a:t>
            </a:r>
            <a:r>
              <a:rPr lang="en-US" altLang="ru-RU" sz="2000" b="1" dirty="0">
                <a:solidFill>
                  <a:schemeClr val="hlink"/>
                </a:solidFill>
                <a:latin typeface="DejaVu Sans Mono" pitchFamily="49" charset="0"/>
              </a:rPr>
              <a:t>01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0A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02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01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01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0D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03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16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0F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04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02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02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12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05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01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14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06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0A</a:t>
            </a:r>
          </a:p>
          <a:p>
            <a:pPr marL="381000" indent="-381000" eaLnBrk="1" hangingPunct="1">
              <a:buFontTx/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16</a:t>
            </a:r>
            <a:r>
              <a:rPr lang="en-US" altLang="ru-RU" sz="2000" b="1" dirty="0">
                <a:latin typeface="DejaVu Sans Mono" pitchFamily="49" charset="0"/>
              </a:rPr>
              <a:t>:	</a:t>
            </a:r>
            <a:r>
              <a:rPr lang="en-US" altLang="ru-RU" sz="2000" b="1" dirty="0">
                <a:solidFill>
                  <a:schemeClr val="accent2"/>
                </a:solidFill>
                <a:latin typeface="DejaVu Sans Mono" pitchFamily="49" charset="0"/>
              </a:rPr>
              <a:t>07</a:t>
            </a:r>
            <a:r>
              <a:rPr lang="en-US" altLang="ru-RU" sz="2000" b="1" dirty="0">
                <a:solidFill>
                  <a:schemeClr val="bg2"/>
                </a:solidFill>
                <a:latin typeface="DejaVu Sans Mono" pitchFamily="49" charset="0"/>
              </a:rPr>
              <a:t>03</a:t>
            </a:r>
            <a:r>
              <a:rPr lang="en-US" altLang="ru-RU" sz="2000" b="1" dirty="0">
                <a:solidFill>
                  <a:srgbClr val="FF0066"/>
                </a:solidFill>
                <a:latin typeface="DejaVu Sans Mono" pitchFamily="49" charset="0"/>
              </a:rPr>
              <a:t>02</a:t>
            </a:r>
            <a:endParaRPr lang="ru-RU" altLang="ru-RU" sz="2000" b="1" dirty="0">
              <a:solidFill>
                <a:srgbClr val="FF0066"/>
              </a:solidFill>
              <a:latin typeface="DejaVu Sans Mono" pitchFamily="49" charset="0"/>
            </a:endParaRPr>
          </a:p>
        </p:txBody>
      </p: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1116013" y="1412875"/>
            <a:ext cx="5327650" cy="576263"/>
            <a:chOff x="703" y="890"/>
            <a:chExt cx="3356" cy="363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703" y="1072"/>
              <a:ext cx="272" cy="181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" name="Скругленный прямоугольник 2"/>
            <p:cNvSpPr/>
            <p:nvPr/>
          </p:nvSpPr>
          <p:spPr>
            <a:xfrm>
              <a:off x="2109" y="890"/>
              <a:ext cx="1950" cy="18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точка входа в программу</a:t>
              </a:r>
            </a:p>
          </p:txBody>
        </p:sp>
        <p:cxnSp>
          <p:nvCxnSpPr>
            <p:cNvPr id="9258" name="Соединительная линия уступом 4"/>
            <p:cNvCxnSpPr>
              <a:cxnSpLocks noChangeShapeType="1"/>
              <a:stCxn id="2" idx="3"/>
              <a:endCxn id="3" idx="1"/>
            </p:cNvCxnSpPr>
            <p:nvPr/>
          </p:nvCxnSpPr>
          <p:spPr bwMode="auto">
            <a:xfrm flipV="1">
              <a:off x="983" y="981"/>
              <a:ext cx="1118" cy="182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0066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Группа 9"/>
          <p:cNvGrpSpPr>
            <a:grpSpLocks/>
          </p:cNvGrpSpPr>
          <p:nvPr/>
        </p:nvGrpSpPr>
        <p:grpSpPr bwMode="auto">
          <a:xfrm>
            <a:off x="250825" y="1844675"/>
            <a:ext cx="865188" cy="1584325"/>
            <a:chOff x="251520" y="1844824"/>
            <a:chExt cx="864096" cy="1584176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251520" y="3141690"/>
              <a:ext cx="432841" cy="287310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" name="Соединительная линия уступом 6"/>
            <p:cNvCxnSpPr>
              <a:stCxn id="2" idx="1"/>
              <a:endCxn id="9" idx="3"/>
            </p:cNvCxnSpPr>
            <p:nvPr/>
          </p:nvCxnSpPr>
          <p:spPr>
            <a:xfrm rot="10800000" flipV="1">
              <a:off x="684361" y="1844824"/>
              <a:ext cx="431255" cy="1439728"/>
            </a:xfrm>
            <a:prstGeom prst="bentConnector3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127125" y="1771650"/>
            <a:ext cx="5173663" cy="1293813"/>
            <a:chOff x="710" y="1116"/>
            <a:chExt cx="3259" cy="815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710" y="1297"/>
              <a:ext cx="272" cy="634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2109" y="1116"/>
              <a:ext cx="1860" cy="181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объявление переменных</a:t>
              </a:r>
            </a:p>
          </p:txBody>
        </p:sp>
        <p:cxnSp>
          <p:nvCxnSpPr>
            <p:cNvPr id="9253" name="Соединительная линия уступом 11"/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 flipV="1">
              <a:off x="990" y="1207"/>
              <a:ext cx="1111" cy="407"/>
            </a:xfrm>
            <a:prstGeom prst="bentConnector3">
              <a:avLst>
                <a:gd name="adj1" fmla="val 38069"/>
              </a:avLst>
            </a:prstGeom>
            <a:noFill/>
            <a:ln w="25400" algn="ctr">
              <a:solidFill>
                <a:srgbClr val="0066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22" name="Группа 9221"/>
          <p:cNvGrpSpPr>
            <a:grpSpLocks/>
          </p:cNvGrpSpPr>
          <p:nvPr/>
        </p:nvGrpSpPr>
        <p:grpSpPr bwMode="auto">
          <a:xfrm>
            <a:off x="1116013" y="2155825"/>
            <a:ext cx="6624637" cy="1273175"/>
            <a:chOff x="1115616" y="2155458"/>
            <a:chExt cx="6624736" cy="1273542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115616" y="3141580"/>
              <a:ext cx="1079516" cy="287420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3346086" y="2155458"/>
              <a:ext cx="4394266" cy="287421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«занести в регистр значение»</a:t>
              </a:r>
            </a:p>
          </p:txBody>
        </p:sp>
        <p:cxnSp>
          <p:nvCxnSpPr>
            <p:cNvPr id="22" name="Соединительная линия уступом 21"/>
            <p:cNvCxnSpPr>
              <a:stCxn id="16" idx="3"/>
              <a:endCxn id="17" idx="1"/>
            </p:cNvCxnSpPr>
            <p:nvPr/>
          </p:nvCxnSpPr>
          <p:spPr>
            <a:xfrm flipV="1">
              <a:off x="2195132" y="2299963"/>
              <a:ext cx="1150954" cy="984534"/>
            </a:xfrm>
            <a:prstGeom prst="bentConnector3">
              <a:avLst>
                <a:gd name="adj1" fmla="val 14162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3" name="Группа 9222"/>
          <p:cNvGrpSpPr>
            <a:grpSpLocks/>
          </p:cNvGrpSpPr>
          <p:nvPr/>
        </p:nvGrpSpPr>
        <p:grpSpPr bwMode="auto">
          <a:xfrm>
            <a:off x="1127125" y="2546350"/>
            <a:ext cx="7477125" cy="1614488"/>
            <a:chOff x="1126348" y="2546383"/>
            <a:chExt cx="7478100" cy="1614566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126348" y="3873597"/>
              <a:ext cx="1079641" cy="28735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3342787" y="2546383"/>
              <a:ext cx="5261661" cy="28735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«сравнить регистр с ячейкой памяти»</a:t>
              </a:r>
            </a:p>
          </p:txBody>
        </p:sp>
        <p:cxnSp>
          <p:nvCxnSpPr>
            <p:cNvPr id="42" name="Соединительная линия уступом 41"/>
            <p:cNvCxnSpPr>
              <a:stCxn id="20" idx="3"/>
              <a:endCxn id="24" idx="1"/>
            </p:cNvCxnSpPr>
            <p:nvPr/>
          </p:nvCxnSpPr>
          <p:spPr>
            <a:xfrm flipV="1">
              <a:off x="2205989" y="2690853"/>
              <a:ext cx="1136798" cy="1325626"/>
            </a:xfrm>
            <a:prstGeom prst="bentConnector3">
              <a:avLst>
                <a:gd name="adj1" fmla="val 23928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4" name="Группа 9223"/>
          <p:cNvGrpSpPr>
            <a:grpSpLocks/>
          </p:cNvGrpSpPr>
          <p:nvPr/>
        </p:nvGrpSpPr>
        <p:grpSpPr bwMode="auto">
          <a:xfrm>
            <a:off x="1123950" y="2921000"/>
            <a:ext cx="7912100" cy="1598613"/>
            <a:chOff x="1124202" y="2921156"/>
            <a:chExt cx="7912294" cy="1598255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1124202" y="4232137"/>
              <a:ext cx="711217" cy="287274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3341994" y="2921156"/>
              <a:ext cx="5694502" cy="579308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«переход к команде по адресу по условию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“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если больше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”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»</a:t>
              </a:r>
            </a:p>
          </p:txBody>
        </p:sp>
        <p:cxnSp>
          <p:nvCxnSpPr>
            <p:cNvPr id="45" name="Соединительная линия уступом 44"/>
            <p:cNvCxnSpPr>
              <a:stCxn id="25" idx="3"/>
              <a:endCxn id="26" idx="1"/>
            </p:cNvCxnSpPr>
            <p:nvPr/>
          </p:nvCxnSpPr>
          <p:spPr>
            <a:xfrm flipV="1">
              <a:off x="1835419" y="3211604"/>
              <a:ext cx="1506575" cy="11633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5" name="Группа 9224"/>
          <p:cNvGrpSpPr>
            <a:grpSpLocks/>
          </p:cNvGrpSpPr>
          <p:nvPr/>
        </p:nvGrpSpPr>
        <p:grpSpPr bwMode="auto">
          <a:xfrm>
            <a:off x="1123950" y="3584575"/>
            <a:ext cx="7696200" cy="1295400"/>
            <a:chOff x="1124202" y="3583801"/>
            <a:chExt cx="7696270" cy="129621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1124202" y="4592501"/>
              <a:ext cx="1079510" cy="287518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3348310" y="3583801"/>
              <a:ext cx="5472162" cy="289107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</a:t>
              </a:r>
              <a:r>
                <a:rPr kumimoji="0" lang="ru-R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домножить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регистр на ячейку памяти»</a:t>
              </a:r>
            </a:p>
          </p:txBody>
        </p:sp>
        <p:cxnSp>
          <p:nvCxnSpPr>
            <p:cNvPr id="48" name="Соединительная линия уступом 47"/>
            <p:cNvCxnSpPr>
              <a:stCxn id="27" idx="3"/>
              <a:endCxn id="28" idx="1"/>
            </p:cNvCxnSpPr>
            <p:nvPr/>
          </p:nvCxnSpPr>
          <p:spPr>
            <a:xfrm flipV="1">
              <a:off x="2203712" y="3728355"/>
              <a:ext cx="1144598" cy="1007111"/>
            </a:xfrm>
            <a:prstGeom prst="bentConnector3">
              <a:avLst>
                <a:gd name="adj1" fmla="val 45495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6" name="Группа 9225"/>
          <p:cNvGrpSpPr>
            <a:grpSpLocks/>
          </p:cNvGrpSpPr>
          <p:nvPr/>
        </p:nvGrpSpPr>
        <p:grpSpPr bwMode="auto">
          <a:xfrm>
            <a:off x="1122363" y="3998913"/>
            <a:ext cx="6905625" cy="1252537"/>
            <a:chOff x="1122056" y="3998284"/>
            <a:chExt cx="6906328" cy="1253076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1122056" y="4963899"/>
              <a:ext cx="711272" cy="287461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3343194" y="3998284"/>
              <a:ext cx="4685190" cy="23346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«увеличить регистр на единицу»</a:t>
              </a:r>
            </a:p>
          </p:txBody>
        </p:sp>
        <p:cxnSp>
          <p:nvCxnSpPr>
            <p:cNvPr id="52" name="Соединительная линия уступом 51"/>
            <p:cNvCxnSpPr>
              <a:stCxn id="29" idx="3"/>
              <a:endCxn id="30" idx="1"/>
            </p:cNvCxnSpPr>
            <p:nvPr/>
          </p:nvCxnSpPr>
          <p:spPr>
            <a:xfrm flipV="1">
              <a:off x="1833328" y="4114221"/>
              <a:ext cx="1509866" cy="992615"/>
            </a:xfrm>
            <a:prstGeom prst="bentConnector3">
              <a:avLst>
                <a:gd name="adj1" fmla="val 67069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7" name="Группа 9226"/>
          <p:cNvGrpSpPr>
            <a:grpSpLocks/>
          </p:cNvGrpSpPr>
          <p:nvPr/>
        </p:nvGrpSpPr>
        <p:grpSpPr bwMode="auto">
          <a:xfrm>
            <a:off x="1119188" y="4311650"/>
            <a:ext cx="7916862" cy="1323975"/>
            <a:chOff x="1119910" y="4311000"/>
            <a:chExt cx="7916586" cy="1324579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1119910" y="5348111"/>
              <a:ext cx="711175" cy="287468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3342333" y="4311000"/>
              <a:ext cx="5694163" cy="57970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«безусловный переход к команде по адресу»</a:t>
              </a:r>
            </a:p>
          </p:txBody>
        </p:sp>
        <p:cxnSp>
          <p:nvCxnSpPr>
            <p:cNvPr id="60" name="Соединительная линия уступом 59"/>
            <p:cNvCxnSpPr>
              <a:stCxn id="31" idx="3"/>
              <a:endCxn id="32" idx="1"/>
            </p:cNvCxnSpPr>
            <p:nvPr/>
          </p:nvCxnSpPr>
          <p:spPr>
            <a:xfrm flipV="1">
              <a:off x="1831085" y="4601646"/>
              <a:ext cx="1511247" cy="889406"/>
            </a:xfrm>
            <a:prstGeom prst="bentConnector3">
              <a:avLst>
                <a:gd name="adj1" fmla="val 75567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8" name="Группа 9227"/>
          <p:cNvGrpSpPr>
            <a:grpSpLocks/>
          </p:cNvGrpSpPr>
          <p:nvPr/>
        </p:nvGrpSpPr>
        <p:grpSpPr bwMode="auto">
          <a:xfrm>
            <a:off x="1122363" y="4999038"/>
            <a:ext cx="7913687" cy="998537"/>
            <a:chOff x="1122056" y="4998331"/>
            <a:chExt cx="7914440" cy="1000004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122056" y="5710576"/>
              <a:ext cx="1079603" cy="287759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3347943" y="4998331"/>
              <a:ext cx="5688553" cy="637522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команда «занести ячейку памяти значение из регистра»</a:t>
              </a:r>
            </a:p>
          </p:txBody>
        </p:sp>
        <p:cxnSp>
          <p:nvCxnSpPr>
            <p:cNvPr id="63" name="Соединительная линия уступом 62"/>
            <p:cNvCxnSpPr>
              <a:stCxn id="33" idx="3"/>
            </p:cNvCxnSpPr>
            <p:nvPr/>
          </p:nvCxnSpPr>
          <p:spPr>
            <a:xfrm flipV="1">
              <a:off x="2201659" y="5316297"/>
              <a:ext cx="1146284" cy="537363"/>
            </a:xfrm>
            <a:prstGeom prst="bentConnector3">
              <a:avLst>
                <a:gd name="adj1" fmla="val 76979"/>
              </a:avLst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174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Виды предложений языка Ассемблера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Инструкции</a:t>
            </a:r>
            <a:endParaRPr lang="en-US" altLang="ru-RU" b="1" i="1"/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Макрокоманды</a:t>
            </a:r>
            <a:endParaRPr lang="en-US" altLang="ru-RU" b="1" i="1"/>
          </a:p>
          <a:p>
            <a:pPr marL="381000" indent="-381000" eaLnBrk="1" hangingPunct="1">
              <a:buFontTx/>
              <a:buNone/>
            </a:pPr>
            <a:endParaRPr lang="en-US" altLang="ru-RU" b="1" i="1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Директивы</a:t>
            </a:r>
          </a:p>
          <a:p>
            <a:pPr marL="381000" indent="-381000" eaLnBrk="1" hangingPunct="1">
              <a:buFontTx/>
              <a:buNone/>
            </a:pPr>
            <a:endParaRPr lang="ru-RU" altLang="ru-RU" b="1" i="1"/>
          </a:p>
          <a:p>
            <a:pPr marL="381000" indent="-381000" eaLnBrk="1" hangingPunct="1">
              <a:buFontTx/>
              <a:buNone/>
            </a:pPr>
            <a:r>
              <a:rPr lang="ru-RU" altLang="ru-RU" b="1" i="1">
                <a:solidFill>
                  <a:schemeClr val="bg2"/>
                </a:solidFill>
              </a:rPr>
              <a:t>Комментарии</a:t>
            </a:r>
            <a:endParaRPr lang="en-US" altLang="ru-RU" b="1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722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/>
              <a:t>Структура программы на языке Ассемблера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altLang="ru-RU" sz="180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.data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i="1">
                <a:solidFill>
                  <a:schemeClr val="bg2"/>
                </a:solidFill>
                <a:latin typeface="DejaVu Sans Mono" pitchFamily="49" charset="0"/>
              </a:rPr>
              <a:t>; </a:t>
            </a:r>
            <a:r>
              <a:rPr lang="ru-RU" altLang="ru-RU" sz="1800" i="1">
                <a:solidFill>
                  <a:schemeClr val="bg2"/>
                </a:solidFill>
                <a:latin typeface="DejaVu Sans Mono" pitchFamily="49" charset="0"/>
              </a:rPr>
              <a:t>входные данные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latin typeface="DejaVu Sans Mono" pitchFamily="49" charset="0"/>
              </a:rPr>
              <a:t>x </a:t>
            </a: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db</a:t>
            </a:r>
            <a:r>
              <a:rPr lang="ru-RU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latin typeface="DejaVu Sans Mono" pitchFamily="49" charset="0"/>
              </a:rPr>
              <a:t>3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y </a:t>
            </a:r>
            <a:r>
              <a:rPr lang="en-US" altLang="ru-RU" sz="1800" b="1">
                <a:solidFill>
                  <a:srgbClr val="000099"/>
                </a:solidFill>
                <a:latin typeface="DejaVu Sans Mono" pitchFamily="49" charset="0"/>
              </a:rPr>
              <a:t>dw</a:t>
            </a:r>
            <a:r>
              <a:rPr lang="en-US" altLang="ru-RU" sz="1800" b="1">
                <a:latin typeface="DejaVu Sans Mono" pitchFamily="49" charset="0"/>
              </a:rPr>
              <a:t> 26</a:t>
            </a: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.data?</a:t>
            </a:r>
            <a:endParaRPr lang="en-US" altLang="ru-RU" sz="1800" b="1">
              <a:solidFill>
                <a:srgbClr val="000099"/>
              </a:solidFill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i="1">
                <a:solidFill>
                  <a:schemeClr val="bg2"/>
                </a:solidFill>
                <a:latin typeface="DejaVu Sans Mono" pitchFamily="49" charset="0"/>
              </a:rPr>
              <a:t>	; </a:t>
            </a:r>
            <a:r>
              <a:rPr lang="ru-RU" altLang="ru-RU" sz="1800" i="1">
                <a:solidFill>
                  <a:schemeClr val="bg2"/>
                </a:solidFill>
                <a:latin typeface="DejaVu Sans Mono" pitchFamily="49" charset="0"/>
              </a:rPr>
              <a:t>выходные данные</a:t>
            </a:r>
            <a:endParaRPr lang="ru-RU" altLang="ru-RU" sz="1800" b="1">
              <a:solidFill>
                <a:srgbClr val="000099"/>
              </a:solidFill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latin typeface="DejaVu Sans Mono" pitchFamily="49" charset="0"/>
              </a:rPr>
              <a:t>z </a:t>
            </a: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d</a:t>
            </a:r>
            <a:r>
              <a:rPr lang="en-US" altLang="ru-RU" sz="1800" b="1">
                <a:solidFill>
                  <a:srgbClr val="000099"/>
                </a:solidFill>
                <a:latin typeface="DejaVu Sans Mono" pitchFamily="49" charset="0"/>
              </a:rPr>
              <a:t>d</a:t>
            </a:r>
            <a:r>
              <a:rPr lang="ru-RU" altLang="ru-RU" sz="1800" b="1">
                <a:latin typeface="DejaVu Sans Mono" pitchFamily="49" charset="0"/>
              </a:rPr>
              <a:t> ? </a:t>
            </a:r>
            <a:endParaRPr lang="ru-RU" altLang="ru-RU" sz="1800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       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.code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 i="1">
                <a:latin typeface="DejaVu Sans Mono" pitchFamily="49" charset="0"/>
              </a:rPr>
              <a:t>	</a:t>
            </a:r>
            <a:r>
              <a:rPr lang="ru-RU" altLang="ru-RU" sz="1800" b="1" i="1">
                <a:latin typeface="DejaVu Sans Mono" pitchFamily="49" charset="0"/>
              </a:rPr>
              <a:t>start</a:t>
            </a:r>
            <a:r>
              <a:rPr lang="ru-RU" altLang="ru-RU" sz="1800" b="1">
                <a:latin typeface="DejaVu Sans Mono" pitchFamily="49" charset="0"/>
              </a:rPr>
              <a:t>: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mov</a:t>
            </a:r>
            <a:r>
              <a:rPr lang="en-US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  <a:r>
              <a:rPr lang="en-US" altLang="ru-RU" sz="1800" b="1">
                <a:latin typeface="DejaVu Sans Mono" pitchFamily="49" charset="0"/>
              </a:rPr>
              <a:t>, x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add</a:t>
            </a:r>
            <a:r>
              <a:rPr lang="en-US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  <a:r>
              <a:rPr lang="en-US" altLang="ru-RU" sz="1800" b="1">
                <a:latin typeface="DejaVu Sans Mono" pitchFamily="49" charset="0"/>
              </a:rPr>
              <a:t>, 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mov</a:t>
            </a:r>
            <a:r>
              <a:rPr lang="en-US" altLang="ru-RU" sz="1800" b="1">
                <a:latin typeface="DejaVu Sans Mono" pitchFamily="49" charset="0"/>
              </a:rPr>
              <a:t> z,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end</a:t>
            </a:r>
            <a:r>
              <a:rPr lang="ru-RU" altLang="ru-RU" sz="1800" b="1">
                <a:latin typeface="DejaVu Sans Mono" pitchFamily="49" charset="0"/>
              </a:rPr>
              <a:t> </a:t>
            </a:r>
            <a:r>
              <a:rPr lang="ru-RU" altLang="ru-RU" sz="1800" b="1" i="1">
                <a:latin typeface="DejaVu Sans Mono" pitchFamily="49" charset="0"/>
              </a:rPr>
              <a:t>start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79388" y="1412875"/>
            <a:ext cx="3887787" cy="2952750"/>
          </a:xfrm>
          <a:prstGeom prst="roundRect">
            <a:avLst>
              <a:gd name="adj" fmla="val 5912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79388" y="5734050"/>
            <a:ext cx="1439862" cy="57626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8021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/>
              <a:t>Структура программы на языке Ассемблера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altLang="ru-RU" sz="180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.data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i="1">
                <a:solidFill>
                  <a:schemeClr val="bg2"/>
                </a:solidFill>
                <a:latin typeface="DejaVu Sans Mono" pitchFamily="49" charset="0"/>
              </a:rPr>
              <a:t>; </a:t>
            </a:r>
            <a:r>
              <a:rPr lang="ru-RU" altLang="ru-RU" sz="1800" i="1">
                <a:solidFill>
                  <a:schemeClr val="bg2"/>
                </a:solidFill>
                <a:latin typeface="DejaVu Sans Mono" pitchFamily="49" charset="0"/>
              </a:rPr>
              <a:t>входные данные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latin typeface="DejaVu Sans Mono" pitchFamily="49" charset="0"/>
              </a:rPr>
              <a:t>x </a:t>
            </a: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db</a:t>
            </a:r>
            <a:r>
              <a:rPr lang="ru-RU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latin typeface="DejaVu Sans Mono" pitchFamily="49" charset="0"/>
              </a:rPr>
              <a:t>3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y </a:t>
            </a:r>
            <a:r>
              <a:rPr lang="en-US" altLang="ru-RU" sz="1800" b="1">
                <a:solidFill>
                  <a:srgbClr val="000099"/>
                </a:solidFill>
                <a:latin typeface="DejaVu Sans Mono" pitchFamily="49" charset="0"/>
              </a:rPr>
              <a:t>dw</a:t>
            </a:r>
            <a:r>
              <a:rPr lang="en-US" altLang="ru-RU" sz="1800" b="1">
                <a:latin typeface="DejaVu Sans Mono" pitchFamily="49" charset="0"/>
              </a:rPr>
              <a:t> 26</a:t>
            </a: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.data?</a:t>
            </a:r>
            <a:endParaRPr lang="en-US" altLang="ru-RU" sz="1800" b="1">
              <a:solidFill>
                <a:srgbClr val="000099"/>
              </a:solidFill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i="1">
                <a:solidFill>
                  <a:schemeClr val="bg2"/>
                </a:solidFill>
                <a:latin typeface="DejaVu Sans Mono" pitchFamily="49" charset="0"/>
              </a:rPr>
              <a:t>	; </a:t>
            </a:r>
            <a:r>
              <a:rPr lang="ru-RU" altLang="ru-RU" sz="1800" i="1">
                <a:solidFill>
                  <a:schemeClr val="bg2"/>
                </a:solidFill>
                <a:latin typeface="DejaVu Sans Mono" pitchFamily="49" charset="0"/>
              </a:rPr>
              <a:t>выходные данные</a:t>
            </a:r>
            <a:endParaRPr lang="ru-RU" altLang="ru-RU" sz="1800" b="1">
              <a:solidFill>
                <a:srgbClr val="000099"/>
              </a:solidFill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latin typeface="DejaVu Sans Mono" pitchFamily="49" charset="0"/>
              </a:rPr>
              <a:t>z </a:t>
            </a: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d</a:t>
            </a:r>
            <a:r>
              <a:rPr lang="en-US" altLang="ru-RU" sz="1800" b="1">
                <a:solidFill>
                  <a:srgbClr val="000099"/>
                </a:solidFill>
                <a:latin typeface="DejaVu Sans Mono" pitchFamily="49" charset="0"/>
              </a:rPr>
              <a:t>d</a:t>
            </a:r>
            <a:r>
              <a:rPr lang="ru-RU" altLang="ru-RU" sz="1800" b="1">
                <a:latin typeface="DejaVu Sans Mono" pitchFamily="49" charset="0"/>
              </a:rPr>
              <a:t> ? </a:t>
            </a:r>
            <a:endParaRPr lang="ru-RU" altLang="ru-RU" sz="1800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       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.code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 i="1">
                <a:latin typeface="DejaVu Sans Mono" pitchFamily="49" charset="0"/>
              </a:rPr>
              <a:t>	</a:t>
            </a:r>
            <a:r>
              <a:rPr lang="ru-RU" altLang="ru-RU" sz="1800" b="1" i="1">
                <a:latin typeface="DejaVu Sans Mono" pitchFamily="49" charset="0"/>
              </a:rPr>
              <a:t>start</a:t>
            </a:r>
            <a:r>
              <a:rPr lang="ru-RU" altLang="ru-RU" sz="1800" b="1">
                <a:latin typeface="DejaVu Sans Mono" pitchFamily="49" charset="0"/>
              </a:rPr>
              <a:t>: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mov</a:t>
            </a:r>
            <a:r>
              <a:rPr lang="en-US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  <a:r>
              <a:rPr lang="en-US" altLang="ru-RU" sz="1800" b="1">
                <a:latin typeface="DejaVu Sans Mono" pitchFamily="49" charset="0"/>
              </a:rPr>
              <a:t>, x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add</a:t>
            </a:r>
            <a:r>
              <a:rPr lang="en-US" altLang="ru-RU" sz="1800" b="1">
                <a:latin typeface="DejaVu Sans Mono" pitchFamily="49" charset="0"/>
              </a:rPr>
              <a:t>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  <a:r>
              <a:rPr lang="en-US" altLang="ru-RU" sz="1800" b="1">
                <a:latin typeface="DejaVu Sans Mono" pitchFamily="49" charset="0"/>
              </a:rPr>
              <a:t>, 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ru-RU" sz="1800" b="1">
                <a:latin typeface="DejaVu Sans Mono" pitchFamily="49" charset="0"/>
              </a:rPr>
              <a:t>	</a:t>
            </a:r>
            <a:r>
              <a:rPr lang="en-US" altLang="ru-RU" sz="1800" b="1">
                <a:solidFill>
                  <a:schemeClr val="accent2"/>
                </a:solidFill>
                <a:latin typeface="DejaVu Sans Mono" pitchFamily="49" charset="0"/>
              </a:rPr>
              <a:t>mov</a:t>
            </a:r>
            <a:r>
              <a:rPr lang="en-US" altLang="ru-RU" sz="1800" b="1">
                <a:latin typeface="DejaVu Sans Mono" pitchFamily="49" charset="0"/>
              </a:rPr>
              <a:t> z, </a:t>
            </a:r>
            <a:r>
              <a:rPr lang="en-US" altLang="ru-RU" sz="1800" b="1">
                <a:solidFill>
                  <a:srgbClr val="006600"/>
                </a:solidFill>
                <a:latin typeface="DejaVu Sans Mono" pitchFamily="49" charset="0"/>
              </a:rPr>
              <a:t>AX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ru-RU" altLang="ru-RU" sz="1800" b="1">
              <a:latin typeface="DejaVu Sans Mono" pitchFamily="49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99"/>
                </a:solidFill>
                <a:latin typeface="DejaVu Sans Mono" pitchFamily="49" charset="0"/>
              </a:rPr>
              <a:t>end</a:t>
            </a:r>
            <a:r>
              <a:rPr lang="ru-RU" altLang="ru-RU" sz="1800" b="1">
                <a:latin typeface="DejaVu Sans Mono" pitchFamily="49" charset="0"/>
              </a:rPr>
              <a:t> </a:t>
            </a:r>
            <a:r>
              <a:rPr lang="ru-RU" altLang="ru-RU" sz="1800" b="1" i="1">
                <a:latin typeface="DejaVu Sans Mono" pitchFamily="49" charset="0"/>
              </a:rPr>
              <a:t>start</a:t>
            </a:r>
          </a:p>
        </p:txBody>
      </p:sp>
      <p:sp>
        <p:nvSpPr>
          <p:cNvPr id="12292" name="AutoShape 5"/>
          <p:cNvSpPr>
            <a:spLocks noChangeArrowheads="1"/>
          </p:cNvSpPr>
          <p:nvPr/>
        </p:nvSpPr>
        <p:spPr bwMode="auto">
          <a:xfrm>
            <a:off x="539750" y="4365625"/>
            <a:ext cx="1655763" cy="1368425"/>
          </a:xfrm>
          <a:prstGeom prst="roundRect">
            <a:avLst>
              <a:gd name="adj" fmla="val 6843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25851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Структура программы на языке Ассемблера</a:t>
            </a:r>
          </a:p>
          <a:p>
            <a:pPr marL="381000" indent="-381000" eaLnBrk="1" hangingPunct="1">
              <a:buFontTx/>
              <a:buNone/>
            </a:pPr>
            <a:endParaRPr lang="ru-RU" altLang="ru-RU" b="1"/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Программа на ассемблере представляет собой совокупность блоков, называемых </a:t>
            </a:r>
            <a:r>
              <a:rPr lang="ru-RU" altLang="ru-RU" i="1"/>
              <a:t>сегментами</a:t>
            </a:r>
            <a:r>
              <a:rPr lang="ru-RU" altLang="ru-RU"/>
              <a:t>.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Сегменты программы имеют назначение, соответствующее типам сегментов памяти (кода, данных и стека).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Каждый сегмент состоит из совокупности отдельных строк, называемых </a:t>
            </a:r>
            <a:r>
              <a:rPr lang="ru-RU" altLang="ru-RU" i="1"/>
              <a:t>предложениями языка Ассемблера</a:t>
            </a:r>
            <a:r>
              <a:rPr lang="ru-RU" alt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195558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327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9448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92725" y="1989138"/>
            <a:ext cx="3609975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Система команд процесора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4000"/>
              <a:t>.286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4000"/>
              <a:t>.386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4000"/>
              <a:t>.486</a:t>
            </a:r>
          </a:p>
        </p:txBody>
      </p:sp>
    </p:spTree>
    <p:extLst>
      <p:ext uri="{BB962C8B-B14F-4D97-AF65-F5344CB8AC3E}">
        <p14:creationId xmlns:p14="http://schemas.microsoft.com/office/powerpoint/2010/main" val="30506006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92725" y="1989138"/>
            <a:ext cx="3609975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модель сегментации памяти и способ передачи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55032562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b="1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18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18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18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8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18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18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8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latin typeface="Courier New" pitchFamily="49" charset="0"/>
              </a:rPr>
              <a:t>t</a:t>
            </a:r>
            <a:r>
              <a:rPr lang="ru-RU" altLang="ru-RU" sz="1800" b="1">
                <a:latin typeface="Courier New" pitchFamily="49" charset="0"/>
              </a:rPr>
              <a:t>itle    </a:t>
            </a:r>
            <a:r>
              <a:rPr lang="ru-RU" altLang="ru-RU" sz="18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1800" b="1">
                <a:latin typeface="Courier New" pitchFamily="49" charset="0"/>
              </a:rPr>
              <a:t> </a:t>
            </a:r>
            <a:r>
              <a:rPr lang="ru-RU" altLang="ru-RU" sz="18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18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latin typeface="Courier New" pitchFamily="49" charset="0"/>
              </a:rPr>
              <a:t>m</a:t>
            </a:r>
            <a:r>
              <a:rPr lang="ru-RU" altLang="ru-RU" sz="1800" b="1">
                <a:latin typeface="Courier New" pitchFamily="49" charset="0"/>
              </a:rPr>
              <a:t>essage  </a:t>
            </a:r>
            <a:r>
              <a:rPr lang="ru-RU" altLang="ru-RU" sz="18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1800" b="1">
                <a:latin typeface="Courier New" pitchFamily="49" charset="0"/>
              </a:rPr>
              <a:t> </a:t>
            </a:r>
            <a:r>
              <a:rPr lang="ru-RU" altLang="ru-RU" sz="18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18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200" b="1">
              <a:latin typeface="Courier New" pitchFamily="49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92725" y="1989138"/>
            <a:ext cx="3609975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3600"/>
              <a:t>	сохранение регистра идентифи-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3600"/>
              <a:t>	каторов</a:t>
            </a:r>
          </a:p>
        </p:txBody>
      </p:sp>
    </p:spTree>
    <p:extLst>
      <p:ext uri="{BB962C8B-B14F-4D97-AF65-F5344CB8AC3E}">
        <p14:creationId xmlns:p14="http://schemas.microsoft.com/office/powerpoint/2010/main" val="322009205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подключение заголовочных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0380160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620688"/>
            <a:ext cx="8136904" cy="481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Виртуальная машина 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программный комплекс,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эмулирующий 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реальной машины с определённым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входным языком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на ЭВМ с другим,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машинным языком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иными словами,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реализующий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входной язык программирования.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Такая техника реализации языка программирования позволяет сделать последний удобным для использования человеком. Виртуальная машина содержит 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транслятор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и/или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интерпретатор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может включать 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стандартных подпрограмм, отладчик, компоновщик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другие 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сервисные средства.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0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определяет типы данных и константы, используемые операционной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3470046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прототипы функций по работе с пользовательским интерфейсом (окна, кнопки, стандартные диалоги)</a:t>
            </a:r>
          </a:p>
        </p:txBody>
      </p:sp>
    </p:spTree>
    <p:extLst>
      <p:ext uri="{BB962C8B-B14F-4D97-AF65-F5344CB8AC3E}">
        <p14:creationId xmlns:p14="http://schemas.microsoft.com/office/powerpoint/2010/main" val="165650423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прототипы функций ядра операционной системы (память, процессы, файлы)</a:t>
            </a:r>
          </a:p>
        </p:txBody>
      </p:sp>
    </p:spTree>
    <p:extLst>
      <p:ext uri="{BB962C8B-B14F-4D97-AF65-F5344CB8AC3E}">
        <p14:creationId xmlns:p14="http://schemas.microsoft.com/office/powerpoint/2010/main" val="300540282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 b="1">
                <a:solidFill>
                  <a:srgbClr val="FF0000"/>
                </a:solidFill>
              </a:rPr>
              <a:t>gdi32.inc</a:t>
            </a:r>
            <a:endParaRPr lang="ru-RU" altLang="ru-RU" sz="4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прототипы функций интерфейса графических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319917830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подключение библиотеки, в которой находится реализация нужных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49729789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сегмент инициализи-рованных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75847127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 b="1">
                <a:solidFill>
                  <a:srgbClr val="FF0000"/>
                </a:solidFill>
              </a:rPr>
              <a:t>.data?</a:t>
            </a:r>
            <a:endParaRPr lang="ru-RU" altLang="ru-RU" sz="4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сегмент неинициали-зированных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3139647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b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itle</a:t>
            </a:r>
            <a:r>
              <a:rPr lang="ru-RU" altLang="ru-RU" sz="2000" b="1">
                <a:latin typeface="Courier New" pitchFamily="49" charset="0"/>
              </a:rPr>
              <a:t>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989138"/>
            <a:ext cx="3970337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имя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44936621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989138"/>
            <a:ext cx="4114800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тип переменной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</a:t>
            </a:r>
            <a:r>
              <a:rPr lang="en-US" altLang="ru-RU" sz="4000" b="1"/>
              <a:t>db</a:t>
            </a:r>
            <a:r>
              <a:rPr lang="en-US" altLang="ru-RU" sz="4000"/>
              <a:t> – </a:t>
            </a:r>
            <a:r>
              <a:rPr lang="ru-RU" altLang="ru-RU" sz="4000"/>
              <a:t>байт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</a:t>
            </a:r>
            <a:r>
              <a:rPr lang="en-US" altLang="ru-RU" sz="4000" b="1"/>
              <a:t>dw</a:t>
            </a:r>
            <a:r>
              <a:rPr lang="en-US" altLang="ru-RU" sz="4000"/>
              <a:t> – </a:t>
            </a:r>
            <a:r>
              <a:rPr lang="ru-RU" altLang="ru-RU" sz="4000"/>
              <a:t>слово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</a:t>
            </a:r>
            <a:r>
              <a:rPr lang="en-US" altLang="ru-RU" sz="4000" b="1"/>
              <a:t>dd</a:t>
            </a:r>
            <a:r>
              <a:rPr lang="en-US" altLang="ru-RU" sz="4000"/>
              <a:t> – </a:t>
            </a:r>
            <a:r>
              <a:rPr lang="ru-RU" altLang="ru-RU" sz="4000"/>
              <a:t>2-е слово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</a:t>
            </a:r>
            <a:r>
              <a:rPr lang="en-US" altLang="ru-RU" sz="4000" b="1"/>
              <a:t>dq</a:t>
            </a:r>
            <a:r>
              <a:rPr lang="en-US" altLang="ru-RU" sz="4000"/>
              <a:t> – </a:t>
            </a:r>
            <a:r>
              <a:rPr lang="ru-RU" altLang="ru-RU" sz="4000"/>
              <a:t>4-е слово</a:t>
            </a:r>
          </a:p>
        </p:txBody>
      </p:sp>
    </p:spTree>
    <p:extLst>
      <p:ext uri="{BB962C8B-B14F-4D97-AF65-F5344CB8AC3E}">
        <p14:creationId xmlns:p14="http://schemas.microsoft.com/office/powerpoint/2010/main" val="15441970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b="1">
                <a:solidFill>
                  <a:srgbClr val="FF0000"/>
                </a:solidFill>
                <a:latin typeface="Courier New" pitchFamily="49" charset="0"/>
              </a:rPr>
              <a:t>"Message",0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989138"/>
            <a:ext cx="4114800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значение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2462466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656" y="332656"/>
            <a:ext cx="8964488" cy="585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Транслятор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представляет собой программу, осуществляющую перевод текстов с одного языка на другой. В системе программирования транслятор переводит программу с входного языка этой системы на 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машинный язык 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реальной ЭВМ (на которой функционирует данная система программирования или будет функционировать разрабатываемая программа) либо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промежуточный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язык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программирования, уже реализованный или подлежащий реализации.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Одной из разновидностей транслятора является </a:t>
            </a: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обеспечивающий перевод программ с языка 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высокого уровня 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(приближенного к человеку) на язык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низкого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уровня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(близкий к ЭВМ), или 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машинозависимый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язык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Другая разновидность транслятора — </a:t>
            </a: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ассемблер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осуществляющий перевод программ с языка 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низкого уровня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(языка Ассемблера) на 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машинный язык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имеющий примерно тот же уровень. Некоторые трансляторы служат для переноса программ с одной машины на другую.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Программа, подающаяся на вход транслятора, называется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исходной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результат трансляции — 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объектной программой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Использование трансляторов обеспечивает высокую скорость выполнения полученных с их помощью программ, однако затрудняет и удлиняет процесс отладки программных продуктов. Последнее обстоятельство объясняется относительно большим временем трансляции и сложностью создания отладчиков, которые должны отображать машинную программу в программу на исходном языке.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Диаметрально противоположными характеристиками обладает альтернативное средство реализации языка — 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интерпретатор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a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105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b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415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c </a:t>
            </a:r>
            <a:r>
              <a:rPr lang="en-US" altLang="ru-RU" sz="4000">
                <a:solidFill>
                  <a:srgbClr val="CC3300"/>
                </a:solidFill>
              </a:rPr>
              <a:t>dw</a:t>
            </a:r>
            <a:r>
              <a:rPr lang="en-US" altLang="ru-RU" sz="4000"/>
              <a:t> 415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d </a:t>
            </a:r>
            <a:r>
              <a:rPr lang="en-US" altLang="ru-RU" sz="4000">
                <a:solidFill>
                  <a:srgbClr val="CC3300"/>
                </a:solidFill>
              </a:rPr>
              <a:t>dw</a:t>
            </a:r>
            <a:r>
              <a:rPr lang="en-US" altLang="ru-RU" sz="4000"/>
              <a:t> 415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arr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1,2,3,4,5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s1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</a:t>
            </a:r>
            <a:r>
              <a:rPr lang="en-US" altLang="ru-RU" sz="4000">
                <a:solidFill>
                  <a:srgbClr val="006600"/>
                </a:solidFill>
              </a:rPr>
              <a:t>“abc”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s2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</a:t>
            </a:r>
            <a:r>
              <a:rPr lang="en-US" altLang="ru-RU" sz="4000">
                <a:solidFill>
                  <a:srgbClr val="006600"/>
                </a:solidFill>
              </a:rPr>
              <a:t>“abc”</a:t>
            </a:r>
            <a:r>
              <a:rPr lang="en-US" altLang="ru-RU" sz="4000"/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s3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</a:t>
            </a:r>
            <a:r>
              <a:rPr lang="en-US" altLang="ru-RU" sz="4000">
                <a:solidFill>
                  <a:srgbClr val="006600"/>
                </a:solidFill>
              </a:rPr>
              <a:t>“a”</a:t>
            </a:r>
            <a:r>
              <a:rPr lang="en-US" altLang="ru-RU" sz="4000"/>
              <a:t>,32,</a:t>
            </a:r>
            <a:r>
              <a:rPr lang="en-US" altLang="ru-RU" sz="4000">
                <a:solidFill>
                  <a:srgbClr val="006600"/>
                </a:solidFill>
              </a:rPr>
              <a:t>”c”</a:t>
            </a:r>
            <a:r>
              <a:rPr lang="en-US" altLang="ru-RU" sz="4000"/>
              <a:t>,0</a:t>
            </a:r>
            <a:endParaRPr lang="ru-RU" altLang="ru-RU" sz="4000"/>
          </a:p>
        </p:txBody>
      </p:sp>
    </p:spTree>
    <p:extLst>
      <p:ext uri="{BB962C8B-B14F-4D97-AF65-F5344CB8AC3E}">
        <p14:creationId xmlns:p14="http://schemas.microsoft.com/office/powerpoint/2010/main" val="90606253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arr1 </a:t>
            </a:r>
            <a:r>
              <a:rPr lang="en-US" altLang="ru-RU" sz="4000">
                <a:solidFill>
                  <a:srgbClr val="CC3300"/>
                </a:solidFill>
              </a:rPr>
              <a:t>dw</a:t>
            </a:r>
            <a:r>
              <a:rPr lang="en-US" altLang="ru-RU" sz="4000"/>
              <a:t> 1,2,5 </a:t>
            </a:r>
            <a:r>
              <a:rPr lang="en-US" altLang="ru-RU" sz="4000">
                <a:solidFill>
                  <a:srgbClr val="CC3300"/>
                </a:solidFill>
              </a:rPr>
              <a:t>dup</a:t>
            </a:r>
            <a:r>
              <a:rPr lang="en-US" altLang="ru-RU" sz="4000"/>
              <a:t>(0),6,7,3 </a:t>
            </a:r>
            <a:r>
              <a:rPr lang="en-US" altLang="ru-RU" sz="4000">
                <a:solidFill>
                  <a:srgbClr val="CC3300"/>
                </a:solidFill>
              </a:rPr>
              <a:t>dup</a:t>
            </a:r>
            <a:r>
              <a:rPr lang="en-US" altLang="ru-RU" sz="400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122709334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.486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.model flat, stdcall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option casemap: none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windows.inc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user32.inc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</a:t>
            </a:r>
            <a:r>
              <a:rPr lang="ru-RU" altLang="ru-RU" sz="2000" b="1">
                <a:latin typeface="Courier New" pitchFamily="49" charset="0"/>
              </a:rPr>
              <a:t> kernel32.inc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user32.lib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includelib</a:t>
            </a:r>
            <a:r>
              <a:rPr lang="ru-RU" altLang="ru-RU" sz="2000" b="1">
                <a:latin typeface="Courier New" pitchFamily="49" charset="0"/>
              </a:rPr>
              <a:t> kernel32.lib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bg2"/>
                </a:solidFill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t</a:t>
            </a:r>
            <a:r>
              <a:rPr lang="ru-RU" altLang="ru-RU" sz="2000" b="1">
                <a:latin typeface="Courier New" pitchFamily="49" charset="0"/>
              </a:rPr>
              <a:t>itle  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"Message"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m</a:t>
            </a:r>
            <a:r>
              <a:rPr lang="ru-RU" altLang="ru-RU" sz="2000" b="1">
                <a:latin typeface="Courier New" pitchFamily="49" charset="0"/>
              </a:rPr>
              <a:t>essage  </a:t>
            </a:r>
            <a:r>
              <a:rPr lang="ru-RU" altLang="ru-RU" sz="2000" b="1">
                <a:solidFill>
                  <a:srgbClr val="CC3300"/>
                </a:solidFill>
                <a:latin typeface="Courier New" pitchFamily="49" charset="0"/>
              </a:rPr>
              <a:t>db</a:t>
            </a: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solidFill>
                  <a:srgbClr val="006600"/>
                </a:solidFill>
                <a:latin typeface="Courier New" pitchFamily="49" charset="0"/>
              </a:rPr>
              <a:t>"Hello, World!"</a:t>
            </a:r>
            <a:r>
              <a:rPr lang="ru-RU" altLang="ru-RU" sz="2000" b="1">
                <a:latin typeface="Courier New" pitchFamily="49" charset="0"/>
              </a:rPr>
              <a:t>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a </a:t>
            </a:r>
            <a:r>
              <a:rPr lang="en-US" altLang="ru-RU" sz="4000">
                <a:solidFill>
                  <a:srgbClr val="CC3300"/>
                </a:solidFill>
              </a:rPr>
              <a:t>db</a:t>
            </a:r>
            <a:r>
              <a:rPr lang="en-US" altLang="ru-RU" sz="4000"/>
              <a:t> 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b </a:t>
            </a:r>
            <a:r>
              <a:rPr lang="en-US" altLang="ru-RU" sz="4000">
                <a:solidFill>
                  <a:srgbClr val="CC3300"/>
                </a:solidFill>
              </a:rPr>
              <a:t>dw</a:t>
            </a:r>
            <a:r>
              <a:rPr lang="en-US" altLang="ru-RU" sz="4000"/>
              <a:t> 7 </a:t>
            </a:r>
            <a:r>
              <a:rPr lang="en-US" altLang="ru-RU" sz="4000">
                <a:solidFill>
                  <a:srgbClr val="CC3300"/>
                </a:solidFill>
              </a:rPr>
              <a:t>dup</a:t>
            </a:r>
            <a:r>
              <a:rPr lang="en-US" altLang="ru-RU" sz="4000"/>
              <a:t>(?)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d </a:t>
            </a:r>
            <a:r>
              <a:rPr lang="en-US" altLang="ru-RU" sz="4000">
                <a:solidFill>
                  <a:srgbClr val="CC3300"/>
                </a:solidFill>
              </a:rPr>
              <a:t>dd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e </a:t>
            </a:r>
            <a:r>
              <a:rPr lang="en-US" altLang="ru-RU" sz="4000">
                <a:solidFill>
                  <a:srgbClr val="CC3300"/>
                </a:solidFill>
              </a:rPr>
              <a:t>dq</a:t>
            </a:r>
            <a:r>
              <a:rPr lang="en-US" altLang="ru-RU" sz="4000"/>
              <a:t> ? </a:t>
            </a:r>
            <a:r>
              <a:rPr lang="en-US" altLang="ru-RU" sz="4000">
                <a:solidFill>
                  <a:srgbClr val="CC3300"/>
                </a:solidFill>
              </a:rPr>
              <a:t>dup</a:t>
            </a:r>
            <a:r>
              <a:rPr lang="en-US" altLang="ru-RU" sz="4000"/>
              <a:t>(?)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f </a:t>
            </a:r>
            <a:r>
              <a:rPr lang="en-US" altLang="ru-RU" sz="4000">
                <a:solidFill>
                  <a:srgbClr val="CC3300"/>
                </a:solidFill>
              </a:rPr>
              <a:t>db dup</a:t>
            </a:r>
            <a:r>
              <a:rPr lang="en-US" altLang="ru-RU" sz="4000"/>
              <a:t>(?)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g </a:t>
            </a:r>
            <a:r>
              <a:rPr lang="en-US" altLang="ru-RU" sz="4000">
                <a:solidFill>
                  <a:srgbClr val="CC3300"/>
                </a:solidFill>
              </a:rPr>
              <a:t>dw</a:t>
            </a:r>
            <a:r>
              <a:rPr lang="en-US" altLang="ru-RU" sz="4000"/>
              <a:t> 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4000"/>
              <a:t>h </a:t>
            </a:r>
            <a:r>
              <a:rPr lang="en-US" altLang="ru-RU" sz="4000">
                <a:solidFill>
                  <a:srgbClr val="CC3300"/>
                </a:solidFill>
              </a:rPr>
              <a:t>dd</a:t>
            </a:r>
            <a:r>
              <a:rPr lang="en-US" altLang="ru-RU" sz="4000"/>
              <a:t> 10 </a:t>
            </a:r>
            <a:r>
              <a:rPr lang="en-US" altLang="ru-RU" sz="4000">
                <a:solidFill>
                  <a:srgbClr val="CC3300"/>
                </a:solidFill>
              </a:rPr>
              <a:t>dup</a:t>
            </a:r>
            <a:r>
              <a:rPr lang="en-US" altLang="ru-RU" sz="400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13941256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start: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rgbClr val="0000FF"/>
                </a:solidFill>
                <a:latin typeface="Courier New" pitchFamily="49" charset="0"/>
              </a:rPr>
              <a:t>MB_OK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title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MessageBox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ExitProcess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end</a:t>
            </a:r>
            <a:r>
              <a:rPr lang="en-US" altLang="ru-RU" sz="2000" b="1">
                <a:latin typeface="Courier New" pitchFamily="49" charset="0"/>
              </a:rPr>
              <a:t> start</a:t>
            </a:r>
            <a:endParaRPr lang="ru-RU" altLang="ru-RU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727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687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b="1">
                <a:solidFill>
                  <a:srgbClr val="FF0000"/>
                </a:solidFill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start: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rgbClr val="0000FF"/>
                </a:solidFill>
                <a:latin typeface="Courier New" pitchFamily="49" charset="0"/>
              </a:rPr>
              <a:t>MB_OK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title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MessageBox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ExitProcess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end</a:t>
            </a:r>
            <a:r>
              <a:rPr lang="en-US" altLang="ru-RU" sz="2000" b="1">
                <a:latin typeface="Courier New" pitchFamily="49" charset="0"/>
              </a:rPr>
              <a:t> start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начало сегмента кода</a:t>
            </a:r>
            <a:endParaRPr lang="en-US" altLang="ru-RU" sz="4000"/>
          </a:p>
        </p:txBody>
      </p:sp>
    </p:spTree>
    <p:extLst>
      <p:ext uri="{BB962C8B-B14F-4D97-AF65-F5344CB8AC3E}">
        <p14:creationId xmlns:p14="http://schemas.microsoft.com/office/powerpoint/2010/main" val="24940768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687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start: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rgbClr val="0000FF"/>
                </a:solidFill>
                <a:latin typeface="Courier New" pitchFamily="49" charset="0"/>
              </a:rPr>
              <a:t>MB_OK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title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MessageBox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ExitProcess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b="1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en-US" altLang="ru-RU" sz="2000" b="1">
                <a:latin typeface="Courier New" pitchFamily="49" charset="0"/>
              </a:rPr>
              <a:t> start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конец программы</a:t>
            </a:r>
            <a:endParaRPr lang="en-US" altLang="ru-RU" sz="4000"/>
          </a:p>
        </p:txBody>
      </p:sp>
    </p:spTree>
    <p:extLst>
      <p:ext uri="{BB962C8B-B14F-4D97-AF65-F5344CB8AC3E}">
        <p14:creationId xmlns:p14="http://schemas.microsoft.com/office/powerpoint/2010/main" val="290037300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Простейшее приложение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691063" cy="4687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b="1">
                <a:solidFill>
                  <a:srgbClr val="FF0000"/>
                </a:solidFill>
                <a:latin typeface="Courier New" pitchFamily="49" charset="0"/>
              </a:rPr>
              <a:t>start:</a:t>
            </a:r>
            <a:r>
              <a:rPr lang="en-US" altLang="ru-RU" sz="2000" b="1">
                <a:latin typeface="Courier New" pitchFamily="49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rgbClr val="0000FF"/>
                </a:solidFill>
                <a:latin typeface="Courier New" pitchFamily="49" charset="0"/>
              </a:rPr>
              <a:t>MB_OK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title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offset</a:t>
            </a:r>
            <a:r>
              <a:rPr lang="en-US" altLang="ru-RU" sz="2000" b="1">
                <a:latin typeface="Courier New" pitchFamily="49" charset="0"/>
              </a:rPr>
              <a:t>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MessageBox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push</a:t>
            </a:r>
            <a:r>
              <a:rPr lang="en-US" altLang="ru-RU" sz="2000" b="1">
                <a:latin typeface="Courier New" pitchFamily="49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rgbClr val="660066"/>
                </a:solidFill>
                <a:latin typeface="Courier New" pitchFamily="49" charset="0"/>
              </a:rPr>
              <a:t>call</a:t>
            </a:r>
            <a:r>
              <a:rPr lang="en-US" altLang="ru-RU" sz="2000" b="1">
                <a:latin typeface="Courier New" pitchFamily="49" charset="0"/>
              </a:rPr>
              <a:t> ExitProcess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bg2"/>
                </a:solidFill>
                <a:latin typeface="Courier New" pitchFamily="49" charset="0"/>
              </a:rPr>
              <a:t>end</a:t>
            </a: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en-US" altLang="ru-RU" b="1">
                <a:solidFill>
                  <a:srgbClr val="FF0000"/>
                </a:solidFill>
                <a:latin typeface="Courier New" pitchFamily="49" charset="0"/>
              </a:rPr>
              <a:t>start</a:t>
            </a:r>
            <a:endParaRPr lang="ru-RU" altLang="ru-RU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628775"/>
            <a:ext cx="4114800" cy="48958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4000"/>
              <a:t>	точка входа в программу</a:t>
            </a:r>
            <a:endParaRPr lang="en-US" altLang="ru-RU" sz="4000"/>
          </a:p>
        </p:txBody>
      </p:sp>
    </p:spTree>
    <p:extLst>
      <p:ext uri="{BB962C8B-B14F-4D97-AF65-F5344CB8AC3E}">
        <p14:creationId xmlns:p14="http://schemas.microsoft.com/office/powerpoint/2010/main" val="96723122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Формат инструкции или макрокоманды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>
                <a:solidFill>
                  <a:schemeClr val="accent2"/>
                </a:solidFill>
              </a:rPr>
              <a:t>	</a:t>
            </a:r>
            <a:r>
              <a:rPr lang="en-US" altLang="ru-RU" b="1">
                <a:solidFill>
                  <a:schemeClr val="accent2"/>
                </a:solidFill>
              </a:rPr>
              <a:t>[</a:t>
            </a:r>
            <a:r>
              <a:rPr lang="ru-RU" altLang="ru-RU" b="1">
                <a:solidFill>
                  <a:schemeClr val="accent2"/>
                </a:solidFill>
              </a:rPr>
              <a:t>метка</a:t>
            </a:r>
            <a:r>
              <a:rPr lang="en-US" altLang="ru-RU" b="1">
                <a:solidFill>
                  <a:schemeClr val="accent2"/>
                </a:solidFill>
              </a:rPr>
              <a:t>:]</a:t>
            </a:r>
            <a:r>
              <a:rPr lang="ru-RU" altLang="ru-RU" b="1">
                <a:solidFill>
                  <a:schemeClr val="accent2"/>
                </a:solidFill>
              </a:rPr>
              <a:t> КОП </a:t>
            </a:r>
            <a:r>
              <a:rPr lang="en-US" altLang="ru-RU" b="1">
                <a:solidFill>
                  <a:schemeClr val="accent2"/>
                </a:solidFill>
              </a:rPr>
              <a:t>[</a:t>
            </a:r>
            <a:r>
              <a:rPr lang="ru-RU" altLang="ru-RU" b="1">
                <a:solidFill>
                  <a:schemeClr val="accent2"/>
                </a:solidFill>
              </a:rPr>
              <a:t>список операндов</a:t>
            </a:r>
            <a:r>
              <a:rPr lang="en-US" altLang="ru-RU" b="1">
                <a:solidFill>
                  <a:schemeClr val="accent2"/>
                </a:solidFill>
              </a:rPr>
              <a:t>]</a:t>
            </a:r>
            <a:endParaRPr lang="ru-RU" altLang="ru-RU" b="1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ru-RU" altLang="ru-RU" b="1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ru-RU" altLang="ru-RU" b="1"/>
              <a:t>Формат директивы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>
                <a:solidFill>
                  <a:schemeClr val="accent2"/>
                </a:solidFill>
              </a:rPr>
              <a:t>	</a:t>
            </a:r>
            <a:r>
              <a:rPr lang="en-US" altLang="ru-RU" b="1">
                <a:solidFill>
                  <a:schemeClr val="accent2"/>
                </a:solidFill>
              </a:rPr>
              <a:t>[</a:t>
            </a:r>
            <a:r>
              <a:rPr lang="ru-RU" altLang="ru-RU" b="1">
                <a:solidFill>
                  <a:schemeClr val="accent2"/>
                </a:solidFill>
              </a:rPr>
              <a:t>имя</a:t>
            </a:r>
            <a:r>
              <a:rPr lang="en-US" altLang="ru-RU" b="1">
                <a:solidFill>
                  <a:schemeClr val="accent2"/>
                </a:solidFill>
              </a:rPr>
              <a:t>]</a:t>
            </a:r>
            <a:r>
              <a:rPr lang="ru-RU" altLang="ru-RU" b="1">
                <a:solidFill>
                  <a:schemeClr val="accent2"/>
                </a:solidFill>
              </a:rPr>
              <a:t> директива </a:t>
            </a:r>
            <a:r>
              <a:rPr lang="en-US" altLang="ru-RU" b="1">
                <a:solidFill>
                  <a:schemeClr val="accent2"/>
                </a:solidFill>
              </a:rPr>
              <a:t>[</a:t>
            </a:r>
            <a:r>
              <a:rPr lang="ru-RU" altLang="ru-RU" b="1">
                <a:solidFill>
                  <a:schemeClr val="accent2"/>
                </a:solidFill>
              </a:rPr>
              <a:t>список операндов</a:t>
            </a:r>
            <a:r>
              <a:rPr lang="en-US" altLang="ru-RU" b="1">
                <a:solidFill>
                  <a:schemeClr val="accent2"/>
                </a:solidFill>
              </a:rPr>
              <a:t>]</a:t>
            </a:r>
            <a:endParaRPr lang="ru-RU" altLang="ru-RU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5222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Операнды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800"/>
              <a:t>–	обозначения регистров;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800"/>
              <a:t>–	числовые и текстовые константы;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800"/>
              <a:t>–	метки и имена переменных;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800"/>
              <a:t>–	знаки операций;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 sz="2800"/>
              <a:t>–	зарезервированные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296123046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Машинные команды могут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/>
              <a:t>–	не иметь операндов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	</a:t>
            </a:r>
            <a:r>
              <a:rPr lang="en-US" altLang="ru-RU" b="1">
                <a:solidFill>
                  <a:srgbClr val="000099"/>
                </a:solidFill>
                <a:latin typeface="DejaVu Sans Mono" pitchFamily="49" charset="0"/>
              </a:rPr>
              <a:t>ret</a:t>
            </a:r>
            <a:endParaRPr lang="ru-RU" altLang="ru-RU" b="1">
              <a:solidFill>
                <a:srgbClr val="000099"/>
              </a:solidFill>
              <a:latin typeface="DejaVu Sans Mono" pitchFamily="49" charset="0"/>
            </a:endParaRP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/>
              <a:t>–	иметь один операнд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	</a:t>
            </a:r>
            <a:r>
              <a:rPr lang="en-US" altLang="ru-RU" b="1">
                <a:solidFill>
                  <a:srgbClr val="000099"/>
                </a:solidFill>
                <a:latin typeface="DejaVu Sans Mono" pitchFamily="49" charset="0"/>
              </a:rPr>
              <a:t>inc</a:t>
            </a:r>
            <a:r>
              <a:rPr lang="en-US" altLang="ru-RU">
                <a:latin typeface="DejaVu Sans Mono" pitchFamily="49" charset="0"/>
              </a:rPr>
              <a:t> 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EAX</a:t>
            </a:r>
            <a:endParaRPr lang="ru-RU" altLang="ru-RU">
              <a:solidFill>
                <a:srgbClr val="006600"/>
              </a:solidFill>
              <a:latin typeface="DejaVu Sans Mono" pitchFamily="49" charset="0"/>
            </a:endParaRP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/>
              <a:t>–	иметь два операнда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	</a:t>
            </a:r>
            <a:r>
              <a:rPr lang="en-US" altLang="ru-RU" b="1">
                <a:solidFill>
                  <a:srgbClr val="000099"/>
                </a:solidFill>
                <a:latin typeface="DejaVu Sans Mono" pitchFamily="49" charset="0"/>
              </a:rPr>
              <a:t>add</a:t>
            </a:r>
            <a:r>
              <a:rPr lang="en-US" altLang="ru-RU">
                <a:latin typeface="DejaVu Sans Mono" pitchFamily="49" charset="0"/>
              </a:rPr>
              <a:t> 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EBX</a:t>
            </a:r>
            <a:r>
              <a:rPr lang="en-US" altLang="ru-RU">
                <a:latin typeface="DejaVu Sans Mono" pitchFamily="49" charset="0"/>
              </a:rPr>
              <a:t>, </a:t>
            </a:r>
            <a:r>
              <a:rPr lang="en-US" altLang="ru-RU">
                <a:solidFill>
                  <a:schemeClr val="hlink"/>
                </a:solidFill>
                <a:latin typeface="DejaVu Sans Mono" pitchFamily="49" charset="0"/>
              </a:rPr>
              <a:t>1</a:t>
            </a:r>
            <a:endParaRPr lang="ru-RU" altLang="ru-RU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025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Интерпретатор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представляет собой программный продукт, выполняющий предъявленную программу путем одновременного ее анализа и реализации предписанных ею действий. </a:t>
            </a: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интерпретатора отсутствует разделение на две стадии (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перевод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и 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и, более того, отсутствует явный перевод программы даже по частям перед очередным этапом выполнения. </a:t>
            </a: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действительности же распознается очередная конструкция программы и интерпретатором выполняются определяемые ею действия. </a:t>
            </a: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После этого процессы анализа и реализации предписанных действий циклически повторяются. </a:t>
            </a: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при интерпретации реально выполняется только программа-интерпретатор, управляемая исходной программой и, естественно, исходными данными для последней.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0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Виды операндов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Регистровый операнд</a:t>
            </a:r>
            <a:br>
              <a:rPr lang="ru-RU" altLang="ru-RU" i="1"/>
            </a:br>
            <a:r>
              <a:rPr lang="ru-RU" altLang="ru-RU"/>
              <a:t>обозначает регистр процессора (имя регистра)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Адресный операнд</a:t>
            </a:r>
            <a:br>
              <a:rPr lang="ru-RU" altLang="ru-RU" i="1"/>
            </a:br>
            <a:r>
              <a:rPr lang="ru-RU" altLang="ru-RU"/>
              <a:t>обозначает адрес некоторой ячейки памяти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Непосредственный операнд</a:t>
            </a:r>
            <a:br>
              <a:rPr lang="ru-RU" altLang="ru-RU" i="1"/>
            </a:br>
            <a:r>
              <a:rPr lang="ru-RU" altLang="ru-RU"/>
              <a:t>значение, которое указывается непосредственно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240138863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/>
              <a:t>	Для адресных операндов можно использовать различные </a:t>
            </a:r>
            <a:r>
              <a:rPr lang="ru-RU" altLang="ru-RU" i="1"/>
              <a:t>методы адресации</a:t>
            </a:r>
            <a:endParaRPr lang="ru-RU" altLang="ru-RU"/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Прямая адресация</a:t>
            </a:r>
            <a:br>
              <a:rPr lang="ru-RU" altLang="ru-RU"/>
            </a:br>
            <a:r>
              <a:rPr lang="ru-RU" altLang="ru-RU"/>
              <a:t>в команде прямо указывается адрес (смещение) ячейки памяти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Косвенная адресация</a:t>
            </a:r>
            <a:br>
              <a:rPr lang="ru-RU" altLang="ru-RU"/>
            </a:br>
            <a:r>
              <a:rPr lang="ru-RU" altLang="ru-RU"/>
              <a:t>в команде указываются регистр(ы), в которых находятся адрес (или часть адреса) ячейки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78455492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/>
              <a:t>	</a:t>
            </a:r>
            <a:r>
              <a:rPr lang="ru-RU" altLang="ru-RU" b="1"/>
              <a:t>Полное выражение для вычисления адреса ячейки памяти при косвенной адресации:</a:t>
            </a:r>
          </a:p>
          <a:p>
            <a:pPr marL="381000" indent="-381000" eaLnBrk="1" hangingPunct="1">
              <a:buFontTx/>
              <a:buNone/>
            </a:pPr>
            <a:endParaRPr lang="ru-RU" altLang="ru-RU" b="1"/>
          </a:p>
          <a:p>
            <a:pPr marL="381000" indent="-381000" algn="ctr" eaLnBrk="1" hangingPunct="1">
              <a:buFontTx/>
              <a:buNone/>
            </a:pPr>
            <a:r>
              <a:rPr lang="ru-RU" altLang="ru-RU" b="1">
                <a:solidFill>
                  <a:schemeClr val="accent2"/>
                </a:solidFill>
              </a:rPr>
              <a:t>регистр  +  масштаб * регистр  +  число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 rot="-5400000">
            <a:off x="1471612" y="3000376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базовый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регистр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 rot="-5400000">
            <a:off x="3208338" y="3201987"/>
            <a:ext cx="1500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1, 2, 4 или 8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 rot="-5400000">
            <a:off x="4064794" y="3718719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индексный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регистр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 rot="-5400000">
            <a:off x="6313488" y="3119437"/>
            <a:ext cx="133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302582752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 b="1"/>
              <a:t>	</a:t>
            </a:r>
            <a:r>
              <a:rPr lang="ru-RU" altLang="ru-RU" i="1"/>
              <a:t>Виды</a:t>
            </a:r>
            <a:r>
              <a:rPr lang="ru-RU" altLang="ru-RU"/>
              <a:t> косвенной адресации определяются составом выражения для вычисления адреса, например:</a:t>
            </a:r>
          </a:p>
          <a:p>
            <a:pPr marL="381000" indent="-381000" eaLnBrk="1" hangingPunct="1">
              <a:buFontTx/>
              <a:buNone/>
            </a:pPr>
            <a:endParaRPr lang="ru-RU" altLang="ru-RU"/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Косвенная базовая</a:t>
            </a:r>
            <a:br>
              <a:rPr lang="ru-RU" altLang="ru-RU"/>
            </a:br>
            <a:r>
              <a:rPr lang="en-US" altLang="ru-RU" b="1">
                <a:solidFill>
                  <a:schemeClr val="accent2"/>
                </a:solidFill>
                <a:latin typeface="DejaVu Sans Mono" pitchFamily="49" charset="0"/>
              </a:rPr>
              <a:t>inc</a:t>
            </a:r>
            <a:r>
              <a:rPr lang="en-US" altLang="ru-RU">
                <a:latin typeface="DejaVu Sans Mono" pitchFamily="49" charset="0"/>
              </a:rPr>
              <a:t> [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EBX</a:t>
            </a:r>
            <a:r>
              <a:rPr lang="en-US" altLang="ru-RU">
                <a:latin typeface="DejaVu Sans Mono" pitchFamily="49" charset="0"/>
              </a:rPr>
              <a:t>]</a:t>
            </a:r>
          </a:p>
          <a:p>
            <a:pPr marL="381000" indent="-381000" eaLnBrk="1" hangingPunct="1">
              <a:buFontTx/>
              <a:buNone/>
            </a:pPr>
            <a:endParaRPr lang="en-US" altLang="ru-RU">
              <a:latin typeface="Courier New" pitchFamily="49" charset="0"/>
            </a:endParaRPr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Косвенная базовая</a:t>
            </a:r>
            <a:r>
              <a:rPr lang="en-US" altLang="ru-RU" b="1" i="1"/>
              <a:t> </a:t>
            </a:r>
            <a:r>
              <a:rPr lang="ru-RU" altLang="ru-RU" b="1" i="1"/>
              <a:t>со смещением</a:t>
            </a:r>
            <a:br>
              <a:rPr lang="ru-RU" altLang="ru-RU"/>
            </a:br>
            <a:r>
              <a:rPr lang="en-US" altLang="ru-RU" b="1">
                <a:solidFill>
                  <a:schemeClr val="accent2"/>
                </a:solidFill>
                <a:latin typeface="DejaVu Sans Mono" pitchFamily="49" charset="0"/>
              </a:rPr>
              <a:t>inc</a:t>
            </a:r>
            <a:r>
              <a:rPr lang="en-US" altLang="ru-RU">
                <a:latin typeface="DejaVu Sans Mono" pitchFamily="49" charset="0"/>
              </a:rPr>
              <a:t> [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EBX </a:t>
            </a:r>
            <a:r>
              <a:rPr lang="ru-RU" altLang="ru-RU">
                <a:latin typeface="DejaVu Sans Mono" pitchFamily="49" charset="0"/>
              </a:rPr>
              <a:t>+</a:t>
            </a:r>
            <a:r>
              <a:rPr lang="en-US" altLang="ru-RU">
                <a:latin typeface="DejaVu Sans Mono" pitchFamily="49" charset="0"/>
              </a:rPr>
              <a:t> </a:t>
            </a:r>
            <a:r>
              <a:rPr lang="en-US" altLang="ru-RU">
                <a:solidFill>
                  <a:schemeClr val="hlink"/>
                </a:solidFill>
                <a:latin typeface="DejaVu Sans Mono" pitchFamily="49" charset="0"/>
              </a:rPr>
              <a:t>10</a:t>
            </a:r>
            <a:r>
              <a:rPr lang="en-US" altLang="ru-RU">
                <a:latin typeface="DejaVu Sans Mono" pitchFamily="49" charset="0"/>
              </a:rPr>
              <a:t>]</a:t>
            </a:r>
            <a:endParaRPr lang="ru-RU" altLang="ru-RU">
              <a:latin typeface="DejaVu Sans Mono" pitchFamily="49" charset="0"/>
            </a:endParaRPr>
          </a:p>
          <a:p>
            <a:pPr marL="381000" indent="-381000" eaLnBrk="1" hangingPunct="1">
              <a:buFontTx/>
              <a:buNone/>
            </a:pPr>
            <a:endParaRPr lang="ru-RU" altLang="ru-RU">
              <a:latin typeface="Courier New" pitchFamily="49" charset="0"/>
            </a:endParaRPr>
          </a:p>
          <a:p>
            <a:pPr marL="381000" indent="-381000" eaLnBrk="1" hangingPunct="1">
              <a:buFontTx/>
              <a:buNone/>
            </a:pPr>
            <a:r>
              <a:rPr lang="ru-RU" altLang="ru-RU" b="1" i="1"/>
              <a:t>Косвенная базовая</a:t>
            </a:r>
            <a:r>
              <a:rPr lang="en-US" altLang="ru-RU" b="1" i="1"/>
              <a:t> </a:t>
            </a:r>
            <a:r>
              <a:rPr lang="ru-RU" altLang="ru-RU" b="1" i="1"/>
              <a:t>индексная со смещением</a:t>
            </a:r>
            <a:br>
              <a:rPr lang="ru-RU" altLang="ru-RU"/>
            </a:br>
            <a:r>
              <a:rPr lang="en-US" altLang="ru-RU" b="1">
                <a:solidFill>
                  <a:schemeClr val="accent2"/>
                </a:solidFill>
                <a:latin typeface="DejaVu Sans Mono" pitchFamily="49" charset="0"/>
              </a:rPr>
              <a:t>inc</a:t>
            </a:r>
            <a:r>
              <a:rPr lang="en-US" altLang="ru-RU">
                <a:latin typeface="DejaVu Sans Mono" pitchFamily="49" charset="0"/>
              </a:rPr>
              <a:t> [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EBX</a:t>
            </a:r>
            <a:r>
              <a:rPr lang="ru-RU" altLang="ru-RU">
                <a:solidFill>
                  <a:schemeClr val="accent2"/>
                </a:solidFill>
                <a:latin typeface="DejaVu Sans Mono" pitchFamily="49" charset="0"/>
              </a:rPr>
              <a:t> </a:t>
            </a:r>
            <a:r>
              <a:rPr lang="ru-RU" altLang="ru-RU">
                <a:latin typeface="DejaVu Sans Mono" pitchFamily="49" charset="0"/>
              </a:rPr>
              <a:t>+ </a:t>
            </a:r>
            <a:r>
              <a:rPr lang="ru-RU" altLang="ru-RU">
                <a:solidFill>
                  <a:schemeClr val="hlink"/>
                </a:solidFill>
                <a:latin typeface="DejaVu Sans Mono" pitchFamily="49" charset="0"/>
              </a:rPr>
              <a:t>4</a:t>
            </a:r>
            <a:r>
              <a:rPr lang="ru-RU" altLang="ru-RU">
                <a:latin typeface="DejaVu Sans Mono" pitchFamily="49" charset="0"/>
              </a:rPr>
              <a:t>*</a:t>
            </a:r>
            <a:r>
              <a:rPr lang="en-US" altLang="ru-RU">
                <a:solidFill>
                  <a:srgbClr val="006600"/>
                </a:solidFill>
                <a:latin typeface="DejaVu Sans Mono" pitchFamily="49" charset="0"/>
              </a:rPr>
              <a:t>ESI</a:t>
            </a:r>
            <a:r>
              <a:rPr lang="ru-RU" altLang="ru-RU">
                <a:solidFill>
                  <a:schemeClr val="accent2"/>
                </a:solidFill>
                <a:latin typeface="DejaVu Sans Mono" pitchFamily="49" charset="0"/>
              </a:rPr>
              <a:t> </a:t>
            </a:r>
            <a:r>
              <a:rPr lang="en-US" altLang="ru-RU">
                <a:latin typeface="DejaVu Sans Mono" pitchFamily="49" charset="0"/>
              </a:rPr>
              <a:t>+</a:t>
            </a:r>
            <a:r>
              <a:rPr lang="ru-RU" altLang="ru-RU">
                <a:latin typeface="DejaVu Sans Mono" pitchFamily="49" charset="0"/>
              </a:rPr>
              <a:t> </a:t>
            </a:r>
            <a:r>
              <a:rPr lang="en-US" altLang="ru-RU">
                <a:solidFill>
                  <a:schemeClr val="hlink"/>
                </a:solidFill>
                <a:latin typeface="DejaVu Sans Mono" pitchFamily="49" charset="0"/>
              </a:rPr>
              <a:t>10</a:t>
            </a:r>
            <a:r>
              <a:rPr lang="en-US" altLang="ru-RU">
                <a:latin typeface="DejaVu Sans Mono" pitchFamily="49" charset="0"/>
              </a:rPr>
              <a:t>]</a:t>
            </a:r>
          </a:p>
          <a:p>
            <a:pPr marL="381000" indent="-381000" eaLnBrk="1" hangingPunct="1">
              <a:buFontTx/>
              <a:buNone/>
            </a:pPr>
            <a:endParaRPr lang="en-US" altLang="ru-RU" i="1"/>
          </a:p>
          <a:p>
            <a:pPr marL="381000" indent="-381000" eaLnBrk="1" hangingPunct="1">
              <a:buFontTx/>
              <a:buNone/>
            </a:pPr>
            <a:r>
              <a:rPr lang="en-US" altLang="ru-RU" i="1"/>
              <a:t>		</a:t>
            </a:r>
            <a:r>
              <a:rPr lang="ru-RU" altLang="ru-RU" i="1"/>
              <a:t>и т.д.</a:t>
            </a:r>
            <a:endParaRPr lang="ru-RU" altLang="ru-RU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455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языка Ассемблера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ru-RU" altLang="ru-RU"/>
              <a:t>	Большинство машинных команд имеют два операнда, один из которых является </a:t>
            </a:r>
            <a:r>
              <a:rPr lang="ru-RU" altLang="ru-RU" b="1" i="1"/>
              <a:t>источником</a:t>
            </a:r>
            <a:r>
              <a:rPr lang="ru-RU" altLang="ru-RU"/>
              <a:t>,</a:t>
            </a:r>
          </a:p>
          <a:p>
            <a:pPr marL="381000" indent="-381000" eaLnBrk="1" hangingPunct="1">
              <a:buFontTx/>
              <a:buNone/>
            </a:pPr>
            <a:r>
              <a:rPr lang="ru-RU" altLang="ru-RU"/>
              <a:t>	другой – </a:t>
            </a:r>
            <a:r>
              <a:rPr lang="ru-RU" altLang="ru-RU" b="1" i="1"/>
              <a:t>приемником</a:t>
            </a:r>
            <a:r>
              <a:rPr lang="ru-RU" altLang="ru-RU"/>
              <a:t>. </a:t>
            </a:r>
            <a:endParaRPr lang="en-US" altLang="ru-RU"/>
          </a:p>
          <a:p>
            <a:pPr marL="381000" indent="-381000" eaLnBrk="1" hangingPunct="1">
              <a:buFontTx/>
              <a:buNone/>
            </a:pPr>
            <a:r>
              <a:rPr lang="en-US" altLang="ru-RU"/>
              <a:t>	</a:t>
            </a:r>
            <a:r>
              <a:rPr lang="ru-RU" altLang="ru-RU"/>
              <a:t>Допустимы следующие сочетания операндов:</a:t>
            </a:r>
          </a:p>
        </p:txBody>
      </p:sp>
      <p:graphicFrame>
        <p:nvGraphicFramePr>
          <p:cNvPr id="668722" name="Group 50"/>
          <p:cNvGraphicFramePr>
            <a:graphicFrameLocks noGrp="1"/>
          </p:cNvGraphicFramePr>
          <p:nvPr/>
        </p:nvGraphicFramePr>
        <p:xfrm>
          <a:off x="973138" y="2782888"/>
          <a:ext cx="7343775" cy="3238500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Приемник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Источник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Регистровый операнд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Регистровый операнд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Регистровый операнд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Адресный операнд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Адресный операнд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Регистровый операнд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Регистровый операнд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Непосредственный операнд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Адресный операнд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Непосредственный операнд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4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 и смешанные стратегии реализации языков программирования, например, трансляция на промежуточный язык с последующей интерпретацией промежуточной программы.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Вырожденной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является система программирования, поддерживающая машинный язык. В этом случае в качестве основного средства его реализации выступает сама ЭВМ, которую в отличие от 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интерпретатора можно рассматривать как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аппаратный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интерпретатор.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Главным классифицирующим признаком языков и, следовательно, систем программирования, является принадлежность к одному из оформившихся к настоящему времени 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стилей программирования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основные среди которых — 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процедурное, функциональное, логическое и объектно-ориентированное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7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aic-crimea.narod.ru/E-learn/PC/1/4-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6336704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971600" y="6093296"/>
            <a:ext cx="8320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Уровни процедурных языков программирования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1712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6315</Words>
  <Application>Microsoft Office PowerPoint</Application>
  <PresentationFormat>Экран (4:3)</PresentationFormat>
  <Paragraphs>928</Paragraphs>
  <Slides>74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74</vt:i4>
      </vt:variant>
    </vt:vector>
  </HeadingPairs>
  <TitlesOfParts>
    <vt:vector size="83" baseType="lpstr">
      <vt:lpstr>Arial</vt:lpstr>
      <vt:lpstr>Calibri</vt:lpstr>
      <vt:lpstr>Courier New</vt:lpstr>
      <vt:lpstr>DejaVu Sans Mono</vt:lpstr>
      <vt:lpstr>Tahoma</vt:lpstr>
      <vt:lpstr>Times New Roman</vt:lpstr>
      <vt:lpstr>Wingdings</vt:lpstr>
      <vt:lpstr>Оформление по умолчанию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нужно для работы с ассемблером</vt:lpstr>
      <vt:lpstr>Представление данных в компьютере</vt:lpstr>
      <vt:lpstr>Презентация PowerPoint</vt:lpstr>
      <vt:lpstr>Регистры общего назначения</vt:lpstr>
      <vt:lpstr>Сегментные регистры</vt:lpstr>
      <vt:lpstr>Стек</vt:lpstr>
      <vt:lpstr>Регистр флагов</vt:lpstr>
      <vt:lpstr>Программирование на языке ассемблер                   (Assembler)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Простейшее приложение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  <vt:lpstr>Синтаксис языка Ассемблера</vt:lpstr>
    </vt:vector>
  </TitlesOfParts>
  <Company>ПВИ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ВМКСиС</dc:creator>
  <cp:lastModifiedBy>Пользователь Windows</cp:lastModifiedBy>
  <cp:revision>178</cp:revision>
  <dcterms:created xsi:type="dcterms:W3CDTF">2008-01-10T05:46:05Z</dcterms:created>
  <dcterms:modified xsi:type="dcterms:W3CDTF">2020-09-21T07:59:46Z</dcterms:modified>
</cp:coreProperties>
</file>