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 id="2147483688" r:id="rId4"/>
  </p:sldMasterIdLst>
  <p:notesMasterIdLst>
    <p:notesMasterId r:id="rId89"/>
  </p:notesMasterIdLst>
  <p:sldIdLst>
    <p:sldId id="256" r:id="rId5"/>
    <p:sldId id="257" r:id="rId6"/>
    <p:sldId id="285"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374" r:id="rId85"/>
    <p:sldId id="375" r:id="rId86"/>
    <p:sldId id="376" r:id="rId87"/>
    <p:sldId id="377" r:id="rId88"/>
  </p:sldIdLst>
  <p:sldSz cx="9144000" cy="6858000" type="screen4x3"/>
  <p:notesSz cx="6797675" cy="9926638"/>
  <p:defaultTextStyle>
    <a:defPPr>
      <a:defRPr lang="ru-RU"/>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0000"/>
    <a:srgbClr val="0000FF"/>
    <a:srgbClr val="0066FF"/>
    <a:srgbClr val="FFCC99"/>
    <a:srgbClr val="FFCC66"/>
    <a:srgbClr val="FF99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4" autoAdjust="0"/>
    <p:restoredTop sz="94532" autoAdjust="0"/>
  </p:normalViewPr>
  <p:slideViewPr>
    <p:cSldViewPr>
      <p:cViewPr varScale="1">
        <p:scale>
          <a:sx n="78" d="100"/>
          <a:sy n="78" d="100"/>
        </p:scale>
        <p:origin x="143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ru-RU"/>
          </a:p>
        </p:txBody>
      </p:sp>
      <p:sp>
        <p:nvSpPr>
          <p:cNvPr id="3" name="Дата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defRPr>
            </a:lvl1pPr>
          </a:lstStyle>
          <a:p>
            <a:pPr>
              <a:defRPr/>
            </a:pPr>
            <a:fld id="{8D10BD62-4236-432B-9CC8-A511C4A8EA47}" type="datetimeFigureOut">
              <a:rPr lang="ru-RU"/>
              <a:pPr>
                <a:defRPr/>
              </a:pPr>
              <a:t>21.09.2020</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ru-RU"/>
          </a:p>
        </p:txBody>
      </p:sp>
      <p:sp>
        <p:nvSpPr>
          <p:cNvPr id="7" name="Номер слайда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F46E6C3-2E16-4074-A913-8D64A84F1A84}" type="slidenum">
              <a:rPr lang="ru-RU" altLang="ru-RU"/>
              <a:pPr>
                <a:defRPr/>
              </a:pPr>
              <a:t>‹#›</a:t>
            </a:fld>
            <a:endParaRPr lang="ru-RU" altLang="ru-RU"/>
          </a:p>
        </p:txBody>
      </p:sp>
    </p:spTree>
    <p:extLst>
      <p:ext uri="{BB962C8B-B14F-4D97-AF65-F5344CB8AC3E}">
        <p14:creationId xmlns:p14="http://schemas.microsoft.com/office/powerpoint/2010/main" val="344508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7652" name="Номер слайда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56D4CC-7DEB-4CBC-BC6E-C758D87B6660}" type="slidenum">
              <a:rPr lang="ru-RU" altLang="ru-RU">
                <a:latin typeface="Calibri" panose="020F0502020204030204" pitchFamily="34" charset="0"/>
              </a:rPr>
              <a:pPr eaLnBrk="1" hangingPunct="1"/>
              <a:t>3</a:t>
            </a:fld>
            <a:endParaRPr lang="ru-RU" altLang="ru-RU">
              <a:latin typeface="Calibri" panose="020F0502020204030204" pitchFamily="34" charset="0"/>
            </a:endParaRPr>
          </a:p>
        </p:txBody>
      </p:sp>
    </p:spTree>
    <p:extLst>
      <p:ext uri="{BB962C8B-B14F-4D97-AF65-F5344CB8AC3E}">
        <p14:creationId xmlns:p14="http://schemas.microsoft.com/office/powerpoint/2010/main" val="227960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655B5455-29B6-497C-827D-B8A0DEACE697}" type="slidenum">
              <a:rPr lang="ru-RU" altLang="ru-RU"/>
              <a:pPr>
                <a:defRPr/>
              </a:pPr>
              <a:t>‹#›</a:t>
            </a:fld>
            <a:endParaRPr lang="ru-RU" altLang="ru-RU"/>
          </a:p>
        </p:txBody>
      </p:sp>
    </p:spTree>
    <p:extLst>
      <p:ext uri="{BB962C8B-B14F-4D97-AF65-F5344CB8AC3E}">
        <p14:creationId xmlns:p14="http://schemas.microsoft.com/office/powerpoint/2010/main" val="40862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FCFDEBB-1D42-44B3-9194-2F1C49185AF3}" type="slidenum">
              <a:rPr lang="ru-RU" altLang="ru-RU"/>
              <a:pPr>
                <a:defRPr/>
              </a:pPr>
              <a:t>‹#›</a:t>
            </a:fld>
            <a:endParaRPr lang="ru-RU" altLang="ru-RU"/>
          </a:p>
        </p:txBody>
      </p:sp>
    </p:spTree>
    <p:extLst>
      <p:ext uri="{BB962C8B-B14F-4D97-AF65-F5344CB8AC3E}">
        <p14:creationId xmlns:p14="http://schemas.microsoft.com/office/powerpoint/2010/main" val="63742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499C2C3-0CE1-48C4-B458-D05D4C41E903}" type="slidenum">
              <a:rPr lang="ru-RU" altLang="ru-RU"/>
              <a:pPr>
                <a:defRPr/>
              </a:pPr>
              <a:t>‹#›</a:t>
            </a:fld>
            <a:endParaRPr lang="ru-RU" altLang="ru-RU"/>
          </a:p>
        </p:txBody>
      </p:sp>
    </p:spTree>
    <p:extLst>
      <p:ext uri="{BB962C8B-B14F-4D97-AF65-F5344CB8AC3E}">
        <p14:creationId xmlns:p14="http://schemas.microsoft.com/office/powerpoint/2010/main" val="359583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6AFBB772-7D51-4C11-8C64-1FB404CEB953}" type="slidenum">
              <a:rPr lang="ru-RU" altLang="ru-RU"/>
              <a:pPr>
                <a:defRPr/>
              </a:pPr>
              <a:t>‹#›</a:t>
            </a:fld>
            <a:endParaRPr lang="ru-RU" altLang="ru-RU"/>
          </a:p>
        </p:txBody>
      </p:sp>
    </p:spTree>
    <p:extLst>
      <p:ext uri="{BB962C8B-B14F-4D97-AF65-F5344CB8AC3E}">
        <p14:creationId xmlns:p14="http://schemas.microsoft.com/office/powerpoint/2010/main" val="199200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1650"/>
            <a:chOff x="0" y="0"/>
            <a:chExt cx="5758" cy="4316"/>
          </a:xfrm>
        </p:grpSpPr>
        <p:sp>
          <p:nvSpPr>
            <p:cNvPr id="5" name="Freeform 3"/>
            <p:cNvSpPr>
              <a:spLocks/>
            </p:cNvSpPr>
            <p:nvPr/>
          </p:nvSpPr>
          <p:spPr bwMode="hidden">
            <a:xfrm>
              <a:off x="1812" y="2811"/>
              <a:ext cx="3946" cy="1505"/>
            </a:xfrm>
            <a:custGeom>
              <a:avLst/>
              <a:gdLst>
                <a:gd name="T0" fmla="*/ 149 w 3934"/>
                <a:gd name="T1" fmla="*/ 1505 h 1505"/>
                <a:gd name="T2" fmla="*/ 693 w 3934"/>
                <a:gd name="T3" fmla="*/ 1331 h 1505"/>
                <a:gd name="T4" fmla="*/ 1225 w 3934"/>
                <a:gd name="T5" fmla="*/ 1157 h 1505"/>
                <a:gd name="T6" fmla="*/ 1743 w 3934"/>
                <a:gd name="T7" fmla="*/ 977 h 1505"/>
                <a:gd name="T8" fmla="*/ 2239 w 3934"/>
                <a:gd name="T9" fmla="*/ 792 h 1505"/>
                <a:gd name="T10" fmla="*/ 2480 w 3934"/>
                <a:gd name="T11" fmla="*/ 696 h 1505"/>
                <a:gd name="T12" fmla="*/ 2714 w 3934"/>
                <a:gd name="T13" fmla="*/ 606 h 1505"/>
                <a:gd name="T14" fmla="*/ 2945 w 3934"/>
                <a:gd name="T15" fmla="*/ 510 h 1505"/>
                <a:gd name="T16" fmla="*/ 3169 w 3934"/>
                <a:gd name="T17" fmla="*/ 420 h 1505"/>
                <a:gd name="T18" fmla="*/ 3378 w 3934"/>
                <a:gd name="T19" fmla="*/ 324 h 1505"/>
                <a:gd name="T20" fmla="*/ 3584 w 3934"/>
                <a:gd name="T21" fmla="*/ 234 h 1505"/>
                <a:gd name="T22" fmla="*/ 3783 w 3934"/>
                <a:gd name="T23" fmla="*/ 138 h 1505"/>
                <a:gd name="T24" fmla="*/ 3970 w 3934"/>
                <a:gd name="T25" fmla="*/ 48 h 1505"/>
                <a:gd name="T26" fmla="*/ 3970 w 3934"/>
                <a:gd name="T27" fmla="*/ 0 h 1505"/>
                <a:gd name="T28" fmla="*/ 3776 w 3934"/>
                <a:gd name="T29" fmla="*/ 96 h 1505"/>
                <a:gd name="T30" fmla="*/ 3572 w 3934"/>
                <a:gd name="T31" fmla="*/ 192 h 1505"/>
                <a:gd name="T32" fmla="*/ 3360 w 3934"/>
                <a:gd name="T33" fmla="*/ 288 h 1505"/>
                <a:gd name="T34" fmla="*/ 3145 w 3934"/>
                <a:gd name="T35" fmla="*/ 384 h 1505"/>
                <a:gd name="T36" fmla="*/ 2915 w 3934"/>
                <a:gd name="T37" fmla="*/ 480 h 1505"/>
                <a:gd name="T38" fmla="*/ 2678 w 3934"/>
                <a:gd name="T39" fmla="*/ 576 h 1505"/>
                <a:gd name="T40" fmla="*/ 2430 w 3934"/>
                <a:gd name="T41" fmla="*/ 672 h 1505"/>
                <a:gd name="T42" fmla="*/ 2185 w 3934"/>
                <a:gd name="T43" fmla="*/ 768 h 1505"/>
                <a:gd name="T44" fmla="*/ 1925 w 3934"/>
                <a:gd name="T45" fmla="*/ 864 h 1505"/>
                <a:gd name="T46" fmla="*/ 1665 w 3934"/>
                <a:gd name="T47" fmla="*/ 960 h 1505"/>
                <a:gd name="T48" fmla="*/ 1121 w 3934"/>
                <a:gd name="T49" fmla="*/ 1145 h 1505"/>
                <a:gd name="T50" fmla="*/ 568 w 3934"/>
                <a:gd name="T51" fmla="*/ 1331 h 1505"/>
                <a:gd name="T52" fmla="*/ 0 w 3934"/>
                <a:gd name="T53" fmla="*/ 1505 h 1505"/>
                <a:gd name="T54" fmla="*/ 149 w 3934"/>
                <a:gd name="T55" fmla="*/ 1505 h 1505"/>
                <a:gd name="T56" fmla="*/ 149 w 3934"/>
                <a:gd name="T57" fmla="*/ 1505 h 15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4" h="1505">
                  <a:moveTo>
                    <a:pt x="149" y="1505"/>
                  </a:moveTo>
                  <a:lnTo>
                    <a:pt x="687" y="1331"/>
                  </a:lnTo>
                  <a:lnTo>
                    <a:pt x="1213" y="1157"/>
                  </a:lnTo>
                  <a:lnTo>
                    <a:pt x="1728" y="977"/>
                  </a:lnTo>
                  <a:lnTo>
                    <a:pt x="2218" y="792"/>
                  </a:lnTo>
                  <a:lnTo>
                    <a:pt x="2457" y="696"/>
                  </a:lnTo>
                  <a:lnTo>
                    <a:pt x="2690" y="606"/>
                  </a:lnTo>
                  <a:lnTo>
                    <a:pt x="2918" y="510"/>
                  </a:lnTo>
                  <a:lnTo>
                    <a:pt x="3139" y="420"/>
                  </a:lnTo>
                  <a:lnTo>
                    <a:pt x="3348" y="324"/>
                  </a:lnTo>
                  <a:lnTo>
                    <a:pt x="3551" y="234"/>
                  </a:lnTo>
                  <a:lnTo>
                    <a:pt x="3749" y="138"/>
                  </a:lnTo>
                  <a:lnTo>
                    <a:pt x="3934" y="48"/>
                  </a:lnTo>
                  <a:lnTo>
                    <a:pt x="3934" y="0"/>
                  </a:lnTo>
                  <a:lnTo>
                    <a:pt x="3743" y="96"/>
                  </a:lnTo>
                  <a:lnTo>
                    <a:pt x="3539" y="192"/>
                  </a:lnTo>
                  <a:lnTo>
                    <a:pt x="3330" y="288"/>
                  </a:lnTo>
                  <a:lnTo>
                    <a:pt x="3115" y="384"/>
                  </a:lnTo>
                  <a:lnTo>
                    <a:pt x="2888" y="480"/>
                  </a:lnTo>
                  <a:lnTo>
                    <a:pt x="2654" y="576"/>
                  </a:lnTo>
                  <a:lnTo>
                    <a:pt x="2409" y="672"/>
                  </a:lnTo>
                  <a:lnTo>
                    <a:pt x="2164" y="768"/>
                  </a:lnTo>
                  <a:lnTo>
                    <a:pt x="1907" y="864"/>
                  </a:lnTo>
                  <a:lnTo>
                    <a:pt x="1650" y="960"/>
                  </a:lnTo>
                  <a:lnTo>
                    <a:pt x="1112" y="1145"/>
                  </a:lnTo>
                  <a:lnTo>
                    <a:pt x="562" y="1331"/>
                  </a:lnTo>
                  <a:lnTo>
                    <a:pt x="0" y="1505"/>
                  </a:lnTo>
                  <a:lnTo>
                    <a:pt x="149" y="1505"/>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6" name="Freeform 4"/>
            <p:cNvSpPr>
              <a:spLocks/>
            </p:cNvSpPr>
            <p:nvPr/>
          </p:nvSpPr>
          <p:spPr bwMode="hidden">
            <a:xfrm>
              <a:off x="4025" y="3627"/>
              <a:ext cx="1733" cy="689"/>
            </a:xfrm>
            <a:custGeom>
              <a:avLst/>
              <a:gdLst>
                <a:gd name="T0" fmla="*/ 132 w 1728"/>
                <a:gd name="T1" fmla="*/ 689 h 689"/>
                <a:gd name="T2" fmla="*/ 556 w 1728"/>
                <a:gd name="T3" fmla="*/ 527 h 689"/>
                <a:gd name="T4" fmla="*/ 972 w 1728"/>
                <a:gd name="T5" fmla="*/ 365 h 689"/>
                <a:gd name="T6" fmla="*/ 1169 w 1728"/>
                <a:gd name="T7" fmla="*/ 287 h 689"/>
                <a:gd name="T8" fmla="*/ 1369 w 1728"/>
                <a:gd name="T9" fmla="*/ 203 h 689"/>
                <a:gd name="T10" fmla="*/ 1562 w 1728"/>
                <a:gd name="T11" fmla="*/ 126 h 689"/>
                <a:gd name="T12" fmla="*/ 1743 w 1728"/>
                <a:gd name="T13" fmla="*/ 48 h 689"/>
                <a:gd name="T14" fmla="*/ 1743 w 1728"/>
                <a:gd name="T15" fmla="*/ 0 h 689"/>
                <a:gd name="T16" fmla="*/ 1543 w 1728"/>
                <a:gd name="T17" fmla="*/ 84 h 689"/>
                <a:gd name="T18" fmla="*/ 1339 w 1728"/>
                <a:gd name="T19" fmla="*/ 167 h 689"/>
                <a:gd name="T20" fmla="*/ 1127 w 1728"/>
                <a:gd name="T21" fmla="*/ 257 h 689"/>
                <a:gd name="T22" fmla="*/ 912 w 1728"/>
                <a:gd name="T23" fmla="*/ 341 h 689"/>
                <a:gd name="T24" fmla="*/ 457 w 1728"/>
                <a:gd name="T25" fmla="*/ 515 h 689"/>
                <a:gd name="T26" fmla="*/ 0 w 1728"/>
                <a:gd name="T27" fmla="*/ 689 h 689"/>
                <a:gd name="T28" fmla="*/ 132 w 1728"/>
                <a:gd name="T29" fmla="*/ 689 h 689"/>
                <a:gd name="T30" fmla="*/ 132 w 1728"/>
                <a:gd name="T31" fmla="*/ 689 h 6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8" h="689">
                  <a:moveTo>
                    <a:pt x="132" y="689"/>
                  </a:moveTo>
                  <a:lnTo>
                    <a:pt x="550" y="527"/>
                  </a:lnTo>
                  <a:lnTo>
                    <a:pt x="963" y="365"/>
                  </a:lnTo>
                  <a:lnTo>
                    <a:pt x="1160" y="287"/>
                  </a:lnTo>
                  <a:lnTo>
                    <a:pt x="1357" y="203"/>
                  </a:lnTo>
                  <a:lnTo>
                    <a:pt x="1549" y="126"/>
                  </a:lnTo>
                  <a:lnTo>
                    <a:pt x="1728" y="48"/>
                  </a:lnTo>
                  <a:lnTo>
                    <a:pt x="1728" y="0"/>
                  </a:lnTo>
                  <a:lnTo>
                    <a:pt x="1531" y="84"/>
                  </a:lnTo>
                  <a:lnTo>
                    <a:pt x="1327" y="167"/>
                  </a:lnTo>
                  <a:lnTo>
                    <a:pt x="1118" y="257"/>
                  </a:lnTo>
                  <a:lnTo>
                    <a:pt x="903" y="341"/>
                  </a:lnTo>
                  <a:lnTo>
                    <a:pt x="454" y="515"/>
                  </a:lnTo>
                  <a:lnTo>
                    <a:pt x="0" y="689"/>
                  </a:lnTo>
                  <a:lnTo>
                    <a:pt x="132" y="689"/>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7" name="Freeform 5"/>
            <p:cNvSpPr>
              <a:spLocks/>
            </p:cNvSpPr>
            <p:nvPr/>
          </p:nvSpPr>
          <p:spPr bwMode="hidden">
            <a:xfrm>
              <a:off x="0" y="0"/>
              <a:ext cx="5578" cy="3447"/>
            </a:xfrm>
            <a:custGeom>
              <a:avLst/>
              <a:gdLst>
                <a:gd name="T0" fmla="*/ 5612 w 5561"/>
                <a:gd name="T1" fmla="*/ 929 h 3447"/>
                <a:gd name="T2" fmla="*/ 5588 w 5561"/>
                <a:gd name="T3" fmla="*/ 773 h 3447"/>
                <a:gd name="T4" fmla="*/ 5504 w 5561"/>
                <a:gd name="T5" fmla="*/ 629 h 3447"/>
                <a:gd name="T6" fmla="*/ 5375 w 5561"/>
                <a:gd name="T7" fmla="*/ 492 h 3447"/>
                <a:gd name="T8" fmla="*/ 5196 w 5561"/>
                <a:gd name="T9" fmla="*/ 366 h 3447"/>
                <a:gd name="T10" fmla="*/ 4966 w 5561"/>
                <a:gd name="T11" fmla="*/ 252 h 3447"/>
                <a:gd name="T12" fmla="*/ 4694 w 5561"/>
                <a:gd name="T13" fmla="*/ 144 h 3447"/>
                <a:gd name="T14" fmla="*/ 4380 w 5561"/>
                <a:gd name="T15" fmla="*/ 48 h 3447"/>
                <a:gd name="T16" fmla="*/ 4036 w 5561"/>
                <a:gd name="T17" fmla="*/ 0 h 3447"/>
                <a:gd name="T18" fmla="*/ 4398 w 5561"/>
                <a:gd name="T19" fmla="*/ 90 h 3447"/>
                <a:gd name="T20" fmla="*/ 4712 w 5561"/>
                <a:gd name="T21" fmla="*/ 192 h 3447"/>
                <a:gd name="T22" fmla="*/ 4978 w 5561"/>
                <a:gd name="T23" fmla="*/ 306 h 3447"/>
                <a:gd name="T24" fmla="*/ 5196 w 5561"/>
                <a:gd name="T25" fmla="*/ 426 h 3447"/>
                <a:gd name="T26" fmla="*/ 5363 w 5561"/>
                <a:gd name="T27" fmla="*/ 557 h 3447"/>
                <a:gd name="T28" fmla="*/ 5480 w 5561"/>
                <a:gd name="T29" fmla="*/ 701 h 3447"/>
                <a:gd name="T30" fmla="*/ 5540 w 5561"/>
                <a:gd name="T31" fmla="*/ 851 h 3447"/>
                <a:gd name="T32" fmla="*/ 5540 w 5561"/>
                <a:gd name="T33" fmla="*/ 1013 h 3447"/>
                <a:gd name="T34" fmla="*/ 5492 w 5561"/>
                <a:gd name="T35" fmla="*/ 1163 h 3447"/>
                <a:gd name="T36" fmla="*/ 5393 w 5561"/>
                <a:gd name="T37" fmla="*/ 1319 h 3447"/>
                <a:gd name="T38" fmla="*/ 5250 w 5561"/>
                <a:gd name="T39" fmla="*/ 1475 h 3447"/>
                <a:gd name="T40" fmla="*/ 5062 w 5561"/>
                <a:gd name="T41" fmla="*/ 1630 h 3447"/>
                <a:gd name="T42" fmla="*/ 4834 w 5561"/>
                <a:gd name="T43" fmla="*/ 1786 h 3447"/>
                <a:gd name="T44" fmla="*/ 4568 w 5561"/>
                <a:gd name="T45" fmla="*/ 1948 h 3447"/>
                <a:gd name="T46" fmla="*/ 4254 w 5561"/>
                <a:gd name="T47" fmla="*/ 2104 h 3447"/>
                <a:gd name="T48" fmla="*/ 3911 w 5561"/>
                <a:gd name="T49" fmla="*/ 2260 h 3447"/>
                <a:gd name="T50" fmla="*/ 3531 w 5561"/>
                <a:gd name="T51" fmla="*/ 2416 h 3447"/>
                <a:gd name="T52" fmla="*/ 3112 w 5561"/>
                <a:gd name="T53" fmla="*/ 2566 h 3447"/>
                <a:gd name="T54" fmla="*/ 2667 w 5561"/>
                <a:gd name="T55" fmla="*/ 2715 h 3447"/>
                <a:gd name="T56" fmla="*/ 2185 w 5561"/>
                <a:gd name="T57" fmla="*/ 2865 h 3447"/>
                <a:gd name="T58" fmla="*/ 1677 w 5561"/>
                <a:gd name="T59" fmla="*/ 3009 h 3447"/>
                <a:gd name="T60" fmla="*/ 1145 w 5561"/>
                <a:gd name="T61" fmla="*/ 3147 h 3447"/>
                <a:gd name="T62" fmla="*/ 586 w 5561"/>
                <a:gd name="T63" fmla="*/ 3279 h 3447"/>
                <a:gd name="T64" fmla="*/ 0 w 5561"/>
                <a:gd name="T65" fmla="*/ 3447 h 3447"/>
                <a:gd name="T66" fmla="*/ 876 w 5561"/>
                <a:gd name="T67" fmla="*/ 3249 h 3447"/>
                <a:gd name="T68" fmla="*/ 1429 w 5561"/>
                <a:gd name="T69" fmla="*/ 3105 h 3447"/>
                <a:gd name="T70" fmla="*/ 1955 w 5561"/>
                <a:gd name="T71" fmla="*/ 2961 h 3447"/>
                <a:gd name="T72" fmla="*/ 2455 w 5561"/>
                <a:gd name="T73" fmla="*/ 2817 h 3447"/>
                <a:gd name="T74" fmla="*/ 2927 w 5561"/>
                <a:gd name="T75" fmla="*/ 2668 h 3447"/>
                <a:gd name="T76" fmla="*/ 3360 w 5561"/>
                <a:gd name="T77" fmla="*/ 2512 h 3447"/>
                <a:gd name="T78" fmla="*/ 3764 w 5561"/>
                <a:gd name="T79" fmla="*/ 2356 h 3447"/>
                <a:gd name="T80" fmla="*/ 4135 w 5561"/>
                <a:gd name="T81" fmla="*/ 2200 h 3447"/>
                <a:gd name="T82" fmla="*/ 4467 w 5561"/>
                <a:gd name="T83" fmla="*/ 2038 h 3447"/>
                <a:gd name="T84" fmla="*/ 4761 w 5561"/>
                <a:gd name="T85" fmla="*/ 1876 h 3447"/>
                <a:gd name="T86" fmla="*/ 5014 w 5561"/>
                <a:gd name="T87" fmla="*/ 1720 h 3447"/>
                <a:gd name="T88" fmla="*/ 5226 w 5561"/>
                <a:gd name="T89" fmla="*/ 1559 h 3447"/>
                <a:gd name="T90" fmla="*/ 5387 w 5561"/>
                <a:gd name="T91" fmla="*/ 1397 h 3447"/>
                <a:gd name="T92" fmla="*/ 5510 w 5561"/>
                <a:gd name="T93" fmla="*/ 1241 h 3447"/>
                <a:gd name="T94" fmla="*/ 5588 w 5561"/>
                <a:gd name="T95" fmla="*/ 1085 h 3447"/>
                <a:gd name="T96" fmla="*/ 5606 w 5561"/>
                <a:gd name="T97" fmla="*/ 1007 h 34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61" h="3447">
                  <a:moveTo>
                    <a:pt x="5555" y="1007"/>
                  </a:moveTo>
                  <a:lnTo>
                    <a:pt x="5561" y="929"/>
                  </a:lnTo>
                  <a:lnTo>
                    <a:pt x="5555" y="851"/>
                  </a:lnTo>
                  <a:lnTo>
                    <a:pt x="5537" y="773"/>
                  </a:lnTo>
                  <a:lnTo>
                    <a:pt x="5501" y="701"/>
                  </a:lnTo>
                  <a:lnTo>
                    <a:pt x="5453" y="629"/>
                  </a:lnTo>
                  <a:lnTo>
                    <a:pt x="5399" y="563"/>
                  </a:lnTo>
                  <a:lnTo>
                    <a:pt x="5327" y="492"/>
                  </a:lnTo>
                  <a:lnTo>
                    <a:pt x="5244" y="432"/>
                  </a:lnTo>
                  <a:lnTo>
                    <a:pt x="5148" y="366"/>
                  </a:lnTo>
                  <a:lnTo>
                    <a:pt x="5040" y="306"/>
                  </a:lnTo>
                  <a:lnTo>
                    <a:pt x="4921" y="252"/>
                  </a:lnTo>
                  <a:lnTo>
                    <a:pt x="4795" y="198"/>
                  </a:lnTo>
                  <a:lnTo>
                    <a:pt x="4652" y="144"/>
                  </a:lnTo>
                  <a:lnTo>
                    <a:pt x="4502" y="90"/>
                  </a:lnTo>
                  <a:lnTo>
                    <a:pt x="4341" y="48"/>
                  </a:lnTo>
                  <a:lnTo>
                    <a:pt x="4167" y="0"/>
                  </a:lnTo>
                  <a:lnTo>
                    <a:pt x="4000" y="0"/>
                  </a:lnTo>
                  <a:lnTo>
                    <a:pt x="4185" y="42"/>
                  </a:lnTo>
                  <a:lnTo>
                    <a:pt x="4359" y="90"/>
                  </a:lnTo>
                  <a:lnTo>
                    <a:pt x="4520" y="138"/>
                  </a:lnTo>
                  <a:lnTo>
                    <a:pt x="4670" y="192"/>
                  </a:lnTo>
                  <a:lnTo>
                    <a:pt x="4807" y="246"/>
                  </a:lnTo>
                  <a:lnTo>
                    <a:pt x="4933" y="306"/>
                  </a:lnTo>
                  <a:lnTo>
                    <a:pt x="5046" y="366"/>
                  </a:lnTo>
                  <a:lnTo>
                    <a:pt x="5148" y="426"/>
                  </a:lnTo>
                  <a:lnTo>
                    <a:pt x="5238" y="492"/>
                  </a:lnTo>
                  <a:lnTo>
                    <a:pt x="5315" y="557"/>
                  </a:lnTo>
                  <a:lnTo>
                    <a:pt x="5381" y="629"/>
                  </a:lnTo>
                  <a:lnTo>
                    <a:pt x="5429" y="701"/>
                  </a:lnTo>
                  <a:lnTo>
                    <a:pt x="5465" y="779"/>
                  </a:lnTo>
                  <a:lnTo>
                    <a:pt x="5489" y="851"/>
                  </a:lnTo>
                  <a:lnTo>
                    <a:pt x="5495" y="935"/>
                  </a:lnTo>
                  <a:lnTo>
                    <a:pt x="5489" y="1013"/>
                  </a:lnTo>
                  <a:lnTo>
                    <a:pt x="5471" y="1091"/>
                  </a:lnTo>
                  <a:lnTo>
                    <a:pt x="5441" y="1163"/>
                  </a:lnTo>
                  <a:lnTo>
                    <a:pt x="5399" y="1241"/>
                  </a:lnTo>
                  <a:lnTo>
                    <a:pt x="5345" y="1319"/>
                  </a:lnTo>
                  <a:lnTo>
                    <a:pt x="5280" y="1397"/>
                  </a:lnTo>
                  <a:lnTo>
                    <a:pt x="5202" y="1475"/>
                  </a:lnTo>
                  <a:lnTo>
                    <a:pt x="5118" y="1553"/>
                  </a:lnTo>
                  <a:lnTo>
                    <a:pt x="5017" y="1630"/>
                  </a:lnTo>
                  <a:lnTo>
                    <a:pt x="4909" y="1708"/>
                  </a:lnTo>
                  <a:lnTo>
                    <a:pt x="4789" y="1786"/>
                  </a:lnTo>
                  <a:lnTo>
                    <a:pt x="4664" y="1870"/>
                  </a:lnTo>
                  <a:lnTo>
                    <a:pt x="4526" y="1948"/>
                  </a:lnTo>
                  <a:lnTo>
                    <a:pt x="4377" y="2026"/>
                  </a:lnTo>
                  <a:lnTo>
                    <a:pt x="4215" y="2104"/>
                  </a:lnTo>
                  <a:lnTo>
                    <a:pt x="4048" y="2182"/>
                  </a:lnTo>
                  <a:lnTo>
                    <a:pt x="3875" y="2260"/>
                  </a:lnTo>
                  <a:lnTo>
                    <a:pt x="3689" y="2338"/>
                  </a:lnTo>
                  <a:lnTo>
                    <a:pt x="3498" y="2416"/>
                  </a:lnTo>
                  <a:lnTo>
                    <a:pt x="3295" y="2488"/>
                  </a:lnTo>
                  <a:lnTo>
                    <a:pt x="3085" y="2566"/>
                  </a:lnTo>
                  <a:lnTo>
                    <a:pt x="2864" y="2644"/>
                  </a:lnTo>
                  <a:lnTo>
                    <a:pt x="2643" y="2715"/>
                  </a:lnTo>
                  <a:lnTo>
                    <a:pt x="2410" y="2793"/>
                  </a:lnTo>
                  <a:lnTo>
                    <a:pt x="2164" y="2865"/>
                  </a:lnTo>
                  <a:lnTo>
                    <a:pt x="1919" y="2937"/>
                  </a:lnTo>
                  <a:lnTo>
                    <a:pt x="1662" y="3009"/>
                  </a:lnTo>
                  <a:lnTo>
                    <a:pt x="1399" y="3075"/>
                  </a:lnTo>
                  <a:lnTo>
                    <a:pt x="1136" y="3147"/>
                  </a:lnTo>
                  <a:lnTo>
                    <a:pt x="861" y="3213"/>
                  </a:lnTo>
                  <a:lnTo>
                    <a:pt x="580" y="3279"/>
                  </a:lnTo>
                  <a:lnTo>
                    <a:pt x="0" y="3411"/>
                  </a:lnTo>
                  <a:lnTo>
                    <a:pt x="0" y="3447"/>
                  </a:lnTo>
                  <a:lnTo>
                    <a:pt x="586" y="3315"/>
                  </a:lnTo>
                  <a:lnTo>
                    <a:pt x="867" y="3249"/>
                  </a:lnTo>
                  <a:lnTo>
                    <a:pt x="1148" y="3177"/>
                  </a:lnTo>
                  <a:lnTo>
                    <a:pt x="1417" y="3105"/>
                  </a:lnTo>
                  <a:lnTo>
                    <a:pt x="1680" y="3039"/>
                  </a:lnTo>
                  <a:lnTo>
                    <a:pt x="1937" y="2961"/>
                  </a:lnTo>
                  <a:lnTo>
                    <a:pt x="2188" y="2889"/>
                  </a:lnTo>
                  <a:lnTo>
                    <a:pt x="2434" y="2817"/>
                  </a:lnTo>
                  <a:lnTo>
                    <a:pt x="2673" y="2739"/>
                  </a:lnTo>
                  <a:lnTo>
                    <a:pt x="2900" y="2668"/>
                  </a:lnTo>
                  <a:lnTo>
                    <a:pt x="3121" y="2590"/>
                  </a:lnTo>
                  <a:lnTo>
                    <a:pt x="3330" y="2512"/>
                  </a:lnTo>
                  <a:lnTo>
                    <a:pt x="3534" y="2434"/>
                  </a:lnTo>
                  <a:lnTo>
                    <a:pt x="3731" y="2356"/>
                  </a:lnTo>
                  <a:lnTo>
                    <a:pt x="3916" y="2278"/>
                  </a:lnTo>
                  <a:lnTo>
                    <a:pt x="4096" y="2200"/>
                  </a:lnTo>
                  <a:lnTo>
                    <a:pt x="4263" y="2116"/>
                  </a:lnTo>
                  <a:lnTo>
                    <a:pt x="4425" y="2038"/>
                  </a:lnTo>
                  <a:lnTo>
                    <a:pt x="4574" y="1960"/>
                  </a:lnTo>
                  <a:lnTo>
                    <a:pt x="4718" y="1876"/>
                  </a:lnTo>
                  <a:lnTo>
                    <a:pt x="4849" y="1798"/>
                  </a:lnTo>
                  <a:lnTo>
                    <a:pt x="4969" y="1720"/>
                  </a:lnTo>
                  <a:lnTo>
                    <a:pt x="5076" y="1636"/>
                  </a:lnTo>
                  <a:lnTo>
                    <a:pt x="5178" y="1559"/>
                  </a:lnTo>
                  <a:lnTo>
                    <a:pt x="5262" y="1481"/>
                  </a:lnTo>
                  <a:lnTo>
                    <a:pt x="5339" y="1397"/>
                  </a:lnTo>
                  <a:lnTo>
                    <a:pt x="5405" y="1319"/>
                  </a:lnTo>
                  <a:lnTo>
                    <a:pt x="5459" y="1241"/>
                  </a:lnTo>
                  <a:lnTo>
                    <a:pt x="5507" y="1163"/>
                  </a:lnTo>
                  <a:lnTo>
                    <a:pt x="5537" y="1085"/>
                  </a:lnTo>
                  <a:lnTo>
                    <a:pt x="5555" y="1007"/>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8" name="Freeform 6"/>
            <p:cNvSpPr>
              <a:spLocks/>
            </p:cNvSpPr>
            <p:nvPr/>
          </p:nvSpPr>
          <p:spPr bwMode="hidden">
            <a:xfrm>
              <a:off x="4942" y="0"/>
              <a:ext cx="816" cy="276"/>
            </a:xfrm>
            <a:custGeom>
              <a:avLst/>
              <a:gdLst/>
              <a:ahLst/>
              <a:cxnLst>
                <a:cxn ang="0">
                  <a:pos x="813" y="222"/>
                </a:cxn>
                <a:cxn ang="0">
                  <a:pos x="670" y="162"/>
                </a:cxn>
                <a:cxn ang="0">
                  <a:pos x="514" y="108"/>
                </a:cxn>
                <a:cxn ang="0">
                  <a:pos x="347" y="54"/>
                </a:cxn>
                <a:cxn ang="0">
                  <a:pos x="167" y="0"/>
                </a:cxn>
                <a:cxn ang="0">
                  <a:pos x="0" y="0"/>
                </a:cxn>
                <a:cxn ang="0">
                  <a:pos x="227" y="60"/>
                </a:cxn>
                <a:cxn ang="0">
                  <a:pos x="442" y="132"/>
                </a:cxn>
                <a:cxn ang="0">
                  <a:pos x="634" y="204"/>
                </a:cxn>
                <a:cxn ang="0">
                  <a:pos x="813" y="276"/>
                </a:cxn>
                <a:cxn ang="0">
                  <a:pos x="813" y="222"/>
                </a:cxn>
                <a:cxn ang="0">
                  <a:pos x="813" y="222"/>
                </a:cxn>
              </a:cxnLst>
              <a:rect l="0" t="0" r="r" b="b"/>
              <a:pathLst>
                <a:path w="813" h="276">
                  <a:moveTo>
                    <a:pt x="813" y="222"/>
                  </a:moveTo>
                  <a:lnTo>
                    <a:pt x="670" y="162"/>
                  </a:lnTo>
                  <a:lnTo>
                    <a:pt x="514" y="108"/>
                  </a:lnTo>
                  <a:lnTo>
                    <a:pt x="347" y="54"/>
                  </a:lnTo>
                  <a:lnTo>
                    <a:pt x="167" y="0"/>
                  </a:lnTo>
                  <a:lnTo>
                    <a:pt x="0" y="0"/>
                  </a:lnTo>
                  <a:lnTo>
                    <a:pt x="227" y="60"/>
                  </a:lnTo>
                  <a:lnTo>
                    <a:pt x="442" y="132"/>
                  </a:lnTo>
                  <a:lnTo>
                    <a:pt x="634" y="204"/>
                  </a:lnTo>
                  <a:lnTo>
                    <a:pt x="813" y="276"/>
                  </a:lnTo>
                  <a:lnTo>
                    <a:pt x="813" y="222"/>
                  </a:lnTo>
                  <a:lnTo>
                    <a:pt x="813" y="222"/>
                  </a:lnTo>
                  <a:close/>
                </a:path>
              </a:pathLst>
            </a:custGeom>
            <a:gradFill rotWithShape="1">
              <a:gsLst>
                <a:gs pos="0">
                  <a:schemeClr val="bg2"/>
                </a:gs>
                <a:gs pos="50000">
                  <a:schemeClr val="bg2">
                    <a:gamma/>
                    <a:tint val="81961"/>
                    <a:invGamma/>
                  </a:schemeClr>
                </a:gs>
                <a:gs pos="100000">
                  <a:schemeClr val="bg2"/>
                </a:gs>
              </a:gsLst>
              <a:lin ang="0" scaled="1"/>
            </a:gradFill>
            <a:ln w="0" cmpd="sng">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9" name="Freeform 7"/>
            <p:cNvSpPr>
              <a:spLocks/>
            </p:cNvSpPr>
            <p:nvPr/>
          </p:nvSpPr>
          <p:spPr bwMode="hidden">
            <a:xfrm>
              <a:off x="0" y="1984"/>
              <a:ext cx="5758" cy="2098"/>
            </a:xfrm>
            <a:custGeom>
              <a:avLst/>
              <a:gdLst>
                <a:gd name="T0" fmla="*/ 5794 w 5740"/>
                <a:gd name="T1" fmla="*/ 0 h 2098"/>
                <a:gd name="T2" fmla="*/ 5692 w 5740"/>
                <a:gd name="T3" fmla="*/ 72 h 2098"/>
                <a:gd name="T4" fmla="*/ 5588 w 5740"/>
                <a:gd name="T5" fmla="*/ 138 h 2098"/>
                <a:gd name="T6" fmla="*/ 5474 w 5740"/>
                <a:gd name="T7" fmla="*/ 210 h 2098"/>
                <a:gd name="T8" fmla="*/ 5355 w 5740"/>
                <a:gd name="T9" fmla="*/ 276 h 2098"/>
                <a:gd name="T10" fmla="*/ 5100 w 5740"/>
                <a:gd name="T11" fmla="*/ 414 h 2098"/>
                <a:gd name="T12" fmla="*/ 4822 w 5740"/>
                <a:gd name="T13" fmla="*/ 552 h 2098"/>
                <a:gd name="T14" fmla="*/ 4520 w 5740"/>
                <a:gd name="T15" fmla="*/ 690 h 2098"/>
                <a:gd name="T16" fmla="*/ 4201 w 5740"/>
                <a:gd name="T17" fmla="*/ 827 h 2098"/>
                <a:gd name="T18" fmla="*/ 3863 w 5740"/>
                <a:gd name="T19" fmla="*/ 959 h 2098"/>
                <a:gd name="T20" fmla="*/ 3501 w 5740"/>
                <a:gd name="T21" fmla="*/ 1091 h 2098"/>
                <a:gd name="T22" fmla="*/ 3121 w 5740"/>
                <a:gd name="T23" fmla="*/ 1223 h 2098"/>
                <a:gd name="T24" fmla="*/ 2722 w 5740"/>
                <a:gd name="T25" fmla="*/ 1355 h 2098"/>
                <a:gd name="T26" fmla="*/ 2305 w 5740"/>
                <a:gd name="T27" fmla="*/ 1481 h 2098"/>
                <a:gd name="T28" fmla="*/ 1878 w 5740"/>
                <a:gd name="T29" fmla="*/ 1601 h 2098"/>
                <a:gd name="T30" fmla="*/ 1429 w 5740"/>
                <a:gd name="T31" fmla="*/ 1721 h 2098"/>
                <a:gd name="T32" fmla="*/ 966 w 5740"/>
                <a:gd name="T33" fmla="*/ 1834 h 2098"/>
                <a:gd name="T34" fmla="*/ 490 w 5740"/>
                <a:gd name="T35" fmla="*/ 1948 h 2098"/>
                <a:gd name="T36" fmla="*/ 0 w 5740"/>
                <a:gd name="T37" fmla="*/ 2056 h 2098"/>
                <a:gd name="T38" fmla="*/ 0 w 5740"/>
                <a:gd name="T39" fmla="*/ 2098 h 2098"/>
                <a:gd name="T40" fmla="*/ 483 w 5740"/>
                <a:gd name="T41" fmla="*/ 1990 h 2098"/>
                <a:gd name="T42" fmla="*/ 960 w 5740"/>
                <a:gd name="T43" fmla="*/ 1882 h 2098"/>
                <a:gd name="T44" fmla="*/ 1417 w 5740"/>
                <a:gd name="T45" fmla="*/ 1763 h 2098"/>
                <a:gd name="T46" fmla="*/ 1860 w 5740"/>
                <a:gd name="T47" fmla="*/ 1649 h 2098"/>
                <a:gd name="T48" fmla="*/ 2287 w 5740"/>
                <a:gd name="T49" fmla="*/ 1523 h 2098"/>
                <a:gd name="T50" fmla="*/ 2703 w 5740"/>
                <a:gd name="T51" fmla="*/ 1397 h 2098"/>
                <a:gd name="T52" fmla="*/ 3097 w 5740"/>
                <a:gd name="T53" fmla="*/ 1271 h 2098"/>
                <a:gd name="T54" fmla="*/ 3477 w 5740"/>
                <a:gd name="T55" fmla="*/ 1139 h 2098"/>
                <a:gd name="T56" fmla="*/ 3839 w 5740"/>
                <a:gd name="T57" fmla="*/ 1007 h 2098"/>
                <a:gd name="T58" fmla="*/ 4177 w 5740"/>
                <a:gd name="T59" fmla="*/ 875 h 2098"/>
                <a:gd name="T60" fmla="*/ 4502 w 5740"/>
                <a:gd name="T61" fmla="*/ 737 h 2098"/>
                <a:gd name="T62" fmla="*/ 4804 w 5740"/>
                <a:gd name="T63" fmla="*/ 600 h 2098"/>
                <a:gd name="T64" fmla="*/ 5088 w 5740"/>
                <a:gd name="T65" fmla="*/ 462 h 2098"/>
                <a:gd name="T66" fmla="*/ 5343 w 5740"/>
                <a:gd name="T67" fmla="*/ 324 h 2098"/>
                <a:gd name="T68" fmla="*/ 5582 w 5740"/>
                <a:gd name="T69" fmla="*/ 186 h 2098"/>
                <a:gd name="T70" fmla="*/ 5794 w 5740"/>
                <a:gd name="T71" fmla="*/ 48 h 2098"/>
                <a:gd name="T72" fmla="*/ 5794 w 5740"/>
                <a:gd name="T73" fmla="*/ 0 h 2098"/>
                <a:gd name="T74" fmla="*/ 5794 w 5740"/>
                <a:gd name="T75" fmla="*/ 0 h 20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40" h="2098">
                  <a:moveTo>
                    <a:pt x="5740" y="0"/>
                  </a:moveTo>
                  <a:lnTo>
                    <a:pt x="5638" y="72"/>
                  </a:lnTo>
                  <a:lnTo>
                    <a:pt x="5537" y="138"/>
                  </a:lnTo>
                  <a:lnTo>
                    <a:pt x="5423" y="210"/>
                  </a:lnTo>
                  <a:lnTo>
                    <a:pt x="5304" y="276"/>
                  </a:lnTo>
                  <a:lnTo>
                    <a:pt x="5052" y="414"/>
                  </a:lnTo>
                  <a:lnTo>
                    <a:pt x="4777" y="552"/>
                  </a:lnTo>
                  <a:lnTo>
                    <a:pt x="4478" y="690"/>
                  </a:lnTo>
                  <a:lnTo>
                    <a:pt x="4162" y="827"/>
                  </a:lnTo>
                  <a:lnTo>
                    <a:pt x="3827" y="959"/>
                  </a:lnTo>
                  <a:lnTo>
                    <a:pt x="3468" y="1091"/>
                  </a:lnTo>
                  <a:lnTo>
                    <a:pt x="3091" y="1223"/>
                  </a:lnTo>
                  <a:lnTo>
                    <a:pt x="2697" y="1355"/>
                  </a:lnTo>
                  <a:lnTo>
                    <a:pt x="2284" y="1481"/>
                  </a:lnTo>
                  <a:lnTo>
                    <a:pt x="1860" y="1601"/>
                  </a:lnTo>
                  <a:lnTo>
                    <a:pt x="1417" y="1721"/>
                  </a:lnTo>
                  <a:lnTo>
                    <a:pt x="957" y="1834"/>
                  </a:lnTo>
                  <a:lnTo>
                    <a:pt x="484" y="1948"/>
                  </a:lnTo>
                  <a:lnTo>
                    <a:pt x="0" y="2056"/>
                  </a:lnTo>
                  <a:lnTo>
                    <a:pt x="0" y="2098"/>
                  </a:lnTo>
                  <a:lnTo>
                    <a:pt x="478" y="1990"/>
                  </a:lnTo>
                  <a:lnTo>
                    <a:pt x="951" y="1882"/>
                  </a:lnTo>
                  <a:lnTo>
                    <a:pt x="1405" y="1763"/>
                  </a:lnTo>
                  <a:lnTo>
                    <a:pt x="1842" y="1649"/>
                  </a:lnTo>
                  <a:lnTo>
                    <a:pt x="2266" y="1523"/>
                  </a:lnTo>
                  <a:lnTo>
                    <a:pt x="2679" y="1397"/>
                  </a:lnTo>
                  <a:lnTo>
                    <a:pt x="3067" y="1271"/>
                  </a:lnTo>
                  <a:lnTo>
                    <a:pt x="3444" y="1139"/>
                  </a:lnTo>
                  <a:lnTo>
                    <a:pt x="3803" y="1007"/>
                  </a:lnTo>
                  <a:lnTo>
                    <a:pt x="4138" y="875"/>
                  </a:lnTo>
                  <a:lnTo>
                    <a:pt x="4460" y="737"/>
                  </a:lnTo>
                  <a:lnTo>
                    <a:pt x="4759" y="600"/>
                  </a:lnTo>
                  <a:lnTo>
                    <a:pt x="5040" y="462"/>
                  </a:lnTo>
                  <a:lnTo>
                    <a:pt x="5292" y="324"/>
                  </a:lnTo>
                  <a:lnTo>
                    <a:pt x="5531" y="186"/>
                  </a:lnTo>
                  <a:lnTo>
                    <a:pt x="5740" y="48"/>
                  </a:lnTo>
                  <a:lnTo>
                    <a:pt x="5740"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 name="Freeform 8"/>
            <p:cNvSpPr>
              <a:spLocks/>
            </p:cNvSpPr>
            <p:nvPr/>
          </p:nvSpPr>
          <p:spPr bwMode="hidden">
            <a:xfrm>
              <a:off x="0" y="102"/>
              <a:ext cx="1961" cy="1265"/>
            </a:xfrm>
            <a:custGeom>
              <a:avLst/>
              <a:gdLst>
                <a:gd name="T0" fmla="*/ 1973 w 1955"/>
                <a:gd name="T1" fmla="*/ 485 h 1265"/>
                <a:gd name="T2" fmla="*/ 1919 w 1955"/>
                <a:gd name="T3" fmla="*/ 390 h 1265"/>
                <a:gd name="T4" fmla="*/ 1785 w 1955"/>
                <a:gd name="T5" fmla="*/ 306 h 1265"/>
                <a:gd name="T6" fmla="*/ 1594 w 1955"/>
                <a:gd name="T7" fmla="*/ 228 h 1265"/>
                <a:gd name="T8" fmla="*/ 1339 w 1955"/>
                <a:gd name="T9" fmla="*/ 162 h 1265"/>
                <a:gd name="T10" fmla="*/ 1019 w 1955"/>
                <a:gd name="T11" fmla="*/ 102 h 1265"/>
                <a:gd name="T12" fmla="*/ 652 w 1955"/>
                <a:gd name="T13" fmla="*/ 54 h 1265"/>
                <a:gd name="T14" fmla="*/ 230 w 1955"/>
                <a:gd name="T15" fmla="*/ 18 h 1265"/>
                <a:gd name="T16" fmla="*/ 0 w 1955"/>
                <a:gd name="T17" fmla="*/ 12 h 1265"/>
                <a:gd name="T18" fmla="*/ 434 w 1955"/>
                <a:gd name="T19" fmla="*/ 48 h 1265"/>
                <a:gd name="T20" fmla="*/ 821 w 1955"/>
                <a:gd name="T21" fmla="*/ 90 h 1265"/>
                <a:gd name="T22" fmla="*/ 1160 w 1955"/>
                <a:gd name="T23" fmla="*/ 144 h 1265"/>
                <a:gd name="T24" fmla="*/ 1435 w 1955"/>
                <a:gd name="T25" fmla="*/ 204 h 1265"/>
                <a:gd name="T26" fmla="*/ 1653 w 1955"/>
                <a:gd name="T27" fmla="*/ 276 h 1265"/>
                <a:gd name="T28" fmla="*/ 1812 w 1955"/>
                <a:gd name="T29" fmla="*/ 360 h 1265"/>
                <a:gd name="T30" fmla="*/ 1901 w 1955"/>
                <a:gd name="T31" fmla="*/ 443 h 1265"/>
                <a:gd name="T32" fmla="*/ 1919 w 1955"/>
                <a:gd name="T33" fmla="*/ 539 h 1265"/>
                <a:gd name="T34" fmla="*/ 1872 w 1955"/>
                <a:gd name="T35" fmla="*/ 629 h 1265"/>
                <a:gd name="T36" fmla="*/ 1761 w 1955"/>
                <a:gd name="T37" fmla="*/ 719 h 1265"/>
                <a:gd name="T38" fmla="*/ 1594 w 1955"/>
                <a:gd name="T39" fmla="*/ 809 h 1265"/>
                <a:gd name="T40" fmla="*/ 1369 w 1955"/>
                <a:gd name="T41" fmla="*/ 899 h 1265"/>
                <a:gd name="T42" fmla="*/ 1097 w 1955"/>
                <a:gd name="T43" fmla="*/ 989 h 1265"/>
                <a:gd name="T44" fmla="*/ 771 w 1955"/>
                <a:gd name="T45" fmla="*/ 1073 h 1265"/>
                <a:gd name="T46" fmla="*/ 410 w 1955"/>
                <a:gd name="T47" fmla="*/ 1157 h 1265"/>
                <a:gd name="T48" fmla="*/ 0 w 1955"/>
                <a:gd name="T49" fmla="*/ 1241 h 1265"/>
                <a:gd name="T50" fmla="*/ 218 w 1955"/>
                <a:gd name="T51" fmla="*/ 1223 h 1265"/>
                <a:gd name="T52" fmla="*/ 616 w 1955"/>
                <a:gd name="T53" fmla="*/ 1139 h 1265"/>
                <a:gd name="T54" fmla="*/ 966 w 1955"/>
                <a:gd name="T55" fmla="*/ 1049 h 1265"/>
                <a:gd name="T56" fmla="*/ 1274 w 1955"/>
                <a:gd name="T57" fmla="*/ 959 h 1265"/>
                <a:gd name="T58" fmla="*/ 1528 w 1955"/>
                <a:gd name="T59" fmla="*/ 863 h 1265"/>
                <a:gd name="T60" fmla="*/ 1731 w 1955"/>
                <a:gd name="T61" fmla="*/ 767 h 1265"/>
                <a:gd name="T62" fmla="*/ 1878 w 1955"/>
                <a:gd name="T63" fmla="*/ 677 h 1265"/>
                <a:gd name="T64" fmla="*/ 1955 w 1955"/>
                <a:gd name="T65" fmla="*/ 581 h 1265"/>
                <a:gd name="T66" fmla="*/ 1973 w 1955"/>
                <a:gd name="T67" fmla="*/ 533 h 12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55" h="1265">
                  <a:moveTo>
                    <a:pt x="1955" y="533"/>
                  </a:moveTo>
                  <a:lnTo>
                    <a:pt x="1955" y="485"/>
                  </a:lnTo>
                  <a:lnTo>
                    <a:pt x="1937" y="438"/>
                  </a:lnTo>
                  <a:lnTo>
                    <a:pt x="1901" y="390"/>
                  </a:lnTo>
                  <a:lnTo>
                    <a:pt x="1842" y="348"/>
                  </a:lnTo>
                  <a:lnTo>
                    <a:pt x="1770" y="306"/>
                  </a:lnTo>
                  <a:lnTo>
                    <a:pt x="1686" y="270"/>
                  </a:lnTo>
                  <a:lnTo>
                    <a:pt x="1579" y="228"/>
                  </a:lnTo>
                  <a:lnTo>
                    <a:pt x="1459" y="198"/>
                  </a:lnTo>
                  <a:lnTo>
                    <a:pt x="1327" y="162"/>
                  </a:lnTo>
                  <a:lnTo>
                    <a:pt x="1178" y="132"/>
                  </a:lnTo>
                  <a:lnTo>
                    <a:pt x="1010" y="102"/>
                  </a:lnTo>
                  <a:lnTo>
                    <a:pt x="837" y="78"/>
                  </a:lnTo>
                  <a:lnTo>
                    <a:pt x="646" y="54"/>
                  </a:lnTo>
                  <a:lnTo>
                    <a:pt x="442" y="36"/>
                  </a:lnTo>
                  <a:lnTo>
                    <a:pt x="227" y="18"/>
                  </a:lnTo>
                  <a:lnTo>
                    <a:pt x="0" y="0"/>
                  </a:lnTo>
                  <a:lnTo>
                    <a:pt x="0" y="12"/>
                  </a:lnTo>
                  <a:lnTo>
                    <a:pt x="221" y="30"/>
                  </a:lnTo>
                  <a:lnTo>
                    <a:pt x="431" y="48"/>
                  </a:lnTo>
                  <a:lnTo>
                    <a:pt x="628" y="66"/>
                  </a:lnTo>
                  <a:lnTo>
                    <a:pt x="813" y="90"/>
                  </a:lnTo>
                  <a:lnTo>
                    <a:pt x="987" y="114"/>
                  </a:lnTo>
                  <a:lnTo>
                    <a:pt x="1148" y="144"/>
                  </a:lnTo>
                  <a:lnTo>
                    <a:pt x="1292" y="174"/>
                  </a:lnTo>
                  <a:lnTo>
                    <a:pt x="1423" y="204"/>
                  </a:lnTo>
                  <a:lnTo>
                    <a:pt x="1537" y="240"/>
                  </a:lnTo>
                  <a:lnTo>
                    <a:pt x="1638" y="276"/>
                  </a:lnTo>
                  <a:lnTo>
                    <a:pt x="1728" y="318"/>
                  </a:lnTo>
                  <a:lnTo>
                    <a:pt x="1794" y="360"/>
                  </a:lnTo>
                  <a:lnTo>
                    <a:pt x="1848" y="402"/>
                  </a:lnTo>
                  <a:lnTo>
                    <a:pt x="1883" y="443"/>
                  </a:lnTo>
                  <a:lnTo>
                    <a:pt x="1901" y="491"/>
                  </a:lnTo>
                  <a:lnTo>
                    <a:pt x="1901" y="539"/>
                  </a:lnTo>
                  <a:lnTo>
                    <a:pt x="1883" y="587"/>
                  </a:lnTo>
                  <a:lnTo>
                    <a:pt x="1854" y="629"/>
                  </a:lnTo>
                  <a:lnTo>
                    <a:pt x="1806" y="677"/>
                  </a:lnTo>
                  <a:lnTo>
                    <a:pt x="1746" y="719"/>
                  </a:lnTo>
                  <a:lnTo>
                    <a:pt x="1668" y="767"/>
                  </a:lnTo>
                  <a:lnTo>
                    <a:pt x="1579" y="809"/>
                  </a:lnTo>
                  <a:lnTo>
                    <a:pt x="1471" y="857"/>
                  </a:lnTo>
                  <a:lnTo>
                    <a:pt x="1357" y="899"/>
                  </a:lnTo>
                  <a:lnTo>
                    <a:pt x="1226" y="941"/>
                  </a:lnTo>
                  <a:lnTo>
                    <a:pt x="1088" y="989"/>
                  </a:lnTo>
                  <a:lnTo>
                    <a:pt x="933" y="1031"/>
                  </a:lnTo>
                  <a:lnTo>
                    <a:pt x="765" y="1073"/>
                  </a:lnTo>
                  <a:lnTo>
                    <a:pt x="592" y="1115"/>
                  </a:lnTo>
                  <a:lnTo>
                    <a:pt x="407" y="1157"/>
                  </a:lnTo>
                  <a:lnTo>
                    <a:pt x="209" y="1199"/>
                  </a:lnTo>
                  <a:lnTo>
                    <a:pt x="0" y="1241"/>
                  </a:lnTo>
                  <a:lnTo>
                    <a:pt x="0" y="1265"/>
                  </a:lnTo>
                  <a:lnTo>
                    <a:pt x="215" y="1223"/>
                  </a:lnTo>
                  <a:lnTo>
                    <a:pt x="413" y="1181"/>
                  </a:lnTo>
                  <a:lnTo>
                    <a:pt x="610" y="1139"/>
                  </a:lnTo>
                  <a:lnTo>
                    <a:pt x="789" y="1091"/>
                  </a:lnTo>
                  <a:lnTo>
                    <a:pt x="957" y="1049"/>
                  </a:lnTo>
                  <a:lnTo>
                    <a:pt x="1118" y="1001"/>
                  </a:lnTo>
                  <a:lnTo>
                    <a:pt x="1262" y="959"/>
                  </a:lnTo>
                  <a:lnTo>
                    <a:pt x="1393" y="911"/>
                  </a:lnTo>
                  <a:lnTo>
                    <a:pt x="1513" y="863"/>
                  </a:lnTo>
                  <a:lnTo>
                    <a:pt x="1620" y="815"/>
                  </a:lnTo>
                  <a:lnTo>
                    <a:pt x="1716" y="767"/>
                  </a:lnTo>
                  <a:lnTo>
                    <a:pt x="1794" y="725"/>
                  </a:lnTo>
                  <a:lnTo>
                    <a:pt x="1860" y="677"/>
                  </a:lnTo>
                  <a:lnTo>
                    <a:pt x="1907" y="629"/>
                  </a:lnTo>
                  <a:lnTo>
                    <a:pt x="1937" y="581"/>
                  </a:lnTo>
                  <a:lnTo>
                    <a:pt x="1955" y="533"/>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1" name="Freeform 9"/>
            <p:cNvSpPr>
              <a:spLocks/>
            </p:cNvSpPr>
            <p:nvPr/>
          </p:nvSpPr>
          <p:spPr bwMode="hidden">
            <a:xfrm>
              <a:off x="0" y="0"/>
              <a:ext cx="4709" cy="2901"/>
            </a:xfrm>
            <a:custGeom>
              <a:avLst/>
              <a:gdLst>
                <a:gd name="T0" fmla="*/ 4739 w 4694"/>
                <a:gd name="T1" fmla="*/ 797 h 2901"/>
                <a:gd name="T2" fmla="*/ 4709 w 4694"/>
                <a:gd name="T3" fmla="*/ 665 h 2901"/>
                <a:gd name="T4" fmla="*/ 4631 w 4694"/>
                <a:gd name="T5" fmla="*/ 540 h 2901"/>
                <a:gd name="T6" fmla="*/ 4508 w 4694"/>
                <a:gd name="T7" fmla="*/ 426 h 2901"/>
                <a:gd name="T8" fmla="*/ 4341 w 4694"/>
                <a:gd name="T9" fmla="*/ 312 h 2901"/>
                <a:gd name="T10" fmla="*/ 4123 w 4694"/>
                <a:gd name="T11" fmla="*/ 216 h 2901"/>
                <a:gd name="T12" fmla="*/ 3869 w 4694"/>
                <a:gd name="T13" fmla="*/ 120 h 2901"/>
                <a:gd name="T14" fmla="*/ 3573 w 4694"/>
                <a:gd name="T15" fmla="*/ 36 h 2901"/>
                <a:gd name="T16" fmla="*/ 3235 w 4694"/>
                <a:gd name="T17" fmla="*/ 0 h 2901"/>
                <a:gd name="T18" fmla="*/ 3573 w 4694"/>
                <a:gd name="T19" fmla="*/ 78 h 2901"/>
                <a:gd name="T20" fmla="*/ 3869 w 4694"/>
                <a:gd name="T21" fmla="*/ 162 h 2901"/>
                <a:gd name="T22" fmla="*/ 4123 w 4694"/>
                <a:gd name="T23" fmla="*/ 258 h 2901"/>
                <a:gd name="T24" fmla="*/ 4329 w 4694"/>
                <a:gd name="T25" fmla="*/ 366 h 2901"/>
                <a:gd name="T26" fmla="*/ 4485 w 4694"/>
                <a:gd name="T27" fmla="*/ 480 h 2901"/>
                <a:gd name="T28" fmla="*/ 4595 w 4694"/>
                <a:gd name="T29" fmla="*/ 605 h 2901"/>
                <a:gd name="T30" fmla="*/ 4655 w 4694"/>
                <a:gd name="T31" fmla="*/ 737 h 2901"/>
                <a:gd name="T32" fmla="*/ 4655 w 4694"/>
                <a:gd name="T33" fmla="*/ 875 h 2901"/>
                <a:gd name="T34" fmla="*/ 4613 w 4694"/>
                <a:gd name="T35" fmla="*/ 1001 h 2901"/>
                <a:gd name="T36" fmla="*/ 4532 w 4694"/>
                <a:gd name="T37" fmla="*/ 1127 h 2901"/>
                <a:gd name="T38" fmla="*/ 4413 w 4694"/>
                <a:gd name="T39" fmla="*/ 1259 h 2901"/>
                <a:gd name="T40" fmla="*/ 4256 w 4694"/>
                <a:gd name="T41" fmla="*/ 1385 h 2901"/>
                <a:gd name="T42" fmla="*/ 4063 w 4694"/>
                <a:gd name="T43" fmla="*/ 1517 h 2901"/>
                <a:gd name="T44" fmla="*/ 3839 w 4694"/>
                <a:gd name="T45" fmla="*/ 1648 h 2901"/>
                <a:gd name="T46" fmla="*/ 3579 w 4694"/>
                <a:gd name="T47" fmla="*/ 1774 h 2901"/>
                <a:gd name="T48" fmla="*/ 3289 w 4694"/>
                <a:gd name="T49" fmla="*/ 1906 h 2901"/>
                <a:gd name="T50" fmla="*/ 2969 w 4694"/>
                <a:gd name="T51" fmla="*/ 2032 h 2901"/>
                <a:gd name="T52" fmla="*/ 2619 w 4694"/>
                <a:gd name="T53" fmla="*/ 2164 h 2901"/>
                <a:gd name="T54" fmla="*/ 2245 w 4694"/>
                <a:gd name="T55" fmla="*/ 2284 h 2901"/>
                <a:gd name="T56" fmla="*/ 1842 w 4694"/>
                <a:gd name="T57" fmla="*/ 2410 h 2901"/>
                <a:gd name="T58" fmla="*/ 1411 w 4694"/>
                <a:gd name="T59" fmla="*/ 2530 h 2901"/>
                <a:gd name="T60" fmla="*/ 490 w 4694"/>
                <a:gd name="T61" fmla="*/ 2757 h 2901"/>
                <a:gd name="T62" fmla="*/ 0 w 4694"/>
                <a:gd name="T63" fmla="*/ 2901 h 2901"/>
                <a:gd name="T64" fmla="*/ 978 w 4694"/>
                <a:gd name="T65" fmla="*/ 2674 h 2901"/>
                <a:gd name="T66" fmla="*/ 1653 w 4694"/>
                <a:gd name="T67" fmla="*/ 2494 h 2901"/>
                <a:gd name="T68" fmla="*/ 2078 w 4694"/>
                <a:gd name="T69" fmla="*/ 2374 h 2901"/>
                <a:gd name="T70" fmla="*/ 2475 w 4694"/>
                <a:gd name="T71" fmla="*/ 2248 h 2901"/>
                <a:gd name="T72" fmla="*/ 2843 w 4694"/>
                <a:gd name="T73" fmla="*/ 2116 h 2901"/>
                <a:gd name="T74" fmla="*/ 3181 w 4694"/>
                <a:gd name="T75" fmla="*/ 1984 h 2901"/>
                <a:gd name="T76" fmla="*/ 3495 w 4694"/>
                <a:gd name="T77" fmla="*/ 1858 h 2901"/>
                <a:gd name="T78" fmla="*/ 3773 w 4694"/>
                <a:gd name="T79" fmla="*/ 1720 h 2901"/>
                <a:gd name="T80" fmla="*/ 4021 w 4694"/>
                <a:gd name="T81" fmla="*/ 1589 h 2901"/>
                <a:gd name="T82" fmla="*/ 4230 w 4694"/>
                <a:gd name="T83" fmla="*/ 1457 h 2901"/>
                <a:gd name="T84" fmla="*/ 4413 w 4694"/>
                <a:gd name="T85" fmla="*/ 1325 h 2901"/>
                <a:gd name="T86" fmla="*/ 4550 w 4694"/>
                <a:gd name="T87" fmla="*/ 1193 h 2901"/>
                <a:gd name="T88" fmla="*/ 4655 w 4694"/>
                <a:gd name="T89" fmla="*/ 1061 h 2901"/>
                <a:gd name="T90" fmla="*/ 4715 w 4694"/>
                <a:gd name="T91" fmla="*/ 935 h 2901"/>
                <a:gd name="T92" fmla="*/ 4733 w 4694"/>
                <a:gd name="T93" fmla="*/ 869 h 29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94" h="2901">
                  <a:moveTo>
                    <a:pt x="4688" y="869"/>
                  </a:moveTo>
                  <a:lnTo>
                    <a:pt x="4694" y="797"/>
                  </a:lnTo>
                  <a:lnTo>
                    <a:pt x="4688" y="731"/>
                  </a:lnTo>
                  <a:lnTo>
                    <a:pt x="4664" y="665"/>
                  </a:lnTo>
                  <a:lnTo>
                    <a:pt x="4634" y="599"/>
                  </a:lnTo>
                  <a:lnTo>
                    <a:pt x="4586" y="540"/>
                  </a:lnTo>
                  <a:lnTo>
                    <a:pt x="4532" y="480"/>
                  </a:lnTo>
                  <a:lnTo>
                    <a:pt x="4466" y="426"/>
                  </a:lnTo>
                  <a:lnTo>
                    <a:pt x="4389" y="366"/>
                  </a:lnTo>
                  <a:lnTo>
                    <a:pt x="4299" y="312"/>
                  </a:lnTo>
                  <a:lnTo>
                    <a:pt x="4197" y="264"/>
                  </a:lnTo>
                  <a:lnTo>
                    <a:pt x="4084" y="216"/>
                  </a:lnTo>
                  <a:lnTo>
                    <a:pt x="3964" y="168"/>
                  </a:lnTo>
                  <a:lnTo>
                    <a:pt x="3833" y="120"/>
                  </a:lnTo>
                  <a:lnTo>
                    <a:pt x="3689" y="78"/>
                  </a:lnTo>
                  <a:lnTo>
                    <a:pt x="3540" y="36"/>
                  </a:lnTo>
                  <a:lnTo>
                    <a:pt x="3378" y="0"/>
                  </a:lnTo>
                  <a:lnTo>
                    <a:pt x="3205" y="0"/>
                  </a:lnTo>
                  <a:lnTo>
                    <a:pt x="3378" y="36"/>
                  </a:lnTo>
                  <a:lnTo>
                    <a:pt x="3540" y="78"/>
                  </a:lnTo>
                  <a:lnTo>
                    <a:pt x="3689" y="120"/>
                  </a:lnTo>
                  <a:lnTo>
                    <a:pt x="3833" y="162"/>
                  </a:lnTo>
                  <a:lnTo>
                    <a:pt x="3964" y="210"/>
                  </a:lnTo>
                  <a:lnTo>
                    <a:pt x="4084" y="258"/>
                  </a:lnTo>
                  <a:lnTo>
                    <a:pt x="4191" y="312"/>
                  </a:lnTo>
                  <a:lnTo>
                    <a:pt x="4287" y="366"/>
                  </a:lnTo>
                  <a:lnTo>
                    <a:pt x="4371" y="420"/>
                  </a:lnTo>
                  <a:lnTo>
                    <a:pt x="4443" y="480"/>
                  </a:lnTo>
                  <a:lnTo>
                    <a:pt x="4502" y="540"/>
                  </a:lnTo>
                  <a:lnTo>
                    <a:pt x="4550" y="605"/>
                  </a:lnTo>
                  <a:lnTo>
                    <a:pt x="4586" y="671"/>
                  </a:lnTo>
                  <a:lnTo>
                    <a:pt x="4610" y="737"/>
                  </a:lnTo>
                  <a:lnTo>
                    <a:pt x="4616" y="803"/>
                  </a:lnTo>
                  <a:lnTo>
                    <a:pt x="4610" y="875"/>
                  </a:lnTo>
                  <a:lnTo>
                    <a:pt x="4592" y="935"/>
                  </a:lnTo>
                  <a:lnTo>
                    <a:pt x="4568" y="1001"/>
                  </a:lnTo>
                  <a:lnTo>
                    <a:pt x="4532" y="1067"/>
                  </a:lnTo>
                  <a:lnTo>
                    <a:pt x="4490" y="1127"/>
                  </a:lnTo>
                  <a:lnTo>
                    <a:pt x="4437" y="1193"/>
                  </a:lnTo>
                  <a:lnTo>
                    <a:pt x="4371" y="1259"/>
                  </a:lnTo>
                  <a:lnTo>
                    <a:pt x="4299" y="1325"/>
                  </a:lnTo>
                  <a:lnTo>
                    <a:pt x="4215" y="1385"/>
                  </a:lnTo>
                  <a:lnTo>
                    <a:pt x="4126" y="1451"/>
                  </a:lnTo>
                  <a:lnTo>
                    <a:pt x="4024" y="1517"/>
                  </a:lnTo>
                  <a:lnTo>
                    <a:pt x="3916" y="1583"/>
                  </a:lnTo>
                  <a:lnTo>
                    <a:pt x="3803" y="1648"/>
                  </a:lnTo>
                  <a:lnTo>
                    <a:pt x="3677" y="1714"/>
                  </a:lnTo>
                  <a:lnTo>
                    <a:pt x="3546" y="1774"/>
                  </a:lnTo>
                  <a:lnTo>
                    <a:pt x="3408" y="1840"/>
                  </a:lnTo>
                  <a:lnTo>
                    <a:pt x="3259" y="1906"/>
                  </a:lnTo>
                  <a:lnTo>
                    <a:pt x="3103" y="1972"/>
                  </a:lnTo>
                  <a:lnTo>
                    <a:pt x="2942" y="2032"/>
                  </a:lnTo>
                  <a:lnTo>
                    <a:pt x="2768" y="2098"/>
                  </a:lnTo>
                  <a:lnTo>
                    <a:pt x="2595" y="2164"/>
                  </a:lnTo>
                  <a:lnTo>
                    <a:pt x="2410" y="2224"/>
                  </a:lnTo>
                  <a:lnTo>
                    <a:pt x="2224" y="2284"/>
                  </a:lnTo>
                  <a:lnTo>
                    <a:pt x="2027" y="2350"/>
                  </a:lnTo>
                  <a:lnTo>
                    <a:pt x="1824" y="2410"/>
                  </a:lnTo>
                  <a:lnTo>
                    <a:pt x="1614" y="2470"/>
                  </a:lnTo>
                  <a:lnTo>
                    <a:pt x="1399" y="2530"/>
                  </a:lnTo>
                  <a:lnTo>
                    <a:pt x="957" y="2644"/>
                  </a:lnTo>
                  <a:lnTo>
                    <a:pt x="484" y="2757"/>
                  </a:lnTo>
                  <a:lnTo>
                    <a:pt x="0" y="2865"/>
                  </a:lnTo>
                  <a:lnTo>
                    <a:pt x="0" y="2901"/>
                  </a:lnTo>
                  <a:lnTo>
                    <a:pt x="496" y="2787"/>
                  </a:lnTo>
                  <a:lnTo>
                    <a:pt x="969" y="2674"/>
                  </a:lnTo>
                  <a:lnTo>
                    <a:pt x="1423" y="2554"/>
                  </a:lnTo>
                  <a:lnTo>
                    <a:pt x="1638" y="2494"/>
                  </a:lnTo>
                  <a:lnTo>
                    <a:pt x="1854" y="2434"/>
                  </a:lnTo>
                  <a:lnTo>
                    <a:pt x="2057" y="2374"/>
                  </a:lnTo>
                  <a:lnTo>
                    <a:pt x="2254" y="2308"/>
                  </a:lnTo>
                  <a:lnTo>
                    <a:pt x="2451" y="2248"/>
                  </a:lnTo>
                  <a:lnTo>
                    <a:pt x="2637" y="2182"/>
                  </a:lnTo>
                  <a:lnTo>
                    <a:pt x="2816" y="2116"/>
                  </a:lnTo>
                  <a:lnTo>
                    <a:pt x="2990" y="2050"/>
                  </a:lnTo>
                  <a:lnTo>
                    <a:pt x="3151" y="1984"/>
                  </a:lnTo>
                  <a:lnTo>
                    <a:pt x="3312" y="1924"/>
                  </a:lnTo>
                  <a:lnTo>
                    <a:pt x="3462" y="1858"/>
                  </a:lnTo>
                  <a:lnTo>
                    <a:pt x="3605" y="1792"/>
                  </a:lnTo>
                  <a:lnTo>
                    <a:pt x="3737" y="1720"/>
                  </a:lnTo>
                  <a:lnTo>
                    <a:pt x="3863" y="1654"/>
                  </a:lnTo>
                  <a:lnTo>
                    <a:pt x="3982" y="1589"/>
                  </a:lnTo>
                  <a:lnTo>
                    <a:pt x="4090" y="1523"/>
                  </a:lnTo>
                  <a:lnTo>
                    <a:pt x="4191" y="1457"/>
                  </a:lnTo>
                  <a:lnTo>
                    <a:pt x="4287" y="1391"/>
                  </a:lnTo>
                  <a:lnTo>
                    <a:pt x="4371" y="1325"/>
                  </a:lnTo>
                  <a:lnTo>
                    <a:pt x="4443" y="1259"/>
                  </a:lnTo>
                  <a:lnTo>
                    <a:pt x="4508" y="1193"/>
                  </a:lnTo>
                  <a:lnTo>
                    <a:pt x="4562" y="1127"/>
                  </a:lnTo>
                  <a:lnTo>
                    <a:pt x="4610" y="1061"/>
                  </a:lnTo>
                  <a:lnTo>
                    <a:pt x="4646" y="995"/>
                  </a:lnTo>
                  <a:lnTo>
                    <a:pt x="4670" y="935"/>
                  </a:lnTo>
                  <a:lnTo>
                    <a:pt x="4688" y="869"/>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2" name="Freeform 10"/>
            <p:cNvSpPr>
              <a:spLocks/>
            </p:cNvSpPr>
            <p:nvPr/>
          </p:nvSpPr>
          <p:spPr bwMode="hidden">
            <a:xfrm>
              <a:off x="0" y="0"/>
              <a:ext cx="3773" cy="2356"/>
            </a:xfrm>
            <a:custGeom>
              <a:avLst/>
              <a:gdLst>
                <a:gd name="T0" fmla="*/ 3797 w 3761"/>
                <a:gd name="T1" fmla="*/ 719 h 2356"/>
                <a:gd name="T2" fmla="*/ 3767 w 3761"/>
                <a:gd name="T3" fmla="*/ 599 h 2356"/>
                <a:gd name="T4" fmla="*/ 3689 w 3761"/>
                <a:gd name="T5" fmla="*/ 486 h 2356"/>
                <a:gd name="T6" fmla="*/ 3555 w 3761"/>
                <a:gd name="T7" fmla="*/ 378 h 2356"/>
                <a:gd name="T8" fmla="*/ 3381 w 3761"/>
                <a:gd name="T9" fmla="*/ 282 h 2356"/>
                <a:gd name="T10" fmla="*/ 3157 w 3761"/>
                <a:gd name="T11" fmla="*/ 192 h 2356"/>
                <a:gd name="T12" fmla="*/ 2891 w 3761"/>
                <a:gd name="T13" fmla="*/ 108 h 2356"/>
                <a:gd name="T14" fmla="*/ 2583 w 3761"/>
                <a:gd name="T15" fmla="*/ 36 h 2356"/>
                <a:gd name="T16" fmla="*/ 2251 w 3761"/>
                <a:gd name="T17" fmla="*/ 0 h 2356"/>
                <a:gd name="T18" fmla="*/ 2601 w 3761"/>
                <a:gd name="T19" fmla="*/ 72 h 2356"/>
                <a:gd name="T20" fmla="*/ 2903 w 3761"/>
                <a:gd name="T21" fmla="*/ 150 h 2356"/>
                <a:gd name="T22" fmla="*/ 3169 w 3761"/>
                <a:gd name="T23" fmla="*/ 234 h 2356"/>
                <a:gd name="T24" fmla="*/ 3381 w 3761"/>
                <a:gd name="T25" fmla="*/ 330 h 2356"/>
                <a:gd name="T26" fmla="*/ 3549 w 3761"/>
                <a:gd name="T27" fmla="*/ 432 h 2356"/>
                <a:gd name="T28" fmla="*/ 3659 w 3761"/>
                <a:gd name="T29" fmla="*/ 545 h 2356"/>
                <a:gd name="T30" fmla="*/ 3719 w 3761"/>
                <a:gd name="T31" fmla="*/ 665 h 2356"/>
                <a:gd name="T32" fmla="*/ 3725 w 3761"/>
                <a:gd name="T33" fmla="*/ 791 h 2356"/>
                <a:gd name="T34" fmla="*/ 3689 w 3761"/>
                <a:gd name="T35" fmla="*/ 887 h 2356"/>
                <a:gd name="T36" fmla="*/ 3627 w 3761"/>
                <a:gd name="T37" fmla="*/ 989 h 2356"/>
                <a:gd name="T38" fmla="*/ 3531 w 3761"/>
                <a:gd name="T39" fmla="*/ 1091 h 2356"/>
                <a:gd name="T40" fmla="*/ 3405 w 3761"/>
                <a:gd name="T41" fmla="*/ 1187 h 2356"/>
                <a:gd name="T42" fmla="*/ 3253 w 3761"/>
                <a:gd name="T43" fmla="*/ 1289 h 2356"/>
                <a:gd name="T44" fmla="*/ 3073 w 3761"/>
                <a:gd name="T45" fmla="*/ 1391 h 2356"/>
                <a:gd name="T46" fmla="*/ 2861 w 3761"/>
                <a:gd name="T47" fmla="*/ 1493 h 2356"/>
                <a:gd name="T48" fmla="*/ 2631 w 3761"/>
                <a:gd name="T49" fmla="*/ 1589 h 2356"/>
                <a:gd name="T50" fmla="*/ 2096 w 3761"/>
                <a:gd name="T51" fmla="*/ 1786 h 2356"/>
                <a:gd name="T52" fmla="*/ 1474 w 3761"/>
                <a:gd name="T53" fmla="*/ 1972 h 2356"/>
                <a:gd name="T54" fmla="*/ 771 w 3761"/>
                <a:gd name="T55" fmla="*/ 2158 h 2356"/>
                <a:gd name="T56" fmla="*/ 0 w 3761"/>
                <a:gd name="T57" fmla="*/ 2326 h 2356"/>
                <a:gd name="T58" fmla="*/ 404 w 3761"/>
                <a:gd name="T59" fmla="*/ 2272 h 2356"/>
                <a:gd name="T60" fmla="*/ 1154 w 3761"/>
                <a:gd name="T61" fmla="*/ 2092 h 2356"/>
                <a:gd name="T62" fmla="*/ 1830 w 3761"/>
                <a:gd name="T63" fmla="*/ 1900 h 2356"/>
                <a:gd name="T64" fmla="*/ 2416 w 3761"/>
                <a:gd name="T65" fmla="*/ 1702 h 2356"/>
                <a:gd name="T66" fmla="*/ 2674 w 3761"/>
                <a:gd name="T67" fmla="*/ 1607 h 2356"/>
                <a:gd name="T68" fmla="*/ 2909 w 3761"/>
                <a:gd name="T69" fmla="*/ 1505 h 2356"/>
                <a:gd name="T70" fmla="*/ 3121 w 3761"/>
                <a:gd name="T71" fmla="*/ 1403 h 2356"/>
                <a:gd name="T72" fmla="*/ 3308 w 3761"/>
                <a:gd name="T73" fmla="*/ 1301 h 2356"/>
                <a:gd name="T74" fmla="*/ 3465 w 3761"/>
                <a:gd name="T75" fmla="*/ 1193 h 2356"/>
                <a:gd name="T76" fmla="*/ 3591 w 3761"/>
                <a:gd name="T77" fmla="*/ 1091 h 2356"/>
                <a:gd name="T78" fmla="*/ 3689 w 3761"/>
                <a:gd name="T79" fmla="*/ 989 h 2356"/>
                <a:gd name="T80" fmla="*/ 3755 w 3761"/>
                <a:gd name="T81" fmla="*/ 887 h 2356"/>
                <a:gd name="T82" fmla="*/ 3791 w 3761"/>
                <a:gd name="T83" fmla="*/ 785 h 23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761" h="2356">
                  <a:moveTo>
                    <a:pt x="3755" y="785"/>
                  </a:moveTo>
                  <a:lnTo>
                    <a:pt x="3761" y="719"/>
                  </a:lnTo>
                  <a:lnTo>
                    <a:pt x="3755" y="659"/>
                  </a:lnTo>
                  <a:lnTo>
                    <a:pt x="3731" y="599"/>
                  </a:lnTo>
                  <a:lnTo>
                    <a:pt x="3701" y="545"/>
                  </a:lnTo>
                  <a:lnTo>
                    <a:pt x="3653" y="486"/>
                  </a:lnTo>
                  <a:lnTo>
                    <a:pt x="3593" y="432"/>
                  </a:lnTo>
                  <a:lnTo>
                    <a:pt x="3522" y="378"/>
                  </a:lnTo>
                  <a:lnTo>
                    <a:pt x="3444" y="330"/>
                  </a:lnTo>
                  <a:lnTo>
                    <a:pt x="3348" y="282"/>
                  </a:lnTo>
                  <a:lnTo>
                    <a:pt x="3241" y="234"/>
                  </a:lnTo>
                  <a:lnTo>
                    <a:pt x="3127" y="192"/>
                  </a:lnTo>
                  <a:lnTo>
                    <a:pt x="3002" y="150"/>
                  </a:lnTo>
                  <a:lnTo>
                    <a:pt x="2864" y="108"/>
                  </a:lnTo>
                  <a:lnTo>
                    <a:pt x="2715" y="72"/>
                  </a:lnTo>
                  <a:lnTo>
                    <a:pt x="2559" y="36"/>
                  </a:lnTo>
                  <a:lnTo>
                    <a:pt x="2392" y="0"/>
                  </a:lnTo>
                  <a:lnTo>
                    <a:pt x="2230" y="0"/>
                  </a:lnTo>
                  <a:lnTo>
                    <a:pt x="2410" y="36"/>
                  </a:lnTo>
                  <a:lnTo>
                    <a:pt x="2577" y="72"/>
                  </a:lnTo>
                  <a:lnTo>
                    <a:pt x="2732" y="108"/>
                  </a:lnTo>
                  <a:lnTo>
                    <a:pt x="2876" y="150"/>
                  </a:lnTo>
                  <a:lnTo>
                    <a:pt x="3014" y="192"/>
                  </a:lnTo>
                  <a:lnTo>
                    <a:pt x="3139" y="234"/>
                  </a:lnTo>
                  <a:lnTo>
                    <a:pt x="3253" y="282"/>
                  </a:lnTo>
                  <a:lnTo>
                    <a:pt x="3348" y="330"/>
                  </a:lnTo>
                  <a:lnTo>
                    <a:pt x="3438" y="384"/>
                  </a:lnTo>
                  <a:lnTo>
                    <a:pt x="3516" y="432"/>
                  </a:lnTo>
                  <a:lnTo>
                    <a:pt x="3576" y="492"/>
                  </a:lnTo>
                  <a:lnTo>
                    <a:pt x="3623" y="545"/>
                  </a:lnTo>
                  <a:lnTo>
                    <a:pt x="3665" y="605"/>
                  </a:lnTo>
                  <a:lnTo>
                    <a:pt x="3683" y="665"/>
                  </a:lnTo>
                  <a:lnTo>
                    <a:pt x="3695" y="725"/>
                  </a:lnTo>
                  <a:lnTo>
                    <a:pt x="3689" y="791"/>
                  </a:lnTo>
                  <a:lnTo>
                    <a:pt x="3677" y="839"/>
                  </a:lnTo>
                  <a:lnTo>
                    <a:pt x="3653" y="887"/>
                  </a:lnTo>
                  <a:lnTo>
                    <a:pt x="3629" y="941"/>
                  </a:lnTo>
                  <a:lnTo>
                    <a:pt x="3593" y="989"/>
                  </a:lnTo>
                  <a:lnTo>
                    <a:pt x="3546" y="1037"/>
                  </a:lnTo>
                  <a:lnTo>
                    <a:pt x="3498" y="1091"/>
                  </a:lnTo>
                  <a:lnTo>
                    <a:pt x="3438" y="1139"/>
                  </a:lnTo>
                  <a:lnTo>
                    <a:pt x="3372" y="1187"/>
                  </a:lnTo>
                  <a:lnTo>
                    <a:pt x="3301" y="1241"/>
                  </a:lnTo>
                  <a:lnTo>
                    <a:pt x="3223" y="1289"/>
                  </a:lnTo>
                  <a:lnTo>
                    <a:pt x="3133" y="1343"/>
                  </a:lnTo>
                  <a:lnTo>
                    <a:pt x="3043" y="1391"/>
                  </a:lnTo>
                  <a:lnTo>
                    <a:pt x="2942" y="1439"/>
                  </a:lnTo>
                  <a:lnTo>
                    <a:pt x="2834" y="1493"/>
                  </a:lnTo>
                  <a:lnTo>
                    <a:pt x="2727" y="1541"/>
                  </a:lnTo>
                  <a:lnTo>
                    <a:pt x="2607" y="1589"/>
                  </a:lnTo>
                  <a:lnTo>
                    <a:pt x="2356" y="1690"/>
                  </a:lnTo>
                  <a:lnTo>
                    <a:pt x="2075" y="1786"/>
                  </a:lnTo>
                  <a:lnTo>
                    <a:pt x="1782" y="1882"/>
                  </a:lnTo>
                  <a:lnTo>
                    <a:pt x="1459" y="1972"/>
                  </a:lnTo>
                  <a:lnTo>
                    <a:pt x="1124" y="2068"/>
                  </a:lnTo>
                  <a:lnTo>
                    <a:pt x="765" y="2158"/>
                  </a:lnTo>
                  <a:lnTo>
                    <a:pt x="389" y="2242"/>
                  </a:lnTo>
                  <a:lnTo>
                    <a:pt x="0" y="2326"/>
                  </a:lnTo>
                  <a:lnTo>
                    <a:pt x="0" y="2356"/>
                  </a:lnTo>
                  <a:lnTo>
                    <a:pt x="401" y="2272"/>
                  </a:lnTo>
                  <a:lnTo>
                    <a:pt x="777" y="2182"/>
                  </a:lnTo>
                  <a:lnTo>
                    <a:pt x="1142" y="2092"/>
                  </a:lnTo>
                  <a:lnTo>
                    <a:pt x="1483" y="1996"/>
                  </a:lnTo>
                  <a:lnTo>
                    <a:pt x="1812" y="1900"/>
                  </a:lnTo>
                  <a:lnTo>
                    <a:pt x="2111" y="1804"/>
                  </a:lnTo>
                  <a:lnTo>
                    <a:pt x="2392" y="1702"/>
                  </a:lnTo>
                  <a:lnTo>
                    <a:pt x="2523" y="1654"/>
                  </a:lnTo>
                  <a:lnTo>
                    <a:pt x="2649" y="1607"/>
                  </a:lnTo>
                  <a:lnTo>
                    <a:pt x="2768" y="1553"/>
                  </a:lnTo>
                  <a:lnTo>
                    <a:pt x="2882" y="1505"/>
                  </a:lnTo>
                  <a:lnTo>
                    <a:pt x="2990" y="1451"/>
                  </a:lnTo>
                  <a:lnTo>
                    <a:pt x="3091" y="1403"/>
                  </a:lnTo>
                  <a:lnTo>
                    <a:pt x="3187" y="1349"/>
                  </a:lnTo>
                  <a:lnTo>
                    <a:pt x="3277" y="1301"/>
                  </a:lnTo>
                  <a:lnTo>
                    <a:pt x="3354" y="1247"/>
                  </a:lnTo>
                  <a:lnTo>
                    <a:pt x="3432" y="1193"/>
                  </a:lnTo>
                  <a:lnTo>
                    <a:pt x="3498" y="1145"/>
                  </a:lnTo>
                  <a:lnTo>
                    <a:pt x="3558" y="1091"/>
                  </a:lnTo>
                  <a:lnTo>
                    <a:pt x="3611" y="1043"/>
                  </a:lnTo>
                  <a:lnTo>
                    <a:pt x="3653" y="989"/>
                  </a:lnTo>
                  <a:lnTo>
                    <a:pt x="3689" y="941"/>
                  </a:lnTo>
                  <a:lnTo>
                    <a:pt x="3719" y="887"/>
                  </a:lnTo>
                  <a:lnTo>
                    <a:pt x="3743" y="833"/>
                  </a:lnTo>
                  <a:lnTo>
                    <a:pt x="3755" y="785"/>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3" name="Freeform 11"/>
            <p:cNvSpPr>
              <a:spLocks/>
            </p:cNvSpPr>
            <p:nvPr/>
          </p:nvSpPr>
          <p:spPr bwMode="hidden">
            <a:xfrm>
              <a:off x="0" y="0"/>
              <a:ext cx="2933" cy="1846"/>
            </a:xfrm>
            <a:custGeom>
              <a:avLst/>
              <a:gdLst>
                <a:gd name="T0" fmla="*/ 2951 w 2924"/>
                <a:gd name="T1" fmla="*/ 647 h 1846"/>
                <a:gd name="T2" fmla="*/ 2903 w 2924"/>
                <a:gd name="T3" fmla="*/ 528 h 1846"/>
                <a:gd name="T4" fmla="*/ 2775 w 2924"/>
                <a:gd name="T5" fmla="*/ 414 h 1846"/>
                <a:gd name="T6" fmla="*/ 2583 w 2924"/>
                <a:gd name="T7" fmla="*/ 318 h 1846"/>
                <a:gd name="T8" fmla="*/ 2323 w 2924"/>
                <a:gd name="T9" fmla="*/ 228 h 1846"/>
                <a:gd name="T10" fmla="*/ 2003 w 2924"/>
                <a:gd name="T11" fmla="*/ 150 h 1846"/>
                <a:gd name="T12" fmla="*/ 1623 w 2924"/>
                <a:gd name="T13" fmla="*/ 78 h 1846"/>
                <a:gd name="T14" fmla="*/ 1190 w 2924"/>
                <a:gd name="T15" fmla="*/ 24 h 1846"/>
                <a:gd name="T16" fmla="*/ 700 w 2924"/>
                <a:gd name="T17" fmla="*/ 0 h 1846"/>
                <a:gd name="T18" fmla="*/ 1202 w 2924"/>
                <a:gd name="T19" fmla="*/ 48 h 1846"/>
                <a:gd name="T20" fmla="*/ 1641 w 2924"/>
                <a:gd name="T21" fmla="*/ 108 h 1846"/>
                <a:gd name="T22" fmla="*/ 2027 w 2924"/>
                <a:gd name="T23" fmla="*/ 180 h 1846"/>
                <a:gd name="T24" fmla="*/ 2347 w 2924"/>
                <a:gd name="T25" fmla="*/ 264 h 1846"/>
                <a:gd name="T26" fmla="*/ 2595 w 2924"/>
                <a:gd name="T27" fmla="*/ 360 h 1846"/>
                <a:gd name="T28" fmla="*/ 2775 w 2924"/>
                <a:gd name="T29" fmla="*/ 468 h 1846"/>
                <a:gd name="T30" fmla="*/ 2873 w 2924"/>
                <a:gd name="T31" fmla="*/ 587 h 1846"/>
                <a:gd name="T32" fmla="*/ 2891 w 2924"/>
                <a:gd name="T33" fmla="*/ 713 h 1846"/>
                <a:gd name="T34" fmla="*/ 2867 w 2924"/>
                <a:gd name="T35" fmla="*/ 785 h 1846"/>
                <a:gd name="T36" fmla="*/ 2819 w 2924"/>
                <a:gd name="T37" fmla="*/ 857 h 1846"/>
                <a:gd name="T38" fmla="*/ 2649 w 2924"/>
                <a:gd name="T39" fmla="*/ 1001 h 1846"/>
                <a:gd name="T40" fmla="*/ 2389 w 2924"/>
                <a:gd name="T41" fmla="*/ 1145 h 1846"/>
                <a:gd name="T42" fmla="*/ 2051 w 2924"/>
                <a:gd name="T43" fmla="*/ 1289 h 1846"/>
                <a:gd name="T44" fmla="*/ 1641 w 2924"/>
                <a:gd name="T45" fmla="*/ 1433 h 1846"/>
                <a:gd name="T46" fmla="*/ 1154 w 2924"/>
                <a:gd name="T47" fmla="*/ 1571 h 1846"/>
                <a:gd name="T48" fmla="*/ 610 w 2924"/>
                <a:gd name="T49" fmla="*/ 1702 h 1846"/>
                <a:gd name="T50" fmla="*/ 0 w 2924"/>
                <a:gd name="T51" fmla="*/ 1828 h 1846"/>
                <a:gd name="T52" fmla="*/ 314 w 2924"/>
                <a:gd name="T53" fmla="*/ 1780 h 1846"/>
                <a:gd name="T54" fmla="*/ 906 w 2924"/>
                <a:gd name="T55" fmla="*/ 1648 h 1846"/>
                <a:gd name="T56" fmla="*/ 1429 w 2924"/>
                <a:gd name="T57" fmla="*/ 1511 h 1846"/>
                <a:gd name="T58" fmla="*/ 1889 w 2924"/>
                <a:gd name="T59" fmla="*/ 1367 h 1846"/>
                <a:gd name="T60" fmla="*/ 2275 w 2924"/>
                <a:gd name="T61" fmla="*/ 1223 h 1846"/>
                <a:gd name="T62" fmla="*/ 2583 w 2924"/>
                <a:gd name="T63" fmla="*/ 1079 h 1846"/>
                <a:gd name="T64" fmla="*/ 2801 w 2924"/>
                <a:gd name="T65" fmla="*/ 929 h 1846"/>
                <a:gd name="T66" fmla="*/ 2903 w 2924"/>
                <a:gd name="T67" fmla="*/ 815 h 1846"/>
                <a:gd name="T68" fmla="*/ 2939 w 2924"/>
                <a:gd name="T69" fmla="*/ 743 h 1846"/>
                <a:gd name="T70" fmla="*/ 2951 w 2924"/>
                <a:gd name="T71" fmla="*/ 707 h 18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24" h="1846">
                  <a:moveTo>
                    <a:pt x="2924" y="707"/>
                  </a:moveTo>
                  <a:lnTo>
                    <a:pt x="2924" y="647"/>
                  </a:lnTo>
                  <a:lnTo>
                    <a:pt x="2912" y="581"/>
                  </a:lnTo>
                  <a:lnTo>
                    <a:pt x="2876" y="528"/>
                  </a:lnTo>
                  <a:lnTo>
                    <a:pt x="2822" y="468"/>
                  </a:lnTo>
                  <a:lnTo>
                    <a:pt x="2750" y="414"/>
                  </a:lnTo>
                  <a:lnTo>
                    <a:pt x="2667" y="366"/>
                  </a:lnTo>
                  <a:lnTo>
                    <a:pt x="2559" y="318"/>
                  </a:lnTo>
                  <a:lnTo>
                    <a:pt x="2440" y="270"/>
                  </a:lnTo>
                  <a:lnTo>
                    <a:pt x="2302" y="228"/>
                  </a:lnTo>
                  <a:lnTo>
                    <a:pt x="2153" y="186"/>
                  </a:lnTo>
                  <a:lnTo>
                    <a:pt x="1985" y="150"/>
                  </a:lnTo>
                  <a:lnTo>
                    <a:pt x="1806" y="114"/>
                  </a:lnTo>
                  <a:lnTo>
                    <a:pt x="1608" y="78"/>
                  </a:lnTo>
                  <a:lnTo>
                    <a:pt x="1399" y="54"/>
                  </a:lnTo>
                  <a:lnTo>
                    <a:pt x="1178" y="24"/>
                  </a:lnTo>
                  <a:lnTo>
                    <a:pt x="945" y="0"/>
                  </a:lnTo>
                  <a:lnTo>
                    <a:pt x="694" y="0"/>
                  </a:lnTo>
                  <a:lnTo>
                    <a:pt x="945" y="24"/>
                  </a:lnTo>
                  <a:lnTo>
                    <a:pt x="1190" y="48"/>
                  </a:lnTo>
                  <a:lnTo>
                    <a:pt x="1417" y="78"/>
                  </a:lnTo>
                  <a:lnTo>
                    <a:pt x="1626" y="108"/>
                  </a:lnTo>
                  <a:lnTo>
                    <a:pt x="1824" y="144"/>
                  </a:lnTo>
                  <a:lnTo>
                    <a:pt x="2009" y="180"/>
                  </a:lnTo>
                  <a:lnTo>
                    <a:pt x="2176" y="222"/>
                  </a:lnTo>
                  <a:lnTo>
                    <a:pt x="2326" y="264"/>
                  </a:lnTo>
                  <a:lnTo>
                    <a:pt x="2457" y="312"/>
                  </a:lnTo>
                  <a:lnTo>
                    <a:pt x="2571" y="360"/>
                  </a:lnTo>
                  <a:lnTo>
                    <a:pt x="2667" y="414"/>
                  </a:lnTo>
                  <a:lnTo>
                    <a:pt x="2750" y="468"/>
                  </a:lnTo>
                  <a:lnTo>
                    <a:pt x="2804" y="528"/>
                  </a:lnTo>
                  <a:lnTo>
                    <a:pt x="2846" y="587"/>
                  </a:lnTo>
                  <a:lnTo>
                    <a:pt x="2864" y="647"/>
                  </a:lnTo>
                  <a:lnTo>
                    <a:pt x="2864" y="713"/>
                  </a:lnTo>
                  <a:lnTo>
                    <a:pt x="2852" y="749"/>
                  </a:lnTo>
                  <a:lnTo>
                    <a:pt x="2840" y="785"/>
                  </a:lnTo>
                  <a:lnTo>
                    <a:pt x="2816" y="821"/>
                  </a:lnTo>
                  <a:lnTo>
                    <a:pt x="2792" y="857"/>
                  </a:lnTo>
                  <a:lnTo>
                    <a:pt x="2721" y="929"/>
                  </a:lnTo>
                  <a:lnTo>
                    <a:pt x="2625" y="1001"/>
                  </a:lnTo>
                  <a:lnTo>
                    <a:pt x="2505" y="1073"/>
                  </a:lnTo>
                  <a:lnTo>
                    <a:pt x="2368" y="1145"/>
                  </a:lnTo>
                  <a:lnTo>
                    <a:pt x="2212" y="1217"/>
                  </a:lnTo>
                  <a:lnTo>
                    <a:pt x="2033" y="1289"/>
                  </a:lnTo>
                  <a:lnTo>
                    <a:pt x="1842" y="1361"/>
                  </a:lnTo>
                  <a:lnTo>
                    <a:pt x="1626" y="1433"/>
                  </a:lnTo>
                  <a:lnTo>
                    <a:pt x="1393" y="1499"/>
                  </a:lnTo>
                  <a:lnTo>
                    <a:pt x="1142" y="1571"/>
                  </a:lnTo>
                  <a:lnTo>
                    <a:pt x="879" y="1636"/>
                  </a:lnTo>
                  <a:lnTo>
                    <a:pt x="604" y="1702"/>
                  </a:lnTo>
                  <a:lnTo>
                    <a:pt x="305" y="1768"/>
                  </a:lnTo>
                  <a:lnTo>
                    <a:pt x="0" y="1828"/>
                  </a:lnTo>
                  <a:lnTo>
                    <a:pt x="0" y="1846"/>
                  </a:lnTo>
                  <a:lnTo>
                    <a:pt x="311" y="1780"/>
                  </a:lnTo>
                  <a:lnTo>
                    <a:pt x="610" y="1714"/>
                  </a:lnTo>
                  <a:lnTo>
                    <a:pt x="897" y="1648"/>
                  </a:lnTo>
                  <a:lnTo>
                    <a:pt x="1166" y="1583"/>
                  </a:lnTo>
                  <a:lnTo>
                    <a:pt x="1417" y="1511"/>
                  </a:lnTo>
                  <a:lnTo>
                    <a:pt x="1656" y="1439"/>
                  </a:lnTo>
                  <a:lnTo>
                    <a:pt x="1871" y="1367"/>
                  </a:lnTo>
                  <a:lnTo>
                    <a:pt x="2075" y="1295"/>
                  </a:lnTo>
                  <a:lnTo>
                    <a:pt x="2254" y="1223"/>
                  </a:lnTo>
                  <a:lnTo>
                    <a:pt x="2416" y="1151"/>
                  </a:lnTo>
                  <a:lnTo>
                    <a:pt x="2559" y="1079"/>
                  </a:lnTo>
                  <a:lnTo>
                    <a:pt x="2679" y="1001"/>
                  </a:lnTo>
                  <a:lnTo>
                    <a:pt x="2774" y="929"/>
                  </a:lnTo>
                  <a:lnTo>
                    <a:pt x="2846" y="857"/>
                  </a:lnTo>
                  <a:lnTo>
                    <a:pt x="2876" y="815"/>
                  </a:lnTo>
                  <a:lnTo>
                    <a:pt x="2900" y="779"/>
                  </a:lnTo>
                  <a:lnTo>
                    <a:pt x="2912" y="743"/>
                  </a:lnTo>
                  <a:lnTo>
                    <a:pt x="2924" y="707"/>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4" name="Freeform 12"/>
            <p:cNvSpPr>
              <a:spLocks/>
            </p:cNvSpPr>
            <p:nvPr/>
          </p:nvSpPr>
          <p:spPr bwMode="hidden">
            <a:xfrm>
              <a:off x="114" y="2847"/>
              <a:ext cx="1493" cy="204"/>
            </a:xfrm>
            <a:custGeom>
              <a:avLst/>
              <a:gdLst>
                <a:gd name="T0" fmla="*/ 1414 w 1488"/>
                <a:gd name="T1" fmla="*/ 204 h 204"/>
                <a:gd name="T2" fmla="*/ 0 w 1488"/>
                <a:gd name="T3" fmla="*/ 18 h 204"/>
                <a:gd name="T4" fmla="*/ 77 w 1488"/>
                <a:gd name="T5" fmla="*/ 0 h 204"/>
                <a:gd name="T6" fmla="*/ 1503 w 1488"/>
                <a:gd name="T7" fmla="*/ 186 h 204"/>
                <a:gd name="T8" fmla="*/ 1414 w 1488"/>
                <a:gd name="T9" fmla="*/ 204 h 204"/>
                <a:gd name="T10" fmla="*/ 1414 w 1488"/>
                <a:gd name="T11" fmla="*/ 204 h 2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8" h="204">
                  <a:moveTo>
                    <a:pt x="1399" y="204"/>
                  </a:moveTo>
                  <a:lnTo>
                    <a:pt x="0" y="18"/>
                  </a:lnTo>
                  <a:lnTo>
                    <a:pt x="77" y="0"/>
                  </a:lnTo>
                  <a:lnTo>
                    <a:pt x="1488" y="186"/>
                  </a:lnTo>
                  <a:lnTo>
                    <a:pt x="1399" y="204"/>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5" name="Rectangle 13"/>
            <p:cNvSpPr>
              <a:spLocks noChangeArrowheads="1"/>
            </p:cNvSpPr>
            <p:nvPr/>
          </p:nvSpPr>
          <p:spPr bwMode="hidden">
            <a:xfrm>
              <a:off x="473" y="3105"/>
              <a:ext cx="1" cy="1"/>
            </a:xfrm>
            <a:prstGeom prst="rect">
              <a:avLst/>
            </a:prstGeom>
            <a:solidFill>
              <a:srgbClr val="141485"/>
            </a:solid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6" name="Rectangle 14"/>
            <p:cNvSpPr>
              <a:spLocks noChangeArrowheads="1"/>
            </p:cNvSpPr>
            <p:nvPr/>
          </p:nvSpPr>
          <p:spPr bwMode="hidden">
            <a:xfrm>
              <a:off x="473" y="3105"/>
              <a:ext cx="1" cy="1"/>
            </a:xfrm>
            <a:prstGeom prst="rect">
              <a:avLst/>
            </a:prstGeom>
            <a:solidFill>
              <a:srgbClr val="141485"/>
            </a:solid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grpSp>
          <p:nvGrpSpPr>
            <p:cNvPr id="17" name="Group 15"/>
            <p:cNvGrpSpPr>
              <a:grpSpLocks/>
            </p:cNvGrpSpPr>
            <p:nvPr/>
          </p:nvGrpSpPr>
          <p:grpSpPr bwMode="auto">
            <a:xfrm>
              <a:off x="192" y="2284"/>
              <a:ext cx="1254" cy="923"/>
              <a:chOff x="192" y="2284"/>
              <a:chExt cx="1254" cy="923"/>
            </a:xfrm>
          </p:grpSpPr>
          <p:sp>
            <p:nvSpPr>
              <p:cNvPr id="18" name="Freeform 16"/>
              <p:cNvSpPr>
                <a:spLocks/>
              </p:cNvSpPr>
              <p:nvPr/>
            </p:nvSpPr>
            <p:spPr bwMode="hidden">
              <a:xfrm>
                <a:off x="408" y="3009"/>
                <a:ext cx="47" cy="6"/>
              </a:xfrm>
              <a:custGeom>
                <a:avLst/>
                <a:gdLst>
                  <a:gd name="T0" fmla="*/ 47 w 47"/>
                  <a:gd name="T1" fmla="*/ 6 h 6"/>
                  <a:gd name="T2" fmla="*/ 0 w 47"/>
                  <a:gd name="T3" fmla="*/ 0 h 6"/>
                  <a:gd name="T4" fmla="*/ 0 w 47"/>
                  <a:gd name="T5" fmla="*/ 0 h 6"/>
                  <a:gd name="T6" fmla="*/ 47 w 47"/>
                  <a:gd name="T7" fmla="*/ 6 h 6"/>
                  <a:gd name="T8" fmla="*/ 47 w 47"/>
                  <a:gd name="T9" fmla="*/ 6 h 6"/>
                  <a:gd name="T10" fmla="*/ 47 w 47"/>
                  <a:gd name="T11" fmla="*/ 6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6">
                    <a:moveTo>
                      <a:pt x="47" y="6"/>
                    </a:moveTo>
                    <a:lnTo>
                      <a:pt x="0" y="0"/>
                    </a:lnTo>
                    <a:lnTo>
                      <a:pt x="47" y="6"/>
                    </a:lnTo>
                    <a:close/>
                  </a:path>
                </a:pathLst>
              </a:custGeom>
              <a:solidFill>
                <a:srgbClr val="141485"/>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9" name="Freeform 17"/>
              <p:cNvSpPr>
                <a:spLocks/>
              </p:cNvSpPr>
              <p:nvPr/>
            </p:nvSpPr>
            <p:spPr bwMode="hidden">
              <a:xfrm>
                <a:off x="912" y="2284"/>
                <a:ext cx="324" cy="162"/>
              </a:xfrm>
              <a:custGeom>
                <a:avLst/>
                <a:gdLst>
                  <a:gd name="T0" fmla="*/ 0 w 323"/>
                  <a:gd name="T1" fmla="*/ 24 h 162"/>
                  <a:gd name="T2" fmla="*/ 6 w 323"/>
                  <a:gd name="T3" fmla="*/ 24 h 162"/>
                  <a:gd name="T4" fmla="*/ 12 w 323"/>
                  <a:gd name="T5" fmla="*/ 18 h 162"/>
                  <a:gd name="T6" fmla="*/ 48 w 323"/>
                  <a:gd name="T7" fmla="*/ 6 h 162"/>
                  <a:gd name="T8" fmla="*/ 101 w 323"/>
                  <a:gd name="T9" fmla="*/ 0 h 162"/>
                  <a:gd name="T10" fmla="*/ 137 w 323"/>
                  <a:gd name="T11" fmla="*/ 6 h 162"/>
                  <a:gd name="T12" fmla="*/ 176 w 323"/>
                  <a:gd name="T13" fmla="*/ 18 h 162"/>
                  <a:gd name="T14" fmla="*/ 242 w 323"/>
                  <a:gd name="T15" fmla="*/ 54 h 162"/>
                  <a:gd name="T16" fmla="*/ 290 w 323"/>
                  <a:gd name="T17" fmla="*/ 90 h 162"/>
                  <a:gd name="T18" fmla="*/ 320 w 323"/>
                  <a:gd name="T19" fmla="*/ 114 h 162"/>
                  <a:gd name="T20" fmla="*/ 326 w 323"/>
                  <a:gd name="T21" fmla="*/ 126 h 162"/>
                  <a:gd name="T22" fmla="*/ 326 w 323"/>
                  <a:gd name="T23" fmla="*/ 126 h 162"/>
                  <a:gd name="T24" fmla="*/ 224 w 323"/>
                  <a:gd name="T25" fmla="*/ 162 h 162"/>
                  <a:gd name="T26" fmla="*/ 0 w 323"/>
                  <a:gd name="T27" fmla="*/ 24 h 162"/>
                  <a:gd name="T28" fmla="*/ 0 w 323"/>
                  <a:gd name="T29" fmla="*/ 24 h 1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3" h="162">
                    <a:moveTo>
                      <a:pt x="0" y="24"/>
                    </a:moveTo>
                    <a:lnTo>
                      <a:pt x="6" y="24"/>
                    </a:lnTo>
                    <a:lnTo>
                      <a:pt x="12" y="18"/>
                    </a:lnTo>
                    <a:lnTo>
                      <a:pt x="48" y="6"/>
                    </a:lnTo>
                    <a:lnTo>
                      <a:pt x="101" y="0"/>
                    </a:lnTo>
                    <a:lnTo>
                      <a:pt x="137" y="6"/>
                    </a:lnTo>
                    <a:lnTo>
                      <a:pt x="173" y="18"/>
                    </a:lnTo>
                    <a:lnTo>
                      <a:pt x="239" y="54"/>
                    </a:lnTo>
                    <a:lnTo>
                      <a:pt x="287" y="90"/>
                    </a:lnTo>
                    <a:lnTo>
                      <a:pt x="317" y="114"/>
                    </a:lnTo>
                    <a:lnTo>
                      <a:pt x="323" y="126"/>
                    </a:lnTo>
                    <a:lnTo>
                      <a:pt x="221" y="162"/>
                    </a:lnTo>
                    <a:lnTo>
                      <a:pt x="0" y="24"/>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0" name="Freeform 18"/>
              <p:cNvSpPr>
                <a:spLocks noEditPoints="1"/>
              </p:cNvSpPr>
              <p:nvPr/>
            </p:nvSpPr>
            <p:spPr bwMode="hidden">
              <a:xfrm>
                <a:off x="192" y="2284"/>
                <a:ext cx="1254" cy="923"/>
              </a:xfrm>
              <a:custGeom>
                <a:avLst/>
                <a:gdLst>
                  <a:gd name="T0" fmla="*/ 1178 w 1250"/>
                  <a:gd name="T1" fmla="*/ 641 h 923"/>
                  <a:gd name="T2" fmla="*/ 1178 w 1250"/>
                  <a:gd name="T3" fmla="*/ 473 h 923"/>
                  <a:gd name="T4" fmla="*/ 1148 w 1250"/>
                  <a:gd name="T5" fmla="*/ 384 h 923"/>
                  <a:gd name="T6" fmla="*/ 1124 w 1250"/>
                  <a:gd name="T7" fmla="*/ 288 h 923"/>
                  <a:gd name="T8" fmla="*/ 1062 w 1250"/>
                  <a:gd name="T9" fmla="*/ 174 h 923"/>
                  <a:gd name="T10" fmla="*/ 990 w 1250"/>
                  <a:gd name="T11" fmla="*/ 96 h 923"/>
                  <a:gd name="T12" fmla="*/ 972 w 1250"/>
                  <a:gd name="T13" fmla="*/ 72 h 923"/>
                  <a:gd name="T14" fmla="*/ 900 w 1250"/>
                  <a:gd name="T15" fmla="*/ 18 h 923"/>
                  <a:gd name="T16" fmla="*/ 828 w 1250"/>
                  <a:gd name="T17" fmla="*/ 6 h 923"/>
                  <a:gd name="T18" fmla="*/ 718 w 1250"/>
                  <a:gd name="T19" fmla="*/ 24 h 923"/>
                  <a:gd name="T20" fmla="*/ 670 w 1250"/>
                  <a:gd name="T21" fmla="*/ 42 h 923"/>
                  <a:gd name="T22" fmla="*/ 574 w 1250"/>
                  <a:gd name="T23" fmla="*/ 120 h 923"/>
                  <a:gd name="T24" fmla="*/ 538 w 1250"/>
                  <a:gd name="T25" fmla="*/ 228 h 923"/>
                  <a:gd name="T26" fmla="*/ 515 w 1250"/>
                  <a:gd name="T27" fmla="*/ 348 h 923"/>
                  <a:gd name="T28" fmla="*/ 434 w 1250"/>
                  <a:gd name="T29" fmla="*/ 479 h 923"/>
                  <a:gd name="T30" fmla="*/ 416 w 1250"/>
                  <a:gd name="T31" fmla="*/ 539 h 923"/>
                  <a:gd name="T32" fmla="*/ 356 w 1250"/>
                  <a:gd name="T33" fmla="*/ 599 h 923"/>
                  <a:gd name="T34" fmla="*/ 308 w 1250"/>
                  <a:gd name="T35" fmla="*/ 629 h 923"/>
                  <a:gd name="T36" fmla="*/ 296 w 1250"/>
                  <a:gd name="T37" fmla="*/ 635 h 923"/>
                  <a:gd name="T38" fmla="*/ 260 w 1250"/>
                  <a:gd name="T39" fmla="*/ 677 h 923"/>
                  <a:gd name="T40" fmla="*/ 150 w 1250"/>
                  <a:gd name="T41" fmla="*/ 797 h 923"/>
                  <a:gd name="T42" fmla="*/ 54 w 1250"/>
                  <a:gd name="T43" fmla="*/ 839 h 923"/>
                  <a:gd name="T44" fmla="*/ 156 w 1250"/>
                  <a:gd name="T45" fmla="*/ 905 h 923"/>
                  <a:gd name="T46" fmla="*/ 243 w 1250"/>
                  <a:gd name="T47" fmla="*/ 869 h 923"/>
                  <a:gd name="T48" fmla="*/ 646 w 1250"/>
                  <a:gd name="T49" fmla="*/ 827 h 923"/>
                  <a:gd name="T50" fmla="*/ 706 w 1250"/>
                  <a:gd name="T51" fmla="*/ 725 h 923"/>
                  <a:gd name="T52" fmla="*/ 700 w 1250"/>
                  <a:gd name="T53" fmla="*/ 611 h 923"/>
                  <a:gd name="T54" fmla="*/ 785 w 1250"/>
                  <a:gd name="T55" fmla="*/ 551 h 923"/>
                  <a:gd name="T56" fmla="*/ 888 w 1250"/>
                  <a:gd name="T57" fmla="*/ 449 h 923"/>
                  <a:gd name="T58" fmla="*/ 918 w 1250"/>
                  <a:gd name="T59" fmla="*/ 414 h 923"/>
                  <a:gd name="T60" fmla="*/ 984 w 1250"/>
                  <a:gd name="T61" fmla="*/ 318 h 923"/>
                  <a:gd name="T62" fmla="*/ 1032 w 1250"/>
                  <a:gd name="T63" fmla="*/ 336 h 923"/>
                  <a:gd name="T64" fmla="*/ 1130 w 1250"/>
                  <a:gd name="T65" fmla="*/ 617 h 923"/>
                  <a:gd name="T66" fmla="*/ 1124 w 1250"/>
                  <a:gd name="T67" fmla="*/ 689 h 923"/>
                  <a:gd name="T68" fmla="*/ 1160 w 1250"/>
                  <a:gd name="T69" fmla="*/ 749 h 923"/>
                  <a:gd name="T70" fmla="*/ 1214 w 1250"/>
                  <a:gd name="T71" fmla="*/ 713 h 923"/>
                  <a:gd name="T72" fmla="*/ 1250 w 1250"/>
                  <a:gd name="T73" fmla="*/ 749 h 923"/>
                  <a:gd name="T74" fmla="*/ 1262 w 1250"/>
                  <a:gd name="T75" fmla="*/ 743 h 923"/>
                  <a:gd name="T76" fmla="*/ 700 w 1250"/>
                  <a:gd name="T77" fmla="*/ 264 h 923"/>
                  <a:gd name="T78" fmla="*/ 793 w 1250"/>
                  <a:gd name="T79" fmla="*/ 372 h 923"/>
                  <a:gd name="T80" fmla="*/ 772 w 1250"/>
                  <a:gd name="T81" fmla="*/ 443 h 923"/>
                  <a:gd name="T82" fmla="*/ 712 w 1250"/>
                  <a:gd name="T83" fmla="*/ 515 h 923"/>
                  <a:gd name="T84" fmla="*/ 664 w 1250"/>
                  <a:gd name="T85" fmla="*/ 569 h 923"/>
                  <a:gd name="T86" fmla="*/ 622 w 1250"/>
                  <a:gd name="T87" fmla="*/ 593 h 923"/>
                  <a:gd name="T88" fmla="*/ 580 w 1250"/>
                  <a:gd name="T89" fmla="*/ 617 h 923"/>
                  <a:gd name="T90" fmla="*/ 568 w 1250"/>
                  <a:gd name="T91" fmla="*/ 707 h 923"/>
                  <a:gd name="T92" fmla="*/ 356 w 1250"/>
                  <a:gd name="T93" fmla="*/ 755 h 923"/>
                  <a:gd name="T94" fmla="*/ 392 w 1250"/>
                  <a:gd name="T95" fmla="*/ 641 h 923"/>
                  <a:gd name="T96" fmla="*/ 428 w 1250"/>
                  <a:gd name="T97" fmla="*/ 647 h 923"/>
                  <a:gd name="T98" fmla="*/ 446 w 1250"/>
                  <a:gd name="T99" fmla="*/ 617 h 923"/>
                  <a:gd name="T100" fmla="*/ 574 w 1250"/>
                  <a:gd name="T101" fmla="*/ 515 h 923"/>
                  <a:gd name="T102" fmla="*/ 622 w 1250"/>
                  <a:gd name="T103" fmla="*/ 473 h 923"/>
                  <a:gd name="T104" fmla="*/ 646 w 1250"/>
                  <a:gd name="T105" fmla="*/ 396 h 923"/>
                  <a:gd name="T106" fmla="*/ 646 w 1250"/>
                  <a:gd name="T107" fmla="*/ 378 h 923"/>
                  <a:gd name="T108" fmla="*/ 670 w 1250"/>
                  <a:gd name="T109" fmla="*/ 270 h 923"/>
                  <a:gd name="T110" fmla="*/ 688 w 1250"/>
                  <a:gd name="T111" fmla="*/ 192 h 923"/>
                  <a:gd name="T112" fmla="*/ 700 w 1250"/>
                  <a:gd name="T113" fmla="*/ 264 h 923"/>
                  <a:gd name="T114" fmla="*/ 538 w 1250"/>
                  <a:gd name="T115" fmla="*/ 455 h 923"/>
                  <a:gd name="T116" fmla="*/ 640 w 1250"/>
                  <a:gd name="T117" fmla="*/ 803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50" h="923">
                    <a:moveTo>
                      <a:pt x="1244" y="713"/>
                    </a:moveTo>
                    <a:lnTo>
                      <a:pt x="1214" y="683"/>
                    </a:lnTo>
                    <a:lnTo>
                      <a:pt x="1166" y="653"/>
                    </a:lnTo>
                    <a:lnTo>
                      <a:pt x="1166" y="641"/>
                    </a:lnTo>
                    <a:lnTo>
                      <a:pt x="1172" y="617"/>
                    </a:lnTo>
                    <a:lnTo>
                      <a:pt x="1172" y="581"/>
                    </a:lnTo>
                    <a:lnTo>
                      <a:pt x="1172" y="545"/>
                    </a:lnTo>
                    <a:lnTo>
                      <a:pt x="1172" y="509"/>
                    </a:lnTo>
                    <a:lnTo>
                      <a:pt x="1166" y="473"/>
                    </a:lnTo>
                    <a:lnTo>
                      <a:pt x="1154" y="443"/>
                    </a:lnTo>
                    <a:lnTo>
                      <a:pt x="1148" y="431"/>
                    </a:lnTo>
                    <a:lnTo>
                      <a:pt x="1142" y="425"/>
                    </a:lnTo>
                    <a:lnTo>
                      <a:pt x="1142" y="408"/>
                    </a:lnTo>
                    <a:lnTo>
                      <a:pt x="1136" y="384"/>
                    </a:lnTo>
                    <a:lnTo>
                      <a:pt x="1130" y="354"/>
                    </a:lnTo>
                    <a:lnTo>
                      <a:pt x="1118" y="324"/>
                    </a:lnTo>
                    <a:lnTo>
                      <a:pt x="1106" y="300"/>
                    </a:lnTo>
                    <a:lnTo>
                      <a:pt x="1112" y="294"/>
                    </a:lnTo>
                    <a:lnTo>
                      <a:pt x="1112" y="288"/>
                    </a:lnTo>
                    <a:lnTo>
                      <a:pt x="1112" y="270"/>
                    </a:lnTo>
                    <a:lnTo>
                      <a:pt x="1106" y="252"/>
                    </a:lnTo>
                    <a:lnTo>
                      <a:pt x="1083" y="210"/>
                    </a:lnTo>
                    <a:lnTo>
                      <a:pt x="1059" y="180"/>
                    </a:lnTo>
                    <a:lnTo>
                      <a:pt x="1053" y="174"/>
                    </a:lnTo>
                    <a:lnTo>
                      <a:pt x="1047" y="168"/>
                    </a:lnTo>
                    <a:lnTo>
                      <a:pt x="1041" y="126"/>
                    </a:lnTo>
                    <a:lnTo>
                      <a:pt x="1017" y="114"/>
                    </a:lnTo>
                    <a:lnTo>
                      <a:pt x="987" y="90"/>
                    </a:lnTo>
                    <a:lnTo>
                      <a:pt x="981" y="96"/>
                    </a:lnTo>
                    <a:lnTo>
                      <a:pt x="981" y="102"/>
                    </a:lnTo>
                    <a:lnTo>
                      <a:pt x="975" y="120"/>
                    </a:lnTo>
                    <a:lnTo>
                      <a:pt x="975" y="108"/>
                    </a:lnTo>
                    <a:lnTo>
                      <a:pt x="969" y="90"/>
                    </a:lnTo>
                    <a:lnTo>
                      <a:pt x="963" y="72"/>
                    </a:lnTo>
                    <a:lnTo>
                      <a:pt x="963" y="66"/>
                    </a:lnTo>
                    <a:lnTo>
                      <a:pt x="933" y="42"/>
                    </a:lnTo>
                    <a:lnTo>
                      <a:pt x="921" y="36"/>
                    </a:lnTo>
                    <a:lnTo>
                      <a:pt x="915" y="30"/>
                    </a:lnTo>
                    <a:lnTo>
                      <a:pt x="891" y="18"/>
                    </a:lnTo>
                    <a:lnTo>
                      <a:pt x="885" y="18"/>
                    </a:lnTo>
                    <a:lnTo>
                      <a:pt x="867" y="18"/>
                    </a:lnTo>
                    <a:lnTo>
                      <a:pt x="855" y="18"/>
                    </a:lnTo>
                    <a:lnTo>
                      <a:pt x="849" y="18"/>
                    </a:lnTo>
                    <a:lnTo>
                      <a:pt x="819" y="6"/>
                    </a:lnTo>
                    <a:lnTo>
                      <a:pt x="796" y="0"/>
                    </a:lnTo>
                    <a:lnTo>
                      <a:pt x="772" y="6"/>
                    </a:lnTo>
                    <a:lnTo>
                      <a:pt x="754" y="18"/>
                    </a:lnTo>
                    <a:lnTo>
                      <a:pt x="730" y="18"/>
                    </a:lnTo>
                    <a:lnTo>
                      <a:pt x="712" y="24"/>
                    </a:lnTo>
                    <a:lnTo>
                      <a:pt x="700" y="30"/>
                    </a:lnTo>
                    <a:lnTo>
                      <a:pt x="694" y="30"/>
                    </a:lnTo>
                    <a:lnTo>
                      <a:pt x="688" y="30"/>
                    </a:lnTo>
                    <a:lnTo>
                      <a:pt x="664" y="42"/>
                    </a:lnTo>
                    <a:lnTo>
                      <a:pt x="628" y="60"/>
                    </a:lnTo>
                    <a:lnTo>
                      <a:pt x="586" y="90"/>
                    </a:lnTo>
                    <a:lnTo>
                      <a:pt x="574" y="108"/>
                    </a:lnTo>
                    <a:lnTo>
                      <a:pt x="562" y="120"/>
                    </a:lnTo>
                    <a:lnTo>
                      <a:pt x="568" y="120"/>
                    </a:lnTo>
                    <a:lnTo>
                      <a:pt x="568" y="114"/>
                    </a:lnTo>
                    <a:lnTo>
                      <a:pt x="550" y="150"/>
                    </a:lnTo>
                    <a:lnTo>
                      <a:pt x="538" y="192"/>
                    </a:lnTo>
                    <a:lnTo>
                      <a:pt x="532" y="216"/>
                    </a:lnTo>
                    <a:lnTo>
                      <a:pt x="532" y="228"/>
                    </a:lnTo>
                    <a:lnTo>
                      <a:pt x="527" y="246"/>
                    </a:lnTo>
                    <a:lnTo>
                      <a:pt x="521" y="276"/>
                    </a:lnTo>
                    <a:lnTo>
                      <a:pt x="515" y="312"/>
                    </a:lnTo>
                    <a:lnTo>
                      <a:pt x="509" y="348"/>
                    </a:lnTo>
                    <a:lnTo>
                      <a:pt x="473" y="390"/>
                    </a:lnTo>
                    <a:lnTo>
                      <a:pt x="473" y="396"/>
                    </a:lnTo>
                    <a:lnTo>
                      <a:pt x="467" y="402"/>
                    </a:lnTo>
                    <a:lnTo>
                      <a:pt x="449" y="437"/>
                    </a:lnTo>
                    <a:lnTo>
                      <a:pt x="431" y="479"/>
                    </a:lnTo>
                    <a:lnTo>
                      <a:pt x="419" y="521"/>
                    </a:lnTo>
                    <a:lnTo>
                      <a:pt x="413" y="527"/>
                    </a:lnTo>
                    <a:lnTo>
                      <a:pt x="413" y="533"/>
                    </a:lnTo>
                    <a:lnTo>
                      <a:pt x="413" y="539"/>
                    </a:lnTo>
                    <a:lnTo>
                      <a:pt x="353" y="599"/>
                    </a:lnTo>
                    <a:lnTo>
                      <a:pt x="347" y="599"/>
                    </a:lnTo>
                    <a:lnTo>
                      <a:pt x="341" y="599"/>
                    </a:lnTo>
                    <a:lnTo>
                      <a:pt x="335" y="611"/>
                    </a:lnTo>
                    <a:lnTo>
                      <a:pt x="311" y="629"/>
                    </a:lnTo>
                    <a:lnTo>
                      <a:pt x="305" y="629"/>
                    </a:lnTo>
                    <a:lnTo>
                      <a:pt x="299" y="629"/>
                    </a:lnTo>
                    <a:lnTo>
                      <a:pt x="299" y="635"/>
                    </a:lnTo>
                    <a:lnTo>
                      <a:pt x="293" y="635"/>
                    </a:lnTo>
                    <a:lnTo>
                      <a:pt x="257" y="659"/>
                    </a:lnTo>
                    <a:lnTo>
                      <a:pt x="257" y="665"/>
                    </a:lnTo>
                    <a:lnTo>
                      <a:pt x="257" y="677"/>
                    </a:lnTo>
                    <a:lnTo>
                      <a:pt x="257" y="701"/>
                    </a:lnTo>
                    <a:lnTo>
                      <a:pt x="257" y="719"/>
                    </a:lnTo>
                    <a:lnTo>
                      <a:pt x="257" y="731"/>
                    </a:lnTo>
                    <a:lnTo>
                      <a:pt x="216" y="725"/>
                    </a:lnTo>
                    <a:lnTo>
                      <a:pt x="150" y="797"/>
                    </a:lnTo>
                    <a:lnTo>
                      <a:pt x="150" y="827"/>
                    </a:lnTo>
                    <a:lnTo>
                      <a:pt x="174" y="827"/>
                    </a:lnTo>
                    <a:lnTo>
                      <a:pt x="114" y="845"/>
                    </a:lnTo>
                    <a:lnTo>
                      <a:pt x="108" y="851"/>
                    </a:lnTo>
                    <a:lnTo>
                      <a:pt x="54" y="839"/>
                    </a:lnTo>
                    <a:lnTo>
                      <a:pt x="0" y="857"/>
                    </a:lnTo>
                    <a:lnTo>
                      <a:pt x="0" y="875"/>
                    </a:lnTo>
                    <a:lnTo>
                      <a:pt x="102" y="893"/>
                    </a:lnTo>
                    <a:lnTo>
                      <a:pt x="96" y="893"/>
                    </a:lnTo>
                    <a:lnTo>
                      <a:pt x="156" y="905"/>
                    </a:lnTo>
                    <a:lnTo>
                      <a:pt x="168" y="899"/>
                    </a:lnTo>
                    <a:lnTo>
                      <a:pt x="311" y="923"/>
                    </a:lnTo>
                    <a:lnTo>
                      <a:pt x="365" y="911"/>
                    </a:lnTo>
                    <a:lnTo>
                      <a:pt x="371" y="887"/>
                    </a:lnTo>
                    <a:lnTo>
                      <a:pt x="240" y="869"/>
                    </a:lnTo>
                    <a:lnTo>
                      <a:pt x="240" y="863"/>
                    </a:lnTo>
                    <a:lnTo>
                      <a:pt x="497" y="791"/>
                    </a:lnTo>
                    <a:lnTo>
                      <a:pt x="503" y="809"/>
                    </a:lnTo>
                    <a:lnTo>
                      <a:pt x="640" y="827"/>
                    </a:lnTo>
                    <a:lnTo>
                      <a:pt x="700" y="725"/>
                    </a:lnTo>
                    <a:lnTo>
                      <a:pt x="658" y="719"/>
                    </a:lnTo>
                    <a:lnTo>
                      <a:pt x="664" y="653"/>
                    </a:lnTo>
                    <a:lnTo>
                      <a:pt x="670" y="623"/>
                    </a:lnTo>
                    <a:lnTo>
                      <a:pt x="694" y="611"/>
                    </a:lnTo>
                    <a:lnTo>
                      <a:pt x="694" y="605"/>
                    </a:lnTo>
                    <a:lnTo>
                      <a:pt x="718" y="587"/>
                    </a:lnTo>
                    <a:lnTo>
                      <a:pt x="748" y="569"/>
                    </a:lnTo>
                    <a:lnTo>
                      <a:pt x="778" y="551"/>
                    </a:lnTo>
                    <a:lnTo>
                      <a:pt x="796" y="533"/>
                    </a:lnTo>
                    <a:lnTo>
                      <a:pt x="819" y="515"/>
                    </a:lnTo>
                    <a:lnTo>
                      <a:pt x="843" y="497"/>
                    </a:lnTo>
                    <a:lnTo>
                      <a:pt x="867" y="467"/>
                    </a:lnTo>
                    <a:lnTo>
                      <a:pt x="879" y="449"/>
                    </a:lnTo>
                    <a:lnTo>
                      <a:pt x="879" y="443"/>
                    </a:lnTo>
                    <a:lnTo>
                      <a:pt x="885" y="443"/>
                    </a:lnTo>
                    <a:lnTo>
                      <a:pt x="891" y="431"/>
                    </a:lnTo>
                    <a:lnTo>
                      <a:pt x="903" y="425"/>
                    </a:lnTo>
                    <a:lnTo>
                      <a:pt x="909" y="414"/>
                    </a:lnTo>
                    <a:lnTo>
                      <a:pt x="909" y="390"/>
                    </a:lnTo>
                    <a:lnTo>
                      <a:pt x="903" y="360"/>
                    </a:lnTo>
                    <a:lnTo>
                      <a:pt x="927" y="348"/>
                    </a:lnTo>
                    <a:lnTo>
                      <a:pt x="951" y="330"/>
                    </a:lnTo>
                    <a:lnTo>
                      <a:pt x="975" y="318"/>
                    </a:lnTo>
                    <a:lnTo>
                      <a:pt x="993" y="300"/>
                    </a:lnTo>
                    <a:lnTo>
                      <a:pt x="999" y="306"/>
                    </a:lnTo>
                    <a:lnTo>
                      <a:pt x="1011" y="306"/>
                    </a:lnTo>
                    <a:lnTo>
                      <a:pt x="1023" y="336"/>
                    </a:lnTo>
                    <a:lnTo>
                      <a:pt x="1071" y="449"/>
                    </a:lnTo>
                    <a:lnTo>
                      <a:pt x="1071" y="467"/>
                    </a:lnTo>
                    <a:lnTo>
                      <a:pt x="1077" y="497"/>
                    </a:lnTo>
                    <a:lnTo>
                      <a:pt x="1101" y="563"/>
                    </a:lnTo>
                    <a:lnTo>
                      <a:pt x="1118" y="617"/>
                    </a:lnTo>
                    <a:lnTo>
                      <a:pt x="1124" y="641"/>
                    </a:lnTo>
                    <a:lnTo>
                      <a:pt x="1124" y="653"/>
                    </a:lnTo>
                    <a:lnTo>
                      <a:pt x="1118" y="659"/>
                    </a:lnTo>
                    <a:lnTo>
                      <a:pt x="1112" y="671"/>
                    </a:lnTo>
                    <a:lnTo>
                      <a:pt x="1112" y="689"/>
                    </a:lnTo>
                    <a:lnTo>
                      <a:pt x="1118" y="701"/>
                    </a:lnTo>
                    <a:lnTo>
                      <a:pt x="1124" y="719"/>
                    </a:lnTo>
                    <a:lnTo>
                      <a:pt x="1130" y="737"/>
                    </a:lnTo>
                    <a:lnTo>
                      <a:pt x="1136" y="749"/>
                    </a:lnTo>
                    <a:lnTo>
                      <a:pt x="1148" y="749"/>
                    </a:lnTo>
                    <a:lnTo>
                      <a:pt x="1154" y="743"/>
                    </a:lnTo>
                    <a:lnTo>
                      <a:pt x="1154" y="725"/>
                    </a:lnTo>
                    <a:lnTo>
                      <a:pt x="1148" y="707"/>
                    </a:lnTo>
                    <a:lnTo>
                      <a:pt x="1148" y="701"/>
                    </a:lnTo>
                    <a:lnTo>
                      <a:pt x="1202" y="713"/>
                    </a:lnTo>
                    <a:lnTo>
                      <a:pt x="1208" y="719"/>
                    </a:lnTo>
                    <a:lnTo>
                      <a:pt x="1214" y="737"/>
                    </a:lnTo>
                    <a:lnTo>
                      <a:pt x="1220" y="749"/>
                    </a:lnTo>
                    <a:lnTo>
                      <a:pt x="1232" y="755"/>
                    </a:lnTo>
                    <a:lnTo>
                      <a:pt x="1238" y="749"/>
                    </a:lnTo>
                    <a:lnTo>
                      <a:pt x="1232" y="737"/>
                    </a:lnTo>
                    <a:lnTo>
                      <a:pt x="1238" y="749"/>
                    </a:lnTo>
                    <a:lnTo>
                      <a:pt x="1244" y="755"/>
                    </a:lnTo>
                    <a:lnTo>
                      <a:pt x="1250" y="749"/>
                    </a:lnTo>
                    <a:lnTo>
                      <a:pt x="1250" y="743"/>
                    </a:lnTo>
                    <a:lnTo>
                      <a:pt x="1250" y="731"/>
                    </a:lnTo>
                    <a:lnTo>
                      <a:pt x="1244" y="719"/>
                    </a:lnTo>
                    <a:lnTo>
                      <a:pt x="1244" y="713"/>
                    </a:lnTo>
                    <a:close/>
                    <a:moveTo>
                      <a:pt x="694" y="264"/>
                    </a:moveTo>
                    <a:lnTo>
                      <a:pt x="700" y="276"/>
                    </a:lnTo>
                    <a:lnTo>
                      <a:pt x="712" y="288"/>
                    </a:lnTo>
                    <a:lnTo>
                      <a:pt x="742" y="330"/>
                    </a:lnTo>
                    <a:lnTo>
                      <a:pt x="778" y="360"/>
                    </a:lnTo>
                    <a:lnTo>
                      <a:pt x="784" y="372"/>
                    </a:lnTo>
                    <a:lnTo>
                      <a:pt x="790" y="378"/>
                    </a:lnTo>
                    <a:lnTo>
                      <a:pt x="796" y="384"/>
                    </a:lnTo>
                    <a:lnTo>
                      <a:pt x="790" y="431"/>
                    </a:lnTo>
                    <a:lnTo>
                      <a:pt x="766" y="443"/>
                    </a:lnTo>
                    <a:lnTo>
                      <a:pt x="748" y="461"/>
                    </a:lnTo>
                    <a:lnTo>
                      <a:pt x="724" y="485"/>
                    </a:lnTo>
                    <a:lnTo>
                      <a:pt x="712" y="503"/>
                    </a:lnTo>
                    <a:lnTo>
                      <a:pt x="712" y="509"/>
                    </a:lnTo>
                    <a:lnTo>
                      <a:pt x="706" y="515"/>
                    </a:lnTo>
                    <a:lnTo>
                      <a:pt x="688" y="533"/>
                    </a:lnTo>
                    <a:lnTo>
                      <a:pt x="670" y="551"/>
                    </a:lnTo>
                    <a:lnTo>
                      <a:pt x="658" y="563"/>
                    </a:lnTo>
                    <a:lnTo>
                      <a:pt x="658" y="569"/>
                    </a:lnTo>
                    <a:lnTo>
                      <a:pt x="652" y="569"/>
                    </a:lnTo>
                    <a:lnTo>
                      <a:pt x="652" y="575"/>
                    </a:lnTo>
                    <a:lnTo>
                      <a:pt x="640" y="581"/>
                    </a:lnTo>
                    <a:lnTo>
                      <a:pt x="616" y="593"/>
                    </a:lnTo>
                    <a:lnTo>
                      <a:pt x="604" y="599"/>
                    </a:lnTo>
                    <a:lnTo>
                      <a:pt x="592" y="605"/>
                    </a:lnTo>
                    <a:lnTo>
                      <a:pt x="586" y="611"/>
                    </a:lnTo>
                    <a:lnTo>
                      <a:pt x="574" y="617"/>
                    </a:lnTo>
                    <a:lnTo>
                      <a:pt x="562" y="629"/>
                    </a:lnTo>
                    <a:lnTo>
                      <a:pt x="550" y="635"/>
                    </a:lnTo>
                    <a:lnTo>
                      <a:pt x="550" y="653"/>
                    </a:lnTo>
                    <a:lnTo>
                      <a:pt x="556" y="677"/>
                    </a:lnTo>
                    <a:lnTo>
                      <a:pt x="562" y="707"/>
                    </a:lnTo>
                    <a:lnTo>
                      <a:pt x="538" y="737"/>
                    </a:lnTo>
                    <a:lnTo>
                      <a:pt x="377" y="785"/>
                    </a:lnTo>
                    <a:lnTo>
                      <a:pt x="365" y="761"/>
                    </a:lnTo>
                    <a:lnTo>
                      <a:pt x="359" y="755"/>
                    </a:lnTo>
                    <a:lnTo>
                      <a:pt x="353" y="755"/>
                    </a:lnTo>
                    <a:lnTo>
                      <a:pt x="359" y="683"/>
                    </a:lnTo>
                    <a:lnTo>
                      <a:pt x="365" y="671"/>
                    </a:lnTo>
                    <a:lnTo>
                      <a:pt x="371" y="665"/>
                    </a:lnTo>
                    <a:lnTo>
                      <a:pt x="389" y="641"/>
                    </a:lnTo>
                    <a:lnTo>
                      <a:pt x="413" y="629"/>
                    </a:lnTo>
                    <a:lnTo>
                      <a:pt x="431" y="611"/>
                    </a:lnTo>
                    <a:lnTo>
                      <a:pt x="419" y="623"/>
                    </a:lnTo>
                    <a:lnTo>
                      <a:pt x="419" y="629"/>
                    </a:lnTo>
                    <a:lnTo>
                      <a:pt x="425" y="647"/>
                    </a:lnTo>
                    <a:lnTo>
                      <a:pt x="425" y="659"/>
                    </a:lnTo>
                    <a:lnTo>
                      <a:pt x="431" y="665"/>
                    </a:lnTo>
                    <a:lnTo>
                      <a:pt x="437" y="659"/>
                    </a:lnTo>
                    <a:lnTo>
                      <a:pt x="443" y="635"/>
                    </a:lnTo>
                    <a:lnTo>
                      <a:pt x="443" y="617"/>
                    </a:lnTo>
                    <a:lnTo>
                      <a:pt x="443" y="605"/>
                    </a:lnTo>
                    <a:lnTo>
                      <a:pt x="491" y="575"/>
                    </a:lnTo>
                    <a:lnTo>
                      <a:pt x="527" y="545"/>
                    </a:lnTo>
                    <a:lnTo>
                      <a:pt x="550" y="527"/>
                    </a:lnTo>
                    <a:lnTo>
                      <a:pt x="568" y="515"/>
                    </a:lnTo>
                    <a:lnTo>
                      <a:pt x="586" y="503"/>
                    </a:lnTo>
                    <a:lnTo>
                      <a:pt x="598" y="497"/>
                    </a:lnTo>
                    <a:lnTo>
                      <a:pt x="610" y="485"/>
                    </a:lnTo>
                    <a:lnTo>
                      <a:pt x="616" y="479"/>
                    </a:lnTo>
                    <a:lnTo>
                      <a:pt x="616" y="473"/>
                    </a:lnTo>
                    <a:lnTo>
                      <a:pt x="628" y="455"/>
                    </a:lnTo>
                    <a:lnTo>
                      <a:pt x="634" y="431"/>
                    </a:lnTo>
                    <a:lnTo>
                      <a:pt x="640" y="408"/>
                    </a:lnTo>
                    <a:lnTo>
                      <a:pt x="640" y="402"/>
                    </a:lnTo>
                    <a:lnTo>
                      <a:pt x="640" y="396"/>
                    </a:lnTo>
                    <a:lnTo>
                      <a:pt x="628" y="396"/>
                    </a:lnTo>
                    <a:lnTo>
                      <a:pt x="634" y="396"/>
                    </a:lnTo>
                    <a:lnTo>
                      <a:pt x="634" y="390"/>
                    </a:lnTo>
                    <a:lnTo>
                      <a:pt x="640" y="378"/>
                    </a:lnTo>
                    <a:lnTo>
                      <a:pt x="652" y="336"/>
                    </a:lnTo>
                    <a:lnTo>
                      <a:pt x="664" y="300"/>
                    </a:lnTo>
                    <a:lnTo>
                      <a:pt x="664" y="282"/>
                    </a:lnTo>
                    <a:lnTo>
                      <a:pt x="670" y="276"/>
                    </a:lnTo>
                    <a:lnTo>
                      <a:pt x="664" y="270"/>
                    </a:lnTo>
                    <a:lnTo>
                      <a:pt x="658" y="258"/>
                    </a:lnTo>
                    <a:lnTo>
                      <a:pt x="646" y="246"/>
                    </a:lnTo>
                    <a:lnTo>
                      <a:pt x="640" y="240"/>
                    </a:lnTo>
                    <a:lnTo>
                      <a:pt x="676" y="258"/>
                    </a:lnTo>
                    <a:lnTo>
                      <a:pt x="682" y="192"/>
                    </a:lnTo>
                    <a:lnTo>
                      <a:pt x="682" y="198"/>
                    </a:lnTo>
                    <a:lnTo>
                      <a:pt x="682" y="222"/>
                    </a:lnTo>
                    <a:lnTo>
                      <a:pt x="688" y="246"/>
                    </a:lnTo>
                    <a:lnTo>
                      <a:pt x="694" y="264"/>
                    </a:lnTo>
                    <a:close/>
                    <a:moveTo>
                      <a:pt x="532" y="455"/>
                    </a:moveTo>
                    <a:lnTo>
                      <a:pt x="527" y="461"/>
                    </a:lnTo>
                    <a:lnTo>
                      <a:pt x="532" y="449"/>
                    </a:lnTo>
                    <a:lnTo>
                      <a:pt x="532" y="455"/>
                    </a:lnTo>
                    <a:close/>
                    <a:moveTo>
                      <a:pt x="634" y="803"/>
                    </a:moveTo>
                    <a:lnTo>
                      <a:pt x="634" y="803"/>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1" name="Freeform 19"/>
              <p:cNvSpPr>
                <a:spLocks/>
              </p:cNvSpPr>
              <p:nvPr/>
            </p:nvSpPr>
            <p:spPr bwMode="hidden">
              <a:xfrm>
                <a:off x="684" y="2709"/>
                <a:ext cx="47" cy="78"/>
              </a:xfrm>
              <a:custGeom>
                <a:avLst/>
                <a:gdLst>
                  <a:gd name="T0" fmla="*/ 12 w 47"/>
                  <a:gd name="T1" fmla="*/ 72 h 78"/>
                  <a:gd name="T2" fmla="*/ 18 w 47"/>
                  <a:gd name="T3" fmla="*/ 60 h 78"/>
                  <a:gd name="T4" fmla="*/ 24 w 47"/>
                  <a:gd name="T5" fmla="*/ 54 h 78"/>
                  <a:gd name="T6" fmla="*/ 47 w 47"/>
                  <a:gd name="T7" fmla="*/ 0 h 78"/>
                  <a:gd name="T8" fmla="*/ 0 w 47"/>
                  <a:gd name="T9" fmla="*/ 78 h 78"/>
                  <a:gd name="T10" fmla="*/ 12 w 47"/>
                  <a:gd name="T11" fmla="*/ 72 h 78"/>
                  <a:gd name="T12" fmla="*/ 12 w 47"/>
                  <a:gd name="T13" fmla="*/ 72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78">
                    <a:moveTo>
                      <a:pt x="12" y="72"/>
                    </a:moveTo>
                    <a:lnTo>
                      <a:pt x="18" y="60"/>
                    </a:lnTo>
                    <a:lnTo>
                      <a:pt x="24" y="54"/>
                    </a:lnTo>
                    <a:lnTo>
                      <a:pt x="47" y="0"/>
                    </a:lnTo>
                    <a:lnTo>
                      <a:pt x="0" y="78"/>
                    </a:lnTo>
                    <a:lnTo>
                      <a:pt x="12" y="72"/>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2" name="Freeform 20"/>
              <p:cNvSpPr>
                <a:spLocks/>
              </p:cNvSpPr>
              <p:nvPr/>
            </p:nvSpPr>
            <p:spPr bwMode="hidden">
              <a:xfrm>
                <a:off x="1284" y="2572"/>
                <a:ext cx="149" cy="419"/>
              </a:xfrm>
              <a:custGeom>
                <a:avLst/>
                <a:gdLst>
                  <a:gd name="T0" fmla="*/ 29 w 149"/>
                  <a:gd name="T1" fmla="*/ 96 h 419"/>
                  <a:gd name="T2" fmla="*/ 41 w 149"/>
                  <a:gd name="T3" fmla="*/ 126 h 419"/>
                  <a:gd name="T4" fmla="*/ 29 w 149"/>
                  <a:gd name="T5" fmla="*/ 161 h 419"/>
                  <a:gd name="T6" fmla="*/ 47 w 149"/>
                  <a:gd name="T7" fmla="*/ 149 h 419"/>
                  <a:gd name="T8" fmla="*/ 53 w 149"/>
                  <a:gd name="T9" fmla="*/ 347 h 419"/>
                  <a:gd name="T10" fmla="*/ 65 w 149"/>
                  <a:gd name="T11" fmla="*/ 371 h 419"/>
                  <a:gd name="T12" fmla="*/ 65 w 149"/>
                  <a:gd name="T13" fmla="*/ 377 h 419"/>
                  <a:gd name="T14" fmla="*/ 65 w 149"/>
                  <a:gd name="T15" fmla="*/ 389 h 419"/>
                  <a:gd name="T16" fmla="*/ 77 w 149"/>
                  <a:gd name="T17" fmla="*/ 395 h 419"/>
                  <a:gd name="T18" fmla="*/ 101 w 149"/>
                  <a:gd name="T19" fmla="*/ 407 h 419"/>
                  <a:gd name="T20" fmla="*/ 125 w 149"/>
                  <a:gd name="T21" fmla="*/ 413 h 419"/>
                  <a:gd name="T22" fmla="*/ 149 w 149"/>
                  <a:gd name="T23" fmla="*/ 419 h 419"/>
                  <a:gd name="T24" fmla="*/ 125 w 149"/>
                  <a:gd name="T25" fmla="*/ 395 h 419"/>
                  <a:gd name="T26" fmla="*/ 77 w 149"/>
                  <a:gd name="T27" fmla="*/ 365 h 419"/>
                  <a:gd name="T28" fmla="*/ 77 w 149"/>
                  <a:gd name="T29" fmla="*/ 365 h 419"/>
                  <a:gd name="T30" fmla="*/ 77 w 149"/>
                  <a:gd name="T31" fmla="*/ 353 h 419"/>
                  <a:gd name="T32" fmla="*/ 83 w 149"/>
                  <a:gd name="T33" fmla="*/ 329 h 419"/>
                  <a:gd name="T34" fmla="*/ 83 w 149"/>
                  <a:gd name="T35" fmla="*/ 293 h 419"/>
                  <a:gd name="T36" fmla="*/ 83 w 149"/>
                  <a:gd name="T37" fmla="*/ 257 h 419"/>
                  <a:gd name="T38" fmla="*/ 83 w 149"/>
                  <a:gd name="T39" fmla="*/ 221 h 419"/>
                  <a:gd name="T40" fmla="*/ 77 w 149"/>
                  <a:gd name="T41" fmla="*/ 185 h 419"/>
                  <a:gd name="T42" fmla="*/ 65 w 149"/>
                  <a:gd name="T43" fmla="*/ 155 h 419"/>
                  <a:gd name="T44" fmla="*/ 59 w 149"/>
                  <a:gd name="T45" fmla="*/ 143 h 419"/>
                  <a:gd name="T46" fmla="*/ 53 w 149"/>
                  <a:gd name="T47" fmla="*/ 137 h 419"/>
                  <a:gd name="T48" fmla="*/ 53 w 149"/>
                  <a:gd name="T49" fmla="*/ 120 h 419"/>
                  <a:gd name="T50" fmla="*/ 53 w 149"/>
                  <a:gd name="T51" fmla="*/ 108 h 419"/>
                  <a:gd name="T52" fmla="*/ 47 w 149"/>
                  <a:gd name="T53" fmla="*/ 90 h 419"/>
                  <a:gd name="T54" fmla="*/ 35 w 149"/>
                  <a:gd name="T55" fmla="*/ 54 h 419"/>
                  <a:gd name="T56" fmla="*/ 23 w 149"/>
                  <a:gd name="T57" fmla="*/ 18 h 419"/>
                  <a:gd name="T58" fmla="*/ 17 w 149"/>
                  <a:gd name="T59" fmla="*/ 6 h 419"/>
                  <a:gd name="T60" fmla="*/ 17 w 149"/>
                  <a:gd name="T61" fmla="*/ 0 h 419"/>
                  <a:gd name="T62" fmla="*/ 0 w 149"/>
                  <a:gd name="T63" fmla="*/ 6 h 419"/>
                  <a:gd name="T64" fmla="*/ 6 w 149"/>
                  <a:gd name="T65" fmla="*/ 114 h 419"/>
                  <a:gd name="T66" fmla="*/ 29 w 149"/>
                  <a:gd name="T67" fmla="*/ 96 h 419"/>
                  <a:gd name="T68" fmla="*/ 29 w 149"/>
                  <a:gd name="T69" fmla="*/ 96 h 4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9" h="419">
                    <a:moveTo>
                      <a:pt x="29" y="96"/>
                    </a:moveTo>
                    <a:lnTo>
                      <a:pt x="41" y="126"/>
                    </a:lnTo>
                    <a:lnTo>
                      <a:pt x="29" y="161"/>
                    </a:lnTo>
                    <a:lnTo>
                      <a:pt x="47" y="149"/>
                    </a:lnTo>
                    <a:lnTo>
                      <a:pt x="53" y="347"/>
                    </a:lnTo>
                    <a:lnTo>
                      <a:pt x="65" y="371"/>
                    </a:lnTo>
                    <a:lnTo>
                      <a:pt x="65" y="377"/>
                    </a:lnTo>
                    <a:lnTo>
                      <a:pt x="65" y="389"/>
                    </a:lnTo>
                    <a:lnTo>
                      <a:pt x="77" y="395"/>
                    </a:lnTo>
                    <a:lnTo>
                      <a:pt x="101" y="407"/>
                    </a:lnTo>
                    <a:lnTo>
                      <a:pt x="125" y="413"/>
                    </a:lnTo>
                    <a:lnTo>
                      <a:pt x="149" y="419"/>
                    </a:lnTo>
                    <a:lnTo>
                      <a:pt x="125" y="395"/>
                    </a:lnTo>
                    <a:lnTo>
                      <a:pt x="77" y="365"/>
                    </a:lnTo>
                    <a:lnTo>
                      <a:pt x="77" y="353"/>
                    </a:lnTo>
                    <a:lnTo>
                      <a:pt x="83" y="329"/>
                    </a:lnTo>
                    <a:lnTo>
                      <a:pt x="83" y="293"/>
                    </a:lnTo>
                    <a:lnTo>
                      <a:pt x="83" y="257"/>
                    </a:lnTo>
                    <a:lnTo>
                      <a:pt x="83" y="221"/>
                    </a:lnTo>
                    <a:lnTo>
                      <a:pt x="77" y="185"/>
                    </a:lnTo>
                    <a:lnTo>
                      <a:pt x="65" y="155"/>
                    </a:lnTo>
                    <a:lnTo>
                      <a:pt x="59" y="143"/>
                    </a:lnTo>
                    <a:lnTo>
                      <a:pt x="53" y="137"/>
                    </a:lnTo>
                    <a:lnTo>
                      <a:pt x="53" y="120"/>
                    </a:lnTo>
                    <a:lnTo>
                      <a:pt x="53" y="108"/>
                    </a:lnTo>
                    <a:lnTo>
                      <a:pt x="47" y="90"/>
                    </a:lnTo>
                    <a:lnTo>
                      <a:pt x="35" y="54"/>
                    </a:lnTo>
                    <a:lnTo>
                      <a:pt x="23" y="18"/>
                    </a:lnTo>
                    <a:lnTo>
                      <a:pt x="17" y="6"/>
                    </a:lnTo>
                    <a:lnTo>
                      <a:pt x="17" y="0"/>
                    </a:lnTo>
                    <a:lnTo>
                      <a:pt x="0" y="6"/>
                    </a:lnTo>
                    <a:lnTo>
                      <a:pt x="6" y="114"/>
                    </a:lnTo>
                    <a:lnTo>
                      <a:pt x="29" y="9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3" name="Freeform 21"/>
              <p:cNvSpPr>
                <a:spLocks/>
              </p:cNvSpPr>
              <p:nvPr/>
            </p:nvSpPr>
            <p:spPr bwMode="hidden">
              <a:xfrm>
                <a:off x="1140" y="2434"/>
                <a:ext cx="167" cy="138"/>
              </a:xfrm>
              <a:custGeom>
                <a:avLst/>
                <a:gdLst>
                  <a:gd name="T0" fmla="*/ 102 w 167"/>
                  <a:gd name="T1" fmla="*/ 18 h 138"/>
                  <a:gd name="T2" fmla="*/ 96 w 167"/>
                  <a:gd name="T3" fmla="*/ 12 h 138"/>
                  <a:gd name="T4" fmla="*/ 90 w 167"/>
                  <a:gd name="T5" fmla="*/ 0 h 138"/>
                  <a:gd name="T6" fmla="*/ 78 w 167"/>
                  <a:gd name="T7" fmla="*/ 0 h 138"/>
                  <a:gd name="T8" fmla="*/ 66 w 167"/>
                  <a:gd name="T9" fmla="*/ 0 h 138"/>
                  <a:gd name="T10" fmla="*/ 60 w 167"/>
                  <a:gd name="T11" fmla="*/ 0 h 138"/>
                  <a:gd name="T12" fmla="*/ 48 w 167"/>
                  <a:gd name="T13" fmla="*/ 6 h 138"/>
                  <a:gd name="T14" fmla="*/ 36 w 167"/>
                  <a:gd name="T15" fmla="*/ 12 h 138"/>
                  <a:gd name="T16" fmla="*/ 30 w 167"/>
                  <a:gd name="T17" fmla="*/ 12 h 138"/>
                  <a:gd name="T18" fmla="*/ 24 w 167"/>
                  <a:gd name="T19" fmla="*/ 24 h 138"/>
                  <a:gd name="T20" fmla="*/ 18 w 167"/>
                  <a:gd name="T21" fmla="*/ 42 h 138"/>
                  <a:gd name="T22" fmla="*/ 6 w 167"/>
                  <a:gd name="T23" fmla="*/ 66 h 138"/>
                  <a:gd name="T24" fmla="*/ 0 w 167"/>
                  <a:gd name="T25" fmla="*/ 72 h 138"/>
                  <a:gd name="T26" fmla="*/ 42 w 167"/>
                  <a:gd name="T27" fmla="*/ 30 h 138"/>
                  <a:gd name="T28" fmla="*/ 30 w 167"/>
                  <a:gd name="T29" fmla="*/ 66 h 138"/>
                  <a:gd name="T30" fmla="*/ 96 w 167"/>
                  <a:gd name="T31" fmla="*/ 36 h 138"/>
                  <a:gd name="T32" fmla="*/ 120 w 167"/>
                  <a:gd name="T33" fmla="*/ 78 h 138"/>
                  <a:gd name="T34" fmla="*/ 120 w 167"/>
                  <a:gd name="T35" fmla="*/ 54 h 138"/>
                  <a:gd name="T36" fmla="*/ 167 w 167"/>
                  <a:gd name="T37" fmla="*/ 138 h 138"/>
                  <a:gd name="T38" fmla="*/ 167 w 167"/>
                  <a:gd name="T39" fmla="*/ 120 h 138"/>
                  <a:gd name="T40" fmla="*/ 161 w 167"/>
                  <a:gd name="T41" fmla="*/ 102 h 138"/>
                  <a:gd name="T42" fmla="*/ 138 w 167"/>
                  <a:gd name="T43" fmla="*/ 60 h 138"/>
                  <a:gd name="T44" fmla="*/ 114 w 167"/>
                  <a:gd name="T45" fmla="*/ 30 h 138"/>
                  <a:gd name="T46" fmla="*/ 108 w 167"/>
                  <a:gd name="T47" fmla="*/ 24 h 138"/>
                  <a:gd name="T48" fmla="*/ 102 w 167"/>
                  <a:gd name="T49" fmla="*/ 18 h 138"/>
                  <a:gd name="T50" fmla="*/ 102 w 167"/>
                  <a:gd name="T51" fmla="*/ 18 h 1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7" h="138">
                    <a:moveTo>
                      <a:pt x="102" y="18"/>
                    </a:moveTo>
                    <a:lnTo>
                      <a:pt x="96" y="12"/>
                    </a:lnTo>
                    <a:lnTo>
                      <a:pt x="90" y="0"/>
                    </a:lnTo>
                    <a:lnTo>
                      <a:pt x="78" y="0"/>
                    </a:lnTo>
                    <a:lnTo>
                      <a:pt x="66" y="0"/>
                    </a:lnTo>
                    <a:lnTo>
                      <a:pt x="60" y="0"/>
                    </a:lnTo>
                    <a:lnTo>
                      <a:pt x="48" y="6"/>
                    </a:lnTo>
                    <a:lnTo>
                      <a:pt x="36" y="12"/>
                    </a:lnTo>
                    <a:lnTo>
                      <a:pt x="30" y="12"/>
                    </a:lnTo>
                    <a:lnTo>
                      <a:pt x="24" y="24"/>
                    </a:lnTo>
                    <a:lnTo>
                      <a:pt x="18" y="42"/>
                    </a:lnTo>
                    <a:lnTo>
                      <a:pt x="6" y="66"/>
                    </a:lnTo>
                    <a:lnTo>
                      <a:pt x="0" y="72"/>
                    </a:lnTo>
                    <a:lnTo>
                      <a:pt x="42" y="30"/>
                    </a:lnTo>
                    <a:lnTo>
                      <a:pt x="30" y="66"/>
                    </a:lnTo>
                    <a:lnTo>
                      <a:pt x="96" y="36"/>
                    </a:lnTo>
                    <a:lnTo>
                      <a:pt x="120" y="78"/>
                    </a:lnTo>
                    <a:lnTo>
                      <a:pt x="120" y="54"/>
                    </a:lnTo>
                    <a:lnTo>
                      <a:pt x="167" y="138"/>
                    </a:lnTo>
                    <a:lnTo>
                      <a:pt x="167" y="120"/>
                    </a:lnTo>
                    <a:lnTo>
                      <a:pt x="161" y="102"/>
                    </a:lnTo>
                    <a:lnTo>
                      <a:pt x="138" y="60"/>
                    </a:lnTo>
                    <a:lnTo>
                      <a:pt x="114" y="30"/>
                    </a:lnTo>
                    <a:lnTo>
                      <a:pt x="108" y="24"/>
                    </a:lnTo>
                    <a:lnTo>
                      <a:pt x="102" y="18"/>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4" name="Freeform 22"/>
              <p:cNvSpPr>
                <a:spLocks/>
              </p:cNvSpPr>
              <p:nvPr/>
            </p:nvSpPr>
            <p:spPr bwMode="hidden">
              <a:xfrm>
                <a:off x="948" y="2314"/>
                <a:ext cx="113" cy="114"/>
              </a:xfrm>
              <a:custGeom>
                <a:avLst/>
                <a:gdLst>
                  <a:gd name="T0" fmla="*/ 0 w 113"/>
                  <a:gd name="T1" fmla="*/ 0 h 114"/>
                  <a:gd name="T2" fmla="*/ 6 w 113"/>
                  <a:gd name="T3" fmla="*/ 0 h 114"/>
                  <a:gd name="T4" fmla="*/ 24 w 113"/>
                  <a:gd name="T5" fmla="*/ 6 h 114"/>
                  <a:gd name="T6" fmla="*/ 48 w 113"/>
                  <a:gd name="T7" fmla="*/ 18 h 114"/>
                  <a:gd name="T8" fmla="*/ 71 w 113"/>
                  <a:gd name="T9" fmla="*/ 36 h 114"/>
                  <a:gd name="T10" fmla="*/ 83 w 113"/>
                  <a:gd name="T11" fmla="*/ 48 h 114"/>
                  <a:gd name="T12" fmla="*/ 95 w 113"/>
                  <a:gd name="T13" fmla="*/ 66 h 114"/>
                  <a:gd name="T14" fmla="*/ 107 w 113"/>
                  <a:gd name="T15" fmla="*/ 90 h 114"/>
                  <a:gd name="T16" fmla="*/ 113 w 113"/>
                  <a:gd name="T17" fmla="*/ 114 h 114"/>
                  <a:gd name="T18" fmla="*/ 83 w 113"/>
                  <a:gd name="T19" fmla="*/ 66 h 114"/>
                  <a:gd name="T20" fmla="*/ 60 w 113"/>
                  <a:gd name="T21" fmla="*/ 78 h 114"/>
                  <a:gd name="T22" fmla="*/ 71 w 113"/>
                  <a:gd name="T23" fmla="*/ 54 h 114"/>
                  <a:gd name="T24" fmla="*/ 12 w 113"/>
                  <a:gd name="T25" fmla="*/ 78 h 114"/>
                  <a:gd name="T26" fmla="*/ 60 w 113"/>
                  <a:gd name="T27" fmla="*/ 48 h 114"/>
                  <a:gd name="T28" fmla="*/ 60 w 113"/>
                  <a:gd name="T29" fmla="*/ 42 h 114"/>
                  <a:gd name="T30" fmla="*/ 54 w 113"/>
                  <a:gd name="T31" fmla="*/ 30 h 114"/>
                  <a:gd name="T32" fmla="*/ 36 w 113"/>
                  <a:gd name="T33" fmla="*/ 18 h 114"/>
                  <a:gd name="T34" fmla="*/ 0 w 113"/>
                  <a:gd name="T35" fmla="*/ 0 h 114"/>
                  <a:gd name="T36" fmla="*/ 0 w 113"/>
                  <a:gd name="T37" fmla="*/ 0 h 1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
                    <a:moveTo>
                      <a:pt x="0" y="0"/>
                    </a:moveTo>
                    <a:lnTo>
                      <a:pt x="6" y="0"/>
                    </a:lnTo>
                    <a:lnTo>
                      <a:pt x="24" y="6"/>
                    </a:lnTo>
                    <a:lnTo>
                      <a:pt x="48" y="18"/>
                    </a:lnTo>
                    <a:lnTo>
                      <a:pt x="71" y="36"/>
                    </a:lnTo>
                    <a:lnTo>
                      <a:pt x="83" y="48"/>
                    </a:lnTo>
                    <a:lnTo>
                      <a:pt x="95" y="66"/>
                    </a:lnTo>
                    <a:lnTo>
                      <a:pt x="107" y="90"/>
                    </a:lnTo>
                    <a:lnTo>
                      <a:pt x="113" y="114"/>
                    </a:lnTo>
                    <a:lnTo>
                      <a:pt x="83" y="66"/>
                    </a:lnTo>
                    <a:lnTo>
                      <a:pt x="60" y="78"/>
                    </a:lnTo>
                    <a:lnTo>
                      <a:pt x="71" y="54"/>
                    </a:lnTo>
                    <a:lnTo>
                      <a:pt x="12" y="78"/>
                    </a:lnTo>
                    <a:lnTo>
                      <a:pt x="60" y="48"/>
                    </a:lnTo>
                    <a:lnTo>
                      <a:pt x="60" y="42"/>
                    </a:lnTo>
                    <a:lnTo>
                      <a:pt x="54" y="30"/>
                    </a:lnTo>
                    <a:lnTo>
                      <a:pt x="36" y="18"/>
                    </a:lnTo>
                    <a:lnTo>
                      <a:pt x="0"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5" name="Freeform 23"/>
              <p:cNvSpPr>
                <a:spLocks/>
              </p:cNvSpPr>
              <p:nvPr/>
            </p:nvSpPr>
            <p:spPr bwMode="hidden">
              <a:xfrm>
                <a:off x="1122" y="2578"/>
                <a:ext cx="66" cy="60"/>
              </a:xfrm>
              <a:custGeom>
                <a:avLst/>
                <a:gdLst>
                  <a:gd name="T0" fmla="*/ 54 w 66"/>
                  <a:gd name="T1" fmla="*/ 0 h 60"/>
                  <a:gd name="T2" fmla="*/ 42 w 66"/>
                  <a:gd name="T3" fmla="*/ 18 h 60"/>
                  <a:gd name="T4" fmla="*/ 36 w 66"/>
                  <a:gd name="T5" fmla="*/ 6 h 60"/>
                  <a:gd name="T6" fmla="*/ 24 w 66"/>
                  <a:gd name="T7" fmla="*/ 30 h 60"/>
                  <a:gd name="T8" fmla="*/ 18 w 66"/>
                  <a:gd name="T9" fmla="*/ 36 h 60"/>
                  <a:gd name="T10" fmla="*/ 6 w 66"/>
                  <a:gd name="T11" fmla="*/ 48 h 60"/>
                  <a:gd name="T12" fmla="*/ 0 w 66"/>
                  <a:gd name="T13" fmla="*/ 60 h 60"/>
                  <a:gd name="T14" fmla="*/ 12 w 66"/>
                  <a:gd name="T15" fmla="*/ 54 h 60"/>
                  <a:gd name="T16" fmla="*/ 30 w 66"/>
                  <a:gd name="T17" fmla="*/ 36 h 60"/>
                  <a:gd name="T18" fmla="*/ 54 w 66"/>
                  <a:gd name="T19" fmla="*/ 18 h 60"/>
                  <a:gd name="T20" fmla="*/ 66 w 66"/>
                  <a:gd name="T21" fmla="*/ 6 h 60"/>
                  <a:gd name="T22" fmla="*/ 54 w 66"/>
                  <a:gd name="T23" fmla="*/ 0 h 60"/>
                  <a:gd name="T24" fmla="*/ 54 w 6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60">
                    <a:moveTo>
                      <a:pt x="54" y="0"/>
                    </a:moveTo>
                    <a:lnTo>
                      <a:pt x="42" y="18"/>
                    </a:lnTo>
                    <a:lnTo>
                      <a:pt x="36" y="6"/>
                    </a:lnTo>
                    <a:lnTo>
                      <a:pt x="24" y="30"/>
                    </a:lnTo>
                    <a:lnTo>
                      <a:pt x="18" y="36"/>
                    </a:lnTo>
                    <a:lnTo>
                      <a:pt x="6" y="48"/>
                    </a:lnTo>
                    <a:lnTo>
                      <a:pt x="0" y="60"/>
                    </a:lnTo>
                    <a:lnTo>
                      <a:pt x="12" y="54"/>
                    </a:lnTo>
                    <a:lnTo>
                      <a:pt x="30" y="36"/>
                    </a:lnTo>
                    <a:lnTo>
                      <a:pt x="54" y="18"/>
                    </a:lnTo>
                    <a:lnTo>
                      <a:pt x="66" y="6"/>
                    </a:lnTo>
                    <a:lnTo>
                      <a:pt x="54"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6" name="Freeform 24"/>
              <p:cNvSpPr>
                <a:spLocks/>
              </p:cNvSpPr>
              <p:nvPr/>
            </p:nvSpPr>
            <p:spPr bwMode="hidden">
              <a:xfrm>
                <a:off x="942" y="2674"/>
                <a:ext cx="161" cy="179"/>
              </a:xfrm>
              <a:custGeom>
                <a:avLst/>
                <a:gdLst>
                  <a:gd name="T0" fmla="*/ 131 w 161"/>
                  <a:gd name="T1" fmla="*/ 53 h 179"/>
                  <a:gd name="T2" fmla="*/ 137 w 161"/>
                  <a:gd name="T3" fmla="*/ 53 h 179"/>
                  <a:gd name="T4" fmla="*/ 143 w 161"/>
                  <a:gd name="T5" fmla="*/ 41 h 179"/>
                  <a:gd name="T6" fmla="*/ 155 w 161"/>
                  <a:gd name="T7" fmla="*/ 35 h 179"/>
                  <a:gd name="T8" fmla="*/ 161 w 161"/>
                  <a:gd name="T9" fmla="*/ 24 h 179"/>
                  <a:gd name="T10" fmla="*/ 161 w 161"/>
                  <a:gd name="T11" fmla="*/ 12 h 179"/>
                  <a:gd name="T12" fmla="*/ 161 w 161"/>
                  <a:gd name="T13" fmla="*/ 0 h 179"/>
                  <a:gd name="T14" fmla="*/ 149 w 161"/>
                  <a:gd name="T15" fmla="*/ 24 h 179"/>
                  <a:gd name="T16" fmla="*/ 143 w 161"/>
                  <a:gd name="T17" fmla="*/ 35 h 179"/>
                  <a:gd name="T18" fmla="*/ 131 w 161"/>
                  <a:gd name="T19" fmla="*/ 35 h 179"/>
                  <a:gd name="T20" fmla="*/ 119 w 161"/>
                  <a:gd name="T21" fmla="*/ 41 h 179"/>
                  <a:gd name="T22" fmla="*/ 125 w 161"/>
                  <a:gd name="T23" fmla="*/ 53 h 179"/>
                  <a:gd name="T24" fmla="*/ 95 w 161"/>
                  <a:gd name="T25" fmla="*/ 95 h 179"/>
                  <a:gd name="T26" fmla="*/ 0 w 161"/>
                  <a:gd name="T27" fmla="*/ 137 h 179"/>
                  <a:gd name="T28" fmla="*/ 60 w 161"/>
                  <a:gd name="T29" fmla="*/ 119 h 179"/>
                  <a:gd name="T30" fmla="*/ 54 w 161"/>
                  <a:gd name="T31" fmla="*/ 125 h 179"/>
                  <a:gd name="T32" fmla="*/ 48 w 161"/>
                  <a:gd name="T33" fmla="*/ 131 h 179"/>
                  <a:gd name="T34" fmla="*/ 24 w 161"/>
                  <a:gd name="T35" fmla="*/ 155 h 179"/>
                  <a:gd name="T36" fmla="*/ 12 w 161"/>
                  <a:gd name="T37" fmla="*/ 167 h 179"/>
                  <a:gd name="T38" fmla="*/ 0 w 161"/>
                  <a:gd name="T39" fmla="*/ 173 h 179"/>
                  <a:gd name="T40" fmla="*/ 0 w 161"/>
                  <a:gd name="T41" fmla="*/ 179 h 179"/>
                  <a:gd name="T42" fmla="*/ 6 w 161"/>
                  <a:gd name="T43" fmla="*/ 173 h 179"/>
                  <a:gd name="T44" fmla="*/ 30 w 161"/>
                  <a:gd name="T45" fmla="*/ 155 h 179"/>
                  <a:gd name="T46" fmla="*/ 48 w 161"/>
                  <a:gd name="T47" fmla="*/ 143 h 179"/>
                  <a:gd name="T48" fmla="*/ 71 w 161"/>
                  <a:gd name="T49" fmla="*/ 125 h 179"/>
                  <a:gd name="T50" fmla="*/ 95 w 161"/>
                  <a:gd name="T51" fmla="*/ 107 h 179"/>
                  <a:gd name="T52" fmla="*/ 119 w 161"/>
                  <a:gd name="T53" fmla="*/ 77 h 179"/>
                  <a:gd name="T54" fmla="*/ 131 w 161"/>
                  <a:gd name="T55" fmla="*/ 59 h 179"/>
                  <a:gd name="T56" fmla="*/ 131 w 161"/>
                  <a:gd name="T57" fmla="*/ 53 h 179"/>
                  <a:gd name="T58" fmla="*/ 131 w 161"/>
                  <a:gd name="T59" fmla="*/ 53 h 1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1" h="179">
                    <a:moveTo>
                      <a:pt x="131" y="53"/>
                    </a:moveTo>
                    <a:lnTo>
                      <a:pt x="137" y="53"/>
                    </a:lnTo>
                    <a:lnTo>
                      <a:pt x="143" y="41"/>
                    </a:lnTo>
                    <a:lnTo>
                      <a:pt x="155" y="35"/>
                    </a:lnTo>
                    <a:lnTo>
                      <a:pt x="161" y="24"/>
                    </a:lnTo>
                    <a:lnTo>
                      <a:pt x="161" y="12"/>
                    </a:lnTo>
                    <a:lnTo>
                      <a:pt x="161" y="0"/>
                    </a:lnTo>
                    <a:lnTo>
                      <a:pt x="149" y="24"/>
                    </a:lnTo>
                    <a:lnTo>
                      <a:pt x="143" y="35"/>
                    </a:lnTo>
                    <a:lnTo>
                      <a:pt x="131" y="35"/>
                    </a:lnTo>
                    <a:lnTo>
                      <a:pt x="119" y="41"/>
                    </a:lnTo>
                    <a:lnTo>
                      <a:pt x="125" y="53"/>
                    </a:lnTo>
                    <a:lnTo>
                      <a:pt x="95" y="95"/>
                    </a:lnTo>
                    <a:lnTo>
                      <a:pt x="0" y="137"/>
                    </a:lnTo>
                    <a:lnTo>
                      <a:pt x="60" y="119"/>
                    </a:lnTo>
                    <a:lnTo>
                      <a:pt x="54" y="125"/>
                    </a:lnTo>
                    <a:lnTo>
                      <a:pt x="48" y="131"/>
                    </a:lnTo>
                    <a:lnTo>
                      <a:pt x="24" y="155"/>
                    </a:lnTo>
                    <a:lnTo>
                      <a:pt x="12" y="167"/>
                    </a:lnTo>
                    <a:lnTo>
                      <a:pt x="0" y="173"/>
                    </a:lnTo>
                    <a:lnTo>
                      <a:pt x="0" y="179"/>
                    </a:lnTo>
                    <a:lnTo>
                      <a:pt x="6" y="173"/>
                    </a:lnTo>
                    <a:lnTo>
                      <a:pt x="30" y="155"/>
                    </a:lnTo>
                    <a:lnTo>
                      <a:pt x="48" y="143"/>
                    </a:lnTo>
                    <a:lnTo>
                      <a:pt x="71" y="125"/>
                    </a:lnTo>
                    <a:lnTo>
                      <a:pt x="95" y="107"/>
                    </a:lnTo>
                    <a:lnTo>
                      <a:pt x="119" y="77"/>
                    </a:lnTo>
                    <a:lnTo>
                      <a:pt x="131" y="59"/>
                    </a:lnTo>
                    <a:lnTo>
                      <a:pt x="131" y="53"/>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7" name="Freeform 25"/>
              <p:cNvSpPr>
                <a:spLocks/>
              </p:cNvSpPr>
              <p:nvPr/>
            </p:nvSpPr>
            <p:spPr bwMode="hidden">
              <a:xfrm>
                <a:off x="737" y="2763"/>
                <a:ext cx="73" cy="54"/>
              </a:xfrm>
              <a:custGeom>
                <a:avLst/>
                <a:gdLst>
                  <a:gd name="T0" fmla="*/ 24 w 72"/>
                  <a:gd name="T1" fmla="*/ 36 h 54"/>
                  <a:gd name="T2" fmla="*/ 51 w 72"/>
                  <a:gd name="T3" fmla="*/ 24 h 54"/>
                  <a:gd name="T4" fmla="*/ 63 w 72"/>
                  <a:gd name="T5" fmla="*/ 12 h 54"/>
                  <a:gd name="T6" fmla="*/ 69 w 72"/>
                  <a:gd name="T7" fmla="*/ 6 h 54"/>
                  <a:gd name="T8" fmla="*/ 75 w 72"/>
                  <a:gd name="T9" fmla="*/ 0 h 54"/>
                  <a:gd name="T10" fmla="*/ 45 w 72"/>
                  <a:gd name="T11" fmla="*/ 18 h 54"/>
                  <a:gd name="T12" fmla="*/ 30 w 72"/>
                  <a:gd name="T13" fmla="*/ 24 h 54"/>
                  <a:gd name="T14" fmla="*/ 24 w 72"/>
                  <a:gd name="T15" fmla="*/ 24 h 54"/>
                  <a:gd name="T16" fmla="*/ 18 w 72"/>
                  <a:gd name="T17" fmla="*/ 18 h 54"/>
                  <a:gd name="T18" fmla="*/ 12 w 72"/>
                  <a:gd name="T19" fmla="*/ 12 h 54"/>
                  <a:gd name="T20" fmla="*/ 0 w 72"/>
                  <a:gd name="T21" fmla="*/ 54 h 54"/>
                  <a:gd name="T22" fmla="*/ 12 w 72"/>
                  <a:gd name="T23" fmla="*/ 42 h 54"/>
                  <a:gd name="T24" fmla="*/ 24 w 72"/>
                  <a:gd name="T25" fmla="*/ 36 h 54"/>
                  <a:gd name="T26" fmla="*/ 24 w 72"/>
                  <a:gd name="T27" fmla="*/ 36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54">
                    <a:moveTo>
                      <a:pt x="24" y="36"/>
                    </a:moveTo>
                    <a:lnTo>
                      <a:pt x="48" y="24"/>
                    </a:lnTo>
                    <a:lnTo>
                      <a:pt x="60" y="12"/>
                    </a:lnTo>
                    <a:lnTo>
                      <a:pt x="66" y="6"/>
                    </a:lnTo>
                    <a:lnTo>
                      <a:pt x="72" y="0"/>
                    </a:lnTo>
                    <a:lnTo>
                      <a:pt x="42" y="18"/>
                    </a:lnTo>
                    <a:lnTo>
                      <a:pt x="30" y="24"/>
                    </a:lnTo>
                    <a:lnTo>
                      <a:pt x="24" y="24"/>
                    </a:lnTo>
                    <a:lnTo>
                      <a:pt x="18" y="18"/>
                    </a:lnTo>
                    <a:lnTo>
                      <a:pt x="12" y="12"/>
                    </a:lnTo>
                    <a:lnTo>
                      <a:pt x="0" y="54"/>
                    </a:lnTo>
                    <a:lnTo>
                      <a:pt x="12" y="42"/>
                    </a:lnTo>
                    <a:lnTo>
                      <a:pt x="24" y="3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8" name="Freeform 26"/>
              <p:cNvSpPr>
                <a:spLocks/>
              </p:cNvSpPr>
              <p:nvPr/>
            </p:nvSpPr>
            <p:spPr bwMode="hidden">
              <a:xfrm>
                <a:off x="624" y="2889"/>
                <a:ext cx="12" cy="54"/>
              </a:xfrm>
              <a:custGeom>
                <a:avLst/>
                <a:gdLst>
                  <a:gd name="T0" fmla="*/ 12 w 12"/>
                  <a:gd name="T1" fmla="*/ 0 h 54"/>
                  <a:gd name="T2" fmla="*/ 0 w 12"/>
                  <a:gd name="T3" fmla="*/ 12 h 54"/>
                  <a:gd name="T4" fmla="*/ 0 w 12"/>
                  <a:gd name="T5" fmla="*/ 18 h 54"/>
                  <a:gd name="T6" fmla="*/ 6 w 12"/>
                  <a:gd name="T7" fmla="*/ 54 h 54"/>
                  <a:gd name="T8" fmla="*/ 12 w 12"/>
                  <a:gd name="T9" fmla="*/ 36 h 54"/>
                  <a:gd name="T10" fmla="*/ 12 w 12"/>
                  <a:gd name="T11" fmla="*/ 18 h 54"/>
                  <a:gd name="T12" fmla="*/ 12 w 12"/>
                  <a:gd name="T13" fmla="*/ 6 h 54"/>
                  <a:gd name="T14" fmla="*/ 12 w 12"/>
                  <a:gd name="T15" fmla="*/ 0 h 54"/>
                  <a:gd name="T16" fmla="*/ 12 w 12"/>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54">
                    <a:moveTo>
                      <a:pt x="12" y="0"/>
                    </a:moveTo>
                    <a:lnTo>
                      <a:pt x="0" y="12"/>
                    </a:lnTo>
                    <a:lnTo>
                      <a:pt x="0" y="18"/>
                    </a:lnTo>
                    <a:lnTo>
                      <a:pt x="6" y="54"/>
                    </a:lnTo>
                    <a:lnTo>
                      <a:pt x="12" y="36"/>
                    </a:lnTo>
                    <a:lnTo>
                      <a:pt x="12" y="18"/>
                    </a:lnTo>
                    <a:lnTo>
                      <a:pt x="12" y="6"/>
                    </a:lnTo>
                    <a:lnTo>
                      <a:pt x="12"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9" name="Freeform 27"/>
              <p:cNvSpPr>
                <a:spLocks/>
              </p:cNvSpPr>
              <p:nvPr/>
            </p:nvSpPr>
            <p:spPr bwMode="hidden">
              <a:xfrm>
                <a:off x="492" y="3021"/>
                <a:ext cx="48" cy="72"/>
              </a:xfrm>
              <a:custGeom>
                <a:avLst/>
                <a:gdLst>
                  <a:gd name="T0" fmla="*/ 48 w 48"/>
                  <a:gd name="T1" fmla="*/ 6 h 72"/>
                  <a:gd name="T2" fmla="*/ 48 w 48"/>
                  <a:gd name="T3" fmla="*/ 6 h 72"/>
                  <a:gd name="T4" fmla="*/ 48 w 48"/>
                  <a:gd name="T5" fmla="*/ 6 h 72"/>
                  <a:gd name="T6" fmla="*/ 48 w 48"/>
                  <a:gd name="T7" fmla="*/ 6 h 72"/>
                  <a:gd name="T8" fmla="*/ 6 w 48"/>
                  <a:gd name="T9" fmla="*/ 0 h 72"/>
                  <a:gd name="T10" fmla="*/ 42 w 48"/>
                  <a:gd name="T11" fmla="*/ 12 h 72"/>
                  <a:gd name="T12" fmla="*/ 42 w 48"/>
                  <a:gd name="T13" fmla="*/ 12 h 72"/>
                  <a:gd name="T14" fmla="*/ 0 w 48"/>
                  <a:gd name="T15" fmla="*/ 72 h 72"/>
                  <a:gd name="T16" fmla="*/ 18 w 48"/>
                  <a:gd name="T17" fmla="*/ 54 h 72"/>
                  <a:gd name="T18" fmla="*/ 18 w 48"/>
                  <a:gd name="T19" fmla="*/ 66 h 72"/>
                  <a:gd name="T20" fmla="*/ 48 w 48"/>
                  <a:gd name="T21" fmla="*/ 6 h 72"/>
                  <a:gd name="T22" fmla="*/ 48 w 48"/>
                  <a:gd name="T23" fmla="*/ 6 h 72"/>
                  <a:gd name="T24" fmla="*/ 48 w 48"/>
                  <a:gd name="T25" fmla="*/ 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72">
                    <a:moveTo>
                      <a:pt x="48" y="6"/>
                    </a:moveTo>
                    <a:lnTo>
                      <a:pt x="48" y="6"/>
                    </a:lnTo>
                    <a:lnTo>
                      <a:pt x="6" y="0"/>
                    </a:lnTo>
                    <a:lnTo>
                      <a:pt x="42" y="12"/>
                    </a:lnTo>
                    <a:lnTo>
                      <a:pt x="0" y="72"/>
                    </a:lnTo>
                    <a:lnTo>
                      <a:pt x="18" y="54"/>
                    </a:lnTo>
                    <a:lnTo>
                      <a:pt x="18" y="66"/>
                    </a:lnTo>
                    <a:lnTo>
                      <a:pt x="48" y="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0" name="Freeform 28"/>
              <p:cNvSpPr>
                <a:spLocks/>
              </p:cNvSpPr>
              <p:nvPr/>
            </p:nvSpPr>
            <p:spPr bwMode="hidden">
              <a:xfrm>
                <a:off x="437" y="3027"/>
                <a:ext cx="288" cy="84"/>
              </a:xfrm>
              <a:custGeom>
                <a:avLst/>
                <a:gdLst>
                  <a:gd name="T0" fmla="*/ 290 w 287"/>
                  <a:gd name="T1" fmla="*/ 0 h 84"/>
                  <a:gd name="T2" fmla="*/ 0 w 287"/>
                  <a:gd name="T3" fmla="*/ 84 h 84"/>
                  <a:gd name="T4" fmla="*/ 171 w 287"/>
                  <a:gd name="T5" fmla="*/ 36 h 84"/>
                  <a:gd name="T6" fmla="*/ 114 w 287"/>
                  <a:gd name="T7" fmla="*/ 60 h 84"/>
                  <a:gd name="T8" fmla="*/ 279 w 287"/>
                  <a:gd name="T9" fmla="*/ 18 h 84"/>
                  <a:gd name="T10" fmla="*/ 290 w 287"/>
                  <a:gd name="T11" fmla="*/ 0 h 84"/>
                  <a:gd name="T12" fmla="*/ 290 w 287"/>
                  <a:gd name="T13" fmla="*/ 0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84">
                    <a:moveTo>
                      <a:pt x="287" y="0"/>
                    </a:moveTo>
                    <a:lnTo>
                      <a:pt x="0" y="84"/>
                    </a:lnTo>
                    <a:lnTo>
                      <a:pt x="168" y="36"/>
                    </a:lnTo>
                    <a:lnTo>
                      <a:pt x="114" y="60"/>
                    </a:lnTo>
                    <a:lnTo>
                      <a:pt x="276" y="18"/>
                    </a:lnTo>
                    <a:lnTo>
                      <a:pt x="287"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1" name="Freeform 29"/>
              <p:cNvSpPr>
                <a:spLocks/>
              </p:cNvSpPr>
              <p:nvPr/>
            </p:nvSpPr>
            <p:spPr bwMode="hidden">
              <a:xfrm>
                <a:off x="828" y="3003"/>
                <a:ext cx="66" cy="108"/>
              </a:xfrm>
              <a:custGeom>
                <a:avLst/>
                <a:gdLst>
                  <a:gd name="T0" fmla="*/ 6 w 66"/>
                  <a:gd name="T1" fmla="*/ 0 h 108"/>
                  <a:gd name="T2" fmla="*/ 66 w 66"/>
                  <a:gd name="T3" fmla="*/ 6 h 108"/>
                  <a:gd name="T4" fmla="*/ 0 w 66"/>
                  <a:gd name="T5" fmla="*/ 84 h 108"/>
                  <a:gd name="T6" fmla="*/ 54 w 66"/>
                  <a:gd name="T7" fmla="*/ 24 h 108"/>
                  <a:gd name="T8" fmla="*/ 6 w 66"/>
                  <a:gd name="T9" fmla="*/ 108 h 108"/>
                  <a:gd name="T10" fmla="*/ 66 w 66"/>
                  <a:gd name="T11" fmla="*/ 6 h 108"/>
                  <a:gd name="T12" fmla="*/ 6 w 66"/>
                  <a:gd name="T13" fmla="*/ 0 h 108"/>
                  <a:gd name="T14" fmla="*/ 6 w 66"/>
                  <a:gd name="T15" fmla="*/ 0 h 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108">
                    <a:moveTo>
                      <a:pt x="6" y="0"/>
                    </a:moveTo>
                    <a:lnTo>
                      <a:pt x="66" y="6"/>
                    </a:lnTo>
                    <a:lnTo>
                      <a:pt x="0" y="84"/>
                    </a:lnTo>
                    <a:lnTo>
                      <a:pt x="54" y="24"/>
                    </a:lnTo>
                    <a:lnTo>
                      <a:pt x="6" y="108"/>
                    </a:lnTo>
                    <a:lnTo>
                      <a:pt x="66" y="6"/>
                    </a:lnTo>
                    <a:lnTo>
                      <a:pt x="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2" name="Freeform 30"/>
              <p:cNvSpPr>
                <a:spLocks/>
              </p:cNvSpPr>
              <p:nvPr/>
            </p:nvSpPr>
            <p:spPr bwMode="hidden">
              <a:xfrm>
                <a:off x="366" y="3111"/>
                <a:ext cx="77" cy="42"/>
              </a:xfrm>
              <a:custGeom>
                <a:avLst/>
                <a:gdLst>
                  <a:gd name="T0" fmla="*/ 36 w 77"/>
                  <a:gd name="T1" fmla="*/ 0 h 42"/>
                  <a:gd name="T2" fmla="*/ 42 w 77"/>
                  <a:gd name="T3" fmla="*/ 0 h 42"/>
                  <a:gd name="T4" fmla="*/ 60 w 77"/>
                  <a:gd name="T5" fmla="*/ 6 h 42"/>
                  <a:gd name="T6" fmla="*/ 48 w 77"/>
                  <a:gd name="T7" fmla="*/ 6 h 42"/>
                  <a:gd name="T8" fmla="*/ 42 w 77"/>
                  <a:gd name="T9" fmla="*/ 6 h 42"/>
                  <a:gd name="T10" fmla="*/ 60 w 77"/>
                  <a:gd name="T11" fmla="*/ 6 h 42"/>
                  <a:gd name="T12" fmla="*/ 0 w 77"/>
                  <a:gd name="T13" fmla="*/ 24 h 42"/>
                  <a:gd name="T14" fmla="*/ 71 w 77"/>
                  <a:gd name="T15" fmla="*/ 6 h 42"/>
                  <a:gd name="T16" fmla="*/ 66 w 77"/>
                  <a:gd name="T17" fmla="*/ 42 h 42"/>
                  <a:gd name="T18" fmla="*/ 77 w 77"/>
                  <a:gd name="T19" fmla="*/ 6 h 42"/>
                  <a:gd name="T20" fmla="*/ 36 w 77"/>
                  <a:gd name="T21" fmla="*/ 0 h 42"/>
                  <a:gd name="T22" fmla="*/ 36 w 77"/>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 h="42">
                    <a:moveTo>
                      <a:pt x="36" y="0"/>
                    </a:moveTo>
                    <a:lnTo>
                      <a:pt x="42" y="0"/>
                    </a:lnTo>
                    <a:lnTo>
                      <a:pt x="60" y="6"/>
                    </a:lnTo>
                    <a:lnTo>
                      <a:pt x="48" y="6"/>
                    </a:lnTo>
                    <a:lnTo>
                      <a:pt x="42" y="6"/>
                    </a:lnTo>
                    <a:lnTo>
                      <a:pt x="60" y="6"/>
                    </a:lnTo>
                    <a:lnTo>
                      <a:pt x="0" y="24"/>
                    </a:lnTo>
                    <a:lnTo>
                      <a:pt x="71" y="6"/>
                    </a:lnTo>
                    <a:lnTo>
                      <a:pt x="66" y="42"/>
                    </a:lnTo>
                    <a:lnTo>
                      <a:pt x="77" y="6"/>
                    </a:lnTo>
                    <a:lnTo>
                      <a:pt x="3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3" name="Freeform 31"/>
              <p:cNvSpPr>
                <a:spLocks/>
              </p:cNvSpPr>
              <p:nvPr/>
            </p:nvSpPr>
            <p:spPr bwMode="hidden">
              <a:xfrm>
                <a:off x="498" y="3165"/>
                <a:ext cx="66" cy="30"/>
              </a:xfrm>
              <a:custGeom>
                <a:avLst/>
                <a:gdLst>
                  <a:gd name="T0" fmla="*/ 66 w 66"/>
                  <a:gd name="T1" fmla="*/ 6 h 30"/>
                  <a:gd name="T2" fmla="*/ 0 w 66"/>
                  <a:gd name="T3" fmla="*/ 0 h 30"/>
                  <a:gd name="T4" fmla="*/ 54 w 66"/>
                  <a:gd name="T5" fmla="*/ 6 h 30"/>
                  <a:gd name="T6" fmla="*/ 18 w 66"/>
                  <a:gd name="T7" fmla="*/ 18 h 30"/>
                  <a:gd name="T8" fmla="*/ 60 w 66"/>
                  <a:gd name="T9" fmla="*/ 12 h 30"/>
                  <a:gd name="T10" fmla="*/ 60 w 66"/>
                  <a:gd name="T11" fmla="*/ 30 h 30"/>
                  <a:gd name="T12" fmla="*/ 60 w 66"/>
                  <a:gd name="T13" fmla="*/ 30 h 30"/>
                  <a:gd name="T14" fmla="*/ 66 w 66"/>
                  <a:gd name="T15" fmla="*/ 6 h 30"/>
                  <a:gd name="T16" fmla="*/ 66 w 6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30">
                    <a:moveTo>
                      <a:pt x="66" y="6"/>
                    </a:moveTo>
                    <a:lnTo>
                      <a:pt x="0" y="0"/>
                    </a:lnTo>
                    <a:lnTo>
                      <a:pt x="54" y="6"/>
                    </a:lnTo>
                    <a:lnTo>
                      <a:pt x="18" y="18"/>
                    </a:lnTo>
                    <a:lnTo>
                      <a:pt x="60" y="12"/>
                    </a:lnTo>
                    <a:lnTo>
                      <a:pt x="60" y="30"/>
                    </a:lnTo>
                    <a:lnTo>
                      <a:pt x="66" y="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4" name="Freeform 32"/>
              <p:cNvSpPr>
                <a:spLocks/>
              </p:cNvSpPr>
              <p:nvPr/>
            </p:nvSpPr>
            <p:spPr bwMode="hidden">
              <a:xfrm>
                <a:off x="840" y="2919"/>
                <a:ext cx="18" cy="60"/>
              </a:xfrm>
              <a:custGeom>
                <a:avLst/>
                <a:gdLst>
                  <a:gd name="T0" fmla="*/ 0 w 18"/>
                  <a:gd name="T1" fmla="*/ 24 h 60"/>
                  <a:gd name="T2" fmla="*/ 12 w 18"/>
                  <a:gd name="T3" fmla="*/ 24 h 60"/>
                  <a:gd name="T4" fmla="*/ 12 w 18"/>
                  <a:gd name="T5" fmla="*/ 60 h 60"/>
                  <a:gd name="T6" fmla="*/ 18 w 18"/>
                  <a:gd name="T7" fmla="*/ 18 h 60"/>
                  <a:gd name="T8" fmla="*/ 18 w 18"/>
                  <a:gd name="T9" fmla="*/ 18 h 60"/>
                  <a:gd name="T10" fmla="*/ 18 w 18"/>
                  <a:gd name="T11" fmla="*/ 0 h 60"/>
                  <a:gd name="T12" fmla="*/ 12 w 18"/>
                  <a:gd name="T13" fmla="*/ 18 h 60"/>
                  <a:gd name="T14" fmla="*/ 0 w 18"/>
                  <a:gd name="T15" fmla="*/ 24 h 60"/>
                  <a:gd name="T16" fmla="*/ 0 w 18"/>
                  <a:gd name="T17" fmla="*/ 24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 h="60">
                    <a:moveTo>
                      <a:pt x="0" y="24"/>
                    </a:moveTo>
                    <a:lnTo>
                      <a:pt x="12" y="24"/>
                    </a:lnTo>
                    <a:lnTo>
                      <a:pt x="12" y="60"/>
                    </a:lnTo>
                    <a:lnTo>
                      <a:pt x="18" y="18"/>
                    </a:lnTo>
                    <a:lnTo>
                      <a:pt x="18" y="0"/>
                    </a:lnTo>
                    <a:lnTo>
                      <a:pt x="12" y="18"/>
                    </a:lnTo>
                    <a:lnTo>
                      <a:pt x="0" y="24"/>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5" name="Freeform 33"/>
              <p:cNvSpPr>
                <a:spLocks/>
              </p:cNvSpPr>
              <p:nvPr/>
            </p:nvSpPr>
            <p:spPr bwMode="hidden">
              <a:xfrm>
                <a:off x="546" y="3021"/>
                <a:ext cx="6" cy="18"/>
              </a:xfrm>
              <a:custGeom>
                <a:avLst/>
                <a:gdLst>
                  <a:gd name="T0" fmla="*/ 6 w 6"/>
                  <a:gd name="T1" fmla="*/ 0 h 18"/>
                  <a:gd name="T2" fmla="*/ 0 w 6"/>
                  <a:gd name="T3" fmla="*/ 18 h 18"/>
                  <a:gd name="T4" fmla="*/ 6 w 6"/>
                  <a:gd name="T5" fmla="*/ 12 h 18"/>
                  <a:gd name="T6" fmla="*/ 6 w 6"/>
                  <a:gd name="T7" fmla="*/ 0 h 18"/>
                  <a:gd name="T8" fmla="*/ 6 w 6"/>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8">
                    <a:moveTo>
                      <a:pt x="6" y="0"/>
                    </a:moveTo>
                    <a:lnTo>
                      <a:pt x="0" y="18"/>
                    </a:lnTo>
                    <a:lnTo>
                      <a:pt x="6" y="12"/>
                    </a:lnTo>
                    <a:lnTo>
                      <a:pt x="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6" name="Freeform 34"/>
              <p:cNvSpPr>
                <a:spLocks/>
              </p:cNvSpPr>
              <p:nvPr/>
            </p:nvSpPr>
            <p:spPr bwMode="hidden">
              <a:xfrm>
                <a:off x="534" y="2943"/>
                <a:ext cx="30" cy="78"/>
              </a:xfrm>
              <a:custGeom>
                <a:avLst/>
                <a:gdLst>
                  <a:gd name="T0" fmla="*/ 24 w 30"/>
                  <a:gd name="T1" fmla="*/ 6 h 78"/>
                  <a:gd name="T2" fmla="*/ 18 w 30"/>
                  <a:gd name="T3" fmla="*/ 24 h 78"/>
                  <a:gd name="T4" fmla="*/ 0 w 30"/>
                  <a:gd name="T5" fmla="*/ 18 h 78"/>
                  <a:gd name="T6" fmla="*/ 12 w 30"/>
                  <a:gd name="T7" fmla="*/ 30 h 78"/>
                  <a:gd name="T8" fmla="*/ 6 w 30"/>
                  <a:gd name="T9" fmla="*/ 42 h 78"/>
                  <a:gd name="T10" fmla="*/ 18 w 30"/>
                  <a:gd name="T11" fmla="*/ 78 h 78"/>
                  <a:gd name="T12" fmla="*/ 18 w 30"/>
                  <a:gd name="T13" fmla="*/ 24 h 78"/>
                  <a:gd name="T14" fmla="*/ 24 w 30"/>
                  <a:gd name="T15" fmla="*/ 12 h 78"/>
                  <a:gd name="T16" fmla="*/ 30 w 30"/>
                  <a:gd name="T17" fmla="*/ 6 h 78"/>
                  <a:gd name="T18" fmla="*/ 30 w 30"/>
                  <a:gd name="T19" fmla="*/ 6 h 78"/>
                  <a:gd name="T20" fmla="*/ 12 w 30"/>
                  <a:gd name="T21" fmla="*/ 0 h 78"/>
                  <a:gd name="T22" fmla="*/ 24 w 30"/>
                  <a:gd name="T23" fmla="*/ 6 h 78"/>
                  <a:gd name="T24" fmla="*/ 24 w 30"/>
                  <a:gd name="T25" fmla="*/ 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78">
                    <a:moveTo>
                      <a:pt x="24" y="6"/>
                    </a:moveTo>
                    <a:lnTo>
                      <a:pt x="18" y="24"/>
                    </a:lnTo>
                    <a:lnTo>
                      <a:pt x="0" y="18"/>
                    </a:lnTo>
                    <a:lnTo>
                      <a:pt x="12" y="30"/>
                    </a:lnTo>
                    <a:lnTo>
                      <a:pt x="6" y="42"/>
                    </a:lnTo>
                    <a:lnTo>
                      <a:pt x="18" y="78"/>
                    </a:lnTo>
                    <a:lnTo>
                      <a:pt x="18" y="24"/>
                    </a:lnTo>
                    <a:lnTo>
                      <a:pt x="24" y="12"/>
                    </a:lnTo>
                    <a:lnTo>
                      <a:pt x="30" y="6"/>
                    </a:lnTo>
                    <a:lnTo>
                      <a:pt x="12" y="0"/>
                    </a:lnTo>
                    <a:lnTo>
                      <a:pt x="24" y="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7" name="Freeform 35"/>
              <p:cNvSpPr>
                <a:spLocks/>
              </p:cNvSpPr>
              <p:nvPr/>
            </p:nvSpPr>
            <p:spPr bwMode="hidden">
              <a:xfrm>
                <a:off x="540" y="3039"/>
                <a:ext cx="24" cy="24"/>
              </a:xfrm>
              <a:custGeom>
                <a:avLst/>
                <a:gdLst>
                  <a:gd name="T0" fmla="*/ 6 w 24"/>
                  <a:gd name="T1" fmla="*/ 0 h 24"/>
                  <a:gd name="T2" fmla="*/ 0 w 24"/>
                  <a:gd name="T3" fmla="*/ 0 h 24"/>
                  <a:gd name="T4" fmla="*/ 6 w 24"/>
                  <a:gd name="T5" fmla="*/ 0 h 24"/>
                  <a:gd name="T6" fmla="*/ 12 w 24"/>
                  <a:gd name="T7" fmla="*/ 6 h 24"/>
                  <a:gd name="T8" fmla="*/ 24 w 24"/>
                  <a:gd name="T9" fmla="*/ 24 h 24"/>
                  <a:gd name="T10" fmla="*/ 24 w 24"/>
                  <a:gd name="T11" fmla="*/ 18 h 24"/>
                  <a:gd name="T12" fmla="*/ 18 w 24"/>
                  <a:gd name="T13" fmla="*/ 6 h 24"/>
                  <a:gd name="T14" fmla="*/ 12 w 24"/>
                  <a:gd name="T15" fmla="*/ 0 h 24"/>
                  <a:gd name="T16" fmla="*/ 6 w 24"/>
                  <a:gd name="T17" fmla="*/ 0 h 24"/>
                  <a:gd name="T18" fmla="*/ 6 w 24"/>
                  <a:gd name="T19" fmla="*/ 0 h 24"/>
                  <a:gd name="T20" fmla="*/ 6 w 24"/>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4">
                    <a:moveTo>
                      <a:pt x="6" y="0"/>
                    </a:moveTo>
                    <a:lnTo>
                      <a:pt x="0" y="0"/>
                    </a:lnTo>
                    <a:lnTo>
                      <a:pt x="6" y="0"/>
                    </a:lnTo>
                    <a:lnTo>
                      <a:pt x="12" y="6"/>
                    </a:lnTo>
                    <a:lnTo>
                      <a:pt x="24" y="24"/>
                    </a:lnTo>
                    <a:lnTo>
                      <a:pt x="24" y="18"/>
                    </a:lnTo>
                    <a:lnTo>
                      <a:pt x="18" y="6"/>
                    </a:lnTo>
                    <a:lnTo>
                      <a:pt x="12" y="0"/>
                    </a:lnTo>
                    <a:lnTo>
                      <a:pt x="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8" name="Freeform 36"/>
              <p:cNvSpPr>
                <a:spLocks/>
              </p:cNvSpPr>
              <p:nvPr/>
            </p:nvSpPr>
            <p:spPr bwMode="hidden">
              <a:xfrm>
                <a:off x="801" y="2681"/>
                <a:ext cx="215" cy="216"/>
              </a:xfrm>
              <a:custGeom>
                <a:avLst/>
                <a:gdLst>
                  <a:gd name="T0" fmla="*/ 215 w 215"/>
                  <a:gd name="T1" fmla="*/ 0 h 216"/>
                  <a:gd name="T2" fmla="*/ 147 w 215"/>
                  <a:gd name="T3" fmla="*/ 36 h 216"/>
                  <a:gd name="T4" fmla="*/ 132 w 215"/>
                  <a:gd name="T5" fmla="*/ 49 h 216"/>
                  <a:gd name="T6" fmla="*/ 104 w 215"/>
                  <a:gd name="T7" fmla="*/ 79 h 216"/>
                  <a:gd name="T8" fmla="*/ 87 w 215"/>
                  <a:gd name="T9" fmla="*/ 114 h 216"/>
                  <a:gd name="T10" fmla="*/ 48 w 215"/>
                  <a:gd name="T11" fmla="*/ 156 h 216"/>
                  <a:gd name="T12" fmla="*/ 42 w 215"/>
                  <a:gd name="T13" fmla="*/ 166 h 216"/>
                  <a:gd name="T14" fmla="*/ 29 w 215"/>
                  <a:gd name="T15" fmla="*/ 177 h 216"/>
                  <a:gd name="T16" fmla="*/ 0 w 215"/>
                  <a:gd name="T17" fmla="*/ 208 h 216"/>
                  <a:gd name="T18" fmla="*/ 48 w 215"/>
                  <a:gd name="T19" fmla="*/ 216 h 216"/>
                  <a:gd name="T20" fmla="*/ 215 w 215"/>
                  <a:gd name="T21" fmla="*/ 0 h 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 h="216">
                    <a:moveTo>
                      <a:pt x="215" y="0"/>
                    </a:moveTo>
                    <a:lnTo>
                      <a:pt x="147" y="36"/>
                    </a:lnTo>
                    <a:lnTo>
                      <a:pt x="132" y="49"/>
                    </a:lnTo>
                    <a:lnTo>
                      <a:pt x="104" y="79"/>
                    </a:lnTo>
                    <a:lnTo>
                      <a:pt x="87" y="114"/>
                    </a:lnTo>
                    <a:lnTo>
                      <a:pt x="48" y="156"/>
                    </a:lnTo>
                    <a:lnTo>
                      <a:pt x="42" y="166"/>
                    </a:lnTo>
                    <a:lnTo>
                      <a:pt x="29" y="177"/>
                    </a:lnTo>
                    <a:lnTo>
                      <a:pt x="0" y="208"/>
                    </a:lnTo>
                    <a:lnTo>
                      <a:pt x="48" y="216"/>
                    </a:lnTo>
                    <a:lnTo>
                      <a:pt x="215" y="0"/>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39" name="Freeform 37"/>
              <p:cNvSpPr>
                <a:spLocks/>
              </p:cNvSpPr>
              <p:nvPr/>
            </p:nvSpPr>
            <p:spPr bwMode="hidden">
              <a:xfrm>
                <a:off x="536" y="2710"/>
                <a:ext cx="212" cy="179"/>
              </a:xfrm>
              <a:custGeom>
                <a:avLst/>
                <a:gdLst>
                  <a:gd name="T0" fmla="*/ 212 w 212"/>
                  <a:gd name="T1" fmla="*/ 0 h 179"/>
                  <a:gd name="T2" fmla="*/ 144 w 212"/>
                  <a:gd name="T3" fmla="*/ 36 h 179"/>
                  <a:gd name="T4" fmla="*/ 0 w 212"/>
                  <a:gd name="T5" fmla="*/ 179 h 179"/>
                  <a:gd name="T6" fmla="*/ 177 w 212"/>
                  <a:gd name="T7" fmla="*/ 85 h 179"/>
                  <a:gd name="T8" fmla="*/ 212 w 212"/>
                  <a:gd name="T9" fmla="*/ 0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179">
                    <a:moveTo>
                      <a:pt x="212" y="0"/>
                    </a:moveTo>
                    <a:lnTo>
                      <a:pt x="144" y="36"/>
                    </a:lnTo>
                    <a:lnTo>
                      <a:pt x="0" y="179"/>
                    </a:lnTo>
                    <a:lnTo>
                      <a:pt x="177" y="85"/>
                    </a:lnTo>
                    <a:lnTo>
                      <a:pt x="212" y="0"/>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40" name="Freeform 38"/>
              <p:cNvSpPr>
                <a:spLocks/>
              </p:cNvSpPr>
              <p:nvPr/>
            </p:nvSpPr>
            <p:spPr bwMode="hidden">
              <a:xfrm>
                <a:off x="1037" y="2609"/>
                <a:ext cx="64" cy="79"/>
              </a:xfrm>
              <a:custGeom>
                <a:avLst/>
                <a:gdLst>
                  <a:gd name="T0" fmla="*/ 0 w 64"/>
                  <a:gd name="T1" fmla="*/ 22 h 79"/>
                  <a:gd name="T2" fmla="*/ 64 w 64"/>
                  <a:gd name="T3" fmla="*/ 79 h 79"/>
                  <a:gd name="T4" fmla="*/ 60 w 64"/>
                  <a:gd name="T5" fmla="*/ 0 h 79"/>
                  <a:gd name="T6" fmla="*/ 0 w 64"/>
                  <a:gd name="T7" fmla="*/ 22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9">
                    <a:moveTo>
                      <a:pt x="0" y="22"/>
                    </a:moveTo>
                    <a:lnTo>
                      <a:pt x="64" y="79"/>
                    </a:lnTo>
                    <a:lnTo>
                      <a:pt x="60" y="0"/>
                    </a:lnTo>
                    <a:lnTo>
                      <a:pt x="0" y="22"/>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41" name="Freeform 39"/>
              <p:cNvSpPr>
                <a:spLocks/>
              </p:cNvSpPr>
              <p:nvPr userDrawn="1"/>
            </p:nvSpPr>
            <p:spPr bwMode="hidden">
              <a:xfrm>
                <a:off x="867" y="2471"/>
                <a:ext cx="137" cy="207"/>
              </a:xfrm>
              <a:custGeom>
                <a:avLst/>
                <a:gdLst>
                  <a:gd name="T0" fmla="*/ 0 w 137"/>
                  <a:gd name="T1" fmla="*/ 0 h 207"/>
                  <a:gd name="T2" fmla="*/ 17 w 137"/>
                  <a:gd name="T3" fmla="*/ 87 h 207"/>
                  <a:gd name="T4" fmla="*/ 69 w 137"/>
                  <a:gd name="T5" fmla="*/ 154 h 207"/>
                  <a:gd name="T6" fmla="*/ 137 w 137"/>
                  <a:gd name="T7" fmla="*/ 207 h 207"/>
                  <a:gd name="T8" fmla="*/ 0 w 137"/>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207">
                    <a:moveTo>
                      <a:pt x="0" y="0"/>
                    </a:moveTo>
                    <a:lnTo>
                      <a:pt x="17" y="87"/>
                    </a:lnTo>
                    <a:lnTo>
                      <a:pt x="69" y="154"/>
                    </a:lnTo>
                    <a:lnTo>
                      <a:pt x="137" y="207"/>
                    </a:lnTo>
                    <a:lnTo>
                      <a:pt x="0" y="0"/>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42" name="Freeform 40"/>
              <p:cNvSpPr>
                <a:spLocks/>
              </p:cNvSpPr>
              <p:nvPr userDrawn="1"/>
            </p:nvSpPr>
            <p:spPr bwMode="hidden">
              <a:xfrm>
                <a:off x="817" y="2507"/>
                <a:ext cx="65" cy="222"/>
              </a:xfrm>
              <a:custGeom>
                <a:avLst/>
                <a:gdLst>
                  <a:gd name="T0" fmla="*/ 0 w 65"/>
                  <a:gd name="T1" fmla="*/ 222 h 222"/>
                  <a:gd name="T2" fmla="*/ 40 w 65"/>
                  <a:gd name="T3" fmla="*/ 142 h 222"/>
                  <a:gd name="T4" fmla="*/ 65 w 65"/>
                  <a:gd name="T5" fmla="*/ 72 h 222"/>
                  <a:gd name="T6" fmla="*/ 7 w 65"/>
                  <a:gd name="T7" fmla="*/ 0 h 222"/>
                  <a:gd name="T8" fmla="*/ 0 w 65"/>
                  <a:gd name="T9" fmla="*/ 222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22">
                    <a:moveTo>
                      <a:pt x="0" y="222"/>
                    </a:moveTo>
                    <a:lnTo>
                      <a:pt x="40" y="142"/>
                    </a:lnTo>
                    <a:lnTo>
                      <a:pt x="65" y="72"/>
                    </a:lnTo>
                    <a:lnTo>
                      <a:pt x="7" y="0"/>
                    </a:lnTo>
                    <a:lnTo>
                      <a:pt x="0" y="222"/>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grpSp>
      </p:grpSp>
      <p:sp>
        <p:nvSpPr>
          <p:cNvPr id="19497" name="Rectangle 41"/>
          <p:cNvSpPr>
            <a:spLocks noGrp="1" noChangeArrowheads="1"/>
          </p:cNvSpPr>
          <p:nvPr>
            <p:ph type="ctrTitle"/>
          </p:nvPr>
        </p:nvSpPr>
        <p:spPr>
          <a:xfrm>
            <a:off x="685800" y="1447800"/>
            <a:ext cx="7772400" cy="1470025"/>
          </a:xfrm>
        </p:spPr>
        <p:txBody>
          <a:bodyPr/>
          <a:lstStyle>
            <a:lvl1pPr>
              <a:defRPr/>
            </a:lvl1pPr>
          </a:lstStyle>
          <a:p>
            <a:r>
              <a:rPr lang="ru-RU"/>
              <a:t>Образец заголовка</a:t>
            </a:r>
          </a:p>
        </p:txBody>
      </p:sp>
      <p:sp>
        <p:nvSpPr>
          <p:cNvPr id="19498" name="Rectangle 42"/>
          <p:cNvSpPr>
            <a:spLocks noGrp="1" noChangeArrowheads="1"/>
          </p:cNvSpPr>
          <p:nvPr>
            <p:ph type="subTitle" idx="1"/>
          </p:nvPr>
        </p:nvSpPr>
        <p:spPr>
          <a:xfrm>
            <a:off x="1371600" y="3203575"/>
            <a:ext cx="6400800" cy="1752600"/>
          </a:xfrm>
        </p:spPr>
        <p:txBody>
          <a:bodyPr/>
          <a:lstStyle>
            <a:lvl1pPr marL="0" indent="0" algn="ctr">
              <a:buFont typeface="Wingdings" pitchFamily="2" charset="2"/>
              <a:buNone/>
              <a:defRPr/>
            </a:lvl1pPr>
          </a:lstStyle>
          <a:p>
            <a:r>
              <a:rPr lang="ru-RU"/>
              <a:t>Образец подзаголовка</a:t>
            </a:r>
          </a:p>
        </p:txBody>
      </p:sp>
      <p:sp>
        <p:nvSpPr>
          <p:cNvPr id="43" name="Rectangle 43"/>
          <p:cNvSpPr>
            <a:spLocks noGrp="1" noChangeArrowheads="1"/>
          </p:cNvSpPr>
          <p:nvPr>
            <p:ph type="dt" sz="half" idx="10"/>
          </p:nvPr>
        </p:nvSpPr>
        <p:spPr>
          <a:xfrm>
            <a:off x="457200" y="6245225"/>
            <a:ext cx="2133600"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44" name="Rectangle 44"/>
          <p:cNvSpPr>
            <a:spLocks noGrp="1" noChangeArrowheads="1"/>
          </p:cNvSpPr>
          <p:nvPr>
            <p:ph type="ftr" sz="quarter" idx="11"/>
          </p:nvPr>
        </p:nvSpPr>
        <p:spPr>
          <a:xfrm>
            <a:off x="3124200" y="6245225"/>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45" name="Rectangle 45"/>
          <p:cNvSpPr>
            <a:spLocks noGrp="1" noChangeArrowheads="1"/>
          </p:cNvSpPr>
          <p:nvPr>
            <p:ph type="sldNum" sz="quarter" idx="12"/>
          </p:nvPr>
        </p:nvSpPr>
        <p:spPr>
          <a:xfrm>
            <a:off x="6553200" y="6245225"/>
            <a:ext cx="2133600"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97643A9-1D9C-48C1-8513-FFA14148CC57}"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64252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0866723-C020-4255-A518-A5E2FC19600F}"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01414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A86F13-A1A3-499C-A959-4C88B0790604}"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2870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ижний колонтитул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7" name="Номер слайда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F74D5F-0435-434C-9B02-5D132E1A8F6E}"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43133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8" name="Нижний колонтитул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9" name="Номер слайда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32E0F4-81DC-42F1-814F-0D211AADE93C}"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175825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4" name="Нижний колонтитул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омер слайда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ACC5B0F-2659-4878-B2B8-82906B61A319}"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906642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3" name="Нижний колонтитул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4" name="Номер слайда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0316307-4087-4E08-9FE2-558ABA1F86F7}"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533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215B570-33C7-4F9F-8FF9-2F8279905843}" type="slidenum">
              <a:rPr lang="ru-RU" altLang="ru-RU"/>
              <a:pPr>
                <a:defRPr/>
              </a:pPr>
              <a:t>‹#›</a:t>
            </a:fld>
            <a:endParaRPr lang="ru-RU" altLang="ru-RU"/>
          </a:p>
        </p:txBody>
      </p:sp>
    </p:spTree>
    <p:extLst>
      <p:ext uri="{BB962C8B-B14F-4D97-AF65-F5344CB8AC3E}">
        <p14:creationId xmlns:p14="http://schemas.microsoft.com/office/powerpoint/2010/main" val="2542068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ижний колонтитул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7" name="Номер слайда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D1B563-662C-4E83-9411-54B1048DF690}"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0496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ижний колонтитул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7" name="Номер слайда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869D624-9C14-4B61-92C7-65CD9E1F79D4}"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054717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2BDDD65-8C5D-4724-8B77-95D7C7885867}"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16274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158750"/>
            <a:ext cx="2057400" cy="59721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158750"/>
            <a:ext cx="6019800" cy="59721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39FA20E-F44C-412B-A141-B956DBC6A4B8}"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219552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8750"/>
            <a:ext cx="8229600" cy="1258888"/>
          </a:xfrm>
        </p:spPr>
        <p:txBody>
          <a:bodyPr/>
          <a:lstStyle/>
          <a:p>
            <a:r>
              <a:rPr lang="ru-RU"/>
              <a:t>Образец заголовка</a:t>
            </a:r>
          </a:p>
        </p:txBody>
      </p:sp>
      <p:sp>
        <p:nvSpPr>
          <p:cNvPr id="3" name="Таблица 2"/>
          <p:cNvSpPr>
            <a:spLocks noGrp="1"/>
          </p:cNvSpPr>
          <p:nvPr>
            <p:ph type="tbl" idx="1"/>
          </p:nvPr>
        </p:nvSpPr>
        <p:spPr>
          <a:xfrm>
            <a:off x="457200" y="1600200"/>
            <a:ext cx="8229600" cy="4530725"/>
          </a:xfrm>
        </p:spPr>
        <p:txBody>
          <a:bodyPr/>
          <a:lstStyle/>
          <a:p>
            <a:pPr lvl="0"/>
            <a:endParaRPr lang="ru-RU" noProof="0"/>
          </a:p>
        </p:txBody>
      </p:sp>
      <p:sp>
        <p:nvSpPr>
          <p:cNvPr id="4" name="Дата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3DD01C-69C1-469D-A19A-29D9F82F7ACE}"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55409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158750"/>
            <a:ext cx="8229600" cy="59721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Дата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4" name="Нижний колонтитул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5" name="Номер слайда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FFEAD0-C2EF-4971-8EA8-108504A0C958}"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586364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ru-RU"/>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6"/>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Slide Number Placeholder 7"/>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0386AC8-72D5-4F42-ABA6-7F148C416DF0}"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
        <p:nvSpPr>
          <p:cNvPr id="6" name="Footer Placeholder 8"/>
          <p:cNvSpPr>
            <a:spLocks noGrp="1"/>
          </p:cNvSpPr>
          <p:nvPr>
            <p:ph type="ftr"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7531049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2420A18-E67D-48F3-8DF3-F93736420406}"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5405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Oval 6"/>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5" name="Oval 7"/>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6" name="Oval 8"/>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7"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75F682A-3246-44B8-8C78-45B940B197A0}"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691670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4"/>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DFC1BBE-0ED8-41EB-B5F3-318F941C56EF}"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9524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A8525792-3BB4-494C-8435-A11BE1965307}" type="slidenum">
              <a:rPr lang="ru-RU" altLang="ru-RU"/>
              <a:pPr>
                <a:defRPr/>
              </a:pPr>
              <a:t>‹#›</a:t>
            </a:fld>
            <a:endParaRPr lang="ru-RU" altLang="ru-RU"/>
          </a:p>
        </p:txBody>
      </p:sp>
    </p:spTree>
    <p:extLst>
      <p:ext uri="{BB962C8B-B14F-4D97-AF65-F5344CB8AC3E}">
        <p14:creationId xmlns:p14="http://schemas.microsoft.com/office/powerpoint/2010/main" val="31277609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1" name="Content Placeholder 10"/>
          <p:cNvSpPr>
            <a:spLocks noGrp="1"/>
          </p:cNvSpPr>
          <p:nvPr>
            <p:ph sz="quarter" idx="13"/>
          </p:nvPr>
        </p:nvSpPr>
        <p:spPr>
          <a:xfrm>
            <a:off x="457200" y="2212848"/>
            <a:ext cx="4041648" cy="391363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5"/>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8" name="Footer Placeholder 7"/>
          <p:cNvSpPr>
            <a:spLocks noGrp="1"/>
          </p:cNvSpPr>
          <p:nvPr>
            <p:ph type="ftr"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Slide Number Placeholder 8"/>
          <p:cNvSpPr>
            <a:spLocks noGrp="1"/>
          </p:cNvSpPr>
          <p:nvPr>
            <p:ph type="sldNum" sz="quarter" idx="17"/>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3FA313F-94C2-447E-835B-A42F8C8F3431}"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32646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Footer Placeholder 3"/>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BADEE65-10EB-47F0-96E8-93BE0C7070CA}"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1523632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3" name="Footer Placeholder 2"/>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4860BB9-C509-4060-A9FB-A0AE52B89635}"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7839450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ru-RU"/>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D820FBA-FA32-4272-93AC-AA1D2696E882}"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205454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ru-RU"/>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F58E11A-42B9-4022-9D4E-9589F0DD0679}"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141828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CC70935-058D-491C-BB89-6F2C8470562F}"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0972743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626BAC1-CFC6-486F-AF5D-1906BC236CA6}"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6200513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158750"/>
            <a:ext cx="8229600" cy="59721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Rectangle 43"/>
          <p:cNvSpPr>
            <a:spLocks noGrp="1" noChangeArrowheads="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Rectangle 44"/>
          <p:cNvSpPr>
            <a:spLocks noGrp="1" noChangeArrowheads="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Rectangle 45"/>
          <p:cNvSpPr>
            <a:spLocks noGrp="1" noChangeArrowheads="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1845A0A-DB28-45BC-B65F-4745A8FC68C6}"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8676231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ru-RU"/>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6"/>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Slide Number Placeholder 7"/>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D39BA8E-2B02-4D51-B353-4977DF4D5D94}"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
        <p:nvSpPr>
          <p:cNvPr id="6" name="Footer Placeholder 8"/>
          <p:cNvSpPr>
            <a:spLocks noGrp="1"/>
          </p:cNvSpPr>
          <p:nvPr>
            <p:ph type="ftr"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9182621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8293DE3-7A30-47A8-ACD6-497E343AE637}"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2773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1993392-2DAF-406B-A5B9-97027D295F49}" type="slidenum">
              <a:rPr lang="ru-RU" altLang="ru-RU"/>
              <a:pPr>
                <a:defRPr/>
              </a:pPr>
              <a:t>‹#›</a:t>
            </a:fld>
            <a:endParaRPr lang="ru-RU" altLang="ru-RU"/>
          </a:p>
        </p:txBody>
      </p:sp>
    </p:spTree>
    <p:extLst>
      <p:ext uri="{BB962C8B-B14F-4D97-AF65-F5344CB8AC3E}">
        <p14:creationId xmlns:p14="http://schemas.microsoft.com/office/powerpoint/2010/main" val="96183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Oval 6"/>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5" name="Oval 7"/>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6" name="Oval 8"/>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7"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F40A06B-2779-4F0F-B2C3-C03622423EF4}"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004973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4"/>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59BC19A-993C-4DC8-ABB5-5499E3850FD9}"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661297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1" name="Content Placeholder 10"/>
          <p:cNvSpPr>
            <a:spLocks noGrp="1"/>
          </p:cNvSpPr>
          <p:nvPr>
            <p:ph sz="quarter" idx="13"/>
          </p:nvPr>
        </p:nvSpPr>
        <p:spPr>
          <a:xfrm>
            <a:off x="457200" y="2212848"/>
            <a:ext cx="4041648" cy="391363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5"/>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8" name="Footer Placeholder 7"/>
          <p:cNvSpPr>
            <a:spLocks noGrp="1"/>
          </p:cNvSpPr>
          <p:nvPr>
            <p:ph type="ftr"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9" name="Slide Number Placeholder 8"/>
          <p:cNvSpPr>
            <a:spLocks noGrp="1"/>
          </p:cNvSpPr>
          <p:nvPr>
            <p:ph type="sldNum" sz="quarter" idx="17"/>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61D9AD3-2CD7-4DF5-A81B-60A990F02296}"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7711670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Footer Placeholder 3"/>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57166F0-A419-4C9A-9E3E-DA30E778B100}"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059049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3" name="Footer Placeholder 2"/>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2BF96B8-1538-4B31-B0A1-A2050D50B104}"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29104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ru-RU"/>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97FC1E4-259E-4E94-ABC7-C29A2DCCBD77}"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8897985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ru-RU"/>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C68CD86-68B6-45BE-B7FE-1DD85CDB2852}"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6241971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241CC5B-8E81-42EF-BE3D-67DB74FB9B81}"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9018681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5E0C6F4-256A-49F0-BCB9-F1771D806C0C}"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85567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DB3BF133-6802-415B-8A88-816D7A409FAF}" type="slidenum">
              <a:rPr lang="ru-RU" altLang="ru-RU"/>
              <a:pPr>
                <a:defRPr/>
              </a:pPr>
              <a:t>‹#›</a:t>
            </a:fld>
            <a:endParaRPr lang="ru-RU" altLang="ru-RU"/>
          </a:p>
        </p:txBody>
      </p:sp>
    </p:spTree>
    <p:extLst>
      <p:ext uri="{BB962C8B-B14F-4D97-AF65-F5344CB8AC3E}">
        <p14:creationId xmlns:p14="http://schemas.microsoft.com/office/powerpoint/2010/main" val="371528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DCCA4C34-733F-4817-9BF1-F7736C6749A6}" type="slidenum">
              <a:rPr lang="ru-RU" altLang="ru-RU"/>
              <a:pPr>
                <a:defRPr/>
              </a:pPr>
              <a:t>‹#›</a:t>
            </a:fld>
            <a:endParaRPr lang="ru-RU" altLang="ru-RU"/>
          </a:p>
        </p:txBody>
      </p:sp>
    </p:spTree>
    <p:extLst>
      <p:ext uri="{BB962C8B-B14F-4D97-AF65-F5344CB8AC3E}">
        <p14:creationId xmlns:p14="http://schemas.microsoft.com/office/powerpoint/2010/main" val="216905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BDF04936-792C-4856-B919-A00F61955BFF}" type="slidenum">
              <a:rPr lang="ru-RU" altLang="ru-RU"/>
              <a:pPr>
                <a:defRPr/>
              </a:pPr>
              <a:t>‹#›</a:t>
            </a:fld>
            <a:endParaRPr lang="ru-RU" altLang="ru-RU"/>
          </a:p>
        </p:txBody>
      </p:sp>
    </p:spTree>
    <p:extLst>
      <p:ext uri="{BB962C8B-B14F-4D97-AF65-F5344CB8AC3E}">
        <p14:creationId xmlns:p14="http://schemas.microsoft.com/office/powerpoint/2010/main" val="347302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DF1DFD8-3688-4986-B11D-6CCF6E8A1623}" type="slidenum">
              <a:rPr lang="ru-RU" altLang="ru-RU"/>
              <a:pPr>
                <a:defRPr/>
              </a:pPr>
              <a:t>‹#›</a:t>
            </a:fld>
            <a:endParaRPr lang="ru-RU" altLang="ru-RU"/>
          </a:p>
        </p:txBody>
      </p:sp>
    </p:spTree>
    <p:extLst>
      <p:ext uri="{BB962C8B-B14F-4D97-AF65-F5344CB8AC3E}">
        <p14:creationId xmlns:p14="http://schemas.microsoft.com/office/powerpoint/2010/main" val="22558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0C636FEE-D533-424F-AE25-8F60FCBB5E0B}" type="slidenum">
              <a:rPr lang="ru-RU" altLang="ru-RU"/>
              <a:pPr>
                <a:defRPr/>
              </a:pPr>
              <a:t>‹#›</a:t>
            </a:fld>
            <a:endParaRPr lang="ru-RU" altLang="ru-RU"/>
          </a:p>
        </p:txBody>
      </p:sp>
    </p:spTree>
    <p:extLst>
      <p:ext uri="{BB962C8B-B14F-4D97-AF65-F5344CB8AC3E}">
        <p14:creationId xmlns:p14="http://schemas.microsoft.com/office/powerpoint/2010/main" val="346073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BD33332-7F73-4C88-B429-F4104B6D744B}" type="slidenum">
              <a:rPr lang="ru-RU" altLang="ru-RU"/>
              <a:pPr>
                <a:defRPr/>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0825" cy="6851650"/>
            <a:chOff x="0" y="0"/>
            <a:chExt cx="5758" cy="4316"/>
          </a:xfrm>
        </p:grpSpPr>
        <p:sp>
          <p:nvSpPr>
            <p:cNvPr id="1032" name="Freeform 3"/>
            <p:cNvSpPr>
              <a:spLocks/>
            </p:cNvSpPr>
            <p:nvPr/>
          </p:nvSpPr>
          <p:spPr bwMode="hidden">
            <a:xfrm>
              <a:off x="1812" y="2811"/>
              <a:ext cx="3946" cy="1505"/>
            </a:xfrm>
            <a:custGeom>
              <a:avLst/>
              <a:gdLst>
                <a:gd name="T0" fmla="*/ 149 w 3934"/>
                <a:gd name="T1" fmla="*/ 1505 h 1505"/>
                <a:gd name="T2" fmla="*/ 693 w 3934"/>
                <a:gd name="T3" fmla="*/ 1331 h 1505"/>
                <a:gd name="T4" fmla="*/ 1225 w 3934"/>
                <a:gd name="T5" fmla="*/ 1157 h 1505"/>
                <a:gd name="T6" fmla="*/ 1743 w 3934"/>
                <a:gd name="T7" fmla="*/ 977 h 1505"/>
                <a:gd name="T8" fmla="*/ 2239 w 3934"/>
                <a:gd name="T9" fmla="*/ 792 h 1505"/>
                <a:gd name="T10" fmla="*/ 2480 w 3934"/>
                <a:gd name="T11" fmla="*/ 696 h 1505"/>
                <a:gd name="T12" fmla="*/ 2714 w 3934"/>
                <a:gd name="T13" fmla="*/ 606 h 1505"/>
                <a:gd name="T14" fmla="*/ 2945 w 3934"/>
                <a:gd name="T15" fmla="*/ 510 h 1505"/>
                <a:gd name="T16" fmla="*/ 3169 w 3934"/>
                <a:gd name="T17" fmla="*/ 420 h 1505"/>
                <a:gd name="T18" fmla="*/ 3378 w 3934"/>
                <a:gd name="T19" fmla="*/ 324 h 1505"/>
                <a:gd name="T20" fmla="*/ 3584 w 3934"/>
                <a:gd name="T21" fmla="*/ 234 h 1505"/>
                <a:gd name="T22" fmla="*/ 3783 w 3934"/>
                <a:gd name="T23" fmla="*/ 138 h 1505"/>
                <a:gd name="T24" fmla="*/ 3970 w 3934"/>
                <a:gd name="T25" fmla="*/ 48 h 1505"/>
                <a:gd name="T26" fmla="*/ 3970 w 3934"/>
                <a:gd name="T27" fmla="*/ 0 h 1505"/>
                <a:gd name="T28" fmla="*/ 3776 w 3934"/>
                <a:gd name="T29" fmla="*/ 96 h 1505"/>
                <a:gd name="T30" fmla="*/ 3572 w 3934"/>
                <a:gd name="T31" fmla="*/ 192 h 1505"/>
                <a:gd name="T32" fmla="*/ 3360 w 3934"/>
                <a:gd name="T33" fmla="*/ 288 h 1505"/>
                <a:gd name="T34" fmla="*/ 3145 w 3934"/>
                <a:gd name="T35" fmla="*/ 384 h 1505"/>
                <a:gd name="T36" fmla="*/ 2915 w 3934"/>
                <a:gd name="T37" fmla="*/ 480 h 1505"/>
                <a:gd name="T38" fmla="*/ 2678 w 3934"/>
                <a:gd name="T39" fmla="*/ 576 h 1505"/>
                <a:gd name="T40" fmla="*/ 2430 w 3934"/>
                <a:gd name="T41" fmla="*/ 672 h 1505"/>
                <a:gd name="T42" fmla="*/ 2185 w 3934"/>
                <a:gd name="T43" fmla="*/ 768 h 1505"/>
                <a:gd name="T44" fmla="*/ 1925 w 3934"/>
                <a:gd name="T45" fmla="*/ 864 h 1505"/>
                <a:gd name="T46" fmla="*/ 1665 w 3934"/>
                <a:gd name="T47" fmla="*/ 960 h 1505"/>
                <a:gd name="T48" fmla="*/ 1121 w 3934"/>
                <a:gd name="T49" fmla="*/ 1145 h 1505"/>
                <a:gd name="T50" fmla="*/ 568 w 3934"/>
                <a:gd name="T51" fmla="*/ 1331 h 1505"/>
                <a:gd name="T52" fmla="*/ 0 w 3934"/>
                <a:gd name="T53" fmla="*/ 1505 h 1505"/>
                <a:gd name="T54" fmla="*/ 149 w 3934"/>
                <a:gd name="T55" fmla="*/ 1505 h 1505"/>
                <a:gd name="T56" fmla="*/ 149 w 3934"/>
                <a:gd name="T57" fmla="*/ 1505 h 15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4" h="1505">
                  <a:moveTo>
                    <a:pt x="149" y="1505"/>
                  </a:moveTo>
                  <a:lnTo>
                    <a:pt x="687" y="1331"/>
                  </a:lnTo>
                  <a:lnTo>
                    <a:pt x="1213" y="1157"/>
                  </a:lnTo>
                  <a:lnTo>
                    <a:pt x="1728" y="977"/>
                  </a:lnTo>
                  <a:lnTo>
                    <a:pt x="2218" y="792"/>
                  </a:lnTo>
                  <a:lnTo>
                    <a:pt x="2457" y="696"/>
                  </a:lnTo>
                  <a:lnTo>
                    <a:pt x="2690" y="606"/>
                  </a:lnTo>
                  <a:lnTo>
                    <a:pt x="2918" y="510"/>
                  </a:lnTo>
                  <a:lnTo>
                    <a:pt x="3139" y="420"/>
                  </a:lnTo>
                  <a:lnTo>
                    <a:pt x="3348" y="324"/>
                  </a:lnTo>
                  <a:lnTo>
                    <a:pt x="3551" y="234"/>
                  </a:lnTo>
                  <a:lnTo>
                    <a:pt x="3749" y="138"/>
                  </a:lnTo>
                  <a:lnTo>
                    <a:pt x="3934" y="48"/>
                  </a:lnTo>
                  <a:lnTo>
                    <a:pt x="3934" y="0"/>
                  </a:lnTo>
                  <a:lnTo>
                    <a:pt x="3743" y="96"/>
                  </a:lnTo>
                  <a:lnTo>
                    <a:pt x="3539" y="192"/>
                  </a:lnTo>
                  <a:lnTo>
                    <a:pt x="3330" y="288"/>
                  </a:lnTo>
                  <a:lnTo>
                    <a:pt x="3115" y="384"/>
                  </a:lnTo>
                  <a:lnTo>
                    <a:pt x="2888" y="480"/>
                  </a:lnTo>
                  <a:lnTo>
                    <a:pt x="2654" y="576"/>
                  </a:lnTo>
                  <a:lnTo>
                    <a:pt x="2409" y="672"/>
                  </a:lnTo>
                  <a:lnTo>
                    <a:pt x="2164" y="768"/>
                  </a:lnTo>
                  <a:lnTo>
                    <a:pt x="1907" y="864"/>
                  </a:lnTo>
                  <a:lnTo>
                    <a:pt x="1650" y="960"/>
                  </a:lnTo>
                  <a:lnTo>
                    <a:pt x="1112" y="1145"/>
                  </a:lnTo>
                  <a:lnTo>
                    <a:pt x="562" y="1331"/>
                  </a:lnTo>
                  <a:lnTo>
                    <a:pt x="0" y="1505"/>
                  </a:lnTo>
                  <a:lnTo>
                    <a:pt x="149" y="1505"/>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33" name="Freeform 4"/>
            <p:cNvSpPr>
              <a:spLocks/>
            </p:cNvSpPr>
            <p:nvPr/>
          </p:nvSpPr>
          <p:spPr bwMode="hidden">
            <a:xfrm>
              <a:off x="4025" y="3627"/>
              <a:ext cx="1733" cy="689"/>
            </a:xfrm>
            <a:custGeom>
              <a:avLst/>
              <a:gdLst>
                <a:gd name="T0" fmla="*/ 132 w 1728"/>
                <a:gd name="T1" fmla="*/ 689 h 689"/>
                <a:gd name="T2" fmla="*/ 556 w 1728"/>
                <a:gd name="T3" fmla="*/ 527 h 689"/>
                <a:gd name="T4" fmla="*/ 972 w 1728"/>
                <a:gd name="T5" fmla="*/ 365 h 689"/>
                <a:gd name="T6" fmla="*/ 1169 w 1728"/>
                <a:gd name="T7" fmla="*/ 287 h 689"/>
                <a:gd name="T8" fmla="*/ 1369 w 1728"/>
                <a:gd name="T9" fmla="*/ 203 h 689"/>
                <a:gd name="T10" fmla="*/ 1562 w 1728"/>
                <a:gd name="T11" fmla="*/ 126 h 689"/>
                <a:gd name="T12" fmla="*/ 1743 w 1728"/>
                <a:gd name="T13" fmla="*/ 48 h 689"/>
                <a:gd name="T14" fmla="*/ 1743 w 1728"/>
                <a:gd name="T15" fmla="*/ 0 h 689"/>
                <a:gd name="T16" fmla="*/ 1543 w 1728"/>
                <a:gd name="T17" fmla="*/ 84 h 689"/>
                <a:gd name="T18" fmla="*/ 1339 w 1728"/>
                <a:gd name="T19" fmla="*/ 167 h 689"/>
                <a:gd name="T20" fmla="*/ 1127 w 1728"/>
                <a:gd name="T21" fmla="*/ 257 h 689"/>
                <a:gd name="T22" fmla="*/ 912 w 1728"/>
                <a:gd name="T23" fmla="*/ 341 h 689"/>
                <a:gd name="T24" fmla="*/ 457 w 1728"/>
                <a:gd name="T25" fmla="*/ 515 h 689"/>
                <a:gd name="T26" fmla="*/ 0 w 1728"/>
                <a:gd name="T27" fmla="*/ 689 h 689"/>
                <a:gd name="T28" fmla="*/ 132 w 1728"/>
                <a:gd name="T29" fmla="*/ 689 h 689"/>
                <a:gd name="T30" fmla="*/ 132 w 1728"/>
                <a:gd name="T31" fmla="*/ 689 h 6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8" h="689">
                  <a:moveTo>
                    <a:pt x="132" y="689"/>
                  </a:moveTo>
                  <a:lnTo>
                    <a:pt x="550" y="527"/>
                  </a:lnTo>
                  <a:lnTo>
                    <a:pt x="963" y="365"/>
                  </a:lnTo>
                  <a:lnTo>
                    <a:pt x="1160" y="287"/>
                  </a:lnTo>
                  <a:lnTo>
                    <a:pt x="1357" y="203"/>
                  </a:lnTo>
                  <a:lnTo>
                    <a:pt x="1549" y="126"/>
                  </a:lnTo>
                  <a:lnTo>
                    <a:pt x="1728" y="48"/>
                  </a:lnTo>
                  <a:lnTo>
                    <a:pt x="1728" y="0"/>
                  </a:lnTo>
                  <a:lnTo>
                    <a:pt x="1531" y="84"/>
                  </a:lnTo>
                  <a:lnTo>
                    <a:pt x="1327" y="167"/>
                  </a:lnTo>
                  <a:lnTo>
                    <a:pt x="1118" y="257"/>
                  </a:lnTo>
                  <a:lnTo>
                    <a:pt x="903" y="341"/>
                  </a:lnTo>
                  <a:lnTo>
                    <a:pt x="454" y="515"/>
                  </a:lnTo>
                  <a:lnTo>
                    <a:pt x="0" y="689"/>
                  </a:lnTo>
                  <a:lnTo>
                    <a:pt x="132" y="689"/>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34" name="Freeform 5"/>
            <p:cNvSpPr>
              <a:spLocks/>
            </p:cNvSpPr>
            <p:nvPr/>
          </p:nvSpPr>
          <p:spPr bwMode="hidden">
            <a:xfrm>
              <a:off x="0" y="0"/>
              <a:ext cx="5578" cy="3447"/>
            </a:xfrm>
            <a:custGeom>
              <a:avLst/>
              <a:gdLst>
                <a:gd name="T0" fmla="*/ 5612 w 5561"/>
                <a:gd name="T1" fmla="*/ 929 h 3447"/>
                <a:gd name="T2" fmla="*/ 5588 w 5561"/>
                <a:gd name="T3" fmla="*/ 773 h 3447"/>
                <a:gd name="T4" fmla="*/ 5504 w 5561"/>
                <a:gd name="T5" fmla="*/ 629 h 3447"/>
                <a:gd name="T6" fmla="*/ 5375 w 5561"/>
                <a:gd name="T7" fmla="*/ 492 h 3447"/>
                <a:gd name="T8" fmla="*/ 5196 w 5561"/>
                <a:gd name="T9" fmla="*/ 366 h 3447"/>
                <a:gd name="T10" fmla="*/ 4966 w 5561"/>
                <a:gd name="T11" fmla="*/ 252 h 3447"/>
                <a:gd name="T12" fmla="*/ 4694 w 5561"/>
                <a:gd name="T13" fmla="*/ 144 h 3447"/>
                <a:gd name="T14" fmla="*/ 4380 w 5561"/>
                <a:gd name="T15" fmla="*/ 48 h 3447"/>
                <a:gd name="T16" fmla="*/ 4036 w 5561"/>
                <a:gd name="T17" fmla="*/ 0 h 3447"/>
                <a:gd name="T18" fmla="*/ 4398 w 5561"/>
                <a:gd name="T19" fmla="*/ 90 h 3447"/>
                <a:gd name="T20" fmla="*/ 4712 w 5561"/>
                <a:gd name="T21" fmla="*/ 192 h 3447"/>
                <a:gd name="T22" fmla="*/ 4978 w 5561"/>
                <a:gd name="T23" fmla="*/ 306 h 3447"/>
                <a:gd name="T24" fmla="*/ 5196 w 5561"/>
                <a:gd name="T25" fmla="*/ 426 h 3447"/>
                <a:gd name="T26" fmla="*/ 5363 w 5561"/>
                <a:gd name="T27" fmla="*/ 557 h 3447"/>
                <a:gd name="T28" fmla="*/ 5480 w 5561"/>
                <a:gd name="T29" fmla="*/ 701 h 3447"/>
                <a:gd name="T30" fmla="*/ 5540 w 5561"/>
                <a:gd name="T31" fmla="*/ 851 h 3447"/>
                <a:gd name="T32" fmla="*/ 5540 w 5561"/>
                <a:gd name="T33" fmla="*/ 1013 h 3447"/>
                <a:gd name="T34" fmla="*/ 5492 w 5561"/>
                <a:gd name="T35" fmla="*/ 1163 h 3447"/>
                <a:gd name="T36" fmla="*/ 5393 w 5561"/>
                <a:gd name="T37" fmla="*/ 1319 h 3447"/>
                <a:gd name="T38" fmla="*/ 5250 w 5561"/>
                <a:gd name="T39" fmla="*/ 1475 h 3447"/>
                <a:gd name="T40" fmla="*/ 5062 w 5561"/>
                <a:gd name="T41" fmla="*/ 1630 h 3447"/>
                <a:gd name="T42" fmla="*/ 4834 w 5561"/>
                <a:gd name="T43" fmla="*/ 1786 h 3447"/>
                <a:gd name="T44" fmla="*/ 4568 w 5561"/>
                <a:gd name="T45" fmla="*/ 1948 h 3447"/>
                <a:gd name="T46" fmla="*/ 4254 w 5561"/>
                <a:gd name="T47" fmla="*/ 2104 h 3447"/>
                <a:gd name="T48" fmla="*/ 3911 w 5561"/>
                <a:gd name="T49" fmla="*/ 2260 h 3447"/>
                <a:gd name="T50" fmla="*/ 3531 w 5561"/>
                <a:gd name="T51" fmla="*/ 2416 h 3447"/>
                <a:gd name="T52" fmla="*/ 3112 w 5561"/>
                <a:gd name="T53" fmla="*/ 2566 h 3447"/>
                <a:gd name="T54" fmla="*/ 2667 w 5561"/>
                <a:gd name="T55" fmla="*/ 2715 h 3447"/>
                <a:gd name="T56" fmla="*/ 2185 w 5561"/>
                <a:gd name="T57" fmla="*/ 2865 h 3447"/>
                <a:gd name="T58" fmla="*/ 1677 w 5561"/>
                <a:gd name="T59" fmla="*/ 3009 h 3447"/>
                <a:gd name="T60" fmla="*/ 1145 w 5561"/>
                <a:gd name="T61" fmla="*/ 3147 h 3447"/>
                <a:gd name="T62" fmla="*/ 586 w 5561"/>
                <a:gd name="T63" fmla="*/ 3279 h 3447"/>
                <a:gd name="T64" fmla="*/ 0 w 5561"/>
                <a:gd name="T65" fmla="*/ 3447 h 3447"/>
                <a:gd name="T66" fmla="*/ 876 w 5561"/>
                <a:gd name="T67" fmla="*/ 3249 h 3447"/>
                <a:gd name="T68" fmla="*/ 1429 w 5561"/>
                <a:gd name="T69" fmla="*/ 3105 h 3447"/>
                <a:gd name="T70" fmla="*/ 1955 w 5561"/>
                <a:gd name="T71" fmla="*/ 2961 h 3447"/>
                <a:gd name="T72" fmla="*/ 2455 w 5561"/>
                <a:gd name="T73" fmla="*/ 2817 h 3447"/>
                <a:gd name="T74" fmla="*/ 2927 w 5561"/>
                <a:gd name="T75" fmla="*/ 2668 h 3447"/>
                <a:gd name="T76" fmla="*/ 3360 w 5561"/>
                <a:gd name="T77" fmla="*/ 2512 h 3447"/>
                <a:gd name="T78" fmla="*/ 3764 w 5561"/>
                <a:gd name="T79" fmla="*/ 2356 h 3447"/>
                <a:gd name="T80" fmla="*/ 4135 w 5561"/>
                <a:gd name="T81" fmla="*/ 2200 h 3447"/>
                <a:gd name="T82" fmla="*/ 4467 w 5561"/>
                <a:gd name="T83" fmla="*/ 2038 h 3447"/>
                <a:gd name="T84" fmla="*/ 4761 w 5561"/>
                <a:gd name="T85" fmla="*/ 1876 h 3447"/>
                <a:gd name="T86" fmla="*/ 5014 w 5561"/>
                <a:gd name="T87" fmla="*/ 1720 h 3447"/>
                <a:gd name="T88" fmla="*/ 5226 w 5561"/>
                <a:gd name="T89" fmla="*/ 1559 h 3447"/>
                <a:gd name="T90" fmla="*/ 5387 w 5561"/>
                <a:gd name="T91" fmla="*/ 1397 h 3447"/>
                <a:gd name="T92" fmla="*/ 5510 w 5561"/>
                <a:gd name="T93" fmla="*/ 1241 h 3447"/>
                <a:gd name="T94" fmla="*/ 5588 w 5561"/>
                <a:gd name="T95" fmla="*/ 1085 h 3447"/>
                <a:gd name="T96" fmla="*/ 5606 w 5561"/>
                <a:gd name="T97" fmla="*/ 1007 h 34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561" h="3447">
                  <a:moveTo>
                    <a:pt x="5555" y="1007"/>
                  </a:moveTo>
                  <a:lnTo>
                    <a:pt x="5561" y="929"/>
                  </a:lnTo>
                  <a:lnTo>
                    <a:pt x="5555" y="851"/>
                  </a:lnTo>
                  <a:lnTo>
                    <a:pt x="5537" y="773"/>
                  </a:lnTo>
                  <a:lnTo>
                    <a:pt x="5501" y="701"/>
                  </a:lnTo>
                  <a:lnTo>
                    <a:pt x="5453" y="629"/>
                  </a:lnTo>
                  <a:lnTo>
                    <a:pt x="5399" y="563"/>
                  </a:lnTo>
                  <a:lnTo>
                    <a:pt x="5327" y="492"/>
                  </a:lnTo>
                  <a:lnTo>
                    <a:pt x="5244" y="432"/>
                  </a:lnTo>
                  <a:lnTo>
                    <a:pt x="5148" y="366"/>
                  </a:lnTo>
                  <a:lnTo>
                    <a:pt x="5040" y="306"/>
                  </a:lnTo>
                  <a:lnTo>
                    <a:pt x="4921" y="252"/>
                  </a:lnTo>
                  <a:lnTo>
                    <a:pt x="4795" y="198"/>
                  </a:lnTo>
                  <a:lnTo>
                    <a:pt x="4652" y="144"/>
                  </a:lnTo>
                  <a:lnTo>
                    <a:pt x="4502" y="90"/>
                  </a:lnTo>
                  <a:lnTo>
                    <a:pt x="4341" y="48"/>
                  </a:lnTo>
                  <a:lnTo>
                    <a:pt x="4167" y="0"/>
                  </a:lnTo>
                  <a:lnTo>
                    <a:pt x="4000" y="0"/>
                  </a:lnTo>
                  <a:lnTo>
                    <a:pt x="4185" y="42"/>
                  </a:lnTo>
                  <a:lnTo>
                    <a:pt x="4359" y="90"/>
                  </a:lnTo>
                  <a:lnTo>
                    <a:pt x="4520" y="138"/>
                  </a:lnTo>
                  <a:lnTo>
                    <a:pt x="4670" y="192"/>
                  </a:lnTo>
                  <a:lnTo>
                    <a:pt x="4807" y="246"/>
                  </a:lnTo>
                  <a:lnTo>
                    <a:pt x="4933" y="306"/>
                  </a:lnTo>
                  <a:lnTo>
                    <a:pt x="5046" y="366"/>
                  </a:lnTo>
                  <a:lnTo>
                    <a:pt x="5148" y="426"/>
                  </a:lnTo>
                  <a:lnTo>
                    <a:pt x="5238" y="492"/>
                  </a:lnTo>
                  <a:lnTo>
                    <a:pt x="5315" y="557"/>
                  </a:lnTo>
                  <a:lnTo>
                    <a:pt x="5381" y="629"/>
                  </a:lnTo>
                  <a:lnTo>
                    <a:pt x="5429" y="701"/>
                  </a:lnTo>
                  <a:lnTo>
                    <a:pt x="5465" y="779"/>
                  </a:lnTo>
                  <a:lnTo>
                    <a:pt x="5489" y="851"/>
                  </a:lnTo>
                  <a:lnTo>
                    <a:pt x="5495" y="935"/>
                  </a:lnTo>
                  <a:lnTo>
                    <a:pt x="5489" y="1013"/>
                  </a:lnTo>
                  <a:lnTo>
                    <a:pt x="5471" y="1091"/>
                  </a:lnTo>
                  <a:lnTo>
                    <a:pt x="5441" y="1163"/>
                  </a:lnTo>
                  <a:lnTo>
                    <a:pt x="5399" y="1241"/>
                  </a:lnTo>
                  <a:lnTo>
                    <a:pt x="5345" y="1319"/>
                  </a:lnTo>
                  <a:lnTo>
                    <a:pt x="5280" y="1397"/>
                  </a:lnTo>
                  <a:lnTo>
                    <a:pt x="5202" y="1475"/>
                  </a:lnTo>
                  <a:lnTo>
                    <a:pt x="5118" y="1553"/>
                  </a:lnTo>
                  <a:lnTo>
                    <a:pt x="5017" y="1630"/>
                  </a:lnTo>
                  <a:lnTo>
                    <a:pt x="4909" y="1708"/>
                  </a:lnTo>
                  <a:lnTo>
                    <a:pt x="4789" y="1786"/>
                  </a:lnTo>
                  <a:lnTo>
                    <a:pt x="4664" y="1870"/>
                  </a:lnTo>
                  <a:lnTo>
                    <a:pt x="4526" y="1948"/>
                  </a:lnTo>
                  <a:lnTo>
                    <a:pt x="4377" y="2026"/>
                  </a:lnTo>
                  <a:lnTo>
                    <a:pt x="4215" y="2104"/>
                  </a:lnTo>
                  <a:lnTo>
                    <a:pt x="4048" y="2182"/>
                  </a:lnTo>
                  <a:lnTo>
                    <a:pt x="3875" y="2260"/>
                  </a:lnTo>
                  <a:lnTo>
                    <a:pt x="3689" y="2338"/>
                  </a:lnTo>
                  <a:lnTo>
                    <a:pt x="3498" y="2416"/>
                  </a:lnTo>
                  <a:lnTo>
                    <a:pt x="3295" y="2488"/>
                  </a:lnTo>
                  <a:lnTo>
                    <a:pt x="3085" y="2566"/>
                  </a:lnTo>
                  <a:lnTo>
                    <a:pt x="2864" y="2644"/>
                  </a:lnTo>
                  <a:lnTo>
                    <a:pt x="2643" y="2715"/>
                  </a:lnTo>
                  <a:lnTo>
                    <a:pt x="2410" y="2793"/>
                  </a:lnTo>
                  <a:lnTo>
                    <a:pt x="2164" y="2865"/>
                  </a:lnTo>
                  <a:lnTo>
                    <a:pt x="1919" y="2937"/>
                  </a:lnTo>
                  <a:lnTo>
                    <a:pt x="1662" y="3009"/>
                  </a:lnTo>
                  <a:lnTo>
                    <a:pt x="1399" y="3075"/>
                  </a:lnTo>
                  <a:lnTo>
                    <a:pt x="1136" y="3147"/>
                  </a:lnTo>
                  <a:lnTo>
                    <a:pt x="861" y="3213"/>
                  </a:lnTo>
                  <a:lnTo>
                    <a:pt x="580" y="3279"/>
                  </a:lnTo>
                  <a:lnTo>
                    <a:pt x="0" y="3411"/>
                  </a:lnTo>
                  <a:lnTo>
                    <a:pt x="0" y="3447"/>
                  </a:lnTo>
                  <a:lnTo>
                    <a:pt x="586" y="3315"/>
                  </a:lnTo>
                  <a:lnTo>
                    <a:pt x="867" y="3249"/>
                  </a:lnTo>
                  <a:lnTo>
                    <a:pt x="1148" y="3177"/>
                  </a:lnTo>
                  <a:lnTo>
                    <a:pt x="1417" y="3105"/>
                  </a:lnTo>
                  <a:lnTo>
                    <a:pt x="1680" y="3039"/>
                  </a:lnTo>
                  <a:lnTo>
                    <a:pt x="1937" y="2961"/>
                  </a:lnTo>
                  <a:lnTo>
                    <a:pt x="2188" y="2889"/>
                  </a:lnTo>
                  <a:lnTo>
                    <a:pt x="2434" y="2817"/>
                  </a:lnTo>
                  <a:lnTo>
                    <a:pt x="2673" y="2739"/>
                  </a:lnTo>
                  <a:lnTo>
                    <a:pt x="2900" y="2668"/>
                  </a:lnTo>
                  <a:lnTo>
                    <a:pt x="3121" y="2590"/>
                  </a:lnTo>
                  <a:lnTo>
                    <a:pt x="3330" y="2512"/>
                  </a:lnTo>
                  <a:lnTo>
                    <a:pt x="3534" y="2434"/>
                  </a:lnTo>
                  <a:lnTo>
                    <a:pt x="3731" y="2356"/>
                  </a:lnTo>
                  <a:lnTo>
                    <a:pt x="3916" y="2278"/>
                  </a:lnTo>
                  <a:lnTo>
                    <a:pt x="4096" y="2200"/>
                  </a:lnTo>
                  <a:lnTo>
                    <a:pt x="4263" y="2116"/>
                  </a:lnTo>
                  <a:lnTo>
                    <a:pt x="4425" y="2038"/>
                  </a:lnTo>
                  <a:lnTo>
                    <a:pt x="4574" y="1960"/>
                  </a:lnTo>
                  <a:lnTo>
                    <a:pt x="4718" y="1876"/>
                  </a:lnTo>
                  <a:lnTo>
                    <a:pt x="4849" y="1798"/>
                  </a:lnTo>
                  <a:lnTo>
                    <a:pt x="4969" y="1720"/>
                  </a:lnTo>
                  <a:lnTo>
                    <a:pt x="5076" y="1636"/>
                  </a:lnTo>
                  <a:lnTo>
                    <a:pt x="5178" y="1559"/>
                  </a:lnTo>
                  <a:lnTo>
                    <a:pt x="5262" y="1481"/>
                  </a:lnTo>
                  <a:lnTo>
                    <a:pt x="5339" y="1397"/>
                  </a:lnTo>
                  <a:lnTo>
                    <a:pt x="5405" y="1319"/>
                  </a:lnTo>
                  <a:lnTo>
                    <a:pt x="5459" y="1241"/>
                  </a:lnTo>
                  <a:lnTo>
                    <a:pt x="5507" y="1163"/>
                  </a:lnTo>
                  <a:lnTo>
                    <a:pt x="5537" y="1085"/>
                  </a:lnTo>
                  <a:lnTo>
                    <a:pt x="5555" y="1007"/>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8438" name="Freeform 6"/>
            <p:cNvSpPr>
              <a:spLocks/>
            </p:cNvSpPr>
            <p:nvPr/>
          </p:nvSpPr>
          <p:spPr bwMode="hidden">
            <a:xfrm>
              <a:off x="4942" y="0"/>
              <a:ext cx="816" cy="276"/>
            </a:xfrm>
            <a:custGeom>
              <a:avLst/>
              <a:gdLst/>
              <a:ahLst/>
              <a:cxnLst>
                <a:cxn ang="0">
                  <a:pos x="813" y="222"/>
                </a:cxn>
                <a:cxn ang="0">
                  <a:pos x="670" y="162"/>
                </a:cxn>
                <a:cxn ang="0">
                  <a:pos x="514" y="108"/>
                </a:cxn>
                <a:cxn ang="0">
                  <a:pos x="347" y="54"/>
                </a:cxn>
                <a:cxn ang="0">
                  <a:pos x="167" y="0"/>
                </a:cxn>
                <a:cxn ang="0">
                  <a:pos x="0" y="0"/>
                </a:cxn>
                <a:cxn ang="0">
                  <a:pos x="227" y="60"/>
                </a:cxn>
                <a:cxn ang="0">
                  <a:pos x="442" y="132"/>
                </a:cxn>
                <a:cxn ang="0">
                  <a:pos x="634" y="204"/>
                </a:cxn>
                <a:cxn ang="0">
                  <a:pos x="813" y="276"/>
                </a:cxn>
                <a:cxn ang="0">
                  <a:pos x="813" y="222"/>
                </a:cxn>
                <a:cxn ang="0">
                  <a:pos x="813" y="222"/>
                </a:cxn>
              </a:cxnLst>
              <a:rect l="0" t="0" r="r" b="b"/>
              <a:pathLst>
                <a:path w="813" h="276">
                  <a:moveTo>
                    <a:pt x="813" y="222"/>
                  </a:moveTo>
                  <a:lnTo>
                    <a:pt x="670" y="162"/>
                  </a:lnTo>
                  <a:lnTo>
                    <a:pt x="514" y="108"/>
                  </a:lnTo>
                  <a:lnTo>
                    <a:pt x="347" y="54"/>
                  </a:lnTo>
                  <a:lnTo>
                    <a:pt x="167" y="0"/>
                  </a:lnTo>
                  <a:lnTo>
                    <a:pt x="0" y="0"/>
                  </a:lnTo>
                  <a:lnTo>
                    <a:pt x="227" y="60"/>
                  </a:lnTo>
                  <a:lnTo>
                    <a:pt x="442" y="132"/>
                  </a:lnTo>
                  <a:lnTo>
                    <a:pt x="634" y="204"/>
                  </a:lnTo>
                  <a:lnTo>
                    <a:pt x="813" y="276"/>
                  </a:lnTo>
                  <a:lnTo>
                    <a:pt x="813" y="222"/>
                  </a:lnTo>
                  <a:lnTo>
                    <a:pt x="813" y="222"/>
                  </a:lnTo>
                  <a:close/>
                </a:path>
              </a:pathLst>
            </a:custGeom>
            <a:gradFill rotWithShape="1">
              <a:gsLst>
                <a:gs pos="0">
                  <a:schemeClr val="bg2"/>
                </a:gs>
                <a:gs pos="50000">
                  <a:schemeClr val="bg2">
                    <a:gamma/>
                    <a:tint val="81961"/>
                    <a:invGamma/>
                  </a:schemeClr>
                </a:gs>
                <a:gs pos="100000">
                  <a:schemeClr val="bg2"/>
                </a:gs>
              </a:gsLst>
              <a:lin ang="0" scaled="1"/>
            </a:gradFill>
            <a:ln w="0" cmpd="sng">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36" name="Freeform 7"/>
            <p:cNvSpPr>
              <a:spLocks/>
            </p:cNvSpPr>
            <p:nvPr/>
          </p:nvSpPr>
          <p:spPr bwMode="hidden">
            <a:xfrm>
              <a:off x="0" y="1984"/>
              <a:ext cx="5758" cy="2098"/>
            </a:xfrm>
            <a:custGeom>
              <a:avLst/>
              <a:gdLst>
                <a:gd name="T0" fmla="*/ 5794 w 5740"/>
                <a:gd name="T1" fmla="*/ 0 h 2098"/>
                <a:gd name="T2" fmla="*/ 5692 w 5740"/>
                <a:gd name="T3" fmla="*/ 72 h 2098"/>
                <a:gd name="T4" fmla="*/ 5588 w 5740"/>
                <a:gd name="T5" fmla="*/ 138 h 2098"/>
                <a:gd name="T6" fmla="*/ 5474 w 5740"/>
                <a:gd name="T7" fmla="*/ 210 h 2098"/>
                <a:gd name="T8" fmla="*/ 5355 w 5740"/>
                <a:gd name="T9" fmla="*/ 276 h 2098"/>
                <a:gd name="T10" fmla="*/ 5100 w 5740"/>
                <a:gd name="T11" fmla="*/ 414 h 2098"/>
                <a:gd name="T12" fmla="*/ 4822 w 5740"/>
                <a:gd name="T13" fmla="*/ 552 h 2098"/>
                <a:gd name="T14" fmla="*/ 4520 w 5740"/>
                <a:gd name="T15" fmla="*/ 690 h 2098"/>
                <a:gd name="T16" fmla="*/ 4201 w 5740"/>
                <a:gd name="T17" fmla="*/ 827 h 2098"/>
                <a:gd name="T18" fmla="*/ 3863 w 5740"/>
                <a:gd name="T19" fmla="*/ 959 h 2098"/>
                <a:gd name="T20" fmla="*/ 3501 w 5740"/>
                <a:gd name="T21" fmla="*/ 1091 h 2098"/>
                <a:gd name="T22" fmla="*/ 3121 w 5740"/>
                <a:gd name="T23" fmla="*/ 1223 h 2098"/>
                <a:gd name="T24" fmla="*/ 2722 w 5740"/>
                <a:gd name="T25" fmla="*/ 1355 h 2098"/>
                <a:gd name="T26" fmla="*/ 2305 w 5740"/>
                <a:gd name="T27" fmla="*/ 1481 h 2098"/>
                <a:gd name="T28" fmla="*/ 1878 w 5740"/>
                <a:gd name="T29" fmla="*/ 1601 h 2098"/>
                <a:gd name="T30" fmla="*/ 1429 w 5740"/>
                <a:gd name="T31" fmla="*/ 1721 h 2098"/>
                <a:gd name="T32" fmla="*/ 966 w 5740"/>
                <a:gd name="T33" fmla="*/ 1834 h 2098"/>
                <a:gd name="T34" fmla="*/ 490 w 5740"/>
                <a:gd name="T35" fmla="*/ 1948 h 2098"/>
                <a:gd name="T36" fmla="*/ 0 w 5740"/>
                <a:gd name="T37" fmla="*/ 2056 h 2098"/>
                <a:gd name="T38" fmla="*/ 0 w 5740"/>
                <a:gd name="T39" fmla="*/ 2098 h 2098"/>
                <a:gd name="T40" fmla="*/ 483 w 5740"/>
                <a:gd name="T41" fmla="*/ 1990 h 2098"/>
                <a:gd name="T42" fmla="*/ 960 w 5740"/>
                <a:gd name="T43" fmla="*/ 1882 h 2098"/>
                <a:gd name="T44" fmla="*/ 1417 w 5740"/>
                <a:gd name="T45" fmla="*/ 1763 h 2098"/>
                <a:gd name="T46" fmla="*/ 1860 w 5740"/>
                <a:gd name="T47" fmla="*/ 1649 h 2098"/>
                <a:gd name="T48" fmla="*/ 2287 w 5740"/>
                <a:gd name="T49" fmla="*/ 1523 h 2098"/>
                <a:gd name="T50" fmla="*/ 2703 w 5740"/>
                <a:gd name="T51" fmla="*/ 1397 h 2098"/>
                <a:gd name="T52" fmla="*/ 3097 w 5740"/>
                <a:gd name="T53" fmla="*/ 1271 h 2098"/>
                <a:gd name="T54" fmla="*/ 3477 w 5740"/>
                <a:gd name="T55" fmla="*/ 1139 h 2098"/>
                <a:gd name="T56" fmla="*/ 3839 w 5740"/>
                <a:gd name="T57" fmla="*/ 1007 h 2098"/>
                <a:gd name="T58" fmla="*/ 4177 w 5740"/>
                <a:gd name="T59" fmla="*/ 875 h 2098"/>
                <a:gd name="T60" fmla="*/ 4502 w 5740"/>
                <a:gd name="T61" fmla="*/ 737 h 2098"/>
                <a:gd name="T62" fmla="*/ 4804 w 5740"/>
                <a:gd name="T63" fmla="*/ 600 h 2098"/>
                <a:gd name="T64" fmla="*/ 5088 w 5740"/>
                <a:gd name="T65" fmla="*/ 462 h 2098"/>
                <a:gd name="T66" fmla="*/ 5343 w 5740"/>
                <a:gd name="T67" fmla="*/ 324 h 2098"/>
                <a:gd name="T68" fmla="*/ 5582 w 5740"/>
                <a:gd name="T69" fmla="*/ 186 h 2098"/>
                <a:gd name="T70" fmla="*/ 5794 w 5740"/>
                <a:gd name="T71" fmla="*/ 48 h 2098"/>
                <a:gd name="T72" fmla="*/ 5794 w 5740"/>
                <a:gd name="T73" fmla="*/ 0 h 2098"/>
                <a:gd name="T74" fmla="*/ 5794 w 5740"/>
                <a:gd name="T75" fmla="*/ 0 h 20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40" h="2098">
                  <a:moveTo>
                    <a:pt x="5740" y="0"/>
                  </a:moveTo>
                  <a:lnTo>
                    <a:pt x="5638" y="72"/>
                  </a:lnTo>
                  <a:lnTo>
                    <a:pt x="5537" y="138"/>
                  </a:lnTo>
                  <a:lnTo>
                    <a:pt x="5423" y="210"/>
                  </a:lnTo>
                  <a:lnTo>
                    <a:pt x="5304" y="276"/>
                  </a:lnTo>
                  <a:lnTo>
                    <a:pt x="5052" y="414"/>
                  </a:lnTo>
                  <a:lnTo>
                    <a:pt x="4777" y="552"/>
                  </a:lnTo>
                  <a:lnTo>
                    <a:pt x="4478" y="690"/>
                  </a:lnTo>
                  <a:lnTo>
                    <a:pt x="4162" y="827"/>
                  </a:lnTo>
                  <a:lnTo>
                    <a:pt x="3827" y="959"/>
                  </a:lnTo>
                  <a:lnTo>
                    <a:pt x="3468" y="1091"/>
                  </a:lnTo>
                  <a:lnTo>
                    <a:pt x="3091" y="1223"/>
                  </a:lnTo>
                  <a:lnTo>
                    <a:pt x="2697" y="1355"/>
                  </a:lnTo>
                  <a:lnTo>
                    <a:pt x="2284" y="1481"/>
                  </a:lnTo>
                  <a:lnTo>
                    <a:pt x="1860" y="1601"/>
                  </a:lnTo>
                  <a:lnTo>
                    <a:pt x="1417" y="1721"/>
                  </a:lnTo>
                  <a:lnTo>
                    <a:pt x="957" y="1834"/>
                  </a:lnTo>
                  <a:lnTo>
                    <a:pt x="484" y="1948"/>
                  </a:lnTo>
                  <a:lnTo>
                    <a:pt x="0" y="2056"/>
                  </a:lnTo>
                  <a:lnTo>
                    <a:pt x="0" y="2098"/>
                  </a:lnTo>
                  <a:lnTo>
                    <a:pt x="478" y="1990"/>
                  </a:lnTo>
                  <a:lnTo>
                    <a:pt x="951" y="1882"/>
                  </a:lnTo>
                  <a:lnTo>
                    <a:pt x="1405" y="1763"/>
                  </a:lnTo>
                  <a:lnTo>
                    <a:pt x="1842" y="1649"/>
                  </a:lnTo>
                  <a:lnTo>
                    <a:pt x="2266" y="1523"/>
                  </a:lnTo>
                  <a:lnTo>
                    <a:pt x="2679" y="1397"/>
                  </a:lnTo>
                  <a:lnTo>
                    <a:pt x="3067" y="1271"/>
                  </a:lnTo>
                  <a:lnTo>
                    <a:pt x="3444" y="1139"/>
                  </a:lnTo>
                  <a:lnTo>
                    <a:pt x="3803" y="1007"/>
                  </a:lnTo>
                  <a:lnTo>
                    <a:pt x="4138" y="875"/>
                  </a:lnTo>
                  <a:lnTo>
                    <a:pt x="4460" y="737"/>
                  </a:lnTo>
                  <a:lnTo>
                    <a:pt x="4759" y="600"/>
                  </a:lnTo>
                  <a:lnTo>
                    <a:pt x="5040" y="462"/>
                  </a:lnTo>
                  <a:lnTo>
                    <a:pt x="5292" y="324"/>
                  </a:lnTo>
                  <a:lnTo>
                    <a:pt x="5531" y="186"/>
                  </a:lnTo>
                  <a:lnTo>
                    <a:pt x="5740" y="48"/>
                  </a:lnTo>
                  <a:lnTo>
                    <a:pt x="5740"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37" name="Freeform 8"/>
            <p:cNvSpPr>
              <a:spLocks/>
            </p:cNvSpPr>
            <p:nvPr/>
          </p:nvSpPr>
          <p:spPr bwMode="hidden">
            <a:xfrm>
              <a:off x="0" y="102"/>
              <a:ext cx="1961" cy="1265"/>
            </a:xfrm>
            <a:custGeom>
              <a:avLst/>
              <a:gdLst>
                <a:gd name="T0" fmla="*/ 1973 w 1955"/>
                <a:gd name="T1" fmla="*/ 485 h 1265"/>
                <a:gd name="T2" fmla="*/ 1919 w 1955"/>
                <a:gd name="T3" fmla="*/ 390 h 1265"/>
                <a:gd name="T4" fmla="*/ 1785 w 1955"/>
                <a:gd name="T5" fmla="*/ 306 h 1265"/>
                <a:gd name="T6" fmla="*/ 1594 w 1955"/>
                <a:gd name="T7" fmla="*/ 228 h 1265"/>
                <a:gd name="T8" fmla="*/ 1339 w 1955"/>
                <a:gd name="T9" fmla="*/ 162 h 1265"/>
                <a:gd name="T10" fmla="*/ 1019 w 1955"/>
                <a:gd name="T11" fmla="*/ 102 h 1265"/>
                <a:gd name="T12" fmla="*/ 652 w 1955"/>
                <a:gd name="T13" fmla="*/ 54 h 1265"/>
                <a:gd name="T14" fmla="*/ 230 w 1955"/>
                <a:gd name="T15" fmla="*/ 18 h 1265"/>
                <a:gd name="T16" fmla="*/ 0 w 1955"/>
                <a:gd name="T17" fmla="*/ 12 h 1265"/>
                <a:gd name="T18" fmla="*/ 434 w 1955"/>
                <a:gd name="T19" fmla="*/ 48 h 1265"/>
                <a:gd name="T20" fmla="*/ 821 w 1955"/>
                <a:gd name="T21" fmla="*/ 90 h 1265"/>
                <a:gd name="T22" fmla="*/ 1160 w 1955"/>
                <a:gd name="T23" fmla="*/ 144 h 1265"/>
                <a:gd name="T24" fmla="*/ 1435 w 1955"/>
                <a:gd name="T25" fmla="*/ 204 h 1265"/>
                <a:gd name="T26" fmla="*/ 1653 w 1955"/>
                <a:gd name="T27" fmla="*/ 276 h 1265"/>
                <a:gd name="T28" fmla="*/ 1812 w 1955"/>
                <a:gd name="T29" fmla="*/ 360 h 1265"/>
                <a:gd name="T30" fmla="*/ 1901 w 1955"/>
                <a:gd name="T31" fmla="*/ 443 h 1265"/>
                <a:gd name="T32" fmla="*/ 1919 w 1955"/>
                <a:gd name="T33" fmla="*/ 539 h 1265"/>
                <a:gd name="T34" fmla="*/ 1872 w 1955"/>
                <a:gd name="T35" fmla="*/ 629 h 1265"/>
                <a:gd name="T36" fmla="*/ 1761 w 1955"/>
                <a:gd name="T37" fmla="*/ 719 h 1265"/>
                <a:gd name="T38" fmla="*/ 1594 w 1955"/>
                <a:gd name="T39" fmla="*/ 809 h 1265"/>
                <a:gd name="T40" fmla="*/ 1369 w 1955"/>
                <a:gd name="T41" fmla="*/ 899 h 1265"/>
                <a:gd name="T42" fmla="*/ 1097 w 1955"/>
                <a:gd name="T43" fmla="*/ 989 h 1265"/>
                <a:gd name="T44" fmla="*/ 771 w 1955"/>
                <a:gd name="T45" fmla="*/ 1073 h 1265"/>
                <a:gd name="T46" fmla="*/ 410 w 1955"/>
                <a:gd name="T47" fmla="*/ 1157 h 1265"/>
                <a:gd name="T48" fmla="*/ 0 w 1955"/>
                <a:gd name="T49" fmla="*/ 1241 h 1265"/>
                <a:gd name="T50" fmla="*/ 218 w 1955"/>
                <a:gd name="T51" fmla="*/ 1223 h 1265"/>
                <a:gd name="T52" fmla="*/ 616 w 1955"/>
                <a:gd name="T53" fmla="*/ 1139 h 1265"/>
                <a:gd name="T54" fmla="*/ 966 w 1955"/>
                <a:gd name="T55" fmla="*/ 1049 h 1265"/>
                <a:gd name="T56" fmla="*/ 1274 w 1955"/>
                <a:gd name="T57" fmla="*/ 959 h 1265"/>
                <a:gd name="T58" fmla="*/ 1528 w 1955"/>
                <a:gd name="T59" fmla="*/ 863 h 1265"/>
                <a:gd name="T60" fmla="*/ 1731 w 1955"/>
                <a:gd name="T61" fmla="*/ 767 h 1265"/>
                <a:gd name="T62" fmla="*/ 1878 w 1955"/>
                <a:gd name="T63" fmla="*/ 677 h 1265"/>
                <a:gd name="T64" fmla="*/ 1955 w 1955"/>
                <a:gd name="T65" fmla="*/ 581 h 1265"/>
                <a:gd name="T66" fmla="*/ 1973 w 1955"/>
                <a:gd name="T67" fmla="*/ 533 h 12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55" h="1265">
                  <a:moveTo>
                    <a:pt x="1955" y="533"/>
                  </a:moveTo>
                  <a:lnTo>
                    <a:pt x="1955" y="485"/>
                  </a:lnTo>
                  <a:lnTo>
                    <a:pt x="1937" y="438"/>
                  </a:lnTo>
                  <a:lnTo>
                    <a:pt x="1901" y="390"/>
                  </a:lnTo>
                  <a:lnTo>
                    <a:pt x="1842" y="348"/>
                  </a:lnTo>
                  <a:lnTo>
                    <a:pt x="1770" y="306"/>
                  </a:lnTo>
                  <a:lnTo>
                    <a:pt x="1686" y="270"/>
                  </a:lnTo>
                  <a:lnTo>
                    <a:pt x="1579" y="228"/>
                  </a:lnTo>
                  <a:lnTo>
                    <a:pt x="1459" y="198"/>
                  </a:lnTo>
                  <a:lnTo>
                    <a:pt x="1327" y="162"/>
                  </a:lnTo>
                  <a:lnTo>
                    <a:pt x="1178" y="132"/>
                  </a:lnTo>
                  <a:lnTo>
                    <a:pt x="1010" y="102"/>
                  </a:lnTo>
                  <a:lnTo>
                    <a:pt x="837" y="78"/>
                  </a:lnTo>
                  <a:lnTo>
                    <a:pt x="646" y="54"/>
                  </a:lnTo>
                  <a:lnTo>
                    <a:pt x="442" y="36"/>
                  </a:lnTo>
                  <a:lnTo>
                    <a:pt x="227" y="18"/>
                  </a:lnTo>
                  <a:lnTo>
                    <a:pt x="0" y="0"/>
                  </a:lnTo>
                  <a:lnTo>
                    <a:pt x="0" y="12"/>
                  </a:lnTo>
                  <a:lnTo>
                    <a:pt x="221" y="30"/>
                  </a:lnTo>
                  <a:lnTo>
                    <a:pt x="431" y="48"/>
                  </a:lnTo>
                  <a:lnTo>
                    <a:pt x="628" y="66"/>
                  </a:lnTo>
                  <a:lnTo>
                    <a:pt x="813" y="90"/>
                  </a:lnTo>
                  <a:lnTo>
                    <a:pt x="987" y="114"/>
                  </a:lnTo>
                  <a:lnTo>
                    <a:pt x="1148" y="144"/>
                  </a:lnTo>
                  <a:lnTo>
                    <a:pt x="1292" y="174"/>
                  </a:lnTo>
                  <a:lnTo>
                    <a:pt x="1423" y="204"/>
                  </a:lnTo>
                  <a:lnTo>
                    <a:pt x="1537" y="240"/>
                  </a:lnTo>
                  <a:lnTo>
                    <a:pt x="1638" y="276"/>
                  </a:lnTo>
                  <a:lnTo>
                    <a:pt x="1728" y="318"/>
                  </a:lnTo>
                  <a:lnTo>
                    <a:pt x="1794" y="360"/>
                  </a:lnTo>
                  <a:lnTo>
                    <a:pt x="1848" y="402"/>
                  </a:lnTo>
                  <a:lnTo>
                    <a:pt x="1883" y="443"/>
                  </a:lnTo>
                  <a:lnTo>
                    <a:pt x="1901" y="491"/>
                  </a:lnTo>
                  <a:lnTo>
                    <a:pt x="1901" y="539"/>
                  </a:lnTo>
                  <a:lnTo>
                    <a:pt x="1883" y="587"/>
                  </a:lnTo>
                  <a:lnTo>
                    <a:pt x="1854" y="629"/>
                  </a:lnTo>
                  <a:lnTo>
                    <a:pt x="1806" y="677"/>
                  </a:lnTo>
                  <a:lnTo>
                    <a:pt x="1746" y="719"/>
                  </a:lnTo>
                  <a:lnTo>
                    <a:pt x="1668" y="767"/>
                  </a:lnTo>
                  <a:lnTo>
                    <a:pt x="1579" y="809"/>
                  </a:lnTo>
                  <a:lnTo>
                    <a:pt x="1471" y="857"/>
                  </a:lnTo>
                  <a:lnTo>
                    <a:pt x="1357" y="899"/>
                  </a:lnTo>
                  <a:lnTo>
                    <a:pt x="1226" y="941"/>
                  </a:lnTo>
                  <a:lnTo>
                    <a:pt x="1088" y="989"/>
                  </a:lnTo>
                  <a:lnTo>
                    <a:pt x="933" y="1031"/>
                  </a:lnTo>
                  <a:lnTo>
                    <a:pt x="765" y="1073"/>
                  </a:lnTo>
                  <a:lnTo>
                    <a:pt x="592" y="1115"/>
                  </a:lnTo>
                  <a:lnTo>
                    <a:pt x="407" y="1157"/>
                  </a:lnTo>
                  <a:lnTo>
                    <a:pt x="209" y="1199"/>
                  </a:lnTo>
                  <a:lnTo>
                    <a:pt x="0" y="1241"/>
                  </a:lnTo>
                  <a:lnTo>
                    <a:pt x="0" y="1265"/>
                  </a:lnTo>
                  <a:lnTo>
                    <a:pt x="215" y="1223"/>
                  </a:lnTo>
                  <a:lnTo>
                    <a:pt x="413" y="1181"/>
                  </a:lnTo>
                  <a:lnTo>
                    <a:pt x="610" y="1139"/>
                  </a:lnTo>
                  <a:lnTo>
                    <a:pt x="789" y="1091"/>
                  </a:lnTo>
                  <a:lnTo>
                    <a:pt x="957" y="1049"/>
                  </a:lnTo>
                  <a:lnTo>
                    <a:pt x="1118" y="1001"/>
                  </a:lnTo>
                  <a:lnTo>
                    <a:pt x="1262" y="959"/>
                  </a:lnTo>
                  <a:lnTo>
                    <a:pt x="1393" y="911"/>
                  </a:lnTo>
                  <a:lnTo>
                    <a:pt x="1513" y="863"/>
                  </a:lnTo>
                  <a:lnTo>
                    <a:pt x="1620" y="815"/>
                  </a:lnTo>
                  <a:lnTo>
                    <a:pt x="1716" y="767"/>
                  </a:lnTo>
                  <a:lnTo>
                    <a:pt x="1794" y="725"/>
                  </a:lnTo>
                  <a:lnTo>
                    <a:pt x="1860" y="677"/>
                  </a:lnTo>
                  <a:lnTo>
                    <a:pt x="1907" y="629"/>
                  </a:lnTo>
                  <a:lnTo>
                    <a:pt x="1937" y="581"/>
                  </a:lnTo>
                  <a:lnTo>
                    <a:pt x="1955" y="533"/>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38" name="Freeform 9"/>
            <p:cNvSpPr>
              <a:spLocks/>
            </p:cNvSpPr>
            <p:nvPr/>
          </p:nvSpPr>
          <p:spPr bwMode="hidden">
            <a:xfrm>
              <a:off x="0" y="0"/>
              <a:ext cx="4709" cy="2901"/>
            </a:xfrm>
            <a:custGeom>
              <a:avLst/>
              <a:gdLst>
                <a:gd name="T0" fmla="*/ 4739 w 4694"/>
                <a:gd name="T1" fmla="*/ 797 h 2901"/>
                <a:gd name="T2" fmla="*/ 4709 w 4694"/>
                <a:gd name="T3" fmla="*/ 665 h 2901"/>
                <a:gd name="T4" fmla="*/ 4631 w 4694"/>
                <a:gd name="T5" fmla="*/ 540 h 2901"/>
                <a:gd name="T6" fmla="*/ 4508 w 4694"/>
                <a:gd name="T7" fmla="*/ 426 h 2901"/>
                <a:gd name="T8" fmla="*/ 4341 w 4694"/>
                <a:gd name="T9" fmla="*/ 312 h 2901"/>
                <a:gd name="T10" fmla="*/ 4123 w 4694"/>
                <a:gd name="T11" fmla="*/ 216 h 2901"/>
                <a:gd name="T12" fmla="*/ 3869 w 4694"/>
                <a:gd name="T13" fmla="*/ 120 h 2901"/>
                <a:gd name="T14" fmla="*/ 3573 w 4694"/>
                <a:gd name="T15" fmla="*/ 36 h 2901"/>
                <a:gd name="T16" fmla="*/ 3235 w 4694"/>
                <a:gd name="T17" fmla="*/ 0 h 2901"/>
                <a:gd name="T18" fmla="*/ 3573 w 4694"/>
                <a:gd name="T19" fmla="*/ 78 h 2901"/>
                <a:gd name="T20" fmla="*/ 3869 w 4694"/>
                <a:gd name="T21" fmla="*/ 162 h 2901"/>
                <a:gd name="T22" fmla="*/ 4123 w 4694"/>
                <a:gd name="T23" fmla="*/ 258 h 2901"/>
                <a:gd name="T24" fmla="*/ 4329 w 4694"/>
                <a:gd name="T25" fmla="*/ 366 h 2901"/>
                <a:gd name="T26" fmla="*/ 4485 w 4694"/>
                <a:gd name="T27" fmla="*/ 480 h 2901"/>
                <a:gd name="T28" fmla="*/ 4595 w 4694"/>
                <a:gd name="T29" fmla="*/ 605 h 2901"/>
                <a:gd name="T30" fmla="*/ 4655 w 4694"/>
                <a:gd name="T31" fmla="*/ 737 h 2901"/>
                <a:gd name="T32" fmla="*/ 4655 w 4694"/>
                <a:gd name="T33" fmla="*/ 875 h 2901"/>
                <a:gd name="T34" fmla="*/ 4613 w 4694"/>
                <a:gd name="T35" fmla="*/ 1001 h 2901"/>
                <a:gd name="T36" fmla="*/ 4532 w 4694"/>
                <a:gd name="T37" fmla="*/ 1127 h 2901"/>
                <a:gd name="T38" fmla="*/ 4413 w 4694"/>
                <a:gd name="T39" fmla="*/ 1259 h 2901"/>
                <a:gd name="T40" fmla="*/ 4256 w 4694"/>
                <a:gd name="T41" fmla="*/ 1385 h 2901"/>
                <a:gd name="T42" fmla="*/ 4063 w 4694"/>
                <a:gd name="T43" fmla="*/ 1517 h 2901"/>
                <a:gd name="T44" fmla="*/ 3839 w 4694"/>
                <a:gd name="T45" fmla="*/ 1648 h 2901"/>
                <a:gd name="T46" fmla="*/ 3579 w 4694"/>
                <a:gd name="T47" fmla="*/ 1774 h 2901"/>
                <a:gd name="T48" fmla="*/ 3289 w 4694"/>
                <a:gd name="T49" fmla="*/ 1906 h 2901"/>
                <a:gd name="T50" fmla="*/ 2969 w 4694"/>
                <a:gd name="T51" fmla="*/ 2032 h 2901"/>
                <a:gd name="T52" fmla="*/ 2619 w 4694"/>
                <a:gd name="T53" fmla="*/ 2164 h 2901"/>
                <a:gd name="T54" fmla="*/ 2245 w 4694"/>
                <a:gd name="T55" fmla="*/ 2284 h 2901"/>
                <a:gd name="T56" fmla="*/ 1842 w 4694"/>
                <a:gd name="T57" fmla="*/ 2410 h 2901"/>
                <a:gd name="T58" fmla="*/ 1411 w 4694"/>
                <a:gd name="T59" fmla="*/ 2530 h 2901"/>
                <a:gd name="T60" fmla="*/ 490 w 4694"/>
                <a:gd name="T61" fmla="*/ 2757 h 2901"/>
                <a:gd name="T62" fmla="*/ 0 w 4694"/>
                <a:gd name="T63" fmla="*/ 2901 h 2901"/>
                <a:gd name="T64" fmla="*/ 978 w 4694"/>
                <a:gd name="T65" fmla="*/ 2674 h 2901"/>
                <a:gd name="T66" fmla="*/ 1653 w 4694"/>
                <a:gd name="T67" fmla="*/ 2494 h 2901"/>
                <a:gd name="T68" fmla="*/ 2078 w 4694"/>
                <a:gd name="T69" fmla="*/ 2374 h 2901"/>
                <a:gd name="T70" fmla="*/ 2475 w 4694"/>
                <a:gd name="T71" fmla="*/ 2248 h 2901"/>
                <a:gd name="T72" fmla="*/ 2843 w 4694"/>
                <a:gd name="T73" fmla="*/ 2116 h 2901"/>
                <a:gd name="T74" fmla="*/ 3181 w 4694"/>
                <a:gd name="T75" fmla="*/ 1984 h 2901"/>
                <a:gd name="T76" fmla="*/ 3495 w 4694"/>
                <a:gd name="T77" fmla="*/ 1858 h 2901"/>
                <a:gd name="T78" fmla="*/ 3773 w 4694"/>
                <a:gd name="T79" fmla="*/ 1720 h 2901"/>
                <a:gd name="T80" fmla="*/ 4021 w 4694"/>
                <a:gd name="T81" fmla="*/ 1589 h 2901"/>
                <a:gd name="T82" fmla="*/ 4230 w 4694"/>
                <a:gd name="T83" fmla="*/ 1457 h 2901"/>
                <a:gd name="T84" fmla="*/ 4413 w 4694"/>
                <a:gd name="T85" fmla="*/ 1325 h 2901"/>
                <a:gd name="T86" fmla="*/ 4550 w 4694"/>
                <a:gd name="T87" fmla="*/ 1193 h 2901"/>
                <a:gd name="T88" fmla="*/ 4655 w 4694"/>
                <a:gd name="T89" fmla="*/ 1061 h 2901"/>
                <a:gd name="T90" fmla="*/ 4715 w 4694"/>
                <a:gd name="T91" fmla="*/ 935 h 2901"/>
                <a:gd name="T92" fmla="*/ 4733 w 4694"/>
                <a:gd name="T93" fmla="*/ 869 h 29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694" h="2901">
                  <a:moveTo>
                    <a:pt x="4688" y="869"/>
                  </a:moveTo>
                  <a:lnTo>
                    <a:pt x="4694" y="797"/>
                  </a:lnTo>
                  <a:lnTo>
                    <a:pt x="4688" y="731"/>
                  </a:lnTo>
                  <a:lnTo>
                    <a:pt x="4664" y="665"/>
                  </a:lnTo>
                  <a:lnTo>
                    <a:pt x="4634" y="599"/>
                  </a:lnTo>
                  <a:lnTo>
                    <a:pt x="4586" y="540"/>
                  </a:lnTo>
                  <a:lnTo>
                    <a:pt x="4532" y="480"/>
                  </a:lnTo>
                  <a:lnTo>
                    <a:pt x="4466" y="426"/>
                  </a:lnTo>
                  <a:lnTo>
                    <a:pt x="4389" y="366"/>
                  </a:lnTo>
                  <a:lnTo>
                    <a:pt x="4299" y="312"/>
                  </a:lnTo>
                  <a:lnTo>
                    <a:pt x="4197" y="264"/>
                  </a:lnTo>
                  <a:lnTo>
                    <a:pt x="4084" y="216"/>
                  </a:lnTo>
                  <a:lnTo>
                    <a:pt x="3964" y="168"/>
                  </a:lnTo>
                  <a:lnTo>
                    <a:pt x="3833" y="120"/>
                  </a:lnTo>
                  <a:lnTo>
                    <a:pt x="3689" y="78"/>
                  </a:lnTo>
                  <a:lnTo>
                    <a:pt x="3540" y="36"/>
                  </a:lnTo>
                  <a:lnTo>
                    <a:pt x="3378" y="0"/>
                  </a:lnTo>
                  <a:lnTo>
                    <a:pt x="3205" y="0"/>
                  </a:lnTo>
                  <a:lnTo>
                    <a:pt x="3378" y="36"/>
                  </a:lnTo>
                  <a:lnTo>
                    <a:pt x="3540" y="78"/>
                  </a:lnTo>
                  <a:lnTo>
                    <a:pt x="3689" y="120"/>
                  </a:lnTo>
                  <a:lnTo>
                    <a:pt x="3833" y="162"/>
                  </a:lnTo>
                  <a:lnTo>
                    <a:pt x="3964" y="210"/>
                  </a:lnTo>
                  <a:lnTo>
                    <a:pt x="4084" y="258"/>
                  </a:lnTo>
                  <a:lnTo>
                    <a:pt x="4191" y="312"/>
                  </a:lnTo>
                  <a:lnTo>
                    <a:pt x="4287" y="366"/>
                  </a:lnTo>
                  <a:lnTo>
                    <a:pt x="4371" y="420"/>
                  </a:lnTo>
                  <a:lnTo>
                    <a:pt x="4443" y="480"/>
                  </a:lnTo>
                  <a:lnTo>
                    <a:pt x="4502" y="540"/>
                  </a:lnTo>
                  <a:lnTo>
                    <a:pt x="4550" y="605"/>
                  </a:lnTo>
                  <a:lnTo>
                    <a:pt x="4586" y="671"/>
                  </a:lnTo>
                  <a:lnTo>
                    <a:pt x="4610" y="737"/>
                  </a:lnTo>
                  <a:lnTo>
                    <a:pt x="4616" y="803"/>
                  </a:lnTo>
                  <a:lnTo>
                    <a:pt x="4610" y="875"/>
                  </a:lnTo>
                  <a:lnTo>
                    <a:pt x="4592" y="935"/>
                  </a:lnTo>
                  <a:lnTo>
                    <a:pt x="4568" y="1001"/>
                  </a:lnTo>
                  <a:lnTo>
                    <a:pt x="4532" y="1067"/>
                  </a:lnTo>
                  <a:lnTo>
                    <a:pt x="4490" y="1127"/>
                  </a:lnTo>
                  <a:lnTo>
                    <a:pt x="4437" y="1193"/>
                  </a:lnTo>
                  <a:lnTo>
                    <a:pt x="4371" y="1259"/>
                  </a:lnTo>
                  <a:lnTo>
                    <a:pt x="4299" y="1325"/>
                  </a:lnTo>
                  <a:lnTo>
                    <a:pt x="4215" y="1385"/>
                  </a:lnTo>
                  <a:lnTo>
                    <a:pt x="4126" y="1451"/>
                  </a:lnTo>
                  <a:lnTo>
                    <a:pt x="4024" y="1517"/>
                  </a:lnTo>
                  <a:lnTo>
                    <a:pt x="3916" y="1583"/>
                  </a:lnTo>
                  <a:lnTo>
                    <a:pt x="3803" y="1648"/>
                  </a:lnTo>
                  <a:lnTo>
                    <a:pt x="3677" y="1714"/>
                  </a:lnTo>
                  <a:lnTo>
                    <a:pt x="3546" y="1774"/>
                  </a:lnTo>
                  <a:lnTo>
                    <a:pt x="3408" y="1840"/>
                  </a:lnTo>
                  <a:lnTo>
                    <a:pt x="3259" y="1906"/>
                  </a:lnTo>
                  <a:lnTo>
                    <a:pt x="3103" y="1972"/>
                  </a:lnTo>
                  <a:lnTo>
                    <a:pt x="2942" y="2032"/>
                  </a:lnTo>
                  <a:lnTo>
                    <a:pt x="2768" y="2098"/>
                  </a:lnTo>
                  <a:lnTo>
                    <a:pt x="2595" y="2164"/>
                  </a:lnTo>
                  <a:lnTo>
                    <a:pt x="2410" y="2224"/>
                  </a:lnTo>
                  <a:lnTo>
                    <a:pt x="2224" y="2284"/>
                  </a:lnTo>
                  <a:lnTo>
                    <a:pt x="2027" y="2350"/>
                  </a:lnTo>
                  <a:lnTo>
                    <a:pt x="1824" y="2410"/>
                  </a:lnTo>
                  <a:lnTo>
                    <a:pt x="1614" y="2470"/>
                  </a:lnTo>
                  <a:lnTo>
                    <a:pt x="1399" y="2530"/>
                  </a:lnTo>
                  <a:lnTo>
                    <a:pt x="957" y="2644"/>
                  </a:lnTo>
                  <a:lnTo>
                    <a:pt x="484" y="2757"/>
                  </a:lnTo>
                  <a:lnTo>
                    <a:pt x="0" y="2865"/>
                  </a:lnTo>
                  <a:lnTo>
                    <a:pt x="0" y="2901"/>
                  </a:lnTo>
                  <a:lnTo>
                    <a:pt x="496" y="2787"/>
                  </a:lnTo>
                  <a:lnTo>
                    <a:pt x="969" y="2674"/>
                  </a:lnTo>
                  <a:lnTo>
                    <a:pt x="1423" y="2554"/>
                  </a:lnTo>
                  <a:lnTo>
                    <a:pt x="1638" y="2494"/>
                  </a:lnTo>
                  <a:lnTo>
                    <a:pt x="1854" y="2434"/>
                  </a:lnTo>
                  <a:lnTo>
                    <a:pt x="2057" y="2374"/>
                  </a:lnTo>
                  <a:lnTo>
                    <a:pt x="2254" y="2308"/>
                  </a:lnTo>
                  <a:lnTo>
                    <a:pt x="2451" y="2248"/>
                  </a:lnTo>
                  <a:lnTo>
                    <a:pt x="2637" y="2182"/>
                  </a:lnTo>
                  <a:lnTo>
                    <a:pt x="2816" y="2116"/>
                  </a:lnTo>
                  <a:lnTo>
                    <a:pt x="2990" y="2050"/>
                  </a:lnTo>
                  <a:lnTo>
                    <a:pt x="3151" y="1984"/>
                  </a:lnTo>
                  <a:lnTo>
                    <a:pt x="3312" y="1924"/>
                  </a:lnTo>
                  <a:lnTo>
                    <a:pt x="3462" y="1858"/>
                  </a:lnTo>
                  <a:lnTo>
                    <a:pt x="3605" y="1792"/>
                  </a:lnTo>
                  <a:lnTo>
                    <a:pt x="3737" y="1720"/>
                  </a:lnTo>
                  <a:lnTo>
                    <a:pt x="3863" y="1654"/>
                  </a:lnTo>
                  <a:lnTo>
                    <a:pt x="3982" y="1589"/>
                  </a:lnTo>
                  <a:lnTo>
                    <a:pt x="4090" y="1523"/>
                  </a:lnTo>
                  <a:lnTo>
                    <a:pt x="4191" y="1457"/>
                  </a:lnTo>
                  <a:lnTo>
                    <a:pt x="4287" y="1391"/>
                  </a:lnTo>
                  <a:lnTo>
                    <a:pt x="4371" y="1325"/>
                  </a:lnTo>
                  <a:lnTo>
                    <a:pt x="4443" y="1259"/>
                  </a:lnTo>
                  <a:lnTo>
                    <a:pt x="4508" y="1193"/>
                  </a:lnTo>
                  <a:lnTo>
                    <a:pt x="4562" y="1127"/>
                  </a:lnTo>
                  <a:lnTo>
                    <a:pt x="4610" y="1061"/>
                  </a:lnTo>
                  <a:lnTo>
                    <a:pt x="4646" y="995"/>
                  </a:lnTo>
                  <a:lnTo>
                    <a:pt x="4670" y="935"/>
                  </a:lnTo>
                  <a:lnTo>
                    <a:pt x="4688" y="869"/>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39" name="Freeform 10"/>
            <p:cNvSpPr>
              <a:spLocks/>
            </p:cNvSpPr>
            <p:nvPr/>
          </p:nvSpPr>
          <p:spPr bwMode="hidden">
            <a:xfrm>
              <a:off x="0" y="0"/>
              <a:ext cx="3773" cy="2356"/>
            </a:xfrm>
            <a:custGeom>
              <a:avLst/>
              <a:gdLst>
                <a:gd name="T0" fmla="*/ 3797 w 3761"/>
                <a:gd name="T1" fmla="*/ 719 h 2356"/>
                <a:gd name="T2" fmla="*/ 3767 w 3761"/>
                <a:gd name="T3" fmla="*/ 599 h 2356"/>
                <a:gd name="T4" fmla="*/ 3689 w 3761"/>
                <a:gd name="T5" fmla="*/ 486 h 2356"/>
                <a:gd name="T6" fmla="*/ 3555 w 3761"/>
                <a:gd name="T7" fmla="*/ 378 h 2356"/>
                <a:gd name="T8" fmla="*/ 3381 w 3761"/>
                <a:gd name="T9" fmla="*/ 282 h 2356"/>
                <a:gd name="T10" fmla="*/ 3157 w 3761"/>
                <a:gd name="T11" fmla="*/ 192 h 2356"/>
                <a:gd name="T12" fmla="*/ 2891 w 3761"/>
                <a:gd name="T13" fmla="*/ 108 h 2356"/>
                <a:gd name="T14" fmla="*/ 2583 w 3761"/>
                <a:gd name="T15" fmla="*/ 36 h 2356"/>
                <a:gd name="T16" fmla="*/ 2251 w 3761"/>
                <a:gd name="T17" fmla="*/ 0 h 2356"/>
                <a:gd name="T18" fmla="*/ 2601 w 3761"/>
                <a:gd name="T19" fmla="*/ 72 h 2356"/>
                <a:gd name="T20" fmla="*/ 2903 w 3761"/>
                <a:gd name="T21" fmla="*/ 150 h 2356"/>
                <a:gd name="T22" fmla="*/ 3169 w 3761"/>
                <a:gd name="T23" fmla="*/ 234 h 2356"/>
                <a:gd name="T24" fmla="*/ 3381 w 3761"/>
                <a:gd name="T25" fmla="*/ 330 h 2356"/>
                <a:gd name="T26" fmla="*/ 3549 w 3761"/>
                <a:gd name="T27" fmla="*/ 432 h 2356"/>
                <a:gd name="T28" fmla="*/ 3659 w 3761"/>
                <a:gd name="T29" fmla="*/ 545 h 2356"/>
                <a:gd name="T30" fmla="*/ 3719 w 3761"/>
                <a:gd name="T31" fmla="*/ 665 h 2356"/>
                <a:gd name="T32" fmla="*/ 3725 w 3761"/>
                <a:gd name="T33" fmla="*/ 791 h 2356"/>
                <a:gd name="T34" fmla="*/ 3689 w 3761"/>
                <a:gd name="T35" fmla="*/ 887 h 2356"/>
                <a:gd name="T36" fmla="*/ 3627 w 3761"/>
                <a:gd name="T37" fmla="*/ 989 h 2356"/>
                <a:gd name="T38" fmla="*/ 3531 w 3761"/>
                <a:gd name="T39" fmla="*/ 1091 h 2356"/>
                <a:gd name="T40" fmla="*/ 3405 w 3761"/>
                <a:gd name="T41" fmla="*/ 1187 h 2356"/>
                <a:gd name="T42" fmla="*/ 3253 w 3761"/>
                <a:gd name="T43" fmla="*/ 1289 h 2356"/>
                <a:gd name="T44" fmla="*/ 3073 w 3761"/>
                <a:gd name="T45" fmla="*/ 1391 h 2356"/>
                <a:gd name="T46" fmla="*/ 2861 w 3761"/>
                <a:gd name="T47" fmla="*/ 1493 h 2356"/>
                <a:gd name="T48" fmla="*/ 2631 w 3761"/>
                <a:gd name="T49" fmla="*/ 1589 h 2356"/>
                <a:gd name="T50" fmla="*/ 2096 w 3761"/>
                <a:gd name="T51" fmla="*/ 1786 h 2356"/>
                <a:gd name="T52" fmla="*/ 1474 w 3761"/>
                <a:gd name="T53" fmla="*/ 1972 h 2356"/>
                <a:gd name="T54" fmla="*/ 771 w 3761"/>
                <a:gd name="T55" fmla="*/ 2158 h 2356"/>
                <a:gd name="T56" fmla="*/ 0 w 3761"/>
                <a:gd name="T57" fmla="*/ 2326 h 2356"/>
                <a:gd name="T58" fmla="*/ 404 w 3761"/>
                <a:gd name="T59" fmla="*/ 2272 h 2356"/>
                <a:gd name="T60" fmla="*/ 1154 w 3761"/>
                <a:gd name="T61" fmla="*/ 2092 h 2356"/>
                <a:gd name="T62" fmla="*/ 1830 w 3761"/>
                <a:gd name="T63" fmla="*/ 1900 h 2356"/>
                <a:gd name="T64" fmla="*/ 2416 w 3761"/>
                <a:gd name="T65" fmla="*/ 1702 h 2356"/>
                <a:gd name="T66" fmla="*/ 2674 w 3761"/>
                <a:gd name="T67" fmla="*/ 1607 h 2356"/>
                <a:gd name="T68" fmla="*/ 2909 w 3761"/>
                <a:gd name="T69" fmla="*/ 1505 h 2356"/>
                <a:gd name="T70" fmla="*/ 3121 w 3761"/>
                <a:gd name="T71" fmla="*/ 1403 h 2356"/>
                <a:gd name="T72" fmla="*/ 3308 w 3761"/>
                <a:gd name="T73" fmla="*/ 1301 h 2356"/>
                <a:gd name="T74" fmla="*/ 3465 w 3761"/>
                <a:gd name="T75" fmla="*/ 1193 h 2356"/>
                <a:gd name="T76" fmla="*/ 3591 w 3761"/>
                <a:gd name="T77" fmla="*/ 1091 h 2356"/>
                <a:gd name="T78" fmla="*/ 3689 w 3761"/>
                <a:gd name="T79" fmla="*/ 989 h 2356"/>
                <a:gd name="T80" fmla="*/ 3755 w 3761"/>
                <a:gd name="T81" fmla="*/ 887 h 2356"/>
                <a:gd name="T82" fmla="*/ 3791 w 3761"/>
                <a:gd name="T83" fmla="*/ 785 h 23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761" h="2356">
                  <a:moveTo>
                    <a:pt x="3755" y="785"/>
                  </a:moveTo>
                  <a:lnTo>
                    <a:pt x="3761" y="719"/>
                  </a:lnTo>
                  <a:lnTo>
                    <a:pt x="3755" y="659"/>
                  </a:lnTo>
                  <a:lnTo>
                    <a:pt x="3731" y="599"/>
                  </a:lnTo>
                  <a:lnTo>
                    <a:pt x="3701" y="545"/>
                  </a:lnTo>
                  <a:lnTo>
                    <a:pt x="3653" y="486"/>
                  </a:lnTo>
                  <a:lnTo>
                    <a:pt x="3593" y="432"/>
                  </a:lnTo>
                  <a:lnTo>
                    <a:pt x="3522" y="378"/>
                  </a:lnTo>
                  <a:lnTo>
                    <a:pt x="3444" y="330"/>
                  </a:lnTo>
                  <a:lnTo>
                    <a:pt x="3348" y="282"/>
                  </a:lnTo>
                  <a:lnTo>
                    <a:pt x="3241" y="234"/>
                  </a:lnTo>
                  <a:lnTo>
                    <a:pt x="3127" y="192"/>
                  </a:lnTo>
                  <a:lnTo>
                    <a:pt x="3002" y="150"/>
                  </a:lnTo>
                  <a:lnTo>
                    <a:pt x="2864" y="108"/>
                  </a:lnTo>
                  <a:lnTo>
                    <a:pt x="2715" y="72"/>
                  </a:lnTo>
                  <a:lnTo>
                    <a:pt x="2559" y="36"/>
                  </a:lnTo>
                  <a:lnTo>
                    <a:pt x="2392" y="0"/>
                  </a:lnTo>
                  <a:lnTo>
                    <a:pt x="2230" y="0"/>
                  </a:lnTo>
                  <a:lnTo>
                    <a:pt x="2410" y="36"/>
                  </a:lnTo>
                  <a:lnTo>
                    <a:pt x="2577" y="72"/>
                  </a:lnTo>
                  <a:lnTo>
                    <a:pt x="2732" y="108"/>
                  </a:lnTo>
                  <a:lnTo>
                    <a:pt x="2876" y="150"/>
                  </a:lnTo>
                  <a:lnTo>
                    <a:pt x="3014" y="192"/>
                  </a:lnTo>
                  <a:lnTo>
                    <a:pt x="3139" y="234"/>
                  </a:lnTo>
                  <a:lnTo>
                    <a:pt x="3253" y="282"/>
                  </a:lnTo>
                  <a:lnTo>
                    <a:pt x="3348" y="330"/>
                  </a:lnTo>
                  <a:lnTo>
                    <a:pt x="3438" y="384"/>
                  </a:lnTo>
                  <a:lnTo>
                    <a:pt x="3516" y="432"/>
                  </a:lnTo>
                  <a:lnTo>
                    <a:pt x="3576" y="492"/>
                  </a:lnTo>
                  <a:lnTo>
                    <a:pt x="3623" y="545"/>
                  </a:lnTo>
                  <a:lnTo>
                    <a:pt x="3665" y="605"/>
                  </a:lnTo>
                  <a:lnTo>
                    <a:pt x="3683" y="665"/>
                  </a:lnTo>
                  <a:lnTo>
                    <a:pt x="3695" y="725"/>
                  </a:lnTo>
                  <a:lnTo>
                    <a:pt x="3689" y="791"/>
                  </a:lnTo>
                  <a:lnTo>
                    <a:pt x="3677" y="839"/>
                  </a:lnTo>
                  <a:lnTo>
                    <a:pt x="3653" y="887"/>
                  </a:lnTo>
                  <a:lnTo>
                    <a:pt x="3629" y="941"/>
                  </a:lnTo>
                  <a:lnTo>
                    <a:pt x="3593" y="989"/>
                  </a:lnTo>
                  <a:lnTo>
                    <a:pt x="3546" y="1037"/>
                  </a:lnTo>
                  <a:lnTo>
                    <a:pt x="3498" y="1091"/>
                  </a:lnTo>
                  <a:lnTo>
                    <a:pt x="3438" y="1139"/>
                  </a:lnTo>
                  <a:lnTo>
                    <a:pt x="3372" y="1187"/>
                  </a:lnTo>
                  <a:lnTo>
                    <a:pt x="3301" y="1241"/>
                  </a:lnTo>
                  <a:lnTo>
                    <a:pt x="3223" y="1289"/>
                  </a:lnTo>
                  <a:lnTo>
                    <a:pt x="3133" y="1343"/>
                  </a:lnTo>
                  <a:lnTo>
                    <a:pt x="3043" y="1391"/>
                  </a:lnTo>
                  <a:lnTo>
                    <a:pt x="2942" y="1439"/>
                  </a:lnTo>
                  <a:lnTo>
                    <a:pt x="2834" y="1493"/>
                  </a:lnTo>
                  <a:lnTo>
                    <a:pt x="2727" y="1541"/>
                  </a:lnTo>
                  <a:lnTo>
                    <a:pt x="2607" y="1589"/>
                  </a:lnTo>
                  <a:lnTo>
                    <a:pt x="2356" y="1690"/>
                  </a:lnTo>
                  <a:lnTo>
                    <a:pt x="2075" y="1786"/>
                  </a:lnTo>
                  <a:lnTo>
                    <a:pt x="1782" y="1882"/>
                  </a:lnTo>
                  <a:lnTo>
                    <a:pt x="1459" y="1972"/>
                  </a:lnTo>
                  <a:lnTo>
                    <a:pt x="1124" y="2068"/>
                  </a:lnTo>
                  <a:lnTo>
                    <a:pt x="765" y="2158"/>
                  </a:lnTo>
                  <a:lnTo>
                    <a:pt x="389" y="2242"/>
                  </a:lnTo>
                  <a:lnTo>
                    <a:pt x="0" y="2326"/>
                  </a:lnTo>
                  <a:lnTo>
                    <a:pt x="0" y="2356"/>
                  </a:lnTo>
                  <a:lnTo>
                    <a:pt x="401" y="2272"/>
                  </a:lnTo>
                  <a:lnTo>
                    <a:pt x="777" y="2182"/>
                  </a:lnTo>
                  <a:lnTo>
                    <a:pt x="1142" y="2092"/>
                  </a:lnTo>
                  <a:lnTo>
                    <a:pt x="1483" y="1996"/>
                  </a:lnTo>
                  <a:lnTo>
                    <a:pt x="1812" y="1900"/>
                  </a:lnTo>
                  <a:lnTo>
                    <a:pt x="2111" y="1804"/>
                  </a:lnTo>
                  <a:lnTo>
                    <a:pt x="2392" y="1702"/>
                  </a:lnTo>
                  <a:lnTo>
                    <a:pt x="2523" y="1654"/>
                  </a:lnTo>
                  <a:lnTo>
                    <a:pt x="2649" y="1607"/>
                  </a:lnTo>
                  <a:lnTo>
                    <a:pt x="2768" y="1553"/>
                  </a:lnTo>
                  <a:lnTo>
                    <a:pt x="2882" y="1505"/>
                  </a:lnTo>
                  <a:lnTo>
                    <a:pt x="2990" y="1451"/>
                  </a:lnTo>
                  <a:lnTo>
                    <a:pt x="3091" y="1403"/>
                  </a:lnTo>
                  <a:lnTo>
                    <a:pt x="3187" y="1349"/>
                  </a:lnTo>
                  <a:lnTo>
                    <a:pt x="3277" y="1301"/>
                  </a:lnTo>
                  <a:lnTo>
                    <a:pt x="3354" y="1247"/>
                  </a:lnTo>
                  <a:lnTo>
                    <a:pt x="3432" y="1193"/>
                  </a:lnTo>
                  <a:lnTo>
                    <a:pt x="3498" y="1145"/>
                  </a:lnTo>
                  <a:lnTo>
                    <a:pt x="3558" y="1091"/>
                  </a:lnTo>
                  <a:lnTo>
                    <a:pt x="3611" y="1043"/>
                  </a:lnTo>
                  <a:lnTo>
                    <a:pt x="3653" y="989"/>
                  </a:lnTo>
                  <a:lnTo>
                    <a:pt x="3689" y="941"/>
                  </a:lnTo>
                  <a:lnTo>
                    <a:pt x="3719" y="887"/>
                  </a:lnTo>
                  <a:lnTo>
                    <a:pt x="3743" y="833"/>
                  </a:lnTo>
                  <a:lnTo>
                    <a:pt x="3755" y="785"/>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0" name="Freeform 11"/>
            <p:cNvSpPr>
              <a:spLocks/>
            </p:cNvSpPr>
            <p:nvPr/>
          </p:nvSpPr>
          <p:spPr bwMode="hidden">
            <a:xfrm>
              <a:off x="0" y="0"/>
              <a:ext cx="2933" cy="1846"/>
            </a:xfrm>
            <a:custGeom>
              <a:avLst/>
              <a:gdLst>
                <a:gd name="T0" fmla="*/ 2951 w 2924"/>
                <a:gd name="T1" fmla="*/ 647 h 1846"/>
                <a:gd name="T2" fmla="*/ 2903 w 2924"/>
                <a:gd name="T3" fmla="*/ 528 h 1846"/>
                <a:gd name="T4" fmla="*/ 2775 w 2924"/>
                <a:gd name="T5" fmla="*/ 414 h 1846"/>
                <a:gd name="T6" fmla="*/ 2583 w 2924"/>
                <a:gd name="T7" fmla="*/ 318 h 1846"/>
                <a:gd name="T8" fmla="*/ 2323 w 2924"/>
                <a:gd name="T9" fmla="*/ 228 h 1846"/>
                <a:gd name="T10" fmla="*/ 2003 w 2924"/>
                <a:gd name="T11" fmla="*/ 150 h 1846"/>
                <a:gd name="T12" fmla="*/ 1623 w 2924"/>
                <a:gd name="T13" fmla="*/ 78 h 1846"/>
                <a:gd name="T14" fmla="*/ 1190 w 2924"/>
                <a:gd name="T15" fmla="*/ 24 h 1846"/>
                <a:gd name="T16" fmla="*/ 700 w 2924"/>
                <a:gd name="T17" fmla="*/ 0 h 1846"/>
                <a:gd name="T18" fmla="*/ 1202 w 2924"/>
                <a:gd name="T19" fmla="*/ 48 h 1846"/>
                <a:gd name="T20" fmla="*/ 1641 w 2924"/>
                <a:gd name="T21" fmla="*/ 108 h 1846"/>
                <a:gd name="T22" fmla="*/ 2027 w 2924"/>
                <a:gd name="T23" fmla="*/ 180 h 1846"/>
                <a:gd name="T24" fmla="*/ 2347 w 2924"/>
                <a:gd name="T25" fmla="*/ 264 h 1846"/>
                <a:gd name="T26" fmla="*/ 2595 w 2924"/>
                <a:gd name="T27" fmla="*/ 360 h 1846"/>
                <a:gd name="T28" fmla="*/ 2775 w 2924"/>
                <a:gd name="T29" fmla="*/ 468 h 1846"/>
                <a:gd name="T30" fmla="*/ 2873 w 2924"/>
                <a:gd name="T31" fmla="*/ 587 h 1846"/>
                <a:gd name="T32" fmla="*/ 2891 w 2924"/>
                <a:gd name="T33" fmla="*/ 713 h 1846"/>
                <a:gd name="T34" fmla="*/ 2867 w 2924"/>
                <a:gd name="T35" fmla="*/ 785 h 1846"/>
                <a:gd name="T36" fmla="*/ 2819 w 2924"/>
                <a:gd name="T37" fmla="*/ 857 h 1846"/>
                <a:gd name="T38" fmla="*/ 2649 w 2924"/>
                <a:gd name="T39" fmla="*/ 1001 h 1846"/>
                <a:gd name="T40" fmla="*/ 2389 w 2924"/>
                <a:gd name="T41" fmla="*/ 1145 h 1846"/>
                <a:gd name="T42" fmla="*/ 2051 w 2924"/>
                <a:gd name="T43" fmla="*/ 1289 h 1846"/>
                <a:gd name="T44" fmla="*/ 1641 w 2924"/>
                <a:gd name="T45" fmla="*/ 1433 h 1846"/>
                <a:gd name="T46" fmla="*/ 1154 w 2924"/>
                <a:gd name="T47" fmla="*/ 1571 h 1846"/>
                <a:gd name="T48" fmla="*/ 610 w 2924"/>
                <a:gd name="T49" fmla="*/ 1702 h 1846"/>
                <a:gd name="T50" fmla="*/ 0 w 2924"/>
                <a:gd name="T51" fmla="*/ 1828 h 1846"/>
                <a:gd name="T52" fmla="*/ 314 w 2924"/>
                <a:gd name="T53" fmla="*/ 1780 h 1846"/>
                <a:gd name="T54" fmla="*/ 906 w 2924"/>
                <a:gd name="T55" fmla="*/ 1648 h 1846"/>
                <a:gd name="T56" fmla="*/ 1429 w 2924"/>
                <a:gd name="T57" fmla="*/ 1511 h 1846"/>
                <a:gd name="T58" fmla="*/ 1889 w 2924"/>
                <a:gd name="T59" fmla="*/ 1367 h 1846"/>
                <a:gd name="T60" fmla="*/ 2275 w 2924"/>
                <a:gd name="T61" fmla="*/ 1223 h 1846"/>
                <a:gd name="T62" fmla="*/ 2583 w 2924"/>
                <a:gd name="T63" fmla="*/ 1079 h 1846"/>
                <a:gd name="T64" fmla="*/ 2801 w 2924"/>
                <a:gd name="T65" fmla="*/ 929 h 1846"/>
                <a:gd name="T66" fmla="*/ 2903 w 2924"/>
                <a:gd name="T67" fmla="*/ 815 h 1846"/>
                <a:gd name="T68" fmla="*/ 2939 w 2924"/>
                <a:gd name="T69" fmla="*/ 743 h 1846"/>
                <a:gd name="T70" fmla="*/ 2951 w 2924"/>
                <a:gd name="T71" fmla="*/ 707 h 18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24" h="1846">
                  <a:moveTo>
                    <a:pt x="2924" y="707"/>
                  </a:moveTo>
                  <a:lnTo>
                    <a:pt x="2924" y="647"/>
                  </a:lnTo>
                  <a:lnTo>
                    <a:pt x="2912" y="581"/>
                  </a:lnTo>
                  <a:lnTo>
                    <a:pt x="2876" y="528"/>
                  </a:lnTo>
                  <a:lnTo>
                    <a:pt x="2822" y="468"/>
                  </a:lnTo>
                  <a:lnTo>
                    <a:pt x="2750" y="414"/>
                  </a:lnTo>
                  <a:lnTo>
                    <a:pt x="2667" y="366"/>
                  </a:lnTo>
                  <a:lnTo>
                    <a:pt x="2559" y="318"/>
                  </a:lnTo>
                  <a:lnTo>
                    <a:pt x="2440" y="270"/>
                  </a:lnTo>
                  <a:lnTo>
                    <a:pt x="2302" y="228"/>
                  </a:lnTo>
                  <a:lnTo>
                    <a:pt x="2153" y="186"/>
                  </a:lnTo>
                  <a:lnTo>
                    <a:pt x="1985" y="150"/>
                  </a:lnTo>
                  <a:lnTo>
                    <a:pt x="1806" y="114"/>
                  </a:lnTo>
                  <a:lnTo>
                    <a:pt x="1608" y="78"/>
                  </a:lnTo>
                  <a:lnTo>
                    <a:pt x="1399" y="54"/>
                  </a:lnTo>
                  <a:lnTo>
                    <a:pt x="1178" y="24"/>
                  </a:lnTo>
                  <a:lnTo>
                    <a:pt x="945" y="0"/>
                  </a:lnTo>
                  <a:lnTo>
                    <a:pt x="694" y="0"/>
                  </a:lnTo>
                  <a:lnTo>
                    <a:pt x="945" y="24"/>
                  </a:lnTo>
                  <a:lnTo>
                    <a:pt x="1190" y="48"/>
                  </a:lnTo>
                  <a:lnTo>
                    <a:pt x="1417" y="78"/>
                  </a:lnTo>
                  <a:lnTo>
                    <a:pt x="1626" y="108"/>
                  </a:lnTo>
                  <a:lnTo>
                    <a:pt x="1824" y="144"/>
                  </a:lnTo>
                  <a:lnTo>
                    <a:pt x="2009" y="180"/>
                  </a:lnTo>
                  <a:lnTo>
                    <a:pt x="2176" y="222"/>
                  </a:lnTo>
                  <a:lnTo>
                    <a:pt x="2326" y="264"/>
                  </a:lnTo>
                  <a:lnTo>
                    <a:pt x="2457" y="312"/>
                  </a:lnTo>
                  <a:lnTo>
                    <a:pt x="2571" y="360"/>
                  </a:lnTo>
                  <a:lnTo>
                    <a:pt x="2667" y="414"/>
                  </a:lnTo>
                  <a:lnTo>
                    <a:pt x="2750" y="468"/>
                  </a:lnTo>
                  <a:lnTo>
                    <a:pt x="2804" y="528"/>
                  </a:lnTo>
                  <a:lnTo>
                    <a:pt x="2846" y="587"/>
                  </a:lnTo>
                  <a:lnTo>
                    <a:pt x="2864" y="647"/>
                  </a:lnTo>
                  <a:lnTo>
                    <a:pt x="2864" y="713"/>
                  </a:lnTo>
                  <a:lnTo>
                    <a:pt x="2852" y="749"/>
                  </a:lnTo>
                  <a:lnTo>
                    <a:pt x="2840" y="785"/>
                  </a:lnTo>
                  <a:lnTo>
                    <a:pt x="2816" y="821"/>
                  </a:lnTo>
                  <a:lnTo>
                    <a:pt x="2792" y="857"/>
                  </a:lnTo>
                  <a:lnTo>
                    <a:pt x="2721" y="929"/>
                  </a:lnTo>
                  <a:lnTo>
                    <a:pt x="2625" y="1001"/>
                  </a:lnTo>
                  <a:lnTo>
                    <a:pt x="2505" y="1073"/>
                  </a:lnTo>
                  <a:lnTo>
                    <a:pt x="2368" y="1145"/>
                  </a:lnTo>
                  <a:lnTo>
                    <a:pt x="2212" y="1217"/>
                  </a:lnTo>
                  <a:lnTo>
                    <a:pt x="2033" y="1289"/>
                  </a:lnTo>
                  <a:lnTo>
                    <a:pt x="1842" y="1361"/>
                  </a:lnTo>
                  <a:lnTo>
                    <a:pt x="1626" y="1433"/>
                  </a:lnTo>
                  <a:lnTo>
                    <a:pt x="1393" y="1499"/>
                  </a:lnTo>
                  <a:lnTo>
                    <a:pt x="1142" y="1571"/>
                  </a:lnTo>
                  <a:lnTo>
                    <a:pt x="879" y="1636"/>
                  </a:lnTo>
                  <a:lnTo>
                    <a:pt x="604" y="1702"/>
                  </a:lnTo>
                  <a:lnTo>
                    <a:pt x="305" y="1768"/>
                  </a:lnTo>
                  <a:lnTo>
                    <a:pt x="0" y="1828"/>
                  </a:lnTo>
                  <a:lnTo>
                    <a:pt x="0" y="1846"/>
                  </a:lnTo>
                  <a:lnTo>
                    <a:pt x="311" y="1780"/>
                  </a:lnTo>
                  <a:lnTo>
                    <a:pt x="610" y="1714"/>
                  </a:lnTo>
                  <a:lnTo>
                    <a:pt x="897" y="1648"/>
                  </a:lnTo>
                  <a:lnTo>
                    <a:pt x="1166" y="1583"/>
                  </a:lnTo>
                  <a:lnTo>
                    <a:pt x="1417" y="1511"/>
                  </a:lnTo>
                  <a:lnTo>
                    <a:pt x="1656" y="1439"/>
                  </a:lnTo>
                  <a:lnTo>
                    <a:pt x="1871" y="1367"/>
                  </a:lnTo>
                  <a:lnTo>
                    <a:pt x="2075" y="1295"/>
                  </a:lnTo>
                  <a:lnTo>
                    <a:pt x="2254" y="1223"/>
                  </a:lnTo>
                  <a:lnTo>
                    <a:pt x="2416" y="1151"/>
                  </a:lnTo>
                  <a:lnTo>
                    <a:pt x="2559" y="1079"/>
                  </a:lnTo>
                  <a:lnTo>
                    <a:pt x="2679" y="1001"/>
                  </a:lnTo>
                  <a:lnTo>
                    <a:pt x="2774" y="929"/>
                  </a:lnTo>
                  <a:lnTo>
                    <a:pt x="2846" y="857"/>
                  </a:lnTo>
                  <a:lnTo>
                    <a:pt x="2876" y="815"/>
                  </a:lnTo>
                  <a:lnTo>
                    <a:pt x="2900" y="779"/>
                  </a:lnTo>
                  <a:lnTo>
                    <a:pt x="2912" y="743"/>
                  </a:lnTo>
                  <a:lnTo>
                    <a:pt x="2924" y="707"/>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1" name="Freeform 12"/>
            <p:cNvSpPr>
              <a:spLocks/>
            </p:cNvSpPr>
            <p:nvPr/>
          </p:nvSpPr>
          <p:spPr bwMode="hidden">
            <a:xfrm>
              <a:off x="114" y="2847"/>
              <a:ext cx="1493" cy="204"/>
            </a:xfrm>
            <a:custGeom>
              <a:avLst/>
              <a:gdLst>
                <a:gd name="T0" fmla="*/ 1414 w 1488"/>
                <a:gd name="T1" fmla="*/ 204 h 204"/>
                <a:gd name="T2" fmla="*/ 0 w 1488"/>
                <a:gd name="T3" fmla="*/ 18 h 204"/>
                <a:gd name="T4" fmla="*/ 77 w 1488"/>
                <a:gd name="T5" fmla="*/ 0 h 204"/>
                <a:gd name="T6" fmla="*/ 1503 w 1488"/>
                <a:gd name="T7" fmla="*/ 186 h 204"/>
                <a:gd name="T8" fmla="*/ 1414 w 1488"/>
                <a:gd name="T9" fmla="*/ 204 h 204"/>
                <a:gd name="T10" fmla="*/ 1414 w 1488"/>
                <a:gd name="T11" fmla="*/ 204 h 2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8" h="204">
                  <a:moveTo>
                    <a:pt x="1399" y="204"/>
                  </a:moveTo>
                  <a:lnTo>
                    <a:pt x="0" y="18"/>
                  </a:lnTo>
                  <a:lnTo>
                    <a:pt x="77" y="0"/>
                  </a:lnTo>
                  <a:lnTo>
                    <a:pt x="1488" y="186"/>
                  </a:lnTo>
                  <a:lnTo>
                    <a:pt x="1399" y="204"/>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2" name="Rectangle 13"/>
            <p:cNvSpPr>
              <a:spLocks noChangeArrowheads="1"/>
            </p:cNvSpPr>
            <p:nvPr/>
          </p:nvSpPr>
          <p:spPr bwMode="hidden">
            <a:xfrm>
              <a:off x="473" y="3105"/>
              <a:ext cx="1" cy="1"/>
            </a:xfrm>
            <a:prstGeom prst="rect">
              <a:avLst/>
            </a:prstGeom>
            <a:solidFill>
              <a:srgbClr val="141485"/>
            </a:solid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3" name="Rectangle 14"/>
            <p:cNvSpPr>
              <a:spLocks noChangeArrowheads="1"/>
            </p:cNvSpPr>
            <p:nvPr/>
          </p:nvSpPr>
          <p:spPr bwMode="hidden">
            <a:xfrm>
              <a:off x="473" y="3105"/>
              <a:ext cx="1" cy="1"/>
            </a:xfrm>
            <a:prstGeom prst="rect">
              <a:avLst/>
            </a:prstGeom>
            <a:solidFill>
              <a:srgbClr val="141485"/>
            </a:solid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grpSp>
          <p:nvGrpSpPr>
            <p:cNvPr id="1044" name="Group 15"/>
            <p:cNvGrpSpPr>
              <a:grpSpLocks/>
            </p:cNvGrpSpPr>
            <p:nvPr/>
          </p:nvGrpSpPr>
          <p:grpSpPr bwMode="auto">
            <a:xfrm>
              <a:off x="192" y="2284"/>
              <a:ext cx="1254" cy="923"/>
              <a:chOff x="192" y="2284"/>
              <a:chExt cx="1254" cy="923"/>
            </a:xfrm>
          </p:grpSpPr>
          <p:sp>
            <p:nvSpPr>
              <p:cNvPr id="1045" name="Freeform 16"/>
              <p:cNvSpPr>
                <a:spLocks/>
              </p:cNvSpPr>
              <p:nvPr/>
            </p:nvSpPr>
            <p:spPr bwMode="hidden">
              <a:xfrm>
                <a:off x="408" y="3009"/>
                <a:ext cx="47" cy="6"/>
              </a:xfrm>
              <a:custGeom>
                <a:avLst/>
                <a:gdLst>
                  <a:gd name="T0" fmla="*/ 47 w 47"/>
                  <a:gd name="T1" fmla="*/ 6 h 6"/>
                  <a:gd name="T2" fmla="*/ 0 w 47"/>
                  <a:gd name="T3" fmla="*/ 0 h 6"/>
                  <a:gd name="T4" fmla="*/ 0 w 47"/>
                  <a:gd name="T5" fmla="*/ 0 h 6"/>
                  <a:gd name="T6" fmla="*/ 47 w 47"/>
                  <a:gd name="T7" fmla="*/ 6 h 6"/>
                  <a:gd name="T8" fmla="*/ 47 w 47"/>
                  <a:gd name="T9" fmla="*/ 6 h 6"/>
                  <a:gd name="T10" fmla="*/ 47 w 47"/>
                  <a:gd name="T11" fmla="*/ 6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6">
                    <a:moveTo>
                      <a:pt x="47" y="6"/>
                    </a:moveTo>
                    <a:lnTo>
                      <a:pt x="0" y="0"/>
                    </a:lnTo>
                    <a:lnTo>
                      <a:pt x="47" y="6"/>
                    </a:lnTo>
                    <a:close/>
                  </a:path>
                </a:pathLst>
              </a:custGeom>
              <a:solidFill>
                <a:srgbClr val="141485"/>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6" name="Freeform 17"/>
              <p:cNvSpPr>
                <a:spLocks/>
              </p:cNvSpPr>
              <p:nvPr/>
            </p:nvSpPr>
            <p:spPr bwMode="hidden">
              <a:xfrm>
                <a:off x="912" y="2284"/>
                <a:ext cx="324" cy="162"/>
              </a:xfrm>
              <a:custGeom>
                <a:avLst/>
                <a:gdLst>
                  <a:gd name="T0" fmla="*/ 0 w 323"/>
                  <a:gd name="T1" fmla="*/ 24 h 162"/>
                  <a:gd name="T2" fmla="*/ 6 w 323"/>
                  <a:gd name="T3" fmla="*/ 24 h 162"/>
                  <a:gd name="T4" fmla="*/ 12 w 323"/>
                  <a:gd name="T5" fmla="*/ 18 h 162"/>
                  <a:gd name="T6" fmla="*/ 48 w 323"/>
                  <a:gd name="T7" fmla="*/ 6 h 162"/>
                  <a:gd name="T8" fmla="*/ 101 w 323"/>
                  <a:gd name="T9" fmla="*/ 0 h 162"/>
                  <a:gd name="T10" fmla="*/ 137 w 323"/>
                  <a:gd name="T11" fmla="*/ 6 h 162"/>
                  <a:gd name="T12" fmla="*/ 176 w 323"/>
                  <a:gd name="T13" fmla="*/ 18 h 162"/>
                  <a:gd name="T14" fmla="*/ 242 w 323"/>
                  <a:gd name="T15" fmla="*/ 54 h 162"/>
                  <a:gd name="T16" fmla="*/ 290 w 323"/>
                  <a:gd name="T17" fmla="*/ 90 h 162"/>
                  <a:gd name="T18" fmla="*/ 320 w 323"/>
                  <a:gd name="T19" fmla="*/ 114 h 162"/>
                  <a:gd name="T20" fmla="*/ 326 w 323"/>
                  <a:gd name="T21" fmla="*/ 126 h 162"/>
                  <a:gd name="T22" fmla="*/ 326 w 323"/>
                  <a:gd name="T23" fmla="*/ 126 h 162"/>
                  <a:gd name="T24" fmla="*/ 224 w 323"/>
                  <a:gd name="T25" fmla="*/ 162 h 162"/>
                  <a:gd name="T26" fmla="*/ 0 w 323"/>
                  <a:gd name="T27" fmla="*/ 24 h 162"/>
                  <a:gd name="T28" fmla="*/ 0 w 323"/>
                  <a:gd name="T29" fmla="*/ 24 h 1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3" h="162">
                    <a:moveTo>
                      <a:pt x="0" y="24"/>
                    </a:moveTo>
                    <a:lnTo>
                      <a:pt x="6" y="24"/>
                    </a:lnTo>
                    <a:lnTo>
                      <a:pt x="12" y="18"/>
                    </a:lnTo>
                    <a:lnTo>
                      <a:pt x="48" y="6"/>
                    </a:lnTo>
                    <a:lnTo>
                      <a:pt x="101" y="0"/>
                    </a:lnTo>
                    <a:lnTo>
                      <a:pt x="137" y="6"/>
                    </a:lnTo>
                    <a:lnTo>
                      <a:pt x="173" y="18"/>
                    </a:lnTo>
                    <a:lnTo>
                      <a:pt x="239" y="54"/>
                    </a:lnTo>
                    <a:lnTo>
                      <a:pt x="287" y="90"/>
                    </a:lnTo>
                    <a:lnTo>
                      <a:pt x="317" y="114"/>
                    </a:lnTo>
                    <a:lnTo>
                      <a:pt x="323" y="126"/>
                    </a:lnTo>
                    <a:lnTo>
                      <a:pt x="221" y="162"/>
                    </a:lnTo>
                    <a:lnTo>
                      <a:pt x="0" y="24"/>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7" name="Freeform 18"/>
              <p:cNvSpPr>
                <a:spLocks noEditPoints="1"/>
              </p:cNvSpPr>
              <p:nvPr/>
            </p:nvSpPr>
            <p:spPr bwMode="hidden">
              <a:xfrm>
                <a:off x="192" y="2284"/>
                <a:ext cx="1254" cy="923"/>
              </a:xfrm>
              <a:custGeom>
                <a:avLst/>
                <a:gdLst>
                  <a:gd name="T0" fmla="*/ 1178 w 1250"/>
                  <a:gd name="T1" fmla="*/ 641 h 923"/>
                  <a:gd name="T2" fmla="*/ 1178 w 1250"/>
                  <a:gd name="T3" fmla="*/ 473 h 923"/>
                  <a:gd name="T4" fmla="*/ 1148 w 1250"/>
                  <a:gd name="T5" fmla="*/ 384 h 923"/>
                  <a:gd name="T6" fmla="*/ 1124 w 1250"/>
                  <a:gd name="T7" fmla="*/ 288 h 923"/>
                  <a:gd name="T8" fmla="*/ 1062 w 1250"/>
                  <a:gd name="T9" fmla="*/ 174 h 923"/>
                  <a:gd name="T10" fmla="*/ 990 w 1250"/>
                  <a:gd name="T11" fmla="*/ 96 h 923"/>
                  <a:gd name="T12" fmla="*/ 972 w 1250"/>
                  <a:gd name="T13" fmla="*/ 72 h 923"/>
                  <a:gd name="T14" fmla="*/ 900 w 1250"/>
                  <a:gd name="T15" fmla="*/ 18 h 923"/>
                  <a:gd name="T16" fmla="*/ 828 w 1250"/>
                  <a:gd name="T17" fmla="*/ 6 h 923"/>
                  <a:gd name="T18" fmla="*/ 718 w 1250"/>
                  <a:gd name="T19" fmla="*/ 24 h 923"/>
                  <a:gd name="T20" fmla="*/ 670 w 1250"/>
                  <a:gd name="T21" fmla="*/ 42 h 923"/>
                  <a:gd name="T22" fmla="*/ 574 w 1250"/>
                  <a:gd name="T23" fmla="*/ 120 h 923"/>
                  <a:gd name="T24" fmla="*/ 538 w 1250"/>
                  <a:gd name="T25" fmla="*/ 228 h 923"/>
                  <a:gd name="T26" fmla="*/ 515 w 1250"/>
                  <a:gd name="T27" fmla="*/ 348 h 923"/>
                  <a:gd name="T28" fmla="*/ 434 w 1250"/>
                  <a:gd name="T29" fmla="*/ 479 h 923"/>
                  <a:gd name="T30" fmla="*/ 416 w 1250"/>
                  <a:gd name="T31" fmla="*/ 539 h 923"/>
                  <a:gd name="T32" fmla="*/ 356 w 1250"/>
                  <a:gd name="T33" fmla="*/ 599 h 923"/>
                  <a:gd name="T34" fmla="*/ 308 w 1250"/>
                  <a:gd name="T35" fmla="*/ 629 h 923"/>
                  <a:gd name="T36" fmla="*/ 296 w 1250"/>
                  <a:gd name="T37" fmla="*/ 635 h 923"/>
                  <a:gd name="T38" fmla="*/ 260 w 1250"/>
                  <a:gd name="T39" fmla="*/ 677 h 923"/>
                  <a:gd name="T40" fmla="*/ 150 w 1250"/>
                  <a:gd name="T41" fmla="*/ 797 h 923"/>
                  <a:gd name="T42" fmla="*/ 54 w 1250"/>
                  <a:gd name="T43" fmla="*/ 839 h 923"/>
                  <a:gd name="T44" fmla="*/ 156 w 1250"/>
                  <a:gd name="T45" fmla="*/ 905 h 923"/>
                  <a:gd name="T46" fmla="*/ 243 w 1250"/>
                  <a:gd name="T47" fmla="*/ 869 h 923"/>
                  <a:gd name="T48" fmla="*/ 646 w 1250"/>
                  <a:gd name="T49" fmla="*/ 827 h 923"/>
                  <a:gd name="T50" fmla="*/ 706 w 1250"/>
                  <a:gd name="T51" fmla="*/ 725 h 923"/>
                  <a:gd name="T52" fmla="*/ 700 w 1250"/>
                  <a:gd name="T53" fmla="*/ 611 h 923"/>
                  <a:gd name="T54" fmla="*/ 785 w 1250"/>
                  <a:gd name="T55" fmla="*/ 551 h 923"/>
                  <a:gd name="T56" fmla="*/ 888 w 1250"/>
                  <a:gd name="T57" fmla="*/ 449 h 923"/>
                  <a:gd name="T58" fmla="*/ 918 w 1250"/>
                  <a:gd name="T59" fmla="*/ 414 h 923"/>
                  <a:gd name="T60" fmla="*/ 984 w 1250"/>
                  <a:gd name="T61" fmla="*/ 318 h 923"/>
                  <a:gd name="T62" fmla="*/ 1032 w 1250"/>
                  <a:gd name="T63" fmla="*/ 336 h 923"/>
                  <a:gd name="T64" fmla="*/ 1130 w 1250"/>
                  <a:gd name="T65" fmla="*/ 617 h 923"/>
                  <a:gd name="T66" fmla="*/ 1124 w 1250"/>
                  <a:gd name="T67" fmla="*/ 689 h 923"/>
                  <a:gd name="T68" fmla="*/ 1160 w 1250"/>
                  <a:gd name="T69" fmla="*/ 749 h 923"/>
                  <a:gd name="T70" fmla="*/ 1214 w 1250"/>
                  <a:gd name="T71" fmla="*/ 713 h 923"/>
                  <a:gd name="T72" fmla="*/ 1250 w 1250"/>
                  <a:gd name="T73" fmla="*/ 749 h 923"/>
                  <a:gd name="T74" fmla="*/ 1262 w 1250"/>
                  <a:gd name="T75" fmla="*/ 743 h 923"/>
                  <a:gd name="T76" fmla="*/ 700 w 1250"/>
                  <a:gd name="T77" fmla="*/ 264 h 923"/>
                  <a:gd name="T78" fmla="*/ 793 w 1250"/>
                  <a:gd name="T79" fmla="*/ 372 h 923"/>
                  <a:gd name="T80" fmla="*/ 772 w 1250"/>
                  <a:gd name="T81" fmla="*/ 443 h 923"/>
                  <a:gd name="T82" fmla="*/ 712 w 1250"/>
                  <a:gd name="T83" fmla="*/ 515 h 923"/>
                  <a:gd name="T84" fmla="*/ 664 w 1250"/>
                  <a:gd name="T85" fmla="*/ 569 h 923"/>
                  <a:gd name="T86" fmla="*/ 622 w 1250"/>
                  <a:gd name="T87" fmla="*/ 593 h 923"/>
                  <a:gd name="T88" fmla="*/ 580 w 1250"/>
                  <a:gd name="T89" fmla="*/ 617 h 923"/>
                  <a:gd name="T90" fmla="*/ 568 w 1250"/>
                  <a:gd name="T91" fmla="*/ 707 h 923"/>
                  <a:gd name="T92" fmla="*/ 356 w 1250"/>
                  <a:gd name="T93" fmla="*/ 755 h 923"/>
                  <a:gd name="T94" fmla="*/ 392 w 1250"/>
                  <a:gd name="T95" fmla="*/ 641 h 923"/>
                  <a:gd name="T96" fmla="*/ 428 w 1250"/>
                  <a:gd name="T97" fmla="*/ 647 h 923"/>
                  <a:gd name="T98" fmla="*/ 446 w 1250"/>
                  <a:gd name="T99" fmla="*/ 617 h 923"/>
                  <a:gd name="T100" fmla="*/ 574 w 1250"/>
                  <a:gd name="T101" fmla="*/ 515 h 923"/>
                  <a:gd name="T102" fmla="*/ 622 w 1250"/>
                  <a:gd name="T103" fmla="*/ 473 h 923"/>
                  <a:gd name="T104" fmla="*/ 646 w 1250"/>
                  <a:gd name="T105" fmla="*/ 396 h 923"/>
                  <a:gd name="T106" fmla="*/ 646 w 1250"/>
                  <a:gd name="T107" fmla="*/ 378 h 923"/>
                  <a:gd name="T108" fmla="*/ 670 w 1250"/>
                  <a:gd name="T109" fmla="*/ 270 h 923"/>
                  <a:gd name="T110" fmla="*/ 688 w 1250"/>
                  <a:gd name="T111" fmla="*/ 192 h 923"/>
                  <a:gd name="T112" fmla="*/ 700 w 1250"/>
                  <a:gd name="T113" fmla="*/ 264 h 923"/>
                  <a:gd name="T114" fmla="*/ 538 w 1250"/>
                  <a:gd name="T115" fmla="*/ 455 h 923"/>
                  <a:gd name="T116" fmla="*/ 640 w 1250"/>
                  <a:gd name="T117" fmla="*/ 803 h 9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50" h="923">
                    <a:moveTo>
                      <a:pt x="1244" y="713"/>
                    </a:moveTo>
                    <a:lnTo>
                      <a:pt x="1214" y="683"/>
                    </a:lnTo>
                    <a:lnTo>
                      <a:pt x="1166" y="653"/>
                    </a:lnTo>
                    <a:lnTo>
                      <a:pt x="1166" y="641"/>
                    </a:lnTo>
                    <a:lnTo>
                      <a:pt x="1172" y="617"/>
                    </a:lnTo>
                    <a:lnTo>
                      <a:pt x="1172" y="581"/>
                    </a:lnTo>
                    <a:lnTo>
                      <a:pt x="1172" y="545"/>
                    </a:lnTo>
                    <a:lnTo>
                      <a:pt x="1172" y="509"/>
                    </a:lnTo>
                    <a:lnTo>
                      <a:pt x="1166" y="473"/>
                    </a:lnTo>
                    <a:lnTo>
                      <a:pt x="1154" y="443"/>
                    </a:lnTo>
                    <a:lnTo>
                      <a:pt x="1148" y="431"/>
                    </a:lnTo>
                    <a:lnTo>
                      <a:pt x="1142" y="425"/>
                    </a:lnTo>
                    <a:lnTo>
                      <a:pt x="1142" y="408"/>
                    </a:lnTo>
                    <a:lnTo>
                      <a:pt x="1136" y="384"/>
                    </a:lnTo>
                    <a:lnTo>
                      <a:pt x="1130" y="354"/>
                    </a:lnTo>
                    <a:lnTo>
                      <a:pt x="1118" y="324"/>
                    </a:lnTo>
                    <a:lnTo>
                      <a:pt x="1106" y="300"/>
                    </a:lnTo>
                    <a:lnTo>
                      <a:pt x="1112" y="294"/>
                    </a:lnTo>
                    <a:lnTo>
                      <a:pt x="1112" y="288"/>
                    </a:lnTo>
                    <a:lnTo>
                      <a:pt x="1112" y="270"/>
                    </a:lnTo>
                    <a:lnTo>
                      <a:pt x="1106" y="252"/>
                    </a:lnTo>
                    <a:lnTo>
                      <a:pt x="1083" y="210"/>
                    </a:lnTo>
                    <a:lnTo>
                      <a:pt x="1059" y="180"/>
                    </a:lnTo>
                    <a:lnTo>
                      <a:pt x="1053" y="174"/>
                    </a:lnTo>
                    <a:lnTo>
                      <a:pt x="1047" y="168"/>
                    </a:lnTo>
                    <a:lnTo>
                      <a:pt x="1041" y="126"/>
                    </a:lnTo>
                    <a:lnTo>
                      <a:pt x="1017" y="114"/>
                    </a:lnTo>
                    <a:lnTo>
                      <a:pt x="987" y="90"/>
                    </a:lnTo>
                    <a:lnTo>
                      <a:pt x="981" y="96"/>
                    </a:lnTo>
                    <a:lnTo>
                      <a:pt x="981" y="102"/>
                    </a:lnTo>
                    <a:lnTo>
                      <a:pt x="975" y="120"/>
                    </a:lnTo>
                    <a:lnTo>
                      <a:pt x="975" y="108"/>
                    </a:lnTo>
                    <a:lnTo>
                      <a:pt x="969" y="90"/>
                    </a:lnTo>
                    <a:lnTo>
                      <a:pt x="963" y="72"/>
                    </a:lnTo>
                    <a:lnTo>
                      <a:pt x="963" y="66"/>
                    </a:lnTo>
                    <a:lnTo>
                      <a:pt x="933" y="42"/>
                    </a:lnTo>
                    <a:lnTo>
                      <a:pt x="921" y="36"/>
                    </a:lnTo>
                    <a:lnTo>
                      <a:pt x="915" y="30"/>
                    </a:lnTo>
                    <a:lnTo>
                      <a:pt x="891" y="18"/>
                    </a:lnTo>
                    <a:lnTo>
                      <a:pt x="885" y="18"/>
                    </a:lnTo>
                    <a:lnTo>
                      <a:pt x="867" y="18"/>
                    </a:lnTo>
                    <a:lnTo>
                      <a:pt x="855" y="18"/>
                    </a:lnTo>
                    <a:lnTo>
                      <a:pt x="849" y="18"/>
                    </a:lnTo>
                    <a:lnTo>
                      <a:pt x="819" y="6"/>
                    </a:lnTo>
                    <a:lnTo>
                      <a:pt x="796" y="0"/>
                    </a:lnTo>
                    <a:lnTo>
                      <a:pt x="772" y="6"/>
                    </a:lnTo>
                    <a:lnTo>
                      <a:pt x="754" y="18"/>
                    </a:lnTo>
                    <a:lnTo>
                      <a:pt x="730" y="18"/>
                    </a:lnTo>
                    <a:lnTo>
                      <a:pt x="712" y="24"/>
                    </a:lnTo>
                    <a:lnTo>
                      <a:pt x="700" y="30"/>
                    </a:lnTo>
                    <a:lnTo>
                      <a:pt x="694" y="30"/>
                    </a:lnTo>
                    <a:lnTo>
                      <a:pt x="688" y="30"/>
                    </a:lnTo>
                    <a:lnTo>
                      <a:pt x="664" y="42"/>
                    </a:lnTo>
                    <a:lnTo>
                      <a:pt x="628" y="60"/>
                    </a:lnTo>
                    <a:lnTo>
                      <a:pt x="586" y="90"/>
                    </a:lnTo>
                    <a:lnTo>
                      <a:pt x="574" y="108"/>
                    </a:lnTo>
                    <a:lnTo>
                      <a:pt x="562" y="120"/>
                    </a:lnTo>
                    <a:lnTo>
                      <a:pt x="568" y="120"/>
                    </a:lnTo>
                    <a:lnTo>
                      <a:pt x="568" y="114"/>
                    </a:lnTo>
                    <a:lnTo>
                      <a:pt x="550" y="150"/>
                    </a:lnTo>
                    <a:lnTo>
                      <a:pt x="538" y="192"/>
                    </a:lnTo>
                    <a:lnTo>
                      <a:pt x="532" y="216"/>
                    </a:lnTo>
                    <a:lnTo>
                      <a:pt x="532" y="228"/>
                    </a:lnTo>
                    <a:lnTo>
                      <a:pt x="527" y="246"/>
                    </a:lnTo>
                    <a:lnTo>
                      <a:pt x="521" y="276"/>
                    </a:lnTo>
                    <a:lnTo>
                      <a:pt x="515" y="312"/>
                    </a:lnTo>
                    <a:lnTo>
                      <a:pt x="509" y="348"/>
                    </a:lnTo>
                    <a:lnTo>
                      <a:pt x="473" y="390"/>
                    </a:lnTo>
                    <a:lnTo>
                      <a:pt x="473" y="396"/>
                    </a:lnTo>
                    <a:lnTo>
                      <a:pt x="467" y="402"/>
                    </a:lnTo>
                    <a:lnTo>
                      <a:pt x="449" y="437"/>
                    </a:lnTo>
                    <a:lnTo>
                      <a:pt x="431" y="479"/>
                    </a:lnTo>
                    <a:lnTo>
                      <a:pt x="419" y="521"/>
                    </a:lnTo>
                    <a:lnTo>
                      <a:pt x="413" y="527"/>
                    </a:lnTo>
                    <a:lnTo>
                      <a:pt x="413" y="533"/>
                    </a:lnTo>
                    <a:lnTo>
                      <a:pt x="413" y="539"/>
                    </a:lnTo>
                    <a:lnTo>
                      <a:pt x="353" y="599"/>
                    </a:lnTo>
                    <a:lnTo>
                      <a:pt x="347" y="599"/>
                    </a:lnTo>
                    <a:lnTo>
                      <a:pt x="341" y="599"/>
                    </a:lnTo>
                    <a:lnTo>
                      <a:pt x="335" y="611"/>
                    </a:lnTo>
                    <a:lnTo>
                      <a:pt x="311" y="629"/>
                    </a:lnTo>
                    <a:lnTo>
                      <a:pt x="305" y="629"/>
                    </a:lnTo>
                    <a:lnTo>
                      <a:pt x="299" y="629"/>
                    </a:lnTo>
                    <a:lnTo>
                      <a:pt x="299" y="635"/>
                    </a:lnTo>
                    <a:lnTo>
                      <a:pt x="293" y="635"/>
                    </a:lnTo>
                    <a:lnTo>
                      <a:pt x="257" y="659"/>
                    </a:lnTo>
                    <a:lnTo>
                      <a:pt x="257" y="665"/>
                    </a:lnTo>
                    <a:lnTo>
                      <a:pt x="257" y="677"/>
                    </a:lnTo>
                    <a:lnTo>
                      <a:pt x="257" y="701"/>
                    </a:lnTo>
                    <a:lnTo>
                      <a:pt x="257" y="719"/>
                    </a:lnTo>
                    <a:lnTo>
                      <a:pt x="257" y="731"/>
                    </a:lnTo>
                    <a:lnTo>
                      <a:pt x="216" y="725"/>
                    </a:lnTo>
                    <a:lnTo>
                      <a:pt x="150" y="797"/>
                    </a:lnTo>
                    <a:lnTo>
                      <a:pt x="150" y="827"/>
                    </a:lnTo>
                    <a:lnTo>
                      <a:pt x="174" y="827"/>
                    </a:lnTo>
                    <a:lnTo>
                      <a:pt x="114" y="845"/>
                    </a:lnTo>
                    <a:lnTo>
                      <a:pt x="108" y="851"/>
                    </a:lnTo>
                    <a:lnTo>
                      <a:pt x="54" y="839"/>
                    </a:lnTo>
                    <a:lnTo>
                      <a:pt x="0" y="857"/>
                    </a:lnTo>
                    <a:lnTo>
                      <a:pt x="0" y="875"/>
                    </a:lnTo>
                    <a:lnTo>
                      <a:pt x="102" y="893"/>
                    </a:lnTo>
                    <a:lnTo>
                      <a:pt x="96" y="893"/>
                    </a:lnTo>
                    <a:lnTo>
                      <a:pt x="156" y="905"/>
                    </a:lnTo>
                    <a:lnTo>
                      <a:pt x="168" y="899"/>
                    </a:lnTo>
                    <a:lnTo>
                      <a:pt x="311" y="923"/>
                    </a:lnTo>
                    <a:lnTo>
                      <a:pt x="365" y="911"/>
                    </a:lnTo>
                    <a:lnTo>
                      <a:pt x="371" y="887"/>
                    </a:lnTo>
                    <a:lnTo>
                      <a:pt x="240" y="869"/>
                    </a:lnTo>
                    <a:lnTo>
                      <a:pt x="240" y="863"/>
                    </a:lnTo>
                    <a:lnTo>
                      <a:pt x="497" y="791"/>
                    </a:lnTo>
                    <a:lnTo>
                      <a:pt x="503" y="809"/>
                    </a:lnTo>
                    <a:lnTo>
                      <a:pt x="640" y="827"/>
                    </a:lnTo>
                    <a:lnTo>
                      <a:pt x="700" y="725"/>
                    </a:lnTo>
                    <a:lnTo>
                      <a:pt x="658" y="719"/>
                    </a:lnTo>
                    <a:lnTo>
                      <a:pt x="664" y="653"/>
                    </a:lnTo>
                    <a:lnTo>
                      <a:pt x="670" y="623"/>
                    </a:lnTo>
                    <a:lnTo>
                      <a:pt x="694" y="611"/>
                    </a:lnTo>
                    <a:lnTo>
                      <a:pt x="694" y="605"/>
                    </a:lnTo>
                    <a:lnTo>
                      <a:pt x="718" y="587"/>
                    </a:lnTo>
                    <a:lnTo>
                      <a:pt x="748" y="569"/>
                    </a:lnTo>
                    <a:lnTo>
                      <a:pt x="778" y="551"/>
                    </a:lnTo>
                    <a:lnTo>
                      <a:pt x="796" y="533"/>
                    </a:lnTo>
                    <a:lnTo>
                      <a:pt x="819" y="515"/>
                    </a:lnTo>
                    <a:lnTo>
                      <a:pt x="843" y="497"/>
                    </a:lnTo>
                    <a:lnTo>
                      <a:pt x="867" y="467"/>
                    </a:lnTo>
                    <a:lnTo>
                      <a:pt x="879" y="449"/>
                    </a:lnTo>
                    <a:lnTo>
                      <a:pt x="879" y="443"/>
                    </a:lnTo>
                    <a:lnTo>
                      <a:pt x="885" y="443"/>
                    </a:lnTo>
                    <a:lnTo>
                      <a:pt x="891" y="431"/>
                    </a:lnTo>
                    <a:lnTo>
                      <a:pt x="903" y="425"/>
                    </a:lnTo>
                    <a:lnTo>
                      <a:pt x="909" y="414"/>
                    </a:lnTo>
                    <a:lnTo>
                      <a:pt x="909" y="390"/>
                    </a:lnTo>
                    <a:lnTo>
                      <a:pt x="903" y="360"/>
                    </a:lnTo>
                    <a:lnTo>
                      <a:pt x="927" y="348"/>
                    </a:lnTo>
                    <a:lnTo>
                      <a:pt x="951" y="330"/>
                    </a:lnTo>
                    <a:lnTo>
                      <a:pt x="975" y="318"/>
                    </a:lnTo>
                    <a:lnTo>
                      <a:pt x="993" y="300"/>
                    </a:lnTo>
                    <a:lnTo>
                      <a:pt x="999" y="306"/>
                    </a:lnTo>
                    <a:lnTo>
                      <a:pt x="1011" y="306"/>
                    </a:lnTo>
                    <a:lnTo>
                      <a:pt x="1023" y="336"/>
                    </a:lnTo>
                    <a:lnTo>
                      <a:pt x="1071" y="449"/>
                    </a:lnTo>
                    <a:lnTo>
                      <a:pt x="1071" y="467"/>
                    </a:lnTo>
                    <a:lnTo>
                      <a:pt x="1077" y="497"/>
                    </a:lnTo>
                    <a:lnTo>
                      <a:pt x="1101" y="563"/>
                    </a:lnTo>
                    <a:lnTo>
                      <a:pt x="1118" y="617"/>
                    </a:lnTo>
                    <a:lnTo>
                      <a:pt x="1124" y="641"/>
                    </a:lnTo>
                    <a:lnTo>
                      <a:pt x="1124" y="653"/>
                    </a:lnTo>
                    <a:lnTo>
                      <a:pt x="1118" y="659"/>
                    </a:lnTo>
                    <a:lnTo>
                      <a:pt x="1112" y="671"/>
                    </a:lnTo>
                    <a:lnTo>
                      <a:pt x="1112" y="689"/>
                    </a:lnTo>
                    <a:lnTo>
                      <a:pt x="1118" y="701"/>
                    </a:lnTo>
                    <a:lnTo>
                      <a:pt x="1124" y="719"/>
                    </a:lnTo>
                    <a:lnTo>
                      <a:pt x="1130" y="737"/>
                    </a:lnTo>
                    <a:lnTo>
                      <a:pt x="1136" y="749"/>
                    </a:lnTo>
                    <a:lnTo>
                      <a:pt x="1148" y="749"/>
                    </a:lnTo>
                    <a:lnTo>
                      <a:pt x="1154" y="743"/>
                    </a:lnTo>
                    <a:lnTo>
                      <a:pt x="1154" y="725"/>
                    </a:lnTo>
                    <a:lnTo>
                      <a:pt x="1148" y="707"/>
                    </a:lnTo>
                    <a:lnTo>
                      <a:pt x="1148" y="701"/>
                    </a:lnTo>
                    <a:lnTo>
                      <a:pt x="1202" y="713"/>
                    </a:lnTo>
                    <a:lnTo>
                      <a:pt x="1208" y="719"/>
                    </a:lnTo>
                    <a:lnTo>
                      <a:pt x="1214" y="737"/>
                    </a:lnTo>
                    <a:lnTo>
                      <a:pt x="1220" y="749"/>
                    </a:lnTo>
                    <a:lnTo>
                      <a:pt x="1232" y="755"/>
                    </a:lnTo>
                    <a:lnTo>
                      <a:pt x="1238" y="749"/>
                    </a:lnTo>
                    <a:lnTo>
                      <a:pt x="1232" y="737"/>
                    </a:lnTo>
                    <a:lnTo>
                      <a:pt x="1238" y="749"/>
                    </a:lnTo>
                    <a:lnTo>
                      <a:pt x="1244" y="755"/>
                    </a:lnTo>
                    <a:lnTo>
                      <a:pt x="1250" y="749"/>
                    </a:lnTo>
                    <a:lnTo>
                      <a:pt x="1250" y="743"/>
                    </a:lnTo>
                    <a:lnTo>
                      <a:pt x="1250" y="731"/>
                    </a:lnTo>
                    <a:lnTo>
                      <a:pt x="1244" y="719"/>
                    </a:lnTo>
                    <a:lnTo>
                      <a:pt x="1244" y="713"/>
                    </a:lnTo>
                    <a:close/>
                    <a:moveTo>
                      <a:pt x="694" y="264"/>
                    </a:moveTo>
                    <a:lnTo>
                      <a:pt x="700" y="276"/>
                    </a:lnTo>
                    <a:lnTo>
                      <a:pt x="712" y="288"/>
                    </a:lnTo>
                    <a:lnTo>
                      <a:pt x="742" y="330"/>
                    </a:lnTo>
                    <a:lnTo>
                      <a:pt x="778" y="360"/>
                    </a:lnTo>
                    <a:lnTo>
                      <a:pt x="784" y="372"/>
                    </a:lnTo>
                    <a:lnTo>
                      <a:pt x="790" y="378"/>
                    </a:lnTo>
                    <a:lnTo>
                      <a:pt x="796" y="384"/>
                    </a:lnTo>
                    <a:lnTo>
                      <a:pt x="790" y="431"/>
                    </a:lnTo>
                    <a:lnTo>
                      <a:pt x="766" y="443"/>
                    </a:lnTo>
                    <a:lnTo>
                      <a:pt x="748" y="461"/>
                    </a:lnTo>
                    <a:lnTo>
                      <a:pt x="724" y="485"/>
                    </a:lnTo>
                    <a:lnTo>
                      <a:pt x="712" y="503"/>
                    </a:lnTo>
                    <a:lnTo>
                      <a:pt x="712" y="509"/>
                    </a:lnTo>
                    <a:lnTo>
                      <a:pt x="706" y="515"/>
                    </a:lnTo>
                    <a:lnTo>
                      <a:pt x="688" y="533"/>
                    </a:lnTo>
                    <a:lnTo>
                      <a:pt x="670" y="551"/>
                    </a:lnTo>
                    <a:lnTo>
                      <a:pt x="658" y="563"/>
                    </a:lnTo>
                    <a:lnTo>
                      <a:pt x="658" y="569"/>
                    </a:lnTo>
                    <a:lnTo>
                      <a:pt x="652" y="569"/>
                    </a:lnTo>
                    <a:lnTo>
                      <a:pt x="652" y="575"/>
                    </a:lnTo>
                    <a:lnTo>
                      <a:pt x="640" y="581"/>
                    </a:lnTo>
                    <a:lnTo>
                      <a:pt x="616" y="593"/>
                    </a:lnTo>
                    <a:lnTo>
                      <a:pt x="604" y="599"/>
                    </a:lnTo>
                    <a:lnTo>
                      <a:pt x="592" y="605"/>
                    </a:lnTo>
                    <a:lnTo>
                      <a:pt x="586" y="611"/>
                    </a:lnTo>
                    <a:lnTo>
                      <a:pt x="574" y="617"/>
                    </a:lnTo>
                    <a:lnTo>
                      <a:pt x="562" y="629"/>
                    </a:lnTo>
                    <a:lnTo>
                      <a:pt x="550" y="635"/>
                    </a:lnTo>
                    <a:lnTo>
                      <a:pt x="550" y="653"/>
                    </a:lnTo>
                    <a:lnTo>
                      <a:pt x="556" y="677"/>
                    </a:lnTo>
                    <a:lnTo>
                      <a:pt x="562" y="707"/>
                    </a:lnTo>
                    <a:lnTo>
                      <a:pt x="538" y="737"/>
                    </a:lnTo>
                    <a:lnTo>
                      <a:pt x="377" y="785"/>
                    </a:lnTo>
                    <a:lnTo>
                      <a:pt x="365" y="761"/>
                    </a:lnTo>
                    <a:lnTo>
                      <a:pt x="359" y="755"/>
                    </a:lnTo>
                    <a:lnTo>
                      <a:pt x="353" y="755"/>
                    </a:lnTo>
                    <a:lnTo>
                      <a:pt x="359" y="683"/>
                    </a:lnTo>
                    <a:lnTo>
                      <a:pt x="365" y="671"/>
                    </a:lnTo>
                    <a:lnTo>
                      <a:pt x="371" y="665"/>
                    </a:lnTo>
                    <a:lnTo>
                      <a:pt x="389" y="641"/>
                    </a:lnTo>
                    <a:lnTo>
                      <a:pt x="413" y="629"/>
                    </a:lnTo>
                    <a:lnTo>
                      <a:pt x="431" y="611"/>
                    </a:lnTo>
                    <a:lnTo>
                      <a:pt x="419" y="623"/>
                    </a:lnTo>
                    <a:lnTo>
                      <a:pt x="419" y="629"/>
                    </a:lnTo>
                    <a:lnTo>
                      <a:pt x="425" y="647"/>
                    </a:lnTo>
                    <a:lnTo>
                      <a:pt x="425" y="659"/>
                    </a:lnTo>
                    <a:lnTo>
                      <a:pt x="431" y="665"/>
                    </a:lnTo>
                    <a:lnTo>
                      <a:pt x="437" y="659"/>
                    </a:lnTo>
                    <a:lnTo>
                      <a:pt x="443" y="635"/>
                    </a:lnTo>
                    <a:lnTo>
                      <a:pt x="443" y="617"/>
                    </a:lnTo>
                    <a:lnTo>
                      <a:pt x="443" y="605"/>
                    </a:lnTo>
                    <a:lnTo>
                      <a:pt x="491" y="575"/>
                    </a:lnTo>
                    <a:lnTo>
                      <a:pt x="527" y="545"/>
                    </a:lnTo>
                    <a:lnTo>
                      <a:pt x="550" y="527"/>
                    </a:lnTo>
                    <a:lnTo>
                      <a:pt x="568" y="515"/>
                    </a:lnTo>
                    <a:lnTo>
                      <a:pt x="586" y="503"/>
                    </a:lnTo>
                    <a:lnTo>
                      <a:pt x="598" y="497"/>
                    </a:lnTo>
                    <a:lnTo>
                      <a:pt x="610" y="485"/>
                    </a:lnTo>
                    <a:lnTo>
                      <a:pt x="616" y="479"/>
                    </a:lnTo>
                    <a:lnTo>
                      <a:pt x="616" y="473"/>
                    </a:lnTo>
                    <a:lnTo>
                      <a:pt x="628" y="455"/>
                    </a:lnTo>
                    <a:lnTo>
                      <a:pt x="634" y="431"/>
                    </a:lnTo>
                    <a:lnTo>
                      <a:pt x="640" y="408"/>
                    </a:lnTo>
                    <a:lnTo>
                      <a:pt x="640" y="402"/>
                    </a:lnTo>
                    <a:lnTo>
                      <a:pt x="640" y="396"/>
                    </a:lnTo>
                    <a:lnTo>
                      <a:pt x="628" y="396"/>
                    </a:lnTo>
                    <a:lnTo>
                      <a:pt x="634" y="396"/>
                    </a:lnTo>
                    <a:lnTo>
                      <a:pt x="634" y="390"/>
                    </a:lnTo>
                    <a:lnTo>
                      <a:pt x="640" y="378"/>
                    </a:lnTo>
                    <a:lnTo>
                      <a:pt x="652" y="336"/>
                    </a:lnTo>
                    <a:lnTo>
                      <a:pt x="664" y="300"/>
                    </a:lnTo>
                    <a:lnTo>
                      <a:pt x="664" y="282"/>
                    </a:lnTo>
                    <a:lnTo>
                      <a:pt x="670" y="276"/>
                    </a:lnTo>
                    <a:lnTo>
                      <a:pt x="664" y="270"/>
                    </a:lnTo>
                    <a:lnTo>
                      <a:pt x="658" y="258"/>
                    </a:lnTo>
                    <a:lnTo>
                      <a:pt x="646" y="246"/>
                    </a:lnTo>
                    <a:lnTo>
                      <a:pt x="640" y="240"/>
                    </a:lnTo>
                    <a:lnTo>
                      <a:pt x="676" y="258"/>
                    </a:lnTo>
                    <a:lnTo>
                      <a:pt x="682" y="192"/>
                    </a:lnTo>
                    <a:lnTo>
                      <a:pt x="682" y="198"/>
                    </a:lnTo>
                    <a:lnTo>
                      <a:pt x="682" y="222"/>
                    </a:lnTo>
                    <a:lnTo>
                      <a:pt x="688" y="246"/>
                    </a:lnTo>
                    <a:lnTo>
                      <a:pt x="694" y="264"/>
                    </a:lnTo>
                    <a:close/>
                    <a:moveTo>
                      <a:pt x="532" y="455"/>
                    </a:moveTo>
                    <a:lnTo>
                      <a:pt x="527" y="461"/>
                    </a:lnTo>
                    <a:lnTo>
                      <a:pt x="532" y="449"/>
                    </a:lnTo>
                    <a:lnTo>
                      <a:pt x="532" y="455"/>
                    </a:lnTo>
                    <a:close/>
                    <a:moveTo>
                      <a:pt x="634" y="803"/>
                    </a:moveTo>
                    <a:lnTo>
                      <a:pt x="634" y="803"/>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8" name="Freeform 19"/>
              <p:cNvSpPr>
                <a:spLocks/>
              </p:cNvSpPr>
              <p:nvPr/>
            </p:nvSpPr>
            <p:spPr bwMode="hidden">
              <a:xfrm>
                <a:off x="684" y="2709"/>
                <a:ext cx="47" cy="78"/>
              </a:xfrm>
              <a:custGeom>
                <a:avLst/>
                <a:gdLst>
                  <a:gd name="T0" fmla="*/ 12 w 47"/>
                  <a:gd name="T1" fmla="*/ 72 h 78"/>
                  <a:gd name="T2" fmla="*/ 18 w 47"/>
                  <a:gd name="T3" fmla="*/ 60 h 78"/>
                  <a:gd name="T4" fmla="*/ 24 w 47"/>
                  <a:gd name="T5" fmla="*/ 54 h 78"/>
                  <a:gd name="T6" fmla="*/ 47 w 47"/>
                  <a:gd name="T7" fmla="*/ 0 h 78"/>
                  <a:gd name="T8" fmla="*/ 0 w 47"/>
                  <a:gd name="T9" fmla="*/ 78 h 78"/>
                  <a:gd name="T10" fmla="*/ 12 w 47"/>
                  <a:gd name="T11" fmla="*/ 72 h 78"/>
                  <a:gd name="T12" fmla="*/ 12 w 47"/>
                  <a:gd name="T13" fmla="*/ 72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 h="78">
                    <a:moveTo>
                      <a:pt x="12" y="72"/>
                    </a:moveTo>
                    <a:lnTo>
                      <a:pt x="18" y="60"/>
                    </a:lnTo>
                    <a:lnTo>
                      <a:pt x="24" y="54"/>
                    </a:lnTo>
                    <a:lnTo>
                      <a:pt x="47" y="0"/>
                    </a:lnTo>
                    <a:lnTo>
                      <a:pt x="0" y="78"/>
                    </a:lnTo>
                    <a:lnTo>
                      <a:pt x="12" y="72"/>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49" name="Freeform 20"/>
              <p:cNvSpPr>
                <a:spLocks/>
              </p:cNvSpPr>
              <p:nvPr/>
            </p:nvSpPr>
            <p:spPr bwMode="hidden">
              <a:xfrm>
                <a:off x="1284" y="2572"/>
                <a:ext cx="149" cy="419"/>
              </a:xfrm>
              <a:custGeom>
                <a:avLst/>
                <a:gdLst>
                  <a:gd name="T0" fmla="*/ 29 w 149"/>
                  <a:gd name="T1" fmla="*/ 96 h 419"/>
                  <a:gd name="T2" fmla="*/ 41 w 149"/>
                  <a:gd name="T3" fmla="*/ 126 h 419"/>
                  <a:gd name="T4" fmla="*/ 29 w 149"/>
                  <a:gd name="T5" fmla="*/ 161 h 419"/>
                  <a:gd name="T6" fmla="*/ 47 w 149"/>
                  <a:gd name="T7" fmla="*/ 149 h 419"/>
                  <a:gd name="T8" fmla="*/ 53 w 149"/>
                  <a:gd name="T9" fmla="*/ 347 h 419"/>
                  <a:gd name="T10" fmla="*/ 65 w 149"/>
                  <a:gd name="T11" fmla="*/ 371 h 419"/>
                  <a:gd name="T12" fmla="*/ 65 w 149"/>
                  <a:gd name="T13" fmla="*/ 377 h 419"/>
                  <a:gd name="T14" fmla="*/ 65 w 149"/>
                  <a:gd name="T15" fmla="*/ 389 h 419"/>
                  <a:gd name="T16" fmla="*/ 77 w 149"/>
                  <a:gd name="T17" fmla="*/ 395 h 419"/>
                  <a:gd name="T18" fmla="*/ 101 w 149"/>
                  <a:gd name="T19" fmla="*/ 407 h 419"/>
                  <a:gd name="T20" fmla="*/ 125 w 149"/>
                  <a:gd name="T21" fmla="*/ 413 h 419"/>
                  <a:gd name="T22" fmla="*/ 149 w 149"/>
                  <a:gd name="T23" fmla="*/ 419 h 419"/>
                  <a:gd name="T24" fmla="*/ 125 w 149"/>
                  <a:gd name="T25" fmla="*/ 395 h 419"/>
                  <a:gd name="T26" fmla="*/ 77 w 149"/>
                  <a:gd name="T27" fmla="*/ 365 h 419"/>
                  <a:gd name="T28" fmla="*/ 77 w 149"/>
                  <a:gd name="T29" fmla="*/ 365 h 419"/>
                  <a:gd name="T30" fmla="*/ 77 w 149"/>
                  <a:gd name="T31" fmla="*/ 353 h 419"/>
                  <a:gd name="T32" fmla="*/ 83 w 149"/>
                  <a:gd name="T33" fmla="*/ 329 h 419"/>
                  <a:gd name="T34" fmla="*/ 83 w 149"/>
                  <a:gd name="T35" fmla="*/ 293 h 419"/>
                  <a:gd name="T36" fmla="*/ 83 w 149"/>
                  <a:gd name="T37" fmla="*/ 257 h 419"/>
                  <a:gd name="T38" fmla="*/ 83 w 149"/>
                  <a:gd name="T39" fmla="*/ 221 h 419"/>
                  <a:gd name="T40" fmla="*/ 77 w 149"/>
                  <a:gd name="T41" fmla="*/ 185 h 419"/>
                  <a:gd name="T42" fmla="*/ 65 w 149"/>
                  <a:gd name="T43" fmla="*/ 155 h 419"/>
                  <a:gd name="T44" fmla="*/ 59 w 149"/>
                  <a:gd name="T45" fmla="*/ 143 h 419"/>
                  <a:gd name="T46" fmla="*/ 53 w 149"/>
                  <a:gd name="T47" fmla="*/ 137 h 419"/>
                  <a:gd name="T48" fmla="*/ 53 w 149"/>
                  <a:gd name="T49" fmla="*/ 120 h 419"/>
                  <a:gd name="T50" fmla="*/ 53 w 149"/>
                  <a:gd name="T51" fmla="*/ 108 h 419"/>
                  <a:gd name="T52" fmla="*/ 47 w 149"/>
                  <a:gd name="T53" fmla="*/ 90 h 419"/>
                  <a:gd name="T54" fmla="*/ 35 w 149"/>
                  <a:gd name="T55" fmla="*/ 54 h 419"/>
                  <a:gd name="T56" fmla="*/ 23 w 149"/>
                  <a:gd name="T57" fmla="*/ 18 h 419"/>
                  <a:gd name="T58" fmla="*/ 17 w 149"/>
                  <a:gd name="T59" fmla="*/ 6 h 419"/>
                  <a:gd name="T60" fmla="*/ 17 w 149"/>
                  <a:gd name="T61" fmla="*/ 0 h 419"/>
                  <a:gd name="T62" fmla="*/ 0 w 149"/>
                  <a:gd name="T63" fmla="*/ 6 h 419"/>
                  <a:gd name="T64" fmla="*/ 6 w 149"/>
                  <a:gd name="T65" fmla="*/ 114 h 419"/>
                  <a:gd name="T66" fmla="*/ 29 w 149"/>
                  <a:gd name="T67" fmla="*/ 96 h 419"/>
                  <a:gd name="T68" fmla="*/ 29 w 149"/>
                  <a:gd name="T69" fmla="*/ 96 h 4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9" h="419">
                    <a:moveTo>
                      <a:pt x="29" y="96"/>
                    </a:moveTo>
                    <a:lnTo>
                      <a:pt x="41" y="126"/>
                    </a:lnTo>
                    <a:lnTo>
                      <a:pt x="29" y="161"/>
                    </a:lnTo>
                    <a:lnTo>
                      <a:pt x="47" y="149"/>
                    </a:lnTo>
                    <a:lnTo>
                      <a:pt x="53" y="347"/>
                    </a:lnTo>
                    <a:lnTo>
                      <a:pt x="65" y="371"/>
                    </a:lnTo>
                    <a:lnTo>
                      <a:pt x="65" y="377"/>
                    </a:lnTo>
                    <a:lnTo>
                      <a:pt x="65" y="389"/>
                    </a:lnTo>
                    <a:lnTo>
                      <a:pt x="77" y="395"/>
                    </a:lnTo>
                    <a:lnTo>
                      <a:pt x="101" y="407"/>
                    </a:lnTo>
                    <a:lnTo>
                      <a:pt x="125" y="413"/>
                    </a:lnTo>
                    <a:lnTo>
                      <a:pt x="149" y="419"/>
                    </a:lnTo>
                    <a:lnTo>
                      <a:pt x="125" y="395"/>
                    </a:lnTo>
                    <a:lnTo>
                      <a:pt x="77" y="365"/>
                    </a:lnTo>
                    <a:lnTo>
                      <a:pt x="77" y="353"/>
                    </a:lnTo>
                    <a:lnTo>
                      <a:pt x="83" y="329"/>
                    </a:lnTo>
                    <a:lnTo>
                      <a:pt x="83" y="293"/>
                    </a:lnTo>
                    <a:lnTo>
                      <a:pt x="83" y="257"/>
                    </a:lnTo>
                    <a:lnTo>
                      <a:pt x="83" y="221"/>
                    </a:lnTo>
                    <a:lnTo>
                      <a:pt x="77" y="185"/>
                    </a:lnTo>
                    <a:lnTo>
                      <a:pt x="65" y="155"/>
                    </a:lnTo>
                    <a:lnTo>
                      <a:pt x="59" y="143"/>
                    </a:lnTo>
                    <a:lnTo>
                      <a:pt x="53" y="137"/>
                    </a:lnTo>
                    <a:lnTo>
                      <a:pt x="53" y="120"/>
                    </a:lnTo>
                    <a:lnTo>
                      <a:pt x="53" y="108"/>
                    </a:lnTo>
                    <a:lnTo>
                      <a:pt x="47" y="90"/>
                    </a:lnTo>
                    <a:lnTo>
                      <a:pt x="35" y="54"/>
                    </a:lnTo>
                    <a:lnTo>
                      <a:pt x="23" y="18"/>
                    </a:lnTo>
                    <a:lnTo>
                      <a:pt x="17" y="6"/>
                    </a:lnTo>
                    <a:lnTo>
                      <a:pt x="17" y="0"/>
                    </a:lnTo>
                    <a:lnTo>
                      <a:pt x="0" y="6"/>
                    </a:lnTo>
                    <a:lnTo>
                      <a:pt x="6" y="114"/>
                    </a:lnTo>
                    <a:lnTo>
                      <a:pt x="29" y="9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0" name="Freeform 21"/>
              <p:cNvSpPr>
                <a:spLocks/>
              </p:cNvSpPr>
              <p:nvPr/>
            </p:nvSpPr>
            <p:spPr bwMode="hidden">
              <a:xfrm>
                <a:off x="1140" y="2434"/>
                <a:ext cx="167" cy="138"/>
              </a:xfrm>
              <a:custGeom>
                <a:avLst/>
                <a:gdLst>
                  <a:gd name="T0" fmla="*/ 102 w 167"/>
                  <a:gd name="T1" fmla="*/ 18 h 138"/>
                  <a:gd name="T2" fmla="*/ 96 w 167"/>
                  <a:gd name="T3" fmla="*/ 12 h 138"/>
                  <a:gd name="T4" fmla="*/ 90 w 167"/>
                  <a:gd name="T5" fmla="*/ 0 h 138"/>
                  <a:gd name="T6" fmla="*/ 78 w 167"/>
                  <a:gd name="T7" fmla="*/ 0 h 138"/>
                  <a:gd name="T8" fmla="*/ 66 w 167"/>
                  <a:gd name="T9" fmla="*/ 0 h 138"/>
                  <a:gd name="T10" fmla="*/ 60 w 167"/>
                  <a:gd name="T11" fmla="*/ 0 h 138"/>
                  <a:gd name="T12" fmla="*/ 48 w 167"/>
                  <a:gd name="T13" fmla="*/ 6 h 138"/>
                  <a:gd name="T14" fmla="*/ 36 w 167"/>
                  <a:gd name="T15" fmla="*/ 12 h 138"/>
                  <a:gd name="T16" fmla="*/ 30 w 167"/>
                  <a:gd name="T17" fmla="*/ 12 h 138"/>
                  <a:gd name="T18" fmla="*/ 24 w 167"/>
                  <a:gd name="T19" fmla="*/ 24 h 138"/>
                  <a:gd name="T20" fmla="*/ 18 w 167"/>
                  <a:gd name="T21" fmla="*/ 42 h 138"/>
                  <a:gd name="T22" fmla="*/ 6 w 167"/>
                  <a:gd name="T23" fmla="*/ 66 h 138"/>
                  <a:gd name="T24" fmla="*/ 0 w 167"/>
                  <a:gd name="T25" fmla="*/ 72 h 138"/>
                  <a:gd name="T26" fmla="*/ 42 w 167"/>
                  <a:gd name="T27" fmla="*/ 30 h 138"/>
                  <a:gd name="T28" fmla="*/ 30 w 167"/>
                  <a:gd name="T29" fmla="*/ 66 h 138"/>
                  <a:gd name="T30" fmla="*/ 96 w 167"/>
                  <a:gd name="T31" fmla="*/ 36 h 138"/>
                  <a:gd name="T32" fmla="*/ 120 w 167"/>
                  <a:gd name="T33" fmla="*/ 78 h 138"/>
                  <a:gd name="T34" fmla="*/ 120 w 167"/>
                  <a:gd name="T35" fmla="*/ 54 h 138"/>
                  <a:gd name="T36" fmla="*/ 167 w 167"/>
                  <a:gd name="T37" fmla="*/ 138 h 138"/>
                  <a:gd name="T38" fmla="*/ 167 w 167"/>
                  <a:gd name="T39" fmla="*/ 120 h 138"/>
                  <a:gd name="T40" fmla="*/ 161 w 167"/>
                  <a:gd name="T41" fmla="*/ 102 h 138"/>
                  <a:gd name="T42" fmla="*/ 138 w 167"/>
                  <a:gd name="T43" fmla="*/ 60 h 138"/>
                  <a:gd name="T44" fmla="*/ 114 w 167"/>
                  <a:gd name="T45" fmla="*/ 30 h 138"/>
                  <a:gd name="T46" fmla="*/ 108 w 167"/>
                  <a:gd name="T47" fmla="*/ 24 h 138"/>
                  <a:gd name="T48" fmla="*/ 102 w 167"/>
                  <a:gd name="T49" fmla="*/ 18 h 138"/>
                  <a:gd name="T50" fmla="*/ 102 w 167"/>
                  <a:gd name="T51" fmla="*/ 18 h 1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7" h="138">
                    <a:moveTo>
                      <a:pt x="102" y="18"/>
                    </a:moveTo>
                    <a:lnTo>
                      <a:pt x="96" y="12"/>
                    </a:lnTo>
                    <a:lnTo>
                      <a:pt x="90" y="0"/>
                    </a:lnTo>
                    <a:lnTo>
                      <a:pt x="78" y="0"/>
                    </a:lnTo>
                    <a:lnTo>
                      <a:pt x="66" y="0"/>
                    </a:lnTo>
                    <a:lnTo>
                      <a:pt x="60" y="0"/>
                    </a:lnTo>
                    <a:lnTo>
                      <a:pt x="48" y="6"/>
                    </a:lnTo>
                    <a:lnTo>
                      <a:pt x="36" y="12"/>
                    </a:lnTo>
                    <a:lnTo>
                      <a:pt x="30" y="12"/>
                    </a:lnTo>
                    <a:lnTo>
                      <a:pt x="24" y="24"/>
                    </a:lnTo>
                    <a:lnTo>
                      <a:pt x="18" y="42"/>
                    </a:lnTo>
                    <a:lnTo>
                      <a:pt x="6" y="66"/>
                    </a:lnTo>
                    <a:lnTo>
                      <a:pt x="0" y="72"/>
                    </a:lnTo>
                    <a:lnTo>
                      <a:pt x="42" y="30"/>
                    </a:lnTo>
                    <a:lnTo>
                      <a:pt x="30" y="66"/>
                    </a:lnTo>
                    <a:lnTo>
                      <a:pt x="96" y="36"/>
                    </a:lnTo>
                    <a:lnTo>
                      <a:pt x="120" y="78"/>
                    </a:lnTo>
                    <a:lnTo>
                      <a:pt x="120" y="54"/>
                    </a:lnTo>
                    <a:lnTo>
                      <a:pt x="167" y="138"/>
                    </a:lnTo>
                    <a:lnTo>
                      <a:pt x="167" y="120"/>
                    </a:lnTo>
                    <a:lnTo>
                      <a:pt x="161" y="102"/>
                    </a:lnTo>
                    <a:lnTo>
                      <a:pt x="138" y="60"/>
                    </a:lnTo>
                    <a:lnTo>
                      <a:pt x="114" y="30"/>
                    </a:lnTo>
                    <a:lnTo>
                      <a:pt x="108" y="24"/>
                    </a:lnTo>
                    <a:lnTo>
                      <a:pt x="102" y="18"/>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1" name="Freeform 22"/>
              <p:cNvSpPr>
                <a:spLocks/>
              </p:cNvSpPr>
              <p:nvPr/>
            </p:nvSpPr>
            <p:spPr bwMode="hidden">
              <a:xfrm>
                <a:off x="948" y="2314"/>
                <a:ext cx="113" cy="114"/>
              </a:xfrm>
              <a:custGeom>
                <a:avLst/>
                <a:gdLst>
                  <a:gd name="T0" fmla="*/ 0 w 113"/>
                  <a:gd name="T1" fmla="*/ 0 h 114"/>
                  <a:gd name="T2" fmla="*/ 6 w 113"/>
                  <a:gd name="T3" fmla="*/ 0 h 114"/>
                  <a:gd name="T4" fmla="*/ 24 w 113"/>
                  <a:gd name="T5" fmla="*/ 6 h 114"/>
                  <a:gd name="T6" fmla="*/ 48 w 113"/>
                  <a:gd name="T7" fmla="*/ 18 h 114"/>
                  <a:gd name="T8" fmla="*/ 71 w 113"/>
                  <a:gd name="T9" fmla="*/ 36 h 114"/>
                  <a:gd name="T10" fmla="*/ 83 w 113"/>
                  <a:gd name="T11" fmla="*/ 48 h 114"/>
                  <a:gd name="T12" fmla="*/ 95 w 113"/>
                  <a:gd name="T13" fmla="*/ 66 h 114"/>
                  <a:gd name="T14" fmla="*/ 107 w 113"/>
                  <a:gd name="T15" fmla="*/ 90 h 114"/>
                  <a:gd name="T16" fmla="*/ 113 w 113"/>
                  <a:gd name="T17" fmla="*/ 114 h 114"/>
                  <a:gd name="T18" fmla="*/ 83 w 113"/>
                  <a:gd name="T19" fmla="*/ 66 h 114"/>
                  <a:gd name="T20" fmla="*/ 60 w 113"/>
                  <a:gd name="T21" fmla="*/ 78 h 114"/>
                  <a:gd name="T22" fmla="*/ 71 w 113"/>
                  <a:gd name="T23" fmla="*/ 54 h 114"/>
                  <a:gd name="T24" fmla="*/ 12 w 113"/>
                  <a:gd name="T25" fmla="*/ 78 h 114"/>
                  <a:gd name="T26" fmla="*/ 60 w 113"/>
                  <a:gd name="T27" fmla="*/ 48 h 114"/>
                  <a:gd name="T28" fmla="*/ 60 w 113"/>
                  <a:gd name="T29" fmla="*/ 42 h 114"/>
                  <a:gd name="T30" fmla="*/ 54 w 113"/>
                  <a:gd name="T31" fmla="*/ 30 h 114"/>
                  <a:gd name="T32" fmla="*/ 36 w 113"/>
                  <a:gd name="T33" fmla="*/ 18 h 114"/>
                  <a:gd name="T34" fmla="*/ 0 w 113"/>
                  <a:gd name="T35" fmla="*/ 0 h 114"/>
                  <a:gd name="T36" fmla="*/ 0 w 113"/>
                  <a:gd name="T37" fmla="*/ 0 h 1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
                    <a:moveTo>
                      <a:pt x="0" y="0"/>
                    </a:moveTo>
                    <a:lnTo>
                      <a:pt x="6" y="0"/>
                    </a:lnTo>
                    <a:lnTo>
                      <a:pt x="24" y="6"/>
                    </a:lnTo>
                    <a:lnTo>
                      <a:pt x="48" y="18"/>
                    </a:lnTo>
                    <a:lnTo>
                      <a:pt x="71" y="36"/>
                    </a:lnTo>
                    <a:lnTo>
                      <a:pt x="83" y="48"/>
                    </a:lnTo>
                    <a:lnTo>
                      <a:pt x="95" y="66"/>
                    </a:lnTo>
                    <a:lnTo>
                      <a:pt x="107" y="90"/>
                    </a:lnTo>
                    <a:lnTo>
                      <a:pt x="113" y="114"/>
                    </a:lnTo>
                    <a:lnTo>
                      <a:pt x="83" y="66"/>
                    </a:lnTo>
                    <a:lnTo>
                      <a:pt x="60" y="78"/>
                    </a:lnTo>
                    <a:lnTo>
                      <a:pt x="71" y="54"/>
                    </a:lnTo>
                    <a:lnTo>
                      <a:pt x="12" y="78"/>
                    </a:lnTo>
                    <a:lnTo>
                      <a:pt x="60" y="48"/>
                    </a:lnTo>
                    <a:lnTo>
                      <a:pt x="60" y="42"/>
                    </a:lnTo>
                    <a:lnTo>
                      <a:pt x="54" y="30"/>
                    </a:lnTo>
                    <a:lnTo>
                      <a:pt x="36" y="18"/>
                    </a:lnTo>
                    <a:lnTo>
                      <a:pt x="0"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2" name="Freeform 23"/>
              <p:cNvSpPr>
                <a:spLocks/>
              </p:cNvSpPr>
              <p:nvPr/>
            </p:nvSpPr>
            <p:spPr bwMode="hidden">
              <a:xfrm>
                <a:off x="1122" y="2578"/>
                <a:ext cx="66" cy="60"/>
              </a:xfrm>
              <a:custGeom>
                <a:avLst/>
                <a:gdLst>
                  <a:gd name="T0" fmla="*/ 54 w 66"/>
                  <a:gd name="T1" fmla="*/ 0 h 60"/>
                  <a:gd name="T2" fmla="*/ 42 w 66"/>
                  <a:gd name="T3" fmla="*/ 18 h 60"/>
                  <a:gd name="T4" fmla="*/ 36 w 66"/>
                  <a:gd name="T5" fmla="*/ 6 h 60"/>
                  <a:gd name="T6" fmla="*/ 24 w 66"/>
                  <a:gd name="T7" fmla="*/ 30 h 60"/>
                  <a:gd name="T8" fmla="*/ 18 w 66"/>
                  <a:gd name="T9" fmla="*/ 36 h 60"/>
                  <a:gd name="T10" fmla="*/ 6 w 66"/>
                  <a:gd name="T11" fmla="*/ 48 h 60"/>
                  <a:gd name="T12" fmla="*/ 0 w 66"/>
                  <a:gd name="T13" fmla="*/ 60 h 60"/>
                  <a:gd name="T14" fmla="*/ 12 w 66"/>
                  <a:gd name="T15" fmla="*/ 54 h 60"/>
                  <a:gd name="T16" fmla="*/ 30 w 66"/>
                  <a:gd name="T17" fmla="*/ 36 h 60"/>
                  <a:gd name="T18" fmla="*/ 54 w 66"/>
                  <a:gd name="T19" fmla="*/ 18 h 60"/>
                  <a:gd name="T20" fmla="*/ 66 w 66"/>
                  <a:gd name="T21" fmla="*/ 6 h 60"/>
                  <a:gd name="T22" fmla="*/ 54 w 66"/>
                  <a:gd name="T23" fmla="*/ 0 h 60"/>
                  <a:gd name="T24" fmla="*/ 54 w 6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60">
                    <a:moveTo>
                      <a:pt x="54" y="0"/>
                    </a:moveTo>
                    <a:lnTo>
                      <a:pt x="42" y="18"/>
                    </a:lnTo>
                    <a:lnTo>
                      <a:pt x="36" y="6"/>
                    </a:lnTo>
                    <a:lnTo>
                      <a:pt x="24" y="30"/>
                    </a:lnTo>
                    <a:lnTo>
                      <a:pt x="18" y="36"/>
                    </a:lnTo>
                    <a:lnTo>
                      <a:pt x="6" y="48"/>
                    </a:lnTo>
                    <a:lnTo>
                      <a:pt x="0" y="60"/>
                    </a:lnTo>
                    <a:lnTo>
                      <a:pt x="12" y="54"/>
                    </a:lnTo>
                    <a:lnTo>
                      <a:pt x="30" y="36"/>
                    </a:lnTo>
                    <a:lnTo>
                      <a:pt x="54" y="18"/>
                    </a:lnTo>
                    <a:lnTo>
                      <a:pt x="66" y="6"/>
                    </a:lnTo>
                    <a:lnTo>
                      <a:pt x="54"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3" name="Freeform 24"/>
              <p:cNvSpPr>
                <a:spLocks/>
              </p:cNvSpPr>
              <p:nvPr/>
            </p:nvSpPr>
            <p:spPr bwMode="hidden">
              <a:xfrm>
                <a:off x="942" y="2674"/>
                <a:ext cx="161" cy="179"/>
              </a:xfrm>
              <a:custGeom>
                <a:avLst/>
                <a:gdLst>
                  <a:gd name="T0" fmla="*/ 131 w 161"/>
                  <a:gd name="T1" fmla="*/ 53 h 179"/>
                  <a:gd name="T2" fmla="*/ 137 w 161"/>
                  <a:gd name="T3" fmla="*/ 53 h 179"/>
                  <a:gd name="T4" fmla="*/ 143 w 161"/>
                  <a:gd name="T5" fmla="*/ 41 h 179"/>
                  <a:gd name="T6" fmla="*/ 155 w 161"/>
                  <a:gd name="T7" fmla="*/ 35 h 179"/>
                  <a:gd name="T8" fmla="*/ 161 w 161"/>
                  <a:gd name="T9" fmla="*/ 24 h 179"/>
                  <a:gd name="T10" fmla="*/ 161 w 161"/>
                  <a:gd name="T11" fmla="*/ 12 h 179"/>
                  <a:gd name="T12" fmla="*/ 161 w 161"/>
                  <a:gd name="T13" fmla="*/ 0 h 179"/>
                  <a:gd name="T14" fmla="*/ 149 w 161"/>
                  <a:gd name="T15" fmla="*/ 24 h 179"/>
                  <a:gd name="T16" fmla="*/ 143 w 161"/>
                  <a:gd name="T17" fmla="*/ 35 h 179"/>
                  <a:gd name="T18" fmla="*/ 131 w 161"/>
                  <a:gd name="T19" fmla="*/ 35 h 179"/>
                  <a:gd name="T20" fmla="*/ 119 w 161"/>
                  <a:gd name="T21" fmla="*/ 41 h 179"/>
                  <a:gd name="T22" fmla="*/ 125 w 161"/>
                  <a:gd name="T23" fmla="*/ 53 h 179"/>
                  <a:gd name="T24" fmla="*/ 95 w 161"/>
                  <a:gd name="T25" fmla="*/ 95 h 179"/>
                  <a:gd name="T26" fmla="*/ 0 w 161"/>
                  <a:gd name="T27" fmla="*/ 137 h 179"/>
                  <a:gd name="T28" fmla="*/ 60 w 161"/>
                  <a:gd name="T29" fmla="*/ 119 h 179"/>
                  <a:gd name="T30" fmla="*/ 54 w 161"/>
                  <a:gd name="T31" fmla="*/ 125 h 179"/>
                  <a:gd name="T32" fmla="*/ 48 w 161"/>
                  <a:gd name="T33" fmla="*/ 131 h 179"/>
                  <a:gd name="T34" fmla="*/ 24 w 161"/>
                  <a:gd name="T35" fmla="*/ 155 h 179"/>
                  <a:gd name="T36" fmla="*/ 12 w 161"/>
                  <a:gd name="T37" fmla="*/ 167 h 179"/>
                  <a:gd name="T38" fmla="*/ 0 w 161"/>
                  <a:gd name="T39" fmla="*/ 173 h 179"/>
                  <a:gd name="T40" fmla="*/ 0 w 161"/>
                  <a:gd name="T41" fmla="*/ 179 h 179"/>
                  <a:gd name="T42" fmla="*/ 6 w 161"/>
                  <a:gd name="T43" fmla="*/ 173 h 179"/>
                  <a:gd name="T44" fmla="*/ 30 w 161"/>
                  <a:gd name="T45" fmla="*/ 155 h 179"/>
                  <a:gd name="T46" fmla="*/ 48 w 161"/>
                  <a:gd name="T47" fmla="*/ 143 h 179"/>
                  <a:gd name="T48" fmla="*/ 71 w 161"/>
                  <a:gd name="T49" fmla="*/ 125 h 179"/>
                  <a:gd name="T50" fmla="*/ 95 w 161"/>
                  <a:gd name="T51" fmla="*/ 107 h 179"/>
                  <a:gd name="T52" fmla="*/ 119 w 161"/>
                  <a:gd name="T53" fmla="*/ 77 h 179"/>
                  <a:gd name="T54" fmla="*/ 131 w 161"/>
                  <a:gd name="T55" fmla="*/ 59 h 179"/>
                  <a:gd name="T56" fmla="*/ 131 w 161"/>
                  <a:gd name="T57" fmla="*/ 53 h 179"/>
                  <a:gd name="T58" fmla="*/ 131 w 161"/>
                  <a:gd name="T59" fmla="*/ 53 h 1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1" h="179">
                    <a:moveTo>
                      <a:pt x="131" y="53"/>
                    </a:moveTo>
                    <a:lnTo>
                      <a:pt x="137" y="53"/>
                    </a:lnTo>
                    <a:lnTo>
                      <a:pt x="143" y="41"/>
                    </a:lnTo>
                    <a:lnTo>
                      <a:pt x="155" y="35"/>
                    </a:lnTo>
                    <a:lnTo>
                      <a:pt x="161" y="24"/>
                    </a:lnTo>
                    <a:lnTo>
                      <a:pt x="161" y="12"/>
                    </a:lnTo>
                    <a:lnTo>
                      <a:pt x="161" y="0"/>
                    </a:lnTo>
                    <a:lnTo>
                      <a:pt x="149" y="24"/>
                    </a:lnTo>
                    <a:lnTo>
                      <a:pt x="143" y="35"/>
                    </a:lnTo>
                    <a:lnTo>
                      <a:pt x="131" y="35"/>
                    </a:lnTo>
                    <a:lnTo>
                      <a:pt x="119" y="41"/>
                    </a:lnTo>
                    <a:lnTo>
                      <a:pt x="125" y="53"/>
                    </a:lnTo>
                    <a:lnTo>
                      <a:pt x="95" y="95"/>
                    </a:lnTo>
                    <a:lnTo>
                      <a:pt x="0" y="137"/>
                    </a:lnTo>
                    <a:lnTo>
                      <a:pt x="60" y="119"/>
                    </a:lnTo>
                    <a:lnTo>
                      <a:pt x="54" y="125"/>
                    </a:lnTo>
                    <a:lnTo>
                      <a:pt x="48" y="131"/>
                    </a:lnTo>
                    <a:lnTo>
                      <a:pt x="24" y="155"/>
                    </a:lnTo>
                    <a:lnTo>
                      <a:pt x="12" y="167"/>
                    </a:lnTo>
                    <a:lnTo>
                      <a:pt x="0" y="173"/>
                    </a:lnTo>
                    <a:lnTo>
                      <a:pt x="0" y="179"/>
                    </a:lnTo>
                    <a:lnTo>
                      <a:pt x="6" y="173"/>
                    </a:lnTo>
                    <a:lnTo>
                      <a:pt x="30" y="155"/>
                    </a:lnTo>
                    <a:lnTo>
                      <a:pt x="48" y="143"/>
                    </a:lnTo>
                    <a:lnTo>
                      <a:pt x="71" y="125"/>
                    </a:lnTo>
                    <a:lnTo>
                      <a:pt x="95" y="107"/>
                    </a:lnTo>
                    <a:lnTo>
                      <a:pt x="119" y="77"/>
                    </a:lnTo>
                    <a:lnTo>
                      <a:pt x="131" y="59"/>
                    </a:lnTo>
                    <a:lnTo>
                      <a:pt x="131" y="53"/>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4" name="Freeform 25"/>
              <p:cNvSpPr>
                <a:spLocks/>
              </p:cNvSpPr>
              <p:nvPr/>
            </p:nvSpPr>
            <p:spPr bwMode="hidden">
              <a:xfrm>
                <a:off x="737" y="2763"/>
                <a:ext cx="73" cy="54"/>
              </a:xfrm>
              <a:custGeom>
                <a:avLst/>
                <a:gdLst>
                  <a:gd name="T0" fmla="*/ 24 w 72"/>
                  <a:gd name="T1" fmla="*/ 36 h 54"/>
                  <a:gd name="T2" fmla="*/ 51 w 72"/>
                  <a:gd name="T3" fmla="*/ 24 h 54"/>
                  <a:gd name="T4" fmla="*/ 63 w 72"/>
                  <a:gd name="T5" fmla="*/ 12 h 54"/>
                  <a:gd name="T6" fmla="*/ 69 w 72"/>
                  <a:gd name="T7" fmla="*/ 6 h 54"/>
                  <a:gd name="T8" fmla="*/ 75 w 72"/>
                  <a:gd name="T9" fmla="*/ 0 h 54"/>
                  <a:gd name="T10" fmla="*/ 45 w 72"/>
                  <a:gd name="T11" fmla="*/ 18 h 54"/>
                  <a:gd name="T12" fmla="*/ 30 w 72"/>
                  <a:gd name="T13" fmla="*/ 24 h 54"/>
                  <a:gd name="T14" fmla="*/ 24 w 72"/>
                  <a:gd name="T15" fmla="*/ 24 h 54"/>
                  <a:gd name="T16" fmla="*/ 18 w 72"/>
                  <a:gd name="T17" fmla="*/ 18 h 54"/>
                  <a:gd name="T18" fmla="*/ 12 w 72"/>
                  <a:gd name="T19" fmla="*/ 12 h 54"/>
                  <a:gd name="T20" fmla="*/ 0 w 72"/>
                  <a:gd name="T21" fmla="*/ 54 h 54"/>
                  <a:gd name="T22" fmla="*/ 12 w 72"/>
                  <a:gd name="T23" fmla="*/ 42 h 54"/>
                  <a:gd name="T24" fmla="*/ 24 w 72"/>
                  <a:gd name="T25" fmla="*/ 36 h 54"/>
                  <a:gd name="T26" fmla="*/ 24 w 72"/>
                  <a:gd name="T27" fmla="*/ 36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54">
                    <a:moveTo>
                      <a:pt x="24" y="36"/>
                    </a:moveTo>
                    <a:lnTo>
                      <a:pt x="48" y="24"/>
                    </a:lnTo>
                    <a:lnTo>
                      <a:pt x="60" y="12"/>
                    </a:lnTo>
                    <a:lnTo>
                      <a:pt x="66" y="6"/>
                    </a:lnTo>
                    <a:lnTo>
                      <a:pt x="72" y="0"/>
                    </a:lnTo>
                    <a:lnTo>
                      <a:pt x="42" y="18"/>
                    </a:lnTo>
                    <a:lnTo>
                      <a:pt x="30" y="24"/>
                    </a:lnTo>
                    <a:lnTo>
                      <a:pt x="24" y="24"/>
                    </a:lnTo>
                    <a:lnTo>
                      <a:pt x="18" y="18"/>
                    </a:lnTo>
                    <a:lnTo>
                      <a:pt x="12" y="12"/>
                    </a:lnTo>
                    <a:lnTo>
                      <a:pt x="0" y="54"/>
                    </a:lnTo>
                    <a:lnTo>
                      <a:pt x="12" y="42"/>
                    </a:lnTo>
                    <a:lnTo>
                      <a:pt x="24" y="3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5" name="Freeform 26"/>
              <p:cNvSpPr>
                <a:spLocks/>
              </p:cNvSpPr>
              <p:nvPr/>
            </p:nvSpPr>
            <p:spPr bwMode="hidden">
              <a:xfrm>
                <a:off x="624" y="2889"/>
                <a:ext cx="12" cy="54"/>
              </a:xfrm>
              <a:custGeom>
                <a:avLst/>
                <a:gdLst>
                  <a:gd name="T0" fmla="*/ 12 w 12"/>
                  <a:gd name="T1" fmla="*/ 0 h 54"/>
                  <a:gd name="T2" fmla="*/ 0 w 12"/>
                  <a:gd name="T3" fmla="*/ 12 h 54"/>
                  <a:gd name="T4" fmla="*/ 0 w 12"/>
                  <a:gd name="T5" fmla="*/ 18 h 54"/>
                  <a:gd name="T6" fmla="*/ 6 w 12"/>
                  <a:gd name="T7" fmla="*/ 54 h 54"/>
                  <a:gd name="T8" fmla="*/ 12 w 12"/>
                  <a:gd name="T9" fmla="*/ 36 h 54"/>
                  <a:gd name="T10" fmla="*/ 12 w 12"/>
                  <a:gd name="T11" fmla="*/ 18 h 54"/>
                  <a:gd name="T12" fmla="*/ 12 w 12"/>
                  <a:gd name="T13" fmla="*/ 6 h 54"/>
                  <a:gd name="T14" fmla="*/ 12 w 12"/>
                  <a:gd name="T15" fmla="*/ 0 h 54"/>
                  <a:gd name="T16" fmla="*/ 12 w 12"/>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54">
                    <a:moveTo>
                      <a:pt x="12" y="0"/>
                    </a:moveTo>
                    <a:lnTo>
                      <a:pt x="0" y="12"/>
                    </a:lnTo>
                    <a:lnTo>
                      <a:pt x="0" y="18"/>
                    </a:lnTo>
                    <a:lnTo>
                      <a:pt x="6" y="54"/>
                    </a:lnTo>
                    <a:lnTo>
                      <a:pt x="12" y="36"/>
                    </a:lnTo>
                    <a:lnTo>
                      <a:pt x="12" y="18"/>
                    </a:lnTo>
                    <a:lnTo>
                      <a:pt x="12" y="6"/>
                    </a:lnTo>
                    <a:lnTo>
                      <a:pt x="12"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6" name="Freeform 27"/>
              <p:cNvSpPr>
                <a:spLocks/>
              </p:cNvSpPr>
              <p:nvPr/>
            </p:nvSpPr>
            <p:spPr bwMode="hidden">
              <a:xfrm>
                <a:off x="492" y="3021"/>
                <a:ext cx="48" cy="72"/>
              </a:xfrm>
              <a:custGeom>
                <a:avLst/>
                <a:gdLst>
                  <a:gd name="T0" fmla="*/ 48 w 48"/>
                  <a:gd name="T1" fmla="*/ 6 h 72"/>
                  <a:gd name="T2" fmla="*/ 48 w 48"/>
                  <a:gd name="T3" fmla="*/ 6 h 72"/>
                  <a:gd name="T4" fmla="*/ 48 w 48"/>
                  <a:gd name="T5" fmla="*/ 6 h 72"/>
                  <a:gd name="T6" fmla="*/ 48 w 48"/>
                  <a:gd name="T7" fmla="*/ 6 h 72"/>
                  <a:gd name="T8" fmla="*/ 6 w 48"/>
                  <a:gd name="T9" fmla="*/ 0 h 72"/>
                  <a:gd name="T10" fmla="*/ 42 w 48"/>
                  <a:gd name="T11" fmla="*/ 12 h 72"/>
                  <a:gd name="T12" fmla="*/ 42 w 48"/>
                  <a:gd name="T13" fmla="*/ 12 h 72"/>
                  <a:gd name="T14" fmla="*/ 0 w 48"/>
                  <a:gd name="T15" fmla="*/ 72 h 72"/>
                  <a:gd name="T16" fmla="*/ 18 w 48"/>
                  <a:gd name="T17" fmla="*/ 54 h 72"/>
                  <a:gd name="T18" fmla="*/ 18 w 48"/>
                  <a:gd name="T19" fmla="*/ 66 h 72"/>
                  <a:gd name="T20" fmla="*/ 48 w 48"/>
                  <a:gd name="T21" fmla="*/ 6 h 72"/>
                  <a:gd name="T22" fmla="*/ 48 w 48"/>
                  <a:gd name="T23" fmla="*/ 6 h 72"/>
                  <a:gd name="T24" fmla="*/ 48 w 48"/>
                  <a:gd name="T25" fmla="*/ 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72">
                    <a:moveTo>
                      <a:pt x="48" y="6"/>
                    </a:moveTo>
                    <a:lnTo>
                      <a:pt x="48" y="6"/>
                    </a:lnTo>
                    <a:lnTo>
                      <a:pt x="6" y="0"/>
                    </a:lnTo>
                    <a:lnTo>
                      <a:pt x="42" y="12"/>
                    </a:lnTo>
                    <a:lnTo>
                      <a:pt x="0" y="72"/>
                    </a:lnTo>
                    <a:lnTo>
                      <a:pt x="18" y="54"/>
                    </a:lnTo>
                    <a:lnTo>
                      <a:pt x="18" y="66"/>
                    </a:lnTo>
                    <a:lnTo>
                      <a:pt x="48" y="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7" name="Freeform 28"/>
              <p:cNvSpPr>
                <a:spLocks/>
              </p:cNvSpPr>
              <p:nvPr/>
            </p:nvSpPr>
            <p:spPr bwMode="hidden">
              <a:xfrm>
                <a:off x="437" y="3027"/>
                <a:ext cx="288" cy="84"/>
              </a:xfrm>
              <a:custGeom>
                <a:avLst/>
                <a:gdLst>
                  <a:gd name="T0" fmla="*/ 290 w 287"/>
                  <a:gd name="T1" fmla="*/ 0 h 84"/>
                  <a:gd name="T2" fmla="*/ 0 w 287"/>
                  <a:gd name="T3" fmla="*/ 84 h 84"/>
                  <a:gd name="T4" fmla="*/ 171 w 287"/>
                  <a:gd name="T5" fmla="*/ 36 h 84"/>
                  <a:gd name="T6" fmla="*/ 114 w 287"/>
                  <a:gd name="T7" fmla="*/ 60 h 84"/>
                  <a:gd name="T8" fmla="*/ 279 w 287"/>
                  <a:gd name="T9" fmla="*/ 18 h 84"/>
                  <a:gd name="T10" fmla="*/ 290 w 287"/>
                  <a:gd name="T11" fmla="*/ 0 h 84"/>
                  <a:gd name="T12" fmla="*/ 290 w 287"/>
                  <a:gd name="T13" fmla="*/ 0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7" h="84">
                    <a:moveTo>
                      <a:pt x="287" y="0"/>
                    </a:moveTo>
                    <a:lnTo>
                      <a:pt x="0" y="84"/>
                    </a:lnTo>
                    <a:lnTo>
                      <a:pt x="168" y="36"/>
                    </a:lnTo>
                    <a:lnTo>
                      <a:pt x="114" y="60"/>
                    </a:lnTo>
                    <a:lnTo>
                      <a:pt x="276" y="18"/>
                    </a:lnTo>
                    <a:lnTo>
                      <a:pt x="287"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8" name="Freeform 29"/>
              <p:cNvSpPr>
                <a:spLocks/>
              </p:cNvSpPr>
              <p:nvPr/>
            </p:nvSpPr>
            <p:spPr bwMode="hidden">
              <a:xfrm>
                <a:off x="828" y="3003"/>
                <a:ext cx="66" cy="108"/>
              </a:xfrm>
              <a:custGeom>
                <a:avLst/>
                <a:gdLst>
                  <a:gd name="T0" fmla="*/ 6 w 66"/>
                  <a:gd name="T1" fmla="*/ 0 h 108"/>
                  <a:gd name="T2" fmla="*/ 66 w 66"/>
                  <a:gd name="T3" fmla="*/ 6 h 108"/>
                  <a:gd name="T4" fmla="*/ 0 w 66"/>
                  <a:gd name="T5" fmla="*/ 84 h 108"/>
                  <a:gd name="T6" fmla="*/ 54 w 66"/>
                  <a:gd name="T7" fmla="*/ 24 h 108"/>
                  <a:gd name="T8" fmla="*/ 6 w 66"/>
                  <a:gd name="T9" fmla="*/ 108 h 108"/>
                  <a:gd name="T10" fmla="*/ 66 w 66"/>
                  <a:gd name="T11" fmla="*/ 6 h 108"/>
                  <a:gd name="T12" fmla="*/ 6 w 66"/>
                  <a:gd name="T13" fmla="*/ 0 h 108"/>
                  <a:gd name="T14" fmla="*/ 6 w 66"/>
                  <a:gd name="T15" fmla="*/ 0 h 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108">
                    <a:moveTo>
                      <a:pt x="6" y="0"/>
                    </a:moveTo>
                    <a:lnTo>
                      <a:pt x="66" y="6"/>
                    </a:lnTo>
                    <a:lnTo>
                      <a:pt x="0" y="84"/>
                    </a:lnTo>
                    <a:lnTo>
                      <a:pt x="54" y="24"/>
                    </a:lnTo>
                    <a:lnTo>
                      <a:pt x="6" y="108"/>
                    </a:lnTo>
                    <a:lnTo>
                      <a:pt x="66" y="6"/>
                    </a:lnTo>
                    <a:lnTo>
                      <a:pt x="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59" name="Freeform 30"/>
              <p:cNvSpPr>
                <a:spLocks/>
              </p:cNvSpPr>
              <p:nvPr/>
            </p:nvSpPr>
            <p:spPr bwMode="hidden">
              <a:xfrm>
                <a:off x="366" y="3111"/>
                <a:ext cx="77" cy="42"/>
              </a:xfrm>
              <a:custGeom>
                <a:avLst/>
                <a:gdLst>
                  <a:gd name="T0" fmla="*/ 36 w 77"/>
                  <a:gd name="T1" fmla="*/ 0 h 42"/>
                  <a:gd name="T2" fmla="*/ 42 w 77"/>
                  <a:gd name="T3" fmla="*/ 0 h 42"/>
                  <a:gd name="T4" fmla="*/ 60 w 77"/>
                  <a:gd name="T5" fmla="*/ 6 h 42"/>
                  <a:gd name="T6" fmla="*/ 48 w 77"/>
                  <a:gd name="T7" fmla="*/ 6 h 42"/>
                  <a:gd name="T8" fmla="*/ 42 w 77"/>
                  <a:gd name="T9" fmla="*/ 6 h 42"/>
                  <a:gd name="T10" fmla="*/ 60 w 77"/>
                  <a:gd name="T11" fmla="*/ 6 h 42"/>
                  <a:gd name="T12" fmla="*/ 0 w 77"/>
                  <a:gd name="T13" fmla="*/ 24 h 42"/>
                  <a:gd name="T14" fmla="*/ 71 w 77"/>
                  <a:gd name="T15" fmla="*/ 6 h 42"/>
                  <a:gd name="T16" fmla="*/ 66 w 77"/>
                  <a:gd name="T17" fmla="*/ 42 h 42"/>
                  <a:gd name="T18" fmla="*/ 77 w 77"/>
                  <a:gd name="T19" fmla="*/ 6 h 42"/>
                  <a:gd name="T20" fmla="*/ 36 w 77"/>
                  <a:gd name="T21" fmla="*/ 0 h 42"/>
                  <a:gd name="T22" fmla="*/ 36 w 77"/>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 h="42">
                    <a:moveTo>
                      <a:pt x="36" y="0"/>
                    </a:moveTo>
                    <a:lnTo>
                      <a:pt x="42" y="0"/>
                    </a:lnTo>
                    <a:lnTo>
                      <a:pt x="60" y="6"/>
                    </a:lnTo>
                    <a:lnTo>
                      <a:pt x="48" y="6"/>
                    </a:lnTo>
                    <a:lnTo>
                      <a:pt x="42" y="6"/>
                    </a:lnTo>
                    <a:lnTo>
                      <a:pt x="60" y="6"/>
                    </a:lnTo>
                    <a:lnTo>
                      <a:pt x="0" y="24"/>
                    </a:lnTo>
                    <a:lnTo>
                      <a:pt x="71" y="6"/>
                    </a:lnTo>
                    <a:lnTo>
                      <a:pt x="66" y="42"/>
                    </a:lnTo>
                    <a:lnTo>
                      <a:pt x="77" y="6"/>
                    </a:lnTo>
                    <a:lnTo>
                      <a:pt x="3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0" name="Freeform 31"/>
              <p:cNvSpPr>
                <a:spLocks/>
              </p:cNvSpPr>
              <p:nvPr/>
            </p:nvSpPr>
            <p:spPr bwMode="hidden">
              <a:xfrm>
                <a:off x="498" y="3165"/>
                <a:ext cx="66" cy="30"/>
              </a:xfrm>
              <a:custGeom>
                <a:avLst/>
                <a:gdLst>
                  <a:gd name="T0" fmla="*/ 66 w 66"/>
                  <a:gd name="T1" fmla="*/ 6 h 30"/>
                  <a:gd name="T2" fmla="*/ 0 w 66"/>
                  <a:gd name="T3" fmla="*/ 0 h 30"/>
                  <a:gd name="T4" fmla="*/ 54 w 66"/>
                  <a:gd name="T5" fmla="*/ 6 h 30"/>
                  <a:gd name="T6" fmla="*/ 18 w 66"/>
                  <a:gd name="T7" fmla="*/ 18 h 30"/>
                  <a:gd name="T8" fmla="*/ 60 w 66"/>
                  <a:gd name="T9" fmla="*/ 12 h 30"/>
                  <a:gd name="T10" fmla="*/ 60 w 66"/>
                  <a:gd name="T11" fmla="*/ 30 h 30"/>
                  <a:gd name="T12" fmla="*/ 60 w 66"/>
                  <a:gd name="T13" fmla="*/ 30 h 30"/>
                  <a:gd name="T14" fmla="*/ 66 w 66"/>
                  <a:gd name="T15" fmla="*/ 6 h 30"/>
                  <a:gd name="T16" fmla="*/ 66 w 66"/>
                  <a:gd name="T17" fmla="*/ 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30">
                    <a:moveTo>
                      <a:pt x="66" y="6"/>
                    </a:moveTo>
                    <a:lnTo>
                      <a:pt x="0" y="0"/>
                    </a:lnTo>
                    <a:lnTo>
                      <a:pt x="54" y="6"/>
                    </a:lnTo>
                    <a:lnTo>
                      <a:pt x="18" y="18"/>
                    </a:lnTo>
                    <a:lnTo>
                      <a:pt x="60" y="12"/>
                    </a:lnTo>
                    <a:lnTo>
                      <a:pt x="60" y="30"/>
                    </a:lnTo>
                    <a:lnTo>
                      <a:pt x="66" y="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1" name="Freeform 32"/>
              <p:cNvSpPr>
                <a:spLocks/>
              </p:cNvSpPr>
              <p:nvPr/>
            </p:nvSpPr>
            <p:spPr bwMode="hidden">
              <a:xfrm>
                <a:off x="840" y="2919"/>
                <a:ext cx="18" cy="60"/>
              </a:xfrm>
              <a:custGeom>
                <a:avLst/>
                <a:gdLst>
                  <a:gd name="T0" fmla="*/ 0 w 18"/>
                  <a:gd name="T1" fmla="*/ 24 h 60"/>
                  <a:gd name="T2" fmla="*/ 12 w 18"/>
                  <a:gd name="T3" fmla="*/ 24 h 60"/>
                  <a:gd name="T4" fmla="*/ 12 w 18"/>
                  <a:gd name="T5" fmla="*/ 60 h 60"/>
                  <a:gd name="T6" fmla="*/ 18 w 18"/>
                  <a:gd name="T7" fmla="*/ 18 h 60"/>
                  <a:gd name="T8" fmla="*/ 18 w 18"/>
                  <a:gd name="T9" fmla="*/ 18 h 60"/>
                  <a:gd name="T10" fmla="*/ 18 w 18"/>
                  <a:gd name="T11" fmla="*/ 0 h 60"/>
                  <a:gd name="T12" fmla="*/ 12 w 18"/>
                  <a:gd name="T13" fmla="*/ 18 h 60"/>
                  <a:gd name="T14" fmla="*/ 0 w 18"/>
                  <a:gd name="T15" fmla="*/ 24 h 60"/>
                  <a:gd name="T16" fmla="*/ 0 w 18"/>
                  <a:gd name="T17" fmla="*/ 24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 h="60">
                    <a:moveTo>
                      <a:pt x="0" y="24"/>
                    </a:moveTo>
                    <a:lnTo>
                      <a:pt x="12" y="24"/>
                    </a:lnTo>
                    <a:lnTo>
                      <a:pt x="12" y="60"/>
                    </a:lnTo>
                    <a:lnTo>
                      <a:pt x="18" y="18"/>
                    </a:lnTo>
                    <a:lnTo>
                      <a:pt x="18" y="0"/>
                    </a:lnTo>
                    <a:lnTo>
                      <a:pt x="12" y="18"/>
                    </a:lnTo>
                    <a:lnTo>
                      <a:pt x="0" y="24"/>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2" name="Freeform 33"/>
              <p:cNvSpPr>
                <a:spLocks/>
              </p:cNvSpPr>
              <p:nvPr/>
            </p:nvSpPr>
            <p:spPr bwMode="hidden">
              <a:xfrm>
                <a:off x="546" y="3021"/>
                <a:ext cx="6" cy="18"/>
              </a:xfrm>
              <a:custGeom>
                <a:avLst/>
                <a:gdLst>
                  <a:gd name="T0" fmla="*/ 6 w 6"/>
                  <a:gd name="T1" fmla="*/ 0 h 18"/>
                  <a:gd name="T2" fmla="*/ 0 w 6"/>
                  <a:gd name="T3" fmla="*/ 18 h 18"/>
                  <a:gd name="T4" fmla="*/ 6 w 6"/>
                  <a:gd name="T5" fmla="*/ 12 h 18"/>
                  <a:gd name="T6" fmla="*/ 6 w 6"/>
                  <a:gd name="T7" fmla="*/ 0 h 18"/>
                  <a:gd name="T8" fmla="*/ 6 w 6"/>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8">
                    <a:moveTo>
                      <a:pt x="6" y="0"/>
                    </a:moveTo>
                    <a:lnTo>
                      <a:pt x="0" y="18"/>
                    </a:lnTo>
                    <a:lnTo>
                      <a:pt x="6" y="12"/>
                    </a:lnTo>
                    <a:lnTo>
                      <a:pt x="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3" name="Freeform 34"/>
              <p:cNvSpPr>
                <a:spLocks/>
              </p:cNvSpPr>
              <p:nvPr/>
            </p:nvSpPr>
            <p:spPr bwMode="hidden">
              <a:xfrm>
                <a:off x="534" y="2943"/>
                <a:ext cx="30" cy="78"/>
              </a:xfrm>
              <a:custGeom>
                <a:avLst/>
                <a:gdLst>
                  <a:gd name="T0" fmla="*/ 24 w 30"/>
                  <a:gd name="T1" fmla="*/ 6 h 78"/>
                  <a:gd name="T2" fmla="*/ 18 w 30"/>
                  <a:gd name="T3" fmla="*/ 24 h 78"/>
                  <a:gd name="T4" fmla="*/ 0 w 30"/>
                  <a:gd name="T5" fmla="*/ 18 h 78"/>
                  <a:gd name="T6" fmla="*/ 12 w 30"/>
                  <a:gd name="T7" fmla="*/ 30 h 78"/>
                  <a:gd name="T8" fmla="*/ 6 w 30"/>
                  <a:gd name="T9" fmla="*/ 42 h 78"/>
                  <a:gd name="T10" fmla="*/ 18 w 30"/>
                  <a:gd name="T11" fmla="*/ 78 h 78"/>
                  <a:gd name="T12" fmla="*/ 18 w 30"/>
                  <a:gd name="T13" fmla="*/ 24 h 78"/>
                  <a:gd name="T14" fmla="*/ 24 w 30"/>
                  <a:gd name="T15" fmla="*/ 12 h 78"/>
                  <a:gd name="T16" fmla="*/ 30 w 30"/>
                  <a:gd name="T17" fmla="*/ 6 h 78"/>
                  <a:gd name="T18" fmla="*/ 30 w 30"/>
                  <a:gd name="T19" fmla="*/ 6 h 78"/>
                  <a:gd name="T20" fmla="*/ 12 w 30"/>
                  <a:gd name="T21" fmla="*/ 0 h 78"/>
                  <a:gd name="T22" fmla="*/ 24 w 30"/>
                  <a:gd name="T23" fmla="*/ 6 h 78"/>
                  <a:gd name="T24" fmla="*/ 24 w 30"/>
                  <a:gd name="T25" fmla="*/ 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78">
                    <a:moveTo>
                      <a:pt x="24" y="6"/>
                    </a:moveTo>
                    <a:lnTo>
                      <a:pt x="18" y="24"/>
                    </a:lnTo>
                    <a:lnTo>
                      <a:pt x="0" y="18"/>
                    </a:lnTo>
                    <a:lnTo>
                      <a:pt x="12" y="30"/>
                    </a:lnTo>
                    <a:lnTo>
                      <a:pt x="6" y="42"/>
                    </a:lnTo>
                    <a:lnTo>
                      <a:pt x="18" y="78"/>
                    </a:lnTo>
                    <a:lnTo>
                      <a:pt x="18" y="24"/>
                    </a:lnTo>
                    <a:lnTo>
                      <a:pt x="24" y="12"/>
                    </a:lnTo>
                    <a:lnTo>
                      <a:pt x="30" y="6"/>
                    </a:lnTo>
                    <a:lnTo>
                      <a:pt x="12" y="0"/>
                    </a:lnTo>
                    <a:lnTo>
                      <a:pt x="24" y="6"/>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4" name="Freeform 35"/>
              <p:cNvSpPr>
                <a:spLocks/>
              </p:cNvSpPr>
              <p:nvPr/>
            </p:nvSpPr>
            <p:spPr bwMode="hidden">
              <a:xfrm>
                <a:off x="540" y="3039"/>
                <a:ext cx="24" cy="24"/>
              </a:xfrm>
              <a:custGeom>
                <a:avLst/>
                <a:gdLst>
                  <a:gd name="T0" fmla="*/ 6 w 24"/>
                  <a:gd name="T1" fmla="*/ 0 h 24"/>
                  <a:gd name="T2" fmla="*/ 0 w 24"/>
                  <a:gd name="T3" fmla="*/ 0 h 24"/>
                  <a:gd name="T4" fmla="*/ 6 w 24"/>
                  <a:gd name="T5" fmla="*/ 0 h 24"/>
                  <a:gd name="T6" fmla="*/ 12 w 24"/>
                  <a:gd name="T7" fmla="*/ 6 h 24"/>
                  <a:gd name="T8" fmla="*/ 24 w 24"/>
                  <a:gd name="T9" fmla="*/ 24 h 24"/>
                  <a:gd name="T10" fmla="*/ 24 w 24"/>
                  <a:gd name="T11" fmla="*/ 18 h 24"/>
                  <a:gd name="T12" fmla="*/ 18 w 24"/>
                  <a:gd name="T13" fmla="*/ 6 h 24"/>
                  <a:gd name="T14" fmla="*/ 12 w 24"/>
                  <a:gd name="T15" fmla="*/ 0 h 24"/>
                  <a:gd name="T16" fmla="*/ 6 w 24"/>
                  <a:gd name="T17" fmla="*/ 0 h 24"/>
                  <a:gd name="T18" fmla="*/ 6 w 24"/>
                  <a:gd name="T19" fmla="*/ 0 h 24"/>
                  <a:gd name="T20" fmla="*/ 6 w 24"/>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4">
                    <a:moveTo>
                      <a:pt x="6" y="0"/>
                    </a:moveTo>
                    <a:lnTo>
                      <a:pt x="0" y="0"/>
                    </a:lnTo>
                    <a:lnTo>
                      <a:pt x="6" y="0"/>
                    </a:lnTo>
                    <a:lnTo>
                      <a:pt x="12" y="6"/>
                    </a:lnTo>
                    <a:lnTo>
                      <a:pt x="24" y="24"/>
                    </a:lnTo>
                    <a:lnTo>
                      <a:pt x="24" y="18"/>
                    </a:lnTo>
                    <a:lnTo>
                      <a:pt x="18" y="6"/>
                    </a:lnTo>
                    <a:lnTo>
                      <a:pt x="12" y="0"/>
                    </a:lnTo>
                    <a:lnTo>
                      <a:pt x="6" y="0"/>
                    </a:lnTo>
                    <a:close/>
                  </a:path>
                </a:pathLst>
              </a:custGeom>
              <a:gradFill rotWithShape="0">
                <a:gsLst>
                  <a:gs pos="0">
                    <a:schemeClr val="bg2"/>
                  </a:gs>
                  <a:gs pos="100000">
                    <a:schemeClr val="bg1"/>
                  </a:gs>
                </a:gsLst>
                <a:lin ang="18900000" scaled="1"/>
              </a:gra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5" name="Freeform 36"/>
              <p:cNvSpPr>
                <a:spLocks/>
              </p:cNvSpPr>
              <p:nvPr/>
            </p:nvSpPr>
            <p:spPr bwMode="hidden">
              <a:xfrm>
                <a:off x="801" y="2681"/>
                <a:ext cx="215" cy="216"/>
              </a:xfrm>
              <a:custGeom>
                <a:avLst/>
                <a:gdLst>
                  <a:gd name="T0" fmla="*/ 215 w 215"/>
                  <a:gd name="T1" fmla="*/ 0 h 216"/>
                  <a:gd name="T2" fmla="*/ 147 w 215"/>
                  <a:gd name="T3" fmla="*/ 36 h 216"/>
                  <a:gd name="T4" fmla="*/ 132 w 215"/>
                  <a:gd name="T5" fmla="*/ 49 h 216"/>
                  <a:gd name="T6" fmla="*/ 104 w 215"/>
                  <a:gd name="T7" fmla="*/ 79 h 216"/>
                  <a:gd name="T8" fmla="*/ 87 w 215"/>
                  <a:gd name="T9" fmla="*/ 114 h 216"/>
                  <a:gd name="T10" fmla="*/ 48 w 215"/>
                  <a:gd name="T11" fmla="*/ 156 h 216"/>
                  <a:gd name="T12" fmla="*/ 42 w 215"/>
                  <a:gd name="T13" fmla="*/ 166 h 216"/>
                  <a:gd name="T14" fmla="*/ 29 w 215"/>
                  <a:gd name="T15" fmla="*/ 177 h 216"/>
                  <a:gd name="T16" fmla="*/ 0 w 215"/>
                  <a:gd name="T17" fmla="*/ 208 h 216"/>
                  <a:gd name="T18" fmla="*/ 48 w 215"/>
                  <a:gd name="T19" fmla="*/ 216 h 216"/>
                  <a:gd name="T20" fmla="*/ 215 w 215"/>
                  <a:gd name="T21" fmla="*/ 0 h 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 h="216">
                    <a:moveTo>
                      <a:pt x="215" y="0"/>
                    </a:moveTo>
                    <a:lnTo>
                      <a:pt x="147" y="36"/>
                    </a:lnTo>
                    <a:lnTo>
                      <a:pt x="132" y="49"/>
                    </a:lnTo>
                    <a:lnTo>
                      <a:pt x="104" y="79"/>
                    </a:lnTo>
                    <a:lnTo>
                      <a:pt x="87" y="114"/>
                    </a:lnTo>
                    <a:lnTo>
                      <a:pt x="48" y="156"/>
                    </a:lnTo>
                    <a:lnTo>
                      <a:pt x="42" y="166"/>
                    </a:lnTo>
                    <a:lnTo>
                      <a:pt x="29" y="177"/>
                    </a:lnTo>
                    <a:lnTo>
                      <a:pt x="0" y="208"/>
                    </a:lnTo>
                    <a:lnTo>
                      <a:pt x="48" y="216"/>
                    </a:lnTo>
                    <a:lnTo>
                      <a:pt x="215" y="0"/>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6" name="Freeform 37"/>
              <p:cNvSpPr>
                <a:spLocks/>
              </p:cNvSpPr>
              <p:nvPr/>
            </p:nvSpPr>
            <p:spPr bwMode="hidden">
              <a:xfrm>
                <a:off x="536" y="2710"/>
                <a:ext cx="212" cy="179"/>
              </a:xfrm>
              <a:custGeom>
                <a:avLst/>
                <a:gdLst>
                  <a:gd name="T0" fmla="*/ 212 w 212"/>
                  <a:gd name="T1" fmla="*/ 0 h 179"/>
                  <a:gd name="T2" fmla="*/ 144 w 212"/>
                  <a:gd name="T3" fmla="*/ 36 h 179"/>
                  <a:gd name="T4" fmla="*/ 0 w 212"/>
                  <a:gd name="T5" fmla="*/ 179 h 179"/>
                  <a:gd name="T6" fmla="*/ 177 w 212"/>
                  <a:gd name="T7" fmla="*/ 85 h 179"/>
                  <a:gd name="T8" fmla="*/ 212 w 212"/>
                  <a:gd name="T9" fmla="*/ 0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179">
                    <a:moveTo>
                      <a:pt x="212" y="0"/>
                    </a:moveTo>
                    <a:lnTo>
                      <a:pt x="144" y="36"/>
                    </a:lnTo>
                    <a:lnTo>
                      <a:pt x="0" y="179"/>
                    </a:lnTo>
                    <a:lnTo>
                      <a:pt x="177" y="85"/>
                    </a:lnTo>
                    <a:lnTo>
                      <a:pt x="212" y="0"/>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7" name="Freeform 38"/>
              <p:cNvSpPr>
                <a:spLocks/>
              </p:cNvSpPr>
              <p:nvPr/>
            </p:nvSpPr>
            <p:spPr bwMode="hidden">
              <a:xfrm>
                <a:off x="1037" y="2609"/>
                <a:ext cx="64" cy="79"/>
              </a:xfrm>
              <a:custGeom>
                <a:avLst/>
                <a:gdLst>
                  <a:gd name="T0" fmla="*/ 0 w 64"/>
                  <a:gd name="T1" fmla="*/ 22 h 79"/>
                  <a:gd name="T2" fmla="*/ 64 w 64"/>
                  <a:gd name="T3" fmla="*/ 79 h 79"/>
                  <a:gd name="T4" fmla="*/ 60 w 64"/>
                  <a:gd name="T5" fmla="*/ 0 h 79"/>
                  <a:gd name="T6" fmla="*/ 0 w 64"/>
                  <a:gd name="T7" fmla="*/ 22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9">
                    <a:moveTo>
                      <a:pt x="0" y="22"/>
                    </a:moveTo>
                    <a:lnTo>
                      <a:pt x="64" y="79"/>
                    </a:lnTo>
                    <a:lnTo>
                      <a:pt x="60" y="0"/>
                    </a:lnTo>
                    <a:lnTo>
                      <a:pt x="0" y="22"/>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8" name="Freeform 39"/>
              <p:cNvSpPr>
                <a:spLocks/>
              </p:cNvSpPr>
              <p:nvPr userDrawn="1"/>
            </p:nvSpPr>
            <p:spPr bwMode="hidden">
              <a:xfrm>
                <a:off x="867" y="2471"/>
                <a:ext cx="137" cy="207"/>
              </a:xfrm>
              <a:custGeom>
                <a:avLst/>
                <a:gdLst>
                  <a:gd name="T0" fmla="*/ 0 w 137"/>
                  <a:gd name="T1" fmla="*/ 0 h 207"/>
                  <a:gd name="T2" fmla="*/ 17 w 137"/>
                  <a:gd name="T3" fmla="*/ 87 h 207"/>
                  <a:gd name="T4" fmla="*/ 69 w 137"/>
                  <a:gd name="T5" fmla="*/ 154 h 207"/>
                  <a:gd name="T6" fmla="*/ 137 w 137"/>
                  <a:gd name="T7" fmla="*/ 207 h 207"/>
                  <a:gd name="T8" fmla="*/ 0 w 137"/>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207">
                    <a:moveTo>
                      <a:pt x="0" y="0"/>
                    </a:moveTo>
                    <a:lnTo>
                      <a:pt x="17" y="87"/>
                    </a:lnTo>
                    <a:lnTo>
                      <a:pt x="69" y="154"/>
                    </a:lnTo>
                    <a:lnTo>
                      <a:pt x="137" y="207"/>
                    </a:lnTo>
                    <a:lnTo>
                      <a:pt x="0" y="0"/>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1069" name="Freeform 40"/>
              <p:cNvSpPr>
                <a:spLocks/>
              </p:cNvSpPr>
              <p:nvPr userDrawn="1"/>
            </p:nvSpPr>
            <p:spPr bwMode="hidden">
              <a:xfrm>
                <a:off x="817" y="2507"/>
                <a:ext cx="65" cy="222"/>
              </a:xfrm>
              <a:custGeom>
                <a:avLst/>
                <a:gdLst>
                  <a:gd name="T0" fmla="*/ 0 w 65"/>
                  <a:gd name="T1" fmla="*/ 222 h 222"/>
                  <a:gd name="T2" fmla="*/ 40 w 65"/>
                  <a:gd name="T3" fmla="*/ 142 h 222"/>
                  <a:gd name="T4" fmla="*/ 65 w 65"/>
                  <a:gd name="T5" fmla="*/ 72 h 222"/>
                  <a:gd name="T6" fmla="*/ 7 w 65"/>
                  <a:gd name="T7" fmla="*/ 0 h 222"/>
                  <a:gd name="T8" fmla="*/ 0 w 65"/>
                  <a:gd name="T9" fmla="*/ 222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222">
                    <a:moveTo>
                      <a:pt x="0" y="222"/>
                    </a:moveTo>
                    <a:lnTo>
                      <a:pt x="40" y="142"/>
                    </a:lnTo>
                    <a:lnTo>
                      <a:pt x="65" y="72"/>
                    </a:lnTo>
                    <a:lnTo>
                      <a:pt x="7" y="0"/>
                    </a:lnTo>
                    <a:lnTo>
                      <a:pt x="0" y="222"/>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grpSp>
      </p:grpSp>
      <p:sp>
        <p:nvSpPr>
          <p:cNvPr id="18473" name="Rectangle 41"/>
          <p:cNvSpPr>
            <a:spLocks noGrp="1" noChangeArrowheads="1"/>
          </p:cNvSpPr>
          <p:nvPr>
            <p:ph type="title"/>
          </p:nvPr>
        </p:nvSpPr>
        <p:spPr bwMode="auto">
          <a:xfrm>
            <a:off x="457200" y="158750"/>
            <a:ext cx="8229600" cy="1258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ru-RU"/>
              <a:t>Образец заголовка</a:t>
            </a:r>
          </a:p>
        </p:txBody>
      </p:sp>
      <p:sp>
        <p:nvSpPr>
          <p:cNvPr id="18474" name="Rectangle 4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8475" name="Rectangle 43"/>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18476" name="Rectangle 4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sz="1000" b="0" i="0" u="none" strike="noStrike" kern="1200" cap="none" spc="0" normalizeH="0" baseline="0" noProof="0">
              <a:ln>
                <a:noFill/>
              </a:ln>
              <a:solidFill>
                <a:srgbClr val="FFFFFF"/>
              </a:solidFill>
              <a:effectLst>
                <a:outerShdw blurRad="38100" dist="38100" dir="2700000" algn="tl">
                  <a:srgbClr val="000000"/>
                </a:outerShdw>
              </a:effectLst>
              <a:uLnTx/>
              <a:uFillTx/>
              <a:latin typeface="Verdana" panose="020B0604030504040204" pitchFamily="34" charset="0"/>
              <a:ea typeface="+mn-ea"/>
              <a:cs typeface="+mn-cs"/>
            </a:endParaRPr>
          </a:p>
        </p:txBody>
      </p:sp>
      <p:sp>
        <p:nvSpPr>
          <p:cNvPr id="18477" name="Rectangle 45"/>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C0C0C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971A4E-4967-480B-95F8-35928580B234}" type="slidenum">
              <a:rPr kumimoji="0" lang="ru-RU" altLang="ru-RU" sz="10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000" b="0" i="0" u="none" strike="noStrike" kern="1200" cap="none" spc="0" normalizeH="0" baseline="0" noProof="0">
              <a:ln>
                <a:noFill/>
              </a:ln>
              <a:solidFill>
                <a:srgbClr val="FFFFFF"/>
              </a:solidFill>
              <a:effectLst>
                <a:outerShdw blurRad="38100" dist="38100" dir="2700000" algn="tl">
                  <a:srgbClr val="C0C0C0"/>
                </a:outerShdw>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400157866"/>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a:t>Образец заголовка</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endParaRPr lang="en-US" altLang="ru-RU"/>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a:defRPr sz="1200">
                <a:solidFill>
                  <a:srgbClr val="595959"/>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968D7C9-6D98-4FEF-AECB-2D3A9B0586D1}"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Tree>
    <p:extLst>
      <p:ext uri="{BB962C8B-B14F-4D97-AF65-F5344CB8AC3E}">
        <p14:creationId xmlns:p14="http://schemas.microsoft.com/office/powerpoint/2010/main" val="3291363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rtl="0" fontAlgn="base">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fontAlgn="base">
        <a:lnSpc>
          <a:spcPts val="5800"/>
        </a:lnSpc>
        <a:spcBef>
          <a:spcPct val="0"/>
        </a:spcBef>
        <a:spcAft>
          <a:spcPct val="0"/>
        </a:spcAft>
        <a:defRPr sz="5400">
          <a:solidFill>
            <a:schemeClr val="tx2"/>
          </a:solidFill>
          <a:latin typeface="Palatino Linotype" panose="02040502050505030304" pitchFamily="18" charset="0"/>
        </a:defRPr>
      </a:lvl2pPr>
      <a:lvl3pPr algn="ctr" rtl="0" fontAlgn="base">
        <a:lnSpc>
          <a:spcPts val="5800"/>
        </a:lnSpc>
        <a:spcBef>
          <a:spcPct val="0"/>
        </a:spcBef>
        <a:spcAft>
          <a:spcPct val="0"/>
        </a:spcAft>
        <a:defRPr sz="5400">
          <a:solidFill>
            <a:schemeClr val="tx2"/>
          </a:solidFill>
          <a:latin typeface="Palatino Linotype" panose="02040502050505030304" pitchFamily="18" charset="0"/>
        </a:defRPr>
      </a:lvl3pPr>
      <a:lvl4pPr algn="ctr" rtl="0" fontAlgn="base">
        <a:lnSpc>
          <a:spcPts val="5800"/>
        </a:lnSpc>
        <a:spcBef>
          <a:spcPct val="0"/>
        </a:spcBef>
        <a:spcAft>
          <a:spcPct val="0"/>
        </a:spcAft>
        <a:defRPr sz="5400">
          <a:solidFill>
            <a:schemeClr val="tx2"/>
          </a:solidFill>
          <a:latin typeface="Palatino Linotype" panose="02040502050505030304" pitchFamily="18" charset="0"/>
        </a:defRPr>
      </a:lvl4pPr>
      <a:lvl5pPr algn="ctr" rtl="0" fontAlgn="base">
        <a:lnSpc>
          <a:spcPts val="5800"/>
        </a:lnSpc>
        <a:spcBef>
          <a:spcPct val="0"/>
        </a:spcBef>
        <a:spcAft>
          <a:spcPct val="0"/>
        </a:spcAft>
        <a:defRPr sz="5400">
          <a:solidFill>
            <a:schemeClr val="tx2"/>
          </a:solidFill>
          <a:latin typeface="Palatino Linotype" panose="02040502050505030304" pitchFamily="18" charset="0"/>
        </a:defRPr>
      </a:lvl5pPr>
      <a:lvl6pPr marL="457200" algn="ctr" rtl="0" fontAlgn="base">
        <a:lnSpc>
          <a:spcPts val="5800"/>
        </a:lnSpc>
        <a:spcBef>
          <a:spcPct val="0"/>
        </a:spcBef>
        <a:spcAft>
          <a:spcPct val="0"/>
        </a:spcAft>
        <a:defRPr sz="5400">
          <a:solidFill>
            <a:schemeClr val="tx2"/>
          </a:solidFill>
          <a:latin typeface="Palatino Linotype" panose="02040502050505030304" pitchFamily="18" charset="0"/>
        </a:defRPr>
      </a:lvl6pPr>
      <a:lvl7pPr marL="914400" algn="ctr" rtl="0" fontAlgn="base">
        <a:lnSpc>
          <a:spcPts val="5800"/>
        </a:lnSpc>
        <a:spcBef>
          <a:spcPct val="0"/>
        </a:spcBef>
        <a:spcAft>
          <a:spcPct val="0"/>
        </a:spcAft>
        <a:defRPr sz="5400">
          <a:solidFill>
            <a:schemeClr val="tx2"/>
          </a:solidFill>
          <a:latin typeface="Palatino Linotype" panose="02040502050505030304" pitchFamily="18" charset="0"/>
        </a:defRPr>
      </a:lvl7pPr>
      <a:lvl8pPr marL="1371600" algn="ctr" rtl="0" fontAlgn="base">
        <a:lnSpc>
          <a:spcPts val="5800"/>
        </a:lnSpc>
        <a:spcBef>
          <a:spcPct val="0"/>
        </a:spcBef>
        <a:spcAft>
          <a:spcPct val="0"/>
        </a:spcAft>
        <a:defRPr sz="5400">
          <a:solidFill>
            <a:schemeClr val="tx2"/>
          </a:solidFill>
          <a:latin typeface="Palatino Linotype" panose="02040502050505030304" pitchFamily="18" charset="0"/>
        </a:defRPr>
      </a:lvl8pPr>
      <a:lvl9pPr marL="1828800" algn="ctr" rtl="0" fontAlgn="base">
        <a:lnSpc>
          <a:spcPts val="5800"/>
        </a:lnSpc>
        <a:spcBef>
          <a:spcPct val="0"/>
        </a:spcBef>
        <a:spcAft>
          <a:spcPct val="0"/>
        </a:spcAft>
        <a:defRPr sz="5400">
          <a:solidFill>
            <a:schemeClr val="tx2"/>
          </a:solidFill>
          <a:latin typeface="Palatino Linotype" panose="02040502050505030304" pitchFamily="18" charset="0"/>
        </a:defRPr>
      </a:lvl9pPr>
    </p:titleStyle>
    <p:bodyStyle>
      <a:lvl1pPr marL="342900" indent="-342900" algn="l" rtl="0" fontAlgn="base">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fontAlgn="base">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fontAlgn="base">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fontAlgn="base">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fontAlgn="base">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a:t>Образец заголовка</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endParaRPr lang="en-US" altLang="ru-RU"/>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sz="1200" b="0" i="0" u="none" strike="noStrike" kern="1200" cap="none" spc="0" normalizeH="0" baseline="0" noProof="0">
              <a:ln>
                <a:noFill/>
              </a:ln>
              <a:solidFill>
                <a:prstClr val="black">
                  <a:lumMod val="65000"/>
                  <a:lumOff val="35000"/>
                </a:prstClr>
              </a:solidFill>
              <a:effectLst/>
              <a:uLnTx/>
              <a:uFillTx/>
              <a:latin typeface="Century Gothic" pitchFamily="34" charset="0"/>
              <a:ea typeface="+mn-ea"/>
              <a:cs typeface="+mn-cs"/>
            </a:endParaRPr>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a:defRPr sz="1200">
                <a:solidFill>
                  <a:srgbClr val="595959"/>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417E9A2-5F86-49EA-8881-BE780F96668E}" type="slidenum">
              <a:rPr kumimoji="0" lang="ru-RU" altLang="ru-RU" sz="1200" b="0" i="0" u="none" strike="noStrike" kern="1200" cap="none" spc="0" normalizeH="0" baseline="0" noProof="0" smtClean="0">
                <a:ln>
                  <a:noFill/>
                </a:ln>
                <a:solidFill>
                  <a:srgbClr val="595959"/>
                </a:solidFill>
                <a:effectLst/>
                <a:uLnTx/>
                <a:uFillTx/>
                <a:latin typeface="Century Gothic" panose="020B0502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595959"/>
              </a:solidFill>
              <a:effectLst/>
              <a:uLnTx/>
              <a:uFillTx/>
              <a:latin typeface="Century Gothic" panose="020B0502020202020204" pitchFamily="34" charset="0"/>
              <a:ea typeface="+mn-ea"/>
              <a:cs typeface="+mn-cs"/>
            </a:endParaRPr>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a:ea typeface="+mn-ea"/>
              <a:cs typeface="+mn-cs"/>
            </a:endParaRPr>
          </a:p>
        </p:txBody>
      </p:sp>
    </p:spTree>
    <p:extLst>
      <p:ext uri="{BB962C8B-B14F-4D97-AF65-F5344CB8AC3E}">
        <p14:creationId xmlns:p14="http://schemas.microsoft.com/office/powerpoint/2010/main" val="270913520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itchFamily="18" charset="0"/>
        </a:defRPr>
      </a:lvl2pPr>
      <a:lvl3pPr algn="ctr" rtl="0" eaLnBrk="0" fontAlgn="base" hangingPunct="0">
        <a:lnSpc>
          <a:spcPts val="5800"/>
        </a:lnSpc>
        <a:spcBef>
          <a:spcPct val="0"/>
        </a:spcBef>
        <a:spcAft>
          <a:spcPct val="0"/>
        </a:spcAft>
        <a:defRPr sz="5400">
          <a:solidFill>
            <a:schemeClr val="tx2"/>
          </a:solidFill>
          <a:latin typeface="Palatino Linotype" pitchFamily="18" charset="0"/>
        </a:defRPr>
      </a:lvl3pPr>
      <a:lvl4pPr algn="ctr" rtl="0" eaLnBrk="0" fontAlgn="base" hangingPunct="0">
        <a:lnSpc>
          <a:spcPts val="5800"/>
        </a:lnSpc>
        <a:spcBef>
          <a:spcPct val="0"/>
        </a:spcBef>
        <a:spcAft>
          <a:spcPct val="0"/>
        </a:spcAft>
        <a:defRPr sz="5400">
          <a:solidFill>
            <a:schemeClr val="tx2"/>
          </a:solidFill>
          <a:latin typeface="Palatino Linotype" pitchFamily="18" charset="0"/>
        </a:defRPr>
      </a:lvl4pPr>
      <a:lvl5pPr algn="ctr" rtl="0" eaLnBrk="0" fontAlgn="base" hangingPunct="0">
        <a:lnSpc>
          <a:spcPts val="5800"/>
        </a:lnSpc>
        <a:spcBef>
          <a:spcPct val="0"/>
        </a:spcBef>
        <a:spcAft>
          <a:spcPct val="0"/>
        </a:spcAft>
        <a:defRPr sz="5400">
          <a:solidFill>
            <a:schemeClr val="tx2"/>
          </a:solidFill>
          <a:latin typeface="Palatino Linotype" pitchFamily="18"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216025" y="1412776"/>
            <a:ext cx="8784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000"/>
              <a:t>«</a:t>
            </a:r>
            <a:r>
              <a:rPr lang="ru-RU" altLang="ru-RU" sz="2000" b="1">
                <a:solidFill>
                  <a:srgbClr val="0066FF"/>
                </a:solidFill>
              </a:rPr>
              <a:t>ОРГАНИЗАЦИЯ ЭВМ И СИСТЕМ</a:t>
            </a:r>
            <a:r>
              <a:rPr lang="ru-RU" altLang="ru-RU" sz="2000"/>
              <a:t>» </a:t>
            </a:r>
            <a:endParaRPr lang="ru-RU" altLang="ru-RU" sz="2000" dirty="0"/>
          </a:p>
        </p:txBody>
      </p:sp>
      <p:sp>
        <p:nvSpPr>
          <p:cNvPr id="3076" name="Rectangle 6"/>
          <p:cNvSpPr>
            <a:spLocks noChangeArrowheads="1"/>
          </p:cNvSpPr>
          <p:nvPr/>
        </p:nvSpPr>
        <p:spPr bwMode="auto">
          <a:xfrm>
            <a:off x="431825" y="2132856"/>
            <a:ext cx="828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08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ru-RU" altLang="ru-RU" sz="2000" b="1" dirty="0"/>
              <a:t>МОДУЛЬ 2. Организация памяти и ввода-вывода ЭВМ</a:t>
            </a:r>
          </a:p>
          <a:p>
            <a:pPr algn="ctr" eaLnBrk="1" hangingPunct="1">
              <a:spcBef>
                <a:spcPct val="0"/>
              </a:spcBef>
              <a:buFontTx/>
              <a:buNone/>
            </a:pPr>
            <a:r>
              <a:rPr lang="ru-RU" altLang="ru-RU" sz="2000" b="1"/>
              <a:t>РАЗДЕЛ 2. </a:t>
            </a:r>
            <a:r>
              <a:rPr lang="ru-RU" altLang="ru-RU" sz="2000" b="1" dirty="0"/>
              <a:t>Устройства памяти ЭВМ</a:t>
            </a:r>
          </a:p>
          <a:p>
            <a:pPr algn="ctr" eaLnBrk="1" hangingPunct="1">
              <a:spcBef>
                <a:spcPct val="0"/>
              </a:spcBef>
              <a:buFontTx/>
              <a:buNone/>
            </a:pPr>
            <a:endParaRPr lang="en-US" altLang="ru-RU" sz="2000" b="1" dirty="0"/>
          </a:p>
          <a:p>
            <a:pPr algn="ctr" eaLnBrk="1" hangingPunct="1">
              <a:spcBef>
                <a:spcPct val="0"/>
              </a:spcBef>
              <a:buFontTx/>
              <a:buNone/>
            </a:pPr>
            <a:r>
              <a:rPr lang="ru-RU" altLang="ru-RU" sz="2000" b="1" dirty="0"/>
              <a:t>ТЕМА 5. «Многоуровневая структура памяти»</a:t>
            </a:r>
          </a:p>
          <a:p>
            <a:pPr algn="ctr" eaLnBrk="1" hangingPunct="1">
              <a:spcBef>
                <a:spcPct val="0"/>
              </a:spcBef>
              <a:buFontTx/>
              <a:buNone/>
            </a:pPr>
            <a:endParaRPr lang="ru-RU" altLang="ru-RU" sz="2000" b="1" dirty="0"/>
          </a:p>
          <a:p>
            <a:pPr algn="ctr" eaLnBrk="1" hangingPunct="1">
              <a:spcBef>
                <a:spcPct val="0"/>
              </a:spcBef>
              <a:buFontTx/>
              <a:buNone/>
            </a:pPr>
            <a:r>
              <a:rPr lang="ru-RU" altLang="ru-RU" sz="2000" dirty="0"/>
              <a:t>(лекция)</a:t>
            </a:r>
          </a:p>
        </p:txBody>
      </p:sp>
      <p:sp>
        <p:nvSpPr>
          <p:cNvPr id="3077" name="Text Box 7"/>
          <p:cNvSpPr txBox="1">
            <a:spLocks noChangeArrowheads="1"/>
          </p:cNvSpPr>
          <p:nvPr/>
        </p:nvSpPr>
        <p:spPr bwMode="auto">
          <a:xfrm>
            <a:off x="5724525" y="5661025"/>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2000"/>
              <a:t>к.т.н. ПОГУДИН А.Л.</a:t>
            </a:r>
            <a:endParaRPr lang="ru-RU" altLang="ru-RU"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По признаку вида физического носителя и способа записи данных.</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3" name="Rectangle 2"/>
          <p:cNvSpPr>
            <a:spLocks noChangeArrowheads="1"/>
          </p:cNvSpPr>
          <p:nvPr/>
        </p:nvSpPr>
        <p:spPr bwMode="auto">
          <a:xfrm>
            <a:off x="-3175" y="827088"/>
            <a:ext cx="9144000" cy="4894262"/>
          </a:xfrm>
          <a:prstGeom prst="rect">
            <a:avLst/>
          </a:prstGeom>
          <a:noFill/>
          <a:ln>
            <a:noFill/>
          </a:ln>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Акустическая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acoustic</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2. Голографическая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holographic</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3. Емкостная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capacitor</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endPar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4. Криогенная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cryogenic</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5. Лазерная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laser</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6. Магнитная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magnetic</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7. Магнитооптическая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magnetooptics</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8. Молекулярная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molecular</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9. Полупроводниковая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semicondactor</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10. Ферритовая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core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11. Фазоинверсная (PCR) память [PCR -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Phase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Change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Rewritable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12. Электростатическая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electrostatic</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p:txBody>
      </p:sp>
    </p:spTree>
    <p:extLst>
      <p:ext uri="{BB962C8B-B14F-4D97-AF65-F5344CB8AC3E}">
        <p14:creationId xmlns:p14="http://schemas.microsoft.com/office/powerpoint/2010/main" val="227057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По назначению</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организации памяти и доступа к ней.</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29699" name="Rectangle 2"/>
          <p:cNvSpPr>
            <a:spLocks noChangeArrowheads="1"/>
          </p:cNvSpPr>
          <p:nvPr/>
        </p:nvSpPr>
        <p:spPr bwMode="auto">
          <a:xfrm>
            <a:off x="-3175" y="1751013"/>
            <a:ext cx="91440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Автономная память, автономное ЗУ [off-line storage].</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Адресуемая память [addressed memory].</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Ассоциативная память, ассоциативное ЗУ (АЗУ) [associative memory, content-addressable memory (CAM)].</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Буферная память, буферное ЗУ [buffer storage].</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Виртуальная память [virtual memory].</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Временная память [temporary storage].</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Вспомогательная память [auxiliary storage].</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Вторичная память [secondary storage].</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Гибкая память [elastic storage].</a:t>
            </a:r>
          </a:p>
        </p:txBody>
      </p:sp>
    </p:spTree>
    <p:extLst>
      <p:ext uri="{BB962C8B-B14F-4D97-AF65-F5344CB8AC3E}">
        <p14:creationId xmlns:p14="http://schemas.microsoft.com/office/powerpoint/2010/main" val="324901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По назначению</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организации памяти и доступа к ней.</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30723" name="Rectangle 2"/>
          <p:cNvSpPr>
            <a:spLocks noChangeArrowheads="1"/>
          </p:cNvSpPr>
          <p:nvPr/>
        </p:nvSpPr>
        <p:spPr bwMode="auto">
          <a:xfrm>
            <a:off x="-3175" y="1381125"/>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10. Дополнительная память [add-in 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11. Коллективная ( массовая ) память, память коллективного доступа [shared 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12. Корректирующая память [patch 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13. Локальная память [local mamory].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14. Магазинная (стековая) память [pushdown storage] .</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15. Матричная память [matrix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16. Многоблочная память [multibunk 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17. Многовходовая память [multiport storage (memory)].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18. Многоуровневая память [multilevel 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19. Объектно-ориентированная память [object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20. Оверлейная память [overlayable storage].</a:t>
            </a:r>
          </a:p>
        </p:txBody>
      </p:sp>
    </p:spTree>
    <p:extLst>
      <p:ext uri="{BB962C8B-B14F-4D97-AF65-F5344CB8AC3E}">
        <p14:creationId xmlns:p14="http://schemas.microsoft.com/office/powerpoint/2010/main" val="109540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По назначению</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организации памяти и доступа к ней.</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31747" name="Rectangle 2"/>
          <p:cNvSpPr>
            <a:spLocks noChangeArrowheads="1"/>
          </p:cNvSpPr>
          <p:nvPr/>
        </p:nvSpPr>
        <p:spPr bwMode="auto">
          <a:xfrm>
            <a:off x="-3175" y="1196975"/>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21. Одноуровневая память [</a:t>
            </a:r>
            <a:r>
              <a:rPr kumimoji="0" lang="en-US"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one</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r>
              <a:rPr kumimoji="0" lang="en-US"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level storage</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22. Память параллельного действия [parallel storage] .</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23. Перезагружаемая управляющая память [reloadable control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24. Перемещаемая память [data-carrier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25. Память последовательного действия [sequential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26. Память процессора, процессорная память [processor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27. Память (ЗУ) со встроенной логикой, функциональная память [logic-in-memory].</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28. Регистровая память [register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29. Семантическая память, семантическое ЗУ [semantic storage].</a:t>
            </a:r>
          </a:p>
        </p:txBody>
      </p:sp>
    </p:spTree>
    <p:extLst>
      <p:ext uri="{BB962C8B-B14F-4D97-AF65-F5344CB8AC3E}">
        <p14:creationId xmlns:p14="http://schemas.microsoft.com/office/powerpoint/2010/main" val="87580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По назначению</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организации памяти и доступа к ней.</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32771" name="Rectangle 2"/>
          <p:cNvSpPr>
            <a:spLocks noChangeArrowheads="1"/>
          </p:cNvSpPr>
          <p:nvPr/>
        </p:nvSpPr>
        <p:spPr bwMode="auto">
          <a:xfrm>
            <a:off x="-3175" y="2673350"/>
            <a:ext cx="91440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30. Совместно используемая (разделяемая) память (ЗУ) [shareable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31. Память с защитой, защищенное ЗУ [protected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32. Статическая память (ЗУ) [static storage].</a:t>
            </a: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33. Управляющая память [control storage].</a:t>
            </a:r>
          </a:p>
        </p:txBody>
      </p:sp>
    </p:spTree>
    <p:extLst>
      <p:ext uri="{BB962C8B-B14F-4D97-AF65-F5344CB8AC3E}">
        <p14:creationId xmlns:p14="http://schemas.microsoft.com/office/powerpoint/2010/main" val="172518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366713"/>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Иерархическая организация памяти в современных ЭВМ </a:t>
            </a:r>
          </a:p>
        </p:txBody>
      </p:sp>
      <p:pic>
        <p:nvPicPr>
          <p:cNvPr id="33795" name="Picture 4" descr="Иерархическая организация памяти в современных ЭВ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404938"/>
            <a:ext cx="5543550" cy="545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02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75873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1"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Регистровая память</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набор регистров, входящих непосредственно в состав микропроцессора (центрального процессора - CPU). </a:t>
            </a:r>
          </a:p>
        </p:txBody>
      </p:sp>
      <p:sp>
        <p:nvSpPr>
          <p:cNvPr id="34819" name="Rectangle 4"/>
          <p:cNvSpPr>
            <a:spLocks noChangeArrowheads="1"/>
          </p:cNvSpPr>
          <p:nvPr/>
        </p:nvSpPr>
        <p:spPr bwMode="auto">
          <a:xfrm>
            <a:off x="0" y="276855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1"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Кэш-память</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организована как более быстродействующая (и, следовательно, более дорогая) статическая </a:t>
            </a:r>
            <a:r>
              <a:rPr kumimoji="0" lang="ru-RU" altLang="ru-RU" sz="2400" b="0" i="1"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оперативная память</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со специальным механизмом записи и считывания информации и предназначена для хранения информации, наиболее часто используемой при работе программы. </a:t>
            </a:r>
          </a:p>
        </p:txBody>
      </p:sp>
    </p:spTree>
    <p:extLst>
      <p:ext uri="{BB962C8B-B14F-4D97-AF65-F5344CB8AC3E}">
        <p14:creationId xmlns:p14="http://schemas.microsoft.com/office/powerpoint/2010/main" val="24967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150490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1"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Оперативная память</a:t>
            </a: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устройство, которое служит для хранения информации (программ, исходных данных, промежуточных и конечных результатов обработки), непосредственно используемой в ходе выполнения программы в процессоре. </a:t>
            </a:r>
          </a:p>
        </p:txBody>
      </p:sp>
    </p:spTree>
    <p:extLst>
      <p:ext uri="{BB962C8B-B14F-4D97-AF65-F5344CB8AC3E}">
        <p14:creationId xmlns:p14="http://schemas.microsoft.com/office/powerpoint/2010/main" val="217606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59"/>
          <p:cNvSpPr>
            <a:spLocks noChangeArrowheads="1"/>
          </p:cNvSpPr>
          <p:nvPr/>
        </p:nvSpPr>
        <p:spPr bwMode="auto">
          <a:xfrm>
            <a:off x="1331913" y="1977658"/>
            <a:ext cx="72723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«Характеристики запоминающих устройств ЭВМ»</a:t>
            </a:r>
          </a:p>
        </p:txBody>
      </p:sp>
    </p:spTree>
    <p:extLst>
      <p:ext uri="{BB962C8B-B14F-4D97-AF65-F5344CB8AC3E}">
        <p14:creationId xmlns:p14="http://schemas.microsoft.com/office/powerpoint/2010/main" val="269148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58"/>
          <p:cNvSpPr>
            <a:spLocks noChangeArrowheads="1"/>
          </p:cNvSpPr>
          <p:nvPr/>
        </p:nvSpPr>
        <p:spPr bwMode="auto">
          <a:xfrm>
            <a:off x="0" y="47625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1" u="none" strike="noStrike" kern="1200" cap="none" spc="0" normalizeH="0" baseline="0" noProof="0">
                <a:ln>
                  <a:noFill/>
                </a:ln>
                <a:solidFill>
                  <a:srgbClr val="FF3300"/>
                </a:solidFill>
                <a:effectLst/>
                <a:uLnTx/>
                <a:uFillTx/>
                <a:latin typeface="Verdana" panose="020B0604030504040204" pitchFamily="34" charset="0"/>
                <a:ea typeface="+mn-ea"/>
                <a:cs typeface="+mn-cs"/>
              </a:rPr>
              <a:t>Емкость памяти</a:t>
            </a:r>
            <a:r>
              <a:rPr kumimoji="0" lang="ru-RU" altLang="ru-RU" sz="2400" b="0" i="0" u="none" strike="noStrike" kern="1200" cap="none" spc="0" normalizeH="0" baseline="0" noProof="0">
                <a:ln>
                  <a:noFill/>
                </a:ln>
                <a:solidFill>
                  <a:srgbClr val="FF33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это максимальное количество данных, которое в ней может храниться.</a:t>
            </a:r>
            <a:r>
              <a:rPr kumimoji="0" lang="ru-RU" alt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 </a:t>
            </a:r>
          </a:p>
        </p:txBody>
      </p:sp>
      <p:sp>
        <p:nvSpPr>
          <p:cNvPr id="37891" name="Rectangle 659"/>
          <p:cNvSpPr>
            <a:spLocks noChangeArrowheads="1"/>
          </p:cNvSpPr>
          <p:nvPr/>
        </p:nvSpPr>
        <p:spPr bwMode="auto">
          <a:xfrm>
            <a:off x="0" y="2276475"/>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1" u="none" strike="noStrike" kern="1200" cap="none" spc="0" normalizeH="0" baseline="0" noProof="0">
                <a:ln>
                  <a:noFill/>
                </a:ln>
                <a:solidFill>
                  <a:srgbClr val="0070C0"/>
                </a:solidFill>
                <a:effectLst/>
                <a:uLnTx/>
                <a:uFillTx/>
                <a:latin typeface="Verdana" panose="020B0604030504040204" pitchFamily="34" charset="0"/>
                <a:ea typeface="+mn-ea"/>
                <a:cs typeface="+mn-cs"/>
              </a:rPr>
              <a:t>Емкость</a:t>
            </a:r>
            <a:r>
              <a:rPr kumimoji="0" lang="ru-RU" altLang="ru-RU" sz="2400" b="0" i="0" u="none" strike="noStrike" kern="1200" cap="none" spc="0" normalizeH="0" baseline="0" noProof="0">
                <a:ln>
                  <a:noFill/>
                </a:ln>
                <a:solidFill>
                  <a:srgbClr val="0070C0"/>
                </a:solidFill>
                <a:effectLst/>
                <a:uLnTx/>
                <a:uFillTx/>
                <a:latin typeface="Verdana" panose="020B0604030504040204" pitchFamily="34" charset="0"/>
                <a:ea typeface="+mn-ea"/>
                <a:cs typeface="+mn-cs"/>
              </a:rPr>
              <a:t>  </a:t>
            </a:r>
            <a:r>
              <a:rPr kumimoji="0" lang="ru-RU" altLang="ru-RU" sz="2400" b="0" i="1" u="none" strike="noStrike" kern="1200" cap="none" spc="0" normalizeH="0" baseline="0" noProof="0">
                <a:ln>
                  <a:noFill/>
                </a:ln>
                <a:solidFill>
                  <a:srgbClr val="0070C0"/>
                </a:solidFill>
                <a:effectLst/>
                <a:uLnTx/>
                <a:uFillTx/>
                <a:latin typeface="Verdana" panose="020B0604030504040204" pitchFamily="34" charset="0"/>
                <a:ea typeface="+mn-ea"/>
                <a:cs typeface="+mn-cs"/>
              </a:rPr>
              <a:t>запоминающего устройства</a:t>
            </a:r>
            <a:r>
              <a:rPr kumimoji="0" lang="ru-RU" altLang="ru-RU" sz="2400" b="0" i="0" u="none" strike="noStrike" kern="1200" cap="none" spc="0" normalizeH="0" baseline="0" noProof="0">
                <a:ln>
                  <a:noFill/>
                </a:ln>
                <a:solidFill>
                  <a:srgbClr val="0070C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измеряется количеством адресуемых элементов (ячеек)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ЗУ</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и длиной ячейки в битах.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Емкость памяти</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обычно определяется в байтах, килобайтах (1Кбайт=2</a:t>
            </a:r>
            <a:r>
              <a:rPr kumimoji="0" lang="ru-RU" altLang="ru-RU" sz="2400" b="0" i="0" u="none" strike="noStrike" kern="1200" cap="none" spc="0" normalizeH="0" baseline="30000" noProof="0">
                <a:ln>
                  <a:noFill/>
                </a:ln>
                <a:solidFill>
                  <a:srgbClr val="000000"/>
                </a:solidFill>
                <a:effectLst/>
                <a:uLnTx/>
                <a:uFillTx/>
                <a:latin typeface="Verdana" panose="020B0604030504040204" pitchFamily="34" charset="0"/>
                <a:ea typeface="+mn-ea"/>
                <a:cs typeface="+mn-cs"/>
              </a:rPr>
              <a:t>10</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байт), мегабайтах (1Мбайт = 2</a:t>
            </a:r>
            <a:r>
              <a:rPr kumimoji="0" lang="ru-RU" altLang="ru-RU" sz="2400" b="0" i="0" u="none" strike="noStrike" kern="1200" cap="none" spc="0" normalizeH="0" baseline="30000" noProof="0">
                <a:ln>
                  <a:noFill/>
                </a:ln>
                <a:solidFill>
                  <a:srgbClr val="000000"/>
                </a:solidFill>
                <a:effectLst/>
                <a:uLnTx/>
                <a:uFillTx/>
                <a:latin typeface="Verdana" panose="020B0604030504040204" pitchFamily="34" charset="0"/>
                <a:ea typeface="+mn-ea"/>
                <a:cs typeface="+mn-cs"/>
              </a:rPr>
              <a:t>20</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байт), гигабайтах (1Гбайт = 2</a:t>
            </a:r>
            <a:r>
              <a:rPr kumimoji="0" lang="ru-RU" altLang="ru-RU" sz="2400" b="0" i="0" u="none" strike="noStrike" kern="1200" cap="none" spc="0" normalizeH="0" baseline="30000" noProof="0">
                <a:ln>
                  <a:noFill/>
                </a:ln>
                <a:solidFill>
                  <a:srgbClr val="000000"/>
                </a:solidFill>
                <a:effectLst/>
                <a:uLnTx/>
                <a:uFillTx/>
                <a:latin typeface="Verdana" panose="020B0604030504040204" pitchFamily="34" charset="0"/>
                <a:ea typeface="+mn-ea"/>
                <a:cs typeface="+mn-cs"/>
              </a:rPr>
              <a:t>30</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байт) и т.д. </a:t>
            </a:r>
          </a:p>
        </p:txBody>
      </p:sp>
    </p:spTree>
    <p:extLst>
      <p:ext uri="{BB962C8B-B14F-4D97-AF65-F5344CB8AC3E}">
        <p14:creationId xmlns:p14="http://schemas.microsoft.com/office/powerpoint/2010/main" val="357419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323850" y="2153931"/>
            <a:ext cx="871264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spcBef>
                <a:spcPct val="20000"/>
              </a:spcBef>
              <a:buChar char="•"/>
              <a:tabLst>
                <a:tab pos="457200" algn="l"/>
              </a:tabLst>
              <a:defRPr sz="3200">
                <a:solidFill>
                  <a:schemeClr val="tx1"/>
                </a:solidFill>
                <a:latin typeface="Arial" panose="020B0604020202020204" pitchFamily="34" charset="0"/>
              </a:defRPr>
            </a:lvl1pPr>
            <a:lvl2pPr marL="742950" indent="-285750">
              <a:spcBef>
                <a:spcPct val="20000"/>
              </a:spcBef>
              <a:buChar char="–"/>
              <a:tabLst>
                <a:tab pos="457200" algn="l"/>
              </a:tabLst>
              <a:defRPr sz="2800">
                <a:solidFill>
                  <a:schemeClr val="tx1"/>
                </a:solidFill>
                <a:latin typeface="Arial" panose="020B0604020202020204" pitchFamily="34" charset="0"/>
              </a:defRPr>
            </a:lvl2pPr>
            <a:lvl3pPr marL="1143000" indent="-228600">
              <a:spcBef>
                <a:spcPct val="20000"/>
              </a:spcBef>
              <a:buChar char="•"/>
              <a:tabLst>
                <a:tab pos="457200" algn="l"/>
              </a:tabLst>
              <a:defRPr sz="2400">
                <a:solidFill>
                  <a:schemeClr val="tx1"/>
                </a:solidFill>
                <a:latin typeface="Arial" panose="020B0604020202020204" pitchFamily="34" charset="0"/>
              </a:defRPr>
            </a:lvl3pPr>
            <a:lvl4pPr marL="1600200" indent="-228600">
              <a:spcBef>
                <a:spcPct val="20000"/>
              </a:spcBef>
              <a:buChar char="–"/>
              <a:tabLst>
                <a:tab pos="457200" algn="l"/>
              </a:tabLst>
              <a:defRPr sz="2000">
                <a:solidFill>
                  <a:schemeClr val="tx1"/>
                </a:solidFill>
                <a:latin typeface="Arial" panose="020B0604020202020204" pitchFamily="34" charset="0"/>
              </a:defRPr>
            </a:lvl4pPr>
            <a:lvl5pPr marL="2057400" indent="-228600">
              <a:spcBef>
                <a:spcPct val="20000"/>
              </a:spcBef>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Arial" panose="020B0604020202020204" pitchFamily="34" charset="0"/>
              </a:defRPr>
            </a:lvl9pPr>
          </a:lstStyle>
          <a:p>
            <a:pPr eaLnBrk="1" hangingPunct="1">
              <a:spcBef>
                <a:spcPct val="0"/>
              </a:spcBef>
              <a:buFontTx/>
              <a:buNone/>
            </a:pPr>
            <a:r>
              <a:rPr lang="ru-RU" altLang="ru-RU" sz="2200" b="1" dirty="0">
                <a:solidFill>
                  <a:srgbClr val="FF0000"/>
                </a:solidFill>
              </a:rPr>
              <a:t>УЧЕБНЫЕ ВОПРОСЫ:</a:t>
            </a:r>
          </a:p>
          <a:p>
            <a:pPr eaLnBrk="1" hangingPunct="1">
              <a:spcBef>
                <a:spcPct val="0"/>
              </a:spcBef>
              <a:buFontTx/>
              <a:buNone/>
            </a:pPr>
            <a:endParaRPr lang="ru-RU" altLang="ru-RU" sz="2200" dirty="0">
              <a:solidFill>
                <a:srgbClr val="FF0000"/>
              </a:solidFill>
            </a:endParaRPr>
          </a:p>
          <a:p>
            <a:pPr marL="0" indent="0" algn="just" eaLnBrk="1" hangingPunct="1">
              <a:spcBef>
                <a:spcPct val="0"/>
              </a:spcBef>
              <a:buNone/>
            </a:pPr>
            <a:r>
              <a:rPr lang="ru-RU" sz="2400" dirty="0">
                <a:solidFill>
                  <a:srgbClr val="000000"/>
                </a:solidFill>
                <a:latin typeface="Tahoma" panose="020B0604030504040204" pitchFamily="34" charset="0"/>
                <a:ea typeface="Tahoma" panose="020B0604030504040204" pitchFamily="34" charset="0"/>
              </a:rPr>
              <a:t>Характеристики запоминающих устройств (ЗУ). Типовые структуры ЗУ: Адресное ЗУ. Буферное ЗУ. Стековое ЗУ. Ассоциативное ЗУ. Кэш-память. Ли-</a:t>
            </a:r>
            <a:r>
              <a:rPr lang="ru-RU" sz="2400" dirty="0" err="1">
                <a:solidFill>
                  <a:srgbClr val="000000"/>
                </a:solidFill>
                <a:latin typeface="Tahoma" panose="020B0604030504040204" pitchFamily="34" charset="0"/>
                <a:ea typeface="Tahoma" panose="020B0604030504040204" pitchFamily="34" charset="0"/>
              </a:rPr>
              <a:t>нейная</a:t>
            </a:r>
            <a:r>
              <a:rPr lang="ru-RU" sz="2400" dirty="0">
                <a:solidFill>
                  <a:srgbClr val="000000"/>
                </a:solidFill>
                <a:latin typeface="Tahoma" panose="020B0604030504040204" pitchFamily="34" charset="0"/>
                <a:ea typeface="Tahoma" panose="020B0604030504040204" pitchFamily="34" charset="0"/>
              </a:rPr>
              <a:t> и блочная организация памяти.</a:t>
            </a:r>
            <a:endParaRPr lang="en-US" altLang="ru-RU" sz="2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0" y="511175"/>
            <a:ext cx="91440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1" u="none" strike="noStrike" kern="1200" cap="none" spc="0" normalizeH="0" baseline="0" noProof="0">
                <a:ln>
                  <a:noFill/>
                </a:ln>
                <a:solidFill>
                  <a:srgbClr val="FF0000"/>
                </a:solidFill>
                <a:effectLst/>
                <a:uLnTx/>
                <a:uFillTx/>
                <a:latin typeface="Verdana" panose="020B0604030504040204" pitchFamily="34" charset="0"/>
                <a:ea typeface="+mn-ea"/>
                <a:cs typeface="+mn-cs"/>
              </a:rPr>
              <a:t>Быстродействие памяти</a:t>
            </a:r>
            <a:r>
              <a:rPr kumimoji="0" lang="ru-RU" altLang="ru-RU" sz="2400" b="0" i="0" u="none" strike="noStrike" kern="1200" cap="none" spc="0" normalizeH="0" baseline="0" noProof="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определяется продолжительностью операции обращения, то есть временем, затрачиваемым на поиск нужной информации в памяти и на ее считывание, или временем на поиск места в памяти, предназначаемого для хранения данной информации, и на ее запись:</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a:p>
            <a:pPr marL="0" marR="0" lvl="0" indent="53975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48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t</a:t>
            </a:r>
            <a:r>
              <a:rPr kumimoji="0" lang="ru-RU" altLang="ru-RU" sz="4800" b="0" i="0" u="none" strike="noStrike" kern="1200" cap="none" spc="0" normalizeH="0" baseline="-25000" noProof="0">
                <a:ln>
                  <a:noFill/>
                </a:ln>
                <a:solidFill>
                  <a:srgbClr val="000000"/>
                </a:solidFill>
                <a:effectLst/>
                <a:uLnTx/>
                <a:uFillTx/>
                <a:latin typeface="Verdana" panose="020B0604030504040204" pitchFamily="34" charset="0"/>
                <a:ea typeface="+mn-ea"/>
                <a:cs typeface="+mn-cs"/>
              </a:rPr>
              <a:t>обр</a:t>
            </a:r>
            <a:r>
              <a:rPr kumimoji="0" lang="ru-RU" altLang="ru-RU" sz="48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max(t</a:t>
            </a:r>
            <a:r>
              <a:rPr kumimoji="0" lang="ru-RU" altLang="ru-RU" sz="4800" b="0" i="0" u="none" strike="noStrike" kern="1200" cap="none" spc="0" normalizeH="0" baseline="-25000" noProof="0">
                <a:ln>
                  <a:noFill/>
                </a:ln>
                <a:solidFill>
                  <a:srgbClr val="000000"/>
                </a:solidFill>
                <a:effectLst/>
                <a:uLnTx/>
                <a:uFillTx/>
                <a:latin typeface="Verdana" panose="020B0604030504040204" pitchFamily="34" charset="0"/>
                <a:ea typeface="+mn-ea"/>
                <a:cs typeface="+mn-cs"/>
              </a:rPr>
              <a:t>обр.сч</a:t>
            </a:r>
            <a:r>
              <a:rPr kumimoji="0" lang="ru-RU" altLang="ru-RU" sz="48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t</a:t>
            </a:r>
            <a:r>
              <a:rPr kumimoji="0" lang="ru-RU" altLang="ru-RU" sz="4800" b="0" i="0" u="none" strike="noStrike" kern="1200" cap="none" spc="0" normalizeH="0" baseline="-25000" noProof="0">
                <a:ln>
                  <a:noFill/>
                </a:ln>
                <a:solidFill>
                  <a:srgbClr val="000000"/>
                </a:solidFill>
                <a:effectLst/>
                <a:uLnTx/>
                <a:uFillTx/>
                <a:latin typeface="Verdana" panose="020B0604030504040204" pitchFamily="34" charset="0"/>
                <a:ea typeface="+mn-ea"/>
                <a:cs typeface="+mn-cs"/>
              </a:rPr>
              <a:t>обр.зп</a:t>
            </a:r>
            <a:r>
              <a:rPr kumimoji="0" lang="ru-RU" altLang="ru-RU" sz="48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где </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4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t</a:t>
            </a:r>
            <a:r>
              <a:rPr kumimoji="0" lang="ru-RU" altLang="ru-RU" sz="4400" b="0" i="0" u="none" strike="noStrike" kern="1200" cap="none" spc="0" normalizeH="0" baseline="-25000" noProof="0">
                <a:ln>
                  <a:noFill/>
                </a:ln>
                <a:solidFill>
                  <a:srgbClr val="000000"/>
                </a:solidFill>
                <a:effectLst/>
                <a:uLnTx/>
                <a:uFillTx/>
                <a:latin typeface="Verdana" panose="020B0604030504040204" pitchFamily="34" charset="0"/>
                <a:ea typeface="+mn-ea"/>
                <a:cs typeface="+mn-cs"/>
              </a:rPr>
              <a:t>обр.сч</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быстродействие</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ЗУ</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при считывании информации; </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4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t</a:t>
            </a:r>
            <a:r>
              <a:rPr kumimoji="0" lang="ru-RU" altLang="ru-RU" sz="4400" b="0" i="0" u="none" strike="noStrike" kern="1200" cap="none" spc="0" normalizeH="0" baseline="-25000" noProof="0">
                <a:ln>
                  <a:noFill/>
                </a:ln>
                <a:solidFill>
                  <a:srgbClr val="000000"/>
                </a:solidFill>
                <a:effectLst/>
                <a:uLnTx/>
                <a:uFillTx/>
                <a:latin typeface="Verdana" panose="020B0604030504040204" pitchFamily="34" charset="0"/>
                <a:ea typeface="+mn-ea"/>
                <a:cs typeface="+mn-cs"/>
              </a:rPr>
              <a:t>обр.зп</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быстродействие</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ЗУ</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при записи.</a:t>
            </a:r>
          </a:p>
        </p:txBody>
      </p:sp>
    </p:spTree>
    <p:extLst>
      <p:ext uri="{BB962C8B-B14F-4D97-AF65-F5344CB8AC3E}">
        <p14:creationId xmlns:p14="http://schemas.microsoft.com/office/powerpoint/2010/main" val="4259568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76672"/>
            <a:ext cx="8856984" cy="6001643"/>
          </a:xfrm>
          <a:prstGeom prst="rect">
            <a:avLst/>
          </a:prstGeom>
        </p:spPr>
        <p:txBody>
          <a:bodyPr wrap="square">
            <a:spAutoFit/>
          </a:bodyPr>
          <a:lstStyle/>
          <a:p>
            <a:pPr indent="450215" algn="just" fontAlgn="auto" hangingPunct="1">
              <a:spcAft>
                <a:spcPts val="0"/>
              </a:spcAft>
            </a:pPr>
            <a:r>
              <a:rPr lang="ru-RU" sz="3200" i="1" dirty="0">
                <a:solidFill>
                  <a:srgbClr val="FF0000"/>
                </a:solidFill>
                <a:latin typeface="Times New Roman" panose="02020603050405020304" pitchFamily="18" charset="0"/>
                <a:ea typeface="Times New Roman" panose="02020603050405020304" pitchFamily="18" charset="0"/>
              </a:rPr>
              <a:t>Оперативная память </a:t>
            </a:r>
            <a:r>
              <a:rPr lang="ru-RU" sz="3200" dirty="0">
                <a:solidFill>
                  <a:srgbClr val="FF0000"/>
                </a:solidFill>
                <a:latin typeface="Times New Roman" panose="02020603050405020304" pitchFamily="18" charset="0"/>
                <a:ea typeface="Times New Roman" panose="02020603050405020304" pitchFamily="18" charset="0"/>
              </a:rPr>
              <a:t>(ОП) </a:t>
            </a:r>
            <a:r>
              <a:rPr lang="ru-RU" sz="3200" dirty="0">
                <a:solidFill>
                  <a:srgbClr val="000000"/>
                </a:solidFill>
                <a:latin typeface="Times New Roman" panose="02020603050405020304" pitchFamily="18" charset="0"/>
                <a:ea typeface="Times New Roman" panose="02020603050405020304" pitchFamily="18" charset="0"/>
              </a:rPr>
              <a:t>— совокупность ОЗУ, объединенных в одну систему, управляемую процессором. </a:t>
            </a:r>
          </a:p>
          <a:p>
            <a:pPr indent="450215" algn="just" fontAlgn="auto" hangingPunct="1">
              <a:spcAft>
                <a:spcPts val="0"/>
              </a:spcAft>
            </a:pPr>
            <a:endParaRPr lang="ru-RU" sz="3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3200" dirty="0">
                <a:solidFill>
                  <a:srgbClr val="000000"/>
                </a:solidFill>
                <a:latin typeface="Times New Roman" panose="02020603050405020304" pitchFamily="18" charset="0"/>
                <a:ea typeface="Times New Roman" panose="02020603050405020304" pitchFamily="18" charset="0"/>
              </a:rPr>
              <a:t>Для обеспечения приспосабливаемости ЭВМ к конкретным потребностям пользователей применяют принцип блочного построения ОП. Так, например, на основе блоков О3У емкостью 128 и 256 </a:t>
            </a:r>
            <a:r>
              <a:rPr lang="ru-RU" sz="3200" dirty="0" err="1">
                <a:solidFill>
                  <a:srgbClr val="000000"/>
                </a:solidFill>
                <a:latin typeface="Times New Roman" panose="02020603050405020304" pitchFamily="18" charset="0"/>
                <a:ea typeface="Times New Roman" panose="02020603050405020304" pitchFamily="18" charset="0"/>
              </a:rPr>
              <a:t>Кслов</a:t>
            </a:r>
            <a:r>
              <a:rPr lang="ru-RU" sz="3200" dirty="0">
                <a:solidFill>
                  <a:srgbClr val="000000"/>
                </a:solidFill>
                <a:latin typeface="Times New Roman" panose="02020603050405020304" pitchFamily="18" charset="0"/>
                <a:ea typeface="Times New Roman" panose="02020603050405020304" pitchFamily="18" charset="0"/>
              </a:rPr>
              <a:t> можно построить ОП любой емкости. ОП заданной емкости, составленная из нескольких блоков ОЗУ, называется </a:t>
            </a:r>
            <a:r>
              <a:rPr lang="ru-RU" sz="3200" i="1" dirty="0">
                <a:solidFill>
                  <a:srgbClr val="000000"/>
                </a:solidFill>
                <a:latin typeface="Times New Roman" panose="02020603050405020304" pitchFamily="18" charset="0"/>
                <a:ea typeface="Times New Roman" panose="02020603050405020304" pitchFamily="18" charset="0"/>
              </a:rPr>
              <a:t>многоблочной </a:t>
            </a:r>
            <a:r>
              <a:rPr lang="ru-RU" sz="3200" dirty="0">
                <a:solidFill>
                  <a:srgbClr val="000000"/>
                </a:solidFill>
                <a:latin typeface="Times New Roman" panose="02020603050405020304" pitchFamily="18" charset="0"/>
                <a:ea typeface="Times New Roman" panose="02020603050405020304" pitchFamily="18" charset="0"/>
              </a:rPr>
              <a:t>ОП.</a:t>
            </a:r>
            <a:endParaRPr lang="ru-RU"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054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332656"/>
            <a:ext cx="9144000" cy="5016758"/>
          </a:xfrm>
          <a:prstGeom prst="rect">
            <a:avLst/>
          </a:prstGeom>
        </p:spPr>
        <p:txBody>
          <a:bodyPr wrap="square">
            <a:spAutoFit/>
          </a:bodyPr>
          <a:lstStyle/>
          <a:p>
            <a:pPr indent="450215" algn="just" fontAlgn="auto" hangingPunct="1">
              <a:spcAft>
                <a:spcPts val="0"/>
              </a:spcAft>
            </a:pPr>
            <a:r>
              <a:rPr lang="ru-RU" u="sng" dirty="0">
                <a:solidFill>
                  <a:srgbClr val="000000"/>
                </a:solidFill>
                <a:latin typeface="Times New Roman" panose="02020603050405020304" pitchFamily="18" charset="0"/>
                <a:ea typeface="Times New Roman" panose="02020603050405020304" pitchFamily="18" charset="0"/>
              </a:rPr>
              <a:t>Устройствам присваиваются приоритеты</a:t>
            </a:r>
            <a:r>
              <a:rPr lang="ru-RU" dirty="0">
                <a:solidFill>
                  <a:srgbClr val="000000"/>
                </a:solidFill>
                <a:latin typeface="Times New Roman" panose="02020603050405020304" pitchFamily="18" charset="0"/>
                <a:ea typeface="Times New Roman" panose="02020603050405020304" pitchFamily="18" charset="0"/>
              </a:rPr>
              <a:t>: низший — центральному процессору, более высший — ВЗУ. ОП обслуживает очередной запрос с наивысшим приоритетом, а все остальные запросы от других устройств ожидают момента окончания обслуживания. Такой принцип обслуживания объясняется тем, что ВЗУ не могут долго ждать, так как большое время ожидания приводит к потере информации, записываемой или считываемой с непрерывно движущегося носителя. ОП, ресурсы которой распределяются между несколькими потребителями, называют ОП с многоканальным доступом.</a:t>
            </a:r>
            <a:endParaRPr lang="ru-RU" sz="1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Многоблочная ОП, в которой допускается совместное выполнение нескольких обращений к разным блокам ОЗУ называется ОП с расслоением обращений. В такой ОП блоки ОЗУ функционируют параллельно во времени, что возможно, если последующие обращения к ОП адресованы к блокам, не запятым обслуживанием предшествующих запросов. Степень расслоения обращений характеризуется коэффициентом расслоения, равным среднему числу обращений к ОП, которые могут быть приняты на обслуживание одновременно. Чем выше коэффициент расслоения, тем выше производительность.</a:t>
            </a:r>
            <a:endParaRPr lang="ru-RU"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016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404664"/>
            <a:ext cx="8712968" cy="5632311"/>
          </a:xfrm>
          <a:prstGeom prst="rect">
            <a:avLst/>
          </a:prstGeom>
        </p:spPr>
        <p:txBody>
          <a:bodyPr wrap="square">
            <a:spAutoFit/>
          </a:bodyPr>
          <a:lstStyle/>
          <a:p>
            <a:pPr indent="450215" algn="just">
              <a:spcAft>
                <a:spcPts val="0"/>
              </a:spcAft>
            </a:pPr>
            <a:r>
              <a:rPr lang="ru-RU" sz="2400" b="1" i="1" dirty="0">
                <a:solidFill>
                  <a:srgbClr val="FF0066"/>
                </a:solidFill>
                <a:latin typeface="Times New Roman" panose="02020603050405020304" pitchFamily="18" charset="0"/>
                <a:ea typeface="Times New Roman" panose="02020603050405020304" pitchFamily="18" charset="0"/>
                <a:cs typeface="Times New Roman" panose="02020603050405020304" pitchFamily="18" charset="0"/>
              </a:rPr>
              <a:t>Отличительные признаки асинхронной памяти</a:t>
            </a:r>
            <a:r>
              <a:rPr lang="ru-RU" sz="2400" dirty="0">
                <a:solidFill>
                  <a:srgbClr val="FF0066"/>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solidFill>
                <a:srgbClr val="FF0066"/>
              </a:solidFill>
              <a:latin typeface="Verdana" panose="020B0604030504040204" pitchFamily="34" charset="0"/>
              <a:ea typeface="Times New Roman" panose="02020603050405020304" pitchFamily="18" charset="0"/>
              <a:cs typeface="Times New Roman" panose="02020603050405020304" pitchFamily="18" charset="0"/>
            </a:endParaRPr>
          </a:p>
          <a:p>
            <a:pPr indent="450215" algn="just" fontAlgn="auto" hangingPunct="1">
              <a:spcAft>
                <a:spcPts val="0"/>
              </a:spcAft>
            </a:pPr>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Обычные виды SRAM и DRAM называют также асинхронными, потому что установка адреса, подача управляющих сигналов и чтение/запись данных могут выполняться в произвольные моменты времени - необходимо только соблюдение временных соотношений между этими сигналами. В эти временные соотношения включены так называемые охранные интервалы, необходимые для стабилизации сигналов, которые не позволяют достичь теоретически возможного быстродействия памяти. Существуют также синхронные виды памяти, получающие внешний синхросигнал, к импульсам которого жестко привязаны моменты подачи адресов и обмена данными; помимо экономии времени на охранных интервалах, они позволяют более полно использовать внутреннюю конвейеризацию и блочный доступ.</a:t>
            </a:r>
            <a:endParaRPr lang="ru-RU"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51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548680"/>
            <a:ext cx="8568952" cy="4524315"/>
          </a:xfrm>
          <a:prstGeom prst="rect">
            <a:avLst/>
          </a:prstGeom>
        </p:spPr>
        <p:txBody>
          <a:bodyPr wrap="square">
            <a:spAutoFit/>
          </a:bodyPr>
          <a:lstStyle/>
          <a:p>
            <a:pPr indent="450215" algn="just" fontAlgn="auto" hangingPunct="1">
              <a:spcAft>
                <a:spcPts val="0"/>
              </a:spcAft>
            </a:pPr>
            <a:r>
              <a:rPr lang="ru-RU" sz="2400" dirty="0">
                <a:solidFill>
                  <a:srgbClr val="000000"/>
                </a:solidFill>
                <a:latin typeface="Times New Roman" panose="02020603050405020304" pitchFamily="18" charset="0"/>
                <a:ea typeface="Times New Roman" panose="02020603050405020304" pitchFamily="18" charset="0"/>
              </a:rPr>
              <a:t>FPM DRAM (</a:t>
            </a:r>
            <a:r>
              <a:rPr lang="ru-RU" sz="2400" dirty="0" err="1">
                <a:solidFill>
                  <a:srgbClr val="000000"/>
                </a:solidFill>
                <a:latin typeface="Times New Roman" panose="02020603050405020304" pitchFamily="18" charset="0"/>
                <a:ea typeface="Times New Roman" panose="02020603050405020304" pitchFamily="18" charset="0"/>
              </a:rPr>
              <a:t>Fast</a:t>
            </a:r>
            <a:r>
              <a:rPr lang="ru-RU" sz="2400" dirty="0">
                <a:solidFill>
                  <a:srgbClr val="000000"/>
                </a:solidFill>
                <a:latin typeface="Times New Roman" panose="02020603050405020304" pitchFamily="18" charset="0"/>
                <a:ea typeface="Times New Roman" panose="02020603050405020304" pitchFamily="18" charset="0"/>
              </a:rPr>
              <a:t> </a:t>
            </a:r>
            <a:r>
              <a:rPr lang="ru-RU" sz="2400" dirty="0" err="1">
                <a:solidFill>
                  <a:srgbClr val="000000"/>
                </a:solidFill>
                <a:latin typeface="Times New Roman" panose="02020603050405020304" pitchFamily="18" charset="0"/>
                <a:ea typeface="Times New Roman" panose="02020603050405020304" pitchFamily="18" charset="0"/>
              </a:rPr>
              <a:t>Page</a:t>
            </a:r>
            <a:r>
              <a:rPr lang="ru-RU" sz="2400" dirty="0">
                <a:solidFill>
                  <a:srgbClr val="000000"/>
                </a:solidFill>
                <a:latin typeface="Times New Roman" panose="02020603050405020304" pitchFamily="18" charset="0"/>
                <a:ea typeface="Times New Roman" panose="02020603050405020304" pitchFamily="18" charset="0"/>
              </a:rPr>
              <a:t> </a:t>
            </a:r>
            <a:r>
              <a:rPr lang="ru-RU" sz="2400" dirty="0" err="1">
                <a:solidFill>
                  <a:srgbClr val="000000"/>
                </a:solidFill>
                <a:latin typeface="Times New Roman" panose="02020603050405020304" pitchFamily="18" charset="0"/>
                <a:ea typeface="Times New Roman" panose="02020603050405020304" pitchFamily="18" charset="0"/>
              </a:rPr>
              <a:t>Mode</a:t>
            </a:r>
            <a:r>
              <a:rPr lang="ru-RU" sz="2400" dirty="0">
                <a:solidFill>
                  <a:srgbClr val="000000"/>
                </a:solidFill>
                <a:latin typeface="Times New Roman" panose="02020603050405020304" pitchFamily="18" charset="0"/>
                <a:ea typeface="Times New Roman" panose="02020603050405020304" pitchFamily="18" charset="0"/>
              </a:rPr>
              <a:t> DRAM - динамическая память с быстрым страничным доступом) активно используется в последние несколько лет.</a:t>
            </a:r>
            <a:endParaRPr lang="ru-RU" sz="16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2400" dirty="0">
                <a:solidFill>
                  <a:srgbClr val="000000"/>
                </a:solidFill>
                <a:latin typeface="Times New Roman" panose="02020603050405020304" pitchFamily="18" charset="0"/>
                <a:ea typeface="Times New Roman" panose="02020603050405020304" pitchFamily="18" charset="0"/>
              </a:rPr>
              <a:t>Память со страничным доступом отличается от обычной динамической памяти тем, что после выбора строки матрицы и удержании RAS допускает многократную установку адреса столбца, </a:t>
            </a:r>
            <a:r>
              <a:rPr lang="ru-RU" sz="2400" dirty="0" err="1">
                <a:solidFill>
                  <a:srgbClr val="000000"/>
                </a:solidFill>
                <a:latin typeface="Times New Roman" panose="02020603050405020304" pitchFamily="18" charset="0"/>
                <a:ea typeface="Times New Roman" panose="02020603050405020304" pitchFamily="18" charset="0"/>
              </a:rPr>
              <a:t>стробируемого</a:t>
            </a:r>
            <a:r>
              <a:rPr lang="ru-RU" sz="2400" dirty="0">
                <a:solidFill>
                  <a:srgbClr val="000000"/>
                </a:solidFill>
                <a:latin typeface="Times New Roman" panose="02020603050405020304" pitchFamily="18" charset="0"/>
                <a:ea typeface="Times New Roman" panose="02020603050405020304" pitchFamily="18" charset="0"/>
              </a:rPr>
              <a:t> CAS, и также быструю регенерацию по схеме "CAS прежде RAS". Первое позволяет ускорить блочные передачи, когда весь блок данных или его часть находятся внутри одной строки матрицы, называемой в этой системе страницей, а второе - снизить накладные расходы на </a:t>
            </a:r>
            <a:r>
              <a:rPr lang="ru-RU" sz="2400" dirty="0" err="1">
                <a:solidFill>
                  <a:srgbClr val="000000"/>
                </a:solidFill>
                <a:latin typeface="Times New Roman" panose="02020603050405020304" pitchFamily="18" charset="0"/>
                <a:ea typeface="Times New Roman" panose="02020603050405020304" pitchFamily="18" charset="0"/>
              </a:rPr>
              <a:t>регенерагщю</a:t>
            </a:r>
            <a:r>
              <a:rPr lang="ru-RU" sz="2400" dirty="0">
                <a:solidFill>
                  <a:srgbClr val="000000"/>
                </a:solidFill>
                <a:latin typeface="Times New Roman" panose="02020603050405020304" pitchFamily="18" charset="0"/>
                <a:ea typeface="Times New Roman" panose="02020603050405020304" pitchFamily="18" charset="0"/>
              </a:rPr>
              <a:t> памяти.</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8339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5536" y="980728"/>
            <a:ext cx="8568952" cy="4893647"/>
          </a:xfrm>
          <a:prstGeom prst="rect">
            <a:avLst/>
          </a:prstGeom>
        </p:spPr>
        <p:txBody>
          <a:bodyPr wrap="square">
            <a:spAutoFit/>
          </a:bodyPr>
          <a:lstStyle/>
          <a:p>
            <a:pPr indent="450215" algn="just" fontAlgn="auto" hangingPunct="1">
              <a:spcAft>
                <a:spcPts val="0"/>
              </a:spcAft>
            </a:pPr>
            <a:r>
              <a:rPr lang="ru-RU" sz="2400" dirty="0">
                <a:solidFill>
                  <a:srgbClr val="000000"/>
                </a:solidFill>
                <a:latin typeface="Times New Roman" panose="02020603050405020304" pitchFamily="18" charset="0"/>
                <a:ea typeface="Times New Roman" panose="02020603050405020304" pitchFamily="18" charset="0"/>
              </a:rPr>
              <a:t>EDО (</a:t>
            </a:r>
            <a:r>
              <a:rPr lang="ru-RU" sz="2400" dirty="0" err="1">
                <a:solidFill>
                  <a:srgbClr val="000000"/>
                </a:solidFill>
                <a:latin typeface="Times New Roman" panose="02020603050405020304" pitchFamily="18" charset="0"/>
                <a:ea typeface="Times New Roman" panose="02020603050405020304" pitchFamily="18" charset="0"/>
              </a:rPr>
              <a:t>Entended</a:t>
            </a:r>
            <a:r>
              <a:rPr lang="ru-RU" sz="2400" dirty="0">
                <a:solidFill>
                  <a:srgbClr val="000000"/>
                </a:solidFill>
                <a:latin typeface="Times New Roman" panose="02020603050405020304" pitchFamily="18" charset="0"/>
                <a:ea typeface="Times New Roman" panose="02020603050405020304" pitchFamily="18" charset="0"/>
              </a:rPr>
              <a:t> </a:t>
            </a:r>
            <a:r>
              <a:rPr lang="ru-RU" sz="2400" dirty="0" err="1">
                <a:solidFill>
                  <a:srgbClr val="000000"/>
                </a:solidFill>
                <a:latin typeface="Times New Roman" panose="02020603050405020304" pitchFamily="18" charset="0"/>
                <a:ea typeface="Times New Roman" panose="02020603050405020304" pitchFamily="18" charset="0"/>
              </a:rPr>
              <a:t>Data</a:t>
            </a:r>
            <a:r>
              <a:rPr lang="ru-RU" sz="2400" dirty="0">
                <a:solidFill>
                  <a:srgbClr val="000000"/>
                </a:solidFill>
                <a:latin typeface="Times New Roman" panose="02020603050405020304" pitchFamily="18" charset="0"/>
                <a:ea typeface="Times New Roman" panose="02020603050405020304" pitchFamily="18" charset="0"/>
              </a:rPr>
              <a:t> </a:t>
            </a:r>
            <a:r>
              <a:rPr lang="ru-RU" sz="2400" dirty="0" err="1">
                <a:solidFill>
                  <a:srgbClr val="000000"/>
                </a:solidFill>
                <a:latin typeface="Times New Roman" panose="02020603050405020304" pitchFamily="18" charset="0"/>
                <a:ea typeface="Times New Roman" panose="02020603050405020304" pitchFamily="18" charset="0"/>
              </a:rPr>
              <a:t>Out</a:t>
            </a:r>
            <a:r>
              <a:rPr lang="ru-RU" sz="2400" dirty="0">
                <a:solidFill>
                  <a:srgbClr val="000000"/>
                </a:solidFill>
                <a:latin typeface="Times New Roman" panose="02020603050405020304" pitchFamily="18" charset="0"/>
                <a:ea typeface="Times New Roman" panose="02020603050405020304" pitchFamily="18" charset="0"/>
              </a:rPr>
              <a:t> - расширенное время удержания данных на выходе) фактически представляют собой обычные микросхемы FРМ, на выходе которых установлены регистры-защелки данных. </a:t>
            </a:r>
          </a:p>
          <a:p>
            <a:pPr indent="450215" algn="just" fontAlgn="auto" hangingPunct="1">
              <a:spcAft>
                <a:spcPts val="0"/>
              </a:spcAft>
            </a:pPr>
            <a:endParaRPr lang="ru-RU" sz="2400" i="1"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2400" i="1" dirty="0">
                <a:solidFill>
                  <a:srgbClr val="000000"/>
                </a:solidFill>
                <a:latin typeface="Times New Roman" panose="02020603050405020304" pitchFamily="18" charset="0"/>
                <a:ea typeface="Times New Roman" panose="02020603050405020304" pitchFamily="18" charset="0"/>
              </a:rPr>
              <a:t>При страничном обмене такие микросхемы работают в режиме простого конвейера: удерживают на выходах данных содержимое последней выбранной ячейки, в то время как на их входы уже подается адрес следующей выбираемой ячейки. Это позволяет примерно на 15% по сравнению с FPM ускорить процесс считывания последовательных массивов данных. При случайной адресации такая память ничем не отличается от обычной.</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6424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548680"/>
            <a:ext cx="8712968" cy="5262979"/>
          </a:xfrm>
          <a:prstGeom prst="rect">
            <a:avLst/>
          </a:prstGeom>
        </p:spPr>
        <p:txBody>
          <a:bodyPr wrap="square">
            <a:spAutoFit/>
          </a:bodyPr>
          <a:lstStyle/>
          <a:p>
            <a:pPr indent="450215" algn="just" fontAlgn="auto" hangingPunct="1">
              <a:spcAft>
                <a:spcPts val="0"/>
              </a:spcAft>
            </a:pPr>
            <a:r>
              <a:rPr lang="ru-RU" sz="2800" dirty="0">
                <a:solidFill>
                  <a:srgbClr val="000000"/>
                </a:solidFill>
                <a:latin typeface="Times New Roman" panose="02020603050405020304" pitchFamily="18" charset="0"/>
                <a:ea typeface="Times New Roman" panose="02020603050405020304" pitchFamily="18" charset="0"/>
              </a:rPr>
              <a:t>BEDO (</a:t>
            </a:r>
            <a:r>
              <a:rPr lang="ru-RU" sz="2800" dirty="0" err="1">
                <a:solidFill>
                  <a:srgbClr val="000000"/>
                </a:solidFill>
                <a:latin typeface="Times New Roman" panose="02020603050405020304" pitchFamily="18" charset="0"/>
                <a:ea typeface="Times New Roman" panose="02020603050405020304" pitchFamily="18" charset="0"/>
              </a:rPr>
              <a:t>Burst</a:t>
            </a:r>
            <a:r>
              <a:rPr lang="ru-RU" sz="2800" dirty="0">
                <a:solidFill>
                  <a:srgbClr val="000000"/>
                </a:solidFill>
                <a:latin typeface="Times New Roman" panose="02020603050405020304" pitchFamily="18" charset="0"/>
                <a:ea typeface="Times New Roman" panose="02020603050405020304" pitchFamily="18" charset="0"/>
              </a:rPr>
              <a:t> EDO - EDO с блочным доступом) - память на основе EDO, работающая не одиночными, а пакетными циклами чтения/записи.</a:t>
            </a:r>
            <a:endParaRPr lang="ru-RU" sz="18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2800" dirty="0">
                <a:solidFill>
                  <a:srgbClr val="000000"/>
                </a:solidFill>
                <a:latin typeface="Times New Roman" panose="02020603050405020304" pitchFamily="18" charset="0"/>
                <a:ea typeface="Times New Roman" panose="02020603050405020304" pitchFamily="18" charset="0"/>
              </a:rPr>
              <a:t>Современные процессоры, благодаря внутреннему и внешнему кэшированию команд и данных, обмениваются с основной памятью преимущественно блоками слов максимальной ширины. В случае памяти BEDO отпадает необходимость постоянной подачи последовательных адресов на входы микросхем с соблюдением необходимых временных задержек - достаточно </a:t>
            </a:r>
            <a:r>
              <a:rPr lang="ru-RU" sz="2800" dirty="0" err="1">
                <a:solidFill>
                  <a:srgbClr val="000000"/>
                </a:solidFill>
                <a:latin typeface="Times New Roman" panose="02020603050405020304" pitchFamily="18" charset="0"/>
                <a:ea typeface="Times New Roman" panose="02020603050405020304" pitchFamily="18" charset="0"/>
              </a:rPr>
              <a:t>стробировать</a:t>
            </a:r>
            <a:r>
              <a:rPr lang="ru-RU" sz="2800" dirty="0">
                <a:solidFill>
                  <a:srgbClr val="000000"/>
                </a:solidFill>
                <a:latin typeface="Times New Roman" panose="02020603050405020304" pitchFamily="18" charset="0"/>
                <a:ea typeface="Times New Roman" panose="02020603050405020304" pitchFamily="18" charset="0"/>
              </a:rPr>
              <a:t> переход к очередному слову отдельным сигналом.</a:t>
            </a:r>
            <a:endParaRPr lang="ru-RU"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45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332656"/>
            <a:ext cx="8640960" cy="6370975"/>
          </a:xfrm>
          <a:prstGeom prst="rect">
            <a:avLst/>
          </a:prstGeom>
        </p:spPr>
        <p:txBody>
          <a:bodyPr wrap="square">
            <a:spAutoFit/>
          </a:bodyPr>
          <a:lstStyle/>
          <a:p>
            <a:pPr indent="450215" algn="just" fontAlgn="auto" hangingPunct="1">
              <a:spcAft>
                <a:spcPts val="0"/>
              </a:spcAft>
            </a:pPr>
            <a:r>
              <a:rPr lang="ru-RU" sz="2400" dirty="0">
                <a:solidFill>
                  <a:srgbClr val="000000"/>
                </a:solidFill>
                <a:latin typeface="Times New Roman" panose="02020603050405020304" pitchFamily="18" charset="0"/>
                <a:ea typeface="Times New Roman" panose="02020603050405020304" pitchFamily="18" charset="0"/>
              </a:rPr>
              <a:t>SDRAM (</a:t>
            </a:r>
            <a:r>
              <a:rPr lang="ru-RU" sz="2400" dirty="0" err="1">
                <a:solidFill>
                  <a:srgbClr val="000000"/>
                </a:solidFill>
                <a:latin typeface="Times New Roman" panose="02020603050405020304" pitchFamily="18" charset="0"/>
                <a:ea typeface="Times New Roman" panose="02020603050405020304" pitchFamily="18" charset="0"/>
              </a:rPr>
              <a:t>Synchronous</a:t>
            </a:r>
            <a:r>
              <a:rPr lang="ru-RU" sz="2400" dirty="0">
                <a:solidFill>
                  <a:srgbClr val="000000"/>
                </a:solidFill>
                <a:latin typeface="Times New Roman" panose="02020603050405020304" pitchFamily="18" charset="0"/>
                <a:ea typeface="Times New Roman" panose="02020603050405020304" pitchFamily="18" charset="0"/>
              </a:rPr>
              <a:t> DRAM - синхронная динамическая память) – память с синхронным доступом, работающая быстрее обычной асинхронной (EPM/EDO/BEDO). Помимо синхронного метода доступа, SDRAM использует внутреннее разделение массива памяти на два независимых банка, что позволяет совмещать выборку из одного банка с установкой адреса в другом банке. SDRAM также поддерживает блочный обмен. Основная выгода от использования SDRAM состоит в поддержке последовательного доступа в синхронном режиме, где не требуется дополнительных тактов ожидания. При случайном доступе SDRAM работает практически с той же скоростью, что и FPM/EDO.</a:t>
            </a:r>
            <a:endParaRPr lang="ru-RU" sz="16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endParaRPr lang="ru-RU" sz="2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2400" dirty="0">
                <a:solidFill>
                  <a:srgbClr val="000000"/>
                </a:solidFill>
                <a:latin typeface="Times New Roman" panose="02020603050405020304" pitchFamily="18" charset="0"/>
                <a:ea typeface="Times New Roman" panose="02020603050405020304" pitchFamily="18" charset="0"/>
              </a:rPr>
              <a:t>PB SRAM (</a:t>
            </a:r>
            <a:r>
              <a:rPr lang="ru-RU" sz="2400" dirty="0" err="1">
                <a:solidFill>
                  <a:srgbClr val="000000"/>
                </a:solidFill>
                <a:latin typeface="Times New Roman" panose="02020603050405020304" pitchFamily="18" charset="0"/>
                <a:ea typeface="Times New Roman" panose="02020603050405020304" pitchFamily="18" charset="0"/>
              </a:rPr>
              <a:t>Pipelined</a:t>
            </a:r>
            <a:r>
              <a:rPr lang="ru-RU" sz="2400" dirty="0">
                <a:solidFill>
                  <a:srgbClr val="000000"/>
                </a:solidFill>
                <a:latin typeface="Times New Roman" panose="02020603050405020304" pitchFamily="18" charset="0"/>
                <a:ea typeface="Times New Roman" panose="02020603050405020304" pitchFamily="18" charset="0"/>
              </a:rPr>
              <a:t> </a:t>
            </a:r>
            <a:r>
              <a:rPr lang="ru-RU" sz="2400" dirty="0" err="1">
                <a:solidFill>
                  <a:srgbClr val="000000"/>
                </a:solidFill>
                <a:latin typeface="Times New Roman" panose="02020603050405020304" pitchFamily="18" charset="0"/>
                <a:ea typeface="Times New Roman" panose="02020603050405020304" pitchFamily="18" charset="0"/>
              </a:rPr>
              <a:t>Burst</a:t>
            </a:r>
            <a:r>
              <a:rPr lang="ru-RU" sz="2400" dirty="0">
                <a:solidFill>
                  <a:srgbClr val="000000"/>
                </a:solidFill>
                <a:latin typeface="Times New Roman" panose="02020603050405020304" pitchFamily="18" charset="0"/>
                <a:ea typeface="Times New Roman" panose="02020603050405020304" pitchFamily="18" charset="0"/>
              </a:rPr>
              <a:t> SRAM - статическая память с блочным конвейерным, доступом) - разновидность синхронных SRAM с внутренней конвейеризацией, за счет которой примерно вдвое повышается скорость обмена опоками данных.</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779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260648"/>
            <a:ext cx="8640960" cy="6063198"/>
          </a:xfrm>
          <a:prstGeom prst="rect">
            <a:avLst/>
          </a:prstGeom>
        </p:spPr>
        <p:txBody>
          <a:bodyPr wrap="square">
            <a:spAutoFit/>
          </a:bodyPr>
          <a:lstStyle/>
          <a:p>
            <a:pPr algn="ctr">
              <a:spcAft>
                <a:spcPts val="0"/>
              </a:spcAft>
            </a:pPr>
            <a:r>
              <a:rPr lang="ru-RU" sz="2400" b="1" dirty="0">
                <a:solidFill>
                  <a:srgbClr val="000000"/>
                </a:solidFill>
                <a:latin typeface="Times New Roman" panose="02020603050405020304" pitchFamily="18" charset="0"/>
                <a:ea typeface="Times New Roman" panose="02020603050405020304" pitchFamily="18" charset="0"/>
              </a:rPr>
              <a:t>«Адресация информации и обработка адресов»</a:t>
            </a:r>
            <a:endParaRPr lang="ru-RU" sz="1400" dirty="0">
              <a:solidFill>
                <a:srgbClr val="000000"/>
              </a:solidFill>
              <a:latin typeface="Times New Roman" panose="02020603050405020304" pitchFamily="18" charset="0"/>
              <a:ea typeface="Times New Roman" panose="02020603050405020304" pitchFamily="18" charset="0"/>
            </a:endParaRPr>
          </a:p>
          <a:p>
            <a:pPr fontAlgn="auto" hangingPunct="1">
              <a:spcAft>
                <a:spcPts val="0"/>
              </a:spcAft>
            </a:pPr>
            <a:endParaRPr lang="ru-RU" sz="2400" i="1" dirty="0">
              <a:solidFill>
                <a:srgbClr val="000000"/>
              </a:solidFill>
              <a:latin typeface="TimesNewRomanPS-BoldMT"/>
              <a:ea typeface="Times New Roman" panose="02020603050405020304" pitchFamily="18" charset="0"/>
              <a:cs typeface="TimesNewRomanPS-BoldMT"/>
            </a:endParaRPr>
          </a:p>
          <a:p>
            <a:pPr fontAlgn="auto" hangingPunct="1">
              <a:spcAft>
                <a:spcPts val="0"/>
              </a:spcAft>
            </a:pPr>
            <a:r>
              <a:rPr lang="ru-RU" sz="2400" i="1" dirty="0">
                <a:solidFill>
                  <a:srgbClr val="000000"/>
                </a:solidFill>
                <a:latin typeface="TimesNewRomanPS-BoldMT"/>
                <a:ea typeface="Times New Roman" panose="02020603050405020304" pitchFamily="18" charset="0"/>
                <a:cs typeface="TimesNewRomanPS-BoldMT"/>
              </a:rPr>
              <a:t>Непосредственная адресация</a:t>
            </a:r>
            <a:endParaRPr lang="ru-RU" sz="1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В коде команды (в коде одного или нескольких адресов) размещается непосредственный операнд, если число значащих цифр операнда не превышает длины адресной части команды. Такая адресация используется для хранения различного рода констант и находит широкое применение в универсальных ЭВМ в целях экономии ячеек ОП и уменьшения времени выполнения команды.</a:t>
            </a:r>
            <a:endParaRPr lang="ru-RU" sz="1400" dirty="0">
              <a:solidFill>
                <a:srgbClr val="000000"/>
              </a:solidFill>
              <a:latin typeface="Times New Roman" panose="02020603050405020304" pitchFamily="18" charset="0"/>
              <a:ea typeface="Times New Roman" panose="02020603050405020304" pitchFamily="18" charset="0"/>
            </a:endParaRPr>
          </a:p>
          <a:p>
            <a:pPr fontAlgn="auto" hangingPunct="1">
              <a:spcAft>
                <a:spcPts val="0"/>
              </a:spcAft>
            </a:pPr>
            <a:endParaRPr lang="ru-RU" sz="2400" i="1" dirty="0">
              <a:solidFill>
                <a:srgbClr val="000000"/>
              </a:solidFill>
              <a:latin typeface="TimesNewRomanPS-BoldMT"/>
              <a:ea typeface="Times New Roman" panose="02020603050405020304" pitchFamily="18" charset="0"/>
              <a:cs typeface="TimesNewRomanPS-BoldMT"/>
            </a:endParaRPr>
          </a:p>
          <a:p>
            <a:pPr fontAlgn="auto" hangingPunct="1">
              <a:spcAft>
                <a:spcPts val="0"/>
              </a:spcAft>
            </a:pPr>
            <a:r>
              <a:rPr lang="ru-RU" sz="2400" i="1" dirty="0">
                <a:solidFill>
                  <a:srgbClr val="000000"/>
                </a:solidFill>
                <a:latin typeface="TimesNewRomanPS-BoldMT"/>
                <a:ea typeface="Times New Roman" panose="02020603050405020304" pitchFamily="18" charset="0"/>
                <a:cs typeface="TimesNewRomanPS-BoldMT"/>
              </a:rPr>
              <a:t>Прямая адресация</a:t>
            </a:r>
            <a:endParaRPr lang="ru-RU" sz="1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Исполнительный адрес - адрес ячейки ОП, в которой хранится адресуемое слово, совпадает с адресной частью команды. Этот метод используется в ЭВМ в комбинации с другими методами адресации.</a:t>
            </a:r>
            <a:endParaRPr lang="ru-RU" sz="1400" dirty="0">
              <a:solidFill>
                <a:srgbClr val="000000"/>
              </a:solidFill>
              <a:latin typeface="Times New Roman" panose="02020603050405020304" pitchFamily="18" charset="0"/>
              <a:ea typeface="Times New Roman" panose="02020603050405020304" pitchFamily="18" charset="0"/>
            </a:endParaRPr>
          </a:p>
          <a:p>
            <a:pPr fontAlgn="auto" hangingPunct="1">
              <a:spcAft>
                <a:spcPts val="0"/>
              </a:spcAft>
            </a:pPr>
            <a:endParaRPr lang="ru-RU" sz="2400" i="1" dirty="0">
              <a:solidFill>
                <a:srgbClr val="000000"/>
              </a:solidFill>
              <a:latin typeface="TimesNewRomanPS-BoldMT"/>
              <a:ea typeface="Times New Roman" panose="02020603050405020304" pitchFamily="18" charset="0"/>
              <a:cs typeface="TimesNewRomanPS-BoldMT"/>
            </a:endParaRPr>
          </a:p>
          <a:p>
            <a:pPr fontAlgn="auto" hangingPunct="1">
              <a:spcAft>
                <a:spcPts val="0"/>
              </a:spcAft>
            </a:pPr>
            <a:r>
              <a:rPr lang="ru-RU" sz="2400" i="1" dirty="0">
                <a:solidFill>
                  <a:srgbClr val="000000"/>
                </a:solidFill>
                <a:latin typeface="TimesNewRomanPS-BoldMT"/>
                <a:ea typeface="Times New Roman" panose="02020603050405020304" pitchFamily="18" charset="0"/>
                <a:cs typeface="TimesNewRomanPS-BoldMT"/>
              </a:rPr>
              <a:t>Прямая регистровая адресация</a:t>
            </a:r>
            <a:endParaRPr lang="ru-RU" sz="1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В адресном поле команды содержится адрес R регистра СОЗУ процессора, в котором хранится операнд (рис. 2.).</a:t>
            </a:r>
            <a:endParaRPr lang="ru-RU" sz="14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7403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22663" r="22423"/>
          <a:stretch/>
        </p:blipFill>
        <p:spPr>
          <a:xfrm>
            <a:off x="323528" y="620688"/>
            <a:ext cx="8375084" cy="3456384"/>
          </a:xfrm>
          <a:prstGeom prst="rect">
            <a:avLst/>
          </a:prstGeom>
        </p:spPr>
      </p:pic>
      <p:sp>
        <p:nvSpPr>
          <p:cNvPr id="5" name="Прямоугольник 4"/>
          <p:cNvSpPr/>
          <p:nvPr/>
        </p:nvSpPr>
        <p:spPr>
          <a:xfrm>
            <a:off x="323528" y="4365104"/>
            <a:ext cx="8568952" cy="1938992"/>
          </a:xfrm>
          <a:prstGeom prst="rect">
            <a:avLst/>
          </a:prstGeom>
        </p:spPr>
        <p:txBody>
          <a:bodyPr wrap="square">
            <a:spAutoFit/>
          </a:bodyPr>
          <a:lstStyle/>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При таком способе адресации быстродействие ЭВМ повышается, так как нет необходимости извлекать операнды из ОП и команда имеет более короткий формат, так как регистров в СОЗУ обычно значительно меньше, чем ячеек в оперативной памяти. Прямая регистровая адресация используется для операндов, многократно используемых при выполнении программ.</a:t>
            </a:r>
            <a:endParaRPr lang="ru-RU"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963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3"/>
          <p:cNvSpPr txBox="1">
            <a:spLocks noChangeArrowheads="1"/>
          </p:cNvSpPr>
          <p:nvPr/>
        </p:nvSpPr>
        <p:spPr bwMode="auto">
          <a:xfrm>
            <a:off x="485775" y="955675"/>
            <a:ext cx="217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3125"/>
              </a:lnSpc>
            </a:pPr>
            <a:r>
              <a:rPr lang="ru-RU" altLang="ru-RU" sz="2800" dirty="0">
                <a:solidFill>
                  <a:srgbClr val="000000"/>
                </a:solidFill>
                <a:latin typeface="Times New Roman" panose="02020603050405020304" pitchFamily="18" charset="0"/>
              </a:rPr>
              <a:t>•   </a:t>
            </a:r>
            <a:r>
              <a:rPr lang="ru-RU" altLang="ru-RU" sz="2800" dirty="0">
                <a:solidFill>
                  <a:srgbClr val="FF0000"/>
                </a:solidFill>
                <a:latin typeface="Times New Roman" panose="02020603050405020304" pitchFamily="18" charset="0"/>
              </a:rPr>
              <a:t>Литература</a:t>
            </a:r>
          </a:p>
        </p:txBody>
      </p:sp>
      <p:sp>
        <p:nvSpPr>
          <p:cNvPr id="3" name="Прямоугольник 2"/>
          <p:cNvSpPr/>
          <p:nvPr/>
        </p:nvSpPr>
        <p:spPr>
          <a:xfrm>
            <a:off x="323528" y="1556792"/>
            <a:ext cx="8424936" cy="4708981"/>
          </a:xfrm>
          <a:prstGeom prst="rect">
            <a:avLst/>
          </a:prstGeom>
        </p:spPr>
        <p:txBody>
          <a:bodyPr wrap="square">
            <a:spAutoFit/>
          </a:bodyPr>
          <a:lstStyle/>
          <a:p>
            <a:pPr indent="368300">
              <a:spcBef>
                <a:spcPts val="1200"/>
              </a:spcBef>
              <a:spcAft>
                <a:spcPts val="0"/>
              </a:spcAft>
            </a:pPr>
            <a:r>
              <a:rPr lang="ru-RU" sz="2800" dirty="0">
                <a:latin typeface="Times New Roman" panose="02020603050405020304" pitchFamily="18" charset="0"/>
                <a:ea typeface="Times New Roman" panose="02020603050405020304" pitchFamily="18" charset="0"/>
              </a:rPr>
              <a:t>1. Периферийные устройства: интерфейсы, </a:t>
            </a:r>
            <a:r>
              <a:rPr lang="ru-RU" sz="2800" dirty="0" err="1">
                <a:latin typeface="Times New Roman" panose="02020603050405020304" pitchFamily="18" charset="0"/>
                <a:ea typeface="Times New Roman" panose="02020603050405020304" pitchFamily="18" charset="0"/>
              </a:rPr>
              <a:t>схемотехника</a:t>
            </a:r>
            <a:r>
              <a:rPr lang="ru-RU" sz="2800" dirty="0">
                <a:latin typeface="Times New Roman" panose="02020603050405020304" pitchFamily="18" charset="0"/>
                <a:ea typeface="Times New Roman" panose="02020603050405020304" pitchFamily="18" charset="0"/>
              </a:rPr>
              <a:t>, программирова­ние : учебное пособие для вузов / В. А. Авдеев .— Москва : ДМК Пресс. 2009 847 с.</a:t>
            </a:r>
            <a:endParaRPr lang="ru-RU" sz="2400" dirty="0">
              <a:latin typeface="Times New Roman" panose="02020603050405020304" pitchFamily="18" charset="0"/>
              <a:ea typeface="Times New Roman" panose="02020603050405020304" pitchFamily="18" charset="0"/>
            </a:endParaRPr>
          </a:p>
          <a:p>
            <a:pPr indent="368300">
              <a:spcBef>
                <a:spcPts val="1200"/>
              </a:spcBef>
              <a:spcAft>
                <a:spcPts val="0"/>
              </a:spcAft>
            </a:pPr>
            <a:r>
              <a:rPr lang="ru-RU" sz="2800" dirty="0">
                <a:latin typeface="Times New Roman" panose="02020603050405020304" pitchFamily="18" charset="0"/>
                <a:ea typeface="Times New Roman" panose="02020603050405020304" pitchFamily="18" charset="0"/>
              </a:rPr>
              <a:t>2. Аппаратные средства IBM PC : энциклопедия / М. Ю. Гук .— 3-е </a:t>
            </a:r>
            <a:r>
              <a:rPr lang="ru-RU" sz="2800" dirty="0" err="1">
                <a:latin typeface="Times New Roman" panose="02020603050405020304" pitchFamily="18" charset="0"/>
                <a:ea typeface="Times New Roman" panose="02020603050405020304" pitchFamily="18" charset="0"/>
              </a:rPr>
              <a:t>изд</a:t>
            </a:r>
            <a:r>
              <a:rPr lang="ru-RU" sz="2800" dirty="0">
                <a:latin typeface="Times New Roman" panose="02020603050405020304" pitchFamily="18" charset="0"/>
                <a:ea typeface="Times New Roman" panose="02020603050405020304" pitchFamily="18" charset="0"/>
              </a:rPr>
              <a:t> .— Санкт-Петербург : Питер. 2008 .— 1072 с. </a:t>
            </a:r>
            <a:endParaRPr lang="ru-RU" sz="2400" dirty="0">
              <a:latin typeface="Times New Roman" panose="02020603050405020304" pitchFamily="18" charset="0"/>
              <a:ea typeface="Times New Roman" panose="02020603050405020304" pitchFamily="18" charset="0"/>
            </a:endParaRPr>
          </a:p>
          <a:p>
            <a:pPr indent="368300">
              <a:spcBef>
                <a:spcPts val="1200"/>
              </a:spcBef>
              <a:spcAft>
                <a:spcPts val="0"/>
              </a:spcAft>
            </a:pPr>
            <a:r>
              <a:rPr lang="ru-RU" sz="2800" dirty="0">
                <a:latin typeface="Times New Roman" panose="02020603050405020304" pitchFamily="18" charset="0"/>
                <a:ea typeface="Times New Roman" panose="02020603050405020304" pitchFamily="18" charset="0"/>
              </a:rPr>
              <a:t>3. Организация ЭВМ и систем : учебник для вузов / С. А. Орлов. Б. Я. </a:t>
            </a:r>
            <a:r>
              <a:rPr lang="ru-RU" sz="2800" dirty="0" err="1">
                <a:latin typeface="Times New Roman" panose="02020603050405020304" pitchFamily="18" charset="0"/>
                <a:ea typeface="Times New Roman" panose="02020603050405020304" pitchFamily="18" charset="0"/>
              </a:rPr>
              <a:t>Цилькер</a:t>
            </a:r>
            <a:r>
              <a:rPr lang="ru-RU" sz="2800" dirty="0">
                <a:latin typeface="Times New Roman" panose="02020603050405020304" pitchFamily="18" charset="0"/>
                <a:ea typeface="Times New Roman" panose="02020603050405020304" pitchFamily="18" charset="0"/>
              </a:rPr>
              <a:t> .— 2-е </a:t>
            </a:r>
            <a:r>
              <a:rPr lang="ru-RU" sz="2800" dirty="0" err="1">
                <a:latin typeface="Times New Roman" panose="02020603050405020304" pitchFamily="18" charset="0"/>
                <a:ea typeface="Times New Roman" panose="02020603050405020304" pitchFamily="18" charset="0"/>
              </a:rPr>
              <a:t>изд</a:t>
            </a:r>
            <a:r>
              <a:rPr lang="ru-RU" sz="2800" dirty="0">
                <a:latin typeface="Times New Roman" panose="02020603050405020304" pitchFamily="18" charset="0"/>
                <a:ea typeface="Times New Roman" panose="02020603050405020304" pitchFamily="18" charset="0"/>
              </a:rPr>
              <a:t> .— Санкт-Петербург : Питер. 2011 .— 686 с.</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463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11560" y="692696"/>
            <a:ext cx="8352928" cy="5201424"/>
          </a:xfrm>
          <a:prstGeom prst="rect">
            <a:avLst/>
          </a:prstGeom>
        </p:spPr>
        <p:txBody>
          <a:bodyPr wrap="square">
            <a:spAutoFit/>
          </a:bodyPr>
          <a:lstStyle/>
          <a:p>
            <a:pPr fontAlgn="auto" hangingPunct="1">
              <a:spcAft>
                <a:spcPts val="0"/>
              </a:spcAft>
            </a:pPr>
            <a:r>
              <a:rPr lang="ru-RU" sz="2400" i="1" dirty="0">
                <a:solidFill>
                  <a:srgbClr val="000000"/>
                </a:solidFill>
                <a:latin typeface="TimesNewRomanPS-BoldMT"/>
                <a:ea typeface="Times New Roman" panose="02020603050405020304" pitchFamily="18" charset="0"/>
                <a:cs typeface="TimesNewRomanPS-BoldMT"/>
              </a:rPr>
              <a:t>Подразумеваемая адресация</a:t>
            </a:r>
            <a:endParaRPr lang="ru-RU" sz="1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При такой адресации в команде не содержится явных указаний об адресе операнда участвующего в операции, или адреса, по которому передается результат операции. Этот адрес подразумевается и фактически задается кодом операции. Например, в одноадресных командах адресом второго операнда или результата операции подразумевается адрес — содержимое специального регистра процессора, хранящего второй операнд или принимающего результат операции; в двухадресных командах подразумевается помещение операции по адресу одного из операндов.</a:t>
            </a:r>
            <a:endParaRPr lang="ru-RU" sz="1400" dirty="0">
              <a:solidFill>
                <a:srgbClr val="000000"/>
              </a:solidFill>
              <a:latin typeface="Times New Roman" panose="02020603050405020304" pitchFamily="18" charset="0"/>
              <a:ea typeface="Times New Roman" panose="02020603050405020304" pitchFamily="18" charset="0"/>
            </a:endParaRPr>
          </a:p>
          <a:p>
            <a:pPr fontAlgn="auto" hangingPunct="1">
              <a:spcAft>
                <a:spcPts val="0"/>
              </a:spcAft>
            </a:pPr>
            <a:endParaRPr lang="ru-RU" sz="2400" i="1" dirty="0">
              <a:solidFill>
                <a:srgbClr val="000000"/>
              </a:solidFill>
              <a:latin typeface="TimesNewRomanPS-BoldMT"/>
              <a:ea typeface="Times New Roman" panose="02020603050405020304" pitchFamily="18" charset="0"/>
              <a:cs typeface="TimesNewRomanPS-BoldMT"/>
            </a:endParaRPr>
          </a:p>
          <a:p>
            <a:pPr fontAlgn="auto" hangingPunct="1">
              <a:spcAft>
                <a:spcPts val="0"/>
              </a:spcAft>
            </a:pPr>
            <a:r>
              <a:rPr lang="ru-RU" sz="2400" i="1" dirty="0">
                <a:solidFill>
                  <a:srgbClr val="000000"/>
                </a:solidFill>
                <a:latin typeface="TimesNewRomanPS-BoldMT"/>
                <a:ea typeface="Times New Roman" panose="02020603050405020304" pitchFamily="18" charset="0"/>
                <a:cs typeface="TimesNewRomanPS-BoldMT"/>
              </a:rPr>
              <a:t>Косвенная адресация</a:t>
            </a:r>
            <a:endParaRPr lang="ru-RU" sz="14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dirty="0">
                <a:solidFill>
                  <a:srgbClr val="000000"/>
                </a:solidFill>
                <a:latin typeface="Times New Roman" panose="02020603050405020304" pitchFamily="18" charset="0"/>
                <a:ea typeface="Times New Roman" panose="02020603050405020304" pitchFamily="18" charset="0"/>
              </a:rPr>
              <a:t>В адресном поле команды указывается адрес ячейки оперативной памяти, содержащей другой адрес, который может быть исполнительным </a:t>
            </a:r>
            <a:r>
              <a:rPr lang="ru-RU" dirty="0" err="1">
                <a:solidFill>
                  <a:srgbClr val="000000"/>
                </a:solidFill>
                <a:latin typeface="Times New Roman" panose="02020603050405020304" pitchFamily="18" charset="0"/>
                <a:ea typeface="Times New Roman" panose="02020603050405020304" pitchFamily="18" charset="0"/>
              </a:rPr>
              <a:t>Аисп</a:t>
            </a:r>
            <a:r>
              <a:rPr lang="ru-RU" dirty="0">
                <a:solidFill>
                  <a:srgbClr val="000000"/>
                </a:solidFill>
                <a:latin typeface="Times New Roman" panose="02020603050405020304" pitchFamily="18" charset="0"/>
                <a:ea typeface="Times New Roman" panose="02020603050405020304" pitchFamily="18" charset="0"/>
              </a:rPr>
              <a:t> или еще одним косвенным адресом (так называемая многоступенчатая косвенная адресация). Таким образом, косвенная адресация (рис. 3) может быть определена как «адресация адреса».</a:t>
            </a:r>
            <a:endParaRPr lang="ru-RU"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2173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rotWithShape="1">
          <a:blip r:embed="rId2"/>
          <a:srcRect l="15755" r="15161"/>
          <a:stretch/>
        </p:blipFill>
        <p:spPr>
          <a:xfrm>
            <a:off x="395536" y="404664"/>
            <a:ext cx="8433990" cy="3168352"/>
          </a:xfrm>
          <a:prstGeom prst="rect">
            <a:avLst/>
          </a:prstGeom>
        </p:spPr>
      </p:pic>
      <p:sp>
        <p:nvSpPr>
          <p:cNvPr id="4" name="Прямоугольник 3"/>
          <p:cNvSpPr/>
          <p:nvPr/>
        </p:nvSpPr>
        <p:spPr>
          <a:xfrm>
            <a:off x="683568" y="4149080"/>
            <a:ext cx="7632848" cy="1815882"/>
          </a:xfrm>
          <a:prstGeom prst="rect">
            <a:avLst/>
          </a:prstGeom>
        </p:spPr>
        <p:txBody>
          <a:bodyPr wrap="square">
            <a:spAutoFit/>
          </a:bodyPr>
          <a:lstStyle/>
          <a:p>
            <a:pPr indent="450215" algn="just" fontAlgn="auto" hangingPunct="1">
              <a:spcAft>
                <a:spcPts val="0"/>
              </a:spcAft>
            </a:pPr>
            <a:r>
              <a:rPr lang="ru-RU" sz="2800" dirty="0">
                <a:solidFill>
                  <a:srgbClr val="000000"/>
                </a:solidFill>
                <a:latin typeface="Times New Roman" panose="02020603050405020304" pitchFamily="18" charset="0"/>
                <a:ea typeface="Times New Roman" panose="02020603050405020304" pitchFamily="18" charset="0"/>
              </a:rPr>
              <a:t>Она используется в тех случаях, когда число разрядов в адресной части команды недостаточно для указания всех адресов оперативной памяти ЭВМ.</a:t>
            </a:r>
            <a:endParaRPr lang="ru-RU"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065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5536" y="620688"/>
            <a:ext cx="8280920" cy="2062103"/>
          </a:xfrm>
          <a:prstGeom prst="rect">
            <a:avLst/>
          </a:prstGeom>
        </p:spPr>
        <p:txBody>
          <a:bodyPr wrap="square">
            <a:spAutoFit/>
          </a:bodyPr>
          <a:lstStyle/>
          <a:p>
            <a:pPr fontAlgn="auto" hangingPunct="1">
              <a:spcAft>
                <a:spcPts val="0"/>
              </a:spcAft>
            </a:pPr>
            <a:r>
              <a:rPr lang="ru-RU" i="1" dirty="0">
                <a:solidFill>
                  <a:srgbClr val="000000"/>
                </a:solidFill>
                <a:latin typeface="TimesNewRomanPS-BoldMT"/>
                <a:ea typeface="Times New Roman" panose="02020603050405020304" pitchFamily="18" charset="0"/>
                <a:cs typeface="TimesNewRomanPS-BoldMT"/>
              </a:rPr>
              <a:t>Косвенная регистровая адресация</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При таком способе адресации в адресном поле команды число является адресом R регистра </a:t>
            </a:r>
            <a:r>
              <a:rPr lang="ru-RU" sz="1800" dirty="0" err="1">
                <a:solidFill>
                  <a:srgbClr val="000000"/>
                </a:solidFill>
                <a:latin typeface="Times New Roman" panose="02020603050405020304" pitchFamily="18" charset="0"/>
                <a:ea typeface="Times New Roman" panose="02020603050405020304" pitchFamily="18" charset="0"/>
              </a:rPr>
              <a:t>Рсозу</a:t>
            </a:r>
            <a:r>
              <a:rPr lang="ru-RU" sz="1800" dirty="0">
                <a:solidFill>
                  <a:srgbClr val="000000"/>
                </a:solidFill>
                <a:latin typeface="Times New Roman" panose="02020603050405020304" pitchFamily="18" charset="0"/>
                <a:ea typeface="Times New Roman" panose="02020603050405020304" pitchFamily="18" charset="0"/>
              </a:rPr>
              <a:t>, который содержит исполнительный адрес </a:t>
            </a:r>
            <a:r>
              <a:rPr lang="ru-RU" sz="1800" dirty="0" err="1">
                <a:solidFill>
                  <a:srgbClr val="000000"/>
                </a:solidFill>
                <a:latin typeface="Times New Roman" panose="02020603050405020304" pitchFamily="18" charset="0"/>
                <a:ea typeface="Times New Roman" panose="02020603050405020304" pitchFamily="18" charset="0"/>
              </a:rPr>
              <a:t>Аисп</a:t>
            </a:r>
            <a:r>
              <a:rPr lang="ru-RU" sz="1800" dirty="0">
                <a:solidFill>
                  <a:srgbClr val="000000"/>
                </a:solidFill>
                <a:latin typeface="Times New Roman" panose="02020603050405020304" pitchFamily="18" charset="0"/>
                <a:ea typeface="Times New Roman" panose="02020603050405020304" pitchFamily="18" charset="0"/>
              </a:rPr>
              <a:t> (рис. 4.).</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При такой адресации необходимо сначала загрузить регистр R, а поэтому ее используют тогда, когда программа многократно использует один и тот же адрес ячейки.</a:t>
            </a:r>
            <a:endParaRPr lang="ru-RU" sz="1200" dirty="0">
              <a:solidFill>
                <a:srgbClr val="000000"/>
              </a:solidFill>
              <a:effectLst/>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rotWithShape="1">
          <a:blip r:embed="rId2"/>
          <a:srcRect l="22731" r="21518"/>
          <a:stretch/>
        </p:blipFill>
        <p:spPr>
          <a:xfrm>
            <a:off x="1115616" y="2682791"/>
            <a:ext cx="6840760" cy="3849602"/>
          </a:xfrm>
          <a:prstGeom prst="rect">
            <a:avLst/>
          </a:prstGeom>
        </p:spPr>
      </p:pic>
    </p:spTree>
    <p:extLst>
      <p:ext uri="{BB962C8B-B14F-4D97-AF65-F5344CB8AC3E}">
        <p14:creationId xmlns:p14="http://schemas.microsoft.com/office/powerpoint/2010/main" val="1962169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332656"/>
            <a:ext cx="8712968" cy="6524863"/>
          </a:xfrm>
          <a:prstGeom prst="rect">
            <a:avLst/>
          </a:prstGeom>
        </p:spPr>
        <p:txBody>
          <a:bodyPr wrap="square">
            <a:spAutoFit/>
          </a:bodyPr>
          <a:lstStyle/>
          <a:p>
            <a:pPr fontAlgn="auto" hangingPunct="1">
              <a:spcAft>
                <a:spcPts val="0"/>
              </a:spcAft>
            </a:pPr>
            <a:r>
              <a:rPr lang="ru-RU" sz="1800" i="1" dirty="0">
                <a:solidFill>
                  <a:srgbClr val="000000"/>
                </a:solidFill>
                <a:latin typeface="TimesNewRomanPS-BoldMT"/>
                <a:ea typeface="Times New Roman" panose="02020603050405020304" pitchFamily="18" charset="0"/>
                <a:cs typeface="TimesNewRomanPS-BoldMT"/>
              </a:rPr>
              <a:t>Модификация адресов</a:t>
            </a:r>
            <a:endParaRPr lang="ru-RU" sz="11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600" dirty="0">
                <a:solidFill>
                  <a:srgbClr val="000000"/>
                </a:solidFill>
                <a:latin typeface="Times New Roman" panose="02020603050405020304" pitchFamily="18" charset="0"/>
                <a:ea typeface="Times New Roman" panose="02020603050405020304" pitchFamily="18" charset="0"/>
              </a:rPr>
              <a:t>Рассмотренные методы адресации обеспечивают адресацию переменных и констант. При решении ряда задач на ЭВМ необходимо выполнять некоторые участки программ многократно (цикличность вычислительного процесса) над различными операндами, расположенными упорядоченно в массивах ОП.</a:t>
            </a:r>
            <a:endParaRPr lang="ru-RU" sz="11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600" dirty="0">
                <a:solidFill>
                  <a:srgbClr val="000000"/>
                </a:solidFill>
                <a:latin typeface="Times New Roman" panose="02020603050405020304" pitchFamily="18" charset="0"/>
                <a:ea typeface="Times New Roman" panose="02020603050405020304" pitchFamily="18" charset="0"/>
              </a:rPr>
              <a:t>Поскольку операнды, обрабатываемые при повторениях цикла, имеют разные адреса, то каждый цикл в программе можно представить виде последовательности команд, отличающихся адресными частями. Однако при таком подходе программа решения задачи оказывается слишком длинной и ее составление чрезмерно трудоемким.</a:t>
            </a:r>
            <a:endParaRPr lang="ru-RU" sz="11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600" dirty="0">
                <a:solidFill>
                  <a:srgbClr val="000000"/>
                </a:solidFill>
                <a:latin typeface="Times New Roman" panose="02020603050405020304" pitchFamily="18" charset="0"/>
                <a:ea typeface="Times New Roman" panose="02020603050405020304" pitchFamily="18" charset="0"/>
              </a:rPr>
              <a:t>Программирование вычислительных циклов существенно упрощается, если после каждого цикла обеспечить автоматическое изменение в соответствующих командах их адресных частей. Процедура изменения адреса в командах называется модификацией адреса. Модификация адресов команд основана на возможности выполнения над кодами команд или их частями арифметических и логических операций. В качестве операндов в командах вычислительного цикла могут фигурировать элементы массивов называемые переменными с индексами. Элемент массива представляется базовым адресом Аб и индекса i, указывающего, на сколько единиц должен быть изменен адрес команды перед ее выполнением. </a:t>
            </a:r>
            <a:endParaRPr lang="ru-RU" sz="11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600" dirty="0">
                <a:solidFill>
                  <a:srgbClr val="000000"/>
                </a:solidFill>
                <a:latin typeface="Times New Roman" panose="02020603050405020304" pitchFamily="18" charset="0"/>
                <a:ea typeface="Times New Roman" panose="02020603050405020304" pitchFamily="18" charset="0"/>
              </a:rPr>
              <a:t>Программный способ модификации адресов в команде значительно замедляет процесс обработки переменных с индексом и требует для этих целен большой емкости оперативной памяти. В связи с этим в современных ЭВМ для модификации адресов используют аппаратные средства. В этом случае адрес в команде (рис. 5) представляется двумя полями.</a:t>
            </a:r>
            <a:endParaRPr lang="ru-RU" sz="11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600" dirty="0">
                <a:solidFill>
                  <a:srgbClr val="000000"/>
                </a:solidFill>
                <a:latin typeface="Times New Roman" panose="02020603050405020304" pitchFamily="18" charset="0"/>
                <a:ea typeface="Times New Roman" panose="02020603050405020304" pitchFamily="18" charset="0"/>
              </a:rPr>
              <a:t>В поле В указывается базовый адрес массива Аб оперативной памяти.</a:t>
            </a:r>
            <a:endParaRPr lang="ru-RU" sz="11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600" dirty="0">
                <a:solidFill>
                  <a:srgbClr val="000000"/>
                </a:solidFill>
                <a:latin typeface="Times New Roman" panose="02020603050405020304" pitchFamily="18" charset="0"/>
                <a:ea typeface="Times New Roman" panose="02020603050405020304" pitchFamily="18" charset="0"/>
              </a:rPr>
              <a:t>Поле Х называется индексом. Если Х=0, то адрес Аб не модифицируется, т.е. является исполнительным </a:t>
            </a:r>
            <a:r>
              <a:rPr lang="ru-RU" sz="1600" dirty="0" err="1">
                <a:solidFill>
                  <a:srgbClr val="000000"/>
                </a:solidFill>
                <a:latin typeface="Times New Roman" panose="02020603050405020304" pitchFamily="18" charset="0"/>
                <a:ea typeface="Times New Roman" panose="02020603050405020304" pitchFamily="18" charset="0"/>
              </a:rPr>
              <a:t>Аисп</a:t>
            </a:r>
            <a:r>
              <a:rPr lang="ru-RU" sz="1600" dirty="0">
                <a:solidFill>
                  <a:srgbClr val="000000"/>
                </a:solidFill>
                <a:latin typeface="Times New Roman" panose="02020603050405020304" pitchFamily="18" charset="0"/>
                <a:ea typeface="Times New Roman" panose="02020603050405020304" pitchFamily="18" charset="0"/>
              </a:rPr>
              <a:t>. Значение Х&lt;&gt;0 определяет адрес ячейки памяти индексов, в которой хранится индекс i. Модификация адреса сводится к вычислению исполнительного адреса </a:t>
            </a:r>
            <a:r>
              <a:rPr lang="ru-RU" sz="1600" dirty="0" err="1">
                <a:solidFill>
                  <a:srgbClr val="000000"/>
                </a:solidFill>
                <a:latin typeface="Times New Roman" panose="02020603050405020304" pitchFamily="18" charset="0"/>
                <a:ea typeface="Times New Roman" panose="02020603050405020304" pitchFamily="18" charset="0"/>
              </a:rPr>
              <a:t>Аисп</a:t>
            </a:r>
            <a:r>
              <a:rPr lang="ru-RU" sz="1600" dirty="0">
                <a:solidFill>
                  <a:srgbClr val="000000"/>
                </a:solidFill>
                <a:latin typeface="Times New Roman" panose="02020603050405020304" pitchFamily="18" charset="0"/>
                <a:ea typeface="Times New Roman" panose="02020603050405020304" pitchFamily="18" charset="0"/>
              </a:rPr>
              <a:t>=Аб+(Х), где (X) — содержимое ячейки Х индексной памяти.</a:t>
            </a:r>
            <a:endParaRPr lang="ru-RU" sz="1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011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3528" y="476672"/>
            <a:ext cx="8352928" cy="1508105"/>
          </a:xfrm>
          <a:prstGeom prst="rect">
            <a:avLst/>
          </a:prstGeom>
        </p:spPr>
        <p:txBody>
          <a:bodyPr wrap="square">
            <a:spAutoFit/>
          </a:bodyPr>
          <a:lstStyle/>
          <a:p>
            <a:pPr fontAlgn="auto" hangingPunct="1">
              <a:spcAft>
                <a:spcPts val="0"/>
              </a:spcAft>
            </a:pPr>
            <a:r>
              <a:rPr lang="ru-RU" i="1" dirty="0">
                <a:solidFill>
                  <a:srgbClr val="000000"/>
                </a:solidFill>
                <a:latin typeface="TimesNewRomanPS-BoldMT"/>
                <a:ea typeface="Times New Roman" panose="02020603050405020304" pitchFamily="18" charset="0"/>
                <a:cs typeface="TimesNewRomanPS-BoldMT"/>
              </a:rPr>
              <a:t>Индексная память</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В качестве индексной памяти используют в процессоре так называемые индексные регистры СОЗУ. Суммирование производится или АЛБ процессора, пли в специальном сумматоре обработки адресов, что несколько только увеличивает объем процессора.</a:t>
            </a:r>
            <a:endParaRPr lang="ru-RU" sz="1200" dirty="0">
              <a:solidFill>
                <a:srgbClr val="000000"/>
              </a:solidFill>
              <a:effectLst/>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rotWithShape="1">
          <a:blip r:embed="rId2"/>
          <a:srcRect l="20912" r="20912"/>
          <a:stretch/>
        </p:blipFill>
        <p:spPr>
          <a:xfrm>
            <a:off x="539552" y="2132856"/>
            <a:ext cx="7704856" cy="4199449"/>
          </a:xfrm>
          <a:prstGeom prst="rect">
            <a:avLst/>
          </a:prstGeom>
        </p:spPr>
      </p:pic>
    </p:spTree>
    <p:extLst>
      <p:ext uri="{BB962C8B-B14F-4D97-AF65-F5344CB8AC3E}">
        <p14:creationId xmlns:p14="http://schemas.microsoft.com/office/powerpoint/2010/main" val="375721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228903"/>
            <a:ext cx="8640960" cy="6494085"/>
          </a:xfrm>
          <a:prstGeom prst="rect">
            <a:avLst/>
          </a:prstGeom>
        </p:spPr>
        <p:txBody>
          <a:bodyPr wrap="square">
            <a:spAutoFit/>
          </a:bodyPr>
          <a:lstStyle/>
          <a:p>
            <a:pPr fontAlgn="auto" hangingPunct="1">
              <a:spcAft>
                <a:spcPts val="0"/>
              </a:spcAft>
            </a:pPr>
            <a:r>
              <a:rPr lang="ru-RU" i="1" dirty="0">
                <a:solidFill>
                  <a:srgbClr val="000000"/>
                </a:solidFill>
                <a:latin typeface="TimesNewRomanPS-BoldMT"/>
                <a:ea typeface="Times New Roman" panose="02020603050405020304" pitchFamily="18" charset="0"/>
                <a:cs typeface="TimesNewRomanPS-BoldMT"/>
              </a:rPr>
              <a:t>Относительная адресация</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При динамическом распределении памяти базовые адреса массивов изменяются в процессе выполнения программы, в результате адреса не могут быть зафиксированы в программе. Для обеспечения динамического распределения памяти используют способ относительной адресации. </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Относительный адрес (рис. 6, а) состоит из двух полей: В, указывающего базовый адрес Аб массива D, представляющего собой относительный адрес </a:t>
            </a:r>
            <a:r>
              <a:rPr lang="ru-RU" sz="1800" dirty="0" err="1">
                <a:solidFill>
                  <a:srgbClr val="000000"/>
                </a:solidFill>
                <a:latin typeface="Times New Roman" panose="02020603050405020304" pitchFamily="18" charset="0"/>
                <a:ea typeface="Times New Roman" panose="02020603050405020304" pitchFamily="18" charset="0"/>
              </a:rPr>
              <a:t>Аотн</a:t>
            </a:r>
            <a:r>
              <a:rPr lang="ru-RU" sz="1800" dirty="0">
                <a:solidFill>
                  <a:srgbClr val="000000"/>
                </a:solidFill>
                <a:latin typeface="Times New Roman" panose="02020603050405020304" pitchFamily="18" charset="0"/>
                <a:ea typeface="Times New Roman" panose="02020603050405020304" pitchFamily="18" charset="0"/>
              </a:rPr>
              <a:t>. Поле D принято называть смещением D операнда относительно начала массива.</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Исполнительный адрес вычисляется по формуле </a:t>
            </a:r>
            <a:r>
              <a:rPr lang="ru-RU" sz="1800" dirty="0" err="1">
                <a:solidFill>
                  <a:srgbClr val="000000"/>
                </a:solidFill>
                <a:latin typeface="Times New Roman" panose="02020603050405020304" pitchFamily="18" charset="0"/>
                <a:ea typeface="Times New Roman" panose="02020603050405020304" pitchFamily="18" charset="0"/>
              </a:rPr>
              <a:t>Аисп</a:t>
            </a:r>
            <a:r>
              <a:rPr lang="ru-RU" sz="1800" dirty="0">
                <a:solidFill>
                  <a:srgbClr val="000000"/>
                </a:solidFill>
                <a:latin typeface="Times New Roman" panose="02020603050405020304" pitchFamily="18" charset="0"/>
                <a:ea typeface="Times New Roman" panose="02020603050405020304" pitchFamily="18" charset="0"/>
              </a:rPr>
              <a:t>= (В)+D. Для хранения базовых адресов в целях повышения быстродействия ЭВМ используют также так называемые базовые регистры СОЗУ. </a:t>
            </a:r>
            <a:endParaRPr lang="ru-RU" sz="1200" dirty="0">
              <a:solidFill>
                <a:srgbClr val="000000"/>
              </a:solidFill>
              <a:latin typeface="Times New Roman" panose="02020603050405020304" pitchFamily="18" charset="0"/>
              <a:ea typeface="Times New Roman" panose="02020603050405020304" pitchFamily="18" charset="0"/>
            </a:endParaRP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При формировании </a:t>
            </a:r>
            <a:r>
              <a:rPr lang="ru-RU" sz="1800" dirty="0" err="1">
                <a:solidFill>
                  <a:srgbClr val="000000"/>
                </a:solidFill>
                <a:latin typeface="Times New Roman" panose="02020603050405020304" pitchFamily="18" charset="0"/>
                <a:ea typeface="Times New Roman" panose="02020603050405020304" pitchFamily="18" charset="0"/>
              </a:rPr>
              <a:t>Аисп</a:t>
            </a:r>
            <a:r>
              <a:rPr lang="ru-RU" sz="1800" dirty="0">
                <a:solidFill>
                  <a:srgbClr val="000000"/>
                </a:solidFill>
                <a:latin typeface="Times New Roman" panose="02020603050405020304" pitchFamily="18" charset="0"/>
                <a:ea typeface="Times New Roman" panose="02020603050405020304" pitchFamily="18" charset="0"/>
              </a:rPr>
              <a:t> (рис. 6, а) на суммирование в SМ затрачивается некоторое время. В целях уменьшения этого времени используют так называемый метод совмещения. В этом случае в базовом регистре В (рис. 6, б) содержатся старшие разряды, а в поле С) записывают младшие разряды исполнительного адреса </a:t>
            </a:r>
            <a:r>
              <a:rPr lang="ru-RU" sz="1800" dirty="0" err="1">
                <a:solidFill>
                  <a:srgbClr val="000000"/>
                </a:solidFill>
                <a:latin typeface="Times New Roman" panose="02020603050405020304" pitchFamily="18" charset="0"/>
                <a:ea typeface="Times New Roman" panose="02020603050405020304" pitchFamily="18" charset="0"/>
              </a:rPr>
              <a:t>Аисп</a:t>
            </a:r>
            <a:r>
              <a:rPr lang="ru-RU" sz="1800" dirty="0">
                <a:solidFill>
                  <a:srgbClr val="000000"/>
                </a:solidFill>
                <a:latin typeface="Times New Roman" panose="02020603050405020304" pitchFamily="18" charset="0"/>
                <a:ea typeface="Times New Roman" panose="02020603050405020304" pitchFamily="18" charset="0"/>
              </a:rPr>
              <a:t>, которые выдаются непосредственно в регистр адреса оперативной памяти (</a:t>
            </a:r>
            <a:r>
              <a:rPr lang="ru-RU" sz="1800" dirty="0" err="1">
                <a:solidFill>
                  <a:srgbClr val="000000"/>
                </a:solidFill>
                <a:latin typeface="Times New Roman" panose="02020603050405020304" pitchFamily="18" charset="0"/>
                <a:ea typeface="Times New Roman" panose="02020603050405020304" pitchFamily="18" charset="0"/>
              </a:rPr>
              <a:t>РгАОП</a:t>
            </a:r>
            <a:r>
              <a:rPr lang="ru-RU" sz="1800" dirty="0">
                <a:solidFill>
                  <a:srgbClr val="000000"/>
                </a:solidFill>
                <a:latin typeface="Times New Roman" panose="02020603050405020304" pitchFamily="18" charset="0"/>
                <a:ea typeface="Times New Roman" panose="02020603050405020304" pitchFamily="18" charset="0"/>
              </a:rPr>
              <a:t>). При совмещении, очевидно, базовый адрес Аб не может принимать значение адреса любой ячейки ОП, а только тех адресов, которые содержат в младших разрядах нули, соответствующие количеству разрядов поля D. </a:t>
            </a:r>
          </a:p>
          <a:p>
            <a:pPr indent="450215" algn="just" fontAlgn="auto" hangingPunct="1">
              <a:spcAft>
                <a:spcPts val="0"/>
              </a:spcAft>
            </a:pPr>
            <a:r>
              <a:rPr lang="ru-RU" sz="1800" dirty="0">
                <a:solidFill>
                  <a:srgbClr val="000000"/>
                </a:solidFill>
                <a:latin typeface="Times New Roman" panose="02020603050405020304" pitchFamily="18" charset="0"/>
                <a:ea typeface="Times New Roman" panose="02020603050405020304" pitchFamily="18" charset="0"/>
              </a:rPr>
              <a:t>В универсальных ЭВМ используют совместно относительную адресацию и </a:t>
            </a:r>
            <a:r>
              <a:rPr lang="ru-RU" sz="1800" dirty="0" err="1">
                <a:solidFill>
                  <a:srgbClr val="000000"/>
                </a:solidFill>
                <a:latin typeface="Times New Roman" panose="02020603050405020304" pitchFamily="18" charset="0"/>
                <a:ea typeface="Times New Roman" panose="02020603050405020304" pitchFamily="18" charset="0"/>
              </a:rPr>
              <a:t>моди-фикацию</a:t>
            </a:r>
            <a:r>
              <a:rPr lang="ru-RU" sz="1800" dirty="0">
                <a:solidFill>
                  <a:srgbClr val="000000"/>
                </a:solidFill>
                <a:latin typeface="Times New Roman" panose="02020603050405020304" pitchFamily="18" charset="0"/>
                <a:ea typeface="Times New Roman" panose="02020603050405020304" pitchFamily="18" charset="0"/>
              </a:rPr>
              <a:t> адресов (рис. 7). В этом случае </a:t>
            </a:r>
            <a:r>
              <a:rPr lang="ru-RU" sz="1800" dirty="0" err="1">
                <a:solidFill>
                  <a:srgbClr val="000000"/>
                </a:solidFill>
                <a:latin typeface="Times New Roman" panose="02020603050405020304" pitchFamily="18" charset="0"/>
                <a:ea typeface="Times New Roman" panose="02020603050405020304" pitchFamily="18" charset="0"/>
              </a:rPr>
              <a:t>Аисп</a:t>
            </a:r>
            <a:r>
              <a:rPr lang="ru-RU" sz="1800" dirty="0">
                <a:solidFill>
                  <a:srgbClr val="000000"/>
                </a:solidFill>
                <a:latin typeface="Times New Roman" panose="02020603050405020304" pitchFamily="18" charset="0"/>
                <a:ea typeface="Times New Roman" panose="02020603050405020304" pitchFamily="18" charset="0"/>
              </a:rPr>
              <a:t> вычисляется по формуле </a:t>
            </a:r>
            <a:r>
              <a:rPr lang="ru-RU" sz="1800" dirty="0" err="1">
                <a:solidFill>
                  <a:srgbClr val="000000"/>
                </a:solidFill>
                <a:latin typeface="Times New Roman" panose="02020603050405020304" pitchFamily="18" charset="0"/>
                <a:ea typeface="Times New Roman" panose="02020603050405020304" pitchFamily="18" charset="0"/>
              </a:rPr>
              <a:t>Аисп</a:t>
            </a:r>
            <a:r>
              <a:rPr lang="ru-RU" sz="1800" dirty="0">
                <a:solidFill>
                  <a:srgbClr val="000000"/>
                </a:solidFill>
                <a:latin typeface="Times New Roman" panose="02020603050405020304" pitchFamily="18" charset="0"/>
                <a:ea typeface="Times New Roman" panose="02020603050405020304" pitchFamily="18" charset="0"/>
              </a:rPr>
              <a:t>=(В)+(X)+D, где (В) — базовый адрес Аб (содержимое ячейки В), (X) — индекс i (содержимое ячейки X); D — смещение операнда (относительный адрес).</a:t>
            </a:r>
            <a:endParaRPr lang="ru-RU"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9718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rotWithShape="1">
          <a:blip r:embed="rId2"/>
          <a:srcRect l="17276" r="17276"/>
          <a:stretch/>
        </p:blipFill>
        <p:spPr>
          <a:xfrm>
            <a:off x="1187624" y="260648"/>
            <a:ext cx="6120680" cy="6295945"/>
          </a:xfrm>
          <a:prstGeom prst="rect">
            <a:avLst/>
          </a:prstGeom>
        </p:spPr>
      </p:pic>
    </p:spTree>
    <p:extLst>
      <p:ext uri="{BB962C8B-B14F-4D97-AF65-F5344CB8AC3E}">
        <p14:creationId xmlns:p14="http://schemas.microsoft.com/office/powerpoint/2010/main" val="3982616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611560" y="692696"/>
            <a:ext cx="8131540" cy="3384376"/>
          </a:xfrm>
          <a:prstGeom prst="rect">
            <a:avLst/>
          </a:prstGeom>
        </p:spPr>
      </p:pic>
    </p:spTree>
    <p:extLst>
      <p:ext uri="{BB962C8B-B14F-4D97-AF65-F5344CB8AC3E}">
        <p14:creationId xmlns:p14="http://schemas.microsoft.com/office/powerpoint/2010/main" val="3469435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0"/>
          </a:schemeClr>
        </a:solidFill>
        <a:effectLst/>
      </p:bgPr>
    </p:bg>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539750" y="3284538"/>
            <a:ext cx="8229600" cy="1258887"/>
          </a:xfrm>
          <a:prstGeom prst="rect">
            <a:avLst/>
          </a:prstGeom>
          <a:noFill/>
          <a:ln w="9525">
            <a:noFill/>
            <a:miter lim="800000"/>
            <a:headEnd/>
            <a:tailEnd/>
          </a:ln>
          <a:effec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40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mn-cs"/>
              </a:rPr>
              <a:t>“</a:t>
            </a:r>
            <a:r>
              <a:rPr kumimoji="0" lang="ru-RU" sz="4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Конструктивное исполнение оперативно-запоминающих устройств</a:t>
            </a:r>
            <a:r>
              <a:rPr kumimoji="0" lang="ru-RU" sz="4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40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Arial" charset="0"/>
                <a:ea typeface="+mn-ea"/>
                <a:cs typeface="+mn-cs"/>
              </a:rPr>
              <a:t>”</a:t>
            </a:r>
          </a:p>
        </p:txBody>
      </p:sp>
    </p:spTree>
    <p:extLst>
      <p:ext uri="{BB962C8B-B14F-4D97-AF65-F5344CB8AC3E}">
        <p14:creationId xmlns:p14="http://schemas.microsoft.com/office/powerpoint/2010/main" val="3378861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95288" y="2420938"/>
            <a:ext cx="8424862" cy="1800225"/>
          </a:xfrm>
        </p:spPr>
        <p:txBody>
          <a:bodyPr/>
          <a:lstStyle/>
          <a:p>
            <a:pPr algn="ctr">
              <a:buFont typeface="Wingdings" panose="05000000000000000000" pitchFamily="2" charset="2"/>
              <a:buNone/>
            </a:pPr>
            <a:r>
              <a:rPr lang="ru-RU" altLang="ru-RU" sz="3600" b="1" dirty="0">
                <a:solidFill>
                  <a:srgbClr val="002060"/>
                </a:solidFill>
                <a:latin typeface="Arial" panose="020B0604020202020204" pitchFamily="34" charset="0"/>
                <a:cs typeface="Arial" panose="020B0604020202020204" pitchFamily="34" charset="0"/>
              </a:rPr>
              <a:t>«Типы ОЗУ»</a:t>
            </a:r>
          </a:p>
        </p:txBody>
      </p:sp>
    </p:spTree>
    <p:extLst>
      <p:ext uri="{BB962C8B-B14F-4D97-AF65-F5344CB8AC3E}">
        <p14:creationId xmlns:p14="http://schemas.microsoft.com/office/powerpoint/2010/main" val="199750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0" y="692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22531" name="Rectangle 6"/>
          <p:cNvSpPr>
            <a:spLocks noChangeArrowheads="1"/>
          </p:cNvSpPr>
          <p:nvPr/>
        </p:nvSpPr>
        <p:spPr bwMode="auto">
          <a:xfrm>
            <a:off x="0" y="692150"/>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1" u="sng" strike="noStrike" kern="1200" cap="none" spc="0" normalizeH="0" baseline="0" noProof="0">
                <a:ln>
                  <a:noFill/>
                </a:ln>
                <a:solidFill>
                  <a:srgbClr val="FF0000"/>
                </a:solidFill>
                <a:effectLst/>
                <a:uLnTx/>
                <a:uFillTx/>
                <a:latin typeface="Verdana" panose="020B0604030504040204" pitchFamily="34" charset="0"/>
                <a:ea typeface="+mn-ea"/>
                <a:cs typeface="+mn-cs"/>
              </a:rPr>
              <a:t>Памятью ЭВМ</a:t>
            </a:r>
            <a:r>
              <a:rPr kumimoji="0" lang="ru-RU" altLang="ru-RU" sz="2400" b="0" i="0" u="none" strike="noStrike" kern="1200" cap="none" spc="0" normalizeH="0" baseline="0" noProof="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называется совокупность устройств, служащих для запоминания, хранения и выдачи информации. </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Отдельные устройства, входящие в эту совокупность, называются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запоминающими устройствами</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a:t>
            </a:r>
            <a:r>
              <a:rPr kumimoji="0" lang="ru-RU" altLang="ru-RU" sz="2400" b="0" i="1" u="none" strike="noStrike" kern="1200" cap="none" spc="0" normalizeH="0" baseline="0" noProof="0">
                <a:ln>
                  <a:noFill/>
                </a:ln>
                <a:solidFill>
                  <a:srgbClr val="000000"/>
                </a:solidFill>
                <a:effectLst/>
                <a:uLnTx/>
                <a:uFillTx/>
                <a:latin typeface="Verdana" panose="020B0604030504040204" pitchFamily="34" charset="0"/>
                <a:ea typeface="+mn-ea"/>
                <a:cs typeface="+mn-cs"/>
              </a:rPr>
              <a:t>ЗУ</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того или иного типа.</a:t>
            </a:r>
          </a:p>
        </p:txBody>
      </p:sp>
    </p:spTree>
    <p:extLst>
      <p:ext uri="{BB962C8B-B14F-4D97-AF65-F5344CB8AC3E}">
        <p14:creationId xmlns:p14="http://schemas.microsoft.com/office/powerpoint/2010/main" val="2258944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1196975"/>
            <a:ext cx="9144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 статических ЗУ (Static Random Access Memory – SRAM) в качестве элемента памяти используется триггер, что, конечно, сложнее, чем конденсатор с транзисторным ключом динамического ЗУ. Поэтому статические ЗУ обладают меньшей плотностью хранения информации: емкость типовых микросхем статических ЗУ начала 2000-х годов не превосходила 16 Мбит. </a:t>
            </a:r>
          </a:p>
        </p:txBody>
      </p:sp>
    </p:spTree>
    <p:extLst>
      <p:ext uri="{BB962C8B-B14F-4D97-AF65-F5344CB8AC3E}">
        <p14:creationId xmlns:p14="http://schemas.microsoft.com/office/powerpoint/2010/main" val="1796997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1246188"/>
            <a:ext cx="9144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 динамических ОЗУ при мультиплексировании адресных входов используются два управляющих входа сигналов строба: RAS# (Row Address Strobe – строб адреса строки) и CAS# (Column Address Strobe – строб адреса столбца, или колонки). Сигналы на этих входах переводятся в активное состояние (в “0”) в тот момент, когда на адресных входах установлен адрес строки или адрес столбца соответственно.</a:t>
            </a:r>
          </a:p>
        </p:txBody>
      </p:sp>
    </p:spTree>
    <p:extLst>
      <p:ext uri="{BB962C8B-B14F-4D97-AF65-F5344CB8AC3E}">
        <p14:creationId xmlns:p14="http://schemas.microsoft.com/office/powerpoint/2010/main" val="1895456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0" y="692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20483" name="Rectangle 6"/>
          <p:cNvSpPr>
            <a:spLocks noChangeArrowheads="1"/>
          </p:cNvSpPr>
          <p:nvPr/>
        </p:nvSpPr>
        <p:spPr bwMode="auto">
          <a:xfrm>
            <a:off x="0" y="0"/>
            <a:ext cx="914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l" defTabSz="914400" rtl="0" eaLnBrk="1" fontAlgn="base" latinLnBrk="0" hangingPunct="1">
              <a:lnSpc>
                <a:spcPct val="135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Условное изображение ОЗУ на функциональных схемах </a:t>
            </a:r>
          </a:p>
        </p:txBody>
      </p:sp>
      <p:pic>
        <p:nvPicPr>
          <p:cNvPr id="20484" name="Picture 9"/>
          <p:cNvPicPr>
            <a:picLocks noChangeAspect="1" noChangeArrowheads="1"/>
          </p:cNvPicPr>
          <p:nvPr/>
        </p:nvPicPr>
        <p:blipFill>
          <a:blip r:embed="rId2">
            <a:extLst>
              <a:ext uri="{28A0092B-C50C-407E-A947-70E740481C1C}">
                <a14:useLocalDpi xmlns:a14="http://schemas.microsoft.com/office/drawing/2010/main" val="0"/>
              </a:ext>
            </a:extLst>
          </a:blip>
          <a:srcRect l="36880" t="41429" r="22879" b="29495"/>
          <a:stretch>
            <a:fillRect/>
          </a:stretch>
        </p:blipFill>
        <p:spPr bwMode="auto">
          <a:xfrm>
            <a:off x="0" y="981075"/>
            <a:ext cx="91440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096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658"/>
          <p:cNvSpPr>
            <a:spLocks noChangeArrowheads="1"/>
          </p:cNvSpPr>
          <p:nvPr/>
        </p:nvSpPr>
        <p:spPr bwMode="auto">
          <a:xfrm>
            <a:off x="0" y="54292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Количество адресных входов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A0÷Ak</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определяется емкостью и организацией микросхемы памяти, а также способом подачи адреса. </a:t>
            </a:r>
          </a:p>
        </p:txBody>
      </p:sp>
      <p:sp>
        <p:nvSpPr>
          <p:cNvPr id="21507" name="Rectangle 660"/>
          <p:cNvSpPr>
            <a:spLocks noChangeArrowheads="1"/>
          </p:cNvSpPr>
          <p:nvPr/>
        </p:nvSpPr>
        <p:spPr bwMode="auto">
          <a:xfrm>
            <a:off x="0" y="2332038"/>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Количество входов данных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DI – Data Input</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равно разрядности хранимых слов. Количество выходов данных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DO – Data Output</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также равно разрядности хранимых слов. Однако во многих случаях входы и выходы данных объединяются, что позволяет уменьшить вдвое количество выводов данных у микросхем памяти, а также упростить их подключение к шинам данных. </a:t>
            </a:r>
          </a:p>
        </p:txBody>
      </p:sp>
    </p:spTree>
    <p:extLst>
      <p:ext uri="{BB962C8B-B14F-4D97-AF65-F5344CB8AC3E}">
        <p14:creationId xmlns:p14="http://schemas.microsoft.com/office/powerpoint/2010/main" val="2596695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1470025"/>
            <a:ext cx="91440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Во всех случаях присутствует вход управления режимом обращения: чтение или запись. Частым его обозначением является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WE#</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(Write Enable – разрешение записи). Вход этот обычно инверсный (это и обозначает символ #), т.е. режим записи включается при нулевом значении сигнала на данном входе, а при единице на входе производится чтение. </a:t>
            </a:r>
          </a:p>
        </p:txBody>
      </p:sp>
    </p:spTree>
    <p:extLst>
      <p:ext uri="{BB962C8B-B14F-4D97-AF65-F5344CB8AC3E}">
        <p14:creationId xmlns:p14="http://schemas.microsoft.com/office/powerpoint/2010/main" val="1860307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452438"/>
            <a:ext cx="91440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Другим общим сигналом, имеющимся почти во всех микросхемах, является сигнал выбора микросхемы –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CS</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(Chip Select). Этот вход также обычно является инверсным и при единичном значении на нем микросхема переходит в “выключенное” состояние (выход данных микросхемы переходит в состояние высокого выходного сопротивления, если он является z-выходом, или в состояние “1”, если это инверсный выход с открытым коллектором). При нулевом значении сигнала на входе CS# микросхема находится в активном состоянии.</a:t>
            </a:r>
          </a:p>
        </p:txBody>
      </p:sp>
    </p:spTree>
    <p:extLst>
      <p:ext uri="{BB962C8B-B14F-4D97-AF65-F5344CB8AC3E}">
        <p14:creationId xmlns:p14="http://schemas.microsoft.com/office/powerpoint/2010/main" val="1169807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Структурная схема БИС ОЗУ </a:t>
            </a:r>
          </a:p>
        </p:txBody>
      </p:sp>
      <p:pic>
        <p:nvPicPr>
          <p:cNvPr id="24579" name="Picture 6"/>
          <p:cNvPicPr>
            <a:picLocks noChangeAspect="1" noChangeArrowheads="1"/>
          </p:cNvPicPr>
          <p:nvPr/>
        </p:nvPicPr>
        <p:blipFill>
          <a:blip r:embed="rId2">
            <a:extLst>
              <a:ext uri="{28A0092B-C50C-407E-A947-70E740481C1C}">
                <a14:useLocalDpi xmlns:a14="http://schemas.microsoft.com/office/drawing/2010/main" val="0"/>
              </a:ext>
            </a:extLst>
          </a:blip>
          <a:srcRect l="31866" t="16690" r="12846" b="20462"/>
          <a:stretch>
            <a:fillRect/>
          </a:stretch>
        </p:blipFill>
        <p:spPr bwMode="auto">
          <a:xfrm>
            <a:off x="1187450" y="392113"/>
            <a:ext cx="712946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595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59"/>
          <p:cNvSpPr>
            <a:spLocks noChangeArrowheads="1"/>
          </p:cNvSpPr>
          <p:nvPr/>
        </p:nvSpPr>
        <p:spPr bwMode="auto">
          <a:xfrm>
            <a:off x="1331913" y="1798547"/>
            <a:ext cx="72723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Arial" pitchFamily="34" charset="0"/>
                <a:ea typeface="+mn-ea"/>
                <a:cs typeface="Arial" pitchFamily="34" charset="0"/>
              </a:rPr>
              <a:t> «Характеристики модулей памяти»</a:t>
            </a:r>
          </a:p>
        </p:txBody>
      </p:sp>
    </p:spTree>
    <p:extLst>
      <p:ext uri="{BB962C8B-B14F-4D97-AF65-F5344CB8AC3E}">
        <p14:creationId xmlns:p14="http://schemas.microsoft.com/office/powerpoint/2010/main" val="1849808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20"/>
          <p:cNvSpPr>
            <a:spLocks noChangeArrowheads="1"/>
          </p:cNvSpPr>
          <p:nvPr/>
        </p:nvSpPr>
        <p:spPr bwMode="auto">
          <a:xfrm>
            <a:off x="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26627" name="Rectangle 121"/>
          <p:cNvSpPr>
            <a:spLocks noChangeArrowheads="1"/>
          </p:cNvSpPr>
          <p:nvPr/>
        </p:nvSpPr>
        <p:spPr bwMode="auto">
          <a:xfrm>
            <a:off x="0" y="17145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0850"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45085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При выборе оперативной памяти необходимо учитывать следующие параметры:</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21508" name="Rectangle 122"/>
          <p:cNvSpPr>
            <a:spLocks noChangeArrowheads="1"/>
          </p:cNvSpPr>
          <p:nvPr/>
        </p:nvSpPr>
        <p:spPr bwMode="auto">
          <a:xfrm>
            <a:off x="0" y="1484313"/>
            <a:ext cx="91440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tab pos="228600" algn="l"/>
              </a:tabLst>
              <a:defRPr/>
            </a:pP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Объём</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228600" algn="l"/>
              </a:tabLst>
              <a:defRPr/>
            </a:pP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2. Тип памяти</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Char char="-"/>
              <a:tabLst>
                <a:tab pos="228600" algn="l"/>
              </a:tabLst>
              <a:defRPr/>
            </a:pP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DDR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Double</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Data</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Rate</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Tx/>
              <a:buChar char="-"/>
              <a:tabLst>
                <a:tab pos="228600" algn="l"/>
              </a:tabLst>
              <a:defRPr/>
            </a:pP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DDR2 - </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удвоенная частота шины, по которой идёт передача данных.</a:t>
            </a:r>
          </a:p>
          <a:p>
            <a:pPr marL="342900" marR="0" lvl="0" indent="-342900" algn="l" defTabSz="914400" rtl="0" eaLnBrk="1" fontAlgn="base" latinLnBrk="0" hangingPunct="1">
              <a:lnSpc>
                <a:spcPct val="100000"/>
              </a:lnSpc>
              <a:spcBef>
                <a:spcPct val="0"/>
              </a:spcBef>
              <a:spcAft>
                <a:spcPct val="0"/>
              </a:spcAft>
              <a:buClrTx/>
              <a:buSzTx/>
              <a:buFontTx/>
              <a:buChar char="-"/>
              <a:tabLst>
                <a:tab pos="228600" algn="l"/>
              </a:tabLst>
              <a:defRPr/>
            </a:pP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DIMM</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(англ.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Dual</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In-line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Memory</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Module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двухсторонний модуль памяти) - модуль памяти DRAM.</a:t>
            </a:r>
          </a:p>
          <a:p>
            <a:pPr marL="342900" marR="0" lvl="0" indent="-342900" algn="l" defTabSz="914400" rtl="0" eaLnBrk="1" fontAlgn="base" latinLnBrk="0" hangingPunct="1">
              <a:lnSpc>
                <a:spcPct val="100000"/>
              </a:lnSpc>
              <a:spcBef>
                <a:spcPct val="0"/>
              </a:spcBef>
              <a:spcAft>
                <a:spcPct val="0"/>
              </a:spcAft>
              <a:buClrTx/>
              <a:buSzTx/>
              <a:buFontTx/>
              <a:buChar char="-"/>
              <a:tabLst>
                <a:tab pos="228600" algn="l"/>
              </a:tabLst>
              <a:defRPr/>
            </a:pP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DRAM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Dynamic</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Random</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Access</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Memory</a:t>
            </a:r>
            <a:r>
              <a:rPr kumimoji="0" 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вид памяти с произвольным доступом (RAM), широко используемый в качестве ОЗУ.</a:t>
            </a:r>
          </a:p>
        </p:txBody>
      </p:sp>
    </p:spTree>
    <p:extLst>
      <p:ext uri="{BB962C8B-B14F-4D97-AF65-F5344CB8AC3E}">
        <p14:creationId xmlns:p14="http://schemas.microsoft.com/office/powerpoint/2010/main" val="636727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20"/>
          <p:cNvSpPr>
            <a:spLocks noChangeArrowheads="1"/>
          </p:cNvSpPr>
          <p:nvPr/>
        </p:nvSpPr>
        <p:spPr bwMode="auto">
          <a:xfrm>
            <a:off x="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27651" name="Rectangle 121"/>
          <p:cNvSpPr>
            <a:spLocks noChangeArrowheads="1"/>
          </p:cNvSpPr>
          <p:nvPr/>
        </p:nvSpPr>
        <p:spPr bwMode="auto">
          <a:xfrm>
            <a:off x="0" y="17145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0850"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45085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При выборе оперативной памяти необходимо учитывать следующие параметры:</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27652" name="Rectangle 122"/>
          <p:cNvSpPr>
            <a:spLocks noChangeArrowheads="1"/>
          </p:cNvSpPr>
          <p:nvPr/>
        </p:nvSpPr>
        <p:spPr bwMode="auto">
          <a:xfrm>
            <a:off x="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3.Тип корпуса:</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DIMM/SO-DIMM</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это тип корпуса планки памяти. Все современные модули памяти выпускаются в одном из двух указанных конструктивных исполнений. </a:t>
            </a:r>
          </a:p>
          <a:p>
            <a:pPr marL="0" marR="0" lvl="0" indent="0" algn="l" defTabSz="914400" rtl="0" eaLnBrk="1" fontAlgn="base" latinLnBrk="0" hangingPunct="1">
              <a:lnSpc>
                <a:spcPct val="100000"/>
              </a:lnSpc>
              <a:spcBef>
                <a:spcPct val="0"/>
              </a:spcBef>
              <a:spcAft>
                <a:spcPct val="0"/>
              </a:spcAft>
              <a:buClrTx/>
              <a:buSzTx/>
              <a:buFontTx/>
              <a:buChar char="-"/>
              <a:tabLst>
                <a:tab pos="228600" algn="l"/>
              </a:tabLst>
              <a:defRPr/>
            </a:pP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DIMM (</a:t>
            </a:r>
            <a:r>
              <a:rPr kumimoji="0" lang="ru-RU" alt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Dual</a:t>
            </a: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alt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In-line</a:t>
            </a: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alt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Memory</a:t>
            </a: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altLang="ru-RU"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Module</a:t>
            </a: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 модуль, у которого контакты расположены в ряд на обоих сторонах модуля. </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4.Пропускная способность</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(B) = Частота (f) x разрядность шины памяти (c) x кол-во каналов (k)</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Например, при использовании памяти DDR400 400 МГц и двухканального контроллера памяти пропускная способность будет:</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(400 МГц x 64 бит x 2)/ 8 бит = 6400 Мбайт/с</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На 8 мы поделили, чтобы перевести Мбит/с в Мбайт/с (в 1 байте 8 бит).</a:t>
            </a:r>
          </a:p>
        </p:txBody>
      </p:sp>
    </p:spTree>
    <p:extLst>
      <p:ext uri="{BB962C8B-B14F-4D97-AF65-F5344CB8AC3E}">
        <p14:creationId xmlns:p14="http://schemas.microsoft.com/office/powerpoint/2010/main" val="1687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5492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Классификация запоминающих устройств</a:t>
            </a:r>
            <a:r>
              <a:rPr kumimoji="0" lang="ru-RU" altLang="ru-RU" sz="18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 </a:t>
            </a:r>
          </a:p>
        </p:txBody>
      </p:sp>
      <p:pic>
        <p:nvPicPr>
          <p:cNvPr id="23555" name="Picture 3" descr="Классификация запоминающих устройст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9138"/>
            <a:ext cx="91440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97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Модули </a:t>
            </a:r>
            <a:r>
              <a:rPr kumimoji="0" lang="en-US"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DDR-2</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pic>
        <p:nvPicPr>
          <p:cNvPr id="28675" name="Picture 3" descr="paste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171574"/>
            <a:ext cx="9115425" cy="52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190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Модули </a:t>
            </a:r>
            <a:r>
              <a:rPr kumimoji="0" lang="en-US"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DDR-3</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pic>
        <p:nvPicPr>
          <p:cNvPr id="29699" name="Picture 2" descr="paste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268412"/>
            <a:ext cx="9117013" cy="453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626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120"/>
          <p:cNvSpPr>
            <a:spLocks noChangeArrowheads="1"/>
          </p:cNvSpPr>
          <p:nvPr/>
        </p:nvSpPr>
        <p:spPr bwMode="auto">
          <a:xfrm>
            <a:off x="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30723" name="Rectangle 121"/>
          <p:cNvSpPr>
            <a:spLocks noChangeArrowheads="1"/>
          </p:cNvSpPr>
          <p:nvPr/>
        </p:nvSpPr>
        <p:spPr bwMode="auto">
          <a:xfrm>
            <a:off x="0" y="17145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0850"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45085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При выборе оперативной памяти необходимо учитывать следующие параметры:</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30724" name="Rectangle 122"/>
          <p:cNvSpPr>
            <a:spLocks noChangeArrowheads="1"/>
          </p:cNvSpPr>
          <p:nvPr/>
        </p:nvSpPr>
        <p:spPr bwMode="auto">
          <a:xfrm>
            <a:off x="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5. Тактовая частота модулей памяти</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6. Тайминги</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это задержки при обращении к микросхемам памяти, чем они меньше - тем быстрее работает модуль.</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7. Производитель и его part number.</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Каждый производитель каждому своему продукту или детали дает его внутреннюю производственную маркировку, называемую P/N (part number) - номер детали.</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Для модулей памяти у разных производителей она выглядит так: </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Kingston KVR800D2N6/1G</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OCZ OCZ2M8001G</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Corsair XMS2 CM2X1024-6400C5</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228600" algn="l"/>
              </a:tabLst>
              <a:defRPr/>
            </a:pP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680431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59"/>
          <p:cNvSpPr>
            <a:spLocks noChangeArrowheads="1"/>
          </p:cNvSpPr>
          <p:nvPr/>
        </p:nvSpPr>
        <p:spPr bwMode="auto">
          <a:xfrm>
            <a:off x="1317625" y="2285910"/>
            <a:ext cx="7272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Arial" pitchFamily="34" charset="0"/>
                <a:ea typeface="+mn-ea"/>
                <a:cs typeface="Arial" pitchFamily="34" charset="0"/>
              </a:rPr>
              <a:t> «Конструктивное исполнение ОЗУ»</a:t>
            </a:r>
          </a:p>
        </p:txBody>
      </p:sp>
    </p:spTree>
    <p:extLst>
      <p:ext uri="{BB962C8B-B14F-4D97-AF65-F5344CB8AC3E}">
        <p14:creationId xmlns:p14="http://schemas.microsoft.com/office/powerpoint/2010/main" val="3806853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Виды ОЗУ</a:t>
            </a:r>
          </a:p>
        </p:txBody>
      </p:sp>
      <p:pic>
        <p:nvPicPr>
          <p:cNvPr id="32771" name="Picture 2" descr="Типы памяти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523875"/>
            <a:ext cx="47752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5890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Маркировка ОЗУ</a:t>
            </a:r>
          </a:p>
        </p:txBody>
      </p:sp>
      <p:pic>
        <p:nvPicPr>
          <p:cNvPr id="33795" name="Picture 2" descr="маркировка памяти - расшифров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1196975"/>
            <a:ext cx="87280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419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20"/>
          <p:cNvSpPr>
            <a:spLocks noChangeArrowheads="1"/>
          </p:cNvSpPr>
          <p:nvPr/>
        </p:nvSpPr>
        <p:spPr bwMode="auto">
          <a:xfrm>
            <a:off x="0" y="1857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ru-RU" altLang="ru-RU" sz="18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
        <p:nvSpPr>
          <p:cNvPr id="34819" name="Rectangle 121"/>
          <p:cNvSpPr>
            <a:spLocks noChangeArrowheads="1"/>
          </p:cNvSpPr>
          <p:nvPr/>
        </p:nvSpPr>
        <p:spPr bwMode="auto">
          <a:xfrm>
            <a:off x="0" y="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0850" eaLnBrk="0" hangingPunct="0">
              <a:tabLst>
                <a:tab pos="228600" algn="l"/>
              </a:tabLst>
              <a:defRPr>
                <a:solidFill>
                  <a:schemeClr val="tx1"/>
                </a:solidFill>
                <a:latin typeface="Verdana" panose="020B0604030504040204" pitchFamily="34" charset="0"/>
              </a:defRPr>
            </a:lvl1pPr>
            <a:lvl2pPr marL="742950" indent="-285750" eaLnBrk="0" hangingPunct="0">
              <a:tabLst>
                <a:tab pos="228600" algn="l"/>
              </a:tabLst>
              <a:defRPr>
                <a:solidFill>
                  <a:schemeClr val="tx1"/>
                </a:solidFill>
                <a:latin typeface="Verdana" panose="020B0604030504040204" pitchFamily="34" charset="0"/>
              </a:defRPr>
            </a:lvl2pPr>
            <a:lvl3pPr marL="1143000" indent="-228600" eaLnBrk="0" hangingPunct="0">
              <a:tabLst>
                <a:tab pos="228600" algn="l"/>
              </a:tabLst>
              <a:defRPr>
                <a:solidFill>
                  <a:schemeClr val="tx1"/>
                </a:solidFill>
                <a:latin typeface="Verdana" panose="020B0604030504040204" pitchFamily="34" charset="0"/>
              </a:defRPr>
            </a:lvl3pPr>
            <a:lvl4pPr marL="1600200" indent="-228600" eaLnBrk="0" hangingPunct="0">
              <a:tabLst>
                <a:tab pos="228600" algn="l"/>
              </a:tabLst>
              <a:defRPr>
                <a:solidFill>
                  <a:schemeClr val="tx1"/>
                </a:solidFill>
                <a:latin typeface="Verdana" panose="020B0604030504040204" pitchFamily="34" charset="0"/>
              </a:defRPr>
            </a:lvl4pPr>
            <a:lvl5pPr marL="2057400" indent="-228600" eaLnBrk="0" hangingPunct="0">
              <a:tabLst>
                <a:tab pos="2286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228600" algn="l"/>
              </a:tabLst>
              <a:defRPr>
                <a:solidFill>
                  <a:schemeClr val="tx1"/>
                </a:solidFill>
                <a:latin typeface="Verdana" panose="020B0604030504040204" pitchFamily="34" charset="0"/>
              </a:defRPr>
            </a:lvl9pPr>
          </a:lstStyle>
          <a:p>
            <a:pPr marL="0" marR="0" lvl="0" indent="450850" algn="l" defTabSz="914400" rtl="0" eaLnBrk="1" fontAlgn="base" latinLnBrk="0" hangingPunct="1">
              <a:lnSpc>
                <a:spcPct val="100000"/>
              </a:lnSpc>
              <a:spcBef>
                <a:spcPct val="0"/>
              </a:spcBef>
              <a:spcAft>
                <a:spcPct val="0"/>
              </a:spcAft>
              <a:buClrTx/>
              <a:buSzTx/>
              <a:buFontTx/>
              <a:buNone/>
              <a:tabLst>
                <a:tab pos="228600" algn="l"/>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Пример маркировки ОЗУ</a:t>
            </a:r>
            <a:endPar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34820" name="Rectangle 122"/>
          <p:cNvSpPr>
            <a:spLocks noChangeArrowheads="1"/>
          </p:cNvSpPr>
          <p:nvPr/>
        </p:nvSpPr>
        <p:spPr bwMode="auto">
          <a:xfrm>
            <a:off x="0" y="866775"/>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KVR</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производитель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Kingston ValueRAM</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- 1066/1333</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рабочая/эффективная частота (Mhz).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D3 </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тип памяти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DDR3</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D</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Dual</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rank/ранг. </a:t>
            </a:r>
            <a:r>
              <a:rPr kumimoji="0" lang="ru-RU" altLang="ru-RU" sz="2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Двухранговый модуль – это два логических модуля, распаянных на одном физическом и пользующихся поочерёдно одним и тем же физическим каналом (нужен для достижения максимального объёма оперативной памяти при ограниченном количестве слотов).</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- 4</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4 чипа памяти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DRAM</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R</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Registered</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a:t>
            </a:r>
            <a:r>
              <a:rPr kumimoji="0" lang="ru-RU" altLang="ru-RU" sz="20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указывает на стабильное функционирование без сбоев и ошибок в течение как можно большего непрерывного промежутка времени.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- 7 </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задержка сигнала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CAS</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7</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S</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термодатчик на модуле.</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K2</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набор (кит) из двух модулей.</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- 4G</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 суммарный объем кита (обеих планок) равен </a:t>
            </a:r>
            <a:r>
              <a:rPr kumimoji="0" lang="ru-RU" altLang="ru-RU"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4</a:t>
            </a: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 GB.</a:t>
            </a:r>
          </a:p>
        </p:txBody>
      </p:sp>
    </p:spTree>
    <p:extLst>
      <p:ext uri="{BB962C8B-B14F-4D97-AF65-F5344CB8AC3E}">
        <p14:creationId xmlns:p14="http://schemas.microsoft.com/office/powerpoint/2010/main" val="4184177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Маркировка ОЗУ</a:t>
            </a:r>
          </a:p>
        </p:txBody>
      </p:sp>
      <p:pic>
        <p:nvPicPr>
          <p:cNvPr id="35843" name="Picture 2" descr="VR_decoder_server"/>
          <p:cNvPicPr>
            <a:picLocks noChangeAspect="1" noChangeArrowheads="1"/>
          </p:cNvPicPr>
          <p:nvPr/>
        </p:nvPicPr>
        <p:blipFill>
          <a:blip r:embed="rId2">
            <a:extLst>
              <a:ext uri="{28A0092B-C50C-407E-A947-70E740481C1C}">
                <a14:useLocalDpi xmlns:a14="http://schemas.microsoft.com/office/drawing/2010/main" val="0"/>
              </a:ext>
            </a:extLst>
          </a:blip>
          <a:srcRect b="12109"/>
          <a:stretch>
            <a:fillRect/>
          </a:stretch>
        </p:blipFill>
        <p:spPr bwMode="auto">
          <a:xfrm>
            <a:off x="1116013" y="457200"/>
            <a:ext cx="6192837" cy="637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197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15900" y="2349500"/>
            <a:ext cx="8532564" cy="1077218"/>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1" i="0" u="none" strike="noStrike" kern="1200" cap="none" spc="0" normalizeH="0" baseline="0" noProof="0" dirty="0">
                <a:ln>
                  <a:noFill/>
                </a:ln>
                <a:solidFill>
                  <a:srgbClr val="F7D8B8">
                    <a:lumMod val="25000"/>
                  </a:srgbClr>
                </a:solidFill>
                <a:effectLst/>
                <a:uLnTx/>
                <a:uFillTx/>
                <a:latin typeface="Arial" pitchFamily="34" charset="0"/>
                <a:ea typeface="+mn-ea"/>
                <a:cs typeface="Arial" pitchFamily="34" charset="0"/>
              </a:rPr>
              <a:t>«Постоянные запоминающие</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1" i="0" u="none" strike="noStrike" kern="1200" cap="none" spc="0" normalizeH="0" baseline="0" noProof="0" dirty="0">
                <a:ln>
                  <a:noFill/>
                </a:ln>
                <a:solidFill>
                  <a:srgbClr val="F7D8B8">
                    <a:lumMod val="25000"/>
                  </a:srgbClr>
                </a:solidFill>
                <a:effectLst/>
                <a:uLnTx/>
                <a:uFillTx/>
                <a:latin typeface="Arial" pitchFamily="34" charset="0"/>
                <a:ea typeface="+mn-ea"/>
                <a:cs typeface="Arial" pitchFamily="34" charset="0"/>
              </a:rPr>
              <a:t>Устройства»</a:t>
            </a:r>
          </a:p>
        </p:txBody>
      </p:sp>
    </p:spTree>
    <p:extLst>
      <p:ext uri="{BB962C8B-B14F-4D97-AF65-F5344CB8AC3E}">
        <p14:creationId xmlns:p14="http://schemas.microsoft.com/office/powerpoint/2010/main" val="384770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95288" y="2420938"/>
            <a:ext cx="8424862" cy="1800225"/>
          </a:xfrm>
        </p:spPr>
        <p:txBody>
          <a:bodyPr/>
          <a:lstStyle/>
          <a:p>
            <a:pPr algn="ctr" eaLnBrk="1" hangingPunct="1">
              <a:buFont typeface="Wingdings" pitchFamily="2" charset="2"/>
              <a:buNone/>
              <a:defRPr/>
            </a:pPr>
            <a:r>
              <a:rPr lang="ru-RU" sz="3600" b="1" dirty="0">
                <a:solidFill>
                  <a:srgbClr val="002060"/>
                </a:solidFill>
                <a:latin typeface="Arial" charset="0"/>
                <a:cs typeface="Arial" charset="0"/>
              </a:rPr>
              <a:t>«</a:t>
            </a:r>
            <a:r>
              <a:rPr lang="ru-RU" sz="3600" dirty="0">
                <a:solidFill>
                  <a:srgbClr val="002060"/>
                </a:solidFill>
                <a:effectLst>
                  <a:outerShdw blurRad="38100" dist="38100" dir="2700000" algn="tl">
                    <a:srgbClr val="000000">
                      <a:alpha val="43137"/>
                    </a:srgbClr>
                  </a:outerShdw>
                </a:effectLst>
                <a:latin typeface="Arial" pitchFamily="34" charset="0"/>
                <a:cs typeface="Arial" pitchFamily="34" charset="0"/>
              </a:rPr>
              <a:t>Функции и организация ПЗУ</a:t>
            </a:r>
            <a:r>
              <a:rPr lang="ru-RU" sz="3600" b="1" dirty="0">
                <a:solidFill>
                  <a:srgbClr val="002060"/>
                </a:solidFill>
                <a:latin typeface="Arial" charset="0"/>
                <a:cs typeface="Arial" charset="0"/>
              </a:rPr>
              <a:t>»</a:t>
            </a:r>
          </a:p>
        </p:txBody>
      </p:sp>
    </p:spTree>
    <p:extLst>
      <p:ext uri="{BB962C8B-B14F-4D97-AF65-F5344CB8AC3E}">
        <p14:creationId xmlns:p14="http://schemas.microsoft.com/office/powerpoint/2010/main" val="226966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28883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В </a:t>
            </a:r>
            <a:r>
              <a:rPr kumimoji="0" lang="ru-RU" altLang="ru-RU" sz="2400" b="0"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ЗУ с произвольным доступом</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RAM</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 </a:t>
            </a:r>
            <a:r>
              <a:rPr kumimoji="0" lang="ru-RU" altLang="ru-RU" sz="2400" b="0" i="0" u="none" strike="noStrike" kern="1200" cap="none" spc="0" normalizeH="0" baseline="0" noProof="0" dirty="0" err="1">
                <a:ln>
                  <a:noFill/>
                </a:ln>
                <a:solidFill>
                  <a:srgbClr val="FF0000"/>
                </a:solidFill>
                <a:effectLst/>
                <a:uLnTx/>
                <a:uFillTx/>
                <a:latin typeface="Verdana" panose="020B0604030504040204" pitchFamily="34" charset="0"/>
                <a:ea typeface="+mn-ea"/>
                <a:cs typeface="+mn-cs"/>
              </a:rPr>
              <a:t>random</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err="1">
                <a:ln>
                  <a:noFill/>
                </a:ln>
                <a:solidFill>
                  <a:srgbClr val="FF0000"/>
                </a:solidFill>
                <a:effectLst/>
                <a:uLnTx/>
                <a:uFillTx/>
                <a:latin typeface="Verdana" panose="020B0604030504040204" pitchFamily="34" charset="0"/>
                <a:ea typeface="+mn-ea"/>
                <a:cs typeface="+mn-cs"/>
              </a:rPr>
              <a:t>access</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err="1">
                <a:ln>
                  <a:noFill/>
                </a:ln>
                <a:solidFill>
                  <a:srgbClr val="FF0000"/>
                </a:solidFill>
                <a:effectLst/>
                <a:uLnTx/>
                <a:uFillTx/>
                <a:latin typeface="Verdana" panose="020B0604030504040204" pitchFamily="34" charset="0"/>
                <a:ea typeface="+mn-ea"/>
                <a:cs typeface="+mn-cs"/>
              </a:rPr>
              <a:t>memory</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время доступа не зависит от места расположения участка памяти (например, </a:t>
            </a:r>
            <a:r>
              <a:rPr kumimoji="0" lang="ru-RU" altLang="ru-RU" sz="2400" b="0" i="1"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ОЗУ</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p>
        </p:txBody>
      </p:sp>
      <p:sp>
        <p:nvSpPr>
          <p:cNvPr id="24579" name="Rectangle 4"/>
          <p:cNvSpPr>
            <a:spLocks noChangeArrowheads="1"/>
          </p:cNvSpPr>
          <p:nvPr/>
        </p:nvSpPr>
        <p:spPr bwMode="auto">
          <a:xfrm>
            <a:off x="0" y="3124707"/>
            <a:ext cx="9144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В </a:t>
            </a:r>
            <a:r>
              <a:rPr kumimoji="0" lang="ru-RU" altLang="ru-RU" sz="2400" b="0"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ЗУ с прямым (циклическим) </a:t>
            </a:r>
            <a:r>
              <a:rPr kumimoji="0" lang="ru-RU" altLang="ru-RU" sz="2400" b="0" i="1"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доступом</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благодаря непрерывному вращению носителя информации (например, магнитный диск - МД) возможность обращения к некоторому участку носителя циклически повторяется. Время доступа здесь зависит от взаимного расположения этого участка и головок чтения/записи и во многом определяется скоростью вращения носителя. </a:t>
            </a:r>
          </a:p>
        </p:txBody>
      </p:sp>
    </p:spTree>
    <p:extLst>
      <p:ext uri="{BB962C8B-B14F-4D97-AF65-F5344CB8AC3E}">
        <p14:creationId xmlns:p14="http://schemas.microsoft.com/office/powerpoint/2010/main" val="3112910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Прямоугольник 1"/>
          <p:cNvSpPr>
            <a:spLocks noChangeArrowheads="1"/>
          </p:cNvSpPr>
          <p:nvPr/>
        </p:nvSpPr>
        <p:spPr bwMode="auto">
          <a:xfrm>
            <a:off x="179388" y="620713"/>
            <a:ext cx="864076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1" i="0" u="sng"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Постоянные запоминающие устройства</a:t>
            </a:r>
            <a:r>
              <a:rPr kumimoji="0" lang="ru-RU" altLang="ru-RU" sz="2400" b="1"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 </a:t>
            </a: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(ПЗУ или Read Only Memory - ROM), которые также часто называют энергонезависимыми, обеспечивают сохранение записанной в них информации и при отсутствии напряжения питания. Конечно, под такое определение подпадают и память на жестких и гибких дисках, и компакт диски, и некоторые другие виды ЗУ.</a:t>
            </a:r>
          </a:p>
        </p:txBody>
      </p:sp>
      <p:sp>
        <p:nvSpPr>
          <p:cNvPr id="17411" name="Прямоугольник 2"/>
          <p:cNvSpPr>
            <a:spLocks noChangeArrowheads="1"/>
          </p:cNvSpPr>
          <p:nvPr/>
        </p:nvSpPr>
        <p:spPr bwMode="auto">
          <a:xfrm>
            <a:off x="323850" y="3429000"/>
            <a:ext cx="8640763"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Запись информации в постоянные ЗУ, как правило, существенно отличается от считывания по способу и времени выполнения. Процесс записи для полупроводниковых постоянных ЗУ получил также название “прожига” или программирования, первое из которых связано со способом записи, сводящимся к разрушению (расплавлению, прожигу) соединительных перемычек в чистом ЗУ.</a:t>
            </a:r>
          </a:p>
        </p:txBody>
      </p:sp>
    </p:spTree>
    <p:extLst>
      <p:ext uri="{BB962C8B-B14F-4D97-AF65-F5344CB8AC3E}">
        <p14:creationId xmlns:p14="http://schemas.microsoft.com/office/powerpoint/2010/main" val="1926286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179388" y="981075"/>
            <a:ext cx="8785225"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0"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Один из возможных вариантов структурной схемы полупроводникового ПЗУ, представлен на рис. 1. Строго говоря, непосредственно запоминание информации в этом ПЗУ осуществляется плавкой перемычкой, а транзисторы выполняют роль ключей-усилителей. Плавкая перемычка может быть изготовлена из нихрома, поликристаллического кремния или других материалов. В зависимости от того, как именно работает усилитель считывания (в режиме повторителя или инвертора), наличие перемычки соответствует записи “1” или “0”. </a:t>
            </a:r>
          </a:p>
        </p:txBody>
      </p:sp>
    </p:spTree>
    <p:extLst>
      <p:ext uri="{BB962C8B-B14F-4D97-AF65-F5344CB8AC3E}">
        <p14:creationId xmlns:p14="http://schemas.microsoft.com/office/powerpoint/2010/main" val="3770232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l="36880" t="20871" r="16191" b="24034"/>
          <a:stretch>
            <a:fillRect/>
          </a:stretch>
        </p:blipFill>
        <p:spPr bwMode="auto">
          <a:xfrm>
            <a:off x="1258888" y="476250"/>
            <a:ext cx="655955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Прямоугольник 1"/>
          <p:cNvSpPr>
            <a:spLocks noChangeArrowheads="1"/>
          </p:cNvSpPr>
          <p:nvPr/>
        </p:nvSpPr>
        <p:spPr bwMode="auto">
          <a:xfrm>
            <a:off x="1258888" y="6056313"/>
            <a:ext cx="655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ru-RU" altLang="ru-RU"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Рис. 1 Вариант структурной схемы ПЗУ с однократным программированием</a:t>
            </a:r>
          </a:p>
        </p:txBody>
      </p:sp>
    </p:spTree>
    <p:extLst>
      <p:ext uri="{BB962C8B-B14F-4D97-AF65-F5344CB8AC3E}">
        <p14:creationId xmlns:p14="http://schemas.microsoft.com/office/powerpoint/2010/main" val="1411008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Прямоугольник 1"/>
          <p:cNvSpPr>
            <a:spLocks noChangeArrowheads="1"/>
          </p:cNvSpPr>
          <p:nvPr/>
        </p:nvSpPr>
        <p:spPr bwMode="auto">
          <a:xfrm>
            <a:off x="182563" y="188913"/>
            <a:ext cx="8782050"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Различают две большие группы ПЗУ: </a:t>
            </a:r>
            <a:r>
              <a:rPr kumimoji="0" lang="ru-RU" altLang="ru-RU" sz="2400" b="0" i="1" u="sng"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программируемые изготовителем и программируемые пользователем</a:t>
            </a:r>
            <a:r>
              <a:rPr kumimoji="0" lang="ru-RU" altLang="ru-RU" sz="2400" b="0" i="1" u="sng"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ЗУ первой группы, называемые иначе масочными, обычно выпускаются большими партиями. Информация в них заносится в процессе изготовления этих ЗУ на заводах: с помощью специальной маски в конце технологического цикла на кристалле формируется соответствующая конфигурация соединений. Такие ЗУ оказываются наиболее дешевыми при массовом изготовлении. Их обычно используют для хранения различных постоянных программ и подпрограмм, кодов, физических констант, постоянных коэффициентов и пр. </a:t>
            </a:r>
          </a:p>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В ПЗУ, программируемые пользователем, информация записывается после их изготовления самими пользователями. При этом существуют два основных типа таких ЗУ: </a:t>
            </a:r>
            <a:r>
              <a:rPr kumimoji="0" lang="ru-RU" altLang="ru-RU" sz="2400" b="0" i="1" u="sng"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однократно программируемые и перепрограммируемые.</a:t>
            </a:r>
            <a:endParaRPr kumimoji="0" lang="ru-RU" altLang="ru-RU" sz="24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90319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Прямоугольник 1"/>
          <p:cNvSpPr>
            <a:spLocks noChangeArrowheads="1"/>
          </p:cNvSpPr>
          <p:nvPr/>
        </p:nvSpPr>
        <p:spPr bwMode="auto">
          <a:xfrm>
            <a:off x="203200" y="765175"/>
            <a:ext cx="86407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Наиболее простыми являются однократно программируемые ПЗУ. В этих ЗУ запись как раз и производится посредством разрушения соединительных перемычек между выводами транзисторов и шинами матрицы (хотя есть и несколько иные технологии). Изображение программируемого ПЗУ на функциональной схеме показано на рис. 2.</a:t>
            </a:r>
          </a:p>
        </p:txBody>
      </p:sp>
    </p:spTree>
    <p:extLst>
      <p:ext uri="{BB962C8B-B14F-4D97-AF65-F5344CB8AC3E}">
        <p14:creationId xmlns:p14="http://schemas.microsoft.com/office/powerpoint/2010/main" val="2204236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l="41895" t="26968" r="26224" b="52325"/>
          <a:stretch>
            <a:fillRect/>
          </a:stretch>
        </p:blipFill>
        <p:spPr bwMode="auto">
          <a:xfrm>
            <a:off x="395288" y="692150"/>
            <a:ext cx="8434387"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Прямоугольник 1"/>
          <p:cNvSpPr>
            <a:spLocks noChangeArrowheads="1"/>
          </p:cNvSpPr>
          <p:nvPr/>
        </p:nvSpPr>
        <p:spPr bwMode="auto">
          <a:xfrm>
            <a:off x="395288" y="5827713"/>
            <a:ext cx="843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ru-RU" altLang="ru-RU"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Рис. 2 Условное изображение программируемых ПЗУ на функциональных схемах</a:t>
            </a:r>
          </a:p>
        </p:txBody>
      </p:sp>
    </p:spTree>
    <p:extLst>
      <p:ext uri="{BB962C8B-B14F-4D97-AF65-F5344CB8AC3E}">
        <p14:creationId xmlns:p14="http://schemas.microsoft.com/office/powerpoint/2010/main" val="25864308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179388" y="527050"/>
            <a:ext cx="8640762"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0"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Перепрограммируемые ПЗУ позволяют производить в них запись информации многократно. Конечно, в таких ЗУ должен использоваться иной принцип, чем разрушение перемычек в процессе записи. Распространенные технологические варианты используют МОП-транзисторы со сложным затвором (составным или “плавающим”), который способен накапливать заряд, снижающий пороговое напряжение отпирания транзистора, и сохранять этот заряд при выключенном питании. Программирование таких ПЗУ и состоит в создании зарядов на затворах тех транзисторов, где должны быть записаны данные (обычно “0”, так как в исходном состоянии в таких микросхемах записаны все “1”).</a:t>
            </a:r>
          </a:p>
        </p:txBody>
      </p:sp>
    </p:spTree>
    <p:extLst>
      <p:ext uri="{BB962C8B-B14F-4D97-AF65-F5344CB8AC3E}">
        <p14:creationId xmlns:p14="http://schemas.microsoft.com/office/powerpoint/2010/main" val="2283427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Прямоугольник 1"/>
          <p:cNvSpPr>
            <a:spLocks noChangeArrowheads="1"/>
          </p:cNvSpPr>
          <p:nvPr/>
        </p:nvSpPr>
        <p:spPr bwMode="auto">
          <a:xfrm>
            <a:off x="157163" y="620713"/>
            <a:ext cx="864076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Перед повторной записью требуется произвести стирание ранее записанной информации. Оно производится либо электрически, подачей напряжения обратной полярности, либо с помощью ультрафиолетового света. У микросхем последнего типа имелось круглое окошечко из кварцевого стекла, через которое и освещался кристалл при стирании.</a:t>
            </a:r>
          </a:p>
        </p:txBody>
      </p:sp>
      <p:sp>
        <p:nvSpPr>
          <p:cNvPr id="24579" name="Прямоугольник 2"/>
          <p:cNvSpPr>
            <a:spLocks noChangeArrowheads="1"/>
          </p:cNvSpPr>
          <p:nvPr/>
        </p:nvSpPr>
        <p:spPr bwMode="auto">
          <a:xfrm>
            <a:off x="157163" y="3298825"/>
            <a:ext cx="88074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Параметры постоянных ЗУ соответствуют технологическим нормам своего времени. В начале 2000-х годов типовые емкости микросхем постоянной памяти с масочным программированием составляли порядка 32- 128 Мбит, а времена обращения превышали аналогичные показатели оперативной памяти и для различных модификаций достигали до 100 нс.</a:t>
            </a:r>
          </a:p>
        </p:txBody>
      </p:sp>
    </p:spTree>
    <p:extLst>
      <p:ext uri="{BB962C8B-B14F-4D97-AF65-F5344CB8AC3E}">
        <p14:creationId xmlns:p14="http://schemas.microsoft.com/office/powerpoint/2010/main" val="1010001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Прямоугольник 1"/>
          <p:cNvSpPr>
            <a:spLocks noChangeArrowheads="1"/>
          </p:cNvSpPr>
          <p:nvPr/>
        </p:nvSpPr>
        <p:spPr bwMode="auto">
          <a:xfrm>
            <a:off x="179388" y="890588"/>
            <a:ext cx="864076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Накопители на жестких магнитных дисках (НЖМД), или в англоязычном варианте </a:t>
            </a:r>
            <a:r>
              <a:rPr kumimoji="0" lang="ru-RU" altLang="ru-RU" sz="24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hard disk drives (HDD)</a:t>
            </a:r>
            <a:r>
              <a:rPr kumimoji="0" lang="ru-RU" altLang="ru-RU"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являются одним из самых распространенных в настоящее время типов запоминающих устройств. Это объясняется удачным сочетанием основных их параметров: емкости, стоимости, времени обращения, габаритов и потребляемой мощности, делающим их наилучшим типом запоминающих устройств для хранения больших объемов информации, доступ к которой должен осуществляться без вспомогательных действий со стороны пользователя.</a:t>
            </a:r>
          </a:p>
        </p:txBody>
      </p:sp>
    </p:spTree>
    <p:extLst>
      <p:ext uri="{BB962C8B-B14F-4D97-AF65-F5344CB8AC3E}">
        <p14:creationId xmlns:p14="http://schemas.microsoft.com/office/powerpoint/2010/main" val="11284117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Прямоугольник 1"/>
          <p:cNvSpPr>
            <a:spLocks noChangeArrowheads="1"/>
          </p:cNvSpPr>
          <p:nvPr/>
        </p:nvSpPr>
        <p:spPr bwMode="auto">
          <a:xfrm>
            <a:off x="179388" y="836613"/>
            <a:ext cx="864076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1" u="none" strike="noStrike" kern="1200" cap="none" spc="0" normalizeH="0" baseline="0" noProof="0">
                <a:ln>
                  <a:noFill/>
                </a:ln>
                <a:solidFill>
                  <a:prstClr val="black"/>
                </a:solidFill>
                <a:effectLst/>
                <a:uLnTx/>
                <a:uFillTx/>
                <a:latin typeface="Verdana" panose="020B0604030504040204" pitchFamily="34" charset="0"/>
                <a:ea typeface="+mn-ea"/>
                <a:cs typeface="+mn-cs"/>
              </a:rPr>
              <a:t>Запись информации на магнитных носителях (не только на жестких дисках) обычно осуществляется за счет изменения состояния намагниченности отдельных участков их поверхности. Чем меньше геометрические размеры таких участков, тем большее количество информации удается записать на единице площади носителя, т.е. тем выше плотность записи информации.</a:t>
            </a:r>
            <a:endPar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68279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1905467"/>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eaLnBrk="0" hangingPunct="0">
              <a:tabLst>
                <a:tab pos="1104900" algn="l"/>
              </a:tabLst>
              <a:defRPr>
                <a:solidFill>
                  <a:schemeClr val="tx1"/>
                </a:solidFill>
                <a:latin typeface="Verdana" panose="020B0604030504040204" pitchFamily="34" charset="0"/>
              </a:defRPr>
            </a:lvl1pPr>
            <a:lvl2pPr marL="742950" indent="-285750" eaLnBrk="0" hangingPunct="0">
              <a:tabLst>
                <a:tab pos="1104900" algn="l"/>
              </a:tabLst>
              <a:defRPr>
                <a:solidFill>
                  <a:schemeClr val="tx1"/>
                </a:solidFill>
                <a:latin typeface="Verdana" panose="020B0604030504040204" pitchFamily="34" charset="0"/>
              </a:defRPr>
            </a:lvl2pPr>
            <a:lvl3pPr marL="1143000" indent="-228600" eaLnBrk="0" hangingPunct="0">
              <a:tabLst>
                <a:tab pos="1104900" algn="l"/>
              </a:tabLst>
              <a:defRPr>
                <a:solidFill>
                  <a:schemeClr val="tx1"/>
                </a:solidFill>
                <a:latin typeface="Verdana" panose="020B0604030504040204" pitchFamily="34" charset="0"/>
              </a:defRPr>
            </a:lvl3pPr>
            <a:lvl4pPr marL="1600200" indent="-228600" eaLnBrk="0" hangingPunct="0">
              <a:tabLst>
                <a:tab pos="1104900" algn="l"/>
              </a:tabLst>
              <a:defRPr>
                <a:solidFill>
                  <a:schemeClr val="tx1"/>
                </a:solidFill>
                <a:latin typeface="Verdana" panose="020B0604030504040204" pitchFamily="34" charset="0"/>
              </a:defRPr>
            </a:lvl4pPr>
            <a:lvl5pPr marL="2057400" indent="-228600" eaLnBrk="0" hangingPunct="0">
              <a:tabLst>
                <a:tab pos="11049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104900" algn="l"/>
              </a:tabLst>
              <a:defRPr>
                <a:solidFill>
                  <a:schemeClr val="tx1"/>
                </a:solidFill>
                <a:latin typeface="Verdana" panose="020B0604030504040204" pitchFamily="34" charset="0"/>
              </a:defRPr>
            </a:lvl9p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В </a:t>
            </a:r>
            <a:r>
              <a:rPr kumimoji="0" lang="ru-RU" altLang="ru-RU" sz="2400" b="0" i="1"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ЗУ с последовательным доступом</a:t>
            </a:r>
            <a:r>
              <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производится последовательный просмотр участков носителя информации, пока нужный участок не займет некоторое нужное положение напротив головок чтения/записи (например, магнитные ленты - МЛ). </a:t>
            </a:r>
          </a:p>
        </p:txBody>
      </p:sp>
    </p:spTree>
    <p:extLst>
      <p:ext uri="{BB962C8B-B14F-4D97-AF65-F5344CB8AC3E}">
        <p14:creationId xmlns:p14="http://schemas.microsoft.com/office/powerpoint/2010/main" val="1446170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Прямоугольник 1"/>
          <p:cNvSpPr>
            <a:spLocks noChangeArrowheads="1"/>
          </p:cNvSpPr>
          <p:nvPr/>
        </p:nvSpPr>
        <p:spPr bwMode="auto">
          <a:xfrm>
            <a:off x="179388" y="1268413"/>
            <a:ext cx="86407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Принципиально важным при этом оказывается то, что максимальное количество цилиндров, которое может быть указано в контроллере, равно 2</a:t>
            </a:r>
            <a:r>
              <a:rPr kumimoji="0" lang="ru-RU" altLang="ru-RU" sz="2400" b="0" i="0" u="none" strike="noStrike" kern="1200" cap="none" spc="0" normalizeH="0" baseline="30000" noProof="0">
                <a:ln>
                  <a:noFill/>
                </a:ln>
                <a:solidFill>
                  <a:prstClr val="black"/>
                </a:solidFill>
                <a:effectLst/>
                <a:uLnTx/>
                <a:uFillTx/>
                <a:latin typeface="Verdana" panose="020B0604030504040204" pitchFamily="34" charset="0"/>
                <a:ea typeface="+mn-ea"/>
                <a:cs typeface="+mn-cs"/>
              </a:rPr>
              <a:t>16</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т.е. 65535, количество секторов – 255 (2</a:t>
            </a:r>
            <a:r>
              <a:rPr kumimoji="0" lang="ru-RU" altLang="ru-RU" sz="2400" b="0" i="0" u="none" strike="noStrike" kern="1200" cap="none" spc="0" normalizeH="0" baseline="30000" noProof="0">
                <a:ln>
                  <a:noFill/>
                </a:ln>
                <a:solidFill>
                  <a:prstClr val="black"/>
                </a:solidFill>
                <a:effectLst/>
                <a:uLnTx/>
                <a:uFillTx/>
                <a:latin typeface="Verdana" panose="020B0604030504040204" pitchFamily="34" charset="0"/>
                <a:ea typeface="+mn-ea"/>
                <a:cs typeface="+mn-cs"/>
              </a:rPr>
              <a:t>8</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–1, так как нулевой номер сектора не используется), а количество головок – 16 (физически у диска головок обычно еще меньше: от двух до десяти, причем указанное в ярлыке на корпусе диска количество головок не является физическим).</a:t>
            </a:r>
          </a:p>
        </p:txBody>
      </p:sp>
    </p:spTree>
    <p:extLst>
      <p:ext uri="{BB962C8B-B14F-4D97-AF65-F5344CB8AC3E}">
        <p14:creationId xmlns:p14="http://schemas.microsoft.com/office/powerpoint/2010/main" val="3212065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l="38412" t="33415" r="21486" b="43785"/>
          <a:stretch>
            <a:fillRect/>
          </a:stretch>
        </p:blipFill>
        <p:spPr bwMode="auto">
          <a:xfrm>
            <a:off x="1476375" y="1125538"/>
            <a:ext cx="58499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Прямоугольник 1"/>
          <p:cNvSpPr>
            <a:spLocks noChangeArrowheads="1"/>
          </p:cNvSpPr>
          <p:nvPr/>
        </p:nvSpPr>
        <p:spPr bwMode="auto">
          <a:xfrm>
            <a:off x="1476375" y="4365625"/>
            <a:ext cx="5849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Рис. 4 Положение сектора на диске в физических координатах </a:t>
            </a:r>
          </a:p>
        </p:txBody>
      </p:sp>
    </p:spTree>
    <p:extLst>
      <p:ext uri="{BB962C8B-B14F-4D97-AF65-F5344CB8AC3E}">
        <p14:creationId xmlns:p14="http://schemas.microsoft.com/office/powerpoint/2010/main" val="37876270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Прямоугольник 1"/>
          <p:cNvSpPr>
            <a:spLocks noChangeArrowheads="1"/>
          </p:cNvSpPr>
          <p:nvPr/>
        </p:nvSpPr>
        <p:spPr bwMode="auto">
          <a:xfrm>
            <a:off x="179388" y="890588"/>
            <a:ext cx="86407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Ограничение традиционного дискового сервиса объемом 8Мбайт привело к появлению расширенного сервиса BIOS, с номерами функций выше 40h, который принципиально позволяет обращаться к дискам с объемом до 264 секторов. Для схемы LBA-адресации предусматривается режим 48-разрядного адреса, позволяющий обойти ограничение объема в 128 Гбайт.</a:t>
            </a:r>
          </a:p>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Мощные операционные системы могут использовать для работы с дисками собственные драйверы, не обращаясь к функциям дискового сервиса BIOS и соответственно не подвергаясь его ограничениям.</a:t>
            </a:r>
          </a:p>
        </p:txBody>
      </p:sp>
    </p:spTree>
    <p:extLst>
      <p:ext uri="{BB962C8B-B14F-4D97-AF65-F5344CB8AC3E}">
        <p14:creationId xmlns:p14="http://schemas.microsoft.com/office/powerpoint/2010/main" val="1669004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59"/>
          <p:cNvSpPr>
            <a:spLocks noChangeArrowheads="1"/>
          </p:cNvSpPr>
          <p:nvPr/>
        </p:nvSpPr>
        <p:spPr bwMode="auto">
          <a:xfrm>
            <a:off x="1331913" y="1798547"/>
            <a:ext cx="72723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Arial" pitchFamily="34" charset="0"/>
                <a:ea typeface="+mn-ea"/>
                <a:cs typeface="Arial" pitchFamily="34" charset="0"/>
              </a:rPr>
              <a:t> «</a:t>
            </a:r>
            <a:r>
              <a:rPr kumimoji="0" lang="ru-RU" sz="36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Arial" pitchFamily="34" charset="0"/>
                <a:ea typeface="+mn-ea"/>
                <a:cs typeface="Arial" pitchFamily="34" charset="0"/>
              </a:rPr>
              <a:t>Конструктивное исполнение ПЗУ</a:t>
            </a:r>
            <a:r>
              <a:rPr kumimoji="0" lang="ru-RU"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Arial" pitchFamily="34" charset="0"/>
                <a:ea typeface="+mn-ea"/>
                <a:cs typeface="Arial" pitchFamily="34" charset="0"/>
              </a:rPr>
              <a:t>»</a:t>
            </a:r>
          </a:p>
        </p:txBody>
      </p:sp>
    </p:spTree>
    <p:extLst>
      <p:ext uri="{BB962C8B-B14F-4D97-AF65-F5344CB8AC3E}">
        <p14:creationId xmlns:p14="http://schemas.microsoft.com/office/powerpoint/2010/main" val="4198574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Прямоугольник 1"/>
          <p:cNvSpPr>
            <a:spLocks noChangeArrowheads="1"/>
          </p:cNvSpPr>
          <p:nvPr/>
        </p:nvSpPr>
        <p:spPr bwMode="auto">
          <a:xfrm>
            <a:off x="179388" y="474663"/>
            <a:ext cx="8640762"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1" u="none" strike="noStrike" kern="1200" cap="none" spc="0" normalizeH="0" baseline="0" noProof="0">
                <a:ln>
                  <a:noFill/>
                </a:ln>
                <a:solidFill>
                  <a:srgbClr val="C00000"/>
                </a:solidFill>
                <a:effectLst/>
                <a:uLnTx/>
                <a:uFillTx/>
                <a:latin typeface="Verdana" panose="020B0604030504040204" pitchFamily="34" charset="0"/>
                <a:ea typeface="+mn-ea"/>
                <a:cs typeface="+mn-cs"/>
              </a:rPr>
              <a:t>Жесткие диски </a:t>
            </a:r>
            <a:r>
              <a:rPr kumimoji="0" lang="ru-RU" altLang="ru-RU" sz="2400" b="0" i="1" u="none" strike="noStrike" kern="1200" cap="none" spc="0" normalizeH="0" baseline="0" noProof="0">
                <a:ln>
                  <a:noFill/>
                </a:ln>
                <a:solidFill>
                  <a:prstClr val="black"/>
                </a:solidFill>
                <a:effectLst/>
                <a:uLnTx/>
                <a:uFillTx/>
                <a:latin typeface="Verdana" panose="020B0604030504040204" pitchFamily="34" charset="0"/>
                <a:ea typeface="+mn-ea"/>
                <a:cs typeface="+mn-cs"/>
              </a:rPr>
              <a:t>включают в себя </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электромеханическую и электронную части.</a:t>
            </a:r>
          </a:p>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1" u="none" strike="noStrike" kern="1200" cap="none" spc="0" normalizeH="0" baseline="0" noProof="0">
                <a:ln>
                  <a:noFill/>
                </a:ln>
                <a:solidFill>
                  <a:srgbClr val="C00000"/>
                </a:solidFill>
                <a:effectLst/>
                <a:uLnTx/>
                <a:uFillTx/>
                <a:latin typeface="Verdana" panose="020B0604030504040204" pitchFamily="34" charset="0"/>
                <a:ea typeface="+mn-ea"/>
                <a:cs typeface="+mn-cs"/>
              </a:rPr>
              <a:t>Электромеханическая часть </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размещается в жестком корпусе, внутри которого закреплен шпиндельный двигатель с вращающимся шпинделем и смонтированными на нем дисками накопителя, а также установленный в этом же корпусе подвижный блок головок чтения/записи с приводом, обеспечивающим позиционирование (перемещение) головок. Общий вид жесткого диска со снятой крышкой корпуса показан на рис. 3.</a:t>
            </a:r>
          </a:p>
        </p:txBody>
      </p:sp>
    </p:spTree>
    <p:extLst>
      <p:ext uri="{BB962C8B-B14F-4D97-AF65-F5344CB8AC3E}">
        <p14:creationId xmlns:p14="http://schemas.microsoft.com/office/powerpoint/2010/main" val="29047222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388" y="1444625"/>
            <a:ext cx="8640762" cy="3416300"/>
          </a:xfrm>
          <a:prstGeom prst="rect">
            <a:avLst/>
          </a:prstGeom>
        </p:spPr>
        <p:txBody>
          <a:bodyPr>
            <a:spAutoFit/>
          </a:body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sz="2400" b="1" i="0" u="sng"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Verdana" panose="020B0604030504040204" pitchFamily="34" charset="0"/>
                <a:ea typeface="+mn-ea"/>
                <a:cs typeface="+mn-cs"/>
              </a:rPr>
              <a:t>Привод позиционирования</a:t>
            </a:r>
            <a:r>
              <a:rPr kumimoji="0" lang="ru-RU"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Verdana" panose="020B0604030504040204" pitchFamily="34" charset="0"/>
                <a:ea typeface="+mn-ea"/>
                <a:cs typeface="+mn-cs"/>
              </a:rPr>
              <a:t> </a:t>
            </a:r>
            <a:r>
              <a:rPr kumimoji="0" lang="ru-RU"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головок чтения/записи чаще всего поворотный (для получения меньших его размеров) электромагнитный, с подвижной катушкой, перемещающейся в магнитном поле постоянного магнита под действием протекающего по ней тока. Направление и сила тока определяют направление и скорость перемещения катушки и механически связанных с ней головок чтения/записи.</a:t>
            </a:r>
          </a:p>
        </p:txBody>
      </p:sp>
    </p:spTree>
    <p:extLst>
      <p:ext uri="{BB962C8B-B14F-4D97-AF65-F5344CB8AC3E}">
        <p14:creationId xmlns:p14="http://schemas.microsoft.com/office/powerpoint/2010/main" val="3526582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Прямоугольник 1"/>
          <p:cNvSpPr>
            <a:spLocks noChangeArrowheads="1"/>
          </p:cNvSpPr>
          <p:nvPr/>
        </p:nvSpPr>
        <p:spPr bwMode="auto">
          <a:xfrm>
            <a:off x="107950" y="620713"/>
            <a:ext cx="8856663"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После установки на требуемый цилиндр головки удерживаются на нем с помощью следящей системы, считывающей с диска специальные сервометки. Эти метки записаны на диске либо в специальных местах информационных дорожек, либо на служебных серводорожках, расположенных между основными, либо реже на специально выделенной поверхности диска. Понятно, что требования обеспечения работы системы позиционирования и приводят к тому, что поперечная плотность записи данных существенно меньше продольной. Сервометки также используются для поддержания постоянной скорости вращения диска. </a:t>
            </a:r>
          </a:p>
        </p:txBody>
      </p:sp>
    </p:spTree>
    <p:extLst>
      <p:ext uri="{BB962C8B-B14F-4D97-AF65-F5344CB8AC3E}">
        <p14:creationId xmlns:p14="http://schemas.microsoft.com/office/powerpoint/2010/main" val="37729499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836613"/>
            <a:ext cx="7583487"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185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Прямоугольник 1"/>
          <p:cNvSpPr>
            <a:spLocks noChangeArrowheads="1"/>
          </p:cNvSpPr>
          <p:nvPr/>
        </p:nvSpPr>
        <p:spPr bwMode="auto">
          <a:xfrm>
            <a:off x="179388" y="612775"/>
            <a:ext cx="8640762"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Он состоит из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катушки позиционера</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(Voice Coil), которая осуществляет перемещение блока за счет взаимодействия с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магнитом</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подшипника</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(Bearing), обеспечивающего плавность хода и малошумность,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плечей</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или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кронштейнов</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(Arm), на концах которых закреплены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подвесы головок</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(Heads Gimbal Assembly).</a:t>
            </a:r>
          </a:p>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Так как сигнал от магнитной головки идет высокочастотный (порядка гигагерца) и очень слабый (помех создается достаточно много), для его усиления и дальнейшей передачи существует </a:t>
            </a: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коммутатор</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(Preamplifier), располагающийся либо на базе блока головок, либо на гибком шлейфе.</a:t>
            </a:r>
          </a:p>
        </p:txBody>
      </p:sp>
    </p:spTree>
    <p:extLst>
      <p:ext uri="{BB962C8B-B14F-4D97-AF65-F5344CB8AC3E}">
        <p14:creationId xmlns:p14="http://schemas.microsoft.com/office/powerpoint/2010/main" val="3893703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pre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620713"/>
            <a:ext cx="734377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17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В зависимости от возможности записи и перезаписи данных в памяти.</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3" name="Rectangle 2"/>
          <p:cNvSpPr>
            <a:spLocks noChangeArrowheads="1"/>
          </p:cNvSpPr>
          <p:nvPr/>
        </p:nvSpPr>
        <p:spPr bwMode="auto">
          <a:xfrm>
            <a:off x="0" y="1404938"/>
            <a:ext cx="9144000" cy="4524375"/>
          </a:xfrm>
          <a:prstGeom prst="rect">
            <a:avLst/>
          </a:prstGeom>
          <a:noFill/>
          <a:ln>
            <a:noFill/>
          </a:ln>
        </p:spPr>
        <p:txBody>
          <a:bodyPr anchor="ctr">
            <a:spAutoFit/>
          </a:bodyPr>
          <a:lstStyle/>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1. Память (ЗУ) с записью-считыванием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read</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write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memory</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2. Постоянная память, постоянное ЗУ, ПЗУ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Read</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Only</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Mamory</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(ROM)].</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3. Программируемая постоянная память, программируемое ПЗУ, ППЗУ [PROM -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Programmable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Read-Only</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Memory</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0" algn="l" defTabSz="914400" rtl="0" eaLnBrk="1" fontAlgn="auto" latinLnBrk="0" hangingPunct="1">
              <a:lnSpc>
                <a:spcPct val="100000"/>
              </a:lnSpc>
              <a:spcBef>
                <a:spcPct val="0"/>
              </a:spcBef>
              <a:spcAft>
                <a:spcPct val="0"/>
              </a:spcAft>
              <a:buClrTx/>
              <a:buSzTx/>
              <a:buFontTx/>
              <a:buNone/>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Электрически программируемое ПЗУ </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ЭППЗУ</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[EAROM - Electrically Alterable Read Only </a:t>
            </a:r>
            <a:r>
              <a:rPr kumimoji="0" lang="en-US"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Mamory</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endPar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Электрически стираемое программируемое ПЗУ</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ЭСПЗУ</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[EEPROM - Electrically Erasable Programmable Read-Only </a:t>
            </a:r>
            <a:r>
              <a:rPr kumimoji="0" lang="en-US"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Mamory</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endPar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875748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Прямоугольник 1"/>
          <p:cNvSpPr>
            <a:spLocks noChangeArrowheads="1"/>
          </p:cNvSpPr>
          <p:nvPr/>
        </p:nvSpPr>
        <p:spPr bwMode="auto">
          <a:xfrm>
            <a:off x="207963" y="620713"/>
            <a:ext cx="86407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Кроншнейны приводятся в движение </a:t>
            </a:r>
            <a:r>
              <a:rPr kumimoji="0" lang="ru-RU" altLang="ru-RU" sz="2400" b="1" i="0" u="none" strike="noStrike" kern="1200" cap="none" spc="0" normalizeH="0" baseline="0" noProof="0">
                <a:ln>
                  <a:noFill/>
                </a:ln>
                <a:solidFill>
                  <a:srgbClr val="C00000"/>
                </a:solidFill>
                <a:effectLst/>
                <a:uLnTx/>
                <a:uFillTx/>
                <a:latin typeface="Verdana" panose="020B0604030504040204" pitchFamily="34" charset="0"/>
                <a:ea typeface="+mn-ea"/>
                <a:cs typeface="+mn-cs"/>
              </a:rPr>
              <a:t>актуатором</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Он работает по принципу электромагнита и ограничивается с двух сторон блокировщиками (HSA stopper). Поэтому головки никогда не сдвинутся дальше, чем им отведено (рабочая поверхность + парковочная зона).</a:t>
            </a:r>
          </a:p>
        </p:txBody>
      </p:sp>
      <p:pic>
        <p:nvPicPr>
          <p:cNvPr id="37891" name="Picture 2" descr="voice-coi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068638"/>
            <a:ext cx="5113337"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488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Прямоугольник 1"/>
          <p:cNvSpPr>
            <a:spLocks noChangeArrowheads="1"/>
          </p:cNvSpPr>
          <p:nvPr/>
        </p:nvSpPr>
        <p:spPr bwMode="auto">
          <a:xfrm>
            <a:off x="179388" y="765175"/>
            <a:ext cx="864076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7675"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447675" algn="l" defTabSz="914400" rtl="0" eaLnBrk="1" fontAlgn="base" latinLnBrk="0" hangingPunct="0">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srgbClr val="C00000"/>
                </a:solidFill>
                <a:effectLst/>
                <a:uLnTx/>
                <a:uFillTx/>
                <a:latin typeface="Verdana" panose="020B0604030504040204" pitchFamily="34" charset="0"/>
                <a:ea typeface="+mn-ea"/>
                <a:cs typeface="+mn-cs"/>
              </a:rPr>
              <a:t>Магнитные головки</a:t>
            </a:r>
            <a:r>
              <a:rPr kumimoji="0" lang="ru-RU" altLang="ru-RU" sz="2400" b="0" i="0" u="none" strike="noStrike" kern="1200" cap="none" spc="0" normalizeH="0" baseline="0" noProof="0">
                <a:ln>
                  <a:noFill/>
                </a:ln>
                <a:solidFill>
                  <a:srgbClr val="C00000"/>
                </a:solidFill>
                <a:effectLst/>
                <a:uLnTx/>
                <a:uFillTx/>
                <a:latin typeface="Verdana" panose="020B0604030504040204" pitchFamily="34" charset="0"/>
                <a:ea typeface="+mn-ea"/>
                <a:cs typeface="+mn-cs"/>
              </a:rPr>
              <a:t> </a:t>
            </a: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исторически производились трех основных видов:</a:t>
            </a: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монолитные головки;</a:t>
            </a: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композитные головки;</a:t>
            </a: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тонкопленочные головки. </a:t>
            </a: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1" i="0" u="none" strike="noStrike" kern="1200" cap="none" spc="0" normalizeH="0" baseline="0" noProof="0">
                <a:ln>
                  <a:noFill/>
                </a:ln>
                <a:solidFill>
                  <a:prstClr val="black"/>
                </a:solidFill>
                <a:effectLst/>
                <a:uLnTx/>
                <a:uFillTx/>
                <a:latin typeface="Verdana" panose="020B0604030504040204" pitchFamily="34" charset="0"/>
                <a:ea typeface="+mn-ea"/>
                <a:cs typeface="+mn-cs"/>
              </a:rPr>
              <a:t>По принципу действия:</a:t>
            </a:r>
            <a:endPar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endParaRP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индуктивные;</a:t>
            </a: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магниторезистивные.</a:t>
            </a:r>
          </a:p>
          <a:p>
            <a:pPr marL="0" marR="0" lvl="0" indent="447675" algn="just" defTabSz="914400" rtl="0" eaLnBrk="1" fontAlgn="base" latinLnBrk="0" hangingPunct="0">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с параллельной магнитной записью;</a:t>
            </a:r>
          </a:p>
          <a:p>
            <a:pPr marL="0" marR="0" lvl="0" indent="447675" algn="just"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с перпендикулярной магнитной записью</a:t>
            </a:r>
          </a:p>
        </p:txBody>
      </p:sp>
    </p:spTree>
    <p:extLst>
      <p:ext uri="{BB962C8B-B14F-4D97-AF65-F5344CB8AC3E}">
        <p14:creationId xmlns:p14="http://schemas.microsoft.com/office/powerpoint/2010/main" val="1548976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04_11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866775"/>
            <a:ext cx="6049963"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52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ead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66775"/>
            <a:ext cx="7129463"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7059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PC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692150"/>
            <a:ext cx="6192838" cy="553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1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1174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1" i="0" u="none" strike="noStrike" kern="1200" cap="none" spc="0" normalizeH="0" baseline="0" noProof="0" dirty="0">
                <a:ln>
                  <a:noFill/>
                </a:ln>
                <a:solidFill>
                  <a:srgbClr val="FF0000"/>
                </a:solidFill>
                <a:effectLst/>
                <a:uLnTx/>
                <a:uFillTx/>
                <a:latin typeface="Verdana" panose="020B0604030504040204" pitchFamily="34" charset="0"/>
                <a:ea typeface="+mn-ea"/>
                <a:cs typeface="+mn-cs"/>
              </a:rPr>
              <a:t>По признаку зависимости сохранения записи при снятии электропитания.</a:t>
            </a:r>
            <a:endParaRPr kumimoji="0" lang="ru-RU" altLang="ru-RU" sz="2400" b="0" i="0" u="none" strike="noStrike" kern="1200" cap="none" spc="0" normalizeH="0" baseline="0" noProof="0" dirty="0">
              <a:ln>
                <a:noFill/>
              </a:ln>
              <a:solidFill>
                <a:srgbClr val="FF0000"/>
              </a:solidFill>
              <a:effectLst/>
              <a:uLnTx/>
              <a:uFillTx/>
              <a:latin typeface="Verdana" panose="020B0604030504040204" pitchFamily="34" charset="0"/>
              <a:ea typeface="+mn-ea"/>
              <a:cs typeface="+mn-cs"/>
            </a:endParaRPr>
          </a:p>
        </p:txBody>
      </p:sp>
      <p:sp>
        <p:nvSpPr>
          <p:cNvPr id="3" name="Rectangle 2"/>
          <p:cNvSpPr>
            <a:spLocks noChangeArrowheads="1"/>
          </p:cNvSpPr>
          <p:nvPr/>
        </p:nvSpPr>
        <p:spPr bwMode="auto">
          <a:xfrm>
            <a:off x="0" y="1258888"/>
            <a:ext cx="9144000" cy="2678112"/>
          </a:xfrm>
          <a:prstGeom prst="rect">
            <a:avLst/>
          </a:prstGeom>
          <a:noFill/>
          <a:ln>
            <a:noFill/>
          </a:ln>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Энергонезависимая (не разрушаемая) память (ЗУ)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nonvolatile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tab pos="1104900" algn="l"/>
              </a:tabLst>
              <a:defRPr/>
            </a:pPr>
            <a:endPar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2. Энергозависимая (разрушаемая) память (ЗУ)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volatile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p>
          <a:p>
            <a:pPr marL="0" marR="0" lvl="0" indent="539750" algn="l" defTabSz="914400" rtl="0" eaLnBrk="1" fontAlgn="base" latinLnBrk="0" hangingPunct="1">
              <a:lnSpc>
                <a:spcPct val="100000"/>
              </a:lnSpc>
              <a:spcBef>
                <a:spcPct val="0"/>
              </a:spcBef>
              <a:spcAft>
                <a:spcPct val="0"/>
              </a:spcAft>
              <a:buClrTx/>
              <a:buSzTx/>
              <a:buFontTx/>
              <a:buNone/>
              <a:tabLst>
                <a:tab pos="1104900" algn="l"/>
              </a:tabLst>
              <a:defRPr/>
            </a:pPr>
            <a:endPar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1104900" algn="l"/>
              </a:tabLst>
              <a:defRPr/>
            </a:pP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3. Динамическая память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dynamic</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ru-RU" sz="24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storage</a:t>
            </a:r>
            <a:r>
              <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
            </a:r>
            <a:endParaRPr kumimoji="0" lang="ru-RU" sz="2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98565668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оревнование">
  <a:themeElements>
    <a:clrScheme name="Соревнование 2">
      <a:dk1>
        <a:srgbClr val="800000"/>
      </a:dk1>
      <a:lt1>
        <a:srgbClr val="FFFFFF"/>
      </a:lt1>
      <a:dk2>
        <a:srgbClr val="FF9900"/>
      </a:dk2>
      <a:lt2>
        <a:srgbClr val="FFFF99"/>
      </a:lt2>
      <a:accent1>
        <a:srgbClr val="FF5050"/>
      </a:accent1>
      <a:accent2>
        <a:srgbClr val="CC3300"/>
      </a:accent2>
      <a:accent3>
        <a:srgbClr val="FFCAAA"/>
      </a:accent3>
      <a:accent4>
        <a:srgbClr val="DADADA"/>
      </a:accent4>
      <a:accent5>
        <a:srgbClr val="FFB3B3"/>
      </a:accent5>
      <a:accent6>
        <a:srgbClr val="B92D00"/>
      </a:accent6>
      <a:hlink>
        <a:srgbClr val="FFFF99"/>
      </a:hlink>
      <a:folHlink>
        <a:srgbClr val="FFCC00"/>
      </a:folHlink>
    </a:clrScheme>
    <a:fontScheme name="Соревнование">
      <a:majorFont>
        <a:latin typeface="Arial"/>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оревнование 1">
        <a:dk1>
          <a:srgbClr val="5C1F00"/>
        </a:dk1>
        <a:lt1>
          <a:srgbClr val="FFFFFF"/>
        </a:lt1>
        <a:dk2>
          <a:srgbClr val="990000"/>
        </a:dk2>
        <a:lt2>
          <a:srgbClr val="FFF9BB"/>
        </a:lt2>
        <a:accent1>
          <a:srgbClr val="FF3300"/>
        </a:accent1>
        <a:accent2>
          <a:srgbClr val="B86D52"/>
        </a:accent2>
        <a:accent3>
          <a:srgbClr val="CAAAAA"/>
        </a:accent3>
        <a:accent4>
          <a:srgbClr val="DADADA"/>
        </a:accent4>
        <a:accent5>
          <a:srgbClr val="FFADAA"/>
        </a:accent5>
        <a:accent6>
          <a:srgbClr val="A66249"/>
        </a:accent6>
        <a:hlink>
          <a:srgbClr val="FF9900"/>
        </a:hlink>
        <a:folHlink>
          <a:srgbClr val="FFCC66"/>
        </a:folHlink>
      </a:clrScheme>
      <a:clrMap bg1="dk2" tx1="lt1" bg2="dk1" tx2="lt2" accent1="accent1" accent2="accent2" accent3="accent3" accent4="accent4" accent5="accent5" accent6="accent6" hlink="hlink" folHlink="folHlink"/>
    </a:extraClrScheme>
    <a:extraClrScheme>
      <a:clrScheme name="Соревнование 2">
        <a:dk1>
          <a:srgbClr val="800000"/>
        </a:dk1>
        <a:lt1>
          <a:srgbClr val="FFFFFF"/>
        </a:lt1>
        <a:dk2>
          <a:srgbClr val="FF9900"/>
        </a:dk2>
        <a:lt2>
          <a:srgbClr val="FFFF99"/>
        </a:lt2>
        <a:accent1>
          <a:srgbClr val="FF5050"/>
        </a:accent1>
        <a:accent2>
          <a:srgbClr val="CC3300"/>
        </a:accent2>
        <a:accent3>
          <a:srgbClr val="FFCAAA"/>
        </a:accent3>
        <a:accent4>
          <a:srgbClr val="DADADA"/>
        </a:accent4>
        <a:accent5>
          <a:srgbClr val="FFB3B3"/>
        </a:accent5>
        <a:accent6>
          <a:srgbClr val="B92D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Соревнование 3">
        <a:dk1>
          <a:srgbClr val="2A5400"/>
        </a:dk1>
        <a:lt1>
          <a:srgbClr val="FFFFFF"/>
        </a:lt1>
        <a:dk2>
          <a:srgbClr val="4A9400"/>
        </a:dk2>
        <a:lt2>
          <a:srgbClr val="F3F2D9"/>
        </a:lt2>
        <a:accent1>
          <a:srgbClr val="99CC00"/>
        </a:accent1>
        <a:accent2>
          <a:srgbClr val="6B4A39"/>
        </a:accent2>
        <a:accent3>
          <a:srgbClr val="B1C8AA"/>
        </a:accent3>
        <a:accent4>
          <a:srgbClr val="DADADA"/>
        </a:accent4>
        <a:accent5>
          <a:srgbClr val="CAE2AA"/>
        </a:accent5>
        <a:accent6>
          <a:srgbClr val="604233"/>
        </a:accent6>
        <a:hlink>
          <a:srgbClr val="E2BC5E"/>
        </a:hlink>
        <a:folHlink>
          <a:srgbClr val="AB7F6B"/>
        </a:folHlink>
      </a:clrScheme>
      <a:clrMap bg1="dk2" tx1="lt1" bg2="dk1" tx2="lt2" accent1="accent1" accent2="accent2" accent3="accent3" accent4="accent4" accent5="accent5" accent6="accent6" hlink="hlink" folHlink="folHlink"/>
    </a:extraClrScheme>
    <a:extraClrScheme>
      <a:clrScheme name="Соревнование 4">
        <a:dk1>
          <a:srgbClr val="005A58"/>
        </a:dk1>
        <a:lt1>
          <a:srgbClr val="FFFFFF"/>
        </a:lt1>
        <a:dk2>
          <a:srgbClr val="009E9A"/>
        </a:dk2>
        <a:lt2>
          <a:srgbClr val="C5EBE4"/>
        </a:lt2>
        <a:accent1>
          <a:srgbClr val="0099CC"/>
        </a:accent1>
        <a:accent2>
          <a:srgbClr val="339933"/>
        </a:accent2>
        <a:accent3>
          <a:srgbClr val="AACCCA"/>
        </a:accent3>
        <a:accent4>
          <a:srgbClr val="DADADA"/>
        </a:accent4>
        <a:accent5>
          <a:srgbClr val="AACAE2"/>
        </a:accent5>
        <a:accent6>
          <a:srgbClr val="2D8A2D"/>
        </a:accent6>
        <a:hlink>
          <a:srgbClr val="00FF99"/>
        </a:hlink>
        <a:folHlink>
          <a:srgbClr val="4CD2D2"/>
        </a:folHlink>
      </a:clrScheme>
      <a:clrMap bg1="dk2" tx1="lt1" bg2="dk1" tx2="lt2" accent1="accent1" accent2="accent2" accent3="accent3" accent4="accent4" accent5="accent5" accent6="accent6" hlink="hlink" folHlink="folHlink"/>
    </a:extraClrScheme>
    <a:extraClrScheme>
      <a:clrScheme name="Соревнование 5">
        <a:dk1>
          <a:srgbClr val="000070"/>
        </a:dk1>
        <a:lt1>
          <a:srgbClr val="FFFFFF"/>
        </a:lt1>
        <a:dk2>
          <a:srgbClr val="0000FF"/>
        </a:dk2>
        <a:lt2>
          <a:srgbClr val="C5C5FF"/>
        </a:lt2>
        <a:accent1>
          <a:srgbClr val="0099FF"/>
        </a:accent1>
        <a:accent2>
          <a:srgbClr val="7883B4"/>
        </a:accent2>
        <a:accent3>
          <a:srgbClr val="AAAAFF"/>
        </a:accent3>
        <a:accent4>
          <a:srgbClr val="DADADA"/>
        </a:accent4>
        <a:accent5>
          <a:srgbClr val="AACAFF"/>
        </a:accent5>
        <a:accent6>
          <a:srgbClr val="6C76A3"/>
        </a:accent6>
        <a:hlink>
          <a:srgbClr val="00FFFF"/>
        </a:hlink>
        <a:folHlink>
          <a:srgbClr val="2DBF68"/>
        </a:folHlink>
      </a:clrScheme>
      <a:clrMap bg1="dk2" tx1="lt1" bg2="dk1" tx2="lt2" accent1="accent1" accent2="accent2" accent3="accent3" accent4="accent4" accent5="accent5" accent6="accent6" hlink="hlink" folHlink="folHlink"/>
    </a:extraClrScheme>
    <a:extraClrScheme>
      <a:clrScheme name="Соревнование 6">
        <a:dk1>
          <a:srgbClr val="4D4D4D"/>
        </a:dk1>
        <a:lt1>
          <a:srgbClr val="FFFFFF"/>
        </a:lt1>
        <a:dk2>
          <a:srgbClr val="8202E2"/>
        </a:dk2>
        <a:lt2>
          <a:srgbClr val="CCCCFF"/>
        </a:lt2>
        <a:accent1>
          <a:srgbClr val="CC99FF"/>
        </a:accent1>
        <a:accent2>
          <a:srgbClr val="666699"/>
        </a:accent2>
        <a:accent3>
          <a:srgbClr val="C1AAEE"/>
        </a:accent3>
        <a:accent4>
          <a:srgbClr val="DADADA"/>
        </a:accent4>
        <a:accent5>
          <a:srgbClr val="E2CAFF"/>
        </a:accent5>
        <a:accent6>
          <a:srgbClr val="5C5C8A"/>
        </a:accent6>
        <a:hlink>
          <a:srgbClr val="FF7C80"/>
        </a:hlink>
        <a:folHlink>
          <a:srgbClr val="FF5050"/>
        </a:folHlink>
      </a:clrScheme>
      <a:clrMap bg1="dk2" tx1="lt1" bg2="dk1" tx2="lt2" accent1="accent1" accent2="accent2" accent3="accent3" accent4="accent4" accent5="accent5" accent6="accent6" hlink="hlink" folHlink="folHlink"/>
    </a:extraClrScheme>
    <a:extraClrScheme>
      <a:clrScheme name="Соревнование 7">
        <a:dk1>
          <a:srgbClr val="575863"/>
        </a:dk1>
        <a:lt1>
          <a:srgbClr val="FFFFFF"/>
        </a:lt1>
        <a:dk2>
          <a:srgbClr val="818982"/>
        </a:dk2>
        <a:lt2>
          <a:srgbClr val="EAEAEA"/>
        </a:lt2>
        <a:accent1>
          <a:srgbClr val="CC6600"/>
        </a:accent1>
        <a:accent2>
          <a:srgbClr val="A4A686"/>
        </a:accent2>
        <a:accent3>
          <a:srgbClr val="C1C4C1"/>
        </a:accent3>
        <a:accent4>
          <a:srgbClr val="DADADA"/>
        </a:accent4>
        <a:accent5>
          <a:srgbClr val="E2B8AA"/>
        </a:accent5>
        <a:accent6>
          <a:srgbClr val="949679"/>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Соревнование 8">
        <a:dk1>
          <a:srgbClr val="000000"/>
        </a:dk1>
        <a:lt1>
          <a:srgbClr val="FFFFFF"/>
        </a:lt1>
        <a:dk2>
          <a:srgbClr val="000000"/>
        </a:dk2>
        <a:lt2>
          <a:srgbClr val="CDCDCD"/>
        </a:lt2>
        <a:accent1>
          <a:srgbClr val="CDD9F7"/>
        </a:accent1>
        <a:accent2>
          <a:srgbClr val="99FF33"/>
        </a:accent2>
        <a:accent3>
          <a:srgbClr val="FFFFFF"/>
        </a:accent3>
        <a:accent4>
          <a:srgbClr val="000000"/>
        </a:accent4>
        <a:accent5>
          <a:srgbClr val="E3E9FA"/>
        </a:accent5>
        <a:accent6>
          <a:srgbClr val="8AE72D"/>
        </a:accent6>
        <a:hlink>
          <a:srgbClr val="0033CC"/>
        </a:hlink>
        <a:folHlink>
          <a:srgbClr val="66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Исполнительная">
  <a:themeElements>
    <a:clrScheme name="Другая 22">
      <a:dk1>
        <a:sysClr val="windowText" lastClr="000000"/>
      </a:dk1>
      <a:lt1>
        <a:sysClr val="window" lastClr="FFFFFF"/>
      </a:lt1>
      <a:dk2>
        <a:srgbClr val="2F5897"/>
      </a:dk2>
      <a:lt2>
        <a:srgbClr val="E4E9EF"/>
      </a:lt2>
      <a:accent1>
        <a:srgbClr val="6076B4"/>
      </a:accent1>
      <a:accent2>
        <a:srgbClr val="F7D8B8"/>
      </a:accent2>
      <a:accent3>
        <a:srgbClr val="F0B57A"/>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Исполнительная">
  <a:themeElements>
    <a:clrScheme name="Другая 22">
      <a:dk1>
        <a:sysClr val="windowText" lastClr="000000"/>
      </a:dk1>
      <a:lt1>
        <a:sysClr val="window" lastClr="FFFFFF"/>
      </a:lt1>
      <a:dk2>
        <a:srgbClr val="2F5897"/>
      </a:dk2>
      <a:lt2>
        <a:srgbClr val="E4E9EF"/>
      </a:lt2>
      <a:accent1>
        <a:srgbClr val="6076B4"/>
      </a:accent1>
      <a:accent2>
        <a:srgbClr val="F7D8B8"/>
      </a:accent2>
      <a:accent3>
        <a:srgbClr val="F0B57A"/>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3074</TotalTime>
  <Words>4911</Words>
  <Application>Microsoft Office PowerPoint</Application>
  <PresentationFormat>Экран (4:3)</PresentationFormat>
  <Paragraphs>240</Paragraphs>
  <Slides>84</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84</vt:i4>
      </vt:variant>
    </vt:vector>
  </HeadingPairs>
  <TitlesOfParts>
    <vt:vector size="98" baseType="lpstr">
      <vt:lpstr>Arial</vt:lpstr>
      <vt:lpstr>Calibri</vt:lpstr>
      <vt:lpstr>Century Gothic</vt:lpstr>
      <vt:lpstr>Courier New</vt:lpstr>
      <vt:lpstr>Palatino Linotype</vt:lpstr>
      <vt:lpstr>Tahoma</vt:lpstr>
      <vt:lpstr>Times New Roman</vt:lpstr>
      <vt:lpstr>TimesNewRomanPS-BoldMT</vt:lpstr>
      <vt:lpstr>Verdana</vt:lpstr>
      <vt:lpstr>Wingdings</vt:lpstr>
      <vt:lpstr>Оформление по умолчанию</vt:lpstr>
      <vt:lpstr>Соревнование</vt:lpstr>
      <vt:lpstr>Исполнительная</vt:lpstr>
      <vt:lpstr>1_Исполнительная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ПВИ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ВМКСиС</dc:creator>
  <cp:lastModifiedBy>Пользователь Windows</cp:lastModifiedBy>
  <cp:revision>200</cp:revision>
  <dcterms:created xsi:type="dcterms:W3CDTF">2008-01-10T05:46:05Z</dcterms:created>
  <dcterms:modified xsi:type="dcterms:W3CDTF">2020-09-21T08:00:00Z</dcterms:modified>
</cp:coreProperties>
</file>