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6" r:id="rId4"/>
  </p:sldMasterIdLst>
  <p:notesMasterIdLst>
    <p:notesMasterId r:id="rId125"/>
  </p:notesMasterIdLst>
  <p:sldIdLst>
    <p:sldId id="256" r:id="rId5"/>
    <p:sldId id="257" r:id="rId6"/>
    <p:sldId id="285"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 id="369" r:id="rId90"/>
    <p:sldId id="370" r:id="rId91"/>
    <p:sldId id="371" r:id="rId92"/>
    <p:sldId id="372" r:id="rId93"/>
    <p:sldId id="373" r:id="rId94"/>
    <p:sldId id="374" r:id="rId95"/>
    <p:sldId id="375" r:id="rId96"/>
    <p:sldId id="376" r:id="rId97"/>
    <p:sldId id="377" r:id="rId98"/>
    <p:sldId id="378" r:id="rId99"/>
    <p:sldId id="379" r:id="rId100"/>
    <p:sldId id="380" r:id="rId101"/>
    <p:sldId id="381" r:id="rId102"/>
    <p:sldId id="382" r:id="rId103"/>
    <p:sldId id="383" r:id="rId104"/>
    <p:sldId id="384" r:id="rId105"/>
    <p:sldId id="385" r:id="rId106"/>
    <p:sldId id="386" r:id="rId107"/>
    <p:sldId id="387" r:id="rId108"/>
    <p:sldId id="388" r:id="rId109"/>
    <p:sldId id="389" r:id="rId110"/>
    <p:sldId id="390" r:id="rId111"/>
    <p:sldId id="391" r:id="rId112"/>
    <p:sldId id="392" r:id="rId113"/>
    <p:sldId id="393" r:id="rId114"/>
    <p:sldId id="394" r:id="rId115"/>
    <p:sldId id="395" r:id="rId116"/>
    <p:sldId id="396" r:id="rId117"/>
    <p:sldId id="397" r:id="rId118"/>
    <p:sldId id="398" r:id="rId119"/>
    <p:sldId id="399" r:id="rId120"/>
    <p:sldId id="400" r:id="rId121"/>
    <p:sldId id="401" r:id="rId122"/>
    <p:sldId id="402" r:id="rId123"/>
    <p:sldId id="403" r:id="rId124"/>
  </p:sldIdLst>
  <p:sldSz cx="9144000" cy="6858000" type="screen4x3"/>
  <p:notesSz cx="6797675" cy="9926638"/>
  <p:defaultTextStyle>
    <a:defPPr>
      <a:defRPr lang="ru-RU"/>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66"/>
    <a:srgbClr val="FF0000"/>
    <a:srgbClr val="0000FF"/>
    <a:srgbClr val="0066FF"/>
    <a:srgbClr val="FFCC99"/>
    <a:srgbClr val="FFCC66"/>
    <a:srgbClr val="FF9900"/>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4" autoAdjust="0"/>
    <p:restoredTop sz="94532" autoAdjust="0"/>
  </p:normalViewPr>
  <p:slideViewPr>
    <p:cSldViewPr>
      <p:cViewPr varScale="1">
        <p:scale>
          <a:sx n="78" d="100"/>
          <a:sy n="78" d="100"/>
        </p:scale>
        <p:origin x="143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ru-RU"/>
          </a:p>
        </p:txBody>
      </p:sp>
      <p:sp>
        <p:nvSpPr>
          <p:cNvPr id="3" name="Дата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defRPr>
            </a:lvl1pPr>
          </a:lstStyle>
          <a:p>
            <a:pPr>
              <a:defRPr/>
            </a:pPr>
            <a:fld id="{8D10BD62-4236-432B-9CC8-A511C4A8EA47}" type="datetimeFigureOut">
              <a:rPr lang="ru-RU"/>
              <a:pPr>
                <a:defRPr/>
              </a:pPr>
              <a:t>21.09.2020</a:t>
            </a:fld>
            <a:endParaRPr lang="ru-RU"/>
          </a:p>
        </p:txBody>
      </p:sp>
      <p:sp>
        <p:nvSpPr>
          <p:cNvPr id="4" name="Образ слайда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ru-RU"/>
          </a:p>
        </p:txBody>
      </p:sp>
      <p:sp>
        <p:nvSpPr>
          <p:cNvPr id="7" name="Номер слайда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F46E6C3-2E16-4074-A913-8D64A84F1A84}" type="slidenum">
              <a:rPr lang="ru-RU" altLang="ru-RU"/>
              <a:pPr>
                <a:defRPr/>
              </a:pPr>
              <a:t>‹#›</a:t>
            </a:fld>
            <a:endParaRPr lang="ru-RU" altLang="ru-RU"/>
          </a:p>
        </p:txBody>
      </p:sp>
    </p:spTree>
    <p:extLst>
      <p:ext uri="{BB962C8B-B14F-4D97-AF65-F5344CB8AC3E}">
        <p14:creationId xmlns:p14="http://schemas.microsoft.com/office/powerpoint/2010/main" val="344508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7652" name="Номер слайда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56D4CC-7DEB-4CBC-BC6E-C758D87B6660}" type="slidenum">
              <a:rPr lang="ru-RU" altLang="ru-RU">
                <a:latin typeface="Calibri" panose="020F0502020204030204" pitchFamily="34" charset="0"/>
              </a:rPr>
              <a:pPr eaLnBrk="1" hangingPunct="1"/>
              <a:t>3</a:t>
            </a:fld>
            <a:endParaRPr lang="ru-RU" altLang="ru-RU">
              <a:latin typeface="Calibri" panose="020F0502020204030204" pitchFamily="34" charset="0"/>
            </a:endParaRPr>
          </a:p>
        </p:txBody>
      </p:sp>
    </p:spTree>
    <p:extLst>
      <p:ext uri="{BB962C8B-B14F-4D97-AF65-F5344CB8AC3E}">
        <p14:creationId xmlns:p14="http://schemas.microsoft.com/office/powerpoint/2010/main" val="227960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655B5455-29B6-497C-827D-B8A0DEACE697}" type="slidenum">
              <a:rPr lang="ru-RU" altLang="ru-RU"/>
              <a:pPr>
                <a:defRPr/>
              </a:pPr>
              <a:t>‹#›</a:t>
            </a:fld>
            <a:endParaRPr lang="ru-RU" altLang="ru-RU"/>
          </a:p>
        </p:txBody>
      </p:sp>
    </p:spTree>
    <p:extLst>
      <p:ext uri="{BB962C8B-B14F-4D97-AF65-F5344CB8AC3E}">
        <p14:creationId xmlns:p14="http://schemas.microsoft.com/office/powerpoint/2010/main" val="40862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FCFDEBB-1D42-44B3-9194-2F1C49185AF3}" type="slidenum">
              <a:rPr lang="ru-RU" altLang="ru-RU"/>
              <a:pPr>
                <a:defRPr/>
              </a:pPr>
              <a:t>‹#›</a:t>
            </a:fld>
            <a:endParaRPr lang="ru-RU" altLang="ru-RU"/>
          </a:p>
        </p:txBody>
      </p:sp>
    </p:spTree>
    <p:extLst>
      <p:ext uri="{BB962C8B-B14F-4D97-AF65-F5344CB8AC3E}">
        <p14:creationId xmlns:p14="http://schemas.microsoft.com/office/powerpoint/2010/main" val="63742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A499C2C3-0CE1-48C4-B458-D05D4C41E903}" type="slidenum">
              <a:rPr lang="ru-RU" altLang="ru-RU"/>
              <a:pPr>
                <a:defRPr/>
              </a:pPr>
              <a:t>‹#›</a:t>
            </a:fld>
            <a:endParaRPr lang="ru-RU" altLang="ru-RU"/>
          </a:p>
        </p:txBody>
      </p:sp>
    </p:spTree>
    <p:extLst>
      <p:ext uri="{BB962C8B-B14F-4D97-AF65-F5344CB8AC3E}">
        <p14:creationId xmlns:p14="http://schemas.microsoft.com/office/powerpoint/2010/main" val="3595830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274638"/>
            <a:ext cx="8229600" cy="5851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6AFBB772-7D51-4C11-8C64-1FB404CEB953}" type="slidenum">
              <a:rPr lang="ru-RU" altLang="ru-RU"/>
              <a:pPr>
                <a:defRPr/>
              </a:pPr>
              <a:t>‹#›</a:t>
            </a:fld>
            <a:endParaRPr lang="ru-RU" altLang="ru-RU"/>
          </a:p>
        </p:txBody>
      </p:sp>
    </p:spTree>
    <p:extLst>
      <p:ext uri="{BB962C8B-B14F-4D97-AF65-F5344CB8AC3E}">
        <p14:creationId xmlns:p14="http://schemas.microsoft.com/office/powerpoint/2010/main" val="1992003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266" name="Rectangle 2"/>
          <p:cNvSpPr>
            <a:spLocks noGrp="1" noRot="1" noChangeArrowheads="1"/>
          </p:cNvSpPr>
          <p:nvPr>
            <p:ph type="ctrTitle"/>
          </p:nvPr>
        </p:nvSpPr>
        <p:spPr>
          <a:xfrm>
            <a:off x="685800" y="1981200"/>
            <a:ext cx="7772400" cy="1600200"/>
          </a:xfrm>
        </p:spPr>
        <p:txBody>
          <a:bodyPr/>
          <a:lstStyle>
            <a:lvl1pPr>
              <a:defRPr/>
            </a:lvl1pPr>
          </a:lstStyle>
          <a:p>
            <a:r>
              <a:rPr lang="ru-RU"/>
              <a:t>Образец заголовка</a:t>
            </a:r>
          </a:p>
        </p:txBody>
      </p:sp>
      <p:sp>
        <p:nvSpPr>
          <p:cNvPr id="1126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5317841-7CC8-4F71-B917-48947D39AA17}"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82689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9200A6A-9738-4930-8CE4-600C87B0F0F7}"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4565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BB4948-CE2C-48DE-9301-055C70C33E1B}"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33229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301625"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BD03D8D-9E8F-41FD-87F6-A7B46DDD60E0}"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06940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146E325-7997-46C8-8772-E695D78D34AE}"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5613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C59583-EC2E-4A7F-8A42-4667C0845227}"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02543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AC7207-8A7C-4900-B202-B20B2C9A6175}"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3725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215B570-33C7-4F9F-8FF9-2F8279905843}" type="slidenum">
              <a:rPr lang="ru-RU" altLang="ru-RU"/>
              <a:pPr>
                <a:defRPr/>
              </a:pPr>
              <a:t>‹#›</a:t>
            </a:fld>
            <a:endParaRPr lang="ru-RU" altLang="ru-RU"/>
          </a:p>
        </p:txBody>
      </p:sp>
    </p:spTree>
    <p:extLst>
      <p:ext uri="{BB962C8B-B14F-4D97-AF65-F5344CB8AC3E}">
        <p14:creationId xmlns:p14="http://schemas.microsoft.com/office/powerpoint/2010/main" val="2542068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5AFCABF-0D29-4854-8C64-C7E829E812AE}"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60303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439C32-A685-4981-A7E2-C99411868CD4}"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11805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F007FF-FCD4-4831-9BBB-10D28B662E06}"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85608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07188" y="228600"/>
            <a:ext cx="2135187" cy="58705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301625" y="228600"/>
            <a:ext cx="6253163" cy="58705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1C1D2D4-B2FE-4AE0-A27D-E4EA7F689A92}"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82869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625" y="228600"/>
            <a:ext cx="8510588" cy="1325563"/>
          </a:xfrm>
        </p:spPr>
        <p:txBody>
          <a:bodyPr/>
          <a:lstStyle/>
          <a:p>
            <a:r>
              <a:rPr lang="ru-RU"/>
              <a:t>Образец заголовка</a:t>
            </a:r>
          </a:p>
        </p:txBody>
      </p:sp>
      <p:sp>
        <p:nvSpPr>
          <p:cNvPr id="3" name="Таблица 2"/>
          <p:cNvSpPr>
            <a:spLocks noGrp="1"/>
          </p:cNvSpPr>
          <p:nvPr>
            <p:ph type="tbl" idx="1"/>
          </p:nvPr>
        </p:nvSpPr>
        <p:spPr>
          <a:xfrm>
            <a:off x="301625" y="1676400"/>
            <a:ext cx="8540750" cy="4422775"/>
          </a:xfrm>
        </p:spPr>
        <p:txBody>
          <a:bodyPr/>
          <a:lstStyle/>
          <a:p>
            <a:pPr lvl="0"/>
            <a:endParaRPr lang="ru-RU" noProof="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15E0848-7B38-4706-AB70-940696F3B7AA}"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9586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5CD84DF-83FC-498B-9696-CDD95FBF609C}"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662870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0315E22-2F3A-4C35-A783-1579811379DF}"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32285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28559E8-1C16-4887-9A56-4A59FA4432D2}"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155382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Нижний колонтитул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 name="Номер слайда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C58F7FB-BA30-47E4-8A12-3CAF6F5577F3}"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81807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a:t>Образец заголовка</a:t>
            </a:r>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 name="Нижний колонтитул 7"/>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 name="Номер слайда 8"/>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0800878-A526-481B-BA75-F8C5A0724D32}"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0384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A8525792-3BB4-494C-8435-A11BE1965307}" type="slidenum">
              <a:rPr lang="ru-RU" altLang="ru-RU"/>
              <a:pPr>
                <a:defRPr/>
              </a:pPr>
              <a:t>‹#›</a:t>
            </a:fld>
            <a:endParaRPr lang="ru-RU" altLang="ru-RU"/>
          </a:p>
        </p:txBody>
      </p:sp>
    </p:spTree>
    <p:extLst>
      <p:ext uri="{BB962C8B-B14F-4D97-AF65-F5344CB8AC3E}">
        <p14:creationId xmlns:p14="http://schemas.microsoft.com/office/powerpoint/2010/main" val="31277609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 name="Нижний колонтитул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Номер слайда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4A320B7-CFD7-47A9-9A35-4754C67441F5}"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16804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 name="Нижний колонтитул 2"/>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 name="Номер слайда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50BC13-7E06-4200-BEB1-ECCBCC1D920C}"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97473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Нижний колонтитул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 name="Номер слайда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34C0F2B-6A18-49A0-B045-1C043F96ED51}"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56572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Нижний колонтитул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 name="Номер слайда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760BDD9-0F57-4F81-83AF-A8330BABA67F}"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624654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58695B-6709-42C8-8DC5-7D731464E714}"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344118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1E751FC-C1AE-4070-9B54-F2857D02D0E6}"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723989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6D2A365-44EF-4250-B768-43D132603505}"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C6C374-F385-4DD5-89FA-6C98BFDDD857}"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717419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BB8230C-E27C-4CD1-8BA7-47D864D4F670}"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C8EBAE3-91F9-4A89-9104-7C69E3F82DDC}"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29908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82EA63-3819-42DE-9977-CF2D0B4A7872}"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C277136-9457-4C11-B131-6D4BD036CF36}"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5101232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0FDF80E-D286-40DF-B31C-9E3F1ED10B9E}"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58D49F9-546E-4FED-B273-BEE80E0E8458}"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93401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1993392-2DAF-406B-A5B9-97027D295F49}" type="slidenum">
              <a:rPr lang="ru-RU" altLang="ru-RU"/>
              <a:pPr>
                <a:defRPr/>
              </a:pPr>
              <a:t>‹#›</a:t>
            </a:fld>
            <a:endParaRPr lang="ru-RU" altLang="ru-RU"/>
          </a:p>
        </p:txBody>
      </p:sp>
    </p:spTree>
    <p:extLst>
      <p:ext uri="{BB962C8B-B14F-4D97-AF65-F5344CB8AC3E}">
        <p14:creationId xmlns:p14="http://schemas.microsoft.com/office/powerpoint/2010/main" val="961839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0015DE0-2C60-42ED-BA2F-87B5A5B1C6F2}"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9216CC9-7385-42AD-96DA-137447B94C58}"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124023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6130D94-621A-4F71-A852-888EAE349F47}"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9F8813-8263-4883-9A17-88B7878A1CD7}"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5736169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6F2519D-F91D-4B20-944C-532B88C2876D}"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09B3ED0-921C-46DB-B820-029D97AAD382}"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2680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25B1CE2-CD44-4F9F-ABCA-DFB9248603E5}"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78DE3FF-B19B-4EB4-B930-C769ADC4493D}"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08652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AA9714B-55F2-4E69-AF43-1108E92FAD6B}"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D476E38-E192-436A-94FB-29C6A2523C62}"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557016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4449FE5-A2DF-4FD7-9DA1-777A5351DAC1}"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016B3EE-915A-4633-B851-747A192969E9}"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087638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021690-E9B6-461D-97E8-CC13C4AB0723}"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3F198B0-6F57-449A-8D1D-89B6F5E97109}"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27683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DB3BF133-6802-415B-8A88-816D7A409FAF}" type="slidenum">
              <a:rPr lang="ru-RU" altLang="ru-RU"/>
              <a:pPr>
                <a:defRPr/>
              </a:pPr>
              <a:t>‹#›</a:t>
            </a:fld>
            <a:endParaRPr lang="ru-RU" altLang="ru-RU"/>
          </a:p>
        </p:txBody>
      </p:sp>
    </p:spTree>
    <p:extLst>
      <p:ext uri="{BB962C8B-B14F-4D97-AF65-F5344CB8AC3E}">
        <p14:creationId xmlns:p14="http://schemas.microsoft.com/office/powerpoint/2010/main" val="371528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DCCA4C34-733F-4817-9BF1-F7736C6749A6}" type="slidenum">
              <a:rPr lang="ru-RU" altLang="ru-RU"/>
              <a:pPr>
                <a:defRPr/>
              </a:pPr>
              <a:t>‹#›</a:t>
            </a:fld>
            <a:endParaRPr lang="ru-RU" altLang="ru-RU"/>
          </a:p>
        </p:txBody>
      </p:sp>
    </p:spTree>
    <p:extLst>
      <p:ext uri="{BB962C8B-B14F-4D97-AF65-F5344CB8AC3E}">
        <p14:creationId xmlns:p14="http://schemas.microsoft.com/office/powerpoint/2010/main" val="216905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BDF04936-792C-4856-B919-A00F61955BFF}" type="slidenum">
              <a:rPr lang="ru-RU" altLang="ru-RU"/>
              <a:pPr>
                <a:defRPr/>
              </a:pPr>
              <a:t>‹#›</a:t>
            </a:fld>
            <a:endParaRPr lang="ru-RU" altLang="ru-RU"/>
          </a:p>
        </p:txBody>
      </p:sp>
    </p:spTree>
    <p:extLst>
      <p:ext uri="{BB962C8B-B14F-4D97-AF65-F5344CB8AC3E}">
        <p14:creationId xmlns:p14="http://schemas.microsoft.com/office/powerpoint/2010/main" val="347302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DF1DFD8-3688-4986-B11D-6CCF6E8A1623}" type="slidenum">
              <a:rPr lang="ru-RU" altLang="ru-RU"/>
              <a:pPr>
                <a:defRPr/>
              </a:pPr>
              <a:t>‹#›</a:t>
            </a:fld>
            <a:endParaRPr lang="ru-RU" altLang="ru-RU"/>
          </a:p>
        </p:txBody>
      </p:sp>
    </p:spTree>
    <p:extLst>
      <p:ext uri="{BB962C8B-B14F-4D97-AF65-F5344CB8AC3E}">
        <p14:creationId xmlns:p14="http://schemas.microsoft.com/office/powerpoint/2010/main" val="22558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0C636FEE-D533-424F-AE25-8F60FCBB5E0B}" type="slidenum">
              <a:rPr lang="ru-RU" altLang="ru-RU"/>
              <a:pPr>
                <a:defRPr/>
              </a:pPr>
              <a:t>‹#›</a:t>
            </a:fld>
            <a:endParaRPr lang="ru-RU" altLang="ru-RU"/>
          </a:p>
        </p:txBody>
      </p:sp>
    </p:spTree>
    <p:extLst>
      <p:ext uri="{BB962C8B-B14F-4D97-AF65-F5344CB8AC3E}">
        <p14:creationId xmlns:p14="http://schemas.microsoft.com/office/powerpoint/2010/main" val="346073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0BD33332-7F73-4C88-B429-F4104B6D744B}" type="slidenum">
              <a:rPr lang="ru-RU" altLang="ru-RU"/>
              <a:pPr>
                <a:defRPr/>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bwMode="auto">
          <a:xfrm>
            <a:off x="301625" y="228600"/>
            <a:ext cx="8510588" cy="1325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43" name="Rectangle 3"/>
          <p:cNvSpPr>
            <a:spLocks noGrp="1" noRot="1" noChangeArrowheads="1"/>
          </p:cNvSpPr>
          <p:nvPr>
            <p:ph type="body" idx="1"/>
          </p:nvPr>
        </p:nvSpPr>
        <p:spPr bwMode="auto">
          <a:xfrm>
            <a:off x="301625" y="1676400"/>
            <a:ext cx="8540750" cy="442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244" name="Rectangle 4"/>
          <p:cNvSpPr>
            <a:spLocks noGrp="1" noChangeArrowheads="1"/>
          </p:cNvSpPr>
          <p:nvPr>
            <p:ph type="dt" sz="half" idx="2"/>
          </p:nvPr>
        </p:nvSpPr>
        <p:spPr bwMode="auto">
          <a:xfrm>
            <a:off x="3048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smtClean="0">
                <a:solidFill>
                  <a:schemeClr val="tx1"/>
                </a:solidFill>
                <a:effectLst>
                  <a:outerShdw blurRad="38100" dist="38100" dir="2700000" algn="tl">
                    <a:srgbClr val="000000"/>
                  </a:outerShdw>
                </a:effectLst>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2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solidFill>
                  <a:schemeClr val="tx1"/>
                </a:solidFill>
                <a:effectLst>
                  <a:outerShdw blurRad="38100" dist="38100" dir="2700000" algn="tl">
                    <a:srgbClr val="000000"/>
                  </a:outerShdw>
                </a:effectLst>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246" name="Rectangle 6"/>
          <p:cNvSpPr>
            <a:spLocks noGrp="1" noChangeArrowheads="1"/>
          </p:cNvSpPr>
          <p:nvPr>
            <p:ph type="sldNum" sz="quarter" idx="4"/>
          </p:nvPr>
        </p:nvSpPr>
        <p:spPr bwMode="auto">
          <a:xfrm>
            <a:off x="65532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1"/>
                </a:solidFill>
                <a:effectLst>
                  <a:outerShdw blurRad="38100" dist="38100" dir="2700000" algn="tl">
                    <a:srgbClr val="00000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2218753-252A-49B1-8DAD-0FDC8E3E781B}" type="slidenum">
              <a:rPr kumimoji="0" lang="ru-RU" altLang="ru-RU" sz="1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01978317"/>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E4F2C0D-0E6E-41B8-ADD8-952BE8550464}" type="slidenum">
              <a:rPr kumimoji="0" lang="ru-RU" altLang="ru-RU"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654378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7171"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DBF172C-D053-4CBC-8B79-496E4D3D929A}"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21.09.2020</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2CBF2B6-5C48-463B-9FDA-637AA2370A4D}" type="slidenum">
              <a:rPr kumimoji="0" lang="ru-RU" altLang="ru-RU"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25065254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6.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6.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6.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6.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7.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6.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216025" y="1412776"/>
            <a:ext cx="8784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ru-RU" altLang="ru-RU" sz="2000"/>
              <a:t>«</a:t>
            </a:r>
            <a:r>
              <a:rPr lang="ru-RU" altLang="ru-RU" sz="2000" b="1">
                <a:solidFill>
                  <a:srgbClr val="0066FF"/>
                </a:solidFill>
              </a:rPr>
              <a:t>ОРГАНИЗАЦИЯ ЭВМ И СИСТЕМ</a:t>
            </a:r>
            <a:r>
              <a:rPr lang="ru-RU" altLang="ru-RU" sz="2000"/>
              <a:t>» </a:t>
            </a:r>
            <a:endParaRPr lang="ru-RU" altLang="ru-RU" sz="2000" dirty="0"/>
          </a:p>
        </p:txBody>
      </p:sp>
      <p:sp>
        <p:nvSpPr>
          <p:cNvPr id="3076" name="Rectangle 6"/>
          <p:cNvSpPr>
            <a:spLocks noChangeArrowheads="1"/>
          </p:cNvSpPr>
          <p:nvPr/>
        </p:nvSpPr>
        <p:spPr bwMode="auto">
          <a:xfrm>
            <a:off x="431825" y="2286744"/>
            <a:ext cx="82804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08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ru-RU" altLang="ru-RU" sz="2000" b="1" dirty="0"/>
              <a:t>МОДУЛЬ 2 Организация памяти и ввода-вывода ЭВМ</a:t>
            </a:r>
          </a:p>
          <a:p>
            <a:pPr algn="ctr" eaLnBrk="1" hangingPunct="1">
              <a:spcBef>
                <a:spcPct val="0"/>
              </a:spcBef>
              <a:buFontTx/>
              <a:buNone/>
            </a:pPr>
            <a:r>
              <a:rPr lang="ru-RU" altLang="ru-RU" sz="2000" b="1" dirty="0"/>
              <a:t>РАЗДЕЛ 2 Способы организации ввода-вывода в ЭВМ</a:t>
            </a:r>
            <a:endParaRPr lang="en-US" altLang="ru-RU" sz="2000" b="1" dirty="0"/>
          </a:p>
          <a:p>
            <a:pPr algn="ctr" eaLnBrk="1" hangingPunct="1">
              <a:spcBef>
                <a:spcPct val="0"/>
              </a:spcBef>
              <a:buFontTx/>
              <a:buNone/>
            </a:pPr>
            <a:r>
              <a:rPr lang="ru-RU" altLang="ru-RU" sz="2000" b="1" dirty="0"/>
              <a:t>ТЕМА 8 «Способы организации ввода-вывода в ЭВМ»</a:t>
            </a:r>
          </a:p>
          <a:p>
            <a:pPr algn="ctr" eaLnBrk="1" hangingPunct="1">
              <a:spcBef>
                <a:spcPct val="0"/>
              </a:spcBef>
              <a:buFontTx/>
              <a:buNone/>
            </a:pPr>
            <a:endParaRPr lang="ru-RU" altLang="ru-RU" sz="2000" b="1" dirty="0"/>
          </a:p>
          <a:p>
            <a:pPr algn="ctr" eaLnBrk="1" hangingPunct="1">
              <a:spcBef>
                <a:spcPct val="0"/>
              </a:spcBef>
              <a:buFontTx/>
              <a:buNone/>
            </a:pPr>
            <a:r>
              <a:rPr lang="ru-RU" altLang="ru-RU" sz="2000" dirty="0"/>
              <a:t>(лекция)</a:t>
            </a:r>
          </a:p>
        </p:txBody>
      </p:sp>
      <p:sp>
        <p:nvSpPr>
          <p:cNvPr id="3077" name="Text Box 7"/>
          <p:cNvSpPr txBox="1">
            <a:spLocks noChangeArrowheads="1"/>
          </p:cNvSpPr>
          <p:nvPr/>
        </p:nvSpPr>
        <p:spPr bwMode="auto">
          <a:xfrm>
            <a:off x="5724525" y="5661025"/>
            <a:ext cx="297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000"/>
              <a:t>к.т.н. ПОГУДИН А.Л.</a:t>
            </a:r>
            <a:endParaRPr lang="ru-RU" altLang="ru-RU"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Общие сведения об архитектуре компьютера</a:t>
            </a:r>
          </a:p>
        </p:txBody>
      </p:sp>
      <p:sp>
        <p:nvSpPr>
          <p:cNvPr id="96259" name="Rectangle 3"/>
          <p:cNvSpPr>
            <a:spLocks noGrp="1" noRot="1" noChangeArrowheads="1"/>
          </p:cNvSpPr>
          <p:nvPr>
            <p:ph type="body" idx="1"/>
          </p:nvPr>
        </p:nvSpPr>
        <p:spPr>
          <a:xfrm>
            <a:off x="287338" y="1665288"/>
            <a:ext cx="8540750" cy="4284662"/>
          </a:xfrm>
        </p:spPr>
        <p:txBody>
          <a:bodyPr/>
          <a:lstStyle/>
          <a:p>
            <a:pPr marL="609600" indent="-609600" algn="ctr" eaLnBrk="1" hangingPunct="1">
              <a:buClr>
                <a:schemeClr val="tx1"/>
              </a:buClr>
              <a:buFont typeface="Wingdings" panose="05000000000000000000" pitchFamily="2" charset="2"/>
              <a:buNone/>
              <a:defRPr/>
            </a:pPr>
            <a:r>
              <a:rPr lang="ru-RU" sz="2800"/>
              <a:t>Память и</a:t>
            </a:r>
            <a:r>
              <a:rPr lang="en-US" sz="2800"/>
              <a:t> </a:t>
            </a:r>
            <a:r>
              <a:rPr lang="ru-RU" sz="2800"/>
              <a:t>устройства </a:t>
            </a:r>
            <a:r>
              <a:rPr lang="en-US" sz="2800"/>
              <a:t>I/O</a:t>
            </a:r>
            <a:endParaRPr lang="ru-RU" sz="2800"/>
          </a:p>
          <a:p>
            <a:pPr marL="609600" indent="-609600" eaLnBrk="1" hangingPunct="1">
              <a:spcBef>
                <a:spcPct val="100000"/>
              </a:spcBef>
              <a:buClr>
                <a:schemeClr val="tx1"/>
              </a:buClr>
              <a:defRPr/>
            </a:pPr>
            <a:r>
              <a:rPr lang="ru-RU" sz="2400"/>
              <a:t>Память:</a:t>
            </a:r>
            <a:endParaRPr lang="en-US" sz="2400"/>
          </a:p>
          <a:p>
            <a:pPr marL="990600" lvl="1" indent="-533400" eaLnBrk="1" hangingPunct="1">
              <a:buClr>
                <a:schemeClr val="tx1"/>
              </a:buClr>
              <a:defRPr/>
            </a:pPr>
            <a:r>
              <a:rPr lang="ru-RU" sz="2000"/>
              <a:t>Локализована в пространстве</a:t>
            </a:r>
            <a:endParaRPr lang="en-US" sz="2000"/>
          </a:p>
          <a:p>
            <a:pPr marL="990600" lvl="1" indent="-533400" eaLnBrk="1" hangingPunct="1">
              <a:buClr>
                <a:schemeClr val="tx1"/>
              </a:buClr>
              <a:defRPr/>
            </a:pPr>
            <a:r>
              <a:rPr lang="ru-RU" sz="2000"/>
              <a:t>Ячейки взаимно однозначно отображаются на линейное адресное пространство памяти.</a:t>
            </a:r>
          </a:p>
          <a:p>
            <a:pPr marL="609600" indent="-609600" eaLnBrk="1" hangingPunct="1">
              <a:buClr>
                <a:schemeClr val="tx1"/>
              </a:buClr>
              <a:defRPr/>
            </a:pPr>
            <a:r>
              <a:rPr lang="ru-RU" sz="2400"/>
              <a:t>Устройства </a:t>
            </a:r>
            <a:r>
              <a:rPr lang="en-US" sz="2400"/>
              <a:t>I/O:</a:t>
            </a:r>
          </a:p>
          <a:p>
            <a:pPr marL="990600" lvl="1" indent="-533400" eaLnBrk="1" hangingPunct="1">
              <a:buClr>
                <a:schemeClr val="tx1"/>
              </a:buClr>
              <a:defRPr/>
            </a:pPr>
            <a:r>
              <a:rPr lang="ru-RU" sz="2000"/>
              <a:t>Пространственно разнесены и подключаются к локальной магистрали через порты ввода-вывода.</a:t>
            </a:r>
          </a:p>
        </p:txBody>
      </p:sp>
      <p:sp>
        <p:nvSpPr>
          <p:cNvPr id="96261" name="Rectangle 5"/>
          <p:cNvSpPr>
            <a:spLocks noChangeArrowheads="1"/>
          </p:cNvSpPr>
          <p:nvPr/>
        </p:nvSpPr>
        <p:spPr bwMode="auto">
          <a:xfrm>
            <a:off x="1511300" y="5732463"/>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96262" name="Rectangle 6"/>
          <p:cNvSpPr>
            <a:spLocks noChangeArrowheads="1"/>
          </p:cNvSpPr>
          <p:nvPr/>
        </p:nvSpPr>
        <p:spPr bwMode="auto">
          <a:xfrm>
            <a:off x="3887788" y="57340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96263" name="Rectangle 7"/>
          <p:cNvSpPr>
            <a:spLocks noChangeArrowheads="1"/>
          </p:cNvSpPr>
          <p:nvPr/>
        </p:nvSpPr>
        <p:spPr bwMode="auto">
          <a:xfrm>
            <a:off x="6443663" y="57340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96264" name="AutoShape 8"/>
          <p:cNvSpPr>
            <a:spLocks noChangeArrowheads="1"/>
          </p:cNvSpPr>
          <p:nvPr/>
        </p:nvSpPr>
        <p:spPr bwMode="auto">
          <a:xfrm rot="5400000">
            <a:off x="2016125" y="5265738"/>
            <a:ext cx="539750" cy="323850"/>
          </a:xfrm>
          <a:prstGeom prst="notchedRightArrow">
            <a:avLst>
              <a:gd name="adj1" fmla="val 50000"/>
              <a:gd name="adj2" fmla="val 41667"/>
            </a:avLst>
          </a:prstGeom>
          <a:solidFill>
            <a:schemeClr val="tx1"/>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6265" name="AutoShape 9"/>
          <p:cNvSpPr>
            <a:spLocks noChangeArrowheads="1"/>
          </p:cNvSpPr>
          <p:nvPr/>
        </p:nvSpPr>
        <p:spPr bwMode="auto">
          <a:xfrm rot="5400000">
            <a:off x="4068763" y="5265738"/>
            <a:ext cx="539750" cy="323850"/>
          </a:xfrm>
          <a:prstGeom prst="notchedRightArrow">
            <a:avLst>
              <a:gd name="adj1" fmla="val 50000"/>
              <a:gd name="adj2" fmla="val 41667"/>
            </a:avLst>
          </a:prstGeom>
          <a:solidFill>
            <a:schemeClr val="tx1"/>
          </a:solidFill>
          <a:ln w="28575">
            <a:noFill/>
            <a:miter lim="800000"/>
            <a:headEnd/>
            <a:tailEnd/>
          </a:ln>
          <a:effectLst/>
        </p:spPr>
        <p:txBody>
          <a:bodyPr rot="10800000" vert="eaVert"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C0C0C0"/>
                </a:outerShdw>
              </a:effectLst>
              <a:uLnTx/>
              <a:uFillTx/>
              <a:latin typeface="Arial" charset="0"/>
              <a:ea typeface="+mn-ea"/>
              <a:cs typeface="+mn-cs"/>
            </a:endParaRPr>
          </a:p>
        </p:txBody>
      </p:sp>
      <p:sp>
        <p:nvSpPr>
          <p:cNvPr id="96266" name="AutoShape 10"/>
          <p:cNvSpPr>
            <a:spLocks noChangeArrowheads="1"/>
          </p:cNvSpPr>
          <p:nvPr/>
        </p:nvSpPr>
        <p:spPr bwMode="auto">
          <a:xfrm rot="5400000">
            <a:off x="4284663" y="5265738"/>
            <a:ext cx="539750" cy="323850"/>
          </a:xfrm>
          <a:prstGeom prst="notchedRightArrow">
            <a:avLst>
              <a:gd name="adj1" fmla="val 50000"/>
              <a:gd name="adj2" fmla="val 41667"/>
            </a:avLst>
          </a:prstGeom>
          <a:solidFill>
            <a:schemeClr val="tx1"/>
          </a:solidFill>
          <a:ln w="28575">
            <a:noFill/>
            <a:miter lim="800000"/>
            <a:headEnd/>
            <a:tailEnd/>
          </a:ln>
          <a:effectLst/>
        </p:spPr>
        <p:txBody>
          <a:bodyPr rot="10800000" vert="eaVert"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C0C0C0"/>
                </a:outerShdw>
              </a:effectLst>
              <a:uLnTx/>
              <a:uFillTx/>
              <a:latin typeface="Arial" charset="0"/>
              <a:ea typeface="+mn-ea"/>
              <a:cs typeface="+mn-cs"/>
            </a:endParaRPr>
          </a:p>
        </p:txBody>
      </p:sp>
      <p:sp>
        <p:nvSpPr>
          <p:cNvPr id="96267" name="AutoShape 11"/>
          <p:cNvSpPr>
            <a:spLocks noChangeArrowheads="1"/>
          </p:cNvSpPr>
          <p:nvPr/>
        </p:nvSpPr>
        <p:spPr bwMode="auto">
          <a:xfrm rot="5400000">
            <a:off x="4500563" y="5265738"/>
            <a:ext cx="539750" cy="323850"/>
          </a:xfrm>
          <a:prstGeom prst="notchedRightArrow">
            <a:avLst>
              <a:gd name="adj1" fmla="val 50000"/>
              <a:gd name="adj2" fmla="val 41667"/>
            </a:avLst>
          </a:prstGeom>
          <a:solidFill>
            <a:schemeClr val="tx1"/>
          </a:solidFill>
          <a:ln w="28575">
            <a:noFill/>
            <a:miter lim="800000"/>
            <a:headEnd/>
            <a:tailEnd/>
          </a:ln>
          <a:effectLst/>
        </p:spPr>
        <p:txBody>
          <a:bodyPr rot="10800000" vert="eaVert"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C0C0C0"/>
                </a:outerShdw>
              </a:effectLst>
              <a:uLnTx/>
              <a:uFillTx/>
              <a:latin typeface="Arial" charset="0"/>
              <a:ea typeface="+mn-ea"/>
              <a:cs typeface="+mn-cs"/>
            </a:endParaRPr>
          </a:p>
        </p:txBody>
      </p:sp>
      <p:sp>
        <p:nvSpPr>
          <p:cNvPr id="96268" name="AutoShape 12"/>
          <p:cNvSpPr>
            <a:spLocks noChangeArrowheads="1"/>
          </p:cNvSpPr>
          <p:nvPr/>
        </p:nvSpPr>
        <p:spPr bwMode="auto">
          <a:xfrm rot="5400000">
            <a:off x="4679950" y="5265738"/>
            <a:ext cx="539750" cy="323850"/>
          </a:xfrm>
          <a:prstGeom prst="notchedRightArrow">
            <a:avLst>
              <a:gd name="adj1" fmla="val 50000"/>
              <a:gd name="adj2" fmla="val 41667"/>
            </a:avLst>
          </a:prstGeom>
          <a:solidFill>
            <a:schemeClr val="tx1"/>
          </a:solidFill>
          <a:ln w="28575">
            <a:noFill/>
            <a:miter lim="800000"/>
            <a:headEnd/>
            <a:tailEnd/>
          </a:ln>
          <a:effectLst/>
        </p:spPr>
        <p:txBody>
          <a:bodyPr rot="10800000" vert="eaVert"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C0C0C0"/>
                </a:outerShdw>
              </a:effectLst>
              <a:uLnTx/>
              <a:uFillTx/>
              <a:latin typeface="Arial" charset="0"/>
              <a:ea typeface="+mn-ea"/>
              <a:cs typeface="+mn-cs"/>
            </a:endParaRPr>
          </a:p>
        </p:txBody>
      </p:sp>
      <p:sp>
        <p:nvSpPr>
          <p:cNvPr id="96269" name="AutoShape 13"/>
          <p:cNvSpPr>
            <a:spLocks noChangeArrowheads="1"/>
          </p:cNvSpPr>
          <p:nvPr/>
        </p:nvSpPr>
        <p:spPr bwMode="auto">
          <a:xfrm rot="5400000">
            <a:off x="6732588" y="5265738"/>
            <a:ext cx="539750" cy="323850"/>
          </a:xfrm>
          <a:prstGeom prst="notchedRightArrow">
            <a:avLst>
              <a:gd name="adj1" fmla="val 50000"/>
              <a:gd name="adj2" fmla="val 41667"/>
            </a:avLst>
          </a:prstGeom>
          <a:solidFill>
            <a:schemeClr val="tx1"/>
          </a:solidFill>
          <a:ln w="28575">
            <a:noFill/>
            <a:miter lim="800000"/>
            <a:headEnd/>
            <a:tailEnd/>
          </a:ln>
          <a:effectLst/>
        </p:spPr>
        <p:txBody>
          <a:bodyPr rot="10800000" vert="eaVert"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C0C0C0"/>
                </a:outerShdw>
              </a:effectLst>
              <a:uLnTx/>
              <a:uFillTx/>
              <a:latin typeface="Arial" charset="0"/>
              <a:ea typeface="+mn-ea"/>
              <a:cs typeface="+mn-cs"/>
            </a:endParaRPr>
          </a:p>
        </p:txBody>
      </p:sp>
      <p:sp>
        <p:nvSpPr>
          <p:cNvPr id="96270" name="AutoShape 14"/>
          <p:cNvSpPr>
            <a:spLocks noChangeArrowheads="1"/>
          </p:cNvSpPr>
          <p:nvPr/>
        </p:nvSpPr>
        <p:spPr bwMode="auto">
          <a:xfrm rot="5400000">
            <a:off x="7127875" y="5265738"/>
            <a:ext cx="539750" cy="323850"/>
          </a:xfrm>
          <a:prstGeom prst="notchedRightArrow">
            <a:avLst>
              <a:gd name="adj1" fmla="val 50000"/>
              <a:gd name="adj2" fmla="val 41667"/>
            </a:avLst>
          </a:prstGeom>
          <a:solidFill>
            <a:schemeClr val="tx1"/>
          </a:solidFill>
          <a:ln w="28575">
            <a:noFill/>
            <a:miter lim="800000"/>
            <a:headEnd/>
            <a:tailEnd/>
          </a:ln>
          <a:effectLst/>
        </p:spPr>
        <p:txBody>
          <a:bodyPr rot="10800000" vert="eaVert"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C0C0C0"/>
                </a:outerShdw>
              </a:effectLst>
              <a:uLnTx/>
              <a:uFillTx/>
              <a:latin typeface="Arial" charset="0"/>
              <a:ea typeface="+mn-ea"/>
              <a:cs typeface="+mn-cs"/>
            </a:endParaRPr>
          </a:p>
        </p:txBody>
      </p:sp>
      <p:sp>
        <p:nvSpPr>
          <p:cNvPr id="96271" name="Rectangle 15"/>
          <p:cNvSpPr>
            <a:spLocks noChangeArrowheads="1"/>
          </p:cNvSpPr>
          <p:nvPr/>
        </p:nvSpPr>
        <p:spPr bwMode="auto">
          <a:xfrm>
            <a:off x="2224088" y="5157788"/>
            <a:ext cx="5254625" cy="144462"/>
          </a:xfrm>
          <a:prstGeom prst="rect">
            <a:avLst/>
          </a:prstGeom>
          <a:solidFill>
            <a:schemeClr val="tx1"/>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6273" name="Oval 17"/>
          <p:cNvSpPr>
            <a:spLocks noChangeArrowheads="1"/>
          </p:cNvSpPr>
          <p:nvPr/>
        </p:nvSpPr>
        <p:spPr bwMode="auto">
          <a:xfrm>
            <a:off x="2087563" y="5624513"/>
            <a:ext cx="360362" cy="217487"/>
          </a:xfrm>
          <a:prstGeom prst="ellipse">
            <a:avLst/>
          </a:prstGeom>
          <a:noFill/>
          <a:ln w="28575" cap="rnd">
            <a:solidFill>
              <a:schemeClr val="tx1"/>
            </a:solidFill>
            <a:prstDash val="sysDot"/>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6274" name="Oval 18"/>
          <p:cNvSpPr>
            <a:spLocks noChangeArrowheads="1"/>
          </p:cNvSpPr>
          <p:nvPr/>
        </p:nvSpPr>
        <p:spPr bwMode="auto">
          <a:xfrm>
            <a:off x="4176713" y="5516563"/>
            <a:ext cx="900112" cy="433387"/>
          </a:xfrm>
          <a:prstGeom prst="ellipse">
            <a:avLst/>
          </a:prstGeom>
          <a:noFill/>
          <a:ln w="28575" cap="rnd">
            <a:solidFill>
              <a:schemeClr val="tx1"/>
            </a:solidFill>
            <a:prstDash val="sysDot"/>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6275" name="Oval 19"/>
          <p:cNvSpPr>
            <a:spLocks noChangeArrowheads="1"/>
          </p:cNvSpPr>
          <p:nvPr/>
        </p:nvSpPr>
        <p:spPr bwMode="auto">
          <a:xfrm>
            <a:off x="6767513" y="5589588"/>
            <a:ext cx="900112" cy="287337"/>
          </a:xfrm>
          <a:prstGeom prst="ellipse">
            <a:avLst/>
          </a:prstGeom>
          <a:noFill/>
          <a:ln w="28575" cap="rnd">
            <a:solidFill>
              <a:schemeClr val="tx1"/>
            </a:solidFill>
            <a:prstDash val="sysDot"/>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6276" name="Line 20"/>
          <p:cNvSpPr>
            <a:spLocks noChangeShapeType="1"/>
          </p:cNvSpPr>
          <p:nvPr/>
        </p:nvSpPr>
        <p:spPr bwMode="auto">
          <a:xfrm>
            <a:off x="539750" y="5516563"/>
            <a:ext cx="1619250" cy="144462"/>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6277" name="Line 21"/>
          <p:cNvSpPr>
            <a:spLocks noChangeShapeType="1"/>
          </p:cNvSpPr>
          <p:nvPr/>
        </p:nvSpPr>
        <p:spPr bwMode="auto">
          <a:xfrm>
            <a:off x="539750" y="5516563"/>
            <a:ext cx="3563938" cy="144462"/>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6278" name="Line 22"/>
          <p:cNvSpPr>
            <a:spLocks noChangeShapeType="1"/>
          </p:cNvSpPr>
          <p:nvPr/>
        </p:nvSpPr>
        <p:spPr bwMode="auto">
          <a:xfrm>
            <a:off x="539750" y="5518150"/>
            <a:ext cx="6300788" cy="179388"/>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6279" name="Text Box 23"/>
          <p:cNvSpPr txBox="1">
            <a:spLocks noChangeArrowheads="1"/>
          </p:cNvSpPr>
          <p:nvPr/>
        </p:nvSpPr>
        <p:spPr bwMode="auto">
          <a:xfrm>
            <a:off x="107950" y="5192713"/>
            <a:ext cx="1187450" cy="33655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Порты </a:t>
            </a:r>
            <a:r>
              <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Tree>
    <p:extLst>
      <p:ext uri="{BB962C8B-B14F-4D97-AF65-F5344CB8AC3E}">
        <p14:creationId xmlns:p14="http://schemas.microsoft.com/office/powerpoint/2010/main" val="1433273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 calcmode="lin" valueType="num">
                                      <p:cBhvr additive="base">
                                        <p:cTn id="7"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6259">
                                            <p:txEl>
                                              <p:pRg st="2" end="2"/>
                                            </p:txEl>
                                          </p:spTgt>
                                        </p:tgtEl>
                                        <p:attrNameLst>
                                          <p:attrName>style.visibility</p:attrName>
                                        </p:attrNameLst>
                                      </p:cBhvr>
                                      <p:to>
                                        <p:strVal val="visible"/>
                                      </p:to>
                                    </p:set>
                                    <p:anim calcmode="lin" valueType="num">
                                      <p:cBhvr additive="base">
                                        <p:cTn id="13"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anim calcmode="lin" valueType="num">
                                      <p:cBhvr additive="base">
                                        <p:cTn id="19"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6259">
                                            <p:txEl>
                                              <p:pRg st="4" end="4"/>
                                            </p:txEl>
                                          </p:spTgt>
                                        </p:tgtEl>
                                        <p:attrNameLst>
                                          <p:attrName>style.visibility</p:attrName>
                                        </p:attrNameLst>
                                      </p:cBhvr>
                                      <p:to>
                                        <p:strVal val="visible"/>
                                      </p:to>
                                    </p:set>
                                    <p:anim calcmode="lin" valueType="num">
                                      <p:cBhvr additive="base">
                                        <p:cTn id="25"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6259">
                                            <p:txEl>
                                              <p:pRg st="5" end="5"/>
                                            </p:txEl>
                                          </p:spTgt>
                                        </p:tgtEl>
                                        <p:attrNameLst>
                                          <p:attrName>style.visibility</p:attrName>
                                        </p:attrNameLst>
                                      </p:cBhvr>
                                      <p:to>
                                        <p:strVal val="visible"/>
                                      </p:to>
                                    </p:set>
                                    <p:anim calcmode="lin" valueType="num">
                                      <p:cBhvr additive="base">
                                        <p:cTn id="31" dur="500" fill="hold"/>
                                        <p:tgtEl>
                                          <p:spTgt spid="9625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259">
                                            <p:txEl>
                                              <p:pRg st="5" end="5"/>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9626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626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626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626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9626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626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9626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626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626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627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9627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627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962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627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9627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9627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9627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6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nimBg="1"/>
      <p:bldP spid="96262" grpId="0" animBg="1"/>
      <p:bldP spid="96263" grpId="0" animBg="1"/>
      <p:bldP spid="96264" grpId="0" animBg="1"/>
      <p:bldP spid="96265" grpId="0" animBg="1"/>
      <p:bldP spid="96266" grpId="0" animBg="1"/>
      <p:bldP spid="96267" grpId="0" animBg="1"/>
      <p:bldP spid="96268" grpId="0" animBg="1"/>
      <p:bldP spid="96269" grpId="0" animBg="1"/>
      <p:bldP spid="96270" grpId="0" animBg="1"/>
      <p:bldP spid="96271" grpId="0" animBg="1"/>
      <p:bldP spid="96273" grpId="0" animBg="1"/>
      <p:bldP spid="96274" grpId="0" animBg="1"/>
      <p:bldP spid="96275" grpId="0" animBg="1"/>
      <p:bldP spid="9627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925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925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9941" name="Rectangle 5"/>
          <p:cNvSpPr>
            <a:spLocks noChangeArrowheads="1"/>
          </p:cNvSpPr>
          <p:nvPr/>
        </p:nvSpPr>
        <p:spPr bwMode="auto">
          <a:xfrm>
            <a:off x="611188" y="1341438"/>
            <a:ext cx="8353425"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Алгоритм организации интерфейса RS–232C</a:t>
            </a:r>
            <a:endPar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Для инициализации начала связи передатчик (DTE) устанавливает низкий уровень на линии DTR, приемник отвечает низким уровням на линии DSR (готовность приема). Обычно при включении питания на этих линиях устанавливается низкий уровень. </a:t>
            </a:r>
          </a:p>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После установления готовности передатчик устанавливает низкий уровень на шине RTS (request to send). (В модемах после этого в линию связи подается несущий сигнал). Приемник в ответ устанавливает высокий уровень на шинах DCD и CTS (для модемов на DCD шине устанавливается высокий уровень только после набора номера и  ответа приемника).</a:t>
            </a:r>
          </a:p>
        </p:txBody>
      </p:sp>
    </p:spTree>
    <p:extLst>
      <p:ext uri="{BB962C8B-B14F-4D97-AF65-F5344CB8AC3E}">
        <p14:creationId xmlns:p14="http://schemas.microsoft.com/office/powerpoint/2010/main" val="38454911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027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027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40965" name="Rectangle 5"/>
          <p:cNvSpPr>
            <a:spLocks noChangeArrowheads="1"/>
          </p:cNvSpPr>
          <p:nvPr/>
        </p:nvSpPr>
        <p:spPr bwMode="auto">
          <a:xfrm>
            <a:off x="611188" y="1341438"/>
            <a:ext cx="8353425"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Для фиксирования интервалов времени передачи одного бита используется внутренний тактовый генератор приемника, работающий с частотой  в 8, 16, 32 или 64 раза превышающий скорость обмена данными. </a:t>
            </a:r>
          </a:p>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Для обеспечения оптимальной защищенности сигнала от искажений, шумов и разбросов частоты синхроимпульсов, приемник должен  считывать принимаемый бит в середине его длительности</a:t>
            </a:r>
          </a:p>
        </p:txBody>
      </p:sp>
    </p:spTree>
    <p:extLst>
      <p:ext uri="{BB962C8B-B14F-4D97-AF65-F5344CB8AC3E}">
        <p14:creationId xmlns:p14="http://schemas.microsoft.com/office/powerpoint/2010/main" val="417510611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129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130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054" name="Rectangle 5"/>
          <p:cNvSpPr>
            <a:spLocks noChangeArrowheads="1"/>
          </p:cNvSpPr>
          <p:nvPr/>
        </p:nvSpPr>
        <p:spPr bwMode="auto">
          <a:xfrm>
            <a:off x="611188" y="1341438"/>
            <a:ext cx="8353425"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Переход шины из состояния 1 в 0 ("маркер" </a:t>
            </a: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Symbol" panose="05050102010706020507" pitchFamily="18" charset="2"/>
              </a:rPr>
              <a:t></a:t>
            </a: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"пробел") - начало передачи и производится отсчет количества синхроимпульсов , равного половине длительности передаваемого бита.</a:t>
            </a:r>
          </a:p>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Если после этого состояние линии меняется, то обнаружена помеха и следует начинать все сначала. </a:t>
            </a:r>
          </a:p>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Если состояние линии не меняется, то есть "0", то считается , что обнаружен стартовый бит и через время, равное половине длительности передаваемого бита, считывается первый бит данных. Эта операция повторяется число раз, на которое запрограммирован интерфейс (5-8 бит) плюс один раз (1 бит) при использовании бита четности.</a:t>
            </a:r>
          </a:p>
        </p:txBody>
      </p:sp>
      <p:sp>
        <p:nvSpPr>
          <p:cNvPr id="205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aphicFrame>
        <p:nvGraphicFramePr>
          <p:cNvPr id="2050" name="Object 7"/>
          <p:cNvGraphicFramePr>
            <a:graphicFrameLocks noChangeAspect="1"/>
          </p:cNvGraphicFramePr>
          <p:nvPr/>
        </p:nvGraphicFramePr>
        <p:xfrm>
          <a:off x="0" y="0"/>
          <a:ext cx="161925" cy="123825"/>
        </p:xfrm>
        <a:graphic>
          <a:graphicData uri="http://schemas.openxmlformats.org/presentationml/2006/ole">
            <mc:AlternateContent xmlns:mc="http://schemas.openxmlformats.org/markup-compatibility/2006">
              <mc:Choice xmlns:v="urn:schemas-microsoft-com:vml" Requires="v">
                <p:oleObj spid="_x0000_s2052" name="Формула" r:id="rId3" imgW="164814" imgH="126780" progId="Equation.3">
                  <p:embed/>
                </p:oleObj>
              </mc:Choice>
              <mc:Fallback>
                <p:oleObj name="Формула" r:id="rId3" imgW="164814" imgH="12678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61925" cy="12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16681786"/>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232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232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078" name="Rectangle 5"/>
          <p:cNvSpPr>
            <a:spLocks noChangeArrowheads="1"/>
          </p:cNvSpPr>
          <p:nvPr/>
        </p:nvSpPr>
        <p:spPr bwMode="auto">
          <a:xfrm>
            <a:off x="611188" y="1341438"/>
            <a:ext cx="8353425"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После считывания последнего бита данных или бита четности происходит считывание стопового бита (если два стоповых бита, то операция повторяется) в момент, соответствующий середине передачи этого бита. </a:t>
            </a:r>
          </a:p>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Стоповый бит - высокий уровень линии. </a:t>
            </a:r>
          </a:p>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 необнаружении стопового бита устанавливается ошибка кадра и все операции повторяются снова.</a:t>
            </a:r>
          </a:p>
        </p:txBody>
      </p:sp>
      <p:sp>
        <p:nvSpPr>
          <p:cNvPr id="307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aphicFrame>
        <p:nvGraphicFramePr>
          <p:cNvPr id="3074" name="Object 7"/>
          <p:cNvGraphicFramePr>
            <a:graphicFrameLocks noChangeAspect="1"/>
          </p:cNvGraphicFramePr>
          <p:nvPr/>
        </p:nvGraphicFramePr>
        <p:xfrm>
          <a:off x="0" y="0"/>
          <a:ext cx="161925" cy="123825"/>
        </p:xfrm>
        <a:graphic>
          <a:graphicData uri="http://schemas.openxmlformats.org/presentationml/2006/ole">
            <mc:AlternateContent xmlns:mc="http://schemas.openxmlformats.org/markup-compatibility/2006">
              <mc:Choice xmlns:v="urn:schemas-microsoft-com:vml" Requires="v">
                <p:oleObj spid="_x0000_s3076" name="Формула" r:id="rId3" imgW="164814" imgH="126780" progId="Equation.3">
                  <p:embed/>
                </p:oleObj>
              </mc:Choice>
              <mc:Fallback>
                <p:oleObj name="Формула" r:id="rId3" imgW="164814" imgH="126780" progId="Equation.3">
                  <p:embed/>
                  <p:pic>
                    <p:nvPicPr>
                      <p:cNvPr id="307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61925" cy="12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526806"/>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334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334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4103" name="Rectangle 5"/>
          <p:cNvSpPr>
            <a:spLocks noChangeArrowheads="1"/>
          </p:cNvSpPr>
          <p:nvPr/>
        </p:nvSpPr>
        <p:spPr bwMode="auto">
          <a:xfrm>
            <a:off x="611188" y="1341438"/>
            <a:ext cx="83534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15000"/>
              </a:lnSpc>
              <a:spcBef>
                <a:spcPct val="135000"/>
              </a:spcBef>
              <a:spcAft>
                <a:spcPct val="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Представление кода буквы А сигнальными уровнями ТТЛ.</a:t>
            </a:r>
          </a:p>
        </p:txBody>
      </p:sp>
      <p:sp>
        <p:nvSpPr>
          <p:cNvPr id="410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aphicFrame>
        <p:nvGraphicFramePr>
          <p:cNvPr id="4098" name="Object 7"/>
          <p:cNvGraphicFramePr>
            <a:graphicFrameLocks noChangeAspect="1"/>
          </p:cNvGraphicFramePr>
          <p:nvPr/>
        </p:nvGraphicFramePr>
        <p:xfrm>
          <a:off x="0" y="0"/>
          <a:ext cx="161925" cy="123825"/>
        </p:xfrm>
        <a:graphic>
          <a:graphicData uri="http://schemas.openxmlformats.org/presentationml/2006/ole">
            <mc:AlternateContent xmlns:mc="http://schemas.openxmlformats.org/markup-compatibility/2006">
              <mc:Choice xmlns:v="urn:schemas-microsoft-com:vml" Requires="v">
                <p:oleObj spid="_x0000_s4102" name="Формула" r:id="rId3" imgW="164814" imgH="126780" progId="Equation.3">
                  <p:embed/>
                </p:oleObj>
              </mc:Choice>
              <mc:Fallback>
                <p:oleObj name="Формула" r:id="rId3" imgW="164814" imgH="126780" progId="Equation.3">
                  <p:embed/>
                  <p:pic>
                    <p:nvPicPr>
                      <p:cNvPr id="409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61925" cy="12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Rectangle 8"/>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aphicFrame>
        <p:nvGraphicFramePr>
          <p:cNvPr id="4099" name="Object 9"/>
          <p:cNvGraphicFramePr>
            <a:graphicFrameLocks noChangeAspect="1"/>
          </p:cNvGraphicFramePr>
          <p:nvPr/>
        </p:nvGraphicFramePr>
        <p:xfrm>
          <a:off x="457200" y="2262188"/>
          <a:ext cx="8286750" cy="3262312"/>
        </p:xfrm>
        <a:graphic>
          <a:graphicData uri="http://schemas.openxmlformats.org/presentationml/2006/ole">
            <mc:AlternateContent xmlns:mc="http://schemas.openxmlformats.org/markup-compatibility/2006">
              <mc:Choice xmlns:v="urn:schemas-microsoft-com:vml" Requires="v">
                <p:oleObj spid="_x0000_s4103" name="Рисунок" r:id="rId5" imgW="4983480" imgH="1851660" progId="Word.Picture.8">
                  <p:embed/>
                </p:oleObj>
              </mc:Choice>
              <mc:Fallback>
                <p:oleObj name="Рисунок" r:id="rId5" imgW="4983480" imgH="1851660" progId="Word.Picture.8">
                  <p:embed/>
                  <p:pic>
                    <p:nvPicPr>
                      <p:cNvPr id="409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262188"/>
                        <a:ext cx="8286750" cy="326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2445109"/>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437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437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5127" name="Rectangle 5"/>
          <p:cNvSpPr>
            <a:spLocks noChangeArrowheads="1"/>
          </p:cNvSpPr>
          <p:nvPr/>
        </p:nvSpPr>
        <p:spPr bwMode="auto">
          <a:xfrm>
            <a:off x="611188" y="1122363"/>
            <a:ext cx="83534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15000"/>
              </a:lnSpc>
              <a:spcBef>
                <a:spcPct val="135000"/>
              </a:spcBef>
              <a:spcAft>
                <a:spcPct val="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Вид кода буквы А на сигнальных линиях TXD и RXD.</a:t>
            </a:r>
          </a:p>
        </p:txBody>
      </p:sp>
      <p:sp>
        <p:nvSpPr>
          <p:cNvPr id="512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aphicFrame>
        <p:nvGraphicFramePr>
          <p:cNvPr id="5122" name="Object 7"/>
          <p:cNvGraphicFramePr>
            <a:graphicFrameLocks noChangeAspect="1"/>
          </p:cNvGraphicFramePr>
          <p:nvPr/>
        </p:nvGraphicFramePr>
        <p:xfrm>
          <a:off x="0" y="0"/>
          <a:ext cx="161925" cy="123825"/>
        </p:xfrm>
        <a:graphic>
          <a:graphicData uri="http://schemas.openxmlformats.org/presentationml/2006/ole">
            <mc:AlternateContent xmlns:mc="http://schemas.openxmlformats.org/markup-compatibility/2006">
              <mc:Choice xmlns:v="urn:schemas-microsoft-com:vml" Requires="v">
                <p:oleObj spid="_x0000_s5126" name="Формула" r:id="rId3" imgW="164814" imgH="126780" progId="Equation.3">
                  <p:embed/>
                </p:oleObj>
              </mc:Choice>
              <mc:Fallback>
                <p:oleObj name="Формула" r:id="rId3" imgW="164814" imgH="126780" progId="Equation.3">
                  <p:embed/>
                  <p:pic>
                    <p:nvPicPr>
                      <p:cNvPr id="512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61925" cy="12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9" name="Rectangle 8"/>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130" name="Rectangle 9"/>
          <p:cNvSpPr>
            <a:spLocks noChangeArrowheads="1"/>
          </p:cNvSpPr>
          <p:nvPr/>
        </p:nvSpPr>
        <p:spPr bwMode="auto">
          <a:xfrm>
            <a:off x="0" y="1695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aphicFrame>
        <p:nvGraphicFramePr>
          <p:cNvPr id="5123" name="Object 10"/>
          <p:cNvGraphicFramePr>
            <a:graphicFrameLocks noChangeAspect="1"/>
          </p:cNvGraphicFramePr>
          <p:nvPr/>
        </p:nvGraphicFramePr>
        <p:xfrm>
          <a:off x="801688" y="1695450"/>
          <a:ext cx="7818437" cy="4849813"/>
        </p:xfrm>
        <a:graphic>
          <a:graphicData uri="http://schemas.openxmlformats.org/presentationml/2006/ole">
            <mc:AlternateContent xmlns:mc="http://schemas.openxmlformats.org/markup-compatibility/2006">
              <mc:Choice xmlns:v="urn:schemas-microsoft-com:vml" Requires="v">
                <p:oleObj spid="_x0000_s5127" name="Рисунок" r:id="rId5" imgW="4983480" imgH="3467100" progId="Word.Picture.8">
                  <p:embed/>
                </p:oleObj>
              </mc:Choice>
              <mc:Fallback>
                <p:oleObj name="Рисунок" r:id="rId5" imgW="4983480" imgH="3467100" progId="Word.Picture.8">
                  <p:embed/>
                  <p:pic>
                    <p:nvPicPr>
                      <p:cNvPr id="5123" name="Object 10"/>
                      <p:cNvPicPr>
                        <a:picLocks noChangeAspect="1" noChangeArrowheads="1"/>
                      </p:cNvPicPr>
                      <p:nvPr/>
                    </p:nvPicPr>
                    <p:blipFill>
                      <a:blip r:embed="rId6">
                        <a:extLst>
                          <a:ext uri="{28A0092B-C50C-407E-A947-70E740481C1C}">
                            <a14:useLocalDpi xmlns:a14="http://schemas.microsoft.com/office/drawing/2010/main" val="0"/>
                          </a:ext>
                        </a:extLst>
                      </a:blip>
                      <a:srcRect t="3603" b="5063"/>
                      <a:stretch>
                        <a:fillRect/>
                      </a:stretch>
                    </p:blipFill>
                    <p:spPr bwMode="auto">
                      <a:xfrm>
                        <a:off x="801688" y="1695450"/>
                        <a:ext cx="7818437" cy="484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9346320"/>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539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539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41989" name="Rectangle 5"/>
          <p:cNvSpPr>
            <a:spLocks noChangeArrowheads="1"/>
          </p:cNvSpPr>
          <p:nvPr/>
        </p:nvSpPr>
        <p:spPr bwMode="auto">
          <a:xfrm>
            <a:off x="611188" y="1368425"/>
            <a:ext cx="835342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1165225"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Параллельный интерфейс - обмен одновременно всеми разрядами передаваемой информационной единицы (чаще всего — байта или машинного слова)</a:t>
            </a:r>
          </a:p>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Параллельный интерфейс -  интерфейс CENTRONICS (ИРПР-М).</a:t>
            </a:r>
          </a:p>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 этом интерфейсе можно выделить три группы сигналов и линий:</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информационные</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управления</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заземления и электропитания</a:t>
            </a:r>
          </a:p>
        </p:txBody>
      </p:sp>
    </p:spTree>
    <p:extLst>
      <p:ext uri="{BB962C8B-B14F-4D97-AF65-F5344CB8AC3E}">
        <p14:creationId xmlns:p14="http://schemas.microsoft.com/office/powerpoint/2010/main" val="2618626120"/>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641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642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43013" name="Rectangle 5"/>
          <p:cNvSpPr>
            <a:spLocks noChangeArrowheads="1"/>
          </p:cNvSpPr>
          <p:nvPr/>
        </p:nvSpPr>
        <p:spPr bwMode="auto">
          <a:xfrm>
            <a:off x="611188" y="1368425"/>
            <a:ext cx="835342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1165225"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Среди сигналов управления наиболее значимыми являются:</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STROBE (строб)</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ACKNLG (подтверждение)</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BUSY (занятость)</a:t>
            </a:r>
          </a:p>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Кроме того, могут быть линии и соответствующие сигналы:</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INIT (СБРОС)</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SLCTIN (ВЫБОР)</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SLCT (ГОТОВНОСТЬ ПРИЕМНИКА)</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ERROR (ОШИБКА)</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PE (КОНЕЦ БУМАГИ)</a:t>
            </a:r>
          </a:p>
          <a:p>
            <a:pPr marL="1165225" marR="0" lvl="1" indent="-473075" algn="l" defTabSz="914400" rtl="0" eaLnBrk="1" fontAlgn="base" latinLnBrk="0" hangingPunct="1">
              <a:lnSpc>
                <a:spcPct val="10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AUTO FD (АВТ. ПЕРЕВОД СТРОКИ)</a:t>
            </a:r>
          </a:p>
        </p:txBody>
      </p:sp>
    </p:spTree>
    <p:extLst>
      <p:ext uri="{BB962C8B-B14F-4D97-AF65-F5344CB8AC3E}">
        <p14:creationId xmlns:p14="http://schemas.microsoft.com/office/powerpoint/2010/main" val="3283649943"/>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744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744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6151" name="Rectangle 5"/>
          <p:cNvSpPr>
            <a:spLocks noChangeArrowheads="1"/>
          </p:cNvSpPr>
          <p:nvPr/>
        </p:nvSpPr>
        <p:spPr bwMode="auto">
          <a:xfrm>
            <a:off x="611188" y="1122363"/>
            <a:ext cx="83534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15000"/>
              </a:lnSpc>
              <a:spcBef>
                <a:spcPct val="135000"/>
              </a:spcBef>
              <a:spcAft>
                <a:spcPct val="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Алгоритм работы интерфейса CENTRONICS</a:t>
            </a:r>
          </a:p>
        </p:txBody>
      </p:sp>
      <p:sp>
        <p:nvSpPr>
          <p:cNvPr id="615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aphicFrame>
        <p:nvGraphicFramePr>
          <p:cNvPr id="6146" name="Object 7"/>
          <p:cNvGraphicFramePr>
            <a:graphicFrameLocks noChangeAspect="1"/>
          </p:cNvGraphicFramePr>
          <p:nvPr/>
        </p:nvGraphicFramePr>
        <p:xfrm>
          <a:off x="0" y="0"/>
          <a:ext cx="161925" cy="123825"/>
        </p:xfrm>
        <a:graphic>
          <a:graphicData uri="http://schemas.openxmlformats.org/presentationml/2006/ole">
            <mc:AlternateContent xmlns:mc="http://schemas.openxmlformats.org/markup-compatibility/2006">
              <mc:Choice xmlns:v="urn:schemas-microsoft-com:vml" Requires="v">
                <p:oleObj spid="_x0000_s6150" name="Формула" r:id="rId3" imgW="164814" imgH="126780" progId="Equation.3">
                  <p:embed/>
                </p:oleObj>
              </mc:Choice>
              <mc:Fallback>
                <p:oleObj name="Формула" r:id="rId3" imgW="164814" imgH="126780" progId="Equation.3">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61925" cy="12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Rectangle 8"/>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154" name="Rectangle 9"/>
          <p:cNvSpPr>
            <a:spLocks noChangeArrowheads="1"/>
          </p:cNvSpPr>
          <p:nvPr/>
        </p:nvSpPr>
        <p:spPr bwMode="auto">
          <a:xfrm>
            <a:off x="0" y="1695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155" name="Rectangle 10"/>
          <p:cNvSpPr>
            <a:spLocks noChangeArrowheads="1"/>
          </p:cNvSpPr>
          <p:nvPr/>
        </p:nvSpPr>
        <p:spPr bwMode="auto">
          <a:xfrm>
            <a:off x="0"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pSp>
        <p:nvGrpSpPr>
          <p:cNvPr id="6156" name="Group 11"/>
          <p:cNvGrpSpPr>
            <a:grpSpLocks/>
          </p:cNvGrpSpPr>
          <p:nvPr/>
        </p:nvGrpSpPr>
        <p:grpSpPr bwMode="auto">
          <a:xfrm>
            <a:off x="1066800" y="1795463"/>
            <a:ext cx="7000875" cy="4837112"/>
            <a:chOff x="672" y="1131"/>
            <a:chExt cx="4410" cy="3047"/>
          </a:xfrm>
        </p:grpSpPr>
        <p:graphicFrame>
          <p:nvGraphicFramePr>
            <p:cNvPr id="6147" name="Object 12"/>
            <p:cNvGraphicFramePr>
              <a:graphicFrameLocks noChangeAspect="1"/>
            </p:cNvGraphicFramePr>
            <p:nvPr/>
          </p:nvGraphicFramePr>
          <p:xfrm>
            <a:off x="672" y="1131"/>
            <a:ext cx="4410" cy="3047"/>
          </p:xfrm>
          <a:graphic>
            <a:graphicData uri="http://schemas.openxmlformats.org/presentationml/2006/ole">
              <mc:AlternateContent xmlns:mc="http://schemas.openxmlformats.org/markup-compatibility/2006">
                <mc:Choice xmlns:v="urn:schemas-microsoft-com:vml" Requires="v">
                  <p:oleObj spid="_x0000_s6151" name="Рисунок Microsoft" r:id="rId5" imgW="4035425" imgH="2792413" progId="MSDraw">
                    <p:embed/>
                  </p:oleObj>
                </mc:Choice>
                <mc:Fallback>
                  <p:oleObj name="Рисунок Microsoft" r:id="rId5" imgW="4035425" imgH="2792413" progId="MSDraw">
                    <p:embed/>
                    <p:pic>
                      <p:nvPicPr>
                        <p:cNvPr id="6147"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1131"/>
                          <a:ext cx="4410" cy="30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Text Box 13"/>
            <p:cNvSpPr txBox="1">
              <a:spLocks noChangeArrowheads="1"/>
            </p:cNvSpPr>
            <p:nvPr/>
          </p:nvSpPr>
          <p:spPr bwMode="auto">
            <a:xfrm>
              <a:off x="3528" y="3237"/>
              <a:ext cx="298"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ru-RU" altLang="ru-RU"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мкс</a:t>
              </a:r>
            </a:p>
          </p:txBody>
        </p:sp>
        <p:sp>
          <p:nvSpPr>
            <p:cNvPr id="6158" name="Text Box 14"/>
            <p:cNvSpPr txBox="1">
              <a:spLocks noChangeArrowheads="1"/>
            </p:cNvSpPr>
            <p:nvPr/>
          </p:nvSpPr>
          <p:spPr bwMode="auto">
            <a:xfrm>
              <a:off x="3676" y="2852"/>
              <a:ext cx="298"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ru-RU" altLang="ru-RU"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мкс</a:t>
              </a:r>
            </a:p>
          </p:txBody>
        </p:sp>
        <p:sp>
          <p:nvSpPr>
            <p:cNvPr id="6159" name="Text Box 15"/>
            <p:cNvSpPr txBox="1">
              <a:spLocks noChangeArrowheads="1"/>
            </p:cNvSpPr>
            <p:nvPr/>
          </p:nvSpPr>
          <p:spPr bwMode="auto">
            <a:xfrm>
              <a:off x="3107" y="4017"/>
              <a:ext cx="298"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ru-RU" altLang="ru-RU"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мкс</a:t>
              </a:r>
            </a:p>
          </p:txBody>
        </p:sp>
      </p:grpSp>
    </p:spTree>
    <p:extLst>
      <p:ext uri="{BB962C8B-B14F-4D97-AF65-F5344CB8AC3E}">
        <p14:creationId xmlns:p14="http://schemas.microsoft.com/office/powerpoint/2010/main" val="1819942199"/>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846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846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44037" name="Rectangle 5"/>
          <p:cNvSpPr>
            <a:spLocks noChangeArrowheads="1"/>
          </p:cNvSpPr>
          <p:nvPr/>
        </p:nvSpPr>
        <p:spPr bwMode="auto">
          <a:xfrm>
            <a:off x="611188" y="1052513"/>
            <a:ext cx="83534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15000"/>
              </a:lnSpc>
              <a:spcBef>
                <a:spcPct val="135000"/>
              </a:spcBef>
              <a:spcAft>
                <a:spcPct val="0"/>
              </a:spcAft>
              <a:buClrTx/>
              <a:buSzTx/>
              <a:buFontTx/>
              <a:buNone/>
              <a:tabLst/>
              <a:defRPr/>
            </a:pPr>
            <a:r>
              <a:rPr kumimoji="0" lang="ru-RU" altLang="ru-RU" sz="2800" b="1" i="1"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Интерфейс системной шины</a:t>
            </a:r>
            <a:endParaRPr kumimoji="0" lang="en-US" altLang="ru-RU" sz="2800" b="1" i="1"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Интерфейс системной магистрали (стандарт обмена):</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параллельные проводники на материнской плате, которые называются линиями </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алгоритмы, по которым передаются сигналы, </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правила интерпретации сигналов, </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дисциплины обслуживания запросов, </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специальные микросхемы, обеспечивающие эту работу</a:t>
            </a:r>
          </a:p>
          <a:p>
            <a:pPr marL="0" marR="0" lvl="0" indent="0" algn="l" defTabSz="914400" rtl="0" eaLnBrk="1" fontAlgn="base" latinLnBrk="0" hangingPunct="1">
              <a:lnSpc>
                <a:spcPct val="115000"/>
              </a:lnSpc>
              <a:spcBef>
                <a:spcPct val="135000"/>
              </a:spcBef>
              <a:spcAft>
                <a:spcPct val="0"/>
              </a:spcAft>
              <a:buClrTx/>
              <a:buSzTx/>
              <a:buFontTx/>
              <a:buNone/>
              <a:tabLst/>
              <a:defRPr/>
            </a:pPr>
            <a:endParaRPr kumimoji="0" lang="ru-RU" altLang="ru-RU"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3829003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Общие сведения об архитектуре компьютера</a:t>
            </a:r>
          </a:p>
        </p:txBody>
      </p:sp>
      <p:sp>
        <p:nvSpPr>
          <p:cNvPr id="97283" name="Rectangle 3"/>
          <p:cNvSpPr>
            <a:spLocks noGrp="1" noRot="1" noChangeArrowheads="1"/>
          </p:cNvSpPr>
          <p:nvPr>
            <p:ph type="body" idx="1"/>
          </p:nvPr>
        </p:nvSpPr>
        <p:spPr>
          <a:xfrm>
            <a:off x="287338" y="1665288"/>
            <a:ext cx="8540750" cy="4284662"/>
          </a:xfrm>
        </p:spPr>
        <p:txBody>
          <a:bodyPr/>
          <a:lstStyle/>
          <a:p>
            <a:pPr marL="609600" indent="-609600" algn="ctr" eaLnBrk="1" hangingPunct="1">
              <a:lnSpc>
                <a:spcPct val="90000"/>
              </a:lnSpc>
              <a:buClr>
                <a:schemeClr val="tx1"/>
              </a:buClr>
              <a:buFont typeface="Wingdings" panose="05000000000000000000" pitchFamily="2" charset="2"/>
              <a:buNone/>
              <a:defRPr/>
            </a:pPr>
            <a:r>
              <a:rPr lang="ru-RU" sz="2800"/>
              <a:t>Память и</a:t>
            </a:r>
            <a:r>
              <a:rPr lang="en-US" sz="2800"/>
              <a:t> </a:t>
            </a:r>
            <a:r>
              <a:rPr lang="ru-RU" sz="2800"/>
              <a:t>устройства </a:t>
            </a:r>
            <a:r>
              <a:rPr lang="en-US" sz="2800"/>
              <a:t>I/O</a:t>
            </a:r>
            <a:endParaRPr lang="ru-RU" sz="2800"/>
          </a:p>
          <a:p>
            <a:pPr marL="609600" indent="-609600" eaLnBrk="1" hangingPunct="1">
              <a:lnSpc>
                <a:spcPct val="90000"/>
              </a:lnSpc>
              <a:spcBef>
                <a:spcPct val="100000"/>
              </a:spcBef>
              <a:buClr>
                <a:schemeClr val="tx1"/>
              </a:buClr>
              <a:defRPr/>
            </a:pPr>
            <a:r>
              <a:rPr lang="ru-RU" sz="2400"/>
              <a:t>Память:</a:t>
            </a:r>
            <a:endParaRPr lang="en-US" sz="2400"/>
          </a:p>
          <a:p>
            <a:pPr marL="990600" lvl="1" indent="-533400" eaLnBrk="1" hangingPunct="1">
              <a:lnSpc>
                <a:spcPct val="90000"/>
              </a:lnSpc>
              <a:buClr>
                <a:schemeClr val="tx1"/>
              </a:buClr>
              <a:defRPr/>
            </a:pPr>
            <a:r>
              <a:rPr lang="ru-RU" sz="2000"/>
              <a:t>Локализована в пространстве</a:t>
            </a:r>
            <a:endParaRPr lang="en-US" sz="2000"/>
          </a:p>
          <a:p>
            <a:pPr marL="990600" lvl="1" indent="-533400" eaLnBrk="1" hangingPunct="1">
              <a:lnSpc>
                <a:spcPct val="90000"/>
              </a:lnSpc>
              <a:buClr>
                <a:schemeClr val="tx1"/>
              </a:buClr>
              <a:defRPr/>
            </a:pPr>
            <a:r>
              <a:rPr lang="ru-RU" sz="2000"/>
              <a:t>Ячейки взаимно однозначно отображаются на линейное адресное пространство памяти.</a:t>
            </a:r>
          </a:p>
          <a:p>
            <a:pPr marL="609600" indent="-609600" eaLnBrk="1" hangingPunct="1">
              <a:lnSpc>
                <a:spcPct val="90000"/>
              </a:lnSpc>
              <a:buClr>
                <a:schemeClr val="tx1"/>
              </a:buClr>
              <a:defRPr/>
            </a:pPr>
            <a:r>
              <a:rPr lang="ru-RU" sz="2400"/>
              <a:t>Устройства </a:t>
            </a:r>
            <a:r>
              <a:rPr lang="en-US" sz="2400"/>
              <a:t>I/O:</a:t>
            </a:r>
          </a:p>
          <a:p>
            <a:pPr marL="990600" lvl="1" indent="-533400" eaLnBrk="1" hangingPunct="1">
              <a:lnSpc>
                <a:spcPct val="90000"/>
              </a:lnSpc>
              <a:buClr>
                <a:schemeClr val="tx1"/>
              </a:buClr>
              <a:defRPr/>
            </a:pPr>
            <a:r>
              <a:rPr lang="ru-RU" sz="2000"/>
              <a:t>Пространственно разнесены и подключаются к локальной магистрали через порты ввода-вывода.</a:t>
            </a:r>
          </a:p>
          <a:p>
            <a:pPr marL="990600" lvl="1" indent="-533400" eaLnBrk="1" hangingPunct="1">
              <a:lnSpc>
                <a:spcPct val="90000"/>
              </a:lnSpc>
              <a:buClr>
                <a:schemeClr val="tx1"/>
              </a:buClr>
              <a:defRPr/>
            </a:pPr>
            <a:r>
              <a:rPr lang="ru-RU" sz="2000"/>
              <a:t>Порты ввода-вывода взаимно однозначно отображаются на линейное адресное пространство ввода-вывода </a:t>
            </a:r>
            <a:br>
              <a:rPr lang="ru-RU" sz="2000"/>
            </a:br>
            <a:r>
              <a:rPr lang="ru-RU" sz="2000"/>
              <a:t>(иногда на линейное адресное пространство памяти)</a:t>
            </a:r>
          </a:p>
          <a:p>
            <a:pPr marL="609600" indent="-609600" eaLnBrk="1" hangingPunct="1">
              <a:lnSpc>
                <a:spcPct val="90000"/>
              </a:lnSpc>
              <a:buClr>
                <a:schemeClr val="tx1"/>
              </a:buClr>
              <a:buFont typeface="Wingdings" panose="05000000000000000000" pitchFamily="2" charset="2"/>
              <a:buNone/>
              <a:defRPr/>
            </a:pPr>
            <a:endParaRPr lang="ru-RU" sz="2400"/>
          </a:p>
        </p:txBody>
      </p:sp>
    </p:spTree>
    <p:extLst>
      <p:ext uri="{BB962C8B-B14F-4D97-AF65-F5344CB8AC3E}">
        <p14:creationId xmlns:p14="http://schemas.microsoft.com/office/powerpoint/2010/main" val="3770174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1949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1949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19493" name="Rectangle 5"/>
          <p:cNvSpPr>
            <a:spLocks noChangeArrowheads="1"/>
          </p:cNvSpPr>
          <p:nvPr/>
        </p:nvSpPr>
        <p:spPr bwMode="auto">
          <a:xfrm>
            <a:off x="611188" y="1052513"/>
            <a:ext cx="8353425" cy="5616575"/>
          </a:xfrm>
          <a:prstGeom prst="rect">
            <a:avLst/>
          </a:prstGeom>
          <a:noFill/>
          <a:ln w="9525">
            <a:noFill/>
            <a:miter lim="800000"/>
            <a:headEnd/>
            <a:tailEnd/>
          </a:ln>
          <a:effectLst/>
        </p:spPr>
        <p:txBody>
          <a:bodyPr/>
          <a:lstStyle/>
          <a:p>
            <a:pPr marL="0" marR="0" lvl="0" indent="0" algn="l" defTabSz="914400" rtl="0" eaLnBrk="1" fontAlgn="auto" latinLnBrk="0" hangingPunct="1">
              <a:lnSpc>
                <a:spcPct val="115000"/>
              </a:lnSpc>
              <a:spcBef>
                <a:spcPct val="13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Интерфейс системной шины</a:t>
            </a:r>
            <a:endPar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endParaRPr>
          </a:p>
          <a:p>
            <a:pPr marL="0" marR="0" lvl="0" indent="0" algn="l" defTabSz="914400" rtl="0" eaLnBrk="1" fontAlgn="auto" latinLnBrk="0" hangingPunct="1">
              <a:lnSpc>
                <a:spcPct val="95000"/>
              </a:lnSpc>
              <a:spcBef>
                <a:spcPct val="45000"/>
              </a:spcBef>
              <a:spcAft>
                <a:spcPts val="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MULTIBUS</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 родоначальник системного интерфейса (20 линий адресов, 16 линий данных, 50 управляющих и служебных линий)</a:t>
            </a:r>
          </a:p>
          <a:p>
            <a:pPr marL="0" marR="0" lvl="0" indent="0" algn="l" defTabSz="914400" rtl="0" eaLnBrk="1" fontAlgn="auto" latinLnBrk="0" hangingPunct="1">
              <a:lnSpc>
                <a:spcPct val="95000"/>
              </a:lnSpc>
              <a:spcBef>
                <a:spcPct val="4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Для IBM PS-2 в 1987 г. был разработан стандарт «Микроканал» — МСА (Micro Channel Architecture). В нем 24-разрядная шина адреса. Шина данных увеличена до 32 бит.</a:t>
            </a:r>
          </a:p>
          <a:p>
            <a:pPr marL="0" marR="0" lvl="0" indent="0" algn="l" defTabSz="914400" rtl="0" eaLnBrk="1" fontAlgn="auto" latinLnBrk="0" hangingPunct="1">
              <a:lnSpc>
                <a:spcPct val="95000"/>
              </a:lnSpc>
              <a:spcBef>
                <a:spcPct val="4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Для IBM PC XT был разработан </a:t>
            </a: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стандарт</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a:t>
            </a: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ISA</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(Industry Standart Architecture), который имеет две модификации — для XT и AT. В ISA XT шина данных — 8 бит, шина адресов — 20 бит, шина управления — 8 линий. В ISA AT шина данных увеличена до 16 бит.</a:t>
            </a:r>
          </a:p>
          <a:p>
            <a:pPr marL="0" marR="0" lvl="0" indent="0" algn="l" defTabSz="914400" rtl="0" eaLnBrk="1" fontAlgn="auto" latinLnBrk="0" hangingPunct="1">
              <a:lnSpc>
                <a:spcPct val="95000"/>
              </a:lnSpc>
              <a:spcBef>
                <a:spcPct val="45000"/>
              </a:spcBef>
              <a:spcAft>
                <a:spcPts val="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Стандарт EISA</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(Extended ISA) — это жестко стандартизованное расширение ISA до 32 бит.</a:t>
            </a:r>
          </a:p>
          <a:p>
            <a:pPr marL="0" marR="0" lvl="0" indent="0" algn="l" defTabSz="914400" rtl="0" eaLnBrk="1" fontAlgn="auto" latinLnBrk="0" hangingPunct="1">
              <a:lnSpc>
                <a:spcPct val="95000"/>
              </a:lnSpc>
              <a:spcBef>
                <a:spcPct val="45000"/>
              </a:spcBef>
              <a:spcAft>
                <a:spcPts val="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Стандарт VESA</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(VESA Lokal Bas, или VLB) - расширение стандарта ISA для обмена видеоданными с адаптером SVGA.</a:t>
            </a:r>
          </a:p>
          <a:p>
            <a:pPr marL="0" marR="0" lvl="0" indent="0" algn="l" defTabSz="914400" rtl="0" eaLnBrk="1" fontAlgn="auto" latinLnBrk="0" hangingPunct="1">
              <a:lnSpc>
                <a:spcPct val="95000"/>
              </a:lnSpc>
              <a:spcBef>
                <a:spcPct val="45000"/>
              </a:spcBef>
              <a:spcAft>
                <a:spcPts val="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Стандарт PCI</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(Peripheral Component Interconnect) разработан фирмой Intel для ЭВМ с МП Pentium (дополнительные функции: автоматическая конфигурацая периферийных устройств, работа при пониженном напряжении питания, возможность работы с 64-разрядным интерфейсом).</a:t>
            </a:r>
          </a:p>
        </p:txBody>
      </p:sp>
    </p:spTree>
    <p:extLst>
      <p:ext uri="{BB962C8B-B14F-4D97-AF65-F5344CB8AC3E}">
        <p14:creationId xmlns:p14="http://schemas.microsoft.com/office/powerpoint/2010/main" val="694224026"/>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051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051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20517" name="Rectangle 5"/>
          <p:cNvSpPr>
            <a:spLocks noChangeArrowheads="1"/>
          </p:cNvSpPr>
          <p:nvPr/>
        </p:nvSpPr>
        <p:spPr bwMode="auto">
          <a:xfrm>
            <a:off x="611188" y="1447800"/>
            <a:ext cx="8353425" cy="5221288"/>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ct val="95000"/>
              </a:spcBef>
              <a:spcAft>
                <a:spcPts val="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Стандарт USB</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(Universal Serial Bus) — универсальный последовательный интерфейс, обеспечивающий обмен со скоростью 12 Мбайт/с и подключение до 127 устройств.</a:t>
            </a:r>
          </a:p>
          <a:p>
            <a:pPr marL="0" marR="0" lvl="0" indent="0" algn="l" defTabSz="914400" rtl="0" eaLnBrk="1" fontAlgn="auto" latinLnBrk="0" hangingPunct="1">
              <a:lnSpc>
                <a:spcPct val="100000"/>
              </a:lnSpc>
              <a:spcBef>
                <a:spcPct val="95000"/>
              </a:spcBef>
              <a:spcAft>
                <a:spcPts val="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Стандарт PCMCIA</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(Personal Computer Memory Card International Association) — интерфейс блокнотных ПЭВМ для подключения расширителей памяти, модемов, контроллеров дисков и стриммеров, сетевых адаптеров и др. Системная магистраль, выполненная по этому стандарту, имеет минимальное энергопотребление, ШД — на 16 линий, ША — на 24 линии.</a:t>
            </a:r>
          </a:p>
        </p:txBody>
      </p:sp>
    </p:spTree>
    <p:extLst>
      <p:ext uri="{BB962C8B-B14F-4D97-AF65-F5344CB8AC3E}">
        <p14:creationId xmlns:p14="http://schemas.microsoft.com/office/powerpoint/2010/main" val="1280909416"/>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153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154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47109" name="Rectangle 5"/>
          <p:cNvSpPr>
            <a:spLocks noChangeArrowheads="1"/>
          </p:cNvSpPr>
          <p:nvPr/>
        </p:nvSpPr>
        <p:spPr bwMode="auto">
          <a:xfrm>
            <a:off x="611188" y="1447800"/>
            <a:ext cx="8353425" cy="522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95000"/>
              </a:spcBef>
              <a:spcAft>
                <a:spcPct val="0"/>
              </a:spcAft>
              <a:buClrTx/>
              <a:buSzTx/>
              <a:buFontTx/>
              <a:buNone/>
              <a:tabLst/>
              <a:defRPr/>
            </a:pPr>
            <a:r>
              <a:rPr kumimoji="0" lang="ru-RU" altLang="ru-RU" sz="3200" b="1"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Интерфейсы внешних запоминающих устройств </a:t>
            </a:r>
            <a:r>
              <a:rPr kumimoji="0" lang="en-US" altLang="ru-RU" sz="3200" b="1"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IBM PC</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Для подключения жестких магнитных дисков:</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ST506/412;</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ESDI (Enhanced Small Device Interface);</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SCSI (Small Computer System Interface);</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IDE (Integrated Drive Electronics), </a:t>
            </a: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известный</a:t>
            </a: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a:t>
            </a: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так</a:t>
            </a: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a:t>
            </a: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же</a:t>
            </a: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a:t>
            </a: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как</a:t>
            </a: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a:t>
            </a: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АТА</a:t>
            </a: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(AT Attachement);</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EIDE (Enhanced-IDE);</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SATA.</a:t>
            </a:r>
            <a:endPar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95000"/>
              </a:spcBef>
              <a:spcAft>
                <a:spcPct val="0"/>
              </a:spcAft>
              <a:buClrTx/>
              <a:buSzTx/>
              <a:buFontTx/>
              <a:buNone/>
              <a:tabLst/>
              <a:defRPr/>
            </a:pPr>
            <a:endParaRPr kumimoji="0" lang="ru-RU" altLang="ru-RU" sz="2800" b="1"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86193091"/>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256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256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48133" name="Rectangle 5"/>
          <p:cNvSpPr>
            <a:spLocks noChangeArrowheads="1"/>
          </p:cNvSpPr>
          <p:nvPr/>
        </p:nvSpPr>
        <p:spPr bwMode="auto">
          <a:xfrm>
            <a:off x="590550" y="1368425"/>
            <a:ext cx="8374063"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1165225"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2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Способы организации</a:t>
            </a:r>
            <a:b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совместной работы периферийных и центральных устройств</a:t>
            </a:r>
          </a:p>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Три режима связи ЭВМ и внешнего устройства: </a:t>
            </a:r>
          </a:p>
          <a:p>
            <a:pPr marL="1165225" marR="0" lvl="1" indent="-473075" algn="l" defTabSz="914400" rtl="0" eaLnBrk="1" fontAlgn="base" latinLnBrk="0" hangingPunct="1">
              <a:lnSpc>
                <a:spcPct val="11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симплексный</a:t>
            </a:r>
          </a:p>
          <a:p>
            <a:pPr marL="1165225" marR="0" lvl="1" indent="-473075" algn="l" defTabSz="914400" rtl="0" eaLnBrk="1" fontAlgn="base" latinLnBrk="0" hangingPunct="1">
              <a:lnSpc>
                <a:spcPct val="11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полудуплексный</a:t>
            </a:r>
          </a:p>
          <a:p>
            <a:pPr marL="1165225" marR="0" lvl="1" indent="-473075" algn="l" defTabSz="914400" rtl="0" eaLnBrk="1" fontAlgn="base" latinLnBrk="0" hangingPunct="1">
              <a:lnSpc>
                <a:spcPct val="11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дуплексный</a:t>
            </a:r>
          </a:p>
        </p:txBody>
      </p:sp>
    </p:spTree>
    <p:extLst>
      <p:ext uri="{BB962C8B-B14F-4D97-AF65-F5344CB8AC3E}">
        <p14:creationId xmlns:p14="http://schemas.microsoft.com/office/powerpoint/2010/main" val="2103410171"/>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358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358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23589" name="Rectangle 5"/>
          <p:cNvSpPr>
            <a:spLocks noChangeArrowheads="1"/>
          </p:cNvSpPr>
          <p:nvPr/>
        </p:nvSpPr>
        <p:spPr bwMode="auto">
          <a:xfrm>
            <a:off x="579438" y="1368425"/>
            <a:ext cx="8385175" cy="5041900"/>
          </a:xfrm>
          <a:prstGeom prst="rect">
            <a:avLst/>
          </a:prstGeom>
          <a:noFill/>
          <a:ln w="9525">
            <a:noFill/>
            <a:miter lim="800000"/>
            <a:headEnd/>
            <a:tailEnd/>
          </a:ln>
          <a:effectLst/>
        </p:spPr>
        <p:txBody>
          <a:bodyPr/>
          <a:lstStyle/>
          <a:p>
            <a:pPr marL="0" marR="0" lvl="0" indent="0" algn="l" defTabSz="914400" rtl="0" eaLnBrk="1" fontAlgn="auto" latinLnBrk="0" hangingPunct="1">
              <a:lnSpc>
                <a:spcPct val="120000"/>
              </a:lnSpc>
              <a:spcBef>
                <a:spcPct val="65000"/>
              </a:spcBef>
              <a:spcAft>
                <a:spcPct val="60000"/>
              </a:spcAft>
              <a:buClrTx/>
              <a:buSzTx/>
              <a:buFontTx/>
              <a:buNone/>
              <a:tabLst/>
              <a:defRPr/>
            </a:pPr>
            <a:r>
              <a:rPr kumimoji="0" lang="ru-RU" sz="18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Симплексный режим</a:t>
            </a:r>
            <a:r>
              <a:rPr kumimoji="0" lang="ru-RU" sz="18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 - передача данных может вестись только в одном направлении: один передает, другой принимает.</a:t>
            </a:r>
          </a:p>
          <a:p>
            <a:pPr marL="0" marR="0" lvl="0" indent="0" algn="l" defTabSz="914400" rtl="0" eaLnBrk="1" fontAlgn="auto" latinLnBrk="0" hangingPunct="1">
              <a:lnSpc>
                <a:spcPct val="120000"/>
              </a:lnSpc>
              <a:spcBef>
                <a:spcPct val="65000"/>
              </a:spcBef>
              <a:spcAft>
                <a:spcPct val="60000"/>
              </a:spcAft>
              <a:buClrTx/>
              <a:buSzTx/>
              <a:buFontTx/>
              <a:buNone/>
              <a:tabLst/>
              <a:defRPr/>
            </a:pPr>
            <a:r>
              <a:rPr kumimoji="0" lang="ru-RU" sz="1800" b="1" i="0" u="none" strike="noStrike" kern="1200" cap="none" spc="0" normalizeH="0" baseline="0" noProof="0" dirty="0" err="1">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Полудуплексныйрежим</a:t>
            </a:r>
            <a:r>
              <a:rPr kumimoji="0" lang="ru-RU" sz="18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 - поочередный обмен данными в обоих направлениях.</a:t>
            </a:r>
          </a:p>
          <a:p>
            <a:pPr marL="0" marR="0" lvl="0" indent="0" algn="l" defTabSz="914400" rtl="0" eaLnBrk="1" fontAlgn="auto" latinLnBrk="0" hangingPunct="1">
              <a:lnSpc>
                <a:spcPct val="120000"/>
              </a:lnSpc>
              <a:spcBef>
                <a:spcPct val="65000"/>
              </a:spcBef>
              <a:spcAft>
                <a:spcPct val="60000"/>
              </a:spcAft>
              <a:buClrTx/>
              <a:buSzTx/>
              <a:buFontTx/>
              <a:buNone/>
              <a:tabLst/>
              <a:defRPr/>
            </a:pPr>
            <a:r>
              <a:rPr kumimoji="0" lang="ru-RU" sz="18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Дуплексный режим</a:t>
            </a:r>
            <a:r>
              <a:rPr kumimoji="0" lang="ru-RU" sz="18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 - передача и прием одновременно в двух встречных направлениях.</a:t>
            </a:r>
          </a:p>
        </p:txBody>
      </p:sp>
    </p:spTree>
    <p:extLst>
      <p:ext uri="{BB962C8B-B14F-4D97-AF65-F5344CB8AC3E}">
        <p14:creationId xmlns:p14="http://schemas.microsoft.com/office/powerpoint/2010/main" val="193976217"/>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461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461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24613" name="Rectangle 5"/>
          <p:cNvSpPr>
            <a:spLocks noChangeArrowheads="1"/>
          </p:cNvSpPr>
          <p:nvPr/>
        </p:nvSpPr>
        <p:spPr bwMode="auto">
          <a:xfrm>
            <a:off x="579438" y="1368425"/>
            <a:ext cx="8385175" cy="5041900"/>
          </a:xfrm>
          <a:prstGeom prst="rect">
            <a:avLst/>
          </a:prstGeom>
          <a:noFill/>
          <a:ln w="9525">
            <a:noFill/>
            <a:miter lim="800000"/>
            <a:headEnd/>
            <a:tailEnd/>
          </a:ln>
          <a:effectLst/>
        </p:spPr>
        <p:txBody>
          <a:bodyPr/>
          <a:lstStyle/>
          <a:p>
            <a:pPr marL="0" marR="0" lvl="0" indent="0" algn="l" defTabSz="914400" rtl="0" eaLnBrk="1" fontAlgn="auto" latinLnBrk="0" hangingPunct="1">
              <a:lnSpc>
                <a:spcPct val="120000"/>
              </a:lnSpc>
              <a:spcBef>
                <a:spcPct val="65000"/>
              </a:spcBef>
              <a:spcAft>
                <a:spcPct val="8000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Протокол</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 способ, с помощью которого интерфейс обеспечивает связь в заданном режиме</a:t>
            </a:r>
          </a:p>
          <a:p>
            <a:pPr marL="1165225" marR="0" lvl="1" indent="-473075" algn="l" defTabSz="914400" rtl="0" eaLnBrk="1" fontAlgn="auto" latinLnBrk="0" hangingPunct="1">
              <a:lnSpc>
                <a:spcPct val="145000"/>
              </a:lnSpc>
              <a:spcBef>
                <a:spcPct val="15000"/>
              </a:spcBef>
              <a:spcAft>
                <a:spcPts val="0"/>
              </a:spcAft>
              <a:buClrTx/>
              <a:buSzTx/>
              <a:buFont typeface="Wingdings" pitchFamily="2" charset="2"/>
              <a:buChar char="Ø"/>
              <a:tabLst/>
              <a:defRPr/>
            </a:pPr>
            <a:r>
              <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Аппаратный протокол DTR</a:t>
            </a:r>
          </a:p>
          <a:p>
            <a:pPr marL="1165225" marR="0" lvl="1" indent="-473075" algn="l" defTabSz="914400" rtl="0" eaLnBrk="1" fontAlgn="auto" latinLnBrk="0" hangingPunct="1">
              <a:lnSpc>
                <a:spcPct val="145000"/>
              </a:lnSpc>
              <a:spcBef>
                <a:spcPct val="15000"/>
              </a:spcBef>
              <a:spcAft>
                <a:spcPts val="0"/>
              </a:spcAft>
              <a:buClrTx/>
              <a:buSzTx/>
              <a:buFont typeface="Wingdings" pitchFamily="2" charset="2"/>
              <a:buChar char="Ø"/>
              <a:tabLst/>
              <a:defRPr/>
            </a:pPr>
            <a:r>
              <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Программный протокол XON/XOFF</a:t>
            </a:r>
          </a:p>
          <a:p>
            <a:pPr marL="1165225" marR="0" lvl="1" indent="-473075" algn="l" defTabSz="914400" rtl="0" eaLnBrk="1" fontAlgn="auto" latinLnBrk="0" hangingPunct="1">
              <a:lnSpc>
                <a:spcPct val="145000"/>
              </a:lnSpc>
              <a:spcBef>
                <a:spcPct val="15000"/>
              </a:spcBef>
              <a:spcAft>
                <a:spcPts val="0"/>
              </a:spcAft>
              <a:buClrTx/>
              <a:buSzTx/>
              <a:buFont typeface="Wingdings" pitchFamily="2" charset="2"/>
              <a:buChar char="Ø"/>
              <a:tabLst/>
              <a:defRPr/>
            </a:pPr>
            <a:r>
              <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Программно-аппаратный протокол RTS/CTS</a:t>
            </a:r>
          </a:p>
        </p:txBody>
      </p:sp>
    </p:spTree>
    <p:extLst>
      <p:ext uri="{BB962C8B-B14F-4D97-AF65-F5344CB8AC3E}">
        <p14:creationId xmlns:p14="http://schemas.microsoft.com/office/powerpoint/2010/main" val="634450219"/>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563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563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25637" name="Rectangle 5"/>
          <p:cNvSpPr>
            <a:spLocks noChangeArrowheads="1"/>
          </p:cNvSpPr>
          <p:nvPr/>
        </p:nvSpPr>
        <p:spPr bwMode="auto">
          <a:xfrm>
            <a:off x="579438" y="1368425"/>
            <a:ext cx="8385175" cy="5041900"/>
          </a:xfrm>
          <a:prstGeom prst="rect">
            <a:avLst/>
          </a:prstGeom>
          <a:noFill/>
          <a:ln w="9525">
            <a:noFill/>
            <a:miter lim="800000"/>
            <a:headEnd/>
            <a:tailEnd/>
          </a:ln>
          <a:effectLst/>
        </p:spPr>
        <p:txBody>
          <a:bodyPr/>
          <a:lstStyle/>
          <a:p>
            <a:pPr marL="0" marR="0" lvl="0" indent="0" algn="l" defTabSz="914400" rtl="0" eaLnBrk="1" fontAlgn="auto" latinLnBrk="0" hangingPunct="1">
              <a:lnSpc>
                <a:spcPct val="130000"/>
              </a:lnSpc>
              <a:spcBef>
                <a:spcPct val="65000"/>
              </a:spcBef>
              <a:spcAft>
                <a:spcPct val="8000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Дуплексная связь ЭВМ с внешним устройством (принтером, модемом), при которой осуществляется симплексный режим обмена информацией, извещение внешнего устройства о готовности ЭВМ с помощью сигнала DTR и извещение ЭВМ о готовности внешнего устройства с помощью сигнала DSR, обеспечивается </a:t>
            </a: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аппаратным протоколом DTR</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(асинхронный обмен).</a:t>
            </a:r>
          </a:p>
        </p:txBody>
      </p:sp>
    </p:spTree>
    <p:extLst>
      <p:ext uri="{BB962C8B-B14F-4D97-AF65-F5344CB8AC3E}">
        <p14:creationId xmlns:p14="http://schemas.microsoft.com/office/powerpoint/2010/main" val="296567531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665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666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52229" name="Rectangle 5"/>
          <p:cNvSpPr>
            <a:spLocks noChangeArrowheads="1"/>
          </p:cNvSpPr>
          <p:nvPr/>
        </p:nvSpPr>
        <p:spPr bwMode="auto">
          <a:xfrm>
            <a:off x="579438" y="1368425"/>
            <a:ext cx="83851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30000"/>
              </a:lnSpc>
              <a:spcBef>
                <a:spcPct val="65000"/>
              </a:spcBef>
              <a:spcAft>
                <a:spcPct val="80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Программный протокол XON/XOFF (асинхронный обмен) основан на использовании программно- или аппаратно-реализуемых сигналов XON (код ASCII 17d или llh) и XOFF (код ASCII 19d или 13h), вырабатываемых принимающим устройством. Эти сигналы имеют направленность, противоположную передаваемому информационному потоку. При получении передающей ЭВМ управляющего кода XOFF она должна прекратить передачу информации до появления разрешающего кода XON.</a:t>
            </a:r>
          </a:p>
        </p:txBody>
      </p:sp>
    </p:spTree>
    <p:extLst>
      <p:ext uri="{BB962C8B-B14F-4D97-AF65-F5344CB8AC3E}">
        <p14:creationId xmlns:p14="http://schemas.microsoft.com/office/powerpoint/2010/main" val="459767238"/>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768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768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53253" name="Rectangle 5"/>
          <p:cNvSpPr>
            <a:spLocks noChangeArrowheads="1"/>
          </p:cNvSpPr>
          <p:nvPr/>
        </p:nvSpPr>
        <p:spPr bwMode="auto">
          <a:xfrm>
            <a:off x="579438" y="1368425"/>
            <a:ext cx="83851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1165225"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30000"/>
              </a:lnSpc>
              <a:spcBef>
                <a:spcPct val="65000"/>
              </a:spcBef>
              <a:spcAft>
                <a:spcPct val="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Программно-аппаратный протокол RTS/CTS используется для синхронного обмена информацией между ЭВМ и ее внешним устройством.</a:t>
            </a:r>
          </a:p>
          <a:p>
            <a:pPr marL="0" marR="0" lvl="0" indent="0" algn="l" defTabSz="914400" rtl="0" eaLnBrk="1" fontAlgn="base" latinLnBrk="0" hangingPunct="1">
              <a:lnSpc>
                <a:spcPct val="130000"/>
              </a:lnSpc>
              <a:spcBef>
                <a:spcPct val="65000"/>
              </a:spcBef>
              <a:spcAft>
                <a:spcPct val="2000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В соответствии с этим протоколом производится взаимное оповещение взаимодействующих устройств о выполненных ими действиях: </a:t>
            </a:r>
          </a:p>
          <a:p>
            <a:pPr marL="1165225" marR="0" lvl="1" indent="-473075" algn="l" defTabSz="914400" rtl="0" eaLnBrk="1" fontAlgn="base" latinLnBrk="0" hangingPunct="1">
              <a:lnSpc>
                <a:spcPct val="11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сигнал DTR (Data Terminal Ready) — «ЭВМ готова к выходу на связь»,</a:t>
            </a:r>
          </a:p>
          <a:p>
            <a:pPr marL="1165225" marR="0" lvl="1" indent="-473075" algn="l" defTabSz="914400" rtl="0" eaLnBrk="1" fontAlgn="base" latinLnBrk="0" hangingPunct="1">
              <a:lnSpc>
                <a:spcPct val="11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сигнал RTS (Request То Send) — «ЭВМ готова к обмену информацией». </a:t>
            </a:r>
          </a:p>
          <a:p>
            <a:pPr marL="1165225" marR="0" lvl="1" indent="-473075" algn="l" defTabSz="914400" rtl="0" eaLnBrk="1" fontAlgn="base" latinLnBrk="0" hangingPunct="1">
              <a:lnSpc>
                <a:spcPct val="110000"/>
              </a:lnSpc>
              <a:spcBef>
                <a:spcPct val="1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сигнал CTS (Clear To Send) — «Готов к обмену».</a:t>
            </a:r>
          </a:p>
        </p:txBody>
      </p:sp>
    </p:spTree>
    <p:extLst>
      <p:ext uri="{BB962C8B-B14F-4D97-AF65-F5344CB8AC3E}">
        <p14:creationId xmlns:p14="http://schemas.microsoft.com/office/powerpoint/2010/main" val="2839826883"/>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870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870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54277" name="Rectangle 5"/>
          <p:cNvSpPr>
            <a:spLocks noChangeArrowheads="1"/>
          </p:cNvSpPr>
          <p:nvPr/>
        </p:nvSpPr>
        <p:spPr bwMode="auto">
          <a:xfrm>
            <a:off x="579438" y="1368425"/>
            <a:ext cx="83851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30000"/>
              </a:lnSpc>
              <a:spcBef>
                <a:spcPct val="65000"/>
              </a:spcBef>
              <a:spcAft>
                <a:spcPct val="80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Четыре управляющих сигнала — DTR, DSR, RTS, CTS — вырабатываются ЭВМ и внешним устройством. Анализ поступивших сигналов производится коммуникационной программой. Передаваемые данные в синхронном режиме могут сопровождаться управляющим сигналом от передающего или от приемного устройства (TXD — Transmitted Data и RXD — Received Data соответственно).</a:t>
            </a:r>
          </a:p>
        </p:txBody>
      </p:sp>
    </p:spTree>
    <p:extLst>
      <p:ext uri="{BB962C8B-B14F-4D97-AF65-F5344CB8AC3E}">
        <p14:creationId xmlns:p14="http://schemas.microsoft.com/office/powerpoint/2010/main" val="255396346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Общие сведения об архитектуре компьютера</a:t>
            </a:r>
          </a:p>
        </p:txBody>
      </p:sp>
      <p:sp>
        <p:nvSpPr>
          <p:cNvPr id="98307" name="Rectangle 3"/>
          <p:cNvSpPr>
            <a:spLocks noGrp="1" noRot="1" noChangeArrowheads="1"/>
          </p:cNvSpPr>
          <p:nvPr>
            <p:ph type="body" idx="1"/>
          </p:nvPr>
        </p:nvSpPr>
        <p:spPr>
          <a:xfrm>
            <a:off x="287338" y="1881188"/>
            <a:ext cx="8540750" cy="4068762"/>
          </a:xfrm>
        </p:spPr>
        <p:txBody>
          <a:bodyPr/>
          <a:lstStyle/>
          <a:p>
            <a:pPr marL="609600" indent="-609600" algn="ctr" eaLnBrk="1" hangingPunct="1">
              <a:buClr>
                <a:schemeClr val="tx1"/>
              </a:buClr>
              <a:buFont typeface="Wingdings" panose="05000000000000000000" pitchFamily="2" charset="2"/>
              <a:buNone/>
              <a:defRPr/>
            </a:pPr>
            <a:r>
              <a:rPr lang="ru-RU" sz="2800"/>
              <a:t>Передача информации из процессора в порт, отображенный в адресное пространство ввода-вывода</a:t>
            </a:r>
          </a:p>
          <a:p>
            <a:pPr marL="609600" indent="-609600" eaLnBrk="1" hangingPunct="1">
              <a:spcBef>
                <a:spcPct val="100000"/>
              </a:spcBef>
              <a:buClr>
                <a:schemeClr val="tx1"/>
              </a:buClr>
              <a:buFont typeface="Wingdings" panose="05000000000000000000" pitchFamily="2" charset="2"/>
              <a:buAutoNum type="arabicPeriod"/>
              <a:defRPr/>
            </a:pPr>
            <a:r>
              <a:rPr lang="ru-RU" sz="2400"/>
              <a:t>На адресной шине выставить сигналы для адреса порта</a:t>
            </a:r>
          </a:p>
          <a:p>
            <a:pPr marL="609600" indent="-609600" eaLnBrk="1" hangingPunct="1">
              <a:buClr>
                <a:schemeClr val="tx1"/>
              </a:buClr>
              <a:buFont typeface="Wingdings" panose="05000000000000000000" pitchFamily="2" charset="2"/>
              <a:buAutoNum type="arabicPeriod"/>
              <a:defRPr/>
            </a:pPr>
            <a:r>
              <a:rPr lang="ru-RU" sz="2400"/>
              <a:t>На шине данных выставить сигналы для данных</a:t>
            </a:r>
          </a:p>
          <a:p>
            <a:pPr marL="609600" indent="-609600" eaLnBrk="1" hangingPunct="1">
              <a:buClr>
                <a:schemeClr val="tx1"/>
              </a:buClr>
              <a:buFont typeface="Wingdings" panose="05000000000000000000" pitchFamily="2" charset="2"/>
              <a:buAutoNum type="arabicPeriod"/>
              <a:defRPr/>
            </a:pPr>
            <a:r>
              <a:rPr lang="ru-RU" sz="2400"/>
              <a:t>На шине управления выставить сигналы работы с устройствами ввода-вывода и операции записи</a:t>
            </a:r>
          </a:p>
          <a:p>
            <a:pPr marL="609600" indent="-609600" eaLnBrk="1" hangingPunct="1">
              <a:buClr>
                <a:schemeClr val="tx1"/>
              </a:buClr>
              <a:defRPr/>
            </a:pPr>
            <a:endParaRPr lang="ru-RU" sz="2400"/>
          </a:p>
        </p:txBody>
      </p:sp>
    </p:spTree>
    <p:extLst>
      <p:ext uri="{BB962C8B-B14F-4D97-AF65-F5344CB8AC3E}">
        <p14:creationId xmlns:p14="http://schemas.microsoft.com/office/powerpoint/2010/main" val="1530866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5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 calcmode="lin" valueType="num">
                                      <p:cBhvr additive="base">
                                        <p:cTn id="13" dur="5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 calcmode="lin" valueType="num">
                                      <p:cBhvr additive="base">
                                        <p:cTn id="19" dur="500" fill="hold"/>
                                        <p:tgtEl>
                                          <p:spTgt spid="983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2973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2973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55301" name="Rectangle 5"/>
          <p:cNvSpPr>
            <a:spLocks noChangeArrowheads="1"/>
          </p:cNvSpPr>
          <p:nvPr/>
        </p:nvSpPr>
        <p:spPr bwMode="auto">
          <a:xfrm>
            <a:off x="579438" y="1368425"/>
            <a:ext cx="83851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30000"/>
              </a:lnSpc>
              <a:spcBef>
                <a:spcPct val="65000"/>
              </a:spcBef>
              <a:spcAft>
                <a:spcPct val="8000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Для взаимодействия со сложными внешними устройствами могут предусматриваться и дополнительные сигналы, например, для модема протокол DTS/CTS содержит сигналы: DCD (Data Carrier Detected) — «Есть несущая частота» и RI (Ring Indicator) — «Индикатор звонка», информирующий ЭВМ, что по телефонной линии, подключенной к модему, поступили сигналы вызова (звонка), т.е. электрические сигналы, параметры которых отличаются от несущей.</a:t>
            </a:r>
          </a:p>
        </p:txBody>
      </p:sp>
    </p:spTree>
    <p:extLst>
      <p:ext uri="{BB962C8B-B14F-4D97-AF65-F5344CB8AC3E}">
        <p14:creationId xmlns:p14="http://schemas.microsoft.com/office/powerpoint/2010/main" val="18064419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Общие сведения об архитектуре компьютера</a:t>
            </a:r>
          </a:p>
        </p:txBody>
      </p:sp>
      <p:sp>
        <p:nvSpPr>
          <p:cNvPr id="100355" name="Rectangle 3"/>
          <p:cNvSpPr>
            <a:spLocks noGrp="1" noRot="1" noChangeArrowheads="1"/>
          </p:cNvSpPr>
          <p:nvPr>
            <p:ph type="body" idx="1"/>
          </p:nvPr>
        </p:nvSpPr>
        <p:spPr>
          <a:xfrm>
            <a:off x="301625" y="1665288"/>
            <a:ext cx="8540750" cy="2663825"/>
          </a:xfrm>
        </p:spPr>
        <p:txBody>
          <a:bodyPr/>
          <a:lstStyle/>
          <a:p>
            <a:pPr marL="609600" indent="-609600" algn="ctr" eaLnBrk="1" hangingPunct="1">
              <a:buClr>
                <a:schemeClr val="tx1"/>
              </a:buClr>
              <a:buFont typeface="Wingdings" panose="05000000000000000000" pitchFamily="2" charset="2"/>
              <a:buNone/>
              <a:defRPr/>
            </a:pPr>
            <a:r>
              <a:rPr lang="ru-RU" sz="2800"/>
              <a:t>Память и</a:t>
            </a:r>
            <a:r>
              <a:rPr lang="en-US" sz="2800"/>
              <a:t> </a:t>
            </a:r>
            <a:r>
              <a:rPr lang="ru-RU" sz="2800"/>
              <a:t>устройства </a:t>
            </a:r>
            <a:r>
              <a:rPr lang="en-US" sz="2800"/>
              <a:t>I/O</a:t>
            </a:r>
            <a:endParaRPr lang="ru-RU" sz="2800"/>
          </a:p>
          <a:p>
            <a:pPr marL="609600" indent="-609600" eaLnBrk="1" hangingPunct="1">
              <a:spcBef>
                <a:spcPct val="100000"/>
              </a:spcBef>
              <a:buClr>
                <a:schemeClr val="tx1"/>
              </a:buClr>
              <a:defRPr/>
            </a:pPr>
            <a:r>
              <a:rPr lang="ru-RU" sz="2400"/>
              <a:t>Занесение информации в память завершает операцию записи</a:t>
            </a:r>
          </a:p>
          <a:p>
            <a:pPr marL="609600" indent="-609600" eaLnBrk="1" hangingPunct="1">
              <a:buClr>
                <a:schemeClr val="tx1"/>
              </a:buClr>
              <a:defRPr/>
            </a:pPr>
            <a:r>
              <a:rPr lang="ru-RU" sz="2400"/>
              <a:t>Занесение информации в порт часто инициализирует реальное совершение устройства ввода-вывода</a:t>
            </a:r>
          </a:p>
          <a:p>
            <a:pPr marL="609600" indent="-609600" algn="ctr" eaLnBrk="1" hangingPunct="1">
              <a:buClr>
                <a:schemeClr val="tx1"/>
              </a:buClr>
              <a:buFont typeface="Wingdings" panose="05000000000000000000" pitchFamily="2" charset="2"/>
              <a:buNone/>
              <a:defRPr/>
            </a:pPr>
            <a:endParaRPr lang="ru-RU" sz="2400"/>
          </a:p>
        </p:txBody>
      </p:sp>
      <p:sp>
        <p:nvSpPr>
          <p:cNvPr id="100356" name="Text Box 4"/>
          <p:cNvSpPr txBox="1">
            <a:spLocks noChangeArrowheads="1"/>
          </p:cNvSpPr>
          <p:nvPr/>
        </p:nvSpPr>
        <p:spPr bwMode="auto">
          <a:xfrm>
            <a:off x="360363" y="4400550"/>
            <a:ext cx="8351837" cy="18002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20000"/>
              </a:spcBef>
              <a:spcAft>
                <a:spcPct val="0"/>
              </a:spcAft>
              <a:buClr>
                <a:srgbClr val="FFFFFF"/>
              </a:buClr>
              <a:buSzTx/>
              <a:buFont typeface="Wingdings" pitchFamily="2" charset="2"/>
              <a:buNone/>
              <a:tabLst/>
              <a:defRPr/>
            </a:pPr>
            <a:r>
              <a:rPr kumimoji="0" lang="ru-RU" sz="28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Что делать после получения информации через порт и как предоставить информацию для чтения из порта определяют контроллеры устройств</a:t>
            </a:r>
          </a:p>
        </p:txBody>
      </p:sp>
    </p:spTree>
    <p:extLst>
      <p:ext uri="{BB962C8B-B14F-4D97-AF65-F5344CB8AC3E}">
        <p14:creationId xmlns:p14="http://schemas.microsoft.com/office/powerpoint/2010/main" val="1260205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 calcmode="lin" valueType="num">
                                      <p:cBhvr additive="base">
                                        <p:cTn id="7" dur="500" fill="hold"/>
                                        <p:tgtEl>
                                          <p:spTgt spid="1003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 calcmode="lin" valueType="num">
                                      <p:cBhvr additive="base">
                                        <p:cTn id="13" dur="500" fill="hold"/>
                                        <p:tgtEl>
                                          <p:spTgt spid="1003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0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0356">
                                            <p:txEl>
                                              <p:pRg st="0" end="0"/>
                                            </p:txEl>
                                          </p:spTgt>
                                        </p:tgtEl>
                                        <p:attrNameLst>
                                          <p:attrName>style.visibility</p:attrName>
                                        </p:attrNameLst>
                                      </p:cBhvr>
                                      <p:to>
                                        <p:strVal val="visible"/>
                                      </p:to>
                                    </p:set>
                                    <p:anim calcmode="lin" valueType="num">
                                      <p:cBhvr additive="base">
                                        <p:cTn id="19" dur="500" fill="hold"/>
                                        <p:tgtEl>
                                          <p:spTgt spid="10035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Общие сведения об архитектуре компьютера</a:t>
            </a:r>
          </a:p>
        </p:txBody>
      </p:sp>
      <p:sp>
        <p:nvSpPr>
          <p:cNvPr id="101379" name="Rectangle 3"/>
          <p:cNvSpPr>
            <a:spLocks noGrp="1" noRot="1" noChangeArrowheads="1"/>
          </p:cNvSpPr>
          <p:nvPr>
            <p:ph type="body" idx="1"/>
          </p:nvPr>
        </p:nvSpPr>
        <p:spPr>
          <a:xfrm>
            <a:off x="301625" y="1665288"/>
            <a:ext cx="8540750" cy="5003800"/>
          </a:xfrm>
        </p:spPr>
        <p:txBody>
          <a:bodyPr/>
          <a:lstStyle/>
          <a:p>
            <a:pPr marL="609600" indent="-609600" eaLnBrk="1" hangingPunct="1">
              <a:spcBef>
                <a:spcPct val="100000"/>
              </a:spcBef>
              <a:buClr>
                <a:schemeClr val="tx1"/>
              </a:buClr>
              <a:defRPr/>
            </a:pPr>
            <a:r>
              <a:rPr lang="ru-RU" sz="2400"/>
              <a:t>Устройства ввода-вывода подключаются к локальной магистрали через порты</a:t>
            </a:r>
          </a:p>
          <a:p>
            <a:pPr marL="609600" indent="-609600" eaLnBrk="1" hangingPunct="1">
              <a:buClr>
                <a:schemeClr val="tx1"/>
              </a:buClr>
              <a:defRPr/>
            </a:pPr>
            <a:r>
              <a:rPr lang="ru-RU" sz="2400"/>
              <a:t>Могут существовать два адресных пространства: пространство памяти и пространство ввода-вывода</a:t>
            </a:r>
          </a:p>
          <a:p>
            <a:pPr marL="609600" indent="-609600" eaLnBrk="1" hangingPunct="1">
              <a:buClr>
                <a:schemeClr val="tx1"/>
              </a:buClr>
              <a:defRPr/>
            </a:pPr>
            <a:r>
              <a:rPr lang="ru-RU" sz="2400"/>
              <a:t>Порты обычно отображаются в адресное пространство ввода-вывода и иногда – в адресное пространство памяти</a:t>
            </a:r>
          </a:p>
          <a:p>
            <a:pPr marL="609600" indent="-609600" eaLnBrk="1" hangingPunct="1">
              <a:buClr>
                <a:schemeClr val="tx1"/>
              </a:buClr>
              <a:defRPr/>
            </a:pPr>
            <a:r>
              <a:rPr lang="ru-RU" sz="2400"/>
              <a:t>Какое адресное пространство использовать определяется типом команды или типом операндов </a:t>
            </a:r>
          </a:p>
          <a:p>
            <a:pPr marL="609600" indent="-609600" eaLnBrk="1" hangingPunct="1">
              <a:buClr>
                <a:schemeClr val="tx1"/>
              </a:buClr>
              <a:defRPr/>
            </a:pPr>
            <a:r>
              <a:rPr lang="ru-RU" sz="2400"/>
              <a:t>Управлением устройством ввода-вывода, приемом и передачей данных через порты и выставлением сигналов на магистрали занимаются контроллеры </a:t>
            </a:r>
          </a:p>
          <a:p>
            <a:pPr marL="609600" indent="-609600" algn="ctr" eaLnBrk="1" hangingPunct="1">
              <a:buClr>
                <a:schemeClr val="tx1"/>
              </a:buClr>
              <a:buFont typeface="Wingdings" panose="05000000000000000000" pitchFamily="2" charset="2"/>
              <a:buNone/>
              <a:defRPr/>
            </a:pPr>
            <a:endParaRPr lang="ru-RU" sz="2400"/>
          </a:p>
        </p:txBody>
      </p:sp>
    </p:spTree>
    <p:extLst>
      <p:ext uri="{BB962C8B-B14F-4D97-AF65-F5344CB8AC3E}">
        <p14:creationId xmlns:p14="http://schemas.microsoft.com/office/powerpoint/2010/main" val="2944960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 calcmode="lin" valueType="num">
                                      <p:cBhvr additive="base">
                                        <p:cTn id="7" dur="500" fill="hold"/>
                                        <p:tgtEl>
                                          <p:spTgt spid="101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1379">
                                            <p:txEl>
                                              <p:pRg st="1" end="1"/>
                                            </p:txEl>
                                          </p:spTgt>
                                        </p:tgtEl>
                                        <p:attrNameLst>
                                          <p:attrName>style.visibility</p:attrName>
                                        </p:attrNameLst>
                                      </p:cBhvr>
                                      <p:to>
                                        <p:strVal val="visible"/>
                                      </p:to>
                                    </p:set>
                                    <p:anim calcmode="lin" valueType="num">
                                      <p:cBhvr additive="base">
                                        <p:cTn id="13" dur="500" fill="hold"/>
                                        <p:tgtEl>
                                          <p:spTgt spid="1013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1379">
                                            <p:txEl>
                                              <p:pRg st="2" end="2"/>
                                            </p:txEl>
                                          </p:spTgt>
                                        </p:tgtEl>
                                        <p:attrNameLst>
                                          <p:attrName>style.visibility</p:attrName>
                                        </p:attrNameLst>
                                      </p:cBhvr>
                                      <p:to>
                                        <p:strVal val="visible"/>
                                      </p:to>
                                    </p:set>
                                    <p:anim calcmode="lin" valueType="num">
                                      <p:cBhvr additive="base">
                                        <p:cTn id="19" dur="500" fill="hold"/>
                                        <p:tgtEl>
                                          <p:spTgt spid="1013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3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1379">
                                            <p:txEl>
                                              <p:pRg st="3" end="3"/>
                                            </p:txEl>
                                          </p:spTgt>
                                        </p:tgtEl>
                                        <p:attrNameLst>
                                          <p:attrName>style.visibility</p:attrName>
                                        </p:attrNameLst>
                                      </p:cBhvr>
                                      <p:to>
                                        <p:strVal val="visible"/>
                                      </p:to>
                                    </p:set>
                                    <p:anim calcmode="lin" valueType="num">
                                      <p:cBhvr additive="base">
                                        <p:cTn id="25" dur="500" fill="hold"/>
                                        <p:tgtEl>
                                          <p:spTgt spid="1013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3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1379">
                                            <p:txEl>
                                              <p:pRg st="4" end="4"/>
                                            </p:txEl>
                                          </p:spTgt>
                                        </p:tgtEl>
                                        <p:attrNameLst>
                                          <p:attrName>style.visibility</p:attrName>
                                        </p:attrNameLst>
                                      </p:cBhvr>
                                      <p:to>
                                        <p:strVal val="visible"/>
                                      </p:to>
                                    </p:set>
                                    <p:anim calcmode="lin" valueType="num">
                                      <p:cBhvr additive="base">
                                        <p:cTn id="31" dur="500" fill="hold"/>
                                        <p:tgtEl>
                                          <p:spTgt spid="1013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3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Структура контроллера устройства</a:t>
            </a:r>
          </a:p>
        </p:txBody>
      </p:sp>
      <p:sp>
        <p:nvSpPr>
          <p:cNvPr id="102405" name="AutoShape 5"/>
          <p:cNvSpPr>
            <a:spLocks noChangeArrowheads="1"/>
          </p:cNvSpPr>
          <p:nvPr/>
        </p:nvSpPr>
        <p:spPr bwMode="auto">
          <a:xfrm>
            <a:off x="468313" y="1846263"/>
            <a:ext cx="3600450" cy="1511300"/>
          </a:xfrm>
          <a:prstGeom prst="roundRect">
            <a:avLst>
              <a:gd name="adj" fmla="val 16667"/>
            </a:avLst>
          </a:prstGeom>
          <a:solidFill>
            <a:schemeClr val="accent1"/>
          </a:soli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02406" name="Text Box 6"/>
          <p:cNvSpPr txBox="1">
            <a:spLocks noChangeArrowheads="1"/>
          </p:cNvSpPr>
          <p:nvPr/>
        </p:nvSpPr>
        <p:spPr bwMode="auto">
          <a:xfrm>
            <a:off x="1187450" y="1809750"/>
            <a:ext cx="2197100" cy="5810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Регистр состояния</a:t>
            </a:r>
            <a:endPar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(read only)</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2407" name="Text Box 7"/>
          <p:cNvSpPr txBox="1">
            <a:spLocks noChangeArrowheads="1"/>
          </p:cNvSpPr>
          <p:nvPr/>
        </p:nvSpPr>
        <p:spPr bwMode="auto">
          <a:xfrm>
            <a:off x="792163" y="2424113"/>
            <a:ext cx="3060700" cy="825500"/>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Бит занятости</a:t>
            </a:r>
            <a:endPar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Бит готовности данных</a:t>
            </a:r>
            <a:endPar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Бит ошибки</a:t>
            </a:r>
          </a:p>
        </p:txBody>
      </p:sp>
      <p:sp>
        <p:nvSpPr>
          <p:cNvPr id="102408" name="AutoShape 8"/>
          <p:cNvSpPr>
            <a:spLocks noChangeArrowheads="1"/>
          </p:cNvSpPr>
          <p:nvPr/>
        </p:nvSpPr>
        <p:spPr bwMode="auto">
          <a:xfrm>
            <a:off x="5111750" y="1844675"/>
            <a:ext cx="3600450" cy="1511300"/>
          </a:xfrm>
          <a:prstGeom prst="roundRect">
            <a:avLst>
              <a:gd name="adj" fmla="val 16667"/>
            </a:avLst>
          </a:prstGeom>
          <a:solidFill>
            <a:schemeClr val="accent1"/>
          </a:soli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02409" name="Text Box 9"/>
          <p:cNvSpPr txBox="1">
            <a:spLocks noChangeArrowheads="1"/>
          </p:cNvSpPr>
          <p:nvPr/>
        </p:nvSpPr>
        <p:spPr bwMode="auto">
          <a:xfrm>
            <a:off x="5830888" y="1808163"/>
            <a:ext cx="2197100" cy="5810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Регистр управления</a:t>
            </a:r>
            <a:endPar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(write only)</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2410" name="Text Box 10"/>
          <p:cNvSpPr txBox="1">
            <a:spLocks noChangeArrowheads="1"/>
          </p:cNvSpPr>
          <p:nvPr/>
        </p:nvSpPr>
        <p:spPr bwMode="auto">
          <a:xfrm>
            <a:off x="5435600" y="2422525"/>
            <a:ext cx="3060700" cy="825500"/>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Биты кода команды</a:t>
            </a:r>
            <a:endPar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Биты режима работы</a:t>
            </a:r>
            <a:endPar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Бит готовности команды</a:t>
            </a:r>
          </a:p>
        </p:txBody>
      </p:sp>
      <p:sp>
        <p:nvSpPr>
          <p:cNvPr id="102411" name="AutoShape 11"/>
          <p:cNvSpPr>
            <a:spLocks noChangeArrowheads="1"/>
          </p:cNvSpPr>
          <p:nvPr/>
        </p:nvSpPr>
        <p:spPr bwMode="auto">
          <a:xfrm>
            <a:off x="466725" y="4149725"/>
            <a:ext cx="3600450" cy="1511300"/>
          </a:xfrm>
          <a:prstGeom prst="roundRect">
            <a:avLst>
              <a:gd name="adj" fmla="val 16667"/>
            </a:avLst>
          </a:prstGeom>
          <a:solidFill>
            <a:schemeClr val="accent1"/>
          </a:soli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02412" name="Text Box 12"/>
          <p:cNvSpPr txBox="1">
            <a:spLocks noChangeArrowheads="1"/>
          </p:cNvSpPr>
          <p:nvPr/>
        </p:nvSpPr>
        <p:spPr bwMode="auto">
          <a:xfrm>
            <a:off x="646113" y="4179888"/>
            <a:ext cx="3384550" cy="5810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Регистр выходных данных</a:t>
            </a:r>
            <a:endPar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(read only)</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2414" name="AutoShape 14"/>
          <p:cNvSpPr>
            <a:spLocks noChangeArrowheads="1"/>
          </p:cNvSpPr>
          <p:nvPr/>
        </p:nvSpPr>
        <p:spPr bwMode="auto">
          <a:xfrm>
            <a:off x="5076825" y="4149725"/>
            <a:ext cx="3600450" cy="1511300"/>
          </a:xfrm>
          <a:prstGeom prst="roundRect">
            <a:avLst>
              <a:gd name="adj" fmla="val 16667"/>
            </a:avLst>
          </a:prstGeom>
          <a:solidFill>
            <a:schemeClr val="accent1"/>
          </a:soli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02415" name="Text Box 15"/>
          <p:cNvSpPr txBox="1">
            <a:spLocks noChangeArrowheads="1"/>
          </p:cNvSpPr>
          <p:nvPr/>
        </p:nvSpPr>
        <p:spPr bwMode="auto">
          <a:xfrm>
            <a:off x="5254625" y="4179888"/>
            <a:ext cx="3384550" cy="5810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Регистр входных данных</a:t>
            </a:r>
            <a:endPar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(write only)</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Tree>
    <p:extLst>
      <p:ext uri="{BB962C8B-B14F-4D97-AF65-F5344CB8AC3E}">
        <p14:creationId xmlns:p14="http://schemas.microsoft.com/office/powerpoint/2010/main" val="4109817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6">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0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12">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1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2406">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07">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407">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2407">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2409">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2410">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2410">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2410">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2412">
                                            <p:txEl>
                                              <p:pRg st="1" end="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24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animBg="1"/>
      <p:bldP spid="102408" grpId="0" animBg="1"/>
      <p:bldP spid="102411" grpId="0" animBg="1"/>
      <p:bldP spid="1024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301625" y="152400"/>
            <a:ext cx="8510588" cy="720725"/>
          </a:xfrm>
        </p:spPr>
        <p:txBody>
          <a:bodyPr/>
          <a:lstStyle/>
          <a:p>
            <a:pPr eaLnBrk="1" hangingPunct="1">
              <a:defRPr/>
            </a:pPr>
            <a:r>
              <a:rPr lang="ru-RU" sz="3600">
                <a:solidFill>
                  <a:schemeClr val="folHlink"/>
                </a:solidFill>
              </a:rPr>
              <a:t>Вывод данных на внешнее устройство</a:t>
            </a:r>
          </a:p>
        </p:txBody>
      </p:sp>
      <p:sp>
        <p:nvSpPr>
          <p:cNvPr id="103429" name="Rectangle 5"/>
          <p:cNvSpPr>
            <a:spLocks noChangeArrowheads="1"/>
          </p:cNvSpPr>
          <p:nvPr/>
        </p:nvSpPr>
        <p:spPr bwMode="auto">
          <a:xfrm>
            <a:off x="611188" y="1520825"/>
            <a:ext cx="2339975" cy="792163"/>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Чтение из порта </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регистра состояния</a:t>
            </a:r>
          </a:p>
        </p:txBody>
      </p:sp>
      <p:sp>
        <p:nvSpPr>
          <p:cNvPr id="103431" name="AutoShape 7"/>
          <p:cNvSpPr>
            <a:spLocks noChangeArrowheads="1"/>
          </p:cNvSpPr>
          <p:nvPr/>
        </p:nvSpPr>
        <p:spPr bwMode="auto">
          <a:xfrm rot="10800000">
            <a:off x="2987675" y="1701800"/>
            <a:ext cx="576263" cy="395288"/>
          </a:xfrm>
          <a:prstGeom prst="curvedRightArrow">
            <a:avLst>
              <a:gd name="adj1" fmla="val 20000"/>
              <a:gd name="adj2" fmla="val 40000"/>
              <a:gd name="adj3" fmla="val 48594"/>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32" name="Text Box 8"/>
          <p:cNvSpPr txBox="1">
            <a:spLocks noChangeArrowheads="1"/>
          </p:cNvSpPr>
          <p:nvPr/>
        </p:nvSpPr>
        <p:spPr bwMode="auto">
          <a:xfrm>
            <a:off x="3527425" y="1624013"/>
            <a:ext cx="1728788" cy="581025"/>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пока бит занятости == 1</a:t>
            </a:r>
          </a:p>
        </p:txBody>
      </p:sp>
      <p:sp>
        <p:nvSpPr>
          <p:cNvPr id="103433" name="Text Box 9"/>
          <p:cNvSpPr txBox="1">
            <a:spLocks noChangeArrowheads="1"/>
          </p:cNvSpPr>
          <p:nvPr/>
        </p:nvSpPr>
        <p:spPr bwMode="auto">
          <a:xfrm>
            <a:off x="935038" y="944563"/>
            <a:ext cx="19446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Процессор</a:t>
            </a:r>
          </a:p>
        </p:txBody>
      </p:sp>
      <p:sp>
        <p:nvSpPr>
          <p:cNvPr id="103434" name="Rectangle 10"/>
          <p:cNvSpPr>
            <a:spLocks noChangeArrowheads="1"/>
          </p:cNvSpPr>
          <p:nvPr/>
        </p:nvSpPr>
        <p:spPr bwMode="auto">
          <a:xfrm>
            <a:off x="611188" y="2600325"/>
            <a:ext cx="2339975" cy="792163"/>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Запись кода команды</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 порт регистра</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управления</a:t>
            </a:r>
          </a:p>
        </p:txBody>
      </p:sp>
      <p:sp>
        <p:nvSpPr>
          <p:cNvPr id="103435" name="Rectangle 11"/>
          <p:cNvSpPr>
            <a:spLocks noChangeArrowheads="1"/>
          </p:cNvSpPr>
          <p:nvPr/>
        </p:nvSpPr>
        <p:spPr bwMode="auto">
          <a:xfrm>
            <a:off x="611188" y="3644900"/>
            <a:ext cx="2339975" cy="792163"/>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Запись данных в порт</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регистра входных</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данных</a:t>
            </a:r>
          </a:p>
        </p:txBody>
      </p:sp>
      <p:sp>
        <p:nvSpPr>
          <p:cNvPr id="103436" name="Rectangle 12"/>
          <p:cNvSpPr>
            <a:spLocks noChangeArrowheads="1"/>
          </p:cNvSpPr>
          <p:nvPr/>
        </p:nvSpPr>
        <p:spPr bwMode="auto">
          <a:xfrm>
            <a:off x="611188" y="4689475"/>
            <a:ext cx="2339975" cy="792163"/>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Запись бита готовности</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команды в порт</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регистра управления</a:t>
            </a:r>
          </a:p>
        </p:txBody>
      </p:sp>
      <p:sp>
        <p:nvSpPr>
          <p:cNvPr id="103440" name="Rectangle 16"/>
          <p:cNvSpPr>
            <a:spLocks noChangeArrowheads="1"/>
          </p:cNvSpPr>
          <p:nvPr/>
        </p:nvSpPr>
        <p:spPr bwMode="auto">
          <a:xfrm>
            <a:off x="5543550" y="4687888"/>
            <a:ext cx="2555875" cy="792162"/>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Установить</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бит занятости</a:t>
            </a:r>
          </a:p>
        </p:txBody>
      </p:sp>
      <p:sp>
        <p:nvSpPr>
          <p:cNvPr id="103441" name="AutoShape 17"/>
          <p:cNvSpPr>
            <a:spLocks noChangeArrowheads="1"/>
          </p:cNvSpPr>
          <p:nvPr/>
        </p:nvSpPr>
        <p:spPr bwMode="auto">
          <a:xfrm>
            <a:off x="1692275" y="2347913"/>
            <a:ext cx="107950" cy="215900"/>
          </a:xfrm>
          <a:prstGeom prst="downArrow">
            <a:avLst>
              <a:gd name="adj1" fmla="val 50000"/>
              <a:gd name="adj2" fmla="val 50000"/>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42" name="AutoShape 18"/>
          <p:cNvSpPr>
            <a:spLocks noChangeArrowheads="1"/>
          </p:cNvSpPr>
          <p:nvPr/>
        </p:nvSpPr>
        <p:spPr bwMode="auto">
          <a:xfrm>
            <a:off x="1692275" y="3392488"/>
            <a:ext cx="107950" cy="215900"/>
          </a:xfrm>
          <a:prstGeom prst="downArrow">
            <a:avLst>
              <a:gd name="adj1" fmla="val 50000"/>
              <a:gd name="adj2" fmla="val 50000"/>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43" name="AutoShape 19"/>
          <p:cNvSpPr>
            <a:spLocks noChangeArrowheads="1"/>
          </p:cNvSpPr>
          <p:nvPr/>
        </p:nvSpPr>
        <p:spPr bwMode="auto">
          <a:xfrm>
            <a:off x="1692275" y="4437063"/>
            <a:ext cx="107950" cy="215900"/>
          </a:xfrm>
          <a:prstGeom prst="downArrow">
            <a:avLst>
              <a:gd name="adj1" fmla="val 50000"/>
              <a:gd name="adj2" fmla="val 50000"/>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44" name="Rectangle 20"/>
          <p:cNvSpPr>
            <a:spLocks noChangeArrowheads="1"/>
          </p:cNvSpPr>
          <p:nvPr/>
        </p:nvSpPr>
        <p:spPr bwMode="auto">
          <a:xfrm>
            <a:off x="5508625" y="3608388"/>
            <a:ext cx="2555875" cy="792162"/>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Анализ кода команды</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Инициализация операции</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вывода</a:t>
            </a:r>
          </a:p>
        </p:txBody>
      </p:sp>
      <p:sp>
        <p:nvSpPr>
          <p:cNvPr id="103445" name="Rectangle 21"/>
          <p:cNvSpPr>
            <a:spLocks noChangeArrowheads="1"/>
          </p:cNvSpPr>
          <p:nvPr/>
        </p:nvSpPr>
        <p:spPr bwMode="auto">
          <a:xfrm>
            <a:off x="5472113" y="2528888"/>
            <a:ext cx="2555875" cy="792162"/>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После завершения</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операции – сбросить</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бит готовности команды</a:t>
            </a:r>
          </a:p>
        </p:txBody>
      </p:sp>
      <p:sp>
        <p:nvSpPr>
          <p:cNvPr id="103446" name="Rectangle 22"/>
          <p:cNvSpPr>
            <a:spLocks noChangeArrowheads="1"/>
          </p:cNvSpPr>
          <p:nvPr/>
        </p:nvSpPr>
        <p:spPr bwMode="auto">
          <a:xfrm>
            <a:off x="5472113" y="1447800"/>
            <a:ext cx="2555875" cy="792163"/>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Выставить значение</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бита ошибки</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и сбросить бит занятости</a:t>
            </a:r>
          </a:p>
        </p:txBody>
      </p:sp>
      <p:sp>
        <p:nvSpPr>
          <p:cNvPr id="103447" name="AutoShape 23"/>
          <p:cNvSpPr>
            <a:spLocks noChangeArrowheads="1"/>
          </p:cNvSpPr>
          <p:nvPr/>
        </p:nvSpPr>
        <p:spPr bwMode="auto">
          <a:xfrm rot="10800000">
            <a:off x="6551613" y="2276475"/>
            <a:ext cx="107950" cy="215900"/>
          </a:xfrm>
          <a:prstGeom prst="downArrow">
            <a:avLst>
              <a:gd name="adj1" fmla="val 50000"/>
              <a:gd name="adj2" fmla="val 50000"/>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48" name="AutoShape 24"/>
          <p:cNvSpPr>
            <a:spLocks noChangeArrowheads="1"/>
          </p:cNvSpPr>
          <p:nvPr/>
        </p:nvSpPr>
        <p:spPr bwMode="auto">
          <a:xfrm rot="10800000">
            <a:off x="6588125" y="3355975"/>
            <a:ext cx="107950" cy="215900"/>
          </a:xfrm>
          <a:prstGeom prst="downArrow">
            <a:avLst>
              <a:gd name="adj1" fmla="val 50000"/>
              <a:gd name="adj2" fmla="val 50000"/>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49" name="AutoShape 25"/>
          <p:cNvSpPr>
            <a:spLocks noChangeArrowheads="1"/>
          </p:cNvSpPr>
          <p:nvPr/>
        </p:nvSpPr>
        <p:spPr bwMode="auto">
          <a:xfrm rot="10800000">
            <a:off x="6588125" y="4437063"/>
            <a:ext cx="107950" cy="215900"/>
          </a:xfrm>
          <a:prstGeom prst="downArrow">
            <a:avLst>
              <a:gd name="adj1" fmla="val 50000"/>
              <a:gd name="adj2" fmla="val 50000"/>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50" name="AutoShape 26"/>
          <p:cNvSpPr>
            <a:spLocks noChangeArrowheads="1"/>
          </p:cNvSpPr>
          <p:nvPr/>
        </p:nvSpPr>
        <p:spPr bwMode="auto">
          <a:xfrm rot="16200000">
            <a:off x="5346700" y="4983163"/>
            <a:ext cx="107950" cy="215900"/>
          </a:xfrm>
          <a:prstGeom prst="downArrow">
            <a:avLst>
              <a:gd name="adj1" fmla="val 50000"/>
              <a:gd name="adj2" fmla="val 50000"/>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51" name="Rectangle 27"/>
          <p:cNvSpPr>
            <a:spLocks noChangeArrowheads="1"/>
          </p:cNvSpPr>
          <p:nvPr/>
        </p:nvSpPr>
        <p:spPr bwMode="auto">
          <a:xfrm>
            <a:off x="4968875" y="5067300"/>
            <a:ext cx="215900" cy="53975"/>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52" name="Rectangle 28"/>
          <p:cNvSpPr>
            <a:spLocks noChangeArrowheads="1"/>
          </p:cNvSpPr>
          <p:nvPr/>
        </p:nvSpPr>
        <p:spPr bwMode="auto">
          <a:xfrm>
            <a:off x="4645025" y="5067300"/>
            <a:ext cx="215900" cy="53975"/>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53" name="Rectangle 29"/>
          <p:cNvSpPr>
            <a:spLocks noChangeArrowheads="1"/>
          </p:cNvSpPr>
          <p:nvPr/>
        </p:nvSpPr>
        <p:spPr bwMode="auto">
          <a:xfrm>
            <a:off x="4321175" y="5067300"/>
            <a:ext cx="215900" cy="53975"/>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03454" name="Rectangle 30"/>
          <p:cNvSpPr>
            <a:spLocks noChangeArrowheads="1"/>
          </p:cNvSpPr>
          <p:nvPr/>
        </p:nvSpPr>
        <p:spPr bwMode="auto">
          <a:xfrm>
            <a:off x="3995738" y="5067300"/>
            <a:ext cx="215900" cy="53975"/>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55" name="Rectangle 31"/>
          <p:cNvSpPr>
            <a:spLocks noChangeArrowheads="1"/>
          </p:cNvSpPr>
          <p:nvPr/>
        </p:nvSpPr>
        <p:spPr bwMode="auto">
          <a:xfrm>
            <a:off x="3671888" y="5067300"/>
            <a:ext cx="215900" cy="53975"/>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56" name="Rectangle 32"/>
          <p:cNvSpPr>
            <a:spLocks noChangeArrowheads="1"/>
          </p:cNvSpPr>
          <p:nvPr/>
        </p:nvSpPr>
        <p:spPr bwMode="auto">
          <a:xfrm>
            <a:off x="3348038" y="5067300"/>
            <a:ext cx="215900" cy="53975"/>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03457" name="Rectangle 33"/>
          <p:cNvSpPr>
            <a:spLocks noChangeArrowheads="1"/>
          </p:cNvSpPr>
          <p:nvPr/>
        </p:nvSpPr>
        <p:spPr bwMode="auto">
          <a:xfrm>
            <a:off x="3024188" y="5067300"/>
            <a:ext cx="215900" cy="53975"/>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03458" name="AutoShape 34"/>
          <p:cNvSpPr>
            <a:spLocks noChangeArrowheads="1"/>
          </p:cNvSpPr>
          <p:nvPr/>
        </p:nvSpPr>
        <p:spPr bwMode="auto">
          <a:xfrm>
            <a:off x="1692275" y="5481638"/>
            <a:ext cx="107950" cy="215900"/>
          </a:xfrm>
          <a:prstGeom prst="downArrow">
            <a:avLst>
              <a:gd name="adj1" fmla="val 50000"/>
              <a:gd name="adj2" fmla="val 50000"/>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59" name="Text Box 35"/>
          <p:cNvSpPr txBox="1">
            <a:spLocks noChangeArrowheads="1"/>
          </p:cNvSpPr>
          <p:nvPr/>
        </p:nvSpPr>
        <p:spPr bwMode="auto">
          <a:xfrm>
            <a:off x="5688013" y="944563"/>
            <a:ext cx="19446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Контроллер</a:t>
            </a:r>
          </a:p>
        </p:txBody>
      </p:sp>
      <p:sp>
        <p:nvSpPr>
          <p:cNvPr id="103460" name="Rectangle 36"/>
          <p:cNvSpPr>
            <a:spLocks noChangeArrowheads="1"/>
          </p:cNvSpPr>
          <p:nvPr/>
        </p:nvSpPr>
        <p:spPr bwMode="auto">
          <a:xfrm>
            <a:off x="647700" y="5734050"/>
            <a:ext cx="2339975" cy="792163"/>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Чтение из порта </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регистра состояния</a:t>
            </a:r>
          </a:p>
        </p:txBody>
      </p:sp>
      <p:sp>
        <p:nvSpPr>
          <p:cNvPr id="103461" name="AutoShape 37"/>
          <p:cNvSpPr>
            <a:spLocks noChangeArrowheads="1"/>
          </p:cNvSpPr>
          <p:nvPr/>
        </p:nvSpPr>
        <p:spPr bwMode="auto">
          <a:xfrm rot="10800000">
            <a:off x="3024188" y="5915025"/>
            <a:ext cx="576262" cy="395288"/>
          </a:xfrm>
          <a:prstGeom prst="curvedRightArrow">
            <a:avLst>
              <a:gd name="adj1" fmla="val 20000"/>
              <a:gd name="adj2" fmla="val 40000"/>
              <a:gd name="adj3" fmla="val 48594"/>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62" name="Text Box 38"/>
          <p:cNvSpPr txBox="1">
            <a:spLocks noChangeArrowheads="1"/>
          </p:cNvSpPr>
          <p:nvPr/>
        </p:nvSpPr>
        <p:spPr bwMode="auto">
          <a:xfrm>
            <a:off x="3563938" y="5837238"/>
            <a:ext cx="1728787" cy="581025"/>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пока бит занятости == 1</a:t>
            </a:r>
          </a:p>
        </p:txBody>
      </p:sp>
      <p:sp>
        <p:nvSpPr>
          <p:cNvPr id="103463" name="AutoShape 39"/>
          <p:cNvSpPr>
            <a:spLocks noChangeArrowheads="1"/>
          </p:cNvSpPr>
          <p:nvPr/>
        </p:nvSpPr>
        <p:spPr bwMode="auto">
          <a:xfrm>
            <a:off x="1692275" y="6526213"/>
            <a:ext cx="107950" cy="215900"/>
          </a:xfrm>
          <a:prstGeom prst="downArrow">
            <a:avLst>
              <a:gd name="adj1" fmla="val 50000"/>
              <a:gd name="adj2" fmla="val 50000"/>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3464" name="Text Box 40"/>
          <p:cNvSpPr txBox="1">
            <a:spLocks noChangeArrowheads="1"/>
          </p:cNvSpPr>
          <p:nvPr/>
        </p:nvSpPr>
        <p:spPr bwMode="auto">
          <a:xfrm>
            <a:off x="5543550" y="5805488"/>
            <a:ext cx="3097213" cy="7016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Polling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или опрос устройств</a:t>
            </a:r>
          </a:p>
        </p:txBody>
      </p:sp>
    </p:spTree>
    <p:extLst>
      <p:ext uri="{BB962C8B-B14F-4D97-AF65-F5344CB8AC3E}">
        <p14:creationId xmlns:p14="http://schemas.microsoft.com/office/powerpoint/2010/main" val="3465827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3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43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34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4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45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3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4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34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34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34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34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34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34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44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34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344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34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4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4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344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34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34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346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346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5" presetClass="emph" presetSubtype="0" repeatCount="indefinite" fill="hold" grpId="1" nodeType="clickEffect">
                                  <p:stCondLst>
                                    <p:cond delay="0"/>
                                  </p:stCondLst>
                                  <p:endCondLst>
                                    <p:cond evt="onNext" delay="0">
                                      <p:tgtEl>
                                        <p:sldTgt/>
                                      </p:tgtEl>
                                    </p:cond>
                                  </p:endCondLst>
                                  <p:childTnLst>
                                    <p:anim calcmode="discrete" valueType="str">
                                      <p:cBhvr>
                                        <p:cTn id="86" dur="1000" fill="hold"/>
                                        <p:tgtEl>
                                          <p:spTgt spid="103429"/>
                                        </p:tgtEl>
                                        <p:attrNameLst>
                                          <p:attrName>style.visibility</p:attrName>
                                        </p:attrNameLst>
                                      </p:cBhvr>
                                      <p:tavLst>
                                        <p:tav tm="0">
                                          <p:val>
                                            <p:strVal val="hidden"/>
                                          </p:val>
                                        </p:tav>
                                        <p:tav tm="50000">
                                          <p:val>
                                            <p:strVal val="visible"/>
                                          </p:val>
                                        </p:tav>
                                      </p:tavLst>
                                    </p:anim>
                                  </p:childTnLst>
                                </p:cTn>
                              </p:par>
                              <p:par>
                                <p:cTn id="87" presetID="35" presetClass="emph" presetSubtype="0" repeatCount="indefinite" fill="hold" grpId="1" nodeType="withEffect">
                                  <p:stCondLst>
                                    <p:cond delay="0"/>
                                  </p:stCondLst>
                                  <p:endCondLst>
                                    <p:cond evt="onNext" delay="0">
                                      <p:tgtEl>
                                        <p:sldTgt/>
                                      </p:tgtEl>
                                    </p:cond>
                                  </p:endCondLst>
                                  <p:childTnLst>
                                    <p:anim calcmode="discrete" valueType="str">
                                      <p:cBhvr>
                                        <p:cTn id="88" dur="1000" fill="hold"/>
                                        <p:tgtEl>
                                          <p:spTgt spid="103431"/>
                                        </p:tgtEl>
                                        <p:attrNameLst>
                                          <p:attrName>style.visibility</p:attrName>
                                        </p:attrNameLst>
                                      </p:cBhvr>
                                      <p:tavLst>
                                        <p:tav tm="0">
                                          <p:val>
                                            <p:strVal val="hidden"/>
                                          </p:val>
                                        </p:tav>
                                        <p:tav tm="50000">
                                          <p:val>
                                            <p:strVal val="visible"/>
                                          </p:val>
                                        </p:tav>
                                      </p:tavLst>
                                    </p:anim>
                                  </p:childTnLst>
                                </p:cTn>
                              </p:par>
                              <p:par>
                                <p:cTn id="89" presetID="35" presetClass="emph" presetSubtype="0" repeatCount="indefinite" fill="hold" grpId="1" nodeType="withEffect">
                                  <p:stCondLst>
                                    <p:cond delay="0"/>
                                  </p:stCondLst>
                                  <p:endCondLst>
                                    <p:cond evt="onNext" delay="0">
                                      <p:tgtEl>
                                        <p:sldTgt/>
                                      </p:tgtEl>
                                    </p:cond>
                                  </p:endCondLst>
                                  <p:childTnLst>
                                    <p:anim calcmode="discrete" valueType="str">
                                      <p:cBhvr>
                                        <p:cTn id="90" dur="1000" fill="hold"/>
                                        <p:tgtEl>
                                          <p:spTgt spid="103432"/>
                                        </p:tgtEl>
                                        <p:attrNameLst>
                                          <p:attrName>style.visibility</p:attrName>
                                        </p:attrNameLst>
                                      </p:cBhvr>
                                      <p:tavLst>
                                        <p:tav tm="0">
                                          <p:val>
                                            <p:strVal val="hidden"/>
                                          </p:val>
                                        </p:tav>
                                        <p:tav tm="50000">
                                          <p:val>
                                            <p:strVal val="visible"/>
                                          </p:val>
                                        </p:tav>
                                      </p:tavLst>
                                    </p:anim>
                                  </p:childTnLst>
                                </p:cTn>
                              </p:par>
                              <p:par>
                                <p:cTn id="91" presetID="35" presetClass="emph" presetSubtype="0" repeatCount="indefinite" fill="hold" grpId="1" nodeType="withEffect">
                                  <p:stCondLst>
                                    <p:cond delay="0"/>
                                  </p:stCondLst>
                                  <p:endCondLst>
                                    <p:cond evt="onNext" delay="0">
                                      <p:tgtEl>
                                        <p:sldTgt/>
                                      </p:tgtEl>
                                    </p:cond>
                                  </p:endCondLst>
                                  <p:childTnLst>
                                    <p:anim calcmode="discrete" valueType="str">
                                      <p:cBhvr>
                                        <p:cTn id="92" dur="1000" fill="hold"/>
                                        <p:tgtEl>
                                          <p:spTgt spid="103460"/>
                                        </p:tgtEl>
                                        <p:attrNameLst>
                                          <p:attrName>style.visibility</p:attrName>
                                        </p:attrNameLst>
                                      </p:cBhvr>
                                      <p:tavLst>
                                        <p:tav tm="0">
                                          <p:val>
                                            <p:strVal val="hidden"/>
                                          </p:val>
                                        </p:tav>
                                        <p:tav tm="50000">
                                          <p:val>
                                            <p:strVal val="visible"/>
                                          </p:val>
                                        </p:tav>
                                      </p:tavLst>
                                    </p:anim>
                                  </p:childTnLst>
                                </p:cTn>
                              </p:par>
                              <p:par>
                                <p:cTn id="93" presetID="35" presetClass="emph" presetSubtype="0" repeatCount="indefinite" fill="hold" grpId="1" nodeType="withEffect">
                                  <p:stCondLst>
                                    <p:cond delay="0"/>
                                  </p:stCondLst>
                                  <p:endCondLst>
                                    <p:cond evt="onNext" delay="0">
                                      <p:tgtEl>
                                        <p:sldTgt/>
                                      </p:tgtEl>
                                    </p:cond>
                                  </p:endCondLst>
                                  <p:childTnLst>
                                    <p:anim calcmode="discrete" valueType="str">
                                      <p:cBhvr>
                                        <p:cTn id="94" dur="1000" fill="hold"/>
                                        <p:tgtEl>
                                          <p:spTgt spid="103461"/>
                                        </p:tgtEl>
                                        <p:attrNameLst>
                                          <p:attrName>style.visibility</p:attrName>
                                        </p:attrNameLst>
                                      </p:cBhvr>
                                      <p:tavLst>
                                        <p:tav tm="0">
                                          <p:val>
                                            <p:strVal val="hidden"/>
                                          </p:val>
                                        </p:tav>
                                        <p:tav tm="50000">
                                          <p:val>
                                            <p:strVal val="visible"/>
                                          </p:val>
                                        </p:tav>
                                      </p:tavLst>
                                    </p:anim>
                                  </p:childTnLst>
                                </p:cTn>
                              </p:par>
                              <p:par>
                                <p:cTn id="95" presetID="35" presetClass="emph" presetSubtype="0" repeatCount="indefinite" fill="hold" grpId="1" nodeType="withEffect">
                                  <p:stCondLst>
                                    <p:cond delay="0"/>
                                  </p:stCondLst>
                                  <p:endCondLst>
                                    <p:cond evt="onNext" delay="0">
                                      <p:tgtEl>
                                        <p:sldTgt/>
                                      </p:tgtEl>
                                    </p:cond>
                                  </p:endCondLst>
                                  <p:childTnLst>
                                    <p:anim calcmode="discrete" valueType="str">
                                      <p:cBhvr>
                                        <p:cTn id="96" dur="1000" fill="hold"/>
                                        <p:tgtEl>
                                          <p:spTgt spid="103462"/>
                                        </p:tgtEl>
                                        <p:attrNameLst>
                                          <p:attrName>style.visibility</p:attrName>
                                        </p:attrNameLst>
                                      </p:cBhvr>
                                      <p:tavLst>
                                        <p:tav tm="0">
                                          <p:val>
                                            <p:strVal val="hidden"/>
                                          </p:val>
                                        </p:tav>
                                        <p:tav tm="50000">
                                          <p:val>
                                            <p:strVal val="visible"/>
                                          </p:val>
                                        </p:tav>
                                      </p:tavLst>
                                    </p:anim>
                                  </p:childTnLst>
                                </p:cTn>
                              </p:par>
                              <p:par>
                                <p:cTn id="97" presetID="35" presetClass="emph" presetSubtype="0" repeatCount="indefinite" fill="hold" grpId="1" nodeType="withEffect">
                                  <p:stCondLst>
                                    <p:cond delay="0"/>
                                  </p:stCondLst>
                                  <p:endCondLst>
                                    <p:cond evt="onNext" delay="0">
                                      <p:tgtEl>
                                        <p:sldTgt/>
                                      </p:tgtEl>
                                    </p:cond>
                                  </p:endCondLst>
                                  <p:childTnLst>
                                    <p:anim calcmode="discrete" valueType="str">
                                      <p:cBhvr>
                                        <p:cTn id="98" dur="1000" fill="hold"/>
                                        <p:tgtEl>
                                          <p:spTgt spid="103463"/>
                                        </p:tgtEl>
                                        <p:attrNameLst>
                                          <p:attrName>style.visibility</p:attrName>
                                        </p:attrNameLst>
                                      </p:cBhvr>
                                      <p:tavLst>
                                        <p:tav tm="0">
                                          <p:val>
                                            <p:strVal val="hidden"/>
                                          </p:val>
                                        </p:tav>
                                        <p:tav tm="50000">
                                          <p:val>
                                            <p:strVal val="visible"/>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3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p:bldP spid="103429" grpId="1" animBg="1"/>
      <p:bldP spid="103431" grpId="0" animBg="1"/>
      <p:bldP spid="103431" grpId="1" animBg="1"/>
      <p:bldP spid="103432" grpId="0"/>
      <p:bldP spid="103432" grpId="1"/>
      <p:bldP spid="103434" grpId="0" animBg="1"/>
      <p:bldP spid="103435" grpId="0" animBg="1"/>
      <p:bldP spid="103436" grpId="0" animBg="1"/>
      <p:bldP spid="103440" grpId="0" animBg="1"/>
      <p:bldP spid="103441" grpId="0" animBg="1"/>
      <p:bldP spid="103442" grpId="0" animBg="1"/>
      <p:bldP spid="103443" grpId="0" animBg="1"/>
      <p:bldP spid="103444" grpId="0" animBg="1"/>
      <p:bldP spid="103445" grpId="0" animBg="1"/>
      <p:bldP spid="103446" grpId="0" animBg="1"/>
      <p:bldP spid="103447" grpId="0" animBg="1"/>
      <p:bldP spid="103448" grpId="0" animBg="1"/>
      <p:bldP spid="103449" grpId="0" animBg="1"/>
      <p:bldP spid="103450" grpId="0" animBg="1"/>
      <p:bldP spid="103451" grpId="0" animBg="1"/>
      <p:bldP spid="103452" grpId="0" animBg="1"/>
      <p:bldP spid="103453" grpId="0" animBg="1"/>
      <p:bldP spid="103454" grpId="0" animBg="1"/>
      <p:bldP spid="103455" grpId="0" animBg="1"/>
      <p:bldP spid="103456" grpId="0" animBg="1"/>
      <p:bldP spid="103457" grpId="0" animBg="1"/>
      <p:bldP spid="103458" grpId="0" animBg="1"/>
      <p:bldP spid="103460" grpId="0" animBg="1"/>
      <p:bldP spid="103460" grpId="1" animBg="1"/>
      <p:bldP spid="103461" grpId="0" animBg="1"/>
      <p:bldP spid="103461" grpId="1" animBg="1"/>
      <p:bldP spid="103462" grpId="0"/>
      <p:bldP spid="103462" grpId="1"/>
      <p:bldP spid="103463" grpId="0" animBg="1"/>
      <p:bldP spid="103463" grpId="1" animBg="1"/>
      <p:bldP spid="1034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96" name="Rectangle 48"/>
          <p:cNvSpPr>
            <a:spLocks noChangeArrowheads="1"/>
          </p:cNvSpPr>
          <p:nvPr/>
        </p:nvSpPr>
        <p:spPr bwMode="auto">
          <a:xfrm>
            <a:off x="4068763" y="4076700"/>
            <a:ext cx="574675" cy="792163"/>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93" name="AutoShape 45"/>
          <p:cNvSpPr>
            <a:spLocks noChangeArrowheads="1"/>
          </p:cNvSpPr>
          <p:nvPr/>
        </p:nvSpPr>
        <p:spPr bwMode="auto">
          <a:xfrm>
            <a:off x="4103688" y="2782888"/>
            <a:ext cx="125412" cy="2016125"/>
          </a:xfrm>
          <a:prstGeom prst="upDownArrow">
            <a:avLst>
              <a:gd name="adj1" fmla="val 50000"/>
              <a:gd name="adj2" fmla="val 321520"/>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50" name="Rectangle 2"/>
          <p:cNvSpPr>
            <a:spLocks noChangeArrowheads="1"/>
          </p:cNvSpPr>
          <p:nvPr/>
        </p:nvSpPr>
        <p:spPr bwMode="auto">
          <a:xfrm>
            <a:off x="4645025" y="3500438"/>
            <a:ext cx="1081088" cy="576262"/>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51" name="Rectangle 3"/>
          <p:cNvSpPr>
            <a:spLocks noGrp="1" noRot="1" noChangeArrowheads="1"/>
          </p:cNvSpPr>
          <p:nvPr>
            <p:ph type="title"/>
          </p:nvPr>
        </p:nvSpPr>
        <p:spPr>
          <a:xfrm>
            <a:off x="301625" y="228600"/>
            <a:ext cx="8510588" cy="1292225"/>
          </a:xfrm>
        </p:spPr>
        <p:txBody>
          <a:bodyPr/>
          <a:lstStyle/>
          <a:p>
            <a:pPr eaLnBrk="1" hangingPunct="1">
              <a:defRPr/>
            </a:pPr>
            <a:r>
              <a:rPr lang="ru-RU" sz="3600">
                <a:solidFill>
                  <a:schemeClr val="folHlink"/>
                </a:solidFill>
              </a:rPr>
              <a:t>Вывод данных на внешнее устройство</a:t>
            </a:r>
          </a:p>
        </p:txBody>
      </p:sp>
      <p:sp>
        <p:nvSpPr>
          <p:cNvPr id="104452" name="Rectangle 4"/>
          <p:cNvSpPr>
            <a:spLocks noChangeArrowheads="1"/>
          </p:cNvSpPr>
          <p:nvPr/>
        </p:nvSpPr>
        <p:spPr bwMode="auto">
          <a:xfrm>
            <a:off x="1801813" y="2671763"/>
            <a:ext cx="539750" cy="2197100"/>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53" name="Rectangle 5"/>
          <p:cNvSpPr>
            <a:spLocks noChangeArrowheads="1"/>
          </p:cNvSpPr>
          <p:nvPr/>
        </p:nvSpPr>
        <p:spPr bwMode="auto">
          <a:xfrm>
            <a:off x="4070350" y="2708275"/>
            <a:ext cx="574675" cy="1368425"/>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55" name="Rectangle 7"/>
          <p:cNvSpPr>
            <a:spLocks noChangeArrowheads="1"/>
          </p:cNvSpPr>
          <p:nvPr/>
        </p:nvSpPr>
        <p:spPr bwMode="auto">
          <a:xfrm>
            <a:off x="2341563" y="3500438"/>
            <a:ext cx="1728787" cy="576262"/>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58" name="AutoShape 10"/>
          <p:cNvSpPr>
            <a:spLocks noChangeArrowheads="1"/>
          </p:cNvSpPr>
          <p:nvPr/>
        </p:nvSpPr>
        <p:spPr bwMode="auto">
          <a:xfrm>
            <a:off x="1836738" y="2781300"/>
            <a:ext cx="125412" cy="2016125"/>
          </a:xfrm>
          <a:prstGeom prst="upDownArrow">
            <a:avLst>
              <a:gd name="adj1" fmla="val 50000"/>
              <a:gd name="adj2" fmla="val 321520"/>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62" name="Rectangle 14"/>
          <p:cNvSpPr>
            <a:spLocks noChangeArrowheads="1"/>
          </p:cNvSpPr>
          <p:nvPr/>
        </p:nvSpPr>
        <p:spPr bwMode="auto">
          <a:xfrm>
            <a:off x="1873250" y="3573463"/>
            <a:ext cx="3816350" cy="71437"/>
          </a:xfrm>
          <a:prstGeom prst="rect">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63" name="Rectangle 15"/>
          <p:cNvSpPr>
            <a:spLocks noChangeArrowheads="1"/>
          </p:cNvSpPr>
          <p:nvPr/>
        </p:nvSpPr>
        <p:spPr bwMode="auto">
          <a:xfrm>
            <a:off x="2052638" y="3752850"/>
            <a:ext cx="3636962" cy="71438"/>
          </a:xfrm>
          <a:prstGeom prst="rect">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68" name="AutoShape 20"/>
          <p:cNvSpPr>
            <a:spLocks noChangeArrowheads="1"/>
          </p:cNvSpPr>
          <p:nvPr/>
        </p:nvSpPr>
        <p:spPr bwMode="auto">
          <a:xfrm>
            <a:off x="2016125" y="2781300"/>
            <a:ext cx="125413" cy="2016125"/>
          </a:xfrm>
          <a:prstGeom prst="upDownArrow">
            <a:avLst>
              <a:gd name="adj1" fmla="val 50000"/>
              <a:gd name="adj2" fmla="val 321518"/>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69" name="AutoShape 21"/>
          <p:cNvSpPr>
            <a:spLocks noChangeArrowheads="1"/>
          </p:cNvSpPr>
          <p:nvPr/>
        </p:nvSpPr>
        <p:spPr bwMode="auto">
          <a:xfrm>
            <a:off x="2179638" y="2781300"/>
            <a:ext cx="125412" cy="2016125"/>
          </a:xfrm>
          <a:prstGeom prst="upDownArrow">
            <a:avLst>
              <a:gd name="adj1" fmla="val 50000"/>
              <a:gd name="adj2" fmla="val 321520"/>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70" name="Rectangle 22"/>
          <p:cNvSpPr>
            <a:spLocks noChangeArrowheads="1"/>
          </p:cNvSpPr>
          <p:nvPr/>
        </p:nvSpPr>
        <p:spPr bwMode="auto">
          <a:xfrm>
            <a:off x="1296988"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Процессор</a:t>
            </a:r>
          </a:p>
        </p:txBody>
      </p:sp>
      <p:sp>
        <p:nvSpPr>
          <p:cNvPr id="104486" name="Line 38"/>
          <p:cNvSpPr>
            <a:spLocks noChangeShapeType="1"/>
          </p:cNvSpPr>
          <p:nvPr/>
        </p:nvSpPr>
        <p:spPr bwMode="auto">
          <a:xfrm flipV="1">
            <a:off x="1549400" y="2708275"/>
            <a:ext cx="0" cy="2160588"/>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87" name="Text Box 39"/>
          <p:cNvSpPr txBox="1">
            <a:spLocks noChangeArrowheads="1"/>
          </p:cNvSpPr>
          <p:nvPr/>
        </p:nvSpPr>
        <p:spPr bwMode="auto">
          <a:xfrm>
            <a:off x="215900" y="3429000"/>
            <a:ext cx="1404938" cy="5810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Линия</a:t>
            </a:r>
            <a:b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прерываний</a:t>
            </a:r>
          </a:p>
        </p:txBody>
      </p:sp>
      <p:sp>
        <p:nvSpPr>
          <p:cNvPr id="104488" name="Text Box 40"/>
          <p:cNvSpPr txBox="1">
            <a:spLocks noChangeArrowheads="1"/>
          </p:cNvSpPr>
          <p:nvPr/>
        </p:nvSpPr>
        <p:spPr bwMode="auto">
          <a:xfrm>
            <a:off x="5903913" y="1952625"/>
            <a:ext cx="2989262" cy="3759200"/>
          </a:xfrm>
          <a:prstGeom prst="rect">
            <a:avLst/>
          </a:prstGeom>
          <a:noFill/>
          <a:ln w="12700">
            <a:noFill/>
            <a:miter lim="800000"/>
            <a:headEnd/>
            <a:tailEnd/>
          </a:ln>
          <a:effectLst/>
        </p:spPr>
        <p:txBody>
          <a:bodyPr>
            <a:spAutoFit/>
          </a:bodyPr>
          <a:lstStyle/>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После выполнения команды процессор обнаруживает сигнал на линии прерываний</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Сохраняет часть регистров</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Передает управление по заранее определенному адресу</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Обрабатывает прерывание</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Восстанавливает контекст</a:t>
            </a:r>
          </a:p>
        </p:txBody>
      </p:sp>
      <p:sp>
        <p:nvSpPr>
          <p:cNvPr id="104494" name="AutoShape 46"/>
          <p:cNvSpPr>
            <a:spLocks noChangeArrowheads="1"/>
          </p:cNvSpPr>
          <p:nvPr/>
        </p:nvSpPr>
        <p:spPr bwMode="auto">
          <a:xfrm>
            <a:off x="4283075" y="2782888"/>
            <a:ext cx="125413" cy="2016125"/>
          </a:xfrm>
          <a:prstGeom prst="upDownArrow">
            <a:avLst>
              <a:gd name="adj1" fmla="val 50000"/>
              <a:gd name="adj2" fmla="val 321518"/>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95" name="AutoShape 47"/>
          <p:cNvSpPr>
            <a:spLocks noChangeArrowheads="1"/>
          </p:cNvSpPr>
          <p:nvPr/>
        </p:nvSpPr>
        <p:spPr bwMode="auto">
          <a:xfrm>
            <a:off x="4446588" y="2782888"/>
            <a:ext cx="125412" cy="2016125"/>
          </a:xfrm>
          <a:prstGeom prst="upDownArrow">
            <a:avLst>
              <a:gd name="adj1" fmla="val 50000"/>
              <a:gd name="adj2" fmla="val 321520"/>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64" name="Rectangle 16"/>
          <p:cNvSpPr>
            <a:spLocks noChangeArrowheads="1"/>
          </p:cNvSpPr>
          <p:nvPr/>
        </p:nvSpPr>
        <p:spPr bwMode="auto">
          <a:xfrm>
            <a:off x="2236788" y="3932238"/>
            <a:ext cx="3452812" cy="71437"/>
          </a:xfrm>
          <a:prstGeom prst="rect">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89" name="Rectangle 41"/>
          <p:cNvSpPr>
            <a:spLocks noChangeArrowheads="1"/>
          </p:cNvSpPr>
          <p:nvPr/>
        </p:nvSpPr>
        <p:spPr bwMode="auto">
          <a:xfrm>
            <a:off x="3563938" y="4868863"/>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4472" name="Rectangle 24"/>
          <p:cNvSpPr>
            <a:spLocks noChangeArrowheads="1"/>
          </p:cNvSpPr>
          <p:nvPr/>
        </p:nvSpPr>
        <p:spPr bwMode="auto">
          <a:xfrm>
            <a:off x="3565525"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Память</a:t>
            </a:r>
          </a:p>
        </p:txBody>
      </p:sp>
      <p:sp>
        <p:nvSpPr>
          <p:cNvPr id="104497" name="Line 49"/>
          <p:cNvSpPr>
            <a:spLocks noChangeShapeType="1"/>
          </p:cNvSpPr>
          <p:nvPr/>
        </p:nvSpPr>
        <p:spPr bwMode="auto">
          <a:xfrm>
            <a:off x="3816350" y="5589588"/>
            <a:ext cx="0" cy="325437"/>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98" name="Line 50"/>
          <p:cNvSpPr>
            <a:spLocks noChangeShapeType="1"/>
          </p:cNvSpPr>
          <p:nvPr/>
        </p:nvSpPr>
        <p:spPr bwMode="auto">
          <a:xfrm flipH="1">
            <a:off x="935038" y="5913438"/>
            <a:ext cx="2881312"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99" name="Line 51"/>
          <p:cNvSpPr>
            <a:spLocks noChangeShapeType="1"/>
          </p:cNvSpPr>
          <p:nvPr/>
        </p:nvSpPr>
        <p:spPr bwMode="auto">
          <a:xfrm flipV="1">
            <a:off x="935038" y="4365625"/>
            <a:ext cx="0" cy="1547813"/>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500" name="Line 52"/>
          <p:cNvSpPr>
            <a:spLocks noChangeShapeType="1"/>
          </p:cNvSpPr>
          <p:nvPr/>
        </p:nvSpPr>
        <p:spPr bwMode="auto">
          <a:xfrm>
            <a:off x="935038" y="4365625"/>
            <a:ext cx="612775"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502" name="Line 54"/>
          <p:cNvSpPr>
            <a:spLocks noChangeShapeType="1"/>
          </p:cNvSpPr>
          <p:nvPr/>
        </p:nvSpPr>
        <p:spPr bwMode="auto">
          <a:xfrm flipV="1">
            <a:off x="1547813" y="2708275"/>
            <a:ext cx="0" cy="144463"/>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4471" name="Rectangle 23"/>
          <p:cNvSpPr>
            <a:spLocks noChangeArrowheads="1"/>
          </p:cNvSpPr>
          <p:nvPr/>
        </p:nvSpPr>
        <p:spPr bwMode="auto">
          <a:xfrm>
            <a:off x="1331913" y="4868863"/>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Tree>
    <p:extLst>
      <p:ext uri="{BB962C8B-B14F-4D97-AF65-F5344CB8AC3E}">
        <p14:creationId xmlns:p14="http://schemas.microsoft.com/office/powerpoint/2010/main" val="254739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48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emph" presetSubtype="0" repeatCount="indefinite" fill="hold" nodeType="clickEffect">
                                  <p:stCondLst>
                                    <p:cond delay="0"/>
                                  </p:stCondLst>
                                  <p:endCondLst>
                                    <p:cond evt="onNext" delay="0">
                                      <p:tgtEl>
                                        <p:sldTgt/>
                                      </p:tgtEl>
                                    </p:cond>
                                  </p:endCondLst>
                                  <p:childTnLst>
                                    <p:anim calcmode="discrete" valueType="str">
                                      <p:cBhvr>
                                        <p:cTn id="12" dur="1000" fill="hold"/>
                                        <p:tgtEl>
                                          <p:spTgt spid="104486"/>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04488">
                                            <p:txEl>
                                              <p:pRg st="0" end="0"/>
                                            </p:txEl>
                                          </p:spTgt>
                                        </p:tgtEl>
                                        <p:attrNameLst>
                                          <p:attrName>style.visibility</p:attrName>
                                        </p:attrNameLst>
                                      </p:cBhvr>
                                      <p:to>
                                        <p:strVal val="visible"/>
                                      </p:to>
                                    </p:set>
                                    <p:anim calcmode="lin" valueType="num">
                                      <p:cBhvr additive="base">
                                        <p:cTn id="17" dur="500" fill="hold"/>
                                        <p:tgtEl>
                                          <p:spTgt spid="104488">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44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104488">
                                            <p:txEl>
                                              <p:pRg st="1" end="1"/>
                                            </p:txEl>
                                          </p:spTgt>
                                        </p:tgtEl>
                                        <p:attrNameLst>
                                          <p:attrName>style.visibility</p:attrName>
                                        </p:attrNameLst>
                                      </p:cBhvr>
                                      <p:to>
                                        <p:strVal val="visible"/>
                                      </p:to>
                                    </p:set>
                                    <p:anim calcmode="lin" valueType="num">
                                      <p:cBhvr additive="base">
                                        <p:cTn id="23" dur="500" fill="hold"/>
                                        <p:tgtEl>
                                          <p:spTgt spid="104488">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44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104488">
                                            <p:txEl>
                                              <p:pRg st="2" end="2"/>
                                            </p:txEl>
                                          </p:spTgt>
                                        </p:tgtEl>
                                        <p:attrNameLst>
                                          <p:attrName>style.visibility</p:attrName>
                                        </p:attrNameLst>
                                      </p:cBhvr>
                                      <p:to>
                                        <p:strVal val="visible"/>
                                      </p:to>
                                    </p:set>
                                    <p:anim calcmode="lin" valueType="num">
                                      <p:cBhvr additive="base">
                                        <p:cTn id="29" dur="500" fill="hold"/>
                                        <p:tgtEl>
                                          <p:spTgt spid="104488">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44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104488">
                                            <p:txEl>
                                              <p:pRg st="3" end="3"/>
                                            </p:txEl>
                                          </p:spTgt>
                                        </p:tgtEl>
                                        <p:attrNameLst>
                                          <p:attrName>style.visibility</p:attrName>
                                        </p:attrNameLst>
                                      </p:cBhvr>
                                      <p:to>
                                        <p:strVal val="visible"/>
                                      </p:to>
                                    </p:set>
                                    <p:anim calcmode="lin" valueType="num">
                                      <p:cBhvr additive="base">
                                        <p:cTn id="35" dur="500" fill="hold"/>
                                        <p:tgtEl>
                                          <p:spTgt spid="104488">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44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104488">
                                            <p:txEl>
                                              <p:pRg st="4" end="4"/>
                                            </p:txEl>
                                          </p:spTgt>
                                        </p:tgtEl>
                                        <p:attrNameLst>
                                          <p:attrName>style.visibility</p:attrName>
                                        </p:attrNameLst>
                                      </p:cBhvr>
                                      <p:to>
                                        <p:strVal val="visible"/>
                                      </p:to>
                                    </p:set>
                                    <p:anim calcmode="lin" valueType="num">
                                      <p:cBhvr additive="base">
                                        <p:cTn id="41" dur="500" fill="hold"/>
                                        <p:tgtEl>
                                          <p:spTgt spid="104488">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448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449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449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449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450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04502"/>
                                        </p:tgtEl>
                                        <p:attrNameLst>
                                          <p:attrName>style.visibility</p:attrName>
                                        </p:attrNameLst>
                                      </p:cBhvr>
                                      <p:to>
                                        <p:strVal val="visible"/>
                                      </p:to>
                                    </p:set>
                                  </p:childTnLst>
                                </p:cTn>
                              </p:par>
                              <p:par>
                                <p:cTn id="57" presetID="6" presetClass="emph" presetSubtype="0" repeatCount="indefinite" fill="hold" nodeType="withEffect">
                                  <p:stCondLst>
                                    <p:cond delay="0"/>
                                  </p:stCondLst>
                                  <p:childTnLst>
                                    <p:animScale>
                                      <p:cBhvr>
                                        <p:cTn id="58" dur="1000" fill="hold"/>
                                        <p:tgtEl>
                                          <p:spTgt spid="1045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12" name="Rectangle 40"/>
          <p:cNvSpPr>
            <a:spLocks noChangeArrowheads="1"/>
          </p:cNvSpPr>
          <p:nvPr/>
        </p:nvSpPr>
        <p:spPr bwMode="auto">
          <a:xfrm>
            <a:off x="1620838" y="3500438"/>
            <a:ext cx="179387" cy="576262"/>
          </a:xfrm>
          <a:prstGeom prst="rect">
            <a:avLst/>
          </a:prstGeom>
          <a:solidFill>
            <a:schemeClr val="tx1">
              <a:alpha val="20000"/>
            </a:schemeClr>
          </a:solidFill>
          <a:ln w="12700">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78" name="Rectangle 6"/>
          <p:cNvSpPr>
            <a:spLocks noChangeArrowheads="1"/>
          </p:cNvSpPr>
          <p:nvPr/>
        </p:nvSpPr>
        <p:spPr bwMode="auto">
          <a:xfrm>
            <a:off x="1801813" y="2671763"/>
            <a:ext cx="539750" cy="2197100"/>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511" name="AutoShape 39"/>
          <p:cNvSpPr>
            <a:spLocks noChangeArrowheads="1"/>
          </p:cNvSpPr>
          <p:nvPr/>
        </p:nvSpPr>
        <p:spPr bwMode="auto">
          <a:xfrm>
            <a:off x="1655763" y="3536950"/>
            <a:ext cx="539750" cy="144463"/>
          </a:xfrm>
          <a:prstGeom prst="leftArrow">
            <a:avLst>
              <a:gd name="adj1" fmla="val 50000"/>
              <a:gd name="adj2" fmla="val 93406"/>
            </a:avLst>
          </a:prstGeom>
          <a:solidFill>
            <a:srgbClr val="0000FF"/>
          </a:solidFill>
          <a:ln w="12700">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79" name="Rectangle 7"/>
          <p:cNvSpPr>
            <a:spLocks noChangeArrowheads="1"/>
          </p:cNvSpPr>
          <p:nvPr/>
        </p:nvSpPr>
        <p:spPr bwMode="auto">
          <a:xfrm>
            <a:off x="4070350" y="2708275"/>
            <a:ext cx="574675" cy="1368425"/>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74" name="Rectangle 2"/>
          <p:cNvSpPr>
            <a:spLocks noChangeArrowheads="1"/>
          </p:cNvSpPr>
          <p:nvPr/>
        </p:nvSpPr>
        <p:spPr bwMode="auto">
          <a:xfrm>
            <a:off x="4068763" y="4076700"/>
            <a:ext cx="574675" cy="792163"/>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75" name="AutoShape 3"/>
          <p:cNvSpPr>
            <a:spLocks noChangeArrowheads="1"/>
          </p:cNvSpPr>
          <p:nvPr/>
        </p:nvSpPr>
        <p:spPr bwMode="auto">
          <a:xfrm>
            <a:off x="4103688" y="2782888"/>
            <a:ext cx="125412" cy="2016125"/>
          </a:xfrm>
          <a:prstGeom prst="upDownArrow">
            <a:avLst>
              <a:gd name="adj1" fmla="val 50000"/>
              <a:gd name="adj2" fmla="val 321520"/>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76" name="Rectangle 4"/>
          <p:cNvSpPr>
            <a:spLocks noChangeArrowheads="1"/>
          </p:cNvSpPr>
          <p:nvPr/>
        </p:nvSpPr>
        <p:spPr bwMode="auto">
          <a:xfrm>
            <a:off x="4645025" y="3500438"/>
            <a:ext cx="1081088" cy="576262"/>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77" name="Rectangle 5"/>
          <p:cNvSpPr>
            <a:spLocks noGrp="1" noRot="1" noChangeArrowheads="1"/>
          </p:cNvSpPr>
          <p:nvPr>
            <p:ph type="title"/>
          </p:nvPr>
        </p:nvSpPr>
        <p:spPr>
          <a:xfrm>
            <a:off x="301625" y="228600"/>
            <a:ext cx="8510588" cy="1292225"/>
          </a:xfrm>
        </p:spPr>
        <p:txBody>
          <a:bodyPr/>
          <a:lstStyle/>
          <a:p>
            <a:pPr eaLnBrk="1" hangingPunct="1">
              <a:defRPr/>
            </a:pPr>
            <a:r>
              <a:rPr lang="ru-RU" sz="3600">
                <a:solidFill>
                  <a:schemeClr val="folHlink"/>
                </a:solidFill>
              </a:rPr>
              <a:t>Вывод данных на внешнее устройство</a:t>
            </a:r>
          </a:p>
        </p:txBody>
      </p:sp>
      <p:sp>
        <p:nvSpPr>
          <p:cNvPr id="105480" name="Rectangle 8"/>
          <p:cNvSpPr>
            <a:spLocks noChangeArrowheads="1"/>
          </p:cNvSpPr>
          <p:nvPr/>
        </p:nvSpPr>
        <p:spPr bwMode="auto">
          <a:xfrm>
            <a:off x="2341563" y="3500438"/>
            <a:ext cx="1728787" cy="576262"/>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81" name="AutoShape 9"/>
          <p:cNvSpPr>
            <a:spLocks noChangeArrowheads="1"/>
          </p:cNvSpPr>
          <p:nvPr/>
        </p:nvSpPr>
        <p:spPr bwMode="auto">
          <a:xfrm>
            <a:off x="1836738" y="2781300"/>
            <a:ext cx="125412" cy="2016125"/>
          </a:xfrm>
          <a:prstGeom prst="upDownArrow">
            <a:avLst>
              <a:gd name="adj1" fmla="val 50000"/>
              <a:gd name="adj2" fmla="val 321520"/>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82" name="Rectangle 10"/>
          <p:cNvSpPr>
            <a:spLocks noChangeArrowheads="1"/>
          </p:cNvSpPr>
          <p:nvPr/>
        </p:nvSpPr>
        <p:spPr bwMode="auto">
          <a:xfrm>
            <a:off x="1873250" y="3573463"/>
            <a:ext cx="3816350" cy="71437"/>
          </a:xfrm>
          <a:prstGeom prst="rect">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83" name="Rectangle 11"/>
          <p:cNvSpPr>
            <a:spLocks noChangeArrowheads="1"/>
          </p:cNvSpPr>
          <p:nvPr/>
        </p:nvSpPr>
        <p:spPr bwMode="auto">
          <a:xfrm>
            <a:off x="2052638" y="3752850"/>
            <a:ext cx="3636962" cy="71438"/>
          </a:xfrm>
          <a:prstGeom prst="rect">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84" name="AutoShape 12"/>
          <p:cNvSpPr>
            <a:spLocks noChangeArrowheads="1"/>
          </p:cNvSpPr>
          <p:nvPr/>
        </p:nvSpPr>
        <p:spPr bwMode="auto">
          <a:xfrm>
            <a:off x="2016125" y="2781300"/>
            <a:ext cx="125413" cy="2016125"/>
          </a:xfrm>
          <a:prstGeom prst="upDownArrow">
            <a:avLst>
              <a:gd name="adj1" fmla="val 50000"/>
              <a:gd name="adj2" fmla="val 321518"/>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86" name="Rectangle 14"/>
          <p:cNvSpPr>
            <a:spLocks noChangeArrowheads="1"/>
          </p:cNvSpPr>
          <p:nvPr/>
        </p:nvSpPr>
        <p:spPr bwMode="auto">
          <a:xfrm>
            <a:off x="1296988"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Процессор</a:t>
            </a:r>
          </a:p>
        </p:txBody>
      </p:sp>
      <p:sp>
        <p:nvSpPr>
          <p:cNvPr id="105490" name="Text Box 18"/>
          <p:cNvSpPr txBox="1">
            <a:spLocks noChangeArrowheads="1"/>
          </p:cNvSpPr>
          <p:nvPr/>
        </p:nvSpPr>
        <p:spPr bwMode="auto">
          <a:xfrm>
            <a:off x="5903913" y="1952625"/>
            <a:ext cx="2989262" cy="3759200"/>
          </a:xfrm>
          <a:prstGeom prst="rect">
            <a:avLst/>
          </a:prstGeom>
          <a:noFill/>
          <a:ln w="12700">
            <a:noFill/>
            <a:miter lim="800000"/>
            <a:headEnd/>
            <a:tailEnd/>
          </a:ln>
          <a:effectLst/>
        </p:spPr>
        <p:txBody>
          <a:bodyPr>
            <a:spAutoFit/>
          </a:bodyPr>
          <a:lstStyle/>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После выполнения команды процессор обнаруживает сигнал на линии прерываний</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Сохраняет часть регистров</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Передает управление по заранее определенному адресу</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Обрабатывает прерывание</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Восстанавливает контекст</a:t>
            </a:r>
          </a:p>
        </p:txBody>
      </p:sp>
      <p:sp>
        <p:nvSpPr>
          <p:cNvPr id="105491" name="AutoShape 19"/>
          <p:cNvSpPr>
            <a:spLocks noChangeArrowheads="1"/>
          </p:cNvSpPr>
          <p:nvPr/>
        </p:nvSpPr>
        <p:spPr bwMode="auto">
          <a:xfrm>
            <a:off x="4283075" y="2782888"/>
            <a:ext cx="125413" cy="2016125"/>
          </a:xfrm>
          <a:prstGeom prst="upDownArrow">
            <a:avLst>
              <a:gd name="adj1" fmla="val 50000"/>
              <a:gd name="adj2" fmla="val 321518"/>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92" name="AutoShape 20"/>
          <p:cNvSpPr>
            <a:spLocks noChangeArrowheads="1"/>
          </p:cNvSpPr>
          <p:nvPr/>
        </p:nvSpPr>
        <p:spPr bwMode="auto">
          <a:xfrm>
            <a:off x="4446588" y="2782888"/>
            <a:ext cx="125412" cy="2016125"/>
          </a:xfrm>
          <a:prstGeom prst="upDownArrow">
            <a:avLst>
              <a:gd name="adj1" fmla="val 50000"/>
              <a:gd name="adj2" fmla="val 321520"/>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93" name="Rectangle 21"/>
          <p:cNvSpPr>
            <a:spLocks noChangeArrowheads="1"/>
          </p:cNvSpPr>
          <p:nvPr/>
        </p:nvSpPr>
        <p:spPr bwMode="auto">
          <a:xfrm>
            <a:off x="2236788" y="3932238"/>
            <a:ext cx="3452812" cy="71437"/>
          </a:xfrm>
          <a:prstGeom prst="rect">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94" name="Rectangle 22"/>
          <p:cNvSpPr>
            <a:spLocks noChangeArrowheads="1"/>
          </p:cNvSpPr>
          <p:nvPr/>
        </p:nvSpPr>
        <p:spPr bwMode="auto">
          <a:xfrm>
            <a:off x="3563938" y="4868863"/>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5495" name="Rectangle 23"/>
          <p:cNvSpPr>
            <a:spLocks noChangeArrowheads="1"/>
          </p:cNvSpPr>
          <p:nvPr/>
        </p:nvSpPr>
        <p:spPr bwMode="auto">
          <a:xfrm>
            <a:off x="3565525"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Память</a:t>
            </a:r>
          </a:p>
        </p:txBody>
      </p:sp>
      <p:sp>
        <p:nvSpPr>
          <p:cNvPr id="105496" name="Line 24"/>
          <p:cNvSpPr>
            <a:spLocks noChangeShapeType="1"/>
          </p:cNvSpPr>
          <p:nvPr/>
        </p:nvSpPr>
        <p:spPr bwMode="auto">
          <a:xfrm>
            <a:off x="3816350" y="5589588"/>
            <a:ext cx="0" cy="325437"/>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97" name="Line 25"/>
          <p:cNvSpPr>
            <a:spLocks noChangeShapeType="1"/>
          </p:cNvSpPr>
          <p:nvPr/>
        </p:nvSpPr>
        <p:spPr bwMode="auto">
          <a:xfrm flipH="1">
            <a:off x="935038" y="5913438"/>
            <a:ext cx="2881312"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503" name="Line 31"/>
          <p:cNvSpPr>
            <a:spLocks noChangeShapeType="1"/>
          </p:cNvSpPr>
          <p:nvPr/>
        </p:nvSpPr>
        <p:spPr bwMode="auto">
          <a:xfrm flipV="1">
            <a:off x="1547813" y="4184650"/>
            <a:ext cx="0" cy="684213"/>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504" name="Line 32"/>
          <p:cNvSpPr>
            <a:spLocks noChangeShapeType="1"/>
          </p:cNvSpPr>
          <p:nvPr/>
        </p:nvSpPr>
        <p:spPr bwMode="auto">
          <a:xfrm flipV="1">
            <a:off x="935038" y="4184650"/>
            <a:ext cx="0" cy="1728788"/>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505" name="AutoShape 33"/>
          <p:cNvSpPr>
            <a:spLocks noChangeArrowheads="1"/>
          </p:cNvSpPr>
          <p:nvPr/>
        </p:nvSpPr>
        <p:spPr bwMode="auto">
          <a:xfrm>
            <a:off x="1368425" y="2744788"/>
            <a:ext cx="125413" cy="684212"/>
          </a:xfrm>
          <a:prstGeom prst="upArrow">
            <a:avLst>
              <a:gd name="adj1" fmla="val 50000"/>
              <a:gd name="adj2" fmla="val 136392"/>
            </a:avLst>
          </a:prstGeom>
          <a:solidFill>
            <a:schemeClr val="tx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506" name="Text Box 34"/>
          <p:cNvSpPr txBox="1">
            <a:spLocks noChangeArrowheads="1"/>
          </p:cNvSpPr>
          <p:nvPr/>
        </p:nvSpPr>
        <p:spPr bwMode="auto">
          <a:xfrm>
            <a:off x="0" y="2744788"/>
            <a:ext cx="1511300" cy="5810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Шина</a:t>
            </a:r>
            <a:b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прерываний</a:t>
            </a:r>
          </a:p>
        </p:txBody>
      </p:sp>
      <p:sp>
        <p:nvSpPr>
          <p:cNvPr id="105509" name="AutoShape 37"/>
          <p:cNvSpPr>
            <a:spLocks noChangeArrowheads="1"/>
          </p:cNvSpPr>
          <p:nvPr/>
        </p:nvSpPr>
        <p:spPr bwMode="auto">
          <a:xfrm>
            <a:off x="1655763" y="3897313"/>
            <a:ext cx="539750" cy="144462"/>
          </a:xfrm>
          <a:prstGeom prst="leftArrow">
            <a:avLst>
              <a:gd name="adj1" fmla="val 50000"/>
              <a:gd name="adj2" fmla="val 93407"/>
            </a:avLst>
          </a:prstGeom>
          <a:solidFill>
            <a:srgbClr val="800080"/>
          </a:solidFill>
          <a:ln w="12700">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510" name="AutoShape 38"/>
          <p:cNvSpPr>
            <a:spLocks noChangeArrowheads="1"/>
          </p:cNvSpPr>
          <p:nvPr/>
        </p:nvSpPr>
        <p:spPr bwMode="auto">
          <a:xfrm>
            <a:off x="1655763" y="3716338"/>
            <a:ext cx="539750" cy="144462"/>
          </a:xfrm>
          <a:prstGeom prst="leftArrow">
            <a:avLst>
              <a:gd name="adj1" fmla="val 50000"/>
              <a:gd name="adj2" fmla="val 93407"/>
            </a:avLst>
          </a:prstGeom>
          <a:solidFill>
            <a:srgbClr val="00FF00"/>
          </a:solidFill>
          <a:ln w="12700">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485" name="AutoShape 13"/>
          <p:cNvSpPr>
            <a:spLocks noChangeArrowheads="1"/>
          </p:cNvSpPr>
          <p:nvPr/>
        </p:nvSpPr>
        <p:spPr bwMode="auto">
          <a:xfrm>
            <a:off x="2179638" y="2781300"/>
            <a:ext cx="125412" cy="2016125"/>
          </a:xfrm>
          <a:prstGeom prst="upDownArrow">
            <a:avLst>
              <a:gd name="adj1" fmla="val 50000"/>
              <a:gd name="adj2" fmla="val 321520"/>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5501" name="Rectangle 29"/>
          <p:cNvSpPr>
            <a:spLocks noChangeArrowheads="1"/>
          </p:cNvSpPr>
          <p:nvPr/>
        </p:nvSpPr>
        <p:spPr bwMode="auto">
          <a:xfrm>
            <a:off x="107950" y="3463925"/>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Контроллер</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прерываний</a:t>
            </a:r>
          </a:p>
        </p:txBody>
      </p:sp>
      <p:sp>
        <p:nvSpPr>
          <p:cNvPr id="105487" name="Rectangle 15"/>
          <p:cNvSpPr>
            <a:spLocks noChangeArrowheads="1"/>
          </p:cNvSpPr>
          <p:nvPr/>
        </p:nvSpPr>
        <p:spPr bwMode="auto">
          <a:xfrm>
            <a:off x="1331913" y="4868863"/>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Tree>
    <p:extLst>
      <p:ext uri="{BB962C8B-B14F-4D97-AF65-F5344CB8AC3E}">
        <p14:creationId xmlns:p14="http://schemas.microsoft.com/office/powerpoint/2010/main" val="3179691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37" name="AutoShape 41"/>
          <p:cNvSpPr>
            <a:spLocks noChangeArrowheads="1"/>
          </p:cNvSpPr>
          <p:nvPr/>
        </p:nvSpPr>
        <p:spPr bwMode="auto">
          <a:xfrm>
            <a:off x="252413" y="1844675"/>
            <a:ext cx="2736850" cy="4572000"/>
          </a:xfrm>
          <a:prstGeom prst="roundRect">
            <a:avLst>
              <a:gd name="adj" fmla="val 16667"/>
            </a:avLst>
          </a:prstGeom>
          <a:solidFill>
            <a:schemeClr val="accent1">
              <a:alpha val="20000"/>
            </a:schemeClr>
          </a:solidFill>
          <a:ln w="12700">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6538" name="AutoShape 42"/>
          <p:cNvSpPr>
            <a:spLocks noChangeArrowheads="1"/>
          </p:cNvSpPr>
          <p:nvPr/>
        </p:nvSpPr>
        <p:spPr bwMode="auto">
          <a:xfrm>
            <a:off x="6157913" y="1844675"/>
            <a:ext cx="2736850" cy="4572000"/>
          </a:xfrm>
          <a:prstGeom prst="roundRect">
            <a:avLst>
              <a:gd name="adj" fmla="val 16667"/>
            </a:avLst>
          </a:prstGeom>
          <a:solidFill>
            <a:schemeClr val="accent1">
              <a:alpha val="20000"/>
            </a:schemeClr>
          </a:solidFill>
          <a:ln w="12700">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6536" name="AutoShape 40"/>
          <p:cNvSpPr>
            <a:spLocks noChangeArrowheads="1"/>
          </p:cNvSpPr>
          <p:nvPr/>
        </p:nvSpPr>
        <p:spPr bwMode="auto">
          <a:xfrm>
            <a:off x="3205163" y="1844675"/>
            <a:ext cx="2736850" cy="4572000"/>
          </a:xfrm>
          <a:prstGeom prst="roundRect">
            <a:avLst>
              <a:gd name="adj" fmla="val 16667"/>
            </a:avLst>
          </a:prstGeom>
          <a:solidFill>
            <a:schemeClr val="accent1">
              <a:alpha val="20000"/>
            </a:schemeClr>
          </a:solidFill>
          <a:ln w="12700">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6498" name="Rectangle 2"/>
          <p:cNvSpPr>
            <a:spLocks noGrp="1" noRot="1" noChangeArrowheads="1"/>
          </p:cNvSpPr>
          <p:nvPr>
            <p:ph type="title"/>
          </p:nvPr>
        </p:nvSpPr>
        <p:spPr/>
        <p:txBody>
          <a:bodyPr/>
          <a:lstStyle/>
          <a:p>
            <a:pPr eaLnBrk="1" hangingPunct="1">
              <a:lnSpc>
                <a:spcPct val="80000"/>
              </a:lnSpc>
              <a:defRPr/>
            </a:pPr>
            <a:r>
              <a:rPr lang="ru-RU" sz="3600">
                <a:solidFill>
                  <a:schemeClr val="folHlink"/>
                </a:solidFill>
              </a:rPr>
              <a:t>Внешние прерывания, исключительные ситуации и программные прерывания</a:t>
            </a:r>
          </a:p>
        </p:txBody>
      </p:sp>
      <p:sp>
        <p:nvSpPr>
          <p:cNvPr id="106530" name="Text Box 34"/>
          <p:cNvSpPr txBox="1">
            <a:spLocks noChangeArrowheads="1"/>
          </p:cNvSpPr>
          <p:nvPr/>
        </p:nvSpPr>
        <p:spPr bwMode="auto">
          <a:xfrm>
            <a:off x="576263" y="1916113"/>
            <a:ext cx="2160587" cy="8223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Внешние</a:t>
            </a:r>
            <a:br>
              <a:rPr kumimoji="0" lang="ru-RU"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прерывания</a:t>
            </a:r>
          </a:p>
        </p:txBody>
      </p:sp>
      <p:sp>
        <p:nvSpPr>
          <p:cNvPr id="106531" name="Text Box 35"/>
          <p:cNvSpPr txBox="1">
            <a:spLocks noChangeArrowheads="1"/>
          </p:cNvSpPr>
          <p:nvPr/>
        </p:nvSpPr>
        <p:spPr bwMode="auto">
          <a:xfrm>
            <a:off x="3132138" y="1989138"/>
            <a:ext cx="2916237" cy="8223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Исключительные ситуации</a:t>
            </a:r>
          </a:p>
        </p:txBody>
      </p:sp>
      <p:sp>
        <p:nvSpPr>
          <p:cNvPr id="106532" name="Text Box 36"/>
          <p:cNvSpPr txBox="1">
            <a:spLocks noChangeArrowheads="1"/>
          </p:cNvSpPr>
          <p:nvPr/>
        </p:nvSpPr>
        <p:spPr bwMode="auto">
          <a:xfrm>
            <a:off x="6084888" y="1916113"/>
            <a:ext cx="2916237" cy="8223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Программные прерывания</a:t>
            </a:r>
          </a:p>
        </p:txBody>
      </p:sp>
      <p:sp>
        <p:nvSpPr>
          <p:cNvPr id="106533" name="Text Box 37"/>
          <p:cNvSpPr txBox="1">
            <a:spLocks noChangeArrowheads="1"/>
          </p:cNvSpPr>
          <p:nvPr/>
        </p:nvSpPr>
        <p:spPr bwMode="auto">
          <a:xfrm>
            <a:off x="360363" y="2955925"/>
            <a:ext cx="2663825" cy="3389313"/>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Обнаруживаются</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процессором </a:t>
            </a: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между</a:t>
            </a:r>
            <a:b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выполнением команд</a:t>
            </a:r>
          </a:p>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Сохраняется часть</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контекста перед</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выполнением</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a:t>
            </a: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следующей</a:t>
            </a:r>
            <a:br>
              <a:rPr kumimoji="0" lang="ru-RU" sz="1800" b="0"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команды</a:t>
            </a:r>
          </a:p>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Не связаны</a:t>
            </a: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с</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работой процессора</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и </a:t>
            </a: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непредсказуемы </a:t>
            </a:r>
          </a:p>
        </p:txBody>
      </p:sp>
      <p:sp>
        <p:nvSpPr>
          <p:cNvPr id="106539" name="Text Box 43"/>
          <p:cNvSpPr txBox="1">
            <a:spLocks noChangeArrowheads="1"/>
          </p:cNvSpPr>
          <p:nvPr/>
        </p:nvSpPr>
        <p:spPr bwMode="auto">
          <a:xfrm>
            <a:off x="3348038" y="2960688"/>
            <a:ext cx="2663825" cy="3389312"/>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Обнаруживаются</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a:t>
            </a: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во время</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выполнения команды</a:t>
            </a:r>
          </a:p>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Сохраняется часть</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контекста перед</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выполнением</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a:t>
            </a: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текущей</a:t>
            </a:r>
            <a:b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команды</a:t>
            </a:r>
          </a:p>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Связаны</a:t>
            </a: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с работой</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процессора, но</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a:t>
            </a: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непредсказуемы </a:t>
            </a:r>
          </a:p>
        </p:txBody>
      </p:sp>
      <p:sp>
        <p:nvSpPr>
          <p:cNvPr id="106540" name="Text Box 44"/>
          <p:cNvSpPr txBox="1">
            <a:spLocks noChangeArrowheads="1"/>
          </p:cNvSpPr>
          <p:nvPr/>
        </p:nvSpPr>
        <p:spPr bwMode="auto">
          <a:xfrm>
            <a:off x="6264275" y="2960688"/>
            <a:ext cx="2663825" cy="3389312"/>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Происходят</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a:t>
            </a: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 результате</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выполнения команды</a:t>
            </a:r>
          </a:p>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Сохраняется часть</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контекста перед</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выполнением</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a:t>
            </a: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следующей</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команды</a:t>
            </a:r>
          </a:p>
          <a:p>
            <a:pPr marL="0" marR="0" lvl="0" indent="0" algn="l" defTabSz="914400" rtl="0" eaLnBrk="1" fontAlgn="base" latinLnBrk="0" hangingPunct="1">
              <a:lnSpc>
                <a:spcPct val="100000"/>
              </a:lnSpc>
              <a:spcBef>
                <a:spcPct val="50000"/>
              </a:spcBef>
              <a:spcAft>
                <a:spcPct val="0"/>
              </a:spcAft>
              <a:buClrTx/>
              <a:buSzTx/>
              <a:buFontTx/>
              <a:buChar char="•"/>
              <a:tabLst/>
              <a:defRPr/>
            </a:pP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Связаны</a:t>
            </a: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с работой</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процессора и</a:t>
            </a:r>
            <a:b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a:t>
            </a:r>
            <a:r>
              <a:rPr kumimoji="0" lang="ru-RU" sz="1800" b="1" i="1"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предсказуемы </a:t>
            </a:r>
          </a:p>
        </p:txBody>
      </p:sp>
    </p:spTree>
    <p:extLst>
      <p:ext uri="{BB962C8B-B14F-4D97-AF65-F5344CB8AC3E}">
        <p14:creationId xmlns:p14="http://schemas.microsoft.com/office/powerpoint/2010/main" val="365504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6533">
                                            <p:txEl>
                                              <p:pRg st="0" end="0"/>
                                            </p:txEl>
                                          </p:spTgt>
                                        </p:tgtEl>
                                        <p:attrNameLst>
                                          <p:attrName>style.visibility</p:attrName>
                                        </p:attrNameLst>
                                      </p:cBhvr>
                                      <p:to>
                                        <p:strVal val="visible"/>
                                      </p:to>
                                    </p:set>
                                    <p:anim calcmode="lin" valueType="num">
                                      <p:cBhvr additive="base">
                                        <p:cTn id="13" dur="500" fill="hold"/>
                                        <p:tgtEl>
                                          <p:spTgt spid="10653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5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6533">
                                            <p:txEl>
                                              <p:pRg st="1" end="1"/>
                                            </p:txEl>
                                          </p:spTgt>
                                        </p:tgtEl>
                                        <p:attrNameLst>
                                          <p:attrName>style.visibility</p:attrName>
                                        </p:attrNameLst>
                                      </p:cBhvr>
                                      <p:to>
                                        <p:strVal val="visible"/>
                                      </p:to>
                                    </p:set>
                                    <p:anim calcmode="lin" valueType="num">
                                      <p:cBhvr additive="base">
                                        <p:cTn id="19" dur="500" fill="hold"/>
                                        <p:tgtEl>
                                          <p:spTgt spid="10653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5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6533">
                                            <p:txEl>
                                              <p:pRg st="2" end="2"/>
                                            </p:txEl>
                                          </p:spTgt>
                                        </p:tgtEl>
                                        <p:attrNameLst>
                                          <p:attrName>style.visibility</p:attrName>
                                        </p:attrNameLst>
                                      </p:cBhvr>
                                      <p:to>
                                        <p:strVal val="visible"/>
                                      </p:to>
                                    </p:set>
                                    <p:anim calcmode="lin" valueType="num">
                                      <p:cBhvr additive="base">
                                        <p:cTn id="25" dur="500" fill="hold"/>
                                        <p:tgtEl>
                                          <p:spTgt spid="10653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5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53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6539">
                                            <p:txEl>
                                              <p:pRg st="0" end="0"/>
                                            </p:txEl>
                                          </p:spTgt>
                                        </p:tgtEl>
                                        <p:attrNameLst>
                                          <p:attrName>style.visibility</p:attrName>
                                        </p:attrNameLst>
                                      </p:cBhvr>
                                      <p:to>
                                        <p:strVal val="visible"/>
                                      </p:to>
                                    </p:set>
                                    <p:anim calcmode="lin" valueType="num">
                                      <p:cBhvr additive="base">
                                        <p:cTn id="37" dur="500" fill="hold"/>
                                        <p:tgtEl>
                                          <p:spTgt spid="10653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6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6539">
                                            <p:txEl>
                                              <p:pRg st="1" end="1"/>
                                            </p:txEl>
                                          </p:spTgt>
                                        </p:tgtEl>
                                        <p:attrNameLst>
                                          <p:attrName>style.visibility</p:attrName>
                                        </p:attrNameLst>
                                      </p:cBhvr>
                                      <p:to>
                                        <p:strVal val="visible"/>
                                      </p:to>
                                    </p:set>
                                    <p:anim calcmode="lin" valueType="num">
                                      <p:cBhvr additive="base">
                                        <p:cTn id="43" dur="500" fill="hold"/>
                                        <p:tgtEl>
                                          <p:spTgt spid="106539">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6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6539">
                                            <p:txEl>
                                              <p:pRg st="2" end="2"/>
                                            </p:txEl>
                                          </p:spTgt>
                                        </p:tgtEl>
                                        <p:attrNameLst>
                                          <p:attrName>style.visibility</p:attrName>
                                        </p:attrNameLst>
                                      </p:cBhvr>
                                      <p:to>
                                        <p:strVal val="visible"/>
                                      </p:to>
                                    </p:set>
                                    <p:anim calcmode="lin" valueType="num">
                                      <p:cBhvr additive="base">
                                        <p:cTn id="49" dur="500" fill="hold"/>
                                        <p:tgtEl>
                                          <p:spTgt spid="106539">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6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5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653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06540">
                                            <p:txEl>
                                              <p:pRg st="0" end="0"/>
                                            </p:txEl>
                                          </p:spTgt>
                                        </p:tgtEl>
                                        <p:attrNameLst>
                                          <p:attrName>style.visibility</p:attrName>
                                        </p:attrNameLst>
                                      </p:cBhvr>
                                      <p:to>
                                        <p:strVal val="visible"/>
                                      </p:to>
                                    </p:set>
                                    <p:anim calcmode="lin" valueType="num">
                                      <p:cBhvr additive="base">
                                        <p:cTn id="61" dur="500" fill="hold"/>
                                        <p:tgtEl>
                                          <p:spTgt spid="10654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65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106540">
                                            <p:txEl>
                                              <p:pRg st="1" end="1"/>
                                            </p:txEl>
                                          </p:spTgt>
                                        </p:tgtEl>
                                        <p:attrNameLst>
                                          <p:attrName>style.visibility</p:attrName>
                                        </p:attrNameLst>
                                      </p:cBhvr>
                                      <p:to>
                                        <p:strVal val="visible"/>
                                      </p:to>
                                    </p:set>
                                    <p:anim calcmode="lin" valueType="num">
                                      <p:cBhvr additive="base">
                                        <p:cTn id="67" dur="500" fill="hold"/>
                                        <p:tgtEl>
                                          <p:spTgt spid="106540">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65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06540">
                                            <p:txEl>
                                              <p:pRg st="2" end="2"/>
                                            </p:txEl>
                                          </p:spTgt>
                                        </p:tgtEl>
                                        <p:attrNameLst>
                                          <p:attrName>style.visibility</p:attrName>
                                        </p:attrNameLst>
                                      </p:cBhvr>
                                      <p:to>
                                        <p:strVal val="visible"/>
                                      </p:to>
                                    </p:set>
                                    <p:anim calcmode="lin" valueType="num">
                                      <p:cBhvr additive="base">
                                        <p:cTn id="73" dur="500" fill="hold"/>
                                        <p:tgtEl>
                                          <p:spTgt spid="106540">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65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7" grpId="0" animBg="1"/>
      <p:bldP spid="106538" grpId="0" animBg="1"/>
      <p:bldP spid="106536" grpId="0" animBg="1"/>
      <p:bldP spid="106531" grpId="0"/>
      <p:bldP spid="1065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323850" y="1969265"/>
            <a:ext cx="8712646"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spcBef>
                <a:spcPct val="20000"/>
              </a:spcBef>
              <a:buChar char="•"/>
              <a:tabLst>
                <a:tab pos="457200" algn="l"/>
              </a:tabLst>
              <a:defRPr sz="3200">
                <a:solidFill>
                  <a:schemeClr val="tx1"/>
                </a:solidFill>
                <a:latin typeface="Arial" panose="020B0604020202020204" pitchFamily="34" charset="0"/>
              </a:defRPr>
            </a:lvl1pPr>
            <a:lvl2pPr marL="742950" indent="-285750">
              <a:spcBef>
                <a:spcPct val="20000"/>
              </a:spcBef>
              <a:buChar char="–"/>
              <a:tabLst>
                <a:tab pos="457200" algn="l"/>
              </a:tabLst>
              <a:defRPr sz="2800">
                <a:solidFill>
                  <a:schemeClr val="tx1"/>
                </a:solidFill>
                <a:latin typeface="Arial" panose="020B0604020202020204" pitchFamily="34" charset="0"/>
              </a:defRPr>
            </a:lvl2pPr>
            <a:lvl3pPr marL="1143000" indent="-228600">
              <a:spcBef>
                <a:spcPct val="20000"/>
              </a:spcBef>
              <a:buChar char="•"/>
              <a:tabLst>
                <a:tab pos="457200" algn="l"/>
              </a:tabLst>
              <a:defRPr sz="24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eaLnBrk="1" hangingPunct="1">
              <a:spcBef>
                <a:spcPct val="0"/>
              </a:spcBef>
              <a:buFontTx/>
              <a:buNone/>
            </a:pPr>
            <a:r>
              <a:rPr lang="ru-RU" altLang="ru-RU" sz="2200" b="1" dirty="0">
                <a:solidFill>
                  <a:srgbClr val="FF0000"/>
                </a:solidFill>
              </a:rPr>
              <a:t>УЧЕБНЫЕ ВОПРОСЫ:</a:t>
            </a:r>
          </a:p>
          <a:p>
            <a:pPr eaLnBrk="1" hangingPunct="1">
              <a:spcBef>
                <a:spcPct val="0"/>
              </a:spcBef>
              <a:buFontTx/>
              <a:buNone/>
            </a:pPr>
            <a:endParaRPr lang="ru-RU" altLang="ru-RU" sz="2200" dirty="0">
              <a:solidFill>
                <a:srgbClr val="FF0000"/>
              </a:solidFill>
            </a:endParaRPr>
          </a:p>
          <a:p>
            <a:pPr marL="0" indent="0" algn="just" eaLnBrk="1" hangingPunct="1">
              <a:spcBef>
                <a:spcPct val="0"/>
              </a:spcBef>
              <a:buNone/>
            </a:pPr>
            <a:r>
              <a:rPr lang="ru-RU" sz="2400" dirty="0">
                <a:solidFill>
                  <a:srgbClr val="000000"/>
                </a:solidFill>
                <a:latin typeface="Tahoma" panose="020B0604030504040204" pitchFamily="34" charset="0"/>
                <a:ea typeface="Tahoma" panose="020B0604030504040204" pitchFamily="34" charset="0"/>
              </a:rPr>
              <a:t>Обобщённая программистская модель порта, контроллера, адаптера. Способы организации ввода-вывода, программно-управляемый, по прерываниям, по каналу прямого доступа. Структурные схемы и алгоритмы ввода-вывода.</a:t>
            </a:r>
            <a:endParaRPr lang="en-US" altLang="ru-RU" sz="2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78" name="Rectangle 34"/>
          <p:cNvSpPr>
            <a:spLocks noChangeArrowheads="1"/>
          </p:cNvSpPr>
          <p:nvPr/>
        </p:nvSpPr>
        <p:spPr bwMode="auto">
          <a:xfrm>
            <a:off x="1619250" y="4148138"/>
            <a:ext cx="179388" cy="576262"/>
          </a:xfrm>
          <a:prstGeom prst="rect">
            <a:avLst/>
          </a:prstGeom>
          <a:solidFill>
            <a:schemeClr val="tx1">
              <a:alpha val="20000"/>
            </a:schemeClr>
          </a:solidFill>
          <a:ln w="12700">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46" name="Rectangle 2"/>
          <p:cNvSpPr>
            <a:spLocks noChangeArrowheads="1"/>
          </p:cNvSpPr>
          <p:nvPr/>
        </p:nvSpPr>
        <p:spPr bwMode="auto">
          <a:xfrm>
            <a:off x="1801813" y="2457450"/>
            <a:ext cx="539750" cy="3057525"/>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47" name="AutoShape 3"/>
          <p:cNvSpPr>
            <a:spLocks noChangeArrowheads="1"/>
          </p:cNvSpPr>
          <p:nvPr/>
        </p:nvSpPr>
        <p:spPr bwMode="auto">
          <a:xfrm>
            <a:off x="1655763" y="4183063"/>
            <a:ext cx="539750" cy="144462"/>
          </a:xfrm>
          <a:prstGeom prst="leftArrow">
            <a:avLst>
              <a:gd name="adj1" fmla="val 50000"/>
              <a:gd name="adj2" fmla="val 93407"/>
            </a:avLst>
          </a:prstGeom>
          <a:solidFill>
            <a:srgbClr val="0000FF"/>
          </a:solidFill>
          <a:ln w="12700">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48" name="Rectangle 4"/>
          <p:cNvSpPr>
            <a:spLocks noChangeArrowheads="1"/>
          </p:cNvSpPr>
          <p:nvPr/>
        </p:nvSpPr>
        <p:spPr bwMode="auto">
          <a:xfrm>
            <a:off x="4070350" y="2457450"/>
            <a:ext cx="574675" cy="2265363"/>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49" name="Rectangle 5"/>
          <p:cNvSpPr>
            <a:spLocks noChangeArrowheads="1"/>
          </p:cNvSpPr>
          <p:nvPr/>
        </p:nvSpPr>
        <p:spPr bwMode="auto">
          <a:xfrm>
            <a:off x="4068763" y="4722813"/>
            <a:ext cx="574675" cy="792162"/>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50" name="AutoShape 6"/>
          <p:cNvSpPr>
            <a:spLocks noChangeArrowheads="1"/>
          </p:cNvSpPr>
          <p:nvPr/>
        </p:nvSpPr>
        <p:spPr bwMode="auto">
          <a:xfrm>
            <a:off x="4103688" y="2565400"/>
            <a:ext cx="125412" cy="2879725"/>
          </a:xfrm>
          <a:prstGeom prst="upDownArrow">
            <a:avLst>
              <a:gd name="adj1" fmla="val 50000"/>
              <a:gd name="adj2" fmla="val 459242"/>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51" name="Rectangle 7"/>
          <p:cNvSpPr>
            <a:spLocks noChangeArrowheads="1"/>
          </p:cNvSpPr>
          <p:nvPr/>
        </p:nvSpPr>
        <p:spPr bwMode="auto">
          <a:xfrm>
            <a:off x="4645025" y="4146550"/>
            <a:ext cx="1081088" cy="576263"/>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52" name="Rectangle 8"/>
          <p:cNvSpPr>
            <a:spLocks noGrp="1" noRot="1" noChangeArrowheads="1"/>
          </p:cNvSpPr>
          <p:nvPr>
            <p:ph type="title"/>
          </p:nvPr>
        </p:nvSpPr>
        <p:spPr>
          <a:xfrm>
            <a:off x="301625" y="228600"/>
            <a:ext cx="8510588" cy="1292225"/>
          </a:xfrm>
        </p:spPr>
        <p:txBody>
          <a:bodyPr/>
          <a:lstStyle/>
          <a:p>
            <a:pPr eaLnBrk="1" hangingPunct="1">
              <a:defRPr/>
            </a:pPr>
            <a:r>
              <a:rPr lang="ru-RU" sz="3600">
                <a:solidFill>
                  <a:schemeClr val="folHlink"/>
                </a:solidFill>
              </a:rPr>
              <a:t>Прямой доступ к памяти </a:t>
            </a:r>
            <a:br>
              <a:rPr lang="en-US" sz="3600">
                <a:solidFill>
                  <a:schemeClr val="folHlink"/>
                </a:solidFill>
              </a:rPr>
            </a:br>
            <a:r>
              <a:rPr lang="ru-RU" sz="3600">
                <a:solidFill>
                  <a:schemeClr val="folHlink"/>
                </a:solidFill>
              </a:rPr>
              <a:t>(</a:t>
            </a:r>
            <a:r>
              <a:rPr lang="en-US" sz="3600">
                <a:solidFill>
                  <a:schemeClr val="folHlink"/>
                </a:solidFill>
              </a:rPr>
              <a:t>Direct memory access – DMA)</a:t>
            </a:r>
            <a:endParaRPr lang="ru-RU" sz="3600">
              <a:solidFill>
                <a:schemeClr val="folHlink"/>
              </a:solidFill>
            </a:endParaRPr>
          </a:p>
        </p:txBody>
      </p:sp>
      <p:sp>
        <p:nvSpPr>
          <p:cNvPr id="108553" name="Rectangle 9"/>
          <p:cNvSpPr>
            <a:spLocks noChangeArrowheads="1"/>
          </p:cNvSpPr>
          <p:nvPr/>
        </p:nvSpPr>
        <p:spPr bwMode="auto">
          <a:xfrm>
            <a:off x="2341563" y="4146550"/>
            <a:ext cx="1728787" cy="576263"/>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54" name="AutoShape 10"/>
          <p:cNvSpPr>
            <a:spLocks noChangeArrowheads="1"/>
          </p:cNvSpPr>
          <p:nvPr/>
        </p:nvSpPr>
        <p:spPr bwMode="auto">
          <a:xfrm>
            <a:off x="1835150" y="2565400"/>
            <a:ext cx="125413" cy="2914650"/>
          </a:xfrm>
          <a:prstGeom prst="upDownArrow">
            <a:avLst>
              <a:gd name="adj1" fmla="val 50000"/>
              <a:gd name="adj2" fmla="val 464808"/>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55" name="Rectangle 11"/>
          <p:cNvSpPr>
            <a:spLocks noChangeArrowheads="1"/>
          </p:cNvSpPr>
          <p:nvPr/>
        </p:nvSpPr>
        <p:spPr bwMode="auto">
          <a:xfrm>
            <a:off x="1873250" y="4219575"/>
            <a:ext cx="3816350" cy="71438"/>
          </a:xfrm>
          <a:prstGeom prst="rect">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56" name="Rectangle 12"/>
          <p:cNvSpPr>
            <a:spLocks noChangeArrowheads="1"/>
          </p:cNvSpPr>
          <p:nvPr/>
        </p:nvSpPr>
        <p:spPr bwMode="auto">
          <a:xfrm>
            <a:off x="2052638" y="4398963"/>
            <a:ext cx="3636962" cy="71437"/>
          </a:xfrm>
          <a:prstGeom prst="rect">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57" name="AutoShape 13"/>
          <p:cNvSpPr>
            <a:spLocks noChangeArrowheads="1"/>
          </p:cNvSpPr>
          <p:nvPr/>
        </p:nvSpPr>
        <p:spPr bwMode="auto">
          <a:xfrm>
            <a:off x="2016125" y="2565400"/>
            <a:ext cx="125413" cy="2878138"/>
          </a:xfrm>
          <a:prstGeom prst="upDownArrow">
            <a:avLst>
              <a:gd name="adj1" fmla="val 50000"/>
              <a:gd name="adj2" fmla="val 458986"/>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60" name="Text Box 16"/>
          <p:cNvSpPr txBox="1">
            <a:spLocks noChangeArrowheads="1"/>
          </p:cNvSpPr>
          <p:nvPr/>
        </p:nvSpPr>
        <p:spPr bwMode="auto">
          <a:xfrm>
            <a:off x="5903913" y="1952625"/>
            <a:ext cx="2989262" cy="4492625"/>
          </a:xfrm>
          <a:prstGeom prst="rect">
            <a:avLst/>
          </a:prstGeom>
          <a:noFill/>
          <a:ln w="12700">
            <a:noFill/>
            <a:miter lim="800000"/>
            <a:headEnd/>
            <a:tailEnd/>
          </a:ln>
          <a:effectLst/>
        </p:spPr>
        <p:txBody>
          <a:bodyPr>
            <a:spAutoFit/>
          </a:bodyPr>
          <a:lstStyle/>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Контроллер </a:t>
            </a:r>
            <a:r>
              <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DMA </a:t>
            </a: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программируется</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После получения сигнала от устройства </a:t>
            </a:r>
            <a:r>
              <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I/O </a:t>
            </a: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запрашивает </a:t>
            </a:r>
            <a:r>
              <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a:t>
            </a: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у процессора управление магистралью</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Получив управление, выставляет адрес и извещает устройство </a:t>
            </a:r>
            <a:r>
              <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Используя шины данных и управления совместно с устройством </a:t>
            </a:r>
            <a:r>
              <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I/O</a:t>
            </a: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передает информацию</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Возвращает управление магистралью</a:t>
            </a:r>
          </a:p>
        </p:txBody>
      </p:sp>
      <p:sp>
        <p:nvSpPr>
          <p:cNvPr id="108561" name="AutoShape 17"/>
          <p:cNvSpPr>
            <a:spLocks noChangeArrowheads="1"/>
          </p:cNvSpPr>
          <p:nvPr/>
        </p:nvSpPr>
        <p:spPr bwMode="auto">
          <a:xfrm>
            <a:off x="4283075" y="2565400"/>
            <a:ext cx="125413" cy="2879725"/>
          </a:xfrm>
          <a:prstGeom prst="upDownArrow">
            <a:avLst>
              <a:gd name="adj1" fmla="val 50000"/>
              <a:gd name="adj2" fmla="val 459239"/>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62" name="AutoShape 18"/>
          <p:cNvSpPr>
            <a:spLocks noChangeArrowheads="1"/>
          </p:cNvSpPr>
          <p:nvPr/>
        </p:nvSpPr>
        <p:spPr bwMode="auto">
          <a:xfrm>
            <a:off x="4446588" y="2565400"/>
            <a:ext cx="125412" cy="2916238"/>
          </a:xfrm>
          <a:prstGeom prst="upDownArrow">
            <a:avLst>
              <a:gd name="adj1" fmla="val 50000"/>
              <a:gd name="adj2" fmla="val 465065"/>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63" name="Rectangle 19"/>
          <p:cNvSpPr>
            <a:spLocks noChangeArrowheads="1"/>
          </p:cNvSpPr>
          <p:nvPr/>
        </p:nvSpPr>
        <p:spPr bwMode="auto">
          <a:xfrm>
            <a:off x="2236788" y="4578350"/>
            <a:ext cx="3452812" cy="71438"/>
          </a:xfrm>
          <a:prstGeom prst="rect">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64" name="Rectangle 20"/>
          <p:cNvSpPr>
            <a:spLocks noChangeArrowheads="1"/>
          </p:cNvSpPr>
          <p:nvPr/>
        </p:nvSpPr>
        <p:spPr bwMode="auto">
          <a:xfrm>
            <a:off x="3563938" y="5514975"/>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8565" name="Rectangle 21"/>
          <p:cNvSpPr>
            <a:spLocks noChangeArrowheads="1"/>
          </p:cNvSpPr>
          <p:nvPr/>
        </p:nvSpPr>
        <p:spPr bwMode="auto">
          <a:xfrm>
            <a:off x="3565525" y="1736725"/>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Память</a:t>
            </a:r>
          </a:p>
        </p:txBody>
      </p:sp>
      <p:sp>
        <p:nvSpPr>
          <p:cNvPr id="108566" name="Line 22"/>
          <p:cNvSpPr>
            <a:spLocks noChangeShapeType="1"/>
          </p:cNvSpPr>
          <p:nvPr/>
        </p:nvSpPr>
        <p:spPr bwMode="auto">
          <a:xfrm>
            <a:off x="3816350" y="6235700"/>
            <a:ext cx="0" cy="32543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67" name="Line 23"/>
          <p:cNvSpPr>
            <a:spLocks noChangeShapeType="1"/>
          </p:cNvSpPr>
          <p:nvPr/>
        </p:nvSpPr>
        <p:spPr bwMode="auto">
          <a:xfrm flipH="1">
            <a:off x="935038" y="6559550"/>
            <a:ext cx="2881312"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68" name="Line 24"/>
          <p:cNvSpPr>
            <a:spLocks noChangeShapeType="1"/>
          </p:cNvSpPr>
          <p:nvPr/>
        </p:nvSpPr>
        <p:spPr bwMode="auto">
          <a:xfrm flipV="1">
            <a:off x="1547813" y="4830763"/>
            <a:ext cx="0" cy="684212"/>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69" name="Line 25"/>
          <p:cNvSpPr>
            <a:spLocks noChangeShapeType="1"/>
          </p:cNvSpPr>
          <p:nvPr/>
        </p:nvSpPr>
        <p:spPr bwMode="auto">
          <a:xfrm flipV="1">
            <a:off x="935038" y="4830763"/>
            <a:ext cx="0" cy="1728787"/>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70" name="AutoShape 26"/>
          <p:cNvSpPr>
            <a:spLocks noChangeArrowheads="1"/>
          </p:cNvSpPr>
          <p:nvPr/>
        </p:nvSpPr>
        <p:spPr bwMode="auto">
          <a:xfrm>
            <a:off x="1368425" y="2492375"/>
            <a:ext cx="125413" cy="1582738"/>
          </a:xfrm>
          <a:prstGeom prst="upArrow">
            <a:avLst>
              <a:gd name="adj1" fmla="val 50000"/>
              <a:gd name="adj2" fmla="val 315505"/>
            </a:avLst>
          </a:prstGeom>
          <a:solidFill>
            <a:schemeClr val="tx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72" name="AutoShape 28"/>
          <p:cNvSpPr>
            <a:spLocks noChangeArrowheads="1"/>
          </p:cNvSpPr>
          <p:nvPr/>
        </p:nvSpPr>
        <p:spPr bwMode="auto">
          <a:xfrm>
            <a:off x="1655763" y="4543425"/>
            <a:ext cx="539750" cy="144463"/>
          </a:xfrm>
          <a:prstGeom prst="leftArrow">
            <a:avLst>
              <a:gd name="adj1" fmla="val 50000"/>
              <a:gd name="adj2" fmla="val 93406"/>
            </a:avLst>
          </a:prstGeom>
          <a:solidFill>
            <a:srgbClr val="800080"/>
          </a:solidFill>
          <a:ln w="12700">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73" name="AutoShape 29"/>
          <p:cNvSpPr>
            <a:spLocks noChangeArrowheads="1"/>
          </p:cNvSpPr>
          <p:nvPr/>
        </p:nvSpPr>
        <p:spPr bwMode="auto">
          <a:xfrm>
            <a:off x="1655763" y="4362450"/>
            <a:ext cx="539750" cy="144463"/>
          </a:xfrm>
          <a:prstGeom prst="leftArrow">
            <a:avLst>
              <a:gd name="adj1" fmla="val 50000"/>
              <a:gd name="adj2" fmla="val 93406"/>
            </a:avLst>
          </a:prstGeom>
          <a:solidFill>
            <a:srgbClr val="00FF00"/>
          </a:solidFill>
          <a:ln w="12700">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74" name="AutoShape 30"/>
          <p:cNvSpPr>
            <a:spLocks noChangeArrowheads="1"/>
          </p:cNvSpPr>
          <p:nvPr/>
        </p:nvSpPr>
        <p:spPr bwMode="auto">
          <a:xfrm>
            <a:off x="2179638" y="2565400"/>
            <a:ext cx="125412" cy="2878138"/>
          </a:xfrm>
          <a:prstGeom prst="upDownArrow">
            <a:avLst>
              <a:gd name="adj1" fmla="val 50000"/>
              <a:gd name="adj2" fmla="val 458989"/>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75" name="Rectangle 31"/>
          <p:cNvSpPr>
            <a:spLocks noChangeArrowheads="1"/>
          </p:cNvSpPr>
          <p:nvPr/>
        </p:nvSpPr>
        <p:spPr bwMode="auto">
          <a:xfrm>
            <a:off x="107950" y="4110038"/>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Контроллер</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прерываний</a:t>
            </a:r>
          </a:p>
        </p:txBody>
      </p:sp>
      <p:sp>
        <p:nvSpPr>
          <p:cNvPr id="108558" name="Rectangle 14"/>
          <p:cNvSpPr>
            <a:spLocks noChangeArrowheads="1"/>
          </p:cNvSpPr>
          <p:nvPr/>
        </p:nvSpPr>
        <p:spPr bwMode="auto">
          <a:xfrm>
            <a:off x="1295400" y="1736725"/>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Процессор</a:t>
            </a:r>
          </a:p>
        </p:txBody>
      </p:sp>
      <p:sp>
        <p:nvSpPr>
          <p:cNvPr id="108577" name="Rectangle 33"/>
          <p:cNvSpPr>
            <a:spLocks noChangeArrowheads="1"/>
          </p:cNvSpPr>
          <p:nvPr/>
        </p:nvSpPr>
        <p:spPr bwMode="auto">
          <a:xfrm>
            <a:off x="2411413" y="3140075"/>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Контроллер</a:t>
            </a:r>
            <a:b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DMA</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8559" name="Rectangle 15"/>
          <p:cNvSpPr>
            <a:spLocks noChangeArrowheads="1"/>
          </p:cNvSpPr>
          <p:nvPr/>
        </p:nvSpPr>
        <p:spPr bwMode="auto">
          <a:xfrm>
            <a:off x="1331913" y="5514975"/>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08579" name="Rectangle 35"/>
          <p:cNvSpPr>
            <a:spLocks noChangeArrowheads="1"/>
          </p:cNvSpPr>
          <p:nvPr/>
        </p:nvSpPr>
        <p:spPr bwMode="auto">
          <a:xfrm>
            <a:off x="2879725" y="3860800"/>
            <a:ext cx="539750" cy="288925"/>
          </a:xfrm>
          <a:prstGeom prst="rect">
            <a:avLst/>
          </a:prstGeom>
          <a:solidFill>
            <a:schemeClr val="tx1">
              <a:alpha val="20000"/>
            </a:schemeClr>
          </a:solidFill>
          <a:ln w="12700">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80" name="AutoShape 36"/>
          <p:cNvSpPr>
            <a:spLocks noChangeArrowheads="1"/>
          </p:cNvSpPr>
          <p:nvPr/>
        </p:nvSpPr>
        <p:spPr bwMode="auto">
          <a:xfrm>
            <a:off x="2916238" y="3897313"/>
            <a:ext cx="125412" cy="323850"/>
          </a:xfrm>
          <a:prstGeom prst="upArrow">
            <a:avLst>
              <a:gd name="adj1" fmla="val 50000"/>
              <a:gd name="adj2" fmla="val 64557"/>
            </a:avLst>
          </a:prstGeom>
          <a:solidFill>
            <a:srgbClr val="0000FF"/>
          </a:solidFill>
          <a:ln w="12700">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81" name="AutoShape 37"/>
          <p:cNvSpPr>
            <a:spLocks noChangeArrowheads="1"/>
          </p:cNvSpPr>
          <p:nvPr/>
        </p:nvSpPr>
        <p:spPr bwMode="auto">
          <a:xfrm>
            <a:off x="3078163" y="3895725"/>
            <a:ext cx="125412" cy="504825"/>
          </a:xfrm>
          <a:prstGeom prst="upArrow">
            <a:avLst>
              <a:gd name="adj1" fmla="val 50000"/>
              <a:gd name="adj2" fmla="val 100633"/>
            </a:avLst>
          </a:prstGeom>
          <a:solidFill>
            <a:srgbClr val="00FF00"/>
          </a:solidFill>
          <a:ln w="12700">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82" name="AutoShape 38"/>
          <p:cNvSpPr>
            <a:spLocks noChangeArrowheads="1"/>
          </p:cNvSpPr>
          <p:nvPr/>
        </p:nvSpPr>
        <p:spPr bwMode="auto">
          <a:xfrm>
            <a:off x="3240088" y="3897313"/>
            <a:ext cx="125412" cy="684212"/>
          </a:xfrm>
          <a:prstGeom prst="upArrow">
            <a:avLst>
              <a:gd name="adj1" fmla="val 50000"/>
              <a:gd name="adj2" fmla="val 136393"/>
            </a:avLst>
          </a:prstGeom>
          <a:solidFill>
            <a:srgbClr val="800080"/>
          </a:solidFill>
          <a:ln w="12700">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83" name="Line 39"/>
          <p:cNvSpPr>
            <a:spLocks noChangeShapeType="1"/>
          </p:cNvSpPr>
          <p:nvPr/>
        </p:nvSpPr>
        <p:spPr bwMode="auto">
          <a:xfrm flipV="1">
            <a:off x="3671888" y="3860800"/>
            <a:ext cx="0" cy="1620838"/>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84" name="Line 40"/>
          <p:cNvSpPr>
            <a:spLocks noChangeShapeType="1"/>
          </p:cNvSpPr>
          <p:nvPr/>
        </p:nvSpPr>
        <p:spPr bwMode="auto">
          <a:xfrm flipV="1">
            <a:off x="3708400" y="3860800"/>
            <a:ext cx="0" cy="1620838"/>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85" name="Line 41"/>
          <p:cNvSpPr>
            <a:spLocks noChangeShapeType="1"/>
          </p:cNvSpPr>
          <p:nvPr/>
        </p:nvSpPr>
        <p:spPr bwMode="auto">
          <a:xfrm flipH="1">
            <a:off x="2843213" y="2205038"/>
            <a:ext cx="288925" cy="0"/>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86" name="Line 42"/>
          <p:cNvSpPr>
            <a:spLocks noChangeShapeType="1"/>
          </p:cNvSpPr>
          <p:nvPr/>
        </p:nvSpPr>
        <p:spPr bwMode="auto">
          <a:xfrm rot="10800000" flipV="1">
            <a:off x="3132138" y="2205038"/>
            <a:ext cx="0" cy="936625"/>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88" name="Line 44"/>
          <p:cNvSpPr>
            <a:spLocks noChangeShapeType="1"/>
          </p:cNvSpPr>
          <p:nvPr/>
        </p:nvSpPr>
        <p:spPr bwMode="auto">
          <a:xfrm>
            <a:off x="3167063" y="2168525"/>
            <a:ext cx="0" cy="971550"/>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89" name="Line 45"/>
          <p:cNvSpPr>
            <a:spLocks noChangeShapeType="1"/>
          </p:cNvSpPr>
          <p:nvPr/>
        </p:nvSpPr>
        <p:spPr bwMode="auto">
          <a:xfrm flipH="1">
            <a:off x="2843213" y="2168525"/>
            <a:ext cx="323850" cy="0"/>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08590" name="Text Box 46"/>
          <p:cNvSpPr txBox="1">
            <a:spLocks noChangeArrowheads="1"/>
          </p:cNvSpPr>
          <p:nvPr/>
        </p:nvSpPr>
        <p:spPr bwMode="auto">
          <a:xfrm>
            <a:off x="2916238" y="4760913"/>
            <a:ext cx="863600" cy="5810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Канал </a:t>
            </a:r>
            <a:r>
              <a:rPr kumimoji="0" lang="en-US"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DMA</a:t>
            </a:r>
            <a:endPar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Tree>
    <p:extLst>
      <p:ext uri="{BB962C8B-B14F-4D97-AF65-F5344CB8AC3E}">
        <p14:creationId xmlns:p14="http://schemas.microsoft.com/office/powerpoint/2010/main" val="2232746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5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5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5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85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5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59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85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58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5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858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108560">
                                            <p:txEl>
                                              <p:pRg st="0" end="0"/>
                                            </p:txEl>
                                          </p:spTgt>
                                        </p:tgtEl>
                                        <p:attrNameLst>
                                          <p:attrName>style.visibility</p:attrName>
                                        </p:attrNameLst>
                                      </p:cBhvr>
                                      <p:to>
                                        <p:strVal val="visible"/>
                                      </p:to>
                                    </p:set>
                                    <p:anim calcmode="lin" valueType="num">
                                      <p:cBhvr additive="base">
                                        <p:cTn id="39" dur="500" fill="hold"/>
                                        <p:tgtEl>
                                          <p:spTgt spid="108560">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85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108560">
                                            <p:txEl>
                                              <p:pRg st="1" end="1"/>
                                            </p:txEl>
                                          </p:spTgt>
                                        </p:tgtEl>
                                        <p:attrNameLst>
                                          <p:attrName>style.visibility</p:attrName>
                                        </p:attrNameLst>
                                      </p:cBhvr>
                                      <p:to>
                                        <p:strVal val="visible"/>
                                      </p:to>
                                    </p:set>
                                    <p:anim calcmode="lin" valueType="num">
                                      <p:cBhvr additive="base">
                                        <p:cTn id="45" dur="500" fill="hold"/>
                                        <p:tgtEl>
                                          <p:spTgt spid="108560">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085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108560">
                                            <p:txEl>
                                              <p:pRg st="2" end="2"/>
                                            </p:txEl>
                                          </p:spTgt>
                                        </p:tgtEl>
                                        <p:attrNameLst>
                                          <p:attrName>style.visibility</p:attrName>
                                        </p:attrNameLst>
                                      </p:cBhvr>
                                      <p:to>
                                        <p:strVal val="visible"/>
                                      </p:to>
                                    </p:set>
                                    <p:anim calcmode="lin" valueType="num">
                                      <p:cBhvr additive="base">
                                        <p:cTn id="51" dur="500" fill="hold"/>
                                        <p:tgtEl>
                                          <p:spTgt spid="108560">
                                            <p:txEl>
                                              <p:pRg st="2" end="2"/>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085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108560">
                                            <p:txEl>
                                              <p:pRg st="3" end="3"/>
                                            </p:txEl>
                                          </p:spTgt>
                                        </p:tgtEl>
                                        <p:attrNameLst>
                                          <p:attrName>style.visibility</p:attrName>
                                        </p:attrNameLst>
                                      </p:cBhvr>
                                      <p:to>
                                        <p:strVal val="visible"/>
                                      </p:to>
                                    </p:set>
                                    <p:anim calcmode="lin" valueType="num">
                                      <p:cBhvr additive="base">
                                        <p:cTn id="57" dur="500" fill="hold"/>
                                        <p:tgtEl>
                                          <p:spTgt spid="108560">
                                            <p:txEl>
                                              <p:pRg st="3" end="3"/>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856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108560">
                                            <p:txEl>
                                              <p:pRg st="4" end="4"/>
                                            </p:txEl>
                                          </p:spTgt>
                                        </p:tgtEl>
                                        <p:attrNameLst>
                                          <p:attrName>style.visibility</p:attrName>
                                        </p:attrNameLst>
                                      </p:cBhvr>
                                      <p:to>
                                        <p:strVal val="visible"/>
                                      </p:to>
                                    </p:set>
                                    <p:anim calcmode="lin" valueType="num">
                                      <p:cBhvr additive="base">
                                        <p:cTn id="63" dur="500" fill="hold"/>
                                        <p:tgtEl>
                                          <p:spTgt spid="108560">
                                            <p:txEl>
                                              <p:pRg st="4" end="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0856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7" grpId="0" animBg="1"/>
      <p:bldP spid="108579" grpId="0" animBg="1"/>
      <p:bldP spid="108580" grpId="0" animBg="1"/>
      <p:bldP spid="108581" grpId="0" animBg="1"/>
      <p:bldP spid="108582" grpId="0" animBg="1"/>
      <p:bldP spid="1085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a:xfrm>
            <a:off x="301625" y="228600"/>
            <a:ext cx="8510588" cy="1292225"/>
          </a:xfrm>
        </p:spPr>
        <p:txBody>
          <a:bodyPr/>
          <a:lstStyle/>
          <a:p>
            <a:pPr eaLnBrk="1" hangingPunct="1">
              <a:defRPr/>
            </a:pPr>
            <a:r>
              <a:rPr lang="ru-RU" sz="3600">
                <a:solidFill>
                  <a:schemeClr val="folHlink"/>
                </a:solidFill>
              </a:rPr>
              <a:t>Основные направления различия устройств ввода-вывода</a:t>
            </a:r>
          </a:p>
        </p:txBody>
      </p:sp>
      <p:sp>
        <p:nvSpPr>
          <p:cNvPr id="109571" name="Rectangle 3"/>
          <p:cNvSpPr>
            <a:spLocks noGrp="1" noRot="1" noChangeArrowheads="1"/>
          </p:cNvSpPr>
          <p:nvPr>
            <p:ph type="body" idx="1"/>
          </p:nvPr>
        </p:nvSpPr>
        <p:spPr>
          <a:xfrm>
            <a:off x="301625" y="1665288"/>
            <a:ext cx="8540750" cy="3924300"/>
          </a:xfrm>
        </p:spPr>
        <p:txBody>
          <a:bodyPr/>
          <a:lstStyle/>
          <a:p>
            <a:pPr marL="609600" indent="-609600" eaLnBrk="1" hangingPunct="1">
              <a:spcBef>
                <a:spcPct val="100000"/>
              </a:spcBef>
              <a:buClr>
                <a:schemeClr val="tx1"/>
              </a:buClr>
              <a:defRPr/>
            </a:pPr>
            <a:r>
              <a:rPr lang="ru-RU" sz="2400"/>
              <a:t>Скорость обмена информацией (от нескольких байтов до нескольких Гигабайтов в секунду)</a:t>
            </a:r>
          </a:p>
          <a:p>
            <a:pPr marL="609600" indent="-609600" eaLnBrk="1" hangingPunct="1">
              <a:buClr>
                <a:schemeClr val="tx1"/>
              </a:buClr>
              <a:defRPr/>
            </a:pPr>
            <a:r>
              <a:rPr lang="ru-RU" sz="2400"/>
              <a:t>Возможность использования несколькими процессами параллельно</a:t>
            </a:r>
          </a:p>
          <a:p>
            <a:pPr marL="609600" indent="-609600" eaLnBrk="1" hangingPunct="1">
              <a:buClr>
                <a:schemeClr val="tx1"/>
              </a:buClr>
              <a:defRPr/>
            </a:pPr>
            <a:r>
              <a:rPr lang="ru-RU" sz="2400"/>
              <a:t>Запоминание выведенной информации для последующего ввода</a:t>
            </a:r>
          </a:p>
          <a:p>
            <a:pPr marL="609600" indent="-609600" eaLnBrk="1" hangingPunct="1">
              <a:buClr>
                <a:schemeClr val="tx1"/>
              </a:buClr>
              <a:defRPr/>
            </a:pPr>
            <a:r>
              <a:rPr lang="ru-RU" sz="2400"/>
              <a:t>Символьные и блочные </a:t>
            </a:r>
          </a:p>
          <a:p>
            <a:pPr marL="609600" indent="-609600" eaLnBrk="1" hangingPunct="1">
              <a:buClr>
                <a:schemeClr val="tx1"/>
              </a:buClr>
              <a:defRPr/>
            </a:pPr>
            <a:r>
              <a:rPr lang="ru-RU" sz="2400"/>
              <a:t>Только для ввода информации, только для вывода информации и </a:t>
            </a:r>
            <a:r>
              <a:rPr lang="en-US" sz="2400"/>
              <a:t>read-write </a:t>
            </a:r>
            <a:r>
              <a:rPr lang="ru-RU" sz="2400"/>
              <a:t>устройства</a:t>
            </a:r>
          </a:p>
        </p:txBody>
      </p:sp>
    </p:spTree>
    <p:extLst>
      <p:ext uri="{BB962C8B-B14F-4D97-AF65-F5344CB8AC3E}">
        <p14:creationId xmlns:p14="http://schemas.microsoft.com/office/powerpoint/2010/main" val="2187045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19" name="AutoShape 27"/>
          <p:cNvSpPr>
            <a:spLocks noChangeArrowheads="1"/>
          </p:cNvSpPr>
          <p:nvPr/>
        </p:nvSpPr>
        <p:spPr bwMode="auto">
          <a:xfrm>
            <a:off x="142875" y="4400550"/>
            <a:ext cx="8677275" cy="2268538"/>
          </a:xfrm>
          <a:prstGeom prst="roundRect">
            <a:avLst>
              <a:gd name="adj" fmla="val 16667"/>
            </a:avLst>
          </a:prstGeom>
          <a:solidFill>
            <a:schemeClr val="tx1">
              <a:alpha val="20000"/>
            </a:schemeClr>
          </a:solidFill>
          <a:ln w="12700">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594" name="Rectangle 2"/>
          <p:cNvSpPr>
            <a:spLocks noGrp="1" noRot="1" noChangeArrowheads="1"/>
          </p:cNvSpPr>
          <p:nvPr>
            <p:ph type="title"/>
          </p:nvPr>
        </p:nvSpPr>
        <p:spPr>
          <a:xfrm>
            <a:off x="315913" y="225425"/>
            <a:ext cx="8510587" cy="823913"/>
          </a:xfrm>
        </p:spPr>
        <p:txBody>
          <a:bodyPr/>
          <a:lstStyle/>
          <a:p>
            <a:pPr eaLnBrk="1" hangingPunct="1">
              <a:defRPr/>
            </a:pPr>
            <a:r>
              <a:rPr lang="ru-RU" sz="3600">
                <a:solidFill>
                  <a:schemeClr val="folHlink"/>
                </a:solidFill>
              </a:rPr>
              <a:t>Структура системы ввода-вывода</a:t>
            </a:r>
          </a:p>
        </p:txBody>
      </p:sp>
      <p:sp>
        <p:nvSpPr>
          <p:cNvPr id="110597" name="Rectangle 5"/>
          <p:cNvSpPr>
            <a:spLocks noChangeArrowheads="1"/>
          </p:cNvSpPr>
          <p:nvPr/>
        </p:nvSpPr>
        <p:spPr bwMode="auto">
          <a:xfrm>
            <a:off x="395288" y="5553075"/>
            <a:ext cx="1296987"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клавиатура</a:t>
            </a:r>
          </a:p>
        </p:txBody>
      </p:sp>
      <p:sp>
        <p:nvSpPr>
          <p:cNvPr id="110598" name="Rectangle 6"/>
          <p:cNvSpPr>
            <a:spLocks noChangeArrowheads="1"/>
          </p:cNvSpPr>
          <p:nvPr/>
        </p:nvSpPr>
        <p:spPr bwMode="auto">
          <a:xfrm>
            <a:off x="1871663" y="5553075"/>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мышь</a:t>
            </a:r>
          </a:p>
        </p:txBody>
      </p:sp>
      <p:sp>
        <p:nvSpPr>
          <p:cNvPr id="110599" name="Rectangle 7"/>
          <p:cNvSpPr>
            <a:spLocks noChangeArrowheads="1"/>
          </p:cNvSpPr>
          <p:nvPr/>
        </p:nvSpPr>
        <p:spPr bwMode="auto">
          <a:xfrm>
            <a:off x="3348038" y="5553075"/>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монитор</a:t>
            </a:r>
          </a:p>
        </p:txBody>
      </p:sp>
      <p:sp>
        <p:nvSpPr>
          <p:cNvPr id="110600" name="Rectangle 8"/>
          <p:cNvSpPr>
            <a:spLocks noChangeArrowheads="1"/>
          </p:cNvSpPr>
          <p:nvPr/>
        </p:nvSpPr>
        <p:spPr bwMode="auto">
          <a:xfrm>
            <a:off x="4824413" y="5553075"/>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IDE </a:t>
            </a: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диски</a:t>
            </a:r>
          </a:p>
        </p:txBody>
      </p:sp>
      <p:sp>
        <p:nvSpPr>
          <p:cNvPr id="110601" name="Rectangle 9"/>
          <p:cNvSpPr>
            <a:spLocks noChangeArrowheads="1"/>
          </p:cNvSpPr>
          <p:nvPr/>
        </p:nvSpPr>
        <p:spPr bwMode="auto">
          <a:xfrm>
            <a:off x="7272338" y="5553075"/>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SCSI </a:t>
            </a: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диски</a:t>
            </a:r>
          </a:p>
        </p:txBody>
      </p:sp>
      <p:sp>
        <p:nvSpPr>
          <p:cNvPr id="110602" name="Rectangle 10"/>
          <p:cNvSpPr>
            <a:spLocks noChangeArrowheads="1"/>
          </p:cNvSpPr>
          <p:nvPr/>
        </p:nvSpPr>
        <p:spPr bwMode="auto">
          <a:xfrm>
            <a:off x="6335713" y="5913438"/>
            <a:ext cx="107950" cy="107950"/>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04" name="Rectangle 12"/>
          <p:cNvSpPr>
            <a:spLocks noChangeArrowheads="1"/>
          </p:cNvSpPr>
          <p:nvPr/>
        </p:nvSpPr>
        <p:spPr bwMode="auto">
          <a:xfrm>
            <a:off x="6911975" y="5913438"/>
            <a:ext cx="107950" cy="107950"/>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05" name="Rectangle 13"/>
          <p:cNvSpPr>
            <a:spLocks noChangeArrowheads="1"/>
          </p:cNvSpPr>
          <p:nvPr/>
        </p:nvSpPr>
        <p:spPr bwMode="auto">
          <a:xfrm>
            <a:off x="6624638" y="5913438"/>
            <a:ext cx="107950" cy="107950"/>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06" name="Rectangle 14"/>
          <p:cNvSpPr>
            <a:spLocks noChangeArrowheads="1"/>
          </p:cNvSpPr>
          <p:nvPr/>
        </p:nvSpPr>
        <p:spPr bwMode="auto">
          <a:xfrm>
            <a:off x="395288" y="4545013"/>
            <a:ext cx="1296987"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Контроллер</a:t>
            </a:r>
            <a:b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клавиатуры</a:t>
            </a:r>
          </a:p>
        </p:txBody>
      </p:sp>
      <p:sp>
        <p:nvSpPr>
          <p:cNvPr id="110607" name="Rectangle 15"/>
          <p:cNvSpPr>
            <a:spLocks noChangeArrowheads="1"/>
          </p:cNvSpPr>
          <p:nvPr/>
        </p:nvSpPr>
        <p:spPr bwMode="auto">
          <a:xfrm>
            <a:off x="1871663" y="4545013"/>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Контроллер</a:t>
            </a:r>
            <a:b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мыши</a:t>
            </a:r>
          </a:p>
        </p:txBody>
      </p:sp>
      <p:sp>
        <p:nvSpPr>
          <p:cNvPr id="110608" name="Rectangle 16"/>
          <p:cNvSpPr>
            <a:spLocks noChangeArrowheads="1"/>
          </p:cNvSpPr>
          <p:nvPr/>
        </p:nvSpPr>
        <p:spPr bwMode="auto">
          <a:xfrm>
            <a:off x="3348038" y="4545013"/>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Контроллер</a:t>
            </a:r>
            <a:b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монитора</a:t>
            </a:r>
          </a:p>
        </p:txBody>
      </p:sp>
      <p:sp>
        <p:nvSpPr>
          <p:cNvPr id="110609" name="Rectangle 17"/>
          <p:cNvSpPr>
            <a:spLocks noChangeArrowheads="1"/>
          </p:cNvSpPr>
          <p:nvPr/>
        </p:nvSpPr>
        <p:spPr bwMode="auto">
          <a:xfrm>
            <a:off x="4824413" y="4545013"/>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IDE</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контроллер</a:t>
            </a:r>
          </a:p>
        </p:txBody>
      </p:sp>
      <p:sp>
        <p:nvSpPr>
          <p:cNvPr id="110610" name="Rectangle 18"/>
          <p:cNvSpPr>
            <a:spLocks noChangeArrowheads="1"/>
          </p:cNvSpPr>
          <p:nvPr/>
        </p:nvSpPr>
        <p:spPr bwMode="auto">
          <a:xfrm>
            <a:off x="7272338" y="4545013"/>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SCSI</a:t>
            </a:r>
            <a:endPar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контроллер</a:t>
            </a:r>
          </a:p>
        </p:txBody>
      </p:sp>
      <p:sp>
        <p:nvSpPr>
          <p:cNvPr id="110611" name="Rectangle 19"/>
          <p:cNvSpPr>
            <a:spLocks noChangeArrowheads="1"/>
          </p:cNvSpPr>
          <p:nvPr/>
        </p:nvSpPr>
        <p:spPr bwMode="auto">
          <a:xfrm>
            <a:off x="6335713" y="4905375"/>
            <a:ext cx="107950" cy="107950"/>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12" name="Rectangle 20"/>
          <p:cNvSpPr>
            <a:spLocks noChangeArrowheads="1"/>
          </p:cNvSpPr>
          <p:nvPr/>
        </p:nvSpPr>
        <p:spPr bwMode="auto">
          <a:xfrm>
            <a:off x="6911975" y="4905375"/>
            <a:ext cx="107950" cy="107950"/>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13" name="Rectangle 21"/>
          <p:cNvSpPr>
            <a:spLocks noChangeArrowheads="1"/>
          </p:cNvSpPr>
          <p:nvPr/>
        </p:nvSpPr>
        <p:spPr bwMode="auto">
          <a:xfrm>
            <a:off x="6624638" y="4905375"/>
            <a:ext cx="107950" cy="107950"/>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14" name="Line 22"/>
          <p:cNvSpPr>
            <a:spLocks noChangeShapeType="1"/>
          </p:cNvSpPr>
          <p:nvPr/>
        </p:nvSpPr>
        <p:spPr bwMode="auto">
          <a:xfrm flipV="1">
            <a:off x="1008063" y="5265738"/>
            <a:ext cx="0" cy="287337"/>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15" name="Line 23"/>
          <p:cNvSpPr>
            <a:spLocks noChangeShapeType="1"/>
          </p:cNvSpPr>
          <p:nvPr/>
        </p:nvSpPr>
        <p:spPr bwMode="auto">
          <a:xfrm flipV="1">
            <a:off x="2519363" y="5265738"/>
            <a:ext cx="0" cy="287337"/>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16" name="Line 24"/>
          <p:cNvSpPr>
            <a:spLocks noChangeShapeType="1"/>
          </p:cNvSpPr>
          <p:nvPr/>
        </p:nvSpPr>
        <p:spPr bwMode="auto">
          <a:xfrm flipV="1">
            <a:off x="3995738" y="5265738"/>
            <a:ext cx="0" cy="287337"/>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17" name="Line 25"/>
          <p:cNvSpPr>
            <a:spLocks noChangeShapeType="1"/>
          </p:cNvSpPr>
          <p:nvPr/>
        </p:nvSpPr>
        <p:spPr bwMode="auto">
          <a:xfrm flipV="1">
            <a:off x="5472113" y="5265738"/>
            <a:ext cx="0" cy="287337"/>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18" name="Line 26"/>
          <p:cNvSpPr>
            <a:spLocks noChangeShapeType="1"/>
          </p:cNvSpPr>
          <p:nvPr/>
        </p:nvSpPr>
        <p:spPr bwMode="auto">
          <a:xfrm flipV="1">
            <a:off x="7920038" y="5265738"/>
            <a:ext cx="0" cy="287337"/>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20" name="Text Box 28"/>
          <p:cNvSpPr txBox="1">
            <a:spLocks noChangeArrowheads="1"/>
          </p:cNvSpPr>
          <p:nvPr/>
        </p:nvSpPr>
        <p:spPr bwMode="auto">
          <a:xfrm>
            <a:off x="5940425" y="6345238"/>
            <a:ext cx="1439863" cy="30480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Hardware</a:t>
            </a:r>
            <a:endPar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10621" name="Rectangle 29"/>
          <p:cNvSpPr>
            <a:spLocks noChangeArrowheads="1"/>
          </p:cNvSpPr>
          <p:nvPr/>
        </p:nvSpPr>
        <p:spPr bwMode="auto">
          <a:xfrm>
            <a:off x="395288" y="3392488"/>
            <a:ext cx="1296987"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Драйвер</a:t>
            </a:r>
            <a:b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клавиатуры</a:t>
            </a:r>
          </a:p>
        </p:txBody>
      </p:sp>
      <p:sp>
        <p:nvSpPr>
          <p:cNvPr id="110622" name="Rectangle 30"/>
          <p:cNvSpPr>
            <a:spLocks noChangeArrowheads="1"/>
          </p:cNvSpPr>
          <p:nvPr/>
        </p:nvSpPr>
        <p:spPr bwMode="auto">
          <a:xfrm>
            <a:off x="1871663" y="3392488"/>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Драйвер</a:t>
            </a: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a:t>
            </a:r>
            <a:b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мыши</a:t>
            </a:r>
          </a:p>
        </p:txBody>
      </p:sp>
      <p:sp>
        <p:nvSpPr>
          <p:cNvPr id="110623" name="Rectangle 31"/>
          <p:cNvSpPr>
            <a:spLocks noChangeArrowheads="1"/>
          </p:cNvSpPr>
          <p:nvPr/>
        </p:nvSpPr>
        <p:spPr bwMode="auto">
          <a:xfrm>
            <a:off x="3348038" y="3392488"/>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Драйвер</a:t>
            </a: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a:t>
            </a:r>
            <a:b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монитора</a:t>
            </a:r>
          </a:p>
        </p:txBody>
      </p:sp>
      <p:sp>
        <p:nvSpPr>
          <p:cNvPr id="110624" name="Rectangle 32"/>
          <p:cNvSpPr>
            <a:spLocks noChangeArrowheads="1"/>
          </p:cNvSpPr>
          <p:nvPr/>
        </p:nvSpPr>
        <p:spPr bwMode="auto">
          <a:xfrm>
            <a:off x="4824413" y="3392488"/>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IDE</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драйвер</a:t>
            </a:r>
          </a:p>
        </p:txBody>
      </p:sp>
      <p:sp>
        <p:nvSpPr>
          <p:cNvPr id="110625" name="Rectangle 33"/>
          <p:cNvSpPr>
            <a:spLocks noChangeArrowheads="1"/>
          </p:cNvSpPr>
          <p:nvPr/>
        </p:nvSpPr>
        <p:spPr bwMode="auto">
          <a:xfrm>
            <a:off x="7272338" y="3392488"/>
            <a:ext cx="1295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SCSI</a:t>
            </a:r>
            <a:b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b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драйвер</a:t>
            </a:r>
          </a:p>
        </p:txBody>
      </p:sp>
      <p:sp>
        <p:nvSpPr>
          <p:cNvPr id="110626" name="Rectangle 34"/>
          <p:cNvSpPr>
            <a:spLocks noChangeArrowheads="1"/>
          </p:cNvSpPr>
          <p:nvPr/>
        </p:nvSpPr>
        <p:spPr bwMode="auto">
          <a:xfrm>
            <a:off x="6335713" y="3752850"/>
            <a:ext cx="107950" cy="107950"/>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27" name="Rectangle 35"/>
          <p:cNvSpPr>
            <a:spLocks noChangeArrowheads="1"/>
          </p:cNvSpPr>
          <p:nvPr/>
        </p:nvSpPr>
        <p:spPr bwMode="auto">
          <a:xfrm>
            <a:off x="6911975" y="3752850"/>
            <a:ext cx="107950" cy="107950"/>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28" name="Rectangle 36"/>
          <p:cNvSpPr>
            <a:spLocks noChangeArrowheads="1"/>
          </p:cNvSpPr>
          <p:nvPr/>
        </p:nvSpPr>
        <p:spPr bwMode="auto">
          <a:xfrm>
            <a:off x="6624638" y="3752850"/>
            <a:ext cx="107950" cy="107950"/>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34" name="Line 42"/>
          <p:cNvSpPr>
            <a:spLocks noChangeShapeType="1"/>
          </p:cNvSpPr>
          <p:nvPr/>
        </p:nvSpPr>
        <p:spPr bwMode="auto">
          <a:xfrm flipV="1">
            <a:off x="1008063" y="4149725"/>
            <a:ext cx="0" cy="395288"/>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35" name="Line 43"/>
          <p:cNvSpPr>
            <a:spLocks noChangeShapeType="1"/>
          </p:cNvSpPr>
          <p:nvPr/>
        </p:nvSpPr>
        <p:spPr bwMode="auto">
          <a:xfrm flipV="1">
            <a:off x="2519363" y="4113213"/>
            <a:ext cx="0" cy="395287"/>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36" name="Line 44"/>
          <p:cNvSpPr>
            <a:spLocks noChangeShapeType="1"/>
          </p:cNvSpPr>
          <p:nvPr/>
        </p:nvSpPr>
        <p:spPr bwMode="auto">
          <a:xfrm flipV="1">
            <a:off x="3995738" y="4113213"/>
            <a:ext cx="0" cy="395287"/>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37" name="Line 45"/>
          <p:cNvSpPr>
            <a:spLocks noChangeShapeType="1"/>
          </p:cNvSpPr>
          <p:nvPr/>
        </p:nvSpPr>
        <p:spPr bwMode="auto">
          <a:xfrm flipV="1">
            <a:off x="5472113" y="4149725"/>
            <a:ext cx="0" cy="395288"/>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38" name="Line 46"/>
          <p:cNvSpPr>
            <a:spLocks noChangeShapeType="1"/>
          </p:cNvSpPr>
          <p:nvPr/>
        </p:nvSpPr>
        <p:spPr bwMode="auto">
          <a:xfrm flipV="1">
            <a:off x="7920038" y="4113213"/>
            <a:ext cx="0" cy="395287"/>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39" name="Rectangle 47"/>
          <p:cNvSpPr>
            <a:spLocks noChangeArrowheads="1"/>
          </p:cNvSpPr>
          <p:nvPr/>
        </p:nvSpPr>
        <p:spPr bwMode="auto">
          <a:xfrm>
            <a:off x="395288" y="2276475"/>
            <a:ext cx="8208962" cy="792163"/>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Базовая подсистема ввода-вывода</a:t>
            </a:r>
          </a:p>
        </p:txBody>
      </p:sp>
      <p:sp>
        <p:nvSpPr>
          <p:cNvPr id="110640" name="Line 48"/>
          <p:cNvSpPr>
            <a:spLocks noChangeShapeType="1"/>
          </p:cNvSpPr>
          <p:nvPr/>
        </p:nvSpPr>
        <p:spPr bwMode="auto">
          <a:xfrm flipV="1">
            <a:off x="1008063" y="3105150"/>
            <a:ext cx="0" cy="287338"/>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41" name="Line 49"/>
          <p:cNvSpPr>
            <a:spLocks noChangeShapeType="1"/>
          </p:cNvSpPr>
          <p:nvPr/>
        </p:nvSpPr>
        <p:spPr bwMode="auto">
          <a:xfrm flipV="1">
            <a:off x="2519363" y="3105150"/>
            <a:ext cx="0" cy="287338"/>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42" name="Line 50"/>
          <p:cNvSpPr>
            <a:spLocks noChangeShapeType="1"/>
          </p:cNvSpPr>
          <p:nvPr/>
        </p:nvSpPr>
        <p:spPr bwMode="auto">
          <a:xfrm flipV="1">
            <a:off x="3995738" y="3105150"/>
            <a:ext cx="0" cy="287338"/>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43" name="Line 51"/>
          <p:cNvSpPr>
            <a:spLocks noChangeShapeType="1"/>
          </p:cNvSpPr>
          <p:nvPr/>
        </p:nvSpPr>
        <p:spPr bwMode="auto">
          <a:xfrm flipV="1">
            <a:off x="5472113" y="3105150"/>
            <a:ext cx="0" cy="287338"/>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44" name="Line 52"/>
          <p:cNvSpPr>
            <a:spLocks noChangeShapeType="1"/>
          </p:cNvSpPr>
          <p:nvPr/>
        </p:nvSpPr>
        <p:spPr bwMode="auto">
          <a:xfrm flipV="1">
            <a:off x="7920038" y="3105150"/>
            <a:ext cx="0" cy="287338"/>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0645" name="Rectangle 53"/>
          <p:cNvSpPr>
            <a:spLocks noChangeArrowheads="1"/>
          </p:cNvSpPr>
          <p:nvPr/>
        </p:nvSpPr>
        <p:spPr bwMode="auto">
          <a:xfrm>
            <a:off x="395288" y="1233488"/>
            <a:ext cx="8208962" cy="792162"/>
          </a:xfrm>
          <a:prstGeom prst="rect">
            <a:avLst/>
          </a:prstGeom>
          <a:solidFill>
            <a:schemeClr val="accent1"/>
          </a:solidFill>
          <a:ln w="12700">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Остальные части ядра ОС и пользовательские процессы</a:t>
            </a:r>
          </a:p>
        </p:txBody>
      </p:sp>
      <p:sp>
        <p:nvSpPr>
          <p:cNvPr id="110646" name="Line 54"/>
          <p:cNvSpPr>
            <a:spLocks noChangeShapeType="1"/>
          </p:cNvSpPr>
          <p:nvPr/>
        </p:nvSpPr>
        <p:spPr bwMode="auto">
          <a:xfrm flipV="1">
            <a:off x="4572000" y="2024063"/>
            <a:ext cx="0" cy="252412"/>
          </a:xfrm>
          <a:prstGeom prst="line">
            <a:avLst/>
          </a:prstGeom>
          <a:noFill/>
          <a:ln w="12700">
            <a:solidFill>
              <a:schemeClr val="tx1"/>
            </a:solidFill>
            <a:round/>
            <a:headEnd type="stealth" w="med" len="me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Tree>
    <p:extLst>
      <p:ext uri="{BB962C8B-B14F-4D97-AF65-F5344CB8AC3E}">
        <p14:creationId xmlns:p14="http://schemas.microsoft.com/office/powerpoint/2010/main" val="2426254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5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5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6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6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6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60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6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6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60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06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06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6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6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06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06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06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6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06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061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06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062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06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06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06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06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6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06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06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06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06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063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06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063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063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06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064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06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064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064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064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064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0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9" grpId="0" animBg="1"/>
      <p:bldP spid="110597" grpId="0" animBg="1"/>
      <p:bldP spid="110598" grpId="0" animBg="1"/>
      <p:bldP spid="110599" grpId="0" animBg="1"/>
      <p:bldP spid="110600" grpId="0" animBg="1"/>
      <p:bldP spid="110601" grpId="0" animBg="1"/>
      <p:bldP spid="110602" grpId="0" animBg="1"/>
      <p:bldP spid="110604" grpId="0" animBg="1"/>
      <p:bldP spid="110605" grpId="0" animBg="1"/>
      <p:bldP spid="110606" grpId="0" animBg="1"/>
      <p:bldP spid="110607" grpId="0" animBg="1"/>
      <p:bldP spid="110608" grpId="0" animBg="1"/>
      <p:bldP spid="110609" grpId="0" animBg="1"/>
      <p:bldP spid="110610" grpId="0" animBg="1"/>
      <p:bldP spid="110611" grpId="0" animBg="1"/>
      <p:bldP spid="110612" grpId="0" animBg="1"/>
      <p:bldP spid="110613" grpId="0" animBg="1"/>
      <p:bldP spid="110620" grpId="0"/>
      <p:bldP spid="110621" grpId="0" animBg="1"/>
      <p:bldP spid="110622" grpId="0" animBg="1"/>
      <p:bldP spid="110623" grpId="0" animBg="1"/>
      <p:bldP spid="110624" grpId="0" animBg="1"/>
      <p:bldP spid="110625" grpId="0" animBg="1"/>
      <p:bldP spid="110626" grpId="0" animBg="1"/>
      <p:bldP spid="110627" grpId="0" animBg="1"/>
      <p:bldP spid="110628" grpId="0" animBg="1"/>
      <p:bldP spid="110639" grpId="0" animBg="1"/>
      <p:bldP spid="1106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a:xfrm>
            <a:off x="301625" y="228600"/>
            <a:ext cx="8510588" cy="1292225"/>
          </a:xfrm>
        </p:spPr>
        <p:txBody>
          <a:bodyPr/>
          <a:lstStyle/>
          <a:p>
            <a:pPr eaLnBrk="1" hangingPunct="1">
              <a:defRPr/>
            </a:pPr>
            <a:r>
              <a:rPr lang="ru-RU" sz="3600">
                <a:solidFill>
                  <a:schemeClr val="folHlink"/>
                </a:solidFill>
              </a:rPr>
              <a:t>Систематизация внешних устройств</a:t>
            </a:r>
          </a:p>
        </p:txBody>
      </p:sp>
      <p:sp>
        <p:nvSpPr>
          <p:cNvPr id="111619" name="Rectangle 3"/>
          <p:cNvSpPr>
            <a:spLocks noGrp="1" noRot="1" noChangeArrowheads="1"/>
          </p:cNvSpPr>
          <p:nvPr>
            <p:ph type="body" idx="1"/>
          </p:nvPr>
        </p:nvSpPr>
        <p:spPr>
          <a:xfrm>
            <a:off x="301625" y="1665288"/>
            <a:ext cx="8540750" cy="3168650"/>
          </a:xfrm>
        </p:spPr>
        <p:txBody>
          <a:bodyPr/>
          <a:lstStyle/>
          <a:p>
            <a:pPr marL="609600" indent="-609600" eaLnBrk="1" hangingPunct="1">
              <a:spcBef>
                <a:spcPct val="100000"/>
              </a:spcBef>
              <a:buClr>
                <a:schemeClr val="tx1"/>
              </a:buClr>
              <a:defRPr/>
            </a:pPr>
            <a:r>
              <a:rPr lang="ru-RU" sz="2400"/>
              <a:t>Символьные устройства (клавиатура, модем, терминал и т.д.)</a:t>
            </a:r>
          </a:p>
          <a:p>
            <a:pPr marL="609600" indent="-609600" eaLnBrk="1" hangingPunct="1">
              <a:buClr>
                <a:schemeClr val="tx1"/>
              </a:buClr>
              <a:defRPr/>
            </a:pPr>
            <a:r>
              <a:rPr lang="ru-RU" sz="2400"/>
              <a:t>Блочные устройства (магнитные и оптические диски и ленты и т.д.)</a:t>
            </a:r>
          </a:p>
          <a:p>
            <a:pPr marL="609600" indent="-609600" eaLnBrk="1" hangingPunct="1">
              <a:buClr>
                <a:schemeClr val="tx1"/>
              </a:buClr>
              <a:defRPr/>
            </a:pPr>
            <a:r>
              <a:rPr lang="ru-RU" sz="2400"/>
              <a:t>Сетевые устройства (сетевые карты)</a:t>
            </a:r>
          </a:p>
          <a:p>
            <a:pPr marL="609600" indent="-609600" eaLnBrk="1" hangingPunct="1">
              <a:buClr>
                <a:schemeClr val="tx1"/>
              </a:buClr>
              <a:defRPr/>
            </a:pPr>
            <a:r>
              <a:rPr lang="ru-RU" sz="2400"/>
              <a:t>Все остальные (таймеры, графические дисплеи, видеокамеры и т.д.)</a:t>
            </a:r>
          </a:p>
        </p:txBody>
      </p:sp>
    </p:spTree>
    <p:extLst>
      <p:ext uri="{BB962C8B-B14F-4D97-AF65-F5344CB8AC3E}">
        <p14:creationId xmlns:p14="http://schemas.microsoft.com/office/powerpoint/2010/main" val="2365163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 calcmode="lin" valueType="num">
                                      <p:cBhvr additive="base">
                                        <p:cTn id="19" dur="500" fill="hold"/>
                                        <p:tgtEl>
                                          <p:spTgt spid="1116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1619">
                                            <p:txEl>
                                              <p:pRg st="3" end="3"/>
                                            </p:txEl>
                                          </p:spTgt>
                                        </p:tgtEl>
                                        <p:attrNameLst>
                                          <p:attrName>style.visibility</p:attrName>
                                        </p:attrNameLst>
                                      </p:cBhvr>
                                      <p:to>
                                        <p:strVal val="visible"/>
                                      </p:to>
                                    </p:set>
                                    <p:anim calcmode="lin" valueType="num">
                                      <p:cBhvr additive="base">
                                        <p:cTn id="25" dur="500" fill="hold"/>
                                        <p:tgtEl>
                                          <p:spTgt spid="1116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16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a:xfrm>
            <a:off x="301625" y="228600"/>
            <a:ext cx="8510588" cy="1292225"/>
          </a:xfrm>
        </p:spPr>
        <p:txBody>
          <a:bodyPr/>
          <a:lstStyle/>
          <a:p>
            <a:pPr eaLnBrk="1" hangingPunct="1">
              <a:defRPr/>
            </a:pPr>
            <a:r>
              <a:rPr lang="ru-RU" sz="3200">
                <a:solidFill>
                  <a:schemeClr val="folHlink"/>
                </a:solidFill>
              </a:rPr>
              <a:t>Интерфейс между базовой подсистемой ввода-вывода и драйверами</a:t>
            </a:r>
          </a:p>
        </p:txBody>
      </p:sp>
      <p:sp>
        <p:nvSpPr>
          <p:cNvPr id="112644" name="Text Box 4"/>
          <p:cNvSpPr txBox="1">
            <a:spLocks noChangeArrowheads="1"/>
          </p:cNvSpPr>
          <p:nvPr/>
        </p:nvSpPr>
        <p:spPr bwMode="auto">
          <a:xfrm>
            <a:off x="971550" y="1665288"/>
            <a:ext cx="2916238" cy="8604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ru-RU" sz="28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Символьные устройства</a:t>
            </a:r>
          </a:p>
        </p:txBody>
      </p:sp>
      <p:sp>
        <p:nvSpPr>
          <p:cNvPr id="112645" name="Text Box 5"/>
          <p:cNvSpPr txBox="1">
            <a:spLocks noChangeArrowheads="1"/>
          </p:cNvSpPr>
          <p:nvPr/>
        </p:nvSpPr>
        <p:spPr bwMode="auto">
          <a:xfrm>
            <a:off x="5256213" y="1665288"/>
            <a:ext cx="2916237" cy="8604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ru-RU" sz="28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Блочные устройства</a:t>
            </a:r>
          </a:p>
        </p:txBody>
      </p:sp>
      <p:sp>
        <p:nvSpPr>
          <p:cNvPr id="112646" name="Text Box 6"/>
          <p:cNvSpPr txBox="1">
            <a:spLocks noChangeArrowheads="1"/>
          </p:cNvSpPr>
          <p:nvPr/>
        </p:nvSpPr>
        <p:spPr bwMode="auto">
          <a:xfrm>
            <a:off x="1009650" y="2673350"/>
            <a:ext cx="3382963" cy="762000"/>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Ввести символ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get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Вывести символ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put</a:t>
            </a:r>
            <a:r>
              <a:rPr kumimoji="0" lang="en-US"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 </a:t>
            </a:r>
            <a:endParaRPr kumimoji="0" lang="ru-RU" sz="2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12647" name="Text Box 7"/>
          <p:cNvSpPr txBox="1">
            <a:spLocks noChangeArrowheads="1"/>
          </p:cNvSpPr>
          <p:nvPr/>
        </p:nvSpPr>
        <p:spPr bwMode="auto">
          <a:xfrm>
            <a:off x="5364163" y="2636838"/>
            <a:ext cx="3455987" cy="1006475"/>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Прочитать блок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read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Записать блок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write</a:t>
            </a:r>
            <a:endPar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Найти блок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seek </a:t>
            </a:r>
            <a:endPar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
        <p:nvSpPr>
          <p:cNvPr id="112648" name="Text Box 8"/>
          <p:cNvSpPr txBox="1">
            <a:spLocks noChangeArrowheads="1"/>
          </p:cNvSpPr>
          <p:nvPr/>
        </p:nvSpPr>
        <p:spPr bwMode="auto">
          <a:xfrm>
            <a:off x="1295400" y="3789363"/>
            <a:ext cx="7021513" cy="1616075"/>
          </a:xfrm>
          <a:prstGeom prst="rect">
            <a:avLst/>
          </a:prstGeom>
          <a:noFill/>
          <a:ln w="127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Выполнить произвольную команду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ioctl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(Ре)инициализировать драйвер и устройство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open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Временно завершить работу с устройством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close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Остановить работу драйвера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stop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Опросить состояние устройства – </a:t>
            </a:r>
            <a:r>
              <a:rPr kumimoji="0" lang="en-US"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poll </a:t>
            </a:r>
            <a:endParaRPr kumimoji="0" lang="ru-RU" sz="20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endParaRPr>
          </a:p>
        </p:txBody>
      </p:sp>
    </p:spTree>
    <p:extLst>
      <p:ext uri="{BB962C8B-B14F-4D97-AF65-F5344CB8AC3E}">
        <p14:creationId xmlns:p14="http://schemas.microsoft.com/office/powerpoint/2010/main" val="2794250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anim calcmode="lin" valueType="num">
                                      <p:cBhvr additive="base">
                                        <p:cTn id="7" dur="500" fill="hold"/>
                                        <p:tgtEl>
                                          <p:spTgt spid="1126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2646">
                                            <p:txEl>
                                              <p:pRg st="0" end="0"/>
                                            </p:txEl>
                                          </p:spTgt>
                                        </p:tgtEl>
                                        <p:attrNameLst>
                                          <p:attrName>style.visibility</p:attrName>
                                        </p:attrNameLst>
                                      </p:cBhvr>
                                      <p:to>
                                        <p:strVal val="visible"/>
                                      </p:to>
                                    </p:set>
                                    <p:anim calcmode="lin" valueType="num">
                                      <p:cBhvr additive="base">
                                        <p:cTn id="13" dur="500" fill="hold"/>
                                        <p:tgtEl>
                                          <p:spTgt spid="11264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2646">
                                            <p:txEl>
                                              <p:pRg st="1" end="1"/>
                                            </p:txEl>
                                          </p:spTgt>
                                        </p:tgtEl>
                                        <p:attrNameLst>
                                          <p:attrName>style.visibility</p:attrName>
                                        </p:attrNameLst>
                                      </p:cBhvr>
                                      <p:to>
                                        <p:strVal val="visible"/>
                                      </p:to>
                                    </p:set>
                                    <p:anim calcmode="lin" valueType="num">
                                      <p:cBhvr additive="base">
                                        <p:cTn id="19" dur="500" fill="hold"/>
                                        <p:tgtEl>
                                          <p:spTgt spid="11264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12645">
                                            <p:txEl>
                                              <p:pRg st="0" end="0"/>
                                            </p:txEl>
                                          </p:spTgt>
                                        </p:tgtEl>
                                        <p:attrNameLst>
                                          <p:attrName>style.visibility</p:attrName>
                                        </p:attrNameLst>
                                      </p:cBhvr>
                                      <p:to>
                                        <p:strVal val="visible"/>
                                      </p:to>
                                    </p:set>
                                    <p:anim calcmode="lin" valueType="num">
                                      <p:cBhvr additive="base">
                                        <p:cTn id="25" dur="500" fill="hold"/>
                                        <p:tgtEl>
                                          <p:spTgt spid="112645">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6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12647">
                                            <p:txEl>
                                              <p:pRg st="0" end="0"/>
                                            </p:txEl>
                                          </p:spTgt>
                                        </p:tgtEl>
                                        <p:attrNameLst>
                                          <p:attrName>style.visibility</p:attrName>
                                        </p:attrNameLst>
                                      </p:cBhvr>
                                      <p:to>
                                        <p:strVal val="visible"/>
                                      </p:to>
                                    </p:set>
                                    <p:anim calcmode="lin" valueType="num">
                                      <p:cBhvr additive="base">
                                        <p:cTn id="31" dur="500" fill="hold"/>
                                        <p:tgtEl>
                                          <p:spTgt spid="112647">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6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12647">
                                            <p:txEl>
                                              <p:pRg st="1" end="1"/>
                                            </p:txEl>
                                          </p:spTgt>
                                        </p:tgtEl>
                                        <p:attrNameLst>
                                          <p:attrName>style.visibility</p:attrName>
                                        </p:attrNameLst>
                                      </p:cBhvr>
                                      <p:to>
                                        <p:strVal val="visible"/>
                                      </p:to>
                                    </p:set>
                                    <p:anim calcmode="lin" valueType="num">
                                      <p:cBhvr additive="base">
                                        <p:cTn id="37" dur="500" fill="hold"/>
                                        <p:tgtEl>
                                          <p:spTgt spid="112647">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6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12647">
                                            <p:txEl>
                                              <p:pRg st="2" end="2"/>
                                            </p:txEl>
                                          </p:spTgt>
                                        </p:tgtEl>
                                        <p:attrNameLst>
                                          <p:attrName>style.visibility</p:attrName>
                                        </p:attrNameLst>
                                      </p:cBhvr>
                                      <p:to>
                                        <p:strVal val="visible"/>
                                      </p:to>
                                    </p:set>
                                    <p:anim calcmode="lin" valueType="num">
                                      <p:cBhvr additive="base">
                                        <p:cTn id="43" dur="500" fill="hold"/>
                                        <p:tgtEl>
                                          <p:spTgt spid="112647">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6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12648">
                                            <p:txEl>
                                              <p:pRg st="0" end="0"/>
                                            </p:txEl>
                                          </p:spTgt>
                                        </p:tgtEl>
                                        <p:attrNameLst>
                                          <p:attrName>style.visibility</p:attrName>
                                        </p:attrNameLst>
                                      </p:cBhvr>
                                      <p:to>
                                        <p:strVal val="visible"/>
                                      </p:to>
                                    </p:set>
                                    <p:anim calcmode="lin" valueType="num">
                                      <p:cBhvr additive="base">
                                        <p:cTn id="49" dur="500" fill="hold"/>
                                        <p:tgtEl>
                                          <p:spTgt spid="1126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12648">
                                            <p:txEl>
                                              <p:pRg st="1" end="1"/>
                                            </p:txEl>
                                          </p:spTgt>
                                        </p:tgtEl>
                                        <p:attrNameLst>
                                          <p:attrName>style.visibility</p:attrName>
                                        </p:attrNameLst>
                                      </p:cBhvr>
                                      <p:to>
                                        <p:strVal val="visible"/>
                                      </p:to>
                                    </p:set>
                                    <p:anim calcmode="lin" valueType="num">
                                      <p:cBhvr additive="base">
                                        <p:cTn id="55" dur="500" fill="hold"/>
                                        <p:tgtEl>
                                          <p:spTgt spid="112648">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26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12648">
                                            <p:txEl>
                                              <p:pRg st="2" end="2"/>
                                            </p:txEl>
                                          </p:spTgt>
                                        </p:tgtEl>
                                        <p:attrNameLst>
                                          <p:attrName>style.visibility</p:attrName>
                                        </p:attrNameLst>
                                      </p:cBhvr>
                                      <p:to>
                                        <p:strVal val="visible"/>
                                      </p:to>
                                    </p:set>
                                    <p:anim calcmode="lin" valueType="num">
                                      <p:cBhvr additive="base">
                                        <p:cTn id="61" dur="500" fill="hold"/>
                                        <p:tgtEl>
                                          <p:spTgt spid="112648">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26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112648">
                                            <p:txEl>
                                              <p:pRg st="3" end="3"/>
                                            </p:txEl>
                                          </p:spTgt>
                                        </p:tgtEl>
                                        <p:attrNameLst>
                                          <p:attrName>style.visibility</p:attrName>
                                        </p:attrNameLst>
                                      </p:cBhvr>
                                      <p:to>
                                        <p:strVal val="visible"/>
                                      </p:to>
                                    </p:set>
                                    <p:anim calcmode="lin" valueType="num">
                                      <p:cBhvr additive="base">
                                        <p:cTn id="67" dur="500" fill="hold"/>
                                        <p:tgtEl>
                                          <p:spTgt spid="112648">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26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12648">
                                            <p:txEl>
                                              <p:pRg st="4" end="4"/>
                                            </p:txEl>
                                          </p:spTgt>
                                        </p:tgtEl>
                                        <p:attrNameLst>
                                          <p:attrName>style.visibility</p:attrName>
                                        </p:attrNameLst>
                                      </p:cBhvr>
                                      <p:to>
                                        <p:strVal val="visible"/>
                                      </p:to>
                                    </p:set>
                                    <p:anim calcmode="lin" valueType="num">
                                      <p:cBhvr additive="base">
                                        <p:cTn id="73" dur="500" fill="hold"/>
                                        <p:tgtEl>
                                          <p:spTgt spid="112648">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264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a:xfrm>
            <a:off x="301625" y="228600"/>
            <a:ext cx="8510588" cy="1292225"/>
          </a:xfrm>
        </p:spPr>
        <p:txBody>
          <a:bodyPr/>
          <a:lstStyle/>
          <a:p>
            <a:pPr eaLnBrk="1" hangingPunct="1">
              <a:defRPr/>
            </a:pPr>
            <a:r>
              <a:rPr lang="ru-RU" sz="3600">
                <a:solidFill>
                  <a:schemeClr val="folHlink"/>
                </a:solidFill>
              </a:rPr>
              <a:t>Функции </a:t>
            </a:r>
            <a:br>
              <a:rPr lang="ru-RU" sz="3600">
                <a:solidFill>
                  <a:schemeClr val="folHlink"/>
                </a:solidFill>
              </a:rPr>
            </a:br>
            <a:r>
              <a:rPr lang="ru-RU" sz="3600">
                <a:solidFill>
                  <a:schemeClr val="folHlink"/>
                </a:solidFill>
              </a:rPr>
              <a:t>базовой подсистемы ввода-вывода</a:t>
            </a:r>
          </a:p>
        </p:txBody>
      </p:sp>
      <p:sp>
        <p:nvSpPr>
          <p:cNvPr id="113672" name="Rectangle 8"/>
          <p:cNvSpPr>
            <a:spLocks noGrp="1" noRot="1" noChangeArrowheads="1"/>
          </p:cNvSpPr>
          <p:nvPr>
            <p:ph type="body" idx="1"/>
          </p:nvPr>
        </p:nvSpPr>
        <p:spPr>
          <a:xfrm>
            <a:off x="301625" y="1665288"/>
            <a:ext cx="8540750" cy="3779837"/>
          </a:xfrm>
        </p:spPr>
        <p:txBody>
          <a:bodyPr/>
          <a:lstStyle/>
          <a:p>
            <a:pPr marL="609600" indent="-609600" eaLnBrk="1" hangingPunct="1">
              <a:buClr>
                <a:schemeClr val="tx1"/>
              </a:buClr>
              <a:defRPr/>
            </a:pPr>
            <a:r>
              <a:rPr lang="ru-RU" sz="2400"/>
              <a:t>Поддержка блокирующихся, неблокирующихся и асинхронных вызовов</a:t>
            </a:r>
          </a:p>
          <a:p>
            <a:pPr marL="609600" indent="-609600" eaLnBrk="1" hangingPunct="1">
              <a:buClr>
                <a:schemeClr val="tx1"/>
              </a:buClr>
              <a:defRPr/>
            </a:pPr>
            <a:r>
              <a:rPr lang="ru-RU" sz="2400"/>
              <a:t>Буферизация и кэширование входных и выходных данных</a:t>
            </a:r>
          </a:p>
          <a:p>
            <a:pPr marL="609600" indent="-609600" eaLnBrk="1" hangingPunct="1">
              <a:buClr>
                <a:schemeClr val="tx1"/>
              </a:buClr>
              <a:defRPr/>
            </a:pPr>
            <a:r>
              <a:rPr lang="ru-RU" sz="2400"/>
              <a:t>Осуществление </a:t>
            </a:r>
            <a:r>
              <a:rPr lang="en-US" sz="2400"/>
              <a:t>spooling’</a:t>
            </a:r>
            <a:r>
              <a:rPr lang="ru-RU" sz="2400"/>
              <a:t>а и монопольного захвата внешних устройств</a:t>
            </a:r>
          </a:p>
          <a:p>
            <a:pPr marL="609600" indent="-609600" eaLnBrk="1" hangingPunct="1">
              <a:buClr>
                <a:schemeClr val="tx1"/>
              </a:buClr>
              <a:defRPr/>
            </a:pPr>
            <a:r>
              <a:rPr lang="ru-RU" sz="2400"/>
              <a:t>Обработка ошибок и прерываний</a:t>
            </a:r>
          </a:p>
          <a:p>
            <a:pPr marL="609600" indent="-609600" eaLnBrk="1" hangingPunct="1">
              <a:buClr>
                <a:schemeClr val="tx1"/>
              </a:buClr>
              <a:defRPr/>
            </a:pPr>
            <a:r>
              <a:rPr lang="ru-RU" sz="2400"/>
              <a:t>Планирование последовательности запросов на выполнение операций ввода-вывода</a:t>
            </a:r>
          </a:p>
          <a:p>
            <a:pPr marL="609600" indent="-609600" algn="ctr" eaLnBrk="1" hangingPunct="1">
              <a:buClr>
                <a:schemeClr val="tx1"/>
              </a:buClr>
              <a:buFont typeface="Wingdings" panose="05000000000000000000" pitchFamily="2" charset="2"/>
              <a:buNone/>
              <a:defRPr/>
            </a:pPr>
            <a:endParaRPr lang="ru-RU" sz="2400"/>
          </a:p>
        </p:txBody>
      </p:sp>
    </p:spTree>
    <p:extLst>
      <p:ext uri="{BB962C8B-B14F-4D97-AF65-F5344CB8AC3E}">
        <p14:creationId xmlns:p14="http://schemas.microsoft.com/office/powerpoint/2010/main" val="2282717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3672">
                                            <p:txEl>
                                              <p:pRg st="0" end="0"/>
                                            </p:txEl>
                                          </p:spTgt>
                                        </p:tgtEl>
                                        <p:attrNameLst>
                                          <p:attrName>style.visibility</p:attrName>
                                        </p:attrNameLst>
                                      </p:cBhvr>
                                      <p:to>
                                        <p:strVal val="visible"/>
                                      </p:to>
                                    </p:set>
                                    <p:anim calcmode="lin" valueType="num">
                                      <p:cBhvr additive="base">
                                        <p:cTn id="7" dur="500" fill="hold"/>
                                        <p:tgtEl>
                                          <p:spTgt spid="1136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3672">
                                            <p:txEl>
                                              <p:pRg st="1" end="1"/>
                                            </p:txEl>
                                          </p:spTgt>
                                        </p:tgtEl>
                                        <p:attrNameLst>
                                          <p:attrName>style.visibility</p:attrName>
                                        </p:attrNameLst>
                                      </p:cBhvr>
                                      <p:to>
                                        <p:strVal val="visible"/>
                                      </p:to>
                                    </p:set>
                                    <p:anim calcmode="lin" valueType="num">
                                      <p:cBhvr additive="base">
                                        <p:cTn id="13" dur="500" fill="hold"/>
                                        <p:tgtEl>
                                          <p:spTgt spid="1136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6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3672">
                                            <p:txEl>
                                              <p:pRg st="2" end="2"/>
                                            </p:txEl>
                                          </p:spTgt>
                                        </p:tgtEl>
                                        <p:attrNameLst>
                                          <p:attrName>style.visibility</p:attrName>
                                        </p:attrNameLst>
                                      </p:cBhvr>
                                      <p:to>
                                        <p:strVal val="visible"/>
                                      </p:to>
                                    </p:set>
                                    <p:anim calcmode="lin" valueType="num">
                                      <p:cBhvr additive="base">
                                        <p:cTn id="19" dur="500" fill="hold"/>
                                        <p:tgtEl>
                                          <p:spTgt spid="1136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6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3672">
                                            <p:txEl>
                                              <p:pRg st="3" end="3"/>
                                            </p:txEl>
                                          </p:spTgt>
                                        </p:tgtEl>
                                        <p:attrNameLst>
                                          <p:attrName>style.visibility</p:attrName>
                                        </p:attrNameLst>
                                      </p:cBhvr>
                                      <p:to>
                                        <p:strVal val="visible"/>
                                      </p:to>
                                    </p:set>
                                    <p:anim calcmode="lin" valueType="num">
                                      <p:cBhvr additive="base">
                                        <p:cTn id="25" dur="500" fill="hold"/>
                                        <p:tgtEl>
                                          <p:spTgt spid="1136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36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3672">
                                            <p:txEl>
                                              <p:pRg st="4" end="4"/>
                                            </p:txEl>
                                          </p:spTgt>
                                        </p:tgtEl>
                                        <p:attrNameLst>
                                          <p:attrName>style.visibility</p:attrName>
                                        </p:attrNameLst>
                                      </p:cBhvr>
                                      <p:to>
                                        <p:strVal val="visible"/>
                                      </p:to>
                                    </p:set>
                                    <p:anim calcmode="lin" valueType="num">
                                      <p:cBhvr additive="base">
                                        <p:cTn id="31" dur="500" fill="hold"/>
                                        <p:tgtEl>
                                          <p:spTgt spid="1136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367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a:xfrm>
            <a:off x="301625" y="228600"/>
            <a:ext cx="8510588" cy="1292225"/>
          </a:xfrm>
        </p:spPr>
        <p:txBody>
          <a:bodyPr/>
          <a:lstStyle/>
          <a:p>
            <a:pPr eaLnBrk="1" hangingPunct="1">
              <a:defRPr/>
            </a:pPr>
            <a:r>
              <a:rPr lang="ru-RU" sz="3600">
                <a:solidFill>
                  <a:schemeClr val="folHlink"/>
                </a:solidFill>
              </a:rPr>
              <a:t>Блокирующиеся, неблокирующиеся и асинхронные вызовы</a:t>
            </a:r>
          </a:p>
        </p:txBody>
      </p:sp>
      <p:sp>
        <p:nvSpPr>
          <p:cNvPr id="114691" name="Rectangle 3"/>
          <p:cNvSpPr>
            <a:spLocks noGrp="1" noRot="1" noChangeArrowheads="1"/>
          </p:cNvSpPr>
          <p:nvPr>
            <p:ph type="body" idx="1"/>
          </p:nvPr>
        </p:nvSpPr>
        <p:spPr>
          <a:xfrm>
            <a:off x="301625" y="1665288"/>
            <a:ext cx="8540750" cy="3924300"/>
          </a:xfrm>
        </p:spPr>
        <p:txBody>
          <a:bodyPr/>
          <a:lstStyle/>
          <a:p>
            <a:pPr marL="609600" indent="-609600" eaLnBrk="1" hangingPunct="1">
              <a:spcAft>
                <a:spcPct val="30000"/>
              </a:spcAft>
              <a:buClr>
                <a:schemeClr val="tx1"/>
              </a:buClr>
              <a:defRPr/>
            </a:pPr>
            <a:r>
              <a:rPr lang="ru-RU" sz="2000"/>
              <a:t>При блокирующемся системном вызове процесс переходит из состояния </a:t>
            </a:r>
            <a:r>
              <a:rPr lang="ru-RU" sz="2000" i="1"/>
              <a:t>исполнение </a:t>
            </a:r>
            <a:r>
              <a:rPr lang="ru-RU" sz="2000"/>
              <a:t>в состояние </a:t>
            </a:r>
            <a:r>
              <a:rPr lang="ru-RU" sz="2000" i="1"/>
              <a:t>ожидание</a:t>
            </a:r>
            <a:r>
              <a:rPr lang="ru-RU" sz="2000"/>
              <a:t>. После выполнения операций ввода-вывода в полном объеме он разблокируется.</a:t>
            </a:r>
          </a:p>
          <a:p>
            <a:pPr marL="609600" indent="-609600" eaLnBrk="1" hangingPunct="1">
              <a:spcAft>
                <a:spcPct val="30000"/>
              </a:spcAft>
              <a:buClr>
                <a:schemeClr val="tx1"/>
              </a:buClr>
              <a:defRPr/>
            </a:pPr>
            <a:r>
              <a:rPr lang="ru-RU" sz="2000"/>
              <a:t>При неблокирующемся системном вызове операции ввода-вывода могут быть выполнены неполностью. Процесс либо неблокируется совсем, либо блокируется не более чем на определенное время.</a:t>
            </a:r>
          </a:p>
          <a:p>
            <a:pPr marL="609600" indent="-609600" eaLnBrk="1" hangingPunct="1">
              <a:spcAft>
                <a:spcPct val="30000"/>
              </a:spcAft>
              <a:buClr>
                <a:schemeClr val="tx1"/>
              </a:buClr>
              <a:defRPr/>
            </a:pPr>
            <a:r>
              <a:rPr lang="ru-RU" sz="2000"/>
              <a:t>При асинхронном системном вызове процесс никогда не блокируется. Операции ввода-вывода выполняются в полном объеме.</a:t>
            </a:r>
          </a:p>
        </p:txBody>
      </p:sp>
    </p:spTree>
    <p:extLst>
      <p:ext uri="{BB962C8B-B14F-4D97-AF65-F5344CB8AC3E}">
        <p14:creationId xmlns:p14="http://schemas.microsoft.com/office/powerpoint/2010/main" val="3235987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a:xfrm>
            <a:off x="301625" y="228600"/>
            <a:ext cx="8510588" cy="1292225"/>
          </a:xfrm>
        </p:spPr>
        <p:txBody>
          <a:bodyPr/>
          <a:lstStyle/>
          <a:p>
            <a:pPr eaLnBrk="1" hangingPunct="1">
              <a:defRPr/>
            </a:pPr>
            <a:r>
              <a:rPr lang="ru-RU" sz="3600">
                <a:solidFill>
                  <a:schemeClr val="folHlink"/>
                </a:solidFill>
              </a:rPr>
              <a:t>Буферизация и кэширование</a:t>
            </a:r>
          </a:p>
        </p:txBody>
      </p:sp>
      <p:sp>
        <p:nvSpPr>
          <p:cNvPr id="115715" name="Rectangle 3"/>
          <p:cNvSpPr>
            <a:spLocks noGrp="1" noRot="1" noChangeArrowheads="1"/>
          </p:cNvSpPr>
          <p:nvPr>
            <p:ph type="body" idx="1"/>
          </p:nvPr>
        </p:nvSpPr>
        <p:spPr>
          <a:xfrm>
            <a:off x="301625" y="2343150"/>
            <a:ext cx="8540750" cy="2268538"/>
          </a:xfrm>
        </p:spPr>
        <p:txBody>
          <a:bodyPr/>
          <a:lstStyle/>
          <a:p>
            <a:pPr marL="609600" indent="-609600" eaLnBrk="1" hangingPunct="1">
              <a:buClr>
                <a:schemeClr val="tx1"/>
              </a:buClr>
              <a:defRPr/>
            </a:pPr>
            <a:r>
              <a:rPr lang="ru-RU" sz="2000"/>
              <a:t>Разные скорости приема и передачи информации участников обмена</a:t>
            </a:r>
          </a:p>
          <a:p>
            <a:pPr marL="609600" indent="-609600" eaLnBrk="1" hangingPunct="1">
              <a:buClr>
                <a:schemeClr val="tx1"/>
              </a:buClr>
              <a:defRPr/>
            </a:pPr>
            <a:r>
              <a:rPr lang="ru-RU" sz="2000"/>
              <a:t>Разные объемы данных, которые могут быть приняты или переданы участниками обмена единовременно</a:t>
            </a:r>
          </a:p>
          <a:p>
            <a:pPr marL="609600" indent="-609600" eaLnBrk="1" hangingPunct="1">
              <a:buClr>
                <a:schemeClr val="tx1"/>
              </a:buClr>
              <a:defRPr/>
            </a:pPr>
            <a:r>
              <a:rPr lang="ru-RU" sz="2000"/>
              <a:t>Необходимость копирования данных из приложения в ядро ОС и обратно</a:t>
            </a:r>
          </a:p>
        </p:txBody>
      </p:sp>
      <p:sp>
        <p:nvSpPr>
          <p:cNvPr id="115716" name="Text Box 4"/>
          <p:cNvSpPr txBox="1">
            <a:spLocks noChangeArrowheads="1"/>
          </p:cNvSpPr>
          <p:nvPr/>
        </p:nvSpPr>
        <p:spPr bwMode="auto">
          <a:xfrm>
            <a:off x="269875" y="4545013"/>
            <a:ext cx="8604250" cy="118745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Буфер – область памяти для запоминания информации при обмене данными между устройствами, процессами или между устройством и процессом</a:t>
            </a:r>
          </a:p>
        </p:txBody>
      </p:sp>
      <p:sp>
        <p:nvSpPr>
          <p:cNvPr id="115717" name="Text Box 5"/>
          <p:cNvSpPr txBox="1">
            <a:spLocks noChangeArrowheads="1"/>
          </p:cNvSpPr>
          <p:nvPr/>
        </p:nvSpPr>
        <p:spPr bwMode="auto">
          <a:xfrm>
            <a:off x="917575" y="1449388"/>
            <a:ext cx="7308850" cy="8223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Причины буферизации в базовой подсистеме ввода-вывода</a:t>
            </a:r>
          </a:p>
        </p:txBody>
      </p:sp>
    </p:spTree>
    <p:extLst>
      <p:ext uri="{BB962C8B-B14F-4D97-AF65-F5344CB8AC3E}">
        <p14:creationId xmlns:p14="http://schemas.microsoft.com/office/powerpoint/2010/main" val="350371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 calcmode="lin" valueType="num">
                                      <p:cBhvr additive="base">
                                        <p:cTn id="7" dur="500" fill="hold"/>
                                        <p:tgtEl>
                                          <p:spTgt spid="115716"/>
                                        </p:tgtEl>
                                        <p:attrNameLst>
                                          <p:attrName>ppt_x</p:attrName>
                                        </p:attrNameLst>
                                      </p:cBhvr>
                                      <p:tavLst>
                                        <p:tav tm="0">
                                          <p:val>
                                            <p:strVal val="#ppt_x"/>
                                          </p:val>
                                        </p:tav>
                                        <p:tav tm="100000">
                                          <p:val>
                                            <p:strVal val="#ppt_x"/>
                                          </p:val>
                                        </p:tav>
                                      </p:tavLst>
                                    </p:anim>
                                    <p:anim calcmode="lin" valueType="num">
                                      <p:cBhvr additive="base">
                                        <p:cTn id="8" dur="500" fill="hold"/>
                                        <p:tgtEl>
                                          <p:spTgt spid="1157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57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15715">
                                            <p:txEl>
                                              <p:pRg st="0" end="0"/>
                                            </p:txEl>
                                          </p:spTgt>
                                        </p:tgtEl>
                                        <p:attrNameLst>
                                          <p:attrName>style.visibility</p:attrName>
                                        </p:attrNameLst>
                                      </p:cBhvr>
                                      <p:to>
                                        <p:strVal val="visible"/>
                                      </p:to>
                                    </p:set>
                                    <p:anim calcmode="lin" valueType="num">
                                      <p:cBhvr additive="base">
                                        <p:cTn id="17" dur="500" fill="hold"/>
                                        <p:tgtEl>
                                          <p:spTgt spid="11571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5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15715">
                                            <p:txEl>
                                              <p:pRg st="1" end="1"/>
                                            </p:txEl>
                                          </p:spTgt>
                                        </p:tgtEl>
                                        <p:attrNameLst>
                                          <p:attrName>style.visibility</p:attrName>
                                        </p:attrNameLst>
                                      </p:cBhvr>
                                      <p:to>
                                        <p:strVal val="visible"/>
                                      </p:to>
                                    </p:set>
                                    <p:anim calcmode="lin" valueType="num">
                                      <p:cBhvr additive="base">
                                        <p:cTn id="23" dur="500" fill="hold"/>
                                        <p:tgtEl>
                                          <p:spTgt spid="115715">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5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15715">
                                            <p:txEl>
                                              <p:pRg st="2" end="2"/>
                                            </p:txEl>
                                          </p:spTgt>
                                        </p:tgtEl>
                                        <p:attrNameLst>
                                          <p:attrName>style.visibility</p:attrName>
                                        </p:attrNameLst>
                                      </p:cBhvr>
                                      <p:to>
                                        <p:strVal val="visible"/>
                                      </p:to>
                                    </p:set>
                                    <p:anim calcmode="lin" valueType="num">
                                      <p:cBhvr additive="base">
                                        <p:cTn id="29" dur="500" fill="hold"/>
                                        <p:tgtEl>
                                          <p:spTgt spid="115715">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57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p:bldP spid="1157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a:xfrm>
            <a:off x="301625" y="228600"/>
            <a:ext cx="8510588" cy="1292225"/>
          </a:xfrm>
        </p:spPr>
        <p:txBody>
          <a:bodyPr/>
          <a:lstStyle/>
          <a:p>
            <a:pPr eaLnBrk="1" hangingPunct="1">
              <a:defRPr/>
            </a:pPr>
            <a:r>
              <a:rPr lang="ru-RU" sz="3600">
                <a:solidFill>
                  <a:schemeClr val="folHlink"/>
                </a:solidFill>
              </a:rPr>
              <a:t>Буферизация и кэширование</a:t>
            </a:r>
          </a:p>
        </p:txBody>
      </p:sp>
      <p:sp>
        <p:nvSpPr>
          <p:cNvPr id="116739" name="Rectangle 3"/>
          <p:cNvSpPr>
            <a:spLocks noGrp="1" noRot="1" noChangeArrowheads="1"/>
          </p:cNvSpPr>
          <p:nvPr>
            <p:ph type="body" idx="1"/>
          </p:nvPr>
        </p:nvSpPr>
        <p:spPr>
          <a:xfrm>
            <a:off x="301625" y="2133600"/>
            <a:ext cx="8540750" cy="2195513"/>
          </a:xfrm>
        </p:spPr>
        <p:txBody>
          <a:bodyPr/>
          <a:lstStyle/>
          <a:p>
            <a:pPr marL="609600" indent="-609600" eaLnBrk="1" hangingPunct="1">
              <a:spcAft>
                <a:spcPct val="30000"/>
              </a:spcAft>
              <a:buClr>
                <a:schemeClr val="tx1"/>
              </a:buClr>
              <a:defRPr/>
            </a:pPr>
            <a:r>
              <a:rPr lang="ru-RU" sz="2000"/>
              <a:t>Буфер служит для согласования параметров участников обмена информацией и для ее промежуточного хранения. Кэш применяется для ускорения доступа к данным.</a:t>
            </a:r>
          </a:p>
          <a:p>
            <a:pPr marL="609600" indent="-609600" eaLnBrk="1" hangingPunct="1">
              <a:spcAft>
                <a:spcPct val="30000"/>
              </a:spcAft>
              <a:buClr>
                <a:schemeClr val="tx1"/>
              </a:buClr>
              <a:defRPr/>
            </a:pPr>
            <a:r>
              <a:rPr lang="ru-RU" sz="2000"/>
              <a:t>Кэш всегда содержит копию данных, существующих где-либо еще. Буфер часто содержит единственный экземпляр данных в системе.</a:t>
            </a:r>
          </a:p>
        </p:txBody>
      </p:sp>
      <p:sp>
        <p:nvSpPr>
          <p:cNvPr id="116740" name="Text Box 4"/>
          <p:cNvSpPr txBox="1">
            <a:spLocks noChangeArrowheads="1"/>
          </p:cNvSpPr>
          <p:nvPr/>
        </p:nvSpPr>
        <p:spPr bwMode="auto">
          <a:xfrm>
            <a:off x="269875" y="4545013"/>
            <a:ext cx="8604250" cy="15525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Кэш (</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cache)</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 область быстрой памяти, содержащая копию данных, расположенных где-либо в более медленной памяти, предназначенная для ускорения работы вычислительной системы</a:t>
            </a:r>
          </a:p>
        </p:txBody>
      </p:sp>
      <p:sp>
        <p:nvSpPr>
          <p:cNvPr id="116741" name="Text Box 5"/>
          <p:cNvSpPr txBox="1">
            <a:spLocks noChangeArrowheads="1"/>
          </p:cNvSpPr>
          <p:nvPr/>
        </p:nvSpPr>
        <p:spPr bwMode="auto">
          <a:xfrm>
            <a:off x="917575" y="1449388"/>
            <a:ext cx="7308850" cy="45720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Разница между кэшем и буфером</a:t>
            </a:r>
          </a:p>
        </p:txBody>
      </p:sp>
    </p:spTree>
    <p:extLst>
      <p:ext uri="{BB962C8B-B14F-4D97-AF65-F5344CB8AC3E}">
        <p14:creationId xmlns:p14="http://schemas.microsoft.com/office/powerpoint/2010/main" val="102864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calcmode="lin" valueType="num">
                                      <p:cBhvr additive="base">
                                        <p:cTn id="7" dur="500" fill="hold"/>
                                        <p:tgtEl>
                                          <p:spTgt spid="116740"/>
                                        </p:tgtEl>
                                        <p:attrNameLst>
                                          <p:attrName>ppt_x</p:attrName>
                                        </p:attrNameLst>
                                      </p:cBhvr>
                                      <p:tavLst>
                                        <p:tav tm="0">
                                          <p:val>
                                            <p:strVal val="#ppt_x"/>
                                          </p:val>
                                        </p:tav>
                                        <p:tav tm="100000">
                                          <p:val>
                                            <p:strVal val="#ppt_x"/>
                                          </p:val>
                                        </p:tav>
                                      </p:tavLst>
                                    </p:anim>
                                    <p:anim calcmode="lin" valueType="num">
                                      <p:cBhvr additive="base">
                                        <p:cTn id="8" dur="500" fill="hold"/>
                                        <p:tgtEl>
                                          <p:spTgt spid="1167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674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16739">
                                            <p:txEl>
                                              <p:pRg st="0" end="0"/>
                                            </p:txEl>
                                          </p:spTgt>
                                        </p:tgtEl>
                                        <p:attrNameLst>
                                          <p:attrName>style.visibility</p:attrName>
                                        </p:attrNameLst>
                                      </p:cBhvr>
                                      <p:to>
                                        <p:strVal val="visible"/>
                                      </p:to>
                                    </p:set>
                                    <p:anim calcmode="lin" valueType="num">
                                      <p:cBhvr additive="base">
                                        <p:cTn id="17"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6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16739">
                                            <p:txEl>
                                              <p:pRg st="1" end="1"/>
                                            </p:txEl>
                                          </p:spTgt>
                                        </p:tgtEl>
                                        <p:attrNameLst>
                                          <p:attrName>style.visibility</p:attrName>
                                        </p:attrNameLst>
                                      </p:cBhvr>
                                      <p:to>
                                        <p:strVal val="visible"/>
                                      </p:to>
                                    </p:set>
                                    <p:anim calcmode="lin" valueType="num">
                                      <p:cBhvr additive="base">
                                        <p:cTn id="23" dur="500" fill="hold"/>
                                        <p:tgtEl>
                                          <p:spTgt spid="11673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67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p:bldP spid="1167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a:xfrm>
            <a:off x="301625" y="228600"/>
            <a:ext cx="8510588" cy="1292225"/>
          </a:xfrm>
        </p:spPr>
        <p:txBody>
          <a:bodyPr/>
          <a:lstStyle/>
          <a:p>
            <a:pPr eaLnBrk="1" hangingPunct="1">
              <a:defRPr/>
            </a:pPr>
            <a:r>
              <a:rPr lang="en-US" sz="3600">
                <a:solidFill>
                  <a:schemeClr val="folHlink"/>
                </a:solidFill>
              </a:rPr>
              <a:t>Spooling </a:t>
            </a:r>
            <a:r>
              <a:rPr lang="ru-RU" sz="3600">
                <a:solidFill>
                  <a:schemeClr val="folHlink"/>
                </a:solidFill>
              </a:rPr>
              <a:t>и захват устройств</a:t>
            </a:r>
          </a:p>
        </p:txBody>
      </p:sp>
      <p:sp>
        <p:nvSpPr>
          <p:cNvPr id="117763" name="Rectangle 3"/>
          <p:cNvSpPr>
            <a:spLocks noGrp="1" noRot="1" noChangeArrowheads="1"/>
          </p:cNvSpPr>
          <p:nvPr>
            <p:ph type="body" idx="1"/>
          </p:nvPr>
        </p:nvSpPr>
        <p:spPr>
          <a:xfrm>
            <a:off x="301625" y="2343150"/>
            <a:ext cx="8540750" cy="1265238"/>
          </a:xfrm>
        </p:spPr>
        <p:txBody>
          <a:bodyPr/>
          <a:lstStyle/>
          <a:p>
            <a:pPr marL="609600" indent="-609600" eaLnBrk="1" hangingPunct="1">
              <a:buClr>
                <a:schemeClr val="tx1"/>
              </a:buClr>
              <a:defRPr/>
            </a:pPr>
            <a:r>
              <a:rPr lang="ru-RU" sz="2000"/>
              <a:t>Монопольный захват устройства.</a:t>
            </a:r>
          </a:p>
          <a:p>
            <a:pPr marL="609600" indent="-609600" eaLnBrk="1" hangingPunct="1">
              <a:buClr>
                <a:schemeClr val="tx1"/>
              </a:buClr>
              <a:defRPr/>
            </a:pPr>
            <a:r>
              <a:rPr lang="en-US" sz="2000"/>
              <a:t>Spooling</a:t>
            </a:r>
            <a:r>
              <a:rPr lang="ru-RU" sz="2000"/>
              <a:t>.</a:t>
            </a:r>
          </a:p>
        </p:txBody>
      </p:sp>
      <p:sp>
        <p:nvSpPr>
          <p:cNvPr id="117764" name="Text Box 4"/>
          <p:cNvSpPr txBox="1">
            <a:spLocks noChangeArrowheads="1"/>
          </p:cNvSpPr>
          <p:nvPr/>
        </p:nvSpPr>
        <p:spPr bwMode="auto">
          <a:xfrm>
            <a:off x="269875" y="3608388"/>
            <a:ext cx="8604250" cy="118745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Spool</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 буфер, содержащий входные или выходные данные для устройства, на котором следует избегать чередования его использования различными процессами</a:t>
            </a:r>
          </a:p>
        </p:txBody>
      </p:sp>
      <p:sp>
        <p:nvSpPr>
          <p:cNvPr id="117765" name="Text Box 5"/>
          <p:cNvSpPr txBox="1">
            <a:spLocks noChangeArrowheads="1"/>
          </p:cNvSpPr>
          <p:nvPr/>
        </p:nvSpPr>
        <p:spPr bwMode="auto">
          <a:xfrm>
            <a:off x="665163" y="1449388"/>
            <a:ext cx="7794625" cy="45720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Способы использования неразделяемых устройств</a:t>
            </a:r>
          </a:p>
        </p:txBody>
      </p:sp>
    </p:spTree>
    <p:extLst>
      <p:ext uri="{BB962C8B-B14F-4D97-AF65-F5344CB8AC3E}">
        <p14:creationId xmlns:p14="http://schemas.microsoft.com/office/powerpoint/2010/main" val="3641615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7763">
                                            <p:txEl>
                                              <p:pRg st="1" end="1"/>
                                            </p:txEl>
                                          </p:spTgt>
                                        </p:tgtEl>
                                        <p:attrNameLst>
                                          <p:attrName>style.visibility</p:attrName>
                                        </p:attrNameLst>
                                      </p:cBhvr>
                                      <p:to>
                                        <p:strVal val="visible"/>
                                      </p:to>
                                    </p:set>
                                    <p:anim calcmode="lin" valueType="num">
                                      <p:cBhvr additive="base">
                                        <p:cTn id="13" dur="500" fill="hold"/>
                                        <p:tgtEl>
                                          <p:spTgt spid="117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7764"/>
                                        </p:tgtEl>
                                        <p:attrNameLst>
                                          <p:attrName>style.visibility</p:attrName>
                                        </p:attrNameLst>
                                      </p:cBhvr>
                                      <p:to>
                                        <p:strVal val="visible"/>
                                      </p:to>
                                    </p:set>
                                    <p:anim calcmode="lin" valueType="num">
                                      <p:cBhvr additive="base">
                                        <p:cTn id="19" dur="500" fill="hold"/>
                                        <p:tgtEl>
                                          <p:spTgt spid="117764"/>
                                        </p:tgtEl>
                                        <p:attrNameLst>
                                          <p:attrName>ppt_x</p:attrName>
                                        </p:attrNameLst>
                                      </p:cBhvr>
                                      <p:tavLst>
                                        <p:tav tm="0">
                                          <p:val>
                                            <p:strVal val="#ppt_x"/>
                                          </p:val>
                                        </p:tav>
                                        <p:tav tm="100000">
                                          <p:val>
                                            <p:strVal val="#ppt_x"/>
                                          </p:val>
                                        </p:tav>
                                      </p:tavLst>
                                    </p:anim>
                                    <p:anim calcmode="lin" valueType="num">
                                      <p:cBhvr additive="base">
                                        <p:cTn id="20" dur="500" fill="hold"/>
                                        <p:tgtEl>
                                          <p:spTgt spid="117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Box 3"/>
          <p:cNvSpPr txBox="1">
            <a:spLocks noChangeArrowheads="1"/>
          </p:cNvSpPr>
          <p:nvPr/>
        </p:nvSpPr>
        <p:spPr bwMode="auto">
          <a:xfrm>
            <a:off x="485775" y="955675"/>
            <a:ext cx="217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3125"/>
              </a:lnSpc>
            </a:pPr>
            <a:r>
              <a:rPr lang="ru-RU" altLang="ru-RU" sz="2800" dirty="0">
                <a:solidFill>
                  <a:srgbClr val="000000"/>
                </a:solidFill>
                <a:latin typeface="Times New Roman" panose="02020603050405020304" pitchFamily="18" charset="0"/>
              </a:rPr>
              <a:t>•   </a:t>
            </a:r>
            <a:r>
              <a:rPr lang="ru-RU" altLang="ru-RU" sz="2800" dirty="0">
                <a:solidFill>
                  <a:srgbClr val="FF0000"/>
                </a:solidFill>
                <a:latin typeface="Times New Roman" panose="02020603050405020304" pitchFamily="18" charset="0"/>
              </a:rPr>
              <a:t>Литература</a:t>
            </a:r>
          </a:p>
        </p:txBody>
      </p:sp>
      <p:sp>
        <p:nvSpPr>
          <p:cNvPr id="3" name="Прямоугольник 2"/>
          <p:cNvSpPr/>
          <p:nvPr/>
        </p:nvSpPr>
        <p:spPr>
          <a:xfrm>
            <a:off x="323528" y="1556792"/>
            <a:ext cx="8424936" cy="4708981"/>
          </a:xfrm>
          <a:prstGeom prst="rect">
            <a:avLst/>
          </a:prstGeom>
        </p:spPr>
        <p:txBody>
          <a:bodyPr wrap="square">
            <a:spAutoFit/>
          </a:bodyPr>
          <a:lstStyle/>
          <a:p>
            <a:pPr indent="368300">
              <a:spcBef>
                <a:spcPts val="1200"/>
              </a:spcBef>
              <a:spcAft>
                <a:spcPts val="0"/>
              </a:spcAft>
            </a:pPr>
            <a:r>
              <a:rPr lang="ru-RU" sz="2800" dirty="0">
                <a:latin typeface="Times New Roman" panose="02020603050405020304" pitchFamily="18" charset="0"/>
                <a:ea typeface="Times New Roman" panose="02020603050405020304" pitchFamily="18" charset="0"/>
              </a:rPr>
              <a:t>1. Периферийные устройства: интерфейсы, </a:t>
            </a:r>
            <a:r>
              <a:rPr lang="ru-RU" sz="2800" dirty="0" err="1">
                <a:latin typeface="Times New Roman" panose="02020603050405020304" pitchFamily="18" charset="0"/>
                <a:ea typeface="Times New Roman" panose="02020603050405020304" pitchFamily="18" charset="0"/>
              </a:rPr>
              <a:t>схемотехника</a:t>
            </a:r>
            <a:r>
              <a:rPr lang="ru-RU" sz="2800" dirty="0">
                <a:latin typeface="Times New Roman" panose="02020603050405020304" pitchFamily="18" charset="0"/>
                <a:ea typeface="Times New Roman" panose="02020603050405020304" pitchFamily="18" charset="0"/>
              </a:rPr>
              <a:t>, программирова­ние : учебное пособие для вузов / В. А. Авдеев .— Москва : ДМК Пресс. 2009 847 с.</a:t>
            </a:r>
            <a:endParaRPr lang="ru-RU" sz="2400" dirty="0">
              <a:latin typeface="Times New Roman" panose="02020603050405020304" pitchFamily="18" charset="0"/>
              <a:ea typeface="Times New Roman" panose="02020603050405020304" pitchFamily="18" charset="0"/>
            </a:endParaRPr>
          </a:p>
          <a:p>
            <a:pPr indent="368300">
              <a:spcBef>
                <a:spcPts val="1200"/>
              </a:spcBef>
              <a:spcAft>
                <a:spcPts val="0"/>
              </a:spcAft>
            </a:pPr>
            <a:r>
              <a:rPr lang="ru-RU" sz="2800" dirty="0">
                <a:latin typeface="Times New Roman" panose="02020603050405020304" pitchFamily="18" charset="0"/>
                <a:ea typeface="Times New Roman" panose="02020603050405020304" pitchFamily="18" charset="0"/>
              </a:rPr>
              <a:t>2. Аппаратные средства IBM PC : энциклопедия / М. Ю. Гук .— 3-е </a:t>
            </a:r>
            <a:r>
              <a:rPr lang="ru-RU" sz="2800" dirty="0" err="1">
                <a:latin typeface="Times New Roman" panose="02020603050405020304" pitchFamily="18" charset="0"/>
                <a:ea typeface="Times New Roman" panose="02020603050405020304" pitchFamily="18" charset="0"/>
              </a:rPr>
              <a:t>изд</a:t>
            </a:r>
            <a:r>
              <a:rPr lang="ru-RU" sz="2800" dirty="0">
                <a:latin typeface="Times New Roman" panose="02020603050405020304" pitchFamily="18" charset="0"/>
                <a:ea typeface="Times New Roman" panose="02020603050405020304" pitchFamily="18" charset="0"/>
              </a:rPr>
              <a:t> .— Санкт-Петербург : Питер. 2008 .— 1072 с. </a:t>
            </a:r>
            <a:endParaRPr lang="ru-RU" sz="2400" dirty="0">
              <a:latin typeface="Times New Roman" panose="02020603050405020304" pitchFamily="18" charset="0"/>
              <a:ea typeface="Times New Roman" panose="02020603050405020304" pitchFamily="18" charset="0"/>
            </a:endParaRPr>
          </a:p>
          <a:p>
            <a:pPr indent="368300">
              <a:spcBef>
                <a:spcPts val="1200"/>
              </a:spcBef>
              <a:spcAft>
                <a:spcPts val="0"/>
              </a:spcAft>
            </a:pPr>
            <a:r>
              <a:rPr lang="ru-RU" sz="2800" dirty="0">
                <a:latin typeface="Times New Roman" panose="02020603050405020304" pitchFamily="18" charset="0"/>
                <a:ea typeface="Times New Roman" panose="02020603050405020304" pitchFamily="18" charset="0"/>
              </a:rPr>
              <a:t>3. Организация ЭВМ и систем : учебник для вузов / С. А. Орлов. Б. Я. </a:t>
            </a:r>
            <a:r>
              <a:rPr lang="ru-RU" sz="2800" dirty="0" err="1">
                <a:latin typeface="Times New Roman" panose="02020603050405020304" pitchFamily="18" charset="0"/>
                <a:ea typeface="Times New Roman" panose="02020603050405020304" pitchFamily="18" charset="0"/>
              </a:rPr>
              <a:t>Цилькер</a:t>
            </a:r>
            <a:r>
              <a:rPr lang="ru-RU" sz="2800" dirty="0">
                <a:latin typeface="Times New Roman" panose="02020603050405020304" pitchFamily="18" charset="0"/>
                <a:ea typeface="Times New Roman" panose="02020603050405020304" pitchFamily="18" charset="0"/>
              </a:rPr>
              <a:t> .— 2-е </a:t>
            </a:r>
            <a:r>
              <a:rPr lang="ru-RU" sz="2800" dirty="0" err="1">
                <a:latin typeface="Times New Roman" panose="02020603050405020304" pitchFamily="18" charset="0"/>
                <a:ea typeface="Times New Roman" panose="02020603050405020304" pitchFamily="18" charset="0"/>
              </a:rPr>
              <a:t>изд</a:t>
            </a:r>
            <a:r>
              <a:rPr lang="ru-RU" sz="2800" dirty="0">
                <a:latin typeface="Times New Roman" panose="02020603050405020304" pitchFamily="18" charset="0"/>
                <a:ea typeface="Times New Roman" panose="02020603050405020304" pitchFamily="18" charset="0"/>
              </a:rPr>
              <a:t> .— Санкт-Петербург : Питер. 2011 .— 686 с.</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4631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a:xfrm>
            <a:off x="301625" y="228600"/>
            <a:ext cx="8510588" cy="752475"/>
          </a:xfrm>
        </p:spPr>
        <p:txBody>
          <a:bodyPr/>
          <a:lstStyle/>
          <a:p>
            <a:pPr eaLnBrk="1" hangingPunct="1">
              <a:defRPr/>
            </a:pPr>
            <a:r>
              <a:rPr lang="ru-RU" sz="3600">
                <a:solidFill>
                  <a:schemeClr val="folHlink"/>
                </a:solidFill>
              </a:rPr>
              <a:t>Обработка прерываний и ошибок</a:t>
            </a:r>
          </a:p>
        </p:txBody>
      </p:sp>
      <p:sp>
        <p:nvSpPr>
          <p:cNvPr id="118837" name="AutoShape 53"/>
          <p:cNvSpPr>
            <a:spLocks noChangeArrowheads="1"/>
          </p:cNvSpPr>
          <p:nvPr/>
        </p:nvSpPr>
        <p:spPr bwMode="auto">
          <a:xfrm>
            <a:off x="1187450" y="1538288"/>
            <a:ext cx="6765925" cy="1728787"/>
          </a:xfrm>
          <a:prstGeom prst="roundRect">
            <a:avLst>
              <a:gd name="adj" fmla="val 16667"/>
            </a:avLst>
          </a:prstGeom>
          <a:solidFill>
            <a:schemeClr val="tx1">
              <a:alpha val="14999"/>
            </a:schemeClr>
          </a:solid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38" name="AutoShape 54"/>
          <p:cNvSpPr>
            <a:spLocks noChangeArrowheads="1"/>
          </p:cNvSpPr>
          <p:nvPr/>
        </p:nvSpPr>
        <p:spPr bwMode="auto">
          <a:xfrm>
            <a:off x="1187450" y="3914775"/>
            <a:ext cx="6765925" cy="1728788"/>
          </a:xfrm>
          <a:prstGeom prst="roundRect">
            <a:avLst>
              <a:gd name="adj" fmla="val 16667"/>
            </a:avLst>
          </a:prstGeom>
          <a:solidFill>
            <a:schemeClr val="tx1">
              <a:alpha val="14999"/>
            </a:schemeClr>
          </a:solidFill>
          <a:ln w="952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39" name="Text Box 55"/>
          <p:cNvSpPr txBox="1">
            <a:spLocks noChangeArrowheads="1"/>
          </p:cNvSpPr>
          <p:nvPr/>
        </p:nvSpPr>
        <p:spPr bwMode="auto">
          <a:xfrm>
            <a:off x="1474788" y="5233988"/>
            <a:ext cx="1800225" cy="33655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600" b="0" i="1"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Ожидание</a:t>
            </a:r>
          </a:p>
        </p:txBody>
      </p:sp>
      <p:sp>
        <p:nvSpPr>
          <p:cNvPr id="118840" name="Text Box 56"/>
          <p:cNvSpPr txBox="1">
            <a:spLocks noChangeArrowheads="1"/>
          </p:cNvSpPr>
          <p:nvPr/>
        </p:nvSpPr>
        <p:spPr bwMode="auto">
          <a:xfrm>
            <a:off x="1474788" y="2835275"/>
            <a:ext cx="1800225" cy="33655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600" b="0" i="1"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Исполнение</a:t>
            </a:r>
          </a:p>
        </p:txBody>
      </p:sp>
      <p:sp>
        <p:nvSpPr>
          <p:cNvPr id="118841" name="Line 57"/>
          <p:cNvSpPr>
            <a:spLocks noChangeShapeType="1"/>
          </p:cNvSpPr>
          <p:nvPr/>
        </p:nvSpPr>
        <p:spPr bwMode="auto">
          <a:xfrm>
            <a:off x="1403350" y="1970088"/>
            <a:ext cx="720725" cy="0"/>
          </a:xfrm>
          <a:prstGeom prst="line">
            <a:avLst/>
          </a:prstGeom>
          <a:noFill/>
          <a:ln w="57150">
            <a:solidFill>
              <a:schemeClr val="folHlink"/>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42" name="Line 58"/>
          <p:cNvSpPr>
            <a:spLocks noChangeShapeType="1"/>
          </p:cNvSpPr>
          <p:nvPr/>
        </p:nvSpPr>
        <p:spPr bwMode="auto">
          <a:xfrm>
            <a:off x="2124075" y="1322388"/>
            <a:ext cx="71438" cy="4608512"/>
          </a:xfrm>
          <a:prstGeom prst="line">
            <a:avLst/>
          </a:prstGeom>
          <a:noFill/>
          <a:ln w="9525">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43" name="Text Box 59"/>
          <p:cNvSpPr txBox="1">
            <a:spLocks noChangeArrowheads="1"/>
          </p:cNvSpPr>
          <p:nvPr/>
        </p:nvSpPr>
        <p:spPr bwMode="auto">
          <a:xfrm>
            <a:off x="1042988" y="6075363"/>
            <a:ext cx="1296987" cy="3048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Прерывание</a:t>
            </a:r>
          </a:p>
        </p:txBody>
      </p:sp>
      <p:sp>
        <p:nvSpPr>
          <p:cNvPr id="118844" name="Line 60"/>
          <p:cNvSpPr>
            <a:spLocks noChangeShapeType="1"/>
          </p:cNvSpPr>
          <p:nvPr/>
        </p:nvSpPr>
        <p:spPr bwMode="auto">
          <a:xfrm flipV="1">
            <a:off x="1690688" y="5930900"/>
            <a:ext cx="433387" cy="215900"/>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45" name="Line 61"/>
          <p:cNvSpPr>
            <a:spLocks noChangeShapeType="1"/>
          </p:cNvSpPr>
          <p:nvPr/>
        </p:nvSpPr>
        <p:spPr bwMode="auto">
          <a:xfrm>
            <a:off x="827088" y="1393825"/>
            <a:ext cx="863600" cy="504825"/>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46" name="Line 62"/>
          <p:cNvSpPr>
            <a:spLocks noChangeShapeType="1"/>
          </p:cNvSpPr>
          <p:nvPr/>
        </p:nvSpPr>
        <p:spPr bwMode="auto">
          <a:xfrm>
            <a:off x="2124075" y="1970088"/>
            <a:ext cx="503238" cy="720725"/>
          </a:xfrm>
          <a:prstGeom prst="line">
            <a:avLst/>
          </a:prstGeom>
          <a:noFill/>
          <a:ln w="57150">
            <a:solidFill>
              <a:schemeClr val="folHlink"/>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47" name="Line 63"/>
          <p:cNvSpPr>
            <a:spLocks noChangeShapeType="1"/>
          </p:cNvSpPr>
          <p:nvPr/>
        </p:nvSpPr>
        <p:spPr bwMode="auto">
          <a:xfrm>
            <a:off x="3059113" y="1322388"/>
            <a:ext cx="71437" cy="4608512"/>
          </a:xfrm>
          <a:prstGeom prst="line">
            <a:avLst/>
          </a:prstGeom>
          <a:noFill/>
          <a:ln w="9525">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48" name="Text Box 64"/>
          <p:cNvSpPr txBox="1">
            <a:spLocks noChangeArrowheads="1"/>
          </p:cNvSpPr>
          <p:nvPr/>
        </p:nvSpPr>
        <p:spPr bwMode="auto">
          <a:xfrm>
            <a:off x="2987675" y="2114550"/>
            <a:ext cx="2232025" cy="30480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Выполнение кода ОС</a:t>
            </a:r>
          </a:p>
        </p:txBody>
      </p:sp>
      <p:sp>
        <p:nvSpPr>
          <p:cNvPr id="118849" name="Text Box 65"/>
          <p:cNvSpPr txBox="1">
            <a:spLocks noChangeArrowheads="1"/>
          </p:cNvSpPr>
          <p:nvPr/>
        </p:nvSpPr>
        <p:spPr bwMode="auto">
          <a:xfrm>
            <a:off x="2843213" y="1089025"/>
            <a:ext cx="2232025" cy="30480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Работа </a:t>
            </a:r>
            <a:r>
              <a:rPr kumimoji="0" lang="en-US"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hardware</a:t>
            </a:r>
            <a:endPar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18850" name="Line 66"/>
          <p:cNvSpPr>
            <a:spLocks noChangeShapeType="1"/>
          </p:cNvSpPr>
          <p:nvPr/>
        </p:nvSpPr>
        <p:spPr bwMode="auto">
          <a:xfrm flipH="1">
            <a:off x="2411413" y="1393825"/>
            <a:ext cx="1439862" cy="1008063"/>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51" name="Line 67"/>
          <p:cNvSpPr>
            <a:spLocks noChangeShapeType="1"/>
          </p:cNvSpPr>
          <p:nvPr/>
        </p:nvSpPr>
        <p:spPr bwMode="auto">
          <a:xfrm>
            <a:off x="2627313" y="2690813"/>
            <a:ext cx="431800" cy="0"/>
          </a:xfrm>
          <a:prstGeom prst="line">
            <a:avLst/>
          </a:prstGeom>
          <a:noFill/>
          <a:ln w="57150">
            <a:solidFill>
              <a:schemeClr val="folHlink"/>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52" name="Line 68"/>
          <p:cNvSpPr>
            <a:spLocks noChangeShapeType="1"/>
          </p:cNvSpPr>
          <p:nvPr/>
        </p:nvSpPr>
        <p:spPr bwMode="auto">
          <a:xfrm flipH="1">
            <a:off x="2914650" y="2330450"/>
            <a:ext cx="504825" cy="287338"/>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53" name="Text Box 69"/>
          <p:cNvSpPr txBox="1">
            <a:spLocks noChangeArrowheads="1"/>
          </p:cNvSpPr>
          <p:nvPr/>
        </p:nvSpPr>
        <p:spPr bwMode="auto">
          <a:xfrm>
            <a:off x="2195513" y="6291263"/>
            <a:ext cx="1296987" cy="517525"/>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Сохранение контекста</a:t>
            </a:r>
          </a:p>
        </p:txBody>
      </p:sp>
      <p:sp>
        <p:nvSpPr>
          <p:cNvPr id="118854" name="Line 70"/>
          <p:cNvSpPr>
            <a:spLocks noChangeShapeType="1"/>
          </p:cNvSpPr>
          <p:nvPr/>
        </p:nvSpPr>
        <p:spPr bwMode="auto">
          <a:xfrm>
            <a:off x="2195513" y="5859463"/>
            <a:ext cx="936625" cy="0"/>
          </a:xfrm>
          <a:prstGeom prst="line">
            <a:avLst/>
          </a:prstGeom>
          <a:noFill/>
          <a:ln w="9525">
            <a:solidFill>
              <a:schemeClr val="tx1"/>
            </a:solidFill>
            <a:round/>
            <a:headEnd type="triangle" w="med" len="me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55" name="Line 71"/>
          <p:cNvSpPr>
            <a:spLocks noChangeShapeType="1"/>
          </p:cNvSpPr>
          <p:nvPr/>
        </p:nvSpPr>
        <p:spPr bwMode="auto">
          <a:xfrm flipH="1" flipV="1">
            <a:off x="2627313" y="5859463"/>
            <a:ext cx="215900" cy="503237"/>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56" name="Line 72"/>
          <p:cNvSpPr>
            <a:spLocks noChangeShapeType="1"/>
          </p:cNvSpPr>
          <p:nvPr/>
        </p:nvSpPr>
        <p:spPr bwMode="auto">
          <a:xfrm>
            <a:off x="3059113" y="2690813"/>
            <a:ext cx="1296987" cy="0"/>
          </a:xfrm>
          <a:prstGeom prst="line">
            <a:avLst/>
          </a:prstGeom>
          <a:noFill/>
          <a:ln w="57150">
            <a:solidFill>
              <a:schemeClr val="folHlink"/>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57" name="Line 73"/>
          <p:cNvSpPr>
            <a:spLocks noChangeShapeType="1"/>
          </p:cNvSpPr>
          <p:nvPr/>
        </p:nvSpPr>
        <p:spPr bwMode="auto">
          <a:xfrm>
            <a:off x="4356100" y="1322388"/>
            <a:ext cx="71438" cy="4608512"/>
          </a:xfrm>
          <a:prstGeom prst="line">
            <a:avLst/>
          </a:prstGeom>
          <a:noFill/>
          <a:ln w="9525">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58" name="Line 74"/>
          <p:cNvSpPr>
            <a:spLocks noChangeShapeType="1"/>
          </p:cNvSpPr>
          <p:nvPr/>
        </p:nvSpPr>
        <p:spPr bwMode="auto">
          <a:xfrm>
            <a:off x="3132138" y="5859463"/>
            <a:ext cx="1295400" cy="0"/>
          </a:xfrm>
          <a:prstGeom prst="line">
            <a:avLst/>
          </a:prstGeom>
          <a:noFill/>
          <a:ln w="9525">
            <a:solidFill>
              <a:schemeClr val="tx1"/>
            </a:solidFill>
            <a:round/>
            <a:headEnd type="triangle" w="med" len="me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59" name="Text Box 75"/>
          <p:cNvSpPr txBox="1">
            <a:spLocks noChangeArrowheads="1"/>
          </p:cNvSpPr>
          <p:nvPr/>
        </p:nvSpPr>
        <p:spPr bwMode="auto">
          <a:xfrm>
            <a:off x="3419475" y="6291263"/>
            <a:ext cx="1296988" cy="517525"/>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Обработка прерывания</a:t>
            </a:r>
          </a:p>
        </p:txBody>
      </p:sp>
      <p:sp>
        <p:nvSpPr>
          <p:cNvPr id="118860" name="Line 76"/>
          <p:cNvSpPr>
            <a:spLocks noChangeShapeType="1"/>
          </p:cNvSpPr>
          <p:nvPr/>
        </p:nvSpPr>
        <p:spPr bwMode="auto">
          <a:xfrm flipH="1" flipV="1">
            <a:off x="3779838" y="5859463"/>
            <a:ext cx="215900" cy="503237"/>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61" name="Text Box 77"/>
          <p:cNvSpPr txBox="1">
            <a:spLocks noChangeArrowheads="1"/>
          </p:cNvSpPr>
          <p:nvPr/>
        </p:nvSpPr>
        <p:spPr bwMode="auto">
          <a:xfrm>
            <a:off x="4356100" y="5210175"/>
            <a:ext cx="1800225" cy="33655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600" b="0" i="1"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Готовность</a:t>
            </a:r>
          </a:p>
        </p:txBody>
      </p:sp>
      <p:sp>
        <p:nvSpPr>
          <p:cNvPr id="118862" name="Text Box 78"/>
          <p:cNvSpPr txBox="1">
            <a:spLocks noChangeArrowheads="1"/>
          </p:cNvSpPr>
          <p:nvPr/>
        </p:nvSpPr>
        <p:spPr bwMode="auto">
          <a:xfrm>
            <a:off x="6586538" y="5210175"/>
            <a:ext cx="1404937" cy="33655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600" b="0" i="1"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Исполнение</a:t>
            </a:r>
          </a:p>
        </p:txBody>
      </p:sp>
      <p:sp>
        <p:nvSpPr>
          <p:cNvPr id="118863" name="Text Box 79"/>
          <p:cNvSpPr txBox="1">
            <a:spLocks noChangeArrowheads="1"/>
          </p:cNvSpPr>
          <p:nvPr/>
        </p:nvSpPr>
        <p:spPr bwMode="auto">
          <a:xfrm>
            <a:off x="5867400" y="2857500"/>
            <a:ext cx="1800225" cy="33655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ru-RU" sz="1600" b="0" i="1"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Готовность</a:t>
            </a:r>
          </a:p>
        </p:txBody>
      </p:sp>
      <p:sp>
        <p:nvSpPr>
          <p:cNvPr id="118864" name="Line 80"/>
          <p:cNvSpPr>
            <a:spLocks noChangeShapeType="1"/>
          </p:cNvSpPr>
          <p:nvPr/>
        </p:nvSpPr>
        <p:spPr bwMode="auto">
          <a:xfrm>
            <a:off x="5219700" y="2690813"/>
            <a:ext cx="647700" cy="1727200"/>
          </a:xfrm>
          <a:prstGeom prst="line">
            <a:avLst/>
          </a:prstGeom>
          <a:noFill/>
          <a:ln w="57150">
            <a:solidFill>
              <a:schemeClr val="folHlink"/>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65" name="Line 81"/>
          <p:cNvSpPr>
            <a:spLocks noChangeShapeType="1"/>
          </p:cNvSpPr>
          <p:nvPr/>
        </p:nvSpPr>
        <p:spPr bwMode="auto">
          <a:xfrm>
            <a:off x="5867400" y="4418013"/>
            <a:ext cx="360363" cy="0"/>
          </a:xfrm>
          <a:prstGeom prst="line">
            <a:avLst/>
          </a:prstGeom>
          <a:noFill/>
          <a:ln w="57150">
            <a:solidFill>
              <a:schemeClr val="folHlink"/>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66" name="Line 82"/>
          <p:cNvSpPr>
            <a:spLocks noChangeShapeType="1"/>
          </p:cNvSpPr>
          <p:nvPr/>
        </p:nvSpPr>
        <p:spPr bwMode="auto">
          <a:xfrm>
            <a:off x="6227763" y="4418013"/>
            <a:ext cx="431800" cy="649287"/>
          </a:xfrm>
          <a:prstGeom prst="line">
            <a:avLst/>
          </a:prstGeom>
          <a:noFill/>
          <a:ln w="57150">
            <a:solidFill>
              <a:schemeClr val="folHlink"/>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67" name="Line 83"/>
          <p:cNvSpPr>
            <a:spLocks noChangeShapeType="1"/>
          </p:cNvSpPr>
          <p:nvPr/>
        </p:nvSpPr>
        <p:spPr bwMode="auto">
          <a:xfrm>
            <a:off x="6659563" y="5067300"/>
            <a:ext cx="720725" cy="0"/>
          </a:xfrm>
          <a:prstGeom prst="line">
            <a:avLst/>
          </a:prstGeom>
          <a:noFill/>
          <a:ln w="57150">
            <a:solidFill>
              <a:schemeClr val="folHlink"/>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68" name="Line 84"/>
          <p:cNvSpPr>
            <a:spLocks noChangeShapeType="1"/>
          </p:cNvSpPr>
          <p:nvPr/>
        </p:nvSpPr>
        <p:spPr bwMode="auto">
          <a:xfrm>
            <a:off x="5219700" y="1322388"/>
            <a:ext cx="71438" cy="4608512"/>
          </a:xfrm>
          <a:prstGeom prst="line">
            <a:avLst/>
          </a:prstGeom>
          <a:noFill/>
          <a:ln w="9525">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69" name="Line 85"/>
          <p:cNvSpPr>
            <a:spLocks noChangeShapeType="1"/>
          </p:cNvSpPr>
          <p:nvPr/>
        </p:nvSpPr>
        <p:spPr bwMode="auto">
          <a:xfrm>
            <a:off x="4427538" y="5859463"/>
            <a:ext cx="863600" cy="0"/>
          </a:xfrm>
          <a:prstGeom prst="line">
            <a:avLst/>
          </a:prstGeom>
          <a:noFill/>
          <a:ln w="9525">
            <a:solidFill>
              <a:schemeClr val="tx1"/>
            </a:solidFill>
            <a:round/>
            <a:headEnd type="triangle" w="med" len="me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70" name="Line 86"/>
          <p:cNvSpPr>
            <a:spLocks noChangeShapeType="1"/>
          </p:cNvSpPr>
          <p:nvPr/>
        </p:nvSpPr>
        <p:spPr bwMode="auto">
          <a:xfrm>
            <a:off x="4356100" y="2690813"/>
            <a:ext cx="863600" cy="0"/>
          </a:xfrm>
          <a:prstGeom prst="line">
            <a:avLst/>
          </a:prstGeom>
          <a:noFill/>
          <a:ln w="57150">
            <a:solidFill>
              <a:schemeClr val="folHlink"/>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71" name="Text Box 87"/>
          <p:cNvSpPr txBox="1">
            <a:spLocks noChangeArrowheads="1"/>
          </p:cNvSpPr>
          <p:nvPr/>
        </p:nvSpPr>
        <p:spPr bwMode="auto">
          <a:xfrm>
            <a:off x="4572000" y="6291263"/>
            <a:ext cx="1511300" cy="30480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Планирование</a:t>
            </a:r>
          </a:p>
        </p:txBody>
      </p:sp>
      <p:sp>
        <p:nvSpPr>
          <p:cNvPr id="118872" name="Line 88"/>
          <p:cNvSpPr>
            <a:spLocks noChangeShapeType="1"/>
          </p:cNvSpPr>
          <p:nvPr/>
        </p:nvSpPr>
        <p:spPr bwMode="auto">
          <a:xfrm flipH="1" flipV="1">
            <a:off x="4787900" y="5859463"/>
            <a:ext cx="287338" cy="503237"/>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73" name="Text Box 89"/>
          <p:cNvSpPr txBox="1">
            <a:spLocks noChangeArrowheads="1"/>
          </p:cNvSpPr>
          <p:nvPr/>
        </p:nvSpPr>
        <p:spPr bwMode="auto">
          <a:xfrm>
            <a:off x="5003800" y="2457450"/>
            <a:ext cx="2232025" cy="30480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Работа </a:t>
            </a:r>
            <a:r>
              <a:rPr kumimoji="0" lang="en-US"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hardware</a:t>
            </a:r>
            <a:endPar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18874" name="Line 90"/>
          <p:cNvSpPr>
            <a:spLocks noChangeShapeType="1"/>
          </p:cNvSpPr>
          <p:nvPr/>
        </p:nvSpPr>
        <p:spPr bwMode="auto">
          <a:xfrm flipH="1">
            <a:off x="5580063" y="2690813"/>
            <a:ext cx="431800" cy="863600"/>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75" name="Line 91"/>
          <p:cNvSpPr>
            <a:spLocks noChangeShapeType="1"/>
          </p:cNvSpPr>
          <p:nvPr/>
        </p:nvSpPr>
        <p:spPr bwMode="auto">
          <a:xfrm>
            <a:off x="6083300" y="2690813"/>
            <a:ext cx="360363" cy="1944687"/>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76" name="Text Box 92"/>
          <p:cNvSpPr txBox="1">
            <a:spLocks noChangeArrowheads="1"/>
          </p:cNvSpPr>
          <p:nvPr/>
        </p:nvSpPr>
        <p:spPr bwMode="auto">
          <a:xfrm>
            <a:off x="5435600" y="6002338"/>
            <a:ext cx="2232025" cy="30480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Выполнение кода ОС</a:t>
            </a:r>
          </a:p>
        </p:txBody>
      </p:sp>
      <p:sp>
        <p:nvSpPr>
          <p:cNvPr id="118877" name="Line 93"/>
          <p:cNvSpPr>
            <a:spLocks noChangeShapeType="1"/>
          </p:cNvSpPr>
          <p:nvPr/>
        </p:nvSpPr>
        <p:spPr bwMode="auto">
          <a:xfrm flipV="1">
            <a:off x="6083300" y="4418013"/>
            <a:ext cx="0" cy="1657350"/>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78" name="Line 94"/>
          <p:cNvSpPr>
            <a:spLocks noChangeShapeType="1"/>
          </p:cNvSpPr>
          <p:nvPr/>
        </p:nvSpPr>
        <p:spPr bwMode="auto">
          <a:xfrm flipH="1">
            <a:off x="7019925" y="4635500"/>
            <a:ext cx="287338" cy="358775"/>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79" name="Line 95"/>
          <p:cNvSpPr>
            <a:spLocks noChangeShapeType="1"/>
          </p:cNvSpPr>
          <p:nvPr/>
        </p:nvSpPr>
        <p:spPr bwMode="auto">
          <a:xfrm>
            <a:off x="6588125" y="1322388"/>
            <a:ext cx="71438" cy="4608512"/>
          </a:xfrm>
          <a:prstGeom prst="line">
            <a:avLst/>
          </a:prstGeom>
          <a:noFill/>
          <a:ln w="9525">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80" name="Line 96"/>
          <p:cNvSpPr>
            <a:spLocks noChangeShapeType="1"/>
          </p:cNvSpPr>
          <p:nvPr/>
        </p:nvSpPr>
        <p:spPr bwMode="auto">
          <a:xfrm>
            <a:off x="5219700" y="1393825"/>
            <a:ext cx="1368425" cy="0"/>
          </a:xfrm>
          <a:prstGeom prst="line">
            <a:avLst/>
          </a:prstGeom>
          <a:noFill/>
          <a:ln w="9525">
            <a:solidFill>
              <a:schemeClr val="tx1"/>
            </a:solidFill>
            <a:round/>
            <a:headEnd type="triangle" w="med" len="med"/>
            <a:tailEnd type="triangl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81" name="Line 97"/>
          <p:cNvSpPr>
            <a:spLocks noChangeShapeType="1"/>
          </p:cNvSpPr>
          <p:nvPr/>
        </p:nvSpPr>
        <p:spPr bwMode="auto">
          <a:xfrm flipH="1">
            <a:off x="6011863" y="1106488"/>
            <a:ext cx="576262" cy="287337"/>
          </a:xfrm>
          <a:prstGeom prst="line">
            <a:avLst/>
          </a:prstGeom>
          <a:noFill/>
          <a:ln w="9525">
            <a:solidFill>
              <a:schemeClr val="tx1"/>
            </a:solidFill>
            <a:round/>
            <a:headEnd/>
            <a:tailEnd type="arrow"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118883" name="Text Box 99"/>
          <p:cNvSpPr txBox="1">
            <a:spLocks noChangeArrowheads="1"/>
          </p:cNvSpPr>
          <p:nvPr/>
        </p:nvSpPr>
        <p:spPr bwMode="auto">
          <a:xfrm>
            <a:off x="6335713" y="858838"/>
            <a:ext cx="1584325" cy="517525"/>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Восстановление контекста</a:t>
            </a:r>
          </a:p>
        </p:txBody>
      </p:sp>
      <p:sp>
        <p:nvSpPr>
          <p:cNvPr id="118884" name="Text Box 100"/>
          <p:cNvSpPr txBox="1">
            <a:spLocks noChangeArrowheads="1"/>
          </p:cNvSpPr>
          <p:nvPr/>
        </p:nvSpPr>
        <p:spPr bwMode="auto">
          <a:xfrm>
            <a:off x="71438" y="931863"/>
            <a:ext cx="1800225" cy="517525"/>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Выполнение кода пользователя</a:t>
            </a:r>
          </a:p>
        </p:txBody>
      </p:sp>
      <p:sp>
        <p:nvSpPr>
          <p:cNvPr id="118885" name="Text Box 101"/>
          <p:cNvSpPr txBox="1">
            <a:spLocks noChangeArrowheads="1"/>
          </p:cNvSpPr>
          <p:nvPr/>
        </p:nvSpPr>
        <p:spPr bwMode="auto">
          <a:xfrm>
            <a:off x="6840538" y="4243388"/>
            <a:ext cx="2232025" cy="517525"/>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Выполнение кода пользователя</a:t>
            </a:r>
          </a:p>
        </p:txBody>
      </p:sp>
    </p:spTree>
    <p:extLst>
      <p:ext uri="{BB962C8B-B14F-4D97-AF65-F5344CB8AC3E}">
        <p14:creationId xmlns:p14="http://schemas.microsoft.com/office/powerpoint/2010/main" val="1680815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8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8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8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8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8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8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8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8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88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8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88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8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88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8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88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88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88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88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885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88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88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88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88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88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88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88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88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88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886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88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886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88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886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88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887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88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887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887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88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887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887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887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887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888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88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88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888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8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37" grpId="0" animBg="1"/>
      <p:bldP spid="118838" grpId="0" animBg="1"/>
      <p:bldP spid="118839" grpId="0"/>
      <p:bldP spid="118840" grpId="0"/>
      <p:bldP spid="118843" grpId="0"/>
      <p:bldP spid="118848" grpId="0"/>
      <p:bldP spid="118849" grpId="0"/>
      <p:bldP spid="118853" grpId="0"/>
      <p:bldP spid="118859" grpId="0"/>
      <p:bldP spid="118861" grpId="0"/>
      <p:bldP spid="118862" grpId="0"/>
      <p:bldP spid="118863" grpId="0"/>
      <p:bldP spid="118871" grpId="0"/>
      <p:bldP spid="118873" grpId="0"/>
      <p:bldP spid="118876" grpId="0"/>
      <p:bldP spid="118883" grpId="0"/>
      <p:bldP spid="118884" grpId="0"/>
      <p:bldP spid="11888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Rot="1" noChangeArrowheads="1"/>
          </p:cNvSpPr>
          <p:nvPr>
            <p:ph type="body" idx="1"/>
          </p:nvPr>
        </p:nvSpPr>
        <p:spPr>
          <a:xfrm>
            <a:off x="338138" y="1773238"/>
            <a:ext cx="8540750" cy="2916237"/>
          </a:xfrm>
        </p:spPr>
        <p:txBody>
          <a:bodyPr/>
          <a:lstStyle/>
          <a:p>
            <a:pPr marL="609600" indent="-609600" eaLnBrk="1" hangingPunct="1">
              <a:buClr>
                <a:schemeClr val="tx1"/>
              </a:buClr>
              <a:defRPr/>
            </a:pPr>
            <a:r>
              <a:rPr lang="ru-RU" sz="2000"/>
              <a:t>Определение устройства, выдавшего прерывание.</a:t>
            </a:r>
          </a:p>
          <a:p>
            <a:pPr marL="609600" indent="-609600" eaLnBrk="1" hangingPunct="1">
              <a:buClr>
                <a:schemeClr val="tx1"/>
              </a:buClr>
              <a:defRPr/>
            </a:pPr>
            <a:r>
              <a:rPr lang="ru-RU" sz="2000"/>
              <a:t>Взаимодействие с устройством.</a:t>
            </a:r>
          </a:p>
          <a:p>
            <a:pPr marL="609600" indent="-609600" eaLnBrk="1" hangingPunct="1">
              <a:buClr>
                <a:schemeClr val="tx1"/>
              </a:buClr>
              <a:defRPr/>
            </a:pPr>
            <a:r>
              <a:rPr lang="ru-RU" sz="2000"/>
              <a:t>Проверка успешности выполнения операции. </a:t>
            </a:r>
          </a:p>
          <a:p>
            <a:pPr marL="609600" indent="-609600" eaLnBrk="1" hangingPunct="1">
              <a:buClr>
                <a:schemeClr val="tx1"/>
              </a:buClr>
              <a:defRPr/>
            </a:pPr>
            <a:r>
              <a:rPr lang="ru-RU" sz="2000"/>
              <a:t>Попытка устранения возможных ошибок.</a:t>
            </a:r>
          </a:p>
          <a:p>
            <a:pPr marL="609600" indent="-609600" eaLnBrk="1" hangingPunct="1">
              <a:buClr>
                <a:schemeClr val="tx1"/>
              </a:buClr>
              <a:defRPr/>
            </a:pPr>
            <a:r>
              <a:rPr lang="ru-RU" sz="2000"/>
              <a:t>Определение процесса, ожидающего этого прерывания. Перевод его из состояния </a:t>
            </a:r>
            <a:r>
              <a:rPr lang="ru-RU" sz="2000" i="1"/>
              <a:t>ожидание</a:t>
            </a:r>
            <a:r>
              <a:rPr lang="ru-RU" sz="2000"/>
              <a:t> в состояние </a:t>
            </a:r>
            <a:r>
              <a:rPr lang="ru-RU" sz="2000" i="1"/>
              <a:t>готовность</a:t>
            </a:r>
            <a:r>
              <a:rPr lang="ru-RU" sz="2000"/>
              <a:t>.</a:t>
            </a:r>
          </a:p>
          <a:p>
            <a:pPr marL="609600" indent="-609600" eaLnBrk="1" hangingPunct="1">
              <a:buClr>
                <a:schemeClr val="tx1"/>
              </a:buClr>
              <a:defRPr/>
            </a:pPr>
            <a:r>
              <a:rPr lang="ru-RU" sz="2000"/>
              <a:t>Если есть еще процессы с неудовлетворенными запросами к этому устройству – инициализация нового запроса.</a:t>
            </a:r>
          </a:p>
        </p:txBody>
      </p:sp>
      <p:sp>
        <p:nvSpPr>
          <p:cNvPr id="119813" name="Text Box 5"/>
          <p:cNvSpPr txBox="1">
            <a:spLocks noChangeArrowheads="1"/>
          </p:cNvSpPr>
          <p:nvPr/>
        </p:nvSpPr>
        <p:spPr bwMode="auto">
          <a:xfrm>
            <a:off x="711200" y="1125538"/>
            <a:ext cx="7794625" cy="45720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Действия операционной системы</a:t>
            </a:r>
          </a:p>
        </p:txBody>
      </p:sp>
      <p:sp>
        <p:nvSpPr>
          <p:cNvPr id="119814" name="Rectangle 6"/>
          <p:cNvSpPr>
            <a:spLocks noRot="1" noChangeArrowheads="1"/>
          </p:cNvSpPr>
          <p:nvPr/>
        </p:nvSpPr>
        <p:spPr bwMode="auto">
          <a:xfrm>
            <a:off x="301625" y="228600"/>
            <a:ext cx="8510588" cy="752475"/>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6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Обработка прерываний и ошибок</a:t>
            </a:r>
          </a:p>
        </p:txBody>
      </p:sp>
      <p:sp>
        <p:nvSpPr>
          <p:cNvPr id="119816" name="Text Box 8"/>
          <p:cNvSpPr txBox="1">
            <a:spLocks noChangeArrowheads="1"/>
          </p:cNvSpPr>
          <p:nvPr/>
        </p:nvSpPr>
        <p:spPr bwMode="auto">
          <a:xfrm>
            <a:off x="306388" y="5013325"/>
            <a:ext cx="8604250" cy="118745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Действия по обработке прерывания и компенсации ошибок могут быть частично делегированы драйверу устройства – функция </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intr</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в интерфейсе драйвера</a:t>
            </a:r>
          </a:p>
        </p:txBody>
      </p:sp>
    </p:spTree>
    <p:extLst>
      <p:ext uri="{BB962C8B-B14F-4D97-AF65-F5344CB8AC3E}">
        <p14:creationId xmlns:p14="http://schemas.microsoft.com/office/powerpoint/2010/main" val="780878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9816"/>
                                        </p:tgtEl>
                                        <p:attrNameLst>
                                          <p:attrName>style.visibility</p:attrName>
                                        </p:attrNameLst>
                                      </p:cBhvr>
                                      <p:to>
                                        <p:strVal val="visible"/>
                                      </p:to>
                                    </p:set>
                                    <p:anim calcmode="lin" valueType="num">
                                      <p:cBhvr additive="base">
                                        <p:cTn id="43" dur="500" fill="hold"/>
                                        <p:tgtEl>
                                          <p:spTgt spid="119816"/>
                                        </p:tgtEl>
                                        <p:attrNameLst>
                                          <p:attrName>ppt_x</p:attrName>
                                        </p:attrNameLst>
                                      </p:cBhvr>
                                      <p:tavLst>
                                        <p:tav tm="0">
                                          <p:val>
                                            <p:strVal val="#ppt_x"/>
                                          </p:val>
                                        </p:tav>
                                        <p:tav tm="100000">
                                          <p:val>
                                            <p:strVal val="#ppt_x"/>
                                          </p:val>
                                        </p:tav>
                                      </p:tavLst>
                                    </p:anim>
                                    <p:anim calcmode="lin" valueType="num">
                                      <p:cBhvr additive="base">
                                        <p:cTn id="44" dur="500" fill="hold"/>
                                        <p:tgtEl>
                                          <p:spTgt spid="1198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body" idx="1"/>
          </p:nvPr>
        </p:nvSpPr>
        <p:spPr>
          <a:xfrm>
            <a:off x="338138" y="2312988"/>
            <a:ext cx="8540750" cy="1836737"/>
          </a:xfrm>
        </p:spPr>
        <p:txBody>
          <a:bodyPr/>
          <a:lstStyle/>
          <a:p>
            <a:pPr marL="609600" indent="-609600" eaLnBrk="1" hangingPunct="1">
              <a:buClr>
                <a:schemeClr val="tx1"/>
              </a:buClr>
              <a:defRPr/>
            </a:pPr>
            <a:r>
              <a:rPr lang="ru-RU" sz="2000"/>
              <a:t>При занятости устройства запрос ставится в очередь к данному устройству.</a:t>
            </a:r>
          </a:p>
          <a:p>
            <a:pPr marL="609600" indent="-609600" eaLnBrk="1" hangingPunct="1">
              <a:buClr>
                <a:schemeClr val="tx1"/>
              </a:buClr>
              <a:defRPr/>
            </a:pPr>
            <a:r>
              <a:rPr lang="ru-RU" sz="2000"/>
              <a:t>После освобождения устройства необходимо принять решение: какой из запросов в очереди инициировать следующим – планирование запросов.</a:t>
            </a:r>
          </a:p>
        </p:txBody>
      </p:sp>
      <p:sp>
        <p:nvSpPr>
          <p:cNvPr id="120835" name="Text Box 3"/>
          <p:cNvSpPr txBox="1">
            <a:spLocks noChangeArrowheads="1"/>
          </p:cNvSpPr>
          <p:nvPr/>
        </p:nvSpPr>
        <p:spPr bwMode="auto">
          <a:xfrm>
            <a:off x="711200" y="1125538"/>
            <a:ext cx="7794625" cy="82232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Для блокирующихся и асинхронных системных вызовов</a:t>
            </a:r>
          </a:p>
        </p:txBody>
      </p:sp>
      <p:sp>
        <p:nvSpPr>
          <p:cNvPr id="120836" name="Rectangle 4"/>
          <p:cNvSpPr>
            <a:spLocks noRot="1" noChangeArrowheads="1"/>
          </p:cNvSpPr>
          <p:nvPr/>
        </p:nvSpPr>
        <p:spPr bwMode="auto">
          <a:xfrm>
            <a:off x="301625" y="228600"/>
            <a:ext cx="8510588" cy="752475"/>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6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Планирование запросов</a:t>
            </a:r>
          </a:p>
        </p:txBody>
      </p:sp>
      <p:sp>
        <p:nvSpPr>
          <p:cNvPr id="120838" name="Text Box 6"/>
          <p:cNvSpPr txBox="1">
            <a:spLocks noChangeArrowheads="1"/>
          </p:cNvSpPr>
          <p:nvPr/>
        </p:nvSpPr>
        <p:spPr bwMode="auto">
          <a:xfrm>
            <a:off x="306388" y="4581525"/>
            <a:ext cx="8604250" cy="118745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Действия по планированию запросов могут быть частично или полностью делегированы драйверу устройства – функция </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strategy</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в интерфейсе драйвера</a:t>
            </a:r>
          </a:p>
        </p:txBody>
      </p:sp>
    </p:spTree>
    <p:extLst>
      <p:ext uri="{BB962C8B-B14F-4D97-AF65-F5344CB8AC3E}">
        <p14:creationId xmlns:p14="http://schemas.microsoft.com/office/powerpoint/2010/main" val="3991336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20834">
                                            <p:txEl>
                                              <p:pRg st="0" end="0"/>
                                            </p:txEl>
                                          </p:spTgt>
                                        </p:tgtEl>
                                        <p:attrNameLst>
                                          <p:attrName>style.visibility</p:attrName>
                                        </p:attrNameLst>
                                      </p:cBhvr>
                                      <p:to>
                                        <p:strVal val="visible"/>
                                      </p:to>
                                    </p:set>
                                    <p:anim calcmode="lin" valueType="num">
                                      <p:cBhvr additive="base">
                                        <p:cTn id="11" dur="500" fill="hold"/>
                                        <p:tgtEl>
                                          <p:spTgt spid="12083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08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20834">
                                            <p:txEl>
                                              <p:pRg st="1" end="1"/>
                                            </p:txEl>
                                          </p:spTgt>
                                        </p:tgtEl>
                                        <p:attrNameLst>
                                          <p:attrName>style.visibility</p:attrName>
                                        </p:attrNameLst>
                                      </p:cBhvr>
                                      <p:to>
                                        <p:strVal val="visible"/>
                                      </p:to>
                                    </p:set>
                                    <p:anim calcmode="lin" valueType="num">
                                      <p:cBhvr additive="base">
                                        <p:cTn id="17" dur="500" fill="hold"/>
                                        <p:tgtEl>
                                          <p:spTgt spid="12083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08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0838"/>
                                        </p:tgtEl>
                                        <p:attrNameLst>
                                          <p:attrName>style.visibility</p:attrName>
                                        </p:attrNameLst>
                                      </p:cBhvr>
                                      <p:to>
                                        <p:strVal val="visible"/>
                                      </p:to>
                                    </p:set>
                                    <p:anim calcmode="lin" valueType="num">
                                      <p:cBhvr additive="base">
                                        <p:cTn id="23" dur="500" fill="hold"/>
                                        <p:tgtEl>
                                          <p:spTgt spid="120838"/>
                                        </p:tgtEl>
                                        <p:attrNameLst>
                                          <p:attrName>ppt_x</p:attrName>
                                        </p:attrNameLst>
                                      </p:cBhvr>
                                      <p:tavLst>
                                        <p:tav tm="0">
                                          <p:val>
                                            <p:strVal val="#ppt_x"/>
                                          </p:val>
                                        </p:tav>
                                        <p:tav tm="100000">
                                          <p:val>
                                            <p:strVal val="#ppt_x"/>
                                          </p:val>
                                        </p:tav>
                                      </p:tavLst>
                                    </p:anim>
                                    <p:anim calcmode="lin" valueType="num">
                                      <p:cBhvr additive="base">
                                        <p:cTn id="24" dur="500" fill="hold"/>
                                        <p:tgtEl>
                                          <p:spTgt spid="120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P spid="1208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711200" y="1341438"/>
            <a:ext cx="7794625" cy="45720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Строение жесткого диска</a:t>
            </a:r>
          </a:p>
        </p:txBody>
      </p:sp>
      <p:sp>
        <p:nvSpPr>
          <p:cNvPr id="121860" name="Rectangle 4"/>
          <p:cNvSpPr>
            <a:spLocks noRot="1" noChangeArrowheads="1"/>
          </p:cNvSpPr>
          <p:nvPr/>
        </p:nvSpPr>
        <p:spPr bwMode="auto">
          <a:xfrm>
            <a:off x="301625" y="228600"/>
            <a:ext cx="8510588" cy="103981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Алгоритмы планирования запросов</a:t>
            </a:r>
            <a:b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br>
            <a: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к жесткому диску</a:t>
            </a:r>
          </a:p>
        </p:txBody>
      </p:sp>
      <p:pic>
        <p:nvPicPr>
          <p:cNvPr id="121953" name="Picture 97" descr="RIS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2160588"/>
            <a:ext cx="6135688"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569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711200" y="1341438"/>
            <a:ext cx="7794625" cy="45720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Параметры планирования</a:t>
            </a:r>
          </a:p>
        </p:txBody>
      </p:sp>
      <p:sp>
        <p:nvSpPr>
          <p:cNvPr id="122883" name="Rectangle 3"/>
          <p:cNvSpPr>
            <a:spLocks noRot="1" noChangeArrowheads="1"/>
          </p:cNvSpPr>
          <p:nvPr/>
        </p:nvSpPr>
        <p:spPr bwMode="auto">
          <a:xfrm>
            <a:off x="301625" y="228600"/>
            <a:ext cx="8510588" cy="103981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Алгоритмы планирования запросов</a:t>
            </a:r>
            <a:b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br>
            <a: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к жесткому диску</a:t>
            </a:r>
          </a:p>
        </p:txBody>
      </p:sp>
      <p:sp>
        <p:nvSpPr>
          <p:cNvPr id="122885" name="Rectangle 5"/>
          <p:cNvSpPr>
            <a:spLocks noGrp="1" noRot="1" noChangeArrowheads="1"/>
          </p:cNvSpPr>
          <p:nvPr>
            <p:ph type="body" idx="1"/>
          </p:nvPr>
        </p:nvSpPr>
        <p:spPr>
          <a:xfrm>
            <a:off x="301625" y="2133600"/>
            <a:ext cx="8540750" cy="3167063"/>
          </a:xfrm>
        </p:spPr>
        <p:txBody>
          <a:bodyPr/>
          <a:lstStyle/>
          <a:p>
            <a:pPr marL="609600" indent="-609600" eaLnBrk="1" hangingPunct="1">
              <a:defRPr/>
            </a:pPr>
            <a:r>
              <a:rPr lang="ru-RU" sz="2000"/>
              <a:t>Запрос полностью характеризуется:</a:t>
            </a:r>
          </a:p>
          <a:p>
            <a:pPr marL="990600" lvl="1" indent="-533400" eaLnBrk="1" hangingPunct="1">
              <a:defRPr/>
            </a:pPr>
            <a:r>
              <a:rPr lang="ru-RU" sz="1800"/>
              <a:t>типом операции</a:t>
            </a:r>
          </a:p>
          <a:p>
            <a:pPr marL="990600" lvl="1" indent="-533400" eaLnBrk="1" hangingPunct="1">
              <a:defRPr/>
            </a:pPr>
            <a:r>
              <a:rPr lang="ru-RU" sz="1800"/>
              <a:t>номером цилиндра</a:t>
            </a:r>
          </a:p>
          <a:p>
            <a:pPr marL="990600" lvl="1" indent="-533400" eaLnBrk="1" hangingPunct="1">
              <a:defRPr/>
            </a:pPr>
            <a:r>
              <a:rPr lang="ru-RU" sz="1800"/>
              <a:t>номером дорожки</a:t>
            </a:r>
          </a:p>
          <a:p>
            <a:pPr marL="990600" lvl="1" indent="-533400" eaLnBrk="1" hangingPunct="1">
              <a:defRPr/>
            </a:pPr>
            <a:r>
              <a:rPr lang="ru-RU" sz="1800"/>
              <a:t>номером сектора</a:t>
            </a:r>
          </a:p>
          <a:p>
            <a:pPr marL="609600" indent="-609600" eaLnBrk="1" hangingPunct="1">
              <a:defRPr/>
            </a:pPr>
            <a:r>
              <a:rPr lang="ru-RU" sz="2000"/>
              <a:t>Параметр планирование – время, необходимое для выполнения запроса.</a:t>
            </a:r>
          </a:p>
          <a:p>
            <a:pPr marL="990600" lvl="1" indent="-533400" eaLnBrk="1" hangingPunct="1">
              <a:buFontTx/>
              <a:buNone/>
              <a:defRPr/>
            </a:pPr>
            <a:r>
              <a:rPr lang="en-US" sz="1800"/>
              <a:t>	</a:t>
            </a:r>
            <a:r>
              <a:rPr lang="ru-RU" sz="1800"/>
              <a:t>Время выполнения запроса = </a:t>
            </a:r>
            <a:r>
              <a:rPr lang="en-US" sz="1800"/>
              <a:t>transfer time + positioning time</a:t>
            </a:r>
          </a:p>
          <a:p>
            <a:pPr marL="990600" lvl="1" indent="-533400" eaLnBrk="1" hangingPunct="1">
              <a:buFontTx/>
              <a:buNone/>
              <a:defRPr/>
            </a:pPr>
            <a:r>
              <a:rPr lang="en-US" sz="1800"/>
              <a:t>	Positioning time = seek time + positioning latency</a:t>
            </a:r>
            <a:endParaRPr lang="ru-RU" sz="1800"/>
          </a:p>
        </p:txBody>
      </p:sp>
      <p:sp>
        <p:nvSpPr>
          <p:cNvPr id="122886" name="Text Box 6"/>
          <p:cNvSpPr txBox="1">
            <a:spLocks noChangeArrowheads="1"/>
          </p:cNvSpPr>
          <p:nvPr/>
        </p:nvSpPr>
        <p:spPr bwMode="auto">
          <a:xfrm>
            <a:off x="269875" y="5408613"/>
            <a:ext cx="8604250" cy="1187450"/>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Единственным параметром запроса остается </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seek time</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 время пропорциональное разнице между номером цилиндра в запросе и номером текущего цилиндра</a:t>
            </a:r>
          </a:p>
        </p:txBody>
      </p:sp>
    </p:spTree>
    <p:extLst>
      <p:ext uri="{BB962C8B-B14F-4D97-AF65-F5344CB8AC3E}">
        <p14:creationId xmlns:p14="http://schemas.microsoft.com/office/powerpoint/2010/main" val="4195641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22885">
                                            <p:txEl>
                                              <p:pRg st="0" end="0"/>
                                            </p:txEl>
                                          </p:spTgt>
                                        </p:tgtEl>
                                        <p:attrNameLst>
                                          <p:attrName>style.visibility</p:attrName>
                                        </p:attrNameLst>
                                      </p:cBhvr>
                                      <p:to>
                                        <p:strVal val="visible"/>
                                      </p:to>
                                    </p:set>
                                    <p:anim calcmode="lin" valueType="num">
                                      <p:cBhvr additive="base">
                                        <p:cTn id="11" dur="500" fill="hold"/>
                                        <p:tgtEl>
                                          <p:spTgt spid="12288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8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22885">
                                            <p:txEl>
                                              <p:pRg st="1" end="1"/>
                                            </p:txEl>
                                          </p:spTgt>
                                        </p:tgtEl>
                                        <p:attrNameLst>
                                          <p:attrName>style.visibility</p:attrName>
                                        </p:attrNameLst>
                                      </p:cBhvr>
                                      <p:to>
                                        <p:strVal val="visible"/>
                                      </p:to>
                                    </p:set>
                                    <p:anim calcmode="lin" valueType="num">
                                      <p:cBhvr additive="base">
                                        <p:cTn id="17" dur="500" fill="hold"/>
                                        <p:tgtEl>
                                          <p:spTgt spid="12288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288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22885">
                                            <p:txEl>
                                              <p:pRg st="2" end="2"/>
                                            </p:txEl>
                                          </p:spTgt>
                                        </p:tgtEl>
                                        <p:attrNameLst>
                                          <p:attrName>style.visibility</p:attrName>
                                        </p:attrNameLst>
                                      </p:cBhvr>
                                      <p:to>
                                        <p:strVal val="visible"/>
                                      </p:to>
                                    </p:set>
                                    <p:anim calcmode="lin" valueType="num">
                                      <p:cBhvr additive="base">
                                        <p:cTn id="23" dur="500" fill="hold"/>
                                        <p:tgtEl>
                                          <p:spTgt spid="122885">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2288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22885">
                                            <p:txEl>
                                              <p:pRg st="3" end="3"/>
                                            </p:txEl>
                                          </p:spTgt>
                                        </p:tgtEl>
                                        <p:attrNameLst>
                                          <p:attrName>style.visibility</p:attrName>
                                        </p:attrNameLst>
                                      </p:cBhvr>
                                      <p:to>
                                        <p:strVal val="visible"/>
                                      </p:to>
                                    </p:set>
                                    <p:anim calcmode="lin" valueType="num">
                                      <p:cBhvr additive="base">
                                        <p:cTn id="29" dur="500" fill="hold"/>
                                        <p:tgtEl>
                                          <p:spTgt spid="122885">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88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122885">
                                            <p:txEl>
                                              <p:pRg st="4" end="4"/>
                                            </p:txEl>
                                          </p:spTgt>
                                        </p:tgtEl>
                                        <p:attrNameLst>
                                          <p:attrName>style.visibility</p:attrName>
                                        </p:attrNameLst>
                                      </p:cBhvr>
                                      <p:to>
                                        <p:strVal val="visible"/>
                                      </p:to>
                                    </p:set>
                                    <p:anim calcmode="lin" valueType="num">
                                      <p:cBhvr additive="base">
                                        <p:cTn id="35" dur="500" fill="hold"/>
                                        <p:tgtEl>
                                          <p:spTgt spid="122885">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2288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122885">
                                            <p:txEl>
                                              <p:pRg st="5" end="5"/>
                                            </p:txEl>
                                          </p:spTgt>
                                        </p:tgtEl>
                                        <p:attrNameLst>
                                          <p:attrName>style.visibility</p:attrName>
                                        </p:attrNameLst>
                                      </p:cBhvr>
                                      <p:to>
                                        <p:strVal val="visible"/>
                                      </p:to>
                                    </p:set>
                                    <p:anim calcmode="lin" valueType="num">
                                      <p:cBhvr additive="base">
                                        <p:cTn id="41" dur="500" fill="hold"/>
                                        <p:tgtEl>
                                          <p:spTgt spid="122885">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2288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122885">
                                            <p:txEl>
                                              <p:pRg st="6" end="6"/>
                                            </p:txEl>
                                          </p:spTgt>
                                        </p:tgtEl>
                                        <p:attrNameLst>
                                          <p:attrName>style.visibility</p:attrName>
                                        </p:attrNameLst>
                                      </p:cBhvr>
                                      <p:to>
                                        <p:strVal val="visible"/>
                                      </p:to>
                                    </p:set>
                                    <p:anim calcmode="lin" valueType="num">
                                      <p:cBhvr additive="base">
                                        <p:cTn id="47" dur="500" fill="hold"/>
                                        <p:tgtEl>
                                          <p:spTgt spid="122885">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2288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122885">
                                            <p:txEl>
                                              <p:pRg st="7" end="7"/>
                                            </p:txEl>
                                          </p:spTgt>
                                        </p:tgtEl>
                                        <p:attrNameLst>
                                          <p:attrName>style.visibility</p:attrName>
                                        </p:attrNameLst>
                                      </p:cBhvr>
                                      <p:to>
                                        <p:strVal val="visible"/>
                                      </p:to>
                                    </p:set>
                                    <p:anim calcmode="lin" valueType="num">
                                      <p:cBhvr additive="base">
                                        <p:cTn id="53" dur="500" fill="hold"/>
                                        <p:tgtEl>
                                          <p:spTgt spid="122885">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2288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2886"/>
                                        </p:tgtEl>
                                        <p:attrNameLst>
                                          <p:attrName>style.visibility</p:attrName>
                                        </p:attrNameLst>
                                      </p:cBhvr>
                                      <p:to>
                                        <p:strVal val="visible"/>
                                      </p:to>
                                    </p:set>
                                    <p:anim calcmode="lin" valueType="num">
                                      <p:cBhvr additive="base">
                                        <p:cTn id="59" dur="500" fill="hold"/>
                                        <p:tgtEl>
                                          <p:spTgt spid="122886"/>
                                        </p:tgtEl>
                                        <p:attrNameLst>
                                          <p:attrName>ppt_x</p:attrName>
                                        </p:attrNameLst>
                                      </p:cBhvr>
                                      <p:tavLst>
                                        <p:tav tm="0">
                                          <p:val>
                                            <p:strVal val="#ppt_x"/>
                                          </p:val>
                                        </p:tav>
                                        <p:tav tm="100000">
                                          <p:val>
                                            <p:strVal val="#ppt_x"/>
                                          </p:val>
                                        </p:tav>
                                      </p:tavLst>
                                    </p:anim>
                                    <p:anim calcmode="lin" valueType="num">
                                      <p:cBhvr additive="base">
                                        <p:cTn id="60" dur="500" fill="hold"/>
                                        <p:tgtEl>
                                          <p:spTgt spid="122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P spid="12288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711200" y="1493838"/>
            <a:ext cx="7794625" cy="1004887"/>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5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Диск имеет 100 цилиндров (от 0  до 99)</a:t>
            </a:r>
            <a:endPar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a:p>
            <a:pPr marL="0" marR="0" lvl="0" indent="0" algn="ctr" defTabSz="914400" rtl="0" eaLnBrk="1" fontAlgn="base" latinLnBrk="0" hangingPunct="1">
              <a:lnSpc>
                <a:spcPct val="5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Очередь запросов: 23</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67</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55</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14</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31</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7</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84</a:t>
            </a:r>
            <a:r>
              <a:rPr kumimoji="0" lang="en-US"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10</a:t>
            </a:r>
          </a:p>
          <a:p>
            <a:pPr marL="0" marR="0" lvl="0" indent="0" algn="ctr" defTabSz="914400" rtl="0" eaLnBrk="1" fontAlgn="base" latinLnBrk="0" hangingPunct="1">
              <a:lnSpc>
                <a:spcPct val="50000"/>
              </a:lnSpc>
              <a:spcBef>
                <a:spcPct val="50000"/>
              </a:spcBef>
              <a:spcAft>
                <a:spcPct val="0"/>
              </a:spcAft>
              <a:buClrTx/>
              <a:buSzTx/>
              <a:buFontTx/>
              <a:buNone/>
              <a:tabLst/>
              <a:defRPr/>
            </a:pPr>
            <a:r>
              <a:rPr kumimoji="0" lang="ru-RU" sz="24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Текущий цилиндр – 63</a:t>
            </a:r>
          </a:p>
        </p:txBody>
      </p:sp>
      <p:sp>
        <p:nvSpPr>
          <p:cNvPr id="123907" name="Rectangle 3"/>
          <p:cNvSpPr>
            <a:spLocks noRot="1" noChangeArrowheads="1"/>
          </p:cNvSpPr>
          <p:nvPr/>
        </p:nvSpPr>
        <p:spPr bwMode="auto">
          <a:xfrm>
            <a:off x="301625" y="228600"/>
            <a:ext cx="8510588" cy="103981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Алгоритмы планирования запросов</a:t>
            </a:r>
            <a:b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br>
            <a: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к жесткому диску</a:t>
            </a:r>
          </a:p>
        </p:txBody>
      </p:sp>
      <p:sp>
        <p:nvSpPr>
          <p:cNvPr id="123908" name="Rectangle 4"/>
          <p:cNvSpPr>
            <a:spLocks noGrp="1" noRot="1" noChangeArrowheads="1"/>
          </p:cNvSpPr>
          <p:nvPr>
            <p:ph type="body" idx="1"/>
          </p:nvPr>
        </p:nvSpPr>
        <p:spPr>
          <a:xfrm>
            <a:off x="301625" y="2781300"/>
            <a:ext cx="8540750" cy="3527425"/>
          </a:xfrm>
        </p:spPr>
        <p:txBody>
          <a:bodyPr/>
          <a:lstStyle/>
          <a:p>
            <a:pPr marL="609600" indent="-609600" eaLnBrk="1" hangingPunct="1">
              <a:defRPr/>
            </a:pPr>
            <a:r>
              <a:rPr lang="ru-RU" sz="2000"/>
              <a:t>Алгоритм </a:t>
            </a:r>
            <a:r>
              <a:rPr lang="en-US" sz="2000"/>
              <a:t>FCFS</a:t>
            </a:r>
            <a:r>
              <a:rPr lang="ru-RU" sz="2000"/>
              <a:t> (</a:t>
            </a:r>
            <a:r>
              <a:rPr lang="en-US" sz="2000"/>
              <a:t>First Come First Served)</a:t>
            </a:r>
            <a:endParaRPr lang="ru-RU" sz="2000"/>
          </a:p>
          <a:p>
            <a:pPr marL="990600" lvl="1" indent="-533400" eaLnBrk="1" hangingPunct="1">
              <a:defRPr/>
            </a:pPr>
            <a:endParaRPr lang="ru-RU" sz="1800"/>
          </a:p>
          <a:p>
            <a:pPr marL="990600" lvl="1" indent="-533400" eaLnBrk="1" hangingPunct="1">
              <a:buFontTx/>
              <a:buNone/>
              <a:defRPr/>
            </a:pPr>
            <a:r>
              <a:rPr lang="ru-RU" sz="1800"/>
              <a:t>	Всего перемещение на 329 цилиндров</a:t>
            </a:r>
          </a:p>
          <a:p>
            <a:pPr marL="609600" indent="-609600" eaLnBrk="1" hangingPunct="1">
              <a:defRPr/>
            </a:pPr>
            <a:r>
              <a:rPr lang="ru-RU" sz="2000"/>
              <a:t>Алгоритм </a:t>
            </a:r>
            <a:r>
              <a:rPr lang="en-US" sz="2000"/>
              <a:t>SSTF ( Short Seek Time First)</a:t>
            </a:r>
            <a:endParaRPr lang="ru-RU" sz="2000"/>
          </a:p>
          <a:p>
            <a:pPr marL="990600" lvl="1" indent="-533400" eaLnBrk="1" hangingPunct="1">
              <a:buFontTx/>
              <a:buNone/>
              <a:defRPr/>
            </a:pPr>
            <a:r>
              <a:rPr lang="en-US" sz="1800"/>
              <a:t>	</a:t>
            </a:r>
          </a:p>
          <a:p>
            <a:pPr marL="990600" lvl="1" indent="-533400" eaLnBrk="1" hangingPunct="1">
              <a:buFontTx/>
              <a:buNone/>
              <a:defRPr/>
            </a:pPr>
            <a:r>
              <a:rPr lang="en-US" sz="1800"/>
              <a:t>	</a:t>
            </a:r>
            <a:r>
              <a:rPr lang="ru-RU" sz="1800"/>
              <a:t>Всего перемещение на </a:t>
            </a:r>
            <a:r>
              <a:rPr lang="en-US" sz="1800"/>
              <a:t>141 </a:t>
            </a:r>
            <a:r>
              <a:rPr lang="ru-RU" sz="1800"/>
              <a:t>цилиндр</a:t>
            </a:r>
          </a:p>
          <a:p>
            <a:pPr marL="990600" lvl="1" indent="-533400" eaLnBrk="1" hangingPunct="1">
              <a:buFontTx/>
              <a:buNone/>
              <a:defRPr/>
            </a:pPr>
            <a:endParaRPr lang="en-US" sz="1800"/>
          </a:p>
          <a:p>
            <a:pPr marL="609600" indent="-609600" eaLnBrk="1" hangingPunct="1">
              <a:defRPr/>
            </a:pPr>
            <a:endParaRPr lang="en-US" sz="2000"/>
          </a:p>
          <a:p>
            <a:pPr marL="990600" lvl="1" indent="-533400" eaLnBrk="1" hangingPunct="1">
              <a:defRPr/>
            </a:pPr>
            <a:endParaRPr lang="en-US" sz="1800"/>
          </a:p>
          <a:p>
            <a:pPr marL="990600" lvl="1" indent="-533400" eaLnBrk="1" hangingPunct="1">
              <a:buFontTx/>
              <a:buNone/>
              <a:defRPr/>
            </a:pPr>
            <a:r>
              <a:rPr lang="ru-RU" sz="1800"/>
              <a:t>	</a:t>
            </a:r>
          </a:p>
        </p:txBody>
      </p:sp>
      <p:sp>
        <p:nvSpPr>
          <p:cNvPr id="123910" name="Text Box 6"/>
          <p:cNvSpPr txBox="1">
            <a:spLocks noChangeArrowheads="1"/>
          </p:cNvSpPr>
          <p:nvPr/>
        </p:nvSpPr>
        <p:spPr bwMode="auto">
          <a:xfrm>
            <a:off x="1584325" y="3176588"/>
            <a:ext cx="115093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63 -&gt; 23</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12" name="Text Box 8"/>
          <p:cNvSpPr txBox="1">
            <a:spLocks noChangeArrowheads="1"/>
          </p:cNvSpPr>
          <p:nvPr/>
        </p:nvSpPr>
        <p:spPr bwMode="auto">
          <a:xfrm>
            <a:off x="2555875" y="3176588"/>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67</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14" name="Text Box 10"/>
          <p:cNvSpPr txBox="1">
            <a:spLocks noChangeArrowheads="1"/>
          </p:cNvSpPr>
          <p:nvPr/>
        </p:nvSpPr>
        <p:spPr bwMode="auto">
          <a:xfrm>
            <a:off x="3167063" y="3176588"/>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55</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15" name="Text Box 11"/>
          <p:cNvSpPr txBox="1">
            <a:spLocks noChangeArrowheads="1"/>
          </p:cNvSpPr>
          <p:nvPr/>
        </p:nvSpPr>
        <p:spPr bwMode="auto">
          <a:xfrm>
            <a:off x="4535488" y="3176588"/>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31</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16" name="Text Box 12"/>
          <p:cNvSpPr txBox="1">
            <a:spLocks noChangeArrowheads="1"/>
          </p:cNvSpPr>
          <p:nvPr/>
        </p:nvSpPr>
        <p:spPr bwMode="auto">
          <a:xfrm>
            <a:off x="3851275" y="3176588"/>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14</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17" name="Text Box 13"/>
          <p:cNvSpPr txBox="1">
            <a:spLocks noChangeArrowheads="1"/>
          </p:cNvSpPr>
          <p:nvPr/>
        </p:nvSpPr>
        <p:spPr bwMode="auto">
          <a:xfrm>
            <a:off x="5219700" y="3176588"/>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07</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18" name="Text Box 14"/>
          <p:cNvSpPr txBox="1">
            <a:spLocks noChangeArrowheads="1"/>
          </p:cNvSpPr>
          <p:nvPr/>
        </p:nvSpPr>
        <p:spPr bwMode="auto">
          <a:xfrm>
            <a:off x="5867400" y="3176588"/>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84</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19" name="Text Box 15"/>
          <p:cNvSpPr txBox="1">
            <a:spLocks noChangeArrowheads="1"/>
          </p:cNvSpPr>
          <p:nvPr/>
        </p:nvSpPr>
        <p:spPr bwMode="auto">
          <a:xfrm>
            <a:off x="6516688" y="3176588"/>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10</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21" name="Text Box 17"/>
          <p:cNvSpPr txBox="1">
            <a:spLocks noChangeArrowheads="1"/>
          </p:cNvSpPr>
          <p:nvPr/>
        </p:nvSpPr>
        <p:spPr bwMode="auto">
          <a:xfrm>
            <a:off x="1511300" y="4221163"/>
            <a:ext cx="115093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63 -&gt; 67</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22" name="Text Box 18"/>
          <p:cNvSpPr txBox="1">
            <a:spLocks noChangeArrowheads="1"/>
          </p:cNvSpPr>
          <p:nvPr/>
        </p:nvSpPr>
        <p:spPr bwMode="auto">
          <a:xfrm>
            <a:off x="2482850" y="4221163"/>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55</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23" name="Text Box 19"/>
          <p:cNvSpPr txBox="1">
            <a:spLocks noChangeArrowheads="1"/>
          </p:cNvSpPr>
          <p:nvPr/>
        </p:nvSpPr>
        <p:spPr bwMode="auto">
          <a:xfrm>
            <a:off x="3094038" y="4221163"/>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31</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24" name="Text Box 20"/>
          <p:cNvSpPr txBox="1">
            <a:spLocks noChangeArrowheads="1"/>
          </p:cNvSpPr>
          <p:nvPr/>
        </p:nvSpPr>
        <p:spPr bwMode="auto">
          <a:xfrm>
            <a:off x="4462463" y="4221163"/>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14</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25" name="Text Box 21"/>
          <p:cNvSpPr txBox="1">
            <a:spLocks noChangeArrowheads="1"/>
          </p:cNvSpPr>
          <p:nvPr/>
        </p:nvSpPr>
        <p:spPr bwMode="auto">
          <a:xfrm>
            <a:off x="3778250" y="4221163"/>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23</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26" name="Text Box 22"/>
          <p:cNvSpPr txBox="1">
            <a:spLocks noChangeArrowheads="1"/>
          </p:cNvSpPr>
          <p:nvPr/>
        </p:nvSpPr>
        <p:spPr bwMode="auto">
          <a:xfrm>
            <a:off x="5146675" y="4221163"/>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10</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27" name="Text Box 23"/>
          <p:cNvSpPr txBox="1">
            <a:spLocks noChangeArrowheads="1"/>
          </p:cNvSpPr>
          <p:nvPr/>
        </p:nvSpPr>
        <p:spPr bwMode="auto">
          <a:xfrm>
            <a:off x="5794375" y="4221163"/>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07</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3928" name="Text Box 24"/>
          <p:cNvSpPr txBox="1">
            <a:spLocks noChangeArrowheads="1"/>
          </p:cNvSpPr>
          <p:nvPr/>
        </p:nvSpPr>
        <p:spPr bwMode="auto">
          <a:xfrm>
            <a:off x="6443663" y="4221163"/>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84</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Tree>
    <p:extLst>
      <p:ext uri="{BB962C8B-B14F-4D97-AF65-F5344CB8AC3E}">
        <p14:creationId xmlns:p14="http://schemas.microsoft.com/office/powerpoint/2010/main" val="3222438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23908">
                                            <p:txEl>
                                              <p:pRg st="0" end="0"/>
                                            </p:txEl>
                                          </p:spTgt>
                                        </p:tgtEl>
                                        <p:attrNameLst>
                                          <p:attrName>style.visibility</p:attrName>
                                        </p:attrNameLst>
                                      </p:cBhvr>
                                      <p:to>
                                        <p:strVal val="visible"/>
                                      </p:to>
                                    </p:set>
                                    <p:anim calcmode="lin" valueType="num">
                                      <p:cBhvr additive="base">
                                        <p:cTn id="11" dur="500" fill="hold"/>
                                        <p:tgtEl>
                                          <p:spTgt spid="12390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3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9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39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39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391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91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391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391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391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23908">
                                            <p:txEl>
                                              <p:pRg st="2" end="2"/>
                                            </p:txEl>
                                          </p:spTgt>
                                        </p:tgtEl>
                                        <p:attrNameLst>
                                          <p:attrName>style.visibility</p:attrName>
                                        </p:attrNameLst>
                                      </p:cBhvr>
                                      <p:to>
                                        <p:strVal val="visible"/>
                                      </p:to>
                                    </p:set>
                                    <p:anim calcmode="lin" valueType="num">
                                      <p:cBhvr additive="base">
                                        <p:cTn id="49" dur="500" fill="hold"/>
                                        <p:tgtEl>
                                          <p:spTgt spid="123908">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3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23908">
                                            <p:txEl>
                                              <p:pRg st="3" end="3"/>
                                            </p:txEl>
                                          </p:spTgt>
                                        </p:tgtEl>
                                        <p:attrNameLst>
                                          <p:attrName>style.visibility</p:attrName>
                                        </p:attrNameLst>
                                      </p:cBhvr>
                                      <p:to>
                                        <p:strVal val="visible"/>
                                      </p:to>
                                    </p:set>
                                    <p:anim calcmode="lin" valueType="num">
                                      <p:cBhvr additive="base">
                                        <p:cTn id="55" dur="500" fill="hold"/>
                                        <p:tgtEl>
                                          <p:spTgt spid="123908">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3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392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392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392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392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392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392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392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392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8" fill="hold" nodeType="clickEffect">
                                  <p:stCondLst>
                                    <p:cond delay="0"/>
                                  </p:stCondLst>
                                  <p:childTnLst>
                                    <p:set>
                                      <p:cBhvr>
                                        <p:cTn id="92" dur="1" fill="hold">
                                          <p:stCondLst>
                                            <p:cond delay="0"/>
                                          </p:stCondLst>
                                        </p:cTn>
                                        <p:tgtEl>
                                          <p:spTgt spid="123908">
                                            <p:txEl>
                                              <p:pRg st="5" end="5"/>
                                            </p:txEl>
                                          </p:spTgt>
                                        </p:tgtEl>
                                        <p:attrNameLst>
                                          <p:attrName>style.visibility</p:attrName>
                                        </p:attrNameLst>
                                      </p:cBhvr>
                                      <p:to>
                                        <p:strVal val="visible"/>
                                      </p:to>
                                    </p:set>
                                    <p:anim calcmode="lin" valueType="num">
                                      <p:cBhvr additive="base">
                                        <p:cTn id="93" dur="500" fill="hold"/>
                                        <p:tgtEl>
                                          <p:spTgt spid="123908">
                                            <p:txEl>
                                              <p:pRg st="5" end="5"/>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12390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10" grpId="0"/>
      <p:bldP spid="123912" grpId="0"/>
      <p:bldP spid="123914" grpId="0"/>
      <p:bldP spid="123915" grpId="0"/>
      <p:bldP spid="123916" grpId="0"/>
      <p:bldP spid="123917" grpId="0"/>
      <p:bldP spid="123918" grpId="0"/>
      <p:bldP spid="123919" grpId="0"/>
      <p:bldP spid="123921" grpId="0"/>
      <p:bldP spid="123922" grpId="0"/>
      <p:bldP spid="123923" grpId="0"/>
      <p:bldP spid="123924" grpId="0"/>
      <p:bldP spid="123925" grpId="0"/>
      <p:bldP spid="123926" grpId="0"/>
      <p:bldP spid="123927" grpId="0"/>
      <p:bldP spid="1239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711200" y="1493838"/>
            <a:ext cx="7794625" cy="8540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50000"/>
              </a:lnSpc>
              <a:spcBef>
                <a:spcPct val="50000"/>
              </a:spcBef>
              <a:spcAft>
                <a:spcPct val="0"/>
              </a:spcAft>
              <a:buClrTx/>
              <a:buSzTx/>
              <a:buFontTx/>
              <a:buNone/>
              <a:tabLst/>
              <a:defRPr/>
            </a:pP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Диск имеет 100 цилиндров (от 0  до 99)</a:t>
            </a:r>
            <a:endPar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a:p>
            <a:pPr marL="0" marR="0" lvl="0" indent="0" algn="ctr" defTabSz="914400" rtl="0" eaLnBrk="1" fontAlgn="base" latinLnBrk="0" hangingPunct="1">
              <a:lnSpc>
                <a:spcPct val="50000"/>
              </a:lnSpc>
              <a:spcBef>
                <a:spcPct val="50000"/>
              </a:spcBef>
              <a:spcAft>
                <a:spcPct val="0"/>
              </a:spcAft>
              <a:buClrTx/>
              <a:buSzTx/>
              <a:buFontTx/>
              <a:buNone/>
              <a:tabLst/>
              <a:defRPr/>
            </a:pP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Очередь запросов: 23</a:t>
            </a: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67</a:t>
            </a: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55</a:t>
            </a: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14</a:t>
            </a: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31</a:t>
            </a: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7</a:t>
            </a: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84</a:t>
            </a: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10</a:t>
            </a:r>
          </a:p>
          <a:p>
            <a:pPr marL="0" marR="0" lvl="0" indent="0" algn="ctr" defTabSz="914400" rtl="0" eaLnBrk="1" fontAlgn="base" latinLnBrk="0" hangingPunct="1">
              <a:lnSpc>
                <a:spcPct val="50000"/>
              </a:lnSpc>
              <a:spcBef>
                <a:spcPct val="50000"/>
              </a:spcBef>
              <a:spcAft>
                <a:spcPct val="0"/>
              </a:spcAft>
              <a:buClrTx/>
              <a:buSzTx/>
              <a:buFontTx/>
              <a:buNone/>
              <a:tabLst/>
              <a:defRPr/>
            </a:pP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Текущий цилиндр – 63</a:t>
            </a:r>
          </a:p>
        </p:txBody>
      </p:sp>
      <p:sp>
        <p:nvSpPr>
          <p:cNvPr id="124931" name="Rectangle 3"/>
          <p:cNvSpPr>
            <a:spLocks noRot="1" noChangeArrowheads="1"/>
          </p:cNvSpPr>
          <p:nvPr/>
        </p:nvSpPr>
        <p:spPr bwMode="auto">
          <a:xfrm>
            <a:off x="301625" y="228600"/>
            <a:ext cx="8510588" cy="103981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Алгоритмы планирования запросов</a:t>
            </a:r>
            <a:b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br>
            <a:r>
              <a:rPr kumimoji="0" lang="ru-RU" sz="3200" b="0" i="0" u="none" strike="noStrike" kern="1200" cap="none" spc="0" normalizeH="0" baseline="0" noProof="0">
                <a:ln>
                  <a:noFill/>
                </a:ln>
                <a:solidFill>
                  <a:srgbClr val="EE941C"/>
                </a:solidFill>
                <a:effectLst>
                  <a:outerShdw blurRad="38100" dist="38100" dir="2700000" algn="tl">
                    <a:srgbClr val="000000"/>
                  </a:outerShdw>
                </a:effectLst>
                <a:uLnTx/>
                <a:uFillTx/>
                <a:latin typeface="Arial" charset="0"/>
                <a:ea typeface="+mn-ea"/>
                <a:cs typeface="+mn-cs"/>
              </a:rPr>
              <a:t>к жесткому диску</a:t>
            </a:r>
          </a:p>
        </p:txBody>
      </p:sp>
      <p:sp>
        <p:nvSpPr>
          <p:cNvPr id="124932" name="Rectangle 4"/>
          <p:cNvSpPr>
            <a:spLocks noGrp="1" noRot="1" noChangeArrowheads="1"/>
          </p:cNvSpPr>
          <p:nvPr>
            <p:ph type="body" idx="1"/>
          </p:nvPr>
        </p:nvSpPr>
        <p:spPr>
          <a:xfrm>
            <a:off x="301625" y="2457450"/>
            <a:ext cx="8540750" cy="4175125"/>
          </a:xfrm>
        </p:spPr>
        <p:txBody>
          <a:bodyPr/>
          <a:lstStyle/>
          <a:p>
            <a:pPr marL="609600" indent="-609600" eaLnBrk="1" hangingPunct="1">
              <a:defRPr/>
            </a:pPr>
            <a:r>
              <a:rPr lang="ru-RU" sz="2000"/>
              <a:t>Алгоритм </a:t>
            </a:r>
            <a:r>
              <a:rPr lang="en-US" sz="2000"/>
              <a:t>SCAN</a:t>
            </a:r>
            <a:endParaRPr lang="ru-RU" sz="2000"/>
          </a:p>
          <a:p>
            <a:pPr marL="990600" lvl="1" indent="-533400" eaLnBrk="1" hangingPunct="1">
              <a:defRPr/>
            </a:pPr>
            <a:endParaRPr lang="ru-RU" sz="1800"/>
          </a:p>
          <a:p>
            <a:pPr marL="990600" lvl="1" indent="-533400" eaLnBrk="1" hangingPunct="1">
              <a:buFontTx/>
              <a:buNone/>
              <a:defRPr/>
            </a:pPr>
            <a:r>
              <a:rPr lang="ru-RU" sz="1800"/>
              <a:t>	Всего перемещение на </a:t>
            </a:r>
            <a:r>
              <a:rPr lang="en-US" sz="1800"/>
              <a:t>147</a:t>
            </a:r>
            <a:r>
              <a:rPr lang="ru-RU" sz="1800"/>
              <a:t> цилиндров</a:t>
            </a:r>
          </a:p>
          <a:p>
            <a:pPr marL="609600" indent="-609600" eaLnBrk="1" hangingPunct="1">
              <a:defRPr/>
            </a:pPr>
            <a:r>
              <a:rPr lang="ru-RU" sz="2000"/>
              <a:t>Алгоритм </a:t>
            </a:r>
            <a:r>
              <a:rPr lang="en-US" sz="2000"/>
              <a:t>LOOK</a:t>
            </a:r>
            <a:endParaRPr lang="ru-RU" sz="2000"/>
          </a:p>
          <a:p>
            <a:pPr marL="990600" lvl="1" indent="-533400" eaLnBrk="1" hangingPunct="1">
              <a:buFontTx/>
              <a:buNone/>
              <a:defRPr/>
            </a:pPr>
            <a:r>
              <a:rPr lang="en-US" sz="1800"/>
              <a:t>	</a:t>
            </a:r>
          </a:p>
          <a:p>
            <a:pPr marL="990600" lvl="1" indent="-533400" eaLnBrk="1" hangingPunct="1">
              <a:buFontTx/>
              <a:buNone/>
              <a:defRPr/>
            </a:pPr>
            <a:r>
              <a:rPr lang="en-US" sz="1800"/>
              <a:t>	</a:t>
            </a:r>
            <a:r>
              <a:rPr lang="ru-RU" sz="1800"/>
              <a:t>Всего перемещение на </a:t>
            </a:r>
            <a:r>
              <a:rPr lang="en-US" sz="1800"/>
              <a:t>133 </a:t>
            </a:r>
            <a:r>
              <a:rPr lang="ru-RU" sz="1800"/>
              <a:t>цилиндра</a:t>
            </a:r>
            <a:endParaRPr lang="en-US" sz="1800"/>
          </a:p>
          <a:p>
            <a:pPr marL="609600" indent="-609600" eaLnBrk="1" hangingPunct="1">
              <a:defRPr/>
            </a:pPr>
            <a:r>
              <a:rPr lang="ru-RU" sz="2000"/>
              <a:t>Алгоритм </a:t>
            </a:r>
            <a:r>
              <a:rPr lang="en-US" sz="2000"/>
              <a:t>C-SCAN</a:t>
            </a:r>
          </a:p>
          <a:p>
            <a:pPr marL="990600" lvl="1" indent="-533400" eaLnBrk="1" hangingPunct="1">
              <a:defRPr/>
            </a:pPr>
            <a:endParaRPr lang="en-US" sz="1800"/>
          </a:p>
          <a:p>
            <a:pPr marL="609600" indent="-609600" eaLnBrk="1" hangingPunct="1">
              <a:defRPr/>
            </a:pPr>
            <a:r>
              <a:rPr lang="ru-RU" sz="2000"/>
              <a:t>Алгоритм </a:t>
            </a:r>
            <a:r>
              <a:rPr lang="en-US" sz="2000"/>
              <a:t>C-LOOK</a:t>
            </a:r>
          </a:p>
          <a:p>
            <a:pPr marL="990600" lvl="1" indent="-533400" eaLnBrk="1" hangingPunct="1">
              <a:defRPr/>
            </a:pPr>
            <a:endParaRPr lang="en-US" sz="1800"/>
          </a:p>
          <a:p>
            <a:pPr marL="990600" lvl="1" indent="-533400" eaLnBrk="1" hangingPunct="1">
              <a:defRPr/>
            </a:pPr>
            <a:endParaRPr lang="ru-RU" sz="1800"/>
          </a:p>
        </p:txBody>
      </p:sp>
      <p:sp>
        <p:nvSpPr>
          <p:cNvPr id="124933" name="Text Box 5"/>
          <p:cNvSpPr txBox="1">
            <a:spLocks noChangeArrowheads="1"/>
          </p:cNvSpPr>
          <p:nvPr/>
        </p:nvSpPr>
        <p:spPr bwMode="auto">
          <a:xfrm>
            <a:off x="1511300" y="2816225"/>
            <a:ext cx="115093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63 -&gt; 55</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34" name="Text Box 6"/>
          <p:cNvSpPr txBox="1">
            <a:spLocks noChangeArrowheads="1"/>
          </p:cNvSpPr>
          <p:nvPr/>
        </p:nvSpPr>
        <p:spPr bwMode="auto">
          <a:xfrm>
            <a:off x="2482850" y="2816225"/>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31</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35" name="Text Box 7"/>
          <p:cNvSpPr txBox="1">
            <a:spLocks noChangeArrowheads="1"/>
          </p:cNvSpPr>
          <p:nvPr/>
        </p:nvSpPr>
        <p:spPr bwMode="auto">
          <a:xfrm>
            <a:off x="3094038" y="2816225"/>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23</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36" name="Text Box 8"/>
          <p:cNvSpPr txBox="1">
            <a:spLocks noChangeArrowheads="1"/>
          </p:cNvSpPr>
          <p:nvPr/>
        </p:nvSpPr>
        <p:spPr bwMode="auto">
          <a:xfrm>
            <a:off x="4462463" y="2816225"/>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10</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37" name="Text Box 9"/>
          <p:cNvSpPr txBox="1">
            <a:spLocks noChangeArrowheads="1"/>
          </p:cNvSpPr>
          <p:nvPr/>
        </p:nvSpPr>
        <p:spPr bwMode="auto">
          <a:xfrm>
            <a:off x="3778250" y="2816225"/>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14</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38" name="Text Box 10"/>
          <p:cNvSpPr txBox="1">
            <a:spLocks noChangeArrowheads="1"/>
          </p:cNvSpPr>
          <p:nvPr/>
        </p:nvSpPr>
        <p:spPr bwMode="auto">
          <a:xfrm>
            <a:off x="5146675" y="2816225"/>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07</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39" name="Text Box 11"/>
          <p:cNvSpPr txBox="1">
            <a:spLocks noChangeArrowheads="1"/>
          </p:cNvSpPr>
          <p:nvPr/>
        </p:nvSpPr>
        <p:spPr bwMode="auto">
          <a:xfrm>
            <a:off x="6443663" y="2816225"/>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67</a:t>
            </a:r>
          </a:p>
        </p:txBody>
      </p:sp>
      <p:sp>
        <p:nvSpPr>
          <p:cNvPr id="124940" name="Text Box 12"/>
          <p:cNvSpPr txBox="1">
            <a:spLocks noChangeArrowheads="1"/>
          </p:cNvSpPr>
          <p:nvPr/>
        </p:nvSpPr>
        <p:spPr bwMode="auto">
          <a:xfrm>
            <a:off x="7092950" y="2816225"/>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84</a:t>
            </a:r>
          </a:p>
        </p:txBody>
      </p:sp>
      <p:sp>
        <p:nvSpPr>
          <p:cNvPr id="124941" name="Text Box 13"/>
          <p:cNvSpPr txBox="1">
            <a:spLocks noChangeArrowheads="1"/>
          </p:cNvSpPr>
          <p:nvPr/>
        </p:nvSpPr>
        <p:spPr bwMode="auto">
          <a:xfrm>
            <a:off x="1511300" y="3787775"/>
            <a:ext cx="115093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63 -&gt;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55</a:t>
            </a:r>
          </a:p>
        </p:txBody>
      </p:sp>
      <p:sp>
        <p:nvSpPr>
          <p:cNvPr id="124942" name="Text Box 14"/>
          <p:cNvSpPr txBox="1">
            <a:spLocks noChangeArrowheads="1"/>
          </p:cNvSpPr>
          <p:nvPr/>
        </p:nvSpPr>
        <p:spPr bwMode="auto">
          <a:xfrm>
            <a:off x="2482850" y="3787775"/>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31</a:t>
            </a:r>
          </a:p>
        </p:txBody>
      </p:sp>
      <p:sp>
        <p:nvSpPr>
          <p:cNvPr id="124943" name="Text Box 15"/>
          <p:cNvSpPr txBox="1">
            <a:spLocks noChangeArrowheads="1"/>
          </p:cNvSpPr>
          <p:nvPr/>
        </p:nvSpPr>
        <p:spPr bwMode="auto">
          <a:xfrm>
            <a:off x="3094038" y="3787775"/>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23</a:t>
            </a:r>
          </a:p>
        </p:txBody>
      </p:sp>
      <p:sp>
        <p:nvSpPr>
          <p:cNvPr id="124944" name="Text Box 16"/>
          <p:cNvSpPr txBox="1">
            <a:spLocks noChangeArrowheads="1"/>
          </p:cNvSpPr>
          <p:nvPr/>
        </p:nvSpPr>
        <p:spPr bwMode="auto">
          <a:xfrm>
            <a:off x="4462463" y="3787775"/>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0</a:t>
            </a:r>
          </a:p>
        </p:txBody>
      </p:sp>
      <p:sp>
        <p:nvSpPr>
          <p:cNvPr id="124945" name="Text Box 17"/>
          <p:cNvSpPr txBox="1">
            <a:spLocks noChangeArrowheads="1"/>
          </p:cNvSpPr>
          <p:nvPr/>
        </p:nvSpPr>
        <p:spPr bwMode="auto">
          <a:xfrm>
            <a:off x="3778250" y="3787775"/>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14</a:t>
            </a:r>
          </a:p>
        </p:txBody>
      </p:sp>
      <p:sp>
        <p:nvSpPr>
          <p:cNvPr id="124946" name="Text Box 18"/>
          <p:cNvSpPr txBox="1">
            <a:spLocks noChangeArrowheads="1"/>
          </p:cNvSpPr>
          <p:nvPr/>
        </p:nvSpPr>
        <p:spPr bwMode="auto">
          <a:xfrm>
            <a:off x="5146675" y="3787775"/>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07</a:t>
            </a:r>
          </a:p>
        </p:txBody>
      </p:sp>
      <p:sp>
        <p:nvSpPr>
          <p:cNvPr id="124947" name="Text Box 19"/>
          <p:cNvSpPr txBox="1">
            <a:spLocks noChangeArrowheads="1"/>
          </p:cNvSpPr>
          <p:nvPr/>
        </p:nvSpPr>
        <p:spPr bwMode="auto">
          <a:xfrm>
            <a:off x="5794375" y="3787775"/>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67</a:t>
            </a:r>
          </a:p>
        </p:txBody>
      </p:sp>
      <p:sp>
        <p:nvSpPr>
          <p:cNvPr id="124948" name="Text Box 20"/>
          <p:cNvSpPr txBox="1">
            <a:spLocks noChangeArrowheads="1"/>
          </p:cNvSpPr>
          <p:nvPr/>
        </p:nvSpPr>
        <p:spPr bwMode="auto">
          <a:xfrm>
            <a:off x="6443663" y="3787775"/>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84</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49" name="Text Box 21"/>
          <p:cNvSpPr txBox="1">
            <a:spLocks noChangeArrowheads="1"/>
          </p:cNvSpPr>
          <p:nvPr/>
        </p:nvSpPr>
        <p:spPr bwMode="auto">
          <a:xfrm>
            <a:off x="5795963" y="2816225"/>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en-US"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charset="0"/>
                <a:ea typeface="+mn-ea"/>
                <a:cs typeface="+mn-cs"/>
              </a:rPr>
              <a:t>0</a:t>
            </a:r>
            <a:endParaRPr kumimoji="0" lang="ru-RU"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charset="0"/>
              <a:ea typeface="+mn-ea"/>
              <a:cs typeface="+mn-cs"/>
            </a:endParaRPr>
          </a:p>
        </p:txBody>
      </p:sp>
      <p:sp>
        <p:nvSpPr>
          <p:cNvPr id="124950" name="Text Box 22"/>
          <p:cNvSpPr txBox="1">
            <a:spLocks noChangeArrowheads="1"/>
          </p:cNvSpPr>
          <p:nvPr/>
        </p:nvSpPr>
        <p:spPr bwMode="auto">
          <a:xfrm>
            <a:off x="1511300" y="5588000"/>
            <a:ext cx="115093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63 -&gt;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55</a:t>
            </a:r>
          </a:p>
        </p:txBody>
      </p:sp>
      <p:sp>
        <p:nvSpPr>
          <p:cNvPr id="124951" name="Text Box 23"/>
          <p:cNvSpPr txBox="1">
            <a:spLocks noChangeArrowheads="1"/>
          </p:cNvSpPr>
          <p:nvPr/>
        </p:nvSpPr>
        <p:spPr bwMode="auto">
          <a:xfrm>
            <a:off x="2482850" y="5588000"/>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31</a:t>
            </a:r>
          </a:p>
        </p:txBody>
      </p:sp>
      <p:sp>
        <p:nvSpPr>
          <p:cNvPr id="124952" name="Text Box 24"/>
          <p:cNvSpPr txBox="1">
            <a:spLocks noChangeArrowheads="1"/>
          </p:cNvSpPr>
          <p:nvPr/>
        </p:nvSpPr>
        <p:spPr bwMode="auto">
          <a:xfrm>
            <a:off x="3094038" y="5588000"/>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23</a:t>
            </a:r>
          </a:p>
        </p:txBody>
      </p:sp>
      <p:sp>
        <p:nvSpPr>
          <p:cNvPr id="124953" name="Text Box 25"/>
          <p:cNvSpPr txBox="1">
            <a:spLocks noChangeArrowheads="1"/>
          </p:cNvSpPr>
          <p:nvPr/>
        </p:nvSpPr>
        <p:spPr bwMode="auto">
          <a:xfrm>
            <a:off x="4462463" y="5588000"/>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0</a:t>
            </a:r>
          </a:p>
        </p:txBody>
      </p:sp>
      <p:sp>
        <p:nvSpPr>
          <p:cNvPr id="124954" name="Text Box 26"/>
          <p:cNvSpPr txBox="1">
            <a:spLocks noChangeArrowheads="1"/>
          </p:cNvSpPr>
          <p:nvPr/>
        </p:nvSpPr>
        <p:spPr bwMode="auto">
          <a:xfrm>
            <a:off x="3778250" y="5588000"/>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14</a:t>
            </a:r>
          </a:p>
        </p:txBody>
      </p:sp>
      <p:sp>
        <p:nvSpPr>
          <p:cNvPr id="124955" name="Text Box 27"/>
          <p:cNvSpPr txBox="1">
            <a:spLocks noChangeArrowheads="1"/>
          </p:cNvSpPr>
          <p:nvPr/>
        </p:nvSpPr>
        <p:spPr bwMode="auto">
          <a:xfrm>
            <a:off x="5146675" y="5588000"/>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07</a:t>
            </a:r>
          </a:p>
        </p:txBody>
      </p:sp>
      <p:sp>
        <p:nvSpPr>
          <p:cNvPr id="124956" name="Text Box 28"/>
          <p:cNvSpPr txBox="1">
            <a:spLocks noChangeArrowheads="1"/>
          </p:cNvSpPr>
          <p:nvPr/>
        </p:nvSpPr>
        <p:spPr bwMode="auto">
          <a:xfrm>
            <a:off x="5794375" y="5588000"/>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84</a:t>
            </a:r>
          </a:p>
        </p:txBody>
      </p:sp>
      <p:sp>
        <p:nvSpPr>
          <p:cNvPr id="124957" name="Text Box 29"/>
          <p:cNvSpPr txBox="1">
            <a:spLocks noChangeArrowheads="1"/>
          </p:cNvSpPr>
          <p:nvPr/>
        </p:nvSpPr>
        <p:spPr bwMode="auto">
          <a:xfrm>
            <a:off x="6443663" y="5588000"/>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67</a:t>
            </a:r>
          </a:p>
        </p:txBody>
      </p:sp>
      <p:sp>
        <p:nvSpPr>
          <p:cNvPr id="124958" name="Text Box 30"/>
          <p:cNvSpPr txBox="1">
            <a:spLocks noChangeArrowheads="1"/>
          </p:cNvSpPr>
          <p:nvPr/>
        </p:nvSpPr>
        <p:spPr bwMode="auto">
          <a:xfrm>
            <a:off x="1476375" y="4868863"/>
            <a:ext cx="115093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63 -&gt; 55</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59" name="Text Box 31"/>
          <p:cNvSpPr txBox="1">
            <a:spLocks noChangeArrowheads="1"/>
          </p:cNvSpPr>
          <p:nvPr/>
        </p:nvSpPr>
        <p:spPr bwMode="auto">
          <a:xfrm>
            <a:off x="2447925" y="4868863"/>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31</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60" name="Text Box 32"/>
          <p:cNvSpPr txBox="1">
            <a:spLocks noChangeArrowheads="1"/>
          </p:cNvSpPr>
          <p:nvPr/>
        </p:nvSpPr>
        <p:spPr bwMode="auto">
          <a:xfrm>
            <a:off x="3059113" y="4868863"/>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23</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61" name="Text Box 33"/>
          <p:cNvSpPr txBox="1">
            <a:spLocks noChangeArrowheads="1"/>
          </p:cNvSpPr>
          <p:nvPr/>
        </p:nvSpPr>
        <p:spPr bwMode="auto">
          <a:xfrm>
            <a:off x="4427538" y="4868863"/>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10</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62" name="Text Box 34"/>
          <p:cNvSpPr txBox="1">
            <a:spLocks noChangeArrowheads="1"/>
          </p:cNvSpPr>
          <p:nvPr/>
        </p:nvSpPr>
        <p:spPr bwMode="auto">
          <a:xfrm>
            <a:off x="3743325" y="4868863"/>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14</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63" name="Text Box 35"/>
          <p:cNvSpPr txBox="1">
            <a:spLocks noChangeArrowheads="1"/>
          </p:cNvSpPr>
          <p:nvPr/>
        </p:nvSpPr>
        <p:spPr bwMode="auto">
          <a:xfrm>
            <a:off x="5111750" y="4868863"/>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07</a:t>
            </a:r>
            <a:endPar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endParaRPr>
          </a:p>
        </p:txBody>
      </p:sp>
      <p:sp>
        <p:nvSpPr>
          <p:cNvPr id="124964" name="Text Box 36"/>
          <p:cNvSpPr txBox="1">
            <a:spLocks noChangeArrowheads="1"/>
          </p:cNvSpPr>
          <p:nvPr/>
        </p:nvSpPr>
        <p:spPr bwMode="auto">
          <a:xfrm>
            <a:off x="7053263" y="4868863"/>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84</a:t>
            </a:r>
          </a:p>
        </p:txBody>
      </p:sp>
      <p:sp>
        <p:nvSpPr>
          <p:cNvPr id="124965" name="Text Box 37"/>
          <p:cNvSpPr txBox="1">
            <a:spLocks noChangeArrowheads="1"/>
          </p:cNvSpPr>
          <p:nvPr/>
        </p:nvSpPr>
        <p:spPr bwMode="auto">
          <a:xfrm>
            <a:off x="7702550" y="4868863"/>
            <a:ext cx="865188"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67</a:t>
            </a:r>
          </a:p>
        </p:txBody>
      </p:sp>
      <p:sp>
        <p:nvSpPr>
          <p:cNvPr id="124966" name="Text Box 38"/>
          <p:cNvSpPr txBox="1">
            <a:spLocks noChangeArrowheads="1"/>
          </p:cNvSpPr>
          <p:nvPr/>
        </p:nvSpPr>
        <p:spPr bwMode="auto">
          <a:xfrm>
            <a:off x="5761038" y="4868863"/>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en-US"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charset="0"/>
                <a:ea typeface="+mn-ea"/>
                <a:cs typeface="+mn-cs"/>
              </a:rPr>
              <a:t>0</a:t>
            </a:r>
            <a:endParaRPr kumimoji="0" lang="ru-RU"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charset="0"/>
              <a:ea typeface="+mn-ea"/>
              <a:cs typeface="+mn-cs"/>
            </a:endParaRPr>
          </a:p>
        </p:txBody>
      </p:sp>
      <p:sp>
        <p:nvSpPr>
          <p:cNvPr id="124967" name="Text Box 39"/>
          <p:cNvSpPr txBox="1">
            <a:spLocks noChangeArrowheads="1"/>
          </p:cNvSpPr>
          <p:nvPr/>
        </p:nvSpPr>
        <p:spPr bwMode="auto">
          <a:xfrm>
            <a:off x="6335713" y="4868863"/>
            <a:ext cx="865187" cy="396875"/>
          </a:xfrm>
          <a:prstGeom prst="rect">
            <a:avLst/>
          </a:prstGeom>
          <a:noFill/>
          <a:ln w="12700">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 -&gt; </a:t>
            </a:r>
            <a:r>
              <a:rPr kumimoji="0" lang="ru-RU"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Arial" charset="0"/>
                <a:ea typeface="+mn-ea"/>
                <a:cs typeface="+mn-cs"/>
              </a:rPr>
              <a:t>99</a:t>
            </a:r>
          </a:p>
        </p:txBody>
      </p:sp>
    </p:spTree>
    <p:extLst>
      <p:ext uri="{BB962C8B-B14F-4D97-AF65-F5344CB8AC3E}">
        <p14:creationId xmlns:p14="http://schemas.microsoft.com/office/powerpoint/2010/main" val="3411255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24932">
                                            <p:txEl>
                                              <p:pRg st="0" end="0"/>
                                            </p:txEl>
                                          </p:spTgt>
                                        </p:tgtEl>
                                        <p:attrNameLst>
                                          <p:attrName>style.visibility</p:attrName>
                                        </p:attrNameLst>
                                      </p:cBhvr>
                                      <p:to>
                                        <p:strVal val="visible"/>
                                      </p:to>
                                    </p:set>
                                    <p:anim calcmode="lin" valueType="num">
                                      <p:cBhvr additive="base">
                                        <p:cTn id="11" dur="500" fill="hold"/>
                                        <p:tgtEl>
                                          <p:spTgt spid="124932">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49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493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49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493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493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493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493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94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493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494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124932">
                                            <p:txEl>
                                              <p:pRg st="2" end="2"/>
                                            </p:txEl>
                                          </p:spTgt>
                                        </p:tgtEl>
                                        <p:attrNameLst>
                                          <p:attrName>style.visibility</p:attrName>
                                        </p:attrNameLst>
                                      </p:cBhvr>
                                      <p:to>
                                        <p:strVal val="visible"/>
                                      </p:to>
                                    </p:set>
                                    <p:anim calcmode="lin" valueType="num">
                                      <p:cBhvr additive="base">
                                        <p:cTn id="53" dur="500" fill="hold"/>
                                        <p:tgtEl>
                                          <p:spTgt spid="124932">
                                            <p:txEl>
                                              <p:pRg st="2" end="2"/>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249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nodeType="clickEffect">
                                  <p:stCondLst>
                                    <p:cond delay="0"/>
                                  </p:stCondLst>
                                  <p:childTnLst>
                                    <p:set>
                                      <p:cBhvr>
                                        <p:cTn id="58" dur="1" fill="hold">
                                          <p:stCondLst>
                                            <p:cond delay="0"/>
                                          </p:stCondLst>
                                        </p:cTn>
                                        <p:tgtEl>
                                          <p:spTgt spid="124932">
                                            <p:txEl>
                                              <p:pRg st="3" end="3"/>
                                            </p:txEl>
                                          </p:spTgt>
                                        </p:tgtEl>
                                        <p:attrNameLst>
                                          <p:attrName>style.visibility</p:attrName>
                                        </p:attrNameLst>
                                      </p:cBhvr>
                                      <p:to>
                                        <p:strVal val="visible"/>
                                      </p:to>
                                    </p:set>
                                    <p:anim calcmode="lin" valueType="num">
                                      <p:cBhvr additive="base">
                                        <p:cTn id="59" dur="500" fill="hold"/>
                                        <p:tgtEl>
                                          <p:spTgt spid="124932">
                                            <p:txEl>
                                              <p:pRg st="3" end="3"/>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249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494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94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494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494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494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4946"/>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494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494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24932">
                                            <p:txEl>
                                              <p:pRg st="5" end="5"/>
                                            </p:txEl>
                                          </p:spTgt>
                                        </p:tgtEl>
                                        <p:attrNameLst>
                                          <p:attrName>style.visibility</p:attrName>
                                        </p:attrNameLst>
                                      </p:cBhvr>
                                      <p:to>
                                        <p:strVal val="visible"/>
                                      </p:to>
                                    </p:set>
                                    <p:anim calcmode="lin" valueType="num">
                                      <p:cBhvr additive="base">
                                        <p:cTn id="97" dur="500" fill="hold"/>
                                        <p:tgtEl>
                                          <p:spTgt spid="124932">
                                            <p:txEl>
                                              <p:pRg st="5" end="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1249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24932">
                                            <p:txEl>
                                              <p:pRg st="6" end="6"/>
                                            </p:txEl>
                                          </p:spTgt>
                                        </p:tgtEl>
                                        <p:attrNameLst>
                                          <p:attrName>style.visibility</p:attrName>
                                        </p:attrNameLst>
                                      </p:cBhvr>
                                      <p:to>
                                        <p:strVal val="visible"/>
                                      </p:to>
                                    </p:set>
                                    <p:anim calcmode="lin" valueType="num">
                                      <p:cBhvr additive="base">
                                        <p:cTn id="103" dur="500" fill="hold"/>
                                        <p:tgtEl>
                                          <p:spTgt spid="124932">
                                            <p:txEl>
                                              <p:pRg st="6" end="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12493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4958"/>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2495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24960"/>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496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24961"/>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24963"/>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24966"/>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24967"/>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24964"/>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24965"/>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nodeType="clickEffect">
                                  <p:stCondLst>
                                    <p:cond delay="0"/>
                                  </p:stCondLst>
                                  <p:childTnLst>
                                    <p:set>
                                      <p:cBhvr>
                                        <p:cTn id="148" dur="1" fill="hold">
                                          <p:stCondLst>
                                            <p:cond delay="0"/>
                                          </p:stCondLst>
                                        </p:cTn>
                                        <p:tgtEl>
                                          <p:spTgt spid="124932">
                                            <p:txEl>
                                              <p:pRg st="8" end="8"/>
                                            </p:txEl>
                                          </p:spTgt>
                                        </p:tgtEl>
                                        <p:attrNameLst>
                                          <p:attrName>style.visibility</p:attrName>
                                        </p:attrNameLst>
                                      </p:cBhvr>
                                      <p:to>
                                        <p:strVal val="visible"/>
                                      </p:to>
                                    </p:set>
                                    <p:anim calcmode="lin" valueType="num">
                                      <p:cBhvr additive="base">
                                        <p:cTn id="149" dur="500" fill="hold"/>
                                        <p:tgtEl>
                                          <p:spTgt spid="124932">
                                            <p:txEl>
                                              <p:pRg st="8" end="8"/>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2493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24950"/>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24951"/>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24952"/>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24954"/>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24953"/>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24955"/>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24956"/>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24957"/>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124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3" grpId="0"/>
      <p:bldP spid="124934" grpId="0"/>
      <p:bldP spid="124935" grpId="0"/>
      <p:bldP spid="124936" grpId="0"/>
      <p:bldP spid="124937" grpId="0"/>
      <p:bldP spid="124938" grpId="0"/>
      <p:bldP spid="124939" grpId="0"/>
      <p:bldP spid="124940" grpId="0"/>
      <p:bldP spid="124941" grpId="0"/>
      <p:bldP spid="124942" grpId="0"/>
      <p:bldP spid="124943" grpId="0"/>
      <p:bldP spid="124944" grpId="0"/>
      <p:bldP spid="124945" grpId="0"/>
      <p:bldP spid="124946" grpId="0"/>
      <p:bldP spid="124947" grpId="0"/>
      <p:bldP spid="124948" grpId="0"/>
      <p:bldP spid="124949" grpId="0"/>
      <p:bldP spid="124950" grpId="0"/>
      <p:bldP spid="124951" grpId="0"/>
      <p:bldP spid="124952" grpId="0"/>
      <p:bldP spid="124953" grpId="0"/>
      <p:bldP spid="124954" grpId="0"/>
      <p:bldP spid="124955" grpId="0"/>
      <p:bldP spid="124956" grpId="0"/>
      <p:bldP spid="124957" grpId="0"/>
      <p:bldP spid="124957" grpId="1"/>
      <p:bldP spid="124958" grpId="0"/>
      <p:bldP spid="124959" grpId="0"/>
      <p:bldP spid="124960" grpId="0"/>
      <p:bldP spid="124961" grpId="0"/>
      <p:bldP spid="124962" grpId="0"/>
      <p:bldP spid="124963" grpId="0"/>
      <p:bldP spid="124964" grpId="0"/>
      <p:bldP spid="124965" grpId="0"/>
      <p:bldP spid="124966" grpId="0"/>
      <p:bldP spid="1249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633412"/>
          </a:xfrm>
        </p:spPr>
        <p:txBody>
          <a:bodyPr/>
          <a:lstStyle/>
          <a:p>
            <a:r>
              <a:rPr lang="ru-RU" altLang="ru-RU" sz="3200" b="1" dirty="0">
                <a:latin typeface="Times New Roman" panose="02020603050405020304" pitchFamily="18" charset="0"/>
              </a:rPr>
              <a:t>Ввод-вывод. Внешние устройства</a:t>
            </a:r>
          </a:p>
        </p:txBody>
      </p:sp>
      <p:sp>
        <p:nvSpPr>
          <p:cNvPr id="3075" name="Rectangle 3"/>
          <p:cNvSpPr>
            <a:spLocks noGrp="1" noChangeArrowheads="1"/>
          </p:cNvSpPr>
          <p:nvPr>
            <p:ph type="body" idx="1"/>
          </p:nvPr>
        </p:nvSpPr>
        <p:spPr>
          <a:xfrm>
            <a:off x="457200" y="981075"/>
            <a:ext cx="8229600" cy="5145088"/>
          </a:xfrm>
        </p:spPr>
        <p:txBody>
          <a:bodyPr/>
          <a:lstStyle/>
          <a:p>
            <a:pPr marL="0" indent="363538" algn="just">
              <a:buFontTx/>
              <a:buNone/>
            </a:pPr>
            <a:r>
              <a:rPr lang="ru-RU" altLang="ru-RU" sz="2400" b="1" i="1">
                <a:latin typeface="Times New Roman" panose="02020603050405020304" pitchFamily="18" charset="0"/>
              </a:rPr>
              <a:t>Система ввода-вывода – это комплекс средств обмена информацией с внешними устройствами.</a:t>
            </a:r>
            <a:endParaRPr lang="en-US" altLang="ru-RU" sz="2400" b="1" i="1">
              <a:latin typeface="Times New Roman" panose="02020603050405020304" pitchFamily="18" charset="0"/>
            </a:endParaRPr>
          </a:p>
          <a:p>
            <a:pPr marL="0" indent="363538" algn="just">
              <a:buFontTx/>
              <a:buNone/>
            </a:pPr>
            <a:r>
              <a:rPr lang="ru-RU" altLang="ru-RU" sz="2400" b="1" i="1">
                <a:latin typeface="Times New Roman" panose="02020603050405020304" pitchFamily="18" charset="0"/>
              </a:rPr>
              <a:t>К системе ввода-вывода можно отнести и способы подключения к системной шине различного оборудования, и процедуры взаимодействия процессора с этим оборудованием, и команды процессора, предназначенные для обмена данными с внешними устройствами.</a:t>
            </a:r>
          </a:p>
          <a:p>
            <a:pPr marL="0" indent="363538" algn="just">
              <a:buFontTx/>
              <a:buNone/>
            </a:pPr>
            <a:r>
              <a:rPr lang="ru-RU" altLang="ru-RU" sz="2800">
                <a:latin typeface="Times New Roman" panose="02020603050405020304" pitchFamily="18" charset="0"/>
              </a:rPr>
              <a:t>Логическую схему современного компьютера можно представить традиционным образом, в виде системной магистрали, к которой подключаются сам микропроцессор и все устройства компьютера. </a:t>
            </a:r>
            <a:r>
              <a:rPr lang="ru-RU" altLang="ru-RU" sz="2800" b="1" i="1">
                <a:latin typeface="Times New Roman" panose="02020603050405020304" pitchFamily="18" charset="0"/>
              </a:rPr>
              <a:t> </a:t>
            </a:r>
          </a:p>
        </p:txBody>
      </p:sp>
    </p:spTree>
    <p:extLst>
      <p:ext uri="{BB962C8B-B14F-4D97-AF65-F5344CB8AC3E}">
        <p14:creationId xmlns:p14="http://schemas.microsoft.com/office/powerpoint/2010/main" val="2486169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68313" y="333375"/>
            <a:ext cx="8229600" cy="6048375"/>
          </a:xfrm>
        </p:spPr>
        <p:txBody>
          <a:bodyPr/>
          <a:lstStyle/>
          <a:p>
            <a:pPr>
              <a:buFontTx/>
              <a:buNone/>
            </a:pPr>
            <a:endParaRPr lang="ru-RU" altLang="ru-RU"/>
          </a:p>
          <a:p>
            <a:pPr>
              <a:buFontTx/>
              <a:buNone/>
            </a:pPr>
            <a:endParaRPr lang="ru-RU" altLang="ru-RU"/>
          </a:p>
          <a:p>
            <a:pPr>
              <a:buFontTx/>
              <a:buNone/>
            </a:pPr>
            <a:endParaRPr lang="ru-RU" altLang="ru-RU"/>
          </a:p>
          <a:p>
            <a:pPr>
              <a:buFontTx/>
              <a:buNone/>
            </a:pPr>
            <a:endParaRPr lang="ru-RU" altLang="ru-RU"/>
          </a:p>
          <a:p>
            <a:pPr>
              <a:buFontTx/>
              <a:buNone/>
            </a:pPr>
            <a:endParaRPr lang="ru-RU" altLang="ru-RU"/>
          </a:p>
          <a:p>
            <a:pPr>
              <a:buFontTx/>
              <a:buNone/>
            </a:pPr>
            <a:endParaRPr lang="ru-RU" altLang="ru-RU"/>
          </a:p>
          <a:p>
            <a:pPr>
              <a:buFontTx/>
              <a:buNone/>
            </a:pPr>
            <a:endParaRPr lang="ru-RU" altLang="ru-RU"/>
          </a:p>
          <a:p>
            <a:pPr>
              <a:buFontTx/>
              <a:buNone/>
            </a:pPr>
            <a:endParaRPr lang="ru-RU" altLang="ru-RU"/>
          </a:p>
          <a:p>
            <a:pPr>
              <a:buFontTx/>
              <a:buNone/>
            </a:pPr>
            <a:endParaRPr lang="ru-RU" altLang="ru-RU"/>
          </a:p>
        </p:txBody>
      </p:sp>
      <p:pic>
        <p:nvPicPr>
          <p:cNvPr id="4100" name="Picture 4" descr="gl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76250"/>
            <a:ext cx="74168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552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333375"/>
            <a:ext cx="8229600" cy="5792788"/>
          </a:xfrm>
        </p:spPr>
        <p:txBody>
          <a:bodyPr/>
          <a:lstStyle/>
          <a:p>
            <a:pPr marL="0" indent="363538" algn="just">
              <a:lnSpc>
                <a:spcPct val="90000"/>
              </a:lnSpc>
              <a:buFontTx/>
              <a:buNone/>
            </a:pPr>
            <a:r>
              <a:rPr lang="ru-RU" altLang="ru-RU" sz="2400">
                <a:latin typeface="Times New Roman" panose="02020603050405020304" pitchFamily="18" charset="0"/>
              </a:rPr>
              <a:t>Адресная шина обозначена буквой </a:t>
            </a:r>
            <a:r>
              <a:rPr lang="en-US" altLang="ru-RU" sz="2400" b="1" i="1">
                <a:latin typeface="Times New Roman" panose="02020603050405020304" pitchFamily="18" charset="0"/>
              </a:rPr>
              <a:t>A</a:t>
            </a:r>
            <a:r>
              <a:rPr lang="ru-RU" altLang="ru-RU" sz="2400">
                <a:latin typeface="Times New Roman" panose="02020603050405020304" pitchFamily="18" charset="0"/>
              </a:rPr>
              <a:t>, шина данных – буквой </a:t>
            </a:r>
            <a:r>
              <a:rPr lang="en-US" altLang="ru-RU" sz="2400" b="1" i="1">
                <a:latin typeface="Times New Roman" panose="02020603050405020304" pitchFamily="18" charset="0"/>
              </a:rPr>
              <a:t>D</a:t>
            </a:r>
            <a:r>
              <a:rPr lang="ru-RU" altLang="ru-RU" sz="2400">
                <a:latin typeface="Times New Roman" panose="02020603050405020304" pitchFamily="18" charset="0"/>
              </a:rPr>
              <a:t>, а сочетанием </a:t>
            </a:r>
            <a:r>
              <a:rPr lang="ru-RU" altLang="ru-RU" sz="2400" b="1" i="1">
                <a:latin typeface="Times New Roman" panose="02020603050405020304" pitchFamily="18" charset="0"/>
              </a:rPr>
              <a:t>М / IO'</a:t>
            </a:r>
            <a:r>
              <a:rPr lang="ru-RU" altLang="ru-RU" sz="2400">
                <a:latin typeface="Times New Roman" panose="02020603050405020304" pitchFamily="18" charset="0"/>
              </a:rPr>
              <a:t> – один из сигналов управ-ления.</a:t>
            </a:r>
          </a:p>
          <a:p>
            <a:pPr marL="0" indent="363538" algn="just">
              <a:lnSpc>
                <a:spcPct val="90000"/>
              </a:lnSpc>
              <a:buFontTx/>
              <a:buNone/>
            </a:pPr>
            <a:r>
              <a:rPr lang="ru-RU" altLang="ru-RU" sz="2400">
                <a:latin typeface="Times New Roman" panose="02020603050405020304" pitchFamily="18" charset="0"/>
              </a:rPr>
              <a:t>К внешним периферийным устройствам системы ввода-вывода относятся устройства ввода, устройства вывода и внешние запоминающие устройства (осуществляющие как ввод данных в машину, так и вывод данных из компьютера). Основной обобщающей характеристикой устройств ввода/вывода может служить скорость передачи данных (максимальная скорость, с которой данные могут передаваться между устройством ввода/вывода и основной памятью или процессором). В таблице представлены основные устройства ввода/вывода, применяемые в современных компьютерах, а также указаны примерные скорости обмена данными, обеспечиваемые этими устройствами.</a:t>
            </a:r>
          </a:p>
          <a:p>
            <a:pPr marL="0" indent="363538" algn="just">
              <a:lnSpc>
                <a:spcPct val="90000"/>
              </a:lnSpc>
              <a:buFontTx/>
              <a:buNone/>
            </a:pP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81383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Rot="1" noChangeArrowheads="1"/>
          </p:cNvSpPr>
          <p:nvPr>
            <p:ph type="subTitle" idx="1"/>
          </p:nvPr>
        </p:nvSpPr>
        <p:spPr>
          <a:xfrm>
            <a:off x="179512" y="2204864"/>
            <a:ext cx="8712200" cy="1763712"/>
          </a:xfrm>
        </p:spPr>
        <p:txBody>
          <a:bodyPr/>
          <a:lstStyle/>
          <a:p>
            <a:pPr eaLnBrk="1" hangingPunct="1">
              <a:defRPr/>
            </a:pPr>
            <a:br>
              <a:rPr lang="ru-RU" sz="3600" dirty="0">
                <a:solidFill>
                  <a:schemeClr val="tx2"/>
                </a:solidFill>
              </a:rPr>
            </a:br>
            <a:r>
              <a:rPr lang="ru-RU" sz="3600" dirty="0">
                <a:solidFill>
                  <a:schemeClr val="tx2"/>
                </a:solidFill>
              </a:rPr>
              <a:t>Система управления вводом-выводом</a:t>
            </a:r>
          </a:p>
        </p:txBody>
      </p:sp>
    </p:spTree>
    <p:extLst>
      <p:ext uri="{BB962C8B-B14F-4D97-AF65-F5344CB8AC3E}">
        <p14:creationId xmlns:p14="http://schemas.microsoft.com/office/powerpoint/2010/main" val="2716140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57200" y="476250"/>
            <a:ext cx="8229600" cy="5649913"/>
          </a:xfrm>
        </p:spPr>
        <p:txBody>
          <a:bodyPr/>
          <a:lstStyle/>
          <a:p>
            <a:pPr marL="0" indent="0" algn="just">
              <a:lnSpc>
                <a:spcPct val="90000"/>
              </a:lnSpc>
              <a:buFontTx/>
              <a:buNone/>
            </a:pPr>
            <a:r>
              <a:rPr lang="ru-RU" altLang="ru-RU" sz="2400" b="1">
                <a:latin typeface="Times New Roman" panose="02020603050405020304" pitchFamily="18" charset="0"/>
              </a:rPr>
              <a:t>     Тип                       Направление                      Скорость</a:t>
            </a:r>
          </a:p>
          <a:p>
            <a:pPr marL="0" indent="0" algn="just">
              <a:lnSpc>
                <a:spcPct val="90000"/>
              </a:lnSpc>
              <a:buFontTx/>
              <a:buNone/>
            </a:pPr>
            <a:r>
              <a:rPr lang="ru-RU" altLang="ru-RU" sz="2400" b="1">
                <a:latin typeface="Times New Roman" panose="02020603050405020304" pitchFamily="18" charset="0"/>
              </a:rPr>
              <a:t>Устройства           передачиданных            передачиданных </a:t>
            </a:r>
          </a:p>
          <a:p>
            <a:pPr marL="0" indent="0" algn="just">
              <a:lnSpc>
                <a:spcPct val="90000"/>
              </a:lnSpc>
              <a:buFontTx/>
              <a:buNone/>
            </a:pPr>
            <a:r>
              <a:rPr lang="ru-RU" altLang="ru-RU" sz="2400" b="1">
                <a:latin typeface="Times New Roman" panose="02020603050405020304" pitchFamily="18" charset="0"/>
              </a:rPr>
              <a:t>                                                                                  (Кбайт/с)</a:t>
            </a:r>
          </a:p>
          <a:p>
            <a:pPr marL="0" indent="0" algn="just">
              <a:lnSpc>
                <a:spcPct val="90000"/>
              </a:lnSpc>
              <a:buFontTx/>
              <a:buNone/>
            </a:pPr>
            <a:r>
              <a:rPr lang="ru-RU" altLang="ru-RU" sz="2400">
                <a:latin typeface="Times New Roman" panose="02020603050405020304" pitchFamily="18" charset="0"/>
              </a:rPr>
              <a:t>Клавиатура                        Ввод                                    0,01</a:t>
            </a:r>
          </a:p>
          <a:p>
            <a:pPr marL="0" indent="0" algn="just">
              <a:lnSpc>
                <a:spcPct val="90000"/>
              </a:lnSpc>
              <a:buFontTx/>
              <a:buNone/>
            </a:pPr>
            <a:r>
              <a:rPr lang="ru-RU" altLang="ru-RU" sz="2400">
                <a:latin typeface="Times New Roman" panose="02020603050405020304" pitchFamily="18" charset="0"/>
              </a:rPr>
              <a:t>«Мышь»                             Ввод                                    0,02</a:t>
            </a:r>
          </a:p>
          <a:p>
            <a:pPr marL="0" indent="0" algn="just">
              <a:lnSpc>
                <a:spcPct val="90000"/>
              </a:lnSpc>
              <a:buFontTx/>
              <a:buNone/>
            </a:pPr>
            <a:r>
              <a:rPr lang="ru-RU" altLang="ru-RU" sz="2400">
                <a:latin typeface="Times New Roman" panose="02020603050405020304" pitchFamily="18" charset="0"/>
              </a:rPr>
              <a:t>Голосовой ввод                 Ввод                                     0,02</a:t>
            </a:r>
          </a:p>
          <a:p>
            <a:pPr marL="0" indent="0" algn="just">
              <a:lnSpc>
                <a:spcPct val="90000"/>
              </a:lnSpc>
              <a:buFontTx/>
              <a:buNone/>
            </a:pPr>
            <a:r>
              <a:rPr lang="ru-RU" altLang="ru-RU" sz="2400">
                <a:latin typeface="Times New Roman" panose="02020603050405020304" pitchFamily="18" charset="0"/>
              </a:rPr>
              <a:t>Сканер                                Ввод                                  200,0</a:t>
            </a:r>
          </a:p>
          <a:p>
            <a:pPr marL="0" indent="0" algn="just">
              <a:lnSpc>
                <a:spcPct val="90000"/>
              </a:lnSpc>
              <a:buFontTx/>
              <a:buNone/>
            </a:pPr>
            <a:r>
              <a:rPr lang="ru-RU" altLang="ru-RU" sz="2400">
                <a:latin typeface="Times New Roman" panose="02020603050405020304" pitchFamily="18" charset="0"/>
              </a:rPr>
              <a:t>Голосовой вывод             Вывод                                     0,06</a:t>
            </a:r>
          </a:p>
          <a:p>
            <a:pPr marL="0" indent="0" algn="just">
              <a:lnSpc>
                <a:spcPct val="90000"/>
              </a:lnSpc>
              <a:buFontTx/>
              <a:buNone/>
            </a:pPr>
            <a:r>
              <a:rPr lang="ru-RU" altLang="ru-RU" sz="2400">
                <a:latin typeface="Times New Roman" panose="02020603050405020304" pitchFamily="18" charset="0"/>
              </a:rPr>
              <a:t>Строчный принтер          Вывод                                      1,0</a:t>
            </a:r>
          </a:p>
          <a:p>
            <a:pPr marL="0" indent="0" algn="just">
              <a:lnSpc>
                <a:spcPct val="90000"/>
              </a:lnSpc>
              <a:buFontTx/>
              <a:buNone/>
            </a:pPr>
            <a:r>
              <a:rPr lang="ru-RU" altLang="ru-RU" sz="2400">
                <a:latin typeface="Times New Roman" panose="02020603050405020304" pitchFamily="18" charset="0"/>
              </a:rPr>
              <a:t>Лазерный принтер           Вывод                                  100,0</a:t>
            </a:r>
          </a:p>
          <a:p>
            <a:pPr marL="0" indent="0" algn="just">
              <a:lnSpc>
                <a:spcPct val="90000"/>
              </a:lnSpc>
              <a:buFontTx/>
              <a:buNone/>
            </a:pPr>
            <a:r>
              <a:rPr lang="ru-RU" altLang="ru-RU" sz="2400">
                <a:latin typeface="Times New Roman" panose="02020603050405020304" pitchFamily="18" charset="0"/>
              </a:rPr>
              <a:t>Графический дисплей     Вывод                                   200,0</a:t>
            </a:r>
          </a:p>
          <a:p>
            <a:pPr marL="0" indent="0" algn="just">
              <a:lnSpc>
                <a:spcPct val="90000"/>
              </a:lnSpc>
              <a:buFontTx/>
              <a:buNone/>
            </a:pPr>
            <a:r>
              <a:rPr lang="ru-RU" altLang="ru-RU" sz="2400">
                <a:latin typeface="Times New Roman" panose="02020603050405020304" pitchFamily="18" charset="0"/>
              </a:rPr>
              <a:t>Оптический диск                ЗУ                                       500,0</a:t>
            </a:r>
          </a:p>
          <a:p>
            <a:pPr marL="0" indent="0" algn="just">
              <a:lnSpc>
                <a:spcPct val="90000"/>
              </a:lnSpc>
              <a:buFontTx/>
              <a:buNone/>
            </a:pPr>
            <a:r>
              <a:rPr lang="ru-RU" altLang="ru-RU" sz="2400">
                <a:latin typeface="Times New Roman" panose="02020603050405020304" pitchFamily="18" charset="0"/>
              </a:rPr>
              <a:t>Магнитная лента                 ЗУ                                     2000,0</a:t>
            </a:r>
          </a:p>
          <a:p>
            <a:pPr marL="0" indent="0" algn="just">
              <a:lnSpc>
                <a:spcPct val="90000"/>
              </a:lnSpc>
              <a:buFontTx/>
              <a:buNone/>
            </a:pPr>
            <a:r>
              <a:rPr lang="ru-RU" altLang="ru-RU" sz="2400">
                <a:latin typeface="Times New Roman" panose="02020603050405020304" pitchFamily="18" charset="0"/>
              </a:rPr>
              <a:t>Магнитный диск                  ЗУ                                     2000,0</a:t>
            </a:r>
          </a:p>
        </p:txBody>
      </p:sp>
    </p:spTree>
    <p:extLst>
      <p:ext uri="{BB962C8B-B14F-4D97-AF65-F5344CB8AC3E}">
        <p14:creationId xmlns:p14="http://schemas.microsoft.com/office/powerpoint/2010/main" val="2527940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561975"/>
          </a:xfrm>
        </p:spPr>
        <p:txBody>
          <a:bodyPr/>
          <a:lstStyle/>
          <a:p>
            <a:r>
              <a:rPr lang="ru-RU" altLang="ru-RU" sz="3200" b="1" dirty="0">
                <a:latin typeface="Times New Roman" panose="02020603050405020304" pitchFamily="18" charset="0"/>
              </a:rPr>
              <a:t>Модули ввода-вывода</a:t>
            </a:r>
          </a:p>
        </p:txBody>
      </p:sp>
      <p:sp>
        <p:nvSpPr>
          <p:cNvPr id="7171" name="Rectangle 3"/>
          <p:cNvSpPr>
            <a:spLocks noGrp="1" noChangeArrowheads="1"/>
          </p:cNvSpPr>
          <p:nvPr>
            <p:ph type="body" idx="1"/>
          </p:nvPr>
        </p:nvSpPr>
        <p:spPr>
          <a:xfrm>
            <a:off x="457200" y="908050"/>
            <a:ext cx="8229600" cy="5218113"/>
          </a:xfrm>
        </p:spPr>
        <p:txBody>
          <a:bodyPr/>
          <a:lstStyle/>
          <a:p>
            <a:pPr marL="0" indent="0" algn="just">
              <a:lnSpc>
                <a:spcPct val="80000"/>
              </a:lnSpc>
              <a:buFontTx/>
              <a:buNone/>
              <a:tabLst>
                <a:tab pos="363538" algn="l"/>
              </a:tabLst>
            </a:pPr>
            <a:r>
              <a:rPr lang="ru-RU" altLang="ru-RU" sz="2400" dirty="0">
                <a:latin typeface="Times New Roman" panose="02020603050405020304" pitchFamily="18" charset="0"/>
              </a:rPr>
              <a:t>     При разработке подсистемы ввода/вывода должны быть решены следующие проблемы:</a:t>
            </a:r>
          </a:p>
          <a:p>
            <a:pPr marL="0" indent="0" algn="just">
              <a:lnSpc>
                <a:spcPct val="80000"/>
              </a:lnSpc>
              <a:buFontTx/>
              <a:buNone/>
              <a:tabLst>
                <a:tab pos="363538" algn="l"/>
              </a:tabLst>
            </a:pPr>
            <a:r>
              <a:rPr lang="ru-RU" altLang="ru-RU" sz="2400" b="1" dirty="0">
                <a:latin typeface="Times New Roman" panose="02020603050405020304" pitchFamily="18" charset="0"/>
              </a:rPr>
              <a:t>- </a:t>
            </a:r>
            <a:r>
              <a:rPr lang="ru-RU" altLang="ru-RU" sz="2400" b="1" i="1" dirty="0">
                <a:latin typeface="Times New Roman" panose="02020603050405020304" pitchFamily="18" charset="0"/>
              </a:rPr>
              <a:t>обеспечение возможность реализации машины с пере-</a:t>
            </a:r>
            <a:r>
              <a:rPr lang="ru-RU" altLang="ru-RU" sz="2400" b="1" i="1" dirty="0" err="1">
                <a:latin typeface="Times New Roman" panose="02020603050405020304" pitchFamily="18" charset="0"/>
              </a:rPr>
              <a:t>менной</a:t>
            </a:r>
            <a:r>
              <a:rPr lang="ru-RU" altLang="ru-RU" sz="2400" b="1" i="1" dirty="0">
                <a:latin typeface="Times New Roman" panose="02020603050405020304" pitchFamily="18" charset="0"/>
              </a:rPr>
              <a:t> конфигурацией. Для пользователя это означает наличие возможности легко дополнять машину новыми устройствами, изменять состав периферийных уст-</a:t>
            </a:r>
            <a:r>
              <a:rPr lang="ru-RU" altLang="ru-RU" sz="2400" b="1" i="1" dirty="0" err="1">
                <a:latin typeface="Times New Roman" panose="02020603050405020304" pitchFamily="18" charset="0"/>
              </a:rPr>
              <a:t>ройств</a:t>
            </a:r>
            <a:r>
              <a:rPr lang="ru-RU" altLang="ru-RU" sz="2400" b="1" i="1" dirty="0">
                <a:latin typeface="Times New Roman" panose="02020603050405020304" pitchFamily="18" charset="0"/>
              </a:rPr>
              <a:t> в соответствии с назначением ЭВМ.</a:t>
            </a:r>
          </a:p>
          <a:p>
            <a:pPr marL="0" indent="0" algn="just">
              <a:lnSpc>
                <a:spcPct val="80000"/>
              </a:lnSpc>
              <a:buFontTx/>
              <a:buNone/>
              <a:tabLst>
                <a:tab pos="363538" algn="l"/>
              </a:tabLst>
            </a:pPr>
            <a:r>
              <a:rPr lang="ru-RU" altLang="ru-RU" sz="2400" b="1" i="1" dirty="0">
                <a:latin typeface="Times New Roman" panose="02020603050405020304" pitchFamily="18" charset="0"/>
              </a:rPr>
              <a:t>- обеспечение параллельной периферийных устройств во времени работы процессора над программой и выполнения ими процедур ввода/вывода.</a:t>
            </a:r>
          </a:p>
          <a:p>
            <a:pPr marL="0" indent="0" algn="just">
              <a:lnSpc>
                <a:spcPct val="80000"/>
              </a:lnSpc>
              <a:buFontTx/>
              <a:buNone/>
              <a:tabLst>
                <a:tab pos="363538" algn="l"/>
              </a:tabLst>
            </a:pPr>
            <a:r>
              <a:rPr lang="ru-RU" altLang="ru-RU" sz="2400" b="1" i="1" dirty="0">
                <a:latin typeface="Times New Roman" panose="02020603050405020304" pitchFamily="18" charset="0"/>
              </a:rPr>
              <a:t>- упрощение и стандартизация программирования опера-</a:t>
            </a:r>
            <a:r>
              <a:rPr lang="ru-RU" altLang="ru-RU" sz="2400" b="1" i="1" dirty="0" err="1">
                <a:latin typeface="Times New Roman" panose="02020603050405020304" pitchFamily="18" charset="0"/>
              </a:rPr>
              <a:t>ций</a:t>
            </a:r>
            <a:r>
              <a:rPr lang="ru-RU" altLang="ru-RU" sz="2400" b="1" i="1" dirty="0">
                <a:latin typeface="Times New Roman" panose="02020603050405020304" pitchFamily="18" charset="0"/>
              </a:rPr>
              <a:t> ввода/вывода, обеспечение независимости </a:t>
            </a:r>
            <a:r>
              <a:rPr lang="ru-RU" altLang="ru-RU" sz="2400" b="1" i="1" dirty="0" err="1">
                <a:latin typeface="Times New Roman" panose="02020603050405020304" pitchFamily="18" charset="0"/>
              </a:rPr>
              <a:t>програм-мирования</a:t>
            </a:r>
            <a:r>
              <a:rPr lang="ru-RU" altLang="ru-RU" sz="2400" b="1" i="1" dirty="0">
                <a:latin typeface="Times New Roman" panose="02020603050405020304" pitchFamily="18" charset="0"/>
              </a:rPr>
              <a:t> ввода/вывода от особенностей того или иного периферийного устройства.</a:t>
            </a:r>
          </a:p>
          <a:p>
            <a:pPr marL="0" indent="0" algn="just">
              <a:lnSpc>
                <a:spcPct val="80000"/>
              </a:lnSpc>
              <a:buFontTx/>
              <a:buNone/>
              <a:tabLst>
                <a:tab pos="363538" algn="l"/>
              </a:tabLst>
            </a:pPr>
            <a:r>
              <a:rPr lang="ru-RU" altLang="ru-RU" sz="2400" b="1" i="1" dirty="0">
                <a:latin typeface="Times New Roman" panose="02020603050405020304" pitchFamily="18" charset="0"/>
              </a:rPr>
              <a:t>- обеспечение автоматического распознавания различных ситуаций, возникающих в периферийных устройствах, и ре-акции ядра ЭВМ на эти ситуации.</a:t>
            </a:r>
          </a:p>
        </p:txBody>
      </p:sp>
    </p:spTree>
    <p:extLst>
      <p:ext uri="{BB962C8B-B14F-4D97-AF65-F5344CB8AC3E}">
        <p14:creationId xmlns:p14="http://schemas.microsoft.com/office/powerpoint/2010/main" val="3364599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333375"/>
            <a:ext cx="8229600" cy="6119813"/>
          </a:xfrm>
        </p:spPr>
        <p:txBody>
          <a:bodyPr/>
          <a:lstStyle/>
          <a:p>
            <a:pPr marL="0" indent="0" algn="ctr">
              <a:lnSpc>
                <a:spcPct val="90000"/>
              </a:lnSpc>
              <a:buFontTx/>
              <a:buNone/>
            </a:pPr>
            <a:r>
              <a:rPr lang="ru-RU" altLang="ru-RU" sz="2400" u="sng">
                <a:latin typeface="Times New Roman" panose="02020603050405020304" pitchFamily="18" charset="0"/>
              </a:rPr>
              <a:t>Основные пути решения указанных проблем</a:t>
            </a:r>
          </a:p>
          <a:p>
            <a:pPr marL="0" indent="0" algn="just">
              <a:lnSpc>
                <a:spcPct val="90000"/>
              </a:lnSpc>
              <a:buFontTx/>
              <a:buNone/>
            </a:pPr>
            <a:r>
              <a:rPr lang="ru-RU" altLang="ru-RU" sz="2400" b="1" i="1">
                <a:latin typeface="Times New Roman" panose="02020603050405020304" pitchFamily="18" charset="0"/>
              </a:rPr>
              <a:t>Модульность.</a:t>
            </a:r>
            <a:r>
              <a:rPr lang="ru-RU" altLang="ru-RU" sz="2400" b="1">
                <a:latin typeface="Times New Roman" panose="02020603050405020304" pitchFamily="18" charset="0"/>
              </a:rPr>
              <a:t> </a:t>
            </a:r>
            <a:r>
              <a:rPr lang="ru-RU" altLang="ru-RU" sz="2400">
                <a:latin typeface="Times New Roman" panose="02020603050405020304" pitchFamily="18" charset="0"/>
              </a:rPr>
              <a:t>Средства вычислительной техники проек-тируются на основе модульного (или агрегатного) принципа. Он заключается в том, что отдельные устройства выпол-няются в виде конструктивно законченных модулей, которые могут сравнительно просто в нужных количествах и нужном составе объединяться, образуя ЭВМ. </a:t>
            </a:r>
          </a:p>
          <a:p>
            <a:pPr marL="0" indent="0" algn="just">
              <a:lnSpc>
                <a:spcPct val="90000"/>
              </a:lnSpc>
              <a:buFontTx/>
              <a:buNone/>
            </a:pPr>
            <a:r>
              <a:rPr lang="ru-RU" altLang="ru-RU" sz="2800" b="1" i="1">
                <a:latin typeface="Times New Roman" panose="02020603050405020304" pitchFamily="18" charset="0"/>
              </a:rPr>
              <a:t>Унифицированние</a:t>
            </a:r>
            <a:r>
              <a:rPr lang="ru-RU" altLang="ru-RU" sz="2800" i="1">
                <a:latin typeface="Times New Roman" panose="02020603050405020304" pitchFamily="18" charset="0"/>
              </a:rPr>
              <a:t> </a:t>
            </a:r>
            <a:r>
              <a:rPr lang="ru-RU" altLang="ru-RU" sz="2800">
                <a:latin typeface="Times New Roman" panose="02020603050405020304" pitchFamily="18" charset="0"/>
              </a:rPr>
              <a:t>(не зависящие от типа перифе-рийных устройств) </a:t>
            </a:r>
            <a:r>
              <a:rPr lang="ru-RU" altLang="ru-RU" sz="2800" b="1" i="1">
                <a:latin typeface="Times New Roman" panose="02020603050405020304" pitchFamily="18" charset="0"/>
              </a:rPr>
              <a:t>форматов данных</a:t>
            </a:r>
            <a:r>
              <a:rPr lang="ru-RU" altLang="ru-RU" sz="2800">
                <a:latin typeface="Times New Roman" panose="02020603050405020304" pitchFamily="18" charset="0"/>
              </a:rPr>
              <a:t>, которыми периферийные устройства обмениваются с ядром ЭВМ, в том числе и унифицированный формат со-общения, которые периферийное устройство посы-лает в ядро о своем состоянии. Преобразование в индивидуальные форматы данных осуществляют контроллеры и адаптеры</a:t>
            </a:r>
            <a:r>
              <a:rPr lang="ru-RU" altLang="ru-RU"/>
              <a:t>.</a:t>
            </a:r>
          </a:p>
        </p:txBody>
      </p:sp>
    </p:spTree>
    <p:extLst>
      <p:ext uri="{BB962C8B-B14F-4D97-AF65-F5344CB8AC3E}">
        <p14:creationId xmlns:p14="http://schemas.microsoft.com/office/powerpoint/2010/main" val="1769220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549275"/>
            <a:ext cx="8229600" cy="5576888"/>
          </a:xfrm>
        </p:spPr>
        <p:txBody>
          <a:bodyPr/>
          <a:lstStyle/>
          <a:p>
            <a:pPr marL="0" indent="363538" algn="just">
              <a:lnSpc>
                <a:spcPct val="80000"/>
              </a:lnSpc>
              <a:buFontTx/>
              <a:buNone/>
            </a:pPr>
            <a:r>
              <a:rPr lang="ru-RU" altLang="ru-RU" sz="2400" b="1" i="1">
                <a:latin typeface="Times New Roman" panose="02020603050405020304" pitchFamily="18" charset="0"/>
              </a:rPr>
              <a:t>Унифицирование интерфейса</a:t>
            </a:r>
            <a:r>
              <a:rPr lang="ru-RU" altLang="ru-RU" sz="2400">
                <a:latin typeface="Times New Roman" panose="02020603050405020304" pitchFamily="18" charset="0"/>
              </a:rPr>
              <a:t>,</a:t>
            </a:r>
            <a:r>
              <a:rPr lang="ru-RU" altLang="ru-RU" sz="2400" b="1">
                <a:latin typeface="Times New Roman" panose="02020603050405020304" pitchFamily="18" charset="0"/>
              </a:rPr>
              <a:t> </a:t>
            </a:r>
            <a:r>
              <a:rPr lang="ru-RU" altLang="ru-RU" sz="2400">
                <a:latin typeface="Times New Roman" panose="02020603050405020304" pitchFamily="18" charset="0"/>
              </a:rPr>
              <a:t>то есть унифицирование по составу и назначению наборов линий и шин, унифицирование схем подключения, сигналов и алгоритмов (протоколов) управления обменом информацией между ПУ и ядром ЭВМ..</a:t>
            </a:r>
            <a:endParaRPr lang="ru-RU" altLang="ru-RU" sz="2400" b="1" i="1">
              <a:latin typeface="Times New Roman" panose="02020603050405020304" pitchFamily="18" charset="0"/>
            </a:endParaRPr>
          </a:p>
          <a:p>
            <a:pPr marL="0" indent="363538" algn="just">
              <a:lnSpc>
                <a:spcPct val="80000"/>
              </a:lnSpc>
              <a:buFontTx/>
              <a:buNone/>
            </a:pPr>
            <a:r>
              <a:rPr lang="ru-RU" altLang="ru-RU" sz="2400" b="1" i="1">
                <a:latin typeface="Times New Roman" panose="02020603050405020304" pitchFamily="18" charset="0"/>
              </a:rPr>
              <a:t>Унифицирование формат и выбор команд</a:t>
            </a:r>
            <a:r>
              <a:rPr lang="ru-RU" altLang="ru-RU" sz="2400" b="1">
                <a:latin typeface="Times New Roman" panose="02020603050405020304" pitchFamily="18" charset="0"/>
              </a:rPr>
              <a:t> </a:t>
            </a:r>
            <a:r>
              <a:rPr lang="ru-RU" altLang="ru-RU" sz="2400" b="1" i="1">
                <a:latin typeface="Times New Roman" panose="02020603050405020304" pitchFamily="18" charset="0"/>
              </a:rPr>
              <a:t>процессора для операций ввода-вывода</a:t>
            </a:r>
            <a:r>
              <a:rPr lang="ru-RU" altLang="ru-RU" sz="2400">
                <a:latin typeface="Times New Roman" panose="02020603050405020304" pitchFamily="18" charset="0"/>
              </a:rPr>
              <a:t>. Операция ввода-вывода представляет для процессора просто операцию передачи данных независимо от особенностей принципа действия данного периферийного устройства, типа его носителя и тому подобное.</a:t>
            </a:r>
          </a:p>
          <a:p>
            <a:pPr marL="0" indent="363538" algn="just">
              <a:lnSpc>
                <a:spcPct val="80000"/>
              </a:lnSpc>
              <a:buFontTx/>
              <a:buNone/>
            </a:pPr>
            <a:r>
              <a:rPr lang="ru-RU" altLang="ru-RU" sz="2000">
                <a:latin typeface="Times New Roman" panose="02020603050405020304" pitchFamily="18" charset="0"/>
              </a:rPr>
              <a:t>Многие функции управления операциями ввода-вывода (например, управление прямым доступом к памяти) являются общими, они не зависят от типа периферийного устройства. Другие являются специфичными для данного типа устройств. Выполнение общих функций возлагают на общие для групп периферийных устройств контроллеры прямого доступа к памяти, процессоры (каналы) ввода-вывода, а специфических – на специализированные для конкретного типа ПУ электронные блоки управления (адаптеры).</a:t>
            </a:r>
          </a:p>
        </p:txBody>
      </p:sp>
    </p:spTree>
    <p:extLst>
      <p:ext uri="{BB962C8B-B14F-4D97-AF65-F5344CB8AC3E}">
        <p14:creationId xmlns:p14="http://schemas.microsoft.com/office/powerpoint/2010/main" val="3242722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333375"/>
            <a:ext cx="8229600" cy="6119813"/>
          </a:xfrm>
        </p:spPr>
        <p:txBody>
          <a:bodyPr/>
          <a:lstStyle/>
          <a:p>
            <a:pPr marL="0" indent="363538" algn="just">
              <a:lnSpc>
                <a:spcPct val="90000"/>
              </a:lnSpc>
              <a:buFontTx/>
              <a:buNone/>
            </a:pPr>
            <a:r>
              <a:rPr lang="ru-RU" altLang="ru-RU" sz="2400" b="1" i="1">
                <a:latin typeface="Times New Roman" panose="02020603050405020304" pitchFamily="18" charset="0"/>
              </a:rPr>
              <a:t>Унифицированный подход к форматам данных и команд, интерфейсу обеспечивают переход к модульному выполнению устройств ЭВМ, а тот, в свою очередь, дает возможность модификации в зависимости от запросов пользователя.</a:t>
            </a:r>
            <a:r>
              <a:rPr lang="ru-RU" altLang="ru-RU" sz="2400">
                <a:latin typeface="Times New Roman" panose="02020603050405020304" pitchFamily="18" charset="0"/>
              </a:rPr>
              <a:t> </a:t>
            </a:r>
            <a:r>
              <a:rPr lang="ru-RU" altLang="ru-RU" sz="2400" b="1" i="1" u="sng">
                <a:latin typeface="Times New Roman" panose="02020603050405020304" pitchFamily="18" charset="0"/>
              </a:rPr>
              <a:t>Система ввода-вывода</a:t>
            </a:r>
            <a:r>
              <a:rPr lang="en-US" altLang="ru-RU" sz="2400" b="1" i="1" u="sng">
                <a:latin typeface="Times New Roman" panose="02020603050405020304" pitchFamily="18" charset="0"/>
              </a:rPr>
              <a:t> </a:t>
            </a:r>
            <a:r>
              <a:rPr lang="ru-RU" altLang="ru-RU" sz="2400" b="1" i="1" u="sng">
                <a:latin typeface="Times New Roman" panose="02020603050405020304" pitchFamily="18" charset="0"/>
              </a:rPr>
              <a:t>тоже построена по модульному принципу</a:t>
            </a:r>
            <a:r>
              <a:rPr lang="ru-RU" altLang="ru-RU" sz="2400" b="1" i="1">
                <a:latin typeface="Times New Roman" panose="02020603050405020304" pitchFamily="18" charset="0"/>
              </a:rPr>
              <a:t>. </a:t>
            </a:r>
          </a:p>
          <a:p>
            <a:pPr marL="0" indent="363538" algn="just">
              <a:lnSpc>
                <a:spcPct val="90000"/>
              </a:lnSpc>
              <a:buFontTx/>
              <a:buNone/>
            </a:pPr>
            <a:r>
              <a:rPr lang="ru-RU" altLang="ru-RU" sz="2400">
                <a:latin typeface="Times New Roman" panose="02020603050405020304" pitchFamily="18" charset="0"/>
              </a:rPr>
              <a:t>Модульная организация опирается на магистральный принцип обмена информации. </a:t>
            </a:r>
            <a:r>
              <a:rPr lang="ru-RU" altLang="ru-RU" sz="2400" b="1" i="1">
                <a:latin typeface="Times New Roman" panose="02020603050405020304" pitchFamily="18" charset="0"/>
              </a:rPr>
              <a:t>Системная магистраль – это набор электронных линий, связывающих воедино по адресации памяти, передачи данных и служебных сигналов процессор, память и периферийные устройства.</a:t>
            </a:r>
            <a:r>
              <a:rPr lang="ru-RU" altLang="ru-RU" sz="2400">
                <a:latin typeface="Times New Roman" panose="02020603050405020304" pitchFamily="18" charset="0"/>
              </a:rPr>
              <a:t> Физическое подключение отдельных модулей компьютера к осуществляется с помощью </a:t>
            </a:r>
            <a:r>
              <a:rPr lang="ru-RU" altLang="ru-RU" sz="2400" b="1" i="1">
                <a:latin typeface="Times New Roman" panose="02020603050405020304" pitchFamily="18" charset="0"/>
              </a:rPr>
              <a:t>контроллеров</a:t>
            </a:r>
            <a:r>
              <a:rPr lang="ru-RU" altLang="ru-RU" sz="2400">
                <a:latin typeface="Times New Roman" panose="02020603050405020304" pitchFamily="18" charset="0"/>
              </a:rPr>
              <a:t>, а на програм-мном обеспечивается </a:t>
            </a:r>
            <a:r>
              <a:rPr lang="ru-RU" altLang="ru-RU" sz="2400" b="1" i="1">
                <a:latin typeface="Times New Roman" panose="02020603050405020304" pitchFamily="18" charset="0"/>
              </a:rPr>
              <a:t>драйверами</a:t>
            </a:r>
            <a:r>
              <a:rPr lang="ru-RU" altLang="ru-RU" sz="2400">
                <a:latin typeface="Times New Roman" panose="02020603050405020304" pitchFamily="18" charset="0"/>
              </a:rPr>
              <a:t>. Контроллер принимает сигнал от процессора и дешифрует его, чтобы соответству-ющее устройство смогло принять этот сигнал и отреа-гировать на него. За реакцию устройства процессор не отве-чает – это функция контроллера. </a:t>
            </a:r>
          </a:p>
        </p:txBody>
      </p:sp>
    </p:spTree>
    <p:extLst>
      <p:ext uri="{BB962C8B-B14F-4D97-AF65-F5344CB8AC3E}">
        <p14:creationId xmlns:p14="http://schemas.microsoft.com/office/powerpoint/2010/main" val="3842112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333375"/>
            <a:ext cx="8229600" cy="6119813"/>
          </a:xfrm>
        </p:spPr>
        <p:txBody>
          <a:bodyPr/>
          <a:lstStyle/>
          <a:p>
            <a:pPr marL="0" indent="363538" algn="just">
              <a:lnSpc>
                <a:spcPct val="80000"/>
              </a:lnSpc>
              <a:buFontTx/>
              <a:buNone/>
            </a:pPr>
            <a:r>
              <a:rPr lang="ru-RU" altLang="ru-RU" sz="2400">
                <a:latin typeface="Times New Roman" panose="02020603050405020304" pitchFamily="18" charset="0"/>
              </a:rPr>
              <a:t>Шина данных является двунаправленным устройством</a:t>
            </a:r>
            <a:r>
              <a:rPr lang="ru-RU" altLang="ru-RU" sz="1600">
                <a:latin typeface="Times New Roman" panose="02020603050405020304" pitchFamily="18" charset="0"/>
              </a:rPr>
              <a:t>. </a:t>
            </a:r>
          </a:p>
          <a:p>
            <a:pPr marL="0" indent="363538" algn="just">
              <a:lnSpc>
                <a:spcPct val="80000"/>
              </a:lnSpc>
              <a:buFontTx/>
              <a:buNone/>
            </a:pPr>
            <a:r>
              <a:rPr lang="ru-RU" altLang="ru-RU" sz="2400">
                <a:latin typeface="Times New Roman" panose="02020603050405020304" pitchFamily="18" charset="0"/>
              </a:rPr>
              <a:t>К основным режимам работы процессора с использо-ванием шины данных относятся следующие: </a:t>
            </a:r>
            <a:r>
              <a:rPr lang="ru-RU" altLang="ru-RU" sz="2400" b="1" i="1">
                <a:latin typeface="Times New Roman" panose="02020603050405020304" pitchFamily="18" charset="0"/>
              </a:rPr>
              <a:t>запись/чтение данных из оперативной памяти и из внешних запоминающих устройств, чтение данных с устройств ввода, пересылка данных на устройства вывода.</a:t>
            </a:r>
            <a:r>
              <a:rPr lang="ru-RU" altLang="ru-RU" sz="2400">
                <a:latin typeface="Times New Roman" panose="02020603050405020304" pitchFamily="18" charset="0"/>
              </a:rPr>
              <a:t> Выбор абонента по обмену данными производит процессор, который формирует код адреса данного устройства, а для ОЗУ – код адреса ячейки памяти. Код адреса передается по </a:t>
            </a:r>
            <a:r>
              <a:rPr lang="ru-RU" altLang="ru-RU" sz="2400" b="1" i="1">
                <a:latin typeface="Times New Roman" panose="02020603050405020304" pitchFamily="18" charset="0"/>
              </a:rPr>
              <a:t>адресной шине,</a:t>
            </a:r>
            <a:r>
              <a:rPr lang="ru-RU" altLang="ru-RU" sz="2400">
                <a:latin typeface="Times New Roman" panose="02020603050405020304" pitchFamily="18" charset="0"/>
              </a:rPr>
              <a:t> причем сигналы передаются в одном направлении, от процессора к устройствам. Эта шина является однонаправленной.</a:t>
            </a:r>
          </a:p>
          <a:p>
            <a:pPr marL="0" indent="363538" algn="just">
              <a:lnSpc>
                <a:spcPct val="80000"/>
              </a:lnSpc>
              <a:buFontTx/>
              <a:buNone/>
            </a:pPr>
            <a:r>
              <a:rPr lang="ru-RU" altLang="ru-RU" sz="2400">
                <a:latin typeface="Times New Roman" panose="02020603050405020304" pitchFamily="18" charset="0"/>
              </a:rPr>
              <a:t>Система ввода-вывода содержит такие модули, как </a:t>
            </a:r>
            <a:r>
              <a:rPr lang="ru-RU" altLang="ru-RU" sz="2400" b="1" i="1">
                <a:latin typeface="Times New Roman" panose="02020603050405020304" pitchFamily="18" charset="0"/>
              </a:rPr>
              <a:t>системная магистраль, контроллеры, адаптеры, дисководы, внутренние запоминающие устройства и модемы</a:t>
            </a:r>
            <a:r>
              <a:rPr lang="ru-RU" altLang="ru-RU" sz="2400">
                <a:latin typeface="Times New Roman" panose="02020603050405020304" pitchFamily="18" charset="0"/>
              </a:rPr>
              <a:t>. Кроме них в качестве модулей системы ввода-вывода можно рассматривать и внешние устройства, а также подключаемые модемы. Внешние устройства подключаются к компьютеру через порты </a:t>
            </a:r>
          </a:p>
        </p:txBody>
      </p:sp>
    </p:spTree>
    <p:extLst>
      <p:ext uri="{BB962C8B-B14F-4D97-AF65-F5344CB8AC3E}">
        <p14:creationId xmlns:p14="http://schemas.microsoft.com/office/powerpoint/2010/main" val="1901864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561975"/>
          </a:xfrm>
        </p:spPr>
        <p:txBody>
          <a:bodyPr/>
          <a:lstStyle/>
          <a:p>
            <a:r>
              <a:rPr lang="ru-RU" altLang="ru-RU" sz="3200" b="1" dirty="0">
                <a:latin typeface="Times New Roman" panose="02020603050405020304" pitchFamily="18" charset="0"/>
              </a:rPr>
              <a:t>Команды ввода-вывода</a:t>
            </a:r>
            <a:r>
              <a:rPr lang="ru-RU" altLang="ru-RU" sz="4000" dirty="0"/>
              <a:t> </a:t>
            </a:r>
          </a:p>
        </p:txBody>
      </p:sp>
      <p:sp>
        <p:nvSpPr>
          <p:cNvPr id="12291" name="Rectangle 3"/>
          <p:cNvSpPr>
            <a:spLocks noGrp="1" noChangeArrowheads="1"/>
          </p:cNvSpPr>
          <p:nvPr>
            <p:ph type="body" idx="1"/>
          </p:nvPr>
        </p:nvSpPr>
        <p:spPr>
          <a:xfrm>
            <a:off x="457200" y="908050"/>
            <a:ext cx="8229600" cy="5218113"/>
          </a:xfrm>
        </p:spPr>
        <p:txBody>
          <a:bodyPr/>
          <a:lstStyle/>
          <a:p>
            <a:pPr marL="0" indent="363538" algn="just">
              <a:lnSpc>
                <a:spcPct val="90000"/>
              </a:lnSpc>
              <a:buFontTx/>
              <a:buNone/>
            </a:pPr>
            <a:r>
              <a:rPr lang="ru-RU" altLang="ru-RU" sz="2400">
                <a:latin typeface="Times New Roman" panose="02020603050405020304" pitchFamily="18" charset="0"/>
              </a:rPr>
              <a:t>Единый интерфейс для подключения устройств ввода-вывода нашел интерпретацию и на программно-командном уровне. С этой точки зрения можно разделить устройства ввода-вывода на относительно небольшое число типов, отли-чающихся по набору операций, которые могут быть ими вы-полнены, считая все остальные различия несущественными. </a:t>
            </a:r>
          </a:p>
          <a:p>
            <a:pPr marL="0" indent="363538" algn="just">
              <a:lnSpc>
                <a:spcPct val="90000"/>
              </a:lnSpc>
              <a:buFontTx/>
              <a:buNone/>
            </a:pPr>
            <a:r>
              <a:rPr lang="ru-RU" altLang="ru-RU" sz="2400">
                <a:latin typeface="Times New Roman" panose="02020603050405020304" pitchFamily="18" charset="0"/>
              </a:rPr>
              <a:t>Затем можно специфицировать интерфейсы между ядром операционной системы, осуществляющим некоторую общую политику ввода-вывода, и программными частями, непосредственно управляющими устройствами, для каждого из таких типов.</a:t>
            </a:r>
          </a:p>
          <a:p>
            <a:pPr marL="0" indent="363538" algn="just">
              <a:lnSpc>
                <a:spcPct val="90000"/>
              </a:lnSpc>
              <a:buFontTx/>
              <a:buNone/>
            </a:pPr>
            <a:r>
              <a:rPr lang="ru-RU" altLang="ru-RU" sz="2400">
                <a:latin typeface="Times New Roman" panose="02020603050405020304" pitchFamily="18" charset="0"/>
              </a:rPr>
              <a:t>Фактически, в системе ввода-вывода реализуется принцип </a:t>
            </a:r>
            <a:r>
              <a:rPr lang="ru-RU" altLang="ru-RU" sz="2400" b="1" i="1">
                <a:latin typeface="Times New Roman" panose="02020603050405020304" pitchFamily="18" charset="0"/>
              </a:rPr>
              <a:t>уровневого </a:t>
            </a:r>
            <a:r>
              <a:rPr lang="ru-RU" altLang="ru-RU" sz="2400">
                <a:latin typeface="Times New Roman" panose="02020603050405020304" pitchFamily="18" charset="0"/>
              </a:rPr>
              <a:t>или</a:t>
            </a:r>
            <a:r>
              <a:rPr lang="ru-RU" altLang="ru-RU" sz="2400" b="1">
                <a:latin typeface="Times New Roman" panose="02020603050405020304" pitchFamily="18" charset="0"/>
              </a:rPr>
              <a:t> </a:t>
            </a:r>
            <a:r>
              <a:rPr lang="ru-RU" altLang="ru-RU" sz="2400" b="1" i="1">
                <a:latin typeface="Times New Roman" panose="02020603050405020304" pitchFamily="18" charset="0"/>
              </a:rPr>
              <a:t>слоеного построения</a:t>
            </a:r>
            <a:r>
              <a:rPr lang="ru-RU" altLang="ru-RU" sz="2400">
                <a:latin typeface="Times New Roman" panose="02020603050405020304" pitchFamily="18" charset="0"/>
              </a:rPr>
              <a:t> системы управления вводом-выводом для операционной системы</a:t>
            </a:r>
            <a:r>
              <a:rPr lang="ru-RU" altLang="ru-RU" sz="2800"/>
              <a:t>. </a:t>
            </a:r>
          </a:p>
        </p:txBody>
      </p:sp>
    </p:spTree>
    <p:extLst>
      <p:ext uri="{BB962C8B-B14F-4D97-AF65-F5344CB8AC3E}">
        <p14:creationId xmlns:p14="http://schemas.microsoft.com/office/powerpoint/2010/main" val="3794257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57200" y="333375"/>
            <a:ext cx="8229600" cy="6119813"/>
          </a:xfrm>
        </p:spPr>
        <p:txBody>
          <a:bodyPr/>
          <a:lstStyle/>
          <a:p>
            <a:pPr marL="0" indent="363538" algn="just">
              <a:lnSpc>
                <a:spcPct val="90000"/>
              </a:lnSpc>
              <a:buFontTx/>
              <a:buNone/>
            </a:pPr>
            <a:endParaRPr lang="ru-RU" altLang="ru-RU" sz="2400">
              <a:latin typeface="Times New Roman" panose="02020603050405020304" pitchFamily="18" charset="0"/>
            </a:endParaRPr>
          </a:p>
          <a:p>
            <a:pPr marL="0" indent="363538" algn="just">
              <a:lnSpc>
                <a:spcPct val="90000"/>
              </a:lnSpc>
              <a:buFontTx/>
              <a:buNone/>
            </a:pPr>
            <a:r>
              <a:rPr lang="ru-RU" altLang="ru-RU" sz="2400">
                <a:latin typeface="Times New Roman" panose="02020603050405020304" pitchFamily="18" charset="0"/>
              </a:rPr>
              <a:t>Два нижних уровня этой слоеной системы составляет </a:t>
            </a:r>
            <a:r>
              <a:rPr lang="ru-RU" altLang="ru-RU" sz="2400" b="1" i="1">
                <a:latin typeface="Times New Roman" panose="02020603050405020304" pitchFamily="18" charset="0"/>
              </a:rPr>
              <a:t>hardware </a:t>
            </a:r>
            <a:r>
              <a:rPr lang="ru-RU" altLang="ru-RU" sz="2400">
                <a:latin typeface="Times New Roman" panose="02020603050405020304" pitchFamily="18" charset="0"/>
              </a:rPr>
              <a:t>(аппаратное обеспечение – электронные и механические части, исключая программное обеспечение): сами устройства, непосредственно выполняющие операции, и их контроллеры, служащие для организации совместной работы устройств и остальной вычислительной системы.</a:t>
            </a:r>
          </a:p>
          <a:p>
            <a:pPr marL="0" indent="363538" algn="just">
              <a:lnSpc>
                <a:spcPct val="90000"/>
              </a:lnSpc>
              <a:buFontTx/>
              <a:buNone/>
            </a:pPr>
            <a:r>
              <a:rPr lang="ru-RU" altLang="ru-RU" sz="2400">
                <a:latin typeface="Times New Roman" panose="02020603050405020304" pitchFamily="18" charset="0"/>
              </a:rPr>
              <a:t>Следующий уровень составляют </a:t>
            </a:r>
            <a:r>
              <a:rPr lang="ru-RU" altLang="ru-RU" sz="2400" b="1" i="1">
                <a:latin typeface="Times New Roman" panose="02020603050405020304" pitchFamily="18" charset="0"/>
              </a:rPr>
              <a:t>драйверы устройств ввода-вывода</a:t>
            </a:r>
            <a:r>
              <a:rPr lang="ru-RU" altLang="ru-RU" sz="2400">
                <a:latin typeface="Times New Roman" panose="02020603050405020304" pitchFamily="18" charset="0"/>
              </a:rPr>
              <a:t>, скрывающие от разработчиков операционных систем особенности функционирования конкретных приборов и обеспечивающие четко определенный интерфейс между hardware и вышележащим уровнем – уровнем </a:t>
            </a:r>
            <a:r>
              <a:rPr lang="ru-RU" altLang="ru-RU" sz="2400" b="1" i="1">
                <a:latin typeface="Times New Roman" panose="02020603050405020304" pitchFamily="18" charset="0"/>
              </a:rPr>
              <a:t>базовой подсистемы ввода-вывода</a:t>
            </a:r>
            <a:r>
              <a:rPr lang="ru-RU" altLang="ru-RU" sz="2400">
                <a:latin typeface="Times New Roman" panose="02020603050405020304" pitchFamily="18" charset="0"/>
              </a:rPr>
              <a:t>, которая, в свою очередь, предоставляет механизм взаимодействия между драйверами и программной частью вычислительной системы в целом </a:t>
            </a:r>
          </a:p>
        </p:txBody>
      </p:sp>
    </p:spTree>
    <p:extLst>
      <p:ext uri="{BB962C8B-B14F-4D97-AF65-F5344CB8AC3E}">
        <p14:creationId xmlns:p14="http://schemas.microsoft.com/office/powerpoint/2010/main" val="961886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amp;Scy;&amp;tcy;&amp;rcy;&amp;ucy;&amp;kcy;&amp;tcy;&amp;ucy;&amp;rcy;&amp;acy; &amp;scy;&amp;icy;&amp;scy;&amp;tcy;&amp;iecy;&amp;mcy;&amp;ycy; &amp;vcy;&amp;vcy;&amp;ocy;&amp;dcy;&amp;acy;-&amp;vcy;&amp;ycy;&amp;vcy;&amp;ocy;&amp;dcy;&amp;acy;"/>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0825" y="260350"/>
            <a:ext cx="8569325" cy="6264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98515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23850" y="260350"/>
            <a:ext cx="8569325" cy="6192838"/>
          </a:xfrm>
        </p:spPr>
        <p:txBody>
          <a:bodyPr/>
          <a:lstStyle/>
          <a:p>
            <a:pPr marL="0" indent="363538" algn="just">
              <a:lnSpc>
                <a:spcPct val="80000"/>
              </a:lnSpc>
              <a:buFontTx/>
              <a:buNone/>
            </a:pPr>
            <a:r>
              <a:rPr lang="ru-RU" altLang="ru-RU" sz="2400" b="1" i="1">
                <a:latin typeface="Times New Roman" panose="02020603050405020304" pitchFamily="18" charset="0"/>
              </a:rPr>
              <a:t>Базовая подсистема ввода-вывода (</a:t>
            </a:r>
            <a:r>
              <a:rPr lang="en-US" altLang="ru-RU" sz="2400" b="1" i="1">
                <a:latin typeface="Times New Roman" panose="02020603050405020304" pitchFamily="18" charset="0"/>
              </a:rPr>
              <a:t>BIOS</a:t>
            </a:r>
            <a:r>
              <a:rPr lang="ru-RU" altLang="ru-RU" sz="2400" b="1" i="1">
                <a:latin typeface="Times New Roman" panose="02020603050405020304" pitchFamily="18" charset="0"/>
              </a:rPr>
              <a:t>) служит посредником между процессами вычислительной системы и набором драйверов.</a:t>
            </a:r>
            <a:r>
              <a:rPr lang="ru-RU" altLang="ru-RU" sz="2400">
                <a:latin typeface="Times New Roman" panose="02020603050405020304" pitchFamily="18" charset="0"/>
              </a:rPr>
              <a:t> Системные вызовы для выполнения операций ввода-вывода трансформируются ею в вызовы функций необходимого драйвера устройства.</a:t>
            </a:r>
          </a:p>
          <a:p>
            <a:pPr marL="0" indent="363538" algn="just">
              <a:lnSpc>
                <a:spcPct val="80000"/>
              </a:lnSpc>
              <a:buFontTx/>
              <a:buNone/>
            </a:pPr>
            <a:r>
              <a:rPr lang="ru-RU" altLang="ru-RU" sz="2400">
                <a:latin typeface="Times New Roman" panose="02020603050405020304" pitchFamily="18" charset="0"/>
              </a:rPr>
              <a:t>Обязанности базовой подсистемы не сводятся к выполнению только действий трансляции общего системного вызова в обращение к частной функции драйвера. Базовая подсистема предоставляет системе такие услуги, как: </a:t>
            </a:r>
            <a:endParaRPr lang="ru-RU" altLang="ru-RU" sz="2400" b="1" i="1">
              <a:latin typeface="Times New Roman" panose="02020603050405020304" pitchFamily="18" charset="0"/>
            </a:endParaRPr>
          </a:p>
          <a:p>
            <a:pPr marL="0" indent="363538" algn="just">
              <a:lnSpc>
                <a:spcPct val="80000"/>
              </a:lnSpc>
              <a:buFontTx/>
              <a:buNone/>
            </a:pPr>
            <a:r>
              <a:rPr lang="ru-RU" altLang="ru-RU" sz="2400" b="1" i="1">
                <a:latin typeface="Times New Roman" panose="02020603050405020304" pitchFamily="18" charset="0"/>
              </a:rPr>
              <a:t>- поддержка блокирующихся, деблокирующихся и асинхронных системных вызовов, </a:t>
            </a:r>
          </a:p>
          <a:p>
            <a:pPr marL="0" indent="363538" algn="just">
              <a:lnSpc>
                <a:spcPct val="80000"/>
              </a:lnSpc>
              <a:buFontTx/>
              <a:buNone/>
            </a:pPr>
            <a:r>
              <a:rPr lang="ru-RU" altLang="ru-RU" sz="2400" b="1" i="1">
                <a:latin typeface="Times New Roman" panose="02020603050405020304" pitchFamily="18" charset="0"/>
              </a:rPr>
              <a:t>- буферизация и кэширование входных и выходных данных, </a:t>
            </a:r>
          </a:p>
          <a:p>
            <a:pPr marL="0" indent="363538" algn="just">
              <a:lnSpc>
                <a:spcPct val="80000"/>
              </a:lnSpc>
              <a:buFontTx/>
              <a:buNone/>
            </a:pPr>
            <a:r>
              <a:rPr lang="ru-RU" altLang="ru-RU" sz="2400" b="1" i="1">
                <a:latin typeface="Times New Roman" panose="02020603050405020304" pitchFamily="18" charset="0"/>
              </a:rPr>
              <a:t>- осуществление монопольного захвата внешних устройств, </a:t>
            </a:r>
          </a:p>
          <a:p>
            <a:pPr marL="0" indent="363538" algn="just">
              <a:lnSpc>
                <a:spcPct val="80000"/>
              </a:lnSpc>
              <a:buFontTx/>
              <a:buChar char="-"/>
            </a:pPr>
            <a:r>
              <a:rPr lang="ru-RU" altLang="ru-RU" sz="2400" b="1" i="1">
                <a:latin typeface="Times New Roman" panose="02020603050405020304" pitchFamily="18" charset="0"/>
              </a:rPr>
              <a:t> обработка ошибок и прерываний, возникающих при операциях ввода-вывода,</a:t>
            </a:r>
            <a:r>
              <a:rPr lang="ru-RU" altLang="ru-RU" sz="2400">
                <a:latin typeface="Times New Roman" panose="02020603050405020304" pitchFamily="18" charset="0"/>
              </a:rPr>
              <a:t> </a:t>
            </a:r>
          </a:p>
          <a:p>
            <a:pPr marL="0" indent="363538" algn="just">
              <a:lnSpc>
                <a:spcPct val="80000"/>
              </a:lnSpc>
              <a:buFontTx/>
              <a:buNone/>
            </a:pPr>
            <a:r>
              <a:rPr lang="ru-RU" altLang="ru-RU" sz="2400" b="1" i="1">
                <a:latin typeface="Times New Roman" panose="02020603050405020304" pitchFamily="18" charset="0"/>
              </a:rPr>
              <a:t>- планирование последовательности запросов на выполнение этих операций.</a:t>
            </a:r>
            <a:r>
              <a:rPr lang="ru-RU" altLang="ru-RU" sz="2400">
                <a:latin typeface="Times New Roman" panose="02020603050405020304" pitchFamily="18" charset="0"/>
              </a:rPr>
              <a:t> </a:t>
            </a:r>
          </a:p>
        </p:txBody>
      </p:sp>
    </p:spTree>
    <p:extLst>
      <p:ext uri="{BB962C8B-B14F-4D97-AF65-F5344CB8AC3E}">
        <p14:creationId xmlns:p14="http://schemas.microsoft.com/office/powerpoint/2010/main" val="33095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Два вида деятельности вычислительной системы</a:t>
            </a:r>
          </a:p>
        </p:txBody>
      </p:sp>
      <p:sp>
        <p:nvSpPr>
          <p:cNvPr id="89091" name="Rectangle 3"/>
          <p:cNvSpPr>
            <a:spLocks noGrp="1" noRot="1" noChangeArrowheads="1"/>
          </p:cNvSpPr>
          <p:nvPr>
            <p:ph type="body" idx="1"/>
          </p:nvPr>
        </p:nvSpPr>
        <p:spPr>
          <a:xfrm>
            <a:off x="301625" y="1676400"/>
            <a:ext cx="8540750" cy="4956175"/>
          </a:xfrm>
        </p:spPr>
        <p:txBody>
          <a:bodyPr/>
          <a:lstStyle/>
          <a:p>
            <a:pPr eaLnBrk="1" hangingPunct="1">
              <a:lnSpc>
                <a:spcPct val="80000"/>
              </a:lnSpc>
              <a:buClr>
                <a:schemeClr val="tx1"/>
              </a:buClr>
              <a:defRPr/>
            </a:pPr>
            <a:r>
              <a:rPr lang="ru-RU" sz="2800" dirty="0"/>
              <a:t>Обработка информации</a:t>
            </a:r>
          </a:p>
          <a:p>
            <a:pPr eaLnBrk="1" hangingPunct="1">
              <a:lnSpc>
                <a:spcPct val="80000"/>
              </a:lnSpc>
              <a:buClr>
                <a:schemeClr val="tx1"/>
              </a:buClr>
              <a:defRPr/>
            </a:pPr>
            <a:r>
              <a:rPr lang="ru-RU" sz="2800" dirty="0"/>
              <a:t>Операции ввода-вывода</a:t>
            </a:r>
          </a:p>
          <a:p>
            <a:pPr eaLnBrk="1" hangingPunct="1">
              <a:lnSpc>
                <a:spcPct val="80000"/>
              </a:lnSpc>
              <a:spcBef>
                <a:spcPct val="100000"/>
              </a:spcBef>
              <a:spcAft>
                <a:spcPct val="60000"/>
              </a:spcAft>
              <a:buClr>
                <a:schemeClr val="tx1"/>
              </a:buClr>
              <a:buFont typeface="Wingdings" panose="05000000000000000000" pitchFamily="2" charset="2"/>
              <a:buNone/>
              <a:defRPr/>
            </a:pPr>
            <a:r>
              <a:rPr lang="ru-RU" sz="2000" dirty="0"/>
              <a:t>С точки зрения программиста: </a:t>
            </a:r>
          </a:p>
          <a:p>
            <a:pPr eaLnBrk="1" hangingPunct="1">
              <a:lnSpc>
                <a:spcPct val="80000"/>
              </a:lnSpc>
              <a:buClr>
                <a:schemeClr val="tx1"/>
              </a:buClr>
              <a:buFont typeface="Wingdings" panose="05000000000000000000" pitchFamily="2" charset="2"/>
              <a:buNone/>
              <a:defRPr/>
            </a:pPr>
            <a:r>
              <a:rPr lang="ru-RU" sz="2000" dirty="0"/>
              <a:t>	Обработка информации – </a:t>
            </a:r>
            <a:r>
              <a:rPr lang="ru-RU" sz="2000" dirty="0">
                <a:solidFill>
                  <a:schemeClr val="tx2"/>
                </a:solidFill>
              </a:rPr>
              <a:t>выполнение команд процессора над данными, находящимися в памяти, независимо от уровня иерархии</a:t>
            </a:r>
          </a:p>
          <a:p>
            <a:pPr eaLnBrk="1" hangingPunct="1">
              <a:lnSpc>
                <a:spcPct val="80000"/>
              </a:lnSpc>
              <a:buClr>
                <a:schemeClr val="tx1"/>
              </a:buClr>
              <a:buFont typeface="Wingdings" panose="05000000000000000000" pitchFamily="2" charset="2"/>
              <a:buNone/>
              <a:defRPr/>
            </a:pPr>
            <a:r>
              <a:rPr lang="ru-RU" sz="2000" dirty="0"/>
              <a:t>	Ввод-вывод – </a:t>
            </a:r>
            <a:r>
              <a:rPr lang="ru-RU" sz="2000" dirty="0">
                <a:solidFill>
                  <a:schemeClr val="tx2"/>
                </a:solidFill>
              </a:rPr>
              <a:t>обмен данными между памятью и устройствами, внешними по отношению к ней и процессору</a:t>
            </a:r>
          </a:p>
          <a:p>
            <a:pPr eaLnBrk="1" hangingPunct="1">
              <a:lnSpc>
                <a:spcPct val="80000"/>
              </a:lnSpc>
              <a:spcBef>
                <a:spcPct val="60000"/>
              </a:spcBef>
              <a:spcAft>
                <a:spcPct val="60000"/>
              </a:spcAft>
              <a:buClr>
                <a:schemeClr val="tx1"/>
              </a:buClr>
              <a:buFont typeface="Wingdings" panose="05000000000000000000" pitchFamily="2" charset="2"/>
              <a:buNone/>
              <a:defRPr/>
            </a:pPr>
            <a:r>
              <a:rPr lang="ru-RU" sz="2000" dirty="0"/>
              <a:t>С точки зрения ОС: </a:t>
            </a:r>
          </a:p>
          <a:p>
            <a:pPr eaLnBrk="1" hangingPunct="1">
              <a:lnSpc>
                <a:spcPct val="80000"/>
              </a:lnSpc>
              <a:buClr>
                <a:schemeClr val="tx1"/>
              </a:buClr>
              <a:buFont typeface="Wingdings" panose="05000000000000000000" pitchFamily="2" charset="2"/>
              <a:buNone/>
              <a:defRPr/>
            </a:pPr>
            <a:r>
              <a:rPr lang="ru-RU" sz="2000" dirty="0"/>
              <a:t>	Обработка информации – </a:t>
            </a:r>
            <a:r>
              <a:rPr lang="ru-RU" sz="2000" dirty="0">
                <a:solidFill>
                  <a:schemeClr val="tx2"/>
                </a:solidFill>
              </a:rPr>
              <a:t>выполнение команд процессора над данными, лежащими в памяти на уровнях не ниже основной памяти</a:t>
            </a:r>
          </a:p>
          <a:p>
            <a:pPr eaLnBrk="1" hangingPunct="1">
              <a:lnSpc>
                <a:spcPct val="80000"/>
              </a:lnSpc>
              <a:buClr>
                <a:schemeClr val="tx1"/>
              </a:buClr>
              <a:buFont typeface="Wingdings" panose="05000000000000000000" pitchFamily="2" charset="2"/>
              <a:buNone/>
              <a:defRPr/>
            </a:pPr>
            <a:r>
              <a:rPr lang="ru-RU" sz="2000" dirty="0"/>
              <a:t>	Ввод-вывод – </a:t>
            </a:r>
            <a:r>
              <a:rPr lang="ru-RU" sz="2000" dirty="0">
                <a:solidFill>
                  <a:schemeClr val="tx2"/>
                </a:solidFill>
              </a:rPr>
              <a:t>все остальное</a:t>
            </a:r>
          </a:p>
          <a:p>
            <a:pPr eaLnBrk="1" hangingPunct="1">
              <a:lnSpc>
                <a:spcPct val="80000"/>
              </a:lnSpc>
              <a:buClr>
                <a:schemeClr val="tx1"/>
              </a:buClr>
              <a:buFont typeface="Wingdings" panose="05000000000000000000" pitchFamily="2" charset="2"/>
              <a:buNone/>
              <a:defRPr/>
            </a:pPr>
            <a:endParaRPr lang="ru-RU" sz="2000" dirty="0">
              <a:solidFill>
                <a:schemeClr val="tx2"/>
              </a:solidFill>
            </a:endParaRPr>
          </a:p>
        </p:txBody>
      </p:sp>
    </p:spTree>
    <p:extLst>
      <p:ext uri="{BB962C8B-B14F-4D97-AF65-F5344CB8AC3E}">
        <p14:creationId xmlns:p14="http://schemas.microsoft.com/office/powerpoint/2010/main" val="3425817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89091">
                                            <p:txEl>
                                              <p:pRg st="5" end="5"/>
                                            </p:txEl>
                                          </p:spTgt>
                                        </p:tgtEl>
                                        <p:attrNameLst>
                                          <p:attrName>style.visibility</p:attrName>
                                        </p:attrNameLst>
                                      </p:cBhvr>
                                      <p:to>
                                        <p:strVal val="visible"/>
                                      </p:to>
                                    </p:set>
                                    <p:anim calcmode="lin" valueType="num">
                                      <p:cBhvr additive="base">
                                        <p:cTn id="37" dur="500" fill="hold"/>
                                        <p:tgtEl>
                                          <p:spTgt spid="890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9091">
                                            <p:txEl>
                                              <p:pRg st="6" end="6"/>
                                            </p:txEl>
                                          </p:spTgt>
                                        </p:tgtEl>
                                        <p:attrNameLst>
                                          <p:attrName>style.visibility</p:attrName>
                                        </p:attrNameLst>
                                      </p:cBhvr>
                                      <p:to>
                                        <p:strVal val="visible"/>
                                      </p:to>
                                    </p:set>
                                    <p:anim calcmode="lin" valueType="num">
                                      <p:cBhvr additive="base">
                                        <p:cTn id="43"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90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89091">
                                            <p:txEl>
                                              <p:pRg st="7" end="7"/>
                                            </p:txEl>
                                          </p:spTgt>
                                        </p:tgtEl>
                                        <p:attrNameLst>
                                          <p:attrName>style.visibility</p:attrName>
                                        </p:attrNameLst>
                                      </p:cBhvr>
                                      <p:to>
                                        <p:strVal val="visible"/>
                                      </p:to>
                                    </p:set>
                                    <p:anim calcmode="lin" valueType="num">
                                      <p:cBhvr additive="base">
                                        <p:cTn id="49"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90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188913"/>
            <a:ext cx="8229600" cy="6480175"/>
          </a:xfrm>
        </p:spPr>
        <p:txBody>
          <a:bodyPr/>
          <a:lstStyle/>
          <a:p>
            <a:pPr marL="0" indent="0" algn="just">
              <a:lnSpc>
                <a:spcPct val="80000"/>
              </a:lnSpc>
              <a:buFontTx/>
              <a:buNone/>
              <a:tabLst>
                <a:tab pos="363538" algn="l"/>
              </a:tabLst>
            </a:pPr>
            <a:r>
              <a:rPr lang="ru-RU" altLang="ru-RU" sz="1800">
                <a:latin typeface="Times New Roman" panose="02020603050405020304" pitchFamily="18" charset="0"/>
              </a:rPr>
              <a:t>     </a:t>
            </a:r>
            <a:r>
              <a:rPr lang="ru-RU" altLang="ru-RU" sz="2400">
                <a:latin typeface="Times New Roman" panose="02020603050405020304" pitchFamily="18" charset="0"/>
              </a:rPr>
              <a:t>При анализе работы системной магистрали следует учитывать, что она не только набор проводов, к которым единообразно подключаются все устройства компьютера, но и комплекс электрических и логических характеристик сигналов, действующих на линиях шины и учитывающих  </a:t>
            </a:r>
            <a:r>
              <a:rPr lang="ru-RU" altLang="ru-RU" sz="2400" b="1" i="1">
                <a:latin typeface="Times New Roman" panose="02020603050405020304" pitchFamily="18" charset="0"/>
              </a:rPr>
              <a:t>правила взаимодействия этих сигналов при выполнении тех или иных операций на шине. Это называется протоколами обмена информацией</a:t>
            </a:r>
            <a:r>
              <a:rPr lang="ru-RU" altLang="ru-RU" sz="2400">
                <a:latin typeface="Times New Roman" panose="02020603050405020304" pitchFamily="18" charset="0"/>
              </a:rPr>
              <a:t>. </a:t>
            </a:r>
          </a:p>
          <a:p>
            <a:pPr marL="0" indent="0" algn="just">
              <a:lnSpc>
                <a:spcPct val="80000"/>
              </a:lnSpc>
              <a:buFontTx/>
              <a:buNone/>
              <a:tabLst>
                <a:tab pos="363538" algn="l"/>
              </a:tabLst>
            </a:pPr>
            <a:r>
              <a:rPr lang="ru-RU" altLang="ru-RU" sz="2400">
                <a:latin typeface="Times New Roman" panose="02020603050405020304" pitchFamily="18" charset="0"/>
              </a:rPr>
              <a:t>     Рассмотренная система управлением основана на л</a:t>
            </a:r>
            <a:r>
              <a:rPr lang="ru-RU" altLang="ru-RU" sz="2400" b="1" i="1">
                <a:latin typeface="Times New Roman" panose="02020603050405020304" pitchFamily="18" charset="0"/>
              </a:rPr>
              <a:t>огических принципах организации ввода-вывода.</a:t>
            </a:r>
            <a:r>
              <a:rPr lang="ru-RU" altLang="ru-RU" sz="2400">
                <a:latin typeface="Times New Roman" panose="02020603050405020304" pitchFamily="18" charset="0"/>
              </a:rPr>
              <a:t> </a:t>
            </a:r>
          </a:p>
          <a:p>
            <a:pPr marL="0" indent="0" algn="just">
              <a:lnSpc>
                <a:spcPct val="80000"/>
              </a:lnSpc>
              <a:buFontTx/>
              <a:buNone/>
              <a:tabLst>
                <a:tab pos="363538" algn="l"/>
              </a:tabLst>
            </a:pPr>
            <a:r>
              <a:rPr lang="ru-RU" altLang="ru-RU" sz="2400">
                <a:latin typeface="Times New Roman" panose="02020603050405020304" pitchFamily="18" charset="0"/>
              </a:rPr>
              <a:t>    Процессор связан с системной шиной всеми своими вы</a:t>
            </a:r>
            <a:r>
              <a:rPr lang="en-US" altLang="ru-RU" sz="2400">
                <a:latin typeface="Times New Roman" panose="02020603050405020304" pitchFamily="18" charset="0"/>
              </a:rPr>
              <a:t>-</a:t>
            </a:r>
            <a:r>
              <a:rPr lang="ru-RU" altLang="ru-RU" sz="2400">
                <a:latin typeface="Times New Roman" panose="02020603050405020304" pitchFamily="18" charset="0"/>
              </a:rPr>
              <a:t>водами, важнейшими из которых являются: </a:t>
            </a:r>
            <a:r>
              <a:rPr lang="ru-RU" altLang="ru-RU" sz="2400" b="1" i="1">
                <a:latin typeface="Times New Roman" panose="02020603050405020304" pitchFamily="18" charset="0"/>
              </a:rPr>
              <a:t>набор линий ад</a:t>
            </a:r>
            <a:r>
              <a:rPr lang="en-US" altLang="ru-RU" sz="2400" b="1" i="1">
                <a:latin typeface="Times New Roman" panose="02020603050405020304" pitchFamily="18" charset="0"/>
              </a:rPr>
              <a:t>-</a:t>
            </a:r>
            <a:r>
              <a:rPr lang="ru-RU" altLang="ru-RU" sz="2400" b="1" i="1">
                <a:latin typeface="Times New Roman" panose="02020603050405020304" pitchFamily="18" charset="0"/>
              </a:rPr>
              <a:t>ресов, набор линий данных</a:t>
            </a:r>
            <a:r>
              <a:rPr lang="ru-RU" altLang="ru-RU" sz="2400">
                <a:latin typeface="Times New Roman" panose="02020603050405020304" pitchFamily="18" charset="0"/>
              </a:rPr>
              <a:t> и </a:t>
            </a:r>
            <a:r>
              <a:rPr lang="ru-RU" altLang="ru-RU" sz="2400" b="1" i="1">
                <a:latin typeface="Times New Roman" panose="02020603050405020304" pitchFamily="18" charset="0"/>
              </a:rPr>
              <a:t>сигнал управления</a:t>
            </a:r>
            <a:r>
              <a:rPr lang="ru-RU" altLang="ru-RU" sz="2400">
                <a:latin typeface="Times New Roman" panose="02020603050405020304" pitchFamily="18" charset="0"/>
              </a:rPr>
              <a:t> </a:t>
            </a:r>
            <a:r>
              <a:rPr lang="en-US" altLang="ru-RU" sz="2400">
                <a:latin typeface="Times New Roman" panose="02020603050405020304" pitchFamily="18" charset="0"/>
              </a:rPr>
              <a:t>&lt;</a:t>
            </a:r>
            <a:r>
              <a:rPr lang="ru-RU" altLang="ru-RU" sz="2400" b="1" i="1">
                <a:latin typeface="Times New Roman" panose="02020603050405020304" pitchFamily="18" charset="0"/>
              </a:rPr>
              <a:t>М / IO‘</a:t>
            </a:r>
            <a:r>
              <a:rPr lang="en-US" altLang="ru-RU" sz="2400" b="1" i="1">
                <a:latin typeface="Times New Roman" panose="02020603050405020304" pitchFamily="18" charset="0"/>
              </a:rPr>
              <a:t>&gt;</a:t>
            </a:r>
            <a:r>
              <a:rPr lang="ru-RU" altLang="ru-RU" sz="2400" b="1" i="1">
                <a:latin typeface="Times New Roman" panose="02020603050405020304" pitchFamily="18" charset="0"/>
              </a:rPr>
              <a:t>  </a:t>
            </a:r>
            <a:r>
              <a:rPr lang="ru-RU" altLang="ru-RU" sz="2400">
                <a:latin typeface="Times New Roman" panose="02020603050405020304" pitchFamily="18" charset="0"/>
              </a:rPr>
              <a:t>(</a:t>
            </a:r>
            <a:r>
              <a:rPr lang="ru-RU" altLang="ru-RU" sz="2400" b="1" i="1">
                <a:latin typeface="Times New Roman" panose="02020603050405020304" pitchFamily="18" charset="0"/>
              </a:rPr>
              <a:t>М</a:t>
            </a:r>
            <a:r>
              <a:rPr lang="ru-RU" altLang="ru-RU" sz="2400">
                <a:latin typeface="Times New Roman" panose="02020603050405020304" pitchFamily="18" charset="0"/>
              </a:rPr>
              <a:t> обозначает memory – память, </a:t>
            </a:r>
            <a:r>
              <a:rPr lang="ru-RU" altLang="ru-RU" sz="2400" b="1" i="1">
                <a:latin typeface="Times New Roman" panose="02020603050405020304" pitchFamily="18" charset="0"/>
              </a:rPr>
              <a:t>IO'</a:t>
            </a:r>
            <a:r>
              <a:rPr lang="ru-RU" altLang="ru-RU" sz="2400">
                <a:latin typeface="Times New Roman" panose="02020603050405020304" pitchFamily="18" charset="0"/>
              </a:rPr>
              <a:t> обозначает in-out – ввод-вывод; сигнал олицетворяет не операцию с памятью, а операцию ввода-вывода)). Это сложный сигнал на выходе микропроцессора, который формирует на системную маги</a:t>
            </a:r>
            <a:r>
              <a:rPr lang="en-US" altLang="ru-RU" sz="2400">
                <a:latin typeface="Times New Roman" panose="02020603050405020304" pitchFamily="18" charset="0"/>
              </a:rPr>
              <a:t>-</a:t>
            </a:r>
            <a:r>
              <a:rPr lang="ru-RU" altLang="ru-RU" sz="2400">
                <a:latin typeface="Times New Roman" panose="02020603050405020304" pitchFamily="18" charset="0"/>
              </a:rPr>
              <a:t>страль свои производные, образованные, как комбинации собственного значения с управляющими сигналами записи и чтения. </a:t>
            </a:r>
            <a:r>
              <a:rPr lang="ru-RU" altLang="ru-RU" sz="2400"/>
              <a:t> </a:t>
            </a:r>
          </a:p>
          <a:p>
            <a:pPr marL="0" indent="0" algn="just">
              <a:lnSpc>
                <a:spcPct val="80000"/>
              </a:lnSpc>
              <a:buFontTx/>
              <a:buNone/>
              <a:tabLst>
                <a:tab pos="363538" algn="l"/>
              </a:tabLst>
            </a:pPr>
            <a:r>
              <a:rPr lang="ru-RU" altLang="ru-RU" sz="2000">
                <a:latin typeface="Times New Roman" panose="02020603050405020304" pitchFamily="18" charset="0"/>
              </a:rPr>
              <a:t> </a:t>
            </a:r>
          </a:p>
        </p:txBody>
      </p:sp>
    </p:spTree>
    <p:extLst>
      <p:ext uri="{BB962C8B-B14F-4D97-AF65-F5344CB8AC3E}">
        <p14:creationId xmlns:p14="http://schemas.microsoft.com/office/powerpoint/2010/main" val="1941617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561975"/>
          </a:xfrm>
        </p:spPr>
        <p:txBody>
          <a:bodyPr/>
          <a:lstStyle/>
          <a:p>
            <a:r>
              <a:rPr lang="ru-RU" altLang="ru-RU" sz="2400" u="sng">
                <a:latin typeface="Times New Roman" panose="02020603050405020304" pitchFamily="18" charset="0"/>
              </a:rPr>
              <a:t>Пример использования простых операций ввода-вывода при работе с памятью</a:t>
            </a:r>
          </a:p>
        </p:txBody>
      </p:sp>
      <p:sp>
        <p:nvSpPr>
          <p:cNvPr id="18435" name="Rectangle 3"/>
          <p:cNvSpPr>
            <a:spLocks noGrp="1" noChangeArrowheads="1"/>
          </p:cNvSpPr>
          <p:nvPr>
            <p:ph type="body" idx="1"/>
          </p:nvPr>
        </p:nvSpPr>
        <p:spPr>
          <a:xfrm>
            <a:off x="457200" y="908050"/>
            <a:ext cx="8229600" cy="5218113"/>
          </a:xfrm>
        </p:spPr>
        <p:txBody>
          <a:bodyPr/>
          <a:lstStyle/>
          <a:p>
            <a:pPr marL="0" indent="363538" algn="just">
              <a:lnSpc>
                <a:spcPct val="80000"/>
              </a:lnSpc>
              <a:buFontTx/>
              <a:buNone/>
            </a:pPr>
            <a:r>
              <a:rPr lang="ru-RU" altLang="ru-RU" sz="2400">
                <a:latin typeface="Times New Roman" panose="02020603050405020304" pitchFamily="18" charset="0"/>
              </a:rPr>
              <a:t>При записи байта информации по некоторому адресу в память, процессор выставляет на шину адресов требуемый адрес, а на шину данных – байт информации, требующий записи. Устройство управления памятью расшифровывает адрес и, если он принадлежит памяти, принимает с шины данных поступившую информацию и заносит ее в соответствующую ячейку памяти. Описанная процедура отражает выполнение процессором команды типа</a:t>
            </a:r>
            <a:endParaRPr lang="ru-RU" altLang="ru-RU" sz="2400" b="1" i="1">
              <a:latin typeface="Times New Roman" panose="02020603050405020304" pitchFamily="18" charset="0"/>
            </a:endParaRPr>
          </a:p>
          <a:p>
            <a:pPr marL="0" indent="363538" algn="just">
              <a:lnSpc>
                <a:spcPct val="80000"/>
              </a:lnSpc>
              <a:buFontTx/>
              <a:buNone/>
            </a:pPr>
            <a:r>
              <a:rPr lang="ru-RU" altLang="ru-RU" sz="2400" b="1" i="1">
                <a:latin typeface="Times New Roman" panose="02020603050405020304" pitchFamily="18" charset="0"/>
              </a:rPr>
              <a:t>&lt;</a:t>
            </a:r>
            <a:r>
              <a:rPr lang="en-US" altLang="ru-RU" sz="2400" b="1" i="1">
                <a:latin typeface="Times New Roman" panose="02020603050405020304" pitchFamily="18" charset="0"/>
              </a:rPr>
              <a:t>mov </a:t>
            </a:r>
            <a:r>
              <a:rPr lang="en-US" altLang="ru-RU" sz="2400" i="1">
                <a:latin typeface="Times New Roman" panose="02020603050405020304" pitchFamily="18" charset="0"/>
              </a:rPr>
              <a:t>mem</a:t>
            </a:r>
            <a:r>
              <a:rPr lang="ru-RU" altLang="ru-RU" sz="2400" i="1">
                <a:latin typeface="Times New Roman" panose="02020603050405020304" pitchFamily="18" charset="0"/>
              </a:rPr>
              <a:t>, </a:t>
            </a:r>
            <a:r>
              <a:rPr lang="en-US" altLang="ru-RU" sz="2400" i="1">
                <a:latin typeface="Times New Roman" panose="02020603050405020304" pitchFamily="18" charset="0"/>
              </a:rPr>
              <a:t>AX</a:t>
            </a:r>
            <a:r>
              <a:rPr lang="ru-RU" altLang="ru-RU" sz="2400" i="1">
                <a:latin typeface="Times New Roman" panose="02020603050405020304" pitchFamily="18" charset="0"/>
              </a:rPr>
              <a:t>&gt;, </a:t>
            </a:r>
            <a:r>
              <a:rPr lang="ru-RU" altLang="ru-RU" sz="2400">
                <a:latin typeface="Times New Roman" panose="02020603050405020304" pitchFamily="18" charset="0"/>
              </a:rPr>
              <a:t>где </a:t>
            </a:r>
            <a:r>
              <a:rPr lang="en-US" altLang="ru-RU" sz="2400" i="1">
                <a:latin typeface="Times New Roman" panose="02020603050405020304" pitchFamily="18" charset="0"/>
              </a:rPr>
              <a:t>mem</a:t>
            </a:r>
            <a:r>
              <a:rPr lang="ru-RU" altLang="ru-RU" sz="2400" i="1">
                <a:latin typeface="Times New Roman" panose="02020603050405020304" pitchFamily="18" charset="0"/>
              </a:rPr>
              <a:t> – </a:t>
            </a:r>
            <a:r>
              <a:rPr lang="ru-RU" altLang="ru-RU" sz="2400">
                <a:latin typeface="Times New Roman" panose="02020603050405020304" pitchFamily="18" charset="0"/>
              </a:rPr>
              <a:t>обозначение ячейки памяти, принадлежащей сегменту данных программы.</a:t>
            </a:r>
          </a:p>
          <a:p>
            <a:pPr marL="0" indent="363538" algn="just">
              <a:lnSpc>
                <a:spcPct val="80000"/>
              </a:lnSpc>
              <a:buFontTx/>
              <a:buNone/>
            </a:pPr>
            <a:r>
              <a:rPr lang="ru-RU" altLang="ru-RU" sz="2400">
                <a:latin typeface="Times New Roman" panose="02020603050405020304" pitchFamily="18" charset="0"/>
              </a:rPr>
              <a:t>Если же процессор должен прочитать данные из памяти, выполняя команду типа</a:t>
            </a:r>
            <a:endParaRPr lang="ru-RU" altLang="ru-RU" sz="2400" b="1" i="1">
              <a:latin typeface="Times New Roman" panose="02020603050405020304" pitchFamily="18" charset="0"/>
            </a:endParaRPr>
          </a:p>
          <a:p>
            <a:pPr marL="0" indent="363538" algn="just">
              <a:lnSpc>
                <a:spcPct val="80000"/>
              </a:lnSpc>
              <a:buFontTx/>
              <a:buNone/>
            </a:pPr>
            <a:r>
              <a:rPr lang="ru-RU" altLang="ru-RU" sz="2400" b="1" i="1">
                <a:latin typeface="Times New Roman" panose="02020603050405020304" pitchFamily="18" charset="0"/>
              </a:rPr>
              <a:t>&lt;</a:t>
            </a:r>
            <a:r>
              <a:rPr lang="en-US" altLang="ru-RU" sz="2400" b="1" i="1">
                <a:latin typeface="Times New Roman" panose="02020603050405020304" pitchFamily="18" charset="0"/>
              </a:rPr>
              <a:t>mov</a:t>
            </a:r>
            <a:r>
              <a:rPr lang="en-US" altLang="ru-RU" sz="2400" i="1">
                <a:latin typeface="Times New Roman" panose="02020603050405020304" pitchFamily="18" charset="0"/>
              </a:rPr>
              <a:t> AX</a:t>
            </a:r>
            <a:r>
              <a:rPr lang="ru-RU" altLang="ru-RU" sz="2400" i="1">
                <a:latin typeface="Times New Roman" panose="02020603050405020304" pitchFamily="18" charset="0"/>
              </a:rPr>
              <a:t>,</a:t>
            </a:r>
            <a:r>
              <a:rPr lang="ru-RU" altLang="ru-RU" sz="2400" b="1" i="1">
                <a:latin typeface="Times New Roman" panose="02020603050405020304" pitchFamily="18" charset="0"/>
              </a:rPr>
              <a:t> </a:t>
            </a:r>
            <a:r>
              <a:rPr lang="en-US" altLang="ru-RU" sz="2400" i="1">
                <a:latin typeface="Times New Roman" panose="02020603050405020304" pitchFamily="18" charset="0"/>
              </a:rPr>
              <a:t>mem</a:t>
            </a:r>
            <a:r>
              <a:rPr lang="ru-RU" altLang="ru-RU" sz="2400" i="1">
                <a:latin typeface="Times New Roman" panose="02020603050405020304" pitchFamily="18" charset="0"/>
              </a:rPr>
              <a:t>&gt;, </a:t>
            </a:r>
            <a:r>
              <a:rPr lang="ru-RU" altLang="ru-RU" sz="2400">
                <a:latin typeface="Times New Roman" panose="02020603050405020304" pitchFamily="18" charset="0"/>
              </a:rPr>
              <a:t>то он выставляет на шине адресов требуемый адрес и ожидает поступления данных. Устрой-ство управления памятью, убедившись в наличии такого адреса в памяти, отыскивает требуемую ячейку, считывает из нее данные и выставляет их на шине данных. Процессор снимает данные с шины и отправляет их в указанный  операнд (в данном случае в регистр АХ).</a:t>
            </a:r>
          </a:p>
        </p:txBody>
      </p:sp>
    </p:spTree>
    <p:extLst>
      <p:ext uri="{BB962C8B-B14F-4D97-AF65-F5344CB8AC3E}">
        <p14:creationId xmlns:p14="http://schemas.microsoft.com/office/powerpoint/2010/main" val="2542478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333375"/>
            <a:ext cx="8229600" cy="6191250"/>
          </a:xfrm>
        </p:spPr>
        <p:txBody>
          <a:bodyPr/>
          <a:lstStyle/>
          <a:p>
            <a:pPr marL="0" indent="363538" algn="just">
              <a:buFontTx/>
              <a:buNone/>
            </a:pPr>
            <a:r>
              <a:rPr lang="ru-RU" altLang="ru-RU" sz="2400">
                <a:latin typeface="Times New Roman" panose="02020603050405020304" pitchFamily="18" charset="0"/>
              </a:rPr>
              <a:t>Описанные процедуры записи и чтения справедливы не только по отношении к памяти; для всех остальных устройств компьютера они выглядят точно так же. За каждым устройством закреплена определенная группа адресов, на которые оно должно отзываться. Обнаружив свой адрес на магистрали, устройство либо считывает  поступившие данные,</a:t>
            </a:r>
            <a:r>
              <a:rPr lang="ru-RU" altLang="ru-RU" sz="2400"/>
              <a:t> </a:t>
            </a:r>
            <a:r>
              <a:rPr lang="ru-RU" altLang="ru-RU" sz="2400">
                <a:latin typeface="Times New Roman" panose="02020603050405020304" pitchFamily="18" charset="0"/>
              </a:rPr>
              <a:t>либо устанавливает имеющиеся в нем данные на магистраль</a:t>
            </a:r>
            <a:r>
              <a:rPr lang="ru-RU" altLang="ru-RU" sz="2000">
                <a:latin typeface="Times New Roman" panose="02020603050405020304" pitchFamily="18" charset="0"/>
              </a:rPr>
              <a:t>.</a:t>
            </a:r>
          </a:p>
          <a:p>
            <a:pPr marL="0" indent="363538" algn="just">
              <a:buFontTx/>
              <a:buNone/>
            </a:pPr>
            <a:r>
              <a:rPr lang="ru-RU" altLang="ru-RU" sz="2400">
                <a:latin typeface="Times New Roman" panose="02020603050405020304" pitchFamily="18" charset="0"/>
              </a:rPr>
              <a:t>Все устройства компьютера можно разбить на две категории. Представителем одной категории является видеобуфер. Устройство управления видеобуфером настро-ено на две группы адресов, значения которых продолжают значения адресов, относящиеся к оперативной памяти так, что адреса оперативной памяти и памяти видеобуфера разне-сены и не перекрываются.</a:t>
            </a:r>
            <a:r>
              <a:rPr lang="ru-RU" altLang="ru-RU" sz="2800"/>
              <a:t> </a:t>
            </a:r>
            <a:endParaRPr lang="ru-RU" altLang="ru-RU" sz="2000">
              <a:latin typeface="Times New Roman" panose="02020603050405020304" pitchFamily="18" charset="0"/>
            </a:endParaRPr>
          </a:p>
          <a:p>
            <a:pPr marL="0" indent="363538" algn="just">
              <a:buFontTx/>
              <a:buNone/>
            </a:pPr>
            <a:endParaRPr lang="ru-RU" altLang="ru-RU" sz="2000">
              <a:latin typeface="Times New Roman" panose="02020603050405020304" pitchFamily="18" charset="0"/>
            </a:endParaRPr>
          </a:p>
        </p:txBody>
      </p:sp>
    </p:spTree>
    <p:extLst>
      <p:ext uri="{BB962C8B-B14F-4D97-AF65-F5344CB8AC3E}">
        <p14:creationId xmlns:p14="http://schemas.microsoft.com/office/powerpoint/2010/main" val="242185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200" y="333375"/>
            <a:ext cx="8229600" cy="6119813"/>
          </a:xfrm>
        </p:spPr>
        <p:txBody>
          <a:bodyPr/>
          <a:lstStyle/>
          <a:p>
            <a:pPr marL="0" indent="363538" algn="just">
              <a:buFontTx/>
              <a:buNone/>
            </a:pPr>
            <a:r>
              <a:rPr lang="ru-RU" altLang="ru-RU" sz="2000">
                <a:latin typeface="Times New Roman" panose="02020603050405020304" pitchFamily="18" charset="0"/>
              </a:rPr>
              <a:t>Действительно, адрес последнего байта </a:t>
            </a:r>
            <a:r>
              <a:rPr lang="ru-RU" altLang="ru-RU" sz="2000" b="1" i="1">
                <a:latin typeface="Times New Roman" panose="02020603050405020304" pitchFamily="18" charset="0"/>
              </a:rPr>
              <a:t>оперативной памяти</a:t>
            </a:r>
            <a:r>
              <a:rPr lang="ru-RU" altLang="ru-RU" sz="2000">
                <a:latin typeface="Times New Roman" panose="02020603050405020304" pitchFamily="18" charset="0"/>
              </a:rPr>
              <a:t> составляет </a:t>
            </a:r>
            <a:r>
              <a:rPr lang="ru-RU" altLang="ru-RU" sz="2000" b="1" i="1">
                <a:latin typeface="Times New Roman" panose="02020603050405020304" pitchFamily="18" charset="0"/>
              </a:rPr>
              <a:t>9FFFFh</a:t>
            </a:r>
            <a:r>
              <a:rPr lang="ru-RU" altLang="ru-RU" sz="2000">
                <a:latin typeface="Times New Roman" panose="02020603050405020304" pitchFamily="18" charset="0"/>
              </a:rPr>
              <a:t>, а уже следующий адрес </a:t>
            </a:r>
            <a:r>
              <a:rPr lang="ru-RU" altLang="ru-RU" sz="2000" b="1" i="1">
                <a:latin typeface="Times New Roman" panose="02020603050405020304" pitchFamily="18" charset="0"/>
              </a:rPr>
              <a:t>A0000h</a:t>
            </a:r>
            <a:r>
              <a:rPr lang="ru-RU" altLang="ru-RU" sz="2000">
                <a:latin typeface="Times New Roman" panose="02020603050405020304" pitchFamily="18" charset="0"/>
              </a:rPr>
              <a:t> является адресом первого байта </a:t>
            </a:r>
            <a:r>
              <a:rPr lang="ru-RU" altLang="ru-RU" sz="2000" b="1" i="1">
                <a:latin typeface="Times New Roman" panose="02020603050405020304" pitchFamily="18" charset="0"/>
              </a:rPr>
              <a:t>графического видеобуфера</a:t>
            </a:r>
            <a:r>
              <a:rPr lang="ru-RU" altLang="ru-RU" sz="2000">
                <a:latin typeface="Times New Roman" panose="02020603050405020304" pitchFamily="18" charset="0"/>
              </a:rPr>
              <a:t>. Графический видеобуфер занимает </a:t>
            </a:r>
            <a:r>
              <a:rPr lang="ru-RU" altLang="ru-RU" sz="2000" b="1" i="1">
                <a:latin typeface="Times New Roman" panose="02020603050405020304" pitchFamily="18" charset="0"/>
              </a:rPr>
              <a:t>64 Кбайт</a:t>
            </a:r>
            <a:r>
              <a:rPr lang="ru-RU" altLang="ru-RU" sz="2000">
                <a:latin typeface="Times New Roman" panose="02020603050405020304" pitchFamily="18" charset="0"/>
              </a:rPr>
              <a:t> адресного пространства до адреса </a:t>
            </a:r>
            <a:r>
              <a:rPr lang="ru-RU" altLang="ru-RU" sz="2000" b="1" i="1">
                <a:latin typeface="Times New Roman" panose="02020603050405020304" pitchFamily="18" charset="0"/>
              </a:rPr>
              <a:t>AFFFFh</a:t>
            </a:r>
            <a:r>
              <a:rPr lang="ru-RU" altLang="ru-RU" sz="2000">
                <a:latin typeface="Times New Roman" panose="02020603050405020304" pitchFamily="18" charset="0"/>
              </a:rPr>
              <a:t>. Вторая группа адресов принадлежит текстовому видеобуферу расположеному на некотором расстоянии от графического и занимающему 32 Кбайт, начиная с адреса </a:t>
            </a:r>
            <a:r>
              <a:rPr lang="ru-RU" altLang="ru-RU" sz="2000" b="1" i="1">
                <a:latin typeface="Times New Roman" panose="02020603050405020304" pitchFamily="18" charset="0"/>
              </a:rPr>
              <a:t>B8000h</a:t>
            </a:r>
            <a:r>
              <a:rPr lang="ru-RU" altLang="ru-RU" sz="2000">
                <a:latin typeface="Times New Roman" panose="02020603050405020304" pitchFamily="18" charset="0"/>
              </a:rPr>
              <a:t>.</a:t>
            </a:r>
          </a:p>
          <a:p>
            <a:pPr marL="0" indent="363538" algn="just">
              <a:buFontTx/>
              <a:buNone/>
            </a:pPr>
            <a:r>
              <a:rPr lang="ru-RU" altLang="ru-RU" sz="2400">
                <a:latin typeface="Times New Roman" panose="02020603050405020304" pitchFamily="18" charset="0"/>
              </a:rPr>
              <a:t>Ко второй категории устройств можно отнести все уст-ройства, адреса которых перекрываются с адресами опера-тивной памяти. Например, за </a:t>
            </a:r>
            <a:r>
              <a:rPr lang="ru-RU" altLang="ru-RU" sz="2400" b="1" i="1">
                <a:latin typeface="Times New Roman" panose="02020603050405020304" pitchFamily="18" charset="0"/>
              </a:rPr>
              <a:t>контроллером клавиатуры</a:t>
            </a:r>
            <a:r>
              <a:rPr lang="ru-RU" altLang="ru-RU" sz="2400">
                <a:latin typeface="Times New Roman" panose="02020603050405020304" pitchFamily="18" charset="0"/>
              </a:rPr>
              <a:t> за-креплены два адреса: </a:t>
            </a:r>
            <a:r>
              <a:rPr lang="ru-RU" altLang="ru-RU" sz="2400" b="1" i="1">
                <a:latin typeface="Times New Roman" panose="02020603050405020304" pitchFamily="18" charset="0"/>
              </a:rPr>
              <a:t>60h</a:t>
            </a:r>
            <a:r>
              <a:rPr lang="ru-RU" altLang="ru-RU" sz="2400">
                <a:latin typeface="Times New Roman" panose="02020603050405020304" pitchFamily="18" charset="0"/>
              </a:rPr>
              <a:t> и </a:t>
            </a:r>
            <a:r>
              <a:rPr lang="ru-RU" altLang="ru-RU" sz="2400" b="1" i="1">
                <a:latin typeface="Times New Roman" panose="02020603050405020304" pitchFamily="18" charset="0"/>
              </a:rPr>
              <a:t>61h</a:t>
            </a:r>
            <a:r>
              <a:rPr lang="ru-RU" altLang="ru-RU" sz="2400">
                <a:latin typeface="Times New Roman" panose="02020603050405020304" pitchFamily="18" charset="0"/>
              </a:rPr>
              <a:t>. По адресу </a:t>
            </a:r>
            <a:r>
              <a:rPr lang="ru-RU" altLang="ru-RU" sz="2400" b="1" i="1">
                <a:latin typeface="Times New Roman" panose="02020603050405020304" pitchFamily="18" charset="0"/>
              </a:rPr>
              <a:t>60h</a:t>
            </a:r>
            <a:r>
              <a:rPr lang="ru-RU" altLang="ru-RU" sz="2400">
                <a:latin typeface="Times New Roman" panose="02020603050405020304" pitchFamily="18" charset="0"/>
              </a:rPr>
              <a:t> выполняется </a:t>
            </a:r>
            <a:r>
              <a:rPr lang="ru-RU" altLang="ru-RU" sz="2400" b="1" i="1">
                <a:latin typeface="Times New Roman" panose="02020603050405020304" pitchFamily="18" charset="0"/>
              </a:rPr>
              <a:t>чтение кода нажатой клавиши</a:t>
            </a:r>
            <a:r>
              <a:rPr lang="ru-RU" altLang="ru-RU" sz="2400">
                <a:latin typeface="Times New Roman" panose="02020603050405020304" pitchFamily="18" charset="0"/>
              </a:rPr>
              <a:t>, а адрес </a:t>
            </a:r>
            <a:r>
              <a:rPr lang="ru-RU" altLang="ru-RU" sz="2400" b="1" i="1">
                <a:latin typeface="Times New Roman" panose="02020603050405020304" pitchFamily="18" charset="0"/>
              </a:rPr>
              <a:t>61h</a:t>
            </a:r>
            <a:r>
              <a:rPr lang="ru-RU" altLang="ru-RU" sz="2400">
                <a:latin typeface="Times New Roman" panose="02020603050405020304" pitchFamily="18" charset="0"/>
              </a:rPr>
              <a:t> используется для </a:t>
            </a:r>
            <a:r>
              <a:rPr lang="ru-RU" altLang="ru-RU" sz="2400" b="1" i="1">
                <a:latin typeface="Times New Roman" panose="02020603050405020304" pitchFamily="18" charset="0"/>
              </a:rPr>
              <a:t>управления работой контроллера</a:t>
            </a:r>
            <a:r>
              <a:rPr lang="ru-RU" altLang="ru-RU" sz="2400">
                <a:latin typeface="Times New Roman" panose="02020603050405020304" pitchFamily="18" charset="0"/>
              </a:rPr>
              <a:t>. </a:t>
            </a:r>
            <a:r>
              <a:rPr lang="ru-RU" altLang="ru-RU" sz="2400" b="1" i="1">
                <a:latin typeface="Times New Roman" panose="02020603050405020304" pitchFamily="18" charset="0"/>
              </a:rPr>
              <a:t>И тот, и другой адрес имеются в оперативной памяти</a:t>
            </a:r>
            <a:r>
              <a:rPr lang="ru-RU" altLang="ru-RU" sz="2400">
                <a:latin typeface="Times New Roman" panose="02020603050405020304" pitchFamily="18" charset="0"/>
              </a:rPr>
              <a:t> и, таким образом, возникает проблема </a:t>
            </a:r>
            <a:r>
              <a:rPr lang="ru-RU" altLang="ru-RU" sz="2400" b="1" i="1">
                <a:latin typeface="Times New Roman" panose="02020603050405020304" pitchFamily="18" charset="0"/>
              </a:rPr>
              <a:t>распознавания устройства, к которо-му происходит обращение</a:t>
            </a:r>
            <a:r>
              <a:rPr lang="ru-RU" altLang="ru-RU" sz="2400">
                <a:latin typeface="Times New Roman" panose="02020603050405020304" pitchFamily="18" charset="0"/>
              </a:rPr>
              <a:t>. </a:t>
            </a:r>
          </a:p>
        </p:txBody>
      </p:sp>
    </p:spTree>
    <p:extLst>
      <p:ext uri="{BB962C8B-B14F-4D97-AF65-F5344CB8AC3E}">
        <p14:creationId xmlns:p14="http://schemas.microsoft.com/office/powerpoint/2010/main" val="1717495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57200" y="333375"/>
            <a:ext cx="8229600" cy="5792788"/>
          </a:xfrm>
        </p:spPr>
        <p:txBody>
          <a:bodyPr/>
          <a:lstStyle/>
          <a:p>
            <a:pPr marL="0" indent="363538" algn="just">
              <a:lnSpc>
                <a:spcPct val="90000"/>
              </a:lnSpc>
              <a:buFontTx/>
              <a:buNone/>
            </a:pPr>
            <a:r>
              <a:rPr lang="ru-RU" altLang="ru-RU" sz="1800" b="1" i="1">
                <a:latin typeface="Times New Roman" panose="02020603050405020304" pitchFamily="18" charset="0"/>
              </a:rPr>
              <a:t>Контроллер прерываний</a:t>
            </a:r>
            <a:r>
              <a:rPr lang="ru-RU" altLang="ru-RU" sz="1800">
                <a:latin typeface="Times New Roman" panose="02020603050405020304" pitchFamily="18" charset="0"/>
              </a:rPr>
              <a:t>, служащий для объединения сигналов прерываний от всех устройств компьютера управляется через два адреса Поскольку в состав ЭВМ всегда включают два контроллера, для них выделяются две пары адресов. Во всех компьютерах типа IBM PC контроллерам прерываний назначаются адреса </a:t>
            </a:r>
            <a:r>
              <a:rPr lang="ru-RU" altLang="ru-RU" sz="1800" b="1" i="1">
                <a:latin typeface="Times New Roman" panose="02020603050405020304" pitchFamily="18" charset="0"/>
              </a:rPr>
              <a:t>20h-21h </a:t>
            </a:r>
            <a:r>
              <a:rPr lang="ru-RU" altLang="ru-RU" sz="1800">
                <a:latin typeface="Times New Roman" panose="02020603050405020304" pitchFamily="18" charset="0"/>
              </a:rPr>
              <a:t>и </a:t>
            </a:r>
            <a:r>
              <a:rPr lang="ru-RU" altLang="ru-RU" sz="1800" b="1" i="1">
                <a:latin typeface="Times New Roman" panose="02020603050405020304" pitchFamily="18" charset="0"/>
              </a:rPr>
              <a:t>A0h-A1h</a:t>
            </a:r>
            <a:r>
              <a:rPr lang="ru-RU" altLang="ru-RU" sz="1800">
                <a:latin typeface="Times New Roman" panose="02020603050405020304" pitchFamily="18" charset="0"/>
              </a:rPr>
              <a:t>, которые так же отвечают и некоторым байтам </a:t>
            </a:r>
            <a:r>
              <a:rPr lang="ru-RU" altLang="ru-RU" sz="1800" b="1" i="1">
                <a:latin typeface="Times New Roman" panose="02020603050405020304" pitchFamily="18" charset="0"/>
              </a:rPr>
              <a:t>оперативной памяти.</a:t>
            </a:r>
          </a:p>
          <a:p>
            <a:pPr marL="0" indent="363538" algn="just">
              <a:lnSpc>
                <a:spcPct val="90000"/>
              </a:lnSpc>
              <a:buFontTx/>
              <a:buNone/>
            </a:pPr>
            <a:r>
              <a:rPr lang="ru-RU" altLang="ru-RU" sz="2400">
                <a:latin typeface="Times New Roman" panose="02020603050405020304" pitchFamily="18" charset="0"/>
              </a:rPr>
              <a:t>Проблема распознавания устройств с перекрывающимися адресами имеет два аспекта: </a:t>
            </a:r>
            <a:r>
              <a:rPr lang="ru-RU" altLang="ru-RU" sz="2400" b="1" i="1">
                <a:latin typeface="Times New Roman" panose="02020603050405020304" pitchFamily="18" charset="0"/>
              </a:rPr>
              <a:t>аппаратный</a:t>
            </a:r>
            <a:r>
              <a:rPr lang="ru-RU" altLang="ru-RU" sz="2400">
                <a:latin typeface="Times New Roman" panose="02020603050405020304" pitchFamily="18" charset="0"/>
              </a:rPr>
              <a:t> и </a:t>
            </a:r>
            <a:r>
              <a:rPr lang="ru-RU" altLang="ru-RU" sz="2400" b="1" i="1">
                <a:latin typeface="Times New Roman" panose="02020603050405020304" pitchFamily="18" charset="0"/>
              </a:rPr>
              <a:t>программный</a:t>
            </a:r>
            <a:r>
              <a:rPr lang="ru-RU" altLang="ru-RU" sz="2400">
                <a:latin typeface="Times New Roman" panose="02020603050405020304" pitchFamily="18" charset="0"/>
              </a:rPr>
              <a:t>. Распознавание устройств осуществляется с помощью сигнала </a:t>
            </a:r>
            <a:r>
              <a:rPr lang="ru-RU" altLang="ru-RU" sz="2400" b="1" i="1">
                <a:latin typeface="Times New Roman" panose="02020603050405020304" pitchFamily="18" charset="0"/>
              </a:rPr>
              <a:t>М / IO</a:t>
            </a:r>
            <a:r>
              <a:rPr lang="ru-RU" altLang="ru-RU" sz="2400">
                <a:latin typeface="Times New Roman" panose="02020603050405020304" pitchFamily="18" charset="0"/>
              </a:rPr>
              <a:t>', которой генерируется процессором в любой операции записи или чтения. Значение этого сигнала зависит от категории адресуемого устройства. При обращении к </a:t>
            </a:r>
            <a:r>
              <a:rPr lang="ru-RU" altLang="ru-RU" sz="2400" b="1" i="1">
                <a:latin typeface="Times New Roman" panose="02020603050405020304" pitchFamily="18" charset="0"/>
              </a:rPr>
              <a:t>памяти</a:t>
            </a:r>
            <a:r>
              <a:rPr lang="ru-RU" altLang="ru-RU" sz="2400">
                <a:latin typeface="Times New Roman" panose="02020603050405020304" pitchFamily="18" charset="0"/>
              </a:rPr>
              <a:t> или видеобуферу процессор устанавливает значение сигнала </a:t>
            </a:r>
            <a:r>
              <a:rPr lang="ru-RU" altLang="ru-RU" sz="2400" b="1" i="1">
                <a:latin typeface="Times New Roman" panose="02020603050405020304" pitchFamily="18" charset="0"/>
              </a:rPr>
              <a:t>М / IO' = 1</a:t>
            </a:r>
            <a:r>
              <a:rPr lang="ru-RU" altLang="ru-RU" sz="2400">
                <a:latin typeface="Times New Roman" panose="02020603050405020304" pitchFamily="18" charset="0"/>
              </a:rPr>
              <a:t>. При обращении к остальным устройст-вам этот сигнал устанавливается в </a:t>
            </a:r>
            <a:r>
              <a:rPr lang="ru-RU" altLang="ru-RU" sz="2400" b="1" i="1">
                <a:latin typeface="Times New Roman" panose="02020603050405020304" pitchFamily="18" charset="0"/>
              </a:rPr>
              <a:t>0</a:t>
            </a:r>
            <a:r>
              <a:rPr lang="ru-RU" altLang="ru-RU" sz="2400">
                <a:latin typeface="Times New Roman" panose="02020603050405020304" pitchFamily="18" charset="0"/>
              </a:rPr>
              <a:t>. Все устройства анализируют значение сигнала </a:t>
            </a:r>
            <a:r>
              <a:rPr lang="ru-RU" altLang="ru-RU" sz="2400" b="1" i="1">
                <a:latin typeface="Times New Roman" panose="02020603050405020304" pitchFamily="18" charset="0"/>
              </a:rPr>
              <a:t>М / IO'</a:t>
            </a:r>
            <a:r>
              <a:rPr lang="ru-RU" altLang="ru-RU" sz="2400">
                <a:latin typeface="Times New Roman" panose="02020603050405020304" pitchFamily="18" charset="0"/>
              </a:rPr>
              <a:t>. Таким образом осу-ществляется аппаратное разделение устройств "</a:t>
            </a:r>
            <a:r>
              <a:rPr lang="ru-RU" altLang="ru-RU" sz="2400" b="1" i="1">
                <a:latin typeface="Times New Roman" panose="02020603050405020304" pitchFamily="18" charset="0"/>
              </a:rPr>
              <a:t>типа памяти</a:t>
            </a:r>
            <a:r>
              <a:rPr lang="ru-RU" altLang="ru-RU" sz="2400">
                <a:latin typeface="Times New Roman" panose="02020603050405020304" pitchFamily="18" charset="0"/>
              </a:rPr>
              <a:t>" и устройств "</a:t>
            </a:r>
            <a:r>
              <a:rPr lang="ru-RU" altLang="ru-RU" sz="2400" b="1" i="1">
                <a:latin typeface="Times New Roman" panose="02020603050405020304" pitchFamily="18" charset="0"/>
              </a:rPr>
              <a:t>ввода-вывода</a:t>
            </a:r>
            <a:r>
              <a:rPr lang="ru-RU" altLang="ru-RU" sz="2400">
                <a:latin typeface="Times New Roman" panose="02020603050405020304" pitchFamily="18" charset="0"/>
              </a:rPr>
              <a:t>". </a:t>
            </a:r>
          </a:p>
        </p:txBody>
      </p:sp>
    </p:spTree>
    <p:extLst>
      <p:ext uri="{BB962C8B-B14F-4D97-AF65-F5344CB8AC3E}">
        <p14:creationId xmlns:p14="http://schemas.microsoft.com/office/powerpoint/2010/main" val="3361932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404813"/>
            <a:ext cx="8229600" cy="5721350"/>
          </a:xfrm>
        </p:spPr>
        <p:txBody>
          <a:bodyPr/>
          <a:lstStyle/>
          <a:p>
            <a:pPr marL="0" indent="363538" algn="just">
              <a:buFontTx/>
              <a:buNone/>
            </a:pPr>
            <a:r>
              <a:rPr lang="ru-RU" altLang="ru-RU" sz="2400">
                <a:latin typeface="Times New Roman" panose="02020603050405020304" pitchFamily="18" charset="0"/>
              </a:rPr>
              <a:t>Программное разделение устройств реализуется с помо-щью </a:t>
            </a:r>
            <a:r>
              <a:rPr lang="ru-RU" altLang="ru-RU" sz="2400" b="1" i="1">
                <a:latin typeface="Times New Roman" panose="02020603050405020304" pitchFamily="18" charset="0"/>
              </a:rPr>
              <a:t>двух наборов команд процессора</a:t>
            </a:r>
            <a:r>
              <a:rPr lang="ru-RU" altLang="ru-RU" sz="2400">
                <a:latin typeface="Times New Roman" panose="02020603050405020304" pitchFamily="18" charset="0"/>
              </a:rPr>
              <a:t> – </a:t>
            </a:r>
            <a:r>
              <a:rPr lang="ru-RU" altLang="ru-RU" sz="2400" b="1" i="1">
                <a:latin typeface="Times New Roman" panose="02020603050405020304" pitchFamily="18" charset="0"/>
              </a:rPr>
              <a:t>для памяти</a:t>
            </a:r>
            <a:r>
              <a:rPr lang="ru-RU" altLang="ru-RU" sz="2400">
                <a:latin typeface="Times New Roman" panose="02020603050405020304" pitchFamily="18" charset="0"/>
              </a:rPr>
              <a:t> и </a:t>
            </a:r>
            <a:r>
              <a:rPr lang="ru-RU" altLang="ru-RU" sz="2400" b="1" i="1">
                <a:latin typeface="Times New Roman" panose="02020603050405020304" pitchFamily="18" charset="0"/>
              </a:rPr>
              <a:t>для устройств ввода-вывода</a:t>
            </a:r>
            <a:r>
              <a:rPr lang="ru-RU" altLang="ru-RU" sz="2400">
                <a:latin typeface="Times New Roman" panose="02020603050405020304" pitchFamily="18" charset="0"/>
              </a:rPr>
              <a:t>. В первую группу команд входят практически все команды процессора, с помощью которых можно обратиться по тому или иному адресу – команды пересылки </a:t>
            </a:r>
            <a:r>
              <a:rPr lang="ru-RU" altLang="ru-RU" sz="2400" b="1" i="1">
                <a:latin typeface="Times New Roman" panose="02020603050405020304" pitchFamily="18" charset="0"/>
              </a:rPr>
              <a:t>mov</a:t>
            </a:r>
            <a:r>
              <a:rPr lang="ru-RU" altLang="ru-RU" sz="2400">
                <a:latin typeface="Times New Roman" panose="02020603050405020304" pitchFamily="18" charset="0"/>
              </a:rPr>
              <a:t> и </a:t>
            </a:r>
            <a:r>
              <a:rPr lang="ru-RU" altLang="ru-RU" sz="2400" b="1" i="1">
                <a:latin typeface="Times New Roman" panose="02020603050405020304" pitchFamily="18" charset="0"/>
              </a:rPr>
              <a:t>movs</a:t>
            </a:r>
            <a:r>
              <a:rPr lang="ru-RU" altLang="ru-RU" sz="2400">
                <a:latin typeface="Times New Roman" panose="02020603050405020304" pitchFamily="18" charset="0"/>
              </a:rPr>
              <a:t>, арифметических действий </a:t>
            </a:r>
            <a:r>
              <a:rPr lang="ru-RU" altLang="ru-RU" sz="2400" b="1" i="1">
                <a:latin typeface="Times New Roman" panose="02020603050405020304" pitchFamily="18" charset="0"/>
              </a:rPr>
              <a:t>add</a:t>
            </a:r>
            <a:r>
              <a:rPr lang="ru-RU" altLang="ru-RU" sz="2400">
                <a:latin typeface="Times New Roman" panose="02020603050405020304" pitchFamily="18" charset="0"/>
              </a:rPr>
              <a:t>, </a:t>
            </a:r>
            <a:r>
              <a:rPr lang="ru-RU" altLang="ru-RU" sz="2400" b="1" i="1">
                <a:latin typeface="Times New Roman" panose="02020603050405020304" pitchFamily="18" charset="0"/>
              </a:rPr>
              <a:t>mul </a:t>
            </a:r>
            <a:r>
              <a:rPr lang="ru-RU" altLang="ru-RU" sz="2400">
                <a:latin typeface="Times New Roman" panose="02020603050405020304" pitchFamily="18" charset="0"/>
              </a:rPr>
              <a:t>и </a:t>
            </a:r>
            <a:r>
              <a:rPr lang="ru-RU" altLang="ru-RU" sz="2400" b="1" i="1">
                <a:latin typeface="Times New Roman" panose="02020603050405020304" pitchFamily="18" charset="0"/>
              </a:rPr>
              <a:t>div</a:t>
            </a:r>
            <a:r>
              <a:rPr lang="ru-RU" altLang="ru-RU" sz="2400">
                <a:latin typeface="Times New Roman" panose="02020603050405020304" pitchFamily="18" charset="0"/>
              </a:rPr>
              <a:t>, сдвигов </a:t>
            </a:r>
            <a:r>
              <a:rPr lang="ru-RU" altLang="ru-RU" sz="2400" b="1" i="1">
                <a:latin typeface="Times New Roman" panose="02020603050405020304" pitchFamily="18" charset="0"/>
              </a:rPr>
              <a:t>rol</a:t>
            </a:r>
            <a:r>
              <a:rPr lang="ru-RU" altLang="ru-RU" sz="2400">
                <a:latin typeface="Times New Roman" panose="02020603050405020304" pitchFamily="18" charset="0"/>
              </a:rPr>
              <a:t>, </a:t>
            </a:r>
            <a:r>
              <a:rPr lang="ru-RU" altLang="ru-RU" sz="2400" b="1" i="1">
                <a:latin typeface="Times New Roman" panose="02020603050405020304" pitchFamily="18" charset="0"/>
              </a:rPr>
              <a:t>ror</a:t>
            </a:r>
            <a:r>
              <a:rPr lang="ru-RU" altLang="ru-RU" sz="2400">
                <a:latin typeface="Times New Roman" panose="02020603050405020304" pitchFamily="18" charset="0"/>
              </a:rPr>
              <a:t>, </a:t>
            </a:r>
            <a:r>
              <a:rPr lang="ru-RU" altLang="ru-RU" sz="2400" b="1" i="1">
                <a:latin typeface="Times New Roman" panose="02020603050405020304" pitchFamily="18" charset="0"/>
              </a:rPr>
              <a:t>sal</a:t>
            </a:r>
            <a:r>
              <a:rPr lang="ru-RU" altLang="ru-RU" sz="2400">
                <a:latin typeface="Times New Roman" panose="02020603050405020304" pitchFamily="18" charset="0"/>
              </a:rPr>
              <a:t> и </a:t>
            </a:r>
            <a:r>
              <a:rPr lang="ru-RU" altLang="ru-RU" sz="2400" b="1" i="1">
                <a:latin typeface="Times New Roman" panose="02020603050405020304" pitchFamily="18" charset="0"/>
              </a:rPr>
              <a:t>sar</a:t>
            </a:r>
            <a:r>
              <a:rPr lang="ru-RU" altLang="ru-RU" sz="2400">
                <a:latin typeface="Times New Roman" panose="02020603050405020304" pitchFamily="18" charset="0"/>
              </a:rPr>
              <a:t>, анализа содержимого байта или слова </a:t>
            </a:r>
            <a:r>
              <a:rPr lang="ru-RU" altLang="ru-RU" sz="2400" b="1" i="1">
                <a:latin typeface="Times New Roman" panose="02020603050405020304" pitchFamily="18" charset="0"/>
              </a:rPr>
              <a:t>test</a:t>
            </a:r>
            <a:r>
              <a:rPr lang="ru-RU" altLang="ru-RU" sz="2400">
                <a:latin typeface="Times New Roman" panose="02020603050405020304" pitchFamily="18" charset="0"/>
              </a:rPr>
              <a:t> и другие – большинство команд процессора. </a:t>
            </a:r>
          </a:p>
          <a:p>
            <a:pPr marL="0" indent="363538" algn="just">
              <a:buFontTx/>
              <a:buNone/>
            </a:pPr>
            <a:r>
              <a:rPr lang="ru-RU" altLang="ru-RU" sz="2400">
                <a:latin typeface="Times New Roman" panose="02020603050405020304" pitchFamily="18" charset="0"/>
              </a:rPr>
              <a:t>Вторую группу команд – это специфические команды ввода-вывода, команда ввода </a:t>
            </a:r>
            <a:r>
              <a:rPr lang="ru-RU" altLang="ru-RU" sz="2400" b="1" i="1">
                <a:latin typeface="Times New Roman" panose="02020603050405020304" pitchFamily="18" charset="0"/>
              </a:rPr>
              <a:t>in</a:t>
            </a:r>
            <a:r>
              <a:rPr lang="ru-RU" altLang="ru-RU" sz="2400">
                <a:latin typeface="Times New Roman" panose="02020603050405020304" pitchFamily="18" charset="0"/>
              </a:rPr>
              <a:t> и команда вывода </a:t>
            </a:r>
            <a:r>
              <a:rPr lang="ru-RU" altLang="ru-RU" sz="2400" b="1" i="1">
                <a:latin typeface="Times New Roman" panose="02020603050405020304" pitchFamily="18" charset="0"/>
              </a:rPr>
              <a:t>out</a:t>
            </a:r>
            <a:r>
              <a:rPr lang="ru-RU" altLang="ru-RU" sz="2400">
                <a:latin typeface="Times New Roman" panose="02020603050405020304" pitchFamily="18" charset="0"/>
              </a:rPr>
              <a:t>. </a:t>
            </a:r>
          </a:p>
          <a:p>
            <a:pPr marL="0" indent="363538" algn="just">
              <a:buFontTx/>
              <a:buNone/>
            </a:pPr>
            <a:r>
              <a:rPr lang="ru-RU" altLang="ru-RU" sz="2400">
                <a:latin typeface="Times New Roman" panose="02020603050405020304" pitchFamily="18" charset="0"/>
              </a:rPr>
              <a:t>При выполнении команд первой группы процессор автоматически генерирует </a:t>
            </a:r>
            <a:r>
              <a:rPr lang="ru-RU" altLang="ru-RU" sz="2400" b="1" i="1">
                <a:latin typeface="Times New Roman" panose="02020603050405020304" pitchFamily="18" charset="0"/>
              </a:rPr>
              <a:t>М / IO' = 1</a:t>
            </a:r>
            <a:r>
              <a:rPr lang="ru-RU" altLang="ru-RU" sz="2400">
                <a:latin typeface="Times New Roman" panose="02020603050405020304" pitchFamily="18" charset="0"/>
              </a:rPr>
              <a:t>; при выполнении команд </a:t>
            </a:r>
            <a:r>
              <a:rPr lang="ru-RU" altLang="ru-RU" sz="2400" b="1" i="1">
                <a:latin typeface="Times New Roman" panose="02020603050405020304" pitchFamily="18" charset="0"/>
              </a:rPr>
              <a:t>in</a:t>
            </a:r>
            <a:r>
              <a:rPr lang="ru-RU" altLang="ru-RU" sz="2400">
                <a:latin typeface="Times New Roman" panose="02020603050405020304" pitchFamily="18" charset="0"/>
              </a:rPr>
              <a:t> и </a:t>
            </a:r>
            <a:r>
              <a:rPr lang="ru-RU" altLang="ru-RU" sz="2400" b="1" i="1">
                <a:latin typeface="Times New Roman" panose="02020603050405020304" pitchFamily="18" charset="0"/>
              </a:rPr>
              <a:t>out</a:t>
            </a:r>
            <a:r>
              <a:rPr lang="ru-RU" altLang="ru-RU" sz="2400">
                <a:latin typeface="Times New Roman" panose="02020603050405020304" pitchFamily="18" charset="0"/>
              </a:rPr>
              <a:t> процессор устанавливает сигнал </a:t>
            </a:r>
            <a:r>
              <a:rPr lang="ru-RU" altLang="ru-RU" sz="2400" b="1" i="1">
                <a:latin typeface="Times New Roman" panose="02020603050405020304" pitchFamily="18" charset="0"/>
              </a:rPr>
              <a:t>М / IO' = 0</a:t>
            </a:r>
            <a:r>
              <a:rPr lang="ru-RU" altLang="ru-RU" sz="2400">
                <a:latin typeface="Times New Roman" panose="02020603050405020304" pitchFamily="18" charset="0"/>
              </a:rPr>
              <a:t>.</a:t>
            </a:r>
          </a:p>
        </p:txBody>
      </p:sp>
    </p:spTree>
    <p:extLst>
      <p:ext uri="{BB962C8B-B14F-4D97-AF65-F5344CB8AC3E}">
        <p14:creationId xmlns:p14="http://schemas.microsoft.com/office/powerpoint/2010/main" val="2362728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457200" y="333375"/>
            <a:ext cx="8229600" cy="6119813"/>
          </a:xfrm>
        </p:spPr>
        <p:txBody>
          <a:bodyPr/>
          <a:lstStyle/>
          <a:p>
            <a:pPr marL="0" indent="363538" algn="just">
              <a:lnSpc>
                <a:spcPct val="80000"/>
              </a:lnSpc>
              <a:buFontTx/>
              <a:buNone/>
            </a:pPr>
            <a:r>
              <a:rPr lang="ru-RU" altLang="ru-RU" sz="2400">
                <a:latin typeface="Times New Roman" panose="02020603050405020304" pitchFamily="18" charset="0"/>
              </a:rPr>
              <a:t>При работе с внешними устройствами ввода-вывода как процессор, так и внешнее устройство могут записывать информацию в порт и считывать из порта. Со стороны процессора эти операции осуществляются с помощью следующих машинных команд:</a:t>
            </a:r>
          </a:p>
          <a:p>
            <a:pPr marL="0" indent="363538" algn="just">
              <a:lnSpc>
                <a:spcPct val="80000"/>
              </a:lnSpc>
              <a:buFontTx/>
              <a:buNone/>
            </a:pPr>
            <a:r>
              <a:rPr lang="ru-RU" altLang="ru-RU" sz="2400">
                <a:latin typeface="Times New Roman" panose="02020603050405020304" pitchFamily="18" charset="0"/>
              </a:rPr>
              <a:t>- чтение из порта (ввод): </a:t>
            </a:r>
            <a:r>
              <a:rPr lang="ru-RU" altLang="ru-RU" sz="2400" b="1" i="1">
                <a:latin typeface="Times New Roman" panose="02020603050405020304" pitchFamily="18" charset="0"/>
              </a:rPr>
              <a:t>IN AL, n</a:t>
            </a:r>
            <a:r>
              <a:rPr lang="ru-RU" altLang="ru-RU" sz="2400" b="1">
                <a:latin typeface="Times New Roman" panose="02020603050405020304" pitchFamily="18" charset="0"/>
              </a:rPr>
              <a:t> </a:t>
            </a:r>
            <a:r>
              <a:rPr lang="ru-RU" altLang="ru-RU" sz="2400">
                <a:latin typeface="Times New Roman" panose="02020603050405020304" pitchFamily="18" charset="0"/>
              </a:rPr>
              <a:t>или </a:t>
            </a:r>
            <a:r>
              <a:rPr lang="ru-RU" altLang="ru-RU" sz="2400" b="1" i="1">
                <a:latin typeface="Times New Roman" panose="02020603050405020304" pitchFamily="18" charset="0"/>
              </a:rPr>
              <a:t>IN AX, n</a:t>
            </a:r>
            <a:r>
              <a:rPr lang="ru-RU" altLang="ru-RU" sz="2400">
                <a:latin typeface="Times New Roman" panose="02020603050405020304" pitchFamily="18" charset="0"/>
              </a:rPr>
              <a:t>;</a:t>
            </a:r>
            <a:endParaRPr lang="ru-RU" altLang="ru-RU" sz="2400" b="1" i="1">
              <a:latin typeface="Times New Roman" panose="02020603050405020304" pitchFamily="18" charset="0"/>
            </a:endParaRPr>
          </a:p>
          <a:p>
            <a:pPr marL="0" indent="363538" algn="just">
              <a:lnSpc>
                <a:spcPct val="80000"/>
              </a:lnSpc>
              <a:buFontTx/>
              <a:buNone/>
            </a:pPr>
            <a:r>
              <a:rPr lang="ru-RU" altLang="ru-RU" sz="2400" b="1" i="1">
                <a:latin typeface="Times New Roman" panose="02020603050405020304" pitchFamily="18" charset="0"/>
              </a:rPr>
              <a:t>- </a:t>
            </a:r>
            <a:r>
              <a:rPr lang="ru-RU" altLang="ru-RU" sz="2400">
                <a:latin typeface="Times New Roman" panose="02020603050405020304" pitchFamily="18" charset="0"/>
              </a:rPr>
              <a:t>запись в порт (вывод):</a:t>
            </a:r>
            <a:r>
              <a:rPr lang="ru-RU" altLang="ru-RU" sz="2400" b="1" i="1">
                <a:latin typeface="Times New Roman" panose="02020603050405020304" pitchFamily="18" charset="0"/>
              </a:rPr>
              <a:t> OUT n, AL</a:t>
            </a:r>
            <a:r>
              <a:rPr lang="ru-RU" altLang="ru-RU" sz="2400" i="1">
                <a:latin typeface="Times New Roman" panose="02020603050405020304" pitchFamily="18" charset="0"/>
              </a:rPr>
              <a:t> </a:t>
            </a:r>
            <a:r>
              <a:rPr lang="ru-RU" altLang="ru-RU" sz="2400">
                <a:latin typeface="Times New Roman" panose="02020603050405020304" pitchFamily="18" charset="0"/>
              </a:rPr>
              <a:t>или</a:t>
            </a:r>
            <a:r>
              <a:rPr lang="ru-RU" altLang="ru-RU" sz="2400" b="1" i="1">
                <a:latin typeface="Times New Roman" panose="02020603050405020304" pitchFamily="18" charset="0"/>
              </a:rPr>
              <a:t> OUT n, AX</a:t>
            </a:r>
            <a:r>
              <a:rPr lang="ru-RU" altLang="ru-RU" sz="2400">
                <a:latin typeface="Times New Roman" panose="02020603050405020304" pitchFamily="18" charset="0"/>
              </a:rPr>
              <a:t>.</a:t>
            </a:r>
          </a:p>
          <a:p>
            <a:pPr marL="0" indent="363538" algn="just">
              <a:lnSpc>
                <a:spcPct val="80000"/>
              </a:lnSpc>
              <a:buFontTx/>
              <a:buNone/>
            </a:pPr>
            <a:r>
              <a:rPr lang="ru-RU" altLang="ru-RU" sz="2400">
                <a:latin typeface="Times New Roman" panose="02020603050405020304" pitchFamily="18" charset="0"/>
              </a:rPr>
              <a:t>По команде </a:t>
            </a:r>
            <a:r>
              <a:rPr lang="ru-RU" altLang="ru-RU" sz="2400" b="1" i="1">
                <a:latin typeface="Times New Roman" panose="02020603050405020304" pitchFamily="18" charset="0"/>
              </a:rPr>
              <a:t>IN</a:t>
            </a:r>
            <a:r>
              <a:rPr lang="ru-RU" altLang="ru-RU" sz="2400">
                <a:latin typeface="Times New Roman" panose="02020603050405020304" pitchFamily="18" charset="0"/>
              </a:rPr>
              <a:t> в регистр </a:t>
            </a:r>
            <a:r>
              <a:rPr lang="ru-RU" altLang="ru-RU" sz="2400" b="1" i="1">
                <a:latin typeface="Times New Roman" panose="02020603050405020304" pitchFamily="18" charset="0"/>
              </a:rPr>
              <a:t>AL(AX)</a:t>
            </a:r>
            <a:r>
              <a:rPr lang="ru-RU" altLang="ru-RU" sz="2400">
                <a:latin typeface="Times New Roman" panose="02020603050405020304" pitchFamily="18" charset="0"/>
              </a:rPr>
              <a:t> переносится содержимое порта с номером </a:t>
            </a:r>
            <a:r>
              <a:rPr lang="ru-RU" altLang="ru-RU" sz="2400" b="1" i="1">
                <a:latin typeface="Times New Roman" panose="02020603050405020304" pitchFamily="18" charset="0"/>
              </a:rPr>
              <a:t>n</a:t>
            </a:r>
            <a:r>
              <a:rPr lang="ru-RU" altLang="ru-RU" sz="2400">
                <a:latin typeface="Times New Roman" panose="02020603050405020304" pitchFamily="18" charset="0"/>
              </a:rPr>
              <a:t>, а команда </a:t>
            </a:r>
            <a:r>
              <a:rPr lang="ru-RU" altLang="ru-RU" sz="2400" b="1" i="1">
                <a:latin typeface="Times New Roman" panose="02020603050405020304" pitchFamily="18" charset="0"/>
              </a:rPr>
              <a:t>OUT</a:t>
            </a:r>
            <a:r>
              <a:rPr lang="ru-RU" altLang="ru-RU" sz="2400">
                <a:latin typeface="Times New Roman" panose="02020603050405020304" pitchFamily="18" charset="0"/>
              </a:rPr>
              <a:t> реализует обратное действие. Номер порта (</a:t>
            </a:r>
            <a:r>
              <a:rPr lang="ru-RU" altLang="ru-RU" sz="2400" b="1" i="1">
                <a:latin typeface="Times New Roman" panose="02020603050405020304" pitchFamily="18" charset="0"/>
              </a:rPr>
              <a:t>n</a:t>
            </a:r>
            <a:r>
              <a:rPr lang="ru-RU" altLang="ru-RU" sz="2400">
                <a:latin typeface="Times New Roman" panose="02020603050405020304" pitchFamily="18" charset="0"/>
              </a:rPr>
              <a:t>) в этих командах может быть задан двояко – либо явным числом от 0 до 255, либо регистром </a:t>
            </a:r>
            <a:r>
              <a:rPr lang="ru-RU" altLang="ru-RU" sz="2400" b="1" i="1">
                <a:latin typeface="Times New Roman" panose="02020603050405020304" pitchFamily="18" charset="0"/>
              </a:rPr>
              <a:t>DX</a:t>
            </a:r>
            <a:r>
              <a:rPr lang="ru-RU" altLang="ru-RU" sz="2400">
                <a:latin typeface="Times New Roman" panose="02020603050405020304" pitchFamily="18" charset="0"/>
              </a:rPr>
              <a:t>, значение которого и трактуется как номер порта:</a:t>
            </a:r>
            <a:endParaRPr lang="en-US" altLang="ru-RU" sz="2400" b="1" i="1">
              <a:latin typeface="Times New Roman" panose="02020603050405020304" pitchFamily="18" charset="0"/>
            </a:endParaRPr>
          </a:p>
          <a:p>
            <a:pPr marL="0" indent="363538" algn="just">
              <a:lnSpc>
                <a:spcPct val="80000"/>
              </a:lnSpc>
              <a:buFontTx/>
              <a:buNone/>
            </a:pPr>
            <a:r>
              <a:rPr lang="en-US" altLang="ru-RU" sz="2400" b="1" i="1">
                <a:latin typeface="Times New Roman" panose="02020603050405020304" pitchFamily="18" charset="0"/>
              </a:rPr>
              <a:t>IN AL,97h         ;AL:= </a:t>
            </a:r>
            <a:r>
              <a:rPr lang="ru-RU" altLang="ru-RU" sz="2400" b="1" i="1">
                <a:latin typeface="Times New Roman" panose="02020603050405020304" pitchFamily="18" charset="0"/>
              </a:rPr>
              <a:t>порт</a:t>
            </a:r>
            <a:r>
              <a:rPr lang="en-US" altLang="ru-RU" sz="2400" b="1" i="1">
                <a:latin typeface="Times New Roman" panose="02020603050405020304" pitchFamily="18" charset="0"/>
              </a:rPr>
              <a:t> 97h </a:t>
            </a:r>
            <a:r>
              <a:rPr lang="en-US" altLang="ru-RU" sz="2400">
                <a:latin typeface="Times New Roman" panose="02020603050405020304" pitchFamily="18" charset="0"/>
              </a:rPr>
              <a:t>;</a:t>
            </a:r>
            <a:endParaRPr lang="en-US" altLang="ru-RU" sz="2400" b="1" i="1">
              <a:latin typeface="Times New Roman" panose="02020603050405020304" pitchFamily="18" charset="0"/>
            </a:endParaRPr>
          </a:p>
          <a:p>
            <a:pPr marL="0" indent="363538" algn="just">
              <a:lnSpc>
                <a:spcPct val="80000"/>
              </a:lnSpc>
              <a:buFontTx/>
              <a:buNone/>
            </a:pPr>
            <a:r>
              <a:rPr lang="en-US" altLang="ru-RU" sz="2400" b="1" i="1">
                <a:latin typeface="Times New Roman" panose="02020603050405020304" pitchFamily="18" charset="0"/>
              </a:rPr>
              <a:t>MOV DX,836 </a:t>
            </a:r>
            <a:r>
              <a:rPr lang="en-US" altLang="ru-RU" sz="2400">
                <a:latin typeface="Times New Roman" panose="02020603050405020304" pitchFamily="18" charset="0"/>
              </a:rPr>
              <a:t>;</a:t>
            </a:r>
            <a:endParaRPr lang="en-US" altLang="ru-RU" sz="2400" b="1" i="1">
              <a:latin typeface="Times New Roman" panose="02020603050405020304" pitchFamily="18" charset="0"/>
            </a:endParaRPr>
          </a:p>
          <a:p>
            <a:pPr marL="0" indent="363538" algn="just">
              <a:lnSpc>
                <a:spcPct val="80000"/>
              </a:lnSpc>
              <a:buFontTx/>
              <a:buNone/>
            </a:pPr>
            <a:r>
              <a:rPr lang="en-US" altLang="ru-RU" sz="2400" b="1" i="1">
                <a:latin typeface="Times New Roman" panose="02020603050405020304" pitchFamily="18" charset="0"/>
              </a:rPr>
              <a:t>OUT DX,AX     ;</a:t>
            </a:r>
            <a:r>
              <a:rPr lang="ru-RU" altLang="ru-RU" sz="2400" b="1" i="1">
                <a:latin typeface="Times New Roman" panose="02020603050405020304" pitchFamily="18" charset="0"/>
              </a:rPr>
              <a:t>порт</a:t>
            </a:r>
            <a:r>
              <a:rPr lang="en-US" altLang="ru-RU" sz="2400" b="1" i="1">
                <a:latin typeface="Times New Roman" panose="02020603050405020304" pitchFamily="18" charset="0"/>
              </a:rPr>
              <a:t> 836:=AX </a:t>
            </a:r>
            <a:r>
              <a:rPr lang="en-US" altLang="ru-RU" sz="2400">
                <a:latin typeface="Times New Roman" panose="02020603050405020304" pitchFamily="18" charset="0"/>
              </a:rPr>
              <a:t>.</a:t>
            </a:r>
            <a:endParaRPr lang="ru-RU" altLang="ru-RU" sz="2400">
              <a:latin typeface="Times New Roman" panose="02020603050405020304" pitchFamily="18" charset="0"/>
            </a:endParaRPr>
          </a:p>
          <a:p>
            <a:pPr marL="0" indent="363538" algn="just">
              <a:lnSpc>
                <a:spcPct val="80000"/>
              </a:lnSpc>
              <a:buFontTx/>
              <a:buNone/>
            </a:pPr>
            <a:r>
              <a:rPr lang="ru-RU" altLang="ru-RU" sz="2400">
                <a:latin typeface="Times New Roman" panose="02020603050405020304" pitchFamily="18" charset="0"/>
              </a:rPr>
              <a:t>Первый вариант операнда </a:t>
            </a:r>
            <a:r>
              <a:rPr lang="ru-RU" altLang="ru-RU" sz="2400" b="1" i="1">
                <a:latin typeface="Times New Roman" panose="02020603050405020304" pitchFamily="18" charset="0"/>
              </a:rPr>
              <a:t>n</a:t>
            </a:r>
            <a:r>
              <a:rPr lang="ru-RU" altLang="ru-RU" sz="2400">
                <a:latin typeface="Times New Roman" panose="02020603050405020304" pitchFamily="18" charset="0"/>
              </a:rPr>
              <a:t> используется, когда номер порта небольшой и известен заранее, а второй вариант – когда номер порта может быть любым числом или когда он становится известным только во время счета программы </a:t>
            </a:r>
          </a:p>
          <a:p>
            <a:pPr marL="0" indent="363538" algn="just">
              <a:lnSpc>
                <a:spcPct val="80000"/>
              </a:lnSpc>
              <a:buFontTx/>
              <a:buNone/>
            </a:pP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3809214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57200" y="404813"/>
            <a:ext cx="8229600" cy="6048375"/>
          </a:xfrm>
        </p:spPr>
        <p:txBody>
          <a:bodyPr/>
          <a:lstStyle/>
          <a:p>
            <a:pPr marL="0" indent="363538" algn="just">
              <a:lnSpc>
                <a:spcPct val="80000"/>
              </a:lnSpc>
              <a:buFontTx/>
              <a:buNone/>
            </a:pPr>
            <a:r>
              <a:rPr lang="ru-RU" altLang="ru-RU" sz="2400">
                <a:latin typeface="Times New Roman" panose="02020603050405020304" pitchFamily="18" charset="0"/>
              </a:rPr>
              <a:t>Осуществление таким образом ввода-вывода в каждой программе довольно трудоемко и требует знания многих технических деталей – номеров портов, управляющих сигналов и сигналов ответа, порядка опроса портов и другое, причем эта информация различна для разных внешних устройств. Кроме того, в каждой новой программе приходится заново описывать все действия, связанные с вводом-выводом. Но в большинстве программ используются, в основном, одни и те же операции ввода-вывода. Учитывая это, поступают так: один раз описываются часто используемые операции ввода-вывода, которые содержат всю информацию работы с портами, и эти операции включают в состав операционной системы, чтобы ими могла пользоваться любая программа, выполняемая на ЭВМ. Такой способ существенно упрощает процедуры ввода-вывода, поэтому обычно используют только эти операции и не пользуются портами напрямик. С портами работают лишь тогда, когда надо реализовать какой-нибудь необычный ввод-вывод. </a:t>
            </a:r>
          </a:p>
        </p:txBody>
      </p:sp>
    </p:spTree>
    <p:extLst>
      <p:ext uri="{BB962C8B-B14F-4D97-AF65-F5344CB8AC3E}">
        <p14:creationId xmlns:p14="http://schemas.microsoft.com/office/powerpoint/2010/main" val="3869990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346075"/>
          </a:xfrm>
        </p:spPr>
        <p:txBody>
          <a:bodyPr/>
          <a:lstStyle/>
          <a:p>
            <a:r>
              <a:rPr lang="ru-RU" altLang="ru-RU" sz="2800" b="1">
                <a:latin typeface="Times New Roman" panose="02020603050405020304" pitchFamily="18" charset="0"/>
              </a:rPr>
              <a:t>Ввод-вывод </a:t>
            </a:r>
            <a:r>
              <a:rPr lang="ru-RU" altLang="ru-RU" sz="2800" b="1" dirty="0">
                <a:latin typeface="Times New Roman" panose="02020603050405020304" pitchFamily="18" charset="0"/>
              </a:rPr>
              <a:t>по прерыванию</a:t>
            </a:r>
          </a:p>
        </p:txBody>
      </p:sp>
      <p:sp>
        <p:nvSpPr>
          <p:cNvPr id="25603" name="Rectangle 3"/>
          <p:cNvSpPr>
            <a:spLocks noGrp="1" noChangeArrowheads="1"/>
          </p:cNvSpPr>
          <p:nvPr>
            <p:ph type="body" idx="1"/>
          </p:nvPr>
        </p:nvSpPr>
        <p:spPr>
          <a:xfrm>
            <a:off x="457200" y="692150"/>
            <a:ext cx="8229600" cy="5434013"/>
          </a:xfrm>
        </p:spPr>
        <p:txBody>
          <a:bodyPr/>
          <a:lstStyle/>
          <a:p>
            <a:pPr marL="0" indent="363538" algn="just">
              <a:buFontTx/>
              <a:buNone/>
            </a:pPr>
            <a:r>
              <a:rPr lang="ru-RU" altLang="ru-RU" sz="2400">
                <a:latin typeface="Times New Roman" panose="02020603050405020304" pitchFamily="18" charset="0"/>
              </a:rPr>
              <a:t>Проблема программируемого ввода-вывода состоит в том, что процессор должен </a:t>
            </a:r>
            <a:r>
              <a:rPr lang="ru-RU" altLang="ru-RU" sz="2400" b="1" i="1">
                <a:latin typeface="Times New Roman" panose="02020603050405020304" pitchFamily="18" charset="0"/>
              </a:rPr>
              <a:t>долго ждать</a:t>
            </a:r>
            <a:r>
              <a:rPr lang="ru-RU" altLang="ru-RU" sz="2400">
                <a:latin typeface="Times New Roman" panose="02020603050405020304" pitchFamily="18" charset="0"/>
              </a:rPr>
              <a:t>, пока </a:t>
            </a:r>
            <a:r>
              <a:rPr lang="ru-RU" altLang="ru-RU" sz="2400" b="1" i="1">
                <a:latin typeface="Times New Roman" panose="02020603050405020304" pitchFamily="18" charset="0"/>
              </a:rPr>
              <a:t>контроллер ввода-вывода будет готов читать</a:t>
            </a:r>
            <a:r>
              <a:rPr lang="ru-RU" altLang="ru-RU" sz="2400">
                <a:latin typeface="Times New Roman" panose="02020603050405020304" pitchFamily="18" charset="0"/>
              </a:rPr>
              <a:t> или </a:t>
            </a:r>
            <a:r>
              <a:rPr lang="ru-RU" altLang="ru-RU" sz="2400" b="1" i="1">
                <a:latin typeface="Times New Roman" panose="02020603050405020304" pitchFamily="18" charset="0"/>
              </a:rPr>
              <a:t>принимать новые данные</a:t>
            </a:r>
            <a:r>
              <a:rPr lang="ru-RU" altLang="ru-RU" sz="2400">
                <a:latin typeface="Times New Roman" panose="02020603050405020304" pitchFamily="18" charset="0"/>
              </a:rPr>
              <a:t>. Во время ожидания процессор должен постоянно производить опрос, чтобы узнать состояние модуля ввода-вывода. В результате значительно падает производитель-ность всей системы .</a:t>
            </a:r>
          </a:p>
          <a:p>
            <a:pPr marL="0" indent="363538" algn="just">
              <a:buFontTx/>
              <a:buNone/>
            </a:pPr>
            <a:r>
              <a:rPr lang="ru-RU" altLang="ru-RU" sz="2400">
                <a:latin typeface="Times New Roman" panose="02020603050405020304" pitchFamily="18" charset="0"/>
              </a:rPr>
              <a:t>При альтернативном подходе процессор может передать </a:t>
            </a:r>
            <a:r>
              <a:rPr lang="ru-RU" altLang="ru-RU" sz="2400" b="1" i="1">
                <a:latin typeface="Times New Roman" panose="02020603050405020304" pitchFamily="18" charset="0"/>
              </a:rPr>
              <a:t>контроллеру прерываний</a:t>
            </a:r>
            <a:r>
              <a:rPr lang="ru-RU" altLang="ru-RU" sz="2400">
                <a:latin typeface="Times New Roman" panose="02020603050405020304" pitchFamily="18" charset="0"/>
              </a:rPr>
              <a:t> команду ввода-вывода, а затем пе-рейти к выполнению другой полезной работы. Затем, когда контроллер ввода-вывода снова будет готов обмениваться данными с процессором, он прервет процессор и потребует, чтобы его обслужили. Процессор передает ему новые дан-ные, а затем возобновляет прерванную работу </a:t>
            </a:r>
          </a:p>
        </p:txBody>
      </p:sp>
    </p:spTree>
    <p:extLst>
      <p:ext uri="{BB962C8B-B14F-4D97-AF65-F5344CB8AC3E}">
        <p14:creationId xmlns:p14="http://schemas.microsoft.com/office/powerpoint/2010/main" val="17938222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57200" y="333375"/>
            <a:ext cx="8229600" cy="6191250"/>
          </a:xfrm>
        </p:spPr>
        <p:txBody>
          <a:bodyPr/>
          <a:lstStyle/>
          <a:p>
            <a:pPr marL="0" indent="268288" algn="just">
              <a:buFontTx/>
              <a:buNone/>
            </a:pPr>
            <a:endParaRPr lang="ru-RU" altLang="ru-RU" sz="2400" b="1" i="1">
              <a:latin typeface="Times New Roman" panose="02020603050405020304" pitchFamily="18" charset="0"/>
            </a:endParaRPr>
          </a:p>
          <a:p>
            <a:pPr marL="0" indent="268288" algn="just">
              <a:buFontTx/>
              <a:buNone/>
            </a:pPr>
            <a:r>
              <a:rPr lang="ru-RU" altLang="ru-RU" sz="2800" b="1" i="1">
                <a:latin typeface="Times New Roman" panose="02020603050405020304" pitchFamily="18" charset="0"/>
              </a:rPr>
              <a:t>Контроллер прерываний – микросхема или встроенный блок процессора, отвечающий за возможность обработки запросов на прерывание от разных устройств.</a:t>
            </a:r>
          </a:p>
          <a:p>
            <a:pPr marL="0" indent="268288" algn="just">
              <a:buFontTx/>
              <a:buNone/>
            </a:pPr>
            <a:r>
              <a:rPr lang="ru-RU" altLang="ru-RU" sz="2800" b="1" i="1">
                <a:latin typeface="Times New Roman" panose="02020603050405020304" pitchFamily="18" charset="0"/>
              </a:rPr>
              <a:t>Прерывание программы – </a:t>
            </a:r>
            <a:r>
              <a:rPr lang="ru-RU" altLang="ru-RU" sz="2800">
                <a:latin typeface="Times New Roman" panose="02020603050405020304" pitchFamily="18" charset="0"/>
              </a:rPr>
              <a:t> </a:t>
            </a:r>
            <a:r>
              <a:rPr lang="ru-RU" altLang="ru-RU" sz="2800" b="1" i="1">
                <a:latin typeface="Times New Roman" panose="02020603050405020304" pitchFamily="18" charset="0"/>
              </a:rPr>
              <a:t>способность процессора прекращать выполнение текущей программы и ее управление при возникновении определенных условий. Сигналы, вызывающие прерывание программы, называются сигналами прерывания или запросами прерывания.</a:t>
            </a:r>
          </a:p>
        </p:txBody>
      </p:sp>
    </p:spTree>
    <p:extLst>
      <p:ext uri="{BB962C8B-B14F-4D97-AF65-F5344CB8AC3E}">
        <p14:creationId xmlns:p14="http://schemas.microsoft.com/office/powerpoint/2010/main" val="271973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AutoShape 6"/>
          <p:cNvSpPr>
            <a:spLocks noChangeArrowheads="1"/>
          </p:cNvSpPr>
          <p:nvPr/>
        </p:nvSpPr>
        <p:spPr bwMode="auto">
          <a:xfrm>
            <a:off x="611188" y="4402138"/>
            <a:ext cx="8137525" cy="1763712"/>
          </a:xfrm>
          <a:prstGeom prst="roundRect">
            <a:avLst>
              <a:gd name="adj" fmla="val 16667"/>
            </a:avLst>
          </a:prstGeom>
          <a:solidFill>
            <a:schemeClr val="tx1">
              <a:alpha val="20000"/>
            </a:schemeClr>
          </a:soli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1141" name="AutoShape 5"/>
          <p:cNvSpPr>
            <a:spLocks noChangeArrowheads="1"/>
          </p:cNvSpPr>
          <p:nvPr/>
        </p:nvSpPr>
        <p:spPr bwMode="auto">
          <a:xfrm>
            <a:off x="611188" y="3068638"/>
            <a:ext cx="8137525" cy="719137"/>
          </a:xfrm>
          <a:prstGeom prst="roundRect">
            <a:avLst>
              <a:gd name="adj" fmla="val 16667"/>
            </a:avLst>
          </a:prstGeom>
          <a:solidFill>
            <a:schemeClr val="tx1">
              <a:alpha val="20000"/>
            </a:schemeClr>
          </a:soli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1140" name="AutoShape 4"/>
          <p:cNvSpPr>
            <a:spLocks noChangeArrowheads="1"/>
          </p:cNvSpPr>
          <p:nvPr/>
        </p:nvSpPr>
        <p:spPr bwMode="auto">
          <a:xfrm>
            <a:off x="611188" y="2241550"/>
            <a:ext cx="8137525" cy="719138"/>
          </a:xfrm>
          <a:prstGeom prst="roundRect">
            <a:avLst>
              <a:gd name="adj" fmla="val 16667"/>
            </a:avLst>
          </a:prstGeom>
          <a:solidFill>
            <a:schemeClr val="tx1">
              <a:alpha val="20000"/>
            </a:schemeClr>
          </a:solidFill>
          <a:ln w="28575">
            <a:solidFill>
              <a:schemeClr val="tx1"/>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1138" name="Rectangle 2"/>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Два вида деятельности вычислительной системы</a:t>
            </a:r>
          </a:p>
        </p:txBody>
      </p:sp>
      <p:sp>
        <p:nvSpPr>
          <p:cNvPr id="91139" name="Rectangle 3"/>
          <p:cNvSpPr>
            <a:spLocks noGrp="1" noRot="1" noChangeArrowheads="1"/>
          </p:cNvSpPr>
          <p:nvPr>
            <p:ph type="body" idx="1"/>
          </p:nvPr>
        </p:nvSpPr>
        <p:spPr>
          <a:xfrm>
            <a:off x="301625" y="1676400"/>
            <a:ext cx="8540750" cy="4705350"/>
          </a:xfrm>
        </p:spPr>
        <p:txBody>
          <a:bodyPr/>
          <a:lstStyle/>
          <a:p>
            <a:pPr eaLnBrk="1" hangingPunct="1">
              <a:buClr>
                <a:schemeClr val="tx1"/>
              </a:buClr>
              <a:defRPr/>
            </a:pPr>
            <a:r>
              <a:rPr lang="ru-RU" sz="2800" dirty="0"/>
              <a:t>Обработка информации</a:t>
            </a:r>
          </a:p>
          <a:p>
            <a:pPr lvl="1" eaLnBrk="1" hangingPunct="1">
              <a:lnSpc>
                <a:spcPct val="170000"/>
              </a:lnSpc>
              <a:buClr>
                <a:schemeClr val="tx1"/>
              </a:buClr>
              <a:defRPr/>
            </a:pPr>
            <a:r>
              <a:rPr lang="ru-RU" sz="2400" dirty="0"/>
              <a:t>Что делается?</a:t>
            </a:r>
          </a:p>
          <a:p>
            <a:pPr lvl="1" eaLnBrk="1" hangingPunct="1">
              <a:lnSpc>
                <a:spcPct val="200000"/>
              </a:lnSpc>
              <a:spcAft>
                <a:spcPct val="50000"/>
              </a:spcAft>
              <a:buClr>
                <a:schemeClr val="tx1"/>
              </a:buClr>
              <a:defRPr/>
            </a:pPr>
            <a:r>
              <a:rPr lang="ru-RU" sz="2400" dirty="0"/>
              <a:t>Как делается?</a:t>
            </a:r>
          </a:p>
          <a:p>
            <a:pPr eaLnBrk="1" hangingPunct="1">
              <a:buClr>
                <a:schemeClr val="tx1"/>
              </a:buClr>
              <a:defRPr/>
            </a:pPr>
            <a:r>
              <a:rPr lang="ru-RU" sz="2800" dirty="0"/>
              <a:t>Операции ввода-вывода</a:t>
            </a:r>
          </a:p>
          <a:p>
            <a:pPr lvl="1" eaLnBrk="1" hangingPunct="1">
              <a:lnSpc>
                <a:spcPct val="200000"/>
              </a:lnSpc>
              <a:buClr>
                <a:schemeClr val="tx1"/>
              </a:buClr>
              <a:defRPr/>
            </a:pPr>
            <a:r>
              <a:rPr lang="ru-RU" sz="2400" dirty="0"/>
              <a:t>Что делается?</a:t>
            </a:r>
          </a:p>
          <a:p>
            <a:pPr lvl="1" eaLnBrk="1" hangingPunct="1">
              <a:lnSpc>
                <a:spcPct val="200000"/>
              </a:lnSpc>
              <a:buClr>
                <a:schemeClr val="tx1"/>
              </a:buClr>
              <a:defRPr/>
            </a:pPr>
            <a:r>
              <a:rPr lang="ru-RU" sz="2400" dirty="0"/>
              <a:t>Как делается?</a:t>
            </a:r>
          </a:p>
          <a:p>
            <a:pPr eaLnBrk="1" hangingPunct="1">
              <a:buClr>
                <a:schemeClr val="tx1"/>
              </a:buClr>
              <a:buFont typeface="Wingdings" panose="05000000000000000000" pitchFamily="2" charset="2"/>
              <a:buNone/>
              <a:defRPr/>
            </a:pPr>
            <a:endParaRPr lang="ru-RU" sz="2800" dirty="0">
              <a:solidFill>
                <a:schemeClr val="tx2"/>
              </a:solidFill>
            </a:endParaRPr>
          </a:p>
        </p:txBody>
      </p:sp>
      <p:sp>
        <p:nvSpPr>
          <p:cNvPr id="91143" name="Text Box 7"/>
          <p:cNvSpPr txBox="1">
            <a:spLocks noChangeArrowheads="1"/>
          </p:cNvSpPr>
          <p:nvPr/>
        </p:nvSpPr>
        <p:spPr bwMode="auto">
          <a:xfrm>
            <a:off x="4572000" y="2282825"/>
            <a:ext cx="3924300" cy="641350"/>
          </a:xfrm>
          <a:prstGeom prst="rect">
            <a:avLst/>
          </a:prstGeom>
          <a:noFill/>
          <a:ln w="38100" cmpd="dbl">
            <a:no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800" b="0" i="0" u="none" strike="noStrike" kern="1200" cap="none" spc="0" normalizeH="0" baseline="0" noProof="0" dirty="0">
                <a:ln>
                  <a:noFill/>
                </a:ln>
                <a:solidFill>
                  <a:srgbClr val="B7E7FF"/>
                </a:solidFill>
                <a:effectLst>
                  <a:outerShdw blurRad="38100" dist="38100" dir="2700000" algn="tl">
                    <a:srgbClr val="000000"/>
                  </a:outerShdw>
                </a:effectLst>
                <a:uLnTx/>
                <a:uFillTx/>
                <a:latin typeface="Arial" charset="0"/>
                <a:ea typeface="+mn-ea"/>
                <a:cs typeface="+mn-cs"/>
              </a:rPr>
              <a:t>Курс «Алгоритмы</a:t>
            </a:r>
            <a:br>
              <a:rPr kumimoji="0" lang="ru-RU" sz="1800" b="0" i="0" u="none" strike="noStrike" kern="1200" cap="none" spc="0" normalizeH="0" baseline="0" noProof="0" dirty="0">
                <a:ln>
                  <a:noFill/>
                </a:ln>
                <a:solidFill>
                  <a:srgbClr val="B7E7FF"/>
                </a:solidFill>
                <a:effectLst>
                  <a:outerShdw blurRad="38100" dist="38100" dir="2700000" algn="tl">
                    <a:srgbClr val="000000"/>
                  </a:outerShdw>
                </a:effectLst>
                <a:uLnTx/>
                <a:uFillTx/>
                <a:latin typeface="Arial" charset="0"/>
                <a:ea typeface="+mn-ea"/>
                <a:cs typeface="+mn-cs"/>
              </a:rPr>
            </a:br>
            <a:r>
              <a:rPr kumimoji="0" lang="ru-RU" sz="1800" b="0" i="0" u="none" strike="noStrike" kern="1200" cap="none" spc="0" normalizeH="0" baseline="0" noProof="0" dirty="0">
                <a:ln>
                  <a:noFill/>
                </a:ln>
                <a:solidFill>
                  <a:srgbClr val="B7E7FF"/>
                </a:solidFill>
                <a:effectLst>
                  <a:outerShdw blurRad="38100" dist="38100" dir="2700000" algn="tl">
                    <a:srgbClr val="000000"/>
                  </a:outerShdw>
                </a:effectLst>
                <a:uLnTx/>
                <a:uFillTx/>
                <a:latin typeface="Arial" charset="0"/>
                <a:ea typeface="+mn-ea"/>
                <a:cs typeface="+mn-cs"/>
              </a:rPr>
              <a:t> и алгоритмические языки»</a:t>
            </a:r>
          </a:p>
        </p:txBody>
      </p:sp>
      <p:sp>
        <p:nvSpPr>
          <p:cNvPr id="91144" name="Text Box 8"/>
          <p:cNvSpPr txBox="1">
            <a:spLocks noChangeArrowheads="1"/>
          </p:cNvSpPr>
          <p:nvPr/>
        </p:nvSpPr>
        <p:spPr bwMode="auto">
          <a:xfrm>
            <a:off x="4572000" y="3206750"/>
            <a:ext cx="3924300" cy="366713"/>
          </a:xfrm>
          <a:prstGeom prst="rect">
            <a:avLst/>
          </a:prstGeom>
          <a:noFill/>
          <a:ln w="38100" cmpd="dbl">
            <a:no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8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Часть </a:t>
            </a:r>
            <a:r>
              <a:rPr kumimoji="0" lang="en-US" sz="18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II </a:t>
            </a:r>
            <a:r>
              <a:rPr kumimoji="0" lang="ru-RU" sz="18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этого курса</a:t>
            </a:r>
          </a:p>
        </p:txBody>
      </p:sp>
      <p:sp>
        <p:nvSpPr>
          <p:cNvPr id="91145" name="Text Box 9"/>
          <p:cNvSpPr txBox="1">
            <a:spLocks noChangeArrowheads="1"/>
          </p:cNvSpPr>
          <p:nvPr/>
        </p:nvSpPr>
        <p:spPr bwMode="auto">
          <a:xfrm>
            <a:off x="4572000" y="5078413"/>
            <a:ext cx="3924300" cy="366712"/>
          </a:xfrm>
          <a:prstGeom prst="rect">
            <a:avLst/>
          </a:prstGeom>
          <a:noFill/>
          <a:ln w="38100" cmpd="dbl">
            <a:no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8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Тема этой лекции</a:t>
            </a:r>
          </a:p>
        </p:txBody>
      </p:sp>
    </p:spTree>
    <p:extLst>
      <p:ext uri="{BB962C8B-B14F-4D97-AF65-F5344CB8AC3E}">
        <p14:creationId xmlns:p14="http://schemas.microsoft.com/office/powerpoint/2010/main" val="523728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 calcmode="lin" valueType="num">
                                      <p:cBhvr additive="base">
                                        <p:cTn id="7" dur="500" fill="hold"/>
                                        <p:tgtEl>
                                          <p:spTgt spid="9113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1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1139">
                                            <p:txEl>
                                              <p:pRg st="2" end="2"/>
                                            </p:txEl>
                                          </p:spTgt>
                                        </p:tgtEl>
                                        <p:attrNameLst>
                                          <p:attrName>style.visibility</p:attrName>
                                        </p:attrNameLst>
                                      </p:cBhvr>
                                      <p:to>
                                        <p:strVal val="visible"/>
                                      </p:to>
                                    </p:set>
                                    <p:anim calcmode="lin" valueType="num">
                                      <p:cBhvr additive="base">
                                        <p:cTn id="19" dur="500" fill="hold"/>
                                        <p:tgtEl>
                                          <p:spTgt spid="91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1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14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1139">
                                            <p:txEl>
                                              <p:pRg st="4" end="4"/>
                                            </p:txEl>
                                          </p:spTgt>
                                        </p:tgtEl>
                                        <p:attrNameLst>
                                          <p:attrName>style.visibility</p:attrName>
                                        </p:attrNameLst>
                                      </p:cBhvr>
                                      <p:to>
                                        <p:strVal val="visible"/>
                                      </p:to>
                                    </p:set>
                                    <p:anim calcmode="lin" valueType="num">
                                      <p:cBhvr additive="base">
                                        <p:cTn id="31" dur="500" fill="hold"/>
                                        <p:tgtEl>
                                          <p:spTgt spid="911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91139">
                                            <p:txEl>
                                              <p:pRg st="5" end="5"/>
                                            </p:txEl>
                                          </p:spTgt>
                                        </p:tgtEl>
                                        <p:attrNameLst>
                                          <p:attrName>style.visibility</p:attrName>
                                        </p:attrNameLst>
                                      </p:cBhvr>
                                      <p:to>
                                        <p:strVal val="visible"/>
                                      </p:to>
                                    </p:set>
                                    <p:anim calcmode="lin" valueType="num">
                                      <p:cBhvr additive="base">
                                        <p:cTn id="35" dur="500" fill="hold"/>
                                        <p:tgtEl>
                                          <p:spTgt spid="9113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11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11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1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nimBg="1"/>
      <p:bldP spid="91141" grpId="0" animBg="1"/>
      <p:bldP spid="91140" grpId="0" animBg="1"/>
      <p:bldP spid="91143" grpId="0"/>
      <p:bldP spid="91144" grpId="0"/>
      <p:bldP spid="9114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395288" y="188913"/>
            <a:ext cx="8229600" cy="6264275"/>
          </a:xfrm>
        </p:spPr>
        <p:txBody>
          <a:bodyPr/>
          <a:lstStyle/>
          <a:p>
            <a:pPr marL="0" indent="363538" algn="just">
              <a:lnSpc>
                <a:spcPct val="80000"/>
              </a:lnSpc>
              <a:buFontTx/>
              <a:buNone/>
            </a:pPr>
            <a:r>
              <a:rPr lang="ru-RU" altLang="ru-RU" sz="2400">
                <a:latin typeface="Times New Roman" panose="02020603050405020304" pitchFamily="18" charset="0"/>
              </a:rPr>
              <a:t>В зависимости от условий возникновения прерывания подразделяют на четыре класса:</a:t>
            </a:r>
          </a:p>
          <a:p>
            <a:pPr marL="0" indent="363538" algn="just">
              <a:lnSpc>
                <a:spcPct val="80000"/>
              </a:lnSpc>
              <a:buFontTx/>
              <a:buNone/>
            </a:pPr>
            <a:r>
              <a:rPr lang="ru-RU" altLang="ru-RU" sz="2400">
                <a:latin typeface="Times New Roman" panose="02020603050405020304" pitchFamily="18" charset="0"/>
              </a:rPr>
              <a:t>1. </a:t>
            </a:r>
            <a:r>
              <a:rPr lang="ru-RU" altLang="ru-RU" sz="2400" b="1" i="1">
                <a:latin typeface="Times New Roman" panose="02020603050405020304" pitchFamily="18" charset="0"/>
              </a:rPr>
              <a:t>Прерывание от схем контроля </a:t>
            </a:r>
            <a:r>
              <a:rPr lang="ru-RU" altLang="ru-RU" sz="2400">
                <a:latin typeface="Times New Roman" panose="02020603050405020304" pitchFamily="18" charset="0"/>
              </a:rPr>
              <a:t> или </a:t>
            </a:r>
            <a:r>
              <a:rPr lang="ru-RU" altLang="ru-RU" sz="2400" b="1" i="1">
                <a:latin typeface="Times New Roman" panose="02020603050405020304" pitchFamily="18" charset="0"/>
              </a:rPr>
              <a:t>машинное прерывание</a:t>
            </a:r>
            <a:r>
              <a:rPr lang="ru-RU" altLang="ru-RU" sz="2400">
                <a:latin typeface="Times New Roman" panose="02020603050405020304" pitchFamily="18" charset="0"/>
              </a:rPr>
              <a:t>, возникает в случае обнаружения ошибок в каких-либо блоках и устройствах ЭВМ. При этом происходит переключение к диагностической программе.</a:t>
            </a:r>
          </a:p>
          <a:p>
            <a:pPr marL="0" indent="363538" algn="just">
              <a:lnSpc>
                <a:spcPct val="80000"/>
              </a:lnSpc>
              <a:buFontTx/>
              <a:buNone/>
            </a:pPr>
            <a:r>
              <a:rPr lang="ru-RU" altLang="ru-RU" sz="2400">
                <a:latin typeface="Times New Roman" panose="02020603050405020304" pitchFamily="18" charset="0"/>
              </a:rPr>
              <a:t>2. </a:t>
            </a:r>
            <a:r>
              <a:rPr lang="ru-RU" altLang="ru-RU" sz="2400" b="1" i="1">
                <a:latin typeface="Times New Roman" panose="02020603050405020304" pitchFamily="18" charset="0"/>
              </a:rPr>
              <a:t>Программное прерывание</a:t>
            </a:r>
            <a:r>
              <a:rPr lang="ru-RU" altLang="ru-RU" sz="2400">
                <a:latin typeface="Times New Roman" panose="02020603050405020304" pitchFamily="18" charset="0"/>
              </a:rPr>
              <a:t> или </a:t>
            </a:r>
            <a:r>
              <a:rPr lang="ru-RU" altLang="ru-RU" sz="2400" b="1" i="1">
                <a:latin typeface="Times New Roman" panose="02020603050405020304" pitchFamily="18" charset="0"/>
              </a:rPr>
              <a:t>прерывание из-за ошибок программы</a:t>
            </a:r>
            <a:r>
              <a:rPr lang="ru-RU" altLang="ru-RU" sz="2400">
                <a:latin typeface="Times New Roman" panose="02020603050405020304" pitchFamily="18" charset="0"/>
              </a:rPr>
              <a:t>, возникает при обнаружении ошибок в программе или при появлении необычных ситуаций при ее выполнении. Внешнее прерывание возникает в случае появления сигналов от внешних объектов, подключенных к данной ЭВМ.</a:t>
            </a:r>
          </a:p>
          <a:p>
            <a:pPr marL="0" indent="363538" algn="just">
              <a:lnSpc>
                <a:spcPct val="80000"/>
              </a:lnSpc>
              <a:buFontTx/>
              <a:buNone/>
            </a:pPr>
            <a:r>
              <a:rPr lang="ru-RU" altLang="ru-RU" sz="2400">
                <a:latin typeface="Times New Roman" panose="02020603050405020304" pitchFamily="18" charset="0"/>
              </a:rPr>
              <a:t>3. </a:t>
            </a:r>
            <a:r>
              <a:rPr lang="ru-RU" altLang="ru-RU" sz="2400" b="1" i="1">
                <a:latin typeface="Times New Roman" panose="02020603050405020304" pitchFamily="18" charset="0"/>
              </a:rPr>
              <a:t>Прерывание от устройств ввода-вывода</a:t>
            </a:r>
            <a:r>
              <a:rPr lang="ru-RU" altLang="ru-RU" sz="2400">
                <a:latin typeface="Times New Roman" panose="02020603050405020304" pitchFamily="18" charset="0"/>
              </a:rPr>
              <a:t> позволяет  получать информацию о состоянии каналов и периферийных устройств и отвечать на эти сигналы. Это прерывание формируется, когда канал и периферийное устройство не могут выполнить заданную операцию; при возникновении особой ситуации в процессе выполнения операции ввода-вывода .</a:t>
            </a:r>
          </a:p>
        </p:txBody>
      </p:sp>
    </p:spTree>
    <p:extLst>
      <p:ext uri="{BB962C8B-B14F-4D97-AF65-F5344CB8AC3E}">
        <p14:creationId xmlns:p14="http://schemas.microsoft.com/office/powerpoint/2010/main" val="33503343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57200" y="333375"/>
            <a:ext cx="8229600" cy="5792788"/>
          </a:xfrm>
        </p:spPr>
        <p:txBody>
          <a:bodyPr/>
          <a:lstStyle/>
          <a:p>
            <a:pPr marL="0" indent="363538" algn="just">
              <a:buFontTx/>
              <a:buNone/>
            </a:pPr>
            <a:r>
              <a:rPr lang="ru-RU" altLang="ru-RU" sz="2400">
                <a:latin typeface="Times New Roman" panose="02020603050405020304" pitchFamily="18" charset="0"/>
              </a:rPr>
              <a:t>4. </a:t>
            </a:r>
            <a:r>
              <a:rPr lang="ru-RU" altLang="ru-RU" sz="2400" b="1" i="1">
                <a:latin typeface="Times New Roman" panose="02020603050405020304" pitchFamily="18" charset="0"/>
              </a:rPr>
              <a:t>Прерывание при обращении к управляющим подп-рограммам-диспетчерам</a:t>
            </a:r>
            <a:r>
              <a:rPr lang="ru-RU" altLang="ru-RU" sz="2400">
                <a:latin typeface="Times New Roman" panose="02020603050405020304" pitchFamily="18" charset="0"/>
              </a:rPr>
              <a:t> в случаях, когда предусмотрено выполнение каких-либо действии по управлению ЭВМ и ВС.</a:t>
            </a:r>
          </a:p>
          <a:p>
            <a:pPr marL="0" indent="363538" algn="just">
              <a:buFontTx/>
              <a:buNone/>
            </a:pPr>
            <a:endParaRPr lang="ru-RU" altLang="ru-RU" sz="2400" b="1" i="1">
              <a:latin typeface="Times New Roman" panose="02020603050405020304" pitchFamily="18" charset="0"/>
            </a:endParaRPr>
          </a:p>
          <a:p>
            <a:pPr marL="0" indent="363538" algn="just">
              <a:buFontTx/>
              <a:buNone/>
            </a:pPr>
            <a:r>
              <a:rPr lang="ru-RU" altLang="ru-RU" sz="2400" b="1" i="1">
                <a:latin typeface="Times New Roman" panose="02020603050405020304" pitchFamily="18" charset="0"/>
              </a:rPr>
              <a:t>Контроллер</a:t>
            </a:r>
            <a:r>
              <a:rPr lang="ru-RU" altLang="ru-RU" sz="2400">
                <a:latin typeface="Times New Roman" panose="02020603050405020304" pitchFamily="18" charset="0"/>
              </a:rPr>
              <a:t> получает от процессора команду </a:t>
            </a:r>
            <a:r>
              <a:rPr lang="ru-RU" altLang="ru-RU" sz="2400" b="1" i="1">
                <a:latin typeface="Times New Roman" panose="02020603050405020304" pitchFamily="18" charset="0"/>
              </a:rPr>
              <a:t>READ</a:t>
            </a:r>
            <a:r>
              <a:rPr lang="ru-RU" altLang="ru-RU" sz="2400">
                <a:latin typeface="Times New Roman" panose="02020603050405020304" pitchFamily="18" charset="0"/>
              </a:rPr>
              <a:t> и переходит к </a:t>
            </a:r>
            <a:r>
              <a:rPr lang="ru-RU" altLang="ru-RU" sz="2400" b="1" i="1">
                <a:latin typeface="Times New Roman" panose="02020603050405020304" pitchFamily="18" charset="0"/>
              </a:rPr>
              <a:t>считыванию данных</a:t>
            </a:r>
            <a:r>
              <a:rPr lang="ru-RU" altLang="ru-RU" sz="2400">
                <a:latin typeface="Times New Roman" panose="02020603050405020304" pitchFamily="18" charset="0"/>
              </a:rPr>
              <a:t> из связанного с ним </a:t>
            </a:r>
            <a:r>
              <a:rPr lang="ru-RU" altLang="ru-RU" sz="2400" b="1" i="1">
                <a:latin typeface="Times New Roman" panose="02020603050405020304" pitchFamily="18" charset="0"/>
              </a:rPr>
              <a:t>пери-ферийного устройства</a:t>
            </a:r>
            <a:r>
              <a:rPr lang="ru-RU" altLang="ru-RU" sz="2400">
                <a:latin typeface="Times New Roman" panose="02020603050405020304" pitchFamily="18" charset="0"/>
              </a:rPr>
              <a:t>. Как только эти </a:t>
            </a:r>
            <a:r>
              <a:rPr lang="ru-RU" altLang="ru-RU" sz="2400" b="1" i="1">
                <a:latin typeface="Times New Roman" panose="02020603050405020304" pitchFamily="18" charset="0"/>
              </a:rPr>
              <a:t>данные </a:t>
            </a:r>
            <a:r>
              <a:rPr lang="ru-RU" altLang="ru-RU" sz="2400">
                <a:latin typeface="Times New Roman" panose="02020603050405020304" pitchFamily="18" charset="0"/>
              </a:rPr>
              <a:t>поступят в </a:t>
            </a:r>
            <a:r>
              <a:rPr lang="ru-RU" altLang="ru-RU" sz="2400" b="1" i="1">
                <a:latin typeface="Times New Roman" panose="02020603050405020304" pitchFamily="18" charset="0"/>
              </a:rPr>
              <a:t>регистры контроллера</a:t>
            </a:r>
            <a:r>
              <a:rPr lang="ru-RU" altLang="ru-RU" sz="2400">
                <a:latin typeface="Times New Roman" panose="02020603050405020304" pitchFamily="18" charset="0"/>
              </a:rPr>
              <a:t>, он посылает </a:t>
            </a:r>
            <a:r>
              <a:rPr lang="ru-RU" altLang="ru-RU" sz="2400" b="1">
                <a:latin typeface="Times New Roman" panose="02020603050405020304" pitchFamily="18" charset="0"/>
              </a:rPr>
              <a:t>процессору по шине управления</a:t>
            </a:r>
            <a:r>
              <a:rPr lang="ru-RU" altLang="ru-RU" sz="2400">
                <a:latin typeface="Times New Roman" panose="02020603050405020304" pitchFamily="18" charset="0"/>
              </a:rPr>
              <a:t> </a:t>
            </a:r>
            <a:r>
              <a:rPr lang="ru-RU" altLang="ru-RU" sz="2400" b="1" i="1">
                <a:latin typeface="Times New Roman" panose="02020603050405020304" pitchFamily="18" charset="0"/>
              </a:rPr>
              <a:t>сигнал прерывания</a:t>
            </a:r>
            <a:r>
              <a:rPr lang="ru-RU" altLang="ru-RU" sz="2400">
                <a:latin typeface="Times New Roman" panose="02020603050405020304" pitchFamily="18" charset="0"/>
              </a:rPr>
              <a:t> и ожидает, когда процессор </a:t>
            </a:r>
            <a:r>
              <a:rPr lang="ru-RU" altLang="ru-RU" sz="2400" b="1" i="1">
                <a:latin typeface="Times New Roman" panose="02020603050405020304" pitchFamily="18" charset="0"/>
              </a:rPr>
              <a:t>запросит </a:t>
            </a:r>
            <a:r>
              <a:rPr lang="ru-RU" altLang="ru-RU" sz="2400">
                <a:latin typeface="Times New Roman" panose="02020603050405020304" pitchFamily="18" charset="0"/>
              </a:rPr>
              <a:t>эти данные. При поступлении </a:t>
            </a:r>
            <a:r>
              <a:rPr lang="ru-RU" altLang="ru-RU" sz="2400" b="1" i="1">
                <a:latin typeface="Times New Roman" panose="02020603050405020304" pitchFamily="18" charset="0"/>
              </a:rPr>
              <a:t>запроса</a:t>
            </a:r>
            <a:r>
              <a:rPr lang="ru-RU" altLang="ru-RU" sz="2400">
                <a:latin typeface="Times New Roman" panose="02020603050405020304" pitchFamily="18" charset="0"/>
              </a:rPr>
              <a:t> </a:t>
            </a:r>
            <a:r>
              <a:rPr lang="ru-RU" altLang="ru-RU" sz="2400" b="1" i="1">
                <a:latin typeface="Times New Roman" panose="02020603050405020304" pitchFamily="18" charset="0"/>
              </a:rPr>
              <a:t>контроллер передает данные по информационной шине</a:t>
            </a:r>
            <a:r>
              <a:rPr lang="ru-RU" altLang="ru-RU" sz="2400">
                <a:latin typeface="Times New Roman" panose="02020603050405020304" pitchFamily="18" charset="0"/>
              </a:rPr>
              <a:t> (шине данных) и переходит в </a:t>
            </a:r>
            <a:r>
              <a:rPr lang="ru-RU" altLang="ru-RU" sz="2400" b="1" i="1">
                <a:latin typeface="Times New Roman" panose="02020603050405020304" pitchFamily="18" charset="0"/>
              </a:rPr>
              <a:t>состояние готовности для новых операций ввода-вывода</a:t>
            </a:r>
            <a:r>
              <a:rPr lang="ru-RU" altLang="ru-RU" sz="2400">
                <a:latin typeface="Times New Roman" panose="02020603050405020304" pitchFamily="18" charset="0"/>
              </a:rPr>
              <a:t>.</a:t>
            </a:r>
          </a:p>
          <a:p>
            <a:pPr marL="0" indent="363538">
              <a:buFontTx/>
              <a:buNone/>
            </a:pP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42797356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333375"/>
            <a:ext cx="8229600" cy="6119813"/>
          </a:xfrm>
        </p:spPr>
        <p:txBody>
          <a:bodyPr/>
          <a:lstStyle/>
          <a:p>
            <a:pPr marL="0" indent="363538" algn="just">
              <a:lnSpc>
                <a:spcPct val="80000"/>
              </a:lnSpc>
              <a:buFontTx/>
              <a:buNone/>
            </a:pPr>
            <a:r>
              <a:rPr lang="ru-RU" altLang="ru-RU" sz="2800" b="1" i="1">
                <a:latin typeface="Times New Roman" panose="02020603050405020304" pitchFamily="18" charset="0"/>
              </a:rPr>
              <a:t>Процессор</a:t>
            </a:r>
            <a:r>
              <a:rPr lang="ru-RU" altLang="ru-RU" sz="2800">
                <a:latin typeface="Times New Roman" panose="02020603050405020304" pitchFamily="18" charset="0"/>
              </a:rPr>
              <a:t> генерирует команду </a:t>
            </a:r>
            <a:r>
              <a:rPr lang="ru-RU" altLang="ru-RU" sz="2800" b="1" i="1">
                <a:latin typeface="Times New Roman" panose="02020603050405020304" pitchFamily="18" charset="0"/>
              </a:rPr>
              <a:t>READ</a:t>
            </a:r>
            <a:r>
              <a:rPr lang="ru-RU" altLang="ru-RU" sz="2800">
                <a:latin typeface="Times New Roman" panose="02020603050405020304" pitchFamily="18" charset="0"/>
              </a:rPr>
              <a:t>, а затем </a:t>
            </a:r>
            <a:r>
              <a:rPr lang="ru-RU" altLang="ru-RU" sz="2800" b="1" i="1">
                <a:latin typeface="Times New Roman" panose="02020603050405020304" pitchFamily="18" charset="0"/>
              </a:rPr>
              <a:t>сохраняет содержимое программного счетчика и других регистров</a:t>
            </a:r>
            <a:r>
              <a:rPr lang="ru-RU" altLang="ru-RU" sz="2800">
                <a:latin typeface="Times New Roman" panose="02020603050405020304" pitchFamily="18" charset="0"/>
              </a:rPr>
              <a:t>, соответствующих выполняемой программе, и переходит к </a:t>
            </a:r>
            <a:r>
              <a:rPr lang="ru-RU" altLang="ru-RU" sz="2800" b="1" i="1">
                <a:latin typeface="Times New Roman" panose="02020603050405020304" pitchFamily="18" charset="0"/>
              </a:rPr>
              <a:t>выполнению других операций</a:t>
            </a:r>
            <a:r>
              <a:rPr lang="ru-RU" altLang="ru-RU" sz="2800">
                <a:latin typeface="Times New Roman" panose="02020603050405020304" pitchFamily="18" charset="0"/>
              </a:rPr>
              <a:t> (например, он в одно и то же время может выполнять несколько различных программ). В </a:t>
            </a:r>
            <a:r>
              <a:rPr lang="ru-RU" altLang="ru-RU" sz="2800" b="1" i="1">
                <a:latin typeface="Times New Roman" panose="02020603050405020304" pitchFamily="18" charset="0"/>
              </a:rPr>
              <a:t>конце каждого цикла команды</a:t>
            </a:r>
            <a:r>
              <a:rPr lang="ru-RU" altLang="ru-RU" sz="2800">
                <a:latin typeface="Times New Roman" panose="02020603050405020304" pitchFamily="18" charset="0"/>
              </a:rPr>
              <a:t> процессор прове-ряет наличие </a:t>
            </a:r>
            <a:r>
              <a:rPr lang="ru-RU" altLang="ru-RU" sz="2800" b="1" i="1">
                <a:latin typeface="Times New Roman" panose="02020603050405020304" pitchFamily="18" charset="0"/>
              </a:rPr>
              <a:t>прерываний</a:t>
            </a:r>
            <a:r>
              <a:rPr lang="ru-RU" altLang="ru-RU" sz="2800">
                <a:latin typeface="Times New Roman" panose="02020603050405020304" pitchFamily="18" charset="0"/>
              </a:rPr>
              <a:t>. При поступлении преры-вания от </a:t>
            </a:r>
            <a:r>
              <a:rPr lang="ru-RU" altLang="ru-RU" sz="2800" b="1" i="1">
                <a:latin typeface="Times New Roman" panose="02020603050405020304" pitchFamily="18" charset="0"/>
              </a:rPr>
              <a:t>контроллера ввода-вывода</a:t>
            </a:r>
            <a:r>
              <a:rPr lang="ru-RU" altLang="ru-RU" sz="2800">
                <a:latin typeface="Times New Roman" panose="02020603050405020304" pitchFamily="18" charset="0"/>
              </a:rPr>
              <a:t> процессор сох-раняет информацию </a:t>
            </a:r>
            <a:r>
              <a:rPr lang="ru-RU" altLang="ru-RU" sz="2800" b="1" i="1">
                <a:latin typeface="Times New Roman" panose="02020603050405020304" pitchFamily="18" charset="0"/>
              </a:rPr>
              <a:t>о выполняющейся в данный момент задаче</a:t>
            </a:r>
            <a:r>
              <a:rPr lang="ru-RU" altLang="ru-RU" sz="2800">
                <a:latin typeface="Times New Roman" panose="02020603050405020304" pitchFamily="18" charset="0"/>
              </a:rPr>
              <a:t> и выполняет </a:t>
            </a:r>
            <a:r>
              <a:rPr lang="ru-RU" altLang="ru-RU" sz="2800" b="1" i="1">
                <a:latin typeface="Times New Roman" panose="02020603050405020304" pitchFamily="18" charset="0"/>
              </a:rPr>
              <a:t>программу, обрабаты-вающую прерывания</a:t>
            </a:r>
            <a:r>
              <a:rPr lang="ru-RU" altLang="ru-RU" sz="2800">
                <a:latin typeface="Times New Roman" panose="02020603050405020304" pitchFamily="18" charset="0"/>
              </a:rPr>
              <a:t>. При этом он считывает </a:t>
            </a:r>
            <a:r>
              <a:rPr lang="ru-RU" altLang="ru-RU" sz="2800" b="1" i="1">
                <a:latin typeface="Times New Roman" panose="02020603050405020304" pitchFamily="18" charset="0"/>
              </a:rPr>
              <a:t>информацию из контроллера ввода-вывода</a:t>
            </a:r>
            <a:r>
              <a:rPr lang="ru-RU" altLang="ru-RU" sz="2800">
                <a:latin typeface="Times New Roman" panose="02020603050405020304" pitchFamily="18" charset="0"/>
              </a:rPr>
              <a:t> и зано-сит их в память. Затем </a:t>
            </a:r>
            <a:r>
              <a:rPr lang="ru-RU" altLang="ru-RU" sz="2800" b="1" i="1">
                <a:latin typeface="Times New Roman" panose="02020603050405020304" pitchFamily="18" charset="0"/>
              </a:rPr>
              <a:t>восстанавливает контекст программы</a:t>
            </a:r>
            <a:r>
              <a:rPr lang="ru-RU" altLang="ru-RU" sz="2800">
                <a:latin typeface="Times New Roman" panose="02020603050405020304" pitchFamily="18" charset="0"/>
              </a:rPr>
              <a:t>, от которой поступила команда ввода-вывода и продолжает работу.</a:t>
            </a:r>
          </a:p>
        </p:txBody>
      </p:sp>
    </p:spTree>
    <p:extLst>
      <p:ext uri="{BB962C8B-B14F-4D97-AF65-F5344CB8AC3E}">
        <p14:creationId xmlns:p14="http://schemas.microsoft.com/office/powerpoint/2010/main" val="1544531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http://www.life-prog.ru/OS/8_clip_image002.jpg"/>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81786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457200" y="260350"/>
            <a:ext cx="8229600" cy="6337300"/>
          </a:xfrm>
        </p:spPr>
        <p:txBody>
          <a:bodyPr/>
          <a:lstStyle/>
          <a:p>
            <a:pPr marL="0" indent="363538" algn="just">
              <a:buFontTx/>
              <a:buNone/>
            </a:pPr>
            <a:r>
              <a:rPr lang="ru-RU" altLang="ru-RU" sz="2800">
                <a:latin typeface="Times New Roman" panose="02020603050405020304" pitchFamily="18" charset="0"/>
              </a:rPr>
              <a:t>Почти в каждой компьютерной системе есть несколько контроллеров ввода-вывода, поэтому нужны механизмы, позволяющие процессору определить, какое из устройств вызвало прерывание. В некоторых системах имеется нес-колько шин прерываний, так что каждый контроллер ввода-вывода посылает сигнал по своей шине, причем у каждой шины – свой приоритет. Есть и другой вариант, когда прерывающая шина всего одна, но тогда используются дополнительные шины, по которым передаются адреса устройств. В этом случае каждому устройству тоже присваива-ются разные приоритеты.</a:t>
            </a:r>
          </a:p>
        </p:txBody>
      </p:sp>
    </p:spTree>
    <p:extLst>
      <p:ext uri="{BB962C8B-B14F-4D97-AF65-F5344CB8AC3E}">
        <p14:creationId xmlns:p14="http://schemas.microsoft.com/office/powerpoint/2010/main" val="23113952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457200" y="333375"/>
            <a:ext cx="8229600" cy="5792788"/>
          </a:xfrm>
        </p:spPr>
        <p:txBody>
          <a:bodyPr/>
          <a:lstStyle/>
          <a:p>
            <a:pPr marL="0" indent="363538">
              <a:lnSpc>
                <a:spcPct val="80000"/>
              </a:lnSpc>
              <a:buFontTx/>
              <a:buNone/>
            </a:pPr>
            <a:r>
              <a:rPr lang="ru-RU" altLang="ru-RU" sz="800"/>
              <a:t>                                                                       </a:t>
            </a:r>
          </a:p>
          <a:p>
            <a:pPr marL="0" indent="363538">
              <a:lnSpc>
                <a:spcPct val="80000"/>
              </a:lnSpc>
              <a:buFontTx/>
              <a:buNone/>
            </a:pPr>
            <a:r>
              <a:rPr lang="ru-RU" altLang="ru-RU" sz="800"/>
              <a:t>                                                                       </a:t>
            </a:r>
          </a:p>
          <a:p>
            <a:pPr marL="0" indent="363538">
              <a:lnSpc>
                <a:spcPct val="80000"/>
              </a:lnSpc>
              <a:buFontTx/>
              <a:buNone/>
            </a:pPr>
            <a:r>
              <a:rPr lang="ru-RU" altLang="ru-RU" sz="800"/>
              <a:t>                                                                        </a:t>
            </a:r>
          </a:p>
          <a:p>
            <a:pPr marL="0" indent="363538">
              <a:lnSpc>
                <a:spcPct val="80000"/>
              </a:lnSpc>
              <a:buFontTx/>
              <a:buNone/>
            </a:pPr>
            <a:r>
              <a:rPr lang="ru-RU" altLang="ru-RU" sz="800"/>
              <a:t>                                                                       </a:t>
            </a:r>
          </a:p>
          <a:p>
            <a:pPr marL="0" indent="363538">
              <a:lnSpc>
                <a:spcPct val="80000"/>
              </a:lnSpc>
              <a:buFontTx/>
              <a:buNone/>
            </a:pPr>
            <a:r>
              <a:rPr lang="ru-RU" altLang="ru-RU" sz="800"/>
              <a:t>                                                                        </a:t>
            </a:r>
          </a:p>
          <a:p>
            <a:pPr marL="0" indent="363538">
              <a:lnSpc>
                <a:spcPct val="80000"/>
              </a:lnSpc>
              <a:buFontTx/>
              <a:buNone/>
            </a:pPr>
            <a:r>
              <a:rPr lang="ru-RU" altLang="ru-RU" sz="800"/>
              <a:t>                                                                        </a:t>
            </a:r>
          </a:p>
          <a:p>
            <a:pPr marL="0" indent="363538">
              <a:lnSpc>
                <a:spcPct val="80000"/>
              </a:lnSpc>
              <a:buFontTx/>
              <a:buNone/>
            </a:pPr>
            <a:r>
              <a:rPr lang="ru-RU" altLang="ru-RU" sz="800"/>
              <a:t>                                                                        </a:t>
            </a:r>
          </a:p>
          <a:p>
            <a:pPr marL="0" indent="363538" algn="just">
              <a:lnSpc>
                <a:spcPct val="80000"/>
              </a:lnSpc>
              <a:buFontTx/>
              <a:buNone/>
            </a:pPr>
            <a:endParaRPr lang="ru-RU" altLang="ru-RU" sz="800" b="1" i="1">
              <a:latin typeface="Times New Roman" panose="02020603050405020304" pitchFamily="18" charset="0"/>
            </a:endParaRPr>
          </a:p>
          <a:p>
            <a:pPr marL="0" indent="363538" algn="just">
              <a:lnSpc>
                <a:spcPct val="80000"/>
              </a:lnSpc>
              <a:buFontTx/>
              <a:buNone/>
            </a:pPr>
            <a:endParaRPr lang="ru-RU" altLang="ru-RU" sz="800" b="1" i="1">
              <a:latin typeface="Times New Roman" panose="02020603050405020304" pitchFamily="18" charset="0"/>
            </a:endParaRPr>
          </a:p>
          <a:p>
            <a:pPr marL="0" indent="363538" algn="just">
              <a:lnSpc>
                <a:spcPct val="80000"/>
              </a:lnSpc>
              <a:buFontTx/>
              <a:buNone/>
            </a:pPr>
            <a:endParaRPr lang="ru-RU" altLang="ru-RU" sz="800" b="1" i="1">
              <a:latin typeface="Times New Roman" panose="02020603050405020304" pitchFamily="18" charset="0"/>
            </a:endParaRPr>
          </a:p>
          <a:p>
            <a:pPr marL="0" indent="363538" algn="just">
              <a:lnSpc>
                <a:spcPct val="80000"/>
              </a:lnSpc>
              <a:buFontTx/>
              <a:buNone/>
            </a:pPr>
            <a:endParaRPr lang="ru-RU" altLang="ru-RU" sz="8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endParaRPr lang="ru-RU" altLang="ru-RU" sz="1000" b="1" i="1">
              <a:latin typeface="Times New Roman" panose="02020603050405020304" pitchFamily="18" charset="0"/>
            </a:endParaRPr>
          </a:p>
          <a:p>
            <a:pPr marL="0" indent="363538" algn="just">
              <a:lnSpc>
                <a:spcPct val="80000"/>
              </a:lnSpc>
              <a:buFontTx/>
              <a:buNone/>
            </a:pPr>
            <a:r>
              <a:rPr lang="ru-RU" altLang="ru-RU" sz="2400" b="1" i="1">
                <a:latin typeface="Times New Roman" panose="02020603050405020304" pitchFamily="18" charset="0"/>
              </a:rPr>
              <a:t>Сумма времени, затрачиваемого на запоминание состояния прерванной программы</a:t>
            </a:r>
            <a:r>
              <a:rPr lang="ru-RU" altLang="ru-RU" sz="2400">
                <a:latin typeface="Times New Roman" panose="02020603050405020304" pitchFamily="18" charset="0"/>
              </a:rPr>
              <a:t> </a:t>
            </a:r>
            <a:r>
              <a:rPr lang="ru-RU" altLang="ru-RU" sz="2400" b="1" i="1">
                <a:latin typeface="Times New Roman" panose="02020603050405020304" pitchFamily="18" charset="0"/>
              </a:rPr>
              <a:t>П1</a:t>
            </a:r>
            <a:r>
              <a:rPr lang="ru-RU" altLang="ru-RU" sz="2400">
                <a:latin typeface="Times New Roman" panose="02020603050405020304" pitchFamily="18" charset="0"/>
              </a:rPr>
              <a:t> </a:t>
            </a:r>
            <a:r>
              <a:rPr lang="ru-RU" altLang="ru-RU" sz="2400" b="1" i="1">
                <a:latin typeface="Times New Roman" panose="02020603050405020304" pitchFamily="18" charset="0"/>
              </a:rPr>
              <a:t>и на возврат к ней, называют временем обслуживания программы</a:t>
            </a:r>
            <a:r>
              <a:rPr lang="ru-RU" altLang="ru-RU" sz="2400">
                <a:latin typeface="Times New Roman" panose="02020603050405020304" pitchFamily="18" charset="0"/>
              </a:rPr>
              <a:t>. Время реакции </a:t>
            </a:r>
            <a:r>
              <a:rPr lang="ru-RU" altLang="ru-RU" sz="2400" b="1" i="1">
                <a:latin typeface="Times New Roman" panose="02020603050405020304" pitchFamily="18" charset="0"/>
              </a:rPr>
              <a:t>tp</a:t>
            </a:r>
            <a:r>
              <a:rPr lang="ru-RU" altLang="ru-RU" sz="2400">
                <a:latin typeface="Times New Roman" panose="02020603050405020304" pitchFamily="18" charset="0"/>
              </a:rPr>
              <a:t> и обслуживания </a:t>
            </a:r>
            <a:r>
              <a:rPr lang="ru-RU" altLang="ru-RU" sz="2400" b="1" i="1">
                <a:latin typeface="Times New Roman" panose="02020603050405020304" pitchFamily="18" charset="0"/>
              </a:rPr>
              <a:t>tо = tз + tв</a:t>
            </a:r>
            <a:r>
              <a:rPr lang="ru-RU" altLang="ru-RU" sz="2400">
                <a:latin typeface="Times New Roman" panose="02020603050405020304" pitchFamily="18" charset="0"/>
              </a:rPr>
              <a:t> характеризуют потери машинного времени на организацию процесса прерывания и быстродействия ЭВМ по обслуживанию запросов прерывания</a:t>
            </a:r>
            <a:r>
              <a:rPr lang="ru-RU" altLang="ru-RU" sz="800">
                <a:latin typeface="Times New Roman" panose="02020603050405020304" pitchFamily="18" charset="0"/>
              </a:rPr>
              <a:t>                                                    </a:t>
            </a: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endParaRPr lang="ru-RU" altLang="ru-RU" sz="800">
              <a:latin typeface="Times New Roman" panose="02020603050405020304" pitchFamily="18" charset="0"/>
            </a:endParaRPr>
          </a:p>
          <a:p>
            <a:pPr marL="0" indent="363538" algn="just">
              <a:lnSpc>
                <a:spcPct val="80000"/>
              </a:lnSpc>
              <a:buFontTx/>
              <a:buNone/>
            </a:pPr>
            <a:r>
              <a:rPr lang="ru-RU" altLang="ru-RU" sz="800">
                <a:latin typeface="Times New Roman" panose="02020603050405020304" pitchFamily="18" charset="0"/>
              </a:rPr>
              <a:t>                                                                        </a:t>
            </a:r>
          </a:p>
          <a:p>
            <a:pPr marL="0" indent="363538">
              <a:lnSpc>
                <a:spcPct val="80000"/>
              </a:lnSpc>
              <a:buFontTx/>
              <a:buNone/>
            </a:pPr>
            <a:r>
              <a:rPr lang="ru-RU" altLang="ru-RU" sz="800"/>
              <a:t>                                                                        </a:t>
            </a:r>
          </a:p>
        </p:txBody>
      </p:sp>
      <p:grpSp>
        <p:nvGrpSpPr>
          <p:cNvPr id="32809" name="Group 41"/>
          <p:cNvGrpSpPr>
            <a:grpSpLocks noChangeAspect="1"/>
          </p:cNvGrpSpPr>
          <p:nvPr/>
        </p:nvGrpSpPr>
        <p:grpSpPr bwMode="auto">
          <a:xfrm>
            <a:off x="468313" y="260350"/>
            <a:ext cx="8207375" cy="3600450"/>
            <a:chOff x="2828" y="10757"/>
            <a:chExt cx="7200" cy="2991"/>
          </a:xfrm>
        </p:grpSpPr>
        <p:sp>
          <p:nvSpPr>
            <p:cNvPr id="32810" name="AutoShape 42"/>
            <p:cNvSpPr>
              <a:spLocks noChangeAspect="1" noChangeArrowheads="1"/>
            </p:cNvSpPr>
            <p:nvPr/>
          </p:nvSpPr>
          <p:spPr bwMode="auto">
            <a:xfrm>
              <a:off x="2828" y="10757"/>
              <a:ext cx="7200" cy="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11" name="Text Box 43"/>
            <p:cNvSpPr txBox="1">
              <a:spLocks noChangeArrowheads="1"/>
            </p:cNvSpPr>
            <p:nvPr/>
          </p:nvSpPr>
          <p:spPr bwMode="auto">
            <a:xfrm>
              <a:off x="8070" y="11333"/>
              <a:ext cx="306" cy="302"/>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12" name="Text Box 44"/>
            <p:cNvSpPr txBox="1">
              <a:spLocks noChangeArrowheads="1"/>
            </p:cNvSpPr>
            <p:nvPr/>
          </p:nvSpPr>
          <p:spPr bwMode="auto">
            <a:xfrm>
              <a:off x="8056" y="11895"/>
              <a:ext cx="305" cy="303"/>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13" name="Text Box 45"/>
            <p:cNvSpPr txBox="1">
              <a:spLocks noChangeArrowheads="1"/>
            </p:cNvSpPr>
            <p:nvPr/>
          </p:nvSpPr>
          <p:spPr bwMode="auto">
            <a:xfrm>
              <a:off x="8099" y="12485"/>
              <a:ext cx="305" cy="302"/>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14" name="Text Box 46"/>
            <p:cNvSpPr txBox="1">
              <a:spLocks noChangeArrowheads="1"/>
            </p:cNvSpPr>
            <p:nvPr/>
          </p:nvSpPr>
          <p:spPr bwMode="auto">
            <a:xfrm>
              <a:off x="4103" y="11429"/>
              <a:ext cx="527" cy="394"/>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ЗП</a:t>
              </a: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1  </a:t>
              </a: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15" name="Text Box 47"/>
            <p:cNvSpPr txBox="1">
              <a:spLocks noChangeArrowheads="1"/>
            </p:cNvSpPr>
            <p:nvPr/>
          </p:nvSpPr>
          <p:spPr bwMode="auto">
            <a:xfrm>
              <a:off x="6334" y="13282"/>
              <a:ext cx="413" cy="370"/>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r>
                <a:rPr kumimoji="0" lang="ru-RU" altLang="ru-RU" sz="1200" b="1" i="0" u="none" strike="noStrike" kern="1200" cap="none" spc="0" normalizeH="0" baseline="-25000" noProof="0">
                  <a:ln>
                    <a:noFill/>
                  </a:ln>
                  <a:solidFill>
                    <a:srgbClr val="000000"/>
                  </a:solidFill>
                  <a:effectLst/>
                  <a:uLnTx/>
                  <a:uFillTx/>
                  <a:latin typeface="Arial" panose="020B0604020202020204" pitchFamily="34" charset="0"/>
                  <a:ea typeface="+mn-ea"/>
                  <a:cs typeface="+mn-cs"/>
                </a:rPr>
                <a:t>П</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32816" name="Group 48"/>
            <p:cNvGrpSpPr>
              <a:grpSpLocks/>
            </p:cNvGrpSpPr>
            <p:nvPr/>
          </p:nvGrpSpPr>
          <p:grpSpPr bwMode="auto">
            <a:xfrm>
              <a:off x="4282" y="10834"/>
              <a:ext cx="3828" cy="2861"/>
              <a:chOff x="2964" y="10834"/>
              <a:chExt cx="3827" cy="2861"/>
            </a:xfrm>
          </p:grpSpPr>
          <p:sp>
            <p:nvSpPr>
              <p:cNvPr id="32817" name="Line 49"/>
              <p:cNvSpPr>
                <a:spLocks noChangeShapeType="1"/>
              </p:cNvSpPr>
              <p:nvPr/>
            </p:nvSpPr>
            <p:spPr bwMode="auto">
              <a:xfrm>
                <a:off x="3393" y="10901"/>
                <a:ext cx="4" cy="1752"/>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18" name="Line 50"/>
              <p:cNvSpPr>
                <a:spLocks noChangeShapeType="1"/>
              </p:cNvSpPr>
              <p:nvPr/>
            </p:nvSpPr>
            <p:spPr bwMode="auto">
              <a:xfrm>
                <a:off x="3393" y="11477"/>
                <a:ext cx="338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19" name="Rectangle 51"/>
              <p:cNvSpPr>
                <a:spLocks noChangeArrowheads="1"/>
              </p:cNvSpPr>
              <p:nvPr/>
            </p:nvSpPr>
            <p:spPr bwMode="auto">
              <a:xfrm>
                <a:off x="3393" y="11189"/>
                <a:ext cx="706" cy="288"/>
              </a:xfrm>
              <a:prstGeom prst="rect">
                <a:avLst/>
              </a:prstGeom>
              <a:solidFill>
                <a:srgbClr val="969696"/>
              </a:solidFill>
              <a:ln w="952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0" name="Rectangle 52"/>
              <p:cNvSpPr>
                <a:spLocks noChangeArrowheads="1"/>
              </p:cNvSpPr>
              <p:nvPr/>
            </p:nvSpPr>
            <p:spPr bwMode="auto">
              <a:xfrm>
                <a:off x="5510" y="11189"/>
                <a:ext cx="708" cy="288"/>
              </a:xfrm>
              <a:prstGeom prst="rect">
                <a:avLst/>
              </a:prstGeom>
              <a:solidFill>
                <a:srgbClr val="969696"/>
              </a:solidFill>
              <a:ln w="952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1" name="Line 53"/>
              <p:cNvSpPr>
                <a:spLocks noChangeShapeType="1"/>
              </p:cNvSpPr>
              <p:nvPr/>
            </p:nvSpPr>
            <p:spPr bwMode="auto">
              <a:xfrm>
                <a:off x="3393" y="12053"/>
                <a:ext cx="338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2" name="Rectangle 54"/>
              <p:cNvSpPr>
                <a:spLocks noChangeArrowheads="1"/>
              </p:cNvSpPr>
              <p:nvPr/>
            </p:nvSpPr>
            <p:spPr bwMode="auto">
              <a:xfrm>
                <a:off x="3642" y="11765"/>
                <a:ext cx="141" cy="288"/>
              </a:xfrm>
              <a:prstGeom prst="rect">
                <a:avLst/>
              </a:prstGeom>
              <a:solidFill>
                <a:srgbClr val="969696"/>
              </a:solidFill>
              <a:ln w="952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3" name="Line 55"/>
              <p:cNvSpPr>
                <a:spLocks noChangeShapeType="1"/>
              </p:cNvSpPr>
              <p:nvPr/>
            </p:nvSpPr>
            <p:spPr bwMode="auto">
              <a:xfrm>
                <a:off x="3402" y="12648"/>
                <a:ext cx="3389"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4" name="Line 56"/>
              <p:cNvSpPr>
                <a:spLocks noChangeShapeType="1"/>
              </p:cNvSpPr>
              <p:nvPr/>
            </p:nvSpPr>
            <p:spPr bwMode="auto">
              <a:xfrm>
                <a:off x="4089" y="11482"/>
                <a:ext cx="0" cy="185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5" name="Line 57"/>
              <p:cNvSpPr>
                <a:spLocks noChangeShapeType="1"/>
              </p:cNvSpPr>
              <p:nvPr/>
            </p:nvSpPr>
            <p:spPr bwMode="auto">
              <a:xfrm>
                <a:off x="5510" y="11482"/>
                <a:ext cx="1" cy="185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6" name="Rectangle 58"/>
              <p:cNvSpPr>
                <a:spLocks noChangeArrowheads="1"/>
              </p:cNvSpPr>
              <p:nvPr/>
            </p:nvSpPr>
            <p:spPr bwMode="auto">
              <a:xfrm>
                <a:off x="4080" y="12365"/>
                <a:ext cx="1435" cy="288"/>
              </a:xfrm>
              <a:prstGeom prst="rect">
                <a:avLst/>
              </a:prstGeom>
              <a:solidFill>
                <a:srgbClr val="969696"/>
              </a:solidFill>
              <a:ln w="9525">
                <a:solidFill>
                  <a:srgbClr val="0000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7" name="Line 59"/>
              <p:cNvSpPr>
                <a:spLocks noChangeShapeType="1"/>
              </p:cNvSpPr>
              <p:nvPr/>
            </p:nvSpPr>
            <p:spPr bwMode="auto">
              <a:xfrm>
                <a:off x="4433" y="12653"/>
                <a:ext cx="0" cy="6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8" name="Line 60"/>
              <p:cNvSpPr>
                <a:spLocks noChangeShapeType="1"/>
              </p:cNvSpPr>
              <p:nvPr/>
            </p:nvSpPr>
            <p:spPr bwMode="auto">
              <a:xfrm>
                <a:off x="5148" y="12663"/>
                <a:ext cx="1"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29" name="Line 61"/>
              <p:cNvSpPr>
                <a:spLocks noChangeShapeType="1"/>
              </p:cNvSpPr>
              <p:nvPr/>
            </p:nvSpPr>
            <p:spPr bwMode="auto">
              <a:xfrm>
                <a:off x="3157" y="13075"/>
                <a:ext cx="494"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0" name="Line 62"/>
              <p:cNvSpPr>
                <a:spLocks noChangeShapeType="1"/>
              </p:cNvSpPr>
              <p:nvPr/>
            </p:nvSpPr>
            <p:spPr bwMode="auto">
              <a:xfrm>
                <a:off x="3619" y="13085"/>
                <a:ext cx="80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1" name="Line 63"/>
              <p:cNvSpPr>
                <a:spLocks noChangeShapeType="1"/>
              </p:cNvSpPr>
              <p:nvPr/>
            </p:nvSpPr>
            <p:spPr bwMode="auto">
              <a:xfrm>
                <a:off x="4423" y="13085"/>
                <a:ext cx="739" cy="1"/>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2" name="Line 64"/>
              <p:cNvSpPr>
                <a:spLocks noChangeShapeType="1"/>
              </p:cNvSpPr>
              <p:nvPr/>
            </p:nvSpPr>
            <p:spPr bwMode="auto">
              <a:xfrm>
                <a:off x="3637" y="12053"/>
                <a:ext cx="0" cy="12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3" name="Line 65"/>
              <p:cNvSpPr>
                <a:spLocks noChangeShapeType="1"/>
              </p:cNvSpPr>
              <p:nvPr/>
            </p:nvSpPr>
            <p:spPr bwMode="auto">
              <a:xfrm>
                <a:off x="5148" y="13085"/>
                <a:ext cx="3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4" name="Line 66"/>
              <p:cNvSpPr>
                <a:spLocks noChangeShapeType="1"/>
              </p:cNvSpPr>
              <p:nvPr/>
            </p:nvSpPr>
            <p:spPr bwMode="auto">
              <a:xfrm>
                <a:off x="5510" y="13095"/>
                <a:ext cx="974" cy="0"/>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5" name="Text Box 67"/>
              <p:cNvSpPr txBox="1">
                <a:spLocks noChangeArrowheads="1"/>
              </p:cNvSpPr>
              <p:nvPr/>
            </p:nvSpPr>
            <p:spPr bwMode="auto">
              <a:xfrm>
                <a:off x="3440" y="10834"/>
                <a:ext cx="527" cy="307"/>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П</a:t>
                </a: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1  </a:t>
                </a: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6" name="Line 68"/>
              <p:cNvSpPr>
                <a:spLocks noChangeShapeType="1"/>
              </p:cNvSpPr>
              <p:nvPr/>
            </p:nvSpPr>
            <p:spPr bwMode="auto">
              <a:xfrm>
                <a:off x="2964" y="11842"/>
                <a:ext cx="7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7" name="Text Box 69"/>
              <p:cNvSpPr txBox="1">
                <a:spLocks noChangeArrowheads="1"/>
              </p:cNvSpPr>
              <p:nvPr/>
            </p:nvSpPr>
            <p:spPr bwMode="auto">
              <a:xfrm>
                <a:off x="3652" y="12677"/>
                <a:ext cx="414" cy="370"/>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r>
                  <a:rPr kumimoji="0" lang="en-US" altLang="ru-RU" sz="1200" b="1" i="0" u="none" strike="noStrike" kern="1200" cap="none" spc="0" normalizeH="0" baseline="-25000" noProof="0">
                    <a:ln>
                      <a:noFill/>
                    </a:ln>
                    <a:solidFill>
                      <a:srgbClr val="000000"/>
                    </a:solidFill>
                    <a:effectLst/>
                    <a:uLnTx/>
                    <a:uFillTx/>
                    <a:latin typeface="Arial" panose="020B0604020202020204" pitchFamily="34" charset="0"/>
                    <a:ea typeface="+mn-ea"/>
                    <a:cs typeface="+mn-cs"/>
                  </a:rPr>
                  <a:t>p</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8" name="Text Box 70"/>
              <p:cNvSpPr txBox="1">
                <a:spLocks noChangeArrowheads="1"/>
              </p:cNvSpPr>
              <p:nvPr/>
            </p:nvSpPr>
            <p:spPr bwMode="auto">
              <a:xfrm>
                <a:off x="4466" y="12691"/>
                <a:ext cx="640" cy="327"/>
              </a:xfrm>
              <a:prstGeom prst="rect">
                <a:avLst/>
              </a:prstGeom>
              <a:solidFill>
                <a:srgbClr val="FFFFFF"/>
              </a:solidFill>
              <a:ln w="9525">
                <a:solidFill>
                  <a:srgbClr val="FFFFFF"/>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r>
                  <a:rPr kumimoji="0" lang="ru-RU" altLang="ru-RU" sz="1200" b="1" i="0" u="none" strike="noStrike" kern="1200" cap="none" spc="0" normalizeH="0" baseline="-25000" noProof="0">
                    <a:ln>
                      <a:noFill/>
                    </a:ln>
                    <a:solidFill>
                      <a:srgbClr val="000000"/>
                    </a:solidFill>
                    <a:effectLst/>
                    <a:uLnTx/>
                    <a:uFillTx/>
                    <a:latin typeface="Arial" panose="020B0604020202020204" pitchFamily="34" charset="0"/>
                    <a:ea typeface="+mn-ea"/>
                    <a:cs typeface="+mn-cs"/>
                  </a:rPr>
                  <a:t>з</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39" name="Line 71"/>
              <p:cNvSpPr>
                <a:spLocks noChangeShapeType="1"/>
              </p:cNvSpPr>
              <p:nvPr/>
            </p:nvSpPr>
            <p:spPr bwMode="auto">
              <a:xfrm>
                <a:off x="5195" y="13695"/>
                <a:ext cx="3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40" name="Line 72"/>
              <p:cNvSpPr>
                <a:spLocks noChangeShapeType="1"/>
              </p:cNvSpPr>
              <p:nvPr/>
            </p:nvSpPr>
            <p:spPr bwMode="auto">
              <a:xfrm flipH="1" flipV="1">
                <a:off x="5350" y="13085"/>
                <a:ext cx="217" cy="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41" name="Text Box 73"/>
              <p:cNvSpPr txBox="1">
                <a:spLocks noChangeArrowheads="1"/>
              </p:cNvSpPr>
              <p:nvPr/>
            </p:nvSpPr>
            <p:spPr bwMode="auto">
              <a:xfrm>
                <a:off x="5633" y="12687"/>
                <a:ext cx="412" cy="370"/>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r>
                  <a:rPr kumimoji="0" lang="ru-RU" altLang="ru-RU" sz="1200" b="1" i="0" u="none" strike="noStrike" kern="1200" cap="none" spc="0" normalizeH="0" baseline="-25000" noProof="0">
                    <a:ln>
                      <a:noFill/>
                    </a:ln>
                    <a:solidFill>
                      <a:srgbClr val="000000"/>
                    </a:solidFill>
                    <a:effectLst/>
                    <a:uLnTx/>
                    <a:uFillTx/>
                    <a:latin typeface="Arial" panose="020B0604020202020204" pitchFamily="34" charset="0"/>
                    <a:ea typeface="+mn-ea"/>
                    <a:cs typeface="+mn-cs"/>
                  </a:rPr>
                  <a:t>в</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32842" name="Text Box 74"/>
            <p:cNvSpPr txBox="1">
              <a:spLocks noChangeArrowheads="1"/>
            </p:cNvSpPr>
            <p:nvPr/>
          </p:nvSpPr>
          <p:spPr bwMode="auto">
            <a:xfrm>
              <a:off x="6922" y="10786"/>
              <a:ext cx="602" cy="321"/>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П 1</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43" name="Text Box 75"/>
            <p:cNvSpPr txBox="1">
              <a:spLocks noChangeArrowheads="1"/>
            </p:cNvSpPr>
            <p:nvPr/>
          </p:nvSpPr>
          <p:spPr bwMode="auto">
            <a:xfrm>
              <a:off x="5812" y="11587"/>
              <a:ext cx="602" cy="322"/>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П 2</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44" name="Line 76"/>
            <p:cNvSpPr>
              <a:spLocks noChangeShapeType="1"/>
            </p:cNvSpPr>
            <p:nvPr/>
          </p:nvSpPr>
          <p:spPr bwMode="auto">
            <a:xfrm>
              <a:off x="5797" y="11861"/>
              <a:ext cx="6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845" name="Line 77"/>
            <p:cNvSpPr>
              <a:spLocks noChangeShapeType="1"/>
            </p:cNvSpPr>
            <p:nvPr/>
          </p:nvSpPr>
          <p:spPr bwMode="auto">
            <a:xfrm>
              <a:off x="5797" y="11861"/>
              <a:ext cx="306" cy="5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Tree>
    <p:extLst>
      <p:ext uri="{BB962C8B-B14F-4D97-AF65-F5344CB8AC3E}">
        <p14:creationId xmlns:p14="http://schemas.microsoft.com/office/powerpoint/2010/main" val="38469887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188913"/>
            <a:ext cx="8229600" cy="6408737"/>
          </a:xfrm>
        </p:spPr>
        <p:txBody>
          <a:bodyPr/>
          <a:lstStyle/>
          <a:p>
            <a:pPr marL="0" indent="266700" algn="just">
              <a:lnSpc>
                <a:spcPct val="80000"/>
              </a:lnSpc>
              <a:buFontTx/>
              <a:buNone/>
            </a:pPr>
            <a:r>
              <a:rPr lang="ru-RU" altLang="ru-RU" sz="2400">
                <a:latin typeface="Times New Roman" panose="02020603050405020304" pitchFamily="18" charset="0"/>
              </a:rPr>
              <a:t>Максимальное количество программ, прерывающих друг друга по возникающими запросами, называют </a:t>
            </a:r>
            <a:r>
              <a:rPr lang="ru-RU" altLang="ru-RU" sz="2400" b="1" i="1">
                <a:latin typeface="Times New Roman" panose="02020603050405020304" pitchFamily="18" charset="0"/>
              </a:rPr>
              <a:t>глубиной прерывания</a:t>
            </a:r>
            <a:r>
              <a:rPr lang="ru-RU" altLang="ru-RU" sz="2400">
                <a:latin typeface="Times New Roman" panose="02020603050405020304" pitchFamily="18" charset="0"/>
              </a:rPr>
              <a:t>. Степень </a:t>
            </a:r>
            <a:r>
              <a:rPr lang="ru-RU" altLang="ru-RU" sz="2400" b="1" i="1">
                <a:latin typeface="Times New Roman" panose="02020603050405020304" pitchFamily="18" charset="0"/>
              </a:rPr>
              <a:t>важности запросов на прерывания</a:t>
            </a:r>
            <a:r>
              <a:rPr lang="ru-RU" altLang="ru-RU" sz="2400">
                <a:latin typeface="Times New Roman" panose="02020603050405020304" pitchFamily="18" charset="0"/>
              </a:rPr>
              <a:t> в общем случае </a:t>
            </a:r>
            <a:r>
              <a:rPr lang="ru-RU" altLang="ru-RU" sz="2400" b="1" i="1">
                <a:latin typeface="Times New Roman" panose="02020603050405020304" pitchFamily="18" charset="0"/>
              </a:rPr>
              <a:t>зависит от времени их поступления в систему прерывания программ, характера источников запросов</a:t>
            </a:r>
            <a:r>
              <a:rPr lang="ru-RU" altLang="ru-RU" sz="2400">
                <a:latin typeface="Times New Roman" panose="02020603050405020304" pitchFamily="18" charset="0"/>
              </a:rPr>
              <a:t>. Поэтому каждому источнику запросов на преры-вания присваивается </a:t>
            </a:r>
            <a:r>
              <a:rPr lang="ru-RU" altLang="ru-RU" sz="2400" b="1" i="1">
                <a:latin typeface="Times New Roman" panose="02020603050405020304" pitchFamily="18" charset="0"/>
              </a:rPr>
              <a:t>постоянный уровень приоритет-ности</a:t>
            </a:r>
            <a:r>
              <a:rPr lang="ru-RU" altLang="ru-RU" sz="2400">
                <a:latin typeface="Times New Roman" panose="02020603050405020304" pitchFamily="18" charset="0"/>
              </a:rPr>
              <a:t>, или </a:t>
            </a:r>
            <a:r>
              <a:rPr lang="ru-RU" altLang="ru-RU" sz="2400" b="1" i="1">
                <a:latin typeface="Times New Roman" panose="02020603050405020304" pitchFamily="18" charset="0"/>
              </a:rPr>
              <a:t>глубина прерывании</a:t>
            </a:r>
            <a:r>
              <a:rPr lang="ru-RU" altLang="ru-RU" sz="2400">
                <a:latin typeface="Times New Roman" panose="02020603050405020304" pitchFamily="18" charset="0"/>
              </a:rPr>
              <a:t>. </a:t>
            </a:r>
            <a:r>
              <a:rPr lang="ru-RU" altLang="ru-RU" sz="2400" b="1" i="1">
                <a:latin typeface="Times New Roman" panose="02020603050405020304" pitchFamily="18" charset="0"/>
              </a:rPr>
              <a:t>Наивысшим приори-тетом (нулевой уровень)</a:t>
            </a:r>
            <a:r>
              <a:rPr lang="ru-RU" altLang="ru-RU" sz="2400">
                <a:latin typeface="Times New Roman" panose="02020603050405020304" pitchFamily="18" charset="0"/>
              </a:rPr>
              <a:t> прерывания обладают прерывания от </a:t>
            </a:r>
            <a:r>
              <a:rPr lang="ru-RU" altLang="ru-RU" sz="2400" b="1" i="1">
                <a:latin typeface="Times New Roman" panose="02020603050405020304" pitchFamily="18" charset="0"/>
              </a:rPr>
              <a:t>схем контроля ЭВМ</a:t>
            </a:r>
            <a:r>
              <a:rPr lang="ru-RU" altLang="ru-RU" sz="2400">
                <a:latin typeface="Times New Roman" panose="02020603050405020304" pitchFamily="18" charset="0"/>
              </a:rPr>
              <a:t>. </a:t>
            </a:r>
          </a:p>
          <a:p>
            <a:pPr marL="0" indent="266700" algn="just">
              <a:lnSpc>
                <a:spcPct val="80000"/>
              </a:lnSpc>
              <a:buFontTx/>
              <a:buNone/>
            </a:pPr>
            <a:r>
              <a:rPr lang="ru-RU" altLang="ru-RU" sz="2400" b="1" i="1">
                <a:latin typeface="Times New Roman" panose="02020603050405020304" pitchFamily="18" charset="0"/>
              </a:rPr>
              <a:t>Первый уровень</a:t>
            </a:r>
            <a:r>
              <a:rPr lang="ru-RU" altLang="ru-RU" sz="2400">
                <a:latin typeface="Times New Roman" panose="02020603050405020304" pitchFamily="18" charset="0"/>
              </a:rPr>
              <a:t> присваивается прерываниям </a:t>
            </a:r>
            <a:r>
              <a:rPr lang="ru-RU" altLang="ru-RU" sz="2400" b="1" i="1">
                <a:latin typeface="Times New Roman" panose="02020603050405020304" pitchFamily="18" charset="0"/>
              </a:rPr>
              <a:t>от устройств ввода-вывода</a:t>
            </a:r>
            <a:r>
              <a:rPr lang="ru-RU" altLang="ru-RU" sz="2400">
                <a:latin typeface="Times New Roman" panose="02020603050405020304" pitchFamily="18" charset="0"/>
              </a:rPr>
              <a:t>, второй уровень – внешним прерываниям, </a:t>
            </a:r>
            <a:r>
              <a:rPr lang="ru-RU" altLang="ru-RU" sz="2400" b="1" i="1">
                <a:latin typeface="Times New Roman" panose="02020603050405020304" pitchFamily="18" charset="0"/>
              </a:rPr>
              <a:t>третий уровень – программным прерываниям и прерываниям при обращении к управляющей программе-диспетчеру</a:t>
            </a:r>
            <a:r>
              <a:rPr lang="ru-RU" altLang="ru-RU" sz="2400">
                <a:latin typeface="Times New Roman" panose="02020603050405020304" pitchFamily="18" charset="0"/>
              </a:rPr>
              <a:t>. Эти два класса прерываний исключают взаимно друг друга, а поэтому имеют одинаковый приоритет. Прерывания первого уровня могут прерывать любую из программ второго и третьего уровней приоритетности, но не могут прервать программу с нулевым уровнем приоритетности. </a:t>
            </a:r>
          </a:p>
        </p:txBody>
      </p:sp>
    </p:spTree>
    <p:extLst>
      <p:ext uri="{BB962C8B-B14F-4D97-AF65-F5344CB8AC3E}">
        <p14:creationId xmlns:p14="http://schemas.microsoft.com/office/powerpoint/2010/main" val="25171154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57200" y="260350"/>
            <a:ext cx="8229600" cy="5865813"/>
          </a:xfrm>
        </p:spPr>
        <p:txBody>
          <a:bodyPr/>
          <a:lstStyle/>
          <a:p>
            <a:pPr marL="0" indent="0" algn="ctr">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a:p>
            <a:pPr marL="0" indent="0">
              <a:lnSpc>
                <a:spcPct val="90000"/>
              </a:lnSpc>
              <a:buFontTx/>
              <a:buNone/>
            </a:pPr>
            <a:endParaRPr lang="ru-RU" altLang="ru-RU" sz="2400"/>
          </a:p>
        </p:txBody>
      </p:sp>
      <p:grpSp>
        <p:nvGrpSpPr>
          <p:cNvPr id="35844" name="Group 4"/>
          <p:cNvGrpSpPr>
            <a:grpSpLocks noChangeAspect="1"/>
          </p:cNvGrpSpPr>
          <p:nvPr/>
        </p:nvGrpSpPr>
        <p:grpSpPr bwMode="auto">
          <a:xfrm>
            <a:off x="539750" y="260350"/>
            <a:ext cx="8135938" cy="5976938"/>
            <a:chOff x="2828" y="726"/>
            <a:chExt cx="7200" cy="3531"/>
          </a:xfrm>
        </p:grpSpPr>
        <p:sp>
          <p:nvSpPr>
            <p:cNvPr id="35845" name="AutoShape 5"/>
            <p:cNvSpPr>
              <a:spLocks noChangeAspect="1" noChangeArrowheads="1"/>
            </p:cNvSpPr>
            <p:nvPr/>
          </p:nvSpPr>
          <p:spPr bwMode="auto">
            <a:xfrm>
              <a:off x="2828" y="726"/>
              <a:ext cx="7200" cy="35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6" name="Line 6"/>
            <p:cNvSpPr>
              <a:spLocks noChangeShapeType="1"/>
            </p:cNvSpPr>
            <p:nvPr/>
          </p:nvSpPr>
          <p:spPr bwMode="auto">
            <a:xfrm>
              <a:off x="4402" y="927"/>
              <a:ext cx="0" cy="3166"/>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7" name="Line 7"/>
            <p:cNvSpPr>
              <a:spLocks noChangeShapeType="1"/>
            </p:cNvSpPr>
            <p:nvPr/>
          </p:nvSpPr>
          <p:spPr bwMode="auto">
            <a:xfrm>
              <a:off x="4392" y="1492"/>
              <a:ext cx="4235"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8" name="Text Box 8"/>
            <p:cNvSpPr txBox="1">
              <a:spLocks noChangeArrowheads="1"/>
            </p:cNvSpPr>
            <p:nvPr/>
          </p:nvSpPr>
          <p:spPr bwMode="auto">
            <a:xfrm>
              <a:off x="3678" y="1151"/>
              <a:ext cx="574" cy="332"/>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З П</a:t>
              </a:r>
              <a:r>
                <a:rPr kumimoji="0" lang="en-US" altLang="ru-RU" sz="1200" b="1" i="0" u="none" strike="noStrike" kern="1200" cap="none" spc="0" normalizeH="0" baseline="-25000" noProof="0">
                  <a:ln>
                    <a:noFill/>
                  </a:ln>
                  <a:solidFill>
                    <a:srgbClr val="000000"/>
                  </a:solidFill>
                  <a:effectLst/>
                  <a:uLnTx/>
                  <a:uFillTx/>
                  <a:latin typeface="Arial" panose="020B0604020202020204" pitchFamily="34" charset="0"/>
                  <a:ea typeface="+mn-ea"/>
                  <a:cs typeface="+mn-cs"/>
                </a:rPr>
                <a:t>i</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49" name="Rectangle 9"/>
            <p:cNvSpPr>
              <a:spLocks noChangeArrowheads="1"/>
            </p:cNvSpPr>
            <p:nvPr/>
          </p:nvSpPr>
          <p:spPr bwMode="auto">
            <a:xfrm>
              <a:off x="4392" y="1198"/>
              <a:ext cx="84" cy="285"/>
            </a:xfrm>
            <a:prstGeom prst="rect">
              <a:avLst/>
            </a:prstGeom>
            <a:solidFill>
              <a:srgbClr val="808080"/>
            </a:solidFill>
            <a:ln w="952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0" name="Rectangle 10"/>
            <p:cNvSpPr>
              <a:spLocks noChangeArrowheads="1"/>
            </p:cNvSpPr>
            <p:nvPr/>
          </p:nvSpPr>
          <p:spPr bwMode="auto">
            <a:xfrm>
              <a:off x="4761" y="1202"/>
              <a:ext cx="84" cy="285"/>
            </a:xfrm>
            <a:prstGeom prst="rect">
              <a:avLst/>
            </a:prstGeom>
            <a:solidFill>
              <a:srgbClr val="808080"/>
            </a:solidFill>
            <a:ln w="952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1" name="Rectangle 11"/>
            <p:cNvSpPr>
              <a:spLocks noChangeArrowheads="1"/>
            </p:cNvSpPr>
            <p:nvPr/>
          </p:nvSpPr>
          <p:spPr bwMode="auto">
            <a:xfrm>
              <a:off x="5107" y="1202"/>
              <a:ext cx="84" cy="286"/>
            </a:xfrm>
            <a:prstGeom prst="rect">
              <a:avLst/>
            </a:prstGeom>
            <a:solidFill>
              <a:srgbClr val="808080"/>
            </a:solidFill>
            <a:ln w="952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2" name="Rectangle 12"/>
            <p:cNvSpPr>
              <a:spLocks noChangeArrowheads="1"/>
            </p:cNvSpPr>
            <p:nvPr/>
          </p:nvSpPr>
          <p:spPr bwMode="auto">
            <a:xfrm>
              <a:off x="5499" y="1202"/>
              <a:ext cx="84" cy="286"/>
            </a:xfrm>
            <a:prstGeom prst="rect">
              <a:avLst/>
            </a:prstGeom>
            <a:solidFill>
              <a:srgbClr val="808080"/>
            </a:solidFill>
            <a:ln w="952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3" name="Text Box 13"/>
            <p:cNvSpPr txBox="1">
              <a:spLocks noChangeArrowheads="1"/>
            </p:cNvSpPr>
            <p:nvPr/>
          </p:nvSpPr>
          <p:spPr bwMode="auto">
            <a:xfrm>
              <a:off x="5391" y="857"/>
              <a:ext cx="281" cy="285"/>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4" name="Text Box 14"/>
            <p:cNvSpPr txBox="1">
              <a:spLocks noChangeArrowheads="1"/>
            </p:cNvSpPr>
            <p:nvPr/>
          </p:nvSpPr>
          <p:spPr bwMode="auto">
            <a:xfrm>
              <a:off x="5004" y="866"/>
              <a:ext cx="282" cy="283"/>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5" name="Text Box 15"/>
            <p:cNvSpPr txBox="1">
              <a:spLocks noChangeArrowheads="1"/>
            </p:cNvSpPr>
            <p:nvPr/>
          </p:nvSpPr>
          <p:spPr bwMode="auto">
            <a:xfrm>
              <a:off x="4663" y="861"/>
              <a:ext cx="283" cy="303"/>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6" name="Text Box 16"/>
            <p:cNvSpPr txBox="1">
              <a:spLocks noChangeArrowheads="1"/>
            </p:cNvSpPr>
            <p:nvPr/>
          </p:nvSpPr>
          <p:spPr bwMode="auto">
            <a:xfrm>
              <a:off x="4439" y="866"/>
              <a:ext cx="283" cy="286"/>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7" name="Line 17"/>
            <p:cNvSpPr>
              <a:spLocks noChangeShapeType="1"/>
            </p:cNvSpPr>
            <p:nvPr/>
          </p:nvSpPr>
          <p:spPr bwMode="auto">
            <a:xfrm flipV="1">
              <a:off x="4439" y="1156"/>
              <a:ext cx="6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8" name="Line 18"/>
            <p:cNvSpPr>
              <a:spLocks noChangeShapeType="1"/>
            </p:cNvSpPr>
            <p:nvPr/>
          </p:nvSpPr>
          <p:spPr bwMode="auto">
            <a:xfrm>
              <a:off x="4500" y="1151"/>
              <a:ext cx="1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59" name="Line 19"/>
            <p:cNvSpPr>
              <a:spLocks noChangeShapeType="1"/>
            </p:cNvSpPr>
            <p:nvPr/>
          </p:nvSpPr>
          <p:spPr bwMode="auto">
            <a:xfrm>
              <a:off x="4411" y="2118"/>
              <a:ext cx="4235"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0" name="Text Box 20"/>
            <p:cNvSpPr txBox="1">
              <a:spLocks noChangeArrowheads="1"/>
            </p:cNvSpPr>
            <p:nvPr/>
          </p:nvSpPr>
          <p:spPr bwMode="auto">
            <a:xfrm>
              <a:off x="3710" y="1758"/>
              <a:ext cx="574" cy="332"/>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П</a:t>
              </a: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1" name="Line 21"/>
            <p:cNvSpPr>
              <a:spLocks noChangeShapeType="1"/>
            </p:cNvSpPr>
            <p:nvPr/>
          </p:nvSpPr>
          <p:spPr bwMode="auto">
            <a:xfrm>
              <a:off x="5578" y="1483"/>
              <a:ext cx="1" cy="125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2" name="Rectangle 22"/>
            <p:cNvSpPr>
              <a:spLocks noChangeArrowheads="1"/>
            </p:cNvSpPr>
            <p:nvPr/>
          </p:nvSpPr>
          <p:spPr bwMode="auto">
            <a:xfrm>
              <a:off x="5177" y="2403"/>
              <a:ext cx="401" cy="350"/>
            </a:xfrm>
            <a:prstGeom prst="rect">
              <a:avLst/>
            </a:prstGeom>
            <a:solidFill>
              <a:srgbClr val="C0C0C0"/>
            </a:solidFill>
            <a:ln w="317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3" name="Line 23"/>
            <p:cNvSpPr>
              <a:spLocks noChangeShapeType="1"/>
            </p:cNvSpPr>
            <p:nvPr/>
          </p:nvSpPr>
          <p:spPr bwMode="auto">
            <a:xfrm>
              <a:off x="6923" y="2122"/>
              <a:ext cx="1" cy="6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4" name="Line 24"/>
            <p:cNvSpPr>
              <a:spLocks noChangeShapeType="1"/>
            </p:cNvSpPr>
            <p:nvPr/>
          </p:nvSpPr>
          <p:spPr bwMode="auto">
            <a:xfrm>
              <a:off x="4392" y="2753"/>
              <a:ext cx="4235"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5" name="Line 25"/>
            <p:cNvSpPr>
              <a:spLocks noChangeShapeType="1"/>
            </p:cNvSpPr>
            <p:nvPr/>
          </p:nvSpPr>
          <p:spPr bwMode="auto">
            <a:xfrm>
              <a:off x="5181" y="1483"/>
              <a:ext cx="1" cy="191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6" name="Rectangle 26"/>
            <p:cNvSpPr>
              <a:spLocks noChangeArrowheads="1"/>
            </p:cNvSpPr>
            <p:nvPr/>
          </p:nvSpPr>
          <p:spPr bwMode="auto">
            <a:xfrm>
              <a:off x="5578" y="1772"/>
              <a:ext cx="1346" cy="341"/>
            </a:xfrm>
            <a:prstGeom prst="rect">
              <a:avLst/>
            </a:prstGeom>
            <a:solidFill>
              <a:srgbClr val="C0C0C0"/>
            </a:solidFill>
            <a:ln w="317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7" name="Rectangle 27"/>
            <p:cNvSpPr>
              <a:spLocks noChangeArrowheads="1"/>
            </p:cNvSpPr>
            <p:nvPr/>
          </p:nvSpPr>
          <p:spPr bwMode="auto">
            <a:xfrm>
              <a:off x="6923" y="2407"/>
              <a:ext cx="350" cy="351"/>
            </a:xfrm>
            <a:prstGeom prst="rect">
              <a:avLst/>
            </a:prstGeom>
            <a:solidFill>
              <a:srgbClr val="C0C0C0"/>
            </a:solidFill>
            <a:ln w="317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8" name="Text Box 28"/>
            <p:cNvSpPr txBox="1">
              <a:spLocks noChangeArrowheads="1"/>
            </p:cNvSpPr>
            <p:nvPr/>
          </p:nvSpPr>
          <p:spPr bwMode="auto">
            <a:xfrm>
              <a:off x="3757" y="2384"/>
              <a:ext cx="575" cy="332"/>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П</a:t>
              </a: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69" name="Line 29"/>
            <p:cNvSpPr>
              <a:spLocks noChangeShapeType="1"/>
            </p:cNvSpPr>
            <p:nvPr/>
          </p:nvSpPr>
          <p:spPr bwMode="auto">
            <a:xfrm>
              <a:off x="4406" y="3397"/>
              <a:ext cx="4235" cy="2"/>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0" name="Line 30"/>
            <p:cNvSpPr>
              <a:spLocks noChangeShapeType="1"/>
            </p:cNvSpPr>
            <p:nvPr/>
          </p:nvSpPr>
          <p:spPr bwMode="auto">
            <a:xfrm>
              <a:off x="4840" y="1483"/>
              <a:ext cx="5" cy="258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1" name="Rectangle 31"/>
            <p:cNvSpPr>
              <a:spLocks noChangeArrowheads="1"/>
            </p:cNvSpPr>
            <p:nvPr/>
          </p:nvSpPr>
          <p:spPr bwMode="auto">
            <a:xfrm>
              <a:off x="4845" y="3042"/>
              <a:ext cx="341" cy="352"/>
            </a:xfrm>
            <a:prstGeom prst="rect">
              <a:avLst/>
            </a:prstGeom>
            <a:solidFill>
              <a:srgbClr val="C0C0C0"/>
            </a:solidFill>
            <a:ln w="317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2" name="Line 32"/>
            <p:cNvSpPr>
              <a:spLocks noChangeShapeType="1"/>
            </p:cNvSpPr>
            <p:nvPr/>
          </p:nvSpPr>
          <p:spPr bwMode="auto">
            <a:xfrm>
              <a:off x="7273" y="2748"/>
              <a:ext cx="0" cy="64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3" name="Rectangle 33"/>
            <p:cNvSpPr>
              <a:spLocks noChangeArrowheads="1"/>
            </p:cNvSpPr>
            <p:nvPr/>
          </p:nvSpPr>
          <p:spPr bwMode="auto">
            <a:xfrm>
              <a:off x="7278" y="3052"/>
              <a:ext cx="357" cy="353"/>
            </a:xfrm>
            <a:prstGeom prst="rect">
              <a:avLst/>
            </a:prstGeom>
            <a:solidFill>
              <a:srgbClr val="C0C0C0"/>
            </a:solidFill>
            <a:ln w="317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4" name="Line 34"/>
            <p:cNvSpPr>
              <a:spLocks noChangeShapeType="1"/>
            </p:cNvSpPr>
            <p:nvPr/>
          </p:nvSpPr>
          <p:spPr bwMode="auto">
            <a:xfrm>
              <a:off x="4406" y="4084"/>
              <a:ext cx="4235" cy="3"/>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5" name="Rectangle 35"/>
            <p:cNvSpPr>
              <a:spLocks noChangeArrowheads="1"/>
            </p:cNvSpPr>
            <p:nvPr/>
          </p:nvSpPr>
          <p:spPr bwMode="auto">
            <a:xfrm>
              <a:off x="4495" y="3734"/>
              <a:ext cx="364" cy="351"/>
            </a:xfrm>
            <a:prstGeom prst="rect">
              <a:avLst/>
            </a:prstGeom>
            <a:solidFill>
              <a:srgbClr val="C0C0C0"/>
            </a:solidFill>
            <a:ln w="317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6" name="Line 36"/>
            <p:cNvSpPr>
              <a:spLocks noChangeShapeType="1"/>
            </p:cNvSpPr>
            <p:nvPr/>
          </p:nvSpPr>
          <p:spPr bwMode="auto">
            <a:xfrm>
              <a:off x="7633" y="3402"/>
              <a:ext cx="0" cy="67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7" name="Rectangle 37"/>
            <p:cNvSpPr>
              <a:spLocks noChangeArrowheads="1"/>
            </p:cNvSpPr>
            <p:nvPr/>
          </p:nvSpPr>
          <p:spPr bwMode="auto">
            <a:xfrm>
              <a:off x="7633" y="3729"/>
              <a:ext cx="256" cy="360"/>
            </a:xfrm>
            <a:prstGeom prst="rect">
              <a:avLst/>
            </a:prstGeom>
            <a:solidFill>
              <a:srgbClr val="C0C0C0"/>
            </a:solidFill>
            <a:ln w="317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8" name="Text Box 38"/>
            <p:cNvSpPr txBox="1">
              <a:spLocks noChangeArrowheads="1"/>
            </p:cNvSpPr>
            <p:nvPr/>
          </p:nvSpPr>
          <p:spPr bwMode="auto">
            <a:xfrm>
              <a:off x="3781" y="3056"/>
              <a:ext cx="575" cy="333"/>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П</a:t>
              </a: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79" name="Text Box 39"/>
            <p:cNvSpPr txBox="1">
              <a:spLocks noChangeArrowheads="1"/>
            </p:cNvSpPr>
            <p:nvPr/>
          </p:nvSpPr>
          <p:spPr bwMode="auto">
            <a:xfrm>
              <a:off x="3799" y="3734"/>
              <a:ext cx="575" cy="332"/>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П</a:t>
              </a: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3</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80" name="Line 40"/>
            <p:cNvSpPr>
              <a:spLocks noChangeShapeType="1"/>
            </p:cNvSpPr>
            <p:nvPr/>
          </p:nvSpPr>
          <p:spPr bwMode="auto">
            <a:xfrm>
              <a:off x="4476" y="1483"/>
              <a:ext cx="10" cy="226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81" name="Text Box 41"/>
            <p:cNvSpPr txBox="1">
              <a:spLocks noChangeArrowheads="1"/>
            </p:cNvSpPr>
            <p:nvPr/>
          </p:nvSpPr>
          <p:spPr bwMode="auto">
            <a:xfrm>
              <a:off x="8679" y="1338"/>
              <a:ext cx="260" cy="295"/>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82" name="Text Box 42"/>
            <p:cNvSpPr txBox="1">
              <a:spLocks noChangeArrowheads="1"/>
            </p:cNvSpPr>
            <p:nvPr/>
          </p:nvSpPr>
          <p:spPr bwMode="auto">
            <a:xfrm>
              <a:off x="8739" y="1959"/>
              <a:ext cx="261" cy="294"/>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83" name="Text Box 43"/>
            <p:cNvSpPr txBox="1">
              <a:spLocks noChangeArrowheads="1"/>
            </p:cNvSpPr>
            <p:nvPr/>
          </p:nvSpPr>
          <p:spPr bwMode="auto">
            <a:xfrm>
              <a:off x="8721" y="2603"/>
              <a:ext cx="260" cy="295"/>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84" name="Text Box 44"/>
            <p:cNvSpPr txBox="1">
              <a:spLocks noChangeArrowheads="1"/>
            </p:cNvSpPr>
            <p:nvPr/>
          </p:nvSpPr>
          <p:spPr bwMode="auto">
            <a:xfrm>
              <a:off x="8707" y="3267"/>
              <a:ext cx="260" cy="295"/>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885" name="Text Box 45"/>
            <p:cNvSpPr txBox="1">
              <a:spLocks noChangeArrowheads="1"/>
            </p:cNvSpPr>
            <p:nvPr/>
          </p:nvSpPr>
          <p:spPr bwMode="auto">
            <a:xfrm>
              <a:off x="8735" y="3939"/>
              <a:ext cx="260" cy="295"/>
            </a:xfrm>
            <a:prstGeom prst="rect">
              <a:avLst/>
            </a:prstGeom>
            <a:solidFill>
              <a:srgbClr val="FFFFFF"/>
            </a:solidFill>
            <a:ln w="9525">
              <a:solidFill>
                <a:srgbClr val="FFFFFF"/>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t</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Tree>
    <p:extLst>
      <p:ext uri="{BB962C8B-B14F-4D97-AF65-F5344CB8AC3E}">
        <p14:creationId xmlns:p14="http://schemas.microsoft.com/office/powerpoint/2010/main" val="34438071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7648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7648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76485" name="Rectangle 5"/>
          <p:cNvSpPr>
            <a:spLocks noChangeArrowheads="1"/>
          </p:cNvSpPr>
          <p:nvPr/>
        </p:nvSpPr>
        <p:spPr bwMode="auto">
          <a:xfrm>
            <a:off x="611188" y="1341438"/>
            <a:ext cx="8353425" cy="4913312"/>
          </a:xfrm>
          <a:prstGeom prst="rect">
            <a:avLst/>
          </a:prstGeom>
          <a:noFill/>
          <a:ln w="9525">
            <a:noFill/>
            <a:miter lim="800000"/>
            <a:headEnd/>
            <a:tailEnd/>
          </a:ln>
          <a:effectLst/>
        </p:spPr>
        <p:txBody>
          <a:bodyPr/>
          <a:lstStyle/>
          <a:p>
            <a:pPr marL="0" marR="0" lvl="0" indent="0" algn="l" defTabSz="914400" rtl="0" eaLnBrk="1" fontAlgn="auto" latinLnBrk="0" hangingPunct="1">
              <a:lnSpc>
                <a:spcPct val="110000"/>
              </a:lnSpc>
              <a:spcBef>
                <a:spcPct val="6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Состав вычислительных машин:</a:t>
            </a:r>
          </a:p>
          <a:p>
            <a:pPr marL="812800" marR="0" lvl="1" indent="-473075" algn="l" defTabSz="914400" rtl="0" eaLnBrk="1" fontAlgn="auto" latinLnBrk="0" hangingPunct="1">
              <a:lnSpc>
                <a:spcPct val="110000"/>
              </a:lnSpc>
              <a:spcBef>
                <a:spcPct val="65000"/>
              </a:spcBef>
              <a:spcAft>
                <a:spcPts val="0"/>
              </a:spcAft>
              <a:buClrTx/>
              <a:buSzTx/>
              <a:buFont typeface="Wingdings" pitchFamily="2" charset="2"/>
              <a:buChar char="Ø"/>
              <a:tabLst/>
              <a:defRPr/>
            </a:pPr>
            <a:r>
              <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Процессор,</a:t>
            </a:r>
          </a:p>
          <a:p>
            <a:pPr marL="812800" marR="0" lvl="1" indent="-473075" algn="l" defTabSz="914400" rtl="0" eaLnBrk="1" fontAlgn="auto" latinLnBrk="0" hangingPunct="1">
              <a:lnSpc>
                <a:spcPct val="110000"/>
              </a:lnSpc>
              <a:spcBef>
                <a:spcPct val="65000"/>
              </a:spcBef>
              <a:spcAft>
                <a:spcPts val="0"/>
              </a:spcAft>
              <a:buClrTx/>
              <a:buSzTx/>
              <a:buFont typeface="Wingdings" pitchFamily="2" charset="2"/>
              <a:buChar char="Ø"/>
              <a:tabLst/>
              <a:defRPr/>
            </a:pPr>
            <a:r>
              <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Основная память,</a:t>
            </a:r>
          </a:p>
          <a:p>
            <a:pPr marL="812800" marR="0" lvl="1" indent="-473075" algn="l" defTabSz="914400" rtl="0" eaLnBrk="1" fontAlgn="auto" latinLnBrk="0" hangingPunct="1">
              <a:lnSpc>
                <a:spcPct val="110000"/>
              </a:lnSpc>
              <a:spcBef>
                <a:spcPct val="65000"/>
              </a:spcBef>
              <a:spcAft>
                <a:spcPts val="0"/>
              </a:spcAft>
              <a:buClrTx/>
              <a:buSzTx/>
              <a:buFont typeface="Wingdings" pitchFamily="2" charset="2"/>
              <a:buChar char="Ø"/>
              <a:tabLst/>
              <a:defRPr/>
            </a:pPr>
            <a:r>
              <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Периферийные устройства (ПУ): </a:t>
            </a:r>
          </a:p>
          <a:p>
            <a:pPr marL="1438275" marR="0" lvl="2" indent="-411163" algn="l" defTabSz="914400" rtl="0" eaLnBrk="1" fontAlgn="auto" latinLnBrk="0" hangingPunct="1">
              <a:lnSpc>
                <a:spcPct val="75000"/>
              </a:lnSpc>
              <a:spcBef>
                <a:spcPct val="65000"/>
              </a:spcBef>
              <a:spcAft>
                <a:spcPts val="0"/>
              </a:spcAft>
              <a:buClrTx/>
              <a:buSzTx/>
              <a:buFont typeface="Arial" charset="0"/>
              <a:buChar char="►"/>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внешние запоминающие устройства (ВЗУ),</a:t>
            </a:r>
          </a:p>
          <a:p>
            <a:pPr marL="1438275" marR="0" lvl="2" indent="-411163" algn="l" defTabSz="914400" rtl="0" eaLnBrk="1" fontAlgn="auto" latinLnBrk="0" hangingPunct="1">
              <a:lnSpc>
                <a:spcPct val="75000"/>
              </a:lnSpc>
              <a:spcBef>
                <a:spcPct val="65000"/>
              </a:spcBef>
              <a:spcAft>
                <a:spcPts val="0"/>
              </a:spcAft>
              <a:buClrTx/>
              <a:buSzTx/>
              <a:buFont typeface="Arial" charset="0"/>
              <a:buChar char="►"/>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устройства ввода-вывода (УВВ).</a:t>
            </a:r>
          </a:p>
          <a:p>
            <a:pPr marL="0" marR="0" lvl="0" indent="0" algn="l" defTabSz="914400" rtl="0" eaLnBrk="1" fontAlgn="auto" latinLnBrk="0" hangingPunct="1">
              <a:lnSpc>
                <a:spcPct val="110000"/>
              </a:lnSpc>
              <a:spcBef>
                <a:spcPct val="100000"/>
              </a:spcBef>
              <a:spcAft>
                <a:spcPts val="0"/>
              </a:spcAft>
              <a:buClrTx/>
              <a:buSzTx/>
              <a:buFontTx/>
              <a:buNone/>
              <a:tabLst/>
              <a:defRPr/>
            </a:pPr>
            <a:r>
              <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Передача информации с периферийного устройства в ЭВМ называется </a:t>
            </a:r>
            <a:r>
              <a:rPr kumimoji="0" lang="ru-RU" sz="20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операцией ввода</a:t>
            </a:r>
            <a:r>
              <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а передача из ЭВМ в ПУ — </a:t>
            </a:r>
            <a:r>
              <a:rPr kumimoji="0" lang="ru-RU" sz="20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операцией вывода</a:t>
            </a:r>
            <a:r>
              <a:rPr kumimoji="0" lang="ru-RU"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a:t>
            </a:r>
            <a:endParaRPr kumimoji="0" lang="en-US" sz="20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302017797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7750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7750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9221" name="Rectangle 5"/>
          <p:cNvSpPr>
            <a:spLocks noChangeArrowheads="1"/>
          </p:cNvSpPr>
          <p:nvPr/>
        </p:nvSpPr>
        <p:spPr bwMode="auto">
          <a:xfrm>
            <a:off x="611188" y="1341438"/>
            <a:ext cx="8353425"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1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Принципы построения систем ввода-вывода ЭВМ:</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возможность реализации машин с переменным составом оборудования;</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одновременная работа процессора над программой и выполнение периферийными устройствами процедур ввода-вывода;</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стандартизация и унификация операций ввода-вывода;</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автоматические распознавание и реакция ядра ЭВМ на многообразие ситуаций, возникающих в ПУ (готовность устройства, отсутствие носителя, различные нарушения нормальной работы и др.).</a:t>
            </a:r>
          </a:p>
        </p:txBody>
      </p:sp>
    </p:spTree>
    <p:extLst>
      <p:ext uri="{BB962C8B-B14F-4D97-AF65-F5344CB8AC3E}">
        <p14:creationId xmlns:p14="http://schemas.microsoft.com/office/powerpoint/2010/main" val="264315817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5"/>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Общие сведения об архитектуре компьютера</a:t>
            </a:r>
          </a:p>
        </p:txBody>
      </p:sp>
      <p:sp>
        <p:nvSpPr>
          <p:cNvPr id="93195" name="Rectangle 11"/>
          <p:cNvSpPr>
            <a:spLocks noChangeArrowheads="1"/>
          </p:cNvSpPr>
          <p:nvPr/>
        </p:nvSpPr>
        <p:spPr bwMode="auto">
          <a:xfrm>
            <a:off x="1619250"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Процессор</a:t>
            </a:r>
          </a:p>
        </p:txBody>
      </p:sp>
      <p:sp>
        <p:nvSpPr>
          <p:cNvPr id="93196" name="Rectangle 12"/>
          <p:cNvSpPr>
            <a:spLocks noChangeArrowheads="1"/>
          </p:cNvSpPr>
          <p:nvPr/>
        </p:nvSpPr>
        <p:spPr bwMode="auto">
          <a:xfrm>
            <a:off x="3887788"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Память</a:t>
            </a:r>
          </a:p>
        </p:txBody>
      </p:sp>
      <p:sp>
        <p:nvSpPr>
          <p:cNvPr id="93197" name="Rectangle 13"/>
          <p:cNvSpPr>
            <a:spLocks noChangeArrowheads="1"/>
          </p:cNvSpPr>
          <p:nvPr/>
        </p:nvSpPr>
        <p:spPr bwMode="auto">
          <a:xfrm>
            <a:off x="6227763"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Диски</a:t>
            </a:r>
          </a:p>
        </p:txBody>
      </p:sp>
      <p:sp>
        <p:nvSpPr>
          <p:cNvPr id="93198" name="Rectangle 14"/>
          <p:cNvSpPr>
            <a:spLocks noChangeArrowheads="1"/>
          </p:cNvSpPr>
          <p:nvPr/>
        </p:nvSpPr>
        <p:spPr bwMode="auto">
          <a:xfrm>
            <a:off x="1654175" y="4868863"/>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Монитор</a:t>
            </a:r>
          </a:p>
        </p:txBody>
      </p:sp>
      <p:sp>
        <p:nvSpPr>
          <p:cNvPr id="93200" name="Rectangle 16"/>
          <p:cNvSpPr>
            <a:spLocks noChangeArrowheads="1"/>
          </p:cNvSpPr>
          <p:nvPr/>
        </p:nvSpPr>
        <p:spPr bwMode="auto">
          <a:xfrm>
            <a:off x="6335713" y="4868863"/>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Клавиатура</a:t>
            </a:r>
          </a:p>
        </p:txBody>
      </p:sp>
      <p:sp>
        <p:nvSpPr>
          <p:cNvPr id="93201" name="Line 17"/>
          <p:cNvSpPr>
            <a:spLocks noChangeShapeType="1"/>
          </p:cNvSpPr>
          <p:nvPr/>
        </p:nvSpPr>
        <p:spPr bwMode="auto">
          <a:xfrm>
            <a:off x="2195513"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02" name="Line 18"/>
          <p:cNvSpPr>
            <a:spLocks noChangeShapeType="1"/>
          </p:cNvSpPr>
          <p:nvPr/>
        </p:nvSpPr>
        <p:spPr bwMode="auto">
          <a:xfrm>
            <a:off x="2268538"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03" name="Line 19"/>
          <p:cNvSpPr>
            <a:spLocks noChangeShapeType="1"/>
          </p:cNvSpPr>
          <p:nvPr/>
        </p:nvSpPr>
        <p:spPr bwMode="auto">
          <a:xfrm>
            <a:off x="2339975"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04" name="Line 20"/>
          <p:cNvSpPr>
            <a:spLocks noChangeShapeType="1"/>
          </p:cNvSpPr>
          <p:nvPr/>
        </p:nvSpPr>
        <p:spPr bwMode="auto">
          <a:xfrm>
            <a:off x="2411413"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05" name="Line 21"/>
          <p:cNvSpPr>
            <a:spLocks noChangeShapeType="1"/>
          </p:cNvSpPr>
          <p:nvPr/>
        </p:nvSpPr>
        <p:spPr bwMode="auto">
          <a:xfrm>
            <a:off x="2590800"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11" name="Line 27"/>
          <p:cNvSpPr>
            <a:spLocks noChangeShapeType="1"/>
          </p:cNvSpPr>
          <p:nvPr/>
        </p:nvSpPr>
        <p:spPr bwMode="auto">
          <a:xfrm>
            <a:off x="6805613"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12" name="Line 28"/>
          <p:cNvSpPr>
            <a:spLocks noChangeShapeType="1"/>
          </p:cNvSpPr>
          <p:nvPr/>
        </p:nvSpPr>
        <p:spPr bwMode="auto">
          <a:xfrm>
            <a:off x="6878638"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13" name="Line 29"/>
          <p:cNvSpPr>
            <a:spLocks noChangeShapeType="1"/>
          </p:cNvSpPr>
          <p:nvPr/>
        </p:nvSpPr>
        <p:spPr bwMode="auto">
          <a:xfrm>
            <a:off x="6950075"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14" name="Line 30"/>
          <p:cNvSpPr>
            <a:spLocks noChangeShapeType="1"/>
          </p:cNvSpPr>
          <p:nvPr/>
        </p:nvSpPr>
        <p:spPr bwMode="auto">
          <a:xfrm>
            <a:off x="7021513"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15" name="Line 31"/>
          <p:cNvSpPr>
            <a:spLocks noChangeShapeType="1"/>
          </p:cNvSpPr>
          <p:nvPr/>
        </p:nvSpPr>
        <p:spPr bwMode="auto">
          <a:xfrm>
            <a:off x="7200900" y="2708275"/>
            <a:ext cx="0" cy="21605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16" name="Line 32"/>
          <p:cNvSpPr>
            <a:spLocks noChangeShapeType="1"/>
          </p:cNvSpPr>
          <p:nvPr/>
        </p:nvSpPr>
        <p:spPr bwMode="auto">
          <a:xfrm>
            <a:off x="2484438" y="2708275"/>
            <a:ext cx="0" cy="2160588"/>
          </a:xfrm>
          <a:prstGeom prst="line">
            <a:avLst/>
          </a:prstGeom>
          <a:noFill/>
          <a:ln w="12700" cap="rnd">
            <a:solidFill>
              <a:schemeClr val="tx1"/>
            </a:solidFill>
            <a:prstDash val="sysDot"/>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18" name="Line 34"/>
          <p:cNvSpPr>
            <a:spLocks noChangeShapeType="1"/>
          </p:cNvSpPr>
          <p:nvPr/>
        </p:nvSpPr>
        <p:spPr bwMode="auto">
          <a:xfrm>
            <a:off x="7092950" y="2708275"/>
            <a:ext cx="0" cy="2160588"/>
          </a:xfrm>
          <a:prstGeom prst="line">
            <a:avLst/>
          </a:prstGeom>
          <a:noFill/>
          <a:ln w="12700" cap="rnd">
            <a:solidFill>
              <a:schemeClr val="tx1"/>
            </a:solidFill>
            <a:prstDash val="sysDot"/>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19" name="Line 35"/>
          <p:cNvSpPr>
            <a:spLocks noChangeShapeType="1"/>
          </p:cNvSpPr>
          <p:nvPr/>
        </p:nvSpPr>
        <p:spPr bwMode="auto">
          <a:xfrm>
            <a:off x="2195513" y="3608388"/>
            <a:ext cx="4608512"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0" name="Line 36"/>
          <p:cNvSpPr>
            <a:spLocks noChangeShapeType="1"/>
          </p:cNvSpPr>
          <p:nvPr/>
        </p:nvSpPr>
        <p:spPr bwMode="auto">
          <a:xfrm>
            <a:off x="2268538" y="3681413"/>
            <a:ext cx="4608512"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1" name="Line 37"/>
          <p:cNvSpPr>
            <a:spLocks noChangeShapeType="1"/>
          </p:cNvSpPr>
          <p:nvPr/>
        </p:nvSpPr>
        <p:spPr bwMode="auto">
          <a:xfrm>
            <a:off x="2339975" y="3752850"/>
            <a:ext cx="4608513"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2" name="Line 38"/>
          <p:cNvSpPr>
            <a:spLocks noChangeShapeType="1"/>
          </p:cNvSpPr>
          <p:nvPr/>
        </p:nvSpPr>
        <p:spPr bwMode="auto">
          <a:xfrm>
            <a:off x="2411413" y="3824288"/>
            <a:ext cx="4608512"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3" name="Line 39"/>
          <p:cNvSpPr>
            <a:spLocks noChangeShapeType="1"/>
          </p:cNvSpPr>
          <p:nvPr/>
        </p:nvSpPr>
        <p:spPr bwMode="auto">
          <a:xfrm>
            <a:off x="2484438" y="3897313"/>
            <a:ext cx="4608512" cy="0"/>
          </a:xfrm>
          <a:prstGeom prst="line">
            <a:avLst/>
          </a:prstGeom>
          <a:noFill/>
          <a:ln w="12700" cap="rnd">
            <a:solidFill>
              <a:schemeClr val="tx1"/>
            </a:solidFill>
            <a:prstDash val="sysDot"/>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4" name="Line 40"/>
          <p:cNvSpPr>
            <a:spLocks noChangeShapeType="1"/>
          </p:cNvSpPr>
          <p:nvPr/>
        </p:nvSpPr>
        <p:spPr bwMode="auto">
          <a:xfrm>
            <a:off x="2592388" y="4005263"/>
            <a:ext cx="4608512"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5" name="Line 41"/>
          <p:cNvSpPr>
            <a:spLocks noChangeShapeType="1"/>
          </p:cNvSpPr>
          <p:nvPr/>
        </p:nvSpPr>
        <p:spPr bwMode="auto">
          <a:xfrm>
            <a:off x="1008063" y="4545013"/>
            <a:ext cx="1187450" cy="0"/>
          </a:xfrm>
          <a:prstGeom prst="line">
            <a:avLst/>
          </a:prstGeom>
          <a:noFill/>
          <a:ln w="28575">
            <a:solidFill>
              <a:schemeClr val="tx1"/>
            </a:solidFill>
            <a:round/>
            <a:headEnd/>
            <a:tailEnd type="stealth" w="lg" len="lg"/>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6" name="Line 42"/>
          <p:cNvSpPr>
            <a:spLocks noChangeShapeType="1"/>
          </p:cNvSpPr>
          <p:nvPr/>
        </p:nvSpPr>
        <p:spPr bwMode="auto">
          <a:xfrm>
            <a:off x="4464050" y="2708275"/>
            <a:ext cx="0" cy="900113"/>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7" name="Line 43"/>
          <p:cNvSpPr>
            <a:spLocks noChangeShapeType="1"/>
          </p:cNvSpPr>
          <p:nvPr/>
        </p:nvSpPr>
        <p:spPr bwMode="auto">
          <a:xfrm>
            <a:off x="4535488" y="2708275"/>
            <a:ext cx="0" cy="97313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8" name="Line 44"/>
          <p:cNvSpPr>
            <a:spLocks noChangeShapeType="1"/>
          </p:cNvSpPr>
          <p:nvPr/>
        </p:nvSpPr>
        <p:spPr bwMode="auto">
          <a:xfrm>
            <a:off x="4608513" y="2708275"/>
            <a:ext cx="0" cy="1044575"/>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29" name="Line 45"/>
          <p:cNvSpPr>
            <a:spLocks noChangeShapeType="1"/>
          </p:cNvSpPr>
          <p:nvPr/>
        </p:nvSpPr>
        <p:spPr bwMode="auto">
          <a:xfrm>
            <a:off x="4679950" y="2708275"/>
            <a:ext cx="0" cy="1116013"/>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30" name="Line 46"/>
          <p:cNvSpPr>
            <a:spLocks noChangeShapeType="1"/>
          </p:cNvSpPr>
          <p:nvPr/>
        </p:nvSpPr>
        <p:spPr bwMode="auto">
          <a:xfrm>
            <a:off x="4751388" y="2708275"/>
            <a:ext cx="0" cy="1189038"/>
          </a:xfrm>
          <a:prstGeom prst="line">
            <a:avLst/>
          </a:prstGeom>
          <a:noFill/>
          <a:ln w="12700" cap="rnd">
            <a:solidFill>
              <a:schemeClr val="tx1"/>
            </a:solidFill>
            <a:prstDash val="sysDot"/>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31" name="Line 47"/>
          <p:cNvSpPr>
            <a:spLocks noChangeShapeType="1"/>
          </p:cNvSpPr>
          <p:nvPr/>
        </p:nvSpPr>
        <p:spPr bwMode="auto">
          <a:xfrm>
            <a:off x="4859338" y="2708275"/>
            <a:ext cx="0" cy="1296988"/>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32" name="Text Box 48"/>
          <p:cNvSpPr txBox="1">
            <a:spLocks noChangeArrowheads="1"/>
          </p:cNvSpPr>
          <p:nvPr/>
        </p:nvSpPr>
        <p:spPr bwMode="auto">
          <a:xfrm>
            <a:off x="827088" y="4221163"/>
            <a:ext cx="1008062" cy="336550"/>
          </a:xfrm>
          <a:prstGeom prst="rect">
            <a:avLst/>
          </a:prstGeom>
          <a:noFill/>
          <a:ln w="2857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линии</a:t>
            </a:r>
          </a:p>
        </p:txBody>
      </p:sp>
      <p:sp>
        <p:nvSpPr>
          <p:cNvPr id="93233" name="Rectangle 49"/>
          <p:cNvSpPr>
            <a:spLocks noChangeArrowheads="1"/>
          </p:cNvSpPr>
          <p:nvPr/>
        </p:nvSpPr>
        <p:spPr bwMode="auto">
          <a:xfrm>
            <a:off x="2124075" y="2708275"/>
            <a:ext cx="539750" cy="2197100"/>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34" name="Rectangle 50"/>
          <p:cNvSpPr>
            <a:spLocks noChangeArrowheads="1"/>
          </p:cNvSpPr>
          <p:nvPr/>
        </p:nvSpPr>
        <p:spPr bwMode="auto">
          <a:xfrm>
            <a:off x="4392613" y="2708275"/>
            <a:ext cx="574675" cy="1368425"/>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35" name="Rectangle 51"/>
          <p:cNvSpPr>
            <a:spLocks noChangeArrowheads="1"/>
          </p:cNvSpPr>
          <p:nvPr/>
        </p:nvSpPr>
        <p:spPr bwMode="auto">
          <a:xfrm>
            <a:off x="6732588" y="2708275"/>
            <a:ext cx="539750" cy="2197100"/>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37" name="Rectangle 53"/>
          <p:cNvSpPr>
            <a:spLocks noChangeArrowheads="1"/>
          </p:cNvSpPr>
          <p:nvPr/>
        </p:nvSpPr>
        <p:spPr bwMode="auto">
          <a:xfrm>
            <a:off x="4967288" y="3500438"/>
            <a:ext cx="1765300" cy="576262"/>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38" name="Rectangle 54"/>
          <p:cNvSpPr>
            <a:spLocks noChangeArrowheads="1"/>
          </p:cNvSpPr>
          <p:nvPr/>
        </p:nvSpPr>
        <p:spPr bwMode="auto">
          <a:xfrm>
            <a:off x="2663825" y="3500438"/>
            <a:ext cx="1728788" cy="576262"/>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39" name="Line 55"/>
          <p:cNvSpPr>
            <a:spLocks noChangeShapeType="1"/>
          </p:cNvSpPr>
          <p:nvPr/>
        </p:nvSpPr>
        <p:spPr bwMode="auto">
          <a:xfrm>
            <a:off x="4572000" y="4113213"/>
            <a:ext cx="0" cy="1260475"/>
          </a:xfrm>
          <a:prstGeom prst="line">
            <a:avLst/>
          </a:prstGeom>
          <a:noFill/>
          <a:ln w="28575">
            <a:solidFill>
              <a:schemeClr val="tx1"/>
            </a:solidFill>
            <a:round/>
            <a:headEnd type="stealth" w="lg" len="lg"/>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3240" name="Text Box 56"/>
          <p:cNvSpPr txBox="1">
            <a:spLocks noChangeArrowheads="1"/>
          </p:cNvSpPr>
          <p:nvPr/>
        </p:nvSpPr>
        <p:spPr bwMode="auto">
          <a:xfrm>
            <a:off x="3527425" y="5300663"/>
            <a:ext cx="2051050" cy="581025"/>
          </a:xfrm>
          <a:prstGeom prst="rect">
            <a:avLst/>
          </a:prstGeom>
          <a:noFill/>
          <a:ln w="2857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Локальная магистраль</a:t>
            </a:r>
          </a:p>
        </p:txBody>
      </p:sp>
    </p:spTree>
    <p:extLst>
      <p:ext uri="{BB962C8B-B14F-4D97-AF65-F5344CB8AC3E}">
        <p14:creationId xmlns:p14="http://schemas.microsoft.com/office/powerpoint/2010/main" val="4260315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97"/>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3198"/>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320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32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20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320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320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20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2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2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32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2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32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32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32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32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32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32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32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32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2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32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32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32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2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323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323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32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322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323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2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32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323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23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323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3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5" grpId="0" animBg="1"/>
      <p:bldP spid="93196" grpId="0" animBg="1"/>
      <p:bldP spid="93197" grpId="0" animBg="1"/>
      <p:bldP spid="93198" grpId="0" animBg="1"/>
      <p:bldP spid="93200" grpId="0" animBg="1"/>
      <p:bldP spid="93232" grpId="0"/>
      <p:bldP spid="93233" grpId="0" animBg="1"/>
      <p:bldP spid="93234" grpId="0" animBg="1"/>
      <p:bldP spid="93235" grpId="0" animBg="1"/>
      <p:bldP spid="93237" grpId="0" animBg="1"/>
      <p:bldP spid="93238" grpId="0" animBg="1"/>
      <p:bldP spid="9324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7853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7853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78533" name="Rectangle 5"/>
          <p:cNvSpPr>
            <a:spLocks noChangeArrowheads="1"/>
          </p:cNvSpPr>
          <p:nvPr/>
        </p:nvSpPr>
        <p:spPr bwMode="auto">
          <a:xfrm>
            <a:off x="611188" y="1341438"/>
            <a:ext cx="8353425" cy="5327650"/>
          </a:xfrm>
          <a:prstGeom prst="rect">
            <a:avLst/>
          </a:prstGeom>
          <a:noFill/>
          <a:ln w="9525">
            <a:noFill/>
            <a:miter lim="800000"/>
            <a:headEnd/>
            <a:tailEnd/>
          </a:ln>
          <a:effectLst/>
        </p:spPr>
        <p:txBody>
          <a:bodyPr/>
          <a:lstStyle/>
          <a:p>
            <a:pPr marL="0" marR="0" lvl="0" indent="0" algn="l" defTabSz="914400" rtl="0" eaLnBrk="1" fontAlgn="auto" latinLnBrk="0" hangingPunct="1">
              <a:lnSpc>
                <a:spcPct val="110000"/>
              </a:lnSpc>
              <a:spcBef>
                <a:spcPct val="6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Технология обращения к автономным внешним устройствам — </a:t>
            </a: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интерфейс</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a:t>
            </a:r>
          </a:p>
          <a:p>
            <a:pPr marL="0" marR="0" lvl="0" indent="0" algn="l" defTabSz="914400" rtl="0" eaLnBrk="1" fontAlgn="auto" latinLnBrk="0" hangingPunct="1">
              <a:lnSpc>
                <a:spcPct val="110000"/>
              </a:lnSpc>
              <a:spcBef>
                <a:spcPct val="6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Унифицированная технология — понятие стандартного интерфейса.</a:t>
            </a:r>
          </a:p>
          <a:p>
            <a:pPr marL="0" marR="0" lvl="0" indent="0" algn="l" defTabSz="914400" rtl="0" eaLnBrk="1" fontAlgn="auto" latinLnBrk="0" hangingPunct="1">
              <a:lnSpc>
                <a:spcPct val="110000"/>
              </a:lnSpc>
              <a:spcBef>
                <a:spcPct val="6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Стандартизация интерфейсов ввода-вывода — возможности гибкого и оперативного изменения конфигураций вычислительных машин (количество и состав внешних устройств, расширять комплект ЭВМ за счет подключения новых устройств).</a:t>
            </a:r>
          </a:p>
          <a:p>
            <a:pPr marL="0" marR="0" lvl="0" indent="0" algn="l" defTabSz="914400" rtl="0" eaLnBrk="1" fontAlgn="auto" latinLnBrk="0" hangingPunct="1">
              <a:lnSpc>
                <a:spcPct val="110000"/>
              </a:lnSpc>
              <a:spcBef>
                <a:spcPct val="6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Концепция виртуальных устройств — совмещение различных типов ЭВМ, операционных систем.</a:t>
            </a:r>
          </a:p>
        </p:txBody>
      </p:sp>
    </p:spTree>
    <p:extLst>
      <p:ext uri="{BB962C8B-B14F-4D97-AF65-F5344CB8AC3E}">
        <p14:creationId xmlns:p14="http://schemas.microsoft.com/office/powerpoint/2010/main" val="239221190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7955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7955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11269" name="Rectangle 5"/>
          <p:cNvSpPr>
            <a:spLocks noChangeArrowheads="1"/>
          </p:cNvSpPr>
          <p:nvPr/>
        </p:nvSpPr>
        <p:spPr bwMode="auto">
          <a:xfrm>
            <a:off x="611188" y="1341438"/>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10000"/>
              </a:lnSpc>
              <a:spcBef>
                <a:spcPct val="65000"/>
              </a:spcBef>
              <a:spcAft>
                <a:spcPct val="0"/>
              </a:spcAft>
              <a:buClrTx/>
              <a:buSzTx/>
              <a:buFontTx/>
              <a:buNone/>
              <a:tabLst/>
              <a:defRPr/>
            </a:pP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9558" name="Rectangle 6"/>
          <p:cNvSpPr>
            <a:spLocks noChangeArrowheads="1"/>
          </p:cNvSpPr>
          <p:nvPr/>
        </p:nvSpPr>
        <p:spPr bwMode="auto">
          <a:xfrm>
            <a:off x="0" y="1125538"/>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800" b="1" i="0" u="none" strike="noStrike" kern="1200" cap="none" spc="0" normalizeH="0" baseline="0" noProof="0">
                <a:ln>
                  <a:noFill/>
                </a:ln>
                <a:solidFill>
                  <a:srgbClr val="C0504D"/>
                </a:solidFill>
                <a:effectLst>
                  <a:outerShdw blurRad="38100" dist="38100" dir="2700000" algn="tl">
                    <a:srgbClr val="C0C0C0"/>
                  </a:outerShdw>
                </a:effectLst>
                <a:uLnTx/>
                <a:uFillTx/>
                <a:latin typeface="Arial" charset="0"/>
                <a:ea typeface="+mn-ea"/>
                <a:cs typeface="Arial" panose="020B0604020202020204" pitchFamily="34" charset="0"/>
              </a:rPr>
              <a:t>Интерфейс ввода-вывода</a:t>
            </a:r>
          </a:p>
        </p:txBody>
      </p:sp>
      <p:sp>
        <p:nvSpPr>
          <p:cNvPr id="11271" name="Rectangle 7"/>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ru-RU"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Интерфейс ввода-вывода характеризуется 4 функциями: </a:t>
            </a: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ru-RU"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буферирование </a:t>
            </a:r>
            <a:endParaRPr kumimoji="0" lang="en-US"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ru-RU"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дешифрация  адреса или выбор устройства </a:t>
            </a:r>
            <a:endParaRPr kumimoji="0" lang="en-US"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ru-RU"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дешифрация адреса команды </a:t>
            </a:r>
            <a:endParaRPr kumimoji="0" lang="en-US"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ru-RU"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синхронизация и управление</a:t>
            </a:r>
          </a:p>
        </p:txBody>
      </p:sp>
    </p:spTree>
    <p:extLst>
      <p:ext uri="{BB962C8B-B14F-4D97-AF65-F5344CB8AC3E}">
        <p14:creationId xmlns:p14="http://schemas.microsoft.com/office/powerpoint/2010/main" val="1156779359"/>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057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058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80581" name="Rectangle 5"/>
          <p:cNvSpPr>
            <a:spLocks noChangeArrowheads="1"/>
          </p:cNvSpPr>
          <p:nvPr/>
        </p:nvSpPr>
        <p:spPr bwMode="auto">
          <a:xfrm>
            <a:off x="611188" y="1341438"/>
            <a:ext cx="8353425" cy="5183187"/>
          </a:xfrm>
          <a:prstGeom prst="rect">
            <a:avLst/>
          </a:prstGeom>
          <a:noFill/>
          <a:ln w="9525">
            <a:noFill/>
            <a:miter lim="800000"/>
            <a:headEnd/>
            <a:tailEnd/>
          </a:ln>
          <a:effectLst/>
        </p:spPr>
        <p:txBody>
          <a:bodyPr/>
          <a:lstStyle/>
          <a:p>
            <a:pPr marL="0" marR="0" lvl="0" indent="0" algn="l" defTabSz="914400" rtl="0" eaLnBrk="1" fontAlgn="auto" latinLnBrk="0" hangingPunct="1">
              <a:lnSpc>
                <a:spcPct val="110000"/>
              </a:lnSpc>
              <a:spcBef>
                <a:spcPct val="6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В общем случае для организации и проведения обмена данными между двумя устройствами требуются специальные средства:</a:t>
            </a:r>
          </a:p>
          <a:p>
            <a:pPr marL="812800" marR="0" lvl="1" indent="-473075" algn="l" defTabSz="914400" rtl="0" eaLnBrk="1" fontAlgn="auto" latinLnBrk="0" hangingPunct="1">
              <a:lnSpc>
                <a:spcPct val="110000"/>
              </a:lnSpc>
              <a:spcBef>
                <a:spcPct val="65000"/>
              </a:spcBef>
              <a:spcAft>
                <a:spcPts val="0"/>
              </a:spcAft>
              <a:buClrTx/>
              <a:buSzTx/>
              <a:buFont typeface="Wingdings" pitchFamily="2" charset="2"/>
              <a:buChar char="Ø"/>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специальные управляющие сигналы и их последовательности;</a:t>
            </a:r>
          </a:p>
          <a:p>
            <a:pPr marL="812800" marR="0" lvl="1" indent="-473075" algn="l" defTabSz="914400" rtl="0" eaLnBrk="1" fontAlgn="auto" latinLnBrk="0" hangingPunct="1">
              <a:lnSpc>
                <a:spcPct val="110000"/>
              </a:lnSpc>
              <a:spcBef>
                <a:spcPct val="65000"/>
              </a:spcBef>
              <a:spcAft>
                <a:spcPts val="0"/>
              </a:spcAft>
              <a:buClrTx/>
              <a:buSzTx/>
              <a:buFont typeface="Wingdings" pitchFamily="2" charset="2"/>
              <a:buChar char="Ø"/>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устройства сопряжения;</a:t>
            </a:r>
          </a:p>
          <a:p>
            <a:pPr marL="812800" marR="0" lvl="1" indent="-473075" algn="l" defTabSz="914400" rtl="0" eaLnBrk="1" fontAlgn="auto" latinLnBrk="0" hangingPunct="1">
              <a:lnSpc>
                <a:spcPct val="110000"/>
              </a:lnSpc>
              <a:spcBef>
                <a:spcPct val="65000"/>
              </a:spcBef>
              <a:spcAft>
                <a:spcPts val="0"/>
              </a:spcAft>
              <a:buClrTx/>
              <a:buSzTx/>
              <a:buFont typeface="Wingdings" pitchFamily="2" charset="2"/>
              <a:buChar char="Ø"/>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линии связи;</a:t>
            </a:r>
          </a:p>
          <a:p>
            <a:pPr marL="812800" marR="0" lvl="1" indent="-473075" algn="l" defTabSz="914400" rtl="0" eaLnBrk="1" fontAlgn="auto" latinLnBrk="0" hangingPunct="1">
              <a:lnSpc>
                <a:spcPct val="110000"/>
              </a:lnSpc>
              <a:spcBef>
                <a:spcPct val="65000"/>
              </a:spcBef>
              <a:spcAft>
                <a:spcPts val="0"/>
              </a:spcAft>
              <a:buClrTx/>
              <a:buSzTx/>
              <a:buFont typeface="Wingdings" pitchFamily="2" charset="2"/>
              <a:buChar char="Ø"/>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программы, реализующие обмен.</a:t>
            </a:r>
          </a:p>
          <a:p>
            <a:pPr marL="0" marR="0" lvl="0" indent="0" algn="l" defTabSz="914400" rtl="0" eaLnBrk="1" fontAlgn="auto" latinLnBrk="0" hangingPunct="1">
              <a:lnSpc>
                <a:spcPct val="110000"/>
              </a:lnSpc>
              <a:spcBef>
                <a:spcPct val="6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Весь этот комплекс линий и шин, сигналов, электронных схем, алгоритмов и программ, предназначенный для осуществления обмена информацией, называется </a:t>
            </a: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интерфейсом.</a:t>
            </a:r>
          </a:p>
        </p:txBody>
      </p:sp>
    </p:spTree>
    <p:extLst>
      <p:ext uri="{BB962C8B-B14F-4D97-AF65-F5344CB8AC3E}">
        <p14:creationId xmlns:p14="http://schemas.microsoft.com/office/powerpoint/2010/main" val="75516366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160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160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81605" name="Rectangle 5"/>
          <p:cNvSpPr>
            <a:spLocks noChangeArrowheads="1"/>
          </p:cNvSpPr>
          <p:nvPr/>
        </p:nvSpPr>
        <p:spPr bwMode="auto">
          <a:xfrm>
            <a:off x="611188" y="1341438"/>
            <a:ext cx="8353425" cy="5327650"/>
          </a:xfrm>
          <a:prstGeom prst="rect">
            <a:avLst/>
          </a:prstGeom>
          <a:noFill/>
          <a:ln w="9525">
            <a:noFill/>
            <a:miter lim="800000"/>
            <a:headEnd/>
            <a:tailEnd/>
          </a:ln>
          <a:effectLst/>
        </p:spPr>
        <p:txBody>
          <a:bodyPr/>
          <a:lstStyle/>
          <a:p>
            <a:pPr marL="0" marR="0" lvl="0" indent="714375" algn="l" defTabSz="914400" rtl="0" eaLnBrk="1" fontAlgn="auto" latinLnBrk="0" hangingPunct="1">
              <a:lnSpc>
                <a:spcPct val="140000"/>
              </a:lnSpc>
              <a:spcBef>
                <a:spcPct val="65000"/>
              </a:spcBef>
              <a:spcAft>
                <a:spcPts val="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Стандартный интерфейс</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 совокупность унифицированных технических программных и конструктивных средств, необходимых для реализации взаимодействия различных функциональных элементов в автоматических системах обработки информации (СОИ) при условиях, предписанных стандартом и направленных на обеспечение информационной, электрической и конструктивной совместимости указанных элементов.</a:t>
            </a:r>
          </a:p>
        </p:txBody>
      </p:sp>
    </p:spTree>
    <p:extLst>
      <p:ext uri="{BB962C8B-B14F-4D97-AF65-F5344CB8AC3E}">
        <p14:creationId xmlns:p14="http://schemas.microsoft.com/office/powerpoint/2010/main" val="1730246962"/>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262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262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14341" name="Rectangle 5"/>
          <p:cNvSpPr>
            <a:spLocks noChangeArrowheads="1"/>
          </p:cNvSpPr>
          <p:nvPr/>
        </p:nvSpPr>
        <p:spPr bwMode="auto">
          <a:xfrm>
            <a:off x="611188" y="1341438"/>
            <a:ext cx="8353425"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1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Соединение между собой нескольких устройств осуществляется через шины интерфейса.</a:t>
            </a:r>
          </a:p>
          <a:p>
            <a:pPr marL="0" marR="0" lvl="0" indent="0" algn="l" defTabSz="914400" rtl="0" eaLnBrk="1" fontAlgn="base" latinLnBrk="0" hangingPunct="1">
              <a:lnSpc>
                <a:spcPct val="110000"/>
              </a:lnSpc>
              <a:spcBef>
                <a:spcPct val="90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 зависимости от использования можно выделить 3 типа интерфейса:</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машинно-ориентированный, </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системный,</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приборный.</a:t>
            </a:r>
          </a:p>
        </p:txBody>
      </p:sp>
    </p:spTree>
    <p:extLst>
      <p:ext uri="{BB962C8B-B14F-4D97-AF65-F5344CB8AC3E}">
        <p14:creationId xmlns:p14="http://schemas.microsoft.com/office/powerpoint/2010/main" val="126833812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365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365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83653" name="Rectangle 5"/>
          <p:cNvSpPr>
            <a:spLocks noChangeArrowheads="1"/>
          </p:cNvSpPr>
          <p:nvPr/>
        </p:nvSpPr>
        <p:spPr bwMode="auto">
          <a:xfrm>
            <a:off x="611188" y="1196975"/>
            <a:ext cx="8353425" cy="532765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ct val="65000"/>
              </a:spcBef>
              <a:spcAft>
                <a:spcPts val="0"/>
              </a:spcAft>
              <a:buClrTx/>
              <a:buSzTx/>
              <a:buFontTx/>
              <a:buNone/>
              <a:tabLst/>
              <a:defRPr/>
            </a:pP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Под </a:t>
            </a: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машинно-ориентированными интерфейсами</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понимают интерфейсы, которые решают задачу подключения конкретного периферийного устройства (УВВ) к ЭВМ конкретного типа.</a:t>
            </a:r>
          </a:p>
          <a:p>
            <a:pPr marL="0" marR="0" lvl="0" indent="0" algn="l" defTabSz="914400" rtl="0" eaLnBrk="1" fontAlgn="auto" latinLnBrk="0" hangingPunct="1">
              <a:lnSpc>
                <a:spcPct val="100000"/>
              </a:lnSpc>
              <a:spcBef>
                <a:spcPct val="65000"/>
              </a:spcBef>
              <a:spcAft>
                <a:spcPts val="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Системный интерфейс</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 сопряжение устройств (модулей), имеющих системное назначение и исполнение, т.е. основное назначение которых создание системы. Системный интерфейс не решает конкретную задачу ввода/вывода, а, прежде всего, стандартизует устройства для решения этой задачи. </a:t>
            </a:r>
          </a:p>
          <a:p>
            <a:pPr marL="0" marR="0" lvl="0" indent="0" algn="l" defTabSz="914400" rtl="0" eaLnBrk="1" fontAlgn="auto" latinLnBrk="0" hangingPunct="1">
              <a:lnSpc>
                <a:spcPct val="100000"/>
              </a:lnSpc>
              <a:spcBef>
                <a:spcPct val="65000"/>
              </a:spcBef>
              <a:spcAft>
                <a:spcPts val="0"/>
              </a:spcAft>
              <a:buClrTx/>
              <a:buSzTx/>
              <a:buFontTx/>
              <a:buNone/>
              <a:tabLst/>
              <a:defRPr/>
            </a:pPr>
            <a:r>
              <a:rPr kumimoji="0" lang="ru-RU" sz="1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Приборный интерфейс</a:t>
            </a:r>
            <a:r>
              <a:rPr kumimoji="0" lang="ru-RU" sz="1800" b="0" i="0" u="none" strike="noStrike" kern="1200" cap="none" spc="0" normalizeH="0" baseline="0" noProof="0">
                <a:ln>
                  <a:noFill/>
                </a:ln>
                <a:solidFill>
                  <a:srgbClr val="000000"/>
                </a:solidFill>
                <a:effectLst/>
                <a:uLnTx/>
                <a:uFillTx/>
                <a:latin typeface="Arial" charset="0"/>
                <a:ea typeface="+mn-ea"/>
                <a:cs typeface="Arial" panose="020B0604020202020204" pitchFamily="34" charset="0"/>
              </a:rPr>
              <a:t> предназначен для соединения различных приборов, в т.ч.  работающих автономно от ЭВМ.</a:t>
            </a:r>
          </a:p>
        </p:txBody>
      </p:sp>
    </p:spTree>
    <p:extLst>
      <p:ext uri="{BB962C8B-B14F-4D97-AF65-F5344CB8AC3E}">
        <p14:creationId xmlns:p14="http://schemas.microsoft.com/office/powerpoint/2010/main" val="2535235964"/>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467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467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16389" name="Rectangle 5"/>
          <p:cNvSpPr>
            <a:spLocks noChangeArrowheads="1"/>
          </p:cNvSpPr>
          <p:nvPr/>
        </p:nvSpPr>
        <p:spPr bwMode="auto">
          <a:xfrm>
            <a:off x="611188" y="1196975"/>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 зависимости от типа соединяемых устройств различаются:</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CC0000"/>
                </a:solidFill>
                <a:effectLst/>
                <a:uLnTx/>
                <a:uFillTx/>
                <a:latin typeface="Arial" panose="020B0604020202020204" pitchFamily="34" charset="0"/>
                <a:ea typeface="+mn-ea"/>
                <a:cs typeface="Arial" panose="020B0604020202020204" pitchFamily="34" charset="0"/>
              </a:rPr>
              <a:t>внутренний интерфейс ЭВМ</a:t>
            </a: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(например, интерфейс системной шины, НМД), предназначенный для сопряжения элементов внутри системного блока ПЭВМ;</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CC0000"/>
                </a:solidFill>
                <a:effectLst/>
                <a:uLnTx/>
                <a:uFillTx/>
                <a:latin typeface="Arial" panose="020B0604020202020204" pitchFamily="34" charset="0"/>
                <a:ea typeface="+mn-ea"/>
                <a:cs typeface="Arial" panose="020B0604020202020204" pitchFamily="34" charset="0"/>
              </a:rPr>
              <a:t>интерфейс ввода-вывода</a:t>
            </a: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 для сопряжения различных устройств с системным блоком (клавиатурой, принтером, сканером, мышью, дисплеем и др.);</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CC0000"/>
                </a:solidFill>
                <a:effectLst/>
                <a:uLnTx/>
                <a:uFillTx/>
                <a:latin typeface="Arial" panose="020B0604020202020204" pitchFamily="34" charset="0"/>
                <a:ea typeface="+mn-ea"/>
                <a:cs typeface="Arial" panose="020B0604020202020204" pitchFamily="34" charset="0"/>
              </a:rPr>
              <a:t>интерфейсы межмашинного обмена</a:t>
            </a: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(для обмена между разными машинами) — для сопряжения различных ЭВМ (например, при образовании вычислительных сетей);</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CC0000"/>
                </a:solidFill>
                <a:effectLst/>
                <a:uLnTx/>
                <a:uFillTx/>
                <a:latin typeface="Arial" panose="020B0604020202020204" pitchFamily="34" charset="0"/>
                <a:ea typeface="+mn-ea"/>
                <a:cs typeface="Arial" panose="020B0604020202020204" pitchFamily="34" charset="0"/>
              </a:rPr>
              <a:t>интерфейсы «человек — машина»</a:t>
            </a: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 для обмена информацией между человеком и ЭВМ.</a:t>
            </a: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212400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569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570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17413" name="Rectangle 5"/>
          <p:cNvSpPr>
            <a:spLocks noChangeArrowheads="1"/>
          </p:cNvSpPr>
          <p:nvPr/>
        </p:nvSpPr>
        <p:spPr bwMode="auto">
          <a:xfrm>
            <a:off x="611188" y="1196975"/>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65000"/>
              </a:spcBef>
              <a:spcAft>
                <a:spcPct val="50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 способу передачи адресов и данных различают:</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Интерфейс с совмещенным шинам адреса и данных</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Интерфейс с разделенными шинам адреса и данных</a:t>
            </a:r>
          </a:p>
          <a:p>
            <a:pPr marL="0" marR="0" lvl="0" indent="0" algn="l" defTabSz="914400" rtl="0" eaLnBrk="1" fontAlgn="base" latinLnBrk="0" hangingPunct="1">
              <a:lnSpc>
                <a:spcPct val="110000"/>
              </a:lnSpc>
              <a:spcBef>
                <a:spcPct val="65000"/>
              </a:spcBef>
              <a:spcAft>
                <a:spcPct val="0"/>
              </a:spcAft>
              <a:buClrTx/>
              <a:buSzTx/>
              <a:buFont typeface="Wingdings" panose="05000000000000000000" pitchFamily="2" charset="2"/>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Интерфейс может быть внутриплатный, межплатный и межблочный.</a:t>
            </a:r>
            <a:endParaRPr kumimoji="0" lang="en-US"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100000"/>
              </a:spcBef>
              <a:spcAft>
                <a:spcPct val="65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 способу передачи информации различают: </a:t>
            </a:r>
            <a:endParaRPr kumimoji="0" lang="en-US"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последовательный и параллельный интерфейс </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синхронный и асинхронный интерфейс</a:t>
            </a:r>
          </a:p>
        </p:txBody>
      </p:sp>
    </p:spTree>
    <p:extLst>
      <p:ext uri="{BB962C8B-B14F-4D97-AF65-F5344CB8AC3E}">
        <p14:creationId xmlns:p14="http://schemas.microsoft.com/office/powerpoint/2010/main" val="60277212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672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672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18437" name="Rectangle 5"/>
          <p:cNvSpPr>
            <a:spLocks noChangeArrowheads="1"/>
          </p:cNvSpPr>
          <p:nvPr/>
        </p:nvSpPr>
        <p:spPr bwMode="auto">
          <a:xfrm>
            <a:off x="611188" y="1341438"/>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3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Недостаток последовательного интерфейса – низкое (?) быстродействие (устранение недостатка – использование новейших достижений физики и технологии коммуникаций).</a:t>
            </a:r>
          </a:p>
          <a:p>
            <a:pPr marL="0" marR="0" lvl="0" indent="0" algn="just" defTabSz="914400" rtl="0" eaLnBrk="1" fontAlgn="base" latinLnBrk="0" hangingPunct="1">
              <a:lnSpc>
                <a:spcPct val="13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Недостаток параллельного интерфейса связан, с так называемым, "перекосом" информации из-за различного времени передачи по параллельным физическим линиям. (Наиболее простой способ устранения последнего недостатка - это стробирование передаваемых сигналов).</a:t>
            </a:r>
          </a:p>
        </p:txBody>
      </p:sp>
    </p:spTree>
    <p:extLst>
      <p:ext uri="{BB962C8B-B14F-4D97-AF65-F5344CB8AC3E}">
        <p14:creationId xmlns:p14="http://schemas.microsoft.com/office/powerpoint/2010/main" val="225903159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774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774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19461" name="Rectangle 5"/>
          <p:cNvSpPr>
            <a:spLocks noChangeArrowheads="1"/>
          </p:cNvSpPr>
          <p:nvPr/>
        </p:nvSpPr>
        <p:spPr bwMode="auto">
          <a:xfrm>
            <a:off x="611188" y="1341438"/>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30000"/>
              </a:lnSpc>
              <a:spcBef>
                <a:spcPct val="85000"/>
              </a:spcBef>
              <a:spcAft>
                <a:spcPct val="0"/>
              </a:spcAft>
              <a:buClrTx/>
              <a:buSzTx/>
              <a:buFontTx/>
              <a:buNone/>
              <a:tabLst/>
              <a:defRPr/>
            </a:pPr>
            <a:r>
              <a:rPr kumimoji="0" lang="ru-RU" altLang="ru-RU" sz="2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Синхронный интерфейс – сигнал на физических линиях поддерживается в течении заранее заданного времени. </a:t>
            </a:r>
          </a:p>
          <a:p>
            <a:pPr marL="0" marR="0" lvl="0" indent="0" algn="l" defTabSz="914400" rtl="0" eaLnBrk="1" fontAlgn="base" latinLnBrk="0" hangingPunct="1">
              <a:lnSpc>
                <a:spcPct val="130000"/>
              </a:lnSpc>
              <a:spcBef>
                <a:spcPct val="85000"/>
              </a:spcBef>
              <a:spcAft>
                <a:spcPct val="0"/>
              </a:spcAft>
              <a:buClrTx/>
              <a:buSzTx/>
              <a:buFontTx/>
              <a:buNone/>
              <a:tabLst/>
              <a:defRPr/>
            </a:pPr>
            <a:r>
              <a:rPr kumimoji="0" lang="ru-RU" altLang="ru-RU" sz="2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Точка отсчета заданного времени осуществляется за счет подачи сигнала строба или синхронизации.</a:t>
            </a:r>
          </a:p>
          <a:p>
            <a:pPr marL="0" marR="0" lvl="0" indent="0" algn="l" defTabSz="914400" rtl="0" eaLnBrk="1" fontAlgn="base" latinLnBrk="0" hangingPunct="1">
              <a:lnSpc>
                <a:spcPct val="130000"/>
              </a:lnSpc>
              <a:spcBef>
                <a:spcPct val="85000"/>
              </a:spcBef>
              <a:spcAft>
                <a:spcPct val="0"/>
              </a:spcAft>
              <a:buClrTx/>
              <a:buSzTx/>
              <a:buFontTx/>
              <a:buNone/>
              <a:tabLst/>
              <a:defRPr/>
            </a:pPr>
            <a:r>
              <a:rPr kumimoji="0" lang="ru-RU" altLang="ru-RU" sz="2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Синхронизация должна работать исходя из быстродействия самого медленного устройства, подключенного к интерфейсу.</a:t>
            </a:r>
          </a:p>
        </p:txBody>
      </p:sp>
    </p:spTree>
    <p:extLst>
      <p:ext uri="{BB962C8B-B14F-4D97-AF65-F5344CB8AC3E}">
        <p14:creationId xmlns:p14="http://schemas.microsoft.com/office/powerpoint/2010/main" val="351625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3" name="Rectangle 35"/>
          <p:cNvSpPr>
            <a:spLocks noChangeArrowheads="1"/>
          </p:cNvSpPr>
          <p:nvPr/>
        </p:nvSpPr>
        <p:spPr bwMode="auto">
          <a:xfrm>
            <a:off x="4392613" y="2708275"/>
            <a:ext cx="574675" cy="1368425"/>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45" name="Rectangle 37"/>
          <p:cNvSpPr>
            <a:spLocks noChangeArrowheads="1"/>
          </p:cNvSpPr>
          <p:nvPr/>
        </p:nvSpPr>
        <p:spPr bwMode="auto">
          <a:xfrm>
            <a:off x="4967288" y="3500438"/>
            <a:ext cx="1765300" cy="576262"/>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10" name="Rectangle 2"/>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Общие сведения об архитектуре компьютера</a:t>
            </a:r>
          </a:p>
        </p:txBody>
      </p:sp>
      <p:sp>
        <p:nvSpPr>
          <p:cNvPr id="94242" name="Rectangle 34"/>
          <p:cNvSpPr>
            <a:spLocks noChangeArrowheads="1"/>
          </p:cNvSpPr>
          <p:nvPr/>
        </p:nvSpPr>
        <p:spPr bwMode="auto">
          <a:xfrm>
            <a:off x="2124075" y="2671763"/>
            <a:ext cx="539750" cy="2197100"/>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44" name="Rectangle 36"/>
          <p:cNvSpPr>
            <a:spLocks noChangeArrowheads="1"/>
          </p:cNvSpPr>
          <p:nvPr/>
        </p:nvSpPr>
        <p:spPr bwMode="auto">
          <a:xfrm>
            <a:off x="6732588" y="2671763"/>
            <a:ext cx="539750" cy="2197100"/>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46" name="Rectangle 38"/>
          <p:cNvSpPr>
            <a:spLocks noChangeArrowheads="1"/>
          </p:cNvSpPr>
          <p:nvPr/>
        </p:nvSpPr>
        <p:spPr bwMode="auto">
          <a:xfrm>
            <a:off x="2663825" y="3500438"/>
            <a:ext cx="1728788" cy="576262"/>
          </a:xfrm>
          <a:prstGeom prst="rect">
            <a:avLst/>
          </a:prstGeom>
          <a:solidFill>
            <a:schemeClr val="tx1">
              <a:alpha val="20000"/>
            </a:schemeClr>
          </a:solidFill>
          <a:ln w="2857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47" name="Line 39"/>
          <p:cNvSpPr>
            <a:spLocks noChangeShapeType="1"/>
          </p:cNvSpPr>
          <p:nvPr/>
        </p:nvSpPr>
        <p:spPr bwMode="auto">
          <a:xfrm>
            <a:off x="4572000" y="4113213"/>
            <a:ext cx="0" cy="1260475"/>
          </a:xfrm>
          <a:prstGeom prst="line">
            <a:avLst/>
          </a:prstGeom>
          <a:noFill/>
          <a:ln w="28575">
            <a:solidFill>
              <a:schemeClr val="tx1"/>
            </a:solidFill>
            <a:round/>
            <a:headEnd type="stealth" w="lg" len="lg"/>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48" name="Text Box 40"/>
          <p:cNvSpPr txBox="1">
            <a:spLocks noChangeArrowheads="1"/>
          </p:cNvSpPr>
          <p:nvPr/>
        </p:nvSpPr>
        <p:spPr bwMode="auto">
          <a:xfrm>
            <a:off x="3527425" y="5300663"/>
            <a:ext cx="2051050" cy="581025"/>
          </a:xfrm>
          <a:prstGeom prst="rect">
            <a:avLst/>
          </a:prstGeom>
          <a:noFill/>
          <a:ln w="2857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Локальная магистраль</a:t>
            </a:r>
          </a:p>
        </p:txBody>
      </p:sp>
      <p:sp>
        <p:nvSpPr>
          <p:cNvPr id="94251" name="AutoShape 43"/>
          <p:cNvSpPr>
            <a:spLocks noChangeArrowheads="1"/>
          </p:cNvSpPr>
          <p:nvPr/>
        </p:nvSpPr>
        <p:spPr bwMode="auto">
          <a:xfrm>
            <a:off x="2159000" y="2781300"/>
            <a:ext cx="125413" cy="2016125"/>
          </a:xfrm>
          <a:prstGeom prst="upDownArrow">
            <a:avLst>
              <a:gd name="adj1" fmla="val 50000"/>
              <a:gd name="adj2" fmla="val 321518"/>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54" name="AutoShape 46"/>
          <p:cNvSpPr>
            <a:spLocks noChangeArrowheads="1"/>
          </p:cNvSpPr>
          <p:nvPr/>
        </p:nvSpPr>
        <p:spPr bwMode="auto">
          <a:xfrm>
            <a:off x="6767513" y="2781300"/>
            <a:ext cx="125412" cy="2016125"/>
          </a:xfrm>
          <a:prstGeom prst="upDownArrow">
            <a:avLst>
              <a:gd name="adj1" fmla="val 50000"/>
              <a:gd name="adj2" fmla="val 321520"/>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55" name="AutoShape 47"/>
          <p:cNvSpPr>
            <a:spLocks noChangeArrowheads="1"/>
          </p:cNvSpPr>
          <p:nvPr/>
        </p:nvSpPr>
        <p:spPr bwMode="auto">
          <a:xfrm>
            <a:off x="6931025" y="2781300"/>
            <a:ext cx="125413" cy="2016125"/>
          </a:xfrm>
          <a:prstGeom prst="upDownArrow">
            <a:avLst>
              <a:gd name="adj1" fmla="val 50000"/>
              <a:gd name="adj2" fmla="val 321518"/>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56" name="AutoShape 48"/>
          <p:cNvSpPr>
            <a:spLocks noChangeArrowheads="1"/>
          </p:cNvSpPr>
          <p:nvPr/>
        </p:nvSpPr>
        <p:spPr bwMode="auto">
          <a:xfrm>
            <a:off x="7092950" y="2781300"/>
            <a:ext cx="125413" cy="2016125"/>
          </a:xfrm>
          <a:prstGeom prst="upDownArrow">
            <a:avLst>
              <a:gd name="adj1" fmla="val 50000"/>
              <a:gd name="adj2" fmla="val 321518"/>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57" name="Rectangle 49"/>
          <p:cNvSpPr>
            <a:spLocks noChangeArrowheads="1"/>
          </p:cNvSpPr>
          <p:nvPr/>
        </p:nvSpPr>
        <p:spPr bwMode="auto">
          <a:xfrm>
            <a:off x="2195513" y="3573463"/>
            <a:ext cx="4645025" cy="71437"/>
          </a:xfrm>
          <a:prstGeom prst="rect">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58" name="Rectangle 50"/>
          <p:cNvSpPr>
            <a:spLocks noChangeArrowheads="1"/>
          </p:cNvSpPr>
          <p:nvPr/>
        </p:nvSpPr>
        <p:spPr bwMode="auto">
          <a:xfrm>
            <a:off x="2374900" y="3752850"/>
            <a:ext cx="4645025" cy="71438"/>
          </a:xfrm>
          <a:prstGeom prst="rect">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59" name="Rectangle 51"/>
          <p:cNvSpPr>
            <a:spLocks noChangeArrowheads="1"/>
          </p:cNvSpPr>
          <p:nvPr/>
        </p:nvSpPr>
        <p:spPr bwMode="auto">
          <a:xfrm>
            <a:off x="2559050" y="3932238"/>
            <a:ext cx="4606925" cy="71437"/>
          </a:xfrm>
          <a:prstGeom prst="rect">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60" name="AutoShape 52"/>
          <p:cNvSpPr>
            <a:spLocks noChangeArrowheads="1"/>
          </p:cNvSpPr>
          <p:nvPr/>
        </p:nvSpPr>
        <p:spPr bwMode="auto">
          <a:xfrm>
            <a:off x="4427538" y="2744788"/>
            <a:ext cx="125412" cy="863600"/>
          </a:xfrm>
          <a:prstGeom prst="upArrow">
            <a:avLst>
              <a:gd name="adj1" fmla="val 50000"/>
              <a:gd name="adj2" fmla="val 172153"/>
            </a:avLst>
          </a:prstGeom>
          <a:solidFill>
            <a:srgbClr val="0000FF"/>
          </a:solidFill>
          <a:ln w="2857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61" name="AutoShape 53"/>
          <p:cNvSpPr>
            <a:spLocks noChangeArrowheads="1"/>
          </p:cNvSpPr>
          <p:nvPr/>
        </p:nvSpPr>
        <p:spPr bwMode="auto">
          <a:xfrm>
            <a:off x="4608513" y="2744788"/>
            <a:ext cx="125412" cy="1079500"/>
          </a:xfrm>
          <a:prstGeom prst="upArrow">
            <a:avLst>
              <a:gd name="adj1" fmla="val 50000"/>
              <a:gd name="adj2" fmla="val 215191"/>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62" name="AutoShape 54"/>
          <p:cNvSpPr>
            <a:spLocks noChangeArrowheads="1"/>
          </p:cNvSpPr>
          <p:nvPr/>
        </p:nvSpPr>
        <p:spPr bwMode="auto">
          <a:xfrm>
            <a:off x="4787900" y="2744788"/>
            <a:ext cx="125413" cy="1223962"/>
          </a:xfrm>
          <a:prstGeom prst="upArrow">
            <a:avLst>
              <a:gd name="adj1" fmla="val 50000"/>
              <a:gd name="adj2" fmla="val 243986"/>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52" name="AutoShape 44"/>
          <p:cNvSpPr>
            <a:spLocks noChangeArrowheads="1"/>
          </p:cNvSpPr>
          <p:nvPr/>
        </p:nvSpPr>
        <p:spPr bwMode="auto">
          <a:xfrm>
            <a:off x="2338388" y="2781300"/>
            <a:ext cx="125412" cy="2016125"/>
          </a:xfrm>
          <a:prstGeom prst="upDownArrow">
            <a:avLst>
              <a:gd name="adj1" fmla="val 50000"/>
              <a:gd name="adj2" fmla="val 321520"/>
            </a:avLst>
          </a:prstGeom>
          <a:solidFill>
            <a:srgbClr val="00FF00"/>
          </a:solidFill>
          <a:ln w="28575">
            <a:solidFill>
              <a:srgbClr val="00FF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53" name="AutoShape 45"/>
          <p:cNvSpPr>
            <a:spLocks noChangeArrowheads="1"/>
          </p:cNvSpPr>
          <p:nvPr/>
        </p:nvSpPr>
        <p:spPr bwMode="auto">
          <a:xfrm>
            <a:off x="2501900" y="2781300"/>
            <a:ext cx="125413" cy="2016125"/>
          </a:xfrm>
          <a:prstGeom prst="upDownArrow">
            <a:avLst>
              <a:gd name="adj1" fmla="val 50000"/>
              <a:gd name="adj2" fmla="val 321518"/>
            </a:avLst>
          </a:prstGeom>
          <a:solidFill>
            <a:srgbClr val="800080"/>
          </a:solidFill>
          <a:ln w="28575">
            <a:solidFill>
              <a:srgbClr val="80008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11" name="Rectangle 3"/>
          <p:cNvSpPr>
            <a:spLocks noChangeArrowheads="1"/>
          </p:cNvSpPr>
          <p:nvPr/>
        </p:nvSpPr>
        <p:spPr bwMode="auto">
          <a:xfrm>
            <a:off x="1619250"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Процессор</a:t>
            </a:r>
          </a:p>
        </p:txBody>
      </p:sp>
      <p:sp>
        <p:nvSpPr>
          <p:cNvPr id="94214" name="Rectangle 6"/>
          <p:cNvSpPr>
            <a:spLocks noChangeArrowheads="1"/>
          </p:cNvSpPr>
          <p:nvPr/>
        </p:nvSpPr>
        <p:spPr bwMode="auto">
          <a:xfrm>
            <a:off x="1654175" y="4868863"/>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Монитор</a:t>
            </a:r>
          </a:p>
        </p:txBody>
      </p:sp>
      <p:sp>
        <p:nvSpPr>
          <p:cNvPr id="94212" name="Rectangle 4"/>
          <p:cNvSpPr>
            <a:spLocks noChangeArrowheads="1"/>
          </p:cNvSpPr>
          <p:nvPr/>
        </p:nvSpPr>
        <p:spPr bwMode="auto">
          <a:xfrm>
            <a:off x="3887788"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Память</a:t>
            </a:r>
          </a:p>
        </p:txBody>
      </p:sp>
      <p:sp>
        <p:nvSpPr>
          <p:cNvPr id="94213" name="Rectangle 5"/>
          <p:cNvSpPr>
            <a:spLocks noChangeArrowheads="1"/>
          </p:cNvSpPr>
          <p:nvPr/>
        </p:nvSpPr>
        <p:spPr bwMode="auto">
          <a:xfrm>
            <a:off x="6227763" y="1987550"/>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Диски</a:t>
            </a:r>
          </a:p>
        </p:txBody>
      </p:sp>
      <p:sp>
        <p:nvSpPr>
          <p:cNvPr id="94215" name="Rectangle 7"/>
          <p:cNvSpPr>
            <a:spLocks noChangeArrowheads="1"/>
          </p:cNvSpPr>
          <p:nvPr/>
        </p:nvSpPr>
        <p:spPr bwMode="auto">
          <a:xfrm>
            <a:off x="6335713" y="4868863"/>
            <a:ext cx="1549400" cy="720725"/>
          </a:xfrm>
          <a:prstGeom prst="rect">
            <a:avLst/>
          </a:prstGeom>
          <a:solidFill>
            <a:schemeClr val="accent1"/>
          </a:solidFill>
          <a:ln w="2857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16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charset="0"/>
                <a:ea typeface="+mn-ea"/>
                <a:cs typeface="+mn-cs"/>
              </a:rPr>
              <a:t>Клавиатура</a:t>
            </a:r>
          </a:p>
        </p:txBody>
      </p:sp>
      <p:sp>
        <p:nvSpPr>
          <p:cNvPr id="94263" name="Line 55"/>
          <p:cNvSpPr>
            <a:spLocks noChangeShapeType="1"/>
          </p:cNvSpPr>
          <p:nvPr/>
        </p:nvSpPr>
        <p:spPr bwMode="auto">
          <a:xfrm>
            <a:off x="503238" y="3357563"/>
            <a:ext cx="1655762" cy="0"/>
          </a:xfrm>
          <a:prstGeom prst="line">
            <a:avLst/>
          </a:prstGeom>
          <a:noFill/>
          <a:ln w="28575">
            <a:solidFill>
              <a:srgbClr val="0000FF"/>
            </a:solidFill>
            <a:round/>
            <a:headEnd/>
            <a:tailEnd type="stealth" w="lg" len="lg"/>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65" name="Line 57"/>
          <p:cNvSpPr>
            <a:spLocks noChangeShapeType="1"/>
          </p:cNvSpPr>
          <p:nvPr/>
        </p:nvSpPr>
        <p:spPr bwMode="auto">
          <a:xfrm>
            <a:off x="468313" y="3824288"/>
            <a:ext cx="1836737" cy="0"/>
          </a:xfrm>
          <a:prstGeom prst="line">
            <a:avLst/>
          </a:prstGeom>
          <a:noFill/>
          <a:ln w="28575">
            <a:solidFill>
              <a:srgbClr val="00FF00"/>
            </a:solidFill>
            <a:round/>
            <a:headEnd/>
            <a:tailEnd type="stealth" w="lg" len="lg"/>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69" name="Line 61"/>
          <p:cNvSpPr>
            <a:spLocks noChangeShapeType="1"/>
          </p:cNvSpPr>
          <p:nvPr/>
        </p:nvSpPr>
        <p:spPr bwMode="auto">
          <a:xfrm>
            <a:off x="503238" y="4292600"/>
            <a:ext cx="1981200" cy="0"/>
          </a:xfrm>
          <a:prstGeom prst="line">
            <a:avLst/>
          </a:prstGeom>
          <a:noFill/>
          <a:ln w="28575">
            <a:solidFill>
              <a:srgbClr val="800080"/>
            </a:solidFill>
            <a:round/>
            <a:headEnd/>
            <a:tailEnd type="stealth" w="lg" len="lg"/>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70" name="Text Box 62"/>
          <p:cNvSpPr txBox="1">
            <a:spLocks noChangeArrowheads="1"/>
          </p:cNvSpPr>
          <p:nvPr/>
        </p:nvSpPr>
        <p:spPr bwMode="auto">
          <a:xfrm>
            <a:off x="395288" y="3055938"/>
            <a:ext cx="1476375" cy="336550"/>
          </a:xfrm>
          <a:prstGeom prst="rect">
            <a:avLst/>
          </a:prstGeom>
          <a:noFill/>
          <a:ln w="2857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Шина данных</a:t>
            </a:r>
          </a:p>
        </p:txBody>
      </p:sp>
      <p:sp>
        <p:nvSpPr>
          <p:cNvPr id="94271" name="Text Box 63"/>
          <p:cNvSpPr txBox="1">
            <a:spLocks noChangeArrowheads="1"/>
          </p:cNvSpPr>
          <p:nvPr/>
        </p:nvSpPr>
        <p:spPr bwMode="auto">
          <a:xfrm>
            <a:off x="395288" y="3487738"/>
            <a:ext cx="1476375" cy="336550"/>
          </a:xfrm>
          <a:prstGeom prst="rect">
            <a:avLst/>
          </a:prstGeom>
          <a:noFill/>
          <a:ln w="2857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Шина адреса</a:t>
            </a:r>
          </a:p>
        </p:txBody>
      </p:sp>
      <p:sp>
        <p:nvSpPr>
          <p:cNvPr id="94272" name="Text Box 64"/>
          <p:cNvSpPr txBox="1">
            <a:spLocks noChangeArrowheads="1"/>
          </p:cNvSpPr>
          <p:nvPr/>
        </p:nvSpPr>
        <p:spPr bwMode="auto">
          <a:xfrm>
            <a:off x="179388" y="3968750"/>
            <a:ext cx="2016125" cy="336550"/>
          </a:xfrm>
          <a:prstGeom prst="rect">
            <a:avLst/>
          </a:prstGeom>
          <a:noFill/>
          <a:ln w="2857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Шина управления</a:t>
            </a:r>
          </a:p>
        </p:txBody>
      </p:sp>
      <p:sp>
        <p:nvSpPr>
          <p:cNvPr id="94273" name="Line 65"/>
          <p:cNvSpPr>
            <a:spLocks noChangeShapeType="1"/>
          </p:cNvSpPr>
          <p:nvPr/>
        </p:nvSpPr>
        <p:spPr bwMode="auto">
          <a:xfrm>
            <a:off x="6624638" y="3392488"/>
            <a:ext cx="179387" cy="0"/>
          </a:xfrm>
          <a:prstGeom prst="line">
            <a:avLst/>
          </a:prstGeom>
          <a:noFill/>
          <a:ln w="12700">
            <a:solidFill>
              <a:schemeClr val="tx1"/>
            </a:solidFill>
            <a:round/>
            <a:headEnd/>
            <a:tailEnd type="stealth"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74" name="Line 66"/>
          <p:cNvSpPr>
            <a:spLocks noChangeShapeType="1"/>
          </p:cNvSpPr>
          <p:nvPr/>
        </p:nvSpPr>
        <p:spPr bwMode="auto">
          <a:xfrm>
            <a:off x="6877050" y="3392488"/>
            <a:ext cx="935038" cy="0"/>
          </a:xfrm>
          <a:prstGeom prst="line">
            <a:avLst/>
          </a:prstGeom>
          <a:noFill/>
          <a:ln w="12700">
            <a:solidFill>
              <a:schemeClr val="tx1"/>
            </a:solidFill>
            <a:round/>
            <a:headEnd type="stealth" w="med" len="me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75" name="Line 67"/>
          <p:cNvSpPr>
            <a:spLocks noChangeShapeType="1"/>
          </p:cNvSpPr>
          <p:nvPr/>
        </p:nvSpPr>
        <p:spPr bwMode="auto">
          <a:xfrm>
            <a:off x="6804025" y="3392488"/>
            <a:ext cx="73025" cy="0"/>
          </a:xfrm>
          <a:prstGeom prst="line">
            <a:avLst/>
          </a:prstGeom>
          <a:noFill/>
          <a:ln w="12700">
            <a:solidFill>
              <a:schemeClr val="tx1"/>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600" b="0" i="0" u="none" strike="noStrike" kern="1200" cap="none" spc="0" normalizeH="0" baseline="0" noProof="0">
              <a:ln>
                <a:noFill/>
              </a:ln>
              <a:solidFill>
                <a:srgbClr val="B7E7FF"/>
              </a:solidFill>
              <a:effectLst>
                <a:outerShdw blurRad="38100" dist="38100" dir="2700000" algn="tl">
                  <a:srgbClr val="000000">
                    <a:alpha val="43137"/>
                  </a:srgbClr>
                </a:outerShdw>
              </a:effectLst>
              <a:uLnTx/>
              <a:uFillTx/>
              <a:latin typeface="Arial" charset="0"/>
              <a:ea typeface="+mn-ea"/>
              <a:cs typeface="+mn-cs"/>
            </a:endParaRPr>
          </a:p>
        </p:txBody>
      </p:sp>
      <p:sp>
        <p:nvSpPr>
          <p:cNvPr id="94276" name="Text Box 68"/>
          <p:cNvSpPr txBox="1">
            <a:spLocks noChangeArrowheads="1"/>
          </p:cNvSpPr>
          <p:nvPr/>
        </p:nvSpPr>
        <p:spPr bwMode="auto">
          <a:xfrm>
            <a:off x="7416800" y="3068638"/>
            <a:ext cx="1549400" cy="825500"/>
          </a:xfrm>
          <a:prstGeom prst="rect">
            <a:avLst/>
          </a:prstGeom>
          <a:noFill/>
          <a:ln w="28575">
            <a:no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sz="1600" b="0" i="0" u="none" strike="noStrike" kern="1200" cap="none" spc="0" normalizeH="0" baseline="0" noProof="0">
                <a:ln>
                  <a:noFill/>
                </a:ln>
                <a:solidFill>
                  <a:srgbClr val="B7E7FF"/>
                </a:solidFill>
                <a:effectLst>
                  <a:outerShdw blurRad="38100" dist="38100" dir="2700000" algn="tl">
                    <a:srgbClr val="000000"/>
                  </a:outerShdw>
                </a:effectLst>
                <a:uLnTx/>
                <a:uFillTx/>
                <a:latin typeface="Arial" charset="0"/>
                <a:ea typeface="+mn-ea"/>
                <a:cs typeface="+mn-cs"/>
              </a:rPr>
              <a:t>Ширина шины – количество линий в шине</a:t>
            </a:r>
          </a:p>
        </p:txBody>
      </p:sp>
    </p:spTree>
    <p:extLst>
      <p:ext uri="{BB962C8B-B14F-4D97-AF65-F5344CB8AC3E}">
        <p14:creationId xmlns:p14="http://schemas.microsoft.com/office/powerpoint/2010/main" val="3336638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2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426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42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42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2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4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0" grpId="0"/>
      <p:bldP spid="94271" grpId="0"/>
      <p:bldP spid="94272" grpId="0"/>
      <p:bldP spid="9427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877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877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0485" name="Rectangle 5"/>
          <p:cNvSpPr>
            <a:spLocks noChangeArrowheads="1"/>
          </p:cNvSpPr>
          <p:nvPr/>
        </p:nvSpPr>
        <p:spPr bwMode="auto">
          <a:xfrm>
            <a:off x="611188" y="1341438"/>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  асинхронном способе о каждой передаче должно быть сообщено  дополнительно либо с помощью специальных сигналов в начале и конце передачи, либо по специальным линиям. </a:t>
            </a:r>
          </a:p>
          <a:p>
            <a:pPr marL="0" marR="0" lvl="0" indent="0" algn="l" defTabSz="914400" rtl="0" eaLnBrk="1" fontAlgn="base" latinLnBrk="0" hangingPunct="1">
              <a:lnSpc>
                <a:spcPct val="120000"/>
              </a:lnSpc>
              <a:spcBef>
                <a:spcPct val="65000"/>
              </a:spcBef>
              <a:spcAft>
                <a:spcPct val="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Прием последующей информации производится только после получения подтверждения о приеме предыдущей информации, получением так называемого сигнала-квитанции (Передача с квитированием). </a:t>
            </a:r>
          </a:p>
          <a:p>
            <a:pPr marL="0" marR="0" lvl="0" indent="0" algn="l" defTabSz="914400" rtl="0" eaLnBrk="1" fontAlgn="base" latinLnBrk="0" hangingPunct="1">
              <a:lnSpc>
                <a:spcPct val="120000"/>
              </a:lnSpc>
              <a:spcBef>
                <a:spcPct val="65000"/>
              </a:spcBef>
              <a:spcAft>
                <a:spcPct val="0"/>
              </a:spcAft>
              <a:buClrTx/>
              <a:buSzTx/>
              <a:buFontTx/>
              <a:buNone/>
              <a:tabLst/>
              <a:defRPr/>
            </a:pPr>
            <a:r>
              <a:rPr kumimoji="0" lang="ru-RU" altLang="ru-RU"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Для асинхронного интерфейса время передачи информации равно сумме времени передачи управления сигнала по линиям запроса и ответа плюс время передачи самой информации.</a:t>
            </a:r>
          </a:p>
        </p:txBody>
      </p:sp>
    </p:spTree>
    <p:extLst>
      <p:ext uri="{BB962C8B-B14F-4D97-AF65-F5344CB8AC3E}">
        <p14:creationId xmlns:p14="http://schemas.microsoft.com/office/powerpoint/2010/main" val="3170761279"/>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8979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8979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1509" name="Rectangle 5"/>
          <p:cNvSpPr>
            <a:spLocks noChangeArrowheads="1"/>
          </p:cNvSpPr>
          <p:nvPr/>
        </p:nvSpPr>
        <p:spPr bwMode="auto">
          <a:xfrm>
            <a:off x="611188" y="1052513"/>
            <a:ext cx="83534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 зависимости от используемых при обмене программно-технических средств интерфейсы ввода-вывода делятся на два уровня: физический и логический.</a:t>
            </a:r>
          </a:p>
        </p:txBody>
      </p:sp>
      <p:grpSp>
        <p:nvGrpSpPr>
          <p:cNvPr id="21510" name="Group 6"/>
          <p:cNvGrpSpPr>
            <a:grpSpLocks/>
          </p:cNvGrpSpPr>
          <p:nvPr/>
        </p:nvGrpSpPr>
        <p:grpSpPr bwMode="auto">
          <a:xfrm>
            <a:off x="2428875" y="2571750"/>
            <a:ext cx="5111750" cy="3752850"/>
            <a:chOff x="1746" y="1564"/>
            <a:chExt cx="3220" cy="2364"/>
          </a:xfrm>
        </p:grpSpPr>
        <p:sp>
          <p:nvSpPr>
            <p:cNvPr id="21511" name="Text Box 7"/>
            <p:cNvSpPr txBox="1">
              <a:spLocks noChangeArrowheads="1"/>
            </p:cNvSpPr>
            <p:nvPr/>
          </p:nvSpPr>
          <p:spPr bwMode="auto">
            <a:xfrm>
              <a:off x="1746" y="1564"/>
              <a:ext cx="1950" cy="41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Алгоритмические языки высокого уровня</a:t>
              </a:r>
            </a:p>
          </p:txBody>
        </p:sp>
        <p:sp>
          <p:nvSpPr>
            <p:cNvPr id="21512" name="Text Box 8"/>
            <p:cNvSpPr txBox="1">
              <a:spLocks noChangeArrowheads="1"/>
            </p:cNvSpPr>
            <p:nvPr/>
          </p:nvSpPr>
          <p:spPr bwMode="auto">
            <a:xfrm>
              <a:off x="1746" y="1980"/>
              <a:ext cx="1950" cy="24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Драйверы ввода-вывода</a:t>
              </a:r>
            </a:p>
          </p:txBody>
        </p:sp>
        <p:sp>
          <p:nvSpPr>
            <p:cNvPr id="21513" name="Text Box 9"/>
            <p:cNvSpPr txBox="1">
              <a:spLocks noChangeArrowheads="1"/>
            </p:cNvSpPr>
            <p:nvPr/>
          </p:nvSpPr>
          <p:spPr bwMode="auto">
            <a:xfrm>
              <a:off x="1746" y="2223"/>
              <a:ext cx="1950" cy="24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Прерывания </a:t>
              </a:r>
              <a:r>
                <a:rPr kumimoji="0" lang="en-US"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DOS</a:t>
              </a:r>
              <a:endPar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14" name="Text Box 10"/>
            <p:cNvSpPr txBox="1">
              <a:spLocks noChangeArrowheads="1"/>
            </p:cNvSpPr>
            <p:nvPr/>
          </p:nvSpPr>
          <p:spPr bwMode="auto">
            <a:xfrm>
              <a:off x="1746" y="2466"/>
              <a:ext cx="1950" cy="24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BIOS</a:t>
              </a:r>
              <a:endPar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15" name="Text Box 11"/>
            <p:cNvSpPr txBox="1">
              <a:spLocks noChangeArrowheads="1"/>
            </p:cNvSpPr>
            <p:nvPr/>
          </p:nvSpPr>
          <p:spPr bwMode="auto">
            <a:xfrm>
              <a:off x="1746" y="2709"/>
              <a:ext cx="1950" cy="58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Обмен через порты ввода-вывода с помощью команд </a:t>
              </a:r>
              <a:r>
                <a:rPr kumimoji="0" lang="en-US"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IN </a:t>
              </a: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и </a:t>
              </a:r>
              <a:r>
                <a:rPr kumimoji="0" lang="en-US"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OUT</a:t>
              </a:r>
              <a:endPar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16" name="Line 12"/>
            <p:cNvSpPr>
              <a:spLocks noChangeShapeType="1"/>
            </p:cNvSpPr>
            <p:nvPr/>
          </p:nvSpPr>
          <p:spPr bwMode="auto">
            <a:xfrm>
              <a:off x="2744" y="3298"/>
              <a:ext cx="0" cy="17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17" name="AutoShape 13"/>
            <p:cNvSpPr>
              <a:spLocks noChangeArrowheads="1"/>
            </p:cNvSpPr>
            <p:nvPr/>
          </p:nvSpPr>
          <p:spPr bwMode="auto">
            <a:xfrm>
              <a:off x="1882" y="3475"/>
              <a:ext cx="1723" cy="453"/>
            </a:xfrm>
            <a:prstGeom prst="hexagon">
              <a:avLst>
                <a:gd name="adj" fmla="val 95088"/>
                <a:gd name="vf" fmla="val 11547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21518" name="Text Box 14"/>
            <p:cNvSpPr txBox="1">
              <a:spLocks noChangeArrowheads="1"/>
            </p:cNvSpPr>
            <p:nvPr/>
          </p:nvSpPr>
          <p:spPr bwMode="auto">
            <a:xfrm>
              <a:off x="2109" y="3480"/>
              <a:ext cx="12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Периферийные</a:t>
              </a:r>
              <a:b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b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устройства</a:t>
              </a:r>
            </a:p>
          </p:txBody>
        </p:sp>
        <p:sp>
          <p:nvSpPr>
            <p:cNvPr id="21519" name="Line 15"/>
            <p:cNvSpPr>
              <a:spLocks noChangeShapeType="1"/>
            </p:cNvSpPr>
            <p:nvPr/>
          </p:nvSpPr>
          <p:spPr bwMode="auto">
            <a:xfrm>
              <a:off x="3696" y="2466"/>
              <a:ext cx="113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20" name="Text Box 16"/>
            <p:cNvSpPr txBox="1">
              <a:spLocks noChangeArrowheads="1"/>
            </p:cNvSpPr>
            <p:nvPr/>
          </p:nvSpPr>
          <p:spPr bwMode="auto">
            <a:xfrm>
              <a:off x="3696" y="1980"/>
              <a:ext cx="12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Логический уровень</a:t>
              </a:r>
            </a:p>
          </p:txBody>
        </p:sp>
        <p:sp>
          <p:nvSpPr>
            <p:cNvPr id="21521" name="Text Box 17"/>
            <p:cNvSpPr txBox="1">
              <a:spLocks noChangeArrowheads="1"/>
            </p:cNvSpPr>
            <p:nvPr/>
          </p:nvSpPr>
          <p:spPr bwMode="auto">
            <a:xfrm>
              <a:off x="3696" y="2507"/>
              <a:ext cx="12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Физический уровень</a:t>
              </a:r>
            </a:p>
          </p:txBody>
        </p:sp>
      </p:grpSp>
    </p:spTree>
    <p:extLst>
      <p:ext uri="{BB962C8B-B14F-4D97-AF65-F5344CB8AC3E}">
        <p14:creationId xmlns:p14="http://schemas.microsoft.com/office/powerpoint/2010/main" val="3269929516"/>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9081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9082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2533" name="Rectangle 5"/>
          <p:cNvSpPr>
            <a:spLocks noChangeArrowheads="1"/>
          </p:cNvSpPr>
          <p:nvPr/>
        </p:nvSpPr>
        <p:spPr bwMode="auto">
          <a:xfrm>
            <a:off x="611188" y="1196975"/>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35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 зависимости от степени участия центрального процессора в обмене данными в интерфейсах может использоваться три способа управления обменом:</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режим сканирования (синхронный обмен) или программно-управляемая передача (программный способ) ;</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асинхронный обмен или использование прерываний;</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прямой доступ к памяти.</a:t>
            </a:r>
          </a:p>
        </p:txBody>
      </p:sp>
    </p:spTree>
    <p:extLst>
      <p:ext uri="{BB962C8B-B14F-4D97-AF65-F5344CB8AC3E}">
        <p14:creationId xmlns:p14="http://schemas.microsoft.com/office/powerpoint/2010/main" val="1257294093"/>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9184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9184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3557" name="Rectangle 5"/>
          <p:cNvSpPr>
            <a:spLocks noChangeArrowheads="1"/>
          </p:cNvSpPr>
          <p:nvPr/>
        </p:nvSpPr>
        <p:spPr bwMode="auto">
          <a:xfrm>
            <a:off x="611188" y="1052513"/>
            <a:ext cx="8353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Программный способ (режим сканирования)</a:t>
            </a:r>
          </a:p>
        </p:txBody>
      </p:sp>
      <p:grpSp>
        <p:nvGrpSpPr>
          <p:cNvPr id="23558" name="Group 6"/>
          <p:cNvGrpSpPr>
            <a:grpSpLocks/>
          </p:cNvGrpSpPr>
          <p:nvPr/>
        </p:nvGrpSpPr>
        <p:grpSpPr bwMode="auto">
          <a:xfrm>
            <a:off x="2392363" y="1698625"/>
            <a:ext cx="4076700" cy="4421188"/>
            <a:chOff x="919" y="1070"/>
            <a:chExt cx="2568" cy="2785"/>
          </a:xfrm>
        </p:grpSpPr>
        <p:sp>
          <p:nvSpPr>
            <p:cNvPr id="23559" name="Text Box 7"/>
            <p:cNvSpPr txBox="1">
              <a:spLocks noChangeArrowheads="1"/>
            </p:cNvSpPr>
            <p:nvPr/>
          </p:nvSpPr>
          <p:spPr bwMode="auto">
            <a:xfrm>
              <a:off x="1514" y="1525"/>
              <a:ext cx="1950" cy="41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Чтение состояния</a:t>
              </a:r>
              <a:b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b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ПУ</a:t>
              </a:r>
            </a:p>
          </p:txBody>
        </p:sp>
        <p:sp>
          <p:nvSpPr>
            <p:cNvPr id="23560" name="Text Box 8"/>
            <p:cNvSpPr txBox="1">
              <a:spLocks noChangeArrowheads="1"/>
            </p:cNvSpPr>
            <p:nvPr/>
          </p:nvSpPr>
          <p:spPr bwMode="auto">
            <a:xfrm>
              <a:off x="1537" y="3157"/>
              <a:ext cx="1950" cy="24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Обмен данными</a:t>
              </a:r>
            </a:p>
          </p:txBody>
        </p:sp>
        <p:sp>
          <p:nvSpPr>
            <p:cNvPr id="23561" name="Line 9"/>
            <p:cNvSpPr>
              <a:spLocks noChangeShapeType="1"/>
            </p:cNvSpPr>
            <p:nvPr/>
          </p:nvSpPr>
          <p:spPr bwMode="auto">
            <a:xfrm>
              <a:off x="2511" y="3400"/>
              <a:ext cx="0" cy="27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562" name="Line 10"/>
            <p:cNvSpPr>
              <a:spLocks noChangeShapeType="1"/>
            </p:cNvSpPr>
            <p:nvPr/>
          </p:nvSpPr>
          <p:spPr bwMode="auto">
            <a:xfrm>
              <a:off x="919" y="2538"/>
              <a:ext cx="73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563" name="Text Box 11"/>
            <p:cNvSpPr txBox="1">
              <a:spLocks noChangeArrowheads="1"/>
            </p:cNvSpPr>
            <p:nvPr/>
          </p:nvSpPr>
          <p:spPr bwMode="auto">
            <a:xfrm>
              <a:off x="1099" y="2307"/>
              <a:ext cx="5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Нет</a:t>
              </a:r>
            </a:p>
          </p:txBody>
        </p:sp>
        <p:sp>
          <p:nvSpPr>
            <p:cNvPr id="23564" name="AutoShape 12"/>
            <p:cNvSpPr>
              <a:spLocks noChangeArrowheads="1"/>
            </p:cNvSpPr>
            <p:nvPr/>
          </p:nvSpPr>
          <p:spPr bwMode="auto">
            <a:xfrm>
              <a:off x="1650" y="2205"/>
              <a:ext cx="1724" cy="667"/>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23565" name="Text Box 13"/>
            <p:cNvSpPr txBox="1">
              <a:spLocks noChangeArrowheads="1"/>
            </p:cNvSpPr>
            <p:nvPr/>
          </p:nvSpPr>
          <p:spPr bwMode="auto">
            <a:xfrm>
              <a:off x="1876" y="2275"/>
              <a:ext cx="12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ПУ</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готово к обмену</a:t>
              </a:r>
              <a:r>
                <a:rPr kumimoji="0" lang="en-US"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ru-RU" alt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566" name="Line 14"/>
            <p:cNvSpPr>
              <a:spLocks noChangeShapeType="1"/>
            </p:cNvSpPr>
            <p:nvPr/>
          </p:nvSpPr>
          <p:spPr bwMode="auto">
            <a:xfrm>
              <a:off x="2511" y="2878"/>
              <a:ext cx="0" cy="27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567" name="Line 15"/>
            <p:cNvSpPr>
              <a:spLocks noChangeShapeType="1"/>
            </p:cNvSpPr>
            <p:nvPr/>
          </p:nvSpPr>
          <p:spPr bwMode="auto">
            <a:xfrm>
              <a:off x="2511" y="1941"/>
              <a:ext cx="0" cy="26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568" name="Oval 16"/>
            <p:cNvSpPr>
              <a:spLocks noChangeArrowheads="1"/>
            </p:cNvSpPr>
            <p:nvPr/>
          </p:nvSpPr>
          <p:spPr bwMode="auto">
            <a:xfrm>
              <a:off x="2239" y="3679"/>
              <a:ext cx="544" cy="176"/>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23569" name="Line 17"/>
            <p:cNvSpPr>
              <a:spLocks noChangeShapeType="1"/>
            </p:cNvSpPr>
            <p:nvPr/>
          </p:nvSpPr>
          <p:spPr bwMode="auto">
            <a:xfrm rot="-5400000">
              <a:off x="279" y="1886"/>
              <a:ext cx="12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570" name="Line 18"/>
            <p:cNvSpPr>
              <a:spLocks noChangeShapeType="1"/>
            </p:cNvSpPr>
            <p:nvPr/>
          </p:nvSpPr>
          <p:spPr bwMode="auto">
            <a:xfrm>
              <a:off x="1733" y="1243"/>
              <a:ext cx="0" cy="28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571" name="Line 19"/>
            <p:cNvSpPr>
              <a:spLocks noChangeShapeType="1"/>
            </p:cNvSpPr>
            <p:nvPr/>
          </p:nvSpPr>
          <p:spPr bwMode="auto">
            <a:xfrm>
              <a:off x="926" y="1243"/>
              <a:ext cx="8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572" name="Line 20"/>
            <p:cNvSpPr>
              <a:spLocks noChangeShapeType="1"/>
            </p:cNvSpPr>
            <p:nvPr/>
          </p:nvSpPr>
          <p:spPr bwMode="auto">
            <a:xfrm>
              <a:off x="2512" y="1246"/>
              <a:ext cx="0" cy="27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573" name="Oval 21"/>
            <p:cNvSpPr>
              <a:spLocks noChangeArrowheads="1"/>
            </p:cNvSpPr>
            <p:nvPr/>
          </p:nvSpPr>
          <p:spPr bwMode="auto">
            <a:xfrm>
              <a:off x="2239" y="1070"/>
              <a:ext cx="544" cy="176"/>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pSp>
    </p:spTree>
    <p:extLst>
      <p:ext uri="{BB962C8B-B14F-4D97-AF65-F5344CB8AC3E}">
        <p14:creationId xmlns:p14="http://schemas.microsoft.com/office/powerpoint/2010/main" val="169750389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9286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9286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4581" name="Rectangle 5"/>
          <p:cNvSpPr>
            <a:spLocks noChangeArrowheads="1"/>
          </p:cNvSpPr>
          <p:nvPr/>
        </p:nvSpPr>
        <p:spPr bwMode="auto">
          <a:xfrm>
            <a:off x="611188" y="1196975"/>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35000"/>
              </a:lnSpc>
              <a:spcBef>
                <a:spcPct val="65000"/>
              </a:spcBef>
              <a:spcAft>
                <a:spcPct val="0"/>
              </a:spcAft>
              <a:buClrTx/>
              <a:buSzTx/>
              <a:buFontTx/>
              <a:buNone/>
              <a:tabLst/>
              <a:defRPr/>
            </a:pPr>
            <a:endPar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35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Режим сканирования упрощает подготовку к обмену, но имеет ряд недостатков:</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процессор постоянно задействован и не может выполнять другую работу;</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 большом быстродействии периферийного устройства процессор не успевает организовать обмен данными.</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endPar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6642297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9389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9389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5605" name="Rectangle 5"/>
          <p:cNvSpPr>
            <a:spLocks noChangeArrowheads="1"/>
          </p:cNvSpPr>
          <p:nvPr/>
        </p:nvSpPr>
        <p:spPr bwMode="auto">
          <a:xfrm>
            <a:off x="611188" y="1341438"/>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 асинхронном режиме центральный процессор выполняет основную роль по организации обмена, но в отличие от режима сканирования не ждет готовности устройства, а осуществляет другую работу. </a:t>
            </a:r>
          </a:p>
          <a:p>
            <a:pPr marL="0" marR="0" lvl="0" indent="0" algn="l" defTabSz="914400" rtl="0" eaLnBrk="1" fontAlgn="base" latinLnBrk="0" hangingPunct="1">
              <a:lnSpc>
                <a:spcPct val="10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Обмен инициируется УВВ. </a:t>
            </a:r>
          </a:p>
          <a:p>
            <a:pPr marL="0" marR="0" lvl="0" indent="0" algn="l" defTabSz="914400" rtl="0" eaLnBrk="1" fontAlgn="base" latinLnBrk="0" hangingPunct="1">
              <a:lnSpc>
                <a:spcPct val="10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Процессор должен иметь спец. вход, периодически  опрашиваемый. </a:t>
            </a:r>
          </a:p>
          <a:p>
            <a:pPr marL="0" marR="0" lvl="0" indent="0" algn="l" defTabSz="914400" rtl="0" eaLnBrk="1" fontAlgn="base" latinLnBrk="0" hangingPunct="1">
              <a:lnSpc>
                <a:spcPct val="10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Наличие сигнала на этом входе заставляет процессор отложить исполнение текущей программы и перейти в режим обслуживания прерываний  (приоритет и запрет прерываний). </a:t>
            </a:r>
          </a:p>
        </p:txBody>
      </p:sp>
    </p:spTree>
    <p:extLst>
      <p:ext uri="{BB962C8B-B14F-4D97-AF65-F5344CB8AC3E}">
        <p14:creationId xmlns:p14="http://schemas.microsoft.com/office/powerpoint/2010/main" val="263302047"/>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9491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9491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6629" name="Rectangle 5"/>
          <p:cNvSpPr>
            <a:spLocks noChangeArrowheads="1"/>
          </p:cNvSpPr>
          <p:nvPr/>
        </p:nvSpPr>
        <p:spPr bwMode="auto">
          <a:xfrm>
            <a:off x="611188" y="1196975"/>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Организация прерываний требует:</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опознания (идентификации) устройства, запросившего прерывание.</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сохранения состояния процессора, т.е. его активных регистров для возврата. </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переход на выполнение спец. программы в зависимости от поступившего прерывания с последующим возвратом.</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восстановление состояния процессора до прерывания, т.е. восстановление содержимого активных регистров, в т.ч. управления, счетчика команд и т.д. </a:t>
            </a:r>
          </a:p>
          <a:p>
            <a:pPr marL="0" marR="0" lvl="0" indent="0" algn="l" defTabSz="914400" rtl="0" eaLnBrk="1" fontAlgn="base" latinLnBrk="0" hangingPunct="1">
              <a:lnSpc>
                <a:spcPct val="100000"/>
              </a:lnSpc>
              <a:spcBef>
                <a:spcPct val="6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Прерывания могут быть реализованы как аппаратно, так и программно.</a:t>
            </a:r>
          </a:p>
        </p:txBody>
      </p:sp>
    </p:spTree>
    <p:extLst>
      <p:ext uri="{BB962C8B-B14F-4D97-AF65-F5344CB8AC3E}">
        <p14:creationId xmlns:p14="http://schemas.microsoft.com/office/powerpoint/2010/main" val="3671470184"/>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9593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9594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95941" name="Rectangle 5"/>
          <p:cNvSpPr>
            <a:spLocks noChangeArrowheads="1"/>
          </p:cNvSpPr>
          <p:nvPr/>
        </p:nvSpPr>
        <p:spPr bwMode="auto">
          <a:xfrm>
            <a:off x="611188" y="1341438"/>
            <a:ext cx="8353425" cy="532765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ct val="65000"/>
              </a:spcBef>
              <a:spcAft>
                <a:spcPts val="0"/>
              </a:spcAft>
              <a:buClrTx/>
              <a:buSzTx/>
              <a:buFontTx/>
              <a:buNone/>
              <a:tabLst/>
              <a:defRPr/>
            </a:pPr>
            <a:r>
              <a:rPr kumimoji="0" lang="ru-RU" sz="22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Прямой доступ к памяти (DMA — </a:t>
            </a:r>
            <a:r>
              <a:rPr kumimoji="0" lang="ru-RU" sz="2200" b="0" i="0" u="none" strike="noStrike" kern="1200" cap="none" spc="0" normalizeH="0" baseline="0" noProof="0" dirty="0" err="1">
                <a:ln>
                  <a:noFill/>
                </a:ln>
                <a:solidFill>
                  <a:srgbClr val="000000"/>
                </a:solidFill>
                <a:effectLst/>
                <a:uLnTx/>
                <a:uFillTx/>
                <a:latin typeface="Arial" charset="0"/>
                <a:ea typeface="+mn-ea"/>
                <a:cs typeface="Arial" panose="020B0604020202020204" pitchFamily="34" charset="0"/>
              </a:rPr>
              <a:t>Direct</a:t>
            </a:r>
            <a:r>
              <a:rPr kumimoji="0" lang="ru-RU" sz="22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 </a:t>
            </a:r>
            <a:r>
              <a:rPr kumimoji="0" lang="ru-RU" sz="2200" b="0" i="0" u="none" strike="noStrike" kern="1200" cap="none" spc="0" normalizeH="0" baseline="0" noProof="0" dirty="0" err="1">
                <a:ln>
                  <a:noFill/>
                </a:ln>
                <a:solidFill>
                  <a:srgbClr val="000000"/>
                </a:solidFill>
                <a:effectLst/>
                <a:uLnTx/>
                <a:uFillTx/>
                <a:latin typeface="Arial" charset="0"/>
                <a:ea typeface="+mn-ea"/>
                <a:cs typeface="Arial" panose="020B0604020202020204" pitchFamily="34" charset="0"/>
              </a:rPr>
              <a:t>Memory</a:t>
            </a:r>
            <a:r>
              <a:rPr kumimoji="0" lang="ru-RU" sz="22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 </a:t>
            </a:r>
            <a:r>
              <a:rPr kumimoji="0" lang="ru-RU" sz="2200" b="0" i="0" u="none" strike="noStrike" kern="1200" cap="none" spc="0" normalizeH="0" baseline="0" noProof="0" dirty="0" err="1">
                <a:ln>
                  <a:noFill/>
                </a:ln>
                <a:solidFill>
                  <a:srgbClr val="000000"/>
                </a:solidFill>
                <a:effectLst/>
                <a:uLnTx/>
                <a:uFillTx/>
                <a:latin typeface="Arial" charset="0"/>
                <a:ea typeface="+mn-ea"/>
                <a:cs typeface="Arial" panose="020B0604020202020204" pitchFamily="34" charset="0"/>
              </a:rPr>
              <a:t>Access</a:t>
            </a:r>
            <a:r>
              <a:rPr kumimoji="0" lang="ru-RU" sz="22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 - </a:t>
            </a:r>
            <a:r>
              <a:rPr kumimoji="0" lang="ru-RU" sz="22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Arial" charset="0"/>
                <a:ea typeface="+mn-ea"/>
                <a:cs typeface="Arial" panose="020B0604020202020204" pitchFamily="34" charset="0"/>
              </a:rPr>
              <a:t>способ обмена данными</a:t>
            </a:r>
            <a:r>
              <a:rPr kumimoji="0" lang="ru-RU" sz="22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 обеспечивающий автономно от процессора установление связи и передачу данных между основной памятью и внешним устройством.</a:t>
            </a:r>
          </a:p>
          <a:p>
            <a:pPr marL="0" marR="0" lvl="0" indent="0" algn="l" defTabSz="914400" rtl="0" eaLnBrk="1" fontAlgn="auto" latinLnBrk="0" hangingPunct="1">
              <a:lnSpc>
                <a:spcPct val="100000"/>
              </a:lnSpc>
              <a:spcBef>
                <a:spcPct val="65000"/>
              </a:spcBef>
              <a:spcAft>
                <a:spcPts val="0"/>
              </a:spcAft>
              <a:buClrTx/>
              <a:buSzTx/>
              <a:buFontTx/>
              <a:buNone/>
              <a:tabLst/>
              <a:defRPr/>
            </a:pPr>
            <a:r>
              <a:rPr kumimoji="0" lang="ru-RU" sz="22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Обмен ведет контроллер прямого доступа к памяти, а не центральный процессор.</a:t>
            </a:r>
          </a:p>
          <a:p>
            <a:pPr marL="0" marR="0" lvl="0" indent="0" algn="l" defTabSz="914400" rtl="0" eaLnBrk="1" fontAlgn="auto" latinLnBrk="0" hangingPunct="1">
              <a:lnSpc>
                <a:spcPct val="100000"/>
              </a:lnSpc>
              <a:spcBef>
                <a:spcPct val="65000"/>
              </a:spcBef>
              <a:spcAft>
                <a:spcPts val="0"/>
              </a:spcAft>
              <a:buClrTx/>
              <a:buSzTx/>
              <a:buFontTx/>
              <a:buNone/>
              <a:tabLst/>
              <a:defRPr/>
            </a:pPr>
            <a:r>
              <a:rPr kumimoji="0" lang="ru-RU" sz="22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Контроллер прямого доступа к памяти перед началом обмена программируется с помощью центрального процессора: в него передаются адреса основной памяти и количество передаваемых данных. </a:t>
            </a:r>
          </a:p>
          <a:p>
            <a:pPr marL="0" marR="0" lvl="0" indent="0" algn="l" defTabSz="914400" rtl="0" eaLnBrk="1" fontAlgn="auto" latinLnBrk="0" hangingPunct="1">
              <a:lnSpc>
                <a:spcPct val="100000"/>
              </a:lnSpc>
              <a:spcBef>
                <a:spcPct val="65000"/>
              </a:spcBef>
              <a:spcAft>
                <a:spcPts val="0"/>
              </a:spcAft>
              <a:buClrTx/>
              <a:buSzTx/>
              <a:buFontTx/>
              <a:buNone/>
              <a:tabLst/>
              <a:defRPr/>
            </a:pPr>
            <a:r>
              <a:rPr kumimoji="0" lang="ru-RU" sz="2200" b="0" i="0" u="none" strike="noStrike" kern="1200" cap="none" spc="0" normalizeH="0" baseline="0" noProof="0" dirty="0">
                <a:ln>
                  <a:noFill/>
                </a:ln>
                <a:solidFill>
                  <a:srgbClr val="000000"/>
                </a:solidFill>
                <a:effectLst/>
                <a:uLnTx/>
                <a:uFillTx/>
                <a:latin typeface="Arial" charset="0"/>
                <a:ea typeface="+mn-ea"/>
                <a:cs typeface="Arial" panose="020B0604020202020204" pitchFamily="34" charset="0"/>
              </a:rPr>
              <a:t>Об окончании обмена контроллер прямого доступа к памяти сообщает процессору. В этом случае участие центрального процессора косвенное. </a:t>
            </a:r>
          </a:p>
        </p:txBody>
      </p:sp>
    </p:spTree>
    <p:extLst>
      <p:ext uri="{BB962C8B-B14F-4D97-AF65-F5344CB8AC3E}">
        <p14:creationId xmlns:p14="http://schemas.microsoft.com/office/powerpoint/2010/main" val="359210788"/>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9696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9696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8677" name="Rectangle 5"/>
          <p:cNvSpPr>
            <a:spLocks noChangeArrowheads="1"/>
          </p:cNvSpPr>
          <p:nvPr/>
        </p:nvSpPr>
        <p:spPr bwMode="auto">
          <a:xfrm>
            <a:off x="611188" y="1196975"/>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65000"/>
              </a:spcBef>
              <a:spcAft>
                <a:spcPct val="55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Прямой доступ к памяти (ПДП):</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освобождает процессор от управления операциями ввода-вывода;</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позволяет осуществлять параллельно во времени выполнение процессором программы с обменом данными между внешним устройством и основной памятью;</a:t>
            </a:r>
          </a:p>
          <a:p>
            <a:pPr marL="812800" marR="0" lvl="1" indent="-473075" algn="l" defTabSz="914400" rtl="0" eaLnBrk="1" fontAlgn="base" latinLnBrk="0" hangingPunct="1">
              <a:lnSpc>
                <a:spcPct val="110000"/>
              </a:lnSpc>
              <a:spcBef>
                <a:spcPct val="65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производит обмен данными со скоростью, ограничиваемой только пропускной способностью основной памяти и внешним устройством.</a:t>
            </a:r>
          </a:p>
        </p:txBody>
      </p:sp>
    </p:spTree>
    <p:extLst>
      <p:ext uri="{BB962C8B-B14F-4D97-AF65-F5344CB8AC3E}">
        <p14:creationId xmlns:p14="http://schemas.microsoft.com/office/powerpoint/2010/main" val="182142654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9798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9798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29701" name="Rectangle 5"/>
          <p:cNvSpPr>
            <a:spLocks noChangeArrowheads="1"/>
          </p:cNvSpPr>
          <p:nvPr/>
        </p:nvSpPr>
        <p:spPr bwMode="auto">
          <a:xfrm>
            <a:off x="611188" y="1196975"/>
            <a:ext cx="83534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65000"/>
              </a:spcBef>
              <a:spcAft>
                <a:spcPct val="15000"/>
              </a:spcAft>
              <a:buClrTx/>
              <a:buSzTx/>
              <a:buFontTx/>
              <a:buNone/>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 работе в режиме прямого доступа к памяти (ПДП) контроллер ПДП выполняет следующие функции:</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принимает запрос на ПДП от внешнего устройства;</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формирует запрос микропроцессору на захват шин системной магистрали;</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принимает сигнал, подтверждающий вход микропроцессора в состояние захвата (перехода в z-состояние, при котором процессор отключается от системной магистрали);</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формирует сигнал, сообщающий внешнему устройству о начале выполнения циклов ПДП;</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выдает на шину адреса системной магистрали адрес ячейки ОП, предназначенной для обмена;</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вырабатывает сигналы, обеспечивающие управление обменом данными;</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 окончании ПДП либо организует повторение цикла ПДП, либо прекращает режим ПДП, снимая запросы на него.</a:t>
            </a:r>
          </a:p>
        </p:txBody>
      </p:sp>
    </p:spTree>
    <p:extLst>
      <p:ext uri="{BB962C8B-B14F-4D97-AF65-F5344CB8AC3E}">
        <p14:creationId xmlns:p14="http://schemas.microsoft.com/office/powerpoint/2010/main" val="22376753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Rot="1" noChangeArrowheads="1"/>
          </p:cNvSpPr>
          <p:nvPr>
            <p:ph type="title"/>
          </p:nvPr>
        </p:nvSpPr>
        <p:spPr>
          <a:xfrm>
            <a:off x="301625" y="228600"/>
            <a:ext cx="8510588" cy="1292225"/>
          </a:xfrm>
        </p:spPr>
        <p:txBody>
          <a:bodyPr/>
          <a:lstStyle/>
          <a:p>
            <a:pPr eaLnBrk="1" hangingPunct="1">
              <a:defRPr/>
            </a:pPr>
            <a:r>
              <a:rPr lang="ru-RU" sz="4000">
                <a:solidFill>
                  <a:schemeClr val="folHlink"/>
                </a:solidFill>
              </a:rPr>
              <a:t>Общие сведения об архитектуре компьютера</a:t>
            </a:r>
          </a:p>
        </p:txBody>
      </p:sp>
      <p:sp>
        <p:nvSpPr>
          <p:cNvPr id="95269" name="Rectangle 37"/>
          <p:cNvSpPr>
            <a:spLocks noGrp="1" noRot="1" noChangeArrowheads="1"/>
          </p:cNvSpPr>
          <p:nvPr>
            <p:ph type="body" idx="1"/>
          </p:nvPr>
        </p:nvSpPr>
        <p:spPr>
          <a:xfrm>
            <a:off x="287338" y="1881188"/>
            <a:ext cx="8540750" cy="3157537"/>
          </a:xfrm>
        </p:spPr>
        <p:txBody>
          <a:bodyPr/>
          <a:lstStyle/>
          <a:p>
            <a:pPr marL="609600" indent="-609600" algn="ctr" eaLnBrk="1" hangingPunct="1">
              <a:buClr>
                <a:schemeClr val="tx1"/>
              </a:buClr>
              <a:buFont typeface="Wingdings" panose="05000000000000000000" pitchFamily="2" charset="2"/>
              <a:buNone/>
              <a:defRPr/>
            </a:pPr>
            <a:r>
              <a:rPr lang="ru-RU" sz="2800"/>
              <a:t>Передача информации из процессора в память</a:t>
            </a:r>
          </a:p>
          <a:p>
            <a:pPr marL="609600" indent="-609600" eaLnBrk="1" hangingPunct="1">
              <a:spcBef>
                <a:spcPct val="100000"/>
              </a:spcBef>
              <a:buClr>
                <a:schemeClr val="tx1"/>
              </a:buClr>
              <a:buFont typeface="Wingdings" panose="05000000000000000000" pitchFamily="2" charset="2"/>
              <a:buAutoNum type="arabicPeriod"/>
              <a:defRPr/>
            </a:pPr>
            <a:r>
              <a:rPr lang="ru-RU" sz="2400"/>
              <a:t>На адресной шине выставить сигналы для адреса памяти</a:t>
            </a:r>
          </a:p>
          <a:p>
            <a:pPr marL="609600" indent="-609600" eaLnBrk="1" hangingPunct="1">
              <a:buClr>
                <a:schemeClr val="tx1"/>
              </a:buClr>
              <a:buFont typeface="Wingdings" panose="05000000000000000000" pitchFamily="2" charset="2"/>
              <a:buAutoNum type="arabicPeriod"/>
              <a:defRPr/>
            </a:pPr>
            <a:r>
              <a:rPr lang="ru-RU" sz="2400"/>
              <a:t>На шине данных выставить сигналы для данных</a:t>
            </a:r>
          </a:p>
          <a:p>
            <a:pPr marL="609600" indent="-609600" eaLnBrk="1" hangingPunct="1">
              <a:buClr>
                <a:schemeClr val="tx1"/>
              </a:buClr>
              <a:buFont typeface="Wingdings" panose="05000000000000000000" pitchFamily="2" charset="2"/>
              <a:buAutoNum type="arabicPeriod"/>
              <a:defRPr/>
            </a:pPr>
            <a:r>
              <a:rPr lang="ru-RU" sz="2400"/>
              <a:t>На шине управления выставить сигналы работы с памятью и операции записи</a:t>
            </a:r>
          </a:p>
          <a:p>
            <a:pPr marL="609600" indent="-609600" eaLnBrk="1" hangingPunct="1">
              <a:buClr>
                <a:schemeClr val="tx1"/>
              </a:buClr>
              <a:defRPr/>
            </a:pPr>
            <a:endParaRPr lang="ru-RU" sz="2400"/>
          </a:p>
        </p:txBody>
      </p:sp>
    </p:spTree>
    <p:extLst>
      <p:ext uri="{BB962C8B-B14F-4D97-AF65-F5344CB8AC3E}">
        <p14:creationId xmlns:p14="http://schemas.microsoft.com/office/powerpoint/2010/main" val="2312763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5269">
                                            <p:txEl>
                                              <p:pRg st="1" end="1"/>
                                            </p:txEl>
                                          </p:spTgt>
                                        </p:tgtEl>
                                        <p:attrNameLst>
                                          <p:attrName>style.visibility</p:attrName>
                                        </p:attrNameLst>
                                      </p:cBhvr>
                                      <p:to>
                                        <p:strVal val="visible"/>
                                      </p:to>
                                    </p:set>
                                    <p:anim calcmode="lin" valueType="num">
                                      <p:cBhvr additive="base">
                                        <p:cTn id="7" dur="500" fill="hold"/>
                                        <p:tgtEl>
                                          <p:spTgt spid="9526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5269">
                                            <p:txEl>
                                              <p:pRg st="2" end="2"/>
                                            </p:txEl>
                                          </p:spTgt>
                                        </p:tgtEl>
                                        <p:attrNameLst>
                                          <p:attrName>style.visibility</p:attrName>
                                        </p:attrNameLst>
                                      </p:cBhvr>
                                      <p:to>
                                        <p:strVal val="visible"/>
                                      </p:to>
                                    </p:set>
                                    <p:anim calcmode="lin" valueType="num">
                                      <p:cBhvr additive="base">
                                        <p:cTn id="13" dur="500" fill="hold"/>
                                        <p:tgtEl>
                                          <p:spTgt spid="9526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26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5269">
                                            <p:txEl>
                                              <p:pRg st="3" end="3"/>
                                            </p:txEl>
                                          </p:spTgt>
                                        </p:tgtEl>
                                        <p:attrNameLst>
                                          <p:attrName>style.visibility</p:attrName>
                                        </p:attrNameLst>
                                      </p:cBhvr>
                                      <p:to>
                                        <p:strVal val="visible"/>
                                      </p:to>
                                    </p:set>
                                    <p:anim calcmode="lin" valueType="num">
                                      <p:cBhvr additive="base">
                                        <p:cTn id="19" dur="500" fill="hold"/>
                                        <p:tgtEl>
                                          <p:spTgt spid="9526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526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29901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29901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0725" name="Rectangle 5"/>
          <p:cNvSpPr>
            <a:spLocks noChangeArrowheads="1"/>
          </p:cNvSpPr>
          <p:nvPr/>
        </p:nvSpPr>
        <p:spPr bwMode="auto">
          <a:xfrm>
            <a:off x="611188" y="1341438"/>
            <a:ext cx="8353425"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Циклы ПДП выполняются с последовательно расположенными ячейками памяти, поэтому контроллер ПДП имеет счетчик числа переданных байтов.</a:t>
            </a:r>
          </a:p>
          <a:p>
            <a:pPr marL="0" marR="0" lvl="0" indent="0" algn="l" defTabSz="914400" rtl="0" eaLnBrk="1" fontAlgn="base" latinLnBrk="0" hangingPunct="1">
              <a:lnSpc>
                <a:spcPct val="115000"/>
              </a:lnSpc>
              <a:spcBef>
                <a:spcPct val="13500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Системная магистраль (СМ) в режиме прямого доступа к памяти используется мультиплексно КПДП и микропроцессором, причем основное управление системной магистралью выполняет КПДП, а МП получает к ней доступ на очень короткие промежутки времени для обмена информацией с основной памятью.</a:t>
            </a:r>
          </a:p>
        </p:txBody>
      </p:sp>
    </p:spTree>
    <p:extLst>
      <p:ext uri="{BB962C8B-B14F-4D97-AF65-F5344CB8AC3E}">
        <p14:creationId xmlns:p14="http://schemas.microsoft.com/office/powerpoint/2010/main" val="1649474315"/>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003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003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1749" name="Rectangle 5"/>
          <p:cNvSpPr>
            <a:spLocks noChangeArrowheads="1"/>
          </p:cNvSpPr>
          <p:nvPr/>
        </p:nvSpPr>
        <p:spPr bwMode="auto">
          <a:xfrm>
            <a:off x="611188" y="1052513"/>
            <a:ext cx="835342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5000"/>
              </a:lnSpc>
              <a:spcBef>
                <a:spcPct val="100000"/>
              </a:spcBef>
              <a:spcAft>
                <a:spcPct val="0"/>
              </a:spcAft>
              <a:buClrTx/>
              <a:buSzTx/>
              <a:buFontTx/>
              <a:buNone/>
              <a:tabLst/>
              <a:defRPr/>
            </a:pPr>
            <a:r>
              <a:rPr kumimoji="0" lang="ru-RU"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Два стандартных интерфейса для связи ЦП с внешними устройствами: </a:t>
            </a:r>
          </a:p>
          <a:p>
            <a:pPr marL="812800" marR="0" lvl="1" indent="-473075" algn="ctr" defTabSz="914400" rtl="0" eaLnBrk="1" fontAlgn="base" latinLnBrk="0" hangingPunct="1">
              <a:lnSpc>
                <a:spcPct val="90000"/>
              </a:lnSpc>
              <a:spcBef>
                <a:spcPct val="85000"/>
              </a:spcBef>
              <a:spcAft>
                <a:spcPct val="0"/>
              </a:spcAft>
              <a:buClrTx/>
              <a:buSzTx/>
              <a:buFontTx/>
              <a:buNone/>
              <a:tabLst/>
              <a:defRPr/>
            </a:pP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параллельный (типа Centronics) </a:t>
            </a:r>
          </a:p>
          <a:p>
            <a:pPr marL="812800" marR="0" lvl="1" indent="-473075" algn="ctr" defTabSz="914400" rtl="0" eaLnBrk="1" fontAlgn="base" latinLnBrk="0" hangingPunct="1">
              <a:lnSpc>
                <a:spcPct val="90000"/>
              </a:lnSpc>
              <a:spcBef>
                <a:spcPct val="60000"/>
              </a:spcBef>
              <a:spcAft>
                <a:spcPct val="0"/>
              </a:spcAft>
              <a:buClrTx/>
              <a:buSzTx/>
              <a:buFontTx/>
              <a:buNone/>
              <a:tabLst/>
              <a:defRPr/>
            </a:pPr>
            <a:r>
              <a:rPr kumimoji="0" lang="ru-RU" altLang="ru-RU" sz="2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последовательный (типа RS-232).</a:t>
            </a:r>
          </a:p>
          <a:p>
            <a:pPr marL="0" marR="0" lvl="0" indent="0" algn="ctr" defTabSz="914400" rtl="0" eaLnBrk="1" fontAlgn="base" latinLnBrk="0" hangingPunct="1">
              <a:lnSpc>
                <a:spcPct val="95000"/>
              </a:lnSpc>
              <a:spcBef>
                <a:spcPct val="100000"/>
              </a:spcBef>
              <a:spcAft>
                <a:spcPct val="0"/>
              </a:spcAft>
              <a:buClrTx/>
              <a:buSzTx/>
              <a:buFontTx/>
              <a:buNone/>
              <a:tabLst/>
              <a:defRPr/>
            </a:pPr>
            <a:endParaRPr kumimoji="0" lang="ru-RU"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a:p>
            <a:pPr marL="0" marR="0" lvl="0" indent="0" algn="ctr" defTabSz="914400" rtl="0" eaLnBrk="1" fontAlgn="base" latinLnBrk="0" hangingPunct="1">
              <a:lnSpc>
                <a:spcPct val="95000"/>
              </a:lnSpc>
              <a:spcBef>
                <a:spcPct val="100000"/>
              </a:spcBef>
              <a:spcAft>
                <a:spcPct val="0"/>
              </a:spcAft>
              <a:buClrTx/>
              <a:buSzTx/>
              <a:buFontTx/>
              <a:buNone/>
              <a:tabLst/>
              <a:defRPr/>
            </a:pPr>
            <a:r>
              <a:rPr kumimoji="0" lang="ru-RU"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Интерфейс “Plug and Play” (Включи и играй)</a:t>
            </a:r>
          </a:p>
          <a:p>
            <a:pPr marL="0" marR="0" lvl="0" indent="0" algn="l" defTabSz="914400" rtl="0" eaLnBrk="1" fontAlgn="base" latinLnBrk="0" hangingPunct="1">
              <a:lnSpc>
                <a:spcPct val="120000"/>
              </a:lnSpc>
              <a:spcBef>
                <a:spcPct val="65000"/>
              </a:spcBef>
              <a:spcAft>
                <a:spcPct val="15000"/>
              </a:spcAft>
              <a:buClrTx/>
              <a:buSzTx/>
              <a:buFontTx/>
              <a:buNone/>
              <a:tabLst/>
              <a:defRPr/>
            </a:pPr>
            <a:endPar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4360724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105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106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2773" name="Rectangle 5"/>
          <p:cNvSpPr>
            <a:spLocks noChangeArrowheads="1"/>
          </p:cNvSpPr>
          <p:nvPr/>
        </p:nvSpPr>
        <p:spPr bwMode="auto">
          <a:xfrm>
            <a:off x="611188" y="1368425"/>
            <a:ext cx="8353425"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15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Последовательный интерфейс - ИРПС, который обеспечивает асинхронную передачу постоянного тока (токовая петля) по четырехпроводной дуплексной линии.</a:t>
            </a:r>
          </a:p>
          <a:p>
            <a:pPr marL="0" marR="0" lvl="0" indent="0" algn="l" defTabSz="914400" rtl="0" eaLnBrk="1" fontAlgn="base" latinLnBrk="0" hangingPunct="1">
              <a:lnSpc>
                <a:spcPct val="100000"/>
              </a:lnSpc>
              <a:spcBef>
                <a:spcPct val="110000"/>
              </a:spcBef>
              <a:spcAft>
                <a:spcPct val="15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Линии сигналов интерфейса ИРПС:</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передаваемые данные</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принимаемые данные</a:t>
            </a:r>
          </a:p>
          <a:p>
            <a:pPr marL="812800" marR="0" lvl="1" indent="-473075" algn="l" defTabSz="914400" rtl="0" eaLnBrk="1" fontAlgn="base" latinLnBrk="0" hangingPunct="1">
              <a:lnSpc>
                <a:spcPct val="100000"/>
              </a:lnSpc>
              <a:spcBef>
                <a:spcPct val="40000"/>
              </a:spcBef>
              <a:spcAft>
                <a:spcPct val="0"/>
              </a:spcAft>
              <a:buClrTx/>
              <a:buSzTx/>
              <a:buFont typeface="Wingdings" panose="05000000000000000000" pitchFamily="2" charset="2"/>
              <a:buChar char="Ø"/>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готовность приемника (необязательная цепь)</a:t>
            </a:r>
          </a:p>
        </p:txBody>
      </p:sp>
    </p:spTree>
    <p:extLst>
      <p:ext uri="{BB962C8B-B14F-4D97-AF65-F5344CB8AC3E}">
        <p14:creationId xmlns:p14="http://schemas.microsoft.com/office/powerpoint/2010/main" val="875995173"/>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208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208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3797" name="Rectangle 5"/>
          <p:cNvSpPr>
            <a:spLocks noChangeArrowheads="1"/>
          </p:cNvSpPr>
          <p:nvPr/>
        </p:nvSpPr>
        <p:spPr bwMode="auto">
          <a:xfrm>
            <a:off x="611188" y="1368425"/>
            <a:ext cx="8353425"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Формат передаваемой информации:</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Старт - 1 бит </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Передаваемые данные - 5, 7 или 8 бит.</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Условие паритета - 1 бит. </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Стоп - 1 или 2 бита.</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Скорость передачи &lt; 9600  бит, </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L &lt; 500 м,  </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 = 30-50/5-10 для 40 миллиамперной линии;</a:t>
            </a:r>
            <a:b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 = 15-25/0-3 для 20 миллиамперной линии.</a:t>
            </a:r>
          </a:p>
        </p:txBody>
      </p:sp>
    </p:spTree>
    <p:extLst>
      <p:ext uri="{BB962C8B-B14F-4D97-AF65-F5344CB8AC3E}">
        <p14:creationId xmlns:p14="http://schemas.microsoft.com/office/powerpoint/2010/main" val="3012183087"/>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310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310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4821" name="Rectangle 5"/>
          <p:cNvSpPr>
            <a:spLocks noChangeArrowheads="1"/>
          </p:cNvSpPr>
          <p:nvPr/>
        </p:nvSpPr>
        <p:spPr bwMode="auto">
          <a:xfrm>
            <a:off x="611188" y="1368425"/>
            <a:ext cx="8353425"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Последовательный интерфейс - RS-232C:</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Скорость передачи &lt; 19200  бит/с. Длина линии &lt; 15 м Уровни сигналов - + 12 в</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Терминальное (DTE) и связное (DCE) оборудование. </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Первое служит конечным пунктом приема/передачи (terminate - оканчивать). </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Второе для обеспечения связи</a:t>
            </a:r>
            <a:b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(connect - соединять, пример - модем).</a:t>
            </a:r>
          </a:p>
        </p:txBody>
      </p:sp>
    </p:spTree>
    <p:extLst>
      <p:ext uri="{BB962C8B-B14F-4D97-AF65-F5344CB8AC3E}">
        <p14:creationId xmlns:p14="http://schemas.microsoft.com/office/powerpoint/2010/main" val="428210451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4131"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4132"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5845" name="Rectangle 5"/>
          <p:cNvSpPr>
            <a:spLocks noChangeArrowheads="1"/>
          </p:cNvSpPr>
          <p:nvPr/>
        </p:nvSpPr>
        <p:spPr bwMode="auto">
          <a:xfrm>
            <a:off x="611188" y="1368425"/>
            <a:ext cx="8353425"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12800" indent="-4730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0000"/>
              </a:lnSpc>
              <a:spcBef>
                <a:spcPct val="65000"/>
              </a:spcBef>
              <a:spcAft>
                <a:spcPct val="60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Стандартный интерфейс RS-232C аппаратно реализуется с помощью 25 контактного разъема (терминальное оборудование - вилка, связное -  розетка).</a:t>
            </a:r>
          </a:p>
          <a:p>
            <a:pPr marL="0" marR="0" lvl="0" indent="0" algn="l" defTabSz="914400" rtl="0" eaLnBrk="1" fontAlgn="base" latinLnBrk="0" hangingPunct="1">
              <a:lnSpc>
                <a:spcPct val="120000"/>
              </a:lnSpc>
              <a:spcBef>
                <a:spcPct val="65000"/>
              </a:spcBef>
              <a:spcAft>
                <a:spcPct val="1500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Три группы сигналов интерфейса RS-232C:</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последовательные данные</a:t>
            </a:r>
            <a:b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(первичный и вторичный, прием и передача);</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управляющие сигналы квитирования;</a:t>
            </a:r>
          </a:p>
          <a:p>
            <a:pPr marL="812800" marR="0" lvl="1" indent="-473075" algn="l" defTabSz="914400" rtl="0" eaLnBrk="1" fontAlgn="base" latinLnBrk="0" hangingPunct="1">
              <a:lnSpc>
                <a:spcPct val="100000"/>
              </a:lnSpc>
              <a:spcBef>
                <a:spcPct val="60000"/>
              </a:spcBef>
              <a:spcAft>
                <a:spcPct val="0"/>
              </a:spcAft>
              <a:buClrTx/>
              <a:buSzTx/>
              <a:buFont typeface="Wingdings" panose="05000000000000000000" pitchFamily="2" charset="2"/>
              <a:buChar char="Ø"/>
              <a:tabLst/>
              <a:defRPr/>
            </a:pPr>
            <a:r>
              <a:rPr kumimoji="0" lang="ru-RU" altLang="ru-RU"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сигналы синхронизации.</a:t>
            </a:r>
          </a:p>
        </p:txBody>
      </p:sp>
    </p:spTree>
    <p:extLst>
      <p:ext uri="{BB962C8B-B14F-4D97-AF65-F5344CB8AC3E}">
        <p14:creationId xmlns:p14="http://schemas.microsoft.com/office/powerpoint/2010/main" val="3629843402"/>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5155"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5156"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6869" name="Rectangle 5"/>
          <p:cNvSpPr>
            <a:spLocks noChangeArrowheads="1"/>
          </p:cNvSpPr>
          <p:nvPr/>
        </p:nvSpPr>
        <p:spPr bwMode="auto">
          <a:xfrm>
            <a:off x="611188" y="1084263"/>
            <a:ext cx="83534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Функции сигнальных линий интерфейса RS–232C</a:t>
            </a:r>
          </a:p>
        </p:txBody>
      </p:sp>
      <p:graphicFrame>
        <p:nvGraphicFramePr>
          <p:cNvPr id="305158" name="Group 6"/>
          <p:cNvGraphicFramePr>
            <a:graphicFrameLocks noGrp="1"/>
          </p:cNvGraphicFramePr>
          <p:nvPr/>
        </p:nvGraphicFramePr>
        <p:xfrm>
          <a:off x="179388" y="1822450"/>
          <a:ext cx="8785225" cy="4602402"/>
        </p:xfrm>
        <a:graphic>
          <a:graphicData uri="http://schemas.openxmlformats.org/drawingml/2006/table">
            <a:tbl>
              <a:tblPr/>
              <a:tblGrid>
                <a:gridCol w="1062037">
                  <a:extLst>
                    <a:ext uri="{9D8B030D-6E8A-4147-A177-3AD203B41FA5}">
                      <a16:colId xmlns:a16="http://schemas.microsoft.com/office/drawing/2014/main" val="20000"/>
                    </a:ext>
                  </a:extLst>
                </a:gridCol>
                <a:gridCol w="1462088">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gridCol w="4711700">
                  <a:extLst>
                    <a:ext uri="{9D8B030D-6E8A-4147-A177-3AD203B41FA5}">
                      <a16:colId xmlns:a16="http://schemas.microsoft.com/office/drawing/2014/main" val="20003"/>
                    </a:ext>
                  </a:extLst>
                </a:gridCol>
              </a:tblGrid>
              <a:tr h="57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Номер</a:t>
                      </a:r>
                      <a:br>
                        <a:rPr kumimoji="0" lang="en-US" sz="1600" b="0" i="0" u="none" strike="noStrike" cap="none" normalizeH="0" baseline="0">
                          <a:ln>
                            <a:noFill/>
                          </a:ln>
                          <a:solidFill>
                            <a:schemeClr val="tx1"/>
                          </a:solidFill>
                          <a:effectLst/>
                          <a:latin typeface="Arial" charset="0"/>
                        </a:rPr>
                      </a:br>
                      <a:r>
                        <a:rPr kumimoji="0" lang="ru-RU" sz="1600" b="0" i="0" u="none" strike="noStrike" cap="none" normalizeH="0" baseline="0">
                          <a:ln>
                            <a:noFill/>
                          </a:ln>
                          <a:solidFill>
                            <a:schemeClr val="tx1"/>
                          </a:solidFill>
                          <a:effectLst/>
                          <a:latin typeface="Arial" charset="0"/>
                        </a:rPr>
                        <a:t>контакта</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Сокращение</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Направление</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Полное название</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FG</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Основная или защитная земля</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TD (TXD)</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DCE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Передаваемые данные</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RD (RXD)</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Принимаемые данные</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4</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RTS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DCE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Запрос передачи</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5</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CTS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Сброс передачи</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6</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DSR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Готовность модема</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7</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SG</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Сигнальная земля</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8</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DCD</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Обнаружение несущей данных</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9</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(Положительное контрольное напряжение)</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10</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(Отрицательное контрольное напряжение)</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11</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QM</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Режим выравнивания</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a:t>
                      </a:r>
                      <a:endParaRPr kumimoji="0" lang="ru-RU" sz="16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SDCD</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Обнаружение несущей вторичных данных</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18003366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6179"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6180"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7893" name="Rectangle 5"/>
          <p:cNvSpPr>
            <a:spLocks noChangeArrowheads="1"/>
          </p:cNvSpPr>
          <p:nvPr/>
        </p:nvSpPr>
        <p:spPr bwMode="auto">
          <a:xfrm>
            <a:off x="611188" y="1084263"/>
            <a:ext cx="83534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Функции сигнальных линий интерфейса RS–232C</a:t>
            </a:r>
          </a:p>
        </p:txBody>
      </p:sp>
      <p:graphicFrame>
        <p:nvGraphicFramePr>
          <p:cNvPr id="306182" name="Group 6"/>
          <p:cNvGraphicFramePr>
            <a:graphicFrameLocks noGrp="1"/>
          </p:cNvGraphicFramePr>
          <p:nvPr/>
        </p:nvGraphicFramePr>
        <p:xfrm>
          <a:off x="179388" y="1735138"/>
          <a:ext cx="8785225" cy="4937592"/>
        </p:xfrm>
        <a:graphic>
          <a:graphicData uri="http://schemas.openxmlformats.org/drawingml/2006/table">
            <a:tbl>
              <a:tblPr/>
              <a:tblGrid>
                <a:gridCol w="1062037">
                  <a:extLst>
                    <a:ext uri="{9D8B030D-6E8A-4147-A177-3AD203B41FA5}">
                      <a16:colId xmlns:a16="http://schemas.microsoft.com/office/drawing/2014/main" val="20000"/>
                    </a:ext>
                  </a:extLst>
                </a:gridCol>
                <a:gridCol w="1462088">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gridCol w="4711700">
                  <a:extLst>
                    <a:ext uri="{9D8B030D-6E8A-4147-A177-3AD203B41FA5}">
                      <a16:colId xmlns:a16="http://schemas.microsoft.com/office/drawing/2014/main" val="20003"/>
                    </a:ext>
                  </a:extLst>
                </a:gridCol>
              </a:tblGrid>
              <a:tr h="5790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Номер</a:t>
                      </a:r>
                      <a:br>
                        <a:rPr kumimoji="0" lang="en-US" sz="1600" b="0" i="0" u="none" strike="noStrike" cap="none" normalizeH="0" baseline="0">
                          <a:ln>
                            <a:noFill/>
                          </a:ln>
                          <a:solidFill>
                            <a:schemeClr val="tx1"/>
                          </a:solidFill>
                          <a:effectLst/>
                          <a:latin typeface="Arial" charset="0"/>
                        </a:rPr>
                      </a:br>
                      <a:r>
                        <a:rPr kumimoji="0" lang="ru-RU" sz="1600" b="0" i="0" u="none" strike="noStrike" cap="none" normalizeH="0" baseline="0">
                          <a:ln>
                            <a:noFill/>
                          </a:ln>
                          <a:solidFill>
                            <a:schemeClr val="tx1"/>
                          </a:solidFill>
                          <a:effectLst/>
                          <a:latin typeface="Arial" charset="0"/>
                        </a:rPr>
                        <a:t>контакта</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Сокращение</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Направление</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Полное название</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13</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SCTS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Вторичный сброс передачи</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14</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STD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DCE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Вторичные передаваемые данные</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15</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Синхронизация передатчика</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16</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SRD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Вторичные принимаемые данные</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17</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RC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Синхронизация приемника</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18</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DCR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DCE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Разделенная синхронизация приемника</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19</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SRTS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DCE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Вторичный запрос передачи</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20</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DTR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DCE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Готовность терминала</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21</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SQ</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Качество сигнала</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22</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RI</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Индикатор звонка</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23</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DCE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(Селектор скорости данных)</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24</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DCE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Внешняя синхронизация передатчика</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5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25</a:t>
                      </a:r>
                      <a:endParaRPr kumimoji="0" lang="ru-RU" sz="16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К DCE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(Занятость)</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724900624"/>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7203"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7204"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38917" name="Rectangle 5"/>
          <p:cNvSpPr>
            <a:spLocks noChangeArrowheads="1"/>
          </p:cNvSpPr>
          <p:nvPr/>
        </p:nvSpPr>
        <p:spPr bwMode="auto">
          <a:xfrm>
            <a:off x="611188" y="1084263"/>
            <a:ext cx="83534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Основные(9) линии интерфейса RS–232C</a:t>
            </a:r>
          </a:p>
        </p:txBody>
      </p:sp>
      <p:graphicFrame>
        <p:nvGraphicFramePr>
          <p:cNvPr id="307206" name="Group 6"/>
          <p:cNvGraphicFramePr>
            <a:graphicFrameLocks noGrp="1"/>
          </p:cNvGraphicFramePr>
          <p:nvPr/>
        </p:nvGraphicFramePr>
        <p:xfrm>
          <a:off x="952500" y="1970088"/>
          <a:ext cx="7829550" cy="3954464"/>
        </p:xfrm>
        <a:graphic>
          <a:graphicData uri="http://schemas.openxmlformats.org/drawingml/2006/table">
            <a:tbl>
              <a:tblPr/>
              <a:tblGrid>
                <a:gridCol w="1101725">
                  <a:extLst>
                    <a:ext uri="{9D8B030D-6E8A-4147-A177-3AD203B41FA5}">
                      <a16:colId xmlns:a16="http://schemas.microsoft.com/office/drawing/2014/main" val="20000"/>
                    </a:ext>
                  </a:extLst>
                </a:gridCol>
                <a:gridCol w="947738">
                  <a:extLst>
                    <a:ext uri="{9D8B030D-6E8A-4147-A177-3AD203B41FA5}">
                      <a16:colId xmlns:a16="http://schemas.microsoft.com/office/drawing/2014/main" val="20001"/>
                    </a:ext>
                  </a:extLst>
                </a:gridCol>
                <a:gridCol w="5780087">
                  <a:extLst>
                    <a:ext uri="{9D8B030D-6E8A-4147-A177-3AD203B41FA5}">
                      <a16:colId xmlns:a16="http://schemas.microsoft.com/office/drawing/2014/main" val="20002"/>
                    </a:ext>
                  </a:extLst>
                </a:gridCol>
              </a:tblGrid>
              <a:tr h="7619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a:ln>
                            <a:noFill/>
                          </a:ln>
                          <a:solidFill>
                            <a:schemeClr val="tx1"/>
                          </a:solidFill>
                          <a:effectLst/>
                          <a:latin typeface="Arial" charset="0"/>
                        </a:rPr>
                        <a:t>Номер</a:t>
                      </a:r>
                      <a:br>
                        <a:rPr kumimoji="0" lang="en-US" sz="1800" b="0" i="0" u="none" strike="noStrike" cap="none" normalizeH="0" baseline="0">
                          <a:ln>
                            <a:noFill/>
                          </a:ln>
                          <a:solidFill>
                            <a:schemeClr val="tx1"/>
                          </a:solidFill>
                          <a:effectLst/>
                          <a:latin typeface="Arial" charset="0"/>
                        </a:rPr>
                      </a:br>
                      <a:r>
                        <a:rPr kumimoji="0" lang="ru-RU" sz="1800" b="0" i="0" u="none" strike="noStrike" cap="none" normalizeH="0" baseline="0">
                          <a:ln>
                            <a:noFill/>
                          </a:ln>
                          <a:solidFill>
                            <a:schemeClr val="tx1"/>
                          </a:solidFill>
                          <a:effectLst/>
                          <a:latin typeface="Arial" charset="0"/>
                        </a:rPr>
                        <a:t>контакта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a:ln>
                            <a:noFill/>
                          </a:ln>
                          <a:solidFill>
                            <a:schemeClr val="tx1"/>
                          </a:solidFill>
                          <a:effectLst/>
                          <a:latin typeface="Arial" charset="0"/>
                        </a:rPr>
                        <a:t>Сигнал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800" b="0" i="0" u="none" strike="noStrike" cap="none" normalizeH="0" baseline="0">
                          <a:ln>
                            <a:noFill/>
                          </a:ln>
                          <a:solidFill>
                            <a:schemeClr val="tx1"/>
                          </a:solidFill>
                          <a:effectLst/>
                          <a:latin typeface="Arial" charset="0"/>
                        </a:rPr>
                        <a:t>Выполняемая функция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FG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Подключение земли к стойке или шасси оборудования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TXD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Последовательные данные, передаваемые от DTE к DCE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RXD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Последовательные данные, принимаемые DTE от DCE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Требование DTE послать данные к DCE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Готовность DCE принимать данные от DTE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DSR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Сообщение DCE о том, что связь установлена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SG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Возвратный тракт общего сигнала (земли)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DCD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a:ln>
                            <a:noFill/>
                          </a:ln>
                          <a:solidFill>
                            <a:schemeClr val="tx1"/>
                          </a:solidFill>
                          <a:effectLst/>
                          <a:latin typeface="Arial" charset="0"/>
                        </a:rPr>
                        <a:t>DTE работает и DCE может подключится к каналу связи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27944148"/>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ChangeArrowheads="1"/>
          </p:cNvSpPr>
          <p:nvPr/>
        </p:nvSpPr>
        <p:spPr bwMode="auto">
          <a:xfrm>
            <a:off x="0" y="549275"/>
            <a:ext cx="9144000" cy="381000"/>
          </a:xfrm>
          <a:prstGeom prst="rect">
            <a:avLst/>
          </a:prstGeom>
          <a:noFill/>
          <a:ln w="9525">
            <a:noFill/>
            <a:miter lim="800000"/>
            <a:headEnd/>
            <a:tailE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600" b="1" i="0" u="none" strike="noStrike" kern="1200" cap="none" spc="0" normalizeH="0" baseline="0" noProof="0">
                <a:ln>
                  <a:noFill/>
                </a:ln>
                <a:solidFill>
                  <a:srgbClr val="800080"/>
                </a:solidFill>
                <a:effectLst>
                  <a:outerShdw blurRad="38100" dist="38100" dir="2700000" algn="tl">
                    <a:srgbClr val="C0C0C0"/>
                  </a:outerShdw>
                </a:effectLst>
                <a:uLnTx/>
                <a:uFillTx/>
                <a:latin typeface="Arial" charset="0"/>
                <a:ea typeface="+mn-ea"/>
                <a:cs typeface="Arial" panose="020B0604020202020204" pitchFamily="34" charset="0"/>
              </a:rPr>
              <a:t>Управление внешними устройствами</a:t>
            </a:r>
          </a:p>
        </p:txBody>
      </p:sp>
      <p:sp>
        <p:nvSpPr>
          <p:cNvPr id="308227" name="Line 3"/>
          <p:cNvSpPr>
            <a:spLocks noChangeShapeType="1"/>
          </p:cNvSpPr>
          <p:nvPr/>
        </p:nvSpPr>
        <p:spPr bwMode="auto">
          <a:xfrm flipV="1">
            <a:off x="179388" y="404813"/>
            <a:ext cx="8785225" cy="0"/>
          </a:xfrm>
          <a:prstGeom prst="line">
            <a:avLst/>
          </a:prstGeom>
          <a:noFill/>
          <a:ln w="31750">
            <a:solidFill>
              <a:srgbClr val="808080"/>
            </a:solidFill>
            <a:round/>
            <a:headEnd/>
            <a:tailEnd/>
          </a:ln>
          <a:effectLst>
            <a:outerShdw dist="28398" dir="3806097" algn="ctr" rotWithShape="0">
              <a:srgbClr val="DDDDDD">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Times New Roman" pitchFamily="16" charset="0"/>
              <a:ea typeface="+mn-ea"/>
              <a:cs typeface="Arial" panose="020B0604020202020204" pitchFamily="34" charset="0"/>
            </a:endParaRPr>
          </a:p>
        </p:txBody>
      </p:sp>
      <p:sp>
        <p:nvSpPr>
          <p:cNvPr id="308228" name="Rectangle 4"/>
          <p:cNvSpPr>
            <a:spLocks noGrp="1" noChangeArrowheads="1"/>
          </p:cNvSpPr>
          <p:nvPr>
            <p:ph type="ctrTitle"/>
          </p:nvPr>
        </p:nvSpPr>
        <p:spPr>
          <a:xfrm>
            <a:off x="179388" y="0"/>
            <a:ext cx="8785225" cy="404813"/>
          </a:xfrm>
        </p:spPr>
        <p:txBody>
          <a:bodyPr rtlCol="0">
            <a:normAutofit fontScale="90000"/>
          </a:bodyPr>
          <a:lstStyle/>
          <a:p>
            <a:pPr eaLnBrk="1" fontAlgn="auto" hangingPunct="1">
              <a:spcAft>
                <a:spcPts val="0"/>
              </a:spcAft>
              <a:defRPr/>
            </a:pPr>
            <a:r>
              <a:rPr lang="ru-RU" sz="2400" b="1" dirty="0">
                <a:solidFill>
                  <a:srgbClr val="A50021"/>
                </a:solidFill>
                <a:effectLst>
                  <a:outerShdw blurRad="38100" dist="38100" dir="2700000" algn="tl">
                    <a:srgbClr val="C0C0C0"/>
                  </a:outerShdw>
                </a:effectLst>
                <a:latin typeface="Arial" charset="0"/>
              </a:rPr>
              <a:t>Компьютерные технологии</a:t>
            </a:r>
          </a:p>
        </p:txBody>
      </p:sp>
      <p:sp>
        <p:nvSpPr>
          <p:cNvPr id="1030" name="Rectangle 5"/>
          <p:cNvSpPr>
            <a:spLocks noChangeArrowheads="1"/>
          </p:cNvSpPr>
          <p:nvPr/>
        </p:nvSpPr>
        <p:spPr bwMode="auto">
          <a:xfrm>
            <a:off x="611188" y="981075"/>
            <a:ext cx="83534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Интерфейс RS-232C</a:t>
            </a:r>
            <a:endParaRPr kumimoji="0" lang="en-US" altLang="ru-RU" sz="3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Стандартный последовательный порт RS–232C имеет форму 25–контактного разъема типа </a:t>
            </a:r>
            <a:r>
              <a:rPr kumimoji="0" lang="en-US" altLang="ru-RU" sz="1800" b="0" i="1"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D</a:t>
            </a:r>
            <a:r>
              <a:rPr kumimoji="0" lang="en-US"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 </a:t>
            </a: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graphicFrame>
        <p:nvGraphicFramePr>
          <p:cNvPr id="1026" name="Object 6"/>
          <p:cNvGraphicFramePr>
            <a:graphicFrameLocks noChangeAspect="1"/>
          </p:cNvGraphicFramePr>
          <p:nvPr/>
        </p:nvGraphicFramePr>
        <p:xfrm>
          <a:off x="1716088" y="2174875"/>
          <a:ext cx="4833937" cy="4351338"/>
        </p:xfrm>
        <a:graphic>
          <a:graphicData uri="http://schemas.openxmlformats.org/presentationml/2006/ole">
            <mc:AlternateContent xmlns:mc="http://schemas.openxmlformats.org/markup-compatibility/2006">
              <mc:Choice xmlns:v="urn:schemas-microsoft-com:vml" Requires="v">
                <p:oleObj spid="_x0000_s1028" name="Рисунок" r:id="rId3" imgW="3429000" imgH="3086100" progId="Word.Picture.8">
                  <p:embed/>
                </p:oleObj>
              </mc:Choice>
              <mc:Fallback>
                <p:oleObj name="Рисунок" r:id="rId3" imgW="3429000" imgH="3086100" progId="Word.Picture.8">
                  <p:embed/>
                  <p:pic>
                    <p:nvPicPr>
                      <p:cNvPr id="10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088" y="2174875"/>
                        <a:ext cx="4833937" cy="435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3705000"/>
      </p:ext>
    </p:extLst>
  </p:cSld>
  <p:clrMapOvr>
    <a:masterClrMapping/>
  </p:clrMapOvr>
  <p:transition/>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Облака">
  <a:themeElements>
    <a:clrScheme name="Облака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ontScheme name="Облака">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stealth"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sz="1600" b="0" i="0" u="none" strike="noStrike" cap="none" normalizeH="0" baseline="0" smtClean="0">
            <a:ln>
              <a:noFill/>
            </a:ln>
            <a:solidFill>
              <a:schemeClr val="tx2"/>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stealth"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sz="1600" b="0" i="0" u="none" strike="noStrike" cap="none" normalizeH="0" baseline="0" smtClean="0">
            <a:ln>
              <a:noFill/>
            </a:ln>
            <a:solidFill>
              <a:schemeClr val="tx2"/>
            </a:solidFill>
            <a:effectLst>
              <a:outerShdw blurRad="38100" dist="38100" dir="2700000" algn="tl">
                <a:srgbClr val="000000">
                  <a:alpha val="43137"/>
                </a:srgbClr>
              </a:outerShdw>
            </a:effectLst>
            <a:latin typeface="Arial" charset="0"/>
          </a:defRPr>
        </a:defPPr>
      </a:lstStyle>
    </a:lnDef>
  </a:objectDefaults>
  <a:extraClrSchemeLst>
    <a:extraClrScheme>
      <a:clrScheme name="Облака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Облака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Облака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Облака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Облака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Облака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Облака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Облака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Облака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3107</TotalTime>
  <Words>8458</Words>
  <Application>Microsoft Office PowerPoint</Application>
  <PresentationFormat>Экран (4:3)</PresentationFormat>
  <Paragraphs>1008</Paragraphs>
  <Slides>120</Slides>
  <Notes>1</Notes>
  <HiddenSlides>0</HiddenSlides>
  <MMClips>0</MMClips>
  <ScaleCrop>false</ScaleCrop>
  <HeadingPairs>
    <vt:vector size="8" baseType="variant">
      <vt:variant>
        <vt:lpstr>Использованные шрифты</vt:lpstr>
      </vt:variant>
      <vt:variant>
        <vt:i4>5</vt:i4>
      </vt:variant>
      <vt:variant>
        <vt:lpstr>Тема</vt:lpstr>
      </vt:variant>
      <vt:variant>
        <vt:i4>4</vt:i4>
      </vt:variant>
      <vt:variant>
        <vt:lpstr>Внедренные серверы OLE</vt:lpstr>
      </vt:variant>
      <vt:variant>
        <vt:i4>3</vt:i4>
      </vt:variant>
      <vt:variant>
        <vt:lpstr>Заголовки слайдов</vt:lpstr>
      </vt:variant>
      <vt:variant>
        <vt:i4>120</vt:i4>
      </vt:variant>
    </vt:vector>
  </HeadingPairs>
  <TitlesOfParts>
    <vt:vector size="132" baseType="lpstr">
      <vt:lpstr>Arial</vt:lpstr>
      <vt:lpstr>Calibri</vt:lpstr>
      <vt:lpstr>Tahoma</vt:lpstr>
      <vt:lpstr>Times New Roman</vt:lpstr>
      <vt:lpstr>Wingdings</vt:lpstr>
      <vt:lpstr>Оформление по умолчанию</vt:lpstr>
      <vt:lpstr>Облака</vt:lpstr>
      <vt:lpstr>1_Оформление по умолчанию</vt:lpstr>
      <vt:lpstr>Тема Office</vt:lpstr>
      <vt:lpstr>Рисунок</vt:lpstr>
      <vt:lpstr>Формула</vt:lpstr>
      <vt:lpstr>Рисунок Microsoft</vt:lpstr>
      <vt:lpstr>Презентация PowerPoint</vt:lpstr>
      <vt:lpstr>Презентация PowerPoint</vt:lpstr>
      <vt:lpstr>Презентация PowerPoint</vt:lpstr>
      <vt:lpstr>Презентация PowerPoint</vt:lpstr>
      <vt:lpstr>Два вида деятельности вычислительной системы</vt:lpstr>
      <vt:lpstr>Два вида деятельности вычислительной системы</vt:lpstr>
      <vt:lpstr>Общие сведения об архитектуре компьютера</vt:lpstr>
      <vt:lpstr>Общие сведения об архитектуре компьютера</vt:lpstr>
      <vt:lpstr>Общие сведения об архитектуре компьютера</vt:lpstr>
      <vt:lpstr>Общие сведения об архитектуре компьютера</vt:lpstr>
      <vt:lpstr>Общие сведения об архитектуре компьютера</vt:lpstr>
      <vt:lpstr>Общие сведения об архитектуре компьютера</vt:lpstr>
      <vt:lpstr>Общие сведения об архитектуре компьютера</vt:lpstr>
      <vt:lpstr>Общие сведения об архитектуре компьютера</vt:lpstr>
      <vt:lpstr>Структура контроллера устройства</vt:lpstr>
      <vt:lpstr>Вывод данных на внешнее устройство</vt:lpstr>
      <vt:lpstr>Вывод данных на внешнее устройство</vt:lpstr>
      <vt:lpstr>Вывод данных на внешнее устройство</vt:lpstr>
      <vt:lpstr>Внешние прерывания, исключительные ситуации и программные прерывания</vt:lpstr>
      <vt:lpstr>Прямой доступ к памяти  (Direct memory access – DMA)</vt:lpstr>
      <vt:lpstr>Основные направления различия устройств ввода-вывода</vt:lpstr>
      <vt:lpstr>Структура системы ввода-вывода</vt:lpstr>
      <vt:lpstr>Систематизация внешних устройств</vt:lpstr>
      <vt:lpstr>Интерфейс между базовой подсистемой ввода-вывода и драйверами</vt:lpstr>
      <vt:lpstr>Функции  базовой подсистемы ввода-вывода</vt:lpstr>
      <vt:lpstr>Блокирующиеся, неблокирующиеся и асинхронные вызовы</vt:lpstr>
      <vt:lpstr>Буферизация и кэширование</vt:lpstr>
      <vt:lpstr>Буферизация и кэширование</vt:lpstr>
      <vt:lpstr>Spooling и захват устройств</vt:lpstr>
      <vt:lpstr>Обработка прерываний и ошибок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Ввод-вывод. Внешние устройства</vt:lpstr>
      <vt:lpstr>Презентация PowerPoint</vt:lpstr>
      <vt:lpstr>Презентация PowerPoint</vt:lpstr>
      <vt:lpstr>Презентация PowerPoint</vt:lpstr>
      <vt:lpstr>Модули ввода-вывода</vt:lpstr>
      <vt:lpstr>Презентация PowerPoint</vt:lpstr>
      <vt:lpstr>Презентация PowerPoint</vt:lpstr>
      <vt:lpstr>Презентация PowerPoint</vt:lpstr>
      <vt:lpstr>Презентация PowerPoint</vt:lpstr>
      <vt:lpstr>Команды ввода-вывода </vt:lpstr>
      <vt:lpstr>Презентация PowerPoint</vt:lpstr>
      <vt:lpstr>Презентация PowerPoint</vt:lpstr>
      <vt:lpstr>Презентация PowerPoint</vt:lpstr>
      <vt:lpstr>Презентация PowerPoint</vt:lpstr>
      <vt:lpstr>Пример использования простых операций ввода-вывода при работе с памятью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Ввод-вывод по прерыванию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lpstr>Компьютерные технологии</vt:lpstr>
    </vt:vector>
  </TitlesOfParts>
  <Company>ПВИ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ВМКСиС</dc:creator>
  <cp:lastModifiedBy>Пользователь Windows</cp:lastModifiedBy>
  <cp:revision>206</cp:revision>
  <dcterms:created xsi:type="dcterms:W3CDTF">2008-01-10T05:46:05Z</dcterms:created>
  <dcterms:modified xsi:type="dcterms:W3CDTF">2020-09-21T08:00:14Z</dcterms:modified>
</cp:coreProperties>
</file>