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66" r:id="rId3"/>
    <p:sldId id="271" r:id="rId4"/>
    <p:sldId id="377" r:id="rId5"/>
    <p:sldId id="381" r:id="rId6"/>
    <p:sldId id="382" r:id="rId7"/>
    <p:sldId id="383" r:id="rId8"/>
    <p:sldId id="378" r:id="rId9"/>
    <p:sldId id="379" r:id="rId10"/>
    <p:sldId id="380" r:id="rId11"/>
    <p:sldId id="384" r:id="rId12"/>
    <p:sldId id="272" r:id="rId13"/>
    <p:sldId id="273" r:id="rId14"/>
    <p:sldId id="274" r:id="rId15"/>
    <p:sldId id="428" r:id="rId16"/>
    <p:sldId id="429" r:id="rId17"/>
    <p:sldId id="275" r:id="rId18"/>
    <p:sldId id="430" r:id="rId19"/>
    <p:sldId id="431" r:id="rId20"/>
    <p:sldId id="432" r:id="rId21"/>
    <p:sldId id="433" r:id="rId22"/>
    <p:sldId id="434" r:id="rId23"/>
    <p:sldId id="276" r:id="rId24"/>
    <p:sldId id="438" r:id="rId25"/>
    <p:sldId id="439" r:id="rId26"/>
    <p:sldId id="435" r:id="rId27"/>
    <p:sldId id="437" r:id="rId28"/>
    <p:sldId id="279" r:id="rId29"/>
    <p:sldId id="280" r:id="rId30"/>
    <p:sldId id="385" r:id="rId31"/>
    <p:sldId id="386" r:id="rId32"/>
    <p:sldId id="387" r:id="rId33"/>
    <p:sldId id="388" r:id="rId34"/>
    <p:sldId id="389" r:id="rId35"/>
    <p:sldId id="391" r:id="rId36"/>
    <p:sldId id="392" r:id="rId37"/>
    <p:sldId id="393" r:id="rId38"/>
    <p:sldId id="394" r:id="rId39"/>
    <p:sldId id="395" r:id="rId40"/>
    <p:sldId id="396" r:id="rId41"/>
    <p:sldId id="397" r:id="rId42"/>
    <p:sldId id="281" r:id="rId43"/>
    <p:sldId id="398" r:id="rId44"/>
    <p:sldId id="399" r:id="rId45"/>
    <p:sldId id="400" r:id="rId46"/>
    <p:sldId id="267" r:id="rId47"/>
    <p:sldId id="282" r:id="rId48"/>
    <p:sldId id="283" r:id="rId49"/>
    <p:sldId id="401" r:id="rId50"/>
    <p:sldId id="402" r:id="rId51"/>
    <p:sldId id="403" r:id="rId52"/>
    <p:sldId id="404" r:id="rId53"/>
    <p:sldId id="405" r:id="rId54"/>
    <p:sldId id="406" r:id="rId55"/>
    <p:sldId id="407" r:id="rId56"/>
    <p:sldId id="408" r:id="rId57"/>
    <p:sldId id="409" r:id="rId58"/>
    <p:sldId id="410" r:id="rId59"/>
    <p:sldId id="411" r:id="rId60"/>
    <p:sldId id="412" r:id="rId61"/>
    <p:sldId id="413" r:id="rId62"/>
    <p:sldId id="414" r:id="rId63"/>
    <p:sldId id="415" r:id="rId64"/>
    <p:sldId id="416" r:id="rId65"/>
    <p:sldId id="417" r:id="rId66"/>
    <p:sldId id="420" r:id="rId67"/>
    <p:sldId id="418" r:id="rId68"/>
    <p:sldId id="421" r:id="rId69"/>
    <p:sldId id="422" r:id="rId70"/>
    <p:sldId id="419" r:id="rId71"/>
    <p:sldId id="423" r:id="rId72"/>
    <p:sldId id="427" r:id="rId73"/>
    <p:sldId id="424" r:id="rId74"/>
    <p:sldId id="449" r:id="rId75"/>
    <p:sldId id="425" r:id="rId76"/>
    <p:sldId id="426" r:id="rId77"/>
    <p:sldId id="450" r:id="rId78"/>
    <p:sldId id="448" r:id="rId79"/>
    <p:sldId id="284" r:id="rId80"/>
    <p:sldId id="285" r:id="rId81"/>
    <p:sldId id="473" r:id="rId82"/>
    <p:sldId id="286" r:id="rId83"/>
    <p:sldId id="287" r:id="rId84"/>
    <p:sldId id="288" r:id="rId85"/>
    <p:sldId id="452" r:id="rId86"/>
    <p:sldId id="440" r:id="rId87"/>
    <p:sldId id="451" r:id="rId88"/>
    <p:sldId id="268" r:id="rId89"/>
    <p:sldId id="290" r:id="rId90"/>
    <p:sldId id="291" r:id="rId91"/>
    <p:sldId id="292" r:id="rId92"/>
    <p:sldId id="293" r:id="rId93"/>
    <p:sldId id="294" r:id="rId94"/>
    <p:sldId id="441" r:id="rId95"/>
    <p:sldId id="453" r:id="rId96"/>
    <p:sldId id="295" r:id="rId97"/>
    <p:sldId id="296" r:id="rId98"/>
    <p:sldId id="269" r:id="rId99"/>
    <p:sldId id="297" r:id="rId100"/>
    <p:sldId id="298" r:id="rId101"/>
    <p:sldId id="442" r:id="rId102"/>
    <p:sldId id="299" r:id="rId103"/>
    <p:sldId id="474" r:id="rId104"/>
    <p:sldId id="475" r:id="rId105"/>
    <p:sldId id="300" r:id="rId106"/>
    <p:sldId id="301" r:id="rId107"/>
    <p:sldId id="302" r:id="rId108"/>
    <p:sldId id="303" r:id="rId109"/>
    <p:sldId id="304" r:id="rId110"/>
    <p:sldId id="492" r:id="rId111"/>
    <p:sldId id="493" r:id="rId112"/>
    <p:sldId id="305" r:id="rId113"/>
    <p:sldId id="306" r:id="rId114"/>
    <p:sldId id="307" r:id="rId115"/>
    <p:sldId id="308" r:id="rId116"/>
    <p:sldId id="309" r:id="rId117"/>
    <p:sldId id="310" r:id="rId118"/>
    <p:sldId id="444" r:id="rId119"/>
    <p:sldId id="445" r:id="rId120"/>
    <p:sldId id="454" r:id="rId121"/>
    <p:sldId id="455" r:id="rId122"/>
    <p:sldId id="456" r:id="rId123"/>
    <p:sldId id="457" r:id="rId124"/>
    <p:sldId id="458" r:id="rId125"/>
    <p:sldId id="311" r:id="rId126"/>
    <p:sldId id="459" r:id="rId127"/>
    <p:sldId id="460" r:id="rId128"/>
    <p:sldId id="461" r:id="rId129"/>
    <p:sldId id="462" r:id="rId130"/>
    <p:sldId id="463" r:id="rId131"/>
    <p:sldId id="464" r:id="rId132"/>
    <p:sldId id="465" r:id="rId133"/>
    <p:sldId id="466" r:id="rId134"/>
    <p:sldId id="467" r:id="rId135"/>
    <p:sldId id="468" r:id="rId136"/>
    <p:sldId id="469" r:id="rId137"/>
    <p:sldId id="470" r:id="rId138"/>
    <p:sldId id="471" r:id="rId139"/>
    <p:sldId id="472" r:id="rId140"/>
    <p:sldId id="312" r:id="rId141"/>
    <p:sldId id="497" r:id="rId142"/>
    <p:sldId id="313" r:id="rId143"/>
    <p:sldId id="498" r:id="rId144"/>
    <p:sldId id="499" r:id="rId145"/>
    <p:sldId id="488" r:id="rId146"/>
    <p:sldId id="494" r:id="rId147"/>
    <p:sldId id="496" r:id="rId148"/>
    <p:sldId id="495" r:id="rId149"/>
    <p:sldId id="314" r:id="rId150"/>
    <p:sldId id="315" r:id="rId151"/>
    <p:sldId id="446" r:id="rId152"/>
    <p:sldId id="447" r:id="rId153"/>
    <p:sldId id="316" r:id="rId154"/>
    <p:sldId id="476" r:id="rId155"/>
    <p:sldId id="478" r:id="rId156"/>
    <p:sldId id="479" r:id="rId157"/>
    <p:sldId id="480" r:id="rId158"/>
    <p:sldId id="481" r:id="rId159"/>
    <p:sldId id="482" r:id="rId160"/>
    <p:sldId id="483" r:id="rId161"/>
    <p:sldId id="484" r:id="rId162"/>
    <p:sldId id="485" r:id="rId163"/>
    <p:sldId id="443" r:id="rId164"/>
    <p:sldId id="486" r:id="rId165"/>
    <p:sldId id="477" r:id="rId166"/>
    <p:sldId id="487" r:id="rId167"/>
    <p:sldId id="489" r:id="rId168"/>
    <p:sldId id="490" r:id="rId169"/>
    <p:sldId id="491" r:id="rId170"/>
    <p:sldId id="327" r:id="rId171"/>
    <p:sldId id="328" r:id="rId172"/>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265" autoAdjust="0"/>
    <p:restoredTop sz="94660"/>
  </p:normalViewPr>
  <p:slideViewPr>
    <p:cSldViewPr>
      <p:cViewPr varScale="1">
        <p:scale>
          <a:sx n="78" d="100"/>
          <a:sy n="78" d="100"/>
        </p:scale>
        <p:origin x="917"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29026" name="Rectangle 2"/>
          <p:cNvSpPr>
            <a:spLocks noGrp="1" noChangeArrowheads="1"/>
          </p:cNvSpPr>
          <p:nvPr>
            <p:ph type="ctrTitle"/>
          </p:nvPr>
        </p:nvSpPr>
        <p:spPr>
          <a:xfrm>
            <a:off x="685800" y="990600"/>
            <a:ext cx="7772400" cy="1371600"/>
          </a:xfrm>
        </p:spPr>
        <p:txBody>
          <a:bodyPr/>
          <a:lstStyle>
            <a:lvl1pPr>
              <a:defRPr sz="4000"/>
            </a:lvl1pPr>
          </a:lstStyle>
          <a:p>
            <a:pPr lvl="0"/>
            <a:r>
              <a:rPr lang="ru-RU" altLang="ru-RU" noProof="0"/>
              <a:t>Образец заголовка</a:t>
            </a:r>
          </a:p>
        </p:txBody>
      </p:sp>
      <p:sp>
        <p:nvSpPr>
          <p:cNvPr id="129027"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pPr lvl="0"/>
            <a:r>
              <a:rPr lang="ru-RU" altLang="ru-RU" noProof="0"/>
              <a:t>Образец подзаголовка</a:t>
            </a:r>
          </a:p>
        </p:txBody>
      </p:sp>
      <p:sp>
        <p:nvSpPr>
          <p:cNvPr id="129028" name="Rectangle 4"/>
          <p:cNvSpPr>
            <a:spLocks noGrp="1" noChangeArrowheads="1"/>
          </p:cNvSpPr>
          <p:nvPr>
            <p:ph type="dt" sz="half" idx="2"/>
          </p:nvPr>
        </p:nvSpPr>
        <p:spPr>
          <a:xfrm>
            <a:off x="685800" y="6248400"/>
            <a:ext cx="1905000" cy="457200"/>
          </a:xfrm>
        </p:spPr>
        <p:txBody>
          <a:bodyPr/>
          <a:lstStyle>
            <a:lvl1pPr>
              <a:defRPr/>
            </a:lvl1pPr>
          </a:lstStyle>
          <a:p>
            <a:endParaRPr lang="ru-RU" altLang="ru-RU"/>
          </a:p>
        </p:txBody>
      </p:sp>
      <p:sp>
        <p:nvSpPr>
          <p:cNvPr id="129029" name="Rectangle 5"/>
          <p:cNvSpPr>
            <a:spLocks noGrp="1" noChangeArrowheads="1"/>
          </p:cNvSpPr>
          <p:nvPr>
            <p:ph type="ftr" sz="quarter" idx="3"/>
          </p:nvPr>
        </p:nvSpPr>
        <p:spPr>
          <a:xfrm>
            <a:off x="3124200" y="6248400"/>
            <a:ext cx="2895600" cy="457200"/>
          </a:xfrm>
        </p:spPr>
        <p:txBody>
          <a:bodyPr/>
          <a:lstStyle>
            <a:lvl1pPr>
              <a:defRPr/>
            </a:lvl1pPr>
          </a:lstStyle>
          <a:p>
            <a:endParaRPr lang="ru-RU" altLang="ru-RU"/>
          </a:p>
        </p:txBody>
      </p:sp>
      <p:sp>
        <p:nvSpPr>
          <p:cNvPr id="129030" name="Rectangle 6"/>
          <p:cNvSpPr>
            <a:spLocks noGrp="1" noChangeArrowheads="1"/>
          </p:cNvSpPr>
          <p:nvPr>
            <p:ph type="sldNum" sz="quarter" idx="4"/>
          </p:nvPr>
        </p:nvSpPr>
        <p:spPr>
          <a:xfrm>
            <a:off x="6553200" y="6248400"/>
            <a:ext cx="1905000" cy="457200"/>
          </a:xfrm>
        </p:spPr>
        <p:txBody>
          <a:bodyPr/>
          <a:lstStyle>
            <a:lvl1pPr>
              <a:defRPr/>
            </a:lvl1pPr>
          </a:lstStyle>
          <a:p>
            <a:fld id="{14DA8162-F2C5-46BC-86D7-D631BF6EB0D8}" type="slidenum">
              <a:rPr lang="ru-RU" altLang="ru-RU"/>
              <a:pPr/>
              <a:t>‹#›</a:t>
            </a:fld>
            <a:endParaRPr lang="ru-RU" altLang="ru-RU"/>
          </a:p>
        </p:txBody>
      </p:sp>
      <p:sp>
        <p:nvSpPr>
          <p:cNvPr id="129031" name="AutoShape 7"/>
          <p:cNvSpPr>
            <a:spLocks noChangeArrowheads="1"/>
          </p:cNvSpPr>
          <p:nvPr/>
        </p:nvSpPr>
        <p:spPr bwMode="auto">
          <a:xfrm>
            <a:off x="685800" y="2393950"/>
            <a:ext cx="77724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ru-RU" altLang="ru-RU" sz="240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DDE8B414-F7BC-4FD7-8790-2754525B7EA5}" type="slidenum">
              <a:rPr lang="ru-RU" altLang="ru-RU"/>
              <a:pPr/>
              <a:t>‹#›</a:t>
            </a:fld>
            <a:endParaRPr lang="ru-RU" altLang="ru-RU"/>
          </a:p>
        </p:txBody>
      </p:sp>
    </p:spTree>
    <p:extLst>
      <p:ext uri="{BB962C8B-B14F-4D97-AF65-F5344CB8AC3E}">
        <p14:creationId xmlns:p14="http://schemas.microsoft.com/office/powerpoint/2010/main" val="316628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73838" y="304800"/>
            <a:ext cx="2001837" cy="5715000"/>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566738" y="304800"/>
            <a:ext cx="5854700" cy="57150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8AA3CBF2-EDF0-4FC5-B866-A73636B414B9}" type="slidenum">
              <a:rPr lang="ru-RU" altLang="ru-RU"/>
              <a:pPr/>
              <a:t>‹#›</a:t>
            </a:fld>
            <a:endParaRPr lang="ru-RU" altLang="ru-RU"/>
          </a:p>
        </p:txBody>
      </p:sp>
    </p:spTree>
    <p:extLst>
      <p:ext uri="{BB962C8B-B14F-4D97-AF65-F5344CB8AC3E}">
        <p14:creationId xmlns:p14="http://schemas.microsoft.com/office/powerpoint/2010/main" val="3598570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4675" y="304800"/>
            <a:ext cx="8001000" cy="1216025"/>
          </a:xfrm>
        </p:spPr>
        <p:txBody>
          <a:bodyPr/>
          <a:lstStyle/>
          <a:p>
            <a:r>
              <a:rPr lang="ru-RU"/>
              <a:t>Образец заголовка</a:t>
            </a:r>
          </a:p>
        </p:txBody>
      </p:sp>
      <p:sp>
        <p:nvSpPr>
          <p:cNvPr id="3" name="Текст 2"/>
          <p:cNvSpPr>
            <a:spLocks noGrp="1"/>
          </p:cNvSpPr>
          <p:nvPr>
            <p:ph type="body" sz="half" idx="1"/>
          </p:nvPr>
        </p:nvSpPr>
        <p:spPr>
          <a:xfrm>
            <a:off x="566738" y="1752600"/>
            <a:ext cx="3924300" cy="4267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3438" y="1752600"/>
            <a:ext cx="3924300" cy="4267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a:xfrm>
            <a:off x="609600" y="6245225"/>
            <a:ext cx="1981200" cy="476250"/>
          </a:xfrm>
        </p:spPr>
        <p:txBody>
          <a:bodyPr/>
          <a:lstStyle>
            <a:lvl1pPr>
              <a:defRPr/>
            </a:lvl1pPr>
          </a:lstStyle>
          <a:p>
            <a:endParaRPr lang="ru-RU" altLang="ru-RU"/>
          </a:p>
        </p:txBody>
      </p:sp>
      <p:sp>
        <p:nvSpPr>
          <p:cNvPr id="6" name="Нижний колонтитул 5"/>
          <p:cNvSpPr>
            <a:spLocks noGrp="1"/>
          </p:cNvSpPr>
          <p:nvPr>
            <p:ph type="ftr" sz="quarter" idx="11"/>
          </p:nvPr>
        </p:nvSpPr>
        <p:spPr>
          <a:xfrm>
            <a:off x="3124200" y="6245225"/>
            <a:ext cx="2895600" cy="476250"/>
          </a:xfrm>
        </p:spPr>
        <p:txBody>
          <a:bodyPr/>
          <a:lstStyle>
            <a:lvl1pPr>
              <a:defRPr/>
            </a:lvl1pPr>
          </a:lstStyle>
          <a:p>
            <a:endParaRPr lang="ru-RU" altLang="ru-RU"/>
          </a:p>
        </p:txBody>
      </p:sp>
      <p:sp>
        <p:nvSpPr>
          <p:cNvPr id="7" name="Номер слайда 6"/>
          <p:cNvSpPr>
            <a:spLocks noGrp="1"/>
          </p:cNvSpPr>
          <p:nvPr>
            <p:ph type="sldNum" sz="quarter" idx="12"/>
          </p:nvPr>
        </p:nvSpPr>
        <p:spPr>
          <a:xfrm>
            <a:off x="6553200" y="6245225"/>
            <a:ext cx="1981200" cy="476250"/>
          </a:xfrm>
        </p:spPr>
        <p:txBody>
          <a:bodyPr/>
          <a:lstStyle>
            <a:lvl1pPr>
              <a:defRPr/>
            </a:lvl1pPr>
          </a:lstStyle>
          <a:p>
            <a:fld id="{F998A5DF-C103-48DF-B4FE-75366DEEAD5F}" type="slidenum">
              <a:rPr lang="ru-RU" altLang="ru-RU"/>
              <a:pPr/>
              <a:t>‹#›</a:t>
            </a:fld>
            <a:endParaRPr lang="ru-RU" altLang="ru-RU"/>
          </a:p>
        </p:txBody>
      </p:sp>
    </p:spTree>
    <p:extLst>
      <p:ext uri="{BB962C8B-B14F-4D97-AF65-F5344CB8AC3E}">
        <p14:creationId xmlns:p14="http://schemas.microsoft.com/office/powerpoint/2010/main" val="3016007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DE45B397-E0A5-459E-9BDC-C400B59EEB78}" type="slidenum">
              <a:rPr lang="ru-RU" altLang="ru-RU"/>
              <a:pPr/>
              <a:t>‹#›</a:t>
            </a:fld>
            <a:endParaRPr lang="ru-RU" altLang="ru-RU"/>
          </a:p>
        </p:txBody>
      </p:sp>
    </p:spTree>
    <p:extLst>
      <p:ext uri="{BB962C8B-B14F-4D97-AF65-F5344CB8AC3E}">
        <p14:creationId xmlns:p14="http://schemas.microsoft.com/office/powerpoint/2010/main" val="207690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lstStyle>
            <a:lvl1pPr>
              <a:defRPr sz="6000"/>
            </a:lvl1pPr>
          </a:lstStyle>
          <a:p>
            <a:r>
              <a:rPr lang="ru-RU"/>
              <a:t>Образец заголовка</a:t>
            </a:r>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10786475-F2B9-40A1-8F99-8BDFFD00B7CF}" type="slidenum">
              <a:rPr lang="ru-RU" altLang="ru-RU"/>
              <a:pPr/>
              <a:t>‹#›</a:t>
            </a:fld>
            <a:endParaRPr lang="ru-RU" altLang="ru-RU"/>
          </a:p>
        </p:txBody>
      </p:sp>
    </p:spTree>
    <p:extLst>
      <p:ext uri="{BB962C8B-B14F-4D97-AF65-F5344CB8AC3E}">
        <p14:creationId xmlns:p14="http://schemas.microsoft.com/office/powerpoint/2010/main" val="517658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566738" y="1752600"/>
            <a:ext cx="3924300" cy="4267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3438" y="1752600"/>
            <a:ext cx="3924300" cy="4267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29121DF8-D446-4AA0-9C51-B377307A4B07}" type="slidenum">
              <a:rPr lang="ru-RU" altLang="ru-RU"/>
              <a:pPr/>
              <a:t>‹#›</a:t>
            </a:fld>
            <a:endParaRPr lang="ru-RU" altLang="ru-RU"/>
          </a:p>
        </p:txBody>
      </p:sp>
    </p:spTree>
    <p:extLst>
      <p:ext uri="{BB962C8B-B14F-4D97-AF65-F5344CB8AC3E}">
        <p14:creationId xmlns:p14="http://schemas.microsoft.com/office/powerpoint/2010/main" val="4149890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a:t>Образец заголовка</a:t>
            </a:r>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ltLang="ru-RU"/>
          </a:p>
        </p:txBody>
      </p:sp>
      <p:sp>
        <p:nvSpPr>
          <p:cNvPr id="8" name="Нижний колонтитул 7"/>
          <p:cNvSpPr>
            <a:spLocks noGrp="1"/>
          </p:cNvSpPr>
          <p:nvPr>
            <p:ph type="ftr" sz="quarter" idx="11"/>
          </p:nvPr>
        </p:nvSpPr>
        <p:spPr/>
        <p:txBody>
          <a:bodyPr/>
          <a:lstStyle>
            <a:lvl1pPr>
              <a:defRPr/>
            </a:lvl1pPr>
          </a:lstStyle>
          <a:p>
            <a:endParaRPr lang="ru-RU" altLang="ru-RU"/>
          </a:p>
        </p:txBody>
      </p:sp>
      <p:sp>
        <p:nvSpPr>
          <p:cNvPr id="9" name="Номер слайда 8"/>
          <p:cNvSpPr>
            <a:spLocks noGrp="1"/>
          </p:cNvSpPr>
          <p:nvPr>
            <p:ph type="sldNum" sz="quarter" idx="12"/>
          </p:nvPr>
        </p:nvSpPr>
        <p:spPr/>
        <p:txBody>
          <a:bodyPr/>
          <a:lstStyle>
            <a:lvl1pPr>
              <a:defRPr/>
            </a:lvl1pPr>
          </a:lstStyle>
          <a:p>
            <a:fld id="{4053ADAC-39CE-4B6A-A390-ACAA52E8B39C}" type="slidenum">
              <a:rPr lang="ru-RU" altLang="ru-RU"/>
              <a:pPr/>
              <a:t>‹#›</a:t>
            </a:fld>
            <a:endParaRPr lang="ru-RU" altLang="ru-RU"/>
          </a:p>
        </p:txBody>
      </p:sp>
    </p:spTree>
    <p:extLst>
      <p:ext uri="{BB962C8B-B14F-4D97-AF65-F5344CB8AC3E}">
        <p14:creationId xmlns:p14="http://schemas.microsoft.com/office/powerpoint/2010/main" val="1712459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ltLang="ru-RU"/>
          </a:p>
        </p:txBody>
      </p:sp>
      <p:sp>
        <p:nvSpPr>
          <p:cNvPr id="4" name="Нижний колонтитул 3"/>
          <p:cNvSpPr>
            <a:spLocks noGrp="1"/>
          </p:cNvSpPr>
          <p:nvPr>
            <p:ph type="ftr" sz="quarter" idx="11"/>
          </p:nvPr>
        </p:nvSpPr>
        <p:spPr/>
        <p:txBody>
          <a:bodyPr/>
          <a:lstStyle>
            <a:lvl1pPr>
              <a:defRPr/>
            </a:lvl1pPr>
          </a:lstStyle>
          <a:p>
            <a:endParaRPr lang="ru-RU" altLang="ru-RU"/>
          </a:p>
        </p:txBody>
      </p:sp>
      <p:sp>
        <p:nvSpPr>
          <p:cNvPr id="5" name="Номер слайда 4"/>
          <p:cNvSpPr>
            <a:spLocks noGrp="1"/>
          </p:cNvSpPr>
          <p:nvPr>
            <p:ph type="sldNum" sz="quarter" idx="12"/>
          </p:nvPr>
        </p:nvSpPr>
        <p:spPr/>
        <p:txBody>
          <a:bodyPr/>
          <a:lstStyle>
            <a:lvl1pPr>
              <a:defRPr/>
            </a:lvl1pPr>
          </a:lstStyle>
          <a:p>
            <a:fld id="{B496842D-3FDB-4DF4-91C0-30227974877C}" type="slidenum">
              <a:rPr lang="ru-RU" altLang="ru-RU"/>
              <a:pPr/>
              <a:t>‹#›</a:t>
            </a:fld>
            <a:endParaRPr lang="ru-RU" altLang="ru-RU"/>
          </a:p>
        </p:txBody>
      </p:sp>
    </p:spTree>
    <p:extLst>
      <p:ext uri="{BB962C8B-B14F-4D97-AF65-F5344CB8AC3E}">
        <p14:creationId xmlns:p14="http://schemas.microsoft.com/office/powerpoint/2010/main" val="259071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ltLang="ru-RU"/>
          </a:p>
        </p:txBody>
      </p:sp>
      <p:sp>
        <p:nvSpPr>
          <p:cNvPr id="3" name="Нижний колонтитул 2"/>
          <p:cNvSpPr>
            <a:spLocks noGrp="1"/>
          </p:cNvSpPr>
          <p:nvPr>
            <p:ph type="ftr" sz="quarter" idx="11"/>
          </p:nvPr>
        </p:nvSpPr>
        <p:spPr/>
        <p:txBody>
          <a:bodyPr/>
          <a:lstStyle>
            <a:lvl1pPr>
              <a:defRPr/>
            </a:lvl1pPr>
          </a:lstStyle>
          <a:p>
            <a:endParaRPr lang="ru-RU" altLang="ru-RU"/>
          </a:p>
        </p:txBody>
      </p:sp>
      <p:sp>
        <p:nvSpPr>
          <p:cNvPr id="4" name="Номер слайда 3"/>
          <p:cNvSpPr>
            <a:spLocks noGrp="1"/>
          </p:cNvSpPr>
          <p:nvPr>
            <p:ph type="sldNum" sz="quarter" idx="12"/>
          </p:nvPr>
        </p:nvSpPr>
        <p:spPr/>
        <p:txBody>
          <a:bodyPr/>
          <a:lstStyle>
            <a:lvl1pPr>
              <a:defRPr/>
            </a:lvl1pPr>
          </a:lstStyle>
          <a:p>
            <a:fld id="{3EC8E51C-3130-4A44-8656-5557CDAD85AB}" type="slidenum">
              <a:rPr lang="ru-RU" altLang="ru-RU"/>
              <a:pPr/>
              <a:t>‹#›</a:t>
            </a:fld>
            <a:endParaRPr lang="ru-RU" altLang="ru-RU"/>
          </a:p>
        </p:txBody>
      </p:sp>
    </p:spTree>
    <p:extLst>
      <p:ext uri="{BB962C8B-B14F-4D97-AF65-F5344CB8AC3E}">
        <p14:creationId xmlns:p14="http://schemas.microsoft.com/office/powerpoint/2010/main" val="1428404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lstStyle>
            <a:lvl1pPr>
              <a:defRPr sz="3200"/>
            </a:lvl1pPr>
          </a:lstStyle>
          <a:p>
            <a:r>
              <a:rPr lang="ru-RU"/>
              <a:t>Образец заголовка</a:t>
            </a:r>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23FBF8F0-B62B-4415-95B0-9B0DC0603A3C}" type="slidenum">
              <a:rPr lang="ru-RU" altLang="ru-RU"/>
              <a:pPr/>
              <a:t>‹#›</a:t>
            </a:fld>
            <a:endParaRPr lang="ru-RU" altLang="ru-RU"/>
          </a:p>
        </p:txBody>
      </p:sp>
    </p:spTree>
    <p:extLst>
      <p:ext uri="{BB962C8B-B14F-4D97-AF65-F5344CB8AC3E}">
        <p14:creationId xmlns:p14="http://schemas.microsoft.com/office/powerpoint/2010/main" val="3094497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lstStyle>
            <a:lvl1pPr>
              <a:defRPr sz="3200"/>
            </a:lvl1pPr>
          </a:lstStyle>
          <a:p>
            <a:r>
              <a:rPr lang="ru-RU"/>
              <a:t>Образец заголовка</a:t>
            </a:r>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3B365016-5115-449D-89A0-8E74BEBFF6BF}" type="slidenum">
              <a:rPr lang="ru-RU" altLang="ru-RU"/>
              <a:pPr/>
              <a:t>‹#›</a:t>
            </a:fld>
            <a:endParaRPr lang="ru-RU" altLang="ru-RU"/>
          </a:p>
        </p:txBody>
      </p:sp>
    </p:spTree>
    <p:extLst>
      <p:ext uri="{BB962C8B-B14F-4D97-AF65-F5344CB8AC3E}">
        <p14:creationId xmlns:p14="http://schemas.microsoft.com/office/powerpoint/2010/main" val="3187097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ru-RU" altLang="ru-RU"/>
              <a:t>Образец заголовка</a:t>
            </a:r>
          </a:p>
        </p:txBody>
      </p:sp>
      <p:sp>
        <p:nvSpPr>
          <p:cNvPr id="128003"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128004" name="AutoShape 4"/>
          <p:cNvSpPr>
            <a:spLocks noChangeArrowheads="1"/>
          </p:cNvSpPr>
          <p:nvPr/>
        </p:nvSpPr>
        <p:spPr bwMode="auto">
          <a:xfrm>
            <a:off x="609600" y="1566863"/>
            <a:ext cx="7958138" cy="109537"/>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ru-RU" altLang="ru-RU" sz="2400">
              <a:latin typeface="Times New Roman" panose="02020603050405020304" pitchFamily="18" charset="0"/>
            </a:endParaRPr>
          </a:p>
        </p:txBody>
      </p:sp>
      <p:sp>
        <p:nvSpPr>
          <p:cNvPr id="128005"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8006"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ru-RU" altLang="ru-RU"/>
          </a:p>
        </p:txBody>
      </p:sp>
      <p:sp>
        <p:nvSpPr>
          <p:cNvPr id="128007"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vl1pPr>
          </a:lstStyle>
          <a:p>
            <a:endParaRPr lang="ru-RU" altLang="ru-RU"/>
          </a:p>
        </p:txBody>
      </p:sp>
      <p:sp>
        <p:nvSpPr>
          <p:cNvPr id="128008"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F4A8EAD1-45B7-4295-B5BA-54B217082113}"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l" rtl="0" fontAlgn="base">
        <a:spcBef>
          <a:spcPct val="0"/>
        </a:spcBef>
        <a:spcAft>
          <a:spcPct val="0"/>
        </a:spcAft>
        <a:defRPr sz="3800" kern="12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anose="020B0604030504040204" pitchFamily="34" charset="0"/>
        </a:defRPr>
      </a:lvl2pPr>
      <a:lvl3pPr algn="l" rtl="0" fontAlgn="base">
        <a:spcBef>
          <a:spcPct val="0"/>
        </a:spcBef>
        <a:spcAft>
          <a:spcPct val="0"/>
        </a:spcAft>
        <a:defRPr sz="3800">
          <a:solidFill>
            <a:schemeClr val="tx2"/>
          </a:solidFill>
          <a:latin typeface="Verdana" panose="020B0604030504040204" pitchFamily="34" charset="0"/>
        </a:defRPr>
      </a:lvl3pPr>
      <a:lvl4pPr algn="l" rtl="0" fontAlgn="base">
        <a:spcBef>
          <a:spcPct val="0"/>
        </a:spcBef>
        <a:spcAft>
          <a:spcPct val="0"/>
        </a:spcAft>
        <a:defRPr sz="3800">
          <a:solidFill>
            <a:schemeClr val="tx2"/>
          </a:solidFill>
          <a:latin typeface="Verdana" panose="020B0604030504040204" pitchFamily="34" charset="0"/>
        </a:defRPr>
      </a:lvl4pPr>
      <a:lvl5pPr algn="l" rtl="0" fontAlgn="base">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fontAlgn="base">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fontAlgn="base">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3863" indent="-387350" algn="l" rtl="0" fontAlgn="base">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fontAlgn="base">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emf"/></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emf"/></Relationships>
</file>

<file path=ppt/slides/_rels/slide13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17.emf"/></Relationships>
</file>

<file path=ppt/slides/_rels/slide1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19.emf"/></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2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www.modlabs.net/articles/sovremennye-mikroprocessory"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6.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zooinformatika.narod.ru/image/17.JPG"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ru-RU" altLang="ru-RU" b="1"/>
              <a:t>ОРГАНИЗАЦИЯ ЭВМ И СИСТЕМ</a:t>
            </a:r>
            <a:endParaRPr lang="ru-RU" altLang="ru-RU"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ru-RU" altLang="ru-RU"/>
              <a:t>Программа</a:t>
            </a:r>
          </a:p>
        </p:txBody>
      </p:sp>
      <p:sp>
        <p:nvSpPr>
          <p:cNvPr id="256003" name="Rectangle 3"/>
          <p:cNvSpPr>
            <a:spLocks noGrp="1" noChangeArrowheads="1"/>
          </p:cNvSpPr>
          <p:nvPr>
            <p:ph type="body" idx="1"/>
          </p:nvPr>
        </p:nvSpPr>
        <p:spPr/>
        <p:txBody>
          <a:bodyPr/>
          <a:lstStyle/>
          <a:p>
            <a:pPr>
              <a:buFont typeface="Wingdings" panose="05000000000000000000" pitchFamily="2" charset="2"/>
              <a:buNone/>
            </a:pPr>
            <a:r>
              <a:rPr lang="ru-RU" altLang="ru-RU" b="1"/>
              <a:t>Программа</a:t>
            </a:r>
            <a:r>
              <a:rPr lang="ru-RU" altLang="ru-RU"/>
              <a:t> – описание алгоритма на каком-либо языке.</a:t>
            </a:r>
          </a:p>
          <a:p>
            <a:pPr>
              <a:buFont typeface="Wingdings" panose="05000000000000000000" pitchFamily="2" charset="2"/>
              <a:buNone/>
            </a:pPr>
            <a:r>
              <a:rPr lang="ru-RU" altLang="ru-RU"/>
              <a:t>Принцип программного управления (ППУ) впервые был сформулирован Венгерским математиком и физиком Джоном фон Нейманом, при участии Гольцтайна и Берца в 1946 году.</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ru-RU" altLang="ru-RU" sz="2800"/>
              <a:t>Общие принципы функциональной и структурной организации современных ЭВМ и ВС</a:t>
            </a:r>
          </a:p>
        </p:txBody>
      </p:sp>
      <p:sp>
        <p:nvSpPr>
          <p:cNvPr id="172035"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sz="2100"/>
              <a:t>Электронные вычислительные машины включают, кроме аппаратурной части и программного обеспечения (ПО), большое количество функциональных средств. К ним относятся коды, с помощью которых обрабатываемая информация представляется в цифровом виде: арифметические коды - для выполнения арифметических преобразований числовой информации; помехозащищенные коды, используемые для защиты информации от искажений; коды формы, определяющие, как должна выглядеть обрабатываемая в ЭВМ информация при отображении; цифровые коды аналоговых величин (звука, “живого видео”) и др.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ru-RU" altLang="ru-RU" sz="2800"/>
              <a:t>Общие принципы функциональной и структурной организации современных ЭВМ и ВС</a:t>
            </a:r>
          </a:p>
        </p:txBody>
      </p:sp>
      <p:sp>
        <p:nvSpPr>
          <p:cNvPr id="330755"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sz="2100"/>
              <a:t>Кроме кодов на функционирование ЭВМ оказывают влияние алгоритмы их формирования и обработки, технология выполнения различных процедур (например, начальной загрузки операционной системы, принятой в системе технологии обработки заданий пользователей и др.); способы использования различных устройств и организация их работы (например, организация системы прерываний или организация прямого доступа к памяти), устранение негативных явлений (например, таких, как фрагментация памяти) и др.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ru-RU" altLang="ru-RU" sz="3200"/>
              <a:t>Организация функционирования ЭВМ с магистральной архитектурой</a:t>
            </a:r>
          </a:p>
        </p:txBody>
      </p:sp>
      <p:sp>
        <p:nvSpPr>
          <p:cNvPr id="173059" name="Rectangle 3"/>
          <p:cNvSpPr>
            <a:spLocks noGrp="1" noChangeArrowheads="1"/>
          </p:cNvSpPr>
          <p:nvPr>
            <p:ph type="body" idx="1"/>
          </p:nvPr>
        </p:nvSpPr>
        <p:spPr/>
        <p:txBody>
          <a:bodyPr/>
          <a:lstStyle/>
          <a:p>
            <a:pPr>
              <a:lnSpc>
                <a:spcPct val="90000"/>
              </a:lnSpc>
            </a:pPr>
            <a:r>
              <a:rPr lang="ru-RU" altLang="ru-RU" sz="2100"/>
              <a:t>1 шаг: </a:t>
            </a:r>
            <a:br>
              <a:rPr lang="ru-RU" altLang="ru-RU" sz="2100"/>
            </a:br>
            <a:r>
              <a:rPr lang="ru-RU" altLang="ru-RU" sz="2100"/>
              <a:t>Адрес очередной команды-&gt;ША Выборка из ОП-&gt;ШУ </a:t>
            </a:r>
          </a:p>
          <a:p>
            <a:pPr>
              <a:lnSpc>
                <a:spcPct val="90000"/>
              </a:lnSpc>
            </a:pPr>
            <a:r>
              <a:rPr lang="ru-RU" altLang="ru-RU" sz="2100"/>
              <a:t>2 шаг:</a:t>
            </a:r>
            <a:br>
              <a:rPr lang="ru-RU" altLang="ru-RU" sz="2100"/>
            </a:br>
            <a:r>
              <a:rPr lang="ru-RU" altLang="ru-RU" sz="2100"/>
              <a:t>ОП получает сигнал «выборка из ОП», считывает адрес с ША, находит заданную ячейку и совершает следующие действия: Содержимое ячейки-&gt;ШД Сигнал «выполнено ОП» -&gt;ШУ </a:t>
            </a:r>
          </a:p>
          <a:p>
            <a:pPr>
              <a:lnSpc>
                <a:spcPct val="90000"/>
              </a:lnSpc>
            </a:pPr>
            <a:r>
              <a:rPr lang="ru-RU" altLang="ru-RU" sz="2100"/>
              <a:t>3 шаг:</a:t>
            </a:r>
            <a:br>
              <a:rPr lang="ru-RU" altLang="ru-RU" sz="2100"/>
            </a:br>
            <a:r>
              <a:rPr lang="ru-RU" altLang="ru-RU" sz="2100"/>
              <a:t>Процесор получает сигнал «выполнено ОП» и тело команды (с ШД) и направляет тело через внутренюю магистраль в регистр команд ШД-&gt;регистр команд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ru-RU" altLang="ru-RU" sz="3200"/>
              <a:t>Организация функционирования ЭВМ с магистральной архитектурой</a:t>
            </a:r>
          </a:p>
        </p:txBody>
      </p:sp>
      <p:sp>
        <p:nvSpPr>
          <p:cNvPr id="365571" name="Rectangle 3"/>
          <p:cNvSpPr>
            <a:spLocks noGrp="1" noChangeArrowheads="1"/>
          </p:cNvSpPr>
          <p:nvPr>
            <p:ph type="body" idx="1"/>
          </p:nvPr>
        </p:nvSpPr>
        <p:spPr/>
        <p:txBody>
          <a:bodyPr/>
          <a:lstStyle/>
          <a:p>
            <a:pPr>
              <a:lnSpc>
                <a:spcPct val="90000"/>
              </a:lnSpc>
            </a:pPr>
            <a:r>
              <a:rPr lang="ru-RU" altLang="ru-RU" sz="2100"/>
              <a:t>4 шаг:</a:t>
            </a:r>
            <a:br>
              <a:rPr lang="ru-RU" altLang="ru-RU" sz="2100"/>
            </a:br>
            <a:r>
              <a:rPr lang="ru-RU" altLang="ru-RU" sz="2100"/>
              <a:t>В регистре команд анализируются адресная и операционная часть Операционная часть-&gt;в блок управления (для выработки сигналов, настраивающих МП на выполнение за¬данной операции, и для определения адреса следующей команды (который сразу заносится в счетчик команд)) Адресная часть-&gt;ША «выборка из ОП» -&gt;ШУ </a:t>
            </a:r>
          </a:p>
          <a:p>
            <a:pPr>
              <a:lnSpc>
                <a:spcPct val="90000"/>
              </a:lnSpc>
            </a:pPr>
            <a:r>
              <a:rPr lang="ru-RU" altLang="ru-RU" sz="2100"/>
              <a:t>5 шаг:</a:t>
            </a:r>
            <a:br>
              <a:rPr lang="ru-RU" altLang="ru-RU" sz="2100"/>
            </a:br>
            <a:r>
              <a:rPr lang="ru-RU" altLang="ru-RU" sz="2100"/>
              <a:t>Из ОП выбирается информация, через ШД информация поступает на внутреннюю магистраль процессора и далее в АЛУ. Аналогично если необходимо выбирается второй операнд.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ru-RU" altLang="ru-RU" sz="3200"/>
              <a:t>Организация функционирования ЭВМ с магистральной архитектурой</a:t>
            </a:r>
          </a:p>
        </p:txBody>
      </p:sp>
      <p:sp>
        <p:nvSpPr>
          <p:cNvPr id="366595" name="Rectangle 3"/>
          <p:cNvSpPr>
            <a:spLocks noGrp="1" noChangeArrowheads="1"/>
          </p:cNvSpPr>
          <p:nvPr>
            <p:ph type="body" idx="1"/>
          </p:nvPr>
        </p:nvSpPr>
        <p:spPr/>
        <p:txBody>
          <a:bodyPr/>
          <a:lstStyle/>
          <a:p>
            <a:r>
              <a:rPr lang="ru-RU" altLang="ru-RU" sz="2600"/>
              <a:t>6 шаг:</a:t>
            </a:r>
            <a:br>
              <a:rPr lang="ru-RU" altLang="ru-RU" sz="2600"/>
            </a:br>
            <a:r>
              <a:rPr lang="ru-RU" altLang="ru-RU" sz="2600"/>
              <a:t>Выполнение операции </a:t>
            </a:r>
          </a:p>
          <a:p>
            <a:r>
              <a:rPr lang="ru-RU" altLang="ru-RU" sz="2600"/>
              <a:t>7 шаг:</a:t>
            </a:r>
            <a:br>
              <a:rPr lang="ru-RU" altLang="ru-RU" sz="2600"/>
            </a:br>
            <a:r>
              <a:rPr lang="ru-RU" altLang="ru-RU" sz="2600"/>
              <a:t>Результат выполнения операции-&gt;ШД «запись в ОП» -&gt;ШУ </a:t>
            </a:r>
          </a:p>
          <a:p>
            <a:r>
              <a:rPr lang="ru-RU" altLang="ru-RU" sz="2600"/>
              <a:t>8 шаг:</a:t>
            </a:r>
            <a:br>
              <a:rPr lang="ru-RU" altLang="ru-RU" sz="2600"/>
            </a:br>
            <a:r>
              <a:rPr lang="ru-RU" altLang="ru-RU" sz="2600"/>
              <a:t>Процессор получает по ШУ сигнал «выполнено ОП» и переходит к выборке очередной команды, то есть переходит к пункту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ru-RU" altLang="ru-RU" sz="2800"/>
              <a:t>Основные характеристики центральных и периферийных устройств, системной шины</a:t>
            </a:r>
          </a:p>
        </p:txBody>
      </p:sp>
      <p:sp>
        <p:nvSpPr>
          <p:cNvPr id="174083"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2100"/>
              <a:t>К </a:t>
            </a:r>
            <a:r>
              <a:rPr lang="ru-RU" altLang="ru-RU" sz="2100" b="1"/>
              <a:t>центральным</a:t>
            </a:r>
            <a:r>
              <a:rPr lang="ru-RU" altLang="ru-RU" sz="2100"/>
              <a:t> (системным) устройствам ПК относятся прежде всего центральный процессор и оперативная память.</a:t>
            </a:r>
            <a:endParaRPr lang="ru-RU" altLang="ru-RU" sz="2100" b="1"/>
          </a:p>
          <a:p>
            <a:pPr>
              <a:lnSpc>
                <a:spcPct val="80000"/>
              </a:lnSpc>
              <a:buFont typeface="Wingdings" panose="05000000000000000000" pitchFamily="2" charset="2"/>
              <a:buNone/>
            </a:pPr>
            <a:r>
              <a:rPr lang="ru-RU" altLang="ru-RU" sz="2100" b="1"/>
              <a:t>Периферийными</a:t>
            </a:r>
            <a:r>
              <a:rPr lang="ru-RU" altLang="ru-RU" sz="2100"/>
              <a:t> устройствами компьютера являются:</a:t>
            </a:r>
          </a:p>
          <a:p>
            <a:pPr>
              <a:lnSpc>
                <a:spcPct val="80000"/>
              </a:lnSpc>
              <a:buFont typeface="Wingdings" panose="05000000000000000000" pitchFamily="2" charset="2"/>
              <a:buNone/>
            </a:pPr>
            <a:r>
              <a:rPr lang="ru-RU" altLang="ru-RU" sz="2100"/>
              <a:t>дисплей, клавиатура, манипуляторы — мышь, джойстик, световое перо и т. п., винчестер, дисководы — для гибких дисков, компакт-дисков и т. п., принтер, плоттер, сканер, модем и пр.</a:t>
            </a:r>
          </a:p>
          <a:p>
            <a:pPr>
              <a:lnSpc>
                <a:spcPct val="80000"/>
              </a:lnSpc>
              <a:buFont typeface="Wingdings" panose="05000000000000000000" pitchFamily="2" charset="2"/>
              <a:buNone/>
            </a:pPr>
            <a:r>
              <a:rPr lang="ru-RU" altLang="ru-RU" sz="2100" b="1"/>
              <a:t>Системная</a:t>
            </a:r>
            <a:r>
              <a:rPr lang="ru-RU" altLang="ru-RU" sz="2100"/>
              <a:t> </a:t>
            </a:r>
            <a:r>
              <a:rPr lang="ru-RU" altLang="ru-RU" sz="2100" b="1"/>
              <a:t>шина</a:t>
            </a:r>
            <a:r>
              <a:rPr lang="ru-RU" altLang="ru-RU" sz="2100"/>
              <a:t> предназначена для обеспечения передачи данных между периферийными устройствами и центральным процессором, а также оперативной памятью.</a:t>
            </a:r>
            <a:br>
              <a:rPr lang="ru-RU" altLang="ru-RU" sz="2100"/>
            </a:br>
            <a:endParaRPr lang="ru-RU" altLang="ru-RU" sz="21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ru-RU" altLang="ru-RU" sz="2800"/>
              <a:t>Взаимодействие центральных и периферийных устройств, организация ввода-вывода информации</a:t>
            </a:r>
          </a:p>
        </p:txBody>
      </p:sp>
      <p:sp>
        <p:nvSpPr>
          <p:cNvPr id="175107"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sz="2100"/>
              <a:t>Одной из функций центрального процессора является обеспечение процесса ввода и вывода информации, то есть взаимодействия с периферийными устройствами.</a:t>
            </a:r>
          </a:p>
          <a:p>
            <a:pPr>
              <a:lnSpc>
                <a:spcPct val="90000"/>
              </a:lnSpc>
              <a:buFont typeface="Wingdings" panose="05000000000000000000" pitchFamily="2" charset="2"/>
              <a:buNone/>
            </a:pPr>
            <a:r>
              <a:rPr lang="ru-RU" altLang="ru-RU" sz="2100"/>
              <a:t>Периферийные устройства, использующие IBM PC-совместимые компьютеры, присоединяются к ним через так называемые устройства сопряжения, или адаптеры.</a:t>
            </a:r>
          </a:p>
          <a:p>
            <a:pPr>
              <a:lnSpc>
                <a:spcPct val="90000"/>
              </a:lnSpc>
              <a:buFont typeface="Wingdings" panose="05000000000000000000" pitchFamily="2" charset="2"/>
              <a:buNone/>
            </a:pPr>
            <a:r>
              <a:rPr lang="ru-RU" altLang="ru-RU" sz="2100"/>
              <a:t>Взаимодействие периферийных устройств с адаптером происходит через порты ввода и вывода.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ru-RU" altLang="ru-RU" sz="3400"/>
              <a:t>Классификация периферийных устройств</a:t>
            </a:r>
          </a:p>
        </p:txBody>
      </p:sp>
      <p:sp>
        <p:nvSpPr>
          <p:cNvPr id="176131"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900"/>
              <a:t>Основные функциональные классы периферийных устройств:</a:t>
            </a:r>
          </a:p>
          <a:p>
            <a:pPr>
              <a:lnSpc>
                <a:spcPct val="80000"/>
              </a:lnSpc>
            </a:pPr>
            <a:r>
              <a:rPr lang="ru-RU" altLang="ru-RU" sz="1900"/>
              <a:t>ПУ, предназначенные для связи с пользователем. К ним относят различные устройства ввода (</a:t>
            </a:r>
            <a:r>
              <a:rPr lang="ru-RU" altLang="ru-RU" sz="1900" i="1"/>
              <a:t>клавиатуры</a:t>
            </a:r>
            <a:r>
              <a:rPr lang="ru-RU" altLang="ru-RU" sz="1900"/>
              <a:t>, </a:t>
            </a:r>
            <a:r>
              <a:rPr lang="ru-RU" altLang="ru-RU" sz="1900" i="1"/>
              <a:t>сканеры</a:t>
            </a:r>
            <a:r>
              <a:rPr lang="ru-RU" altLang="ru-RU" sz="1900"/>
              <a:t>, а также манипуляторы - </a:t>
            </a:r>
            <a:r>
              <a:rPr lang="ru-RU" altLang="ru-RU" sz="1900" i="1"/>
              <a:t>мыши</a:t>
            </a:r>
            <a:r>
              <a:rPr lang="ru-RU" altLang="ru-RU" sz="1900"/>
              <a:t>, трекболы и джойстики), устройства вывода (</a:t>
            </a:r>
            <a:r>
              <a:rPr lang="ru-RU" altLang="ru-RU" sz="1900" i="1"/>
              <a:t>мониторы</a:t>
            </a:r>
            <a:r>
              <a:rPr lang="ru-RU" altLang="ru-RU" sz="1900"/>
              <a:t>, индикаторы, </a:t>
            </a:r>
            <a:r>
              <a:rPr lang="ru-RU" altLang="ru-RU" sz="1900" i="1"/>
              <a:t>принтеры</a:t>
            </a:r>
            <a:r>
              <a:rPr lang="ru-RU" altLang="ru-RU" sz="1900"/>
              <a:t>, графопостроители и т.п.) и интерактивные устройства (терминалы, ЖК-планшеты с сенсорным вводом и др.) </a:t>
            </a:r>
          </a:p>
          <a:p>
            <a:pPr>
              <a:lnSpc>
                <a:spcPct val="80000"/>
              </a:lnSpc>
            </a:pPr>
            <a:r>
              <a:rPr lang="ru-RU" altLang="ru-RU" sz="1900"/>
              <a:t>устройства массовой памяти (винчестеры, дисководы, стримеры , накопители на оптических дисках, флэш-память и др.) </a:t>
            </a:r>
          </a:p>
          <a:p>
            <a:pPr>
              <a:lnSpc>
                <a:spcPct val="80000"/>
              </a:lnSpc>
            </a:pPr>
            <a:r>
              <a:rPr lang="ru-RU" altLang="ru-RU" sz="1900"/>
              <a:t>устройства связи с объектом управления (АЦП, ЦАП, датчики, цифровые регуляторы, реле и т.д.) </a:t>
            </a:r>
          </a:p>
          <a:p>
            <a:pPr>
              <a:lnSpc>
                <a:spcPct val="80000"/>
              </a:lnSpc>
            </a:pPr>
            <a:r>
              <a:rPr lang="ru-RU" altLang="ru-RU" sz="1900"/>
              <a:t>средства передачи данных на большие расстояния (средства телекоммуникации) (модемы, сетевые адаптеры).</a:t>
            </a:r>
          </a:p>
          <a:p>
            <a:pPr>
              <a:lnSpc>
                <a:spcPct val="80000"/>
              </a:lnSpc>
            </a:pPr>
            <a:endParaRPr lang="ru-RU" altLang="ru-RU" sz="19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ru-RU" altLang="ru-RU" sz="2800"/>
              <a:t>Структурная организация и взаимодействие узлов и устройств ЭВМ при выполнении основных команд ЭВМ</a:t>
            </a:r>
          </a:p>
        </p:txBody>
      </p:sp>
      <p:sp>
        <p:nvSpPr>
          <p:cNvPr id="177155" name="Rectangle 3"/>
          <p:cNvSpPr>
            <a:spLocks noGrp="1" noChangeArrowheads="1"/>
          </p:cNvSpPr>
          <p:nvPr>
            <p:ph type="body" idx="1"/>
          </p:nvPr>
        </p:nvSpPr>
        <p:spPr/>
        <p:txBody>
          <a:bodyPr/>
          <a:lstStyle/>
          <a:p>
            <a:r>
              <a:rPr lang="ru-RU" altLang="ru-RU"/>
              <a:t>Интернет</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ru-RU" altLang="ru-RU"/>
              <a:t>Системы адресации</a:t>
            </a:r>
          </a:p>
        </p:txBody>
      </p:sp>
      <p:sp>
        <p:nvSpPr>
          <p:cNvPr id="178179"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2100"/>
              <a:t>Системы адресации используемые в мини-ЭВМ</a:t>
            </a:r>
            <a:r>
              <a:rPr lang="en-US" altLang="ru-RU" sz="2100"/>
              <a:t> (11 </a:t>
            </a:r>
            <a:r>
              <a:rPr lang="ru-RU" altLang="ru-RU" sz="2100"/>
              <a:t>шт).       </a:t>
            </a:r>
            <a:endParaRPr lang="en-US" altLang="ru-RU" sz="2100"/>
          </a:p>
          <a:p>
            <a:pPr>
              <a:lnSpc>
                <a:spcPct val="80000"/>
              </a:lnSpc>
            </a:pPr>
            <a:r>
              <a:rPr lang="ru-RU" altLang="ru-RU" sz="2100"/>
              <a:t>Регистровый режим адресации.       </a:t>
            </a:r>
            <a:endParaRPr lang="en-US" altLang="ru-RU" sz="2100"/>
          </a:p>
          <a:p>
            <a:pPr>
              <a:lnSpc>
                <a:spcPct val="80000"/>
              </a:lnSpc>
            </a:pPr>
            <a:r>
              <a:rPr lang="ru-RU" altLang="ru-RU" sz="2100"/>
              <a:t>Косвенно регистровый режим адресации.       </a:t>
            </a:r>
            <a:endParaRPr lang="en-US" altLang="ru-RU" sz="2100"/>
          </a:p>
          <a:p>
            <a:pPr>
              <a:lnSpc>
                <a:spcPct val="80000"/>
              </a:lnSpc>
            </a:pPr>
            <a:r>
              <a:rPr lang="ru-RU" altLang="ru-RU" sz="2100"/>
              <a:t>Режим с автоувеличением.       </a:t>
            </a:r>
            <a:endParaRPr lang="en-US" altLang="ru-RU" sz="2100"/>
          </a:p>
          <a:p>
            <a:pPr>
              <a:lnSpc>
                <a:spcPct val="80000"/>
              </a:lnSpc>
            </a:pPr>
            <a:r>
              <a:rPr lang="ru-RU" altLang="ru-RU" sz="2100"/>
              <a:t>Режим с автоуменьшением.       </a:t>
            </a:r>
            <a:endParaRPr lang="en-US" altLang="ru-RU" sz="2100"/>
          </a:p>
          <a:p>
            <a:pPr>
              <a:lnSpc>
                <a:spcPct val="80000"/>
              </a:lnSpc>
            </a:pPr>
            <a:r>
              <a:rPr lang="ru-RU" altLang="ru-RU" sz="2100"/>
              <a:t>Косвенный с автоувеличением.       </a:t>
            </a:r>
            <a:endParaRPr lang="en-US" altLang="ru-RU" sz="2100"/>
          </a:p>
          <a:p>
            <a:pPr>
              <a:lnSpc>
                <a:spcPct val="80000"/>
              </a:lnSpc>
            </a:pPr>
            <a:r>
              <a:rPr lang="ru-RU" altLang="ru-RU" sz="2100"/>
              <a:t>Режим смещения.       </a:t>
            </a:r>
            <a:endParaRPr lang="en-US" altLang="ru-RU" sz="2100"/>
          </a:p>
          <a:p>
            <a:pPr>
              <a:lnSpc>
                <a:spcPct val="80000"/>
              </a:lnSpc>
            </a:pPr>
            <a:r>
              <a:rPr lang="ru-RU" altLang="ru-RU" sz="2100"/>
              <a:t>Косвенный смещения.       </a:t>
            </a:r>
            <a:endParaRPr lang="en-US" altLang="ru-RU" sz="2100"/>
          </a:p>
          <a:p>
            <a:pPr>
              <a:lnSpc>
                <a:spcPct val="80000"/>
              </a:lnSpc>
            </a:pPr>
            <a:r>
              <a:rPr lang="ru-RU" altLang="ru-RU" sz="2100"/>
              <a:t>Режим короткого литерала.       </a:t>
            </a:r>
            <a:endParaRPr lang="en-US" altLang="ru-RU" sz="2100"/>
          </a:p>
          <a:p>
            <a:pPr>
              <a:lnSpc>
                <a:spcPct val="80000"/>
              </a:lnSpc>
            </a:pPr>
            <a:r>
              <a:rPr lang="ru-RU" altLang="ru-RU" sz="2100"/>
              <a:t>Индексный режим.      </a:t>
            </a:r>
            <a:endParaRPr lang="en-US" altLang="ru-RU" sz="2100"/>
          </a:p>
          <a:p>
            <a:pPr>
              <a:lnSpc>
                <a:spcPct val="80000"/>
              </a:lnSpc>
            </a:pPr>
            <a:r>
              <a:rPr lang="ru-RU" altLang="ru-RU" sz="2100"/>
              <a:t>Режимы адресации с использованием счетчика инструкций.      </a:t>
            </a:r>
            <a:endParaRPr lang="en-US" altLang="ru-RU" sz="2100"/>
          </a:p>
          <a:p>
            <a:pPr>
              <a:lnSpc>
                <a:spcPct val="80000"/>
              </a:lnSpc>
            </a:pPr>
            <a:r>
              <a:rPr lang="ru-RU" altLang="ru-RU" sz="2100"/>
              <a:t>Адресация переходов.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ru-RU" altLang="ru-RU" sz="3400"/>
              <a:t>Архитектурно-функциональные принципы</a:t>
            </a:r>
          </a:p>
        </p:txBody>
      </p:sp>
      <p:sp>
        <p:nvSpPr>
          <p:cNvPr id="261123"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500"/>
              <a:t>ППУ включает в себя несколько архитектурно – функциональных принципов.</a:t>
            </a:r>
          </a:p>
          <a:p>
            <a:pPr>
              <a:lnSpc>
                <a:spcPct val="80000"/>
              </a:lnSpc>
              <a:buFont typeface="Wingdings" panose="05000000000000000000" pitchFamily="2" charset="2"/>
              <a:buNone/>
            </a:pPr>
            <a:endParaRPr lang="ru-RU" altLang="ru-RU" sz="1500"/>
          </a:p>
          <a:p>
            <a:pPr>
              <a:lnSpc>
                <a:spcPct val="80000"/>
              </a:lnSpc>
            </a:pPr>
            <a:r>
              <a:rPr lang="ru-RU" altLang="ru-RU" sz="1500"/>
              <a:t>Любой алгоритм представляется в виде некоторой последовательности управляющих слов – команд. Каждая отдельная команда определяет простой (единичный) шаг преобразования информации.</a:t>
            </a:r>
          </a:p>
          <a:p>
            <a:pPr>
              <a:lnSpc>
                <a:spcPct val="80000"/>
              </a:lnSpc>
            </a:pPr>
            <a:endParaRPr lang="ru-RU" altLang="ru-RU" sz="1500"/>
          </a:p>
          <a:p>
            <a:pPr>
              <a:lnSpc>
                <a:spcPct val="80000"/>
              </a:lnSpc>
            </a:pPr>
            <a:r>
              <a:rPr lang="ru-RU" altLang="ru-RU" sz="1500"/>
              <a:t>Принцип условного перехода. В процессе вычислений в зависимости от полученных промежуточных результатов возможен автоматический переход на тот или иной участок программы.</a:t>
            </a:r>
          </a:p>
          <a:p>
            <a:pPr>
              <a:lnSpc>
                <a:spcPct val="80000"/>
              </a:lnSpc>
            </a:pPr>
            <a:endParaRPr lang="ru-RU" altLang="ru-RU" sz="1500"/>
          </a:p>
          <a:p>
            <a:pPr>
              <a:lnSpc>
                <a:spcPct val="80000"/>
              </a:lnSpc>
            </a:pPr>
            <a:r>
              <a:rPr lang="ru-RU" altLang="ru-RU" sz="1500"/>
              <a:t>Принцип хранимой программы. Команды в ЭВМ представляются в такой же кодируемой форме, как и любые данные и хранятся в таком оперативном запоминающем устройстве (ОЗУ). Это значит, что если рассматривать содержимое памяти, то без какой-то команды невозможно различить данные и команды. Следовательно, любые команды можно принципиально обрабатывать как данные (информация в ЭВМ отличается не представлением, а способом ее использования).</a:t>
            </a:r>
          </a:p>
          <a:p>
            <a:pPr>
              <a:lnSpc>
                <a:spcPct val="80000"/>
              </a:lnSpc>
            </a:pPr>
            <a:endParaRPr lang="ru-RU" altLang="ru-RU" sz="1500"/>
          </a:p>
          <a:p>
            <a:pPr>
              <a:lnSpc>
                <a:spcPct val="80000"/>
              </a:lnSpc>
            </a:pPr>
            <a:r>
              <a:rPr lang="ru-RU" altLang="ru-RU" sz="1500"/>
              <a:t>Принцип двоичного кодирования.</a:t>
            </a:r>
          </a:p>
          <a:p>
            <a:pPr>
              <a:lnSpc>
                <a:spcPct val="80000"/>
              </a:lnSpc>
            </a:pPr>
            <a:r>
              <a:rPr lang="ru-RU" altLang="ru-RU" sz="1500"/>
              <a:t>Принцип иерархии запоминающих устройств (ЗУ).</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ru-RU" altLang="ru-RU"/>
              <a:t>Системы адресации</a:t>
            </a:r>
          </a:p>
        </p:txBody>
      </p:sp>
      <p:sp>
        <p:nvSpPr>
          <p:cNvPr id="387075"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900"/>
              <a:t>Системы адресации используемые в ПЭВМ (12 шт).       </a:t>
            </a:r>
          </a:p>
          <a:p>
            <a:pPr>
              <a:lnSpc>
                <a:spcPct val="80000"/>
              </a:lnSpc>
            </a:pPr>
            <a:r>
              <a:rPr lang="ru-RU" altLang="ru-RU" sz="1900"/>
              <a:t>Непосредственная адресация.       </a:t>
            </a:r>
          </a:p>
          <a:p>
            <a:pPr>
              <a:lnSpc>
                <a:spcPct val="80000"/>
              </a:lnSpc>
            </a:pPr>
            <a:r>
              <a:rPr lang="ru-RU" altLang="ru-RU" sz="1900"/>
              <a:t>Регистровая адресация.       </a:t>
            </a:r>
          </a:p>
          <a:p>
            <a:pPr>
              <a:lnSpc>
                <a:spcPct val="80000"/>
              </a:lnSpc>
            </a:pPr>
            <a:r>
              <a:rPr lang="ru-RU" altLang="ru-RU" sz="1900"/>
              <a:t>Косвенно-регистровая адресация. </a:t>
            </a:r>
          </a:p>
          <a:p>
            <a:pPr>
              <a:lnSpc>
                <a:spcPct val="80000"/>
              </a:lnSpc>
            </a:pPr>
            <a:r>
              <a:rPr lang="ru-RU" altLang="ru-RU" sz="1900"/>
              <a:t>Прямая адресация.       </a:t>
            </a:r>
          </a:p>
          <a:p>
            <a:pPr>
              <a:lnSpc>
                <a:spcPct val="80000"/>
              </a:lnSpc>
            </a:pPr>
            <a:r>
              <a:rPr lang="ru-RU" altLang="ru-RU" sz="1900"/>
              <a:t>Базовая адресация.       </a:t>
            </a:r>
          </a:p>
          <a:p>
            <a:pPr>
              <a:lnSpc>
                <a:spcPct val="80000"/>
              </a:lnSpc>
            </a:pPr>
            <a:r>
              <a:rPr lang="ru-RU" altLang="ru-RU" sz="1900"/>
              <a:t>Индексная адресация.       </a:t>
            </a:r>
          </a:p>
          <a:p>
            <a:pPr>
              <a:lnSpc>
                <a:spcPct val="80000"/>
              </a:lnSpc>
            </a:pPr>
            <a:r>
              <a:rPr lang="ru-RU" altLang="ru-RU" sz="1900"/>
              <a:t>Базово-индексная адресация.       </a:t>
            </a:r>
          </a:p>
          <a:p>
            <a:pPr>
              <a:lnSpc>
                <a:spcPct val="80000"/>
              </a:lnSpc>
            </a:pPr>
            <a:r>
              <a:rPr lang="ru-RU" altLang="ru-RU" sz="1900"/>
              <a:t>Базово-индексная адресация со смещением.       </a:t>
            </a:r>
          </a:p>
          <a:p>
            <a:pPr>
              <a:lnSpc>
                <a:spcPct val="80000"/>
              </a:lnSpc>
            </a:pPr>
            <a:r>
              <a:rPr lang="ru-RU" altLang="ru-RU" sz="1900"/>
              <a:t>Индексная адресация с масштабированием.      </a:t>
            </a:r>
          </a:p>
          <a:p>
            <a:pPr>
              <a:lnSpc>
                <a:spcPct val="80000"/>
              </a:lnSpc>
            </a:pPr>
            <a:r>
              <a:rPr lang="ru-RU" altLang="ru-RU" sz="1900"/>
              <a:t>Базово-индексная адресация со смещением.      </a:t>
            </a:r>
          </a:p>
          <a:p>
            <a:pPr>
              <a:lnSpc>
                <a:spcPct val="80000"/>
              </a:lnSpc>
            </a:pPr>
            <a:r>
              <a:rPr lang="ru-RU" altLang="ru-RU" sz="1900"/>
              <a:t>Базово-индексная адресация со смещением и с масштабированием.      </a:t>
            </a:r>
          </a:p>
          <a:p>
            <a:pPr>
              <a:lnSpc>
                <a:spcPct val="80000"/>
              </a:lnSpc>
            </a:pPr>
            <a:r>
              <a:rPr lang="ru-RU" altLang="ru-RU" sz="1900"/>
              <a:t>Относительная адресация.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ru-RU" altLang="ru-RU"/>
              <a:t>Адресация</a:t>
            </a:r>
          </a:p>
        </p:txBody>
      </p:sp>
      <p:sp>
        <p:nvSpPr>
          <p:cNvPr id="388099" name="Rectangle 3"/>
          <p:cNvSpPr>
            <a:spLocks noGrp="1" noChangeArrowheads="1"/>
          </p:cNvSpPr>
          <p:nvPr>
            <p:ph type="body" idx="1"/>
          </p:nvPr>
        </p:nvSpPr>
        <p:spPr/>
        <p:txBody>
          <a:bodyPr/>
          <a:lstStyle/>
          <a:p>
            <a:pPr>
              <a:lnSpc>
                <a:spcPct val="80000"/>
              </a:lnSpc>
            </a:pPr>
            <a:r>
              <a:rPr lang="ru-RU" altLang="ru-RU" sz="1900"/>
              <a:t>Непосредственная IMUL  AX,5 </a:t>
            </a:r>
          </a:p>
          <a:p>
            <a:pPr>
              <a:lnSpc>
                <a:spcPct val="80000"/>
              </a:lnSpc>
            </a:pPr>
            <a:r>
              <a:rPr lang="ru-RU" altLang="ru-RU" sz="1900"/>
              <a:t>Регистровая PUSH DS </a:t>
            </a:r>
          </a:p>
          <a:p>
            <a:pPr>
              <a:lnSpc>
                <a:spcPct val="80000"/>
              </a:lnSpc>
            </a:pPr>
            <a:r>
              <a:rPr lang="ru-RU" altLang="ru-RU" sz="1900"/>
              <a:t>Косвенно-регистровая MOV EBX,[EDI] </a:t>
            </a:r>
          </a:p>
          <a:p>
            <a:pPr>
              <a:lnSpc>
                <a:spcPct val="80000"/>
              </a:lnSpc>
            </a:pPr>
            <a:r>
              <a:rPr lang="ru-RU" altLang="ru-RU" sz="1900"/>
              <a:t>Прямая MOV EAX,[1994h] </a:t>
            </a:r>
          </a:p>
          <a:p>
            <a:pPr>
              <a:lnSpc>
                <a:spcPct val="80000"/>
              </a:lnSpc>
            </a:pPr>
            <a:r>
              <a:rPr lang="ru-RU" altLang="ru-RU" sz="1900"/>
              <a:t>Базовая ADD AX,[BP+10h]</a:t>
            </a:r>
          </a:p>
          <a:p>
            <a:pPr>
              <a:lnSpc>
                <a:spcPct val="80000"/>
              </a:lnSpc>
            </a:pPr>
            <a:r>
              <a:rPr lang="ru-RU" altLang="ru-RU" sz="1900"/>
              <a:t>Индексная MOV WORD PTR ES:[DI+2],AX </a:t>
            </a:r>
          </a:p>
          <a:p>
            <a:pPr>
              <a:lnSpc>
                <a:spcPct val="80000"/>
              </a:lnSpc>
            </a:pPr>
            <a:r>
              <a:rPr lang="ru-RU" altLang="ru-RU" sz="1900"/>
              <a:t>Базово-индексная MOV AX,[BP+SI] </a:t>
            </a:r>
          </a:p>
          <a:p>
            <a:pPr>
              <a:lnSpc>
                <a:spcPct val="80000"/>
              </a:lnSpc>
            </a:pPr>
            <a:r>
              <a:rPr lang="ru-RU" altLang="ru-RU" sz="1900"/>
              <a:t>Базово-индексная со смещением </a:t>
            </a:r>
            <a:r>
              <a:rPr lang="en-US" altLang="ru-RU" sz="1900"/>
              <a:t>MOV </a:t>
            </a:r>
            <a:r>
              <a:rPr lang="ru-RU" altLang="ru-RU" sz="1900"/>
              <a:t>EAX,[EAX+EAX] </a:t>
            </a:r>
          </a:p>
          <a:p>
            <a:pPr>
              <a:lnSpc>
                <a:spcPct val="80000"/>
              </a:lnSpc>
            </a:pPr>
            <a:r>
              <a:rPr lang="ru-RU" altLang="ru-RU" sz="1900"/>
              <a:t>Индексная адресация с масштабированием</a:t>
            </a:r>
          </a:p>
          <a:p>
            <a:pPr>
              <a:lnSpc>
                <a:spcPct val="80000"/>
              </a:lnSpc>
            </a:pPr>
            <a:r>
              <a:rPr lang="ru-RU" altLang="ru-RU" sz="1900"/>
              <a:t>Базово-индексная адресация со смещением</a:t>
            </a:r>
          </a:p>
          <a:p>
            <a:pPr>
              <a:lnSpc>
                <a:spcPct val="80000"/>
              </a:lnSpc>
            </a:pPr>
            <a:r>
              <a:rPr lang="ru-RU" altLang="ru-RU" sz="1900"/>
              <a:t>Базово-индексная адресация со смещением и с масштабированием </a:t>
            </a:r>
            <a:endParaRPr lang="en-US" altLang="ru-RU" sz="1900"/>
          </a:p>
          <a:p>
            <a:pPr>
              <a:lnSpc>
                <a:spcPct val="80000"/>
              </a:lnSpc>
            </a:pPr>
            <a:r>
              <a:rPr lang="ru-RU" altLang="ru-RU" sz="1900"/>
              <a:t>Относительная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ru-RU" altLang="ru-RU" sz="3400"/>
              <a:t>Технология выполнения основных команд ЭВМ</a:t>
            </a:r>
          </a:p>
        </p:txBody>
      </p:sp>
      <p:sp>
        <p:nvSpPr>
          <p:cNvPr id="179203" name="Rectangle 3"/>
          <p:cNvSpPr>
            <a:spLocks noGrp="1" noChangeArrowheads="1"/>
          </p:cNvSpPr>
          <p:nvPr>
            <p:ph type="body" idx="1"/>
          </p:nvPr>
        </p:nvSpPr>
        <p:spPr/>
        <p:txBody>
          <a:bodyPr/>
          <a:lstStyle/>
          <a:p>
            <a:pPr>
              <a:buFont typeface="Wingdings" panose="05000000000000000000" pitchFamily="2" charset="2"/>
              <a:buNone/>
            </a:pPr>
            <a:r>
              <a:rPr lang="ru-RU" altLang="ru-RU" b="1"/>
              <a:t>Команда</a:t>
            </a:r>
            <a:r>
              <a:rPr lang="ru-RU" altLang="ru-RU"/>
              <a:t> </a:t>
            </a:r>
            <a:r>
              <a:rPr lang="ru-RU" altLang="ru-RU" b="1"/>
              <a:t>ЭВМ</a:t>
            </a:r>
            <a:r>
              <a:rPr lang="ru-RU" altLang="ru-RU"/>
              <a:t> обычно состоит из двух частей - операционной и адресной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ru-RU" altLang="ru-RU"/>
              <a:t>Тема </a:t>
            </a:r>
            <a:r>
              <a:rPr lang="en-US" altLang="ru-RU"/>
              <a:t>5</a:t>
            </a:r>
            <a:endParaRPr lang="ru-RU" altLang="ru-RU"/>
          </a:p>
        </p:txBody>
      </p:sp>
      <p:sp>
        <p:nvSpPr>
          <p:cNvPr id="180227" name="Rectangle 3"/>
          <p:cNvSpPr>
            <a:spLocks noGrp="1" noChangeArrowheads="1"/>
          </p:cNvSpPr>
          <p:nvPr>
            <p:ph type="body" idx="1"/>
          </p:nvPr>
        </p:nvSpPr>
        <p:spPr/>
        <p:txBody>
          <a:bodyPr/>
          <a:lstStyle/>
          <a:p>
            <a:pPr>
              <a:buFont typeface="Wingdings" panose="05000000000000000000" pitchFamily="2" charset="2"/>
              <a:buNone/>
            </a:pPr>
            <a:r>
              <a:rPr lang="ru-RU" altLang="ru-RU" b="1" i="1"/>
              <a:t>Функциональная и структурная организация процессора, микропроцессоры для IMB-совместимых ПЭВМ</a:t>
            </a:r>
            <a:r>
              <a:rPr lang="ru-RU" altLang="ru-RU"/>
              <a:t>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ru-RU" altLang="ru-RU"/>
              <a:t>Учебные вопросы</a:t>
            </a:r>
            <a:r>
              <a:rPr lang="en-US" altLang="ru-RU"/>
              <a:t>:</a:t>
            </a:r>
            <a:endParaRPr lang="ru-RU" altLang="ru-RU"/>
          </a:p>
        </p:txBody>
      </p:sp>
      <p:sp>
        <p:nvSpPr>
          <p:cNvPr id="181251" name="Rectangle 3"/>
          <p:cNvSpPr>
            <a:spLocks noGrp="1" noChangeArrowheads="1"/>
          </p:cNvSpPr>
          <p:nvPr>
            <p:ph type="body" idx="1"/>
          </p:nvPr>
        </p:nvSpPr>
        <p:spPr/>
        <p:txBody>
          <a:bodyPr/>
          <a:lstStyle/>
          <a:p>
            <a:pPr>
              <a:lnSpc>
                <a:spcPct val="80000"/>
              </a:lnSpc>
            </a:pPr>
            <a:r>
              <a:rPr lang="ru-RU" altLang="ru-RU" sz="1700"/>
              <a:t>Назначение и структура центрального процессора (ЦП), состав устройств.</a:t>
            </a:r>
            <a:endParaRPr lang="en-US" altLang="ru-RU" sz="1700"/>
          </a:p>
          <a:p>
            <a:pPr>
              <a:lnSpc>
                <a:spcPct val="80000"/>
              </a:lnSpc>
            </a:pPr>
            <a:r>
              <a:rPr lang="ru-RU" altLang="ru-RU" sz="1700"/>
              <a:t>Центральное устройство управления (УУ).</a:t>
            </a:r>
            <a:endParaRPr lang="en-US" altLang="ru-RU" sz="1700"/>
          </a:p>
          <a:p>
            <a:pPr>
              <a:lnSpc>
                <a:spcPct val="80000"/>
              </a:lnSpc>
            </a:pPr>
            <a:r>
              <a:rPr lang="ru-RU" altLang="ru-RU" sz="1700"/>
              <a:t>Арифметико-логическое устройство (АЛУ): назначение, основные характеристики, обобщенная структурная схема.</a:t>
            </a:r>
            <a:endParaRPr lang="en-US" altLang="ru-RU" sz="1700"/>
          </a:p>
          <a:p>
            <a:pPr>
              <a:lnSpc>
                <a:spcPct val="80000"/>
              </a:lnSpc>
            </a:pPr>
            <a:r>
              <a:rPr lang="ru-RU" altLang="ru-RU" sz="1700"/>
              <a:t>Взаимодействие блоков АЛУ при выполнении различных арифметических и логических операций.</a:t>
            </a:r>
            <a:endParaRPr lang="en-US" altLang="ru-RU" sz="1700"/>
          </a:p>
          <a:p>
            <a:pPr>
              <a:lnSpc>
                <a:spcPct val="80000"/>
              </a:lnSpc>
            </a:pPr>
            <a:r>
              <a:rPr lang="ru-RU" altLang="ru-RU" sz="1700"/>
              <a:t>Архитектура и микроархитектура процессора.</a:t>
            </a:r>
            <a:endParaRPr lang="en-US" altLang="ru-RU" sz="1700"/>
          </a:p>
          <a:p>
            <a:pPr>
              <a:lnSpc>
                <a:spcPct val="80000"/>
              </a:lnSpc>
            </a:pPr>
            <a:r>
              <a:rPr lang="en-US" altLang="ru-RU" sz="1700"/>
              <a:t>RISC</a:t>
            </a:r>
            <a:r>
              <a:rPr lang="ru-RU" altLang="ru-RU" sz="1700"/>
              <a:t>- и </a:t>
            </a:r>
            <a:r>
              <a:rPr lang="en-US" altLang="ru-RU" sz="1700"/>
              <a:t>CISC</a:t>
            </a:r>
            <a:r>
              <a:rPr lang="ru-RU" altLang="ru-RU" sz="1700"/>
              <a:t>-процессоры, их использование в ПЭВМ будущих поколений.</a:t>
            </a:r>
          </a:p>
          <a:p>
            <a:pPr>
              <a:lnSpc>
                <a:spcPct val="80000"/>
              </a:lnSpc>
            </a:pPr>
            <a:r>
              <a:rPr lang="ru-RU" altLang="ru-RU" sz="1700"/>
              <a:t>Структура базового микропроцессора (МП) современных моделей для </a:t>
            </a:r>
            <a:r>
              <a:rPr lang="en-US" altLang="ru-RU" sz="1700"/>
              <a:t>IMB</a:t>
            </a:r>
            <a:r>
              <a:rPr lang="ru-RU" altLang="ru-RU" sz="1700"/>
              <a:t>-совместимых ПЭВМ, взаимодействие его узлов и блоков.</a:t>
            </a:r>
            <a:endParaRPr lang="en-US" altLang="ru-RU" sz="1700"/>
          </a:p>
          <a:p>
            <a:pPr>
              <a:lnSpc>
                <a:spcPct val="80000"/>
              </a:lnSpc>
            </a:pPr>
            <a:r>
              <a:rPr lang="ru-RU" altLang="ru-RU" sz="1700"/>
              <a:t>Параметры микропроцессоров.</a:t>
            </a:r>
            <a:endParaRPr lang="en-US" altLang="ru-RU" sz="1700"/>
          </a:p>
          <a:p>
            <a:pPr>
              <a:lnSpc>
                <a:spcPct val="80000"/>
              </a:lnSpc>
            </a:pPr>
            <a:r>
              <a:rPr lang="ru-RU" altLang="ru-RU" sz="1700"/>
              <a:t>Понятия: кэш-память, конвейеризация, разрядность, технология производства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ru-RU" altLang="ru-RU" sz="3000"/>
              <a:t>Назначение и структура центрального процессора (ЦП), состав устройств</a:t>
            </a:r>
          </a:p>
        </p:txBody>
      </p:sp>
      <p:sp>
        <p:nvSpPr>
          <p:cNvPr id="182275"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sz="2100" i="1"/>
              <a:t>Процессором</a:t>
            </a:r>
            <a:r>
              <a:rPr lang="ru-RU" altLang="ru-RU" sz="2100"/>
              <a:t> называется устройство, непосредственно осуществляющее процесс обработки данных и программное управление этим процессом. Процессор дешифрирует и выполняет команды программы, организует обращения к оперативной памяти, в нужных случаях инициирует работу периферийных устройств, воспринимает и обрабатывает запросы, поступающие из устройств машины и из внешней среды (“запросы прерывания”).</a:t>
            </a:r>
          </a:p>
          <a:p>
            <a:pPr>
              <a:lnSpc>
                <a:spcPct val="90000"/>
              </a:lnSpc>
              <a:buFont typeface="Wingdings" panose="05000000000000000000" pitchFamily="2" charset="2"/>
              <a:buNone/>
            </a:pPr>
            <a:r>
              <a:rPr lang="ru-RU" altLang="ru-RU" sz="2100"/>
              <a:t>Процессор занимает центральное место в структуре ЭВМ, так как он осуществляет управление взаимодействием всех устройств, входящих в состав ЭВМ.</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ru-RU" altLang="ru-RU" sz="3400"/>
              <a:t>Центральное устройство управления (УУ)</a:t>
            </a:r>
          </a:p>
        </p:txBody>
      </p:sp>
      <p:sp>
        <p:nvSpPr>
          <p:cNvPr id="183299"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sz="2100" b="1"/>
              <a:t>Устройство управления</a:t>
            </a:r>
            <a:r>
              <a:rPr lang="ru-RU" altLang="ru-RU" sz="2100"/>
              <a:t> организует процесс выполнения программ и координирует взаимодействие всех устройств ЭВМ во время её работы.</a:t>
            </a:r>
          </a:p>
          <a:p>
            <a:pPr>
              <a:lnSpc>
                <a:spcPct val="90000"/>
              </a:lnSpc>
              <a:buFont typeface="Wingdings" panose="05000000000000000000" pitchFamily="2" charset="2"/>
              <a:buNone/>
            </a:pPr>
            <a:r>
              <a:rPr lang="ru-RU" altLang="ru-RU" sz="2100"/>
              <a:t>Центральное устройство управления организует и координирует автоматическое взаимодействие всех устройств ЭВМ в процессе решения задачи.</a:t>
            </a:r>
          </a:p>
          <a:p>
            <a:pPr>
              <a:lnSpc>
                <a:spcPct val="90000"/>
              </a:lnSpc>
              <a:buFont typeface="Wingdings" panose="05000000000000000000" pitchFamily="2" charset="2"/>
              <a:buNone/>
            </a:pPr>
            <a:r>
              <a:rPr lang="ru-RU" altLang="ru-RU" sz="2100"/>
              <a:t>Основной задачей Центрального устройства управления является выборка из памяти кодов команд программ и их преобразование в необходимые последовательности синхронизирующих, разрешающих, устанавливающих, стробирующих и других сигналов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ru-RU" altLang="ru-RU" sz="2400"/>
              <a:t>Арифметико-логическое устройство (АЛУ): назначение, основные характеристики, обобщенная структурная схема</a:t>
            </a:r>
          </a:p>
        </p:txBody>
      </p:sp>
      <p:sp>
        <p:nvSpPr>
          <p:cNvPr id="184323"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700" i="1"/>
              <a:t>Арифметико-логическое устройство</a:t>
            </a:r>
            <a:r>
              <a:rPr lang="ru-RU" altLang="ru-RU" sz="1700"/>
              <a:t> процессора выполняет логические и арифметические операции над данными. В общем случае в АЛУ выполняются логические преобразования над логическими кодами фиксированной и переменной длины (над отдельными битами, группами бит, байтами и их последовательностями) , арифметические операции над числами с фиксированной и плавающей точками, над десятичными числами, обработка алфавитно-цифровых слов переменной длины и др. Характер выполняемой АЛУ операции задается командой программы.</a:t>
            </a:r>
          </a:p>
          <a:p>
            <a:pPr>
              <a:lnSpc>
                <a:spcPct val="80000"/>
              </a:lnSpc>
              <a:buFont typeface="Wingdings" panose="05000000000000000000" pitchFamily="2" charset="2"/>
              <a:buNone/>
            </a:pPr>
            <a:r>
              <a:rPr lang="ru-RU" altLang="ru-RU" sz="1700"/>
              <a:t>В процессоре может быть одно универсальное АЛУ для выполнения всех основных арифметических и логических преобразований или несколько специализированных для отдельных видов операций. В последнем случае увеличивается количество оборудования процессора, но повышается его быстродействие за счет специализации и упрощения схем выполнения отдельных операций.</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ru-RU" altLang="ru-RU" sz="2400"/>
              <a:t>Арифметико-логическое устройство (АЛУ): назначение, основные характеристики, обобщенная структурная схема</a:t>
            </a:r>
          </a:p>
        </p:txBody>
      </p:sp>
      <p:sp>
        <p:nvSpPr>
          <p:cNvPr id="332803"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500"/>
              <a:t>Обобщенная структурная схема АЛУ включает в себя следующие блоки:</a:t>
            </a:r>
            <a:br>
              <a:rPr lang="ru-RU" altLang="ru-RU" sz="1500"/>
            </a:br>
            <a:r>
              <a:rPr lang="ru-RU" altLang="ru-RU" sz="1500"/>
              <a:t>• блок регистров БРег, предназначенный для приёма и размещения операндов и результата операции;</a:t>
            </a:r>
            <a:br>
              <a:rPr lang="ru-RU" altLang="ru-RU" sz="1500"/>
            </a:br>
            <a:r>
              <a:rPr lang="ru-RU" altLang="ru-RU" sz="1500"/>
              <a:t>• блок арифметико-логических операций БАЛО, в котором осуществляется преобразование операндов согласно коду операции (КОП) в реализуемой команде;</a:t>
            </a:r>
            <a:br>
              <a:rPr lang="ru-RU" altLang="ru-RU" sz="1500"/>
            </a:br>
            <a:r>
              <a:rPr lang="ru-RU" altLang="ru-RU" sz="1500"/>
              <a:t>• блок контроля БКонтр, обеспечивающий непрерывный оперативный контроль и диагностику ошибок;</a:t>
            </a:r>
            <a:br>
              <a:rPr lang="ru-RU" altLang="ru-RU" sz="1500"/>
            </a:br>
            <a:r>
              <a:rPr lang="ru-RU" altLang="ru-RU" sz="1500"/>
              <a:t>• блок управления БУ, в котором формируются импульсы синхронизации ИС, координирующие взаимодействие всех блоков АЛУ между собой и с другими блоками процессора.</a:t>
            </a:r>
            <a:br>
              <a:rPr lang="ru-RU" altLang="ru-RU" sz="1500"/>
            </a:br>
            <a:br>
              <a:rPr lang="ru-RU" altLang="ru-RU" sz="1500"/>
            </a:br>
            <a:r>
              <a:rPr lang="ru-RU" altLang="ru-RU" sz="1500"/>
              <a:t>Устройство работает в соответствии с сообщаемыми ему кодами операций КОП, которые нужно выполнить над переменными, помещаемыми в регистры. На разных этапах выполнения команды операции производится анализ преобразований информации, и на основании сигналов признаков ПР блок БУ формирует и выдает осведомительный сигнал ОС, характеризующий некоторое состояние процессора. В асинхронных АЛУ выполнение операции производится по сигналу НО (начало операции), а переход к выполнению очередной команды — по сигналу КО (конец операции).</a:t>
            </a:r>
            <a:br>
              <a:rPr lang="ru-RU" altLang="ru-RU" sz="1500"/>
            </a:br>
            <a:endParaRPr lang="ru-RU" altLang="ru-RU" sz="15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ru-RU" altLang="ru-RU" sz="2800"/>
              <a:t>Арифметико-логическое устройство (АЛУ): назначение</a:t>
            </a:r>
          </a:p>
        </p:txBody>
      </p:sp>
      <p:sp>
        <p:nvSpPr>
          <p:cNvPr id="333829" name="Rectangle 5"/>
          <p:cNvSpPr>
            <a:spLocks noGrp="1" noChangeArrowheads="1"/>
          </p:cNvSpPr>
          <p:nvPr>
            <p:ph type="body" idx="1"/>
          </p:nvPr>
        </p:nvSpPr>
        <p:spPr/>
        <p:txBody>
          <a:bodyPr/>
          <a:lstStyle/>
          <a:p>
            <a:pPr>
              <a:lnSpc>
                <a:spcPct val="80000"/>
              </a:lnSpc>
            </a:pPr>
            <a:r>
              <a:rPr lang="ru-RU" altLang="ru-RU" sz="1900"/>
              <a:t>Арифметико-логическое устройство (АЛУ) - центральная часть процессора, выполняющая арифметические и логические операции. </a:t>
            </a:r>
          </a:p>
          <a:p>
            <a:pPr>
              <a:lnSpc>
                <a:spcPct val="80000"/>
              </a:lnSpc>
            </a:pPr>
            <a:r>
              <a:rPr lang="ru-RU" altLang="ru-RU" sz="1900"/>
              <a:t>АЛУ реализует важную часть процесса обработки данных. Она заключается в выполнении набора простых операций. Операции АЛУ подразделяются на три основные категории: арифметические, логические и операции над битами. Арифметической операцией называют процедуру обработки данных, аргументы и результат которой являются числами (сложение, вычитание, умножение, деление,...). Логической операцией именуют процедуру, осуществляющую построение сложного высказывания (операции И, ИЛИ, НЕ,...). Операции над битами обычно подразумевают сдвиги.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ru-RU" altLang="ru-RU"/>
              <a:t>Назначение ЭВМ</a:t>
            </a:r>
          </a:p>
        </p:txBody>
      </p:sp>
      <p:sp>
        <p:nvSpPr>
          <p:cNvPr id="145411" name="Rectangle 3"/>
          <p:cNvSpPr>
            <a:spLocks noGrp="1" noChangeArrowheads="1"/>
          </p:cNvSpPr>
          <p:nvPr>
            <p:ph type="body" idx="1"/>
          </p:nvPr>
        </p:nvSpPr>
        <p:spPr/>
        <p:txBody>
          <a:bodyPr/>
          <a:lstStyle/>
          <a:p>
            <a:pPr>
              <a:lnSpc>
                <a:spcPct val="90000"/>
              </a:lnSpc>
            </a:pPr>
            <a:r>
              <a:rPr lang="ru-RU" altLang="ru-RU" sz="2600"/>
              <a:t>ЭВМ обладает способностью собирать и хранить информацию, обрабатывать и анализировать ее, проводя определенные логические операции</a:t>
            </a:r>
            <a:endParaRPr lang="en-US" altLang="ru-RU" sz="2600"/>
          </a:p>
          <a:p>
            <a:pPr>
              <a:lnSpc>
                <a:spcPct val="90000"/>
              </a:lnSpc>
            </a:pPr>
            <a:r>
              <a:rPr lang="ru-RU" altLang="ru-RU" sz="2600"/>
              <a:t>По назначению электронно-вычислительные машины разделяются на специализированные (предназначенные для решения узкого круга специальных задач) и универсальные (предназначенные для решения широкого круга задач).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ru-RU" altLang="ru-RU" sz="2800"/>
              <a:t>Арифметико-логическое устройство (АЛУ): основные характеристики</a:t>
            </a:r>
          </a:p>
        </p:txBody>
      </p:sp>
      <p:sp>
        <p:nvSpPr>
          <p:cNvPr id="343043" name="Rectangle 3"/>
          <p:cNvSpPr>
            <a:spLocks noGrp="1" noChangeArrowheads="1"/>
          </p:cNvSpPr>
          <p:nvPr>
            <p:ph type="body" idx="1"/>
          </p:nvPr>
        </p:nvSpPr>
        <p:spPr/>
        <p:txBody>
          <a:bodyPr/>
          <a:lstStyle/>
          <a:p>
            <a:pPr>
              <a:lnSpc>
                <a:spcPct val="80000"/>
              </a:lnSpc>
            </a:pPr>
            <a:r>
              <a:rPr lang="ru-RU" altLang="ru-RU" sz="2100"/>
              <a:t>АЛУ состоит из регистров, сумматора с соответствующими логическими схемами и элемента управления выполняемым процессом. Устройство работает в соответствии с сообщаемыми ему именами (кодами) операций, которые при пересылке данных нужно выполнить над переменными, помещаемыми в регистры.</a:t>
            </a:r>
          </a:p>
          <a:p>
            <a:pPr>
              <a:lnSpc>
                <a:spcPct val="80000"/>
              </a:lnSpc>
            </a:pPr>
            <a:r>
              <a:rPr lang="ru-RU" altLang="ru-RU" sz="2100"/>
              <a:t>Арифметико-логическое устройство функционально можно разделить на две части : </a:t>
            </a:r>
            <a:br>
              <a:rPr lang="ru-RU" altLang="ru-RU" sz="2100"/>
            </a:br>
            <a:r>
              <a:rPr lang="ru-RU" altLang="ru-RU" sz="2100"/>
              <a:t>а) микропрограммное устройство (устройство управления), задающее последовательность микрокоманд (команд); </a:t>
            </a:r>
            <a:br>
              <a:rPr lang="ru-RU" altLang="ru-RU" sz="2100"/>
            </a:br>
            <a:r>
              <a:rPr lang="ru-RU" altLang="ru-RU" sz="2100"/>
              <a:t>б) операционное устройство (АЛУ), в котором реализуется заданная последовательность микрокоманд (команд). </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ru-RU" altLang="ru-RU" sz="2800"/>
              <a:t>Арифметико-логическое устройство (АЛУ): обобщенная структурная схема</a:t>
            </a:r>
          </a:p>
        </p:txBody>
      </p:sp>
      <p:sp>
        <p:nvSpPr>
          <p:cNvPr id="344067" name="Rectangle 3"/>
          <p:cNvSpPr>
            <a:spLocks noGrp="1" noChangeArrowheads="1"/>
          </p:cNvSpPr>
          <p:nvPr>
            <p:ph type="body" idx="1"/>
          </p:nvPr>
        </p:nvSpPr>
        <p:spPr/>
        <p:txBody>
          <a:bodyPr/>
          <a:lstStyle/>
          <a:p>
            <a:endParaRPr lang="ru-RU" altLang="ru-RU"/>
          </a:p>
        </p:txBody>
      </p:sp>
      <p:pic>
        <p:nvPicPr>
          <p:cNvPr id="344069" name="Picture 5" descr="img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628775"/>
            <a:ext cx="7343775" cy="4171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ru-RU" altLang="ru-RU"/>
              <a:t>Структурная схема АЛУ</a:t>
            </a:r>
          </a:p>
        </p:txBody>
      </p:sp>
      <p:sp>
        <p:nvSpPr>
          <p:cNvPr id="345091" name="Rectangle 3"/>
          <p:cNvSpPr>
            <a:spLocks noGrp="1" noChangeArrowheads="1"/>
          </p:cNvSpPr>
          <p:nvPr>
            <p:ph type="body" idx="1"/>
          </p:nvPr>
        </p:nvSpPr>
        <p:spPr/>
        <p:txBody>
          <a:bodyPr/>
          <a:lstStyle/>
          <a:p>
            <a:r>
              <a:rPr lang="ru-RU" altLang="ru-RU" sz="2600"/>
              <a:t>Структурная схема АЛУ и его связь с другими блоками машины показаны на рисунке (предыдущий слайд). В состав АЛУ входят регистры Рг1 - Рг7, в которых обрабатывается информация , поступающая из оперативной или пассивной памяти N1, N2, ...NS; логические схемы, реализующие обработку слов по микрокомандам, поступающим из устройства управления.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ru-RU" altLang="ru-RU" sz="3400"/>
              <a:t>Альтернативная структурная схема АЛУ</a:t>
            </a:r>
          </a:p>
        </p:txBody>
      </p:sp>
      <p:pic>
        <p:nvPicPr>
          <p:cNvPr id="346116" name="Picture 4" descr="Арифметико-логические устройства - Электротехника  и Электроника - Савилов Г.В."/>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116013" y="1747838"/>
            <a:ext cx="7127875" cy="4144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endParaRPr lang="ru-RU" altLang="ru-RU"/>
          </a:p>
        </p:txBody>
      </p:sp>
      <p:sp>
        <p:nvSpPr>
          <p:cNvPr id="347139" name="Rectangle 3"/>
          <p:cNvSpPr>
            <a:spLocks noGrp="1" noChangeArrowheads="1"/>
          </p:cNvSpPr>
          <p:nvPr>
            <p:ph type="body" idx="1"/>
          </p:nvPr>
        </p:nvSpPr>
        <p:spPr/>
        <p:txBody>
          <a:bodyPr/>
          <a:lstStyle/>
          <a:p>
            <a:r>
              <a:rPr lang="ru-RU" altLang="ru-RU"/>
              <a:t>Предыдущий слайд – ШУТКА, не имеющая отношения к АЛУ.</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ru-RU" altLang="ru-RU" sz="2800"/>
              <a:t>Взаимодействие блоков АЛУ при выполнении различных арифметических и логических операций </a:t>
            </a:r>
          </a:p>
        </p:txBody>
      </p:sp>
      <p:sp>
        <p:nvSpPr>
          <p:cNvPr id="185347" name="Rectangle 3"/>
          <p:cNvSpPr>
            <a:spLocks noGrp="1" noChangeArrowheads="1"/>
          </p:cNvSpPr>
          <p:nvPr>
            <p:ph type="body" idx="1"/>
          </p:nvPr>
        </p:nvSpPr>
        <p:spPr/>
        <p:txBody>
          <a:bodyPr/>
          <a:lstStyle/>
          <a:p>
            <a:r>
              <a:rPr lang="ru-RU" altLang="ru-RU" b="1"/>
              <a:t>Обобщенная структура АЛУ</a:t>
            </a:r>
            <a:endParaRPr lang="ru-RU" altLang="ru-RU"/>
          </a:p>
        </p:txBody>
      </p:sp>
      <p:sp>
        <p:nvSpPr>
          <p:cNvPr id="18534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graphicFrame>
        <p:nvGraphicFramePr>
          <p:cNvPr id="185348" name="Object 4"/>
          <p:cNvGraphicFramePr>
            <a:graphicFrameLocks noChangeAspect="1"/>
          </p:cNvGraphicFramePr>
          <p:nvPr/>
        </p:nvGraphicFramePr>
        <p:xfrm>
          <a:off x="827088" y="2420938"/>
          <a:ext cx="5400675" cy="3717925"/>
        </p:xfrm>
        <a:graphic>
          <a:graphicData uri="http://schemas.openxmlformats.org/presentationml/2006/ole">
            <mc:AlternateContent xmlns:mc="http://schemas.openxmlformats.org/markup-compatibility/2006">
              <mc:Choice xmlns:v="urn:schemas-microsoft-com:vml" Requires="v">
                <p:oleObj spid="_x0000_s185356" name="Visio" r:id="rId3" imgW="4873188" imgH="3372199" progId="Visio.Drawing.11">
                  <p:embed/>
                </p:oleObj>
              </mc:Choice>
              <mc:Fallback>
                <p:oleObj name="Visio" r:id="rId3" imgW="4873188" imgH="3372199"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420938"/>
                        <a:ext cx="5400675" cy="371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5350" name="Rectangle 6"/>
          <p:cNvSpPr>
            <a:spLocks noChangeArrowheads="1"/>
          </p:cNvSpPr>
          <p:nvPr/>
        </p:nvSpPr>
        <p:spPr bwMode="auto">
          <a:xfrm>
            <a:off x="5903913" y="2565400"/>
            <a:ext cx="3240087"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4508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r>
              <a:rPr lang="ru-RU" altLang="ru-RU" b="1">
                <a:latin typeface="Verdana" panose="020B0604030504040204" pitchFamily="34" charset="0"/>
              </a:rPr>
              <a:t>ИПУ</a:t>
            </a:r>
            <a:r>
              <a:rPr lang="ru-RU" altLang="ru-RU">
                <a:latin typeface="Verdana" panose="020B0604030504040204" pitchFamily="34" charset="0"/>
              </a:rPr>
              <a:t> – Инженерный Пульт Управления</a:t>
            </a:r>
          </a:p>
          <a:p>
            <a:pPr algn="ctr"/>
            <a:r>
              <a:rPr lang="ru-RU" altLang="ru-RU" b="1">
                <a:latin typeface="Verdana" panose="020B0604030504040204" pitchFamily="34" charset="0"/>
              </a:rPr>
              <a:t>МП</a:t>
            </a:r>
            <a:r>
              <a:rPr lang="ru-RU" altLang="ru-RU">
                <a:latin typeface="Verdana" panose="020B0604030504040204" pitchFamily="34" charset="0"/>
              </a:rPr>
              <a:t> – Местная Память</a:t>
            </a:r>
          </a:p>
          <a:p>
            <a:pPr algn="ctr"/>
            <a:r>
              <a:rPr lang="ru-RU" altLang="ru-RU" b="1">
                <a:latin typeface="Verdana" panose="020B0604030504040204" pitchFamily="34" charset="0"/>
              </a:rPr>
              <a:t>УР</a:t>
            </a:r>
            <a:r>
              <a:rPr lang="ru-RU" altLang="ru-RU">
                <a:latin typeface="Verdana" panose="020B0604030504040204" pitchFamily="34" charset="0"/>
              </a:rPr>
              <a:t> – Управляющие Регистры</a:t>
            </a:r>
          </a:p>
          <a:p>
            <a:pPr algn="ctr"/>
            <a:r>
              <a:rPr lang="ru-RU" altLang="ru-RU" b="1">
                <a:latin typeface="Verdana" panose="020B0604030504040204" pitchFamily="34" charset="0"/>
              </a:rPr>
              <a:t>БКД</a:t>
            </a:r>
            <a:r>
              <a:rPr lang="ru-RU" altLang="ru-RU">
                <a:latin typeface="Verdana" panose="020B0604030504040204" pitchFamily="34" charset="0"/>
              </a:rPr>
              <a:t> – Блок Контроля и Диагностики</a:t>
            </a:r>
          </a:p>
          <a:p>
            <a:pPr algn="ctr"/>
            <a:r>
              <a:rPr lang="ru-RU" altLang="ru-RU" b="1">
                <a:latin typeface="Verdana" panose="020B0604030504040204" pitchFamily="34" charset="0"/>
              </a:rPr>
              <a:t>БССОП</a:t>
            </a:r>
            <a:r>
              <a:rPr lang="ru-RU" altLang="ru-RU">
                <a:latin typeface="Verdana" panose="020B0604030504040204" pitchFamily="34" charset="0"/>
              </a:rPr>
              <a:t> – Блок Связи С Основной Памятью</a:t>
            </a:r>
          </a:p>
          <a:p>
            <a:pPr algn="ctr"/>
            <a:r>
              <a:rPr lang="ru-RU" altLang="ru-RU" b="1">
                <a:latin typeface="Verdana" panose="020B0604030504040204" pitchFamily="34" charset="0"/>
              </a:rPr>
              <a:t>БЗП</a:t>
            </a:r>
            <a:r>
              <a:rPr lang="ru-RU" altLang="ru-RU">
                <a:latin typeface="Verdana" panose="020B0604030504040204" pitchFamily="34" charset="0"/>
              </a:rPr>
              <a:t> – Блок Защиты Памяти</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ru-RU" altLang="ru-RU" sz="3400" b="1"/>
              <a:t>Центральное Устройство Управления</a:t>
            </a:r>
            <a:r>
              <a:rPr lang="ru-RU" altLang="ru-RU" sz="3400"/>
              <a:t> </a:t>
            </a:r>
          </a:p>
        </p:txBody>
      </p:sp>
      <p:sp>
        <p:nvSpPr>
          <p:cNvPr id="348163" name="Rectangle 3"/>
          <p:cNvSpPr>
            <a:spLocks noGrp="1" noChangeArrowheads="1"/>
          </p:cNvSpPr>
          <p:nvPr>
            <p:ph type="body" idx="1"/>
          </p:nvPr>
        </p:nvSpPr>
        <p:spPr/>
        <p:txBody>
          <a:bodyPr/>
          <a:lstStyle/>
          <a:p>
            <a:pPr>
              <a:lnSpc>
                <a:spcPct val="90000"/>
              </a:lnSpc>
            </a:pPr>
            <a:r>
              <a:rPr lang="ru-RU" altLang="ru-RU" sz="2100"/>
              <a:t>ЦУУ формирует управляющие сигналы для следующих функций:</a:t>
            </a:r>
          </a:p>
          <a:p>
            <a:pPr>
              <a:lnSpc>
                <a:spcPct val="90000"/>
              </a:lnSpc>
            </a:pPr>
            <a:r>
              <a:rPr lang="ru-RU" altLang="ru-RU" sz="2100"/>
              <a:t>- выборки из ОЗУ (ПЗУ) кодов очередной команды</a:t>
            </a:r>
          </a:p>
          <a:p>
            <a:pPr>
              <a:lnSpc>
                <a:spcPct val="90000"/>
              </a:lnSpc>
            </a:pPr>
            <a:r>
              <a:rPr lang="ru-RU" altLang="ru-RU" sz="2100"/>
              <a:t>- расшифровки кодов операций и признака выбранной операции</a:t>
            </a:r>
          </a:p>
          <a:p>
            <a:pPr>
              <a:lnSpc>
                <a:spcPct val="90000"/>
              </a:lnSpc>
            </a:pPr>
            <a:r>
              <a:rPr lang="ru-RU" altLang="ru-RU" sz="2100"/>
              <a:t>- формирование исоплнительного адреса операнда</a:t>
            </a:r>
          </a:p>
          <a:p>
            <a:pPr>
              <a:lnSpc>
                <a:spcPct val="90000"/>
              </a:lnSpc>
            </a:pPr>
            <a:r>
              <a:rPr lang="ru-RU" altLang="ru-RU" sz="2100"/>
              <a:t>- анализ запросов на прерывание исполняемой программы</a:t>
            </a:r>
          </a:p>
          <a:p>
            <a:pPr>
              <a:lnSpc>
                <a:spcPct val="90000"/>
              </a:lnSpc>
            </a:pPr>
            <a:r>
              <a:rPr lang="ru-RU" altLang="ru-RU" sz="2100"/>
              <a:t>- формирование адреса следующей команды</a:t>
            </a:r>
          </a:p>
          <a:p>
            <a:pPr>
              <a:lnSpc>
                <a:spcPct val="90000"/>
              </a:lnSpc>
              <a:buFont typeface="Wingdings" panose="05000000000000000000" pitchFamily="2" charset="2"/>
              <a:buNone/>
            </a:pPr>
            <a:endParaRPr lang="ru-RU" altLang="ru-RU" sz="210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ru-RU" altLang="ru-RU"/>
              <a:t>Структура ЦУУ </a:t>
            </a:r>
          </a:p>
        </p:txBody>
      </p:sp>
      <p:sp>
        <p:nvSpPr>
          <p:cNvPr id="349187" name="Rectangle 3"/>
          <p:cNvSpPr>
            <a:spLocks noGrp="1" noChangeArrowheads="1"/>
          </p:cNvSpPr>
          <p:nvPr>
            <p:ph type="body" idx="1"/>
          </p:nvPr>
        </p:nvSpPr>
        <p:spPr>
          <a:xfrm>
            <a:off x="4859338" y="1752600"/>
            <a:ext cx="3708400" cy="4267200"/>
          </a:xfrm>
        </p:spPr>
        <p:txBody>
          <a:bodyPr/>
          <a:lstStyle/>
          <a:p>
            <a:pPr>
              <a:lnSpc>
                <a:spcPct val="80000"/>
              </a:lnSpc>
            </a:pPr>
            <a:r>
              <a:rPr lang="ru-RU" altLang="ru-RU" sz="1900"/>
              <a:t>БРК – Блок Регистра Команд БПА – Блок Переадресации Адресов</a:t>
            </a:r>
          </a:p>
          <a:p>
            <a:pPr>
              <a:lnSpc>
                <a:spcPct val="80000"/>
              </a:lnSpc>
            </a:pPr>
            <a:r>
              <a:rPr lang="ru-RU" altLang="ru-RU" sz="1900"/>
              <a:t>БТИ – Блок Тактовых Импульсов ИПУ – Инженерный Пульт Управления</a:t>
            </a:r>
          </a:p>
          <a:p>
            <a:pPr>
              <a:lnSpc>
                <a:spcPct val="80000"/>
              </a:lnSpc>
            </a:pPr>
            <a:r>
              <a:rPr lang="ru-RU" altLang="ru-RU" sz="1900"/>
              <a:t>БП – Блок Прерываний БАК – Блок Адреса Команд</a:t>
            </a:r>
          </a:p>
          <a:p>
            <a:pPr>
              <a:lnSpc>
                <a:spcPct val="80000"/>
              </a:lnSpc>
            </a:pPr>
            <a:r>
              <a:rPr lang="ru-RU" altLang="ru-RU" sz="1900"/>
              <a:t>БУО – Блок Управления Операциями УС – Управляющие Сигналы</a:t>
            </a:r>
          </a:p>
        </p:txBody>
      </p:sp>
      <p:sp>
        <p:nvSpPr>
          <p:cNvPr id="34918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graphicFrame>
        <p:nvGraphicFramePr>
          <p:cNvPr id="349188" name="Object 4"/>
          <p:cNvGraphicFramePr>
            <a:graphicFrameLocks noChangeAspect="1"/>
          </p:cNvGraphicFramePr>
          <p:nvPr/>
        </p:nvGraphicFramePr>
        <p:xfrm>
          <a:off x="250825" y="2060575"/>
          <a:ext cx="4967288" cy="3575050"/>
        </p:xfrm>
        <a:graphic>
          <a:graphicData uri="http://schemas.openxmlformats.org/presentationml/2006/ole">
            <mc:AlternateContent xmlns:mc="http://schemas.openxmlformats.org/markup-compatibility/2006">
              <mc:Choice xmlns:v="urn:schemas-microsoft-com:vml" Requires="v">
                <p:oleObj spid="_x0000_s349195" name="Visio" r:id="rId3" imgW="5424085" imgH="3899758" progId="Visio.Drawing.11">
                  <p:embed/>
                </p:oleObj>
              </mc:Choice>
              <mc:Fallback>
                <p:oleObj name="Visio" r:id="rId3" imgW="5424085" imgH="3899758"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060575"/>
                        <a:ext cx="4967288" cy="357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ru-RU" altLang="ru-RU"/>
              <a:t>ЦУУ</a:t>
            </a:r>
          </a:p>
        </p:txBody>
      </p:sp>
      <p:sp>
        <p:nvSpPr>
          <p:cNvPr id="350211"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500"/>
              <a:t>Алгоритм: </a:t>
            </a:r>
          </a:p>
          <a:p>
            <a:pPr>
              <a:lnSpc>
                <a:spcPct val="80000"/>
              </a:lnSpc>
            </a:pPr>
            <a:r>
              <a:rPr lang="ru-RU" altLang="ru-RU" sz="1500"/>
              <a:t>1)код очередной команды программы принимается для расшифровки и исполнения в БРК, под воздействием УСов. Адрес формируется в БАКе. </a:t>
            </a:r>
          </a:p>
          <a:p>
            <a:pPr>
              <a:lnSpc>
                <a:spcPct val="80000"/>
              </a:lnSpc>
            </a:pPr>
            <a:r>
              <a:rPr lang="ru-RU" altLang="ru-RU" sz="1500"/>
              <a:t>2)--------</a:t>
            </a:r>
          </a:p>
          <a:p>
            <a:pPr>
              <a:lnSpc>
                <a:spcPct val="80000"/>
              </a:lnSpc>
            </a:pPr>
            <a:r>
              <a:rPr lang="ru-RU" altLang="ru-RU" sz="1500"/>
              <a:t>3)Перед выборкой очередной команды производится анализ запроса на прерывание. Для этого включается БП. </a:t>
            </a:r>
          </a:p>
          <a:p>
            <a:pPr>
              <a:lnSpc>
                <a:spcPct val="80000"/>
              </a:lnSpc>
              <a:buFont typeface="Wingdings" panose="05000000000000000000" pitchFamily="2" charset="2"/>
              <a:buNone/>
            </a:pPr>
            <a:r>
              <a:rPr lang="ru-RU" altLang="ru-RU" sz="1500"/>
              <a:t>В состав ЦУУ включается блок для формирования исполнительных адресов – БПА. В его состав включаются: индексные, базовые регистры, а также схема алгебраического сложения. БТИ – Блок Тактовых Импульсов. </a:t>
            </a:r>
          </a:p>
          <a:p>
            <a:pPr>
              <a:lnSpc>
                <a:spcPct val="80000"/>
              </a:lnSpc>
              <a:buFont typeface="Wingdings" panose="05000000000000000000" pitchFamily="2" charset="2"/>
              <a:buNone/>
            </a:pPr>
            <a:r>
              <a:rPr lang="ru-RU" altLang="ru-RU" sz="1500"/>
              <a:t>Назначение – формирование последовательности тактовых импульсов, которые позволяют провести временное развертывание цикла работы процессора. </a:t>
            </a:r>
          </a:p>
          <a:p>
            <a:pPr>
              <a:lnSpc>
                <a:spcPct val="80000"/>
              </a:lnSpc>
              <a:buFont typeface="Wingdings" panose="05000000000000000000" pitchFamily="2" charset="2"/>
              <a:buNone/>
            </a:pPr>
            <a:r>
              <a:rPr lang="ru-RU" altLang="ru-RU" sz="1500"/>
              <a:t>ИПУ – обеспечивает: </a:t>
            </a:r>
          </a:p>
          <a:p>
            <a:pPr>
              <a:lnSpc>
                <a:spcPct val="80000"/>
              </a:lnSpc>
            </a:pPr>
            <a:r>
              <a:rPr lang="ru-RU" altLang="ru-RU" sz="1500"/>
              <a:t>а) пуск или остановку ЭВМ </a:t>
            </a:r>
          </a:p>
          <a:p>
            <a:pPr>
              <a:lnSpc>
                <a:spcPct val="80000"/>
              </a:lnSpc>
            </a:pPr>
            <a:r>
              <a:rPr lang="ru-RU" altLang="ru-RU" sz="1500"/>
              <a:t>б) выполнение процессором заданного режима </a:t>
            </a:r>
          </a:p>
          <a:p>
            <a:pPr>
              <a:lnSpc>
                <a:spcPct val="80000"/>
              </a:lnSpc>
            </a:pPr>
            <a:r>
              <a:rPr lang="ru-RU" altLang="ru-RU" sz="1500"/>
              <a:t>в) вывод на средства индикации</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ru-RU" altLang="ru-RU"/>
              <a:t>АЛУ</a:t>
            </a:r>
          </a:p>
        </p:txBody>
      </p:sp>
      <p:sp>
        <p:nvSpPr>
          <p:cNvPr id="351235"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2100"/>
              <a:t>Назначение – обработка информации (операции +, -, &lt;&lt;, &gt;&gt;, и т.д.) и логические операции. Кроме того в малых и средних машинах, в которых нету отдельного БУО, связ. с формированием действительных адресов в АЛУ выполняется действия адресной арифметики или действия связанные с преобразованием адресов. </a:t>
            </a:r>
          </a:p>
          <a:p>
            <a:pPr>
              <a:lnSpc>
                <a:spcPct val="80000"/>
              </a:lnSpc>
              <a:buFont typeface="Wingdings" panose="05000000000000000000" pitchFamily="2" charset="2"/>
              <a:buNone/>
            </a:pPr>
            <a:r>
              <a:rPr lang="ru-RU" altLang="ru-RU" sz="2100"/>
              <a:t>Алгоритм операции включает последовательность элем. действий: </a:t>
            </a:r>
          </a:p>
          <a:p>
            <a:pPr>
              <a:lnSpc>
                <a:spcPct val="80000"/>
              </a:lnSpc>
              <a:buFont typeface="Wingdings" panose="05000000000000000000" pitchFamily="2" charset="2"/>
              <a:buAutoNum type="arabicParenR"/>
            </a:pPr>
            <a:r>
              <a:rPr lang="ru-RU" altLang="ru-RU" sz="2100"/>
              <a:t>прием кода операнда </a:t>
            </a:r>
          </a:p>
          <a:p>
            <a:pPr>
              <a:lnSpc>
                <a:spcPct val="80000"/>
              </a:lnSpc>
              <a:buFont typeface="Wingdings" panose="05000000000000000000" pitchFamily="2" charset="2"/>
              <a:buAutoNum type="arabicParenR"/>
            </a:pPr>
            <a:r>
              <a:rPr lang="ru-RU" altLang="ru-RU" sz="2100"/>
              <a:t>преобразование кода операнда </a:t>
            </a:r>
          </a:p>
          <a:p>
            <a:pPr>
              <a:lnSpc>
                <a:spcPct val="80000"/>
              </a:lnSpc>
              <a:buFont typeface="Wingdings" panose="05000000000000000000" pitchFamily="2" charset="2"/>
              <a:buAutoNum type="arabicParenR"/>
            </a:pPr>
            <a:r>
              <a:rPr lang="ru-RU" altLang="ru-RU" sz="2100"/>
              <a:t>суммирование кодов двух операндов </a:t>
            </a:r>
          </a:p>
          <a:p>
            <a:pPr>
              <a:lnSpc>
                <a:spcPct val="80000"/>
              </a:lnSpc>
              <a:buFont typeface="Wingdings" panose="05000000000000000000" pitchFamily="2" charset="2"/>
              <a:buAutoNum type="arabicParenR"/>
            </a:pPr>
            <a:r>
              <a:rPr lang="ru-RU" altLang="ru-RU" sz="2100"/>
              <a:t>сдвиг кода операнда </a:t>
            </a:r>
          </a:p>
          <a:p>
            <a:pPr>
              <a:lnSpc>
                <a:spcPct val="80000"/>
              </a:lnSpc>
              <a:buFont typeface="Wingdings" panose="05000000000000000000" pitchFamily="2" charset="2"/>
              <a:buAutoNum type="arabicParenR"/>
            </a:pPr>
            <a:r>
              <a:rPr lang="ru-RU" altLang="ru-RU" sz="2100"/>
              <a:t>выдача кода результата.</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ru-RU" altLang="ru-RU" sz="3400"/>
              <a:t>Представление информации в ЭВМ</a:t>
            </a:r>
          </a:p>
        </p:txBody>
      </p:sp>
      <p:sp>
        <p:nvSpPr>
          <p:cNvPr id="146435" name="Rectangle 3"/>
          <p:cNvSpPr>
            <a:spLocks noGrp="1" noChangeArrowheads="1"/>
          </p:cNvSpPr>
          <p:nvPr>
            <p:ph type="body" idx="1"/>
          </p:nvPr>
        </p:nvSpPr>
        <p:spPr/>
        <p:txBody>
          <a:bodyPr/>
          <a:lstStyle/>
          <a:p>
            <a:pPr>
              <a:lnSpc>
                <a:spcPct val="80000"/>
              </a:lnSpc>
            </a:pPr>
            <a:r>
              <a:rPr lang="ru-RU" altLang="ru-RU" sz="1500"/>
              <a:t>Любая информация, поступающая в ЭВМ, преобразуется в двоичный код. Это могут быть тексты, изображения, числа, звуки и т.д. Например, все клавиши клавиатуры компьютера закодированы 8-разрядными двоичными кодами таким образом, что любая буква латинского и русского алфавита, как заглавная, так и прописная, цифры десятичной системы счисления, знаки препинания и другие служебные символы имеют свой индивидуальный двоичный код. Поскольку двоичное 8-разрядное число (байт) может иметь 28 = 256 комбинаций, то этого вполне достаточно для кодирования сразу нескольких текстовых алфавитов. Изображение на экране компьютера представляется в виде растрового расположения точек (пикселей). Информация о содержании каждой точки хранится в одном 8-разрядном двоичном коде. Это позволяет отображать черно-белые изображения с 256-ю градациями яркости. Для цветных изображений каждый из 3-х основных цветов также кодируется 1 байтом, следовательно на каждую цветную точку выделяется 3 байта информации. На кодирование звукового элемента - ноты требуется от нескольких единиц до десятков байт и т.д. С учётом вышеизложенного, одна страница текста имеет информационный объём  ~3 Кбайт, один цветной экранный кадр содержит уже  ~3 Мбайт, а 1,5-часовой цветной телевизионный фильм  ~ 300 Гбайт. </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ru-RU" altLang="ru-RU"/>
              <a:t>АЛУ (2)</a:t>
            </a:r>
          </a:p>
        </p:txBody>
      </p:sp>
      <p:sp>
        <p:nvSpPr>
          <p:cNvPr id="352259" name="Rectangle 3"/>
          <p:cNvSpPr>
            <a:spLocks noGrp="1" noChangeArrowheads="1"/>
          </p:cNvSpPr>
          <p:nvPr>
            <p:ph type="body" idx="1"/>
          </p:nvPr>
        </p:nvSpPr>
        <p:spPr/>
        <p:txBody>
          <a:bodyPr/>
          <a:lstStyle/>
          <a:p>
            <a:pPr>
              <a:lnSpc>
                <a:spcPct val="80000"/>
              </a:lnSpc>
            </a:pPr>
            <a:r>
              <a:rPr lang="ru-RU" altLang="ru-RU" sz="1900"/>
              <a:t>1) Регистры для хранения кодов операндов на время выполнения действий над ними</a:t>
            </a:r>
          </a:p>
          <a:p>
            <a:pPr>
              <a:lnSpc>
                <a:spcPct val="80000"/>
              </a:lnSpc>
            </a:pPr>
            <a:r>
              <a:rPr lang="ru-RU" altLang="ru-RU" sz="1900"/>
              <a:t>2) Регистры сдвига вправо/влево на один или несколько разрядов</a:t>
            </a:r>
          </a:p>
          <a:p>
            <a:pPr>
              <a:lnSpc>
                <a:spcPct val="80000"/>
              </a:lnSpc>
            </a:pPr>
            <a:r>
              <a:rPr lang="ru-RU" altLang="ru-RU" sz="1900"/>
              <a:t>3) Преобразователи для преобразования ПК в ОК или ДК.</a:t>
            </a:r>
          </a:p>
          <a:p>
            <a:pPr>
              <a:lnSpc>
                <a:spcPct val="80000"/>
              </a:lnSpc>
            </a:pPr>
            <a:r>
              <a:rPr lang="ru-RU" altLang="ru-RU" sz="1900"/>
              <a:t>4) Сумматор – для суммирования и других действий.</a:t>
            </a:r>
          </a:p>
          <a:p>
            <a:pPr>
              <a:lnSpc>
                <a:spcPct val="80000"/>
              </a:lnSpc>
            </a:pPr>
            <a:r>
              <a:rPr lang="ru-RU" altLang="ru-RU" sz="1900"/>
              <a:t>Самматоры делят по типу используемых для суммирования базовых элементов: 1) комбинационного 2) накапливающего и по способу осуществления 3) последовательнго и параллельного действия.</a:t>
            </a:r>
          </a:p>
          <a:p>
            <a:pPr>
              <a:lnSpc>
                <a:spcPct val="80000"/>
              </a:lnSpc>
            </a:pPr>
            <a:r>
              <a:rPr lang="ru-RU" altLang="ru-RU" sz="1900"/>
              <a:t>АЛУ ЭВМ малой производительности, сумматоры параллельного типа – средняя и высокая производительность (основа – совокупность Т-триггеров).</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ru-RU" altLang="ru-RU"/>
              <a:t>АЛУ 3</a:t>
            </a:r>
          </a:p>
        </p:txBody>
      </p:sp>
      <p:sp>
        <p:nvSpPr>
          <p:cNvPr id="353283" name="Rectangle 3"/>
          <p:cNvSpPr>
            <a:spLocks noGrp="1" noChangeArrowheads="1"/>
          </p:cNvSpPr>
          <p:nvPr>
            <p:ph type="body" idx="1"/>
          </p:nvPr>
        </p:nvSpPr>
        <p:spPr>
          <a:xfrm>
            <a:off x="179388" y="1752600"/>
            <a:ext cx="8785225" cy="4267200"/>
          </a:xfrm>
        </p:spPr>
        <p:txBody>
          <a:bodyPr/>
          <a:lstStyle/>
          <a:p>
            <a:pPr>
              <a:lnSpc>
                <a:spcPct val="80000"/>
              </a:lnSpc>
              <a:buFont typeface="Wingdings" panose="05000000000000000000" pitchFamily="2" charset="2"/>
              <a:buNone/>
            </a:pPr>
            <a:r>
              <a:rPr lang="ru-RU" altLang="ru-RU" sz="1900"/>
              <a:t>Алгоритм работы: </a:t>
            </a:r>
          </a:p>
          <a:p>
            <a:pPr>
              <a:lnSpc>
                <a:spcPct val="80000"/>
              </a:lnSpc>
            </a:pPr>
            <a:r>
              <a:rPr lang="ru-RU" altLang="ru-RU" sz="1900"/>
              <a:t>1) перед суммированием по шине сброс всех триггеров – уст. в 0 состояние (можно использовать парафазное представление)</a:t>
            </a:r>
          </a:p>
          <a:p>
            <a:pPr>
              <a:lnSpc>
                <a:spcPct val="80000"/>
              </a:lnSpc>
            </a:pPr>
            <a:r>
              <a:rPr lang="ru-RU" altLang="ru-RU" sz="1900"/>
              <a:t>2) на счетные входы триггеров подается первое слагаемое и запоминается</a:t>
            </a:r>
          </a:p>
          <a:p>
            <a:pPr>
              <a:lnSpc>
                <a:spcPct val="80000"/>
              </a:lnSpc>
            </a:pPr>
            <a:r>
              <a:rPr lang="ru-RU" altLang="ru-RU" sz="1900"/>
              <a:t>3) на входы триггеров подается второе слагаемое.</a:t>
            </a:r>
          </a:p>
          <a:p>
            <a:pPr>
              <a:lnSpc>
                <a:spcPct val="80000"/>
              </a:lnSpc>
            </a:pPr>
            <a:r>
              <a:rPr lang="ru-RU" altLang="ru-RU" sz="1900"/>
              <a:t>4) триггер, в котором слагаемое=1 изменяет свое состояние на противоположное</a:t>
            </a:r>
          </a:p>
          <a:p>
            <a:pPr>
              <a:lnSpc>
                <a:spcPct val="80000"/>
              </a:lnSpc>
            </a:pPr>
            <a:r>
              <a:rPr lang="ru-RU" altLang="ru-RU" sz="1900"/>
              <a:t>5) переполнение разрядной сетки выявляется в результате переноса из старшего разряда и знакового.</a:t>
            </a:r>
          </a:p>
          <a:p>
            <a:pPr>
              <a:lnSpc>
                <a:spcPct val="80000"/>
              </a:lnSpc>
              <a:buFont typeface="Wingdings" panose="05000000000000000000" pitchFamily="2" charset="2"/>
              <a:buNone/>
            </a:pPr>
            <a:r>
              <a:rPr lang="ru-RU" altLang="ru-RU" sz="1900"/>
              <a:t>Быстродействие параллельного сумматора ограничивается временем распространения переноса. </a:t>
            </a:r>
            <a:r>
              <a:rPr lang="en-US" altLang="ru-RU" sz="1900"/>
              <a:t>T</a:t>
            </a:r>
            <a:r>
              <a:rPr lang="ru-RU" altLang="ru-RU" sz="1900"/>
              <a:t>пер=Т1(</a:t>
            </a:r>
            <a:r>
              <a:rPr lang="en-US" altLang="ru-RU" sz="1900"/>
              <a:t>n</a:t>
            </a:r>
            <a:r>
              <a:rPr lang="ru-RU" altLang="ru-RU" sz="1900"/>
              <a:t>~1). Для сокращения этого времени в сумматор включают цепь || переноса. В состав АЛУ входят: схема управления – руководство порядком выполнения последовательности микроопераций.</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ru-RU" altLang="ru-RU" sz="3400" b="1"/>
              <a:t>Назначение и классификация АЛУ</a:t>
            </a:r>
            <a:r>
              <a:rPr lang="ru-RU" altLang="ru-RU" sz="3400"/>
              <a:t> </a:t>
            </a:r>
          </a:p>
        </p:txBody>
      </p:sp>
      <p:sp>
        <p:nvSpPr>
          <p:cNvPr id="354307"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a:t>Типы АЛУ: </a:t>
            </a:r>
          </a:p>
          <a:p>
            <a:pPr>
              <a:lnSpc>
                <a:spcPct val="90000"/>
              </a:lnSpc>
            </a:pPr>
            <a:r>
              <a:rPr lang="ru-RU" altLang="ru-RU"/>
              <a:t>используемая система счисления</a:t>
            </a:r>
          </a:p>
          <a:p>
            <a:pPr>
              <a:lnSpc>
                <a:spcPct val="90000"/>
              </a:lnSpc>
            </a:pPr>
            <a:r>
              <a:rPr lang="ru-RU" altLang="ru-RU"/>
              <a:t>по формам представления числовых данных – с фиксированной или плавающей запятой.</a:t>
            </a:r>
          </a:p>
          <a:p>
            <a:pPr>
              <a:lnSpc>
                <a:spcPct val="90000"/>
              </a:lnSpc>
            </a:pPr>
            <a:r>
              <a:rPr lang="ru-RU" altLang="ru-RU"/>
              <a:t>по виду связей между основными узлами – с непосредственной связью и с магистральной структурой.</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ru-RU" altLang="ru-RU" sz="3400"/>
              <a:t>АЛУ с непосредственными связями</a:t>
            </a:r>
          </a:p>
        </p:txBody>
      </p:sp>
      <p:sp>
        <p:nvSpPr>
          <p:cNvPr id="355331" name="Rectangle 3"/>
          <p:cNvSpPr>
            <a:spLocks noGrp="1" noChangeArrowheads="1"/>
          </p:cNvSpPr>
          <p:nvPr>
            <p:ph type="body" idx="1"/>
          </p:nvPr>
        </p:nvSpPr>
        <p:spPr>
          <a:xfrm>
            <a:off x="566738" y="2924175"/>
            <a:ext cx="8001000" cy="3095625"/>
          </a:xfrm>
        </p:spPr>
        <p:txBody>
          <a:bodyPr/>
          <a:lstStyle/>
          <a:p>
            <a:pPr>
              <a:lnSpc>
                <a:spcPct val="90000"/>
              </a:lnSpc>
              <a:buFont typeface="Wingdings" panose="05000000000000000000" pitchFamily="2" charset="2"/>
              <a:buNone/>
            </a:pPr>
            <a:r>
              <a:rPr lang="ru-RU" altLang="ru-RU" sz="2600"/>
              <a:t>Принцип организации АЛУ </a:t>
            </a:r>
            <a:r>
              <a:rPr lang="ru-RU" altLang="ru-RU" sz="2600" u="sng"/>
              <a:t>с непосредственными связями:</a:t>
            </a:r>
            <a:endParaRPr lang="ru-RU" altLang="ru-RU" sz="2600"/>
          </a:p>
          <a:p>
            <a:pPr>
              <a:lnSpc>
                <a:spcPct val="90000"/>
              </a:lnSpc>
            </a:pPr>
            <a:r>
              <a:rPr lang="ru-RU" altLang="ru-RU" sz="2600"/>
              <a:t>сумматор и схема управления соединены непосредственно с выходами соответствующих регистров. Операнды считываются их определенных регистров. Результат определяется и передается также в определенные регистры.</a:t>
            </a:r>
          </a:p>
        </p:txBody>
      </p:sp>
      <p:sp>
        <p:nvSpPr>
          <p:cNvPr id="355333" name="Rectangle 5"/>
          <p:cNvSpPr>
            <a:spLocks noChangeArrowheads="1"/>
          </p:cNvSpPr>
          <p:nvPr/>
        </p:nvSpPr>
        <p:spPr bwMode="auto">
          <a:xfrm>
            <a:off x="0" y="2824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graphicFrame>
        <p:nvGraphicFramePr>
          <p:cNvPr id="355332" name="Object 4"/>
          <p:cNvGraphicFramePr>
            <a:graphicFrameLocks noChangeAspect="1"/>
          </p:cNvGraphicFramePr>
          <p:nvPr/>
        </p:nvGraphicFramePr>
        <p:xfrm>
          <a:off x="5651500" y="1700213"/>
          <a:ext cx="2819400" cy="1209675"/>
        </p:xfrm>
        <a:graphic>
          <a:graphicData uri="http://schemas.openxmlformats.org/presentationml/2006/ole">
            <mc:AlternateContent xmlns:mc="http://schemas.openxmlformats.org/markup-compatibility/2006">
              <mc:Choice xmlns:v="urn:schemas-microsoft-com:vml" Requires="v">
                <p:oleObj spid="_x0000_s355339" name="Visio" r:id="rId3" imgW="3129461" imgH="1313853" progId="Visio.Drawing.11">
                  <p:embed/>
                </p:oleObj>
              </mc:Choice>
              <mc:Fallback>
                <p:oleObj name="Visio" r:id="rId3" imgW="3129461" imgH="131385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1700213"/>
                        <a:ext cx="2819400" cy="1209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ru-RU" altLang="ru-RU" u="sng"/>
              <a:t>АЛУ магистральной структуры</a:t>
            </a:r>
            <a:r>
              <a:rPr lang="ru-RU" altLang="ru-RU"/>
              <a:t> </a:t>
            </a:r>
          </a:p>
        </p:txBody>
      </p:sp>
      <p:sp>
        <p:nvSpPr>
          <p:cNvPr id="356355" name="Rectangle 3"/>
          <p:cNvSpPr>
            <a:spLocks noGrp="1" noChangeArrowheads="1"/>
          </p:cNvSpPr>
          <p:nvPr>
            <p:ph type="body" idx="1"/>
          </p:nvPr>
        </p:nvSpPr>
        <p:spPr>
          <a:xfrm>
            <a:off x="566738" y="1752600"/>
            <a:ext cx="8108950" cy="3116263"/>
          </a:xfrm>
        </p:spPr>
        <p:txBody>
          <a:bodyPr/>
          <a:lstStyle/>
          <a:p>
            <a:pPr>
              <a:lnSpc>
                <a:spcPct val="90000"/>
              </a:lnSpc>
              <a:buFont typeface="Wingdings" panose="05000000000000000000" pitchFamily="2" charset="2"/>
              <a:buNone/>
            </a:pPr>
            <a:r>
              <a:rPr lang="ru-RU" altLang="ru-RU" sz="2600"/>
              <a:t>Схемы для преобразования информации выделены в отдельные блоки, включающие в себя сумматор и регистр сдвига. Регистры служат лишь для хранения операндов во время их обработки. Вх/вых сумм регистров содержат только схемы приема и выдачи информации.</a:t>
            </a:r>
          </a:p>
        </p:txBody>
      </p:sp>
      <p:pic>
        <p:nvPicPr>
          <p:cNvPr id="3563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4581525"/>
            <a:ext cx="3408363"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ru-RU" altLang="ru-RU" sz="3400" b="1"/>
              <a:t>Структура АЛУ для сложения и вычитания чисел с фиксированной запятой</a:t>
            </a:r>
            <a:r>
              <a:rPr lang="ru-RU" altLang="ru-RU" sz="3400"/>
              <a:t> </a:t>
            </a:r>
          </a:p>
        </p:txBody>
      </p:sp>
      <p:sp>
        <p:nvSpPr>
          <p:cNvPr id="357379"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sz="2100"/>
              <a:t>При выполнении сложения положительные слагаемые представляются в прямом коде, отрицательные – в дополнительном. Производится сложение двоичных кодов, включая разряды знаков. Если при этом возникает перенос из знакового разряда суммы при отстуствии переноса в этот разряд или перенос в знаковый разряд при отсутствии переноса из разряда знака, то имеется переполнение разрядной сетки соответственно при отрицательной и положительной суммах. Если нет переносов из знакового разряда и в знаковый разряд суммы или есть оба этих переноса, то переполнения нет и при 0 в знаковом разряде сумма положительна, а при 1 отрицательна и представленя в ДК.</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5" name="Rectangle 5"/>
          <p:cNvSpPr>
            <a:spLocks noGrp="1" noChangeArrowheads="1"/>
          </p:cNvSpPr>
          <p:nvPr>
            <p:ph type="title"/>
          </p:nvPr>
        </p:nvSpPr>
        <p:spPr/>
        <p:txBody>
          <a:bodyPr/>
          <a:lstStyle/>
          <a:p>
            <a:r>
              <a:rPr lang="ru-RU" altLang="ru-RU" sz="3400" b="1"/>
              <a:t>Алгоритм сложения и вычитания чисел с фиксированной запятой</a:t>
            </a:r>
          </a:p>
        </p:txBody>
      </p:sp>
      <p:sp>
        <p:nvSpPr>
          <p:cNvPr id="358403" name="Rectangle 3"/>
          <p:cNvSpPr>
            <a:spLocks noGrp="1" noChangeArrowheads="1"/>
          </p:cNvSpPr>
          <p:nvPr>
            <p:ph type="body" sz="half" idx="1"/>
          </p:nvPr>
        </p:nvSpPr>
        <p:spPr/>
        <p:txBody>
          <a:bodyPr/>
          <a:lstStyle/>
          <a:p>
            <a:pPr>
              <a:lnSpc>
                <a:spcPct val="80000"/>
              </a:lnSpc>
            </a:pPr>
            <a:r>
              <a:rPr lang="ru-RU" altLang="ru-RU" sz="1300"/>
              <a:t>Алгоритм работы:</a:t>
            </a:r>
          </a:p>
          <a:p>
            <a:pPr>
              <a:lnSpc>
                <a:spcPct val="80000"/>
              </a:lnSpc>
            </a:pPr>
            <a:r>
              <a:rPr lang="ru-RU" altLang="ru-RU" sz="1300"/>
              <a:t>1) Из памяти по входной информационной шине в АЛУ поступают операнды, причем положительные числа – в прямом, а отрицательные – в дополнительном коде.</a:t>
            </a:r>
          </a:p>
          <a:p>
            <a:pPr>
              <a:lnSpc>
                <a:spcPct val="80000"/>
              </a:lnSpc>
            </a:pPr>
            <a:r>
              <a:rPr lang="ru-RU" altLang="ru-RU" sz="1300"/>
              <a:t>2) РгВ – первое слагаемое или уменьшаемое</a:t>
            </a:r>
          </a:p>
          <a:p>
            <a:pPr>
              <a:lnSpc>
                <a:spcPct val="80000"/>
              </a:lnSpc>
            </a:pPr>
            <a:r>
              <a:rPr lang="ru-RU" altLang="ru-RU" sz="1300"/>
              <a:t>3) РгА – второе слагаемое или вычитаемое. Рг1 связан с РгА цепями прямой и инверсной передачи кода. Прямая передача используется при сложении, инверсная - вычитания</a:t>
            </a:r>
          </a:p>
          <a:p>
            <a:pPr>
              <a:lnSpc>
                <a:spcPct val="80000"/>
              </a:lnSpc>
            </a:pPr>
            <a:r>
              <a:rPr lang="ru-RU" altLang="ru-RU" sz="1300"/>
              <a:t>4) Результат операции выдается из АЛУ в оперативную память по выходной информационной шине ШИВых. 5)При выполнении операции в АЛУ формируется 2-разрядный код признака результата ПР.</a:t>
            </a:r>
          </a:p>
        </p:txBody>
      </p:sp>
      <p:graphicFrame>
        <p:nvGraphicFramePr>
          <p:cNvPr id="358404" name="Object 4"/>
          <p:cNvGraphicFramePr>
            <a:graphicFrameLocks noGrp="1" noChangeAspect="1"/>
          </p:cNvGraphicFramePr>
          <p:nvPr>
            <p:ph sz="half" idx="2"/>
          </p:nvPr>
        </p:nvGraphicFramePr>
        <p:xfrm>
          <a:off x="4643438" y="2154238"/>
          <a:ext cx="3924300" cy="3463925"/>
        </p:xfrm>
        <a:graphic>
          <a:graphicData uri="http://schemas.openxmlformats.org/presentationml/2006/ole">
            <mc:AlternateContent xmlns:mc="http://schemas.openxmlformats.org/markup-compatibility/2006">
              <mc:Choice xmlns:v="urn:schemas-microsoft-com:vml" Requires="v">
                <p:oleObj spid="_x0000_s358412" name="Visio" r:id="rId3" imgW="4724037" imgH="4169591" progId="Visio.Drawing.11">
                  <p:embed/>
                </p:oleObj>
              </mc:Choice>
              <mc:Fallback>
                <p:oleObj name="Visio" r:id="rId3" imgW="4724037" imgH="416959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2154238"/>
                        <a:ext cx="3924300" cy="346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ru-RU" altLang="ru-RU" sz="3400" b="1"/>
              <a:t>Алгоритм сложения и вычитания чисел с фиксированной запятой (2)</a:t>
            </a:r>
          </a:p>
        </p:txBody>
      </p:sp>
      <p:sp>
        <p:nvSpPr>
          <p:cNvPr id="360451" name="Rectangle 3"/>
          <p:cNvSpPr>
            <a:spLocks noGrp="1" noChangeArrowheads="1"/>
          </p:cNvSpPr>
          <p:nvPr>
            <p:ph type="body" idx="1"/>
          </p:nvPr>
        </p:nvSpPr>
        <p:spPr/>
        <p:txBody>
          <a:bodyPr/>
          <a:lstStyle/>
          <a:p>
            <a:pPr>
              <a:lnSpc>
                <a:spcPct val="90000"/>
              </a:lnSpc>
            </a:pPr>
            <a:r>
              <a:rPr lang="ru-RU" altLang="ru-RU" sz="2100"/>
              <a:t>6) Операция алгебраического вычитания </a:t>
            </a:r>
            <a:r>
              <a:rPr lang="en-US" altLang="ru-RU" sz="2100"/>
              <a:t>Z</a:t>
            </a:r>
            <a:r>
              <a:rPr lang="ru-RU" altLang="ru-RU" sz="2100"/>
              <a:t>=</a:t>
            </a:r>
            <a:r>
              <a:rPr lang="en-US" altLang="ru-RU" sz="2100"/>
              <a:t>X</a:t>
            </a:r>
            <a:r>
              <a:rPr lang="ru-RU" altLang="ru-RU" sz="2100"/>
              <a:t>-</a:t>
            </a:r>
            <a:r>
              <a:rPr lang="en-US" altLang="ru-RU" sz="2100"/>
              <a:t>Y</a:t>
            </a:r>
            <a:r>
              <a:rPr lang="ru-RU" altLang="ru-RU" sz="2100"/>
              <a:t>=</a:t>
            </a:r>
            <a:r>
              <a:rPr lang="en-US" altLang="ru-RU" sz="2100"/>
              <a:t>X</a:t>
            </a:r>
            <a:r>
              <a:rPr lang="ru-RU" altLang="ru-RU" sz="2100"/>
              <a:t>+(-</a:t>
            </a:r>
            <a:r>
              <a:rPr lang="en-US" altLang="ru-RU" sz="2100"/>
              <a:t>Y</a:t>
            </a:r>
            <a:r>
              <a:rPr lang="ru-RU" altLang="ru-RU" sz="2100"/>
              <a:t>) может быть сведена к изменению знака вычитаемого </a:t>
            </a:r>
            <a:r>
              <a:rPr lang="en-US" altLang="ru-RU" sz="2100"/>
              <a:t>Y</a:t>
            </a:r>
            <a:r>
              <a:rPr lang="ru-RU" altLang="ru-RU" sz="2100"/>
              <a:t> и операции алгебраического сложения. Изменение знака – принятый в Рг1 код инверсно передается в РгА и при сложении осуществляетя подсуммирование 1 в младший разряд сумматора.</a:t>
            </a:r>
          </a:p>
          <a:p>
            <a:pPr>
              <a:lnSpc>
                <a:spcPct val="90000"/>
              </a:lnSpc>
            </a:pPr>
            <a:r>
              <a:rPr lang="ru-RU" altLang="ru-RU" sz="2100"/>
              <a:t>7) Передача информации в регистрах АЛУ производится отдельными микрооперациями, инициируемыми соотвествующими УСами.</a:t>
            </a:r>
          </a:p>
        </p:txBody>
      </p:sp>
      <p:pic>
        <p:nvPicPr>
          <p:cNvPr id="3604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4797425"/>
            <a:ext cx="35433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ru-RU" altLang="ru-RU" sz="3400" b="1"/>
              <a:t>Структура АЛУ для умножения чисел с фиксированной запятой</a:t>
            </a:r>
            <a:endParaRPr lang="ru-RU" altLang="ru-RU" sz="3400"/>
          </a:p>
        </p:txBody>
      </p:sp>
      <p:sp>
        <p:nvSpPr>
          <p:cNvPr id="361475" name="Rectangle 3"/>
          <p:cNvSpPr>
            <a:spLocks noGrp="1" noChangeArrowheads="1"/>
          </p:cNvSpPr>
          <p:nvPr>
            <p:ph type="body" sz="half" idx="1"/>
          </p:nvPr>
        </p:nvSpPr>
        <p:spPr/>
        <p:txBody>
          <a:bodyPr/>
          <a:lstStyle/>
          <a:p>
            <a:pPr>
              <a:lnSpc>
                <a:spcPct val="80000"/>
              </a:lnSpc>
            </a:pPr>
            <a:r>
              <a:rPr lang="ru-RU" altLang="ru-RU" sz="1300" b="1"/>
              <a:t>(сумматор частичных произведений)</a:t>
            </a:r>
          </a:p>
          <a:p>
            <a:pPr>
              <a:lnSpc>
                <a:spcPct val="80000"/>
              </a:lnSpc>
            </a:pPr>
            <a:r>
              <a:rPr lang="ru-RU" altLang="ru-RU" sz="1300" b="1"/>
              <a:t>В ЭВМ операция умножения чисел с фиксированной запятой с помощью соответствующих алгоритмов сводится к операциям сложения и сдвига. Произведение двух (</a:t>
            </a:r>
            <a:r>
              <a:rPr lang="en-US" altLang="ru-RU" sz="1300" b="1"/>
              <a:t>n</a:t>
            </a:r>
            <a:r>
              <a:rPr lang="ru-RU" altLang="ru-RU" sz="1300" b="1"/>
              <a:t>-1)-разрядных чисел может иметь 2(</a:t>
            </a:r>
            <a:r>
              <a:rPr lang="en-US" altLang="ru-RU" sz="1300" b="1"/>
              <a:t>n</a:t>
            </a:r>
            <a:r>
              <a:rPr lang="ru-RU" altLang="ru-RU" sz="1300" b="1"/>
              <a:t>-1) значащих разрядов. Т.о. при операции умножения целых чисел необходимо предусмотреть возможность формирования в АЛУ произведения, имеющего двойную по сравнению с сомножителем длину. В ЭВМ, в которых числа с фиксированной запятой являются дробями, младшие </a:t>
            </a:r>
            <a:r>
              <a:rPr lang="en-US" altLang="ru-RU" sz="1300" b="1"/>
              <a:t>n</a:t>
            </a:r>
            <a:r>
              <a:rPr lang="ru-RU" altLang="ru-RU" sz="1300" b="1"/>
              <a:t>-1 разрядов произвдения часто отбрасываются (возможно с операцией округления).</a:t>
            </a:r>
          </a:p>
        </p:txBody>
      </p:sp>
      <p:graphicFrame>
        <p:nvGraphicFramePr>
          <p:cNvPr id="361476" name="Object 4"/>
          <p:cNvGraphicFramePr>
            <a:graphicFrameLocks noGrp="1" noChangeAspect="1"/>
          </p:cNvGraphicFramePr>
          <p:nvPr>
            <p:ph sz="half" idx="2"/>
          </p:nvPr>
        </p:nvGraphicFramePr>
        <p:xfrm>
          <a:off x="5472113" y="2352675"/>
          <a:ext cx="2265362" cy="3065463"/>
        </p:xfrm>
        <a:graphic>
          <a:graphicData uri="http://schemas.openxmlformats.org/presentationml/2006/ole">
            <mc:AlternateContent xmlns:mc="http://schemas.openxmlformats.org/markup-compatibility/2006">
              <mc:Choice xmlns:v="urn:schemas-microsoft-com:vml" Requires="v">
                <p:oleObj spid="_x0000_s361483" name="Visio" r:id="rId3" imgW="2265680" imgH="3065417" progId="Visio.Drawing.11">
                  <p:embed/>
                </p:oleObj>
              </mc:Choice>
              <mc:Fallback>
                <p:oleObj name="Visio" r:id="rId3" imgW="2265680" imgH="3065417"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2113" y="2352675"/>
                        <a:ext cx="2265362" cy="306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ru-RU" altLang="ru-RU" sz="3400" b="1"/>
              <a:t>умножение чисел с фиксированной запятой</a:t>
            </a:r>
            <a:r>
              <a:rPr lang="ru-RU" altLang="ru-RU" sz="3400"/>
              <a:t> </a:t>
            </a:r>
          </a:p>
        </p:txBody>
      </p:sp>
      <p:sp>
        <p:nvSpPr>
          <p:cNvPr id="363523" name="Rectangle 3"/>
          <p:cNvSpPr>
            <a:spLocks noGrp="1" noChangeArrowheads="1"/>
          </p:cNvSpPr>
          <p:nvPr>
            <p:ph type="body" idx="1"/>
          </p:nvPr>
        </p:nvSpPr>
        <p:spPr/>
        <p:txBody>
          <a:bodyPr/>
          <a:lstStyle/>
          <a:p>
            <a:pPr>
              <a:lnSpc>
                <a:spcPct val="80000"/>
              </a:lnSpc>
            </a:pPr>
            <a:r>
              <a:rPr lang="ru-RU" altLang="ru-RU" sz="1900"/>
              <a:t>Для выполнения умножения АЛУ должно содержать регистры множимого, множителя и схемы формирования суммы частичных произведений – сумматор частичных произведений, в котором путем соответствующей организации передач производится последовательное суммирование частичных произведений.</a:t>
            </a:r>
          </a:p>
          <a:p>
            <a:pPr>
              <a:lnSpc>
                <a:spcPct val="80000"/>
              </a:lnSpc>
            </a:pPr>
            <a:r>
              <a:rPr lang="ru-RU" altLang="ru-RU" sz="1900"/>
              <a:t>Операция умножения состоит из </a:t>
            </a:r>
            <a:r>
              <a:rPr lang="en-US" altLang="ru-RU" sz="1900"/>
              <a:t>n</a:t>
            </a:r>
            <a:r>
              <a:rPr lang="ru-RU" altLang="ru-RU" sz="1900"/>
              <a:t>-1 [(</a:t>
            </a:r>
            <a:r>
              <a:rPr lang="en-US" altLang="ru-RU" sz="1900"/>
              <a:t>n</a:t>
            </a:r>
            <a:r>
              <a:rPr lang="ru-RU" altLang="ru-RU" sz="1900"/>
              <a:t>-1) – число цифровых разрядов множителя] циклов. В каждом цикле анализируется очередная цифра множителя, и если это 1, то к сумме частичных произведений прибавляется множимое, в противном случае прибавления не происходит. Цикл завершается сдвигом множимого относительно суммы частичных произведений либо сдвигом суммы частичных произведений относительно неподвижного множимого.</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ru-RU" altLang="ru-RU" sz="3400"/>
              <a:t>Показатели качества информации</a:t>
            </a:r>
          </a:p>
        </p:txBody>
      </p:sp>
      <p:sp>
        <p:nvSpPr>
          <p:cNvPr id="147459" name="Rectangle 3"/>
          <p:cNvSpPr>
            <a:spLocks noGrp="1" noChangeArrowheads="1"/>
          </p:cNvSpPr>
          <p:nvPr>
            <p:ph type="body" idx="1"/>
          </p:nvPr>
        </p:nvSpPr>
        <p:spPr/>
        <p:txBody>
          <a:bodyPr/>
          <a:lstStyle/>
          <a:p>
            <a:r>
              <a:rPr lang="ru-RU" altLang="ru-RU" sz="2600"/>
              <a:t>Возможность и эффективность использования информации для управления обусловливается такими ее потребительскими показателями качества, как репрезентативность, содержательность, полнота, доступность, актуальность, своевременность, точность, устойчивость, достоверность и ценность. </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ru-RU" altLang="ru-RU" sz="3400"/>
              <a:t>Архитектура и микроархитектура процессора</a:t>
            </a:r>
          </a:p>
        </p:txBody>
      </p:sp>
      <p:sp>
        <p:nvSpPr>
          <p:cNvPr id="186371"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700"/>
              <a:t>Архитектура процессора ПК определяется набором команд, регистрами и структурой данных, а микроархитектура – схемотехническая реализация его архитектуры. Новые микроархитектуры создавались с целью получения высокопроизводительных процессоров, например </a:t>
            </a:r>
            <a:r>
              <a:rPr lang="en-US" altLang="ru-RU" sz="1700"/>
              <a:t>Intel NetBurst</a:t>
            </a:r>
            <a:r>
              <a:rPr lang="ru-RU" altLang="ru-RU" sz="1700"/>
              <a:t> в процессорах </a:t>
            </a:r>
            <a:r>
              <a:rPr lang="en-US" altLang="ru-RU" sz="1700"/>
              <a:t>Pentium IV</a:t>
            </a:r>
            <a:r>
              <a:rPr lang="ru-RU" altLang="ru-RU" sz="1700"/>
              <a:t>, или </a:t>
            </a:r>
            <a:r>
              <a:rPr lang="en-US" altLang="ru-RU" sz="1700"/>
              <a:t>P</a:t>
            </a:r>
            <a:r>
              <a:rPr lang="ru-RU" altLang="ru-RU" sz="1700"/>
              <a:t>6 в более старых процессорах. </a:t>
            </a:r>
          </a:p>
          <a:p>
            <a:pPr>
              <a:lnSpc>
                <a:spcPct val="80000"/>
              </a:lnSpc>
              <a:buFont typeface="Wingdings" panose="05000000000000000000" pitchFamily="2" charset="2"/>
              <a:buNone/>
            </a:pPr>
            <a:r>
              <a:rPr lang="ru-RU" altLang="ru-RU" sz="1700"/>
              <a:t>Исполнительные блоки процессора(для обработки целых чисел и чисел с плавающей запятой) должны непрерывно получать необходимые команды. В микроархитектуре </a:t>
            </a:r>
            <a:r>
              <a:rPr lang="en-US" altLang="ru-RU" sz="1700"/>
              <a:t>Intel NetBurst</a:t>
            </a:r>
            <a:r>
              <a:rPr lang="ru-RU" altLang="ru-RU" sz="1700"/>
              <a:t> применено несколько новинок, обеспечивающих постоянную загрузку исполнительных блоков. Среди них - системная шина с частотой 400 МГц, кэш – память </a:t>
            </a:r>
            <a:r>
              <a:rPr lang="en-US" altLang="ru-RU" sz="1700"/>
              <a:t>L</a:t>
            </a:r>
            <a:r>
              <a:rPr lang="ru-RU" altLang="ru-RU" sz="1700"/>
              <a:t>2 с улучшенной передачей данных (</a:t>
            </a:r>
            <a:r>
              <a:rPr lang="en-US" altLang="ru-RU" sz="1700"/>
              <a:t>Advanced Transfer Cache</a:t>
            </a:r>
            <a:r>
              <a:rPr lang="ru-RU" altLang="ru-RU" sz="1700"/>
              <a:t>), кэш – память </a:t>
            </a:r>
            <a:r>
              <a:rPr lang="en-US" altLang="ru-RU" sz="1700"/>
              <a:t>L</a:t>
            </a:r>
            <a:r>
              <a:rPr lang="ru-RU" altLang="ru-RU" sz="1700"/>
              <a:t>1 с отслеживанием исполнения и уменьшенным временем задержки для данных, улучшенное динамическое исполнение. </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ru-RU" altLang="ru-RU"/>
              <a:t>Список команд МП</a:t>
            </a:r>
          </a:p>
        </p:txBody>
      </p:sp>
      <p:sp>
        <p:nvSpPr>
          <p:cNvPr id="392195"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sz="2100" b="1"/>
              <a:t>Система команд</a:t>
            </a:r>
            <a:r>
              <a:rPr lang="ru-RU" altLang="ru-RU" sz="2100"/>
              <a:t> – список всех командных слов языка Ассемблер для данного типа процессора. Следует отметить, что это наиболее частое употребление этого термина.</a:t>
            </a:r>
          </a:p>
          <a:p>
            <a:pPr>
              <a:lnSpc>
                <a:spcPct val="90000"/>
              </a:lnSpc>
            </a:pPr>
            <a:r>
              <a:rPr lang="ru-RU" altLang="ru-RU" sz="2100"/>
              <a:t>В широком смысле архитектура охватывает понятие организации системы, включающее такие высокоуровневые аспекты разработки компьютера, как систему памяти, структуру системной шины, организацию ввода/вывода и т.п.</a:t>
            </a:r>
          </a:p>
          <a:p>
            <a:pPr>
              <a:lnSpc>
                <a:spcPct val="90000"/>
              </a:lnSpc>
            </a:pPr>
            <a:r>
              <a:rPr lang="ru-RU" altLang="ru-RU" sz="2100"/>
              <a:t>Двумя основными архитектурами набора команд, используемыми компьютерной промышленностью на современном этапе развития вычислительной техники, являются архитектуры CISC и RISC.</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ru-RU" sz="2800"/>
              <a:t>RISC</a:t>
            </a:r>
            <a:r>
              <a:rPr lang="ru-RU" altLang="ru-RU" sz="2800"/>
              <a:t>- и </a:t>
            </a:r>
            <a:r>
              <a:rPr lang="en-US" altLang="ru-RU" sz="2800"/>
              <a:t>CISC</a:t>
            </a:r>
            <a:r>
              <a:rPr lang="ru-RU" altLang="ru-RU" sz="2800"/>
              <a:t>-процессоры, их использование в ПЭВМ будущих поколений</a:t>
            </a:r>
          </a:p>
        </p:txBody>
      </p:sp>
      <p:sp>
        <p:nvSpPr>
          <p:cNvPr id="187395"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700" b="1"/>
              <a:t>CISC-процессоры (</a:t>
            </a:r>
            <a:r>
              <a:rPr lang="ru-RU" altLang="ru-RU" sz="1700"/>
              <a:t>Complex Instruction Set Computing) — вычисления со сложным набором команд. Процессорная архитектура, основанная на усложнённом наборе команд. Типичными представителями CISC является семейство микропроцессоров Intel x86 (хотя уже много лет эти процессоры являются CISC только по внешней системе команд).</a:t>
            </a:r>
            <a:endParaRPr lang="ru-RU" altLang="ru-RU" sz="1700" b="1"/>
          </a:p>
          <a:p>
            <a:pPr>
              <a:lnSpc>
                <a:spcPct val="80000"/>
              </a:lnSpc>
              <a:buFont typeface="Wingdings" panose="05000000000000000000" pitchFamily="2" charset="2"/>
              <a:buNone/>
            </a:pPr>
            <a:r>
              <a:rPr lang="ru-RU" altLang="ru-RU" sz="1700" b="1"/>
              <a:t>RISC-процессоры (</a:t>
            </a:r>
            <a:r>
              <a:rPr lang="ru-RU" altLang="ru-RU" sz="1700"/>
              <a:t>Reduced Instruction Set Computing (technology) — вычисления с сокращённым набором команд. Архитектура процессоров, построенная на основе сокращённого набора команд. Характеризуется наличием команд фиксированной длины, большого количества регистров, операций типа регистр-регистр, а также отсутствием косвенной адресации. Концепция RISC разработана Джоном Коком (John Cocke) из IBM Research, название придумано Дэвидом Паттерсоном (David Patterson). Самая распространённая реализация этой архитектуры представлена процессорами серии PowerPC, включая G3, G4 и G5. Довольно известная реализация данной архитектуры — процессоры серий MIPS и Alpha.</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en-US" altLang="ru-RU"/>
              <a:t>CISC</a:t>
            </a:r>
            <a:endParaRPr lang="ru-RU" altLang="ru-RU"/>
          </a:p>
        </p:txBody>
      </p:sp>
      <p:sp>
        <p:nvSpPr>
          <p:cNvPr id="393219"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sz="2100" b="1"/>
              <a:t>CISC </a:t>
            </a:r>
            <a:r>
              <a:rPr lang="ru-RU" altLang="ru-RU" sz="2100"/>
              <a:t>(Complete Instruction Set Computer) – полный набор команд микропроцессора.</a:t>
            </a:r>
          </a:p>
          <a:p>
            <a:pPr>
              <a:lnSpc>
                <a:spcPct val="90000"/>
              </a:lnSpc>
            </a:pPr>
            <a:r>
              <a:rPr lang="ru-RU" altLang="ru-RU" sz="2100"/>
              <a:t>Состав и назначение их регистров существенно неоднородны, широкий набор команд усложняет декодирование инструкций, на что расходуются аппаратные ресурсы. Возрастает число тактов, необходимое для выполнения инструкций. К процессорам с полным набором инструкций относится семейство х86.</a:t>
            </a:r>
          </a:p>
          <a:p>
            <a:pPr>
              <a:lnSpc>
                <a:spcPct val="90000"/>
              </a:lnSpc>
            </a:pPr>
            <a:r>
              <a:rPr lang="ru-RU" altLang="ru-RU" sz="2100"/>
              <a:t>Лидером в разработке CISC-процессоров считается компания Intel со своей серией x86 и Pentium. Эта архитектура является практическим стандартом для рынка микрокомпьютеров</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ltLang="ru-RU"/>
              <a:t>CISC</a:t>
            </a:r>
            <a:endParaRPr lang="ru-RU" altLang="ru-RU"/>
          </a:p>
        </p:txBody>
      </p:sp>
      <p:sp>
        <p:nvSpPr>
          <p:cNvPr id="394243"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sz="2100"/>
              <a:t>Для CISC-процессоров характерно:</a:t>
            </a:r>
          </a:p>
          <a:p>
            <a:pPr>
              <a:lnSpc>
                <a:spcPct val="90000"/>
              </a:lnSpc>
            </a:pPr>
            <a:r>
              <a:rPr lang="ru-RU" altLang="ru-RU" sz="2100"/>
              <a:t>сравнительно небольшое число регистров общего назначения;</a:t>
            </a:r>
          </a:p>
          <a:p>
            <a:pPr>
              <a:lnSpc>
                <a:spcPct val="90000"/>
              </a:lnSpc>
            </a:pPr>
            <a:r>
              <a:rPr lang="ru-RU" altLang="ru-RU" sz="2100"/>
              <a:t>большое количество машинных команд, некоторые из которых нагружены семантически аналогично операторам высокоуровневых языков программирования и выполняются за много тактов;</a:t>
            </a:r>
          </a:p>
          <a:p>
            <a:pPr>
              <a:lnSpc>
                <a:spcPct val="90000"/>
              </a:lnSpc>
            </a:pPr>
            <a:r>
              <a:rPr lang="ru-RU" altLang="ru-RU" sz="2100"/>
              <a:t>большое количество методов адресации;</a:t>
            </a:r>
          </a:p>
          <a:p>
            <a:pPr>
              <a:lnSpc>
                <a:spcPct val="90000"/>
              </a:lnSpc>
            </a:pPr>
            <a:r>
              <a:rPr lang="ru-RU" altLang="ru-RU" sz="2100"/>
              <a:t>большое количество форматов команд различной разрядности;</a:t>
            </a:r>
          </a:p>
          <a:p>
            <a:pPr>
              <a:lnSpc>
                <a:spcPct val="90000"/>
              </a:lnSpc>
            </a:pPr>
            <a:r>
              <a:rPr lang="ru-RU" altLang="ru-RU" sz="2100"/>
              <a:t>преобладание двухадресного формата команд;</a:t>
            </a:r>
          </a:p>
          <a:p>
            <a:pPr>
              <a:lnSpc>
                <a:spcPct val="90000"/>
              </a:lnSpc>
            </a:pPr>
            <a:r>
              <a:rPr lang="ru-RU" altLang="ru-RU" sz="2100"/>
              <a:t>наличие команд обработки типа регистр-память.</a:t>
            </a:r>
          </a:p>
          <a:p>
            <a:pPr>
              <a:lnSpc>
                <a:spcPct val="90000"/>
              </a:lnSpc>
            </a:pPr>
            <a:endParaRPr lang="ru-RU" altLang="ru-RU" sz="210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ru-RU"/>
              <a:t>RISC</a:t>
            </a:r>
            <a:endParaRPr lang="ru-RU" altLang="ru-RU"/>
          </a:p>
        </p:txBody>
      </p:sp>
      <p:sp>
        <p:nvSpPr>
          <p:cNvPr id="381955" name="Rectangle 3"/>
          <p:cNvSpPr>
            <a:spLocks noGrp="1" noChangeArrowheads="1"/>
          </p:cNvSpPr>
          <p:nvPr>
            <p:ph type="body" idx="1"/>
          </p:nvPr>
        </p:nvSpPr>
        <p:spPr>
          <a:xfrm>
            <a:off x="179388" y="1700213"/>
            <a:ext cx="8964612" cy="4968875"/>
          </a:xfrm>
        </p:spPr>
        <p:txBody>
          <a:bodyPr/>
          <a:lstStyle/>
          <a:p>
            <a:pPr>
              <a:lnSpc>
                <a:spcPct val="80000"/>
              </a:lnSpc>
              <a:buFont typeface="Wingdings" panose="05000000000000000000" pitchFamily="2" charset="2"/>
              <a:buNone/>
            </a:pPr>
            <a:r>
              <a:rPr lang="ru-RU" altLang="ru-RU" sz="1900"/>
              <a:t>Микропроцессоры с архитектурой RISC (Reduced Instruction Set Computers) используют сравнительно небольшой (сокращённый) набор наиболее употребимых команд, определённый в результате статистического анализа большого числа программ для основных областей применения CISC (Complex Instruction Set Computer )- процессоров исходной архитектуры. Все команды работают с операндами и имеют одинаковый формат. Обращение к памяти выполняется с помощью специальных команд загрузки регистра и записи. Простота структуры и небольшой набор команд позволяет реализовать полностью их аппаратное выполнение и эффективный конвейер при небольшом объеме оборудования. Арифметику RISC - процессоров отличает высокая степень дробления конвейера.</a:t>
            </a:r>
            <a:endParaRPr lang="en-US" altLang="ru-RU" sz="1900"/>
          </a:p>
          <a:p>
            <a:pPr>
              <a:lnSpc>
                <a:spcPct val="80000"/>
              </a:lnSpc>
              <a:buFont typeface="Wingdings" panose="05000000000000000000" pitchFamily="2" charset="2"/>
              <a:buNone/>
            </a:pPr>
            <a:r>
              <a:rPr lang="ru-RU" altLang="ru-RU" sz="1900"/>
              <a:t>Возможно использования конвейера и параллельных вычислений. АЛУ, например, одновременно может работать с 2-мя 32-х разрядными, 4-мя 16-ти разрядными, и 8-мью 8-ми разрядными числами. Смысл же конвейера -- в накоплении последовательно выполняемых команд программы (т.н. линейных участков) в буфере для их ускоренного дешифрования и выполнения. </a:t>
            </a:r>
          </a:p>
          <a:p>
            <a:pPr>
              <a:lnSpc>
                <a:spcPct val="80000"/>
              </a:lnSpc>
              <a:buFont typeface="Wingdings" panose="05000000000000000000" pitchFamily="2" charset="2"/>
              <a:buNone/>
            </a:pPr>
            <a:r>
              <a:rPr lang="ru-RU" altLang="ru-RU" sz="1900"/>
              <a:t> </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ltLang="ru-RU"/>
              <a:t>RISC</a:t>
            </a:r>
            <a:endParaRPr lang="ru-RU" altLang="ru-RU"/>
          </a:p>
        </p:txBody>
      </p:sp>
      <p:sp>
        <p:nvSpPr>
          <p:cNvPr id="389123"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900"/>
              <a:t>Дейв Паттерсон и Карло Секуин сформулировали 4 основных принципа RISC :</a:t>
            </a:r>
            <a:endParaRPr lang="en-US" altLang="ru-RU" sz="1900"/>
          </a:p>
          <a:p>
            <a:pPr>
              <a:lnSpc>
                <a:spcPct val="80000"/>
              </a:lnSpc>
            </a:pPr>
            <a:r>
              <a:rPr lang="ru-RU" altLang="ru-RU" sz="1900"/>
              <a:t>Любая операция должна выполняться за один такт, вне зависимости от ее типа.</a:t>
            </a:r>
            <a:endParaRPr lang="en-US" altLang="ru-RU" sz="1900"/>
          </a:p>
          <a:p>
            <a:pPr>
              <a:lnSpc>
                <a:spcPct val="80000"/>
              </a:lnSpc>
            </a:pPr>
            <a:r>
              <a:rPr lang="ru-RU" altLang="ru-RU" sz="1900"/>
              <a:t>Система команд должна содержать минимальное количество наиболее часто используемых простейших инструкций одинаковой длины.</a:t>
            </a:r>
            <a:endParaRPr lang="en-US" altLang="ru-RU" sz="1900"/>
          </a:p>
          <a:p>
            <a:pPr>
              <a:lnSpc>
                <a:spcPct val="80000"/>
              </a:lnSpc>
            </a:pPr>
            <a:r>
              <a:rPr lang="ru-RU" altLang="ru-RU" sz="1900"/>
              <a:t>Операции обработки данных реализуются только в формате “регистр - регистр“ (операнды выбираются из оперативных регистров процессора, и результат операции записывается также в регистр; а обмен между оперативными регистрами и памятью выполняется только с помощью команд загрузки\записи ).</a:t>
            </a:r>
            <a:endParaRPr lang="en-US" altLang="ru-RU" sz="1900"/>
          </a:p>
          <a:p>
            <a:pPr>
              <a:lnSpc>
                <a:spcPct val="80000"/>
              </a:lnSpc>
            </a:pPr>
            <a:r>
              <a:rPr lang="ru-RU" altLang="ru-RU" sz="1900"/>
              <a:t>Состав системы команд должен быть “ удобен “ для компиляции операторов языков высокого уровня </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ru-RU" altLang="ru-RU"/>
              <a:t>Схема идеального </a:t>
            </a:r>
            <a:r>
              <a:rPr lang="en-US" altLang="ru-RU"/>
              <a:t>RISC </a:t>
            </a:r>
            <a:r>
              <a:rPr lang="ru-RU" altLang="ru-RU"/>
              <a:t>МП</a:t>
            </a:r>
          </a:p>
        </p:txBody>
      </p:sp>
      <p:pic>
        <p:nvPicPr>
          <p:cNvPr id="391172" name="Picture 4" descr="Схема «идеального» RISC-процессора"/>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55650" y="1773238"/>
            <a:ext cx="7920038" cy="4176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altLang="ru-RU"/>
              <a:t>CISC</a:t>
            </a:r>
            <a:r>
              <a:rPr lang="ru-RU" altLang="ru-RU"/>
              <a:t> против </a:t>
            </a:r>
            <a:r>
              <a:rPr lang="en-US" altLang="ru-RU"/>
              <a:t>RISC</a:t>
            </a:r>
            <a:endParaRPr lang="ru-RU" altLang="ru-RU"/>
          </a:p>
        </p:txBody>
      </p:sp>
      <p:sp>
        <p:nvSpPr>
          <p:cNvPr id="390147"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sz="2100"/>
              <a:t>Принципиально новое, что отличает RISC- от CISC-процессоров – это:</a:t>
            </a:r>
          </a:p>
          <a:p>
            <a:pPr>
              <a:lnSpc>
                <a:spcPct val="90000"/>
              </a:lnSpc>
            </a:pPr>
            <a:r>
              <a:rPr lang="ru-RU" altLang="ru-RU" sz="2100" i="1"/>
              <a:t>отсутствие аппаратного стека</a:t>
            </a:r>
            <a:r>
              <a:rPr lang="ru-RU" altLang="ru-RU" sz="2100"/>
              <a:t> – все операнды хранятся в </a:t>
            </a:r>
            <a:r>
              <a:rPr lang="ru-RU" altLang="ru-RU" sz="2100" i="1"/>
              <a:t>регистрах общего назначения (РОН)</a:t>
            </a:r>
            <a:r>
              <a:rPr lang="ru-RU" altLang="ru-RU" sz="2100"/>
              <a:t>; </a:t>
            </a:r>
          </a:p>
          <a:p>
            <a:pPr>
              <a:lnSpc>
                <a:spcPct val="90000"/>
              </a:lnSpc>
            </a:pPr>
            <a:r>
              <a:rPr lang="ru-RU" altLang="ru-RU" sz="2100"/>
              <a:t>отсутствие регистра – счетчика команд; </a:t>
            </a:r>
          </a:p>
          <a:p>
            <a:pPr>
              <a:lnSpc>
                <a:spcPct val="90000"/>
              </a:lnSpc>
            </a:pPr>
            <a:r>
              <a:rPr lang="ru-RU" altLang="ru-RU" sz="2100" i="1"/>
              <a:t>наличие конвейера</a:t>
            </a:r>
            <a:r>
              <a:rPr lang="ru-RU" altLang="ru-RU" sz="2100"/>
              <a:t>, позволяющего за один такт процессора осуществлять </a:t>
            </a:r>
            <a:r>
              <a:rPr lang="ru-RU" altLang="ru-RU" sz="2100" i="1"/>
              <a:t>несколько вычислений</a:t>
            </a:r>
            <a:r>
              <a:rPr lang="ru-RU" altLang="ru-RU" sz="2100"/>
              <a:t>; </a:t>
            </a:r>
          </a:p>
          <a:p>
            <a:pPr>
              <a:lnSpc>
                <a:spcPct val="90000"/>
              </a:lnSpc>
            </a:pPr>
            <a:r>
              <a:rPr lang="ru-RU" altLang="ru-RU" sz="2100"/>
              <a:t>четкое разделение потоков команд (инструкций) и данных; </a:t>
            </a:r>
          </a:p>
          <a:p>
            <a:pPr>
              <a:lnSpc>
                <a:spcPct val="90000"/>
              </a:lnSpc>
            </a:pPr>
            <a:r>
              <a:rPr lang="ru-RU" altLang="ru-RU" sz="2100"/>
              <a:t>полное равноправие РОН; </a:t>
            </a:r>
          </a:p>
          <a:p>
            <a:pPr>
              <a:lnSpc>
                <a:spcPct val="90000"/>
              </a:lnSpc>
            </a:pPr>
            <a:endParaRPr lang="ru-RU" altLang="ru-RU" sz="210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ru-RU" altLang="ru-RU" sz="2400"/>
              <a:t>Структура базового микропроцессора (МП) современных моделей для </a:t>
            </a:r>
            <a:r>
              <a:rPr lang="en-US" altLang="ru-RU" sz="2400"/>
              <a:t>IMB</a:t>
            </a:r>
            <a:r>
              <a:rPr lang="ru-RU" altLang="ru-RU" sz="2400"/>
              <a:t>-совместимых ПЭВМ, взаимодействие его узлов и блоков</a:t>
            </a:r>
          </a:p>
        </p:txBody>
      </p:sp>
      <p:sp>
        <p:nvSpPr>
          <p:cNvPr id="188419" name="Rectangle 3"/>
          <p:cNvSpPr>
            <a:spLocks noGrp="1" noChangeArrowheads="1"/>
          </p:cNvSpPr>
          <p:nvPr>
            <p:ph type="body" idx="1"/>
          </p:nvPr>
        </p:nvSpPr>
        <p:spPr/>
        <p:txBody>
          <a:bodyPr/>
          <a:lstStyle/>
          <a:p>
            <a:r>
              <a:rPr lang="ru-RU" altLang="ru-RU"/>
              <a:t>самостоятельно</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ru-RU" altLang="ru-RU"/>
              <a:t>Показатели качества</a:t>
            </a:r>
          </a:p>
        </p:txBody>
      </p:sp>
      <p:sp>
        <p:nvSpPr>
          <p:cNvPr id="312323" name="Rectangle 3"/>
          <p:cNvSpPr>
            <a:spLocks noGrp="1" noChangeArrowheads="1"/>
          </p:cNvSpPr>
          <p:nvPr>
            <p:ph type="body" idx="1"/>
          </p:nvPr>
        </p:nvSpPr>
        <p:spPr/>
        <p:txBody>
          <a:bodyPr/>
          <a:lstStyle/>
          <a:p>
            <a:pPr>
              <a:lnSpc>
                <a:spcPct val="80000"/>
              </a:lnSpc>
            </a:pPr>
            <a:r>
              <a:rPr lang="ru-RU" altLang="ru-RU" sz="1900" b="1" i="1"/>
              <a:t>Репрезентативност</a:t>
            </a:r>
            <a:r>
              <a:rPr lang="ru-RU" altLang="ru-RU" sz="1900"/>
              <a:t>ь информации связана с правильностью ее отбора и формирования с целью адекватного отражения заданных свойств объекта. </a:t>
            </a:r>
            <a:endParaRPr lang="ru-RU" altLang="ru-RU" sz="1900" b="1" i="1"/>
          </a:p>
          <a:p>
            <a:pPr>
              <a:lnSpc>
                <a:spcPct val="80000"/>
              </a:lnSpc>
            </a:pPr>
            <a:r>
              <a:rPr lang="ru-RU" altLang="ru-RU" sz="1900" b="1" i="1"/>
              <a:t>Содержательность</a:t>
            </a:r>
            <a:r>
              <a:rPr lang="ru-RU" altLang="ru-RU" sz="1900"/>
              <a:t> информации определяется удельной семантической емкостью (коэффициентом содержательности), равной отношению количества семантической информации к общему объему данных.</a:t>
            </a:r>
            <a:endParaRPr lang="ru-RU" altLang="ru-RU" sz="1900" b="1" i="1"/>
          </a:p>
          <a:p>
            <a:pPr>
              <a:lnSpc>
                <a:spcPct val="80000"/>
              </a:lnSpc>
            </a:pPr>
            <a:r>
              <a:rPr lang="ru-RU" altLang="ru-RU" sz="1900" b="1" i="1"/>
              <a:t>Полнота</a:t>
            </a:r>
            <a:r>
              <a:rPr lang="ru-RU" altLang="ru-RU" sz="1900"/>
              <a:t> информации означает, что она содержит минимальный, но достаточный для принятия правильного управленческого решения состав. </a:t>
            </a:r>
            <a:endParaRPr lang="ru-RU" altLang="ru-RU" sz="1900" b="1" i="1"/>
          </a:p>
          <a:p>
            <a:pPr>
              <a:lnSpc>
                <a:spcPct val="80000"/>
              </a:lnSpc>
            </a:pPr>
            <a:r>
              <a:rPr lang="ru-RU" altLang="ru-RU" sz="1900" b="1" i="1"/>
              <a:t>Доступность</a:t>
            </a:r>
            <a:r>
              <a:rPr lang="ru-RU" altLang="ru-RU" sz="1900"/>
              <a:t> информации для ее восприятия при принятии управленческого решения обеспечивается нением соответствующих процедур ее получения и преобразования. </a:t>
            </a:r>
            <a:endParaRPr lang="ru-RU" altLang="ru-RU" sz="1900" b="1" i="1"/>
          </a:p>
          <a:p>
            <a:pPr>
              <a:lnSpc>
                <a:spcPct val="80000"/>
              </a:lnSpc>
            </a:pPr>
            <a:r>
              <a:rPr lang="ru-RU" altLang="ru-RU" sz="1900" b="1" i="1"/>
              <a:t>Актуальность</a:t>
            </a:r>
            <a:r>
              <a:rPr lang="ru-RU" altLang="ru-RU" sz="1900"/>
              <a:t> информации определяется степенью хранения ценности информации для управления в момент ее использования.</a:t>
            </a:r>
            <a:endParaRPr lang="ru-RU" altLang="ru-RU" sz="1900" b="1" i="1"/>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ru-RU" altLang="ru-RU"/>
              <a:t>Параметры микропроцессоров</a:t>
            </a:r>
          </a:p>
        </p:txBody>
      </p:sp>
      <p:sp>
        <p:nvSpPr>
          <p:cNvPr id="189443" name="Rectangle 3"/>
          <p:cNvSpPr>
            <a:spLocks noGrp="1" noChangeArrowheads="1"/>
          </p:cNvSpPr>
          <p:nvPr>
            <p:ph type="body" idx="1"/>
          </p:nvPr>
        </p:nvSpPr>
        <p:spPr/>
        <p:txBody>
          <a:bodyPr/>
          <a:lstStyle/>
          <a:p>
            <a:r>
              <a:rPr lang="ru-RU" altLang="ru-RU"/>
              <a:t>разрядность; </a:t>
            </a:r>
          </a:p>
          <a:p>
            <a:r>
              <a:rPr lang="ru-RU" altLang="ru-RU"/>
              <a:t>рабочая тактовая частота; </a:t>
            </a:r>
          </a:p>
          <a:p>
            <a:r>
              <a:rPr lang="ru-RU" altLang="ru-RU"/>
              <a:t>размер кэш-памяти; </a:t>
            </a:r>
          </a:p>
          <a:p>
            <a:r>
              <a:rPr lang="ru-RU" altLang="ru-RU"/>
              <a:t>состав инструкций; </a:t>
            </a:r>
          </a:p>
          <a:p>
            <a:r>
              <a:rPr lang="ru-RU" altLang="ru-RU"/>
              <a:t>конструктив; </a:t>
            </a:r>
          </a:p>
          <a:p>
            <a:r>
              <a:rPr lang="ru-RU" altLang="ru-RU"/>
              <a:t>рабочее напряжение и т. д. </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ru-RU" altLang="ru-RU"/>
              <a:t>Параметры микропроцессоров</a:t>
            </a:r>
          </a:p>
        </p:txBody>
      </p:sp>
      <p:sp>
        <p:nvSpPr>
          <p:cNvPr id="334851"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500"/>
              <a:t>Разрядность шины данных микропроцессора определяет количество разрядов, над которыми одновременно могут выполняться операции; разрядность шины адреса МП определяет его адресное пространство. </a:t>
            </a:r>
          </a:p>
          <a:p>
            <a:pPr>
              <a:lnSpc>
                <a:spcPct val="80000"/>
              </a:lnSpc>
              <a:buFont typeface="Wingdings" panose="05000000000000000000" pitchFamily="2" charset="2"/>
              <a:buNone/>
            </a:pPr>
            <a:r>
              <a:rPr lang="ru-RU" altLang="ru-RU" sz="1500"/>
              <a:t>Адресное пространство -- это максимальное количество ячеек основной памяти, которое может быть непосредственно адресовано микропроцессором. </a:t>
            </a:r>
          </a:p>
          <a:p>
            <a:pPr>
              <a:lnSpc>
                <a:spcPct val="80000"/>
              </a:lnSpc>
              <a:buFont typeface="Wingdings" panose="05000000000000000000" pitchFamily="2" charset="2"/>
              <a:buNone/>
            </a:pPr>
            <a:r>
              <a:rPr lang="ru-RU" altLang="ru-RU" sz="1500"/>
              <a:t>Рабочая тактовая частота МП во многом определяет его внутреннее быстро-действие, поскольку каждая команда выполняется за определенное количество тактов. Быстродействие (производительность) ПК зависит также и от тактовой частоты шины системной платы, с которой работает (может работать) МП. </a:t>
            </a:r>
          </a:p>
          <a:p>
            <a:pPr>
              <a:lnSpc>
                <a:spcPct val="80000"/>
              </a:lnSpc>
              <a:buFont typeface="Wingdings" panose="05000000000000000000" pitchFamily="2" charset="2"/>
              <a:buNone/>
            </a:pPr>
            <a:r>
              <a:rPr lang="ru-RU" altLang="ru-RU" sz="1500"/>
              <a:t>Кэш-память, устанавливаемая на плате МП, имеет два уровня: </a:t>
            </a:r>
          </a:p>
          <a:p>
            <a:pPr>
              <a:lnSpc>
                <a:spcPct val="80000"/>
              </a:lnSpc>
            </a:pPr>
            <a:r>
              <a:rPr lang="ru-RU" altLang="ru-RU" sz="1500"/>
              <a:t>L1 -- память 1-го уровня, находящаяся внутри основной микросхемы (ядра) МП и работающая всегда на полной частоте МП (впервые кэш L1 был введен в МП i486 и в МП i386SLC); </a:t>
            </a:r>
          </a:p>
          <a:p>
            <a:pPr>
              <a:lnSpc>
                <a:spcPct val="80000"/>
              </a:lnSpc>
            </a:pPr>
            <a:r>
              <a:rPr lang="ru-RU" altLang="ru-RU" sz="1500"/>
              <a:t>L2 -- память 2-го уровня, кристалл, размещаемый на плате МП и связанный с ядром внутренней микропроцессорной шиной (впервые введен в МП Pentium II). Память L2 может работать на полной или половинной частоте МП. Эффективность этой кэш-памяти зависит и от пропускной способности микропроцессорной шины. </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ru-RU" altLang="ru-RU"/>
              <a:t>Параметры микропроцессоров</a:t>
            </a:r>
          </a:p>
        </p:txBody>
      </p:sp>
      <p:sp>
        <p:nvSpPr>
          <p:cNvPr id="335875"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700"/>
              <a:t>Состав инструкций -- перечень, вид и тип команд, автоматически исполняемых МП. От типа команд зависит классификационная группа МП (CISC, RISC, VLIW и т. д.). Перечень и вид команд определяют непосредственно те процеду-ры, которые могут выполняться над данными в МП, и те категории данных, над которыми могут применяться эти процедуры. Дополнительные инструкции в не-больших количествах вводились во многих МП (286, 486, Pentium Pro и т. д.). Но существенное изменение состава инструкций произошло в МП i386 (этот со-став далее принят за базовый), Pentium MMX, Pentium III, Pentium 4. </a:t>
            </a:r>
          </a:p>
          <a:p>
            <a:pPr>
              <a:lnSpc>
                <a:spcPct val="80000"/>
              </a:lnSpc>
              <a:buFont typeface="Wingdings" panose="05000000000000000000" pitchFamily="2" charset="2"/>
              <a:buNone/>
            </a:pPr>
            <a:r>
              <a:rPr lang="ru-RU" altLang="ru-RU" sz="1700"/>
              <a:t>Конструктив подразумевает те физические разъемные соединения, в которые устанавливается МП и которые определяют пригодность материнской платы для установки МП. Разные разъемы имеют разную конструкцию (Slot -- щеле-вой разъем, Socket -- разъем-гнездо), разное количество контактов, на которые подаются различные сигналы и рабочие напряжения. </a:t>
            </a:r>
          </a:p>
          <a:p>
            <a:pPr>
              <a:lnSpc>
                <a:spcPct val="80000"/>
              </a:lnSpc>
              <a:buFont typeface="Wingdings" panose="05000000000000000000" pitchFamily="2" charset="2"/>
              <a:buNone/>
            </a:pPr>
            <a:r>
              <a:rPr lang="ru-RU" altLang="ru-RU" sz="1700"/>
              <a:t>Рабочее напряжение также является фактором пригодности материнской платы для установки МП. </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ru-RU" altLang="ru-RU" sz="3000"/>
              <a:t>Кэш-память</a:t>
            </a:r>
          </a:p>
        </p:txBody>
      </p:sp>
      <p:sp>
        <p:nvSpPr>
          <p:cNvPr id="190467"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700" b="1"/>
              <a:t>Кэш – память</a:t>
            </a:r>
            <a:r>
              <a:rPr lang="ru-RU" altLang="ru-RU" sz="1700"/>
              <a:t> </a:t>
            </a:r>
          </a:p>
          <a:p>
            <a:pPr>
              <a:lnSpc>
                <a:spcPct val="80000"/>
              </a:lnSpc>
              <a:buFont typeface="Wingdings" panose="05000000000000000000" pitchFamily="2" charset="2"/>
              <a:buNone/>
            </a:pPr>
            <a:r>
              <a:rPr lang="ru-RU" altLang="ru-RU" sz="1700"/>
              <a:t>Это статическая память (</a:t>
            </a:r>
            <a:r>
              <a:rPr lang="en-US" altLang="ru-RU" sz="1700"/>
              <a:t>Stati</a:t>
            </a:r>
            <a:r>
              <a:rPr lang="ru-RU" altLang="ru-RU" sz="1700"/>
              <a:t>с </a:t>
            </a:r>
            <a:r>
              <a:rPr lang="en-US" altLang="ru-RU" sz="1700"/>
              <a:t>RAM</a:t>
            </a:r>
            <a:r>
              <a:rPr lang="ru-RU" altLang="ru-RU" sz="1700"/>
              <a:t> – </a:t>
            </a:r>
            <a:r>
              <a:rPr lang="en-US" altLang="ru-RU" sz="1700"/>
              <a:t>SRAM</a:t>
            </a:r>
            <a:r>
              <a:rPr lang="ru-RU" altLang="ru-RU" sz="1700"/>
              <a:t>), которая, в отличие от динамической памяти, не требует периодической регенерации (обновления). Время доступа у этой памяти не более 2 нс., т. е. она может синхронно работать с процессором на частоте 500 МГц и более. Контроллер кэш – памяти находится в чипе северного моста чипсета материнской платы.</a:t>
            </a:r>
          </a:p>
          <a:p>
            <a:pPr>
              <a:lnSpc>
                <a:spcPct val="80000"/>
              </a:lnSpc>
              <a:buFont typeface="Wingdings" panose="05000000000000000000" pitchFamily="2" charset="2"/>
              <a:buNone/>
            </a:pPr>
            <a:r>
              <a:rPr lang="ru-RU" altLang="ru-RU" sz="1700"/>
              <a:t>В </a:t>
            </a:r>
            <a:r>
              <a:rPr lang="en-US" altLang="ru-RU" sz="1700"/>
              <a:t>x</a:t>
            </a:r>
            <a:r>
              <a:rPr lang="ru-RU" altLang="ru-RU" sz="1700"/>
              <a:t>386 процессорах кэш – память объемом 128 Кб располагалась на материнской плате. Начиная с процессоров </a:t>
            </a:r>
            <a:r>
              <a:rPr lang="en-US" altLang="ru-RU" sz="1700"/>
              <a:t>x</a:t>
            </a:r>
            <a:r>
              <a:rPr lang="ru-RU" altLang="ru-RU" sz="1700"/>
              <a:t>486, появился дополнительный кэш в процессоре, работающий на его частоте, - кэш первого уровня (</a:t>
            </a:r>
            <a:r>
              <a:rPr lang="en-US" altLang="ru-RU" sz="1700"/>
              <a:t>Level I</a:t>
            </a:r>
            <a:r>
              <a:rPr lang="ru-RU" altLang="ru-RU" sz="1700"/>
              <a:t> – </a:t>
            </a:r>
            <a:r>
              <a:rPr lang="en-US" altLang="ru-RU" sz="1700"/>
              <a:t>LI</a:t>
            </a:r>
            <a:r>
              <a:rPr lang="ru-RU" altLang="ru-RU" sz="1700"/>
              <a:t>). На материнской плате устанавливается кэш второго уровня (</a:t>
            </a:r>
            <a:r>
              <a:rPr lang="en-US" altLang="ru-RU" sz="1700"/>
              <a:t>L</a:t>
            </a:r>
            <a:r>
              <a:rPr lang="ru-RU" altLang="ru-RU" sz="1700"/>
              <a:t>2). В большинстве современных процессоров кэш </a:t>
            </a:r>
            <a:r>
              <a:rPr lang="en-US" altLang="ru-RU" sz="1700"/>
              <a:t>LI</a:t>
            </a:r>
            <a:r>
              <a:rPr lang="ru-RU" altLang="ru-RU" sz="1700"/>
              <a:t> и </a:t>
            </a:r>
            <a:r>
              <a:rPr lang="en-US" altLang="ru-RU" sz="1700"/>
              <a:t>L</a:t>
            </a:r>
            <a:r>
              <a:rPr lang="ru-RU" altLang="ru-RU" sz="1700"/>
              <a:t>2 встроены в ядро процессора. Причем если в </a:t>
            </a:r>
            <a:r>
              <a:rPr lang="en-US" altLang="ru-RU" sz="1700"/>
              <a:t>Pentium II</a:t>
            </a:r>
            <a:r>
              <a:rPr lang="ru-RU" altLang="ru-RU" sz="1700"/>
              <a:t> и </a:t>
            </a:r>
            <a:r>
              <a:rPr lang="en-US" altLang="ru-RU" sz="1700"/>
              <a:t>Pentium III</a:t>
            </a:r>
            <a:r>
              <a:rPr lang="ru-RU" altLang="ru-RU" sz="1700"/>
              <a:t> кэш второго уровня работает на половинной частоте процессора, то у </a:t>
            </a:r>
            <a:r>
              <a:rPr lang="en-US" altLang="ru-RU" sz="1700"/>
              <a:t>Celeron</a:t>
            </a:r>
            <a:r>
              <a:rPr lang="ru-RU" altLang="ru-RU" sz="1700"/>
              <a:t>, </a:t>
            </a:r>
            <a:r>
              <a:rPr lang="en-US" altLang="ru-RU" sz="1700"/>
              <a:t>AMD K</a:t>
            </a:r>
            <a:r>
              <a:rPr lang="ru-RU" altLang="ru-RU" sz="1700"/>
              <a:t>6 – </a:t>
            </a:r>
            <a:r>
              <a:rPr lang="en-US" altLang="ru-RU" sz="1700"/>
              <a:t>III</a:t>
            </a:r>
            <a:r>
              <a:rPr lang="ru-RU" altLang="ru-RU" sz="1700"/>
              <a:t>, </a:t>
            </a:r>
            <a:r>
              <a:rPr lang="en-US" altLang="ru-RU" sz="1700"/>
              <a:t>Athlon</a:t>
            </a:r>
            <a:r>
              <a:rPr lang="ru-RU" altLang="ru-RU" sz="1700"/>
              <a:t> и </a:t>
            </a:r>
            <a:r>
              <a:rPr lang="en-US" altLang="ru-RU" sz="1700"/>
              <a:t>Pentium IV</a:t>
            </a:r>
            <a:r>
              <a:rPr lang="ru-RU" altLang="ru-RU" sz="1700"/>
              <a:t> – на частоте процессора, что положительно сказывается на производительности. </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ru-RU" altLang="ru-RU" sz="3400"/>
              <a:t>Конвейеризация</a:t>
            </a:r>
          </a:p>
        </p:txBody>
      </p:sp>
      <p:sp>
        <p:nvSpPr>
          <p:cNvPr id="367619"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700"/>
              <a:t>Существенное повышение производительности МП 80286 по сравнению с базовой моделью семейства стало возможным благодаря внедрению в архитектуру семейства IA32 конвейерной обработки. </a:t>
            </a:r>
          </a:p>
          <a:p>
            <a:pPr>
              <a:lnSpc>
                <a:spcPct val="80000"/>
              </a:lnSpc>
              <a:buFont typeface="Wingdings" panose="05000000000000000000" pitchFamily="2" charset="2"/>
              <a:buNone/>
            </a:pPr>
            <a:r>
              <a:rPr lang="ru-RU" altLang="ru-RU" sz="1700" b="1" i="1"/>
              <a:t>Конвейеризация</a:t>
            </a:r>
            <a:r>
              <a:rPr lang="ru-RU" altLang="ru-RU" sz="1700"/>
              <a:t>позволяет нескольким внутренним блокам МП работать одновременно, совмещая дешифрование команды, операции АЛУ, вычисление эффективного адреса и циклы шины нескольких команд. В составе МП 80286 есть 4 конвейерных устройства:</a:t>
            </a:r>
          </a:p>
          <a:p>
            <a:pPr>
              <a:lnSpc>
                <a:spcPct val="80000"/>
              </a:lnSpc>
            </a:pPr>
            <a:r>
              <a:rPr lang="ru-RU" altLang="ru-RU" sz="1700"/>
              <a:t>BU (Bus Unit) - шинный блок (считывание из памяти и портов ввода/вывода);</a:t>
            </a:r>
          </a:p>
          <a:p>
            <a:pPr>
              <a:lnSpc>
                <a:spcPct val="80000"/>
              </a:lnSpc>
            </a:pPr>
            <a:r>
              <a:rPr lang="ru-RU" altLang="ru-RU" sz="1700"/>
              <a:t>IU (Instruction Unit) - командный блок (дешифрация команд);</a:t>
            </a:r>
          </a:p>
          <a:p>
            <a:pPr>
              <a:lnSpc>
                <a:spcPct val="80000"/>
              </a:lnSpc>
            </a:pPr>
            <a:r>
              <a:rPr lang="ru-RU" altLang="ru-RU" sz="1700"/>
              <a:t>EU (Executive Unit) - исполнительный блок (выполнение команд);</a:t>
            </a:r>
          </a:p>
          <a:p>
            <a:pPr>
              <a:lnSpc>
                <a:spcPct val="80000"/>
              </a:lnSpc>
            </a:pPr>
            <a:r>
              <a:rPr lang="ru-RU" altLang="ru-RU" sz="1700"/>
              <a:t>AU (Address Unit) - адресный блок (вычисляет все адреса, формирует физический адрес).</a:t>
            </a:r>
          </a:p>
          <a:p>
            <a:pPr>
              <a:lnSpc>
                <a:spcPct val="80000"/>
              </a:lnSpc>
            </a:pPr>
            <a:endParaRPr lang="ru-RU" altLang="ru-RU" sz="170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ru-RU" altLang="ru-RU" sz="3400"/>
              <a:t>Конвейеризация в 286</a:t>
            </a:r>
          </a:p>
        </p:txBody>
      </p:sp>
      <p:sp>
        <p:nvSpPr>
          <p:cNvPr id="369667" name="Rectangle 3"/>
          <p:cNvSpPr>
            <a:spLocks noGrp="1" noChangeArrowheads="1"/>
          </p:cNvSpPr>
          <p:nvPr>
            <p:ph type="body" sz="half" idx="1"/>
          </p:nvPr>
        </p:nvSpPr>
        <p:spPr>
          <a:xfrm>
            <a:off x="566738" y="1752600"/>
            <a:ext cx="8037512" cy="452438"/>
          </a:xfrm>
        </p:spPr>
        <p:txBody>
          <a:bodyPr/>
          <a:lstStyle/>
          <a:p>
            <a:pPr>
              <a:lnSpc>
                <a:spcPct val="90000"/>
              </a:lnSpc>
              <a:buFont typeface="Wingdings" panose="05000000000000000000" pitchFamily="2" charset="2"/>
              <a:buNone/>
            </a:pPr>
            <a:r>
              <a:rPr lang="ru-RU" altLang="ru-RU" sz="2600"/>
              <a:t>  </a:t>
            </a:r>
            <a:r>
              <a:rPr lang="ru-RU" altLang="ru-RU" sz="2600" b="1"/>
              <a:t>Конвейеризация команд в МП 80286</a:t>
            </a:r>
            <a:r>
              <a:rPr lang="ru-RU" altLang="ru-RU" sz="2600"/>
              <a:t> </a:t>
            </a:r>
          </a:p>
        </p:txBody>
      </p:sp>
      <p:graphicFrame>
        <p:nvGraphicFramePr>
          <p:cNvPr id="369668" name="Object 4"/>
          <p:cNvGraphicFramePr>
            <a:graphicFrameLocks noGrp="1" noChangeAspect="1"/>
          </p:cNvGraphicFramePr>
          <p:nvPr>
            <p:ph sz="half" idx="2"/>
          </p:nvPr>
        </p:nvGraphicFramePr>
        <p:xfrm>
          <a:off x="611188" y="2276475"/>
          <a:ext cx="7705725" cy="3744913"/>
        </p:xfrm>
        <a:graphic>
          <a:graphicData uri="http://schemas.openxmlformats.org/presentationml/2006/ole">
            <mc:AlternateContent xmlns:mc="http://schemas.openxmlformats.org/markup-compatibility/2006">
              <mc:Choice xmlns:v="urn:schemas-microsoft-com:vml" Requires="v">
                <p:oleObj spid="_x0000_s369675" name="PHOTO-PAINT" r:id="rId3" imgW="6257143" imgH="4590476" progId="CorelPHOTOPAINT.Image.14">
                  <p:embed/>
                </p:oleObj>
              </mc:Choice>
              <mc:Fallback>
                <p:oleObj name="PHOTO-PAINT" r:id="rId3" imgW="6257143" imgH="4590476" progId="CorelPHOTOPAINT.Image.1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276475"/>
                        <a:ext cx="7705725" cy="374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1" name="Rectangle 3"/>
          <p:cNvSpPr>
            <a:spLocks noGrp="1" noChangeArrowheads="1"/>
          </p:cNvSpPr>
          <p:nvPr>
            <p:ph type="body" idx="1"/>
          </p:nvPr>
        </p:nvSpPr>
        <p:spPr>
          <a:xfrm>
            <a:off x="468313" y="1773238"/>
            <a:ext cx="8388350" cy="4267200"/>
          </a:xfrm>
        </p:spPr>
        <p:txBody>
          <a:bodyPr/>
          <a:lstStyle/>
          <a:p>
            <a:pPr>
              <a:lnSpc>
                <a:spcPct val="90000"/>
              </a:lnSpc>
              <a:buFont typeface="Wingdings" panose="05000000000000000000" pitchFamily="2" charset="2"/>
              <a:buNone/>
            </a:pPr>
            <a:r>
              <a:rPr lang="ru-RU" altLang="ru-RU" sz="2100"/>
              <a:t>Идея </a:t>
            </a:r>
            <a:r>
              <a:rPr lang="ru-RU" altLang="ru-RU" sz="2100" i="1"/>
              <a:t>конвейеризации</a:t>
            </a:r>
            <a:r>
              <a:rPr lang="ru-RU" altLang="ru-RU" sz="2100"/>
              <a:t> была развита в следующих моделях этого семейства. В МП Intel-486 реализован пятиступенчатый конвейер для обработки команд:</a:t>
            </a:r>
          </a:p>
          <a:p>
            <a:pPr>
              <a:lnSpc>
                <a:spcPct val="90000"/>
              </a:lnSpc>
            </a:pPr>
            <a:r>
              <a:rPr lang="ru-RU" altLang="ru-RU" sz="2100"/>
              <a:t>PF (Prefetch) - предвыборка команд;</a:t>
            </a:r>
          </a:p>
          <a:p>
            <a:pPr>
              <a:lnSpc>
                <a:spcPct val="90000"/>
              </a:lnSpc>
            </a:pPr>
            <a:r>
              <a:rPr lang="ru-RU" altLang="ru-RU" sz="2100"/>
              <a:t>D1 (Instruction Decode) - декодирование команды;</a:t>
            </a:r>
          </a:p>
          <a:p>
            <a:pPr>
              <a:lnSpc>
                <a:spcPct val="90000"/>
              </a:lnSpc>
            </a:pPr>
            <a:r>
              <a:rPr lang="ru-RU" altLang="ru-RU" sz="2100"/>
              <a:t>D2 (Address Generate) - формирование адреса;</a:t>
            </a:r>
          </a:p>
          <a:p>
            <a:pPr>
              <a:lnSpc>
                <a:spcPct val="90000"/>
              </a:lnSpc>
            </a:pPr>
            <a:r>
              <a:rPr lang="ru-RU" altLang="ru-RU" sz="2100"/>
              <a:t>EX (Execute) - выполнение команды в АЛУ и доступ к кэш-памяти;</a:t>
            </a:r>
          </a:p>
          <a:p>
            <a:pPr>
              <a:lnSpc>
                <a:spcPct val="90000"/>
              </a:lnSpc>
            </a:pPr>
            <a:r>
              <a:rPr lang="ru-RU" altLang="ru-RU" sz="2100"/>
              <a:t>WB (Write Back) - обратная запись.</a:t>
            </a:r>
          </a:p>
          <a:p>
            <a:pPr>
              <a:lnSpc>
                <a:spcPct val="90000"/>
              </a:lnSpc>
            </a:pPr>
            <a:endParaRPr lang="ru-RU" altLang="ru-RU" sz="2100"/>
          </a:p>
        </p:txBody>
      </p:sp>
      <p:sp>
        <p:nvSpPr>
          <p:cNvPr id="370692" name="Rectangle 4"/>
          <p:cNvSpPr>
            <a:spLocks noGrp="1" noChangeArrowheads="1"/>
          </p:cNvSpPr>
          <p:nvPr>
            <p:ph type="title"/>
          </p:nvPr>
        </p:nvSpPr>
        <p:spPr/>
        <p:txBody>
          <a:bodyPr/>
          <a:lstStyle/>
          <a:p>
            <a:r>
              <a:rPr lang="ru-RU" altLang="ru-RU" sz="3400"/>
              <a:t>Конвейеризация в 486</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ru-RU" altLang="ru-RU"/>
              <a:t>Конвейеризация в </a:t>
            </a:r>
            <a:r>
              <a:rPr lang="en-US" altLang="ru-RU"/>
              <a:t>Pentium</a:t>
            </a:r>
            <a:r>
              <a:rPr lang="ru-RU" altLang="ru-RU"/>
              <a:t> </a:t>
            </a:r>
          </a:p>
        </p:txBody>
      </p:sp>
      <p:sp>
        <p:nvSpPr>
          <p:cNvPr id="372739" name="Rectangle 3"/>
          <p:cNvSpPr>
            <a:spLocks noGrp="1" noChangeArrowheads="1"/>
          </p:cNvSpPr>
          <p:nvPr>
            <p:ph type="body" idx="1"/>
          </p:nvPr>
        </p:nvSpPr>
        <p:spPr/>
        <p:txBody>
          <a:bodyPr/>
          <a:lstStyle/>
          <a:p>
            <a:r>
              <a:rPr lang="ru-RU" altLang="ru-RU"/>
              <a:t>Блок-схема архитектуры МП Pentium </a:t>
            </a:r>
          </a:p>
        </p:txBody>
      </p:sp>
      <p:pic>
        <p:nvPicPr>
          <p:cNvPr id="372741" name="Picture 5" descr="Блок-схема архитектуры МП Pent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708275"/>
            <a:ext cx="5419725" cy="3190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ru-RU" altLang="ru-RU" sz="4200"/>
              <a:t>Конвейеризация в </a:t>
            </a:r>
            <a:r>
              <a:rPr lang="en-US" altLang="ru-RU" sz="4200"/>
              <a:t>Pentium</a:t>
            </a:r>
            <a:endParaRPr lang="ru-RU" altLang="ru-RU" sz="4200"/>
          </a:p>
        </p:txBody>
      </p:sp>
      <p:sp>
        <p:nvSpPr>
          <p:cNvPr id="373763"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700"/>
              <a:t>Новая микроархитектура процессоров Pentium и более поздних базируется на идее суперскалярной обработки. Под суперскалярностью подразумевается наличие более одного конвейера для обработки команд (в отличие от скалярной - одноконвейерной архитектуры). В МП Pentium команды распределяются по двум независимым исполнительным конвейерам (U и V). Конвейер U может выполнять любые команды семейства IA-32, включая целочисленные команды и команды с плавающей точкой. Конвейер V предназначен для выполнения простых целочисленных команд и некоторых команд с плавающей точкой. Команды могут направляться в каждое из этих устройств одновременно, причем при выдаче устройством управления в одном такте пары команд более сложная команда поступает в конвейер U, а менее сложная - в конвейер V (</a:t>
            </a:r>
            <a:r>
              <a:rPr lang="ru-RU" altLang="ru-RU" sz="1700" u="sng">
                <a:hlinkClick r:id="" action="ppaction://noaction"/>
              </a:rPr>
              <a:t>табл. 5.2</a:t>
            </a:r>
            <a:r>
              <a:rPr lang="ru-RU" altLang="ru-RU" sz="1700"/>
              <a:t>). Однако, такая попарная обработка команд (спаривание) возможна только для ограниченного подмножества целочисленных команд. Команды вещественной арифметики не могут запускаться в паре с целочисленными командами. Одновременная выдача двух команд возможна только при отсутствии зависимостей по регистрам. </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ru-RU" altLang="ru-RU" sz="4200"/>
              <a:t>Конвейеризация в </a:t>
            </a:r>
            <a:r>
              <a:rPr lang="en-US" altLang="ru-RU" sz="4200"/>
              <a:t>Pentium</a:t>
            </a:r>
            <a:endParaRPr lang="ru-RU" altLang="ru-RU" sz="4200"/>
          </a:p>
        </p:txBody>
      </p:sp>
      <p:sp>
        <p:nvSpPr>
          <p:cNvPr id="374787" name="Rectangle 3"/>
          <p:cNvSpPr>
            <a:spLocks noGrp="1" noChangeArrowheads="1"/>
          </p:cNvSpPr>
          <p:nvPr>
            <p:ph type="body" sz="half" idx="1"/>
          </p:nvPr>
        </p:nvSpPr>
        <p:spPr>
          <a:xfrm>
            <a:off x="539750" y="1628775"/>
            <a:ext cx="8064500" cy="504825"/>
          </a:xfrm>
        </p:spPr>
        <p:txBody>
          <a:bodyPr/>
          <a:lstStyle/>
          <a:p>
            <a:r>
              <a:rPr lang="ru-RU" altLang="ru-RU" sz="2400" b="1"/>
              <a:t>Конвейеризация команд в МП Pentium</a:t>
            </a:r>
            <a:r>
              <a:rPr lang="ru-RU" altLang="ru-RU" sz="2600"/>
              <a:t> </a:t>
            </a:r>
          </a:p>
        </p:txBody>
      </p:sp>
      <p:graphicFrame>
        <p:nvGraphicFramePr>
          <p:cNvPr id="374788" name="Object 4"/>
          <p:cNvGraphicFramePr>
            <a:graphicFrameLocks noGrp="1" noChangeAspect="1"/>
          </p:cNvGraphicFramePr>
          <p:nvPr>
            <p:ph sz="half" idx="2"/>
          </p:nvPr>
        </p:nvGraphicFramePr>
        <p:xfrm>
          <a:off x="2051050" y="2060575"/>
          <a:ext cx="5400675" cy="3952875"/>
        </p:xfrm>
        <a:graphic>
          <a:graphicData uri="http://schemas.openxmlformats.org/presentationml/2006/ole">
            <mc:AlternateContent xmlns:mc="http://schemas.openxmlformats.org/markup-compatibility/2006">
              <mc:Choice xmlns:v="urn:schemas-microsoft-com:vml" Requires="v">
                <p:oleObj spid="_x0000_s374795" name="PHOTO-PAINT" r:id="rId3" imgW="3019048" imgH="2209524" progId="CorelPHOTOPAINT.Image.14">
                  <p:embed/>
                </p:oleObj>
              </mc:Choice>
              <mc:Fallback>
                <p:oleObj name="PHOTO-PAINT" r:id="rId3" imgW="3019048" imgH="2209524" progId="CorelPHOTOPAINT.Image.1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060575"/>
                        <a:ext cx="5400675"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ru-RU" altLang="ru-RU"/>
              <a:t>Показатели качества</a:t>
            </a:r>
          </a:p>
        </p:txBody>
      </p:sp>
      <p:sp>
        <p:nvSpPr>
          <p:cNvPr id="313347" name="Rectangle 3"/>
          <p:cNvSpPr>
            <a:spLocks noGrp="1" noChangeArrowheads="1"/>
          </p:cNvSpPr>
          <p:nvPr>
            <p:ph type="body" idx="1"/>
          </p:nvPr>
        </p:nvSpPr>
        <p:spPr/>
        <p:txBody>
          <a:bodyPr/>
          <a:lstStyle/>
          <a:p>
            <a:pPr>
              <a:lnSpc>
                <a:spcPct val="80000"/>
              </a:lnSpc>
            </a:pPr>
            <a:r>
              <a:rPr lang="ru-RU" altLang="ru-RU" sz="1700" b="1" i="1"/>
              <a:t>Своевременность</a:t>
            </a:r>
            <a:r>
              <a:rPr lang="ru-RU" altLang="ru-RU" sz="1700"/>
              <a:t> информации определяется возможностью ее использования при принятии управленческого решения без нарушения установленной процедуры и регламента. Таким образом, своевременной является информация, поступающая на тот или иной уровень управления не позже заранее назначенного момента времени. </a:t>
            </a:r>
            <a:endParaRPr lang="ru-RU" altLang="ru-RU" sz="1700" b="1" i="1"/>
          </a:p>
          <a:p>
            <a:pPr>
              <a:lnSpc>
                <a:spcPct val="80000"/>
              </a:lnSpc>
            </a:pPr>
            <a:r>
              <a:rPr lang="ru-RU" altLang="ru-RU" sz="1700" b="1" i="1"/>
              <a:t>Точность</a:t>
            </a:r>
            <a:r>
              <a:rPr lang="ru-RU" altLang="ru-RU" sz="1700"/>
              <a:t> информации определяется степенью близости отображаемого информацией параметра управления и истинного значения этого параметра. </a:t>
            </a:r>
            <a:endParaRPr lang="ru-RU" altLang="ru-RU" sz="1700" b="1" i="1"/>
          </a:p>
          <a:p>
            <a:pPr>
              <a:lnSpc>
                <a:spcPct val="80000"/>
              </a:lnSpc>
            </a:pPr>
            <a:r>
              <a:rPr lang="ru-RU" altLang="ru-RU" sz="1700" b="1" i="1"/>
              <a:t>Устойчивость</a:t>
            </a:r>
            <a:r>
              <a:rPr lang="ru-RU" altLang="ru-RU" sz="1700"/>
              <a:t> — это свойство информации реагировать на изменение исходных данных, сохраняя необходимую точность. </a:t>
            </a:r>
          </a:p>
          <a:p>
            <a:pPr>
              <a:lnSpc>
                <a:spcPct val="80000"/>
              </a:lnSpc>
            </a:pPr>
            <a:r>
              <a:rPr lang="ru-RU" altLang="ru-RU" sz="1700" b="1" i="1"/>
              <a:t>Достоверность</a:t>
            </a:r>
            <a:r>
              <a:rPr lang="ru-RU" altLang="ru-RU" sz="1700"/>
              <a:t> информации определяется ее свойством отображать реально существующие объекты с необходимой точностью. </a:t>
            </a:r>
          </a:p>
          <a:p>
            <a:pPr>
              <a:lnSpc>
                <a:spcPct val="80000"/>
              </a:lnSpc>
            </a:pPr>
            <a:r>
              <a:rPr lang="ru-RU" altLang="ru-RU" sz="1700"/>
              <a:t>Наконец, </a:t>
            </a:r>
            <a:r>
              <a:rPr lang="ru-RU" altLang="ru-RU" sz="1700" b="1" i="1"/>
              <a:t>ценность</a:t>
            </a:r>
            <a:r>
              <a:rPr lang="ru-RU" altLang="ru-RU" sz="1700"/>
              <a:t> информации — это комплексный показатель ее качества, мера количества информации на прагматическом уровне. </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ru-RU" altLang="ru-RU" sz="3400" b="1"/>
              <a:t>Динамическое (спекулятивное) исполнение</a:t>
            </a:r>
          </a:p>
        </p:txBody>
      </p:sp>
      <p:sp>
        <p:nvSpPr>
          <p:cNvPr id="376835"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2100"/>
              <a:t>Одной из главных особенностей шестого поколения микропроцессоров архитектуры IA32 является </a:t>
            </a:r>
            <a:r>
              <a:rPr lang="ru-RU" altLang="ru-RU" sz="2100" i="1"/>
              <a:t>динамическое</a:t>
            </a:r>
            <a:r>
              <a:rPr lang="ru-RU" altLang="ru-RU" sz="2100"/>
              <a:t>(спекулятивное) </a:t>
            </a:r>
            <a:r>
              <a:rPr lang="ru-RU" altLang="ru-RU" sz="2100" i="1"/>
              <a:t>исполнение</a:t>
            </a:r>
            <a:r>
              <a:rPr lang="ru-RU" altLang="ru-RU" sz="2100"/>
              <a:t>. Под этим термином подразумевается следующая совокупность возможностей:</a:t>
            </a:r>
          </a:p>
          <a:p>
            <a:pPr>
              <a:lnSpc>
                <a:spcPct val="80000"/>
              </a:lnSpc>
            </a:pPr>
            <a:r>
              <a:rPr lang="ru-RU" altLang="ru-RU" sz="2100" i="1"/>
              <a:t>Глубокое предсказание ветвлений</a:t>
            </a:r>
            <a:r>
              <a:rPr lang="ru-RU" altLang="ru-RU" sz="2100"/>
              <a:t> (с вероятностью &gt;90% можно предсказать 10-15 ближайших переходов).</a:t>
            </a:r>
          </a:p>
          <a:p>
            <a:pPr>
              <a:lnSpc>
                <a:spcPct val="80000"/>
              </a:lnSpc>
            </a:pPr>
            <a:r>
              <a:rPr lang="ru-RU" altLang="ru-RU" sz="2100" i="1"/>
              <a:t>Анализ потока данных</a:t>
            </a:r>
            <a:r>
              <a:rPr lang="ru-RU" altLang="ru-RU" sz="2100"/>
              <a:t> (на 20-30 шагов вперед просмотреть программу и определить зависимость команд по данным или ресурсам).</a:t>
            </a:r>
          </a:p>
          <a:p>
            <a:pPr>
              <a:lnSpc>
                <a:spcPct val="80000"/>
              </a:lnSpc>
            </a:pPr>
            <a:r>
              <a:rPr lang="ru-RU" altLang="ru-RU" sz="2100" i="1"/>
              <a:t>Опережающее исполнение команд</a:t>
            </a:r>
            <a:r>
              <a:rPr lang="ru-RU" altLang="ru-RU" sz="2100"/>
              <a:t> (МП P6 может выполнять команды в порядке, отличном от их следования в программе).</a:t>
            </a:r>
          </a:p>
          <a:p>
            <a:pPr>
              <a:lnSpc>
                <a:spcPct val="80000"/>
              </a:lnSpc>
            </a:pPr>
            <a:endParaRPr lang="ru-RU" altLang="ru-RU" sz="210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ru-RU" altLang="ru-RU"/>
              <a:t>Особенности </a:t>
            </a:r>
            <a:r>
              <a:rPr lang="en-US" altLang="ru-RU"/>
              <a:t>P6</a:t>
            </a:r>
            <a:endParaRPr lang="ru-RU" altLang="ru-RU"/>
          </a:p>
        </p:txBody>
      </p:sp>
      <p:sp>
        <p:nvSpPr>
          <p:cNvPr id="377859"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900"/>
              <a:t>Внутренняя организация МП P6 соответствует архитектуре RISC, поэтому блок выборки команд, считав поток инструкций IA-32 из L1 кэша инструкций, декодирует их в серию микроопераций. Поток микроопераций попадает в буфер переупорядочивания (пул инструкций). В нем содержатся как не выполненные пока микрооперации, так и уже выполненные, но еще не повлиявшие на состояние процессора. Для декодирования инструкций предназначены три параллельных дешифратора: два для простых и один для сложных инструкций. Каждая инструкция IA-32 декодируется в 1-4 микрооперации. Микрооперации выполняются пятью параллельными исполнительными устройствами: два для целочисленной арифметики, два для вещественной арифметики и блок интерфейса с памятью. Таким образом, возможно выполнение до пяти микроопераций за такт. </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ru-RU" altLang="ru-RU"/>
              <a:t>Особенности </a:t>
            </a:r>
            <a:r>
              <a:rPr lang="en-US" altLang="ru-RU"/>
              <a:t>P6</a:t>
            </a:r>
            <a:endParaRPr lang="ru-RU" altLang="ru-RU"/>
          </a:p>
        </p:txBody>
      </p:sp>
      <p:sp>
        <p:nvSpPr>
          <p:cNvPr id="378883"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700"/>
              <a:t>Блок исполнительных устройств способен выбирать инструкции из пула в любом порядке. При этом благодаря блоку предсказания ветвлений возможно выполнение инструкций, следующих за условными переходами. Блок резервирования постоянно отслеживает в пуле инструкций те микрооперации, которые готовы к исполнению (исходные данные не зависят от результата других невыполненных инструкций) и направляет их на свободное исполнительное устройство соответствующего типа. Одно из целочисленных исполнительных устройств дополнительно занимается проверкой правильности предсказания переходов. При обнаружении неправильно предсказанного перехода все микрооперации, следующие за переходом, удаляются из пула и производится заполнение конвейера команд инструкциями по новому адресу.</a:t>
            </a:r>
          </a:p>
          <a:p>
            <a:pPr>
              <a:lnSpc>
                <a:spcPct val="80000"/>
              </a:lnSpc>
              <a:buFont typeface="Wingdings" panose="05000000000000000000" pitchFamily="2" charset="2"/>
              <a:buNone/>
            </a:pPr>
            <a:r>
              <a:rPr lang="ru-RU" altLang="ru-RU" sz="1700"/>
              <a:t>Взаимная зависимость команд от значения регистров архитектуры IA-32 может требовать ожидания освобождения регистров. Для решения этой проблемы предназначены 40 внутренних регистров общего назначения, используемых в реальных вычислениях.</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ru-RU" altLang="ru-RU" sz="3000"/>
              <a:t>Разрядность</a:t>
            </a:r>
          </a:p>
        </p:txBody>
      </p:sp>
      <p:sp>
        <p:nvSpPr>
          <p:cNvPr id="331779"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b="1"/>
              <a:t>Разрядность</a:t>
            </a:r>
            <a:r>
              <a:rPr lang="ru-RU" altLang="ru-RU"/>
              <a:t> </a:t>
            </a:r>
          </a:p>
          <a:p>
            <a:pPr>
              <a:lnSpc>
                <a:spcPct val="90000"/>
              </a:lnSpc>
              <a:buFont typeface="Wingdings" panose="05000000000000000000" pitchFamily="2" charset="2"/>
              <a:buNone/>
            </a:pPr>
            <a:r>
              <a:rPr lang="ru-RU" altLang="ru-RU"/>
              <a:t>Первые процессорные регистры могли хранить лишь 4 – битные числа. Затем появились 8 – и 16 – битные процессоры, с появлением процессора </a:t>
            </a:r>
            <a:r>
              <a:rPr lang="en-US" altLang="ru-RU"/>
              <a:t>x</a:t>
            </a:r>
            <a:r>
              <a:rPr lang="ru-RU" altLang="ru-RU"/>
              <a:t>386 был реализован 32 – битный режим, что позволило работать с числами размерностью свыше двух миллиардов. </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ru-RU" altLang="ru-RU" sz="3400"/>
              <a:t>Блок схема микропроцессора Pentium Pro </a:t>
            </a:r>
          </a:p>
        </p:txBody>
      </p:sp>
      <p:sp>
        <p:nvSpPr>
          <p:cNvPr id="379907" name="Rectangle 3"/>
          <p:cNvSpPr>
            <a:spLocks noGrp="1" noChangeArrowheads="1"/>
          </p:cNvSpPr>
          <p:nvPr>
            <p:ph type="body" idx="1"/>
          </p:nvPr>
        </p:nvSpPr>
        <p:spPr/>
        <p:txBody>
          <a:bodyPr/>
          <a:lstStyle/>
          <a:p>
            <a:pPr>
              <a:buFont typeface="Wingdings" panose="05000000000000000000" pitchFamily="2" charset="2"/>
              <a:buNone/>
            </a:pPr>
            <a:r>
              <a:rPr lang="ru-RU" altLang="ru-RU"/>
              <a:t> </a:t>
            </a:r>
          </a:p>
        </p:txBody>
      </p:sp>
      <p:pic>
        <p:nvPicPr>
          <p:cNvPr id="379909" name="Picture 5" descr="Блок схема микропроцессора Pentium P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700213"/>
            <a:ext cx="7634287" cy="4384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ru-RU" altLang="ru-RU" sz="3000"/>
              <a:t>Технология производства МП</a:t>
            </a:r>
          </a:p>
        </p:txBody>
      </p:sp>
      <p:sp>
        <p:nvSpPr>
          <p:cNvPr id="368643" name="Rectangle 3"/>
          <p:cNvSpPr>
            <a:spLocks noGrp="1" noChangeArrowheads="1"/>
          </p:cNvSpPr>
          <p:nvPr>
            <p:ph type="body" idx="1"/>
          </p:nvPr>
        </p:nvSpPr>
        <p:spPr/>
        <p:txBody>
          <a:bodyPr/>
          <a:lstStyle/>
          <a:p>
            <a:r>
              <a:rPr lang="ru-RU" altLang="ru-RU" b="1"/>
              <a:t>Выращивание диоксида кремния и создание проводящих областей</a:t>
            </a:r>
            <a:r>
              <a:rPr lang="ru-RU" altLang="ru-RU"/>
              <a:t> </a:t>
            </a:r>
          </a:p>
          <a:p>
            <a:r>
              <a:rPr lang="ru-RU" altLang="ru-RU" b="1"/>
              <a:t>Тестирование</a:t>
            </a:r>
            <a:r>
              <a:rPr lang="ru-RU" altLang="ru-RU"/>
              <a:t> </a:t>
            </a:r>
          </a:p>
          <a:p>
            <a:r>
              <a:rPr lang="ru-RU" altLang="ru-RU" b="1"/>
              <a:t>Изготовление корпуса.</a:t>
            </a:r>
            <a:r>
              <a:rPr lang="ru-RU" altLang="ru-RU"/>
              <a:t> </a:t>
            </a:r>
          </a:p>
          <a:p>
            <a:r>
              <a:rPr lang="ru-RU" altLang="ru-RU" b="1"/>
              <a:t>Доставка.</a:t>
            </a:r>
            <a:r>
              <a:rPr lang="ru-RU" altLang="ru-RU"/>
              <a:t> </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ru-RU" altLang="ru-RU"/>
              <a:t>Технология производства</a:t>
            </a:r>
          </a:p>
        </p:txBody>
      </p:sp>
      <p:sp>
        <p:nvSpPr>
          <p:cNvPr id="380931" name="Rectangle 3"/>
          <p:cNvSpPr>
            <a:spLocks noGrp="1" noChangeArrowheads="1"/>
          </p:cNvSpPr>
          <p:nvPr>
            <p:ph type="body" idx="1"/>
          </p:nvPr>
        </p:nvSpPr>
        <p:spPr/>
        <p:txBody>
          <a:bodyPr/>
          <a:lstStyle/>
          <a:p>
            <a:r>
              <a:rPr lang="ru-RU" altLang="ru-RU" sz="1600">
                <a:hlinkClick r:id="rId2"/>
              </a:rPr>
              <a:t>http://www.modlabs.net/articles/sovremennye-mikroprocessory</a:t>
            </a:r>
            <a:r>
              <a:rPr lang="ru-RU" altLang="ru-RU" sz="1600"/>
              <a:t> </a:t>
            </a:r>
          </a:p>
        </p:txBody>
      </p:sp>
      <p:pic>
        <p:nvPicPr>
          <p:cNvPr id="380933" name="Picture 5" descr="image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2085975"/>
            <a:ext cx="5761038" cy="3943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0" name="Rectangle 4"/>
          <p:cNvSpPr>
            <a:spLocks noGrp="1" noChangeArrowheads="1"/>
          </p:cNvSpPr>
          <p:nvPr>
            <p:ph type="title"/>
          </p:nvPr>
        </p:nvSpPr>
        <p:spPr/>
        <p:txBody>
          <a:bodyPr/>
          <a:lstStyle/>
          <a:p>
            <a:r>
              <a:rPr lang="ru-RU" altLang="ru-RU"/>
              <a:t>Закон Мура</a:t>
            </a:r>
          </a:p>
        </p:txBody>
      </p:sp>
      <p:graphicFrame>
        <p:nvGraphicFramePr>
          <p:cNvPr id="382982" name="Object 6"/>
          <p:cNvGraphicFramePr>
            <a:graphicFrameLocks noGrp="1" noChangeAspect="1"/>
          </p:cNvGraphicFramePr>
          <p:nvPr>
            <p:ph idx="1"/>
          </p:nvPr>
        </p:nvGraphicFramePr>
        <p:xfrm>
          <a:off x="1231900" y="1752600"/>
          <a:ext cx="6670675" cy="4267200"/>
        </p:xfrm>
        <a:graphic>
          <a:graphicData uri="http://schemas.openxmlformats.org/presentationml/2006/ole">
            <mc:AlternateContent xmlns:mc="http://schemas.openxmlformats.org/markup-compatibility/2006">
              <mc:Choice xmlns:v="urn:schemas-microsoft-com:vml" Requires="v">
                <p:oleObj spid="_x0000_s382988" name="PHOTO-PAINT" r:id="rId3" imgW="4838095" imgH="3095238" progId="CorelPHOTOPAINT.Image.14">
                  <p:embed/>
                </p:oleObj>
              </mc:Choice>
              <mc:Fallback>
                <p:oleObj name="PHOTO-PAINT" r:id="rId3" imgW="4838095" imgH="3095238" progId="CorelPHOTOPAINT.Image.1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1900" y="1752600"/>
                        <a:ext cx="6670675" cy="4267200"/>
                      </a:xfrm>
                      <a:prstGeom prst="rect">
                        <a:avLst/>
                      </a:prstGeom>
                    </p:spPr>
                  </p:pic>
                </p:oleObj>
              </mc:Fallback>
            </mc:AlternateContent>
          </a:graphicData>
        </a:graphic>
      </p:graphicFrame>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ru-RU" altLang="ru-RU"/>
              <a:t>Закон Мура</a:t>
            </a:r>
          </a:p>
        </p:txBody>
      </p:sp>
      <p:sp>
        <p:nvSpPr>
          <p:cNvPr id="385027" name="Rectangle 3"/>
          <p:cNvSpPr>
            <a:spLocks noGrp="1" noChangeArrowheads="1"/>
          </p:cNvSpPr>
          <p:nvPr>
            <p:ph type="body" idx="1"/>
          </p:nvPr>
        </p:nvSpPr>
        <p:spPr/>
        <p:txBody>
          <a:bodyPr/>
          <a:lstStyle/>
          <a:p>
            <a:pPr>
              <a:lnSpc>
                <a:spcPct val="80000"/>
              </a:lnSpc>
            </a:pPr>
            <a:r>
              <a:rPr lang="ru-RU" altLang="ru-RU" sz="1500"/>
              <a:t>40 лет назад микроэлектроника пребывала в зачаточном состоянии. Чипов тогда производилось совсем мало, в самой сложной микросхеме компании Fairchild было всего </a:t>
            </a:r>
            <a:r>
              <a:rPr lang="ru-RU" altLang="ru-RU" sz="1500" b="1"/>
              <a:t>64</a:t>
            </a:r>
            <a:r>
              <a:rPr lang="ru-RU" altLang="ru-RU" sz="1500"/>
              <a:t> транзистора, о каких-либо достоверных статистических данных в этой отрасли не приходилось и говорить. Остается лишь поражаться, как в таких обстоятельствах Гордон Мур сумел предугадать фантастические темпы развития всей отрасли на несколько десятилетий вперед и предсказать, что количество транзисторов на чипе ежегодно будет удваиваться. Более того, одновременно он сделал провидческий прогноз последствий этого, предсказав, что по мере экспоненциального увеличения числа транзисторов на микросхеме процессоры будут становиться все более дешевыми и быстродействующими, а их производство — все более массовым.  </a:t>
            </a:r>
          </a:p>
          <a:p>
            <a:pPr>
              <a:lnSpc>
                <a:spcPct val="80000"/>
              </a:lnSpc>
            </a:pPr>
            <a:r>
              <a:rPr lang="ru-RU" altLang="ru-RU" sz="1500"/>
              <a:t>В своей первоначальной формулировке он действовал до 1975 года, когда, выступая на конференции «International Electron Devices Meeting», </a:t>
            </a:r>
            <a:r>
              <a:rPr lang="ru-RU" altLang="ru-RU" sz="1500" b="1"/>
              <a:t>Гордон Мур</a:t>
            </a:r>
            <a:r>
              <a:rPr lang="ru-RU" altLang="ru-RU" sz="1500"/>
              <a:t> внес в него коррективы, высказав предположение, что при производстве все более сложных чипов удвоение числа транзисторов будет происходить каждые два года. И опять он оказался прав, разве что в последние годы количество транзисторов на микропроцессоре порой удваивается с интервалом в полтора года.  </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ru-RU" altLang="ru-RU"/>
              <a:t>Закон Мура</a:t>
            </a:r>
          </a:p>
        </p:txBody>
      </p:sp>
      <p:sp>
        <p:nvSpPr>
          <p:cNvPr id="386051" name="Rectangle 3"/>
          <p:cNvSpPr>
            <a:spLocks noGrp="1" noChangeArrowheads="1"/>
          </p:cNvSpPr>
          <p:nvPr>
            <p:ph type="body" idx="1"/>
          </p:nvPr>
        </p:nvSpPr>
        <p:spPr>
          <a:xfrm>
            <a:off x="566738" y="1752600"/>
            <a:ext cx="5157787" cy="4267200"/>
          </a:xfrm>
        </p:spPr>
        <p:txBody>
          <a:bodyPr/>
          <a:lstStyle/>
          <a:p>
            <a:pPr>
              <a:lnSpc>
                <a:spcPct val="80000"/>
              </a:lnSpc>
            </a:pPr>
            <a:r>
              <a:rPr lang="ru-RU" altLang="ru-RU" sz="1700"/>
              <a:t>В 1978 году авиабилет по маршруту Нью-Йорк-Париж стоил около 900 долларов, а перелет длился около 7 часов. Если бы авиаиндустрия развивалась в соответствии с законом Мура, то сегодня авиабилет на тот же маршрут стоил бы менее цента, а перелет занял бы менее одной секунды.</a:t>
            </a:r>
          </a:p>
          <a:p>
            <a:pPr>
              <a:lnSpc>
                <a:spcPct val="80000"/>
              </a:lnSpc>
            </a:pPr>
            <a:r>
              <a:rPr lang="ru-RU" altLang="ru-RU" sz="1700"/>
              <a:t>За время существования корпорации Intel (то есть с 1968 года) себестоимость производства транзисторов упала до такой степени, что теперь обходится примерно во столько же, сколько стоит напечатать любой типографский знак — например, запятую.</a:t>
            </a:r>
          </a:p>
        </p:txBody>
      </p:sp>
      <p:pic>
        <p:nvPicPr>
          <p:cNvPr id="386053" name="Picture 5" descr="Moores_Law_Original_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2781300"/>
            <a:ext cx="3240088" cy="3217863"/>
          </a:xfrm>
          <a:prstGeom prst="rect">
            <a:avLst/>
          </a:prstGeom>
          <a:noFill/>
          <a:extLst>
            <a:ext uri="{909E8E84-426E-40DD-AFC4-6F175D3DCCD1}">
              <a14:hiddenFill xmlns:a14="http://schemas.microsoft.com/office/drawing/2010/main">
                <a:solidFill>
                  <a:srgbClr val="FFFFFF"/>
                </a:solidFill>
              </a14:hiddenFill>
            </a:ext>
          </a:extLst>
        </p:spPr>
      </p:pic>
      <p:pic>
        <p:nvPicPr>
          <p:cNvPr id="386055" name="Picture 7" descr="GordonMoore-19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663" y="188913"/>
            <a:ext cx="2381250" cy="2752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ru-RU" altLang="ru-RU" sz="2800"/>
              <a:t>Информатика как технология, сфера народного хозяйства и наука об информации</a:t>
            </a:r>
          </a:p>
        </p:txBody>
      </p:sp>
      <p:sp>
        <p:nvSpPr>
          <p:cNvPr id="148483" name="Rectangle 3"/>
          <p:cNvSpPr>
            <a:spLocks noGrp="1" noChangeArrowheads="1"/>
          </p:cNvSpPr>
          <p:nvPr>
            <p:ph type="body" idx="1"/>
          </p:nvPr>
        </p:nvSpPr>
        <p:spPr/>
        <p:txBody>
          <a:bodyPr/>
          <a:lstStyle/>
          <a:p>
            <a:r>
              <a:rPr lang="ru-RU" altLang="ru-RU" b="1"/>
              <a:t>Информатика</a:t>
            </a:r>
            <a:r>
              <a:rPr lang="ru-RU" altLang="ru-RU"/>
              <a:t> — это научная и прикладная область знаний, изучающая законы, методы и способы накопления, обработки и передачи информации с помощью компьютерных и других технических средств. </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ru-RU" altLang="ru-RU" sz="3400"/>
              <a:t>Система прерываний и приоритетов, их назначение</a:t>
            </a:r>
          </a:p>
        </p:txBody>
      </p:sp>
      <p:sp>
        <p:nvSpPr>
          <p:cNvPr id="201731"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sz="2100" b="1" i="1"/>
              <a:t>Прерывания</a:t>
            </a:r>
            <a:r>
              <a:rPr lang="ru-RU" altLang="ru-RU" sz="2100"/>
              <a:t> и </a:t>
            </a:r>
            <a:r>
              <a:rPr lang="ru-RU" altLang="ru-RU" sz="2100" b="1" i="1"/>
              <a:t>исключения</a:t>
            </a:r>
            <a:r>
              <a:rPr lang="ru-RU" altLang="ru-RU" sz="2100"/>
              <a:t> - это события, которые указывают на возникновение в системе или в выполняемой в данный момент задаче определенных условий, требующих вмешательства процессора. Возникновение таких событий вынуждает процессор прервать выполнение текущей задачи и передать управление специальной процедуре либо задаче, называемой обработчиком </a:t>
            </a:r>
            <a:r>
              <a:rPr lang="ru-RU" altLang="ru-RU" sz="2100" i="1"/>
              <a:t>прерывания</a:t>
            </a:r>
            <a:r>
              <a:rPr lang="ru-RU" altLang="ru-RU" sz="2100"/>
              <a:t> или обработчиком </a:t>
            </a:r>
            <a:r>
              <a:rPr lang="ru-RU" altLang="ru-RU" sz="2100" i="1"/>
              <a:t>исключения</a:t>
            </a:r>
            <a:r>
              <a:rPr lang="ru-RU" altLang="ru-RU" sz="2100"/>
              <a:t>. Различные синхронные и асинхронные события в системе на основе ЦП IA-32 можно классифицировать следующим образом: </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ru-RU" altLang="ru-RU"/>
              <a:t>Виды прерываний</a:t>
            </a:r>
          </a:p>
        </p:txBody>
      </p:sp>
      <p:sp>
        <p:nvSpPr>
          <p:cNvPr id="202755" name="Rectangle 3"/>
          <p:cNvSpPr>
            <a:spLocks noGrp="1" noChangeArrowheads="1"/>
          </p:cNvSpPr>
          <p:nvPr>
            <p:ph type="body" idx="1"/>
          </p:nvPr>
        </p:nvSpPr>
        <p:spPr/>
        <p:txBody>
          <a:bodyPr/>
          <a:lstStyle/>
          <a:p>
            <a:pPr>
              <a:buFont typeface="Wingdings" panose="05000000000000000000" pitchFamily="2" charset="2"/>
              <a:buNone/>
            </a:pPr>
            <a:r>
              <a:rPr lang="ru-RU" altLang="ru-RU"/>
              <a:t> </a:t>
            </a:r>
          </a:p>
        </p:txBody>
      </p:sp>
      <p:pic>
        <p:nvPicPr>
          <p:cNvPr id="202757" name="Picture 5" descr="13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989138"/>
            <a:ext cx="6219825" cy="3752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ru-RU" altLang="ru-RU"/>
              <a:t>Информатика</a:t>
            </a:r>
          </a:p>
        </p:txBody>
      </p:sp>
      <p:sp>
        <p:nvSpPr>
          <p:cNvPr id="314371" name="Rectangle 3"/>
          <p:cNvSpPr>
            <a:spLocks noGrp="1" noChangeArrowheads="1"/>
          </p:cNvSpPr>
          <p:nvPr>
            <p:ph type="body" idx="1"/>
          </p:nvPr>
        </p:nvSpPr>
        <p:spPr/>
        <p:txBody>
          <a:bodyPr/>
          <a:lstStyle/>
          <a:p>
            <a:pPr>
              <a:lnSpc>
                <a:spcPct val="80000"/>
              </a:lnSpc>
            </a:pPr>
            <a:r>
              <a:rPr lang="ru-RU" altLang="ru-RU" sz="1900"/>
              <a:t>Информатика изучает свойства, структуру и функции информационных систем, а также происходящие в них информационные процессы. Под информационной системой понимают систему, организующую, хранящую и преобразующую информацию. Подавляющее большинство современных информационных систем являются автоматизированными. </a:t>
            </a:r>
          </a:p>
          <a:p>
            <a:pPr>
              <a:lnSpc>
                <a:spcPct val="80000"/>
              </a:lnSpc>
            </a:pPr>
            <a:r>
              <a:rPr lang="ru-RU" altLang="ru-RU" sz="1900"/>
              <a:t>Информатика тесно связана с кибернетикой, но не тождественна ей. Кибернетика изучает общие закономерности процессов управления сложными системами в разных областях человеческой деятельности независимо от наличия или отсутствия компьютеров. Информатика же изучает общие свойства только конкретных информационных систем. </a:t>
            </a:r>
          </a:p>
          <a:p>
            <a:pPr>
              <a:lnSpc>
                <a:spcPct val="80000"/>
              </a:lnSpc>
            </a:pPr>
            <a:r>
              <a:rPr lang="ru-RU" altLang="ru-RU" sz="1900"/>
              <a:t>Информатику можно рассматривать как науку, как технологию и как индустрию.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ru-RU" altLang="ru-RU"/>
              <a:t>ИНформатика</a:t>
            </a:r>
          </a:p>
        </p:txBody>
      </p:sp>
      <p:sp>
        <p:nvSpPr>
          <p:cNvPr id="315395"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700" b="1"/>
              <a:t>Информатика как наука </a:t>
            </a:r>
            <a:r>
              <a:rPr lang="ru-RU" altLang="ru-RU" sz="1700"/>
              <a:t>объединяет группу дисциплин, занимающихся изучением различных аспектов свойств информации в информационных процессах, а также применением алгоритмических, математических и программных средств для ее обработки с помощью компьютеров. </a:t>
            </a:r>
            <a:endParaRPr lang="ru-RU" altLang="ru-RU" sz="1700" b="1"/>
          </a:p>
          <a:p>
            <a:pPr>
              <a:lnSpc>
                <a:spcPct val="80000"/>
              </a:lnSpc>
              <a:buFont typeface="Wingdings" panose="05000000000000000000" pitchFamily="2" charset="2"/>
              <a:buNone/>
            </a:pPr>
            <a:r>
              <a:rPr lang="ru-RU" altLang="ru-RU" sz="1700" b="1"/>
              <a:t>Информатика как технология</a:t>
            </a:r>
            <a:r>
              <a:rPr lang="ru-RU" altLang="ru-RU" sz="1700"/>
              <a:t> включает в себя систему процедур компьютерного преобразования информации с целью ее формирования, хранения, обработки, распространения и использования. Основными чертами современной (новой) информационной технологии являются: </a:t>
            </a:r>
          </a:p>
          <a:p>
            <a:pPr>
              <a:lnSpc>
                <a:spcPct val="80000"/>
              </a:lnSpc>
            </a:pPr>
            <a:r>
              <a:rPr lang="ru-RU" altLang="ru-RU" sz="1700"/>
              <a:t>дружественный программный и аппаратный интерфейс; </a:t>
            </a:r>
          </a:p>
          <a:p>
            <a:pPr>
              <a:lnSpc>
                <a:spcPct val="80000"/>
              </a:lnSpc>
            </a:pPr>
            <a:r>
              <a:rPr lang="ru-RU" altLang="ru-RU" sz="1700"/>
              <a:t>интерактивный (диалоговый) режим решения задач; </a:t>
            </a:r>
          </a:p>
          <a:p>
            <a:pPr>
              <a:lnSpc>
                <a:spcPct val="80000"/>
              </a:lnSpc>
            </a:pPr>
            <a:r>
              <a:rPr lang="ru-RU" altLang="ru-RU" sz="1700"/>
              <a:t>сквозная информационная поддержка всех этапов решения задачи на основе интегрированной базы данных; </a:t>
            </a:r>
          </a:p>
          <a:p>
            <a:pPr>
              <a:lnSpc>
                <a:spcPct val="80000"/>
              </a:lnSpc>
            </a:pPr>
            <a:r>
              <a:rPr lang="ru-RU" altLang="ru-RU" sz="1700"/>
              <a:t>возможность коллективного решения задач на основе информационных сетей и систем телекоммуникаций; </a:t>
            </a:r>
          </a:p>
          <a:p>
            <a:pPr>
              <a:lnSpc>
                <a:spcPct val="80000"/>
              </a:lnSpc>
            </a:pPr>
            <a:r>
              <a:rPr lang="ru-RU" altLang="ru-RU" sz="1700"/>
              <a:t>безбумажная технология, при которой основным носителем информации является не бумажный, а электронный документ. </a:t>
            </a:r>
          </a:p>
          <a:p>
            <a:pPr>
              <a:lnSpc>
                <a:spcPct val="80000"/>
              </a:lnSpc>
            </a:pPr>
            <a:endParaRPr lang="ru-RU" altLang="ru-RU"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ru-RU" altLang="ru-RU"/>
              <a:t>Тема 1</a:t>
            </a:r>
          </a:p>
        </p:txBody>
      </p:sp>
      <p:sp>
        <p:nvSpPr>
          <p:cNvPr id="139267" name="Rectangle 3"/>
          <p:cNvSpPr>
            <a:spLocks noGrp="1" noChangeArrowheads="1"/>
          </p:cNvSpPr>
          <p:nvPr>
            <p:ph type="body" idx="1"/>
          </p:nvPr>
        </p:nvSpPr>
        <p:spPr/>
        <p:txBody>
          <a:bodyPr/>
          <a:lstStyle/>
          <a:p>
            <a:pPr>
              <a:buFont typeface="Wingdings" panose="05000000000000000000" pitchFamily="2" charset="2"/>
              <a:buNone/>
            </a:pPr>
            <a:r>
              <a:rPr lang="ru-RU" altLang="ru-RU" b="1" i="1"/>
              <a:t>ЭВМ как средство обработки информации: основные характеристики информационно-вычислительных систем</a:t>
            </a:r>
            <a:r>
              <a:rPr lang="ru-RU" altLang="ru-RU"/>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ru-RU" altLang="ru-RU"/>
              <a:t>Информатика</a:t>
            </a:r>
          </a:p>
        </p:txBody>
      </p:sp>
      <p:sp>
        <p:nvSpPr>
          <p:cNvPr id="316419"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2100" b="1"/>
              <a:t>Информатика как индустрия</a:t>
            </a:r>
            <a:r>
              <a:rPr lang="ru-RU" altLang="ru-RU" sz="2100"/>
              <a:t> — это инфраструктурная отрасль народного хозяйства, обеспечивающая все другие отрасли необходимыми информационными ресурсами. Индустрия информатики включает в себя предприятия, производящие вычислительную технику и ее элементы; вычислительные центры различного типа и назначения (индивидуальные, кустовые, коллективного пользования и др.); предприятия, осуществляющие производство программных средств и проектирование информационных систем; организации, накапливающие, распространяющие и обслуживающие фонды алгоритмов и программ; станции технического обслуживания вычислительной техники.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ru-RU" altLang="ru-RU"/>
              <a:t>Информатика</a:t>
            </a:r>
          </a:p>
        </p:txBody>
      </p:sp>
      <p:sp>
        <p:nvSpPr>
          <p:cNvPr id="317443"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500"/>
              <a:t>Роль информатики в современных условиях постоянно возрастает. Деятельность как отдельных людей, так и целых организаций все в большей степени зависит от их информированности и способности эффективно использовать имеющуюся информацию. Внедрение компьютеров, современных средств переработки и передачи информации в различные индустрии послужило началом процесса, называемого </a:t>
            </a:r>
            <a:r>
              <a:rPr lang="ru-RU" altLang="ru-RU" sz="1500" i="1"/>
              <a:t>информатизацией</a:t>
            </a:r>
            <a:r>
              <a:rPr lang="ru-RU" altLang="ru-RU" sz="1500"/>
              <a:t> общества. Современное материальное производство и другие сферы деятельности все больше нуждаются в информационном обслуживании, переработке огромного количества информации. Информатизация на основе внедрения компьютерных и телекоммуникационных технологий является реакцией общества на потребность в существенном увеличении производительности труда в информационном секторе общественного производства, где сосредоточено более половины трудоспособного населения. </a:t>
            </a:r>
          </a:p>
          <a:p>
            <a:pPr>
              <a:lnSpc>
                <a:spcPct val="80000"/>
              </a:lnSpc>
              <a:buFont typeface="Wingdings" panose="05000000000000000000" pitchFamily="2" charset="2"/>
              <a:buNone/>
            </a:pPr>
            <a:r>
              <a:rPr lang="ru-RU" altLang="ru-RU" sz="1500"/>
              <a:t>Результатом процесса информатизации является создание информационного общества, где манипулируют не материальными объектами, а идеями, образами, интеллектом, знаниями. Для каждой страны ее движение от индустриального этапа развития к информационному определяется степенью информатизации общества.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ru-RU" altLang="ru-RU"/>
              <a:t>Информатика</a:t>
            </a:r>
          </a:p>
        </p:txBody>
      </p:sp>
      <p:pic>
        <p:nvPicPr>
          <p:cNvPr id="318468" name="Picture 4" descr="inform1-1"/>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905000" y="2205038"/>
            <a:ext cx="5324475" cy="3362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ru-RU" altLang="ru-RU" sz="2800"/>
              <a:t>Систематизация процесса обработки информации - информационные системы (ИС), их структура и классификация</a:t>
            </a:r>
          </a:p>
        </p:txBody>
      </p:sp>
      <p:sp>
        <p:nvSpPr>
          <p:cNvPr id="149507"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2100" b="1" i="1"/>
              <a:t>Инфopмaциoннaя cиcтeмa</a:t>
            </a:r>
            <a:r>
              <a:rPr lang="ru-RU" altLang="ru-RU" sz="2100"/>
              <a:t> - этo cpeдa, oбecпeчивaющaя цeлeнaпpaвлeннyю дeятeльнocть пpeдпpиятия. Тo ecть oнa пpeдcтaвляeт coбoй coвoкyпнocть кoмпoнeнтoв (инфopмaция, пpoцeдypы, пepcoнaл, aппapaтнoe и пpoгpaммнoe oбecпeчeниe), oбъeдинeнныx peгyлиpyeмыми взaимooтнoшeниями для фopмиpoвaния opгaнизaции кaк eдинoгo цeлoгo и oбecпeчeния ee цeлeнaпpaвлeннoй дeятeльнocти</a:t>
            </a:r>
          </a:p>
          <a:p>
            <a:pPr>
              <a:lnSpc>
                <a:spcPct val="80000"/>
              </a:lnSpc>
              <a:buFont typeface="Wingdings" panose="05000000000000000000" pitchFamily="2" charset="2"/>
              <a:buNone/>
            </a:pPr>
            <a:r>
              <a:rPr lang="ru-RU" altLang="ru-RU" sz="2100" b="1" i="1"/>
              <a:t>Миccия инфopмaциoнныx cиcтeм</a:t>
            </a:r>
            <a:r>
              <a:rPr lang="ru-RU" altLang="ru-RU" sz="2100"/>
              <a:t> - этo пpoизвoдcтвo нyжнoй для opгaнизaции инфopмaции для oбecпeчeния эффeктивнoгo yпpaвлeния вceми ee pecypcaми, coздaниe инфopмaциoннoй и тexничecкoй cpeды для ocyщecтвлeния yпpaвлeния opгaнизaциeй.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ru-RU" altLang="ru-RU" sz="2800"/>
              <a:t>Систематизация процесса обработки информации - информационные системы (ИС), их структура и классификация</a:t>
            </a:r>
          </a:p>
        </p:txBody>
      </p:sp>
      <p:sp>
        <p:nvSpPr>
          <p:cNvPr id="324611"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2100"/>
              <a:t>Структуру информационной системы составляет совокупность отдельных ее частей, называемых </a:t>
            </a:r>
            <a:r>
              <a:rPr lang="ru-RU" altLang="ru-RU" sz="2100" i="1"/>
              <a:t>подсистемами</a:t>
            </a:r>
            <a:r>
              <a:rPr lang="ru-RU" altLang="ru-RU" sz="2100"/>
              <a:t> </a:t>
            </a:r>
          </a:p>
          <a:p>
            <a:pPr>
              <a:lnSpc>
                <a:spcPct val="80000"/>
              </a:lnSpc>
              <a:buFont typeface="Wingdings" panose="05000000000000000000" pitchFamily="2" charset="2"/>
              <a:buNone/>
            </a:pPr>
            <a:r>
              <a:rPr lang="ru-RU" altLang="ru-RU" sz="2100"/>
              <a:t>Общую структуру информационной системы можно рассматривать как совокупность подсистем независимо от сферы применения. В этом случае говорят о </a:t>
            </a:r>
            <a:r>
              <a:rPr lang="ru-RU" altLang="ru-RU" sz="2100" i="1"/>
              <a:t>структурном признаке</a:t>
            </a:r>
            <a:r>
              <a:rPr lang="ru-RU" altLang="ru-RU" sz="2100"/>
              <a:t> классификации, а подсистемы называют </a:t>
            </a:r>
            <a:r>
              <a:rPr lang="ru-RU" altLang="ru-RU" sz="2100" i="1"/>
              <a:t>обеспечивающими.</a:t>
            </a:r>
            <a:r>
              <a:rPr lang="ru-RU" altLang="ru-RU" sz="2100"/>
              <a:t> Таким образом, структура любой информационной системы может быть представлена совокупностью обеспечивающих подсистем</a:t>
            </a:r>
          </a:p>
          <a:p>
            <a:pPr>
              <a:lnSpc>
                <a:spcPct val="80000"/>
              </a:lnSpc>
              <a:buFont typeface="Wingdings" panose="05000000000000000000" pitchFamily="2" charset="2"/>
              <a:buNone/>
            </a:pPr>
            <a:r>
              <a:rPr lang="ru-RU" altLang="ru-RU" sz="2100"/>
              <a:t>Среди обеспечивающих подсистем обычно выделяют информационное, техническое, математическое, программное, организационное и правовое обеспечение.</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ru-RU" altLang="ru-RU" sz="2800"/>
              <a:t>Систематизация процесса обработки информации - информационные системы (ИС), их структура и классификация</a:t>
            </a:r>
          </a:p>
        </p:txBody>
      </p:sp>
      <p:pic>
        <p:nvPicPr>
          <p:cNvPr id="325635"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ru-RU" altLang="ru-RU" sz="2800"/>
              <a:t>Систематизация процесса обработки информации - информационные системы (ИС), их структура и классификация</a:t>
            </a:r>
          </a:p>
        </p:txBody>
      </p:sp>
      <p:sp>
        <p:nvSpPr>
          <p:cNvPr id="319491"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2100"/>
              <a:t>Важнейшими принципами построения эффективных информационных систем являются следующие</a:t>
            </a:r>
            <a:r>
              <a:rPr lang="en-US" altLang="ru-RU" sz="2100"/>
              <a:t>:</a:t>
            </a:r>
            <a:r>
              <a:rPr lang="ru-RU" altLang="ru-RU" sz="2100"/>
              <a:t> </a:t>
            </a:r>
            <a:endParaRPr lang="ru-RU" altLang="ru-RU" sz="2100" b="1" i="1"/>
          </a:p>
          <a:p>
            <a:pPr>
              <a:lnSpc>
                <a:spcPct val="80000"/>
              </a:lnSpc>
              <a:buFont typeface="Wingdings" panose="05000000000000000000" pitchFamily="2" charset="2"/>
              <a:buNone/>
            </a:pPr>
            <a:r>
              <a:rPr lang="ru-RU" altLang="ru-RU" sz="2100" b="1" i="1"/>
              <a:t>Принцип интеграции</a:t>
            </a:r>
            <a:r>
              <a:rPr lang="ru-RU" altLang="ru-RU" sz="2100"/>
              <a:t>, заключающийся в том, что обрабатываемые данные, однажды введенные в систему, многократно используются для решения большого числа задач. </a:t>
            </a:r>
            <a:endParaRPr lang="ru-RU" altLang="ru-RU" sz="2100" b="1" i="1"/>
          </a:p>
          <a:p>
            <a:pPr>
              <a:lnSpc>
                <a:spcPct val="80000"/>
              </a:lnSpc>
              <a:buFont typeface="Wingdings" panose="05000000000000000000" pitchFamily="2" charset="2"/>
              <a:buNone/>
            </a:pPr>
            <a:r>
              <a:rPr lang="ru-RU" altLang="ru-RU" sz="2100" b="1" i="1"/>
              <a:t>Принцип системности</a:t>
            </a:r>
            <a:r>
              <a:rPr lang="ru-RU" altLang="ru-RU" sz="2100"/>
              <a:t>, заключающийся в обработке данных в различных аспектах, чтобы получить информацию, необходимую для принятия решений на всех уровнях управления. </a:t>
            </a:r>
            <a:endParaRPr lang="ru-RU" altLang="ru-RU" sz="2100" b="1" i="1"/>
          </a:p>
          <a:p>
            <a:pPr>
              <a:lnSpc>
                <a:spcPct val="80000"/>
              </a:lnSpc>
              <a:buFont typeface="Wingdings" panose="05000000000000000000" pitchFamily="2" charset="2"/>
              <a:buNone/>
            </a:pPr>
            <a:r>
              <a:rPr lang="ru-RU" altLang="ru-RU" sz="2100" b="1" i="1"/>
              <a:t>Принцип комплексности</a:t>
            </a:r>
            <a:r>
              <a:rPr lang="ru-RU" altLang="ru-RU" sz="2100"/>
              <a:t>, заключающийся в механизации и автоматизации процедур преобразования данных на всех этапах функционирования информационной системы.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ru-RU" altLang="ru-RU" sz="2800"/>
              <a:t>Систематизация процесса обработки информации - информационные системы (ИС), их структура и классификация</a:t>
            </a:r>
          </a:p>
        </p:txBody>
      </p:sp>
      <p:sp>
        <p:nvSpPr>
          <p:cNvPr id="323587"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700"/>
              <a:t>Информационные системы также классифицируются: </a:t>
            </a:r>
          </a:p>
          <a:p>
            <a:pPr>
              <a:lnSpc>
                <a:spcPct val="80000"/>
              </a:lnSpc>
            </a:pPr>
            <a:r>
              <a:rPr lang="ru-RU" altLang="ru-RU" sz="1700"/>
              <a:t>по функциональному назначению: производственные, коммерческие, финансовые, маркетинговые и др.; </a:t>
            </a:r>
          </a:p>
          <a:p>
            <a:pPr>
              <a:lnSpc>
                <a:spcPct val="80000"/>
              </a:lnSpc>
            </a:pPr>
            <a:r>
              <a:rPr lang="ru-RU" altLang="ru-RU" sz="1700"/>
              <a:t>по объектам управления: информационные системы автоматизированного проектирования, управления технологическими процессами, управления предприятием (офисом, фирмой, корпорацией, организацией) и т. п.; </a:t>
            </a:r>
          </a:p>
          <a:p>
            <a:pPr>
              <a:lnSpc>
                <a:spcPct val="80000"/>
              </a:lnSpc>
            </a:pPr>
            <a:r>
              <a:rPr lang="ru-RU" altLang="ru-RU" sz="1700"/>
              <a:t>по характеру использования результатной информации: информационно-поисковые, предназначенные для сбора, хранения и выдачи информации по запросу пользователя; информационно-советующие, предлагающие пользователю определенные рекомендации для принятия решений (системы поддержки принятия решений); информационно-управляющие, результатная информация которых непосредственно участвует в формировании управляющих воздействий. </a:t>
            </a:r>
          </a:p>
          <a:p>
            <a:pPr>
              <a:lnSpc>
                <a:spcPct val="80000"/>
              </a:lnSpc>
            </a:pPr>
            <a:endParaRPr lang="ru-RU" altLang="ru-RU" sz="17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ru-RU" altLang="ru-RU" sz="3400"/>
              <a:t>Классификация, состав и функции ИВС</a:t>
            </a:r>
          </a:p>
        </p:txBody>
      </p:sp>
      <p:sp>
        <p:nvSpPr>
          <p:cNvPr id="152579" name="Rectangle 3"/>
          <p:cNvSpPr>
            <a:spLocks noGrp="1" noChangeArrowheads="1"/>
          </p:cNvSpPr>
          <p:nvPr>
            <p:ph type="body" idx="1"/>
          </p:nvPr>
        </p:nvSpPr>
        <p:spPr/>
        <p:txBody>
          <a:bodyPr/>
          <a:lstStyle/>
          <a:p>
            <a:pPr>
              <a:buFont typeface="Wingdings" panose="05000000000000000000" pitchFamily="2" charset="2"/>
              <a:buNone/>
            </a:pPr>
            <a:r>
              <a:rPr lang="ru-RU" altLang="ru-RU"/>
              <a:t>Классификация по принципам</a:t>
            </a:r>
            <a:r>
              <a:rPr lang="en-US" altLang="ru-RU"/>
              <a:t>:</a:t>
            </a:r>
          </a:p>
          <a:p>
            <a:r>
              <a:rPr lang="ru-RU" altLang="ru-RU"/>
              <a:t>по территориальности</a:t>
            </a:r>
          </a:p>
          <a:p>
            <a:r>
              <a:rPr lang="ru-RU" altLang="ru-RU"/>
              <a:t>по организация передачи данных</a:t>
            </a:r>
          </a:p>
          <a:p>
            <a:r>
              <a:rPr lang="ru-RU" altLang="ru-RU"/>
              <a:t>по геометрии</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ru-RU" altLang="ru-RU"/>
              <a:t>Поколения ЭВМ</a:t>
            </a:r>
          </a:p>
        </p:txBody>
      </p:sp>
      <p:sp>
        <p:nvSpPr>
          <p:cNvPr id="153603" name="Rectangle 3"/>
          <p:cNvSpPr>
            <a:spLocks noGrp="1" noChangeArrowheads="1"/>
          </p:cNvSpPr>
          <p:nvPr>
            <p:ph type="body" idx="1"/>
          </p:nvPr>
        </p:nvSpPr>
        <p:spPr>
          <a:xfrm>
            <a:off x="250825" y="1752600"/>
            <a:ext cx="8642350" cy="4267200"/>
          </a:xfrm>
        </p:spPr>
        <p:txBody>
          <a:bodyPr/>
          <a:lstStyle/>
          <a:p>
            <a:r>
              <a:rPr lang="ru-RU" altLang="ru-RU" sz="2600"/>
              <a:t>Первое (ламповые, начало 50-х)</a:t>
            </a:r>
          </a:p>
          <a:p>
            <a:r>
              <a:rPr lang="ru-RU" altLang="ru-RU" sz="2600"/>
              <a:t>Второе (транзисторные 60-е)</a:t>
            </a:r>
          </a:p>
          <a:p>
            <a:r>
              <a:rPr lang="ru-RU" altLang="ru-RU" sz="2600"/>
              <a:t>Третье (интегральная системотехника, конец 60-х)</a:t>
            </a:r>
          </a:p>
          <a:p>
            <a:r>
              <a:rPr lang="ru-RU" altLang="ru-RU" sz="2600"/>
              <a:t>Четвертое (БИС, конец 70-х)</a:t>
            </a:r>
          </a:p>
          <a:p>
            <a:r>
              <a:rPr lang="ru-RU" altLang="ru-RU" sz="2600"/>
              <a:t>Пятое (микропроцессорные, конец 80-х)</a:t>
            </a:r>
          </a:p>
          <a:p>
            <a:r>
              <a:rPr lang="ru-RU" altLang="ru-RU" sz="2600"/>
              <a:t>Шестое (Оптоэлектронные с массовым параллелизмом и нейронной структурой, наше тысячелетие)</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ru-RU" altLang="ru-RU"/>
              <a:t>Учебные вопросы</a:t>
            </a:r>
            <a:r>
              <a:rPr lang="en-US" altLang="ru-RU"/>
              <a:t>:</a:t>
            </a:r>
            <a:endParaRPr lang="ru-RU" altLang="ru-RU"/>
          </a:p>
        </p:txBody>
      </p:sp>
      <p:sp>
        <p:nvSpPr>
          <p:cNvPr id="144387" name="Rectangle 3"/>
          <p:cNvSpPr>
            <a:spLocks noGrp="1" noChangeArrowheads="1"/>
          </p:cNvSpPr>
          <p:nvPr>
            <p:ph type="body" idx="1"/>
          </p:nvPr>
        </p:nvSpPr>
        <p:spPr/>
        <p:txBody>
          <a:bodyPr/>
          <a:lstStyle/>
          <a:p>
            <a:pPr>
              <a:lnSpc>
                <a:spcPct val="80000"/>
              </a:lnSpc>
            </a:pPr>
            <a:r>
              <a:rPr lang="ru-RU" altLang="ru-RU" sz="1900"/>
              <a:t>Назначение ЭВМ. </a:t>
            </a:r>
            <a:endParaRPr lang="en-US" altLang="ru-RU" sz="1900"/>
          </a:p>
          <a:p>
            <a:pPr>
              <a:lnSpc>
                <a:spcPct val="80000"/>
              </a:lnSpc>
            </a:pPr>
            <a:r>
              <a:rPr lang="ru-RU" altLang="ru-RU" sz="1900"/>
              <a:t>Представление информации в ЭВМ. </a:t>
            </a:r>
            <a:endParaRPr lang="en-US" altLang="ru-RU" sz="1900"/>
          </a:p>
          <a:p>
            <a:pPr>
              <a:lnSpc>
                <a:spcPct val="80000"/>
              </a:lnSpc>
            </a:pPr>
            <a:r>
              <a:rPr lang="ru-RU" altLang="ru-RU" sz="1900"/>
              <a:t>Показатели качества информации. </a:t>
            </a:r>
            <a:endParaRPr lang="en-US" altLang="ru-RU" sz="1900"/>
          </a:p>
          <a:p>
            <a:pPr>
              <a:lnSpc>
                <a:spcPct val="80000"/>
              </a:lnSpc>
            </a:pPr>
            <a:r>
              <a:rPr lang="ru-RU" altLang="ru-RU" sz="1900"/>
              <a:t>Информатика как технология, сфера народного хозяйства и наука об информации. </a:t>
            </a:r>
            <a:endParaRPr lang="en-US" altLang="ru-RU" sz="1900"/>
          </a:p>
          <a:p>
            <a:pPr>
              <a:lnSpc>
                <a:spcPct val="80000"/>
              </a:lnSpc>
            </a:pPr>
            <a:r>
              <a:rPr lang="ru-RU" altLang="ru-RU" sz="1900"/>
              <a:t>Систематизация процесса обработки информации - информационные системы (ИС), их структура и классификация. </a:t>
            </a:r>
            <a:endParaRPr lang="en-US" altLang="ru-RU" sz="1900"/>
          </a:p>
          <a:p>
            <a:pPr>
              <a:lnSpc>
                <a:spcPct val="80000"/>
              </a:lnSpc>
            </a:pPr>
            <a:r>
              <a:rPr lang="ru-RU" altLang="ru-RU" sz="1900"/>
              <a:t>Взаимосвязь понятий "информатика", "информация", "система", "информационно-вычислительная система". </a:t>
            </a:r>
            <a:endParaRPr lang="en-US" altLang="ru-RU" sz="1900"/>
          </a:p>
          <a:p>
            <a:pPr>
              <a:lnSpc>
                <a:spcPct val="80000"/>
              </a:lnSpc>
            </a:pPr>
            <a:r>
              <a:rPr lang="ru-RU" altLang="ru-RU" sz="1900"/>
              <a:t>Информационно-вычислительные системы (ИВС) как логическое развитие информационных систем. </a:t>
            </a:r>
            <a:endParaRPr lang="en-US" altLang="ru-RU" sz="1900"/>
          </a:p>
          <a:p>
            <a:pPr>
              <a:lnSpc>
                <a:spcPct val="80000"/>
              </a:lnSpc>
            </a:pPr>
            <a:r>
              <a:rPr lang="ru-RU" altLang="ru-RU" sz="1900"/>
              <a:t>Классификация, состав и функции ИВС. </a:t>
            </a:r>
            <a:endParaRPr lang="en-US" altLang="ru-RU" sz="1900"/>
          </a:p>
          <a:p>
            <a:pPr>
              <a:lnSpc>
                <a:spcPct val="80000"/>
              </a:lnSpc>
            </a:pPr>
            <a:r>
              <a:rPr lang="ru-RU" altLang="ru-RU" sz="1900"/>
              <a:t>Поколения ЭВМ. </a:t>
            </a:r>
            <a:endParaRPr lang="en-US" altLang="ru-RU" sz="1900"/>
          </a:p>
          <a:p>
            <a:pPr>
              <a:lnSpc>
                <a:spcPct val="80000"/>
              </a:lnSpc>
            </a:pPr>
            <a:r>
              <a:rPr lang="ru-RU" altLang="ru-RU" sz="1900"/>
              <a:t>Эволюция ЭВМ и вычислительных систем (ВС).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ru-RU" altLang="ru-RU"/>
              <a:t>Первое поколение</a:t>
            </a:r>
          </a:p>
        </p:txBody>
      </p:sp>
      <p:sp>
        <p:nvSpPr>
          <p:cNvPr id="262147"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300"/>
              <a:t>Ламповые ЭВМ, промышленный выпуск начат в начале 50-х годов. </a:t>
            </a:r>
          </a:p>
          <a:p>
            <a:pPr>
              <a:lnSpc>
                <a:spcPct val="80000"/>
              </a:lnSpc>
              <a:buFont typeface="Wingdings" panose="05000000000000000000" pitchFamily="2" charset="2"/>
              <a:buNone/>
            </a:pPr>
            <a:endParaRPr lang="ru-RU" altLang="ru-RU" sz="1300"/>
          </a:p>
          <a:p>
            <a:pPr>
              <a:lnSpc>
                <a:spcPct val="80000"/>
              </a:lnSpc>
              <a:buFont typeface="Wingdings" panose="05000000000000000000" pitchFamily="2" charset="2"/>
              <a:buNone/>
            </a:pPr>
            <a:r>
              <a:rPr lang="ru-RU" altLang="ru-RU" sz="1300"/>
              <a:t>В нашей стране началом выпуска можно считать начало 50-х годов “МЭСМ”. Разработана под руководством Лебедева. В 1952-1953 годах на этой основе, под руководством Мельникова и Бурцева была разработана “БЭСМ-1” (Большая электронная счетная машина). А на ее основе был произведен серийный выпуск машины “БЭСМ-2”. В это же время в США выпускают машину “Эдвак”. Технические характеристики машины “БЭСМ-2” были гораздо выше. Это было связано с тем, что в “БЭСМ-2”, использовались два совершенно новых принципа: конвейеризации и стека. Для “БЭСМ-2”, быстродействие АЛУ составляло порядка 10000 операций в секунду.</a:t>
            </a:r>
          </a:p>
          <a:p>
            <a:pPr>
              <a:lnSpc>
                <a:spcPct val="80000"/>
              </a:lnSpc>
              <a:buFont typeface="Wingdings" panose="05000000000000000000" pitchFamily="2" charset="2"/>
              <a:buNone/>
            </a:pPr>
            <a:endParaRPr lang="ru-RU" altLang="ru-RU" sz="1300"/>
          </a:p>
          <a:p>
            <a:pPr>
              <a:lnSpc>
                <a:spcPct val="80000"/>
              </a:lnSpc>
              <a:buFont typeface="Wingdings" panose="05000000000000000000" pitchFamily="2" charset="2"/>
              <a:buNone/>
            </a:pPr>
            <a:r>
              <a:rPr lang="ru-RU" altLang="ru-RU" sz="1300"/>
              <a:t>В 1953 году была разработана машина “Стрела” под руководством Василевского. А так же в Московском Энергетическом институте под руководством академика Брука были разработаны ЭВМ получившие название “М”. В Минске был создан завод по производству ЭВМ, серийное производство машин “Минск”. В городе Пензе было создано ОКБ (отдел конструкторского бюро) под руководством академика Рамеева, где разработали и выпускали серийно ЭВМ “Урал”.</a:t>
            </a:r>
          </a:p>
          <a:p>
            <a:pPr>
              <a:lnSpc>
                <a:spcPct val="80000"/>
              </a:lnSpc>
              <a:buFont typeface="Wingdings" panose="05000000000000000000" pitchFamily="2" charset="2"/>
              <a:buNone/>
            </a:pPr>
            <a:endParaRPr lang="ru-RU" altLang="ru-RU" sz="1300"/>
          </a:p>
          <a:p>
            <a:pPr>
              <a:lnSpc>
                <a:spcPct val="80000"/>
              </a:lnSpc>
              <a:buFont typeface="Wingdings" panose="05000000000000000000" pitchFamily="2" charset="2"/>
              <a:buNone/>
            </a:pPr>
            <a:r>
              <a:rPr lang="ru-RU" altLang="ru-RU" sz="1300"/>
              <a:t>Структура ЭВМ первого поколения полностью соответствовали машине фон Неймана.</a:t>
            </a:r>
          </a:p>
          <a:p>
            <a:pPr>
              <a:lnSpc>
                <a:spcPct val="80000"/>
              </a:lnSpc>
              <a:buFont typeface="Wingdings" panose="05000000000000000000" pitchFamily="2" charset="2"/>
              <a:buNone/>
            </a:pPr>
            <a:endParaRPr lang="ru-RU" altLang="ru-RU" sz="1300"/>
          </a:p>
          <a:p>
            <a:pPr>
              <a:lnSpc>
                <a:spcPct val="80000"/>
              </a:lnSpc>
              <a:buFont typeface="Wingdings" panose="05000000000000000000" pitchFamily="2" charset="2"/>
              <a:buNone/>
            </a:pPr>
            <a:r>
              <a:rPr lang="ru-RU" altLang="ru-RU" sz="1300"/>
              <a:t>Технические характеристики машин были значительно ниже характеристик современных ПК. Программирование велось в машинных кодах. Емкость ОЗУ – 2 тысячи слов. Ввод информации с перфоленты и кинопленки.</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ru-RU" altLang="ru-RU"/>
              <a:t>Второе поколение</a:t>
            </a:r>
          </a:p>
        </p:txBody>
      </p:sp>
      <p:sp>
        <p:nvSpPr>
          <p:cNvPr id="263171"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sz="2600"/>
              <a:t>Связывают с переходом от ламповых к транзисторным ЭВМ. Транзисторы позволяли обеспечить большую надежность, быстродействие и меньшее энергопотребление (среднее время отказа около 100 часов, тогда как на машинах первого поколение около 10 часов, энергоемкость на два порядка ниже, по сравнению с машинами первого поколения). Переход к печатному монтажу также улучшило надежность.</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6" name="Rectangle 4"/>
          <p:cNvSpPr>
            <a:spLocks noGrp="1" noChangeArrowheads="1"/>
          </p:cNvSpPr>
          <p:nvPr>
            <p:ph type="title"/>
          </p:nvPr>
        </p:nvSpPr>
        <p:spPr/>
        <p:txBody>
          <a:bodyPr/>
          <a:lstStyle/>
          <a:p>
            <a:r>
              <a:rPr lang="ru-RU" altLang="ru-RU" sz="3400"/>
              <a:t>Архитектура второго поколения</a:t>
            </a:r>
          </a:p>
        </p:txBody>
      </p:sp>
      <p:graphicFrame>
        <p:nvGraphicFramePr>
          <p:cNvPr id="264195" name="Object 3"/>
          <p:cNvGraphicFramePr>
            <a:graphicFrameLocks noGrp="1" noChangeAspect="1"/>
          </p:cNvGraphicFramePr>
          <p:nvPr>
            <p:ph idx="1"/>
          </p:nvPr>
        </p:nvGraphicFramePr>
        <p:xfrm>
          <a:off x="566738" y="2203450"/>
          <a:ext cx="8001000" cy="3365500"/>
        </p:xfrm>
        <a:graphic>
          <a:graphicData uri="http://schemas.openxmlformats.org/presentationml/2006/ole">
            <mc:AlternateContent xmlns:mc="http://schemas.openxmlformats.org/markup-compatibility/2006">
              <mc:Choice xmlns:v="urn:schemas-microsoft-com:vml" Requires="v">
                <p:oleObj spid="_x0000_s264203" name="PHOTO-PAINT" r:id="rId3" imgW="8085714" imgH="3400000" progId="CorelPHOTOPAINT.Image.14">
                  <p:embed/>
                </p:oleObj>
              </mc:Choice>
              <mc:Fallback>
                <p:oleObj name="PHOTO-PAINT" r:id="rId3" imgW="8085714" imgH="3400000" progId="CorelPHOTOPAINT.Image.1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8" y="2203450"/>
                        <a:ext cx="8001000" cy="336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ru-RU" altLang="ru-RU"/>
              <a:t>Второе поколение</a:t>
            </a:r>
          </a:p>
        </p:txBody>
      </p:sp>
      <p:sp>
        <p:nvSpPr>
          <p:cNvPr id="266243"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sz="2100"/>
              <a:t>Начинается бурное развитие математического и программного обеспечения. Высшая точка: создание алгоритмических языков (Fortran, ALGOL). Создаются простейшие компиляторы и интерпретаторы. Становится нецелесообразна работа пользователя у пульта управления. Основным режимом становится работа через операторов. Появляются многопрограммные ЭВМ. Многопрограммность достигается за счет программной обработки. Для работы в пакетном режиме создаются первые мониторы и supervisor’ы. Вследствие чего происходит резкое увеличение использование ЭВМ второго поколения.</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ru-RU" altLang="ru-RU"/>
              <a:t>Третье поколение</a:t>
            </a:r>
          </a:p>
        </p:txBody>
      </p:sp>
      <p:sp>
        <p:nvSpPr>
          <p:cNvPr id="267267"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sz="2100"/>
              <a:t>В конце 60-х годов появляются первые машины третьего поколения. Переход к третьему поколению ЭВМ связывают с серьезными архитектурными изменениями. Изменение технической базы связано с переходом на интегральную схематехнику. Правда степень интеграции была небольшой. Вследствие чего произошло заметное увеличение надежности. В машинах третьего поколения формируется концепция канала, начинается работа с распараллеливанием процессора, появляется микропрограммное управление, иерархируется память, впервые вводится понятие агрегатирования.</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4" name="Rectangle 8"/>
          <p:cNvSpPr>
            <a:spLocks noGrp="1" noChangeArrowheads="1"/>
          </p:cNvSpPr>
          <p:nvPr>
            <p:ph type="title"/>
          </p:nvPr>
        </p:nvSpPr>
        <p:spPr/>
        <p:txBody>
          <a:bodyPr/>
          <a:lstStyle/>
          <a:p>
            <a:r>
              <a:rPr lang="ru-RU" altLang="ru-RU" sz="3400"/>
              <a:t>Архитектура третьего поколения</a:t>
            </a:r>
          </a:p>
        </p:txBody>
      </p:sp>
      <p:sp>
        <p:nvSpPr>
          <p:cNvPr id="270339" name="Rectangle 3"/>
          <p:cNvSpPr>
            <a:spLocks noGrp="1" noChangeArrowheads="1"/>
          </p:cNvSpPr>
          <p:nvPr>
            <p:ph type="body" sz="half" idx="1"/>
          </p:nvPr>
        </p:nvSpPr>
        <p:spPr>
          <a:xfrm>
            <a:off x="566738" y="1752600"/>
            <a:ext cx="8108950" cy="2252663"/>
          </a:xfrm>
        </p:spPr>
        <p:txBody>
          <a:bodyPr/>
          <a:lstStyle/>
          <a:p>
            <a:pPr>
              <a:lnSpc>
                <a:spcPct val="80000"/>
              </a:lnSpc>
              <a:buFont typeface="Wingdings" panose="05000000000000000000" pitchFamily="2" charset="2"/>
              <a:buNone/>
            </a:pPr>
            <a:r>
              <a:rPr lang="ru-RU" altLang="ru-RU" sz="1700"/>
              <a:t>Канал является основным структурным элементом.</a:t>
            </a:r>
          </a:p>
          <a:p>
            <a:pPr>
              <a:lnSpc>
                <a:spcPct val="80000"/>
              </a:lnSpc>
              <a:buFont typeface="Wingdings" panose="05000000000000000000" pitchFamily="2" charset="2"/>
              <a:buNone/>
            </a:pPr>
            <a:r>
              <a:rPr lang="ru-RU" altLang="ru-RU" sz="1700"/>
              <a:t>В структуре процессора и оперативной памяти появляются специальные устройства, которые организуют адресные механизмы (обеспечивающие адресацию, перемещение программы в памяти, взаимную защиту). В процессоре появляется несколько АЛУ (целочисленные, с плавающей арифметикой, для работы с адресами). Правда, эти устройства параллельно не работают, но для выполнения той или иной обработки выбирается определенное АЛУ.</a:t>
            </a:r>
          </a:p>
          <a:p>
            <a:pPr>
              <a:lnSpc>
                <a:spcPct val="80000"/>
              </a:lnSpc>
              <a:buFont typeface="Wingdings" panose="05000000000000000000" pitchFamily="2" charset="2"/>
              <a:buNone/>
            </a:pPr>
            <a:endParaRPr lang="ru-RU" altLang="ru-RU" sz="1700"/>
          </a:p>
        </p:txBody>
      </p:sp>
      <p:graphicFrame>
        <p:nvGraphicFramePr>
          <p:cNvPr id="270343" name="Object 7"/>
          <p:cNvGraphicFramePr>
            <a:graphicFrameLocks noGrp="1" noChangeAspect="1"/>
          </p:cNvGraphicFramePr>
          <p:nvPr>
            <p:ph sz="half" idx="2"/>
          </p:nvPr>
        </p:nvGraphicFramePr>
        <p:xfrm>
          <a:off x="684213" y="3860800"/>
          <a:ext cx="7559675" cy="2154238"/>
        </p:xfrm>
        <a:graphic>
          <a:graphicData uri="http://schemas.openxmlformats.org/presentationml/2006/ole">
            <mc:AlternateContent xmlns:mc="http://schemas.openxmlformats.org/markup-compatibility/2006">
              <mc:Choice xmlns:v="urn:schemas-microsoft-com:vml" Requires="v">
                <p:oleObj spid="_x0000_s270351" name="PHOTO-PAINT" r:id="rId3" imgW="7720635" imgH="2539683" progId="CorelPHOTOPAINT.Image.14">
                  <p:embed/>
                </p:oleObj>
              </mc:Choice>
              <mc:Fallback>
                <p:oleObj name="PHOTO-PAINT" r:id="rId3" imgW="7720635" imgH="2539683" progId="CorelPHOTOPAINT.Image.1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860800"/>
                        <a:ext cx="7559675" cy="215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ru-RU" altLang="ru-RU"/>
              <a:t>Третье поколение</a:t>
            </a:r>
          </a:p>
        </p:txBody>
      </p:sp>
      <p:sp>
        <p:nvSpPr>
          <p:cNvPr id="273411" name="Rectangle 3"/>
          <p:cNvSpPr>
            <a:spLocks noGrp="1" noChangeArrowheads="1"/>
          </p:cNvSpPr>
          <p:nvPr>
            <p:ph type="body" idx="1"/>
          </p:nvPr>
        </p:nvSpPr>
        <p:spPr/>
        <p:txBody>
          <a:bodyPr/>
          <a:lstStyle/>
          <a:p>
            <a:pPr>
              <a:lnSpc>
                <a:spcPct val="80000"/>
              </a:lnSpc>
            </a:pPr>
            <a:r>
              <a:rPr lang="ru-RU" altLang="ru-RU" sz="1700"/>
              <a:t>В памяти четко выделяется основная память, к которой процессор обращается непосредственно, и массовая память, емкость которой значительно больше емкости основной памяти, но непосредственно процессору она недоступна. Тем более данные с внешних устройств непосредственно недоступны процессору. Так как память иерархична, то создаются механизмы для управления памятью. Развивается и внутренняя память процессора (создаются предпосылки кэширования). В конце третьего поколения ЭВМ появляется концепция управления виртуальной памяти, развиваются внешние устройства и терминальное оборудование. Самое главное в тот период: унификация ЭВМ по конструктивно - технологическим параметрам. ЭВМ третьего поколения начинают выпускаться сериями или семействами, совместимыми моделями. Дальнейшее развитие математического и программного обеспечения приводит к созданию пакетных программ для решения типовых задач, проблемно - ориентированных программных языков (для решения задач отдельной категории) и впервые создаются уникальные программные комплексы, - операционные системы (разработаны IBM).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ru-RU" altLang="ru-RU" b="1"/>
              <a:t>Четвертое поколение</a:t>
            </a:r>
          </a:p>
        </p:txBody>
      </p:sp>
      <p:sp>
        <p:nvSpPr>
          <p:cNvPr id="274435"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2600"/>
              <a:t>В конце 70-х кодов появляются первые ЭВМ четвертого поколения. Связано с переходом на интегральные схемы средней и большой степени интеграции.</a:t>
            </a:r>
          </a:p>
          <a:p>
            <a:pPr>
              <a:lnSpc>
                <a:spcPct val="80000"/>
              </a:lnSpc>
              <a:buFont typeface="Wingdings" panose="05000000000000000000" pitchFamily="2" charset="2"/>
              <a:buNone/>
            </a:pPr>
            <a:r>
              <a:rPr lang="ru-RU" altLang="ru-RU" sz="2600"/>
              <a:t>Характерные свойства ЭВМ четвертого поколения:</a:t>
            </a:r>
          </a:p>
          <a:p>
            <a:pPr>
              <a:lnSpc>
                <a:spcPct val="80000"/>
              </a:lnSpc>
            </a:pPr>
            <a:r>
              <a:rPr lang="ru-RU" altLang="ru-RU" sz="2600"/>
              <a:t>Мультипроцессорность</a:t>
            </a:r>
          </a:p>
          <a:p>
            <a:pPr>
              <a:lnSpc>
                <a:spcPct val="80000"/>
              </a:lnSpc>
            </a:pPr>
            <a:r>
              <a:rPr lang="ru-RU" altLang="ru-RU" sz="2600"/>
              <a:t>Параллельно – последовательная обработка</a:t>
            </a:r>
          </a:p>
          <a:p>
            <a:pPr>
              <a:lnSpc>
                <a:spcPct val="80000"/>
              </a:lnSpc>
            </a:pPr>
            <a:r>
              <a:rPr lang="ru-RU" altLang="ru-RU" sz="2600"/>
              <a:t>Языки высокого уровня</a:t>
            </a:r>
          </a:p>
          <a:p>
            <a:pPr>
              <a:lnSpc>
                <a:spcPct val="80000"/>
              </a:lnSpc>
            </a:pPr>
            <a:r>
              <a:rPr lang="ru-RU" altLang="ru-RU" sz="2600"/>
              <a:t>Появляются первые сети ЭВМ</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ru-RU" altLang="ru-RU" sz="3400"/>
              <a:t>Технические характеристики 4-го поколения</a:t>
            </a:r>
          </a:p>
        </p:txBody>
      </p:sp>
      <p:sp>
        <p:nvSpPr>
          <p:cNvPr id="275459" name="Rectangle 3"/>
          <p:cNvSpPr>
            <a:spLocks noGrp="1" noChangeArrowheads="1"/>
          </p:cNvSpPr>
          <p:nvPr>
            <p:ph type="body" idx="1"/>
          </p:nvPr>
        </p:nvSpPr>
        <p:spPr/>
        <p:txBody>
          <a:bodyPr/>
          <a:lstStyle/>
          <a:p>
            <a:pPr>
              <a:lnSpc>
                <a:spcPct val="90000"/>
              </a:lnSpc>
            </a:pPr>
            <a:r>
              <a:rPr lang="ru-RU" altLang="ru-RU" sz="2100"/>
              <a:t>Средняя задержка сигнала 0.7 нс./вентиль (вентиль – типовая схема)</a:t>
            </a:r>
          </a:p>
          <a:p>
            <a:pPr>
              <a:lnSpc>
                <a:spcPct val="90000"/>
              </a:lnSpc>
            </a:pPr>
            <a:r>
              <a:rPr lang="ru-RU" altLang="ru-RU" sz="2100"/>
              <a:t>Впервые основная память – полупроводниковая. Время выработки данного из такой памяти 100-150 нс. Емкость 1012 –1013 символов.</a:t>
            </a:r>
          </a:p>
          <a:p>
            <a:pPr>
              <a:lnSpc>
                <a:spcPct val="90000"/>
              </a:lnSpc>
            </a:pPr>
            <a:r>
              <a:rPr lang="ru-RU" altLang="ru-RU" sz="2100"/>
              <a:t>Впервые применяется аппаратная реализация оперативной системы</a:t>
            </a:r>
          </a:p>
          <a:p>
            <a:pPr>
              <a:lnSpc>
                <a:spcPct val="90000"/>
              </a:lnSpc>
            </a:pPr>
            <a:r>
              <a:rPr lang="ru-RU" altLang="ru-RU" sz="2100"/>
              <a:t>Модульное построение стало применяться и для программных средств</a:t>
            </a:r>
          </a:p>
          <a:p>
            <a:pPr>
              <a:lnSpc>
                <a:spcPct val="90000"/>
              </a:lnSpc>
              <a:buFont typeface="Wingdings" panose="05000000000000000000" pitchFamily="2" charset="2"/>
              <a:buNone/>
            </a:pPr>
            <a:r>
              <a:rPr lang="ru-RU" altLang="ru-RU" sz="2100"/>
              <a:t>Основная внимание машин четвертого поколения было направлено на сервис (улучшение общения ЭВМ и человека).</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ru-RU" altLang="ru-RU"/>
              <a:t>Пятое поколение</a:t>
            </a:r>
          </a:p>
        </p:txBody>
      </p:sp>
      <p:sp>
        <p:nvSpPr>
          <p:cNvPr id="276483"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sz="2100"/>
              <a:t>В конце 80-х годов появляются первые ЭВМ пятого поколения. Пятое поколение ЭВМ связывают с переходом к микропроцессорам. С точки зрения структурного построения характерна максимальная децентрализация управления. С точки зрения программного и математического обеспечения – переход на работу в программных средах и оболочках. Производительность 10</a:t>
            </a:r>
            <a:r>
              <a:rPr lang="ru-RU" altLang="ru-RU" sz="2100" baseline="30000"/>
              <a:t>8</a:t>
            </a:r>
            <a:r>
              <a:rPr lang="ru-RU" altLang="ru-RU" sz="2100"/>
              <a:t> - 10</a:t>
            </a:r>
            <a:r>
              <a:rPr lang="ru-RU" altLang="ru-RU" sz="2100" baseline="30000"/>
              <a:t>9</a:t>
            </a:r>
            <a:r>
              <a:rPr lang="ru-RU" altLang="ru-RU" sz="2100"/>
              <a:t> операций в секунду. Для пятого и шестого поколения характерны многопроцессорные структуры созданные на упрощенных микропроцессорах, которых очень много (решающие поля или среды). Создаются ЭВМ ориентированные на языки высокого уровня.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ru-RU" altLang="ru-RU"/>
              <a:t>Введение</a:t>
            </a:r>
          </a:p>
        </p:txBody>
      </p:sp>
      <p:sp>
        <p:nvSpPr>
          <p:cNvPr id="252931"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sz="2100"/>
              <a:t>Развитие Вычислительной Техники (ВТ) обусловлено успехами в 3-х областях:</a:t>
            </a:r>
          </a:p>
          <a:p>
            <a:pPr>
              <a:lnSpc>
                <a:spcPct val="90000"/>
              </a:lnSpc>
            </a:pPr>
            <a:r>
              <a:rPr lang="ru-RU" altLang="ru-RU" sz="2100"/>
              <a:t>В технологии производства, как элементарной базы ВТ, так и самих машин в целом.</a:t>
            </a:r>
          </a:p>
          <a:p>
            <a:pPr>
              <a:lnSpc>
                <a:spcPct val="90000"/>
              </a:lnSpc>
            </a:pPr>
            <a:r>
              <a:rPr lang="ru-RU" altLang="ru-RU" sz="2100"/>
              <a:t>В принципах организации ВМ (успехи в развитии архитектуры).</a:t>
            </a:r>
          </a:p>
          <a:p>
            <a:pPr>
              <a:lnSpc>
                <a:spcPct val="90000"/>
              </a:lnSpc>
            </a:pPr>
            <a:r>
              <a:rPr lang="ru-RU" altLang="ru-RU" sz="2100"/>
              <a:t>В разработке математического и программного обеспечения.</a:t>
            </a:r>
          </a:p>
          <a:p>
            <a:pPr>
              <a:lnSpc>
                <a:spcPct val="90000"/>
              </a:lnSpc>
              <a:buFont typeface="Wingdings" panose="05000000000000000000" pitchFamily="2" charset="2"/>
              <a:buNone/>
            </a:pPr>
            <a:r>
              <a:rPr lang="ru-RU" altLang="ru-RU" sz="2100"/>
              <a:t>Любая ВМ должна рассматриваться, как некоторый программно - аппаратный комплекс, обеспечивающий реализацию некоторого класса алгоритмов над информацией.</a:t>
            </a:r>
          </a:p>
          <a:p>
            <a:pPr>
              <a:lnSpc>
                <a:spcPct val="90000"/>
              </a:lnSpc>
            </a:pPr>
            <a:endParaRPr lang="ru-RU" altLang="ru-RU" sz="21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ru-RU" altLang="ru-RU"/>
              <a:t>Современные тенденции</a:t>
            </a:r>
          </a:p>
        </p:txBody>
      </p:sp>
      <p:sp>
        <p:nvSpPr>
          <p:cNvPr id="277507" name="Rectangle 3"/>
          <p:cNvSpPr>
            <a:spLocks noGrp="1" noChangeArrowheads="1"/>
          </p:cNvSpPr>
          <p:nvPr>
            <p:ph type="body" idx="1"/>
          </p:nvPr>
        </p:nvSpPr>
        <p:spPr/>
        <p:txBody>
          <a:bodyPr/>
          <a:lstStyle/>
          <a:p>
            <a:pPr>
              <a:buFont typeface="Wingdings" panose="05000000000000000000" pitchFamily="2" charset="2"/>
              <a:buNone/>
            </a:pPr>
            <a:r>
              <a:rPr lang="ru-RU" altLang="ru-RU"/>
              <a:t>В этот период существуют две диаметрально противоположных тенденции:</a:t>
            </a:r>
          </a:p>
          <a:p>
            <a:r>
              <a:rPr lang="ru-RU" altLang="ru-RU"/>
              <a:t>Персонификация ресурсов</a:t>
            </a:r>
          </a:p>
          <a:p>
            <a:r>
              <a:rPr lang="ru-RU" altLang="ru-RU"/>
              <a:t>Коллективизация ресурсов (коллективный доступ – сети)</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ru-RU" altLang="ru-RU"/>
              <a:t>Шестое поколение</a:t>
            </a:r>
          </a:p>
        </p:txBody>
      </p:sp>
      <p:sp>
        <p:nvSpPr>
          <p:cNvPr id="278531" name="Rectangle 3"/>
          <p:cNvSpPr>
            <a:spLocks noGrp="1" noChangeArrowheads="1"/>
          </p:cNvSpPr>
          <p:nvPr>
            <p:ph type="body" idx="1"/>
          </p:nvPr>
        </p:nvSpPr>
        <p:spPr/>
        <p:txBody>
          <a:bodyPr/>
          <a:lstStyle/>
          <a:p>
            <a:pPr>
              <a:buFont typeface="Wingdings" panose="05000000000000000000" pitchFamily="2" charset="2"/>
              <a:buNone/>
            </a:pPr>
            <a:r>
              <a:rPr lang="ru-RU" altLang="ru-RU"/>
              <a:t>Оптоэлектронные ЭВМ с массовым параллелизмом и нейронной структурой — с сетью из большого числа (десятки тысяч) несложных микропроцессоров, моделирующих структуру нейронных биологических систем.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ru-RU" altLang="ru-RU" sz="3400"/>
              <a:t>Эволюция ЭВМ и вычислительных систем (ВС)</a:t>
            </a:r>
          </a:p>
        </p:txBody>
      </p:sp>
      <p:sp>
        <p:nvSpPr>
          <p:cNvPr id="154627" name="Rectangle 3"/>
          <p:cNvSpPr>
            <a:spLocks noGrp="1" noChangeArrowheads="1"/>
          </p:cNvSpPr>
          <p:nvPr>
            <p:ph type="body" idx="1"/>
          </p:nvPr>
        </p:nvSpPr>
        <p:spPr/>
        <p:txBody>
          <a:bodyPr/>
          <a:lstStyle/>
          <a:p>
            <a:pPr>
              <a:buFont typeface="Wingdings" panose="05000000000000000000" pitchFamily="2" charset="2"/>
              <a:buNone/>
            </a:pPr>
            <a:r>
              <a:rPr lang="ru-RU" altLang="ru-RU" sz="2600"/>
              <a:t>История ВТ отсчитывается с опубликования работы Джона фон Неймана. Впервые возможность построения цифровой ВМ была доказана английским математиком Тьюрингом в 1936 году. Он показал, что любой алгоритм реализуется с помощью его дискретного автомата, который был назван машиной Тьюринга. Независимо это же доказал Пост (машина Поста).</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ru-RU" altLang="ru-RU"/>
              <a:t>Первая настоящая ЭВМ</a:t>
            </a:r>
          </a:p>
        </p:txBody>
      </p:sp>
      <p:sp>
        <p:nvSpPr>
          <p:cNvPr id="279555" name="Rectangle 3"/>
          <p:cNvSpPr>
            <a:spLocks noGrp="1" noChangeArrowheads="1"/>
          </p:cNvSpPr>
          <p:nvPr>
            <p:ph type="body" idx="1"/>
          </p:nvPr>
        </p:nvSpPr>
        <p:spPr/>
        <p:txBody>
          <a:bodyPr/>
          <a:lstStyle/>
          <a:p>
            <a:pPr>
              <a:buFont typeface="Wingdings" panose="05000000000000000000" pitchFamily="2" charset="2"/>
              <a:buNone/>
            </a:pPr>
            <a:r>
              <a:rPr lang="ru-RU" altLang="ru-RU" sz="2600"/>
              <a:t>Физически первая цифровая ВМ была сконструирована в 1935 году фирмой Белл (США). Такого же вида машина была сконструирована для специальных задач под руководством К. Цунзе (1941, Германия). Попытка построения универсальной ЭВМ была предпринята Айтнетом (США). Она получила название “Марк-1”. Спроектирована и изготовлена в Гарвардском университете.</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ru-RU" altLang="ru-RU"/>
              <a:t>Характеристики</a:t>
            </a:r>
          </a:p>
        </p:txBody>
      </p:sp>
      <p:sp>
        <p:nvSpPr>
          <p:cNvPr id="280579"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sz="2100"/>
              <a:t>Характеристики ВМ (работали с 23 разрядными десятичными цифрами):</a:t>
            </a:r>
          </a:p>
          <a:p>
            <a:pPr>
              <a:lnSpc>
                <a:spcPct val="90000"/>
              </a:lnSpc>
            </a:pPr>
            <a:r>
              <a:rPr lang="ru-RU" altLang="ru-RU" sz="2100"/>
              <a:t>Программа вводилась по-командно с перфоленты.</a:t>
            </a:r>
          </a:p>
          <a:p>
            <a:pPr>
              <a:lnSpc>
                <a:spcPct val="90000"/>
              </a:lnSpc>
            </a:pPr>
            <a:r>
              <a:rPr lang="ru-RU" altLang="ru-RU" sz="2100"/>
              <a:t>Сложение 2-х чисел 0.3 секунды</a:t>
            </a:r>
          </a:p>
          <a:p>
            <a:pPr>
              <a:lnSpc>
                <a:spcPct val="90000"/>
              </a:lnSpc>
            </a:pPr>
            <a:r>
              <a:rPr lang="ru-RU" altLang="ru-RU" sz="2100"/>
              <a:t>Умножение 2-х чисел 6 секунд</a:t>
            </a:r>
          </a:p>
          <a:p>
            <a:pPr>
              <a:lnSpc>
                <a:spcPct val="90000"/>
              </a:lnSpc>
            </a:pPr>
            <a:r>
              <a:rPr lang="ru-RU" altLang="ru-RU" sz="2100"/>
              <a:t>Деление 2-х чисел 11 секунд.</a:t>
            </a:r>
          </a:p>
          <a:p>
            <a:pPr>
              <a:lnSpc>
                <a:spcPct val="90000"/>
              </a:lnSpc>
              <a:buFont typeface="Wingdings" panose="05000000000000000000" pitchFamily="2" charset="2"/>
              <a:buNone/>
            </a:pPr>
            <a:r>
              <a:rPr lang="ru-RU" altLang="ru-RU" sz="2100"/>
              <a:t>Релейная основа была ненадежна. Для ЭВМ были разработаны специальные реле. На которых была разработана ВМ “Марк-2”. Реальный отсчет ВТ ведется с перехода от реле к триггерам. Триггер был изобретен в 1918 году в России Бонч-Бруевичем.</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ru-RU" altLang="ru-RU"/>
              <a:t>Адамы современных ЭВМ</a:t>
            </a:r>
          </a:p>
        </p:txBody>
      </p:sp>
      <p:sp>
        <p:nvSpPr>
          <p:cNvPr id="281603"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2600"/>
              <a:t>Первая ЭВМ, разработанная на электронных компонентах, изготовлена в 1942 году (“Эниак”). Серийный выпуск в 1945-1946 годах. Разработана в Пенсельванском университете под руководством Маушли и Энкера. В 1943 году под руководством Тьюринга была разработана ЭВМ “Колос”. После рассекречивания архивов в 70-х годах оказалось, что первая ЭВМ была разработана в 1939 году выходцем из Германии Антоносовым, которая получила название “ABC”.</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ru-RU" altLang="ru-RU"/>
              <a:t>Тема 2</a:t>
            </a:r>
          </a:p>
        </p:txBody>
      </p:sp>
      <p:sp>
        <p:nvSpPr>
          <p:cNvPr id="140291" name="Rectangle 3"/>
          <p:cNvSpPr>
            <a:spLocks noGrp="1" noChangeArrowheads="1"/>
          </p:cNvSpPr>
          <p:nvPr>
            <p:ph type="body" idx="1"/>
          </p:nvPr>
        </p:nvSpPr>
        <p:spPr/>
        <p:txBody>
          <a:bodyPr/>
          <a:lstStyle/>
          <a:p>
            <a:pPr>
              <a:buFont typeface="Wingdings" panose="05000000000000000000" pitchFamily="2" charset="2"/>
              <a:buNone/>
            </a:pPr>
            <a:r>
              <a:rPr lang="ru-RU" altLang="ru-RU" b="1" i="1"/>
              <a:t>Области применения и архитектурные особенности ЭВМ различных классов</a:t>
            </a:r>
            <a:r>
              <a:rPr lang="ru-RU" altLang="ru-RU"/>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ru-RU" altLang="ru-RU"/>
              <a:t>Учебные вопросы</a:t>
            </a:r>
            <a:r>
              <a:rPr lang="en-US" altLang="ru-RU"/>
              <a:t>:</a:t>
            </a:r>
            <a:endParaRPr lang="ru-RU" altLang="ru-RU"/>
          </a:p>
        </p:txBody>
      </p:sp>
      <p:sp>
        <p:nvSpPr>
          <p:cNvPr id="155651" name="Rectangle 3"/>
          <p:cNvSpPr>
            <a:spLocks noGrp="1" noChangeArrowheads="1"/>
          </p:cNvSpPr>
          <p:nvPr>
            <p:ph type="body" idx="1"/>
          </p:nvPr>
        </p:nvSpPr>
        <p:spPr/>
        <p:txBody>
          <a:bodyPr/>
          <a:lstStyle/>
          <a:p>
            <a:pPr>
              <a:lnSpc>
                <a:spcPct val="90000"/>
              </a:lnSpc>
            </a:pPr>
            <a:r>
              <a:rPr lang="ru-RU" altLang="ru-RU" sz="2100"/>
              <a:t>Характеристика семейств ЭВМ.</a:t>
            </a:r>
            <a:endParaRPr lang="en-US" altLang="ru-RU" sz="2100"/>
          </a:p>
          <a:p>
            <a:pPr>
              <a:lnSpc>
                <a:spcPct val="90000"/>
              </a:lnSpc>
            </a:pPr>
            <a:r>
              <a:rPr lang="ru-RU" altLang="ru-RU" sz="2100"/>
              <a:t>Требования к ИВС, определяющие класс используемых ЭВМ.</a:t>
            </a:r>
            <a:endParaRPr lang="en-US" altLang="ru-RU" sz="2100"/>
          </a:p>
          <a:p>
            <a:pPr>
              <a:lnSpc>
                <a:spcPct val="90000"/>
              </a:lnSpc>
            </a:pPr>
            <a:r>
              <a:rPr lang="ru-RU" altLang="ru-RU" sz="2100"/>
              <a:t>Масштабируемость ИВС.</a:t>
            </a:r>
            <a:endParaRPr lang="en-US" altLang="ru-RU" sz="2100"/>
          </a:p>
          <a:p>
            <a:pPr>
              <a:lnSpc>
                <a:spcPct val="90000"/>
              </a:lnSpc>
            </a:pPr>
            <a:r>
              <a:rPr lang="ru-RU" altLang="ru-RU" sz="2100"/>
              <a:t>Совместимость и мобильность программного обеспечения.</a:t>
            </a:r>
            <a:endParaRPr lang="en-US" altLang="ru-RU" sz="2100"/>
          </a:p>
          <a:p>
            <a:pPr>
              <a:lnSpc>
                <a:spcPct val="90000"/>
              </a:lnSpc>
            </a:pPr>
            <a:r>
              <a:rPr lang="ru-RU" altLang="ru-RU" sz="2100"/>
              <a:t>Классификация персональных компьютеров (ПК).</a:t>
            </a:r>
            <a:endParaRPr lang="en-US" altLang="ru-RU" sz="2100"/>
          </a:p>
          <a:p>
            <a:pPr>
              <a:lnSpc>
                <a:spcPct val="90000"/>
              </a:lnSpc>
            </a:pPr>
            <a:r>
              <a:rPr lang="ru-RU" altLang="ru-RU" sz="2100"/>
              <a:t>Понятие о суперЭВМ, мини- и микроЭВМ, особенности их архитектуры.</a:t>
            </a:r>
            <a:endParaRPr lang="en-US" altLang="ru-RU" sz="2100"/>
          </a:p>
          <a:p>
            <a:pPr>
              <a:lnSpc>
                <a:spcPct val="90000"/>
              </a:lnSpc>
            </a:pPr>
            <a:r>
              <a:rPr lang="ru-RU" altLang="ru-RU" sz="2100"/>
              <a:t>Основные области и формы использования ЭВМ различных классов.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ru-RU" altLang="ru-RU"/>
              <a:t>Характеристики семейств ЭВМ</a:t>
            </a:r>
          </a:p>
        </p:txBody>
      </p:sp>
      <p:sp>
        <p:nvSpPr>
          <p:cNvPr id="156675" name="Rectangle 3"/>
          <p:cNvSpPr>
            <a:spLocks noGrp="1" noChangeArrowheads="1"/>
          </p:cNvSpPr>
          <p:nvPr>
            <p:ph type="body" idx="1"/>
          </p:nvPr>
        </p:nvSpPr>
        <p:spPr/>
        <p:txBody>
          <a:bodyPr/>
          <a:lstStyle/>
          <a:p>
            <a:r>
              <a:rPr lang="ru-RU" altLang="ru-RU"/>
              <a:t>Операционные ресурсы ЭВМ</a:t>
            </a:r>
          </a:p>
          <a:p>
            <a:r>
              <a:rPr lang="ru-RU" altLang="ru-RU"/>
              <a:t>Емкость памяти</a:t>
            </a:r>
          </a:p>
          <a:p>
            <a:r>
              <a:rPr lang="ru-RU" altLang="ru-RU"/>
              <a:t>Быстродействие ЭВМ</a:t>
            </a:r>
          </a:p>
          <a:p>
            <a:r>
              <a:rPr lang="ru-RU" altLang="ru-RU"/>
              <a:t>Надежность ЭВМ</a:t>
            </a:r>
          </a:p>
          <a:p>
            <a:r>
              <a:rPr lang="ru-RU" altLang="ru-RU"/>
              <a:t>Показатель стоимости</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ru-RU" altLang="ru-RU"/>
              <a:t>Операционные ресурсы ЭВМ</a:t>
            </a:r>
          </a:p>
        </p:txBody>
      </p:sp>
      <p:sp>
        <p:nvSpPr>
          <p:cNvPr id="282627"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2600"/>
              <a:t>Операционные ресурсы ЭВМ – это (грубо говоря) перечень возможностей ЭВМ. Сюда включаются:</a:t>
            </a:r>
          </a:p>
          <a:p>
            <a:pPr>
              <a:lnSpc>
                <a:spcPct val="80000"/>
              </a:lnSpc>
            </a:pPr>
            <a:r>
              <a:rPr lang="ru-RU" altLang="ru-RU" sz="2600"/>
              <a:t>Способы представления информации в ЭВМ</a:t>
            </a:r>
          </a:p>
          <a:p>
            <a:pPr>
              <a:lnSpc>
                <a:spcPct val="80000"/>
              </a:lnSpc>
            </a:pPr>
            <a:r>
              <a:rPr lang="ru-RU" altLang="ru-RU" sz="2600"/>
              <a:t>Система команд ЭВМ</a:t>
            </a:r>
          </a:p>
          <a:p>
            <a:pPr>
              <a:lnSpc>
                <a:spcPct val="80000"/>
              </a:lnSpc>
            </a:pPr>
            <a:r>
              <a:rPr lang="ru-RU" altLang="ru-RU" sz="2600"/>
              <a:t>Способы адресации</a:t>
            </a:r>
          </a:p>
          <a:p>
            <a:pPr>
              <a:lnSpc>
                <a:spcPct val="80000"/>
              </a:lnSpc>
              <a:buFont typeface="Wingdings" panose="05000000000000000000" pitchFamily="2" charset="2"/>
              <a:buNone/>
            </a:pPr>
            <a:r>
              <a:rPr lang="ru-RU" altLang="ru-RU" sz="2600"/>
              <a:t>Операционные ресурсы ЭВМ напрямую связаны с аппаратными средствами, которые характеризуют степень приспособленности ЭВМ для решения тех или иных задач.</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ru-RU" altLang="ru-RU"/>
              <a:t>Архитектура</a:t>
            </a:r>
          </a:p>
        </p:txBody>
      </p:sp>
      <p:sp>
        <p:nvSpPr>
          <p:cNvPr id="257027"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900"/>
              <a:t>В процессе работы ВМ все ее компоненты каким-то образом взаимодействуют между собой. Причем уровни рассмотрения этого взаимодействия могут быть различными:</a:t>
            </a:r>
          </a:p>
          <a:p>
            <a:pPr>
              <a:lnSpc>
                <a:spcPct val="80000"/>
              </a:lnSpc>
            </a:pPr>
            <a:r>
              <a:rPr lang="ru-RU" altLang="ru-RU" sz="1900" b="1"/>
              <a:t>Низший уровень</a:t>
            </a:r>
            <a:r>
              <a:rPr lang="ru-RU" altLang="ru-RU" sz="1900"/>
              <a:t>: на уровне электрических импульсов.</a:t>
            </a:r>
          </a:p>
          <a:p>
            <a:pPr>
              <a:lnSpc>
                <a:spcPct val="80000"/>
              </a:lnSpc>
            </a:pPr>
            <a:r>
              <a:rPr lang="ru-RU" altLang="ru-RU" sz="1900" b="1"/>
              <a:t>Высший уровень</a:t>
            </a:r>
            <a:r>
              <a:rPr lang="ru-RU" altLang="ru-RU" sz="1900"/>
              <a:t>: взаимодействие узлов ВМ на уровне программных модулей (1 и 2 рассматривать не будем).</a:t>
            </a:r>
          </a:p>
          <a:p>
            <a:pPr>
              <a:lnSpc>
                <a:spcPct val="80000"/>
              </a:lnSpc>
            </a:pPr>
            <a:r>
              <a:rPr lang="ru-RU" altLang="ru-RU" sz="1900" b="1"/>
              <a:t>Функциональный уровень</a:t>
            </a:r>
            <a:r>
              <a:rPr lang="ru-RU" altLang="ru-RU" sz="1900"/>
              <a:t> каждого отдельного узла: функция и их реализация программно – аппаратными средствами (под этим и понимается понятие “Архитектура”).</a:t>
            </a:r>
          </a:p>
          <a:p>
            <a:pPr>
              <a:lnSpc>
                <a:spcPct val="80000"/>
              </a:lnSpc>
              <a:buFont typeface="Wingdings" panose="05000000000000000000" pitchFamily="2" charset="2"/>
              <a:buNone/>
            </a:pPr>
            <a:r>
              <a:rPr lang="ru-RU" altLang="ru-RU" sz="1900"/>
              <a:t>Под Архитектурой понимается совокупность свойств и характеристик ВМ, рассматриваемая с точки зрения пользователя.</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ru-RU" altLang="ru-RU"/>
              <a:t>Емкость памяти</a:t>
            </a:r>
          </a:p>
        </p:txBody>
      </p:sp>
      <p:sp>
        <p:nvSpPr>
          <p:cNvPr id="283651" name="Rectangle 3"/>
          <p:cNvSpPr>
            <a:spLocks noGrp="1" noChangeArrowheads="1"/>
          </p:cNvSpPr>
          <p:nvPr>
            <p:ph type="body" idx="1"/>
          </p:nvPr>
        </p:nvSpPr>
        <p:spPr/>
        <p:txBody>
          <a:bodyPr/>
          <a:lstStyle/>
          <a:p>
            <a:pPr>
              <a:lnSpc>
                <a:spcPct val="80000"/>
              </a:lnSpc>
            </a:pPr>
            <a:r>
              <a:rPr lang="ru-RU" altLang="ru-RU" sz="2100"/>
              <a:t>Емкость памяти (внешняя и основная) Основная память, какой бы большой она не была, всегда ограничена. Внешняя память не ограничена. Для характеристики компьютера используют емкость основной памяти. Использование памяти идет многобайтно, следовательно, доступ измеряется в байтах (максимальная память 4Гб). Внешняя память – суммарная емкость всех накопительных устройств. Следовательно, необходимо использовать косвенную характеристику – количество накопителей подключаемых к ЭВМ. В современных компьютерах есть также и сверхоперативная память (cashe), ее объем – один из важнейших параметров влияющих на время решения задачи.</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ru-RU" altLang="ru-RU"/>
              <a:t>Быстродействие ЭВМ</a:t>
            </a:r>
          </a:p>
        </p:txBody>
      </p:sp>
      <p:sp>
        <p:nvSpPr>
          <p:cNvPr id="284675" name="Rectangle 3"/>
          <p:cNvSpPr>
            <a:spLocks noGrp="1" noChangeArrowheads="1"/>
          </p:cNvSpPr>
          <p:nvPr>
            <p:ph type="body" idx="1"/>
          </p:nvPr>
        </p:nvSpPr>
        <p:spPr>
          <a:xfrm>
            <a:off x="250825" y="1773238"/>
            <a:ext cx="8642350" cy="4340225"/>
          </a:xfrm>
        </p:spPr>
        <p:txBody>
          <a:bodyPr/>
          <a:lstStyle/>
          <a:p>
            <a:pPr>
              <a:lnSpc>
                <a:spcPct val="80000"/>
              </a:lnSpc>
              <a:buFont typeface="Wingdings" panose="05000000000000000000" pitchFamily="2" charset="2"/>
              <a:buNone/>
            </a:pPr>
            <a:r>
              <a:rPr lang="ru-RU" altLang="ru-RU" sz="1700"/>
              <a:t>Быстродействие ЭВМ характеризует скорость обработки информации компьютером (число операций в секунду (V), время выполнения (τ=1/v)). Но для различных операций эти показатели различны, следовательно, реальная характеристика – номинальное быстродействие (Vн)– количество коротких операций в единицу времени (обычно берут операцию “+”, а операнды хранятся во внутренних регистрах процессора (R-R)). Иногда также используют в качестве характеристики быстродействия – цикл обращения к основной памяти, а также эффективное быстродействие (Vф) Vф=1/ Σpiτi pi – вероятность выполнения i-ой операции. По содержанию производительность ЭВМ – это среднее число операций в единицу времени.</a:t>
            </a:r>
          </a:p>
          <a:p>
            <a:pPr>
              <a:lnSpc>
                <a:spcPct val="80000"/>
              </a:lnSpc>
              <a:buFont typeface="Wingdings" panose="05000000000000000000" pitchFamily="2" charset="2"/>
              <a:buNone/>
            </a:pPr>
            <a:r>
              <a:rPr lang="ru-RU" altLang="ru-RU" sz="1700"/>
              <a:t>Производительность ЭВМ зависит от:</a:t>
            </a:r>
          </a:p>
          <a:p>
            <a:pPr>
              <a:lnSpc>
                <a:spcPct val="80000"/>
              </a:lnSpc>
              <a:buFont typeface="Wingdings" panose="05000000000000000000" pitchFamily="2" charset="2"/>
              <a:buNone/>
            </a:pPr>
            <a:r>
              <a:rPr lang="ru-RU" altLang="ru-RU" sz="1700"/>
              <a:t>1. Быстродействия процессора</a:t>
            </a:r>
          </a:p>
          <a:p>
            <a:pPr>
              <a:lnSpc>
                <a:spcPct val="80000"/>
              </a:lnSpc>
              <a:buFont typeface="Wingdings" panose="05000000000000000000" pitchFamily="2" charset="2"/>
              <a:buNone/>
            </a:pPr>
            <a:r>
              <a:rPr lang="ru-RU" altLang="ru-RU" sz="1700"/>
              <a:t>2. Класса решаемых задач</a:t>
            </a:r>
          </a:p>
          <a:p>
            <a:pPr>
              <a:lnSpc>
                <a:spcPct val="80000"/>
              </a:lnSpc>
              <a:buFont typeface="Wingdings" panose="05000000000000000000" pitchFamily="2" charset="2"/>
              <a:buNone/>
            </a:pPr>
            <a:r>
              <a:rPr lang="ru-RU" altLang="ru-RU" sz="1700"/>
              <a:t>3. Порядка прохождения задачи через ЭВМ</a:t>
            </a:r>
          </a:p>
          <a:p>
            <a:pPr>
              <a:lnSpc>
                <a:spcPct val="80000"/>
              </a:lnSpc>
              <a:buFont typeface="Wingdings" panose="05000000000000000000" pitchFamily="2" charset="2"/>
              <a:buNone/>
            </a:pPr>
            <a:r>
              <a:rPr lang="ru-RU" altLang="ru-RU" sz="1700"/>
              <a:t>Для оценки числового выражения эффективности ЭВМ используют смеси команд.</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Rectangle 4"/>
          <p:cNvSpPr>
            <a:spLocks noGrp="1" noChangeArrowheads="1"/>
          </p:cNvSpPr>
          <p:nvPr>
            <p:ph type="title"/>
          </p:nvPr>
        </p:nvSpPr>
        <p:spPr/>
        <p:txBody>
          <a:bodyPr/>
          <a:lstStyle/>
          <a:p>
            <a:r>
              <a:rPr lang="ru-RU" altLang="ru-RU"/>
              <a:t>Смесь Гибсона</a:t>
            </a:r>
          </a:p>
        </p:txBody>
      </p:sp>
      <p:graphicFrame>
        <p:nvGraphicFramePr>
          <p:cNvPr id="285699" name="Object 3"/>
          <p:cNvGraphicFramePr>
            <a:graphicFrameLocks noGrp="1" noChangeAspect="1"/>
          </p:cNvGraphicFramePr>
          <p:nvPr>
            <p:ph idx="1"/>
          </p:nvPr>
        </p:nvGraphicFramePr>
        <p:xfrm>
          <a:off x="1085850" y="2271713"/>
          <a:ext cx="6961188" cy="3228975"/>
        </p:xfrm>
        <a:graphic>
          <a:graphicData uri="http://schemas.openxmlformats.org/presentationml/2006/ole">
            <mc:AlternateContent xmlns:mc="http://schemas.openxmlformats.org/markup-compatibility/2006">
              <mc:Choice xmlns:v="urn:schemas-microsoft-com:vml" Requires="v">
                <p:oleObj spid="_x0000_s285707" name="PHOTO-PAINT" r:id="rId3" imgW="6961905" imgH="3228571" progId="CorelPHOTOPAINT.Image.14">
                  <p:embed/>
                </p:oleObj>
              </mc:Choice>
              <mc:Fallback>
                <p:oleObj name="PHOTO-PAINT" r:id="rId3" imgW="6961905" imgH="3228571" progId="CorelPHOTOPAINT.Image.1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850" y="2271713"/>
                        <a:ext cx="6961188" cy="322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ru-RU" altLang="ru-RU"/>
              <a:t>Надежность ЭВМ.</a:t>
            </a:r>
          </a:p>
        </p:txBody>
      </p:sp>
      <p:sp>
        <p:nvSpPr>
          <p:cNvPr id="287747"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a:t>Надежность – свойство ЭВМ выполнять возложенные на нее функции в течение заданного промежутка времени, необходимого для решения поставленной задачи. В процессе функционирования ЭВМ возникают отказы, связанные с неисправностью отдельных элементов либо соединений между ними.</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ru-RU" altLang="ru-RU"/>
              <a:t>Отказы</a:t>
            </a:r>
          </a:p>
        </p:txBody>
      </p:sp>
      <p:sp>
        <p:nvSpPr>
          <p:cNvPr id="288771"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sz="2100"/>
              <a:t>По характеру проявлений отказы могут быть:</a:t>
            </a:r>
          </a:p>
          <a:p>
            <a:pPr>
              <a:lnSpc>
                <a:spcPct val="90000"/>
              </a:lnSpc>
            </a:pPr>
            <a:r>
              <a:rPr lang="ru-RU" altLang="ru-RU" sz="2100"/>
              <a:t>1. Внезапный отказ (механическое разрушение элементов)</a:t>
            </a:r>
          </a:p>
          <a:p>
            <a:pPr>
              <a:lnSpc>
                <a:spcPct val="90000"/>
              </a:lnSpc>
            </a:pPr>
            <a:r>
              <a:rPr lang="ru-RU" altLang="ru-RU" sz="2100"/>
              <a:t>2. Постепенный отказ (деградация параметров ЭВМ)</a:t>
            </a:r>
          </a:p>
          <a:p>
            <a:pPr>
              <a:lnSpc>
                <a:spcPct val="90000"/>
              </a:lnSpc>
              <a:buFont typeface="Wingdings" panose="05000000000000000000" pitchFamily="2" charset="2"/>
              <a:buNone/>
            </a:pPr>
            <a:r>
              <a:rPr lang="ru-RU" altLang="ru-RU" sz="2100"/>
              <a:t>С точки зрения математического подхода – отказы это случайное событие. Используется самая простейшая математическая модель – “Простейший поток отказов”. Если поток отказов простейший, то в качестве характеристики надежности используется величина интенсивности потоков отказа. λ=1/Тр Тр – среднее время безотказной работы между двумя очередными отказами.</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ru-RU" altLang="ru-RU"/>
              <a:t>Показатель стоимости</a:t>
            </a:r>
          </a:p>
        </p:txBody>
      </p:sp>
      <p:sp>
        <p:nvSpPr>
          <p:cNvPr id="289795"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sz="2100"/>
              <a:t>Показатель стоимости – суммарная стоимость всего оборудования, входящего в состав ЭВМ. Если возрастает количество оборудования ЭВМ, то в конечном итоге, будет расти не только стоимость, но будет расти и ее производительность. Путем статистического анализа была выведена связь между стоимостью и производительностью. Впервые это было установлено Найтом и получило название “Закон Гроша”. (V=kS2), </a:t>
            </a:r>
          </a:p>
          <a:p>
            <a:pPr>
              <a:lnSpc>
                <a:spcPct val="90000"/>
              </a:lnSpc>
              <a:buFont typeface="Wingdings" panose="05000000000000000000" pitchFamily="2" charset="2"/>
              <a:buNone/>
            </a:pPr>
            <a:r>
              <a:rPr lang="ru-RU" altLang="ru-RU" sz="2100"/>
              <a:t>где k – константа определяется эмпирически</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ru-RU" altLang="ru-RU"/>
              <a:t>Вывод</a:t>
            </a:r>
          </a:p>
        </p:txBody>
      </p:sp>
      <p:sp>
        <p:nvSpPr>
          <p:cNvPr id="290819" name="Rectangle 3"/>
          <p:cNvSpPr>
            <a:spLocks noGrp="1" noChangeArrowheads="1"/>
          </p:cNvSpPr>
          <p:nvPr>
            <p:ph type="body" idx="1"/>
          </p:nvPr>
        </p:nvSpPr>
        <p:spPr/>
        <p:txBody>
          <a:bodyPr/>
          <a:lstStyle/>
          <a:p>
            <a:pPr>
              <a:buFont typeface="Wingdings" panose="05000000000000000000" pitchFamily="2" charset="2"/>
              <a:buNone/>
            </a:pPr>
            <a:r>
              <a:rPr lang="ru-RU" altLang="ru-RU" sz="2600"/>
              <a:t>Вывод, если не менять технологическую базу компьютеров, то:</a:t>
            </a:r>
          </a:p>
          <a:p>
            <a:r>
              <a:rPr lang="ru-RU" altLang="ru-RU" sz="2600"/>
              <a:t>При росте стоимости ЭВМ растет количество оборудования и, следовательно, снижается скорость решения задачи.</a:t>
            </a:r>
          </a:p>
          <a:p>
            <a:r>
              <a:rPr lang="ru-RU" altLang="ru-RU" sz="2600"/>
              <a:t>При росте стоимости ЭВМ растет объем оборудования и, следовательно, увеличивается время ремонта.</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ru-RU" altLang="ru-RU"/>
              <a:t>График стоимости</a:t>
            </a:r>
          </a:p>
        </p:txBody>
      </p:sp>
      <p:graphicFrame>
        <p:nvGraphicFramePr>
          <p:cNvPr id="291843" name="Object 3"/>
          <p:cNvGraphicFramePr>
            <a:graphicFrameLocks noGrp="1" noChangeAspect="1"/>
          </p:cNvGraphicFramePr>
          <p:nvPr>
            <p:ph idx="1"/>
          </p:nvPr>
        </p:nvGraphicFramePr>
        <p:xfrm>
          <a:off x="566738" y="2486025"/>
          <a:ext cx="8001000" cy="2800350"/>
        </p:xfrm>
        <a:graphic>
          <a:graphicData uri="http://schemas.openxmlformats.org/presentationml/2006/ole">
            <mc:AlternateContent xmlns:mc="http://schemas.openxmlformats.org/markup-compatibility/2006">
              <mc:Choice xmlns:v="urn:schemas-microsoft-com:vml" Requires="v">
                <p:oleObj spid="_x0000_s291850" name="PHOTO-PAINT" r:id="rId3" imgW="9961905" imgH="3485714" progId="CorelPHOTOPAINT.Image.14">
                  <p:embed/>
                </p:oleObj>
              </mc:Choice>
              <mc:Fallback>
                <p:oleObj name="PHOTO-PAINT" r:id="rId3" imgW="9961905" imgH="3485714" progId="CorelPHOTOPAINT.Image.1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8" y="2486025"/>
                        <a:ext cx="8001000" cy="280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ru-RU" altLang="ru-RU"/>
              <a:t>Классификация ЭВМ</a:t>
            </a:r>
          </a:p>
        </p:txBody>
      </p:sp>
      <p:sp>
        <p:nvSpPr>
          <p:cNvPr id="293891"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a:t>ЭВМ классифицируются по:</a:t>
            </a:r>
          </a:p>
          <a:p>
            <a:pPr>
              <a:lnSpc>
                <a:spcPct val="90000"/>
              </a:lnSpc>
            </a:pPr>
            <a:r>
              <a:rPr lang="ru-RU" altLang="ru-RU"/>
              <a:t>Назначению.</a:t>
            </a:r>
          </a:p>
          <a:p>
            <a:pPr>
              <a:lnSpc>
                <a:spcPct val="90000"/>
              </a:lnSpc>
            </a:pPr>
            <a:r>
              <a:rPr lang="ru-RU" altLang="ru-RU"/>
              <a:t>Принципу действия</a:t>
            </a:r>
          </a:p>
          <a:p>
            <a:pPr>
              <a:lnSpc>
                <a:spcPct val="90000"/>
              </a:lnSpc>
            </a:pPr>
            <a:r>
              <a:rPr lang="ru-RU" altLang="ru-RU"/>
              <a:t>По размерам и функциональным возможностям </a:t>
            </a:r>
          </a:p>
          <a:p>
            <a:pPr>
              <a:lnSpc>
                <a:spcPct val="90000"/>
              </a:lnSpc>
            </a:pPr>
            <a:r>
              <a:rPr lang="ru-RU" altLang="ru-RU"/>
              <a:t>Способу структурной организации</a:t>
            </a:r>
          </a:p>
          <a:p>
            <a:pPr>
              <a:lnSpc>
                <a:spcPct val="90000"/>
              </a:lnSpc>
            </a:pPr>
            <a:r>
              <a:rPr lang="ru-RU" altLang="ru-RU"/>
              <a:t>Производительности.</a:t>
            </a:r>
          </a:p>
          <a:p>
            <a:pPr>
              <a:lnSpc>
                <a:spcPct val="90000"/>
              </a:lnSpc>
            </a:pPr>
            <a:r>
              <a:rPr lang="ru-RU" altLang="ru-RU"/>
              <a:t>Режимам работы</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ru-RU" altLang="ru-RU"/>
              <a:t>По назначению</a:t>
            </a:r>
          </a:p>
        </p:txBody>
      </p:sp>
      <p:sp>
        <p:nvSpPr>
          <p:cNvPr id="294915" name="Rectangle 3"/>
          <p:cNvSpPr>
            <a:spLocks noGrp="1" noChangeArrowheads="1"/>
          </p:cNvSpPr>
          <p:nvPr>
            <p:ph type="body" idx="1"/>
          </p:nvPr>
        </p:nvSpPr>
        <p:spPr/>
        <p:txBody>
          <a:bodyPr/>
          <a:lstStyle/>
          <a:p>
            <a:pPr>
              <a:lnSpc>
                <a:spcPct val="80000"/>
              </a:lnSpc>
            </a:pPr>
            <a:r>
              <a:rPr lang="ru-RU" altLang="ru-RU" sz="1500"/>
              <a:t>универсальные (общего назначения) — предназначены для решения самых разных инженерно-технических задач: экономических, математических, информационных и других задач, отличающихся сложностью алгоритмов и большим объемом обрабатываемых данных. Характерными чертами этих ЭВМ являются высокая производительность, разнообразие форм обрабатываемых данных (двоичных, десятичных, символьных), разнообразие выполняемых операций (арифметических, логических, специальных), большая емкость оперативной памяти, развитая организация ввода-вывода информации;</a:t>
            </a:r>
          </a:p>
          <a:p>
            <a:pPr>
              <a:lnSpc>
                <a:spcPct val="80000"/>
              </a:lnSpc>
            </a:pPr>
            <a:r>
              <a:rPr lang="ru-RU" altLang="ru-RU" sz="1500"/>
              <a:t>проблемно-ориентированные — предназначены для решение более узкого круга задач, связанных обычно с технологическими объектами, регистрацией, накоплением и обработкой небольших объемов данных (управляющие вычислительные комплексы);</a:t>
            </a:r>
          </a:p>
          <a:p>
            <a:pPr>
              <a:lnSpc>
                <a:spcPct val="80000"/>
              </a:lnSpc>
            </a:pPr>
            <a:r>
              <a:rPr lang="ru-RU" altLang="ru-RU" sz="1500"/>
              <a:t>специализированные — для решения узкого круга задач, чтобы снизить сложность и стоимость этих ЭВМ, сохраняя высокую производительность и надежность работы (программируемые микропроцессоры специального назначения, контроллеры, выполняющие функции управления техническими устройствами).</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ru-RU" altLang="ru-RU" sz="3400" b="1"/>
              <a:t>Обобщенная структура ЭВМ</a:t>
            </a:r>
          </a:p>
        </p:txBody>
      </p:sp>
      <p:sp>
        <p:nvSpPr>
          <p:cNvPr id="258051"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sz="2100"/>
              <a:t>Принцип действия обычной ВМ можно считать копией обычного процесса вычислений (например, с помощью калькулятора).</a:t>
            </a:r>
          </a:p>
          <a:p>
            <a:pPr>
              <a:lnSpc>
                <a:spcPct val="90000"/>
              </a:lnSpc>
              <a:buFont typeface="Wingdings" panose="05000000000000000000" pitchFamily="2" charset="2"/>
              <a:buNone/>
            </a:pPr>
            <a:r>
              <a:rPr lang="ru-RU" altLang="ru-RU" sz="2100"/>
              <a:t>Этапы вычислений:</a:t>
            </a:r>
          </a:p>
          <a:p>
            <a:pPr>
              <a:lnSpc>
                <a:spcPct val="90000"/>
              </a:lnSpc>
            </a:pPr>
            <a:r>
              <a:rPr lang="ru-RU" altLang="ru-RU" sz="2100"/>
              <a:t>1. Определение и задание порядка вычислений.</a:t>
            </a:r>
          </a:p>
          <a:p>
            <a:pPr>
              <a:lnSpc>
                <a:spcPct val="90000"/>
              </a:lnSpc>
            </a:pPr>
            <a:r>
              <a:rPr lang="ru-RU" altLang="ru-RU" sz="2100"/>
              <a:t>2. Задание исходных данных.</a:t>
            </a:r>
          </a:p>
          <a:p>
            <a:pPr>
              <a:lnSpc>
                <a:spcPct val="90000"/>
              </a:lnSpc>
            </a:pPr>
            <a:r>
              <a:rPr lang="ru-RU" altLang="ru-RU" sz="2100"/>
              <a:t>3. Выполнение вычислений (для получения промежуточных результатов)</a:t>
            </a:r>
          </a:p>
          <a:p>
            <a:pPr>
              <a:lnSpc>
                <a:spcPct val="90000"/>
              </a:lnSpc>
            </a:pPr>
            <a:r>
              <a:rPr lang="ru-RU" altLang="ru-RU" sz="2100"/>
              <a:t>4. Получение конечного результата.</a:t>
            </a:r>
          </a:p>
          <a:p>
            <a:pPr>
              <a:lnSpc>
                <a:spcPct val="90000"/>
              </a:lnSpc>
              <a:buFont typeface="Wingdings" panose="05000000000000000000" pitchFamily="2" charset="2"/>
              <a:buNone/>
            </a:pPr>
            <a:r>
              <a:rPr lang="ru-RU" altLang="ru-RU" sz="2100"/>
              <a:t>То есть любая ВМ имеет 4 базовых узла.</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ru-RU" altLang="ru-RU"/>
              <a:t>По принципу действия</a:t>
            </a:r>
          </a:p>
        </p:txBody>
      </p:sp>
      <p:sp>
        <p:nvSpPr>
          <p:cNvPr id="295939" name="Rectangle 3"/>
          <p:cNvSpPr>
            <a:spLocks noGrp="1" noChangeArrowheads="1"/>
          </p:cNvSpPr>
          <p:nvPr>
            <p:ph type="body" idx="1"/>
          </p:nvPr>
        </p:nvSpPr>
        <p:spPr/>
        <p:txBody>
          <a:bodyPr/>
          <a:lstStyle/>
          <a:p>
            <a:pPr>
              <a:lnSpc>
                <a:spcPct val="80000"/>
              </a:lnSpc>
            </a:pPr>
            <a:r>
              <a:rPr lang="ru-RU" altLang="ru-RU" sz="1700"/>
              <a:t>аналоговые вычислительные машины (АВМ) — вычислительные машины непрерывного действия, работают с информацией, представленной в непрерывной форме, т.е. виде непрерывного ряда значений какой-либо физической величины (чаще всего электрического напряжения); в этом случае величина напряжения является аналогом значения некоторой измеряемой переменной. Например, ввод числа 19.42 при масштабе 0.1 эквивалентен подаче на вход напряжения в 1.942 В;</a:t>
            </a:r>
          </a:p>
          <a:p>
            <a:pPr>
              <a:lnSpc>
                <a:spcPct val="80000"/>
              </a:lnSpc>
            </a:pPr>
            <a:r>
              <a:rPr lang="ru-RU" altLang="ru-RU" sz="1700"/>
              <a:t>цифровые вычислительные машины (ЦВМ) — вычислительные машины дискретного действия, работают с информацией, представленной в дискретной, а точнее в цифровой, форме — в виде нескольких различных напряжений, эквивалентных числу единиц в представляемом значении переменной;</a:t>
            </a:r>
          </a:p>
          <a:p>
            <a:pPr>
              <a:lnSpc>
                <a:spcPct val="80000"/>
              </a:lnSpc>
            </a:pPr>
            <a:r>
              <a:rPr lang="ru-RU" altLang="ru-RU" sz="1700"/>
              <a:t>гибридные вычислительные машины (ГВМ) — вычислительные машины комбинированного действия, работают с информацией, представленной и в цифровой, и в аналоговой форме.</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ru-RU" altLang="ru-RU" sz="3400"/>
              <a:t>По размерам и функциональным возможностям </a:t>
            </a:r>
          </a:p>
        </p:txBody>
      </p:sp>
      <p:sp>
        <p:nvSpPr>
          <p:cNvPr id="296963" name="Rectangle 3"/>
          <p:cNvSpPr>
            <a:spLocks noGrp="1" noChangeArrowheads="1"/>
          </p:cNvSpPr>
          <p:nvPr>
            <p:ph type="body" idx="1"/>
          </p:nvPr>
        </p:nvSpPr>
        <p:spPr/>
        <p:txBody>
          <a:bodyPr/>
          <a:lstStyle/>
          <a:p>
            <a:r>
              <a:rPr lang="ru-RU" altLang="ru-RU" i="1"/>
              <a:t>Большие ЭВМ</a:t>
            </a:r>
            <a:r>
              <a:rPr lang="ru-RU" altLang="ru-RU"/>
              <a:t> </a:t>
            </a:r>
          </a:p>
          <a:p>
            <a:r>
              <a:rPr lang="ru-RU" altLang="ru-RU" i="1"/>
              <a:t>Малые ЭВМ</a:t>
            </a:r>
            <a:r>
              <a:rPr lang="ru-RU" altLang="ru-RU"/>
              <a:t> </a:t>
            </a:r>
          </a:p>
          <a:p>
            <a:r>
              <a:rPr lang="ru-RU" altLang="ru-RU" i="1"/>
              <a:t>Супер ЭВМ</a:t>
            </a:r>
          </a:p>
          <a:p>
            <a:r>
              <a:rPr lang="ru-RU" altLang="ru-RU" i="1"/>
              <a:t>Микро ЭВМ или персональный компьютер</a:t>
            </a:r>
          </a:p>
          <a:p>
            <a:r>
              <a:rPr lang="ru-RU" altLang="ru-RU" i="1"/>
              <a:t>Специальные ЭВМ</a:t>
            </a:r>
          </a:p>
          <a:p>
            <a:endParaRPr lang="ru-RU" altLang="ru-RU"/>
          </a:p>
          <a:p>
            <a:endParaRPr lang="ru-RU" altLang="ru-RU"/>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ru-RU" altLang="ru-RU" i="1"/>
              <a:t>Большие ЭВМ</a:t>
            </a:r>
            <a:r>
              <a:rPr lang="ru-RU" altLang="ru-RU"/>
              <a:t> </a:t>
            </a:r>
          </a:p>
        </p:txBody>
      </p:sp>
      <p:sp>
        <p:nvSpPr>
          <p:cNvPr id="297987"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500"/>
              <a:t>Исторически первыми появились большие ЭВМ, элементная база которых прошла путь от электронных ламп до ИС со сверх высокой степенью интеграции. Однако их производительность оказалась недостаточной для моделирования экологических систем, задач генной инженерии, управления сложными оборонными комплексами и др.</a:t>
            </a:r>
          </a:p>
          <a:p>
            <a:pPr>
              <a:lnSpc>
                <a:spcPct val="80000"/>
              </a:lnSpc>
              <a:buFont typeface="Wingdings" panose="05000000000000000000" pitchFamily="2" charset="2"/>
              <a:buNone/>
            </a:pPr>
            <a:r>
              <a:rPr lang="ru-RU" altLang="ru-RU" sz="1500"/>
              <a:t>Большие ЭВМ часто называют за рубежом MAINFRAME и слухи об их смерти сильно преувеличены. Как правило они имеют:</a:t>
            </a:r>
          </a:p>
          <a:p>
            <a:pPr>
              <a:lnSpc>
                <a:spcPct val="80000"/>
              </a:lnSpc>
            </a:pPr>
            <a:r>
              <a:rPr lang="ru-RU" altLang="ru-RU" sz="1500"/>
              <a:t>производительность не менее 10 MIPS (миллионов операций с плавающей точкой в секунду)</a:t>
            </a:r>
          </a:p>
          <a:p>
            <a:pPr>
              <a:lnSpc>
                <a:spcPct val="80000"/>
              </a:lnSpc>
            </a:pPr>
            <a:r>
              <a:rPr lang="ru-RU" altLang="ru-RU" sz="1500"/>
              <a:t>основную память от 64 до 10000 МВ</a:t>
            </a:r>
          </a:p>
          <a:p>
            <a:pPr>
              <a:lnSpc>
                <a:spcPct val="80000"/>
              </a:lnSpc>
            </a:pPr>
            <a:r>
              <a:rPr lang="ru-RU" altLang="ru-RU" sz="1500"/>
              <a:t>внешнюю память не менее 50 ГВ</a:t>
            </a:r>
          </a:p>
          <a:p>
            <a:pPr>
              <a:lnSpc>
                <a:spcPct val="80000"/>
              </a:lnSpc>
            </a:pPr>
            <a:r>
              <a:rPr lang="ru-RU" altLang="ru-RU" sz="1500"/>
              <a:t>многопользовательский режим работы</a:t>
            </a:r>
          </a:p>
          <a:p>
            <a:pPr>
              <a:lnSpc>
                <a:spcPct val="80000"/>
              </a:lnSpc>
              <a:buFont typeface="Wingdings" panose="05000000000000000000" pitchFamily="2" charset="2"/>
              <a:buNone/>
            </a:pPr>
            <a:r>
              <a:rPr lang="ru-RU" altLang="ru-RU" sz="1500"/>
              <a:t>Основные направления использования — это решение научно-технических задач, работа с большими БД, управление вычислительными сетями и их ресурсами в качестве серверов.</a:t>
            </a:r>
          </a:p>
          <a:p>
            <a:pPr>
              <a:lnSpc>
                <a:spcPct val="80000"/>
              </a:lnSpc>
              <a:buFont typeface="Wingdings" panose="05000000000000000000" pitchFamily="2" charset="2"/>
              <a:buNone/>
            </a:pPr>
            <a:r>
              <a:rPr lang="ru-RU" altLang="ru-RU" sz="1500"/>
              <a:t>Примеры:</a:t>
            </a:r>
          </a:p>
          <a:p>
            <a:pPr>
              <a:lnSpc>
                <a:spcPct val="80000"/>
              </a:lnSpc>
              <a:buFont typeface="Wingdings" panose="05000000000000000000" pitchFamily="2" charset="2"/>
              <a:buNone/>
            </a:pPr>
            <a:r>
              <a:rPr lang="ru-RU" altLang="ru-RU" sz="1500"/>
              <a:t>Семейство mainframe: IBM ES/9000 ( Enterprise System), включает более 18 моделей, реализованных на основе архитектуры IBM390.</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ru-RU" altLang="ru-RU" i="1"/>
              <a:t>Малые ЭВМ</a:t>
            </a:r>
            <a:r>
              <a:rPr lang="ru-RU" altLang="ru-RU"/>
              <a:t> </a:t>
            </a:r>
          </a:p>
        </p:txBody>
      </p:sp>
      <p:sp>
        <p:nvSpPr>
          <p:cNvPr id="299011"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900"/>
              <a:t>Малые (мини) ЭВМ — надежные, недорогие и удобные в эксплуатации, обладают несколько более низкими, по сравнению с большими ЭВМ возможностями.</a:t>
            </a:r>
          </a:p>
          <a:p>
            <a:pPr>
              <a:lnSpc>
                <a:spcPct val="80000"/>
              </a:lnSpc>
              <a:buFont typeface="Wingdings" panose="05000000000000000000" pitchFamily="2" charset="2"/>
              <a:buNone/>
            </a:pPr>
            <a:r>
              <a:rPr lang="ru-RU" altLang="ru-RU" sz="1900"/>
              <a:t>Супер-мини ЭВМ имеют:</a:t>
            </a:r>
          </a:p>
          <a:p>
            <a:pPr>
              <a:lnSpc>
                <a:spcPct val="80000"/>
              </a:lnSpc>
            </a:pPr>
            <a:r>
              <a:rPr lang="ru-RU" altLang="ru-RU" sz="1900"/>
              <a:t>емкость основной памяти — 4-512 МВ</a:t>
            </a:r>
          </a:p>
          <a:p>
            <a:pPr>
              <a:lnSpc>
                <a:spcPct val="80000"/>
              </a:lnSpc>
            </a:pPr>
            <a:r>
              <a:rPr lang="ru-RU" altLang="ru-RU" sz="1900"/>
              <a:t>емкость дисковой памяти — 2 - 100 ГВ</a:t>
            </a:r>
          </a:p>
          <a:p>
            <a:pPr>
              <a:lnSpc>
                <a:spcPct val="80000"/>
              </a:lnSpc>
            </a:pPr>
            <a:r>
              <a:rPr lang="ru-RU" altLang="ru-RU" sz="1900"/>
              <a:t>число поддерживаемых пользователей - 16-512.</a:t>
            </a:r>
          </a:p>
          <a:p>
            <a:pPr>
              <a:lnSpc>
                <a:spcPct val="80000"/>
              </a:lnSpc>
              <a:buFont typeface="Wingdings" panose="05000000000000000000" pitchFamily="2" charset="2"/>
              <a:buNone/>
            </a:pPr>
            <a:r>
              <a:rPr lang="ru-RU" altLang="ru-RU" sz="1900"/>
              <a:t>Мини-ЭВМ ориентированы на использование в качестве управляющих вычислительных комплексов, в системах несложного моделирования, в АСУП, для управления технологическими процессами.</a:t>
            </a:r>
          </a:p>
          <a:p>
            <a:pPr>
              <a:lnSpc>
                <a:spcPct val="80000"/>
              </a:lnSpc>
              <a:buFont typeface="Wingdings" panose="05000000000000000000" pitchFamily="2" charset="2"/>
              <a:buNone/>
            </a:pPr>
            <a:r>
              <a:rPr lang="ru-RU" altLang="ru-RU" sz="1900"/>
              <a:t>Родоначальник современных мини-ЭВМ — PDP-11,(programm driven processor -программно-управляемый процессор) фирмы DEC (США).</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ru-RU" altLang="ru-RU" i="1"/>
              <a:t>Супер ЭВМ</a:t>
            </a:r>
            <a:r>
              <a:rPr lang="ru-RU" altLang="ru-RU"/>
              <a:t> </a:t>
            </a:r>
          </a:p>
        </p:txBody>
      </p:sp>
      <p:sp>
        <p:nvSpPr>
          <p:cNvPr id="300035"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900"/>
              <a:t>Это мощные многопроцессорные ЭВМ с быстродействием сотни миллионов - десятки миллиардов операций в секунду.</a:t>
            </a:r>
          </a:p>
          <a:p>
            <a:pPr>
              <a:lnSpc>
                <a:spcPct val="80000"/>
              </a:lnSpc>
              <a:buFont typeface="Wingdings" panose="05000000000000000000" pitchFamily="2" charset="2"/>
              <a:buNone/>
            </a:pPr>
            <a:r>
              <a:rPr lang="ru-RU" altLang="ru-RU" sz="1900"/>
              <a:t>Достичь такую производительность на одном микропроцессоре по современным технологиям невозможно, в виду конечного значения скорости распространения электромагнитных волн (300000 км/сек), ибо время распространения сигнала на расстояние в несколько миллиметров (размер стороны МП) становится соизмеримым с временем выполнения одной операции. Поэтому суперЭВМ создают в виде высокопараллельных многопроцессорных вычислительных систем.</a:t>
            </a:r>
          </a:p>
          <a:p>
            <a:pPr>
              <a:lnSpc>
                <a:spcPct val="80000"/>
              </a:lnSpc>
              <a:buFont typeface="Wingdings" panose="05000000000000000000" pitchFamily="2" charset="2"/>
              <a:buNone/>
            </a:pPr>
            <a:r>
              <a:rPr lang="ru-RU" altLang="ru-RU" sz="1900"/>
              <a:t>В настоящее время в мире насчитывается несколько тысяч суперЭВМ, начиная от простеньких офисных Cray EL до мощных Cray 3, SX-X фирмы NEC, VP2000 фирмы Fujitsu (Япония), VPP 500 фирмы Siemens (Германия).</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ru-RU" altLang="ru-RU" sz="3400" i="1"/>
              <a:t>Микро ЭВМ или персональный компьютер</a:t>
            </a:r>
            <a:r>
              <a:rPr lang="ru-RU" altLang="ru-RU" sz="3400"/>
              <a:t> </a:t>
            </a:r>
          </a:p>
        </p:txBody>
      </p:sp>
      <p:sp>
        <p:nvSpPr>
          <p:cNvPr id="301059"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2600"/>
              <a:t>ПК должен иметь характеристики, удовлетворяющие требованиям общедоступности и универсальности:</a:t>
            </a:r>
          </a:p>
          <a:p>
            <a:pPr>
              <a:lnSpc>
                <a:spcPct val="80000"/>
              </a:lnSpc>
            </a:pPr>
            <a:r>
              <a:rPr lang="ru-RU" altLang="ru-RU" sz="2600"/>
              <a:t>малую стоимость</a:t>
            </a:r>
          </a:p>
          <a:p>
            <a:pPr>
              <a:lnSpc>
                <a:spcPct val="80000"/>
              </a:lnSpc>
            </a:pPr>
            <a:r>
              <a:rPr lang="ru-RU" altLang="ru-RU" sz="2600"/>
              <a:t>автономность эксплуатации</a:t>
            </a:r>
          </a:p>
          <a:p>
            <a:pPr>
              <a:lnSpc>
                <a:spcPct val="80000"/>
              </a:lnSpc>
            </a:pPr>
            <a:r>
              <a:rPr lang="ru-RU" altLang="ru-RU" sz="2600"/>
              <a:t>гибкость архитектуры, дающую возможность адаптироваться в сфере образования, науки, управления, в быту;</a:t>
            </a:r>
          </a:p>
          <a:p>
            <a:pPr>
              <a:lnSpc>
                <a:spcPct val="80000"/>
              </a:lnSpc>
            </a:pPr>
            <a:r>
              <a:rPr lang="ru-RU" altLang="ru-RU" sz="2600"/>
              <a:t>дружественность операционной системы;</a:t>
            </a:r>
          </a:p>
          <a:p>
            <a:pPr>
              <a:lnSpc>
                <a:spcPct val="80000"/>
              </a:lnSpc>
            </a:pPr>
            <a:r>
              <a:rPr lang="ru-RU" altLang="ru-RU" sz="2600"/>
              <a:t>высокую надежность (более 5000 часов наработки на отказ);</a:t>
            </a:r>
          </a:p>
          <a:p>
            <a:pPr>
              <a:lnSpc>
                <a:spcPct val="80000"/>
              </a:lnSpc>
            </a:pPr>
            <a:endParaRPr lang="ru-RU" altLang="ru-RU" sz="26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ru-RU" altLang="ru-RU"/>
              <a:t>Термины микроЭВМ</a:t>
            </a:r>
          </a:p>
        </p:txBody>
      </p:sp>
      <p:sp>
        <p:nvSpPr>
          <p:cNvPr id="304131" name="Rectangle 3"/>
          <p:cNvSpPr>
            <a:spLocks noGrp="1" noChangeArrowheads="1"/>
          </p:cNvSpPr>
          <p:nvPr>
            <p:ph type="body" idx="1"/>
          </p:nvPr>
        </p:nvSpPr>
        <p:spPr/>
        <p:txBody>
          <a:bodyPr/>
          <a:lstStyle/>
          <a:p>
            <a:pPr>
              <a:lnSpc>
                <a:spcPct val="80000"/>
              </a:lnSpc>
            </a:pPr>
            <a:r>
              <a:rPr lang="ru-RU" altLang="ru-RU" sz="1700" b="1" i="1"/>
              <a:t>С понятием микроЭВМ связаны также термины:</a:t>
            </a:r>
            <a:endParaRPr lang="ru-RU" altLang="ru-RU" sz="1700"/>
          </a:p>
          <a:p>
            <a:pPr>
              <a:lnSpc>
                <a:spcPct val="80000"/>
              </a:lnSpc>
            </a:pPr>
            <a:r>
              <a:rPr lang="ru-RU" altLang="ru-RU" sz="1700" b="1"/>
              <a:t>Однокристальная ЭВМ </a:t>
            </a:r>
            <a:r>
              <a:rPr lang="ru-RU" altLang="ru-RU" sz="1700"/>
              <a:t>[</a:t>
            </a:r>
            <a:r>
              <a:rPr lang="ru-RU" altLang="ru-RU" sz="1700" b="1"/>
              <a:t>single-chip</a:t>
            </a:r>
            <a:r>
              <a:rPr lang="ru-RU" altLang="ru-RU" sz="1700"/>
              <a:t> </a:t>
            </a:r>
            <a:r>
              <a:rPr lang="ru-RU" altLang="ru-RU" sz="1700" b="1"/>
              <a:t>computer</a:t>
            </a:r>
            <a:r>
              <a:rPr lang="ru-RU" altLang="ru-RU" sz="1700"/>
              <a:t>] - </a:t>
            </a:r>
            <a:r>
              <a:rPr lang="ru-RU" altLang="ru-RU" sz="1700" b="1"/>
              <a:t>МикроЭВМ</a:t>
            </a:r>
            <a:r>
              <a:rPr lang="ru-RU" altLang="ru-RU" sz="1700"/>
              <a:t>, выполненная на одной большой (</a:t>
            </a:r>
            <a:r>
              <a:rPr lang="ru-RU" altLang="ru-RU" sz="1700" b="1"/>
              <a:t>БИС</a:t>
            </a:r>
            <a:r>
              <a:rPr lang="ru-RU" altLang="ru-RU" sz="1700"/>
              <a:t>) или сверхбольшой (</a:t>
            </a:r>
            <a:r>
              <a:rPr lang="ru-RU" altLang="ru-RU" sz="1700" b="1"/>
              <a:t>СБИС</a:t>
            </a:r>
            <a:r>
              <a:rPr lang="ru-RU" altLang="ru-RU" sz="1700"/>
              <a:t>) интегральной </a:t>
            </a:r>
            <a:r>
              <a:rPr lang="ru-RU" altLang="ru-RU" sz="1700" b="1"/>
              <a:t>микросхеме</a:t>
            </a:r>
            <a:r>
              <a:rPr lang="ru-RU" altLang="ru-RU" sz="1700"/>
              <a:t> ;</a:t>
            </a:r>
          </a:p>
          <a:p>
            <a:pPr>
              <a:lnSpc>
                <a:spcPct val="80000"/>
              </a:lnSpc>
            </a:pPr>
            <a:r>
              <a:rPr lang="ru-RU" altLang="ru-RU" sz="1700" b="1"/>
              <a:t>Одноплатная ЭВМ </a:t>
            </a:r>
            <a:r>
              <a:rPr lang="ru-RU" altLang="ru-RU" sz="1700"/>
              <a:t>[</a:t>
            </a:r>
            <a:r>
              <a:rPr lang="ru-RU" altLang="ru-RU" sz="1700" b="1"/>
              <a:t>single-board computer</a:t>
            </a:r>
            <a:r>
              <a:rPr lang="ru-RU" altLang="ru-RU" sz="1700"/>
              <a:t>] - </a:t>
            </a:r>
            <a:r>
              <a:rPr lang="ru-RU" altLang="ru-RU" sz="1700" b="1"/>
              <a:t>МикроЭВМ</a:t>
            </a:r>
            <a:r>
              <a:rPr lang="ru-RU" altLang="ru-RU" sz="1700"/>
              <a:t>, у которой </a:t>
            </a:r>
            <a:r>
              <a:rPr lang="ru-RU" altLang="ru-RU" sz="1700" b="1"/>
              <a:t>микропроцессор</a:t>
            </a:r>
            <a:r>
              <a:rPr lang="ru-RU" altLang="ru-RU" sz="1700"/>
              <a:t> , </a:t>
            </a:r>
            <a:r>
              <a:rPr lang="ru-RU" altLang="ru-RU" sz="1700" b="1"/>
              <a:t>микросхемы</a:t>
            </a:r>
            <a:r>
              <a:rPr lang="ru-RU" altLang="ru-RU" sz="1700"/>
              <a:t> устройств </a:t>
            </a:r>
            <a:r>
              <a:rPr lang="ru-RU" altLang="ru-RU" sz="1700" b="1"/>
              <a:t>памяти</a:t>
            </a:r>
            <a:r>
              <a:rPr lang="ru-RU" altLang="ru-RU" sz="1700"/>
              <a:t> и подсистемы ввода-вывода а также другие основные компоненты размещены на одной </a:t>
            </a:r>
            <a:r>
              <a:rPr lang="ru-RU" altLang="ru-RU" sz="1700" b="1"/>
              <a:t>печатной плате</a:t>
            </a:r>
            <a:r>
              <a:rPr lang="ru-RU" altLang="ru-RU" sz="1700"/>
              <a:t> ;</a:t>
            </a:r>
          </a:p>
          <a:p>
            <a:pPr>
              <a:lnSpc>
                <a:spcPct val="80000"/>
              </a:lnSpc>
            </a:pPr>
            <a:r>
              <a:rPr lang="ru-RU" altLang="ru-RU" sz="1700" b="1"/>
              <a:t>Однопроцессорная ЭВМ </a:t>
            </a:r>
            <a:r>
              <a:rPr lang="ru-RU" altLang="ru-RU" sz="1700"/>
              <a:t>[</a:t>
            </a:r>
            <a:r>
              <a:rPr lang="ru-RU" altLang="ru-RU" sz="1700" b="1"/>
              <a:t>monoprocessor</a:t>
            </a:r>
            <a:r>
              <a:rPr lang="ru-RU" altLang="ru-RU" sz="1700"/>
              <a:t> </a:t>
            </a:r>
            <a:r>
              <a:rPr lang="ru-RU" altLang="ru-RU" sz="1700" b="1"/>
              <a:t>computer</a:t>
            </a:r>
            <a:r>
              <a:rPr lang="ru-RU" altLang="ru-RU" sz="1700"/>
              <a:t> ] - ЭВМ с одним </a:t>
            </a:r>
            <a:r>
              <a:rPr lang="ru-RU" altLang="ru-RU" sz="1700" b="1"/>
              <a:t>центральным процессором</a:t>
            </a:r>
            <a:r>
              <a:rPr lang="ru-RU" altLang="ru-RU" sz="1700"/>
              <a:t> .</a:t>
            </a:r>
          </a:p>
          <a:p>
            <a:pPr>
              <a:lnSpc>
                <a:spcPct val="80000"/>
              </a:lnSpc>
            </a:pPr>
            <a:r>
              <a:rPr lang="ru-RU" altLang="ru-RU" sz="1700" b="1"/>
              <a:t>Интеллектуальная карточка </a:t>
            </a:r>
            <a:r>
              <a:rPr lang="ru-RU" altLang="ru-RU" sz="1700"/>
              <a:t>[</a:t>
            </a:r>
            <a:r>
              <a:rPr lang="ru-RU" altLang="ru-RU" sz="1700" b="1"/>
              <a:t>smart card</a:t>
            </a:r>
            <a:r>
              <a:rPr lang="ru-RU" altLang="ru-RU" sz="1700"/>
              <a:t> ] - Пластиковая карточка со встроенным </a:t>
            </a:r>
            <a:r>
              <a:rPr lang="ru-RU" altLang="ru-RU" sz="1700" b="1"/>
              <a:t>микропроцессором</a:t>
            </a:r>
            <a:r>
              <a:rPr lang="ru-RU" altLang="ru-RU" sz="1700"/>
              <a:t> и </a:t>
            </a:r>
            <a:r>
              <a:rPr lang="ru-RU" altLang="ru-RU" sz="1700" b="1"/>
              <a:t>памятью</a:t>
            </a:r>
            <a:r>
              <a:rPr lang="ru-RU" altLang="ru-RU" sz="1700"/>
              <a:t>. Она может хранить, например, личные сведения, идентификационные шифры для охранных устройств, данные банковского счета и т.д.</a:t>
            </a:r>
          </a:p>
          <a:p>
            <a:pPr>
              <a:lnSpc>
                <a:spcPct val="80000"/>
              </a:lnSpc>
            </a:pPr>
            <a:endParaRPr lang="ru-RU" altLang="ru-RU" sz="17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ru-RU" altLang="ru-RU" i="1"/>
              <a:t>Специальные ЭВМ</a:t>
            </a:r>
            <a:r>
              <a:rPr lang="ru-RU" altLang="ru-RU"/>
              <a:t> </a:t>
            </a:r>
          </a:p>
        </p:txBody>
      </p:sp>
      <p:sp>
        <p:nvSpPr>
          <p:cNvPr id="302083"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sz="2100"/>
              <a:t>Специальные ЭВМ</a:t>
            </a:r>
            <a:r>
              <a:rPr lang="ru-RU" altLang="ru-RU" sz="2100" i="1"/>
              <a:t> </a:t>
            </a:r>
            <a:r>
              <a:rPr lang="ru-RU" altLang="ru-RU" sz="2100"/>
              <a:t>ориентированы на решение специальных вычислительных задач или задач управления. В качестве специальной ЭВМ можно рассматривать также электронные микрокалькуляторы. Программа, которую выполняет процессор находится в ПЗУ или в ОП. Т.к. машина решает, как правило, одну задачу, то меняются только данные. Это удобно (программу хранить в ПЗУ), в этом случае повышается надежность и быстродействие ЭВМ. Такой подход часто используется в бортовых ЭВМ; управлении режимом работы фотоаппарата, кинокамеры, в спортивных тренажерах.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ru-RU" altLang="ru-RU" sz="3400"/>
              <a:t>Альтернативная классификация</a:t>
            </a:r>
          </a:p>
        </p:txBody>
      </p:sp>
      <p:sp>
        <p:nvSpPr>
          <p:cNvPr id="305155" name="Rectangle 3"/>
          <p:cNvSpPr>
            <a:spLocks noGrp="1" noChangeArrowheads="1"/>
          </p:cNvSpPr>
          <p:nvPr>
            <p:ph type="body" idx="1"/>
          </p:nvPr>
        </p:nvSpPr>
        <p:spPr/>
        <p:txBody>
          <a:bodyPr/>
          <a:lstStyle/>
          <a:p>
            <a:pPr>
              <a:lnSpc>
                <a:spcPct val="80000"/>
              </a:lnSpc>
            </a:pPr>
            <a:r>
              <a:rPr lang="ru-RU" altLang="ru-RU" sz="1700" b="1"/>
              <a:t>Базовая ЭВМ</a:t>
            </a:r>
            <a:r>
              <a:rPr lang="ru-RU" altLang="ru-RU" sz="1700"/>
              <a:t> [</a:t>
            </a:r>
            <a:r>
              <a:rPr lang="ru-RU" altLang="ru-RU" sz="1700" b="1"/>
              <a:t>original computer</a:t>
            </a:r>
            <a:r>
              <a:rPr lang="ru-RU" altLang="ru-RU" sz="1700"/>
              <a:t> ] - ЭВМ, являющаяся начальной исходной моделью в серии ЭВМ определенного типа или вида.</a:t>
            </a:r>
          </a:p>
          <a:p>
            <a:pPr>
              <a:lnSpc>
                <a:spcPct val="80000"/>
              </a:lnSpc>
            </a:pPr>
            <a:r>
              <a:rPr lang="ru-RU" altLang="ru-RU" sz="1700" b="1"/>
              <a:t>Универсальная ЭВМ </a:t>
            </a:r>
            <a:r>
              <a:rPr lang="ru-RU" altLang="ru-RU" sz="1700"/>
              <a:t>[</a:t>
            </a:r>
            <a:r>
              <a:rPr lang="ru-RU" altLang="ru-RU" sz="1700" b="1"/>
              <a:t>universal computer</a:t>
            </a:r>
            <a:r>
              <a:rPr lang="ru-RU" altLang="ru-RU" sz="1700"/>
              <a:t> ] - ЭВМ, предназначенная для решения широкого класса задач. ЭВМ этого класса имеют разветвленную и алгоритмически полную систему операций, иерархическую структуру </a:t>
            </a:r>
            <a:r>
              <a:rPr lang="ru-RU" altLang="ru-RU" sz="1700" b="1"/>
              <a:t>ЗУ</a:t>
            </a:r>
            <a:r>
              <a:rPr lang="ru-RU" altLang="ru-RU" sz="1700"/>
              <a:t> и развитую систему </a:t>
            </a:r>
            <a:r>
              <a:rPr lang="ru-RU" altLang="ru-RU" sz="1700" b="1"/>
              <a:t>устройств ввода-вывода</a:t>
            </a:r>
            <a:r>
              <a:rPr lang="ru-RU" altLang="ru-RU" sz="1700"/>
              <a:t> данных.</a:t>
            </a:r>
          </a:p>
          <a:p>
            <a:pPr>
              <a:lnSpc>
                <a:spcPct val="80000"/>
              </a:lnSpc>
            </a:pPr>
            <a:r>
              <a:rPr lang="ru-RU" altLang="ru-RU" sz="1700" b="1"/>
              <a:t>Специализированная ЭВМ</a:t>
            </a:r>
            <a:r>
              <a:rPr lang="ru-RU" altLang="ru-RU" sz="1700"/>
              <a:t> [</a:t>
            </a:r>
            <a:r>
              <a:rPr lang="ru-RU" altLang="ru-RU" sz="1700" b="1"/>
              <a:t>specialized computer</a:t>
            </a:r>
            <a:r>
              <a:rPr lang="ru-RU" altLang="ru-RU" sz="1700"/>
              <a:t> ] - ЭВМ, предназначенная для решения узкого класса определенных задач. Характеристики и </a:t>
            </a:r>
            <a:r>
              <a:rPr lang="ru-RU" altLang="ru-RU" sz="1700" b="1"/>
              <a:t>архитектура</a:t>
            </a:r>
            <a:r>
              <a:rPr lang="ru-RU" altLang="ru-RU" sz="1700"/>
              <a:t> машин этого класса определяются спецификой задач, на которые они ориентированы, что делает их более эффективными в соответствующем применении по отношению к </a:t>
            </a:r>
            <a:r>
              <a:rPr lang="ru-RU" altLang="ru-RU" sz="1700" b="1"/>
              <a:t>универсальным ЭВМ</a:t>
            </a:r>
            <a:r>
              <a:rPr lang="ru-RU" altLang="ru-RU" sz="1700"/>
              <a:t>. К разряду специализированных могут быть отнесены, в частности, - “управляющие”, “бортовые“, “бытовые“ и “выделенные“ ЭВМ (см. ниже).</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ru-RU" altLang="ru-RU" sz="3400"/>
              <a:t>Альтернативная классификация</a:t>
            </a:r>
          </a:p>
        </p:txBody>
      </p:sp>
      <p:sp>
        <p:nvSpPr>
          <p:cNvPr id="306179" name="Rectangle 3"/>
          <p:cNvSpPr>
            <a:spLocks noGrp="1" noChangeArrowheads="1"/>
          </p:cNvSpPr>
          <p:nvPr>
            <p:ph type="body" idx="1"/>
          </p:nvPr>
        </p:nvSpPr>
        <p:spPr/>
        <p:txBody>
          <a:bodyPr/>
          <a:lstStyle/>
          <a:p>
            <a:pPr>
              <a:lnSpc>
                <a:spcPct val="80000"/>
              </a:lnSpc>
            </a:pPr>
            <a:r>
              <a:rPr lang="ru-RU" altLang="ru-RU" sz="1500" b="1"/>
              <a:t>Управляющая ЭВМ </a:t>
            </a:r>
            <a:r>
              <a:rPr lang="ru-RU" altLang="ru-RU" sz="1500"/>
              <a:t>[</a:t>
            </a:r>
            <a:r>
              <a:rPr lang="ru-RU" altLang="ru-RU" sz="1500" b="1"/>
              <a:t>control computer</a:t>
            </a:r>
            <a:r>
              <a:rPr lang="ru-RU" altLang="ru-RU" sz="1500"/>
              <a:t> ] - ЭВМ, предназначенная для автоматического управления объектом (устройством, системой, процессом) в реальном масштабе времени. Сопряжение ЭВМ с объектом управления производится с помощью </a:t>
            </a:r>
            <a:r>
              <a:rPr lang="ru-RU" altLang="ru-RU" sz="1500" b="1"/>
              <a:t>аналого-цифровых</a:t>
            </a:r>
            <a:r>
              <a:rPr lang="ru-RU" altLang="ru-RU" sz="1500"/>
              <a:t> и </a:t>
            </a:r>
            <a:r>
              <a:rPr lang="ru-RU" altLang="ru-RU" sz="1500" b="1"/>
              <a:t>цифро-аналоговых преобразователей</a:t>
            </a:r>
            <a:r>
              <a:rPr lang="ru-RU" altLang="ru-RU" sz="1500"/>
              <a:t> .</a:t>
            </a:r>
          </a:p>
          <a:p>
            <a:pPr>
              <a:lnSpc>
                <a:spcPct val="80000"/>
              </a:lnSpc>
            </a:pPr>
            <a:r>
              <a:rPr lang="ru-RU" altLang="ru-RU" sz="1500" b="1"/>
              <a:t>Бортовая ЭВМ </a:t>
            </a:r>
            <a:r>
              <a:rPr lang="ru-RU" altLang="ru-RU" sz="1500"/>
              <a:t>[</a:t>
            </a:r>
            <a:r>
              <a:rPr lang="ru-RU" altLang="ru-RU" sz="1500" b="1"/>
              <a:t>onboard computer</a:t>
            </a:r>
            <a:r>
              <a:rPr lang="ru-RU" altLang="ru-RU" sz="1500"/>
              <a:t> ] - Специализированная </a:t>
            </a:r>
            <a:r>
              <a:rPr lang="ru-RU" altLang="ru-RU" sz="1500" b="1"/>
              <a:t>управляющая ЭВМ</a:t>
            </a:r>
            <a:r>
              <a:rPr lang="ru-RU" altLang="ru-RU" sz="1500"/>
              <a:t>, устанавливаемая на борту транспортного средства (самолета, спутника, корабля, автомобиля и т.п.) и предназначенная для оптимального управления функционированием других бортовых устройств, в частности, связанных с управлением перемещением своего носителя в пространстве.</a:t>
            </a:r>
          </a:p>
          <a:p>
            <a:pPr>
              <a:lnSpc>
                <a:spcPct val="80000"/>
              </a:lnSpc>
            </a:pPr>
            <a:r>
              <a:rPr lang="ru-RU" altLang="ru-RU" sz="1500" b="1"/>
              <a:t>Выделенная ЭВМ </a:t>
            </a:r>
            <a:r>
              <a:rPr lang="ru-RU" altLang="ru-RU" sz="1500"/>
              <a:t>[</a:t>
            </a:r>
            <a:r>
              <a:rPr lang="ru-RU" altLang="ru-RU" sz="1500" b="1"/>
              <a:t>dedicated computer</a:t>
            </a:r>
            <a:r>
              <a:rPr lang="ru-RU" altLang="ru-RU" sz="1500"/>
              <a:t> ] - Разновидность (как правило) </a:t>
            </a:r>
            <a:r>
              <a:rPr lang="ru-RU" altLang="ru-RU" sz="1500" b="1"/>
              <a:t>однокристальной</a:t>
            </a:r>
            <a:r>
              <a:rPr lang="ru-RU" altLang="ru-RU" sz="1500"/>
              <a:t> </a:t>
            </a:r>
            <a:r>
              <a:rPr lang="ru-RU" altLang="ru-RU" sz="1500" b="1"/>
              <a:t>специализированной ЭВМ</a:t>
            </a:r>
            <a:r>
              <a:rPr lang="ru-RU" altLang="ru-RU" sz="1500"/>
              <a:t>, встроенной в какое-либо устройство с целью управления им или передачи ему данных. Используется в бытовой технике и других видах устройств - нагревательных приборах, часах, автомобилях, магнитофонах и т.д.</a:t>
            </a:r>
          </a:p>
          <a:p>
            <a:pPr>
              <a:lnSpc>
                <a:spcPct val="80000"/>
              </a:lnSpc>
            </a:pPr>
            <a:r>
              <a:rPr lang="ru-RU" altLang="ru-RU" sz="1500" b="1"/>
              <a:t>Бытовая </a:t>
            </a:r>
            <a:r>
              <a:rPr lang="ru-RU" altLang="ru-RU" sz="1500"/>
              <a:t>(</a:t>
            </a:r>
            <a:r>
              <a:rPr lang="ru-RU" altLang="ru-RU" sz="1500" b="1"/>
              <a:t> домашняя</a:t>
            </a:r>
            <a:r>
              <a:rPr lang="ru-RU" altLang="ru-RU" sz="1500"/>
              <a:t> ) </a:t>
            </a:r>
            <a:r>
              <a:rPr lang="ru-RU" altLang="ru-RU" sz="1500" b="1"/>
              <a:t>ЭВМ </a:t>
            </a:r>
            <a:r>
              <a:rPr lang="ru-RU" altLang="ru-RU" sz="1500"/>
              <a:t>[</a:t>
            </a:r>
            <a:r>
              <a:rPr lang="ru-RU" altLang="ru-RU" sz="1500" b="1"/>
              <a:t>home computer</a:t>
            </a:r>
            <a:r>
              <a:rPr lang="ru-RU" altLang="ru-RU" sz="1500"/>
              <a:t> ] - То же, что - </a:t>
            </a:r>
            <a:r>
              <a:rPr lang="ru-RU" altLang="ru-RU" sz="1500" b="1"/>
              <a:t>домашняя</a:t>
            </a:r>
            <a:r>
              <a:rPr lang="ru-RU" altLang="ru-RU" sz="1500"/>
              <a:t> </a:t>
            </a:r>
            <a:r>
              <a:rPr lang="ru-RU" altLang="ru-RU" sz="1500" b="1"/>
              <a:t>ПЭВМ</a:t>
            </a:r>
            <a:r>
              <a:rPr lang="ru-RU" altLang="ru-RU" sz="1500"/>
              <a:t> или домашний ПК.</a:t>
            </a:r>
          </a:p>
          <a:p>
            <a:pPr>
              <a:lnSpc>
                <a:spcPct val="80000"/>
              </a:lnSpc>
            </a:pPr>
            <a:endParaRPr lang="ru-RU" altLang="ru-RU"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ru-RU" altLang="ru-RU"/>
              <a:t>Архитектура</a:t>
            </a:r>
          </a:p>
        </p:txBody>
      </p:sp>
      <p:graphicFrame>
        <p:nvGraphicFramePr>
          <p:cNvPr id="259075" name="Object 3"/>
          <p:cNvGraphicFramePr>
            <a:graphicFrameLocks noGrp="1" noChangeAspect="1"/>
          </p:cNvGraphicFramePr>
          <p:nvPr>
            <p:ph idx="1"/>
          </p:nvPr>
        </p:nvGraphicFramePr>
        <p:xfrm>
          <a:off x="590550" y="1914525"/>
          <a:ext cx="7951788" cy="3943350"/>
        </p:xfrm>
        <a:graphic>
          <a:graphicData uri="http://schemas.openxmlformats.org/presentationml/2006/ole">
            <mc:AlternateContent xmlns:mc="http://schemas.openxmlformats.org/markup-compatibility/2006">
              <mc:Choice xmlns:v="urn:schemas-microsoft-com:vml" Requires="v">
                <p:oleObj spid="_x0000_s259082" name="PHOTO-PAINT" r:id="rId3" imgW="7952381" imgH="3942857" progId="CorelPHOTOPAINT.Image.14">
                  <p:embed/>
                </p:oleObj>
              </mc:Choice>
              <mc:Fallback>
                <p:oleObj name="PHOTO-PAINT" r:id="rId3" imgW="7952381" imgH="3942857" progId="CorelPHOTOPAINT.Image.1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 y="1914525"/>
                        <a:ext cx="7951788" cy="394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ru-RU" altLang="ru-RU" sz="3400"/>
              <a:t>Способ структурной организации</a:t>
            </a:r>
          </a:p>
        </p:txBody>
      </p:sp>
      <p:sp>
        <p:nvSpPr>
          <p:cNvPr id="303107"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a:t>Для увеличения скорости ЭВМ в ее состав включают несколько процессоров различают:</a:t>
            </a:r>
          </a:p>
          <a:p>
            <a:pPr>
              <a:lnSpc>
                <a:spcPct val="90000"/>
              </a:lnSpc>
            </a:pPr>
            <a:r>
              <a:rPr lang="ru-RU" altLang="ru-RU"/>
              <a:t>Однопроцессорные ЭВМ</a:t>
            </a:r>
          </a:p>
          <a:p>
            <a:pPr>
              <a:lnSpc>
                <a:spcPct val="90000"/>
              </a:lnSpc>
            </a:pPr>
            <a:r>
              <a:rPr lang="ru-RU" altLang="ru-RU"/>
              <a:t>Мультипроцессорные ЭВМ (можно также выделить квазипроцессорные ЭВМ), которые состоят как из однотипных, так и из разнотипных процессоров (неоднородные ЭВМ).</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ru-RU" altLang="ru-RU"/>
              <a:t>По режиму и месту работы</a:t>
            </a:r>
          </a:p>
        </p:txBody>
      </p:sp>
      <p:sp>
        <p:nvSpPr>
          <p:cNvPr id="307203" name="Rectangle 3"/>
          <p:cNvSpPr>
            <a:spLocks noGrp="1" noChangeArrowheads="1"/>
          </p:cNvSpPr>
          <p:nvPr>
            <p:ph type="body" idx="1"/>
          </p:nvPr>
        </p:nvSpPr>
        <p:spPr/>
        <p:txBody>
          <a:bodyPr/>
          <a:lstStyle/>
          <a:p>
            <a:pPr>
              <a:lnSpc>
                <a:spcPct val="80000"/>
              </a:lnSpc>
            </a:pPr>
            <a:r>
              <a:rPr lang="ru-RU" altLang="ru-RU" sz="1500" b="1"/>
              <a:t>Активная ЭВМ</a:t>
            </a:r>
            <a:r>
              <a:rPr lang="ru-RU" altLang="ru-RU" sz="1500"/>
              <a:t> [</a:t>
            </a:r>
            <a:r>
              <a:rPr lang="ru-RU" altLang="ru-RU" sz="1500" b="1"/>
              <a:t>active computer</a:t>
            </a:r>
            <a:r>
              <a:rPr lang="ru-RU" altLang="ru-RU" sz="1500"/>
              <a:t> ] - ЭВМ, входящая в состав многомашинного комплекса (см. </a:t>
            </a:r>
            <a:r>
              <a:rPr lang="ru-RU" altLang="ru-RU" sz="1500" b="1"/>
              <a:t>вычислительная сеть</a:t>
            </a:r>
            <a:r>
              <a:rPr lang="ru-RU" altLang="ru-RU" sz="1500"/>
              <a:t>) и ведущая в данный момент обработку или готовая к немедленной обработке задач пользователей.</a:t>
            </a:r>
          </a:p>
          <a:p>
            <a:pPr>
              <a:lnSpc>
                <a:spcPct val="80000"/>
              </a:lnSpc>
            </a:pPr>
            <a:r>
              <a:rPr lang="ru-RU" altLang="ru-RU" sz="1500" b="1"/>
              <a:t>Дублирующая</a:t>
            </a:r>
            <a:r>
              <a:rPr lang="ru-RU" altLang="ru-RU" sz="1500"/>
              <a:t> (</a:t>
            </a:r>
            <a:r>
              <a:rPr lang="ru-RU" altLang="ru-RU" sz="1500" b="1"/>
              <a:t> резервная</a:t>
            </a:r>
            <a:r>
              <a:rPr lang="ru-RU" altLang="ru-RU" sz="1500"/>
              <a:t> ) </a:t>
            </a:r>
            <a:r>
              <a:rPr lang="ru-RU" altLang="ru-RU" sz="1500" b="1"/>
              <a:t>ЭВМ</a:t>
            </a:r>
            <a:r>
              <a:rPr lang="ru-RU" altLang="ru-RU" sz="1500"/>
              <a:t> [</a:t>
            </a:r>
            <a:r>
              <a:rPr lang="ru-RU" altLang="ru-RU" sz="1500" b="1"/>
              <a:t>slave </a:t>
            </a:r>
            <a:r>
              <a:rPr lang="ru-RU" altLang="ru-RU" sz="1500"/>
              <a:t>(</a:t>
            </a:r>
            <a:r>
              <a:rPr lang="ru-RU" altLang="ru-RU" sz="1500" b="1"/>
              <a:t>standby</a:t>
            </a:r>
            <a:r>
              <a:rPr lang="ru-RU" altLang="ru-RU" sz="1500"/>
              <a:t>) </a:t>
            </a:r>
            <a:r>
              <a:rPr lang="ru-RU" altLang="ru-RU" sz="1500" b="1"/>
              <a:t>computer</a:t>
            </a:r>
            <a:r>
              <a:rPr lang="ru-RU" altLang="ru-RU" sz="1500"/>
              <a:t>] - ЭВМ, ориентированная на выполнение тех же операций, что и </a:t>
            </a:r>
            <a:r>
              <a:rPr lang="ru-RU" altLang="ru-RU" sz="1500" b="1"/>
              <a:t>активная ЭВМ</a:t>
            </a:r>
            <a:r>
              <a:rPr lang="ru-RU" altLang="ru-RU" sz="1500"/>
              <a:t>, но работающая в т.н. “дежурном” или “ждущем” режиме, предусматривающем передачу ей функций активной машины в случаях сбоев в работе или выхода из строя последней.</a:t>
            </a:r>
          </a:p>
          <a:p>
            <a:pPr>
              <a:lnSpc>
                <a:spcPct val="80000"/>
              </a:lnSpc>
            </a:pPr>
            <a:r>
              <a:rPr lang="ru-RU" altLang="ru-RU" sz="1500" b="1"/>
              <a:t>Периферийная ЭВМ</a:t>
            </a:r>
            <a:r>
              <a:rPr lang="ru-RU" altLang="ru-RU" sz="1500"/>
              <a:t> [</a:t>
            </a:r>
            <a:r>
              <a:rPr lang="ru-RU" altLang="ru-RU" sz="1500" b="1"/>
              <a:t>peripheral </a:t>
            </a:r>
            <a:r>
              <a:rPr lang="ru-RU" altLang="ru-RU" sz="1500"/>
              <a:t>(</a:t>
            </a:r>
            <a:r>
              <a:rPr lang="ru-RU" altLang="ru-RU" sz="1500" b="1"/>
              <a:t>satellite</a:t>
            </a:r>
            <a:r>
              <a:rPr lang="ru-RU" altLang="ru-RU" sz="1500"/>
              <a:t>) </a:t>
            </a:r>
            <a:r>
              <a:rPr lang="ru-RU" altLang="ru-RU" sz="1500" b="1"/>
              <a:t>computer</a:t>
            </a:r>
            <a:r>
              <a:rPr lang="ru-RU" altLang="ru-RU" sz="1500"/>
              <a:t>] - 1. ЭВМ, управляющая периферийным оборудованием;</a:t>
            </a:r>
          </a:p>
          <a:p>
            <a:pPr>
              <a:lnSpc>
                <a:spcPct val="80000"/>
              </a:lnSpc>
            </a:pPr>
            <a:r>
              <a:rPr lang="ru-RU" altLang="ru-RU" sz="1500"/>
              <a:t>ЭВМ, выполняющая вспомогательные функции, например, предварительный сбор и обработку данных.</a:t>
            </a:r>
          </a:p>
          <a:p>
            <a:pPr>
              <a:lnSpc>
                <a:spcPct val="80000"/>
              </a:lnSpc>
            </a:pPr>
            <a:r>
              <a:rPr lang="ru-RU" altLang="ru-RU" sz="1500" b="1"/>
              <a:t>Подчиненная ЭВМ</a:t>
            </a:r>
            <a:r>
              <a:rPr lang="ru-RU" altLang="ru-RU" sz="1500"/>
              <a:t> [</a:t>
            </a:r>
            <a:r>
              <a:rPr lang="ru-RU" altLang="ru-RU" sz="1500" b="1"/>
              <a:t>slave computer</a:t>
            </a:r>
            <a:r>
              <a:rPr lang="ru-RU" altLang="ru-RU" sz="1500"/>
              <a:t> ] - В многомашинных системах - ЭВМ, работающая под управлением </a:t>
            </a:r>
            <a:r>
              <a:rPr lang="ru-RU" altLang="ru-RU" sz="1500" b="1"/>
              <a:t>главной</a:t>
            </a:r>
            <a:r>
              <a:rPr lang="ru-RU" altLang="ru-RU" sz="1500"/>
              <a:t> (</a:t>
            </a:r>
            <a:r>
              <a:rPr lang="ru-RU" altLang="ru-RU" sz="1500" b="1"/>
              <a:t> центральной</a:t>
            </a:r>
            <a:r>
              <a:rPr lang="ru-RU" altLang="ru-RU" sz="1500"/>
              <a:t>) ЭВМ.</a:t>
            </a:r>
          </a:p>
          <a:p>
            <a:pPr>
              <a:lnSpc>
                <a:spcPct val="80000"/>
              </a:lnSpc>
            </a:pPr>
            <a:r>
              <a:rPr lang="ru-RU" altLang="ru-RU" sz="1500" b="1"/>
              <a:t>Псевдоведущая ЭВМ </a:t>
            </a:r>
            <a:r>
              <a:rPr lang="ru-RU" altLang="ru-RU" sz="1500"/>
              <a:t>[</a:t>
            </a:r>
            <a:r>
              <a:rPr lang="ru-RU" altLang="ru-RU" sz="1500" b="1"/>
              <a:t>take host</a:t>
            </a:r>
            <a:r>
              <a:rPr lang="ru-RU" altLang="ru-RU" sz="1500"/>
              <a:t>]</a:t>
            </a:r>
            <a:r>
              <a:rPr lang="ru-RU" altLang="ru-RU" sz="1500" b="1"/>
              <a:t> </a:t>
            </a:r>
            <a:r>
              <a:rPr lang="ru-RU" altLang="ru-RU" sz="1500"/>
              <a:t>- ЭВМ, осуществляющая сбор статистики о работе вычислительной сети.</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ru-RU" altLang="ru-RU" sz="3400" b="1" i="1"/>
              <a:t>По функциям</a:t>
            </a:r>
            <a:r>
              <a:rPr lang="ru-RU" altLang="ru-RU" sz="3400" i="1"/>
              <a:t> ,</a:t>
            </a:r>
            <a:r>
              <a:rPr lang="ru-RU" altLang="ru-RU" sz="3400" b="1" i="1"/>
              <a:t> выполняемым в многомашинных системах </a:t>
            </a:r>
            <a:r>
              <a:rPr lang="ru-RU" altLang="ru-RU" sz="3400" i="1"/>
              <a:t>(</a:t>
            </a:r>
            <a:r>
              <a:rPr lang="ru-RU" altLang="ru-RU" sz="3400" b="1" i="1"/>
              <a:t> комплексах</a:t>
            </a:r>
            <a:r>
              <a:rPr lang="ru-RU" altLang="ru-RU" sz="3400" i="1"/>
              <a:t> )</a:t>
            </a:r>
            <a:r>
              <a:rPr lang="ru-RU" altLang="ru-RU" sz="3400"/>
              <a:t> </a:t>
            </a:r>
          </a:p>
        </p:txBody>
      </p:sp>
      <p:sp>
        <p:nvSpPr>
          <p:cNvPr id="311299" name="Rectangle 3"/>
          <p:cNvSpPr>
            <a:spLocks noGrp="1" noChangeArrowheads="1"/>
          </p:cNvSpPr>
          <p:nvPr>
            <p:ph type="body" idx="1"/>
          </p:nvPr>
        </p:nvSpPr>
        <p:spPr/>
        <p:txBody>
          <a:bodyPr/>
          <a:lstStyle/>
          <a:p>
            <a:pPr>
              <a:lnSpc>
                <a:spcPct val="80000"/>
              </a:lnSpc>
            </a:pPr>
            <a:r>
              <a:rPr lang="ru-RU" altLang="ru-RU" sz="1500" b="1"/>
              <a:t>Главная </a:t>
            </a:r>
            <a:r>
              <a:rPr lang="ru-RU" altLang="ru-RU" sz="1500"/>
              <a:t>(</a:t>
            </a:r>
            <a:r>
              <a:rPr lang="ru-RU" altLang="ru-RU" sz="1500" b="1"/>
              <a:t> ведущая</a:t>
            </a:r>
            <a:r>
              <a:rPr lang="ru-RU" altLang="ru-RU" sz="1500"/>
              <a:t> ,</a:t>
            </a:r>
            <a:r>
              <a:rPr lang="ru-RU" altLang="ru-RU" sz="1500" b="1"/>
              <a:t> центральная</a:t>
            </a:r>
            <a:r>
              <a:rPr lang="ru-RU" altLang="ru-RU" sz="1500"/>
              <a:t> )</a:t>
            </a:r>
            <a:r>
              <a:rPr lang="ru-RU" altLang="ru-RU" sz="1500" b="1"/>
              <a:t> ЭВМ</a:t>
            </a:r>
            <a:r>
              <a:rPr lang="ru-RU" altLang="ru-RU" sz="1500"/>
              <a:t> , </a:t>
            </a:r>
            <a:r>
              <a:rPr lang="ru-RU" altLang="ru-RU" sz="1500" b="1"/>
              <a:t>ГВМ</a:t>
            </a:r>
            <a:r>
              <a:rPr lang="ru-RU" altLang="ru-RU" sz="1500"/>
              <a:t> , </a:t>
            </a:r>
            <a:r>
              <a:rPr lang="ru-RU" altLang="ru-RU" sz="1500" b="1"/>
              <a:t>хост</a:t>
            </a:r>
            <a:r>
              <a:rPr lang="ru-RU" altLang="ru-RU" sz="1500"/>
              <a:t>[</a:t>
            </a:r>
            <a:r>
              <a:rPr lang="ru-RU" altLang="ru-RU" sz="1500" b="1"/>
              <a:t>master </a:t>
            </a:r>
            <a:r>
              <a:rPr lang="ru-RU" altLang="ru-RU" sz="1500"/>
              <a:t>(</a:t>
            </a:r>
            <a:r>
              <a:rPr lang="ru-RU" altLang="ru-RU" sz="1500" b="1"/>
              <a:t>host</a:t>
            </a:r>
            <a:r>
              <a:rPr lang="ru-RU" altLang="ru-RU" sz="1500"/>
              <a:t>, </a:t>
            </a:r>
            <a:r>
              <a:rPr lang="ru-RU" altLang="ru-RU" sz="1500" b="1"/>
              <a:t>central</a:t>
            </a:r>
            <a:r>
              <a:rPr lang="ru-RU" altLang="ru-RU" sz="1500"/>
              <a:t>) </a:t>
            </a:r>
            <a:r>
              <a:rPr lang="ru-RU" altLang="ru-RU" sz="1500" b="1"/>
              <a:t>computer</a:t>
            </a:r>
            <a:r>
              <a:rPr lang="ru-RU" altLang="ru-RU" sz="1500"/>
              <a:t>] -</a:t>
            </a:r>
          </a:p>
          <a:p>
            <a:pPr>
              <a:lnSpc>
                <a:spcPct val="80000"/>
              </a:lnSpc>
              <a:buFont typeface="Wingdings" panose="05000000000000000000" pitchFamily="2" charset="2"/>
              <a:buNone/>
            </a:pPr>
            <a:r>
              <a:rPr lang="ru-RU" altLang="ru-RU" sz="1500"/>
              <a:t>В многомашинных вычислительных комплексах ЭВМ, осуществляющая управление другими ЭВМ, организацию работ в системе (</a:t>
            </a:r>
            <a:r>
              <a:rPr lang="ru-RU" altLang="ru-RU" sz="1500" b="1"/>
              <a:t>вычислительной сети</a:t>
            </a:r>
            <a:r>
              <a:rPr lang="ru-RU" altLang="ru-RU" sz="1500"/>
              <a:t>) и производящая основную обработку информации .</a:t>
            </a:r>
          </a:p>
          <a:p>
            <a:pPr>
              <a:lnSpc>
                <a:spcPct val="80000"/>
              </a:lnSpc>
              <a:buFont typeface="Wingdings" panose="05000000000000000000" pitchFamily="2" charset="2"/>
              <a:buNone/>
            </a:pPr>
            <a:r>
              <a:rPr lang="ru-RU" altLang="ru-RU" sz="1500"/>
              <a:t>В телекоммуникационных вычислительных сетях - ЭВМ, обеспечивающая обслуживание сети, передачу сообщений и выполнение программ, связанных с дополнительными функциями или задачами.</a:t>
            </a:r>
          </a:p>
          <a:p>
            <a:pPr>
              <a:lnSpc>
                <a:spcPct val="80000"/>
              </a:lnSpc>
            </a:pPr>
            <a:r>
              <a:rPr lang="ru-RU" altLang="ru-RU" sz="1500" b="1"/>
              <a:t>Сервер </a:t>
            </a:r>
            <a:r>
              <a:rPr lang="ru-RU" altLang="ru-RU" sz="1500"/>
              <a:t>[</a:t>
            </a:r>
            <a:r>
              <a:rPr lang="ru-RU" altLang="ru-RU" sz="1500" b="1"/>
              <a:t>server</a:t>
            </a:r>
            <a:r>
              <a:rPr lang="ru-RU" altLang="ru-RU" sz="1500"/>
              <a:t>] -</a:t>
            </a:r>
          </a:p>
          <a:p>
            <a:pPr>
              <a:lnSpc>
                <a:spcPct val="80000"/>
              </a:lnSpc>
              <a:buFont typeface="Wingdings" panose="05000000000000000000" pitchFamily="2" charset="2"/>
              <a:buNone/>
            </a:pPr>
            <a:r>
              <a:rPr lang="ru-RU" altLang="ru-RU" sz="1500" i="1"/>
              <a:t>В </a:t>
            </a:r>
            <a:r>
              <a:rPr lang="ru-RU" altLang="ru-RU" sz="1500" b="1" i="1"/>
              <a:t>локальных вычислительных сетях</a:t>
            </a:r>
            <a:r>
              <a:rPr lang="ru-RU" altLang="ru-RU" sz="1500"/>
              <a:t> - </a:t>
            </a:r>
            <a:r>
              <a:rPr lang="ru-RU" altLang="ru-RU" sz="1500" b="1"/>
              <a:t>специализированная</a:t>
            </a:r>
            <a:r>
              <a:rPr lang="ru-RU" altLang="ru-RU" sz="1500"/>
              <a:t> </a:t>
            </a:r>
            <a:r>
              <a:rPr lang="ru-RU" altLang="ru-RU" sz="1500" b="1"/>
              <a:t>ЭВМ</a:t>
            </a:r>
            <a:r>
              <a:rPr lang="ru-RU" altLang="ru-RU" sz="1500"/>
              <a:t>, управляющая использованием разделяемых между терминалами сети дорогостоящих ресурсов системы, например, - внешней (дисковой) памяти, баз данных, средств связи, принтеров и т.д. По признаку характера разделяемых ресурсов различают </a:t>
            </a:r>
            <a:r>
              <a:rPr lang="ru-RU" altLang="ru-RU" sz="1500" b="1"/>
              <a:t>файловые серверы</a:t>
            </a:r>
            <a:r>
              <a:rPr lang="ru-RU" altLang="ru-RU" sz="1500"/>
              <a:t> , </a:t>
            </a:r>
            <a:r>
              <a:rPr lang="ru-RU" altLang="ru-RU" sz="1500" b="1"/>
              <a:t>серверы приложений</a:t>
            </a:r>
            <a:r>
              <a:rPr lang="ru-RU" altLang="ru-RU" sz="1500"/>
              <a:t> и др. (см. ниже);</a:t>
            </a:r>
          </a:p>
          <a:p>
            <a:pPr>
              <a:lnSpc>
                <a:spcPct val="80000"/>
              </a:lnSpc>
              <a:buFont typeface="Wingdings" panose="05000000000000000000" pitchFamily="2" charset="2"/>
              <a:buNone/>
            </a:pPr>
            <a:r>
              <a:rPr lang="ru-RU" altLang="ru-RU" sz="1500"/>
              <a:t>ЭВМ, выполняющая определенные функции обслуживания вычислительной сети.</a:t>
            </a:r>
          </a:p>
          <a:p>
            <a:pPr>
              <a:lnSpc>
                <a:spcPct val="80000"/>
              </a:lnSpc>
            </a:pPr>
            <a:endParaRPr lang="ru-RU" altLang="ru-RU" sz="15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ru-RU" altLang="ru-RU"/>
              <a:t>Виды серверов 1</a:t>
            </a:r>
          </a:p>
        </p:txBody>
      </p:sp>
      <p:sp>
        <p:nvSpPr>
          <p:cNvPr id="308227" name="Rectangle 3"/>
          <p:cNvSpPr>
            <a:spLocks noGrp="1" noChangeArrowheads="1"/>
          </p:cNvSpPr>
          <p:nvPr>
            <p:ph type="body" idx="1"/>
          </p:nvPr>
        </p:nvSpPr>
        <p:spPr/>
        <p:txBody>
          <a:bodyPr/>
          <a:lstStyle/>
          <a:p>
            <a:pPr>
              <a:lnSpc>
                <a:spcPct val="80000"/>
              </a:lnSpc>
            </a:pPr>
            <a:r>
              <a:rPr lang="ru-RU" altLang="ru-RU" sz="1900" b="1"/>
              <a:t>Почтовый сервер </a:t>
            </a:r>
            <a:r>
              <a:rPr lang="ru-RU" altLang="ru-RU" sz="1900"/>
              <a:t>[</a:t>
            </a:r>
            <a:r>
              <a:rPr lang="ru-RU" altLang="ru-RU" sz="1900" b="1">
                <a:solidFill>
                  <a:schemeClr val="accent2"/>
                </a:solidFill>
              </a:rPr>
              <a:t>mail server</a:t>
            </a:r>
            <a:r>
              <a:rPr lang="ru-RU" altLang="ru-RU" sz="1900"/>
              <a:t>] - </a:t>
            </a:r>
            <a:r>
              <a:rPr lang="ru-RU" altLang="ru-RU" sz="1900" b="1"/>
              <a:t>Сервер</a:t>
            </a:r>
            <a:r>
              <a:rPr lang="ru-RU" altLang="ru-RU" sz="1900"/>
              <a:t>, обеспечивающий поддержку обмена электронной почтой в рамках сетей </a:t>
            </a:r>
            <a:r>
              <a:rPr lang="ru-RU" altLang="ru-RU" sz="1900" b="1"/>
              <a:t>Интернет</a:t>
            </a:r>
            <a:r>
              <a:rPr lang="ru-RU" altLang="ru-RU" sz="1900"/>
              <a:t> и </a:t>
            </a:r>
            <a:r>
              <a:rPr lang="ru-RU" altLang="ru-RU" sz="1900" b="1"/>
              <a:t>Интранет</a:t>
            </a:r>
            <a:r>
              <a:rPr lang="ru-RU" altLang="ru-RU" sz="1900"/>
              <a:t>.</a:t>
            </a:r>
          </a:p>
          <a:p>
            <a:pPr>
              <a:lnSpc>
                <a:spcPct val="80000"/>
              </a:lnSpc>
            </a:pPr>
            <a:r>
              <a:rPr lang="ru-RU" altLang="ru-RU" sz="1900" b="1"/>
              <a:t>Сервер-издатель </a:t>
            </a:r>
            <a:r>
              <a:rPr lang="ru-RU" altLang="ru-RU" sz="1900"/>
              <a:t>[</a:t>
            </a:r>
            <a:r>
              <a:rPr lang="ru-RU" altLang="ru-RU" sz="1900" b="1">
                <a:solidFill>
                  <a:schemeClr val="accent2"/>
                </a:solidFill>
              </a:rPr>
              <a:t>publishing server</a:t>
            </a:r>
            <a:r>
              <a:rPr lang="ru-RU" altLang="ru-RU" sz="1900"/>
              <a:t>] - </a:t>
            </a:r>
            <a:r>
              <a:rPr lang="ru-RU" altLang="ru-RU" sz="1900" b="1"/>
              <a:t>Сервер</a:t>
            </a:r>
            <a:r>
              <a:rPr lang="ru-RU" altLang="ru-RU" sz="1900"/>
              <a:t> с базой данных, которые рассылаются (“публикуются“) по другим станциям сети.</a:t>
            </a:r>
          </a:p>
          <a:p>
            <a:pPr>
              <a:lnSpc>
                <a:spcPct val="80000"/>
              </a:lnSpc>
            </a:pPr>
            <a:r>
              <a:rPr lang="ru-RU" altLang="ru-RU" sz="1900" b="1"/>
              <a:t>Сервер приложений</a:t>
            </a:r>
            <a:r>
              <a:rPr lang="ru-RU" altLang="ru-RU" sz="1900"/>
              <a:t> [</a:t>
            </a:r>
            <a:r>
              <a:rPr lang="ru-RU" altLang="ru-RU" sz="1900" b="1">
                <a:solidFill>
                  <a:schemeClr val="accent2"/>
                </a:solidFill>
              </a:rPr>
              <a:t>application server</a:t>
            </a:r>
            <a:r>
              <a:rPr lang="ru-RU" altLang="ru-RU" sz="1900"/>
              <a:t>] -</a:t>
            </a:r>
            <a:r>
              <a:rPr lang="ru-RU" altLang="ru-RU" sz="1900" b="1"/>
              <a:t> Сервер</a:t>
            </a:r>
            <a:r>
              <a:rPr lang="ru-RU" altLang="ru-RU" sz="1900"/>
              <a:t>, управляющий работой локальной сети ЭВМ при выполнении каких-либо прикладных задач автоматизированной системы. Примерами такого рода задач могут служить: обеспечение связи с другими локальными и/или телекоммуникационными системами, коллективное использование печатающих устройств и т.п. В указанной связи различают также: </a:t>
            </a:r>
            <a:r>
              <a:rPr lang="ru-RU" altLang="ru-RU" sz="1900" b="1"/>
              <a:t>серверы</a:t>
            </a:r>
            <a:r>
              <a:rPr lang="ru-RU" altLang="ru-RU" sz="1900"/>
              <a:t> </a:t>
            </a:r>
            <a:r>
              <a:rPr lang="ru-RU" altLang="ru-RU" sz="1900" b="1"/>
              <a:t>связи</a:t>
            </a:r>
            <a:r>
              <a:rPr lang="ru-RU" altLang="ru-RU" sz="1900"/>
              <a:t> (см. ниже) и </a:t>
            </a:r>
            <a:r>
              <a:rPr lang="ru-RU" altLang="ru-RU" sz="1900" b="1"/>
              <a:t>сервер печати </a:t>
            </a:r>
            <a:r>
              <a:rPr lang="ru-RU" altLang="ru-RU" sz="1900"/>
              <a:t>[</a:t>
            </a:r>
            <a:r>
              <a:rPr lang="ru-RU" altLang="ru-RU" sz="1900" b="1">
                <a:solidFill>
                  <a:schemeClr val="accent2"/>
                </a:solidFill>
              </a:rPr>
              <a:t>print server</a:t>
            </a:r>
            <a:r>
              <a:rPr lang="ru-RU" altLang="ru-RU" sz="1900"/>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ru-RU" altLang="ru-RU"/>
              <a:t>Виды серверов 2</a:t>
            </a:r>
          </a:p>
        </p:txBody>
      </p:sp>
      <p:sp>
        <p:nvSpPr>
          <p:cNvPr id="337923" name="Rectangle 3"/>
          <p:cNvSpPr>
            <a:spLocks noGrp="1" noChangeArrowheads="1"/>
          </p:cNvSpPr>
          <p:nvPr>
            <p:ph type="body" idx="1"/>
          </p:nvPr>
        </p:nvSpPr>
        <p:spPr/>
        <p:txBody>
          <a:bodyPr/>
          <a:lstStyle/>
          <a:p>
            <a:pPr>
              <a:lnSpc>
                <a:spcPct val="90000"/>
              </a:lnSpc>
            </a:pPr>
            <a:r>
              <a:rPr lang="ru-RU" altLang="ru-RU" sz="2600" b="1"/>
              <a:t>Сервер </a:t>
            </a:r>
            <a:r>
              <a:rPr lang="ru-RU" altLang="ru-RU" sz="2600"/>
              <a:t>(</a:t>
            </a:r>
            <a:r>
              <a:rPr lang="ru-RU" altLang="ru-RU" sz="2600" b="1"/>
              <a:t> станция</a:t>
            </a:r>
            <a:r>
              <a:rPr lang="ru-RU" altLang="ru-RU" sz="2600"/>
              <a:t> )</a:t>
            </a:r>
            <a:r>
              <a:rPr lang="ru-RU" altLang="ru-RU" sz="2600" b="1"/>
              <a:t> связи </a:t>
            </a:r>
            <a:r>
              <a:rPr lang="ru-RU" altLang="ru-RU" sz="2600"/>
              <a:t>[</a:t>
            </a:r>
            <a:r>
              <a:rPr lang="ru-RU" altLang="ru-RU" sz="2600" b="1">
                <a:solidFill>
                  <a:schemeClr val="accent2"/>
                </a:solidFill>
              </a:rPr>
              <a:t>gateway server</a:t>
            </a:r>
            <a:r>
              <a:rPr lang="ru-RU" altLang="ru-RU" sz="2600"/>
              <a:t> ] - Специализированный узел (станция, сервер) локальной сети, обеспечивающий доступ терминалов этой сети к внешней сети передачи данных и другим вычислительным сетям.</a:t>
            </a:r>
          </a:p>
          <a:p>
            <a:pPr>
              <a:lnSpc>
                <a:spcPct val="90000"/>
              </a:lnSpc>
            </a:pPr>
            <a:r>
              <a:rPr lang="ru-RU" altLang="ru-RU" sz="2600" b="1"/>
              <a:t>Сервер</a:t>
            </a:r>
            <a:r>
              <a:rPr lang="ru-RU" altLang="ru-RU" sz="2600"/>
              <a:t> (</a:t>
            </a:r>
            <a:r>
              <a:rPr lang="ru-RU" altLang="ru-RU" sz="2600" b="1"/>
              <a:t> станция</a:t>
            </a:r>
            <a:r>
              <a:rPr lang="ru-RU" altLang="ru-RU" sz="2600"/>
              <a:t> ) </a:t>
            </a:r>
            <a:r>
              <a:rPr lang="ru-RU" altLang="ru-RU" sz="2600" b="1"/>
              <a:t>телексной связи</a:t>
            </a:r>
            <a:r>
              <a:rPr lang="ru-RU" altLang="ru-RU" sz="2600"/>
              <a:t> [</a:t>
            </a:r>
            <a:r>
              <a:rPr lang="ru-RU" altLang="ru-RU" sz="2600" b="1">
                <a:solidFill>
                  <a:schemeClr val="accent2"/>
                </a:solidFill>
              </a:rPr>
              <a:t>telex server</a:t>
            </a:r>
            <a:r>
              <a:rPr lang="ru-RU" altLang="ru-RU" sz="2600"/>
              <a:t>] - </a:t>
            </a:r>
            <a:r>
              <a:rPr lang="ru-RU" altLang="ru-RU" sz="2600" b="1"/>
              <a:t>Сервер</a:t>
            </a:r>
            <a:r>
              <a:rPr lang="ru-RU" altLang="ru-RU" sz="2600"/>
              <a:t>, обеспечивающий связь данной локальной сети и отдельных ее узлов с телексной сетью.</a:t>
            </a:r>
          </a:p>
          <a:p>
            <a:pPr>
              <a:lnSpc>
                <a:spcPct val="90000"/>
              </a:lnSpc>
            </a:pPr>
            <a:endParaRPr lang="ru-RU" altLang="ru-RU" sz="26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ru-RU" altLang="ru-RU"/>
              <a:t>Виды серверов 3</a:t>
            </a:r>
          </a:p>
        </p:txBody>
      </p:sp>
      <p:sp>
        <p:nvSpPr>
          <p:cNvPr id="309251" name="Rectangle 3"/>
          <p:cNvSpPr>
            <a:spLocks noGrp="1" noChangeArrowheads="1"/>
          </p:cNvSpPr>
          <p:nvPr>
            <p:ph type="body" idx="1"/>
          </p:nvPr>
        </p:nvSpPr>
        <p:spPr>
          <a:xfrm>
            <a:off x="323850" y="1752600"/>
            <a:ext cx="8640763" cy="4267200"/>
          </a:xfrm>
        </p:spPr>
        <p:txBody>
          <a:bodyPr/>
          <a:lstStyle/>
          <a:p>
            <a:pPr>
              <a:lnSpc>
                <a:spcPct val="80000"/>
              </a:lnSpc>
            </a:pPr>
            <a:r>
              <a:rPr lang="ru-RU" altLang="ru-RU" sz="2000" b="1"/>
              <a:t>Файловый сервер</a:t>
            </a:r>
            <a:r>
              <a:rPr lang="ru-RU" altLang="ru-RU" sz="2000"/>
              <a:t> , </a:t>
            </a:r>
            <a:r>
              <a:rPr lang="ru-RU" altLang="ru-RU" sz="2000" b="1"/>
              <a:t>файл-сервер </a:t>
            </a:r>
            <a:r>
              <a:rPr lang="ru-RU" altLang="ru-RU" sz="2000"/>
              <a:t>[</a:t>
            </a:r>
            <a:r>
              <a:rPr lang="ru-RU" altLang="ru-RU" sz="2000" b="1">
                <a:solidFill>
                  <a:schemeClr val="accent2"/>
                </a:solidFill>
              </a:rPr>
              <a:t>file server</a:t>
            </a:r>
            <a:r>
              <a:rPr lang="ru-RU" altLang="ru-RU" sz="2000"/>
              <a:t>] - </a:t>
            </a:r>
            <a:r>
              <a:rPr lang="ru-RU" altLang="ru-RU" sz="2000" b="1"/>
              <a:t>Сервер</a:t>
            </a:r>
            <a:r>
              <a:rPr lang="ru-RU" altLang="ru-RU" sz="2000"/>
              <a:t>, управляющий созданием и использованием информационных ресурсов локальной сети (системы ЭВМ), включая доступ к ее БД и отдельным файлам, а также их защиту. Для поддержки и ведения “больших” и “очень больших” баз данных, содержащих десятки миллионов записей, используются т.н. многопроцессорные системы, способные эффективно обрабатывать большие объемы информации и обладающие хорошим соотношением характеристик цена/производительность. Разновидностью файловых серверов, предназначенных для обеспечения резервного копирования данных абонентов сети, являются: </a:t>
            </a:r>
            <a:r>
              <a:rPr lang="ru-RU" altLang="ru-RU" sz="2000" b="1">
                <a:solidFill>
                  <a:schemeClr val="accent2"/>
                </a:solidFill>
              </a:rPr>
              <a:t>NFS</a:t>
            </a:r>
            <a:r>
              <a:rPr lang="ru-RU" altLang="ru-RU" sz="2000"/>
              <a:t> (</a:t>
            </a:r>
            <a:r>
              <a:rPr lang="ru-RU" altLang="ru-RU" sz="2000">
                <a:solidFill>
                  <a:schemeClr val="accent2"/>
                </a:solidFill>
              </a:rPr>
              <a:t>Network File System</a:t>
            </a:r>
            <a:r>
              <a:rPr lang="ru-RU" altLang="ru-RU" sz="2000"/>
              <a:t> ) и </a:t>
            </a:r>
            <a:r>
              <a:rPr lang="ru-RU" altLang="ru-RU" sz="2000">
                <a:solidFill>
                  <a:schemeClr val="accent2"/>
                </a:solidFill>
              </a:rPr>
              <a:t>NAS(Network Attached Storage</a:t>
            </a:r>
            <a:r>
              <a:rPr lang="ru-RU" altLang="ru-RU" sz="2000"/>
              <a:t> ). Более гибкими и перспективными считаются NAS . Существует несколько разновидностей серверов NAS , использующих различные системы внешней памяти, в том числе - комбинированные.</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ru-RU" altLang="ru-RU"/>
              <a:t>Виды серверов 4</a:t>
            </a:r>
          </a:p>
        </p:txBody>
      </p:sp>
      <p:sp>
        <p:nvSpPr>
          <p:cNvPr id="310275" name="Rectangle 3"/>
          <p:cNvSpPr>
            <a:spLocks noGrp="1" noChangeArrowheads="1"/>
          </p:cNvSpPr>
          <p:nvPr>
            <p:ph type="body" idx="1"/>
          </p:nvPr>
        </p:nvSpPr>
        <p:spPr>
          <a:xfrm>
            <a:off x="566738" y="1752600"/>
            <a:ext cx="8253412" cy="4267200"/>
          </a:xfrm>
        </p:spPr>
        <p:txBody>
          <a:bodyPr/>
          <a:lstStyle/>
          <a:p>
            <a:pPr>
              <a:lnSpc>
                <a:spcPct val="80000"/>
              </a:lnSpc>
            </a:pPr>
            <a:r>
              <a:rPr lang="ru-RU" altLang="ru-RU" sz="2000" b="1"/>
              <a:t>Телефонный сервер API </a:t>
            </a:r>
            <a:r>
              <a:rPr lang="ru-RU" altLang="ru-RU" sz="2000"/>
              <a:t>[</a:t>
            </a:r>
            <a:r>
              <a:rPr lang="ru-RU" altLang="ru-RU" sz="2000" b="1">
                <a:solidFill>
                  <a:schemeClr val="accent2"/>
                </a:solidFill>
              </a:rPr>
              <a:t>TSAPI</a:t>
            </a:r>
            <a:r>
              <a:rPr lang="ru-RU" altLang="ru-RU" sz="2000">
                <a:solidFill>
                  <a:schemeClr val="accent2"/>
                </a:solidFill>
              </a:rPr>
              <a:t> - </a:t>
            </a:r>
            <a:r>
              <a:rPr lang="ru-RU" altLang="ru-RU" sz="2000" b="1">
                <a:solidFill>
                  <a:schemeClr val="accent2"/>
                </a:solidFill>
              </a:rPr>
              <a:t>Telephony Server Application Programming Interface</a:t>
            </a:r>
            <a:r>
              <a:rPr lang="ru-RU" altLang="ru-RU" sz="2000"/>
              <a:t> ] – Сервер, предназначенный для управления вызовами, мониторинга устройств, маршрутизации вызовов и других функций связи. Разработан фирмой </a:t>
            </a:r>
            <a:r>
              <a:rPr lang="ru-RU" altLang="ru-RU" sz="2000" b="1"/>
              <a:t>Novell</a:t>
            </a:r>
            <a:r>
              <a:rPr lang="ru-RU" altLang="ru-RU" sz="2000"/>
              <a:t> при участии фирмы </a:t>
            </a:r>
            <a:r>
              <a:rPr lang="ru-RU" altLang="ru-RU" sz="2000" b="1"/>
              <a:t>AT&amp;T</a:t>
            </a:r>
            <a:r>
              <a:rPr lang="ru-RU" altLang="ru-RU" sz="2000"/>
              <a:t>.</a:t>
            </a:r>
          </a:p>
          <a:p>
            <a:pPr>
              <a:lnSpc>
                <a:spcPct val="80000"/>
              </a:lnSpc>
            </a:pPr>
            <a:r>
              <a:rPr lang="ru-RU" altLang="ru-RU" sz="2000" b="1"/>
              <a:t>Мэйнфрэйм </a:t>
            </a:r>
            <a:r>
              <a:rPr lang="ru-RU" altLang="ru-RU" sz="2000"/>
              <a:t>[</a:t>
            </a:r>
            <a:r>
              <a:rPr lang="ru-RU" altLang="ru-RU" sz="2000" b="1">
                <a:solidFill>
                  <a:schemeClr val="accent2"/>
                </a:solidFill>
              </a:rPr>
              <a:t>mainframe</a:t>
            </a:r>
            <a:r>
              <a:rPr lang="ru-RU" altLang="ru-RU" sz="2000"/>
              <a:t> ] - Мощная, высокопроизводительная ЭВМ с весьма значительным объемом оперативной и внешней памяти, которая выполняет функции сервера в развитых локальных</a:t>
            </a:r>
            <a:r>
              <a:rPr lang="ru-RU" altLang="ru-RU" sz="2000" b="1"/>
              <a:t> </a:t>
            </a:r>
            <a:r>
              <a:rPr lang="ru-RU" altLang="ru-RU" sz="2000"/>
              <a:t>вычислительных</a:t>
            </a:r>
            <a:r>
              <a:rPr lang="ru-RU" altLang="ru-RU" sz="2000" b="1"/>
              <a:t> </a:t>
            </a:r>
            <a:r>
              <a:rPr lang="ru-RU" altLang="ru-RU" sz="2000"/>
              <a:t>сетях</a:t>
            </a:r>
            <a:r>
              <a:rPr lang="ru-RU" altLang="ru-RU" sz="2000" b="1"/>
              <a:t> </a:t>
            </a:r>
            <a:r>
              <a:rPr lang="ru-RU" altLang="ru-RU" sz="2000"/>
              <a:t>(ЛВС) с большим числом периферийных</a:t>
            </a:r>
            <a:r>
              <a:rPr lang="ru-RU" altLang="ru-RU" sz="2000" b="1"/>
              <a:t> </a:t>
            </a:r>
            <a:r>
              <a:rPr lang="ru-RU" altLang="ru-RU" sz="2000"/>
              <a:t>ЭВМ и терминалов (например, ЛВС больших организаций, фирм, учебных заведений и т.д.). Данный термин многими специалистами считается устаревшим, в связи с развитием персональных и мини-ЭВМ</a:t>
            </a:r>
            <a:endParaRPr lang="ru-RU" altLang="ru-RU" sz="19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ru-RU" altLang="ru-RU"/>
              <a:t>Виды серверов 5</a:t>
            </a:r>
          </a:p>
        </p:txBody>
      </p:sp>
      <p:sp>
        <p:nvSpPr>
          <p:cNvPr id="338947" name="Rectangle 3"/>
          <p:cNvSpPr>
            <a:spLocks noGrp="1" noChangeArrowheads="1"/>
          </p:cNvSpPr>
          <p:nvPr>
            <p:ph type="body" idx="1"/>
          </p:nvPr>
        </p:nvSpPr>
        <p:spPr/>
        <p:txBody>
          <a:bodyPr/>
          <a:lstStyle/>
          <a:p>
            <a:pPr>
              <a:lnSpc>
                <a:spcPct val="80000"/>
              </a:lnSpc>
            </a:pPr>
            <a:r>
              <a:rPr lang="ru-RU" altLang="ru-RU" sz="2200" b="1"/>
              <a:t>Псевдо-УАТС</a:t>
            </a:r>
            <a:r>
              <a:rPr lang="ru-RU" altLang="ru-RU" sz="2200"/>
              <a:t>, телефонный телекоммуникационный сервер, – Объединение в одном продукте готового аппаратного обеспечения, серверного программного обеспечения и программного обеспечения телефонии для выполнения функций учрежденческой автоматической телефонной станции (</a:t>
            </a:r>
            <a:r>
              <a:rPr lang="ru-RU" altLang="ru-RU" sz="2200" b="1"/>
              <a:t>УАТС</a:t>
            </a:r>
            <a:r>
              <a:rPr lang="ru-RU" altLang="ru-RU" sz="2200"/>
              <a:t>). Указанный сервер выполняет также функции, автоматического секретаря, голосовой почты и факсимильной связи. </a:t>
            </a:r>
          </a:p>
          <a:p>
            <a:pPr>
              <a:lnSpc>
                <a:spcPct val="80000"/>
              </a:lnSpc>
            </a:pPr>
            <a:r>
              <a:rPr lang="ru-RU" altLang="ru-RU" sz="2100" b="1"/>
              <a:t>Удаленный файловый сервер</a:t>
            </a:r>
            <a:r>
              <a:rPr lang="ru-RU" altLang="ru-RU" sz="2100"/>
              <a:t> [</a:t>
            </a:r>
            <a:r>
              <a:rPr lang="ru-RU" altLang="ru-RU" sz="2100" b="1">
                <a:solidFill>
                  <a:schemeClr val="accent2"/>
                </a:solidFill>
              </a:rPr>
              <a:t>remote file server</a:t>
            </a:r>
            <a:r>
              <a:rPr lang="ru-RU" altLang="ru-RU" sz="2100"/>
              <a:t>] - Сервер, обеспечивающий телеобработку и управление информационными ресурсами распределенной сети на расстоянии через каналы связи.</a:t>
            </a:r>
          </a:p>
          <a:p>
            <a:pPr>
              <a:lnSpc>
                <a:spcPct val="80000"/>
              </a:lnSpc>
            </a:pPr>
            <a:endParaRPr lang="ru-RU" altLang="ru-RU" sz="21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ru-RU" altLang="ru-RU"/>
              <a:t>Виды серверов 6</a:t>
            </a:r>
          </a:p>
        </p:txBody>
      </p:sp>
      <p:sp>
        <p:nvSpPr>
          <p:cNvPr id="336899" name="Rectangle 3"/>
          <p:cNvSpPr>
            <a:spLocks noGrp="1" noChangeArrowheads="1"/>
          </p:cNvSpPr>
          <p:nvPr>
            <p:ph type="body" idx="1"/>
          </p:nvPr>
        </p:nvSpPr>
        <p:spPr/>
        <p:txBody>
          <a:bodyPr/>
          <a:lstStyle/>
          <a:p>
            <a:pPr>
              <a:lnSpc>
                <a:spcPct val="90000"/>
              </a:lnSpc>
            </a:pPr>
            <a:r>
              <a:rPr lang="ru-RU" altLang="ru-RU" sz="2100" b="1"/>
              <a:t>Хост-узел</a:t>
            </a:r>
            <a:r>
              <a:rPr lang="ru-RU" altLang="ru-RU" sz="2100"/>
              <a:t> [</a:t>
            </a:r>
            <a:r>
              <a:rPr lang="ru-RU" altLang="ru-RU" sz="2100" b="1">
                <a:solidFill>
                  <a:schemeClr val="accent2"/>
                </a:solidFill>
              </a:rPr>
              <a:t>host</a:t>
            </a:r>
            <a:r>
              <a:rPr lang="ru-RU" altLang="ru-RU" sz="2100"/>
              <a:t> ] - Отдельная ЭВМ или их группа, имеющая прямое сетевое соединение с Интернет, и предоставляющая пользователям теледоступ к своим информационным ресурсам, программно-техническим средствам и службам.</a:t>
            </a:r>
          </a:p>
          <a:p>
            <a:pPr>
              <a:lnSpc>
                <a:spcPct val="90000"/>
              </a:lnSpc>
            </a:pPr>
            <a:r>
              <a:rPr lang="ru-RU" altLang="ru-RU" sz="2100" b="1"/>
              <a:t>WAIS </a:t>
            </a:r>
            <a:r>
              <a:rPr lang="ru-RU" altLang="ru-RU" sz="2100"/>
              <a:t>(</a:t>
            </a:r>
            <a:r>
              <a:rPr lang="ru-RU" altLang="ru-RU" sz="2100" b="1"/>
              <a:t>Wide Area Information Server</a:t>
            </a:r>
            <a:r>
              <a:rPr lang="ru-RU" altLang="ru-RU" sz="2100"/>
              <a:t>) - “</a:t>
            </a:r>
            <a:r>
              <a:rPr lang="ru-RU" altLang="ru-RU" sz="2100" b="1"/>
              <a:t> </a:t>
            </a:r>
            <a:r>
              <a:rPr lang="ru-RU" altLang="ru-RU" sz="2100"/>
              <a:t>Сервер</a:t>
            </a:r>
            <a:r>
              <a:rPr lang="ru-RU" altLang="ru-RU" sz="2100" b="1"/>
              <a:t> </a:t>
            </a:r>
            <a:r>
              <a:rPr lang="ru-RU" altLang="ru-RU" sz="2100"/>
              <a:t>глобальной</a:t>
            </a:r>
            <a:r>
              <a:rPr lang="ru-RU" altLang="ru-RU" sz="2100" b="1"/>
              <a:t> </a:t>
            </a:r>
            <a:r>
              <a:rPr lang="ru-RU" altLang="ru-RU" sz="2100"/>
              <a:t>информации” предоставляет доступ к неструктурированной информации, распределенной по сети Интернет. Использует простой язык управления, близкий к естественному. Поиск информации производится по ключевым словам.</a:t>
            </a:r>
          </a:p>
          <a:p>
            <a:pPr>
              <a:lnSpc>
                <a:spcPct val="90000"/>
              </a:lnSpc>
            </a:pPr>
            <a:endParaRPr lang="ru-RU" altLang="ru-RU" sz="21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ru-RU" altLang="ru-RU" sz="3200"/>
              <a:t>Требования к ИВС, определяющие класс используемых ЭВМ</a:t>
            </a:r>
          </a:p>
        </p:txBody>
      </p:sp>
      <p:sp>
        <p:nvSpPr>
          <p:cNvPr id="157699"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sz="2100"/>
              <a:t>Структура информационно-вычислительной системы (ИВС) должна в определенной степени соответствовать оргштатной структуре, и, следовательно, является иерархической многоуровневой с большим количеством информационных связей между подразделениями. Сами связи представляют собой сообщения, содержащие информационные ресурсы и действуют как между уровнями (по вертикали), так и по горизонтали, а сама информационная система представляется совокупностью иерархически связанных информационных подсистем.</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ru-RU" altLang="ru-RU"/>
              <a:t>Алгоритм</a:t>
            </a:r>
          </a:p>
        </p:txBody>
      </p:sp>
      <p:sp>
        <p:nvSpPr>
          <p:cNvPr id="253955"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ru-RU" altLang="ru-RU" sz="2600"/>
              <a:t>В основе функционирования любой ВМ лежат два фундаментальных понятия в вычислительной технике</a:t>
            </a:r>
            <a:r>
              <a:rPr lang="en-US" altLang="ru-RU" sz="2600"/>
              <a:t>:</a:t>
            </a:r>
            <a:endParaRPr lang="ru-RU" altLang="ru-RU" sz="2600"/>
          </a:p>
          <a:p>
            <a:pPr>
              <a:lnSpc>
                <a:spcPct val="90000"/>
              </a:lnSpc>
            </a:pPr>
            <a:r>
              <a:rPr lang="ru-RU" altLang="ru-RU" sz="2600"/>
              <a:t>понятие алгоритма.</a:t>
            </a:r>
          </a:p>
          <a:p>
            <a:pPr>
              <a:lnSpc>
                <a:spcPct val="90000"/>
              </a:lnSpc>
            </a:pPr>
            <a:r>
              <a:rPr lang="ru-RU" altLang="ru-RU" sz="2600"/>
              <a:t>принцип программного управления.</a:t>
            </a:r>
          </a:p>
          <a:p>
            <a:pPr>
              <a:lnSpc>
                <a:spcPct val="90000"/>
              </a:lnSpc>
              <a:buFont typeface="Wingdings" panose="05000000000000000000" pitchFamily="2" charset="2"/>
              <a:buNone/>
            </a:pPr>
            <a:r>
              <a:rPr lang="ru-RU" altLang="ru-RU" sz="2600" b="1"/>
              <a:t>Алгоритм</a:t>
            </a:r>
            <a:r>
              <a:rPr lang="ru-RU" altLang="ru-RU" sz="2600"/>
              <a:t> - некоторая однозначно определенная последовательность действий,</a:t>
            </a:r>
            <a:r>
              <a:rPr lang="en-US" altLang="ru-RU" sz="2600"/>
              <a:t> </a:t>
            </a:r>
            <a:r>
              <a:rPr lang="ru-RU" altLang="ru-RU" sz="2600"/>
              <a:t>состоящая из формально заданных операций над исходными данными, приводящая к</a:t>
            </a:r>
            <a:r>
              <a:rPr lang="en-US" altLang="ru-RU" sz="2600"/>
              <a:t> </a:t>
            </a:r>
            <a:r>
              <a:rPr lang="ru-RU" altLang="ru-RU" sz="2600"/>
              <a:t>решению за конечное число шагов.</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ru-RU" altLang="ru-RU"/>
              <a:t>Масштабируемость ИВС</a:t>
            </a:r>
          </a:p>
        </p:txBody>
      </p:sp>
      <p:sp>
        <p:nvSpPr>
          <p:cNvPr id="158723" name="Rectangle 3"/>
          <p:cNvSpPr>
            <a:spLocks noGrp="1" noChangeArrowheads="1"/>
          </p:cNvSpPr>
          <p:nvPr>
            <p:ph type="body" idx="1"/>
          </p:nvPr>
        </p:nvSpPr>
        <p:spPr/>
        <p:txBody>
          <a:bodyPr/>
          <a:lstStyle/>
          <a:p>
            <a:r>
              <a:rPr lang="ru-RU" altLang="ru-RU" b="1"/>
              <a:t>Масштабируемость</a:t>
            </a:r>
            <a:r>
              <a:rPr lang="ru-RU" altLang="ru-RU"/>
              <a:t> – это способность (свойство) </a:t>
            </a:r>
            <a:r>
              <a:rPr lang="ru-RU" altLang="ru-RU" b="1"/>
              <a:t>системы</a:t>
            </a:r>
            <a:r>
              <a:rPr lang="ru-RU" altLang="ru-RU"/>
              <a:t> увеличивать свою производительность за счет подключения дополнительных </a:t>
            </a:r>
            <a:r>
              <a:rPr lang="ru-RU" altLang="ru-RU" b="1"/>
              <a:t>вычислительных</a:t>
            </a:r>
            <a:r>
              <a:rPr lang="ru-RU" altLang="ru-RU"/>
              <a:t> ресурсов, как аппаратных, так и программных.</a:t>
            </a:r>
            <a:br>
              <a:rPr lang="ru-RU" altLang="ru-RU"/>
            </a:br>
            <a:endParaRPr lang="ru-RU" altLang="ru-RU"/>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ru-RU" altLang="ru-RU"/>
              <a:t>Масштабируемость</a:t>
            </a:r>
          </a:p>
        </p:txBody>
      </p:sp>
      <p:sp>
        <p:nvSpPr>
          <p:cNvPr id="364547" name="Rectangle 3"/>
          <p:cNvSpPr>
            <a:spLocks noGrp="1" noChangeArrowheads="1"/>
          </p:cNvSpPr>
          <p:nvPr>
            <p:ph type="body" idx="1"/>
          </p:nvPr>
        </p:nvSpPr>
        <p:spPr/>
        <p:txBody>
          <a:bodyPr/>
          <a:lstStyle/>
          <a:p>
            <a:pPr>
              <a:lnSpc>
                <a:spcPct val="90000"/>
              </a:lnSpc>
            </a:pPr>
            <a:r>
              <a:rPr lang="ru-RU" altLang="ru-RU" sz="2600" b="1"/>
              <a:t>Вертикальная масштабируемость</a:t>
            </a:r>
            <a:r>
              <a:rPr lang="ru-RU" altLang="ru-RU" sz="2600"/>
              <a:t> Увеличение производительности каждого компонента системы c целью повышения общей производительности. </a:t>
            </a:r>
            <a:endParaRPr lang="en-US" altLang="ru-RU" sz="2600"/>
          </a:p>
          <a:p>
            <a:pPr>
              <a:lnSpc>
                <a:spcPct val="90000"/>
              </a:lnSpc>
            </a:pPr>
            <a:r>
              <a:rPr lang="ru-RU" altLang="ru-RU" sz="2600" b="1"/>
              <a:t>Горизонтальная масштабируемость </a:t>
            </a:r>
            <a:r>
              <a:rPr lang="ru-RU" altLang="ru-RU" sz="2600"/>
              <a:t>Разбиение системы на более мелкие структурные компоненты и разнесение их по отдельным физическим машинам (или их группам) и/или увеличение количества серверов параллельно выполняющих одну и ту же функцию.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ru-RU" altLang="ru-RU" sz="3400"/>
              <a:t>Совместимость и мобильность программного обеспечения</a:t>
            </a:r>
          </a:p>
        </p:txBody>
      </p:sp>
      <p:sp>
        <p:nvSpPr>
          <p:cNvPr id="159747" name="Rectangle 3"/>
          <p:cNvSpPr>
            <a:spLocks noGrp="1" noChangeArrowheads="1"/>
          </p:cNvSpPr>
          <p:nvPr>
            <p:ph type="body" idx="1"/>
          </p:nvPr>
        </p:nvSpPr>
        <p:spPr/>
        <p:txBody>
          <a:bodyPr/>
          <a:lstStyle/>
          <a:p>
            <a:pPr>
              <a:buFont typeface="Wingdings" panose="05000000000000000000" pitchFamily="2" charset="2"/>
              <a:buNone/>
            </a:pPr>
            <a:r>
              <a:rPr lang="ru-RU" altLang="ru-RU" b="1"/>
              <a:t>Совместимость программного обеспечения</a:t>
            </a:r>
            <a:r>
              <a:rPr lang="ru-RU" altLang="ru-RU"/>
              <a:t> - мера того, насколько просто объединить различные программные изделия вместе для нового применения. </a:t>
            </a:r>
          </a:p>
          <a:p>
            <a:pPr>
              <a:buFont typeface="Wingdings" panose="05000000000000000000" pitchFamily="2" charset="2"/>
              <a:buNone/>
            </a:pPr>
            <a:r>
              <a:rPr lang="ru-RU" altLang="ru-RU" b="1"/>
              <a:t>Мобильность</a:t>
            </a:r>
            <a:r>
              <a:rPr lang="ru-RU" altLang="ru-RU"/>
              <a:t> – возможность работы ПИ в различных ОС.</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ru-RU" altLang="ru-RU" sz="3400"/>
              <a:t>Классификация персональных компьютеров (ПК)</a:t>
            </a:r>
          </a:p>
        </p:txBody>
      </p:sp>
      <p:sp>
        <p:nvSpPr>
          <p:cNvPr id="160771" name="Rectangle 3"/>
          <p:cNvSpPr>
            <a:spLocks noGrp="1" noChangeArrowheads="1"/>
          </p:cNvSpPr>
          <p:nvPr>
            <p:ph type="body" idx="1"/>
          </p:nvPr>
        </p:nvSpPr>
        <p:spPr/>
        <p:txBody>
          <a:bodyPr/>
          <a:lstStyle/>
          <a:p>
            <a:pPr>
              <a:lnSpc>
                <a:spcPct val="90000"/>
              </a:lnSpc>
            </a:pPr>
            <a:r>
              <a:rPr lang="ru-RU" altLang="ru-RU"/>
              <a:t>По конструктивным особенностям можно классифицировать ПК так:</a:t>
            </a:r>
          </a:p>
          <a:p>
            <a:pPr>
              <a:lnSpc>
                <a:spcPct val="90000"/>
              </a:lnSpc>
            </a:pPr>
            <a:r>
              <a:rPr lang="ru-RU" altLang="ru-RU"/>
              <a:t>Стационарные (настольные)</a:t>
            </a:r>
          </a:p>
          <a:p>
            <a:pPr>
              <a:lnSpc>
                <a:spcPct val="90000"/>
              </a:lnSpc>
            </a:pPr>
            <a:r>
              <a:rPr lang="ru-RU" altLang="ru-RU"/>
              <a:t>Переносимые:</a:t>
            </a:r>
          </a:p>
          <a:p>
            <a:pPr lvl="1">
              <a:lnSpc>
                <a:spcPct val="90000"/>
              </a:lnSpc>
            </a:pPr>
            <a:r>
              <a:rPr lang="ru-RU" altLang="ru-RU"/>
              <a:t>портативные</a:t>
            </a:r>
          </a:p>
          <a:p>
            <a:pPr lvl="1">
              <a:lnSpc>
                <a:spcPct val="90000"/>
              </a:lnSpc>
            </a:pPr>
            <a:r>
              <a:rPr lang="ru-RU" altLang="ru-RU"/>
              <a:t>блокноты</a:t>
            </a:r>
          </a:p>
          <a:p>
            <a:pPr lvl="1">
              <a:lnSpc>
                <a:spcPct val="90000"/>
              </a:lnSpc>
            </a:pPr>
            <a:r>
              <a:rPr lang="ru-RU" altLang="ru-RU"/>
              <a:t>карманные</a:t>
            </a:r>
          </a:p>
          <a:p>
            <a:pPr lvl="1">
              <a:lnSpc>
                <a:spcPct val="90000"/>
              </a:lnSpc>
            </a:pPr>
            <a:r>
              <a:rPr lang="ru-RU" altLang="ru-RU"/>
              <a:t>электронные секретари</a:t>
            </a:r>
          </a:p>
          <a:p>
            <a:pPr lvl="1">
              <a:lnSpc>
                <a:spcPct val="90000"/>
              </a:lnSpc>
            </a:pPr>
            <a:r>
              <a:rPr lang="ru-RU" altLang="ru-RU"/>
              <a:t>электронные записные книжки</a:t>
            </a:r>
          </a:p>
          <a:p>
            <a:pPr>
              <a:lnSpc>
                <a:spcPct val="90000"/>
              </a:lnSpc>
            </a:pPr>
            <a:endParaRPr lang="ru-RU" altLang="ru-RU"/>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ru-RU" altLang="ru-RU" sz="2800"/>
              <a:t>Понятие о суперЭВМ, мини- и микроЭВМ, особенности их архитектуры</a:t>
            </a:r>
          </a:p>
        </p:txBody>
      </p:sp>
      <p:sp>
        <p:nvSpPr>
          <p:cNvPr id="161795" name="Rectangle 3"/>
          <p:cNvSpPr>
            <a:spLocks noGrp="1" noChangeArrowheads="1"/>
          </p:cNvSpPr>
          <p:nvPr>
            <p:ph type="body" idx="1"/>
          </p:nvPr>
        </p:nvSpPr>
        <p:spPr>
          <a:xfrm>
            <a:off x="323850" y="1752600"/>
            <a:ext cx="8496300" cy="4267200"/>
          </a:xfrm>
        </p:spPr>
        <p:txBody>
          <a:bodyPr/>
          <a:lstStyle/>
          <a:p>
            <a:pPr>
              <a:lnSpc>
                <a:spcPct val="80000"/>
              </a:lnSpc>
              <a:buFont typeface="Wingdings" panose="05000000000000000000" pitchFamily="2" charset="2"/>
              <a:buNone/>
            </a:pPr>
            <a:r>
              <a:rPr lang="ru-RU" altLang="ru-RU" sz="2100"/>
              <a:t>По совокупности технических характеристик (производительности, объёму памяти, принципу реализации, характеру применения, стоимости, габаритным размерам, и др.) различают высокопроизводительные, сверхвысокопроизводительные, средние, малые (мини-) и микроЭВМ.</a:t>
            </a:r>
          </a:p>
          <a:p>
            <a:pPr>
              <a:lnSpc>
                <a:spcPct val="80000"/>
              </a:lnSpc>
            </a:pPr>
            <a:r>
              <a:rPr lang="ru-RU" altLang="ru-RU" sz="2100"/>
              <a:t>Высокопроизводительные ЭВМ предназначены для решения задач комплексного проектирования и использования в системах управления высшего звена. </a:t>
            </a:r>
          </a:p>
          <a:p>
            <a:pPr>
              <a:lnSpc>
                <a:spcPct val="80000"/>
              </a:lnSpc>
            </a:pPr>
            <a:r>
              <a:rPr lang="ru-RU" altLang="ru-RU" sz="2100"/>
              <a:t>Сверхвысокопроизводительные модели ЭВМ получили за рубежом название суперЭВМ, что в первую очередь означает широкие возможности, предоставляемые пользователю, а также способность системы проводить по сложности обработку данных.</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ru-RU" altLang="ru-RU" sz="2800"/>
              <a:t>Понятие о суперЭВМ, мини- и микроЭВМ, особенности их архитектуры (2)</a:t>
            </a:r>
          </a:p>
        </p:txBody>
      </p:sp>
      <p:sp>
        <p:nvSpPr>
          <p:cNvPr id="340995" name="Rectangle 3"/>
          <p:cNvSpPr>
            <a:spLocks noGrp="1" noChangeArrowheads="1"/>
          </p:cNvSpPr>
          <p:nvPr>
            <p:ph type="body" idx="1"/>
          </p:nvPr>
        </p:nvSpPr>
        <p:spPr/>
        <p:txBody>
          <a:bodyPr/>
          <a:lstStyle/>
          <a:p>
            <a:pPr>
              <a:lnSpc>
                <a:spcPct val="90000"/>
              </a:lnSpc>
            </a:pPr>
            <a:r>
              <a:rPr lang="ru-RU" altLang="ru-RU" sz="2100"/>
              <a:t>Средние ЭВМ имеют производительность ниже 1 млн. оп/с, развитую конфигурацию ввода-вывода и служат для применения в системах обработки информации коллективного пользования, отраслевых системах автоматизированного проектирования и системах управления.</a:t>
            </a:r>
          </a:p>
          <a:p>
            <a:pPr>
              <a:lnSpc>
                <a:spcPct val="90000"/>
              </a:lnSpc>
            </a:pPr>
            <a:r>
              <a:rPr lang="ru-RU" altLang="ru-RU" sz="2100"/>
              <a:t>К малым (мини-ЭВМ) относят ЭВМ с производительностью процессора порядка сотен тысяч операций в секунду, ограниченным объёмом оперативной памяти, упрощённой организацией ввода-вывода.</a:t>
            </a:r>
          </a:p>
          <a:p>
            <a:pPr>
              <a:lnSpc>
                <a:spcPct val="90000"/>
              </a:lnSpc>
            </a:pPr>
            <a:r>
              <a:rPr lang="ru-RU" altLang="ru-RU" sz="2100"/>
              <a:t>МикроЭВМ - это обычно ЭВМ с малой ёмкостью оперативной памяти, низкой разрядностью и познаковым вводом-выводом.  </a:t>
            </a:r>
          </a:p>
          <a:p>
            <a:pPr>
              <a:lnSpc>
                <a:spcPct val="90000"/>
              </a:lnSpc>
            </a:pPr>
            <a:endParaRPr lang="ru-RU" altLang="ru-RU" sz="21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ru-RU" altLang="ru-RU" sz="2800"/>
              <a:t>Понятие о суперЭВМ, мини- и микроЭВМ, особенности их архитектуры (3)</a:t>
            </a:r>
          </a:p>
        </p:txBody>
      </p:sp>
      <p:sp>
        <p:nvSpPr>
          <p:cNvPr id="327683"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2100"/>
              <a:t>Можно предложить следующую классификацию средств вычислительной техники, в основу которой положено их разделение по быстродействию.</a:t>
            </a:r>
          </a:p>
          <a:p>
            <a:pPr>
              <a:lnSpc>
                <a:spcPct val="80000"/>
              </a:lnSpc>
            </a:pPr>
            <a:r>
              <a:rPr lang="ru-RU" altLang="ru-RU" sz="2100"/>
              <a:t>СуперЭВМ для решения крупномасштабных вычислительных задач, для обслуживания крупнейших информационных банков данных.</a:t>
            </a:r>
          </a:p>
          <a:p>
            <a:pPr>
              <a:lnSpc>
                <a:spcPct val="80000"/>
              </a:lnSpc>
            </a:pPr>
            <a:r>
              <a:rPr lang="ru-RU" altLang="ru-RU" sz="2100"/>
              <a:t>Большие ЭВМ для комплектования ведомственных, территориальных и региональных вычислительных центров.</a:t>
            </a:r>
          </a:p>
          <a:p>
            <a:pPr>
              <a:lnSpc>
                <a:spcPct val="80000"/>
              </a:lnSpc>
            </a:pPr>
            <a:r>
              <a:rPr lang="ru-RU" altLang="ru-RU" sz="2100"/>
              <a:t>Средние ЭВМ широкого назначения для управления сложными технологическими производственными процессами. ЭВМ этого типа могут использоваться и для управления распределенной обработкой информации в качестве сетевых серверов.</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ru-RU" altLang="ru-RU" sz="2800"/>
              <a:t>Понятие о суперЭВМ, мини- и микроЭВМ, особенности их архитектуры (4)</a:t>
            </a:r>
          </a:p>
        </p:txBody>
      </p:sp>
      <p:sp>
        <p:nvSpPr>
          <p:cNvPr id="339971" name="Rectangle 3"/>
          <p:cNvSpPr>
            <a:spLocks noGrp="1" noChangeArrowheads="1"/>
          </p:cNvSpPr>
          <p:nvPr>
            <p:ph type="body" idx="1"/>
          </p:nvPr>
        </p:nvSpPr>
        <p:spPr/>
        <p:txBody>
          <a:bodyPr/>
          <a:lstStyle/>
          <a:p>
            <a:pPr>
              <a:lnSpc>
                <a:spcPct val="90000"/>
              </a:lnSpc>
            </a:pPr>
            <a:r>
              <a:rPr lang="ru-RU" altLang="ru-RU" sz="2600"/>
              <a:t>Персональные и профессиональные ЭВМ, позволяющие удовлетворять индивидуальные потребности пользователей. На базе этого класса ЭВМ строятся автоматизированные рабочие места (АРМ) для специалистов различного уровня.</a:t>
            </a:r>
          </a:p>
          <a:p>
            <a:pPr>
              <a:lnSpc>
                <a:spcPct val="90000"/>
              </a:lnSpc>
            </a:pPr>
            <a:r>
              <a:rPr lang="ru-RU" altLang="ru-RU" sz="2600"/>
              <a:t>Встраиваемые микропроцессоры, осуществляющие автоматизацию управления отдельными устройствами и механизмами.</a:t>
            </a:r>
          </a:p>
          <a:p>
            <a:pPr>
              <a:lnSpc>
                <a:spcPct val="90000"/>
              </a:lnSpc>
            </a:pPr>
            <a:endParaRPr lang="ru-RU" altLang="ru-RU" sz="26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ru-RU" altLang="ru-RU"/>
              <a:t>Тема 3</a:t>
            </a:r>
          </a:p>
        </p:txBody>
      </p:sp>
      <p:sp>
        <p:nvSpPr>
          <p:cNvPr id="141315" name="Rectangle 3"/>
          <p:cNvSpPr>
            <a:spLocks noGrp="1" noChangeArrowheads="1"/>
          </p:cNvSpPr>
          <p:nvPr>
            <p:ph type="body" idx="1"/>
          </p:nvPr>
        </p:nvSpPr>
        <p:spPr/>
        <p:txBody>
          <a:bodyPr/>
          <a:lstStyle/>
          <a:p>
            <a:pPr>
              <a:buFont typeface="Wingdings" panose="05000000000000000000" pitchFamily="2" charset="2"/>
              <a:buNone/>
            </a:pPr>
            <a:r>
              <a:rPr lang="ru-RU" altLang="ru-RU" b="1" i="1"/>
              <a:t>Основные принципы построения ЭВМ и вычислительных систем</a:t>
            </a:r>
            <a:r>
              <a:rPr lang="ru-RU" altLang="ru-RU"/>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ru-RU" altLang="ru-RU"/>
              <a:t>Учебные вопросы</a:t>
            </a:r>
            <a:r>
              <a:rPr lang="en-US" altLang="ru-RU"/>
              <a:t>:</a:t>
            </a:r>
            <a:endParaRPr lang="ru-RU" altLang="ru-RU"/>
          </a:p>
        </p:txBody>
      </p:sp>
      <p:sp>
        <p:nvSpPr>
          <p:cNvPr id="163843" name="Rectangle 3"/>
          <p:cNvSpPr>
            <a:spLocks noGrp="1" noChangeArrowheads="1"/>
          </p:cNvSpPr>
          <p:nvPr>
            <p:ph type="body" idx="1"/>
          </p:nvPr>
        </p:nvSpPr>
        <p:spPr/>
        <p:txBody>
          <a:bodyPr/>
          <a:lstStyle/>
          <a:p>
            <a:pPr>
              <a:lnSpc>
                <a:spcPct val="80000"/>
              </a:lnSpc>
            </a:pPr>
            <a:r>
              <a:rPr lang="ru-RU" altLang="ru-RU" sz="2600"/>
              <a:t>Обобщенная структурная схема ЭВМ.</a:t>
            </a:r>
            <a:endParaRPr lang="en-US" altLang="ru-RU" sz="2600"/>
          </a:p>
          <a:p>
            <a:pPr>
              <a:lnSpc>
                <a:spcPct val="80000"/>
              </a:lnSpc>
            </a:pPr>
            <a:r>
              <a:rPr lang="ru-RU" altLang="ru-RU" sz="2600"/>
              <a:t>Состав устройств, их назначение и взаимодействие.</a:t>
            </a:r>
            <a:endParaRPr lang="en-US" altLang="ru-RU" sz="2600"/>
          </a:p>
          <a:p>
            <a:pPr>
              <a:lnSpc>
                <a:spcPct val="80000"/>
              </a:lnSpc>
            </a:pPr>
            <a:r>
              <a:rPr lang="ru-RU" altLang="ru-RU" sz="2600"/>
              <a:t>Принцип программного управления.</a:t>
            </a:r>
            <a:endParaRPr lang="en-US" altLang="ru-RU" sz="2600"/>
          </a:p>
          <a:p>
            <a:pPr>
              <a:lnSpc>
                <a:spcPct val="80000"/>
              </a:lnSpc>
            </a:pPr>
            <a:r>
              <a:rPr lang="ru-RU" altLang="ru-RU" sz="2600"/>
              <a:t>Фон-Неймановская архитектура ЭВМ.</a:t>
            </a:r>
            <a:endParaRPr lang="en-US" altLang="ru-RU" sz="2600"/>
          </a:p>
          <a:p>
            <a:pPr>
              <a:lnSpc>
                <a:spcPct val="80000"/>
              </a:lnSpc>
            </a:pPr>
            <a:r>
              <a:rPr lang="ru-RU" altLang="ru-RU" sz="2600"/>
              <a:t>Последовательность прохождения информации при обработке на ЭВМ.</a:t>
            </a:r>
            <a:endParaRPr lang="en-US" altLang="ru-RU" sz="2600"/>
          </a:p>
          <a:p>
            <a:pPr>
              <a:lnSpc>
                <a:spcPct val="80000"/>
              </a:lnSpc>
            </a:pPr>
            <a:r>
              <a:rPr lang="ru-RU" altLang="ru-RU" sz="2600"/>
              <a:t>Принципы создания элементов структур современных ЭВМ: модульность построения, магистральность, иерархия управления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ru-RU" altLang="ru-RU"/>
              <a:t>Алгоритм</a:t>
            </a:r>
          </a:p>
        </p:txBody>
      </p:sp>
      <p:sp>
        <p:nvSpPr>
          <p:cNvPr id="254979"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2100" b="1"/>
              <a:t>Алгоритм</a:t>
            </a:r>
            <a:r>
              <a:rPr lang="ru-RU" altLang="ru-RU" sz="2100"/>
              <a:t> - некоторая однозначно определенная последовательность действий, состоящая из формально заданных операций над исходными данными, приводящая к решению за конечное число шагов.</a:t>
            </a:r>
          </a:p>
          <a:p>
            <a:pPr>
              <a:lnSpc>
                <a:spcPct val="80000"/>
              </a:lnSpc>
              <a:buFont typeface="Wingdings" panose="05000000000000000000" pitchFamily="2" charset="2"/>
              <a:buNone/>
            </a:pPr>
            <a:r>
              <a:rPr lang="ru-RU" altLang="ru-RU" sz="2100" u="sng"/>
              <a:t>Свойства алгоритмов:</a:t>
            </a:r>
          </a:p>
          <a:p>
            <a:pPr>
              <a:lnSpc>
                <a:spcPct val="80000"/>
              </a:lnSpc>
            </a:pPr>
            <a:r>
              <a:rPr lang="ru-RU" altLang="ru-RU" sz="2100"/>
              <a:t>1. дискретность алгоритма (действия выполняются по шагам, а сама информация дискретна)</a:t>
            </a:r>
          </a:p>
          <a:p>
            <a:pPr>
              <a:lnSpc>
                <a:spcPct val="80000"/>
              </a:lnSpc>
            </a:pPr>
            <a:r>
              <a:rPr lang="ru-RU" altLang="ru-RU" sz="2100"/>
              <a:t>2. детерменированность (сколько бы раз один и тот же алгоритм не реализовывался для одних и тех же данных результат один и тот же)</a:t>
            </a:r>
          </a:p>
          <a:p>
            <a:pPr>
              <a:lnSpc>
                <a:spcPct val="80000"/>
              </a:lnSpc>
            </a:pPr>
            <a:r>
              <a:rPr lang="ru-RU" altLang="ru-RU" sz="2100"/>
              <a:t>3. массовость (алгоритм "решает задачу" для различных исходных данных из допустимого множества и дает всегда правильный результат)</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ru-RU" altLang="ru-RU" sz="3400"/>
              <a:t>Обобщенная структурная схема ЭВМ</a:t>
            </a:r>
          </a:p>
        </p:txBody>
      </p:sp>
      <p:sp>
        <p:nvSpPr>
          <p:cNvPr id="164867" name="Rectangle 3"/>
          <p:cNvSpPr>
            <a:spLocks noGrp="1" noChangeArrowheads="1"/>
          </p:cNvSpPr>
          <p:nvPr>
            <p:ph type="body" idx="1"/>
          </p:nvPr>
        </p:nvSpPr>
        <p:spPr/>
        <p:txBody>
          <a:bodyPr/>
          <a:lstStyle/>
          <a:p>
            <a:pPr>
              <a:spcBef>
                <a:spcPct val="0"/>
              </a:spcBef>
              <a:buFont typeface="Wingdings" panose="05000000000000000000" pitchFamily="2" charset="2"/>
              <a:buNone/>
            </a:pPr>
            <a:r>
              <a:rPr lang="ru-RU" altLang="ru-RU" sz="1800" b="1"/>
              <a:t>ЭВМ </a:t>
            </a:r>
            <a:r>
              <a:rPr lang="ru-RU" altLang="ru-RU" sz="1800"/>
              <a:t>любого класса состоит из пяти основных компонент: арифметическо-логического устройства (АЛУ), устройства управления (УУ), оперативного запоминающего устройства (ОЗУ), устройства вывода информации (УвывИ), устройства ввода информации (УВвИ). АЛУ и УУ в современном персональном компьютере нечто иное как процессор, УВывИ – монитор, принтер; УВвИ – клавиатура, мышка.</a:t>
            </a:r>
            <a:r>
              <a:rPr lang="ru-RU" altLang="ru-RU"/>
              <a:t> </a:t>
            </a:r>
          </a:p>
        </p:txBody>
      </p:sp>
      <p:pic>
        <p:nvPicPr>
          <p:cNvPr id="164869" name="Picture 5" descr="PK_F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933825"/>
            <a:ext cx="4238625" cy="1914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ru-RU" altLang="ru-RU" sz="3400"/>
              <a:t>Состав устройств, их назначение и взаимодействие</a:t>
            </a:r>
          </a:p>
        </p:txBody>
      </p:sp>
      <p:sp>
        <p:nvSpPr>
          <p:cNvPr id="165891" name="Rectangle 3"/>
          <p:cNvSpPr>
            <a:spLocks noGrp="1" noChangeArrowheads="1"/>
          </p:cNvSpPr>
          <p:nvPr>
            <p:ph type="body" idx="1"/>
          </p:nvPr>
        </p:nvSpPr>
        <p:spPr/>
        <p:txBody>
          <a:bodyPr/>
          <a:lstStyle/>
          <a:p>
            <a:r>
              <a:rPr lang="ru-RU" altLang="ru-RU"/>
              <a:t> </a:t>
            </a:r>
          </a:p>
        </p:txBody>
      </p:sp>
      <p:sp>
        <p:nvSpPr>
          <p:cNvPr id="165892" name="Rectangle 4"/>
          <p:cNvSpPr>
            <a:spLocks noChangeArrowheads="1"/>
          </p:cNvSpPr>
          <p:nvPr/>
        </p:nvSpPr>
        <p:spPr bwMode="auto">
          <a:xfrm>
            <a:off x="-187325" y="996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ru-RU"/>
          </a:p>
        </p:txBody>
      </p:sp>
      <p:graphicFrame>
        <p:nvGraphicFramePr>
          <p:cNvPr id="165903" name="Group 15"/>
          <p:cNvGraphicFramePr>
            <a:graphicFrameLocks noGrp="1"/>
          </p:cNvGraphicFramePr>
          <p:nvPr/>
        </p:nvGraphicFramePr>
        <p:xfrm>
          <a:off x="1149350" y="996950"/>
          <a:ext cx="6470650" cy="4497388"/>
        </p:xfrm>
        <a:graphic>
          <a:graphicData uri="http://schemas.openxmlformats.org/drawingml/2006/table">
            <a:tbl>
              <a:tblPr/>
              <a:tblGrid>
                <a:gridCol w="6470650">
                  <a:extLst>
                    <a:ext uri="{9D8B030D-6E8A-4147-A177-3AD203B41FA5}">
                      <a16:colId xmlns:a16="http://schemas.microsoft.com/office/drawing/2014/main" val="2895695712"/>
                    </a:ext>
                  </a:extLst>
                </a:gridCol>
              </a:tblGrid>
              <a:tr h="4497388">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800" b="0" i="0" u="none" strike="noStrike" cap="none" normalizeH="0" baseline="0">
                          <a:ln>
                            <a:noFill/>
                          </a:ln>
                          <a:solidFill>
                            <a:schemeClr val="tx1"/>
                          </a:solidFill>
                          <a:effectLst/>
                          <a:latin typeface="Arial" panose="020B0604020202020204" pitchFamily="34" charset="0"/>
                        </a:rPr>
                        <a:t>  </a:t>
                      </a:r>
                      <a:r>
                        <a:rPr kumimoji="0" lang="ru-RU" altLang="ru-RU" sz="27100" b="0" i="0" u="none" strike="noStrike" cap="none" normalizeH="0" baseline="0">
                          <a:ln>
                            <a:noFill/>
                          </a:ln>
                          <a:solidFill>
                            <a:schemeClr val="tx1"/>
                          </a:solidFill>
                          <a:effectLst/>
                          <a:latin typeface="Arial" panose="020B0604020202020204" pitchFamily="34" charset="0"/>
                        </a:rPr>
                        <a:t> </a:t>
                      </a:r>
                      <a:r>
                        <a:rPr kumimoji="0" lang="ru-RU" altLang="ru-RU" sz="1800" b="0" i="0" u="none" strike="noStrike" cap="none" normalizeH="0" baseline="0">
                          <a:ln>
                            <a:noFill/>
                          </a:ln>
                          <a:solidFill>
                            <a:schemeClr val="tx1"/>
                          </a:solidFill>
                          <a:effectLst/>
                          <a:latin typeface="Arial" panose="020B0604020202020204" pitchFamily="34" charset="0"/>
                        </a:rPr>
                        <a:t>                                                                                                </a:t>
                      </a: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524299679"/>
                  </a:ext>
                </a:extLst>
              </a:tr>
            </a:tbl>
          </a:graphicData>
        </a:graphic>
      </p:graphicFrame>
      <p:pic>
        <p:nvPicPr>
          <p:cNvPr id="165895" name="Picture 7" descr="Image img02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868488"/>
            <a:ext cx="6121400" cy="4246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ru-RU" altLang="ru-RU" sz="3400"/>
              <a:t>Принцип программного управления</a:t>
            </a:r>
          </a:p>
        </p:txBody>
      </p:sp>
      <p:sp>
        <p:nvSpPr>
          <p:cNvPr id="166915"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2100"/>
              <a:t>Основным принципом построения всех современных ЭВМ является программное управление. В основе его лежит представление алгоритма решения любой задачи в виде программы вычислений.</a:t>
            </a:r>
          </a:p>
          <a:p>
            <a:pPr>
              <a:lnSpc>
                <a:spcPct val="80000"/>
              </a:lnSpc>
              <a:buFont typeface="Wingdings" panose="05000000000000000000" pitchFamily="2" charset="2"/>
              <a:buNone/>
            </a:pPr>
            <a:r>
              <a:rPr lang="ru-RU" altLang="ru-RU" sz="2100"/>
              <a:t>Принцип программного управления заключается в том, что после сообщения машине адреса первой команды программы и занесения тела этой команды в регистр команд, программа управляет сама собой.</a:t>
            </a:r>
          </a:p>
          <a:p>
            <a:pPr>
              <a:lnSpc>
                <a:spcPct val="80000"/>
              </a:lnSpc>
              <a:buFont typeface="Wingdings" panose="05000000000000000000" pitchFamily="2" charset="2"/>
              <a:buNone/>
            </a:pPr>
            <a:r>
              <a:rPr lang="ru-RU" altLang="ru-RU" sz="2100"/>
              <a:t>Принцип программного управления может быть осуществлен различными способами. Стандартом для построения практически всех ЭВМ стал способ, описанный Дж. фон Нейманом в 1945 г. при построении еще первых образцов</a:t>
            </a:r>
            <a:br>
              <a:rPr lang="ru-RU" altLang="ru-RU" sz="2100"/>
            </a:br>
            <a:r>
              <a:rPr lang="ru-RU" altLang="ru-RU" sz="2100"/>
              <a:t>ЭВМ.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ru-RU" altLang="ru-RU" sz="3400"/>
              <a:t>Фон-Неймановская архитектура ЭВМ</a:t>
            </a:r>
          </a:p>
        </p:txBody>
      </p:sp>
      <p:sp>
        <p:nvSpPr>
          <p:cNvPr id="167939" name="Rectangle 3"/>
          <p:cNvSpPr>
            <a:spLocks noGrp="1" noChangeArrowheads="1"/>
          </p:cNvSpPr>
          <p:nvPr>
            <p:ph type="body" idx="1"/>
          </p:nvPr>
        </p:nvSpPr>
        <p:spPr/>
        <p:txBody>
          <a:bodyPr/>
          <a:lstStyle/>
          <a:p>
            <a:pPr algn="ctr">
              <a:buFont typeface="Wingdings" panose="05000000000000000000" pitchFamily="2" charset="2"/>
              <a:buNone/>
            </a:pPr>
            <a:r>
              <a:rPr lang="ru-RU" altLang="ru-RU" sz="2000" b="1"/>
              <a:t>Структурная</a:t>
            </a:r>
            <a:r>
              <a:rPr lang="ru-RU" altLang="ru-RU" sz="2000"/>
              <a:t> </a:t>
            </a:r>
            <a:r>
              <a:rPr lang="ru-RU" altLang="ru-RU" sz="2000" b="1"/>
              <a:t>схема</a:t>
            </a:r>
            <a:r>
              <a:rPr lang="ru-RU" altLang="ru-RU" sz="2000"/>
              <a:t> </a:t>
            </a:r>
            <a:r>
              <a:rPr lang="ru-RU" altLang="ru-RU" sz="2000" b="1"/>
              <a:t>ЭВМ</a:t>
            </a:r>
            <a:r>
              <a:rPr lang="ru-RU" altLang="ru-RU" sz="2000"/>
              <a:t> по фон Нейману</a:t>
            </a:r>
          </a:p>
          <a:p>
            <a:pPr>
              <a:buFont typeface="Wingdings" panose="05000000000000000000" pitchFamily="2" charset="2"/>
              <a:buNone/>
            </a:pPr>
            <a:endParaRPr lang="ru-RU" altLang="ru-RU"/>
          </a:p>
          <a:p>
            <a:pPr>
              <a:buFont typeface="Wingdings" panose="05000000000000000000" pitchFamily="2" charset="2"/>
              <a:buNone/>
            </a:pPr>
            <a:endParaRPr lang="ru-RU" altLang="ru-RU"/>
          </a:p>
          <a:p>
            <a:pPr>
              <a:buFont typeface="Wingdings" panose="05000000000000000000" pitchFamily="2" charset="2"/>
              <a:buNone/>
            </a:pPr>
            <a:endParaRPr lang="ru-RU" altLang="ru-RU"/>
          </a:p>
          <a:p>
            <a:pPr>
              <a:buFont typeface="Wingdings" panose="05000000000000000000" pitchFamily="2" charset="2"/>
              <a:buNone/>
            </a:pPr>
            <a:endParaRPr lang="ru-RU" altLang="ru-RU"/>
          </a:p>
        </p:txBody>
      </p:sp>
      <p:pic>
        <p:nvPicPr>
          <p:cNvPr id="167953" name="i-main-pic" descr="Картинка 11 из 126">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565400"/>
            <a:ext cx="3063875"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ru-RU" altLang="ru-RU" sz="3400"/>
              <a:t>Фон-Неймановская архитектура ЭВМ</a:t>
            </a:r>
          </a:p>
        </p:txBody>
      </p:sp>
      <p:sp>
        <p:nvSpPr>
          <p:cNvPr id="328707"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500" b="1"/>
              <a:t>Процессор</a:t>
            </a:r>
            <a:r>
              <a:rPr lang="ru-RU" altLang="ru-RU" sz="1500"/>
              <a:t> выполняет логические и арифметические операции, определяет их порядок, указывает источники данныхи приемники результатов, работает под управлением программы. </a:t>
            </a:r>
          </a:p>
          <a:p>
            <a:pPr>
              <a:lnSpc>
                <a:spcPct val="80000"/>
              </a:lnSpc>
              <a:buFont typeface="Wingdings" panose="05000000000000000000" pitchFamily="2" charset="2"/>
              <a:buNone/>
            </a:pPr>
            <a:r>
              <a:rPr lang="ru-RU" altLang="ru-RU" sz="1500"/>
              <a:t>Условно считают, что процессор состоит из </a:t>
            </a:r>
            <a:r>
              <a:rPr lang="ru-RU" altLang="ru-RU" sz="1500" b="1"/>
              <a:t>арифметико-логического устройства</a:t>
            </a:r>
            <a:r>
              <a:rPr lang="ru-RU" altLang="ru-RU" sz="1500"/>
              <a:t> (АЛУ), </a:t>
            </a:r>
            <a:r>
              <a:rPr lang="ru-RU" altLang="ru-RU" sz="1500" b="1"/>
              <a:t>устройства управления</a:t>
            </a:r>
            <a:r>
              <a:rPr lang="ru-RU" altLang="ru-RU" sz="1500"/>
              <a:t> (УУ), </a:t>
            </a:r>
            <a:r>
              <a:rPr lang="ru-RU" altLang="ru-RU" sz="1500" b="1"/>
              <a:t>регистров общего назначения</a:t>
            </a:r>
            <a:r>
              <a:rPr lang="ru-RU" altLang="ru-RU" sz="1500"/>
              <a:t> (РОН) и </a:t>
            </a:r>
            <a:r>
              <a:rPr lang="ru-RU" altLang="ru-RU" sz="1500" b="1"/>
              <a:t>кэш-памяти</a:t>
            </a:r>
            <a:r>
              <a:rPr lang="ru-RU" altLang="ru-RU" sz="1500"/>
              <a:t>.</a:t>
            </a:r>
          </a:p>
          <a:p>
            <a:pPr>
              <a:lnSpc>
                <a:spcPct val="80000"/>
              </a:lnSpc>
              <a:buFont typeface="Wingdings" panose="05000000000000000000" pitchFamily="2" charset="2"/>
              <a:buNone/>
            </a:pPr>
            <a:r>
              <a:rPr lang="ru-RU" altLang="ru-RU" sz="1500"/>
              <a:t>АЛУ выполняет арифметические и логические операции, в РОН хранятся промежуточные данные. Кэш-память служит для повышения быстродействия процессора, УУ отвечает за порядок выполнения команд программы. </a:t>
            </a:r>
          </a:p>
          <a:p>
            <a:pPr>
              <a:lnSpc>
                <a:spcPct val="80000"/>
              </a:lnSpc>
              <a:buFont typeface="Wingdings" panose="05000000000000000000" pitchFamily="2" charset="2"/>
              <a:buNone/>
            </a:pPr>
            <a:r>
              <a:rPr lang="ru-RU" altLang="ru-RU" sz="1500" b="1"/>
              <a:t>Программа</a:t>
            </a:r>
            <a:r>
              <a:rPr lang="ru-RU" altLang="ru-RU" sz="1500"/>
              <a:t> - это набор команд, составленный человеком и выполняемый ЭВМ. </a:t>
            </a:r>
            <a:br>
              <a:rPr lang="ru-RU" altLang="ru-RU" sz="1500"/>
            </a:br>
            <a:endParaRPr lang="ru-RU" altLang="ru-RU" sz="1500"/>
          </a:p>
          <a:p>
            <a:pPr>
              <a:lnSpc>
                <a:spcPct val="80000"/>
              </a:lnSpc>
              <a:buFont typeface="Wingdings" panose="05000000000000000000" pitchFamily="2" charset="2"/>
              <a:buNone/>
            </a:pPr>
            <a:r>
              <a:rPr lang="ru-RU" altLang="ru-RU" sz="1500" b="1"/>
              <a:t>Системная шина</a:t>
            </a:r>
            <a:r>
              <a:rPr lang="ru-RU" altLang="ru-RU" sz="1500"/>
              <a:t> служит для передачи информации между процессором и остальными устройствами. </a:t>
            </a:r>
            <a:br>
              <a:rPr lang="ru-RU" altLang="ru-RU" sz="1500"/>
            </a:br>
            <a:endParaRPr lang="ru-RU" altLang="ru-RU" sz="1500"/>
          </a:p>
          <a:p>
            <a:pPr>
              <a:lnSpc>
                <a:spcPct val="80000"/>
              </a:lnSpc>
              <a:buFont typeface="Wingdings" panose="05000000000000000000" pitchFamily="2" charset="2"/>
              <a:buNone/>
            </a:pPr>
            <a:r>
              <a:rPr lang="ru-RU" altLang="ru-RU" sz="1500" b="1"/>
              <a:t>Оперативное запоминающее устройство</a:t>
            </a:r>
            <a:r>
              <a:rPr lang="ru-RU" altLang="ru-RU" sz="1500"/>
              <a:t> (ОЗУ) используется для кратковременного хранения текущей информации </a:t>
            </a:r>
            <a:br>
              <a:rPr lang="ru-RU" altLang="ru-RU" sz="1500"/>
            </a:br>
            <a:endParaRPr lang="ru-RU" altLang="ru-RU" sz="15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ru-RU" altLang="ru-RU" sz="3400"/>
              <a:t>Фон-Неймановская архитектура ЭВМ (2)</a:t>
            </a:r>
          </a:p>
        </p:txBody>
      </p:sp>
      <p:sp>
        <p:nvSpPr>
          <p:cNvPr id="342019"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ru-RU" altLang="ru-RU" sz="1900"/>
              <a:t>В </a:t>
            </a:r>
            <a:r>
              <a:rPr lang="ru-RU" altLang="ru-RU" sz="1900" b="1"/>
              <a:t>постоянном запоминающем устройстве</a:t>
            </a:r>
            <a:r>
              <a:rPr lang="ru-RU" altLang="ru-RU" sz="1900"/>
              <a:t> (ПЗУ) хранится информация, которая не изменяется при работе ЭВМ. </a:t>
            </a:r>
            <a:br>
              <a:rPr lang="ru-RU" altLang="ru-RU" sz="1900"/>
            </a:br>
            <a:endParaRPr lang="ru-RU" altLang="ru-RU" sz="1900"/>
          </a:p>
          <a:p>
            <a:pPr>
              <a:lnSpc>
                <a:spcPct val="80000"/>
              </a:lnSpc>
              <a:buFont typeface="Wingdings" panose="05000000000000000000" pitchFamily="2" charset="2"/>
              <a:buNone/>
            </a:pPr>
            <a:r>
              <a:rPr lang="ru-RU" altLang="ru-RU" sz="1900" b="1"/>
              <a:t>Внешние запоминающие устройства</a:t>
            </a:r>
            <a:r>
              <a:rPr lang="ru-RU" altLang="ru-RU" sz="1900"/>
              <a:t> (ВЗУ) предназначены для долговременного хранения информации. </a:t>
            </a:r>
            <a:br>
              <a:rPr lang="ru-RU" altLang="ru-RU" sz="1900"/>
            </a:br>
            <a:endParaRPr lang="ru-RU" altLang="ru-RU" sz="1900"/>
          </a:p>
          <a:p>
            <a:pPr>
              <a:lnSpc>
                <a:spcPct val="80000"/>
              </a:lnSpc>
              <a:buFont typeface="Wingdings" panose="05000000000000000000" pitchFamily="2" charset="2"/>
              <a:buNone/>
            </a:pPr>
            <a:r>
              <a:rPr lang="ru-RU" altLang="ru-RU" sz="1900"/>
              <a:t>К </a:t>
            </a:r>
            <a:r>
              <a:rPr lang="ru-RU" altLang="ru-RU" sz="1900" b="1"/>
              <a:t>устройствам ввода информации</a:t>
            </a:r>
            <a:r>
              <a:rPr lang="ru-RU" altLang="ru-RU" sz="1900"/>
              <a:t> относятся клавиатура, мышь, сканер, цифровая видеокамера, микрофон и другие. </a:t>
            </a:r>
            <a:br>
              <a:rPr lang="ru-RU" altLang="ru-RU" sz="1900"/>
            </a:br>
            <a:endParaRPr lang="ru-RU" altLang="ru-RU" sz="1900"/>
          </a:p>
          <a:p>
            <a:pPr>
              <a:lnSpc>
                <a:spcPct val="80000"/>
              </a:lnSpc>
              <a:buFont typeface="Wingdings" panose="05000000000000000000" pitchFamily="2" charset="2"/>
              <a:buNone/>
            </a:pPr>
            <a:r>
              <a:rPr lang="ru-RU" altLang="ru-RU" sz="1900"/>
              <a:t>К </a:t>
            </a:r>
            <a:r>
              <a:rPr lang="ru-RU" altLang="ru-RU" sz="1900" b="1"/>
              <a:t>устройствам вывода</a:t>
            </a:r>
            <a:r>
              <a:rPr lang="ru-RU" altLang="ru-RU" sz="1900"/>
              <a:t> относятся монитор, принтер, плоттер, колонки и другие. </a:t>
            </a:r>
            <a:br>
              <a:rPr lang="ru-RU" altLang="ru-RU" sz="1900"/>
            </a:br>
            <a:r>
              <a:rPr lang="ru-RU" altLang="ru-RU" sz="1900"/>
              <a:t>Модем относится и к устройствам ввода, и к устройствам вывода информации. </a:t>
            </a:r>
          </a:p>
          <a:p>
            <a:pPr>
              <a:lnSpc>
                <a:spcPct val="80000"/>
              </a:lnSpc>
              <a:buFont typeface="Wingdings" panose="05000000000000000000" pitchFamily="2" charset="2"/>
              <a:buNone/>
            </a:pPr>
            <a:endParaRPr lang="ru-RU" altLang="ru-RU" sz="1900"/>
          </a:p>
          <a:p>
            <a:pPr>
              <a:lnSpc>
                <a:spcPct val="80000"/>
              </a:lnSpc>
            </a:pPr>
            <a:endParaRPr lang="ru-RU" altLang="ru-RU" sz="19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ru-RU" altLang="ru-RU" sz="3200"/>
              <a:t>Последовательность прохождения информации при обработке на ЭВМ</a:t>
            </a:r>
          </a:p>
        </p:txBody>
      </p:sp>
      <p:sp>
        <p:nvSpPr>
          <p:cNvPr id="168963" name="Rectangle 3"/>
          <p:cNvSpPr>
            <a:spLocks noGrp="1" noChangeArrowheads="1"/>
          </p:cNvSpPr>
          <p:nvPr>
            <p:ph type="body" idx="1"/>
          </p:nvPr>
        </p:nvSpPr>
        <p:spPr/>
        <p:txBody>
          <a:bodyPr/>
          <a:lstStyle/>
          <a:p>
            <a:r>
              <a:rPr lang="ru-RU" altLang="ru-RU"/>
              <a:t>См . два слайда назад</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ru-RU" altLang="ru-RU" sz="2400"/>
              <a:t>Принципы создания элементов структур современных ЭВМ: модульность построения, магистральность, иерархия управления</a:t>
            </a:r>
          </a:p>
        </p:txBody>
      </p:sp>
      <p:sp>
        <p:nvSpPr>
          <p:cNvPr id="169987" name="Rectangle 3"/>
          <p:cNvSpPr>
            <a:spLocks noGrp="1" noChangeArrowheads="1"/>
          </p:cNvSpPr>
          <p:nvPr>
            <p:ph type="body" idx="1"/>
          </p:nvPr>
        </p:nvSpPr>
        <p:spPr/>
        <p:txBody>
          <a:bodyPr/>
          <a:lstStyle/>
          <a:p>
            <a:pPr>
              <a:lnSpc>
                <a:spcPct val="80000"/>
              </a:lnSpc>
            </a:pPr>
            <a:r>
              <a:rPr lang="ru-RU" altLang="ru-RU" sz="2600" b="1"/>
              <a:t>Модульность</a:t>
            </a:r>
            <a:r>
              <a:rPr lang="ru-RU" altLang="ru-RU" sz="2600"/>
              <a:t> это - построение компьютера на основе набора модулей. Модуль представляет собой конструктивно и функционально законченный электронный блок в стандартном исполнении. </a:t>
            </a:r>
          </a:p>
          <a:p>
            <a:pPr>
              <a:lnSpc>
                <a:spcPct val="80000"/>
              </a:lnSpc>
            </a:pPr>
            <a:r>
              <a:rPr lang="ru-RU" altLang="ru-RU" sz="2600" b="1"/>
              <a:t>Магистральность</a:t>
            </a:r>
            <a:r>
              <a:rPr lang="ru-RU" altLang="ru-RU" sz="2600"/>
              <a:t> - это способ связи между различными модулями компьютеров, т.е. вход-ные все и выходные устройства подсоединены одними и теми же проводами, называемыми шинами.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ru-RU" altLang="ru-RU"/>
              <a:t>Тема 4</a:t>
            </a:r>
          </a:p>
        </p:txBody>
      </p:sp>
      <p:sp>
        <p:nvSpPr>
          <p:cNvPr id="142339" name="Rectangle 3"/>
          <p:cNvSpPr>
            <a:spLocks noGrp="1" noChangeArrowheads="1"/>
          </p:cNvSpPr>
          <p:nvPr>
            <p:ph type="body" idx="1"/>
          </p:nvPr>
        </p:nvSpPr>
        <p:spPr/>
        <p:txBody>
          <a:bodyPr/>
          <a:lstStyle/>
          <a:p>
            <a:pPr>
              <a:buFont typeface="Wingdings" panose="05000000000000000000" pitchFamily="2" charset="2"/>
              <a:buNone/>
            </a:pPr>
            <a:r>
              <a:rPr lang="ru-RU" altLang="ru-RU" b="1" i="1"/>
              <a:t>Функциональная и структурная организация ЭВМ и ВС, периферийные устройства, организация ввода-вывода</a:t>
            </a:r>
            <a:r>
              <a:rPr lang="ru-RU" altLang="ru-RU"/>
              <a:t>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ru-RU" altLang="ru-RU"/>
              <a:t>Учебные вопросы</a:t>
            </a:r>
            <a:r>
              <a:rPr lang="en-US" altLang="ru-RU"/>
              <a:t>:</a:t>
            </a:r>
            <a:endParaRPr lang="ru-RU" altLang="ru-RU"/>
          </a:p>
        </p:txBody>
      </p:sp>
      <p:sp>
        <p:nvSpPr>
          <p:cNvPr id="171011" name="Rectangle 3"/>
          <p:cNvSpPr>
            <a:spLocks noGrp="1" noChangeArrowheads="1"/>
          </p:cNvSpPr>
          <p:nvPr>
            <p:ph type="body" idx="1"/>
          </p:nvPr>
        </p:nvSpPr>
        <p:spPr/>
        <p:txBody>
          <a:bodyPr/>
          <a:lstStyle/>
          <a:p>
            <a:pPr>
              <a:lnSpc>
                <a:spcPct val="80000"/>
              </a:lnSpc>
            </a:pPr>
            <a:r>
              <a:rPr lang="ru-RU" altLang="ru-RU" sz="2100"/>
              <a:t>Общие принципы функциональной и структурной организации современных ЭВМ и ВС.</a:t>
            </a:r>
            <a:endParaRPr lang="en-US" altLang="ru-RU" sz="2100"/>
          </a:p>
          <a:p>
            <a:pPr>
              <a:lnSpc>
                <a:spcPct val="80000"/>
              </a:lnSpc>
            </a:pPr>
            <a:r>
              <a:rPr lang="ru-RU" altLang="ru-RU" sz="2100"/>
              <a:t>Организация функционирования ЭВМ с магистральной архитектурой.</a:t>
            </a:r>
            <a:endParaRPr lang="en-US" altLang="ru-RU" sz="2100"/>
          </a:p>
          <a:p>
            <a:pPr>
              <a:lnSpc>
                <a:spcPct val="80000"/>
              </a:lnSpc>
            </a:pPr>
            <a:r>
              <a:rPr lang="ru-RU" altLang="ru-RU" sz="2100"/>
              <a:t>Основные характеристики центральных и периферийных устройств, системной шины. </a:t>
            </a:r>
          </a:p>
          <a:p>
            <a:pPr>
              <a:lnSpc>
                <a:spcPct val="80000"/>
              </a:lnSpc>
            </a:pPr>
            <a:r>
              <a:rPr lang="ru-RU" altLang="ru-RU" sz="2100"/>
              <a:t>Взаимодействие центральных и периферийных устройств, организация ввода-вывода информации.</a:t>
            </a:r>
            <a:endParaRPr lang="en-US" altLang="ru-RU" sz="2100"/>
          </a:p>
          <a:p>
            <a:pPr>
              <a:lnSpc>
                <a:spcPct val="80000"/>
              </a:lnSpc>
            </a:pPr>
            <a:r>
              <a:rPr lang="ru-RU" altLang="ru-RU" sz="2100"/>
              <a:t>Классификация периферийных устройств.</a:t>
            </a:r>
            <a:endParaRPr lang="en-US" altLang="ru-RU" sz="2100"/>
          </a:p>
          <a:p>
            <a:pPr>
              <a:lnSpc>
                <a:spcPct val="80000"/>
              </a:lnSpc>
            </a:pPr>
            <a:r>
              <a:rPr lang="ru-RU" altLang="ru-RU" sz="2100"/>
              <a:t>Структурная организация и взаимодействие узлов и устройств ЭВМ при выполнении основных команд ЭВМ.</a:t>
            </a:r>
            <a:endParaRPr lang="en-US" altLang="ru-RU" sz="2100"/>
          </a:p>
          <a:p>
            <a:pPr>
              <a:lnSpc>
                <a:spcPct val="80000"/>
              </a:lnSpc>
            </a:pPr>
            <a:r>
              <a:rPr lang="ru-RU" altLang="ru-RU" sz="2100"/>
              <a:t>Системы адресации.</a:t>
            </a:r>
            <a:endParaRPr lang="en-US" altLang="ru-RU" sz="2100"/>
          </a:p>
          <a:p>
            <a:pPr>
              <a:lnSpc>
                <a:spcPct val="80000"/>
              </a:lnSpc>
            </a:pPr>
            <a:r>
              <a:rPr lang="ru-RU" altLang="ru-RU" sz="2100"/>
              <a:t>Технология выполнения основных команд ЭВМ. </a:t>
            </a:r>
          </a:p>
        </p:txBody>
      </p:sp>
    </p:spTree>
  </p:cSld>
  <p:clrMapOvr>
    <a:masterClrMapping/>
  </p:clrMapOvr>
</p:sld>
</file>

<file path=ppt/theme/theme1.xml><?xml version="1.0" encoding="utf-8"?>
<a:theme xmlns:a="http://schemas.openxmlformats.org/drawingml/2006/main" name="Профиль">
  <a:themeElements>
    <a:clrScheme name="Профиль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Профиль">
      <a:majorFont>
        <a:latin typeface="Verdana"/>
        <a:ea typeface=""/>
        <a:cs typeface=""/>
      </a:majorFont>
      <a:minorFont>
        <a:latin typeface="Verdan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Профиль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Профиль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Профиль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Профиль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Профиль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Профиль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Профиль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Профиль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Профиль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1254</TotalTime>
  <Words>12514</Words>
  <Application>Microsoft Office PowerPoint</Application>
  <PresentationFormat>Экран (4:3)</PresentationFormat>
  <Paragraphs>730</Paragraphs>
  <Slides>171</Slides>
  <Notes>0</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2</vt:i4>
      </vt:variant>
      <vt:variant>
        <vt:lpstr>Заголовки слайдов</vt:lpstr>
      </vt:variant>
      <vt:variant>
        <vt:i4>171</vt:i4>
      </vt:variant>
    </vt:vector>
  </HeadingPairs>
  <TitlesOfParts>
    <vt:vector size="178" baseType="lpstr">
      <vt:lpstr>Arial</vt:lpstr>
      <vt:lpstr>Times New Roman</vt:lpstr>
      <vt:lpstr>Verdana</vt:lpstr>
      <vt:lpstr>Wingdings</vt:lpstr>
      <vt:lpstr>Профиль</vt:lpstr>
      <vt:lpstr>PHOTO-PAINT</vt:lpstr>
      <vt:lpstr>Visio</vt:lpstr>
      <vt:lpstr>ОРГАНИЗАЦИЯ ЭВМ И СИСТЕМ</vt:lpstr>
      <vt:lpstr>Тема 1</vt:lpstr>
      <vt:lpstr>Учебные вопросы:</vt:lpstr>
      <vt:lpstr>Введение</vt:lpstr>
      <vt:lpstr>Архитектура</vt:lpstr>
      <vt:lpstr>Обобщенная структура ЭВМ</vt:lpstr>
      <vt:lpstr>Архитектура</vt:lpstr>
      <vt:lpstr>Алгоритм</vt:lpstr>
      <vt:lpstr>Алгоритм</vt:lpstr>
      <vt:lpstr>Программа</vt:lpstr>
      <vt:lpstr>Архитектурно-функциональные принципы</vt:lpstr>
      <vt:lpstr>Назначение ЭВМ</vt:lpstr>
      <vt:lpstr>Представление информации в ЭВМ</vt:lpstr>
      <vt:lpstr>Показатели качества информации</vt:lpstr>
      <vt:lpstr>Показатели качества</vt:lpstr>
      <vt:lpstr>Показатели качества</vt:lpstr>
      <vt:lpstr>Информатика как технология, сфера народного хозяйства и наука об информации</vt:lpstr>
      <vt:lpstr>Информатика</vt:lpstr>
      <vt:lpstr>ИНформатика</vt:lpstr>
      <vt:lpstr>Информатика</vt:lpstr>
      <vt:lpstr>Информатика</vt:lpstr>
      <vt:lpstr>Информатика</vt:lpstr>
      <vt:lpstr>Систематизация процесса обработки информации - информационные системы (ИС), их структура и классификация</vt:lpstr>
      <vt:lpstr>Систематизация процесса обработки информации - информационные системы (ИС), их структура и классификация</vt:lpstr>
      <vt:lpstr>Систематизация процесса обработки информации - информационные системы (ИС), их структура и классификация</vt:lpstr>
      <vt:lpstr>Систематизация процесса обработки информации - информационные системы (ИС), их структура и классификация</vt:lpstr>
      <vt:lpstr>Систематизация процесса обработки информации - информационные системы (ИС), их структура и классификация</vt:lpstr>
      <vt:lpstr>Классификация, состав и функции ИВС</vt:lpstr>
      <vt:lpstr>Поколения ЭВМ</vt:lpstr>
      <vt:lpstr>Первое поколение</vt:lpstr>
      <vt:lpstr>Второе поколение</vt:lpstr>
      <vt:lpstr>Архитектура второго поколения</vt:lpstr>
      <vt:lpstr>Второе поколение</vt:lpstr>
      <vt:lpstr>Третье поколение</vt:lpstr>
      <vt:lpstr>Архитектура третьего поколения</vt:lpstr>
      <vt:lpstr>Третье поколение</vt:lpstr>
      <vt:lpstr>Четвертое поколение</vt:lpstr>
      <vt:lpstr>Технические характеристики 4-го поколения</vt:lpstr>
      <vt:lpstr>Пятое поколение</vt:lpstr>
      <vt:lpstr>Современные тенденции</vt:lpstr>
      <vt:lpstr>Шестое поколение</vt:lpstr>
      <vt:lpstr>Эволюция ЭВМ и вычислительных систем (ВС)</vt:lpstr>
      <vt:lpstr>Первая настоящая ЭВМ</vt:lpstr>
      <vt:lpstr>Характеристики</vt:lpstr>
      <vt:lpstr>Адамы современных ЭВМ</vt:lpstr>
      <vt:lpstr>Тема 2</vt:lpstr>
      <vt:lpstr>Учебные вопросы:</vt:lpstr>
      <vt:lpstr>Характеристики семейств ЭВМ</vt:lpstr>
      <vt:lpstr>Операционные ресурсы ЭВМ</vt:lpstr>
      <vt:lpstr>Емкость памяти</vt:lpstr>
      <vt:lpstr>Быстродействие ЭВМ</vt:lpstr>
      <vt:lpstr>Смесь Гибсона</vt:lpstr>
      <vt:lpstr>Надежность ЭВМ.</vt:lpstr>
      <vt:lpstr>Отказы</vt:lpstr>
      <vt:lpstr>Показатель стоимости</vt:lpstr>
      <vt:lpstr>Вывод</vt:lpstr>
      <vt:lpstr>График стоимости</vt:lpstr>
      <vt:lpstr>Классификация ЭВМ</vt:lpstr>
      <vt:lpstr>По назначению</vt:lpstr>
      <vt:lpstr>По принципу действия</vt:lpstr>
      <vt:lpstr>По размерам и функциональным возможностям </vt:lpstr>
      <vt:lpstr>Большие ЭВМ </vt:lpstr>
      <vt:lpstr>Малые ЭВМ </vt:lpstr>
      <vt:lpstr>Супер ЭВМ </vt:lpstr>
      <vt:lpstr>Микро ЭВМ или персональный компьютер </vt:lpstr>
      <vt:lpstr>Термины микроЭВМ</vt:lpstr>
      <vt:lpstr>Специальные ЭВМ </vt:lpstr>
      <vt:lpstr>Альтернативная классификация</vt:lpstr>
      <vt:lpstr>Альтернативная классификация</vt:lpstr>
      <vt:lpstr>Способ структурной организации</vt:lpstr>
      <vt:lpstr>По режиму и месту работы</vt:lpstr>
      <vt:lpstr>По функциям , выполняемым в многомашинных системах ( комплексах ) </vt:lpstr>
      <vt:lpstr>Виды серверов 1</vt:lpstr>
      <vt:lpstr>Виды серверов 2</vt:lpstr>
      <vt:lpstr>Виды серверов 3</vt:lpstr>
      <vt:lpstr>Виды серверов 4</vt:lpstr>
      <vt:lpstr>Виды серверов 5</vt:lpstr>
      <vt:lpstr>Виды серверов 6</vt:lpstr>
      <vt:lpstr>Требования к ИВС, определяющие класс используемых ЭВМ</vt:lpstr>
      <vt:lpstr>Масштабируемость ИВС</vt:lpstr>
      <vt:lpstr>Масштабируемость</vt:lpstr>
      <vt:lpstr>Совместимость и мобильность программного обеспечения</vt:lpstr>
      <vt:lpstr>Классификация персональных компьютеров (ПК)</vt:lpstr>
      <vt:lpstr>Понятие о суперЭВМ, мини- и микроЭВМ, особенности их архитектуры</vt:lpstr>
      <vt:lpstr>Понятие о суперЭВМ, мини- и микроЭВМ, особенности их архитектуры (2)</vt:lpstr>
      <vt:lpstr>Понятие о суперЭВМ, мини- и микроЭВМ, особенности их архитектуры (3)</vt:lpstr>
      <vt:lpstr>Понятие о суперЭВМ, мини- и микроЭВМ, особенности их архитектуры (4)</vt:lpstr>
      <vt:lpstr>Тема 3</vt:lpstr>
      <vt:lpstr>Учебные вопросы:</vt:lpstr>
      <vt:lpstr>Обобщенная структурная схема ЭВМ</vt:lpstr>
      <vt:lpstr>Состав устройств, их назначение и взаимодействие</vt:lpstr>
      <vt:lpstr>Принцип программного управления</vt:lpstr>
      <vt:lpstr>Фон-Неймановская архитектура ЭВМ</vt:lpstr>
      <vt:lpstr>Фон-Неймановская архитектура ЭВМ</vt:lpstr>
      <vt:lpstr>Фон-Неймановская архитектура ЭВМ (2)</vt:lpstr>
      <vt:lpstr>Последовательность прохождения информации при обработке на ЭВМ</vt:lpstr>
      <vt:lpstr>Принципы создания элементов структур современных ЭВМ: модульность построения, магистральность, иерархия управления</vt:lpstr>
      <vt:lpstr>Тема 4</vt:lpstr>
      <vt:lpstr>Учебные вопросы:</vt:lpstr>
      <vt:lpstr>Общие принципы функциональной и структурной организации современных ЭВМ и ВС</vt:lpstr>
      <vt:lpstr>Общие принципы функциональной и структурной организации современных ЭВМ и ВС</vt:lpstr>
      <vt:lpstr>Организация функционирования ЭВМ с магистральной архитектурой</vt:lpstr>
      <vt:lpstr>Организация функционирования ЭВМ с магистральной архитектурой</vt:lpstr>
      <vt:lpstr>Организация функционирования ЭВМ с магистральной архитектурой</vt:lpstr>
      <vt:lpstr>Основные характеристики центральных и периферийных устройств, системной шины</vt:lpstr>
      <vt:lpstr>Взаимодействие центральных и периферийных устройств, организация ввода-вывода информации</vt:lpstr>
      <vt:lpstr>Классификация периферийных устройств</vt:lpstr>
      <vt:lpstr>Структурная организация и взаимодействие узлов и устройств ЭВМ при выполнении основных команд ЭВМ</vt:lpstr>
      <vt:lpstr>Системы адресации</vt:lpstr>
      <vt:lpstr>Системы адресации</vt:lpstr>
      <vt:lpstr>Адресация</vt:lpstr>
      <vt:lpstr>Технология выполнения основных команд ЭВМ</vt:lpstr>
      <vt:lpstr>Тема 5</vt:lpstr>
      <vt:lpstr>Учебные вопросы:</vt:lpstr>
      <vt:lpstr>Назначение и структура центрального процессора (ЦП), состав устройств</vt:lpstr>
      <vt:lpstr>Центральное устройство управления (УУ)</vt:lpstr>
      <vt:lpstr>Арифметико-логическое устройство (АЛУ): назначение, основные характеристики, обобщенная структурная схема</vt:lpstr>
      <vt:lpstr>Арифметико-логическое устройство (АЛУ): назначение, основные характеристики, обобщенная структурная схема</vt:lpstr>
      <vt:lpstr>Арифметико-логическое устройство (АЛУ): назначение</vt:lpstr>
      <vt:lpstr>Арифметико-логическое устройство (АЛУ): основные характеристики</vt:lpstr>
      <vt:lpstr>Арифметико-логическое устройство (АЛУ): обобщенная структурная схема</vt:lpstr>
      <vt:lpstr>Структурная схема АЛУ</vt:lpstr>
      <vt:lpstr>Альтернативная структурная схема АЛУ</vt:lpstr>
      <vt:lpstr>Презентация PowerPoint</vt:lpstr>
      <vt:lpstr>Взаимодействие блоков АЛУ при выполнении различных арифметических и логических операций </vt:lpstr>
      <vt:lpstr>Центральное Устройство Управления </vt:lpstr>
      <vt:lpstr>Структура ЦУУ </vt:lpstr>
      <vt:lpstr>ЦУУ</vt:lpstr>
      <vt:lpstr>АЛУ</vt:lpstr>
      <vt:lpstr>АЛУ (2)</vt:lpstr>
      <vt:lpstr>АЛУ 3</vt:lpstr>
      <vt:lpstr>Назначение и классификация АЛУ </vt:lpstr>
      <vt:lpstr>АЛУ с непосредственными связями</vt:lpstr>
      <vt:lpstr>АЛУ магистральной структуры </vt:lpstr>
      <vt:lpstr>Структура АЛУ для сложения и вычитания чисел с фиксированной запятой </vt:lpstr>
      <vt:lpstr>Алгоритм сложения и вычитания чисел с фиксированной запятой</vt:lpstr>
      <vt:lpstr>Алгоритм сложения и вычитания чисел с фиксированной запятой (2)</vt:lpstr>
      <vt:lpstr>Структура АЛУ для умножения чисел с фиксированной запятой</vt:lpstr>
      <vt:lpstr>умножение чисел с фиксированной запятой </vt:lpstr>
      <vt:lpstr>Архитектура и микроархитектура процессора</vt:lpstr>
      <vt:lpstr>Список команд МП</vt:lpstr>
      <vt:lpstr>RISC- и CISC-процессоры, их использование в ПЭВМ будущих поколений</vt:lpstr>
      <vt:lpstr>CISC</vt:lpstr>
      <vt:lpstr>CISC</vt:lpstr>
      <vt:lpstr>RISC</vt:lpstr>
      <vt:lpstr>RISC</vt:lpstr>
      <vt:lpstr>Схема идеального RISC МП</vt:lpstr>
      <vt:lpstr>CISC против RISC</vt:lpstr>
      <vt:lpstr>Структура базового микропроцессора (МП) современных моделей для IMB-совместимых ПЭВМ, взаимодействие его узлов и блоков</vt:lpstr>
      <vt:lpstr>Параметры микропроцессоров</vt:lpstr>
      <vt:lpstr>Параметры микропроцессоров</vt:lpstr>
      <vt:lpstr>Параметры микропроцессоров</vt:lpstr>
      <vt:lpstr>Кэш-память</vt:lpstr>
      <vt:lpstr>Конвейеризация</vt:lpstr>
      <vt:lpstr>Конвейеризация в 286</vt:lpstr>
      <vt:lpstr>Конвейеризация в 486</vt:lpstr>
      <vt:lpstr>Конвейеризация в Pentium </vt:lpstr>
      <vt:lpstr>Конвейеризация в Pentium</vt:lpstr>
      <vt:lpstr>Конвейеризация в Pentium</vt:lpstr>
      <vt:lpstr>Динамическое (спекулятивное) исполнение</vt:lpstr>
      <vt:lpstr>Особенности P6</vt:lpstr>
      <vt:lpstr>Особенности P6</vt:lpstr>
      <vt:lpstr>Разрядность</vt:lpstr>
      <vt:lpstr>Блок схема микропроцессора Pentium Pro </vt:lpstr>
      <vt:lpstr>Технология производства МП</vt:lpstr>
      <vt:lpstr>Технология производства</vt:lpstr>
      <vt:lpstr>Закон Мура</vt:lpstr>
      <vt:lpstr>Закон Мура</vt:lpstr>
      <vt:lpstr>Закон Мура</vt:lpstr>
      <vt:lpstr>Система прерываний и приоритетов, их назначение</vt:lpstr>
      <vt:lpstr>Виды прерываний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Архитектура ЭВМ и систем</dc:title>
  <dc:creator>Igor</dc:creator>
  <cp:lastModifiedBy>Пользователь Windows</cp:lastModifiedBy>
  <cp:revision>27</cp:revision>
  <dcterms:created xsi:type="dcterms:W3CDTF">2010-03-19T08:53:20Z</dcterms:created>
  <dcterms:modified xsi:type="dcterms:W3CDTF">2020-09-21T08:00:28Z</dcterms:modified>
</cp:coreProperties>
</file>