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636" y="72390"/>
            <a:ext cx="8656726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14" y="1334388"/>
            <a:ext cx="3956685" cy="4494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890" y="16636"/>
            <a:ext cx="8256219" cy="98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1606930"/>
            <a:ext cx="8485505" cy="257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75.png"/><Relationship Id="rId7" Type="http://schemas.openxmlformats.org/officeDocument/2006/relationships/image" Target="../media/image78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65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0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9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90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jp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3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Sony" TargetMode="External"/><Relationship Id="rId2" Type="http://schemas.openxmlformats.org/officeDocument/2006/relationships/hyperlink" Target="http://ru.wikipedia.org/wiki/Ap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Creative_Technology" TargetMode="External"/><Relationship Id="rId5" Type="http://schemas.openxmlformats.org/officeDocument/2006/relationships/hyperlink" Target="http://ru.wikipedia.org/wiki/Texas_Instruments" TargetMode="External"/><Relationship Id="rId4" Type="http://schemas.openxmlformats.org/officeDocument/2006/relationships/hyperlink" Target="http://ru.wikipedia.org/wiki/Yamaha" TargetMode="Externa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0.jpg"/><Relationship Id="rId4" Type="http://schemas.openxmlformats.org/officeDocument/2006/relationships/image" Target="../media/image119.jp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4.jpg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470" y="1453769"/>
            <a:ext cx="52368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dirty="0">
                <a:latin typeface="Arial"/>
                <a:cs typeface="Arial"/>
              </a:rPr>
              <a:t>«</a:t>
            </a:r>
            <a:r>
              <a:rPr lang="ru-RU" sz="2000" dirty="0">
                <a:solidFill>
                  <a:srgbClr val="0066FF"/>
                </a:solidFill>
              </a:rPr>
              <a:t>ОРГАНИЗАЦИЯ ЭВМ И СИСТЕМ»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8644" y="2333752"/>
            <a:ext cx="487680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МОДУЛЬ </a:t>
            </a:r>
            <a:r>
              <a:rPr sz="2000" b="1" dirty="0">
                <a:latin typeface="Arial"/>
                <a:cs typeface="Arial"/>
              </a:rPr>
              <a:t>3 </a:t>
            </a:r>
            <a:r>
              <a:rPr sz="2000" b="1" spc="-10" dirty="0">
                <a:latin typeface="Arial"/>
                <a:cs typeface="Arial"/>
              </a:rPr>
              <a:t>Интерфейсы </a:t>
            </a:r>
            <a:r>
              <a:rPr sz="2000" b="1" dirty="0">
                <a:latin typeface="Arial"/>
                <a:cs typeface="Arial"/>
              </a:rPr>
              <a:t>ПЭВМ IBM </a:t>
            </a:r>
            <a:r>
              <a:rPr sz="2000" b="1" spc="-5" dirty="0">
                <a:latin typeface="Arial"/>
                <a:cs typeface="Arial"/>
              </a:rPr>
              <a:t>PC  </a:t>
            </a:r>
            <a:r>
              <a:rPr sz="2000" b="1" spc="-30" dirty="0">
                <a:latin typeface="Arial"/>
                <a:cs typeface="Arial"/>
              </a:rPr>
              <a:t>РАЗДЕЛ </a:t>
            </a:r>
            <a:r>
              <a:rPr sz="2000" b="1" dirty="0">
                <a:latin typeface="Arial"/>
                <a:cs typeface="Arial"/>
              </a:rPr>
              <a:t>4 </a:t>
            </a:r>
            <a:r>
              <a:rPr sz="2000" b="1" spc="-10" dirty="0">
                <a:latin typeface="Arial"/>
                <a:cs typeface="Arial"/>
              </a:rPr>
              <a:t>Интерфейсы </a:t>
            </a:r>
            <a:r>
              <a:rPr sz="2000" b="1" dirty="0">
                <a:latin typeface="Arial"/>
                <a:cs typeface="Arial"/>
              </a:rPr>
              <a:t>и шины ПЭВМ  ТЕМА 9 «Шинная организация ПЭВМ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»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(лекция)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4153" y="5700877"/>
            <a:ext cx="23952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к.т.н. </a:t>
            </a:r>
            <a:r>
              <a:rPr sz="2000" spc="-15" dirty="0">
                <a:latin typeface="Arial"/>
                <a:cs typeface="Arial"/>
              </a:rPr>
              <a:t>ПОГУДИН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А.Л.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65886"/>
            <a:ext cx="8478520" cy="528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Операции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на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шине называют</a:t>
            </a:r>
            <a:r>
              <a:rPr sz="28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транзакциями.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2475230" algn="l"/>
                <a:tab pos="3683000" algn="l"/>
                <a:tab pos="5956935" algn="l"/>
                <a:tab pos="6654800" algn="l"/>
              </a:tabLst>
            </a:pP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Основные	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виды	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транзакций	</a:t>
            </a:r>
            <a:r>
              <a:rPr sz="2800" spc="-5" dirty="0">
                <a:latin typeface="Times New Roman"/>
                <a:cs typeface="Times New Roman"/>
              </a:rPr>
              <a:t>—	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транзакции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чтения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транзакции</a:t>
            </a:r>
            <a:r>
              <a:rPr sz="2800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записи.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Если </a:t>
            </a:r>
            <a:r>
              <a:rPr sz="2800" spc="-5" dirty="0">
                <a:latin typeface="Times New Roman"/>
                <a:cs typeface="Times New Roman"/>
              </a:rPr>
              <a:t>в </a:t>
            </a:r>
            <a:r>
              <a:rPr sz="2800" dirty="0">
                <a:latin typeface="Times New Roman"/>
                <a:cs typeface="Times New Roman"/>
              </a:rPr>
              <a:t>обмене </a:t>
            </a:r>
            <a:r>
              <a:rPr sz="2800" spc="-15" dirty="0">
                <a:latin typeface="Times New Roman"/>
                <a:cs typeface="Times New Roman"/>
              </a:rPr>
              <a:t>участвует </a:t>
            </a:r>
            <a:r>
              <a:rPr sz="2800" dirty="0">
                <a:latin typeface="Times New Roman"/>
                <a:cs typeface="Times New Roman"/>
              </a:rPr>
              <a:t>устройство </a:t>
            </a:r>
            <a:r>
              <a:rPr sz="2800" spc="-5" dirty="0">
                <a:latin typeface="Times New Roman"/>
                <a:cs typeface="Times New Roman"/>
              </a:rPr>
              <a:t>вво­да/вывода,  </a:t>
            </a:r>
            <a:r>
              <a:rPr sz="2800" spc="-10" dirty="0">
                <a:latin typeface="Times New Roman"/>
                <a:cs typeface="Times New Roman"/>
              </a:rPr>
              <a:t>можно </a:t>
            </a:r>
            <a:r>
              <a:rPr sz="2800" spc="-5" dirty="0">
                <a:latin typeface="Times New Roman"/>
                <a:cs typeface="Times New Roman"/>
              </a:rPr>
              <a:t>говорить о </a:t>
            </a:r>
            <a:r>
              <a:rPr sz="2800" i="1" spc="5" dirty="0">
                <a:latin typeface="Times New Roman"/>
                <a:cs typeface="Times New Roman"/>
              </a:rPr>
              <a:t>транзакциях </a:t>
            </a:r>
            <a:r>
              <a:rPr sz="2800" i="1" spc="-10" dirty="0">
                <a:latin typeface="Times New Roman"/>
                <a:cs typeface="Times New Roman"/>
              </a:rPr>
              <a:t>ввода </a:t>
            </a:r>
            <a:r>
              <a:rPr sz="2800" spc="-5" dirty="0">
                <a:latin typeface="Times New Roman"/>
                <a:cs typeface="Times New Roman"/>
              </a:rPr>
              <a:t>и </a:t>
            </a:r>
            <a:r>
              <a:rPr sz="2800" i="1" spc="-5" dirty="0">
                <a:latin typeface="Times New Roman"/>
                <a:cs typeface="Times New Roman"/>
              </a:rPr>
              <a:t>вывода, </a:t>
            </a:r>
            <a:r>
              <a:rPr sz="2800" spc="10" dirty="0">
                <a:latin typeface="Times New Roman"/>
                <a:cs typeface="Times New Roman"/>
              </a:rPr>
              <a:t>по  </a:t>
            </a:r>
            <a:r>
              <a:rPr sz="2800" spc="-10" dirty="0">
                <a:latin typeface="Times New Roman"/>
                <a:cs typeface="Times New Roman"/>
              </a:rPr>
              <a:t>сути </a:t>
            </a:r>
            <a:r>
              <a:rPr sz="2800" spc="5" dirty="0">
                <a:latin typeface="Times New Roman"/>
                <a:cs typeface="Times New Roman"/>
              </a:rPr>
              <a:t>эквивалентных транзакциям чтения </a:t>
            </a:r>
            <a:r>
              <a:rPr sz="2800" spc="-5" dirty="0">
                <a:latin typeface="Times New Roman"/>
                <a:cs typeface="Times New Roman"/>
              </a:rPr>
              <a:t>и записи  </a:t>
            </a:r>
            <a:r>
              <a:rPr sz="2800" spc="5" dirty="0">
                <a:latin typeface="Times New Roman"/>
                <a:cs typeface="Times New Roman"/>
              </a:rPr>
              <a:t>соответственно.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Шинная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транзакция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включает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себя 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две </a:t>
            </a:r>
            <a:r>
              <a:rPr sz="2800" b="1" spc="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части</a:t>
            </a:r>
            <a:r>
              <a:rPr sz="2800" spc="1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посылку </a:t>
            </a:r>
            <a:r>
              <a:rPr sz="28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адреса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прием (или посылку)</a:t>
            </a:r>
            <a:r>
              <a:rPr sz="2800" b="1" spc="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данных.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0048" y="576072"/>
            <a:ext cx="1653539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6076" y="576072"/>
            <a:ext cx="2641092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9655" y="576072"/>
            <a:ext cx="809244" cy="81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545" y="724661"/>
            <a:ext cx="29857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C00000"/>
                </a:solidFill>
              </a:rPr>
              <a:t>PCI</a:t>
            </a:r>
            <a:r>
              <a:rPr sz="4000" spc="-9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Express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706323" y="1706626"/>
            <a:ext cx="16319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ерфейс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092" y="1706626"/>
            <a:ext cx="36080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1360" algn="l"/>
                <a:tab pos="2022475" algn="l"/>
              </a:tabLst>
            </a:pPr>
            <a:r>
              <a:rPr sz="2400" spc="-5" dirty="0">
                <a:latin typeface="Arial"/>
                <a:cs typeface="Arial"/>
              </a:rPr>
              <a:t>PC</a:t>
            </a:r>
            <a:r>
              <a:rPr sz="2400" dirty="0">
                <a:latin typeface="Arial"/>
                <a:cs typeface="Arial"/>
              </a:rPr>
              <a:t>I	Ex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ress	исп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ль</a:t>
            </a:r>
            <a:r>
              <a:rPr sz="2400" spc="-25" dirty="0">
                <a:latin typeface="Arial"/>
                <a:cs typeface="Arial"/>
              </a:rPr>
              <a:t>зу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819" y="1706626"/>
            <a:ext cx="23717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66570" algn="l"/>
              </a:tabLst>
            </a:pPr>
            <a:r>
              <a:rPr sz="2400" spc="10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20" dirty="0">
                <a:latin typeface="Arial"/>
                <a:cs typeface="Arial"/>
              </a:rPr>
              <a:t>ц</a:t>
            </a:r>
            <a:r>
              <a:rPr sz="2400" dirty="0">
                <a:latin typeface="Arial"/>
                <a:cs typeface="Arial"/>
              </a:rPr>
              <a:t>е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dirty="0">
                <a:latin typeface="Arial"/>
                <a:cs typeface="Arial"/>
              </a:rPr>
              <a:t>цию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2072385"/>
            <a:ext cx="10102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дна</a:t>
            </a:r>
            <a:r>
              <a:rPr sz="2400" spc="10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992" y="2072385"/>
            <a:ext cx="17113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физическая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0705" y="2072385"/>
            <a:ext cx="47974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4545" algn="l"/>
                <a:tab pos="2952750" algn="l"/>
              </a:tabLst>
            </a:pPr>
            <a:r>
              <a:rPr sz="2400" dirty="0">
                <a:latin typeface="Arial"/>
                <a:cs typeface="Arial"/>
              </a:rPr>
              <a:t>их	</a:t>
            </a:r>
            <a:r>
              <a:rPr sz="2400" spc="-5" dirty="0">
                <a:latin typeface="Arial"/>
                <a:cs typeface="Arial"/>
              </a:rPr>
              <a:t>реализация	кардинально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267" y="2438400"/>
            <a:ext cx="8413750" cy="293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отличается. </a:t>
            </a:r>
            <a:r>
              <a:rPr sz="2400" spc="-5" dirty="0">
                <a:latin typeface="Arial"/>
                <a:cs typeface="Arial"/>
              </a:rPr>
              <a:t>На </a:t>
            </a:r>
            <a:r>
              <a:rPr sz="2400" dirty="0">
                <a:latin typeface="Arial"/>
                <a:cs typeface="Arial"/>
              </a:rPr>
              <a:t>физическом </a:t>
            </a:r>
            <a:r>
              <a:rPr sz="2400" spc="-10" dirty="0">
                <a:latin typeface="Arial"/>
                <a:cs typeface="Arial"/>
              </a:rPr>
              <a:t>уровне PCI </a:t>
            </a:r>
            <a:r>
              <a:rPr sz="2400" spc="-5" dirty="0">
                <a:latin typeface="Arial"/>
                <a:cs typeface="Arial"/>
              </a:rPr>
              <a:t>Express  </a:t>
            </a:r>
            <a:r>
              <a:rPr sz="2400" spc="-20" dirty="0">
                <a:latin typeface="Arial"/>
                <a:cs typeface="Arial"/>
              </a:rPr>
              <a:t>представляет </a:t>
            </a:r>
            <a:r>
              <a:rPr sz="2400" dirty="0">
                <a:latin typeface="Arial"/>
                <a:cs typeface="Arial"/>
              </a:rPr>
              <a:t>собой </a:t>
            </a:r>
            <a:r>
              <a:rPr sz="2400" spc="-5" dirty="0">
                <a:latin typeface="Arial"/>
                <a:cs typeface="Arial"/>
              </a:rPr>
              <a:t>не </a:t>
            </a:r>
            <a:r>
              <a:rPr sz="2400" spc="-50" dirty="0">
                <a:latin typeface="Arial"/>
                <a:cs typeface="Arial"/>
              </a:rPr>
              <a:t>шину, </a:t>
            </a:r>
            <a:r>
              <a:rPr sz="2400" spc="-5" dirty="0">
                <a:latin typeface="Arial"/>
                <a:cs typeface="Arial"/>
              </a:rPr>
              <a:t>а </a:t>
            </a:r>
            <a:r>
              <a:rPr sz="2400" dirty="0">
                <a:latin typeface="Arial"/>
                <a:cs typeface="Arial"/>
              </a:rPr>
              <a:t>некое </a:t>
            </a:r>
            <a:r>
              <a:rPr sz="2400" spc="-10" dirty="0">
                <a:latin typeface="Arial"/>
                <a:cs typeface="Arial"/>
              </a:rPr>
              <a:t>подобие </a:t>
            </a:r>
            <a:r>
              <a:rPr sz="2400" spc="-30" dirty="0">
                <a:latin typeface="Arial"/>
                <a:cs typeface="Arial"/>
              </a:rPr>
              <a:t>сетевого  </a:t>
            </a:r>
            <a:r>
              <a:rPr sz="2400" spc="-10" dirty="0">
                <a:latin typeface="Arial"/>
                <a:cs typeface="Arial"/>
              </a:rPr>
              <a:t>взаимодействия </a:t>
            </a:r>
            <a:r>
              <a:rPr sz="2400" spc="-5" dirty="0">
                <a:latin typeface="Arial"/>
                <a:cs typeface="Arial"/>
              </a:rPr>
              <a:t>на </a:t>
            </a:r>
            <a:r>
              <a:rPr sz="2400" spc="-10" dirty="0">
                <a:latin typeface="Arial"/>
                <a:cs typeface="Arial"/>
              </a:rPr>
              <a:t>основе </a:t>
            </a:r>
            <a:r>
              <a:rPr sz="2400" spc="-20" dirty="0">
                <a:latin typeface="Arial"/>
                <a:cs typeface="Arial"/>
              </a:rPr>
              <a:t>последовательного </a:t>
            </a:r>
            <a:r>
              <a:rPr sz="2400" spc="-15" dirty="0">
                <a:latin typeface="Arial"/>
                <a:cs typeface="Arial"/>
              </a:rPr>
              <a:t>протокола.  </a:t>
            </a:r>
            <a:r>
              <a:rPr sz="2400" spc="5" dirty="0">
                <a:latin typeface="Arial"/>
                <a:cs typeface="Arial"/>
              </a:rPr>
              <a:t>Высокое </a:t>
            </a:r>
            <a:r>
              <a:rPr sz="2400" spc="-5" dirty="0">
                <a:latin typeface="Arial"/>
                <a:cs typeface="Arial"/>
              </a:rPr>
              <a:t>быстродействие PCI Express </a:t>
            </a:r>
            <a:r>
              <a:rPr sz="2400" spc="-25" dirty="0">
                <a:latin typeface="Arial"/>
                <a:cs typeface="Arial"/>
              </a:rPr>
              <a:t>позволяет  </a:t>
            </a:r>
            <a:r>
              <a:rPr sz="2400" spc="-10" dirty="0">
                <a:latin typeface="Arial"/>
                <a:cs typeface="Arial"/>
              </a:rPr>
              <a:t>отказаться </a:t>
            </a:r>
            <a:r>
              <a:rPr sz="2400" spc="-30" dirty="0">
                <a:latin typeface="Arial"/>
                <a:cs typeface="Arial"/>
              </a:rPr>
              <a:t>от </a:t>
            </a:r>
            <a:r>
              <a:rPr sz="2400" spc="-10" dirty="0">
                <a:latin typeface="Arial"/>
                <a:cs typeface="Arial"/>
              </a:rPr>
              <a:t>других </a:t>
            </a:r>
            <a:r>
              <a:rPr sz="2400" spc="-5" dirty="0">
                <a:latin typeface="Arial"/>
                <a:cs typeface="Arial"/>
              </a:rPr>
              <a:t>системных </a:t>
            </a:r>
            <a:r>
              <a:rPr sz="2400" dirty="0">
                <a:latin typeface="Arial"/>
                <a:cs typeface="Arial"/>
              </a:rPr>
              <a:t>интерфейсов </a:t>
            </a:r>
            <a:r>
              <a:rPr sz="2400" spc="-65" dirty="0">
                <a:latin typeface="Arial"/>
                <a:cs typeface="Arial"/>
              </a:rPr>
              <a:t>(AGP, </a:t>
            </a:r>
            <a:r>
              <a:rPr sz="2400" spc="-5" dirty="0">
                <a:latin typeface="Arial"/>
                <a:cs typeface="Arial"/>
              </a:rPr>
              <a:t>PCI),  </a:t>
            </a:r>
            <a:r>
              <a:rPr sz="2400" spc="-10" dirty="0">
                <a:latin typeface="Arial"/>
                <a:cs typeface="Arial"/>
              </a:rPr>
              <a:t>что </a:t>
            </a:r>
            <a:r>
              <a:rPr sz="2400" spc="-25" dirty="0">
                <a:latin typeface="Arial"/>
                <a:cs typeface="Arial"/>
              </a:rPr>
              <a:t>дает </a:t>
            </a:r>
            <a:r>
              <a:rPr sz="2400" spc="-10" dirty="0">
                <a:latin typeface="Arial"/>
                <a:cs typeface="Arial"/>
              </a:rPr>
              <a:t>возможность также отказаться </a:t>
            </a:r>
            <a:r>
              <a:rPr sz="2400" spc="-30" dirty="0">
                <a:latin typeface="Arial"/>
                <a:cs typeface="Arial"/>
              </a:rPr>
              <a:t>от </a:t>
            </a:r>
            <a:r>
              <a:rPr sz="2400" spc="-15" dirty="0">
                <a:latin typeface="Arial"/>
                <a:cs typeface="Arial"/>
              </a:rPr>
              <a:t>деления  </a:t>
            </a:r>
            <a:r>
              <a:rPr sz="2400" spc="-10" dirty="0">
                <a:latin typeface="Arial"/>
                <a:cs typeface="Arial"/>
              </a:rPr>
              <a:t>системного </a:t>
            </a:r>
            <a:r>
              <a:rPr sz="2400" spc="-20" dirty="0">
                <a:latin typeface="Arial"/>
                <a:cs typeface="Arial"/>
              </a:rPr>
              <a:t>чипсета </a:t>
            </a:r>
            <a:r>
              <a:rPr sz="2400" spc="-5" dirty="0">
                <a:latin typeface="Arial"/>
                <a:cs typeface="Arial"/>
              </a:rPr>
              <a:t>на северный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южный </a:t>
            </a:r>
            <a:r>
              <a:rPr sz="2400" dirty="0">
                <a:latin typeface="Arial"/>
                <a:cs typeface="Arial"/>
              </a:rPr>
              <a:t>мосты </a:t>
            </a:r>
            <a:r>
              <a:rPr sz="2400" spc="-5" dirty="0">
                <a:latin typeface="Arial"/>
                <a:cs typeface="Arial"/>
              </a:rPr>
              <a:t>в </a:t>
            </a:r>
            <a:r>
              <a:rPr sz="2400" spc="-15" dirty="0">
                <a:latin typeface="Arial"/>
                <a:cs typeface="Arial"/>
              </a:rPr>
              <a:t>пользу  </a:t>
            </a:r>
            <a:r>
              <a:rPr sz="2400" spc="-20" dirty="0">
                <a:latin typeface="Arial"/>
                <a:cs typeface="Arial"/>
              </a:rPr>
              <a:t>единого </a:t>
            </a:r>
            <a:r>
              <a:rPr sz="2400" spc="-5" dirty="0">
                <a:latin typeface="Arial"/>
                <a:cs typeface="Arial"/>
              </a:rPr>
              <a:t>контроллера </a:t>
            </a:r>
            <a:r>
              <a:rPr sz="2400" spc="-10" dirty="0">
                <a:latin typeface="Arial"/>
                <a:cs typeface="Arial"/>
              </a:rPr>
              <a:t>PCI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1765935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Интерфейс</a:t>
            </a:r>
            <a:r>
              <a:rPr sz="4400" i="1" spc="-95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PCI-E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83820" marR="5080" indent="-1905" algn="ctr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 видеоадаптеров и других  высокоскоростных</a:t>
            </a:r>
            <a:r>
              <a:rPr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0000"/>
                </a:solidFill>
                <a:latin typeface="Verdana"/>
                <a:cs typeface="Verdana"/>
              </a:rPr>
              <a:t>устройств</a:t>
            </a:r>
            <a:r>
              <a:rPr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0000"/>
                </a:solidFill>
                <a:latin typeface="Verdana"/>
                <a:cs typeface="Verdana"/>
              </a:rPr>
              <a:t>(SCSI,  </a:t>
            </a:r>
            <a:r>
              <a:rPr spc="-105" dirty="0">
                <a:solidFill>
                  <a:srgbClr val="FF0000"/>
                </a:solidFill>
                <a:latin typeface="Verdana"/>
                <a:cs typeface="Verdana"/>
              </a:rPr>
              <a:t>SATA </a:t>
            </a:r>
            <a:r>
              <a:rPr dirty="0">
                <a:solidFill>
                  <a:srgbClr val="FF0000"/>
                </a:solidFill>
                <a:latin typeface="Verdana"/>
                <a:cs typeface="Verdana"/>
              </a:rPr>
              <a:t>и</a:t>
            </a:r>
            <a:r>
              <a:rPr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FF0000"/>
                </a:solidFill>
                <a:latin typeface="Verdana"/>
                <a:cs typeface="Verdana"/>
              </a:rPr>
              <a:t>т.д.).</a:t>
            </a: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3447" y="3772471"/>
            <a:ext cx="6544691" cy="223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875029"/>
            <a:ext cx="848360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>
              <a:lnSpc>
                <a:spcPct val="100000"/>
              </a:lnSpc>
              <a:tabLst>
                <a:tab pos="1911350" algn="l"/>
                <a:tab pos="4573270" algn="l"/>
                <a:tab pos="7133590" algn="l"/>
              </a:tabLst>
            </a:pPr>
            <a:r>
              <a:rPr sz="2400" b="0" spc="-20" dirty="0">
                <a:latin typeface="Arial"/>
                <a:cs typeface="Arial"/>
              </a:rPr>
              <a:t>Одна </a:t>
            </a:r>
            <a:r>
              <a:rPr sz="2400" b="0" dirty="0">
                <a:latin typeface="Arial"/>
                <a:cs typeface="Arial"/>
              </a:rPr>
              <a:t>из </a:t>
            </a:r>
            <a:r>
              <a:rPr sz="2400" b="0" spc="-5" dirty="0">
                <a:latin typeface="Arial"/>
                <a:cs typeface="Arial"/>
              </a:rPr>
              <a:t>концептуальных особенностей интерфейса PCI  </a:t>
            </a:r>
            <a:r>
              <a:rPr sz="2400" b="0" dirty="0">
                <a:latin typeface="Arial"/>
                <a:cs typeface="Arial"/>
              </a:rPr>
              <a:t>Ex</a:t>
            </a:r>
            <a:r>
              <a:rPr sz="2400" b="0" spc="-10" dirty="0">
                <a:latin typeface="Arial"/>
                <a:cs typeface="Arial"/>
              </a:rPr>
              <a:t>p</a:t>
            </a:r>
            <a:r>
              <a:rPr sz="2400" b="0" dirty="0">
                <a:latin typeface="Arial"/>
                <a:cs typeface="Arial"/>
              </a:rPr>
              <a:t>ress,	п</a:t>
            </a:r>
            <a:r>
              <a:rPr sz="2400" b="0" spc="-35" dirty="0">
                <a:latin typeface="Arial"/>
                <a:cs typeface="Arial"/>
              </a:rPr>
              <a:t>о</a:t>
            </a:r>
            <a:r>
              <a:rPr sz="2400" b="0" spc="-5" dirty="0">
                <a:latin typeface="Arial"/>
                <a:cs typeface="Arial"/>
              </a:rPr>
              <a:t>з</a:t>
            </a:r>
            <a:r>
              <a:rPr sz="2400" b="0" spc="-30" dirty="0">
                <a:latin typeface="Arial"/>
                <a:cs typeface="Arial"/>
              </a:rPr>
              <a:t>в</a:t>
            </a:r>
            <a:r>
              <a:rPr sz="2400" b="0" spc="-70" dirty="0">
                <a:latin typeface="Arial"/>
                <a:cs typeface="Arial"/>
              </a:rPr>
              <a:t>о</a:t>
            </a:r>
            <a:r>
              <a:rPr sz="2400" b="0" dirty="0">
                <a:latin typeface="Arial"/>
                <a:cs typeface="Arial"/>
              </a:rPr>
              <a:t>ляющая	с</a:t>
            </a:r>
            <a:r>
              <a:rPr sz="2400" b="0" spc="-15" dirty="0">
                <a:latin typeface="Arial"/>
                <a:cs typeface="Arial"/>
              </a:rPr>
              <a:t>у</a:t>
            </a:r>
            <a:r>
              <a:rPr sz="2400" b="0" spc="-20" dirty="0">
                <a:latin typeface="Arial"/>
                <a:cs typeface="Arial"/>
              </a:rPr>
              <a:t>щ</a:t>
            </a:r>
            <a:r>
              <a:rPr sz="2400" b="0" spc="-5" dirty="0">
                <a:latin typeface="Arial"/>
                <a:cs typeface="Arial"/>
              </a:rPr>
              <a:t>ест</a:t>
            </a:r>
            <a:r>
              <a:rPr sz="2400" b="0" spc="-30" dirty="0">
                <a:latin typeface="Arial"/>
                <a:cs typeface="Arial"/>
              </a:rPr>
              <a:t>в</a:t>
            </a:r>
            <a:r>
              <a:rPr sz="2400" b="0" spc="-5" dirty="0">
                <a:latin typeface="Arial"/>
                <a:cs typeface="Arial"/>
              </a:rPr>
              <a:t>е</a:t>
            </a:r>
            <a:r>
              <a:rPr sz="2400" b="0" spc="-15" dirty="0">
                <a:latin typeface="Arial"/>
                <a:cs typeface="Arial"/>
              </a:rPr>
              <a:t>н</a:t>
            </a:r>
            <a:r>
              <a:rPr sz="2400" b="0" spc="-5" dirty="0">
                <a:latin typeface="Arial"/>
                <a:cs typeface="Arial"/>
              </a:rPr>
              <a:t>но</a:t>
            </a:r>
            <a:r>
              <a:rPr sz="2400" b="0" dirty="0">
                <a:latin typeface="Arial"/>
                <a:cs typeface="Arial"/>
              </a:rPr>
              <a:t>	п</a:t>
            </a:r>
            <a:r>
              <a:rPr sz="2400" b="0" spc="-10" dirty="0">
                <a:latin typeface="Arial"/>
                <a:cs typeface="Arial"/>
              </a:rPr>
              <a:t>о</a:t>
            </a:r>
            <a:r>
              <a:rPr sz="2400" b="0" dirty="0">
                <a:latin typeface="Arial"/>
                <a:cs typeface="Arial"/>
              </a:rPr>
              <a:t>высить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9651" y="232028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86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5563" y="3051810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2286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15" dirty="0"/>
              <a:t>производительность </a:t>
            </a:r>
            <a:r>
              <a:rPr sz="2400" spc="-10" dirty="0"/>
              <a:t>системы, </a:t>
            </a:r>
            <a:r>
              <a:rPr sz="2400" dirty="0"/>
              <a:t>- </a:t>
            </a:r>
            <a:r>
              <a:rPr sz="2400" spc="-10" dirty="0"/>
              <a:t>использование топологии  </a:t>
            </a:r>
            <a:r>
              <a:rPr sz="2400" spc="-20" dirty="0"/>
              <a:t>"звезда". </a:t>
            </a:r>
            <a:r>
              <a:rPr sz="2400" dirty="0"/>
              <a:t>В </a:t>
            </a:r>
            <a:r>
              <a:rPr sz="2400" spc="-10" dirty="0"/>
              <a:t>топологии </a:t>
            </a:r>
            <a:r>
              <a:rPr sz="2400" spc="-5" dirty="0"/>
              <a:t>"шина" (</a:t>
            </a:r>
            <a:r>
              <a:rPr sz="2400" spc="-5" dirty="0">
                <a:solidFill>
                  <a:srgbClr val="009999"/>
                </a:solidFill>
              </a:rPr>
              <a:t>рис.4а</a:t>
            </a:r>
            <a:r>
              <a:rPr sz="2400" spc="-5" dirty="0"/>
              <a:t>) </a:t>
            </a:r>
            <a:r>
              <a:rPr sz="2400" spc="-10" dirty="0"/>
              <a:t>устройствам  </a:t>
            </a:r>
            <a:r>
              <a:rPr sz="2400" spc="-15" dirty="0"/>
              <a:t>приходится </a:t>
            </a:r>
            <a:r>
              <a:rPr sz="2400" spc="-20" dirty="0"/>
              <a:t>разделять </a:t>
            </a:r>
            <a:r>
              <a:rPr sz="2400" spc="-5" dirty="0"/>
              <a:t>пропускную </a:t>
            </a:r>
            <a:r>
              <a:rPr sz="2400" dirty="0"/>
              <a:t>способность PCI </a:t>
            </a:r>
            <a:r>
              <a:rPr sz="2400" spc="-10" dirty="0"/>
              <a:t>между  </a:t>
            </a:r>
            <a:r>
              <a:rPr sz="2400" dirty="0"/>
              <a:t>собой. </a:t>
            </a:r>
            <a:r>
              <a:rPr sz="2400" spc="-5" dirty="0"/>
              <a:t>При </a:t>
            </a:r>
            <a:r>
              <a:rPr sz="2400" spc="-10" dirty="0"/>
              <a:t>топологии </a:t>
            </a:r>
            <a:r>
              <a:rPr sz="2400" spc="-20" dirty="0"/>
              <a:t>"звезда" </a:t>
            </a:r>
            <a:r>
              <a:rPr sz="2400" spc="-5" dirty="0"/>
              <a:t>(</a:t>
            </a:r>
            <a:r>
              <a:rPr sz="2400" spc="-5" dirty="0">
                <a:solidFill>
                  <a:srgbClr val="009999"/>
                </a:solidFill>
              </a:rPr>
              <a:t>рис.4б</a:t>
            </a:r>
            <a:r>
              <a:rPr sz="2400" spc="-5" dirty="0"/>
              <a:t>) </a:t>
            </a:r>
            <a:r>
              <a:rPr sz="2400" spc="5" dirty="0"/>
              <a:t>каждое </a:t>
            </a:r>
            <a:r>
              <a:rPr sz="2400" spc="-10" dirty="0"/>
              <a:t>устройство  монопольно </a:t>
            </a:r>
            <a:r>
              <a:rPr sz="2400" spc="-20" dirty="0"/>
              <a:t>использует </a:t>
            </a:r>
            <a:r>
              <a:rPr sz="2400" spc="5" dirty="0"/>
              <a:t>канал, </a:t>
            </a:r>
            <a:r>
              <a:rPr sz="2400" spc="-10" dirty="0"/>
              <a:t>связывающий </a:t>
            </a:r>
            <a:r>
              <a:rPr sz="2400" spc="-20" dirty="0"/>
              <a:t>его </a:t>
            </a:r>
            <a:r>
              <a:rPr sz="2400" dirty="0"/>
              <a:t>с  </a:t>
            </a:r>
            <a:r>
              <a:rPr sz="2400" spc="-10" dirty="0"/>
              <a:t>концентратором </a:t>
            </a:r>
            <a:r>
              <a:rPr sz="2400" spc="-5" dirty="0"/>
              <a:t>(switch) PCI Express, </a:t>
            </a:r>
            <a:r>
              <a:rPr sz="2400" spc="-15" dirty="0"/>
              <a:t>не </a:t>
            </a:r>
            <a:r>
              <a:rPr sz="2400" spc="-25" dirty="0"/>
              <a:t>деля </a:t>
            </a:r>
            <a:r>
              <a:rPr sz="2400" spc="-5" dirty="0"/>
              <a:t>ни </a:t>
            </a:r>
            <a:r>
              <a:rPr sz="2400" dirty="0"/>
              <a:t>с </a:t>
            </a:r>
            <a:r>
              <a:rPr sz="2400" spc="5" dirty="0"/>
              <a:t>кем  </a:t>
            </a:r>
            <a:r>
              <a:rPr sz="2400" spc="-5" dirty="0"/>
              <a:t>пропускную </a:t>
            </a:r>
            <a:r>
              <a:rPr sz="2400" dirty="0"/>
              <a:t>способность </a:t>
            </a:r>
            <a:r>
              <a:rPr sz="2400" spc="-30" dirty="0"/>
              <a:t>этого</a:t>
            </a:r>
            <a:r>
              <a:rPr sz="2400" spc="-45" dirty="0"/>
              <a:t> </a:t>
            </a:r>
            <a:r>
              <a:rPr sz="2400" spc="5" dirty="0"/>
              <a:t>канала.</a:t>
            </a:r>
            <a:endParaRPr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0268" y="1132332"/>
            <a:ext cx="8029956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82" y="1340738"/>
            <a:ext cx="7416800" cy="367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232" y="1334388"/>
            <a:ext cx="7429500" cy="3685540"/>
          </a:xfrm>
          <a:custGeom>
            <a:avLst/>
            <a:gdLst/>
            <a:ahLst/>
            <a:cxnLst/>
            <a:rect l="l" t="t" r="r" b="b"/>
            <a:pathLst>
              <a:path w="7429500" h="3685540">
                <a:moveTo>
                  <a:pt x="0" y="3685159"/>
                </a:moveTo>
                <a:lnTo>
                  <a:pt x="7429500" y="3685159"/>
                </a:lnTo>
                <a:lnTo>
                  <a:pt x="7429500" y="0"/>
                </a:lnTo>
                <a:lnTo>
                  <a:pt x="0" y="0"/>
                </a:lnTo>
                <a:lnTo>
                  <a:pt x="0" y="3685159"/>
                </a:lnTo>
                <a:close/>
              </a:path>
            </a:pathLst>
          </a:custGeom>
          <a:ln w="127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3098" y="5589016"/>
            <a:ext cx="572579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 algn="ctr">
              <a:lnSpc>
                <a:spcPct val="100000"/>
              </a:lnSpc>
              <a:tabLst>
                <a:tab pos="3786504" algn="l"/>
              </a:tabLst>
            </a:pPr>
            <a:r>
              <a:rPr sz="2000" dirty="0">
                <a:latin typeface="Arial"/>
                <a:cs typeface="Arial"/>
              </a:rPr>
              <a:t>а)	б)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Рис. 4 - Сравнение </a:t>
            </a:r>
            <a:r>
              <a:rPr sz="2000" spc="-5" dirty="0">
                <a:latin typeface="Arial"/>
                <a:cs typeface="Arial"/>
              </a:rPr>
              <a:t>топологий </a:t>
            </a:r>
            <a:r>
              <a:rPr sz="2000" dirty="0">
                <a:latin typeface="Arial"/>
                <a:cs typeface="Arial"/>
              </a:rPr>
              <a:t>PCI и PCI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6644" y="608076"/>
            <a:ext cx="2910839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7988" y="608076"/>
            <a:ext cx="1376171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4664" y="608076"/>
            <a:ext cx="652271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7182" y="726821"/>
            <a:ext cx="323405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</a:rPr>
              <a:t>Интерфейс</a:t>
            </a:r>
            <a:r>
              <a:rPr sz="3200" spc="-13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PCX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06323" y="1584705"/>
            <a:ext cx="16319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ерфейс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711" y="1584705"/>
            <a:ext cx="31153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6455" algn="l"/>
                <a:tab pos="2379980" algn="l"/>
              </a:tabLst>
            </a:pPr>
            <a:r>
              <a:rPr sz="2400" spc="-10" dirty="0">
                <a:latin typeface="Arial"/>
                <a:cs typeface="Arial"/>
              </a:rPr>
              <a:t>PC</a:t>
            </a:r>
            <a:r>
              <a:rPr sz="2400" spc="-5" dirty="0">
                <a:latin typeface="Arial"/>
                <a:cs typeface="Arial"/>
              </a:rPr>
              <a:t>X	</a:t>
            </a:r>
            <a:r>
              <a:rPr sz="2400" dirty="0">
                <a:latin typeface="Arial"/>
                <a:cs typeface="Arial"/>
              </a:rPr>
              <a:t>в</a:t>
            </a:r>
            <a:r>
              <a:rPr sz="2400" spc="10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л</a:t>
            </a:r>
            <a:r>
              <a:rPr sz="2400" spc="-50" dirty="0">
                <a:latin typeface="Arial"/>
                <a:cs typeface="Arial"/>
              </a:rPr>
              <a:t>ю</a:t>
            </a:r>
            <a:r>
              <a:rPr sz="2400" spc="-5" dirty="0">
                <a:latin typeface="Arial"/>
                <a:cs typeface="Arial"/>
              </a:rPr>
              <a:t>ча</a:t>
            </a:r>
            <a:r>
              <a:rPr sz="2400" spc="-10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т	п</a:t>
            </a:r>
            <a:r>
              <a:rPr sz="2400" spc="-10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ры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0283" y="1584705"/>
            <a:ext cx="29203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6385" algn="l"/>
                <a:tab pos="1865630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25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дов</a:t>
            </a:r>
            <a:r>
              <a:rPr sz="2400" dirty="0">
                <a:latin typeface="Arial"/>
                <a:cs typeface="Arial"/>
              </a:rPr>
              <a:t>	-	</a:t>
            </a:r>
            <a:r>
              <a:rPr sz="2400" spc="50" dirty="0">
                <a:latin typeface="Arial"/>
                <a:cs typeface="Arial"/>
              </a:rPr>
              <a:t>к</a:t>
            </a:r>
            <a:r>
              <a:rPr sz="2400" spc="-20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н</a:t>
            </a:r>
            <a:r>
              <a:rPr sz="2400" spc="-15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лы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1950465"/>
            <a:ext cx="848487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(lane),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единственная </a:t>
            </a:r>
            <a:r>
              <a:rPr sz="2400" dirty="0">
                <a:latin typeface="Arial"/>
                <a:cs typeface="Arial"/>
              </a:rPr>
              <a:t>пара </a:t>
            </a:r>
            <a:r>
              <a:rPr sz="2400" spc="-5" dirty="0">
                <a:latin typeface="Arial"/>
                <a:cs typeface="Arial"/>
              </a:rPr>
              <a:t>(PCX-lane) </a:t>
            </a:r>
            <a:r>
              <a:rPr sz="2400" spc="-20" dirty="0">
                <a:latin typeface="Arial"/>
                <a:cs typeface="Arial"/>
              </a:rPr>
              <a:t>представляет  </a:t>
            </a:r>
            <a:r>
              <a:rPr sz="2400" dirty="0">
                <a:latin typeface="Arial"/>
                <a:cs typeface="Arial"/>
              </a:rPr>
              <a:t>собой </a:t>
            </a:r>
            <a:r>
              <a:rPr sz="2400" spc="-5" dirty="0">
                <a:latin typeface="Arial"/>
                <a:cs typeface="Arial"/>
              </a:rPr>
              <a:t>интерфейс </a:t>
            </a:r>
            <a:r>
              <a:rPr sz="2400" spc="-10" dirty="0">
                <a:latin typeface="Arial"/>
                <a:cs typeface="Arial"/>
              </a:rPr>
              <a:t>PCX </a:t>
            </a:r>
            <a:r>
              <a:rPr sz="2400" dirty="0">
                <a:latin typeface="Arial"/>
                <a:cs typeface="Arial"/>
              </a:rPr>
              <a:t>lx </a:t>
            </a:r>
            <a:r>
              <a:rPr sz="2400" spc="-5" dirty="0">
                <a:latin typeface="Arial"/>
                <a:cs typeface="Arial"/>
              </a:rPr>
              <a:t>(800 </a:t>
            </a:r>
            <a:r>
              <a:rPr sz="2400" spc="-10" dirty="0">
                <a:latin typeface="Arial"/>
                <a:cs typeface="Arial"/>
              </a:rPr>
              <a:t>Мбайт/с). </a:t>
            </a:r>
            <a:r>
              <a:rPr sz="2400" spc="-5" dirty="0">
                <a:latin typeface="Arial"/>
                <a:cs typeface="Arial"/>
              </a:rPr>
              <a:t>Каналы могут </a:t>
            </a:r>
            <a:r>
              <a:rPr sz="2400" dirty="0">
                <a:latin typeface="Arial"/>
                <a:cs typeface="Arial"/>
              </a:rPr>
              <a:t>быть  </a:t>
            </a:r>
            <a:r>
              <a:rPr sz="2400" spc="-10" dirty="0">
                <a:latin typeface="Arial"/>
                <a:cs typeface="Arial"/>
              </a:rPr>
              <a:t>соединены парал­лельно, </a:t>
            </a:r>
            <a:r>
              <a:rPr sz="2400" dirty="0">
                <a:latin typeface="Arial"/>
                <a:cs typeface="Arial"/>
              </a:rPr>
              <a:t>и максимум </a:t>
            </a:r>
            <a:r>
              <a:rPr sz="2400" spc="-5" dirty="0">
                <a:latin typeface="Arial"/>
                <a:cs typeface="Arial"/>
              </a:rPr>
              <a:t>(32 </a:t>
            </a:r>
            <a:r>
              <a:rPr sz="2400" spc="5" dirty="0">
                <a:latin typeface="Arial"/>
                <a:cs typeface="Arial"/>
              </a:rPr>
              <a:t>канала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PCX  32x) </a:t>
            </a:r>
            <a:r>
              <a:rPr sz="2400" spc="-20" dirty="0">
                <a:latin typeface="Arial"/>
                <a:cs typeface="Arial"/>
              </a:rPr>
              <a:t>обеспечивает </a:t>
            </a:r>
            <a:r>
              <a:rPr sz="2400" spc="-15" dirty="0">
                <a:latin typeface="Arial"/>
                <a:cs typeface="Arial"/>
              </a:rPr>
              <a:t>полную </a:t>
            </a:r>
            <a:r>
              <a:rPr sz="2400" spc="-5" dirty="0">
                <a:latin typeface="Arial"/>
                <a:cs typeface="Arial"/>
              </a:rPr>
              <a:t>пропускную </a:t>
            </a:r>
            <a:r>
              <a:rPr sz="2400" dirty="0">
                <a:latin typeface="Arial"/>
                <a:cs typeface="Arial"/>
              </a:rPr>
              <a:t>способность </a:t>
            </a:r>
            <a:r>
              <a:rPr sz="2400" spc="-10" dirty="0">
                <a:latin typeface="Arial"/>
                <a:cs typeface="Arial"/>
              </a:rPr>
              <a:t>16  Гбайт/с, </a:t>
            </a:r>
            <a:r>
              <a:rPr sz="2400" spc="-15" dirty="0">
                <a:latin typeface="Arial"/>
                <a:cs typeface="Arial"/>
              </a:rPr>
              <a:t>достаточную, </a:t>
            </a:r>
            <a:r>
              <a:rPr sz="2400" spc="-10" dirty="0">
                <a:latin typeface="Arial"/>
                <a:cs typeface="Arial"/>
              </a:rPr>
              <a:t>чтобы </a:t>
            </a:r>
            <a:r>
              <a:rPr sz="2400" spc="-15" dirty="0">
                <a:latin typeface="Arial"/>
                <a:cs typeface="Arial"/>
              </a:rPr>
              <a:t>поддерживать </a:t>
            </a:r>
            <a:r>
              <a:rPr sz="2400" spc="-10" dirty="0">
                <a:latin typeface="Arial"/>
                <a:cs typeface="Arial"/>
              </a:rPr>
              <a:t>требования  </a:t>
            </a:r>
            <a:r>
              <a:rPr sz="2400" spc="-5" dirty="0">
                <a:latin typeface="Arial"/>
                <a:cs typeface="Arial"/>
              </a:rPr>
              <a:t>систем связи </a:t>
            </a: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обозримом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будущем.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Одним </a:t>
            </a:r>
            <a:r>
              <a:rPr sz="2400" spc="-5" dirty="0">
                <a:latin typeface="Arial"/>
                <a:cs typeface="Arial"/>
              </a:rPr>
              <a:t>из </a:t>
            </a:r>
            <a:r>
              <a:rPr sz="2400" spc="-10" dirty="0">
                <a:latin typeface="Arial"/>
                <a:cs typeface="Arial"/>
              </a:rPr>
              <a:t>направлений </a:t>
            </a:r>
            <a:r>
              <a:rPr sz="2400" spc="-5" dirty="0">
                <a:latin typeface="Arial"/>
                <a:cs typeface="Arial"/>
              </a:rPr>
              <a:t>развития PCX </a:t>
            </a:r>
            <a:r>
              <a:rPr sz="2400" spc="-25" dirty="0">
                <a:latin typeface="Arial"/>
                <a:cs typeface="Arial"/>
              </a:rPr>
              <a:t>является  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замена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4511294"/>
            <a:ext cx="40392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6180" algn="l"/>
                <a:tab pos="3856354" algn="l"/>
              </a:tabLst>
            </a:pPr>
            <a:r>
              <a:rPr sz="2400" dirty="0">
                <a:latin typeface="Arial"/>
                <a:cs typeface="Arial"/>
              </a:rPr>
              <a:t>AG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i="1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йств</a:t>
            </a:r>
            <a:r>
              <a:rPr sz="2400" spc="-15" dirty="0">
                <a:latin typeface="Arial"/>
                <a:cs typeface="Arial"/>
              </a:rPr>
              <a:t>и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льно,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67" y="4877054"/>
            <a:ext cx="37788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9930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оп</a:t>
            </a:r>
            <a:r>
              <a:rPr sz="2400" spc="-30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скн</a:t>
            </a:r>
            <a:r>
              <a:rPr sz="2400" spc="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й	сп</a:t>
            </a:r>
            <a:r>
              <a:rPr sz="2400" spc="-10" dirty="0">
                <a:latin typeface="Arial"/>
                <a:cs typeface="Arial"/>
              </a:rPr>
              <a:t>о</a:t>
            </a:r>
            <a:r>
              <a:rPr sz="2400" spc="20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обности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005" y="4511294"/>
            <a:ext cx="43770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8615">
              <a:lnSpc>
                <a:spcPct val="100000"/>
              </a:lnSpc>
              <a:tabLst>
                <a:tab pos="1855470" algn="l"/>
                <a:tab pos="1960245" algn="l"/>
                <a:tab pos="2834005" algn="l"/>
              </a:tabLst>
            </a:pPr>
            <a:r>
              <a:rPr sz="2400" dirty="0">
                <a:latin typeface="Arial"/>
                <a:cs typeface="Arial"/>
              </a:rPr>
              <a:t>Г</a:t>
            </a:r>
            <a:r>
              <a:rPr sz="2400" spc="-60" dirty="0">
                <a:latin typeface="Arial"/>
                <a:cs typeface="Arial"/>
              </a:rPr>
              <a:t>б</a:t>
            </a:r>
            <a:r>
              <a:rPr sz="2400" dirty="0">
                <a:latin typeface="Arial"/>
                <a:cs typeface="Arial"/>
              </a:rPr>
              <a:t>айт</a:t>
            </a:r>
            <a:r>
              <a:rPr sz="2400" spc="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с	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5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ун</a:t>
            </a:r>
            <a:r>
              <a:rPr sz="2400" spc="-1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пра</a:t>
            </a:r>
            <a:r>
              <a:rPr sz="2400" spc="-50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лен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ой  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1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ч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5" dirty="0">
                <a:latin typeface="Arial"/>
                <a:cs typeface="Arial"/>
              </a:rPr>
              <a:t>для</a:t>
            </a:r>
            <a:r>
              <a:rPr sz="2400" dirty="0">
                <a:latin typeface="Arial"/>
                <a:cs typeface="Arial"/>
              </a:rPr>
              <a:t>	п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dirty="0">
                <a:latin typeface="Arial"/>
                <a:cs typeface="Arial"/>
              </a:rPr>
              <a:t>держ</a:t>
            </a:r>
            <a:r>
              <a:rPr sz="2400" spc="-10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67" y="5243195"/>
            <a:ext cx="62407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телевидения </a:t>
            </a:r>
            <a:r>
              <a:rPr sz="2400" spc="-5" dirty="0">
                <a:latin typeface="Arial"/>
                <a:cs typeface="Arial"/>
              </a:rPr>
              <a:t>высокого разрешения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(HDTV).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59003"/>
            <a:ext cx="8485505" cy="182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При </a:t>
            </a:r>
            <a:r>
              <a:rPr sz="2400" b="0" spc="-20" dirty="0">
                <a:latin typeface="Arial"/>
                <a:cs typeface="Arial"/>
              </a:rPr>
              <a:t>этом </a:t>
            </a:r>
            <a:r>
              <a:rPr sz="2400" b="0" spc="-5" dirty="0">
                <a:latin typeface="Arial"/>
                <a:cs typeface="Arial"/>
              </a:rPr>
              <a:t>данные </a:t>
            </a:r>
            <a:r>
              <a:rPr sz="2400" b="0" spc="-15" dirty="0">
                <a:latin typeface="Arial"/>
                <a:cs typeface="Arial"/>
              </a:rPr>
              <a:t>технологии характеризуются  </a:t>
            </a:r>
            <a:r>
              <a:rPr sz="2400" b="0" spc="-5" dirty="0">
                <a:latin typeface="Arial"/>
                <a:cs typeface="Arial"/>
              </a:rPr>
              <a:t>следующими</a:t>
            </a:r>
            <a:r>
              <a:rPr sz="2400" b="0" spc="-8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особенностями:</a:t>
            </a:r>
            <a:endParaRPr sz="24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- </a:t>
            </a:r>
            <a:r>
              <a:rPr sz="2400" b="0" spc="-5" dirty="0">
                <a:latin typeface="Arial"/>
                <a:cs typeface="Arial"/>
              </a:rPr>
              <a:t>AGP </a:t>
            </a:r>
            <a:r>
              <a:rPr sz="2400" b="0" dirty="0">
                <a:latin typeface="Arial"/>
                <a:cs typeface="Arial"/>
              </a:rPr>
              <a:t>- </a:t>
            </a:r>
            <a:r>
              <a:rPr sz="2400" b="0" spc="-20" dirty="0">
                <a:latin typeface="Arial"/>
                <a:cs typeface="Arial"/>
              </a:rPr>
              <a:t>разделение </a:t>
            </a:r>
            <a:r>
              <a:rPr sz="2400" b="0" spc="-10" dirty="0">
                <a:latin typeface="Arial"/>
                <a:cs typeface="Arial"/>
              </a:rPr>
              <a:t>полос </a:t>
            </a:r>
            <a:r>
              <a:rPr sz="2400" b="0" dirty="0">
                <a:latin typeface="Arial"/>
                <a:cs typeface="Arial"/>
              </a:rPr>
              <a:t>пропускания </a:t>
            </a:r>
            <a:r>
              <a:rPr sz="2400" b="0" spc="-5" dirty="0">
                <a:latin typeface="Arial"/>
                <a:cs typeface="Arial"/>
              </a:rPr>
              <a:t>для </a:t>
            </a:r>
            <a:r>
              <a:rPr sz="2400" b="0" dirty="0">
                <a:latin typeface="Arial"/>
                <a:cs typeface="Arial"/>
              </a:rPr>
              <a:t>записи и  </a:t>
            </a:r>
            <a:r>
              <a:rPr sz="2400" b="0" spc="-5" dirty="0">
                <a:latin typeface="Arial"/>
                <a:cs typeface="Arial"/>
              </a:rPr>
              <a:t>чтения; </a:t>
            </a:r>
            <a:r>
              <a:rPr sz="2400" b="0" dirty="0">
                <a:latin typeface="Arial"/>
                <a:cs typeface="Arial"/>
              </a:rPr>
              <a:t>общая </a:t>
            </a:r>
            <a:r>
              <a:rPr sz="2400" b="0" spc="-10" dirty="0">
                <a:latin typeface="Arial"/>
                <a:cs typeface="Arial"/>
              </a:rPr>
              <a:t>полоса </a:t>
            </a:r>
            <a:r>
              <a:rPr sz="2400" b="0" dirty="0">
                <a:latin typeface="Arial"/>
                <a:cs typeface="Arial"/>
              </a:rPr>
              <a:t>пропускания - </a:t>
            </a:r>
            <a:r>
              <a:rPr sz="2400" b="0" spc="-5" dirty="0">
                <a:latin typeface="Arial"/>
                <a:cs typeface="Arial"/>
              </a:rPr>
              <a:t>2 </a:t>
            </a:r>
            <a:r>
              <a:rPr sz="2400" b="0" spc="-10" dirty="0">
                <a:latin typeface="Arial"/>
                <a:cs typeface="Arial"/>
              </a:rPr>
              <a:t>Гбайт/с;  </a:t>
            </a:r>
            <a:r>
              <a:rPr sz="2400" b="0" spc="-5" dirty="0">
                <a:latin typeface="Arial"/>
                <a:cs typeface="Arial"/>
              </a:rPr>
              <a:t>оптимизировано для </a:t>
            </a:r>
            <a:r>
              <a:rPr sz="2400" b="0" spc="-20" dirty="0">
                <a:latin typeface="Arial"/>
                <a:cs typeface="Arial"/>
              </a:rPr>
              <a:t>однозадачного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режима;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488057"/>
            <a:ext cx="848487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PCI Express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выделенные </a:t>
            </a:r>
            <a:r>
              <a:rPr sz="2400" spc="-10" dirty="0">
                <a:latin typeface="Arial"/>
                <a:cs typeface="Arial"/>
              </a:rPr>
              <a:t>полосы </a:t>
            </a:r>
            <a:r>
              <a:rPr sz="2400" spc="-5" dirty="0">
                <a:latin typeface="Arial"/>
                <a:cs typeface="Arial"/>
              </a:rPr>
              <a:t>для </a:t>
            </a:r>
            <a:r>
              <a:rPr sz="2400" spc="-20" dirty="0">
                <a:latin typeface="Arial"/>
                <a:cs typeface="Arial"/>
              </a:rPr>
              <a:t>ввода </a:t>
            </a:r>
            <a:r>
              <a:rPr sz="2400" dirty="0">
                <a:latin typeface="Arial"/>
                <a:cs typeface="Arial"/>
              </a:rPr>
              <a:t>и  </a:t>
            </a:r>
            <a:r>
              <a:rPr sz="2400" spc="-15" dirty="0">
                <a:latin typeface="Arial"/>
                <a:cs typeface="Arial"/>
              </a:rPr>
              <a:t>вывода; </a:t>
            </a:r>
            <a:r>
              <a:rPr sz="2400" dirty="0">
                <a:latin typeface="Arial"/>
                <a:cs typeface="Arial"/>
              </a:rPr>
              <a:t>общая </a:t>
            </a:r>
            <a:r>
              <a:rPr sz="2400" spc="-10" dirty="0">
                <a:latin typeface="Arial"/>
                <a:cs typeface="Arial"/>
              </a:rPr>
              <a:t>полоса </a:t>
            </a:r>
            <a:r>
              <a:rPr sz="2400" dirty="0">
                <a:latin typeface="Arial"/>
                <a:cs typeface="Arial"/>
              </a:rPr>
              <a:t>пропускания </a:t>
            </a:r>
            <a:r>
              <a:rPr sz="2400" spc="-5" dirty="0">
                <a:latin typeface="Arial"/>
                <a:cs typeface="Arial"/>
              </a:rPr>
              <a:t>до 8 </a:t>
            </a:r>
            <a:r>
              <a:rPr sz="2400" spc="-10" dirty="0">
                <a:latin typeface="Arial"/>
                <a:cs typeface="Arial"/>
              </a:rPr>
              <a:t>Гбайт/с;  </a:t>
            </a:r>
            <a:r>
              <a:rPr sz="2400" spc="-5" dirty="0">
                <a:latin typeface="Arial"/>
                <a:cs typeface="Arial"/>
              </a:rPr>
              <a:t>оптимизировано для </a:t>
            </a:r>
            <a:r>
              <a:rPr sz="2400" spc="-15" dirty="0">
                <a:latin typeface="Arial"/>
                <a:cs typeface="Arial"/>
              </a:rPr>
              <a:t>многозадачного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режима.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790">
              <a:lnSpc>
                <a:spcPct val="100000"/>
              </a:lnSpc>
            </a:pPr>
            <a:r>
              <a:rPr dirty="0"/>
              <a:t>Интерфейс LAN</a:t>
            </a:r>
            <a:r>
              <a:rPr spc="-90" dirty="0"/>
              <a:t> </a:t>
            </a:r>
            <a:r>
              <a:rPr spc="-5" dirty="0"/>
              <a:t>(RJ-45)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015" y="1672335"/>
            <a:ext cx="835977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ЭВМ</a:t>
            </a:r>
            <a:r>
              <a:rPr sz="32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к  локальным вычислительным сетям  построенным по технологии</a:t>
            </a:r>
            <a:r>
              <a:rPr sz="3200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Ethernet.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475" y="3267075"/>
            <a:ext cx="4170426" cy="291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6766" y="3504628"/>
            <a:ext cx="3808984" cy="2240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6295">
              <a:lnSpc>
                <a:spcPct val="100000"/>
              </a:lnSpc>
            </a:pPr>
            <a:r>
              <a:rPr dirty="0"/>
              <a:t>Интерфейс</a:t>
            </a:r>
            <a:r>
              <a:rPr spc="-95" dirty="0"/>
              <a:t> </a:t>
            </a:r>
            <a:r>
              <a:rPr dirty="0"/>
              <a:t>VGA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128" y="1739138"/>
            <a:ext cx="757110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Аналоговый вход</a:t>
            </a:r>
            <a:r>
              <a:rPr sz="3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для</a:t>
            </a:r>
            <a:r>
              <a:rPr sz="32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подключения  мониторов и мультимедийных  проекторов.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9700" y="3862323"/>
            <a:ext cx="3598799" cy="143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712" y="3265487"/>
            <a:ext cx="4148074" cy="275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0995">
              <a:lnSpc>
                <a:spcPct val="100000"/>
              </a:lnSpc>
            </a:pPr>
            <a:r>
              <a:rPr dirty="0"/>
              <a:t>Интерфейс DVI-</a:t>
            </a:r>
            <a:r>
              <a:rPr spc="-105" dirty="0"/>
              <a:t> </a:t>
            </a:r>
            <a:r>
              <a:rPr dirty="0"/>
              <a:t>I(D)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628" y="1739138"/>
            <a:ext cx="7188200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Цифровой вход</a:t>
            </a:r>
            <a:r>
              <a:rPr sz="32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для</a:t>
            </a:r>
            <a:r>
              <a:rPr sz="3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подключения  мониторов и мультимедийных  проекторов.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987" y="3265487"/>
            <a:ext cx="3030474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6501" y="3818001"/>
            <a:ext cx="3994150" cy="1617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345">
              <a:lnSpc>
                <a:spcPct val="100000"/>
              </a:lnSpc>
            </a:pPr>
            <a:r>
              <a:rPr dirty="0"/>
              <a:t>Интерфейс</a:t>
            </a:r>
            <a:r>
              <a:rPr spc="-95" dirty="0"/>
              <a:t> </a:t>
            </a:r>
            <a:r>
              <a:rPr dirty="0"/>
              <a:t>HDMI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924" y="1739138"/>
            <a:ext cx="854900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Мультимедийный интерфейс высокой  четкости для</a:t>
            </a:r>
            <a:r>
              <a:rPr sz="3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подключения</a:t>
            </a:r>
            <a:r>
              <a:rPr sz="3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телевизоров  и мультимедийных</a:t>
            </a:r>
            <a:r>
              <a:rPr sz="3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проекторов.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037" y="3357498"/>
            <a:ext cx="3889375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900" y="3338448"/>
            <a:ext cx="3960876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35052"/>
            <a:ext cx="8191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г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0" y="35052"/>
            <a:ext cx="22453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705" algn="l"/>
              </a:tabLst>
            </a:pP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два	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устройства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165" y="35052"/>
            <a:ext cx="203771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обмениваются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5395" y="35052"/>
            <a:ext cx="24790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32330" algn="l"/>
              </a:tabLst>
            </a:pP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ф</a:t>
            </a:r>
            <a:r>
              <a:rPr sz="2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аци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й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по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01065"/>
            <a:ext cx="8555355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шине,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одно 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из</a:t>
            </a:r>
            <a:r>
              <a:rPr sz="2400" b="1" spc="6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них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долж­но инициировать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обмен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и 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управлять им. 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Такого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рода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устройства называют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ведущи­ми  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(bus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master).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tabLst>
                <a:tab pos="824865" algn="l"/>
                <a:tab pos="2911475" algn="l"/>
                <a:tab pos="4939030" algn="l"/>
                <a:tab pos="6633845" algn="l"/>
                <a:tab pos="7097395" algn="l"/>
                <a:tab pos="7689850" algn="l"/>
              </a:tabLst>
            </a:pPr>
            <a:r>
              <a:rPr sz="2400" dirty="0">
                <a:latin typeface="Times New Roman"/>
                <a:cs typeface="Times New Roman"/>
              </a:rPr>
              <a:t>В	</a:t>
            </a:r>
            <a:r>
              <a:rPr sz="2400" spc="-5" dirty="0">
                <a:latin typeface="Times New Roman"/>
                <a:cs typeface="Times New Roman"/>
              </a:rPr>
              <a:t>компьютерной	</a:t>
            </a:r>
            <a:r>
              <a:rPr sz="2400" spc="5" dirty="0">
                <a:latin typeface="Times New Roman"/>
                <a:cs typeface="Times New Roman"/>
              </a:rPr>
              <a:t>терминологии	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«ведущий»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—	это	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любое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устрой­ство,  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способное  взять  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на  себя  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владение  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шиной   </a:t>
            </a:r>
            <a:r>
              <a:rPr sz="24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8232" y="2596007"/>
            <a:ext cx="16129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обязательно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2596007"/>
            <a:ext cx="7014209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717675" algn="l"/>
                <a:tab pos="1742439" algn="l"/>
                <a:tab pos="2986405" algn="l"/>
                <a:tab pos="3629025" algn="l"/>
                <a:tab pos="3812540" algn="l"/>
                <a:tab pos="4550410" algn="l"/>
                <a:tab pos="4993640" algn="l"/>
                <a:tab pos="6176645" algn="l"/>
                <a:tab pos="6432550" algn="l"/>
              </a:tabLst>
            </a:pP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управлять	пересылкой	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данных.	</a:t>
            </a:r>
            <a:r>
              <a:rPr sz="2400" spc="10" dirty="0">
                <a:latin typeface="Times New Roman"/>
                <a:cs typeface="Times New Roman"/>
              </a:rPr>
              <a:t>Ведущий	</a:t>
            </a:r>
            <a:r>
              <a:rPr sz="2400" spc="20" dirty="0">
                <a:latin typeface="Times New Roman"/>
                <a:cs typeface="Times New Roman"/>
              </a:rPr>
              <a:t>не  </a:t>
            </a:r>
            <a:r>
              <a:rPr sz="2400" spc="10" dirty="0">
                <a:latin typeface="Times New Roman"/>
                <a:cs typeface="Times New Roman"/>
              </a:rPr>
              <a:t>и</a:t>
            </a:r>
            <a:r>
              <a:rPr sz="2400" spc="20" dirty="0">
                <a:latin typeface="Times New Roman"/>
                <a:cs typeface="Times New Roman"/>
              </a:rPr>
              <a:t>с</a:t>
            </a:r>
            <a:r>
              <a:rPr sz="2400" spc="10" dirty="0">
                <a:latin typeface="Times New Roman"/>
                <a:cs typeface="Times New Roman"/>
              </a:rPr>
              <a:t>п</a:t>
            </a:r>
            <a:r>
              <a:rPr sz="2400" spc="-15" dirty="0">
                <a:latin typeface="Times New Roman"/>
                <a:cs typeface="Times New Roman"/>
              </a:rPr>
              <a:t>о</a:t>
            </a:r>
            <a:r>
              <a:rPr sz="2400" spc="20" dirty="0">
                <a:latin typeface="Times New Roman"/>
                <a:cs typeface="Times New Roman"/>
              </a:rPr>
              <a:t>л</a:t>
            </a:r>
            <a:r>
              <a:rPr sz="2400" spc="5" dirty="0">
                <a:latin typeface="Times New Roman"/>
                <a:cs typeface="Times New Roman"/>
              </a:rPr>
              <a:t>ь</a:t>
            </a:r>
            <a:r>
              <a:rPr sz="2400" spc="-45" dirty="0">
                <a:latin typeface="Times New Roman"/>
                <a:cs typeface="Times New Roman"/>
              </a:rPr>
              <a:t>з</a:t>
            </a:r>
            <a:r>
              <a:rPr sz="2400" dirty="0">
                <a:latin typeface="Times New Roman"/>
                <a:cs typeface="Times New Roman"/>
              </a:rPr>
              <a:t>у</a:t>
            </a:r>
            <a:r>
              <a:rPr sz="2400" spc="10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т		</a:t>
            </a:r>
            <a:r>
              <a:rPr sz="2400" spc="20" dirty="0">
                <a:latin typeface="Times New Roman"/>
                <a:cs typeface="Times New Roman"/>
              </a:rPr>
              <a:t>да</a:t>
            </a:r>
            <a:r>
              <a:rPr sz="2400" spc="10" dirty="0">
                <a:latin typeface="Times New Roman"/>
                <a:cs typeface="Times New Roman"/>
              </a:rPr>
              <a:t>нн</a:t>
            </a:r>
            <a:r>
              <a:rPr sz="2400" dirty="0">
                <a:latin typeface="Times New Roman"/>
                <a:cs typeface="Times New Roman"/>
              </a:rPr>
              <a:t>ые	</a:t>
            </a:r>
            <a:r>
              <a:rPr sz="2400" spc="45" dirty="0">
                <a:latin typeface="Times New Roman"/>
                <a:cs typeface="Times New Roman"/>
              </a:rPr>
              <a:t>с</a:t>
            </a:r>
            <a:r>
              <a:rPr sz="2400" spc="20" dirty="0">
                <a:latin typeface="Times New Roman"/>
                <a:cs typeface="Times New Roman"/>
              </a:rPr>
              <a:t>ам</a:t>
            </a:r>
            <a:r>
              <a:rPr sz="2400" dirty="0">
                <a:latin typeface="Times New Roman"/>
                <a:cs typeface="Times New Roman"/>
              </a:rPr>
              <a:t>.		</a:t>
            </a:r>
            <a:r>
              <a:rPr sz="2400" spc="5" dirty="0">
                <a:latin typeface="Times New Roman"/>
                <a:cs typeface="Times New Roman"/>
              </a:rPr>
              <a:t>О</a:t>
            </a:r>
            <a:r>
              <a:rPr sz="2400" spc="10" dirty="0">
                <a:latin typeface="Times New Roman"/>
                <a:cs typeface="Times New Roman"/>
              </a:rPr>
              <a:t>н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10" dirty="0">
                <a:latin typeface="Times New Roman"/>
                <a:cs typeface="Times New Roman"/>
              </a:rPr>
              <a:t>н</a:t>
            </a:r>
            <a:r>
              <a:rPr sz="2400" spc="-10" dirty="0">
                <a:latin typeface="Times New Roman"/>
                <a:cs typeface="Times New Roman"/>
              </a:rPr>
              <a:t>а</a:t>
            </a:r>
            <a:r>
              <a:rPr sz="2400" spc="10" dirty="0">
                <a:latin typeface="Times New Roman"/>
                <a:cs typeface="Times New Roman"/>
              </a:rPr>
              <a:t>п</a:t>
            </a:r>
            <a:r>
              <a:rPr sz="2400" spc="20" dirty="0">
                <a:latin typeface="Times New Roman"/>
                <a:cs typeface="Times New Roman"/>
              </a:rPr>
              <a:t>р</a:t>
            </a:r>
            <a:r>
              <a:rPr sz="2400" spc="10" dirty="0">
                <a:latin typeface="Times New Roman"/>
                <a:cs typeface="Times New Roman"/>
              </a:rPr>
              <a:t>им</a:t>
            </a:r>
            <a:r>
              <a:rPr sz="2400" spc="20" dirty="0">
                <a:latin typeface="Times New Roman"/>
                <a:cs typeface="Times New Roman"/>
              </a:rPr>
              <a:t>е</a:t>
            </a:r>
            <a:r>
              <a:rPr sz="2400" spc="5" dirty="0">
                <a:latin typeface="Times New Roman"/>
                <a:cs typeface="Times New Roman"/>
              </a:rPr>
              <a:t>р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25" dirty="0">
                <a:latin typeface="Times New Roman"/>
                <a:cs typeface="Times New Roman"/>
              </a:rPr>
              <a:t>м</a:t>
            </a:r>
            <a:r>
              <a:rPr sz="2400" spc="-40" dirty="0">
                <a:latin typeface="Times New Roman"/>
                <a:cs typeface="Times New Roman"/>
              </a:rPr>
              <a:t>о</a:t>
            </a:r>
            <a:r>
              <a:rPr sz="2400" spc="-15" dirty="0">
                <a:latin typeface="Times New Roman"/>
                <a:cs typeface="Times New Roman"/>
              </a:rPr>
              <a:t>ж</a:t>
            </a:r>
            <a:r>
              <a:rPr sz="2400" spc="20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96" y="2961766"/>
            <a:ext cx="12903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Times New Roman"/>
                <a:cs typeface="Times New Roman"/>
              </a:rPr>
              <a:t>зах</a:t>
            </a:r>
            <a:r>
              <a:rPr sz="2400" spc="-25" dirty="0">
                <a:latin typeface="Times New Roman"/>
                <a:cs typeface="Times New Roman"/>
              </a:rPr>
              <a:t>в</a:t>
            </a:r>
            <a:r>
              <a:rPr sz="2400" spc="-35" dirty="0">
                <a:latin typeface="Times New Roman"/>
                <a:cs typeface="Times New Roman"/>
              </a:rPr>
              <a:t>а</a:t>
            </a:r>
            <a:r>
              <a:rPr sz="2400" spc="15" dirty="0">
                <a:latin typeface="Times New Roman"/>
                <a:cs typeface="Times New Roman"/>
              </a:rPr>
              <a:t>т</a:t>
            </a:r>
            <a:r>
              <a:rPr sz="2400" spc="10" dirty="0">
                <a:latin typeface="Times New Roman"/>
                <a:cs typeface="Times New Roman"/>
              </a:rPr>
              <a:t>и</a:t>
            </a:r>
            <a:r>
              <a:rPr sz="2400" spc="15" dirty="0">
                <a:latin typeface="Times New Roman"/>
                <a:cs typeface="Times New Roman"/>
              </a:rPr>
              <a:t>т</a:t>
            </a:r>
            <a:r>
              <a:rPr sz="2400" dirty="0">
                <a:latin typeface="Times New Roman"/>
                <a:cs typeface="Times New Roman"/>
              </a:rPr>
              <a:t>ь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3327780"/>
            <a:ext cx="85559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latin typeface="Times New Roman"/>
                <a:cs typeface="Times New Roman"/>
              </a:rPr>
              <a:t>управление шиной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25" dirty="0">
                <a:latin typeface="Times New Roman"/>
                <a:cs typeface="Times New Roman"/>
              </a:rPr>
              <a:t>интересах </a:t>
            </a:r>
            <a:r>
              <a:rPr sz="2400" spc="-5" dirty="0">
                <a:latin typeface="Times New Roman"/>
                <a:cs typeface="Times New Roman"/>
              </a:rPr>
              <a:t>другого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устройства.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Устройства,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не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обладающие возможностями  </a:t>
            </a:r>
            <a:r>
              <a:rPr sz="2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инициирования </a:t>
            </a:r>
            <a:r>
              <a:rPr sz="24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транзакции, 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носят </a:t>
            </a:r>
            <a:r>
              <a:rPr sz="24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название 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ведомых 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(bus  slave).</a:t>
            </a:r>
            <a:endParaRPr sz="2400">
              <a:latin typeface="Times New Roman"/>
              <a:cs typeface="Times New Roman"/>
            </a:endParaRPr>
          </a:p>
          <a:p>
            <a:pPr marL="12700" marR="6985" indent="45085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15" dirty="0">
                <a:latin typeface="Times New Roman"/>
                <a:cs typeface="Times New Roman"/>
              </a:rPr>
              <a:t>принципе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15" dirty="0">
                <a:latin typeface="Times New Roman"/>
                <a:cs typeface="Times New Roman"/>
              </a:rPr>
              <a:t>шине </a:t>
            </a:r>
            <a:r>
              <a:rPr sz="2400" spc="-5" dirty="0">
                <a:latin typeface="Times New Roman"/>
                <a:cs typeface="Times New Roman"/>
              </a:rPr>
              <a:t>может </a:t>
            </a:r>
            <a:r>
              <a:rPr sz="2400" spc="10" dirty="0">
                <a:latin typeface="Times New Roman"/>
                <a:cs typeface="Times New Roman"/>
              </a:rPr>
              <a:t>быть </a:t>
            </a:r>
            <a:r>
              <a:rPr sz="2400" dirty="0">
                <a:latin typeface="Times New Roman"/>
                <a:cs typeface="Times New Roman"/>
              </a:rPr>
              <a:t>подключено </a:t>
            </a:r>
            <a:r>
              <a:rPr sz="2400" spc="-15" dirty="0">
                <a:latin typeface="Times New Roman"/>
                <a:cs typeface="Times New Roman"/>
              </a:rPr>
              <a:t>несколько  </a:t>
            </a:r>
            <a:r>
              <a:rPr sz="2400" spc="10" dirty="0">
                <a:latin typeface="Times New Roman"/>
                <a:cs typeface="Times New Roman"/>
              </a:rPr>
              <a:t>потенциальных ведущих, </a:t>
            </a:r>
            <a:r>
              <a:rPr sz="2400" spc="5" dirty="0">
                <a:latin typeface="Times New Roman"/>
                <a:cs typeface="Times New Roman"/>
              </a:rPr>
              <a:t>но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15" dirty="0">
                <a:latin typeface="Times New Roman"/>
                <a:cs typeface="Times New Roman"/>
              </a:rPr>
              <a:t>любой </a:t>
            </a:r>
            <a:r>
              <a:rPr sz="2400" spc="10" dirty="0">
                <a:latin typeface="Times New Roman"/>
                <a:cs typeface="Times New Roman"/>
              </a:rPr>
              <a:t>момент </a:t>
            </a:r>
            <a:r>
              <a:rPr sz="2400" spc="15" dirty="0">
                <a:latin typeface="Times New Roman"/>
                <a:cs typeface="Times New Roman"/>
              </a:rPr>
              <a:t>времени  </a:t>
            </a:r>
            <a:r>
              <a:rPr sz="2400" spc="10" dirty="0">
                <a:latin typeface="Times New Roman"/>
                <a:cs typeface="Times New Roman"/>
              </a:rPr>
              <a:t>активным </a:t>
            </a:r>
            <a:r>
              <a:rPr sz="2400" spc="-5" dirty="0">
                <a:latin typeface="Times New Roman"/>
                <a:cs typeface="Times New Roman"/>
              </a:rPr>
              <a:t>может </a:t>
            </a:r>
            <a:r>
              <a:rPr sz="2400" spc="15" dirty="0">
                <a:latin typeface="Times New Roman"/>
                <a:cs typeface="Times New Roman"/>
              </a:rPr>
              <a:t>быть </a:t>
            </a:r>
            <a:r>
              <a:rPr sz="2400" spc="-15" dirty="0">
                <a:latin typeface="Times New Roman"/>
                <a:cs typeface="Times New Roman"/>
              </a:rPr>
              <a:t>только </a:t>
            </a:r>
            <a:r>
              <a:rPr sz="2400" dirty="0">
                <a:latin typeface="Times New Roman"/>
                <a:cs typeface="Times New Roman"/>
              </a:rPr>
              <a:t>один </a:t>
            </a:r>
            <a:r>
              <a:rPr sz="2400" spc="15" dirty="0">
                <a:latin typeface="Times New Roman"/>
                <a:cs typeface="Times New Roman"/>
              </a:rPr>
              <a:t>из них: </a:t>
            </a:r>
            <a:r>
              <a:rPr sz="2400" spc="30" dirty="0">
                <a:latin typeface="Times New Roman"/>
                <a:cs typeface="Times New Roman"/>
              </a:rPr>
              <a:t>если </a:t>
            </a:r>
            <a:r>
              <a:rPr sz="2400" spc="-15" dirty="0">
                <a:latin typeface="Times New Roman"/>
                <a:cs typeface="Times New Roman"/>
              </a:rPr>
              <a:t>не­сколько  </a:t>
            </a:r>
            <a:r>
              <a:rPr sz="2400" spc="15" dirty="0">
                <a:latin typeface="Times New Roman"/>
                <a:cs typeface="Times New Roman"/>
              </a:rPr>
              <a:t>устройств </a:t>
            </a:r>
            <a:r>
              <a:rPr sz="2400" spc="5" dirty="0">
                <a:latin typeface="Times New Roman"/>
                <a:cs typeface="Times New Roman"/>
              </a:rPr>
              <a:t>передают информацию одновременно, </a:t>
            </a:r>
            <a:r>
              <a:rPr sz="2400" spc="10" dirty="0">
                <a:latin typeface="Times New Roman"/>
                <a:cs typeface="Times New Roman"/>
              </a:rPr>
              <a:t>их </a:t>
            </a:r>
            <a:r>
              <a:rPr sz="2400" spc="15" dirty="0">
                <a:latin typeface="Times New Roman"/>
                <a:cs typeface="Times New Roman"/>
              </a:rPr>
              <a:t>сигналы  </a:t>
            </a:r>
            <a:r>
              <a:rPr sz="2400" spc="10" dirty="0">
                <a:latin typeface="Times New Roman"/>
                <a:cs typeface="Times New Roman"/>
              </a:rPr>
              <a:t>перекрыва­ются </a:t>
            </a:r>
            <a:r>
              <a:rPr sz="2400" spc="-5" dirty="0">
                <a:latin typeface="Times New Roman"/>
                <a:cs typeface="Times New Roman"/>
              </a:rPr>
              <a:t>и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искажаются.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86703"/>
            <a:ext cx="3092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4392" y="409955"/>
            <a:ext cx="3902963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7859" y="409955"/>
            <a:ext cx="121767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6040" y="409955"/>
            <a:ext cx="675132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1676" y="409955"/>
            <a:ext cx="652272" cy="661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34" rIns="0" bIns="0" rtlCol="0">
            <a:spAutoFit/>
          </a:bodyPr>
          <a:lstStyle/>
          <a:p>
            <a:pPr marL="2183130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</a:rPr>
              <a:t>Интерфейс </a:t>
            </a:r>
            <a:r>
              <a:rPr sz="3200" spc="-160" dirty="0">
                <a:solidFill>
                  <a:srgbClr val="C00000"/>
                </a:solidFill>
              </a:rPr>
              <a:t>ATA</a:t>
            </a:r>
            <a:r>
              <a:rPr sz="3200" spc="-3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(IDE)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249123" y="1387475"/>
            <a:ext cx="8486140" cy="293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Интерфейс </a:t>
            </a:r>
            <a:r>
              <a:rPr sz="2400" spc="-125" dirty="0">
                <a:latin typeface="Arial"/>
                <a:cs typeface="Arial"/>
              </a:rPr>
              <a:t>ATA </a:t>
            </a:r>
            <a:r>
              <a:rPr sz="2400" spc="-65" dirty="0">
                <a:latin typeface="Arial"/>
                <a:cs typeface="Arial"/>
              </a:rPr>
              <a:t>(</a:t>
            </a:r>
            <a:r>
              <a:rPr sz="2400" i="1" spc="-65" dirty="0">
                <a:latin typeface="Arial"/>
                <a:cs typeface="Arial"/>
              </a:rPr>
              <a:t>AT </a:t>
            </a:r>
            <a:r>
              <a:rPr sz="2400" i="1" spc="-5" dirty="0">
                <a:latin typeface="Arial"/>
                <a:cs typeface="Arial"/>
              </a:rPr>
              <a:t>Attachment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подключение </a:t>
            </a:r>
            <a:r>
              <a:rPr sz="2400" dirty="0">
                <a:latin typeface="Arial"/>
                <a:cs typeface="Arial"/>
              </a:rPr>
              <a:t>к </a:t>
            </a:r>
            <a:r>
              <a:rPr sz="2400" spc="-5" dirty="0">
                <a:latin typeface="Arial"/>
                <a:cs typeface="Arial"/>
              </a:rPr>
              <a:t>ПЭВМ  PC </a:t>
            </a:r>
            <a:r>
              <a:rPr sz="2400" spc="-95" dirty="0">
                <a:latin typeface="Arial"/>
                <a:cs typeface="Arial"/>
              </a:rPr>
              <a:t>AT </a:t>
            </a:r>
            <a:r>
              <a:rPr sz="2400" spc="5" dirty="0">
                <a:latin typeface="Arial"/>
                <a:cs typeface="Arial"/>
              </a:rPr>
              <a:t>конца </a:t>
            </a:r>
            <a:r>
              <a:rPr sz="2400" spc="-5" dirty="0">
                <a:latin typeface="Arial"/>
                <a:cs typeface="Arial"/>
              </a:rPr>
              <a:t>1980-х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начала </a:t>
            </a:r>
            <a:r>
              <a:rPr sz="2400" dirty="0">
                <a:latin typeface="Arial"/>
                <a:cs typeface="Arial"/>
              </a:rPr>
              <a:t>1990-х </a:t>
            </a:r>
            <a:r>
              <a:rPr sz="2400" spc="-20" dirty="0">
                <a:latin typeface="Arial"/>
                <a:cs typeface="Arial"/>
              </a:rPr>
              <a:t>годов) </a:t>
            </a:r>
            <a:r>
              <a:rPr sz="2400" dirty="0">
                <a:latin typeface="Arial"/>
                <a:cs typeface="Arial"/>
              </a:rPr>
              <a:t>был </a:t>
            </a:r>
            <a:r>
              <a:rPr sz="2400" spc="-15" dirty="0">
                <a:latin typeface="Arial"/>
                <a:cs typeface="Arial"/>
              </a:rPr>
              <a:t>разработан  </a:t>
            </a:r>
            <a:r>
              <a:rPr sz="2400" spc="-5" dirty="0">
                <a:latin typeface="Arial"/>
                <a:cs typeface="Arial"/>
              </a:rPr>
              <a:t>для </a:t>
            </a:r>
            <a:r>
              <a:rPr sz="2400" spc="-15" dirty="0">
                <a:latin typeface="Arial"/>
                <a:cs typeface="Arial"/>
              </a:rPr>
              <a:t>подключения </a:t>
            </a:r>
            <a:r>
              <a:rPr sz="2400" dirty="0">
                <a:latin typeface="Arial"/>
                <a:cs typeface="Arial"/>
              </a:rPr>
              <a:t>жестких дисков с </a:t>
            </a:r>
            <a:r>
              <a:rPr sz="2400" spc="-5" dirty="0">
                <a:latin typeface="Arial"/>
                <a:cs typeface="Arial"/>
              </a:rPr>
              <a:t>собственными  встроенными контроллерами (</a:t>
            </a:r>
            <a:r>
              <a:rPr sz="2400" i="1" spc="-5" dirty="0">
                <a:latin typeface="Arial"/>
                <a:cs typeface="Arial"/>
              </a:rPr>
              <a:t>Integrated Device </a:t>
            </a:r>
            <a:r>
              <a:rPr sz="2400" dirty="0">
                <a:latin typeface="Arial"/>
                <a:cs typeface="Arial"/>
              </a:rPr>
              <a:t>или </a:t>
            </a:r>
            <a:r>
              <a:rPr sz="2400" i="1" spc="-5" dirty="0">
                <a:latin typeface="Arial"/>
                <a:cs typeface="Arial"/>
              </a:rPr>
              <a:t>Drive  </a:t>
            </a:r>
            <a:r>
              <a:rPr sz="2400" i="1" dirty="0">
                <a:latin typeface="Arial"/>
                <a:cs typeface="Arial"/>
              </a:rPr>
              <a:t>Electronics</a:t>
            </a:r>
            <a:r>
              <a:rPr sz="2400" dirty="0">
                <a:latin typeface="Arial"/>
                <a:cs typeface="Arial"/>
              </a:rPr>
              <a:t>). </a:t>
            </a:r>
            <a:r>
              <a:rPr sz="2400" spc="-10" dirty="0">
                <a:latin typeface="Arial"/>
                <a:cs typeface="Arial"/>
              </a:rPr>
              <a:t>Поэтому </a:t>
            </a:r>
            <a:r>
              <a:rPr sz="2400" dirty="0">
                <a:latin typeface="Arial"/>
                <a:cs typeface="Arial"/>
              </a:rPr>
              <a:t>могут </a:t>
            </a:r>
            <a:r>
              <a:rPr sz="2400" spc="-15" dirty="0">
                <a:latin typeface="Arial"/>
                <a:cs typeface="Arial"/>
              </a:rPr>
              <a:t>использовать </a:t>
            </a:r>
            <a:r>
              <a:rPr sz="2400" spc="-25" dirty="0">
                <a:latin typeface="Arial"/>
                <a:cs typeface="Arial"/>
              </a:rPr>
              <a:t>оба </a:t>
            </a:r>
            <a:r>
              <a:rPr sz="2400" spc="-5" dirty="0">
                <a:latin typeface="Arial"/>
                <a:cs typeface="Arial"/>
              </a:rPr>
              <a:t>термина: </a:t>
            </a:r>
            <a:r>
              <a:rPr sz="2400" dirty="0">
                <a:latin typeface="Arial"/>
                <a:cs typeface="Arial"/>
              </a:rPr>
              <a:t>IDE  или </a:t>
            </a:r>
            <a:r>
              <a:rPr sz="2400" spc="-95" dirty="0">
                <a:latin typeface="Arial"/>
                <a:cs typeface="Arial"/>
              </a:rPr>
              <a:t>ATA, </a:t>
            </a:r>
            <a:r>
              <a:rPr sz="2400" spc="-15" dirty="0">
                <a:latin typeface="Arial"/>
                <a:cs typeface="Arial"/>
              </a:rPr>
              <a:t>подразумевая один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25" dirty="0">
                <a:latin typeface="Arial"/>
                <a:cs typeface="Arial"/>
              </a:rPr>
              <a:t>тот </a:t>
            </a:r>
            <a:r>
              <a:rPr sz="2400" dirty="0">
                <a:latin typeface="Arial"/>
                <a:cs typeface="Arial"/>
              </a:rPr>
              <a:t>же тип </a:t>
            </a:r>
            <a:r>
              <a:rPr sz="2400" spc="-5" dirty="0">
                <a:latin typeface="Arial"/>
                <a:cs typeface="Arial"/>
              </a:rPr>
              <a:t>дисков, </a:t>
            </a:r>
            <a:r>
              <a:rPr sz="2400" spc="-25" dirty="0">
                <a:latin typeface="Arial"/>
                <a:cs typeface="Arial"/>
              </a:rPr>
              <a:t>хотя  </a:t>
            </a:r>
            <a:r>
              <a:rPr sz="2400" spc="-10" dirty="0">
                <a:latin typeface="Arial"/>
                <a:cs typeface="Arial"/>
              </a:rPr>
              <a:t>появление </a:t>
            </a:r>
            <a:r>
              <a:rPr sz="2400" spc="-20" dirty="0">
                <a:latin typeface="Arial"/>
                <a:cs typeface="Arial"/>
              </a:rPr>
              <a:t>последовательного </a:t>
            </a:r>
            <a:r>
              <a:rPr sz="2400" spc="-5" dirty="0">
                <a:latin typeface="Arial"/>
                <a:cs typeface="Arial"/>
              </a:rPr>
              <a:t>интерфейса </a:t>
            </a:r>
            <a:r>
              <a:rPr sz="2400" i="1" spc="-5" dirty="0">
                <a:latin typeface="Arial"/>
                <a:cs typeface="Arial"/>
              </a:rPr>
              <a:t>Serial </a:t>
            </a:r>
            <a:r>
              <a:rPr sz="2400" i="1" spc="-120" dirty="0">
                <a:latin typeface="Arial"/>
                <a:cs typeface="Arial"/>
              </a:rPr>
              <a:t>ATA  </a:t>
            </a:r>
            <a:r>
              <a:rPr sz="2400" spc="-5" dirty="0">
                <a:latin typeface="Arial"/>
                <a:cs typeface="Arial"/>
              </a:rPr>
              <a:t>нарушило </a:t>
            </a:r>
            <a:r>
              <a:rPr sz="2400" spc="-15" dirty="0">
                <a:latin typeface="Arial"/>
                <a:cs typeface="Arial"/>
              </a:rPr>
              <a:t>однозначность соответствия этих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терминов.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5716" y="4386071"/>
            <a:ext cx="2028444" cy="202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600" y="4581106"/>
            <a:ext cx="1440180" cy="1440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3783" y="4869154"/>
            <a:ext cx="2808350" cy="936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8161" y="4777409"/>
            <a:ext cx="2634234" cy="1047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0988" y="679704"/>
            <a:ext cx="4053840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5332" y="679704"/>
            <a:ext cx="652271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1907" y="799084"/>
            <a:ext cx="3446779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</a:rPr>
              <a:t>Интерфейс</a:t>
            </a:r>
            <a:r>
              <a:rPr sz="3200" spc="-114" dirty="0">
                <a:solidFill>
                  <a:srgbClr val="C00000"/>
                </a:solidFill>
              </a:rPr>
              <a:t> </a:t>
            </a:r>
            <a:r>
              <a:rPr sz="3200" spc="-120" dirty="0">
                <a:solidFill>
                  <a:srgbClr val="C00000"/>
                </a:solidFill>
              </a:rPr>
              <a:t>SATA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840" y="1656588"/>
            <a:ext cx="36302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6025" algn="l"/>
                <a:tab pos="2158365" algn="l"/>
              </a:tabLst>
            </a:pPr>
            <a:r>
              <a:rPr sz="2400" b="1" spc="-5" dirty="0">
                <a:latin typeface="Arial"/>
                <a:cs typeface="Arial"/>
              </a:rPr>
              <a:t>Ser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al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90" dirty="0">
                <a:latin typeface="Arial"/>
                <a:cs typeface="Arial"/>
              </a:rPr>
              <a:t>A</a:t>
            </a:r>
            <a:r>
              <a:rPr sz="2400" b="1" spc="-180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Adv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9540" y="1656588"/>
            <a:ext cx="15709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7114" y="1656588"/>
            <a:ext cx="21424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27555" algn="l"/>
              </a:tabLst>
            </a:pPr>
            <a:r>
              <a:rPr sz="2400" dirty="0">
                <a:latin typeface="Arial"/>
                <a:cs typeface="Arial"/>
              </a:rPr>
              <a:t>Atta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hmen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)	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479" y="2022602"/>
            <a:ext cx="645223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30575" algn="l"/>
              </a:tabLst>
            </a:pPr>
            <a:r>
              <a:rPr sz="2400" spc="5" dirty="0">
                <a:latin typeface="Arial"/>
                <a:cs typeface="Arial"/>
              </a:rPr>
              <a:t>высокоскоростной	</a:t>
            </a:r>
            <a:r>
              <a:rPr sz="2400" spc="-15" dirty="0">
                <a:latin typeface="Arial"/>
                <a:cs typeface="Arial"/>
              </a:rPr>
              <a:t>последова­тельный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759075" algn="l"/>
                <a:tab pos="3489325" algn="l"/>
                <a:tab pos="5106670" algn="l"/>
              </a:tabLst>
            </a:pPr>
            <a:r>
              <a:rPr sz="2400" spc="-10" dirty="0">
                <a:latin typeface="Arial"/>
                <a:cs typeface="Arial"/>
              </a:rPr>
              <a:t>предназначенный	</a:t>
            </a:r>
            <a:r>
              <a:rPr sz="2400" spc="-5" dirty="0">
                <a:latin typeface="Arial"/>
                <a:cs typeface="Arial"/>
              </a:rPr>
              <a:t>для	устройств	хранения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9721" y="2022602"/>
            <a:ext cx="185102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интерфейс,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5" dirty="0">
                <a:latin typeface="Arial"/>
                <a:cs typeface="Arial"/>
              </a:rPr>
              <a:t>ф</a:t>
            </a:r>
            <a:r>
              <a:rPr sz="2400" dirty="0">
                <a:latin typeface="Arial"/>
                <a:cs typeface="Arial"/>
              </a:rPr>
              <a:t>ормации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479" y="2754121"/>
            <a:ext cx="8488680" cy="375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HDD, </a:t>
            </a:r>
            <a:r>
              <a:rPr sz="2400" dirty="0">
                <a:latin typeface="Arial"/>
                <a:cs typeface="Arial"/>
              </a:rPr>
              <a:t>CD и </a:t>
            </a:r>
            <a:r>
              <a:rPr sz="2400" spc="-5" dirty="0">
                <a:latin typeface="Arial"/>
                <a:cs typeface="Arial"/>
              </a:rPr>
              <a:t>DVD </a:t>
            </a:r>
            <a:r>
              <a:rPr sz="2400" dirty="0">
                <a:latin typeface="Arial"/>
                <a:cs typeface="Arial"/>
              </a:rPr>
              <a:t>с </a:t>
            </a:r>
            <a:r>
              <a:rPr sz="2400" spc="-10" dirty="0">
                <a:latin typeface="Arial"/>
                <a:cs typeface="Arial"/>
              </a:rPr>
              <a:t>возможностью </a:t>
            </a:r>
            <a:r>
              <a:rPr sz="2400" spc="-15" dirty="0">
                <a:latin typeface="Arial"/>
                <a:cs typeface="Arial"/>
              </a:rPr>
              <a:t>«горячего» </a:t>
            </a:r>
            <a:r>
              <a:rPr sz="2400" spc="-10" dirty="0">
                <a:latin typeface="Arial"/>
                <a:cs typeface="Arial"/>
              </a:rPr>
              <a:t>подключения 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замены.</a:t>
            </a:r>
            <a:endParaRPr sz="2400">
              <a:latin typeface="Arial"/>
              <a:cs typeface="Arial"/>
            </a:endParaRPr>
          </a:p>
          <a:p>
            <a:pPr marL="12700" marR="5080" indent="448309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настоящее </a:t>
            </a:r>
            <a:r>
              <a:rPr sz="2400" dirty="0">
                <a:latin typeface="Arial"/>
                <a:cs typeface="Arial"/>
              </a:rPr>
              <a:t>время </a:t>
            </a:r>
            <a:r>
              <a:rPr sz="2400" spc="-20" dirty="0">
                <a:latin typeface="Arial"/>
                <a:cs typeface="Arial"/>
              </a:rPr>
              <a:t>существует </a:t>
            </a:r>
            <a:r>
              <a:rPr sz="2400" dirty="0">
                <a:latin typeface="Arial"/>
                <a:cs typeface="Arial"/>
              </a:rPr>
              <a:t>три </a:t>
            </a:r>
            <a:r>
              <a:rPr sz="2400" spc="-5" dirty="0">
                <a:latin typeface="Arial"/>
                <a:cs typeface="Arial"/>
              </a:rPr>
              <a:t>версии </a:t>
            </a:r>
            <a:r>
              <a:rPr sz="2400" spc="-15" dirty="0">
                <a:latin typeface="Arial"/>
                <a:cs typeface="Arial"/>
              </a:rPr>
              <a:t>стандарта  </a:t>
            </a:r>
            <a:r>
              <a:rPr sz="2400" spc="-75" dirty="0">
                <a:latin typeface="Arial"/>
                <a:cs typeface="Arial"/>
              </a:rPr>
              <a:t>SATA, </a:t>
            </a:r>
            <a:r>
              <a:rPr sz="2400" spc="-5" dirty="0">
                <a:latin typeface="Arial"/>
                <a:cs typeface="Arial"/>
              </a:rPr>
              <a:t>в </a:t>
            </a:r>
            <a:r>
              <a:rPr sz="2400" spc="-10" dirty="0">
                <a:latin typeface="Arial"/>
                <a:cs typeface="Arial"/>
              </a:rPr>
              <a:t>которых </a:t>
            </a:r>
            <a:r>
              <a:rPr sz="2400" spc="-15" dirty="0">
                <a:latin typeface="Arial"/>
                <a:cs typeface="Arial"/>
              </a:rPr>
              <a:t>используются </a:t>
            </a:r>
            <a:r>
              <a:rPr sz="2400" spc="-10" dirty="0">
                <a:latin typeface="Arial"/>
                <a:cs typeface="Arial"/>
              </a:rPr>
              <a:t>кабели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разъемы </a:t>
            </a:r>
            <a:r>
              <a:rPr sz="2400" spc="-15" dirty="0">
                <a:latin typeface="Arial"/>
                <a:cs typeface="Arial"/>
              </a:rPr>
              <a:t>одних </a:t>
            </a:r>
            <a:r>
              <a:rPr sz="2400" dirty="0">
                <a:latin typeface="Arial"/>
                <a:cs typeface="Arial"/>
              </a:rPr>
              <a:t>и  </a:t>
            </a:r>
            <a:r>
              <a:rPr sz="2400" spc="-25" dirty="0">
                <a:latin typeface="Arial"/>
                <a:cs typeface="Arial"/>
              </a:rPr>
              <a:t>тех </a:t>
            </a:r>
            <a:r>
              <a:rPr sz="2400" dirty="0">
                <a:latin typeface="Arial"/>
                <a:cs typeface="Arial"/>
              </a:rPr>
              <a:t>же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размеров.</a:t>
            </a:r>
            <a:endParaRPr sz="2400">
              <a:latin typeface="Arial"/>
              <a:cs typeface="Arial"/>
            </a:endParaRPr>
          </a:p>
          <a:p>
            <a:pPr marL="12700" marR="5715" indent="448309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Эти </a:t>
            </a:r>
            <a:r>
              <a:rPr sz="2400" spc="-5" dirty="0">
                <a:latin typeface="Arial"/>
                <a:cs typeface="Arial"/>
              </a:rPr>
              <a:t>версии </a:t>
            </a:r>
            <a:r>
              <a:rPr sz="2400" spc="-20" dirty="0">
                <a:latin typeface="Arial"/>
                <a:cs typeface="Arial"/>
              </a:rPr>
              <a:t>отличаются </a:t>
            </a:r>
            <a:r>
              <a:rPr sz="2400" spc="-10" dirty="0">
                <a:latin typeface="Arial"/>
                <a:cs typeface="Arial"/>
              </a:rPr>
              <a:t>только </a:t>
            </a:r>
            <a:r>
              <a:rPr sz="2400" dirty="0">
                <a:latin typeface="Arial"/>
                <a:cs typeface="Arial"/>
              </a:rPr>
              <a:t>скоростью </a:t>
            </a:r>
            <a:r>
              <a:rPr sz="2400" spc="-15" dirty="0">
                <a:latin typeface="Arial"/>
                <a:cs typeface="Arial"/>
              </a:rPr>
              <a:t>передачи  </a:t>
            </a:r>
            <a:r>
              <a:rPr sz="2400" spc="-5" dirty="0">
                <a:latin typeface="Arial"/>
                <a:cs typeface="Arial"/>
              </a:rPr>
              <a:t>данных. После </a:t>
            </a:r>
            <a:r>
              <a:rPr sz="2400" spc="-10" dirty="0">
                <a:latin typeface="Arial"/>
                <a:cs typeface="Arial"/>
              </a:rPr>
              <a:t>появления </a:t>
            </a:r>
            <a:r>
              <a:rPr sz="2400" spc="-5" dirty="0">
                <a:latin typeface="Arial"/>
                <a:cs typeface="Arial"/>
              </a:rPr>
              <a:t>первой версии стало </a:t>
            </a:r>
            <a:r>
              <a:rPr sz="2400" spc="-10" dirty="0">
                <a:latin typeface="Arial"/>
                <a:cs typeface="Arial"/>
              </a:rPr>
              <a:t>очевидно,  что </a:t>
            </a:r>
            <a:r>
              <a:rPr sz="2400" dirty="0">
                <a:latin typeface="Arial"/>
                <a:cs typeface="Arial"/>
              </a:rPr>
              <a:t>эффективность </a:t>
            </a:r>
            <a:r>
              <a:rPr sz="2400" spc="-5" dirty="0">
                <a:latin typeface="Arial"/>
                <a:cs typeface="Arial"/>
              </a:rPr>
              <a:t>интерфейса </a:t>
            </a:r>
            <a:r>
              <a:rPr sz="2400" spc="-25" dirty="0">
                <a:latin typeface="Arial"/>
                <a:cs typeface="Arial"/>
              </a:rPr>
              <a:t>может </a:t>
            </a:r>
            <a:r>
              <a:rPr sz="2400" dirty="0">
                <a:latin typeface="Arial"/>
                <a:cs typeface="Arial"/>
              </a:rPr>
              <a:t>быть </a:t>
            </a:r>
            <a:r>
              <a:rPr sz="2400" spc="-15" dirty="0">
                <a:latin typeface="Arial"/>
                <a:cs typeface="Arial"/>
              </a:rPr>
              <a:t>увеличена </a:t>
            </a:r>
            <a:r>
              <a:rPr sz="2400" spc="-5" dirty="0">
                <a:latin typeface="Arial"/>
                <a:cs typeface="Arial"/>
              </a:rPr>
              <a:t>в  </a:t>
            </a:r>
            <a:r>
              <a:rPr sz="2400" spc="-10" dirty="0">
                <a:latin typeface="Arial"/>
                <a:cs typeface="Arial"/>
              </a:rPr>
              <a:t>два </a:t>
            </a:r>
            <a:r>
              <a:rPr sz="2400" dirty="0">
                <a:latin typeface="Arial"/>
                <a:cs typeface="Arial"/>
              </a:rPr>
              <a:t>или </a:t>
            </a:r>
            <a:r>
              <a:rPr sz="2400" spc="-5" dirty="0">
                <a:latin typeface="Arial"/>
                <a:cs typeface="Arial"/>
              </a:rPr>
              <a:t>даже  в </a:t>
            </a:r>
            <a:r>
              <a:rPr sz="2400" spc="-15" dirty="0">
                <a:latin typeface="Arial"/>
                <a:cs typeface="Arial"/>
              </a:rPr>
              <a:t>четыре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раза.</a:t>
            </a:r>
            <a:endParaRPr sz="2400">
              <a:latin typeface="Arial"/>
              <a:cs typeface="Arial"/>
            </a:endParaRPr>
          </a:p>
          <a:p>
            <a:pPr marR="183515" algn="r">
              <a:lnSpc>
                <a:spcPct val="100000"/>
              </a:lnSpc>
              <a:spcBef>
                <a:spcPts val="1889"/>
              </a:spcBef>
            </a:pPr>
            <a:r>
              <a:rPr sz="1400" spc="-110" dirty="0">
                <a:latin typeface="Arial"/>
                <a:cs typeface="Arial"/>
              </a:rPr>
              <a:t>111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72" y="313816"/>
            <a:ext cx="8467725" cy="289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4270" marR="1050290" algn="ctr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Интерфейс ATA</a:t>
            </a:r>
            <a:r>
              <a:rPr sz="4400" i="1" spc="-105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(IDE),  SATA</a:t>
            </a:r>
            <a:endParaRPr sz="4400">
              <a:latin typeface="Arial"/>
              <a:cs typeface="Arial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660"/>
              </a:spcBef>
            </a:pPr>
            <a:r>
              <a:rPr sz="3200" b="0"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 устройств хранения информации</a:t>
            </a:r>
            <a:r>
              <a:rPr sz="3200" b="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0" spc="-15" dirty="0">
                <a:solidFill>
                  <a:srgbClr val="FF0000"/>
                </a:solidFill>
                <a:latin typeface="Verdana"/>
                <a:cs typeface="Verdana"/>
              </a:rPr>
              <a:t>(HDD,  </a:t>
            </a:r>
            <a:r>
              <a:rPr sz="3200" b="0" dirty="0">
                <a:solidFill>
                  <a:srgbClr val="FF0000"/>
                </a:solidFill>
                <a:latin typeface="Verdana"/>
                <a:cs typeface="Verdana"/>
              </a:rPr>
              <a:t>DVD-ROM и</a:t>
            </a:r>
            <a:r>
              <a:rPr sz="3200" b="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0" spc="-5" dirty="0">
                <a:solidFill>
                  <a:srgbClr val="FF0000"/>
                </a:solidFill>
                <a:latin typeface="Verdana"/>
                <a:cs typeface="Verdana"/>
              </a:rPr>
              <a:t>т.д.).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587" y="3270250"/>
            <a:ext cx="2447925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1125" y="3270250"/>
            <a:ext cx="1765300" cy="59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6576" y="4436998"/>
            <a:ext cx="1839849" cy="73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6072" y="4667250"/>
            <a:ext cx="3424428" cy="1050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4151" y="3270186"/>
            <a:ext cx="4200525" cy="1223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86703"/>
            <a:ext cx="3092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266" rIns="0" bIns="0" rtlCol="0">
            <a:spAutoFit/>
          </a:bodyPr>
          <a:lstStyle/>
          <a:p>
            <a:pPr marL="222694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</a:rPr>
              <a:t>Интерфейсы</a:t>
            </a:r>
            <a:r>
              <a:rPr sz="3200" spc="-12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SCSI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11809" y="1224660"/>
            <a:ext cx="16319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-3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фейс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6504" y="1224660"/>
            <a:ext cx="62318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0750" algn="l"/>
                <a:tab pos="1981835" algn="l"/>
                <a:tab pos="3521075" algn="l"/>
                <a:tab pos="4732655" algn="l"/>
                <a:tab pos="6116955" algn="l"/>
              </a:tabLst>
            </a:pPr>
            <a:r>
              <a:rPr sz="2400" spc="-10" dirty="0">
                <a:latin typeface="Arial"/>
                <a:cs typeface="Arial"/>
              </a:rPr>
              <a:t>SCS</a:t>
            </a:r>
            <a:r>
              <a:rPr sz="2400" dirty="0">
                <a:latin typeface="Arial"/>
                <a:cs typeface="Arial"/>
              </a:rPr>
              <a:t>I	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i="1" spc="-15" dirty="0">
                <a:latin typeface="Arial"/>
                <a:cs typeface="Arial"/>
              </a:rPr>
              <a:t>m</a:t>
            </a:r>
            <a:r>
              <a:rPr sz="2400" i="1" dirty="0">
                <a:latin typeface="Arial"/>
                <a:cs typeface="Arial"/>
              </a:rPr>
              <a:t>all	C</a:t>
            </a:r>
            <a:r>
              <a:rPr sz="2400" i="1" spc="10" dirty="0">
                <a:latin typeface="Arial"/>
                <a:cs typeface="Arial"/>
              </a:rPr>
              <a:t>o</a:t>
            </a:r>
            <a:r>
              <a:rPr sz="2400" i="1" spc="-10" dirty="0">
                <a:latin typeface="Arial"/>
                <a:cs typeface="Arial"/>
              </a:rPr>
              <a:t>m</a:t>
            </a:r>
            <a:r>
              <a:rPr sz="2400" i="1" dirty="0">
                <a:latin typeface="Arial"/>
                <a:cs typeface="Arial"/>
              </a:rPr>
              <a:t>puter	S</a:t>
            </a:r>
            <a:r>
              <a:rPr sz="2400" i="1" spc="-10" dirty="0">
                <a:latin typeface="Arial"/>
                <a:cs typeface="Arial"/>
              </a:rPr>
              <a:t>y</a:t>
            </a:r>
            <a:r>
              <a:rPr sz="2400" i="1" dirty="0">
                <a:latin typeface="Arial"/>
                <a:cs typeface="Arial"/>
              </a:rPr>
              <a:t>stem	Interfa</a:t>
            </a:r>
            <a:r>
              <a:rPr sz="2400" i="1" spc="-10" dirty="0">
                <a:latin typeface="Arial"/>
                <a:cs typeface="Arial"/>
              </a:rPr>
              <a:t>c</a:t>
            </a:r>
            <a:r>
              <a:rPr sz="2400" i="1" dirty="0">
                <a:latin typeface="Arial"/>
                <a:cs typeface="Arial"/>
              </a:rPr>
              <a:t>e	</a:t>
            </a:r>
            <a:r>
              <a:rPr sz="2400" dirty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914" y="1590421"/>
            <a:ext cx="50139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3170" algn="l"/>
                <a:tab pos="3908425" algn="l"/>
              </a:tabLst>
            </a:pPr>
            <a:r>
              <a:rPr sz="2400" spc="-5" dirty="0">
                <a:latin typeface="Arial"/>
                <a:cs typeface="Arial"/>
              </a:rPr>
              <a:t>мал</a:t>
            </a:r>
            <a:r>
              <a:rPr sz="2400" dirty="0">
                <a:latin typeface="Arial"/>
                <a:cs typeface="Arial"/>
              </a:rPr>
              <a:t>ых	вычисли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льных</a:t>
            </a:r>
            <a:r>
              <a:rPr sz="2400" dirty="0">
                <a:latin typeface="Arial"/>
                <a:cs typeface="Arial"/>
              </a:rPr>
              <a:t>	с</a:t>
            </a:r>
            <a:r>
              <a:rPr sz="2400" spc="-10" dirty="0">
                <a:latin typeface="Arial"/>
                <a:cs typeface="Arial"/>
              </a:rPr>
              <a:t>и</a:t>
            </a:r>
            <a:r>
              <a:rPr sz="2400" dirty="0">
                <a:latin typeface="Arial"/>
                <a:cs typeface="Arial"/>
              </a:rPr>
              <a:t>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ем)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5464" y="1590421"/>
            <a:ext cx="13519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появился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753" y="1590421"/>
            <a:ext cx="17633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588135" algn="l"/>
              </a:tabLst>
            </a:pPr>
            <a:r>
              <a:rPr sz="2400" spc="-5" dirty="0">
                <a:latin typeface="Arial"/>
                <a:cs typeface="Arial"/>
              </a:rPr>
              <a:t>интерфейс  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им</a:t>
            </a:r>
            <a:r>
              <a:rPr sz="2400" spc="-5" dirty="0">
                <a:latin typeface="Arial"/>
                <a:cs typeface="Arial"/>
              </a:rPr>
              <a:t>ерно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753" y="2321940"/>
            <a:ext cx="16446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последнего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364" y="1956180"/>
            <a:ext cx="443674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tabLst>
                <a:tab pos="524510" algn="l"/>
                <a:tab pos="623570" algn="l"/>
                <a:tab pos="1080770" algn="l"/>
                <a:tab pos="2223770" algn="l"/>
                <a:tab pos="2870200" algn="l"/>
                <a:tab pos="3204210" algn="l"/>
                <a:tab pos="4034790" algn="l"/>
              </a:tabLst>
            </a:pPr>
            <a:r>
              <a:rPr sz="2400" spc="-25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же	</a:t>
            </a:r>
            <a:r>
              <a:rPr sz="2400" spc="-5" dirty="0">
                <a:latin typeface="Arial"/>
                <a:cs typeface="Arial"/>
              </a:rPr>
              <a:t>вр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мя,	</a:t>
            </a:r>
            <a:r>
              <a:rPr sz="2400" spc="-15" dirty="0">
                <a:latin typeface="Arial"/>
                <a:cs typeface="Arial"/>
              </a:rPr>
              <a:t>ч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и	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10" dirty="0">
                <a:latin typeface="Arial"/>
                <a:cs typeface="Arial"/>
              </a:rPr>
              <a:t>Но  </a:t>
            </a:r>
            <a:r>
              <a:rPr sz="2400" spc="-5" dirty="0">
                <a:latin typeface="Arial"/>
                <a:cs typeface="Arial"/>
              </a:rPr>
              <a:t>он		</a:t>
            </a:r>
            <a:r>
              <a:rPr sz="2400" spc="-10" dirty="0">
                <a:latin typeface="Arial"/>
                <a:cs typeface="Arial"/>
              </a:rPr>
              <a:t>предназначался	</a:t>
            </a:r>
            <a:r>
              <a:rPr sz="2400" spc="-5" dirty="0">
                <a:latin typeface="Arial"/>
                <a:cs typeface="Arial"/>
              </a:rPr>
              <a:t>для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784" y="2321940"/>
            <a:ext cx="8102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с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язи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2335" y="1956180"/>
            <a:ext cx="1996439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tabLst>
                <a:tab pos="356870" algn="l"/>
                <a:tab pos="1681480" algn="l"/>
              </a:tabLst>
            </a:pPr>
            <a:r>
              <a:rPr sz="2400" spc="-5" dirty="0">
                <a:latin typeface="Arial"/>
                <a:cs typeface="Arial"/>
              </a:rPr>
              <a:t>в	</a:t>
            </a:r>
            <a:r>
              <a:rPr sz="2400" spc="-60" dirty="0">
                <a:latin typeface="Arial"/>
                <a:cs typeface="Arial"/>
              </a:rPr>
              <a:t>от</a:t>
            </a:r>
            <a:r>
              <a:rPr sz="2400" dirty="0">
                <a:latin typeface="Arial"/>
                <a:cs typeface="Arial"/>
              </a:rPr>
              <a:t>личие	</a:t>
            </a:r>
            <a:r>
              <a:rPr sz="2400" spc="-70" dirty="0">
                <a:latin typeface="Arial"/>
                <a:cs typeface="Arial"/>
              </a:rPr>
              <a:t>от  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35" dirty="0">
                <a:latin typeface="Arial"/>
                <a:cs typeface="Arial"/>
              </a:rPr>
              <a:t>а</a:t>
            </a:r>
            <a:r>
              <a:rPr sz="2400" spc="-25" dirty="0">
                <a:latin typeface="Arial"/>
                <a:cs typeface="Arial"/>
              </a:rPr>
              <a:t>з</a:t>
            </a:r>
            <a:r>
              <a:rPr sz="2400" spc="-15" dirty="0">
                <a:latin typeface="Arial"/>
                <a:cs typeface="Arial"/>
              </a:rPr>
              <a:t>л</a:t>
            </a:r>
            <a:r>
              <a:rPr sz="2400" dirty="0">
                <a:latin typeface="Arial"/>
                <a:cs typeface="Arial"/>
              </a:rPr>
              <a:t>ичных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753" y="2688082"/>
            <a:ext cx="43554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устройств, </a:t>
            </a:r>
            <a:r>
              <a:rPr sz="2400" dirty="0">
                <a:latin typeface="Arial"/>
                <a:cs typeface="Arial"/>
              </a:rPr>
              <a:t>а </a:t>
            </a:r>
            <a:r>
              <a:rPr sz="2400" spc="-5" dirty="0">
                <a:latin typeface="Arial"/>
                <a:cs typeface="Arial"/>
              </a:rPr>
              <a:t>не </a:t>
            </a:r>
            <a:r>
              <a:rPr sz="2400" spc="-10" dirty="0">
                <a:latin typeface="Arial"/>
                <a:cs typeface="Arial"/>
              </a:rPr>
              <a:t>только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дисков.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4720" y="3053841"/>
            <a:ext cx="27324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5695" algn="l"/>
              </a:tabLst>
            </a:pPr>
            <a:r>
              <a:rPr sz="2400" spc="-10" dirty="0">
                <a:latin typeface="Arial"/>
                <a:cs typeface="Arial"/>
              </a:rPr>
              <a:t>м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ди</a:t>
            </a:r>
            <a:r>
              <a:rPr sz="2400" spc="-10" dirty="0">
                <a:latin typeface="Arial"/>
                <a:cs typeface="Arial"/>
              </a:rPr>
              <a:t>ф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50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а</a:t>
            </a:r>
            <a:r>
              <a:rPr sz="2400" spc="-10" dirty="0">
                <a:latin typeface="Arial"/>
                <a:cs typeface="Arial"/>
              </a:rPr>
              <a:t>ц</a:t>
            </a:r>
            <a:r>
              <a:rPr sz="2400" dirty="0">
                <a:latin typeface="Arial"/>
                <a:cs typeface="Arial"/>
              </a:rPr>
              <a:t>ии	</a:t>
            </a:r>
            <a:r>
              <a:rPr sz="2400" spc="-5" dirty="0">
                <a:latin typeface="Arial"/>
                <a:cs typeface="Arial"/>
              </a:rPr>
              <a:t>по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753" y="3053841"/>
            <a:ext cx="44538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>
              <a:lnSpc>
                <a:spcPct val="100000"/>
              </a:lnSpc>
              <a:tabLst>
                <a:tab pos="2094230" algn="l"/>
                <a:tab pos="2475230" algn="l"/>
                <a:tab pos="3594100" algn="l"/>
              </a:tabLst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ерфейс		</a:t>
            </a:r>
            <a:r>
              <a:rPr sz="2400" spc="-5" dirty="0">
                <a:latin typeface="Arial"/>
                <a:cs typeface="Arial"/>
              </a:rPr>
              <a:t>SCS</a:t>
            </a:r>
            <a:r>
              <a:rPr sz="2400" dirty="0">
                <a:latin typeface="Arial"/>
                <a:cs typeface="Arial"/>
              </a:rPr>
              <a:t>I	</a:t>
            </a:r>
            <a:r>
              <a:rPr sz="2400" spc="-10" dirty="0">
                <a:latin typeface="Arial"/>
                <a:cs typeface="Arial"/>
              </a:rPr>
              <a:t>и</a:t>
            </a:r>
            <a:r>
              <a:rPr sz="2400" dirty="0">
                <a:latin typeface="Arial"/>
                <a:cs typeface="Arial"/>
              </a:rPr>
              <a:t>ме</a:t>
            </a:r>
            <a:r>
              <a:rPr sz="2400" spc="-8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т  </a:t>
            </a:r>
            <a:r>
              <a:rPr sz="2400" spc="-10" dirty="0">
                <a:latin typeface="Arial"/>
                <a:cs typeface="Arial"/>
              </a:rPr>
              <a:t>разрядности	передаваемых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829" y="3053841"/>
            <a:ext cx="163957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  <a:tabLst>
                <a:tab pos="1364615" algn="l"/>
              </a:tabLst>
            </a:pPr>
            <a:r>
              <a:rPr sz="2400" spc="-10" dirty="0">
                <a:latin typeface="Arial"/>
                <a:cs typeface="Arial"/>
              </a:rPr>
              <a:t>две  </a:t>
            </a:r>
            <a:r>
              <a:rPr sz="2400" spc="-5" dirty="0">
                <a:latin typeface="Arial"/>
                <a:cs typeface="Arial"/>
              </a:rPr>
              <a:t>дан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10" dirty="0">
                <a:latin typeface="Arial"/>
                <a:cs typeface="Arial"/>
              </a:rPr>
              <a:t>ы</a:t>
            </a:r>
            <a:r>
              <a:rPr sz="2400" dirty="0">
                <a:latin typeface="Arial"/>
                <a:cs typeface="Arial"/>
              </a:rPr>
              <a:t>х	</a:t>
            </a:r>
            <a:r>
              <a:rPr sz="2400" spc="-15" dirty="0">
                <a:latin typeface="Arial"/>
                <a:cs typeface="Arial"/>
              </a:rPr>
              <a:t>(в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7180" y="3419602"/>
            <a:ext cx="20980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параллельном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753" y="3785361"/>
            <a:ext cx="84816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3064" algn="l"/>
                <a:tab pos="2828925" algn="l"/>
                <a:tab pos="4168775" algn="l"/>
                <a:tab pos="5624195" algn="l"/>
                <a:tab pos="5946140" algn="l"/>
                <a:tab pos="7574280" algn="l"/>
              </a:tabLst>
            </a:pP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ариа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е)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“у</a:t>
            </a:r>
            <a:r>
              <a:rPr sz="2400" dirty="0">
                <a:latin typeface="Arial"/>
                <a:cs typeface="Arial"/>
              </a:rPr>
              <a:t>з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ую”	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i="1" spc="-15" dirty="0">
                <a:latin typeface="Arial"/>
                <a:cs typeface="Arial"/>
              </a:rPr>
              <a:t>a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i="1" spc="5" dirty="0">
                <a:latin typeface="Arial"/>
                <a:cs typeface="Arial"/>
              </a:rPr>
              <a:t>r</a:t>
            </a:r>
            <a:r>
              <a:rPr sz="2400" i="1" dirty="0">
                <a:latin typeface="Arial"/>
                <a:cs typeface="Arial"/>
              </a:rPr>
              <a:t>o</a:t>
            </a:r>
            <a:r>
              <a:rPr sz="2400" i="1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)	</a:t>
            </a:r>
            <a:r>
              <a:rPr sz="2400" spc="-10" dirty="0">
                <a:latin typeface="Arial"/>
                <a:cs typeface="Arial"/>
              </a:rPr>
              <a:t>8-</a:t>
            </a:r>
            <a:r>
              <a:rPr sz="2400" dirty="0">
                <a:latin typeface="Arial"/>
                <a:cs typeface="Arial"/>
              </a:rPr>
              <a:t>би</a:t>
            </a:r>
            <a:r>
              <a:rPr sz="2400" spc="-5" dirty="0">
                <a:latin typeface="Arial"/>
                <a:cs typeface="Arial"/>
              </a:rPr>
              <a:t>тную</a:t>
            </a:r>
            <a:r>
              <a:rPr sz="2400" dirty="0">
                <a:latin typeface="Arial"/>
                <a:cs typeface="Arial"/>
              </a:rPr>
              <a:t>	и	“широ</a:t>
            </a:r>
            <a:r>
              <a:rPr sz="2400" spc="20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ую”	(</a:t>
            </a:r>
            <a:r>
              <a:rPr sz="2400" i="1" spc="-25" dirty="0">
                <a:latin typeface="Arial"/>
                <a:cs typeface="Arial"/>
              </a:rPr>
              <a:t>W</a:t>
            </a:r>
            <a:r>
              <a:rPr sz="2400" i="1" spc="-5" dirty="0">
                <a:latin typeface="Arial"/>
                <a:cs typeface="Arial"/>
              </a:rPr>
              <a:t>i</a:t>
            </a:r>
            <a:r>
              <a:rPr sz="2400" i="1" spc="-15" dirty="0">
                <a:latin typeface="Arial"/>
                <a:cs typeface="Arial"/>
              </a:rPr>
              <a:t>d</a:t>
            </a:r>
            <a:r>
              <a:rPr sz="2400" i="1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753" y="4151376"/>
            <a:ext cx="15855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16</a:t>
            </a:r>
            <a:r>
              <a:rPr sz="2400" dirty="0">
                <a:latin typeface="Arial"/>
                <a:cs typeface="Arial"/>
              </a:rPr>
              <a:t>-би</a:t>
            </a:r>
            <a:r>
              <a:rPr sz="2400" spc="-5" dirty="0">
                <a:latin typeface="Arial"/>
                <a:cs typeface="Arial"/>
              </a:rPr>
              <a:t>тную</a:t>
            </a:r>
            <a:r>
              <a:rPr sz="2400" dirty="0">
                <a:latin typeface="Arial"/>
                <a:cs typeface="Arial"/>
              </a:rPr>
              <a:t>.  </a:t>
            </a:r>
            <a:r>
              <a:rPr sz="2400" spc="-5" dirty="0">
                <a:latin typeface="Arial"/>
                <a:cs typeface="Arial"/>
              </a:rPr>
              <a:t>устройств,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66670" y="4151376"/>
            <a:ext cx="668147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tabLst>
                <a:tab pos="536575" algn="l"/>
                <a:tab pos="631190" algn="l"/>
                <a:tab pos="1831975" algn="l"/>
                <a:tab pos="1914525" algn="l"/>
                <a:tab pos="2396490" algn="l"/>
                <a:tab pos="3045460" algn="l"/>
                <a:tab pos="5008880" algn="l"/>
                <a:tab pos="5324475" algn="l"/>
                <a:tab pos="5648960" algn="l"/>
              </a:tabLst>
            </a:pPr>
            <a:r>
              <a:rPr sz="2400" dirty="0">
                <a:latin typeface="Arial"/>
                <a:cs typeface="Arial"/>
              </a:rPr>
              <a:t>К	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ой	м</a:t>
            </a:r>
            <a:r>
              <a:rPr sz="2400" spc="-2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жно</a:t>
            </a:r>
            <a:r>
              <a:rPr sz="2400" dirty="0">
                <a:latin typeface="Arial"/>
                <a:cs typeface="Arial"/>
              </a:rPr>
              <a:t>	п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д</a:t>
            </a:r>
            <a:r>
              <a:rPr sz="2400" spc="15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л</a:t>
            </a:r>
            <a:r>
              <a:rPr sz="2400" spc="-50" dirty="0">
                <a:latin typeface="Arial"/>
                <a:cs typeface="Arial"/>
              </a:rPr>
              <a:t>ю</a:t>
            </a:r>
            <a:r>
              <a:rPr sz="2400" spc="-15" dirty="0">
                <a:latin typeface="Arial"/>
                <a:cs typeface="Arial"/>
              </a:rPr>
              <a:t>ч</a:t>
            </a:r>
            <a:r>
              <a:rPr sz="2400" dirty="0">
                <a:latin typeface="Arial"/>
                <a:cs typeface="Arial"/>
              </a:rPr>
              <a:t>ить	</a:t>
            </a:r>
            <a:r>
              <a:rPr sz="2400" spc="-5" dirty="0">
                <a:latin typeface="Arial"/>
                <a:cs typeface="Arial"/>
              </a:rPr>
              <a:t>до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осьми  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о		</a:t>
            </a:r>
            <a:r>
              <a:rPr sz="2400" spc="-70" dirty="0">
                <a:latin typeface="Arial"/>
                <a:cs typeface="Arial"/>
              </a:rPr>
              <a:t>в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ор</a:t>
            </a:r>
            <a:r>
              <a:rPr sz="2400" spc="-1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й		</a:t>
            </a:r>
            <a:r>
              <a:rPr sz="2400" spc="-5" dirty="0">
                <a:latin typeface="Arial"/>
                <a:cs typeface="Arial"/>
              </a:rPr>
              <a:t>–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д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ш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стн</a:t>
            </a:r>
            <a:r>
              <a:rPr sz="2400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dirty="0">
                <a:latin typeface="Arial"/>
                <a:cs typeface="Arial"/>
              </a:rPr>
              <a:t>ц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ти.	</a:t>
            </a:r>
            <a:r>
              <a:rPr sz="2400" spc="-25" dirty="0">
                <a:latin typeface="Arial"/>
                <a:cs typeface="Arial"/>
              </a:rPr>
              <a:t>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да</a:t>
            </a:r>
            <a:r>
              <a:rPr sz="2400" spc="-55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53" y="4882895"/>
            <a:ext cx="848550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5880" algn="l"/>
                <a:tab pos="5822950" algn="l"/>
                <a:tab pos="8134984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см</a:t>
            </a:r>
            <a:r>
              <a:rPr sz="2400" spc="-50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три</a:t>
            </a:r>
            <a:r>
              <a:rPr sz="2400" spc="-2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т	и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-битн</a:t>
            </a:r>
            <a:r>
              <a:rPr sz="2400" spc="-10" dirty="0">
                <a:latin typeface="Arial"/>
                <a:cs typeface="Arial"/>
              </a:rPr>
              <a:t>ы</a:t>
            </a:r>
            <a:r>
              <a:rPr sz="2400" dirty="0">
                <a:latin typeface="Arial"/>
                <a:cs typeface="Arial"/>
              </a:rPr>
              <a:t>й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ариа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265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а</a:t>
            </a:r>
            <a:r>
              <a:rPr sz="2400" spc="20" dirty="0">
                <a:latin typeface="Arial"/>
                <a:cs typeface="Arial"/>
              </a:rPr>
              <a:t>к</a:t>
            </a:r>
            <a:r>
              <a:rPr sz="2400" spc="1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он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не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встречается.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86703"/>
            <a:ext cx="3092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932" y="803147"/>
            <a:ext cx="80352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185" algn="l"/>
                <a:tab pos="3547110" algn="l"/>
                <a:tab pos="4117340" algn="l"/>
                <a:tab pos="5304155" algn="l"/>
                <a:tab pos="6452235" algn="l"/>
              </a:tabLst>
            </a:pPr>
            <a:r>
              <a:rPr sz="2400" b="0" spc="-5" dirty="0">
                <a:latin typeface="Arial"/>
                <a:cs typeface="Arial"/>
              </a:rPr>
              <a:t>Все	</a:t>
            </a:r>
            <a:r>
              <a:rPr sz="2400" b="0" spc="-10" dirty="0">
                <a:latin typeface="Arial"/>
                <a:cs typeface="Arial"/>
              </a:rPr>
              <a:t>подключаемые	</a:t>
            </a:r>
            <a:r>
              <a:rPr sz="2400" b="0" dirty="0">
                <a:latin typeface="Arial"/>
                <a:cs typeface="Arial"/>
              </a:rPr>
              <a:t>к	шине	SCSI	</a:t>
            </a:r>
            <a:r>
              <a:rPr sz="2400" b="0" spc="-10" dirty="0">
                <a:latin typeface="Arial"/>
                <a:cs typeface="Arial"/>
              </a:rPr>
              <a:t>устройства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72" y="1168908"/>
            <a:ext cx="84848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равноправны и могут </a:t>
            </a:r>
            <a:r>
              <a:rPr sz="2400" spc="-5" dirty="0">
                <a:latin typeface="Arial"/>
                <a:cs typeface="Arial"/>
              </a:rPr>
              <a:t>выступать </a:t>
            </a:r>
            <a:r>
              <a:rPr sz="2400" spc="15" dirty="0">
                <a:latin typeface="Arial"/>
                <a:cs typeface="Arial"/>
              </a:rPr>
              <a:t>как </a:t>
            </a:r>
            <a:r>
              <a:rPr sz="2400" spc="-5" dirty="0">
                <a:latin typeface="Arial"/>
                <a:cs typeface="Arial"/>
              </a:rPr>
              <a:t>в </a:t>
            </a:r>
            <a:r>
              <a:rPr sz="2400" spc="-10" dirty="0">
                <a:latin typeface="Arial"/>
                <a:cs typeface="Arial"/>
              </a:rPr>
              <a:t>качестве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устройства,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572" y="1534667"/>
            <a:ext cx="43307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0680" algn="l"/>
              </a:tabLst>
            </a:pPr>
            <a:r>
              <a:rPr sz="2400" spc="-5" dirty="0">
                <a:latin typeface="Arial"/>
                <a:cs typeface="Arial"/>
              </a:rPr>
              <a:t>запускающего	операцию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4109" y="1534667"/>
            <a:ext cx="13639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5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5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чи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72" y="1900682"/>
            <a:ext cx="69024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  <a:tab pos="5454015" algn="l"/>
                <a:tab pos="6225540" algn="l"/>
                <a:tab pos="6726555" algn="l"/>
              </a:tabLst>
            </a:pPr>
            <a:r>
              <a:rPr sz="2400" dirty="0">
                <a:latin typeface="Arial"/>
                <a:cs typeface="Arial"/>
              </a:rPr>
              <a:t>(ини</a:t>
            </a:r>
            <a:r>
              <a:rPr sz="2400" spc="-10" dirty="0">
                <a:latin typeface="Arial"/>
                <a:cs typeface="Arial"/>
              </a:rPr>
              <a:t>ц</a:t>
            </a:r>
            <a:r>
              <a:rPr sz="2400" dirty="0">
                <a:latin typeface="Arial"/>
                <a:cs typeface="Arial"/>
              </a:rPr>
              <a:t>иал</a:t>
            </a:r>
            <a:r>
              <a:rPr sz="2400" spc="-10" dirty="0">
                <a:latin typeface="Arial"/>
                <a:cs typeface="Arial"/>
              </a:rPr>
              <a:t>и</a:t>
            </a:r>
            <a:r>
              <a:rPr sz="2400" dirty="0">
                <a:latin typeface="Arial"/>
                <a:cs typeface="Arial"/>
              </a:rPr>
              <a:t>зи</a:t>
            </a:r>
            <a:r>
              <a:rPr sz="2400" spc="-25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ую</a:t>
            </a:r>
            <a:r>
              <a:rPr sz="2400" spc="-25" dirty="0">
                <a:latin typeface="Arial"/>
                <a:cs typeface="Arial"/>
              </a:rPr>
              <a:t>щ</a:t>
            </a:r>
            <a:r>
              <a:rPr sz="2400" dirty="0">
                <a:latin typeface="Arial"/>
                <a:cs typeface="Arial"/>
              </a:rPr>
              <a:t>е</a:t>
            </a:r>
            <a:r>
              <a:rPr sz="2400" spc="-55" dirty="0">
                <a:latin typeface="Arial"/>
                <a:cs typeface="Arial"/>
              </a:rPr>
              <a:t>г</a:t>
            </a:r>
            <a:r>
              <a:rPr sz="2400" dirty="0">
                <a:latin typeface="Arial"/>
                <a:cs typeface="Arial"/>
              </a:rPr>
              <a:t>о	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строй</a:t>
            </a:r>
            <a:r>
              <a:rPr sz="2400" spc="-20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т</a:t>
            </a:r>
            <a:r>
              <a:rPr sz="2400" spc="-2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а),	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ак	и	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6838" y="1534667"/>
            <a:ext cx="127635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дан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10" dirty="0">
                <a:latin typeface="Arial"/>
                <a:cs typeface="Arial"/>
              </a:rPr>
              <a:t>ы</a:t>
            </a:r>
            <a:r>
              <a:rPr sz="2400" dirty="0">
                <a:latin typeface="Arial"/>
                <a:cs typeface="Arial"/>
              </a:rPr>
              <a:t>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качестве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572" y="2266441"/>
            <a:ext cx="5960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0889" algn="l"/>
                <a:tab pos="2547620" algn="l"/>
                <a:tab pos="4230370" algn="l"/>
              </a:tabLst>
            </a:pPr>
            <a:r>
              <a:rPr sz="2400" spc="-10" dirty="0">
                <a:latin typeface="Arial"/>
                <a:cs typeface="Arial"/>
              </a:rPr>
              <a:t>устройства,	</a:t>
            </a:r>
            <a:r>
              <a:rPr sz="2400" dirty="0">
                <a:latin typeface="Arial"/>
                <a:cs typeface="Arial"/>
              </a:rPr>
              <a:t>к	</a:t>
            </a:r>
            <a:r>
              <a:rPr sz="2400" spc="-10" dirty="0">
                <a:latin typeface="Arial"/>
                <a:cs typeface="Arial"/>
              </a:rPr>
              <a:t>которому	</a:t>
            </a:r>
            <a:r>
              <a:rPr sz="2400" spc="-15" dirty="0">
                <a:latin typeface="Arial"/>
                <a:cs typeface="Arial"/>
              </a:rPr>
              <a:t>обращается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7678" y="2266441"/>
            <a:ext cx="21729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-15" dirty="0">
                <a:latin typeface="Arial"/>
                <a:cs typeface="Arial"/>
              </a:rPr>
              <a:t>и</a:t>
            </a:r>
            <a:r>
              <a:rPr sz="2400" dirty="0">
                <a:latin typeface="Arial"/>
                <a:cs typeface="Arial"/>
              </a:rPr>
              <a:t>ци</a:t>
            </a:r>
            <a:r>
              <a:rPr sz="2400" spc="-20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лиз</a:t>
            </a:r>
            <a:r>
              <a:rPr sz="2400" spc="-65" dirty="0">
                <a:latin typeface="Arial"/>
                <a:cs typeface="Arial"/>
              </a:rPr>
              <a:t>а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ор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572" y="2632202"/>
            <a:ext cx="66281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обмена. </a:t>
            </a:r>
            <a:r>
              <a:rPr sz="2400" spc="-20" dirty="0">
                <a:latin typeface="Arial"/>
                <a:cs typeface="Arial"/>
              </a:rPr>
              <a:t>Такое </a:t>
            </a:r>
            <a:r>
              <a:rPr sz="2400" spc="-10" dirty="0">
                <a:latin typeface="Arial"/>
                <a:cs typeface="Arial"/>
              </a:rPr>
              <a:t>устройство </a:t>
            </a:r>
            <a:r>
              <a:rPr sz="2400" spc="-20" dirty="0">
                <a:latin typeface="Arial"/>
                <a:cs typeface="Arial"/>
              </a:rPr>
              <a:t>называют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целевым.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932" y="2997961"/>
            <a:ext cx="56915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15565" algn="l"/>
                <a:tab pos="4594225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5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д</a:t>
            </a:r>
            <a:r>
              <a:rPr sz="2400" spc="30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л</a:t>
            </a:r>
            <a:r>
              <a:rPr sz="2400" spc="-50" dirty="0">
                <a:latin typeface="Arial"/>
                <a:cs typeface="Arial"/>
              </a:rPr>
              <a:t>ю</a:t>
            </a:r>
            <a:r>
              <a:rPr sz="2400" spc="-5" dirty="0">
                <a:latin typeface="Arial"/>
                <a:cs typeface="Arial"/>
              </a:rPr>
              <a:t>ч</a:t>
            </a:r>
            <a:r>
              <a:rPr sz="2400" spc="-2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емые	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spc="-15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тройст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	бы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-60" dirty="0">
                <a:latin typeface="Arial"/>
                <a:cs typeface="Arial"/>
              </a:rPr>
              <a:t>ю</a:t>
            </a:r>
            <a:r>
              <a:rPr sz="2400" dirty="0">
                <a:latin typeface="Arial"/>
                <a:cs typeface="Arial"/>
              </a:rPr>
              <a:t>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1038" y="2997961"/>
            <a:ext cx="19621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7910" algn="l"/>
              </a:tabLst>
            </a:pP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5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ух	тип</a:t>
            </a:r>
            <a:r>
              <a:rPr sz="2400" spc="-1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572" y="3364103"/>
            <a:ext cx="848487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контроллер </a:t>
            </a:r>
            <a:r>
              <a:rPr sz="2400" dirty="0">
                <a:latin typeface="Arial"/>
                <a:cs typeface="Arial"/>
              </a:rPr>
              <a:t>периферийных </a:t>
            </a:r>
            <a:r>
              <a:rPr sz="2400" spc="-5" dirty="0">
                <a:latin typeface="Arial"/>
                <a:cs typeface="Arial"/>
              </a:rPr>
              <a:t>устройств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хост-адаптер.  </a:t>
            </a:r>
            <a:r>
              <a:rPr sz="2400" spc="-25" dirty="0">
                <a:latin typeface="Arial"/>
                <a:cs typeface="Arial"/>
              </a:rPr>
              <a:t>Устройства </a:t>
            </a:r>
            <a:r>
              <a:rPr sz="2400" spc="-15" dirty="0">
                <a:latin typeface="Arial"/>
                <a:cs typeface="Arial"/>
              </a:rPr>
              <a:t>первого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вида могут </a:t>
            </a:r>
            <a:r>
              <a:rPr sz="2400" spc="-10" dirty="0">
                <a:latin typeface="Arial"/>
                <a:cs typeface="Arial"/>
              </a:rPr>
              <a:t>управлять </a:t>
            </a:r>
            <a:r>
              <a:rPr sz="2400" spc="-15" dirty="0">
                <a:latin typeface="Arial"/>
                <a:cs typeface="Arial"/>
              </a:rPr>
              <a:t>работой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до  восьми </a:t>
            </a:r>
            <a:r>
              <a:rPr sz="2400" dirty="0">
                <a:latin typeface="Arial"/>
                <a:cs typeface="Arial"/>
              </a:rPr>
              <a:t>логических </a:t>
            </a:r>
            <a:r>
              <a:rPr sz="2400" spc="-5" dirty="0">
                <a:latin typeface="Arial"/>
                <a:cs typeface="Arial"/>
              </a:rPr>
              <a:t>устройств, хост-адаптер </a:t>
            </a:r>
            <a:r>
              <a:rPr sz="2400" spc="-20" dirty="0">
                <a:latin typeface="Arial"/>
                <a:cs typeface="Arial"/>
              </a:rPr>
              <a:t>используется  </a:t>
            </a:r>
            <a:r>
              <a:rPr sz="2400" spc="-5" dirty="0">
                <a:latin typeface="Arial"/>
                <a:cs typeface="Arial"/>
              </a:rPr>
              <a:t>для </a:t>
            </a:r>
            <a:r>
              <a:rPr sz="2400" spc="-10" dirty="0">
                <a:latin typeface="Arial"/>
                <a:cs typeface="Arial"/>
              </a:rPr>
              <a:t>связи </a:t>
            </a:r>
            <a:r>
              <a:rPr sz="2400" dirty="0">
                <a:latin typeface="Arial"/>
                <a:cs typeface="Arial"/>
              </a:rPr>
              <a:t>шины </a:t>
            </a:r>
            <a:r>
              <a:rPr sz="2400" spc="-5" dirty="0">
                <a:latin typeface="Arial"/>
                <a:cs typeface="Arial"/>
              </a:rPr>
              <a:t>SCSI </a:t>
            </a:r>
            <a:r>
              <a:rPr sz="2400" dirty="0">
                <a:latin typeface="Arial"/>
                <a:cs typeface="Arial"/>
              </a:rPr>
              <a:t>с </a:t>
            </a:r>
            <a:r>
              <a:rPr sz="2400" spc="-5" dirty="0">
                <a:latin typeface="Arial"/>
                <a:cs typeface="Arial"/>
              </a:rPr>
              <a:t>шиной расширения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компьютера.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478155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Интерфейс COM</a:t>
            </a:r>
            <a:r>
              <a:rPr sz="4400" i="1" spc="-85" dirty="0">
                <a:latin typeface="Arial"/>
                <a:cs typeface="Arial"/>
              </a:rPr>
              <a:t> </a:t>
            </a:r>
            <a:r>
              <a:rPr sz="4400" i="1" spc="-5" dirty="0">
                <a:latin typeface="Arial"/>
                <a:cs typeface="Arial"/>
              </a:rPr>
              <a:t>(RS-232)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739138"/>
            <a:ext cx="8272145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Это название стандарта (RS -  recommended standard -  рекомендованный стандарт, 232 - его  номер), описывающего интерфейс</a:t>
            </a:r>
            <a:r>
              <a:rPr sz="3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для  соединения компьютера и устройства  передачи</a:t>
            </a:r>
            <a:r>
              <a:rPr sz="32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данных.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825" y="4602162"/>
            <a:ext cx="2160651" cy="143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86703"/>
            <a:ext cx="3092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6186" y="1222121"/>
            <a:ext cx="40678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</a:rPr>
              <a:t>Интерфейс</a:t>
            </a:r>
            <a:r>
              <a:rPr sz="3200" spc="-9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RS-232C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704" y="2080005"/>
            <a:ext cx="56248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16505" algn="l"/>
                <a:tab pos="4356100" algn="l"/>
              </a:tabLst>
            </a:pPr>
            <a:r>
              <a:rPr sz="2400" spc="-10" dirty="0">
                <a:latin typeface="Arial"/>
                <a:cs typeface="Arial"/>
              </a:rPr>
              <a:t>Первоначально	</a:t>
            </a:r>
            <a:r>
              <a:rPr sz="2400" spc="-5" dirty="0">
                <a:latin typeface="Arial"/>
                <a:cs typeface="Arial"/>
              </a:rPr>
              <a:t>интерфейс	RS-232C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306" y="2080005"/>
            <a:ext cx="21742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tabLst>
                <a:tab pos="1376045" algn="l"/>
              </a:tabLst>
            </a:pPr>
            <a:r>
              <a:rPr sz="2400" dirty="0">
                <a:latin typeface="Arial"/>
                <a:cs typeface="Arial"/>
              </a:rPr>
              <a:t>исп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ль</a:t>
            </a:r>
            <a:r>
              <a:rPr sz="2400" spc="-25" dirty="0">
                <a:latin typeface="Arial"/>
                <a:cs typeface="Arial"/>
              </a:rPr>
              <a:t>з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ался  </a:t>
            </a:r>
            <a:r>
              <a:rPr sz="2400" spc="-15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10" dirty="0">
                <a:latin typeface="Arial"/>
                <a:cs typeface="Arial"/>
              </a:rPr>
              <a:t>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еме	</a:t>
            </a:r>
            <a:r>
              <a:rPr sz="2400" spc="-5" dirty="0">
                <a:latin typeface="Arial"/>
                <a:cs typeface="Arial"/>
              </a:rPr>
              <a:t>с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я</a:t>
            </a:r>
            <a:r>
              <a:rPr sz="2400" spc="-15" dirty="0">
                <a:latin typeface="Arial"/>
                <a:cs typeface="Arial"/>
              </a:rPr>
              <a:t>з</a:t>
            </a:r>
            <a:r>
              <a:rPr sz="2400" dirty="0"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2445765"/>
            <a:ext cx="26244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39775" algn="l"/>
                <a:tab pos="1250315" algn="l"/>
              </a:tabLst>
            </a:pPr>
            <a:r>
              <a:rPr sz="2400" spc="-5" dirty="0">
                <a:latin typeface="Arial"/>
                <a:cs typeface="Arial"/>
              </a:rPr>
              <a:t>для	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д</a:t>
            </a:r>
            <a:r>
              <a:rPr sz="2400" spc="15" dirty="0">
                <a:latin typeface="Arial"/>
                <a:cs typeface="Arial"/>
              </a:rPr>
              <a:t>к</a:t>
            </a:r>
            <a:r>
              <a:rPr sz="2400" spc="-15" dirty="0">
                <a:latin typeface="Arial"/>
                <a:cs typeface="Arial"/>
              </a:rPr>
              <a:t>л</a:t>
            </a:r>
            <a:r>
              <a:rPr sz="2400" spc="-50" dirty="0">
                <a:latin typeface="Arial"/>
                <a:cs typeface="Arial"/>
              </a:rPr>
              <a:t>ю</a:t>
            </a:r>
            <a:r>
              <a:rPr sz="2400" spc="-5" dirty="0">
                <a:latin typeface="Arial"/>
                <a:cs typeface="Arial"/>
              </a:rPr>
              <a:t>че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ия  </a:t>
            </a:r>
            <a:r>
              <a:rPr sz="2400" spc="-15" dirty="0">
                <a:latin typeface="Arial"/>
                <a:cs typeface="Arial"/>
              </a:rPr>
              <a:t>через	</a:t>
            </a:r>
            <a:r>
              <a:rPr sz="2400" spc="-10" dirty="0">
                <a:latin typeface="Arial"/>
                <a:cs typeface="Arial"/>
              </a:rPr>
              <a:t>модемы,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995" y="2445765"/>
            <a:ext cx="33235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tabLst>
                <a:tab pos="722630" algn="l"/>
                <a:tab pos="891540" algn="l"/>
                <a:tab pos="1266825" algn="l"/>
                <a:tab pos="1972310" algn="l"/>
                <a:tab pos="3176905" algn="l"/>
              </a:tabLst>
            </a:pPr>
            <a:r>
              <a:rPr sz="2400" spc="-10" dirty="0">
                <a:latin typeface="Arial"/>
                <a:cs typeface="Arial"/>
              </a:rPr>
              <a:t>Э</a:t>
            </a:r>
            <a:r>
              <a:rPr sz="2400" dirty="0">
                <a:latin typeface="Arial"/>
                <a:cs typeface="Arial"/>
              </a:rPr>
              <a:t>ВМ		и	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ермина</a:t>
            </a:r>
            <a:r>
              <a:rPr sz="2400" spc="20" dirty="0">
                <a:latin typeface="Arial"/>
                <a:cs typeface="Arial"/>
              </a:rPr>
              <a:t>л</a:t>
            </a:r>
            <a:r>
              <a:rPr sz="2400" spc="-5" dirty="0">
                <a:latin typeface="Arial"/>
                <a:cs typeface="Arial"/>
              </a:rPr>
              <a:t>ов</a:t>
            </a:r>
            <a:r>
              <a:rPr sz="2400" dirty="0">
                <a:latin typeface="Arial"/>
                <a:cs typeface="Arial"/>
              </a:rPr>
              <a:t>	к  </a:t>
            </a:r>
            <a:r>
              <a:rPr sz="2400" spc="-5" dirty="0">
                <a:latin typeface="Arial"/>
                <a:cs typeface="Arial"/>
              </a:rPr>
              <a:t>а	</a:t>
            </a:r>
            <a:r>
              <a:rPr sz="2400" spc="-10" dirty="0">
                <a:latin typeface="Arial"/>
                <a:cs typeface="Arial"/>
              </a:rPr>
              <a:t>также	</a:t>
            </a:r>
            <a:r>
              <a:rPr sz="2400" spc="-5" dirty="0">
                <a:latin typeface="Arial"/>
                <a:cs typeface="Arial"/>
              </a:rPr>
              <a:t>для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660" y="2811526"/>
            <a:ext cx="27609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н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5" dirty="0">
                <a:latin typeface="Arial"/>
                <a:cs typeface="Arial"/>
              </a:rPr>
              <a:t>оср</a:t>
            </a:r>
            <a:r>
              <a:rPr sz="2400" spc="-6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0" dirty="0">
                <a:latin typeface="Arial"/>
                <a:cs typeface="Arial"/>
              </a:rPr>
              <a:t>с</a:t>
            </a:r>
            <a:r>
              <a:rPr sz="2400" spc="-5" dirty="0">
                <a:latin typeface="Arial"/>
                <a:cs typeface="Arial"/>
              </a:rPr>
              <a:t>т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е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н</a:t>
            </a:r>
            <a:r>
              <a:rPr sz="2400" spc="-15" dirty="0">
                <a:latin typeface="Arial"/>
                <a:cs typeface="Arial"/>
              </a:rPr>
              <a:t>о</a:t>
            </a:r>
            <a:r>
              <a:rPr sz="2400" spc="-50" dirty="0">
                <a:latin typeface="Arial"/>
                <a:cs typeface="Arial"/>
              </a:rPr>
              <a:t>г</a:t>
            </a:r>
            <a:r>
              <a:rPr sz="2400" spc="-5" dirty="0">
                <a:latin typeface="Arial"/>
                <a:cs typeface="Arial"/>
              </a:rPr>
              <a:t>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3177540"/>
            <a:ext cx="39020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84400" algn="l"/>
              </a:tabLst>
            </a:pPr>
            <a:r>
              <a:rPr sz="2400" spc="-10" dirty="0">
                <a:latin typeface="Arial"/>
                <a:cs typeface="Arial"/>
              </a:rPr>
              <a:t>подключения	</a:t>
            </a:r>
            <a:r>
              <a:rPr sz="2400" spc="-5" dirty="0">
                <a:latin typeface="Arial"/>
                <a:cs typeface="Arial"/>
              </a:rPr>
              <a:t>терминалов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5325" y="3177540"/>
            <a:ext cx="43072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3865" algn="l"/>
                <a:tab pos="2165985" algn="l"/>
                <a:tab pos="2840990" algn="l"/>
              </a:tabLst>
            </a:pPr>
            <a:r>
              <a:rPr sz="2400" dirty="0">
                <a:latin typeface="Arial"/>
                <a:cs typeface="Arial"/>
              </a:rPr>
              <a:t>к	машинам.	</a:t>
            </a:r>
            <a:r>
              <a:rPr sz="2400" spc="5" dirty="0">
                <a:latin typeface="Arial"/>
                <a:cs typeface="Arial"/>
              </a:rPr>
              <a:t>Д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н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давне</a:t>
            </a:r>
            <a:r>
              <a:rPr sz="2400" spc="-65" dirty="0">
                <a:latin typeface="Arial"/>
                <a:cs typeface="Arial"/>
              </a:rPr>
              <a:t>г</a:t>
            </a:r>
            <a:r>
              <a:rPr sz="2400" spc="-5" dirty="0">
                <a:latin typeface="Arial"/>
                <a:cs typeface="Arial"/>
              </a:rPr>
              <a:t>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" y="3543300"/>
            <a:ext cx="848614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времени </a:t>
            </a:r>
            <a:r>
              <a:rPr sz="2400" spc="-20" dirty="0">
                <a:latin typeface="Arial"/>
                <a:cs typeface="Arial"/>
              </a:rPr>
              <a:t>последовательный </a:t>
            </a:r>
            <a:r>
              <a:rPr sz="2400" spc="-5" dirty="0">
                <a:latin typeface="Arial"/>
                <a:cs typeface="Arial"/>
              </a:rPr>
              <a:t>интерфейс </a:t>
            </a:r>
            <a:r>
              <a:rPr sz="2400" spc="-10" dirty="0">
                <a:latin typeface="Arial"/>
                <a:cs typeface="Arial"/>
              </a:rPr>
              <a:t>использовался </a:t>
            </a:r>
            <a:r>
              <a:rPr sz="2400" spc="-5" dirty="0">
                <a:latin typeface="Arial"/>
                <a:cs typeface="Arial"/>
              </a:rPr>
              <a:t>для  широкого </a:t>
            </a:r>
            <a:r>
              <a:rPr sz="2400" dirty="0">
                <a:latin typeface="Arial"/>
                <a:cs typeface="Arial"/>
              </a:rPr>
              <a:t>спектра </a:t>
            </a:r>
            <a:r>
              <a:rPr sz="2400" spc="-5" dirty="0">
                <a:latin typeface="Arial"/>
                <a:cs typeface="Arial"/>
              </a:rPr>
              <a:t>периферийных </a:t>
            </a:r>
            <a:r>
              <a:rPr sz="2400" spc="-10" dirty="0">
                <a:latin typeface="Arial"/>
                <a:cs typeface="Arial"/>
              </a:rPr>
              <a:t>устройств (плоттеры,  </a:t>
            </a:r>
            <a:r>
              <a:rPr sz="2400" spc="-5" dirty="0">
                <a:latin typeface="Arial"/>
                <a:cs typeface="Arial"/>
              </a:rPr>
              <a:t>принтеры, мыши, </a:t>
            </a:r>
            <a:r>
              <a:rPr sz="2400" spc="-10" dirty="0">
                <a:latin typeface="Arial"/>
                <a:cs typeface="Arial"/>
              </a:rPr>
              <a:t>модемы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др.), но </a:t>
            </a:r>
            <a:r>
              <a:rPr sz="2400" spc="-5" dirty="0">
                <a:latin typeface="Arial"/>
                <a:cs typeface="Arial"/>
              </a:rPr>
              <a:t>сейчас </a:t>
            </a:r>
            <a:r>
              <a:rPr sz="2400" dirty="0">
                <a:latin typeface="Arial"/>
                <a:cs typeface="Arial"/>
              </a:rPr>
              <a:t>активно  </a:t>
            </a:r>
            <a:r>
              <a:rPr sz="2400" spc="-15" dirty="0">
                <a:latin typeface="Arial"/>
                <a:cs typeface="Arial"/>
              </a:rPr>
              <a:t>вытесняется </a:t>
            </a:r>
            <a:r>
              <a:rPr sz="2400" spc="-5" dirty="0">
                <a:latin typeface="Arial"/>
                <a:cs typeface="Arial"/>
              </a:rPr>
              <a:t>интерфейсом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USB.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741" rIns="0" bIns="0" rtlCol="0">
            <a:spAutoFit/>
          </a:bodyPr>
          <a:lstStyle/>
          <a:p>
            <a:pPr marL="1991360">
              <a:lnSpc>
                <a:spcPct val="100000"/>
              </a:lnSpc>
            </a:pPr>
            <a:r>
              <a:rPr sz="4000" b="0" spc="-5" dirty="0">
                <a:latin typeface="Arial"/>
                <a:cs typeface="Arial"/>
              </a:rPr>
              <a:t>Интерфейс</a:t>
            </a:r>
            <a:r>
              <a:rPr sz="4000" b="0" spc="-35" dirty="0">
                <a:latin typeface="Arial"/>
                <a:cs typeface="Arial"/>
              </a:rPr>
              <a:t> </a:t>
            </a:r>
            <a:r>
              <a:rPr sz="4000" b="0" spc="-10" dirty="0">
                <a:latin typeface="Arial"/>
                <a:cs typeface="Arial"/>
              </a:rPr>
              <a:t>RS-232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928" y="1096009"/>
            <a:ext cx="8484235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обеспечивает соединение двух  устройств, одно из которых</a:t>
            </a:r>
            <a:r>
              <a:rPr sz="32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называется  </a:t>
            </a:r>
            <a:r>
              <a:rPr sz="3200" spc="-25" dirty="0">
                <a:solidFill>
                  <a:srgbClr val="FF0000"/>
                </a:solidFill>
                <a:latin typeface="Verdana"/>
                <a:cs typeface="Verdana"/>
              </a:rPr>
              <a:t>DTE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(Data </a:t>
            </a:r>
            <a:r>
              <a:rPr sz="3200" spc="-45" dirty="0">
                <a:solidFill>
                  <a:srgbClr val="FF0000"/>
                </a:solidFill>
                <a:latin typeface="Verdana"/>
                <a:cs typeface="Verdana"/>
              </a:rPr>
              <a:t>Terminal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Equipment)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—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ООД 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(Оконечное Оборудование Данных),  второе </a:t>
            </a:r>
            <a:r>
              <a:rPr sz="3200" spc="5" dirty="0">
                <a:solidFill>
                  <a:srgbClr val="FF0000"/>
                </a:solidFill>
                <a:latin typeface="Verdana"/>
                <a:cs typeface="Verdana"/>
              </a:rPr>
              <a:t>—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DCE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(Data Communications  Equipment)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— ОПД (Оборудование  Передачи</a:t>
            </a:r>
            <a:r>
              <a:rPr sz="3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Данных).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587" y="4641850"/>
            <a:ext cx="7480300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070" y="5819749"/>
            <a:ext cx="144018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Verdana"/>
                <a:cs typeface="Verdana"/>
              </a:rPr>
              <a:t>DTE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(ООД)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6633" y="5826150"/>
            <a:ext cx="145732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DCE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(ОПД)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915035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Свойства СОМ</a:t>
            </a:r>
            <a:r>
              <a:rPr sz="4400" i="1" spc="-10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портов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739138"/>
            <a:ext cx="8445500" cy="439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26920">
              <a:lnSpc>
                <a:spcPct val="100000"/>
              </a:lnSpc>
            </a:pPr>
            <a:r>
              <a:rPr sz="3200" b="1" dirty="0">
                <a:latin typeface="Verdana"/>
                <a:cs typeface="Verdana"/>
              </a:rPr>
              <a:t>1.Полнодуплексный</a:t>
            </a:r>
            <a:r>
              <a:rPr sz="3200" b="1" spc="-75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обмен  данными.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Означает, что можно одновременно  передавать и принимать </a:t>
            </a:r>
            <a:r>
              <a:rPr sz="3200" spc="-5" dirty="0">
                <a:latin typeface="Verdana"/>
                <a:cs typeface="Verdana"/>
              </a:rPr>
              <a:t>поток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данных.  Существуют </a:t>
            </a:r>
            <a:r>
              <a:rPr sz="3200" spc="5" dirty="0">
                <a:latin typeface="Verdana"/>
                <a:cs typeface="Verdana"/>
              </a:rPr>
              <a:t>два </a:t>
            </a:r>
            <a:r>
              <a:rPr sz="3200" spc="-5" dirty="0">
                <a:latin typeface="Verdana"/>
                <a:cs typeface="Verdana"/>
              </a:rPr>
              <a:t>аппаратно </a:t>
            </a:r>
            <a:r>
              <a:rPr sz="3200" dirty="0">
                <a:latin typeface="Verdana"/>
                <a:cs typeface="Verdana"/>
              </a:rPr>
              <a:t>и  программно независимых канала  передачи данных. Один </a:t>
            </a:r>
            <a:r>
              <a:rPr sz="3200" spc="-5" dirty="0">
                <a:latin typeface="Verdana"/>
                <a:cs typeface="Verdana"/>
              </a:rPr>
              <a:t>канал </a:t>
            </a:r>
            <a:r>
              <a:rPr sz="3200" dirty="0">
                <a:latin typeface="Verdana"/>
                <a:cs typeface="Verdana"/>
              </a:rPr>
              <a:t>для  передачи данных, другой канал для  приема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данных.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915035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Свойства СОМ</a:t>
            </a:r>
            <a:r>
              <a:rPr sz="4400" i="1" spc="-10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портов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739138"/>
            <a:ext cx="8306434" cy="439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dirty="0">
                <a:latin typeface="Verdana"/>
                <a:cs typeface="Verdana"/>
              </a:rPr>
              <a:t>2.Набор сервисных сигналов  </a:t>
            </a:r>
            <a:r>
              <a:rPr sz="3200" dirty="0">
                <a:latin typeface="Verdana"/>
                <a:cs typeface="Verdana"/>
              </a:rPr>
              <a:t>Сервисные сигналы,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предусмотренные  стандартом RS-232c, позволяют  организовать обмен данными между  двумя устройствами одновременно в  обоих направлениях. Сервисные  сигналы представлены отдельными  цифровыми входами и выходами с  памятью.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534" y="798067"/>
            <a:ext cx="3448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96619" algn="l"/>
              </a:tabLst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Для	предотвращения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5752" y="798067"/>
            <a:ext cx="24034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одновременной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3673" y="798067"/>
            <a:ext cx="176466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800" spc="20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800" spc="2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800" spc="85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800" spc="2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1224788"/>
            <a:ext cx="86213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нескольких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ведущих в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любой шине  </a:t>
            </a:r>
            <a:r>
              <a:rPr sz="28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предусматривается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485" y="1651508"/>
            <a:ext cx="250698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209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ш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­</a:t>
            </a:r>
            <a:r>
              <a:rPr sz="2800" spc="20" dirty="0">
                <a:solidFill>
                  <a:srgbClr val="0000FF"/>
                </a:solidFill>
                <a:latin typeface="Times New Roman"/>
                <a:cs typeface="Times New Roman"/>
              </a:rPr>
              <a:t>но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й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800" spc="25" dirty="0">
                <a:solidFill>
                  <a:srgbClr val="0000FF"/>
                </a:solidFill>
                <a:latin typeface="Times New Roman"/>
                <a:cs typeface="Times New Roman"/>
              </a:rPr>
              <a:t>ь</a:t>
            </a:r>
            <a:r>
              <a:rPr sz="2800" spc="-12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1651508"/>
            <a:ext cx="582358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24050" algn="l"/>
                <a:tab pos="3458845" algn="l"/>
                <a:tab pos="3946525" algn="l"/>
              </a:tabLst>
            </a:pP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проц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дур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допу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800" spc="-35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уп</a:t>
            </a:r>
            <a:r>
              <a:rPr sz="2800" spc="2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авл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800" spc="2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ю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одного 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из претендентов</a:t>
            </a:r>
            <a:r>
              <a:rPr sz="2800" spc="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(арбитраж)</a:t>
            </a:r>
            <a:r>
              <a:rPr sz="2800" spc="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2931921"/>
            <a:ext cx="8624570" cy="257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В </a:t>
            </a:r>
            <a:r>
              <a:rPr sz="2800" spc="-10" dirty="0">
                <a:latin typeface="Times New Roman"/>
                <a:cs typeface="Times New Roman"/>
              </a:rPr>
              <a:t>то </a:t>
            </a:r>
            <a:r>
              <a:rPr sz="2800" spc="-5" dirty="0">
                <a:latin typeface="Times New Roman"/>
                <a:cs typeface="Times New Roman"/>
              </a:rPr>
              <a:t>же </a:t>
            </a:r>
            <a:r>
              <a:rPr sz="2800" spc="10" dirty="0">
                <a:latin typeface="Times New Roman"/>
                <a:cs typeface="Times New Roman"/>
              </a:rPr>
              <a:t>время </a:t>
            </a:r>
            <a:r>
              <a:rPr sz="2800" spc="-10" dirty="0">
                <a:latin typeface="Times New Roman"/>
                <a:cs typeface="Times New Roman"/>
              </a:rPr>
              <a:t>некоторые </a:t>
            </a:r>
            <a:r>
              <a:rPr sz="2800" spc="15" dirty="0">
                <a:latin typeface="Times New Roman"/>
                <a:cs typeface="Times New Roman"/>
              </a:rPr>
              <a:t>шины </a:t>
            </a:r>
            <a:r>
              <a:rPr sz="2800" spc="5" dirty="0">
                <a:latin typeface="Times New Roman"/>
                <a:cs typeface="Times New Roman"/>
              </a:rPr>
              <a:t>допускают  </a:t>
            </a:r>
            <a:r>
              <a:rPr sz="2800" dirty="0">
                <a:latin typeface="Times New Roman"/>
                <a:cs typeface="Times New Roman"/>
              </a:rPr>
              <a:t>широковещательный </a:t>
            </a:r>
            <a:r>
              <a:rPr sz="2800" spc="10" dirty="0">
                <a:latin typeface="Times New Roman"/>
                <a:cs typeface="Times New Roman"/>
              </a:rPr>
              <a:t>режим </a:t>
            </a:r>
            <a:r>
              <a:rPr sz="2800" spc="5" dirty="0">
                <a:latin typeface="Times New Roman"/>
                <a:cs typeface="Times New Roman"/>
              </a:rPr>
              <a:t>записи, </a:t>
            </a:r>
            <a:r>
              <a:rPr sz="2800" spc="-45" dirty="0">
                <a:latin typeface="Times New Roman"/>
                <a:cs typeface="Times New Roman"/>
              </a:rPr>
              <a:t>когда </a:t>
            </a:r>
            <a:r>
              <a:rPr sz="2800" spc="5" dirty="0">
                <a:latin typeface="Times New Roman"/>
                <a:cs typeface="Times New Roman"/>
              </a:rPr>
              <a:t>информация  </a:t>
            </a:r>
            <a:r>
              <a:rPr sz="2800" spc="-15" dirty="0">
                <a:latin typeface="Times New Roman"/>
                <a:cs typeface="Times New Roman"/>
              </a:rPr>
              <a:t>одного </a:t>
            </a:r>
            <a:r>
              <a:rPr sz="2800" spc="-5" dirty="0">
                <a:latin typeface="Times New Roman"/>
                <a:cs typeface="Times New Roman"/>
              </a:rPr>
              <a:t>веду­щего </a:t>
            </a:r>
            <a:r>
              <a:rPr sz="2800" spc="10" dirty="0">
                <a:latin typeface="Times New Roman"/>
                <a:cs typeface="Times New Roman"/>
              </a:rPr>
              <a:t>передается </a:t>
            </a:r>
            <a:r>
              <a:rPr sz="2800" spc="-5" dirty="0">
                <a:latin typeface="Times New Roman"/>
                <a:cs typeface="Times New Roman"/>
              </a:rPr>
              <a:t>сразу </a:t>
            </a:r>
            <a:r>
              <a:rPr sz="2800" dirty="0">
                <a:latin typeface="Times New Roman"/>
                <a:cs typeface="Times New Roman"/>
              </a:rPr>
              <a:t>нескольким  </a:t>
            </a:r>
            <a:r>
              <a:rPr sz="2800" spc="-5" dirty="0">
                <a:latin typeface="Times New Roman"/>
                <a:cs typeface="Times New Roman"/>
              </a:rPr>
              <a:t>ведомым </a:t>
            </a:r>
            <a:r>
              <a:rPr sz="2800" spc="15" dirty="0">
                <a:latin typeface="Times New Roman"/>
                <a:cs typeface="Times New Roman"/>
              </a:rPr>
              <a:t>(здесь арбитраж </a:t>
            </a:r>
            <a:r>
              <a:rPr sz="2800" spc="10" dirty="0">
                <a:latin typeface="Times New Roman"/>
                <a:cs typeface="Times New Roman"/>
              </a:rPr>
              <a:t>не</a:t>
            </a:r>
            <a:r>
              <a:rPr sz="2800" spc="7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требуется).</a:t>
            </a:r>
            <a:r>
              <a:rPr sz="2800" spc="7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Сиг­нал,  </a:t>
            </a:r>
            <a:r>
              <a:rPr sz="2800" spc="10" dirty="0">
                <a:latin typeface="Times New Roman"/>
                <a:cs typeface="Times New Roman"/>
              </a:rPr>
              <a:t>направленный</a:t>
            </a:r>
            <a:r>
              <a:rPr sz="2800" spc="7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одним </a:t>
            </a:r>
            <a:r>
              <a:rPr sz="2800" spc="15" dirty="0">
                <a:latin typeface="Times New Roman"/>
                <a:cs typeface="Times New Roman"/>
              </a:rPr>
              <a:t>устройством, </a:t>
            </a:r>
            <a:r>
              <a:rPr sz="2800" spc="20" dirty="0">
                <a:latin typeface="Times New Roman"/>
                <a:cs typeface="Times New Roman"/>
              </a:rPr>
              <a:t>доступен </a:t>
            </a:r>
            <a:r>
              <a:rPr sz="2800" spc="15" dirty="0">
                <a:latin typeface="Times New Roman"/>
                <a:cs typeface="Times New Roman"/>
              </a:rPr>
              <a:t>всем  </a:t>
            </a:r>
            <a:r>
              <a:rPr sz="2800" spc="25" dirty="0">
                <a:latin typeface="Times New Roman"/>
                <a:cs typeface="Times New Roman"/>
              </a:rPr>
              <a:t>остальным </a:t>
            </a:r>
            <a:r>
              <a:rPr sz="2800" spc="15" dirty="0">
                <a:latin typeface="Times New Roman"/>
                <a:cs typeface="Times New Roman"/>
              </a:rPr>
              <a:t>устройствам, </a:t>
            </a:r>
            <a:r>
              <a:rPr sz="2800" spc="-15" dirty="0">
                <a:latin typeface="Times New Roman"/>
                <a:cs typeface="Times New Roman"/>
              </a:rPr>
              <a:t>подключенным </a:t>
            </a:r>
            <a:r>
              <a:rPr sz="2800" spc="-5" dirty="0">
                <a:latin typeface="Times New Roman"/>
                <a:cs typeface="Times New Roman"/>
              </a:rPr>
              <a:t>к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шине.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915035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Свойства СОМ</a:t>
            </a:r>
            <a:r>
              <a:rPr sz="4400" i="1" spc="-10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портов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739138"/>
            <a:ext cx="8380730" cy="195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dirty="0">
                <a:latin typeface="Verdana"/>
                <a:cs typeface="Verdana"/>
              </a:rPr>
              <a:t>3.Программная независимость  </a:t>
            </a:r>
            <a:r>
              <a:rPr sz="3200" dirty="0">
                <a:latin typeface="Verdana"/>
                <a:cs typeface="Verdana"/>
              </a:rPr>
              <a:t>Порт полностью реализован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аппаратно  </a:t>
            </a:r>
            <a:r>
              <a:rPr sz="3200" dirty="0">
                <a:latin typeface="Verdana"/>
                <a:cs typeface="Verdana"/>
              </a:rPr>
              <a:t>и не зависит от программного  обеспечения и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ОС.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915035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Свойства СОМ</a:t>
            </a:r>
            <a:r>
              <a:rPr sz="4400" i="1" spc="-10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портов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739138"/>
            <a:ext cx="8625205" cy="487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9920">
              <a:lnSpc>
                <a:spcPct val="100000"/>
              </a:lnSpc>
            </a:pPr>
            <a:r>
              <a:rPr sz="3200" b="1" dirty="0">
                <a:latin typeface="Verdana"/>
                <a:cs typeface="Verdana"/>
              </a:rPr>
              <a:t>4. Асинхронная передача</a:t>
            </a:r>
            <a:r>
              <a:rPr sz="3200" b="1" spc="-90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данных  по каналу</a:t>
            </a:r>
            <a:r>
              <a:rPr sz="3200" b="1" spc="-90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связи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Означает то, что РС может послать  данные на конечное устройство, не  заботясь о синхронности их  поступления. Конечное устройство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само  подстраивается под полученные  данные. </a:t>
            </a:r>
            <a:r>
              <a:rPr sz="3200" spc="5" dirty="0">
                <a:latin typeface="Verdana"/>
                <a:cs typeface="Verdana"/>
              </a:rPr>
              <a:t>В </a:t>
            </a:r>
            <a:r>
              <a:rPr sz="3200" dirty="0">
                <a:latin typeface="Verdana"/>
                <a:cs typeface="Verdana"/>
              </a:rPr>
              <a:t>синхронных протоколах </a:t>
            </a:r>
            <a:r>
              <a:rPr sz="3200" spc="5" dirty="0">
                <a:latin typeface="Verdana"/>
                <a:cs typeface="Verdana"/>
              </a:rPr>
              <a:t>для  </a:t>
            </a:r>
            <a:r>
              <a:rPr sz="3200" dirty="0">
                <a:latin typeface="Verdana"/>
                <a:cs typeface="Verdana"/>
              </a:rPr>
              <a:t>этого служит специальный сигнал,  передающийся по отдельному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проводу.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3" y="592709"/>
            <a:ext cx="8754745" cy="536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7340">
              <a:lnSpc>
                <a:spcPct val="100000"/>
              </a:lnSpc>
            </a:pPr>
            <a:r>
              <a:rPr sz="3200" b="1" dirty="0">
                <a:latin typeface="Verdana"/>
                <a:cs typeface="Verdana"/>
              </a:rPr>
              <a:t>5. RS-232 называют  </a:t>
            </a:r>
            <a:r>
              <a:rPr sz="3200" b="1" i="1" dirty="0">
                <a:latin typeface="Verdana"/>
                <a:cs typeface="Verdana"/>
              </a:rPr>
              <a:t>последовательным </a:t>
            </a:r>
            <a:r>
              <a:rPr sz="3200" b="1" dirty="0">
                <a:latin typeface="Verdana"/>
                <a:cs typeface="Verdana"/>
              </a:rPr>
              <a:t>интерфейсом</a:t>
            </a:r>
            <a:r>
              <a:rPr sz="3200" dirty="0">
                <a:latin typeface="Verdana"/>
                <a:cs typeface="Verdana"/>
              </a:rPr>
              <a:t>,  поскольку поток данных передается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по  одному проводу бит за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битом.</a:t>
            </a:r>
            <a:endParaRPr sz="3200">
              <a:latin typeface="Verdana"/>
              <a:cs typeface="Verdana"/>
            </a:endParaRPr>
          </a:p>
          <a:p>
            <a:pPr marL="12700" marR="756285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В отсутствие передачи данных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линия  находится в состоянии логической  единицы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(-12В).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Скорость передачи данных стандартом  не нормируется, но обычно выбирают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из  ряда 110, 300, 600, 1200, 2400,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4800,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9600, 19200 бит в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секунду.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726440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Формат данных</a:t>
            </a:r>
            <a:r>
              <a:rPr sz="4400" i="1" spc="-60" dirty="0">
                <a:latin typeface="Arial"/>
                <a:cs typeface="Arial"/>
              </a:rPr>
              <a:t> </a:t>
            </a:r>
            <a:r>
              <a:rPr sz="4400" i="1" spc="-5" dirty="0">
                <a:latin typeface="Arial"/>
                <a:cs typeface="Arial"/>
              </a:rPr>
              <a:t>RS-232C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142" y="1096009"/>
            <a:ext cx="8402955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Каждый фрейм состоит из стартового  бита, битов данных, бита контроля  четности (может отсутствовать),  стопового бита. Биты байта данных  передаются "хвостом вперёд",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начиная  с младшего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бита.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6300" y="3933825"/>
            <a:ext cx="4752975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72" y="222503"/>
            <a:ext cx="824420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Принципы обмена информацией</a:t>
            </a:r>
            <a:r>
              <a:rPr spc="10" dirty="0"/>
              <a:t> </a:t>
            </a:r>
            <a:r>
              <a:rPr dirty="0"/>
              <a:t>по</a:t>
            </a:r>
          </a:p>
          <a:p>
            <a:pPr marL="1270" algn="ctr">
              <a:lnSpc>
                <a:spcPct val="100000"/>
              </a:lnSpc>
            </a:pPr>
            <a:r>
              <a:rPr dirty="0"/>
              <a:t>интерфейсу</a:t>
            </a:r>
            <a:r>
              <a:rPr spc="-90" dirty="0"/>
              <a:t> </a:t>
            </a:r>
            <a:r>
              <a:rPr i="1" spc="-5" dirty="0">
                <a:latin typeface="Arial"/>
                <a:cs typeface="Arial"/>
              </a:rPr>
              <a:t>RS-232C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39" y="1739138"/>
            <a:ext cx="8425180" cy="439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AutoNum type="arabicPeriod"/>
              <a:tabLst>
                <a:tab pos="560070" algn="l"/>
              </a:tabLst>
            </a:pPr>
            <a:r>
              <a:rPr sz="3200" dirty="0">
                <a:latin typeface="Verdana"/>
                <a:cs typeface="Verdana"/>
              </a:rPr>
              <a:t>Обмен данными обеспечивается по  двум цепям, каждая из которых  является для одной из сторон  передающей, а для другой -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приемной.</a:t>
            </a:r>
            <a:endParaRPr sz="3200">
              <a:latin typeface="Verdana"/>
              <a:cs typeface="Verdana"/>
            </a:endParaRPr>
          </a:p>
          <a:p>
            <a:pPr marL="12700" marR="156845">
              <a:lnSpc>
                <a:spcPct val="100000"/>
              </a:lnSpc>
              <a:buAutoNum type="arabicPeriod"/>
              <a:tabLst>
                <a:tab pos="560070" algn="l"/>
              </a:tabLst>
            </a:pPr>
            <a:r>
              <a:rPr sz="3200" spc="5" dirty="0">
                <a:latin typeface="Verdana"/>
                <a:cs typeface="Verdana"/>
              </a:rPr>
              <a:t>В </a:t>
            </a:r>
            <a:r>
              <a:rPr sz="3200" dirty="0">
                <a:latin typeface="Verdana"/>
                <a:cs typeface="Verdana"/>
              </a:rPr>
              <a:t>исходном состоянии по каждой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из  этих цепей передается двоичная  единица, т.е. стоповая посылка.  Передача стоповой посылки может  выполняться сколь угодно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долго.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150240"/>
            <a:ext cx="8242934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Принципы </a:t>
            </a:r>
            <a:r>
              <a:rPr dirty="0"/>
              <a:t>обмена информацией</a:t>
            </a:r>
            <a:r>
              <a:rPr spc="-90" dirty="0"/>
              <a:t> </a:t>
            </a:r>
            <a:r>
              <a:rPr dirty="0"/>
              <a:t>по</a:t>
            </a:r>
          </a:p>
          <a:p>
            <a:pPr marL="2540" algn="ctr">
              <a:lnSpc>
                <a:spcPct val="100000"/>
              </a:lnSpc>
            </a:pPr>
            <a:r>
              <a:rPr dirty="0"/>
              <a:t>интерфейсу</a:t>
            </a:r>
            <a:r>
              <a:rPr spc="-120" dirty="0"/>
              <a:t> </a:t>
            </a:r>
            <a:r>
              <a:rPr i="1" dirty="0">
                <a:latin typeface="Arial"/>
                <a:cs typeface="Arial"/>
              </a:rPr>
              <a:t>RS-232C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72335"/>
            <a:ext cx="8956675" cy="487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825">
              <a:lnSpc>
                <a:spcPct val="100000"/>
              </a:lnSpc>
              <a:buAutoNum type="arabicPeriod" startAt="3"/>
              <a:tabLst>
                <a:tab pos="560070" algn="l"/>
              </a:tabLst>
            </a:pPr>
            <a:r>
              <a:rPr sz="3200" dirty="0">
                <a:latin typeface="Verdana"/>
                <a:cs typeface="Verdana"/>
              </a:rPr>
              <a:t>Передаче каждого пакета данных  предшествует передача стартовой  посылки, т.е. передача двоичного нуля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в  течение времени, </a:t>
            </a:r>
            <a:r>
              <a:rPr sz="3200" spc="-5" dirty="0">
                <a:latin typeface="Verdana"/>
                <a:cs typeface="Verdana"/>
              </a:rPr>
              <a:t>равного </a:t>
            </a:r>
            <a:r>
              <a:rPr sz="3200" dirty="0">
                <a:latin typeface="Verdana"/>
                <a:cs typeface="Verdana"/>
              </a:rPr>
              <a:t>времени  передачи одного бита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данных.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rabicPeriod" startAt="3"/>
              <a:tabLst>
                <a:tab pos="560070" algn="l"/>
              </a:tabLst>
            </a:pPr>
            <a:r>
              <a:rPr sz="3200" dirty="0">
                <a:latin typeface="Verdana"/>
                <a:cs typeface="Verdana"/>
              </a:rPr>
              <a:t>После передачи стартовой посылки  обеспечивается последовательная  передача всех </a:t>
            </a:r>
            <a:r>
              <a:rPr sz="3200" spc="-5" dirty="0">
                <a:latin typeface="Verdana"/>
                <a:cs typeface="Verdana"/>
              </a:rPr>
              <a:t>разрядов </a:t>
            </a:r>
            <a:r>
              <a:rPr sz="3200" dirty="0">
                <a:latin typeface="Verdana"/>
                <a:cs typeface="Verdana"/>
              </a:rPr>
              <a:t>данных,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начиная  с младшего </a:t>
            </a:r>
            <a:r>
              <a:rPr sz="3200" spc="-5" dirty="0">
                <a:latin typeface="Verdana"/>
                <a:cs typeface="Verdana"/>
              </a:rPr>
              <a:t>разряда. </a:t>
            </a:r>
            <a:r>
              <a:rPr sz="3200" dirty="0">
                <a:latin typeface="Verdana"/>
                <a:cs typeface="Verdana"/>
              </a:rPr>
              <a:t>Количество битов  может быть 5, 6, 7 или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8.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" y="828421"/>
            <a:ext cx="8242934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Принципы </a:t>
            </a:r>
            <a:r>
              <a:rPr dirty="0"/>
              <a:t>обмена информацией</a:t>
            </a:r>
            <a:r>
              <a:rPr spc="-90" dirty="0"/>
              <a:t> </a:t>
            </a:r>
            <a:r>
              <a:rPr dirty="0"/>
              <a:t>по</a:t>
            </a:r>
          </a:p>
          <a:p>
            <a:pPr marL="2540" algn="ctr">
              <a:lnSpc>
                <a:spcPct val="100000"/>
              </a:lnSpc>
            </a:pPr>
            <a:r>
              <a:rPr dirty="0"/>
              <a:t>интерфейсу</a:t>
            </a:r>
            <a:r>
              <a:rPr spc="-120" dirty="0"/>
              <a:t> </a:t>
            </a:r>
            <a:r>
              <a:rPr i="1" dirty="0">
                <a:latin typeface="Arial"/>
                <a:cs typeface="Arial"/>
              </a:rPr>
              <a:t>RS-232C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104263"/>
            <a:ext cx="8950960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5. После передачи последнего бита  данных возможна передача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контрольного  </a:t>
            </a:r>
            <a:r>
              <a:rPr sz="3200" spc="-5" dirty="0">
                <a:latin typeface="Verdana"/>
                <a:cs typeface="Verdana"/>
              </a:rPr>
              <a:t>разряда, </a:t>
            </a:r>
            <a:r>
              <a:rPr sz="3200" dirty="0">
                <a:latin typeface="Verdana"/>
                <a:cs typeface="Verdana"/>
              </a:rPr>
              <a:t>который дополняет сумму по  модулю 2 переданных разрядов до  четности или нечетности. </a:t>
            </a:r>
            <a:r>
              <a:rPr sz="3200" spc="5" dirty="0">
                <a:latin typeface="Verdana"/>
                <a:cs typeface="Verdana"/>
              </a:rPr>
              <a:t>В </a:t>
            </a:r>
            <a:r>
              <a:rPr sz="3200" dirty="0">
                <a:latin typeface="Verdana"/>
                <a:cs typeface="Verdana"/>
              </a:rPr>
              <a:t>некоторых  системах передача контрольного бита не  выполняется.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" y="828421"/>
            <a:ext cx="8242934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Принципы </a:t>
            </a:r>
            <a:r>
              <a:rPr dirty="0"/>
              <a:t>обмена информацией</a:t>
            </a:r>
            <a:r>
              <a:rPr spc="-90" dirty="0"/>
              <a:t> </a:t>
            </a:r>
            <a:r>
              <a:rPr dirty="0"/>
              <a:t>по</a:t>
            </a:r>
          </a:p>
          <a:p>
            <a:pPr marL="2540" algn="ctr">
              <a:lnSpc>
                <a:spcPct val="100000"/>
              </a:lnSpc>
            </a:pPr>
            <a:r>
              <a:rPr dirty="0"/>
              <a:t>интерфейсу</a:t>
            </a:r>
            <a:r>
              <a:rPr spc="-120" dirty="0"/>
              <a:t> </a:t>
            </a:r>
            <a:r>
              <a:rPr i="1" dirty="0">
                <a:latin typeface="Arial"/>
                <a:cs typeface="Arial"/>
              </a:rPr>
              <a:t>RS-232C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104263"/>
            <a:ext cx="8846820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6. После передачи контрольного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разряда  или последнего бита, если  формирование контрольного разряда не  предусмотрено, обеспечивается  передача стоповой посылки.  Минимальная длительность посылки  может быть равной длительности  передачи одного, полутора или двух бит  данных.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97" y="432689"/>
            <a:ext cx="882650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Достоинства стандарта</a:t>
            </a:r>
            <a:r>
              <a:rPr sz="4400" spc="-90" dirty="0"/>
              <a:t> </a:t>
            </a:r>
            <a:r>
              <a:rPr sz="4400" spc="-5" dirty="0"/>
              <a:t>RS-232: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743964"/>
            <a:ext cx="8895080" cy="439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полная </a:t>
            </a:r>
            <a:r>
              <a:rPr sz="3200" spc="-5" dirty="0">
                <a:latin typeface="Verdana"/>
                <a:cs typeface="Verdana"/>
              </a:rPr>
              <a:t>аппаратная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реализация;</a:t>
            </a:r>
            <a:endParaRPr sz="32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программная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независимость;</a:t>
            </a:r>
            <a:endParaRPr sz="3200">
              <a:latin typeface="Verdana"/>
              <a:cs typeface="Verdana"/>
            </a:endParaRPr>
          </a:p>
          <a:p>
            <a:pPr marL="527685" marR="1052830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доступность в управлении со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всех  уровней;</a:t>
            </a:r>
            <a:endParaRPr sz="32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полнодуплексная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передача;</a:t>
            </a:r>
            <a:endParaRPr sz="32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развитая система сервисных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сигналов;</a:t>
            </a:r>
            <a:endParaRPr sz="3200">
              <a:latin typeface="Verdana"/>
              <a:cs typeface="Verdana"/>
            </a:endParaRPr>
          </a:p>
          <a:p>
            <a:pPr marL="527685" marR="236854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развитая система настроек: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скорости,  режимов,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паритета;</a:t>
            </a:r>
            <a:endParaRPr sz="32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универсальность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применения.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21" y="432689"/>
            <a:ext cx="844296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Недостатки стандарта</a:t>
            </a:r>
            <a:r>
              <a:rPr sz="4400" spc="-90" dirty="0"/>
              <a:t> </a:t>
            </a:r>
            <a:r>
              <a:rPr sz="4400" spc="-5" dirty="0"/>
              <a:t>RS-232: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743964"/>
            <a:ext cx="8743950" cy="3903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недостаточная скорость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обмена;</a:t>
            </a:r>
            <a:endParaRPr sz="3200">
              <a:latin typeface="Verdana"/>
              <a:cs typeface="Verdana"/>
            </a:endParaRPr>
          </a:p>
          <a:p>
            <a:pPr marL="527685" marR="5080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недостаточная мощность, для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питания  периферии от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разъема;</a:t>
            </a:r>
            <a:endParaRPr sz="3200">
              <a:latin typeface="Verdana"/>
              <a:cs typeface="Verdana"/>
            </a:endParaRPr>
          </a:p>
          <a:p>
            <a:pPr marL="527685" marR="2454910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невозможность горячего  отключения/подключения;</a:t>
            </a:r>
            <a:endParaRPr sz="32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отсутствие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возможности</a:t>
            </a:r>
            <a:endParaRPr sz="3200">
              <a:latin typeface="Verdana"/>
              <a:cs typeface="Verdana"/>
            </a:endParaRPr>
          </a:p>
          <a:p>
            <a:pPr marL="527685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многоточечного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соединения;</a:t>
            </a:r>
            <a:endParaRPr sz="32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buAutoNum type="arabicPeriod" startAt="5"/>
              <a:tabLst>
                <a:tab pos="528320" algn="l"/>
              </a:tabLst>
            </a:pPr>
            <a:r>
              <a:rPr sz="3200" dirty="0">
                <a:latin typeface="Verdana"/>
                <a:cs typeface="Verdana"/>
              </a:rPr>
              <a:t>небольшое расстояние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связи.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863346"/>
            <a:ext cx="8118475" cy="427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Английский 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эквивалент 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термина 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«шина»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sz="2800" spc="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«bus»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—    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восходит   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к    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латинскому     слову    </a:t>
            </a:r>
            <a:r>
              <a:rPr sz="2800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omnibus,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означающему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«для</a:t>
            </a:r>
            <a:r>
              <a:rPr sz="28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всего».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  <a:spcBef>
                <a:spcPts val="1820"/>
              </a:spcBef>
            </a:pPr>
            <a:r>
              <a:rPr sz="2800" spc="5" dirty="0">
                <a:latin typeface="Times New Roman"/>
                <a:cs typeface="Times New Roman"/>
              </a:rPr>
              <a:t>Этим </a:t>
            </a:r>
            <a:r>
              <a:rPr sz="2800" spc="15" dirty="0">
                <a:latin typeface="Times New Roman"/>
                <a:cs typeface="Times New Roman"/>
              </a:rPr>
              <a:t>стремятся </a:t>
            </a:r>
            <a:r>
              <a:rPr sz="2800" dirty="0">
                <a:latin typeface="Times New Roman"/>
                <a:cs typeface="Times New Roman"/>
              </a:rPr>
              <a:t>подчеркнуть, </a:t>
            </a:r>
            <a:r>
              <a:rPr sz="2800" spc="-10" dirty="0">
                <a:latin typeface="Times New Roman"/>
                <a:cs typeface="Times New Roman"/>
              </a:rPr>
              <a:t>что </a:t>
            </a:r>
            <a:r>
              <a:rPr sz="2800" spc="5" dirty="0">
                <a:latin typeface="Times New Roman"/>
                <a:cs typeface="Times New Roman"/>
              </a:rPr>
              <a:t>шина </a:t>
            </a:r>
            <a:r>
              <a:rPr sz="2800" dirty="0">
                <a:latin typeface="Times New Roman"/>
                <a:cs typeface="Times New Roman"/>
              </a:rPr>
              <a:t>ведет себя  </a:t>
            </a:r>
            <a:r>
              <a:rPr sz="2800" spc="-10" dirty="0">
                <a:latin typeface="Times New Roman"/>
                <a:cs typeface="Times New Roman"/>
              </a:rPr>
              <a:t>как </a:t>
            </a:r>
            <a:r>
              <a:rPr sz="2800" spc="15" dirty="0">
                <a:latin typeface="Times New Roman"/>
                <a:cs typeface="Times New Roman"/>
              </a:rPr>
              <a:t>магистраль, </a:t>
            </a:r>
            <a:r>
              <a:rPr sz="2800" spc="20" dirty="0">
                <a:latin typeface="Times New Roman"/>
                <a:cs typeface="Times New Roman"/>
              </a:rPr>
              <a:t>способная </a:t>
            </a:r>
            <a:r>
              <a:rPr sz="2800" spc="10" dirty="0">
                <a:latin typeface="Times New Roman"/>
                <a:cs typeface="Times New Roman"/>
              </a:rPr>
              <a:t>обеспечить  </a:t>
            </a:r>
            <a:r>
              <a:rPr sz="2800" spc="5" dirty="0">
                <a:latin typeface="Times New Roman"/>
                <a:cs typeface="Times New Roman"/>
              </a:rPr>
              <a:t>всевозможные </a:t>
            </a:r>
            <a:r>
              <a:rPr sz="2800" spc="15" dirty="0">
                <a:latin typeface="Times New Roman"/>
                <a:cs typeface="Times New Roman"/>
              </a:rPr>
              <a:t>виды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трафика.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Интерфейс COM (DB-9,</a:t>
            </a:r>
            <a:r>
              <a:rPr spc="-105" dirty="0"/>
              <a:t> </a:t>
            </a:r>
            <a:r>
              <a:rPr spc="-5" dirty="0"/>
              <a:t>DB-25)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1739138"/>
            <a:ext cx="864806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В настоящее время используется</a:t>
            </a:r>
            <a:r>
              <a:rPr sz="32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только  программно для подключения модемов  и</a:t>
            </a:r>
            <a:r>
              <a:rPr sz="32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т.д.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312" y="3303651"/>
            <a:ext cx="3879850" cy="2573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5551" y="3302000"/>
            <a:ext cx="3924300" cy="260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872" y="2807207"/>
            <a:ext cx="3925824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2184" y="2807207"/>
            <a:ext cx="1737360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52032" y="2807207"/>
            <a:ext cx="949452" cy="81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3971" y="2807207"/>
            <a:ext cx="809244" cy="819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6385" y="2956305"/>
            <a:ext cx="463677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333399"/>
                </a:solidFill>
              </a:rPr>
              <a:t>«Интерфейс</a:t>
            </a:r>
            <a:r>
              <a:rPr sz="4000" spc="-45" dirty="0">
                <a:solidFill>
                  <a:srgbClr val="333399"/>
                </a:solidFill>
              </a:rPr>
              <a:t> </a:t>
            </a:r>
            <a:r>
              <a:rPr sz="4000" spc="-10" dirty="0">
                <a:solidFill>
                  <a:srgbClr val="333399"/>
                </a:solidFill>
              </a:rPr>
              <a:t>USB»</a:t>
            </a:r>
            <a:endParaRPr sz="40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3" rIns="0" bIns="0" rtlCol="0">
            <a:spAutoFit/>
          </a:bodyPr>
          <a:lstStyle/>
          <a:p>
            <a:pPr marL="1921510">
              <a:lnSpc>
                <a:spcPct val="100000"/>
              </a:lnSpc>
            </a:pPr>
            <a:r>
              <a:rPr sz="4400" i="1" dirty="0">
                <a:latin typeface="Arial"/>
                <a:cs typeface="Arial"/>
              </a:rPr>
              <a:t>Интерфейс</a:t>
            </a:r>
            <a:r>
              <a:rPr sz="4400" i="1" spc="-10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USB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020" y="1739138"/>
            <a:ext cx="8538845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Универсальный</a:t>
            </a:r>
            <a:r>
              <a:rPr sz="3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последовательный</a:t>
            </a:r>
            <a:r>
              <a:rPr sz="3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порт  предназначен для подключения  практически всех периферийных  устройств (принтеры, сканеры, ручные  манипуляторы, клавиатуры, устройства  хранения информации и</a:t>
            </a:r>
            <a:r>
              <a:rPr sz="32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т.д.).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501" y="4741926"/>
            <a:ext cx="2808224" cy="140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5600" y="4703762"/>
            <a:ext cx="2881376" cy="144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50" y="4710112"/>
            <a:ext cx="2200275" cy="1466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5286" y="336803"/>
            <a:ext cx="273558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US</a:t>
            </a:r>
            <a:r>
              <a:rPr sz="3600" b="1" dirty="0">
                <a:latin typeface="Arial"/>
                <a:cs typeface="Arial"/>
              </a:rPr>
              <a:t>B-</a:t>
            </a:r>
            <a:r>
              <a:rPr sz="3600" b="1" spc="-5" dirty="0">
                <a:latin typeface="Arial"/>
                <a:cs typeface="Arial"/>
              </a:rPr>
              <a:t>кабель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39" y="1887982"/>
            <a:ext cx="323405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представляет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341" y="1887982"/>
            <a:ext cx="139827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собой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39" y="2436621"/>
            <a:ext cx="419100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9750" algn="l"/>
                <a:tab pos="2754630" algn="l"/>
              </a:tabLst>
            </a:pP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пар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ы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:	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п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о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	одной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9475" y="2436621"/>
            <a:ext cx="114935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паре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5490" y="2985515"/>
            <a:ext cx="180022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д</a:t>
            </a:r>
            <a:r>
              <a:rPr sz="3600" spc="-15" dirty="0">
                <a:solidFill>
                  <a:srgbClr val="C00000"/>
                </a:solidFill>
                <a:latin typeface="Verdana"/>
                <a:cs typeface="Verdana"/>
              </a:rPr>
              <a:t>а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нных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5063" y="1887982"/>
            <a:ext cx="2990215" cy="164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" algn="r">
              <a:lnSpc>
                <a:spcPct val="100000"/>
              </a:lnSpc>
              <a:tabLst>
                <a:tab pos="1187450" algn="l"/>
                <a:tab pos="1548765" algn="l"/>
              </a:tabLst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д</a:t>
            </a:r>
            <a:r>
              <a:rPr sz="3600" spc="-15" dirty="0">
                <a:solidFill>
                  <a:srgbClr val="C00000"/>
                </a:solidFill>
                <a:latin typeface="Verdana"/>
                <a:cs typeface="Verdana"/>
              </a:rPr>
              <a:t>в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е		витые  происходит  в	к</a:t>
            </a:r>
            <a:r>
              <a:rPr sz="3600" spc="-15" dirty="0">
                <a:solidFill>
                  <a:srgbClr val="C00000"/>
                </a:solidFill>
                <a:latin typeface="Verdana"/>
                <a:cs typeface="Verdana"/>
              </a:rPr>
              <a:t>а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ж</a:t>
            </a:r>
            <a:r>
              <a:rPr sz="3600" spc="-15" dirty="0">
                <a:solidFill>
                  <a:srgbClr val="C00000"/>
                </a:solidFill>
                <a:latin typeface="Verdana"/>
                <a:cs typeface="Verdana"/>
              </a:rPr>
              <a:t>д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ом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4817" y="3534155"/>
            <a:ext cx="494855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(дифференциальное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39" y="2985515"/>
            <a:ext cx="3147695" cy="164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передача  направлении  включение),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7302" y="4082795"/>
            <a:ext cx="30035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а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539" y="4631690"/>
            <a:ext cx="320421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используется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5195" y="4082795"/>
            <a:ext cx="216662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594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другая  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для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4872" y="4082795"/>
            <a:ext cx="196977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788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пара  питания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539" y="5180380"/>
            <a:ext cx="803592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периферийного устройства 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(5</a:t>
            </a:r>
            <a:r>
              <a:rPr sz="3600" spc="-1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В).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353" rIns="0" bIns="0" rtlCol="0">
            <a:spAutoFit/>
          </a:bodyPr>
          <a:lstStyle/>
          <a:p>
            <a:pPr marL="1853564">
              <a:lnSpc>
                <a:spcPct val="100000"/>
              </a:lnSpc>
            </a:pPr>
            <a:r>
              <a:rPr sz="3200" dirty="0"/>
              <a:t>Структура кабеля</a:t>
            </a:r>
            <a:r>
              <a:rPr sz="3200" spc="-155" dirty="0"/>
              <a:t> </a:t>
            </a:r>
            <a:r>
              <a:rPr sz="3200" dirty="0"/>
              <a:t>USВ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81062" y="981075"/>
            <a:ext cx="6696075" cy="185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550" y="2751201"/>
          <a:ext cx="8966200" cy="291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Номер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контакта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6588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Обычный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разъем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Мини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Назначение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Цвет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провода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Функция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 BUS (4.4—5.25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Красный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VBUS (4.4—5.25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Белый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Зеленый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Земля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Черный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Земля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Оплетка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Экран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Оплетка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97510">
              <a:lnSpc>
                <a:spcPct val="100000"/>
              </a:lnSpc>
            </a:pPr>
            <a:r>
              <a:rPr spc="-25" dirty="0"/>
              <a:t>Технические </a:t>
            </a:r>
            <a:r>
              <a:rPr dirty="0"/>
              <a:t>характеристики</a:t>
            </a:r>
            <a:r>
              <a:rPr spc="-114" dirty="0"/>
              <a:t> </a:t>
            </a:r>
            <a:r>
              <a:rPr spc="-5" dirty="0"/>
              <a:t>USB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87271"/>
            <a:ext cx="16827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314450">
              <a:lnSpc>
                <a:spcPct val="100000"/>
              </a:lnSpc>
            </a:pPr>
            <a:r>
              <a:rPr dirty="0"/>
              <a:t>USB </a:t>
            </a:r>
            <a:r>
              <a:rPr spc="-5" dirty="0"/>
              <a:t>1.1 </a:t>
            </a:r>
            <a:r>
              <a:rPr dirty="0"/>
              <a:t>- </a:t>
            </a:r>
            <a:r>
              <a:rPr spc="-5" dirty="0"/>
              <a:t>1,5 </a:t>
            </a:r>
            <a:r>
              <a:rPr dirty="0"/>
              <a:t>Мбит/с или 12</a:t>
            </a:r>
            <a:r>
              <a:rPr spc="-135" dirty="0"/>
              <a:t> </a:t>
            </a:r>
            <a:r>
              <a:rPr dirty="0"/>
              <a:t>Мбит/с;</a:t>
            </a:r>
          </a:p>
          <a:p>
            <a:pPr marL="1314450">
              <a:lnSpc>
                <a:spcPct val="100000"/>
              </a:lnSpc>
              <a:spcBef>
                <a:spcPts val="765"/>
              </a:spcBef>
            </a:pPr>
            <a:r>
              <a:rPr dirty="0"/>
              <a:t>USB 2.0 - </a:t>
            </a:r>
            <a:r>
              <a:rPr spc="-5" dirty="0"/>
              <a:t>480</a:t>
            </a:r>
            <a:r>
              <a:rPr spc="-120" dirty="0"/>
              <a:t> </a:t>
            </a:r>
            <a:r>
              <a:rPr dirty="0"/>
              <a:t>Мбит/с.</a:t>
            </a:r>
          </a:p>
          <a:p>
            <a:pPr marL="1314450">
              <a:lnSpc>
                <a:spcPct val="100000"/>
              </a:lnSpc>
              <a:spcBef>
                <a:spcPts val="765"/>
              </a:spcBef>
            </a:pPr>
            <a:r>
              <a:rPr dirty="0"/>
              <a:t>USB 3.0 - 4,8</a:t>
            </a:r>
            <a:r>
              <a:rPr spc="-125" dirty="0"/>
              <a:t> </a:t>
            </a:r>
            <a:r>
              <a:rPr dirty="0"/>
              <a:t>Гбит/с.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866" rIns="0" bIns="0" rtlCol="0">
            <a:spAutoFit/>
          </a:bodyPr>
          <a:lstStyle/>
          <a:p>
            <a:pPr marL="3208020">
              <a:lnSpc>
                <a:spcPct val="100000"/>
              </a:lnSpc>
            </a:pPr>
            <a:r>
              <a:rPr spc="-5" dirty="0"/>
              <a:t>USB</a:t>
            </a:r>
            <a:r>
              <a:rPr spc="-75" dirty="0"/>
              <a:t> </a:t>
            </a:r>
            <a:r>
              <a:rPr spc="-10" dirty="0"/>
              <a:t>3.0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5819" y="1663191"/>
            <a:ext cx="6591300" cy="195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Является интерфейсом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массового  пользования, </a:t>
            </a:r>
            <a:r>
              <a:rPr sz="3200" b="1" dirty="0">
                <a:latin typeface="Arial"/>
                <a:cs typeface="Arial"/>
              </a:rPr>
              <a:t>кабели USB 3.0  </a:t>
            </a:r>
            <a:r>
              <a:rPr sz="3200" dirty="0">
                <a:latin typeface="Arial"/>
                <a:cs typeface="Arial"/>
              </a:rPr>
              <a:t>используют классические медные  проводники.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62" y="3213100"/>
            <a:ext cx="28575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4850" y="3500501"/>
            <a:ext cx="3728974" cy="2598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336925">
              <a:lnSpc>
                <a:spcPct val="100000"/>
              </a:lnSpc>
            </a:pPr>
            <a:r>
              <a:rPr spc="-5" dirty="0"/>
              <a:t>USB</a:t>
            </a:r>
            <a:r>
              <a:rPr spc="-75" dirty="0"/>
              <a:t> </a:t>
            </a:r>
            <a:r>
              <a:rPr spc="-10" dirty="0"/>
              <a:t>3.0</a:t>
            </a:r>
          </a:p>
        </p:txBody>
      </p:sp>
      <p:sp>
        <p:nvSpPr>
          <p:cNvPr id="3" name="object 3"/>
          <p:cNvSpPr/>
          <p:nvPr/>
        </p:nvSpPr>
        <p:spPr>
          <a:xfrm>
            <a:off x="1403350" y="1268475"/>
            <a:ext cx="6408801" cy="523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637155">
              <a:lnSpc>
                <a:spcPct val="100000"/>
              </a:lnSpc>
            </a:pPr>
            <a:r>
              <a:rPr sz="3200" dirty="0"/>
              <a:t>Преимуще</a:t>
            </a:r>
            <a:r>
              <a:rPr sz="3200" spc="-15" dirty="0"/>
              <a:t>с</a:t>
            </a:r>
            <a:r>
              <a:rPr sz="3200" spc="-10" dirty="0"/>
              <a:t>т</a:t>
            </a:r>
            <a:r>
              <a:rPr sz="3200" dirty="0"/>
              <a:t>ва: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7131" y="1807210"/>
            <a:ext cx="8687435" cy="352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3600" dirty="0">
                <a:latin typeface="Arial"/>
                <a:cs typeface="Arial"/>
              </a:rPr>
              <a:t>Передача данных осуществляется по  четырём из </a:t>
            </a:r>
            <a:r>
              <a:rPr sz="3600" spc="-5" dirty="0">
                <a:latin typeface="Arial"/>
                <a:cs typeface="Arial"/>
              </a:rPr>
              <a:t>пяти </a:t>
            </a:r>
            <a:r>
              <a:rPr sz="3600" dirty="0">
                <a:latin typeface="Arial"/>
                <a:cs typeface="Arial"/>
              </a:rPr>
              <a:t>дополнительных  </a:t>
            </a:r>
            <a:r>
              <a:rPr sz="3600" spc="-5" dirty="0">
                <a:latin typeface="Arial"/>
                <a:cs typeface="Arial"/>
              </a:rPr>
              <a:t>проводов в </a:t>
            </a:r>
            <a:r>
              <a:rPr sz="3600" dirty="0">
                <a:latin typeface="Arial"/>
                <a:cs typeface="Arial"/>
              </a:rPr>
              <a:t>дифференциальном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режиме  </a:t>
            </a:r>
            <a:r>
              <a:rPr sz="3600" spc="-5" dirty="0">
                <a:latin typeface="Arial"/>
                <a:cs typeface="Arial"/>
              </a:rPr>
              <a:t>SDP </a:t>
            </a:r>
            <a:r>
              <a:rPr sz="3600" dirty="0">
                <a:latin typeface="Arial"/>
                <a:cs typeface="Arial"/>
              </a:rPr>
              <a:t>(Shielded </a:t>
            </a:r>
            <a:r>
              <a:rPr sz="3600" spc="-5" dirty="0">
                <a:latin typeface="Arial"/>
                <a:cs typeface="Arial"/>
              </a:rPr>
              <a:t>Differential Pair –  </a:t>
            </a:r>
            <a:r>
              <a:rPr sz="3600" dirty="0">
                <a:latin typeface="Arial"/>
                <a:cs typeface="Arial"/>
              </a:rPr>
              <a:t>Экранированная Диффиренциальная  Пара). </a:t>
            </a:r>
            <a:r>
              <a:rPr sz="3600" spc="-5" dirty="0">
                <a:latin typeface="Arial"/>
                <a:cs typeface="Arial"/>
              </a:rPr>
              <a:t>Одна </a:t>
            </a:r>
            <a:r>
              <a:rPr sz="3600" dirty="0">
                <a:latin typeface="Arial"/>
                <a:cs typeface="Arial"/>
              </a:rPr>
              <a:t>пара </a:t>
            </a:r>
            <a:r>
              <a:rPr sz="3600" spc="-5" dirty="0">
                <a:latin typeface="Arial"/>
                <a:cs typeface="Arial"/>
              </a:rPr>
              <a:t>проводов отвечает за  </a:t>
            </a:r>
            <a:r>
              <a:rPr sz="3600" dirty="0">
                <a:latin typeface="Arial"/>
                <a:cs typeface="Arial"/>
              </a:rPr>
              <a:t>приём информации, другая </a:t>
            </a:r>
            <a:r>
              <a:rPr sz="3600" spc="-5" dirty="0">
                <a:latin typeface="Arial"/>
                <a:cs typeface="Arial"/>
              </a:rPr>
              <a:t>– за  </a:t>
            </a:r>
            <a:r>
              <a:rPr sz="3600" dirty="0">
                <a:latin typeface="Arial"/>
                <a:cs typeface="Arial"/>
              </a:rPr>
              <a:t>передачу.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158365">
              <a:lnSpc>
                <a:spcPct val="100000"/>
              </a:lnSpc>
            </a:pPr>
            <a:r>
              <a:rPr sz="3200" dirty="0"/>
              <a:t>Коннекторы USB</a:t>
            </a:r>
            <a:r>
              <a:rPr sz="3200" spc="-120" dirty="0"/>
              <a:t> </a:t>
            </a:r>
            <a:r>
              <a:rPr sz="3200" dirty="0"/>
              <a:t>3.0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811782"/>
            <a:ext cx="8176259" cy="315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USB 3.0 </a:t>
            </a:r>
            <a:r>
              <a:rPr sz="2400" b="1" spc="-10" dirty="0">
                <a:latin typeface="Arial"/>
                <a:cs typeface="Arial"/>
              </a:rPr>
              <a:t>Type </a:t>
            </a:r>
            <a:r>
              <a:rPr sz="2400" b="1" spc="-5" dirty="0">
                <a:latin typeface="Arial"/>
                <a:cs typeface="Arial"/>
              </a:rPr>
              <a:t>A connectors </a:t>
            </a:r>
            <a:r>
              <a:rPr sz="2400" spc="-5" dirty="0">
                <a:latin typeface="Arial"/>
                <a:cs typeface="Arial"/>
              </a:rPr>
              <a:t>– установлены на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хост-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устройства – компьютера или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хаба.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USB 3.0 </a:t>
            </a:r>
            <a:r>
              <a:rPr sz="2400" b="1" spc="-10" dirty="0">
                <a:latin typeface="Arial"/>
                <a:cs typeface="Arial"/>
              </a:rPr>
              <a:t>Type </a:t>
            </a:r>
            <a:r>
              <a:rPr sz="2400" b="1" spc="-5" dirty="0">
                <a:latin typeface="Arial"/>
                <a:cs typeface="Arial"/>
              </a:rPr>
              <a:t>B connectors </a:t>
            </a:r>
            <a:r>
              <a:rPr sz="2400" spc="-5" dirty="0">
                <a:latin typeface="Arial"/>
                <a:cs typeface="Arial"/>
              </a:rPr>
              <a:t>– установлены на </a:t>
            </a:r>
            <a:r>
              <a:rPr sz="2400" dirty="0">
                <a:latin typeface="Arial"/>
                <a:cs typeface="Arial"/>
              </a:rPr>
              <a:t>USB 3.0  </a:t>
            </a:r>
            <a:r>
              <a:rPr sz="2400" spc="-5" dirty="0">
                <a:latin typeface="Arial"/>
                <a:cs typeface="Arial"/>
              </a:rPr>
              <a:t>периферийного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оборудования.</a:t>
            </a:r>
            <a:endParaRPr sz="2400">
              <a:latin typeface="Arial"/>
              <a:cs typeface="Arial"/>
            </a:endParaRPr>
          </a:p>
          <a:p>
            <a:pPr marL="355600" marR="70612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USB 3.0 </a:t>
            </a:r>
            <a:r>
              <a:rPr sz="2400" b="1" dirty="0">
                <a:latin typeface="Arial"/>
                <a:cs typeface="Arial"/>
              </a:rPr>
              <a:t>Micro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предназначены </a:t>
            </a:r>
            <a:r>
              <a:rPr sz="2400" dirty="0">
                <a:latin typeface="Arial"/>
                <a:cs typeface="Arial"/>
              </a:rPr>
              <a:t>для </a:t>
            </a:r>
            <a:r>
              <a:rPr sz="2400" spc="-5" dirty="0">
                <a:latin typeface="Arial"/>
                <a:cs typeface="Arial"/>
              </a:rPr>
              <a:t>подключения  мобильных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устройств.</a:t>
            </a:r>
            <a:endParaRPr sz="2400">
              <a:latin typeface="Arial"/>
              <a:cs typeface="Arial"/>
            </a:endParaRPr>
          </a:p>
          <a:p>
            <a:pPr marL="355600" marR="21844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USB 3.0 </a:t>
            </a:r>
            <a:r>
              <a:rPr sz="2400" b="1" dirty="0">
                <a:latin typeface="Arial"/>
                <a:cs typeface="Arial"/>
              </a:rPr>
              <a:t>Powered-B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обеспечивает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дополнительным  питанием </a:t>
            </a:r>
            <a:r>
              <a:rPr sz="2400" spc="-5" dirty="0">
                <a:latin typeface="Arial"/>
                <a:cs typeface="Arial"/>
              </a:rPr>
              <a:t>подключённые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устройства.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534" y="901319"/>
            <a:ext cx="275399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5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Важным	критерием,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6508" y="367919"/>
            <a:ext cx="5259705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ТИПЫ</a:t>
            </a:r>
            <a:r>
              <a:rPr sz="2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4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1320"/>
              </a:spcBef>
              <a:tabLst>
                <a:tab pos="2208530" algn="l"/>
                <a:tab pos="4417060" algn="l"/>
              </a:tabLst>
            </a:pPr>
            <a:r>
              <a:rPr sz="2400" spc="-25" dirty="0">
                <a:latin typeface="Times New Roman"/>
                <a:cs typeface="Times New Roman"/>
              </a:rPr>
              <a:t>о</a:t>
            </a: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25" dirty="0">
                <a:latin typeface="Times New Roman"/>
                <a:cs typeface="Times New Roman"/>
              </a:rPr>
              <a:t>р</a:t>
            </a:r>
            <a:r>
              <a:rPr sz="2400" spc="-60" dirty="0">
                <a:latin typeface="Times New Roman"/>
                <a:cs typeface="Times New Roman"/>
              </a:rPr>
              <a:t>е</a:t>
            </a:r>
            <a:r>
              <a:rPr sz="2400" spc="-25" dirty="0">
                <a:latin typeface="Times New Roman"/>
                <a:cs typeface="Times New Roman"/>
              </a:rPr>
              <a:t>деля</a:t>
            </a:r>
            <a:r>
              <a:rPr sz="2400" spc="-50" dirty="0">
                <a:latin typeface="Times New Roman"/>
                <a:cs typeface="Times New Roman"/>
              </a:rPr>
              <a:t>ю</a:t>
            </a:r>
            <a:r>
              <a:rPr sz="2400" spc="-30" dirty="0">
                <a:latin typeface="Times New Roman"/>
                <a:cs typeface="Times New Roman"/>
              </a:rPr>
              <a:t>щи</a:t>
            </a:r>
            <a:r>
              <a:rPr sz="2400" dirty="0">
                <a:latin typeface="Times New Roman"/>
                <a:cs typeface="Times New Roman"/>
              </a:rPr>
              <a:t>м	</a:t>
            </a:r>
            <a:r>
              <a:rPr sz="2400" spc="-60" dirty="0">
                <a:latin typeface="Times New Roman"/>
                <a:cs typeface="Times New Roman"/>
              </a:rPr>
              <a:t>х</a:t>
            </a:r>
            <a:r>
              <a:rPr sz="2400" spc="-25" dirty="0">
                <a:latin typeface="Times New Roman"/>
                <a:cs typeface="Times New Roman"/>
              </a:rPr>
              <a:t>ара</a:t>
            </a:r>
            <a:r>
              <a:rPr sz="2400" spc="-65" dirty="0">
                <a:latin typeface="Times New Roman"/>
                <a:cs typeface="Times New Roman"/>
              </a:rPr>
              <a:t>к</a:t>
            </a:r>
            <a:r>
              <a:rPr sz="2400" spc="-30" dirty="0">
                <a:latin typeface="Times New Roman"/>
                <a:cs typeface="Times New Roman"/>
              </a:rPr>
              <a:t>т</a:t>
            </a:r>
            <a:r>
              <a:rPr sz="2400" spc="-25" dirty="0">
                <a:latin typeface="Times New Roman"/>
                <a:cs typeface="Times New Roman"/>
              </a:rPr>
              <a:t>ер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25" dirty="0">
                <a:latin typeface="Times New Roman"/>
                <a:cs typeface="Times New Roman"/>
              </a:rPr>
              <a:t>с</a:t>
            </a:r>
            <a:r>
              <a:rPr sz="2400" spc="-30" dirty="0">
                <a:latin typeface="Times New Roman"/>
                <a:cs typeface="Times New Roman"/>
              </a:rPr>
              <a:t>тик</a:t>
            </a:r>
            <a:r>
              <a:rPr sz="2400" spc="-5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ш</a:t>
            </a:r>
            <a:r>
              <a:rPr sz="2400" spc="-30" dirty="0">
                <a:latin typeface="Times New Roman"/>
                <a:cs typeface="Times New Roman"/>
              </a:rPr>
              <a:t>ины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1450213"/>
            <a:ext cx="8629650" cy="272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Times New Roman"/>
                <a:cs typeface="Times New Roman"/>
              </a:rPr>
              <a:t>может </a:t>
            </a:r>
            <a:r>
              <a:rPr sz="2400" spc="-30" dirty="0">
                <a:latin typeface="Times New Roman"/>
                <a:cs typeface="Times New Roman"/>
              </a:rPr>
              <a:t>служить </a:t>
            </a:r>
            <a:r>
              <a:rPr sz="2400" spc="-15" dirty="0">
                <a:latin typeface="Times New Roman"/>
                <a:cs typeface="Times New Roman"/>
              </a:rPr>
              <a:t>ее </a:t>
            </a:r>
            <a:r>
              <a:rPr sz="2400" spc="-20" dirty="0">
                <a:latin typeface="Times New Roman"/>
                <a:cs typeface="Times New Roman"/>
              </a:rPr>
              <a:t>це­левое </a:t>
            </a:r>
            <a:r>
              <a:rPr sz="2400" spc="-30" dirty="0">
                <a:latin typeface="Times New Roman"/>
                <a:cs typeface="Times New Roman"/>
              </a:rPr>
              <a:t>назначение. </a:t>
            </a:r>
            <a:r>
              <a:rPr sz="2400" spc="-20" dirty="0">
                <a:latin typeface="Times New Roman"/>
                <a:cs typeface="Times New Roman"/>
              </a:rPr>
              <a:t>По </a:t>
            </a:r>
            <a:r>
              <a:rPr sz="2400" spc="-30" dirty="0">
                <a:latin typeface="Times New Roman"/>
                <a:cs typeface="Times New Roman"/>
              </a:rPr>
              <a:t>этому </a:t>
            </a:r>
            <a:r>
              <a:rPr sz="2400" spc="-20" dirty="0">
                <a:latin typeface="Times New Roman"/>
                <a:cs typeface="Times New Roman"/>
              </a:rPr>
              <a:t>критерию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можно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5" dirty="0">
                <a:latin typeface="Times New Roman"/>
                <a:cs typeface="Times New Roman"/>
              </a:rPr>
              <a:t>выделить: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шины «процессор-память»;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35"/>
              </a:spcBef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ввода/вывода;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35"/>
              </a:spcBef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системные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шины.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908" rIns="0" bIns="0" rtlCol="0">
            <a:spAutoFit/>
          </a:bodyPr>
          <a:lstStyle/>
          <a:p>
            <a:pPr marL="2352040">
              <a:lnSpc>
                <a:spcPct val="100000"/>
              </a:lnSpc>
            </a:pPr>
            <a:r>
              <a:rPr sz="3200" dirty="0"/>
              <a:t>Разъем USB</a:t>
            </a:r>
            <a:r>
              <a:rPr sz="3200" spc="-105" dirty="0"/>
              <a:t> </a:t>
            </a:r>
            <a:r>
              <a:rPr sz="3200" spc="-5" dirty="0"/>
              <a:t>3.0A:</a:t>
            </a:r>
            <a:r>
              <a:rPr sz="3400" b="0" spc="-5" dirty="0"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387" y="1844675"/>
            <a:ext cx="4138549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7175" y="1916176"/>
            <a:ext cx="4800600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359" rIns="0" bIns="0" rtlCol="0">
            <a:spAutoFit/>
          </a:bodyPr>
          <a:lstStyle/>
          <a:p>
            <a:pPr marL="1828164">
              <a:lnSpc>
                <a:spcPct val="100000"/>
              </a:lnSpc>
            </a:pPr>
            <a:r>
              <a:rPr dirty="0">
                <a:latin typeface="Verdana"/>
                <a:cs typeface="Verdana"/>
              </a:rPr>
              <a:t>Разъем USB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3.0A:</a:t>
            </a:r>
            <a:r>
              <a:rPr sz="4000" b="0" spc="-5" dirty="0"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2052" y="1752600"/>
          <a:ext cx="7136130" cy="4184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VBUS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(VCC)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Красный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Белый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Зелёный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Чёрный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StdA_SSTX-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Синий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StdA_SSTX+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Жёлтый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GND_DRAIN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ЗЕМЛЯ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StdA_SSRX-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Фиолетовый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000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StdA_SSRX+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Оранжевый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marR="39941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Экран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Оплётка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Экран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коннектора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dirty="0">
                <a:latin typeface="Verdana"/>
                <a:cs typeface="Verdana"/>
              </a:rPr>
              <a:t>Коннекторы USB 3.0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Type-B</a:t>
            </a:r>
          </a:p>
        </p:txBody>
      </p:sp>
      <p:sp>
        <p:nvSpPr>
          <p:cNvPr id="3" name="object 3"/>
          <p:cNvSpPr/>
          <p:nvPr/>
        </p:nvSpPr>
        <p:spPr>
          <a:xfrm>
            <a:off x="250825" y="1989073"/>
            <a:ext cx="4343400" cy="287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3275" y="2003298"/>
            <a:ext cx="3916299" cy="2938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534670">
              <a:lnSpc>
                <a:spcPct val="100000"/>
              </a:lnSpc>
            </a:pPr>
            <a:r>
              <a:rPr dirty="0">
                <a:latin typeface="Verdana"/>
                <a:cs typeface="Verdana"/>
              </a:rPr>
              <a:t>Коннекторы USB </a:t>
            </a:r>
            <a:r>
              <a:rPr spc="-5" dirty="0">
                <a:latin typeface="Verdana"/>
                <a:cs typeface="Verdana"/>
              </a:rPr>
              <a:t>3.0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Type-B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9108" y="1752600"/>
          <a:ext cx="7068820" cy="4184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VBUS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Красный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Белый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Зелёный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Чёрный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StdA_SSTX-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Синий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StdA_SSTX+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Жёлтый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GND_DRAIN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ЗЕМЛЯ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StdA_SSRX-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Фиолетовый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R="4324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StdA_SSRX+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Оранжевый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marR="4343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Shell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Оплётка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Экран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разъёма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423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Коннекторы USB 3.0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Type-Micro-B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3551" y="4151312"/>
            <a:ext cx="4124325" cy="270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6375" y="1790573"/>
            <a:ext cx="6840601" cy="2303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502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Коннекторы USB 3.0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Type-Micro-B</a:t>
            </a:r>
            <a:endParaRPr sz="32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73682" y="1752663"/>
          <a:ext cx="6430645" cy="4189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21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VBUS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Красный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Белый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Зелёный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подключён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89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Чёрный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StdA_SSTX-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Синий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953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StdA_SSTX+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Жёлтый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GND_DRAIN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ЗЕМЛЯ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915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StdA_SSRX-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Фиолетовый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915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StdA_SSRX+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Оранжевый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pPr marR="384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Shell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Оплётка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Экран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разъёма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821" rIns="0" bIns="0" rtlCol="0">
            <a:spAutoFit/>
          </a:bodyPr>
          <a:lstStyle/>
          <a:p>
            <a:pPr marL="492759">
              <a:lnSpc>
                <a:spcPct val="100000"/>
              </a:lnSpc>
            </a:pPr>
            <a:r>
              <a:rPr spc="-10" dirty="0"/>
              <a:t>Коннекторы </a:t>
            </a:r>
            <a:r>
              <a:rPr dirty="0"/>
              <a:t>USB 3.0</a:t>
            </a:r>
            <a:r>
              <a:rPr spc="-60" dirty="0"/>
              <a:t> </a:t>
            </a:r>
            <a:r>
              <a:rPr dirty="0"/>
              <a:t>Powered-B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521" y="1787271"/>
            <a:ext cx="283337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спроектирован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7168" y="1787271"/>
            <a:ext cx="22923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с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0354" y="2274951"/>
            <a:ext cx="88455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дв</a:t>
            </a:r>
            <a:r>
              <a:rPr sz="3200" spc="-15" dirty="0">
                <a:latin typeface="Arial"/>
                <a:cs typeface="Arial"/>
              </a:rPr>
              <a:t>у</a:t>
            </a:r>
            <a:r>
              <a:rPr sz="3200" dirty="0">
                <a:latin typeface="Arial"/>
                <a:cs typeface="Arial"/>
              </a:rPr>
              <a:t>х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6257" y="2274951"/>
            <a:ext cx="31991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доп</a:t>
            </a:r>
            <a:r>
              <a:rPr sz="3200" spc="-20" dirty="0">
                <a:latin typeface="Arial"/>
                <a:cs typeface="Arial"/>
              </a:rPr>
              <a:t>о</a:t>
            </a:r>
            <a:r>
              <a:rPr sz="3200" dirty="0">
                <a:latin typeface="Arial"/>
                <a:cs typeface="Arial"/>
              </a:rPr>
              <a:t>л</a:t>
            </a:r>
            <a:r>
              <a:rPr sz="3200" spc="-15" dirty="0">
                <a:latin typeface="Arial"/>
                <a:cs typeface="Arial"/>
              </a:rPr>
              <a:t>н</a:t>
            </a:r>
            <a:r>
              <a:rPr sz="3200" dirty="0">
                <a:latin typeface="Arial"/>
                <a:cs typeface="Arial"/>
              </a:rPr>
              <a:t>ит</a:t>
            </a:r>
            <a:r>
              <a:rPr sz="3200" spc="-15" dirty="0">
                <a:latin typeface="Arial"/>
                <a:cs typeface="Arial"/>
              </a:rPr>
              <a:t>е</a:t>
            </a:r>
            <a:r>
              <a:rPr sz="3200" dirty="0">
                <a:latin typeface="Arial"/>
                <a:cs typeface="Arial"/>
              </a:rPr>
              <a:t>ль</a:t>
            </a:r>
            <a:r>
              <a:rPr sz="3200" spc="-30" dirty="0">
                <a:latin typeface="Arial"/>
                <a:cs typeface="Arial"/>
              </a:rPr>
              <a:t>н</a:t>
            </a:r>
            <a:r>
              <a:rPr sz="3200" dirty="0">
                <a:latin typeface="Arial"/>
                <a:cs typeface="Arial"/>
              </a:rPr>
              <a:t>ых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787271"/>
            <a:ext cx="377761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367280" algn="l"/>
                <a:tab pos="2656840" algn="l"/>
              </a:tabLst>
            </a:pPr>
            <a:r>
              <a:rPr sz="3200" dirty="0">
                <a:latin typeface="Arial"/>
                <a:cs typeface="Arial"/>
              </a:rPr>
              <a:t>Новый	р</a:t>
            </a:r>
            <a:r>
              <a:rPr sz="3200" spc="-15" dirty="0">
                <a:latin typeface="Arial"/>
                <a:cs typeface="Arial"/>
              </a:rPr>
              <a:t>а</a:t>
            </a:r>
            <a:r>
              <a:rPr sz="3200" dirty="0">
                <a:latin typeface="Arial"/>
                <a:cs typeface="Arial"/>
              </a:rPr>
              <a:t>зъ</a:t>
            </a:r>
            <a:r>
              <a:rPr sz="3200" spc="-15" dirty="0">
                <a:latin typeface="Arial"/>
                <a:cs typeface="Arial"/>
              </a:rPr>
              <a:t>ё</a:t>
            </a:r>
            <a:r>
              <a:rPr sz="3200" dirty="0">
                <a:latin typeface="Arial"/>
                <a:cs typeface="Arial"/>
              </a:rPr>
              <a:t>м  </a:t>
            </a:r>
            <a:r>
              <a:rPr sz="3200" spc="-5" dirty="0">
                <a:latin typeface="Arial"/>
                <a:cs typeface="Arial"/>
              </a:rPr>
              <a:t>использованием  контактов,		что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630" y="2762630"/>
            <a:ext cx="196850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позволяет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0642" y="2762630"/>
            <a:ext cx="24060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устройствам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907" y="3250564"/>
            <a:ext cx="2066289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1255" algn="l"/>
              </a:tabLst>
            </a:pPr>
            <a:r>
              <a:rPr sz="3200" dirty="0">
                <a:latin typeface="Arial"/>
                <a:cs typeface="Arial"/>
              </a:rPr>
              <a:t>до	</a:t>
            </a:r>
            <a:r>
              <a:rPr sz="3200" spc="-10" dirty="0">
                <a:latin typeface="Arial"/>
                <a:cs typeface="Arial"/>
              </a:rPr>
              <a:t>1000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1453" y="3250564"/>
            <a:ext cx="277558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9520" algn="l"/>
              </a:tabLst>
            </a:pPr>
            <a:r>
              <a:rPr sz="3200" spc="5" dirty="0">
                <a:latin typeface="Arial"/>
                <a:cs typeface="Arial"/>
              </a:rPr>
              <a:t>мА	</a:t>
            </a:r>
            <a:r>
              <a:rPr sz="3200" dirty="0">
                <a:latin typeface="Arial"/>
                <a:cs typeface="Arial"/>
              </a:rPr>
              <a:t>д</a:t>
            </a:r>
            <a:r>
              <a:rPr sz="3200" spc="-20" dirty="0">
                <a:latin typeface="Arial"/>
                <a:cs typeface="Arial"/>
              </a:rPr>
              <a:t>р</a:t>
            </a:r>
            <a:r>
              <a:rPr sz="3200" dirty="0">
                <a:latin typeface="Arial"/>
                <a:cs typeface="Arial"/>
              </a:rPr>
              <a:t>у</a:t>
            </a:r>
            <a:r>
              <a:rPr sz="3200" spc="-15" dirty="0">
                <a:latin typeface="Arial"/>
                <a:cs typeface="Arial"/>
              </a:rPr>
              <a:t>г</a:t>
            </a:r>
            <a:r>
              <a:rPr sz="3200" dirty="0">
                <a:latin typeface="Arial"/>
                <a:cs typeface="Arial"/>
              </a:rPr>
              <a:t>ому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3250564"/>
            <a:ext cx="284543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предоставлять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устройству.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821" rIns="0" bIns="0" rtlCol="0">
            <a:spAutoFit/>
          </a:bodyPr>
          <a:lstStyle/>
          <a:p>
            <a:pPr marL="492759">
              <a:lnSpc>
                <a:spcPct val="100000"/>
              </a:lnSpc>
            </a:pPr>
            <a:r>
              <a:rPr spc="-10" dirty="0"/>
              <a:t>Коннекторы </a:t>
            </a:r>
            <a:r>
              <a:rPr dirty="0"/>
              <a:t>USB 3.0</a:t>
            </a:r>
            <a:r>
              <a:rPr spc="-60" dirty="0"/>
              <a:t> </a:t>
            </a:r>
            <a:r>
              <a:rPr dirty="0"/>
              <a:t>Powered-B</a:t>
            </a:r>
          </a:p>
        </p:txBody>
      </p:sp>
      <p:sp>
        <p:nvSpPr>
          <p:cNvPr id="3" name="object 3"/>
          <p:cNvSpPr/>
          <p:nvPr/>
        </p:nvSpPr>
        <p:spPr>
          <a:xfrm>
            <a:off x="20637" y="1786001"/>
            <a:ext cx="3543300" cy="3462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32759" y="1837210"/>
          <a:ext cx="5233670" cy="4037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573">
                <a:tc>
                  <a:txBody>
                    <a:bodyPr/>
                    <a:lstStyle/>
                    <a:p>
                      <a:pPr marR="203835" algn="r">
                        <a:lnSpc>
                          <a:spcPts val="172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72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VBUS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2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+5V</a:t>
                      </a:r>
                      <a:r>
                        <a:rPr sz="17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Питание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1"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USB</a:t>
                      </a:r>
                      <a:r>
                        <a:rPr sz="17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D-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USB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2.0</a:t>
                      </a:r>
                      <a:r>
                        <a:rPr sz="17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данные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99"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USB</a:t>
                      </a:r>
                      <a:r>
                        <a:rPr sz="17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D+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18"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GND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Земля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StdA_SSRX-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SuperSpeed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приём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47"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StdA_SSRX+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SuperSpeed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приём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14"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GND_DRAIN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Земля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99"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StdA_SSTX-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SuperSpeed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передача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622"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StdA_SSTX+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SuperSpeed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передача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3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4145" algn="r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DPWR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 marR="1193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Дополнительное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питание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на 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устройство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221"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700" b="1" spc="-100" dirty="0">
                          <a:latin typeface="Arial"/>
                          <a:cs typeface="Arial"/>
                        </a:rPr>
                        <a:t>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DGND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Земля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питания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устройства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603500">
              <a:lnSpc>
                <a:spcPct val="100000"/>
              </a:lnSpc>
            </a:pPr>
            <a:r>
              <a:rPr sz="3200" dirty="0"/>
              <a:t>Стандарты</a:t>
            </a:r>
            <a:r>
              <a:rPr sz="3200" spc="-110" dirty="0"/>
              <a:t> </a:t>
            </a:r>
            <a:r>
              <a:rPr sz="3200" dirty="0"/>
              <a:t>USB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7131" y="1807210"/>
            <a:ext cx="7442200" cy="308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3600" b="1" spc="-5" dirty="0">
                <a:latin typeface="Arial"/>
                <a:cs typeface="Arial"/>
              </a:rPr>
              <a:t>USB OTG (On-The-Go) </a:t>
            </a:r>
            <a:r>
              <a:rPr sz="3600" spc="-5" dirty="0">
                <a:latin typeface="Arial"/>
                <a:cs typeface="Arial"/>
              </a:rPr>
              <a:t>является  </a:t>
            </a:r>
            <a:r>
              <a:rPr sz="3600" dirty="0">
                <a:latin typeface="Arial"/>
                <a:cs typeface="Arial"/>
              </a:rPr>
              <a:t>дальнейшим расширением  спецификации USB 2.0,  предназначенным </a:t>
            </a:r>
            <a:r>
              <a:rPr sz="3600" spc="-5" dirty="0">
                <a:latin typeface="Arial"/>
                <a:cs typeface="Arial"/>
              </a:rPr>
              <a:t>для </a:t>
            </a:r>
            <a:r>
              <a:rPr sz="3600" dirty="0">
                <a:latin typeface="Arial"/>
                <a:cs typeface="Arial"/>
              </a:rPr>
              <a:t>лёгкого  соединения периферийных USB-  устройств </a:t>
            </a:r>
            <a:r>
              <a:rPr sz="3600" spc="-5" dirty="0">
                <a:latin typeface="Arial"/>
                <a:cs typeface="Arial"/>
              </a:rPr>
              <a:t>друг </a:t>
            </a:r>
            <a:r>
              <a:rPr sz="3600" dirty="0">
                <a:latin typeface="Arial"/>
                <a:cs typeface="Arial"/>
              </a:rPr>
              <a:t>с </a:t>
            </a:r>
            <a:r>
              <a:rPr sz="3600" spc="-5" dirty="0">
                <a:latin typeface="Arial"/>
                <a:cs typeface="Arial"/>
              </a:rPr>
              <a:t>другом без  </a:t>
            </a:r>
            <a:r>
              <a:rPr sz="3600" dirty="0">
                <a:latin typeface="Arial"/>
                <a:cs typeface="Arial"/>
              </a:rPr>
              <a:t>необходимости </a:t>
            </a:r>
            <a:r>
              <a:rPr sz="3600" spc="-5" dirty="0">
                <a:latin typeface="Arial"/>
                <a:cs typeface="Arial"/>
              </a:rPr>
              <a:t>подключения </a:t>
            </a:r>
            <a:r>
              <a:rPr sz="3600" dirty="0">
                <a:latin typeface="Arial"/>
                <a:cs typeface="Arial"/>
              </a:rPr>
              <a:t>к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ПК.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603500">
              <a:lnSpc>
                <a:spcPct val="100000"/>
              </a:lnSpc>
            </a:pPr>
            <a:r>
              <a:rPr sz="3200" dirty="0"/>
              <a:t>Стандарты</a:t>
            </a:r>
            <a:r>
              <a:rPr sz="3200" spc="-110" dirty="0"/>
              <a:t> </a:t>
            </a:r>
            <a:r>
              <a:rPr sz="3200" dirty="0"/>
              <a:t>USB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7131" y="1803146"/>
            <a:ext cx="8726805" cy="352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sz="3600" b="1" spc="-5" dirty="0">
                <a:latin typeface="Arial"/>
                <a:cs typeface="Arial"/>
              </a:rPr>
              <a:t>USB wireless </a:t>
            </a:r>
            <a:r>
              <a:rPr sz="3600" spc="-5" dirty="0">
                <a:latin typeface="Arial"/>
                <a:cs typeface="Arial"/>
              </a:rPr>
              <a:t>– это </a:t>
            </a:r>
            <a:r>
              <a:rPr sz="3600" dirty="0">
                <a:latin typeface="Arial"/>
                <a:cs typeface="Arial"/>
              </a:rPr>
              <a:t>новая технология  USB (официальная спецификация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стала  </a:t>
            </a:r>
            <a:r>
              <a:rPr sz="3600" spc="-5" dirty="0">
                <a:latin typeface="Arial"/>
                <a:cs typeface="Arial"/>
              </a:rPr>
              <a:t>доступна </a:t>
            </a:r>
            <a:r>
              <a:rPr sz="3600" dirty="0">
                <a:latin typeface="Arial"/>
                <a:cs typeface="Arial"/>
              </a:rPr>
              <a:t>только </a:t>
            </a:r>
            <a:r>
              <a:rPr sz="3600" spc="-5" dirty="0">
                <a:latin typeface="Arial"/>
                <a:cs typeface="Arial"/>
              </a:rPr>
              <a:t>в </a:t>
            </a:r>
            <a:r>
              <a:rPr sz="3600" dirty="0">
                <a:latin typeface="Arial"/>
                <a:cs typeface="Arial"/>
              </a:rPr>
              <a:t>мае </a:t>
            </a:r>
            <a:r>
              <a:rPr sz="3600" spc="-5" dirty="0">
                <a:latin typeface="Arial"/>
                <a:cs typeface="Arial"/>
              </a:rPr>
              <a:t>2005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года).</a:t>
            </a:r>
            <a:endParaRPr sz="3600">
              <a:latin typeface="Arial"/>
              <a:cs typeface="Arial"/>
            </a:endParaRPr>
          </a:p>
          <a:p>
            <a:pPr marL="12700" marR="253365">
              <a:lnSpc>
                <a:spcPct val="80000"/>
              </a:lnSpc>
              <a:spcBef>
                <a:spcPts val="25"/>
              </a:spcBef>
            </a:pPr>
            <a:r>
              <a:rPr sz="3600" dirty="0">
                <a:latin typeface="Arial"/>
                <a:cs typeface="Arial"/>
              </a:rPr>
              <a:t>Позволяет организовать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беспроводную  связь </a:t>
            </a:r>
            <a:r>
              <a:rPr sz="3600" dirty="0">
                <a:latin typeface="Arial"/>
                <a:cs typeface="Arial"/>
              </a:rPr>
              <a:t>с высокой </a:t>
            </a:r>
            <a:r>
              <a:rPr sz="3600" spc="-5" dirty="0">
                <a:latin typeface="Arial"/>
                <a:cs typeface="Arial"/>
              </a:rPr>
              <a:t>скоростью </a:t>
            </a:r>
            <a:r>
              <a:rPr sz="3600" dirty="0">
                <a:latin typeface="Arial"/>
                <a:cs typeface="Arial"/>
              </a:rPr>
              <a:t>передачи  информации </a:t>
            </a:r>
            <a:r>
              <a:rPr sz="3600" spc="-5" dirty="0">
                <a:latin typeface="Arial"/>
                <a:cs typeface="Arial"/>
              </a:rPr>
              <a:t>(до 480 Мбит/с </a:t>
            </a:r>
            <a:r>
              <a:rPr sz="3600" dirty="0">
                <a:latin typeface="Arial"/>
                <a:cs typeface="Arial"/>
              </a:rPr>
              <a:t>на  расстоянии </a:t>
            </a:r>
            <a:r>
              <a:rPr sz="3600" spc="-5" dirty="0">
                <a:latin typeface="Arial"/>
                <a:cs typeface="Arial"/>
              </a:rPr>
              <a:t>3 </a:t>
            </a:r>
            <a:r>
              <a:rPr sz="3600" dirty="0">
                <a:latin typeface="Arial"/>
                <a:cs typeface="Arial"/>
              </a:rPr>
              <a:t>метра и </a:t>
            </a:r>
            <a:r>
              <a:rPr sz="3600" spc="-5" dirty="0">
                <a:latin typeface="Arial"/>
                <a:cs typeface="Arial"/>
              </a:rPr>
              <a:t>до 110 Мбит/с </a:t>
            </a:r>
            <a:r>
              <a:rPr sz="3600" dirty="0">
                <a:latin typeface="Arial"/>
                <a:cs typeface="Arial"/>
              </a:rPr>
              <a:t>на  расстоянии 10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метров).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4577" y="121030"/>
            <a:ext cx="48685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ШИНА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«ПРОЦЕССОР-ПАМЯТЬ»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24890"/>
            <a:ext cx="84581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Ш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ин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854" y="524890"/>
            <a:ext cx="469773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7360" algn="l"/>
              </a:tabLst>
            </a:pP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«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ц</a:t>
            </a:r>
            <a:r>
              <a:rPr sz="24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я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ь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»	</a:t>
            </a:r>
            <a:r>
              <a:rPr sz="2400" spc="-40" dirty="0">
                <a:latin typeface="Times New Roman"/>
                <a:cs typeface="Times New Roman"/>
              </a:rPr>
              <a:t>о</a:t>
            </a:r>
            <a:r>
              <a:rPr sz="2400" spc="-85" dirty="0">
                <a:latin typeface="Times New Roman"/>
                <a:cs typeface="Times New Roman"/>
              </a:rPr>
              <a:t>б</a:t>
            </a:r>
            <a:r>
              <a:rPr sz="2400" spc="10" dirty="0">
                <a:latin typeface="Times New Roman"/>
                <a:cs typeface="Times New Roman"/>
              </a:rPr>
              <a:t>е</a:t>
            </a:r>
            <a:r>
              <a:rPr sz="2400" spc="-35" dirty="0">
                <a:latin typeface="Times New Roman"/>
                <a:cs typeface="Times New Roman"/>
              </a:rPr>
              <a:t>с</a:t>
            </a:r>
            <a:r>
              <a:rPr sz="2400" spc="-45" dirty="0">
                <a:latin typeface="Times New Roman"/>
                <a:cs typeface="Times New Roman"/>
              </a:rPr>
              <a:t>п</a:t>
            </a:r>
            <a:r>
              <a:rPr sz="2400" spc="-110" dirty="0">
                <a:latin typeface="Times New Roman"/>
                <a:cs typeface="Times New Roman"/>
              </a:rPr>
              <a:t>е</a:t>
            </a:r>
            <a:r>
              <a:rPr sz="2400" spc="-35" dirty="0">
                <a:latin typeface="Times New Roman"/>
                <a:cs typeface="Times New Roman"/>
              </a:rPr>
              <a:t>ч</a:t>
            </a:r>
            <a:r>
              <a:rPr sz="2400" spc="-45" dirty="0">
                <a:latin typeface="Times New Roman"/>
                <a:cs typeface="Times New Roman"/>
              </a:rPr>
              <a:t>и</a:t>
            </a:r>
            <a:r>
              <a:rPr sz="2400" spc="-85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а</a:t>
            </a:r>
            <a:r>
              <a:rPr sz="2400" spc="-35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7678" y="524890"/>
            <a:ext cx="23971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Times New Roman"/>
                <a:cs typeface="Times New Roman"/>
              </a:rPr>
              <a:t>непосредственную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890651"/>
            <a:ext cx="8884920" cy="594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5510" algn="l"/>
                <a:tab pos="1972310" algn="l"/>
                <a:tab pos="4001135" algn="l"/>
                <a:tab pos="5891530" algn="l"/>
                <a:tab pos="6764655" algn="l"/>
              </a:tabLst>
            </a:pPr>
            <a:r>
              <a:rPr sz="2400" spc="-40" dirty="0">
                <a:latin typeface="Times New Roman"/>
                <a:cs typeface="Times New Roman"/>
              </a:rPr>
              <a:t>связь	</a:t>
            </a:r>
            <a:r>
              <a:rPr sz="2400" spc="-35" dirty="0">
                <a:latin typeface="Times New Roman"/>
                <a:cs typeface="Times New Roman"/>
              </a:rPr>
              <a:t>между	централь­ным	</a:t>
            </a:r>
            <a:r>
              <a:rPr sz="2400" spc="-30" dirty="0">
                <a:latin typeface="Times New Roman"/>
                <a:cs typeface="Times New Roman"/>
              </a:rPr>
              <a:t>процессором	</a:t>
            </a:r>
            <a:r>
              <a:rPr sz="2400" spc="-25" dirty="0">
                <a:latin typeface="Times New Roman"/>
                <a:cs typeface="Times New Roman"/>
              </a:rPr>
              <a:t>(ЦП)	</a:t>
            </a:r>
            <a:r>
              <a:rPr sz="2400" spc="-30" dirty="0">
                <a:latin typeface="Times New Roman"/>
                <a:cs typeface="Times New Roman"/>
              </a:rPr>
              <a:t>вычислительной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машины </a:t>
            </a:r>
            <a:r>
              <a:rPr sz="2400" dirty="0">
                <a:latin typeface="Times New Roman"/>
                <a:cs typeface="Times New Roman"/>
              </a:rPr>
              <a:t>и </a:t>
            </a:r>
            <a:r>
              <a:rPr sz="2400" spc="-30" dirty="0">
                <a:latin typeface="Times New Roman"/>
                <a:cs typeface="Times New Roman"/>
              </a:rPr>
              <a:t>основной </a:t>
            </a:r>
            <a:r>
              <a:rPr sz="2400" spc="-35" dirty="0">
                <a:latin typeface="Times New Roman"/>
                <a:cs typeface="Times New Roman"/>
              </a:rPr>
              <a:t>памятью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(ОП).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35" dirty="0">
                <a:latin typeface="Times New Roman"/>
                <a:cs typeface="Times New Roman"/>
              </a:rPr>
              <a:t>со­временных микропроцессорах </a:t>
            </a:r>
            <a:r>
              <a:rPr sz="2400" spc="-30" dirty="0">
                <a:latin typeface="Times New Roman"/>
                <a:cs typeface="Times New Roman"/>
              </a:rPr>
              <a:t>такую </a:t>
            </a:r>
            <a:r>
              <a:rPr sz="2400" spc="-35" dirty="0">
                <a:latin typeface="Times New Roman"/>
                <a:cs typeface="Times New Roman"/>
              </a:rPr>
              <a:t>шину </a:t>
            </a:r>
            <a:r>
              <a:rPr sz="2400" spc="-40" dirty="0">
                <a:latin typeface="Times New Roman"/>
                <a:cs typeface="Times New Roman"/>
              </a:rPr>
              <a:t>часто </a:t>
            </a:r>
            <a:r>
              <a:rPr sz="2400" spc="-45" dirty="0">
                <a:latin typeface="Times New Roman"/>
                <a:cs typeface="Times New Roman"/>
              </a:rPr>
              <a:t>называют  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шиной 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переднего 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плана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50" dirty="0">
                <a:latin typeface="Times New Roman"/>
                <a:cs typeface="Times New Roman"/>
              </a:rPr>
              <a:t>обозначают </a:t>
            </a:r>
            <a:r>
              <a:rPr sz="2400" spc="-45" dirty="0">
                <a:latin typeface="Times New Roman"/>
                <a:cs typeface="Times New Roman"/>
              </a:rPr>
              <a:t>аббревиатурой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FSB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(Front- 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Side Bus). </a:t>
            </a:r>
            <a:r>
              <a:rPr sz="2400" spc="-15" dirty="0">
                <a:latin typeface="Times New Roman"/>
                <a:cs typeface="Times New Roman"/>
              </a:rPr>
              <a:t>Интенсивный </a:t>
            </a:r>
            <a:r>
              <a:rPr sz="2400" spc="-10" dirty="0">
                <a:latin typeface="Times New Roman"/>
                <a:cs typeface="Times New Roman"/>
              </a:rPr>
              <a:t>трафик </a:t>
            </a:r>
            <a:r>
              <a:rPr sz="2400" spc="-15" dirty="0">
                <a:latin typeface="Times New Roman"/>
                <a:cs typeface="Times New Roman"/>
              </a:rPr>
              <a:t>между </a:t>
            </a:r>
            <a:r>
              <a:rPr sz="2400" spc="-35" dirty="0">
                <a:latin typeface="Times New Roman"/>
                <a:cs typeface="Times New Roman"/>
              </a:rPr>
              <a:t>процессором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35" dirty="0">
                <a:latin typeface="Times New Roman"/>
                <a:cs typeface="Times New Roman"/>
              </a:rPr>
              <a:t>памятью  </a:t>
            </a:r>
            <a:r>
              <a:rPr sz="2400" spc="-70" dirty="0">
                <a:latin typeface="Times New Roman"/>
                <a:cs typeface="Times New Roman"/>
              </a:rPr>
              <a:t>требует, </a:t>
            </a:r>
            <a:r>
              <a:rPr sz="2400" spc="-35" dirty="0">
                <a:latin typeface="Times New Roman"/>
                <a:cs typeface="Times New Roman"/>
              </a:rPr>
              <a:t>чтобы </a:t>
            </a:r>
            <a:r>
              <a:rPr sz="2400" spc="-20" dirty="0">
                <a:latin typeface="Times New Roman"/>
                <a:cs typeface="Times New Roman"/>
              </a:rPr>
              <a:t>полоса </a:t>
            </a:r>
            <a:r>
              <a:rPr sz="2400" spc="-40" dirty="0">
                <a:latin typeface="Times New Roman"/>
                <a:cs typeface="Times New Roman"/>
              </a:rPr>
              <a:t>пропускания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шины, </a:t>
            </a:r>
            <a:r>
              <a:rPr sz="2400" spc="-40" dirty="0">
                <a:latin typeface="Times New Roman"/>
                <a:cs typeface="Times New Roman"/>
              </a:rPr>
              <a:t>то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есть </a:t>
            </a:r>
            <a:r>
              <a:rPr sz="2400" spc="-45" dirty="0">
                <a:latin typeface="Times New Roman"/>
                <a:cs typeface="Times New Roman"/>
              </a:rPr>
              <a:t>количе­ство  </a:t>
            </a:r>
            <a:r>
              <a:rPr sz="2400" spc="-15" dirty="0">
                <a:latin typeface="Times New Roman"/>
                <a:cs typeface="Times New Roman"/>
              </a:rPr>
              <a:t>информации,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проходящей </a:t>
            </a:r>
            <a:r>
              <a:rPr sz="2400" spc="-10" dirty="0">
                <a:latin typeface="Times New Roman"/>
                <a:cs typeface="Times New Roman"/>
              </a:rPr>
              <a:t>по шине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15" dirty="0">
                <a:latin typeface="Times New Roman"/>
                <a:cs typeface="Times New Roman"/>
              </a:rPr>
              <a:t>единицу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времени, была  </a:t>
            </a:r>
            <a:r>
              <a:rPr sz="2400" spc="-15" dirty="0">
                <a:latin typeface="Times New Roman"/>
                <a:cs typeface="Times New Roman"/>
              </a:rPr>
              <a:t>наибольшей.</a:t>
            </a:r>
            <a:endParaRPr sz="2400">
              <a:latin typeface="Times New Roman"/>
              <a:cs typeface="Times New Roman"/>
            </a:endParaRPr>
          </a:p>
          <a:p>
            <a:pPr marL="12700" marR="6985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spc="-25" dirty="0">
                <a:latin typeface="Times New Roman"/>
                <a:cs typeface="Times New Roman"/>
              </a:rPr>
              <a:t>Роль </a:t>
            </a:r>
            <a:r>
              <a:rPr sz="2400" spc="-5" dirty="0">
                <a:latin typeface="Times New Roman"/>
                <a:cs typeface="Times New Roman"/>
              </a:rPr>
              <a:t>этой </a:t>
            </a:r>
            <a:r>
              <a:rPr sz="2400" dirty="0">
                <a:latin typeface="Times New Roman"/>
                <a:cs typeface="Times New Roman"/>
              </a:rPr>
              <a:t>шины </a:t>
            </a:r>
            <a:r>
              <a:rPr sz="2400" spc="-20" dirty="0">
                <a:latin typeface="Times New Roman"/>
                <a:cs typeface="Times New Roman"/>
              </a:rPr>
              <a:t>иногда </a:t>
            </a:r>
            <a:r>
              <a:rPr sz="2400" spc="-5" dirty="0">
                <a:latin typeface="Times New Roman"/>
                <a:cs typeface="Times New Roman"/>
              </a:rPr>
              <a:t>выполняет </a:t>
            </a:r>
            <a:r>
              <a:rPr sz="2400" dirty="0">
                <a:latin typeface="Times New Roman"/>
                <a:cs typeface="Times New Roman"/>
              </a:rPr>
              <a:t>системная шина, </a:t>
            </a:r>
            <a:r>
              <a:rPr sz="2400" spc="-30" dirty="0">
                <a:latin typeface="Times New Roman"/>
                <a:cs typeface="Times New Roman"/>
              </a:rPr>
              <a:t>однако </a:t>
            </a:r>
            <a:r>
              <a:rPr sz="2400" dirty="0">
                <a:latin typeface="Times New Roman"/>
                <a:cs typeface="Times New Roman"/>
              </a:rPr>
              <a:t>в  пла­не </a:t>
            </a:r>
            <a:r>
              <a:rPr sz="2400" spc="-10" dirty="0">
                <a:latin typeface="Times New Roman"/>
                <a:cs typeface="Times New Roman"/>
              </a:rPr>
              <a:t>эффективности </a:t>
            </a:r>
            <a:r>
              <a:rPr sz="2400" spc="-15" dirty="0">
                <a:latin typeface="Times New Roman"/>
                <a:cs typeface="Times New Roman"/>
              </a:rPr>
              <a:t>значительно </a:t>
            </a:r>
            <a:r>
              <a:rPr sz="2400" spc="-20" dirty="0">
                <a:latin typeface="Times New Roman"/>
                <a:cs typeface="Times New Roman"/>
              </a:rPr>
              <a:t>выгоднее, </a:t>
            </a:r>
            <a:r>
              <a:rPr sz="2400" spc="5" dirty="0">
                <a:latin typeface="Times New Roman"/>
                <a:cs typeface="Times New Roman"/>
              </a:rPr>
              <a:t>если </a:t>
            </a:r>
            <a:r>
              <a:rPr sz="2400" spc="-10" dirty="0">
                <a:latin typeface="Times New Roman"/>
                <a:cs typeface="Times New Roman"/>
              </a:rPr>
              <a:t>обмен </a:t>
            </a:r>
            <a:r>
              <a:rPr sz="2400" spc="-5" dirty="0">
                <a:latin typeface="Times New Roman"/>
                <a:cs typeface="Times New Roman"/>
              </a:rPr>
              <a:t>между  ЦП и ОП </a:t>
            </a:r>
            <a:r>
              <a:rPr sz="2400" spc="-10" dirty="0">
                <a:latin typeface="Times New Roman"/>
                <a:cs typeface="Times New Roman"/>
              </a:rPr>
              <a:t>ведется </a:t>
            </a:r>
            <a:r>
              <a:rPr sz="2400" spc="-15" dirty="0">
                <a:latin typeface="Times New Roman"/>
                <a:cs typeface="Times New Roman"/>
              </a:rPr>
              <a:t>по </a:t>
            </a:r>
            <a:r>
              <a:rPr sz="2400" spc="-20" dirty="0">
                <a:latin typeface="Times New Roman"/>
                <a:cs typeface="Times New Roman"/>
              </a:rPr>
              <a:t>отдельной </a:t>
            </a:r>
            <a:r>
              <a:rPr sz="2400" spc="-15" dirty="0">
                <a:latin typeface="Times New Roman"/>
                <a:cs typeface="Times New Roman"/>
              </a:rPr>
              <a:t>шине.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25" dirty="0">
                <a:latin typeface="Times New Roman"/>
                <a:cs typeface="Times New Roman"/>
              </a:rPr>
              <a:t>рассматриваемому </a:t>
            </a:r>
            <a:r>
              <a:rPr sz="2400" spc="-15" dirty="0">
                <a:latin typeface="Times New Roman"/>
                <a:cs typeface="Times New Roman"/>
              </a:rPr>
              <a:t>виду  </a:t>
            </a:r>
            <a:r>
              <a:rPr sz="2400" spc="-25" dirty="0">
                <a:latin typeface="Times New Roman"/>
                <a:cs typeface="Times New Roman"/>
              </a:rPr>
              <a:t>можно </a:t>
            </a:r>
            <a:r>
              <a:rPr sz="2400" spc="-10" dirty="0">
                <a:latin typeface="Times New Roman"/>
                <a:cs typeface="Times New Roman"/>
              </a:rPr>
              <a:t>отнести </a:t>
            </a:r>
            <a:r>
              <a:rPr sz="2400" spc="-20" dirty="0">
                <a:latin typeface="Times New Roman"/>
                <a:cs typeface="Times New Roman"/>
              </a:rPr>
              <a:t>также </a:t>
            </a:r>
            <a:r>
              <a:rPr sz="2400" spc="-60" dirty="0">
                <a:latin typeface="Times New Roman"/>
                <a:cs typeface="Times New Roman"/>
              </a:rPr>
              <a:t>шину, </a:t>
            </a:r>
            <a:r>
              <a:rPr sz="2400" spc="-20" dirty="0">
                <a:latin typeface="Times New Roman"/>
                <a:cs typeface="Times New Roman"/>
              </a:rPr>
              <a:t>свя­зывающую </a:t>
            </a:r>
            <a:r>
              <a:rPr sz="2400" spc="-10" dirty="0">
                <a:latin typeface="Times New Roman"/>
                <a:cs typeface="Times New Roman"/>
              </a:rPr>
              <a:t>процессор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20" dirty="0">
                <a:latin typeface="Times New Roman"/>
                <a:cs typeface="Times New Roman"/>
              </a:rPr>
              <a:t>кэш-  </a:t>
            </a:r>
            <a:r>
              <a:rPr sz="2400" spc="-10" dirty="0">
                <a:latin typeface="Times New Roman"/>
                <a:cs typeface="Times New Roman"/>
              </a:rPr>
              <a:t>памятью </a:t>
            </a:r>
            <a:r>
              <a:rPr sz="2400" spc="-35" dirty="0">
                <a:latin typeface="Times New Roman"/>
                <a:cs typeface="Times New Roman"/>
              </a:rPr>
              <a:t>второго </a:t>
            </a:r>
            <a:r>
              <a:rPr sz="2400" spc="-10" dirty="0">
                <a:latin typeface="Times New Roman"/>
                <a:cs typeface="Times New Roman"/>
              </a:rPr>
              <a:t>уровня, </a:t>
            </a:r>
            <a:r>
              <a:rPr sz="2400" spc="-5" dirty="0">
                <a:latin typeface="Times New Roman"/>
                <a:cs typeface="Times New Roman"/>
              </a:rPr>
              <a:t>известную </a:t>
            </a:r>
            <a:r>
              <a:rPr sz="2400" spc="-25" dirty="0">
                <a:latin typeface="Times New Roman"/>
                <a:cs typeface="Times New Roman"/>
              </a:rPr>
              <a:t>как 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шина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зад­него плана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—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BSB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(Back-Side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Bus). </a:t>
            </a:r>
            <a:r>
              <a:rPr sz="2400" spc="-5" dirty="0">
                <a:latin typeface="Times New Roman"/>
                <a:cs typeface="Times New Roman"/>
              </a:rPr>
              <a:t>BSB </a:t>
            </a:r>
            <a:r>
              <a:rPr sz="2400" spc="-10" dirty="0">
                <a:latin typeface="Times New Roman"/>
                <a:cs typeface="Times New Roman"/>
              </a:rPr>
              <a:t>позволяет </a:t>
            </a:r>
            <a:r>
              <a:rPr sz="2400" dirty="0">
                <a:latin typeface="Times New Roman"/>
                <a:cs typeface="Times New Roman"/>
              </a:rPr>
              <a:t>вести </a:t>
            </a:r>
            <a:r>
              <a:rPr sz="2400" spc="-10" dirty="0">
                <a:latin typeface="Times New Roman"/>
                <a:cs typeface="Times New Roman"/>
              </a:rPr>
              <a:t>обмен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0" dirty="0">
                <a:latin typeface="Times New Roman"/>
                <a:cs typeface="Times New Roman"/>
              </a:rPr>
              <a:t>большей  ско­ростью, </a:t>
            </a:r>
            <a:r>
              <a:rPr sz="2400" spc="5" dirty="0">
                <a:latin typeface="Times New Roman"/>
                <a:cs typeface="Times New Roman"/>
              </a:rPr>
              <a:t>чем </a:t>
            </a:r>
            <a:r>
              <a:rPr sz="2400" dirty="0">
                <a:latin typeface="Times New Roman"/>
                <a:cs typeface="Times New Roman"/>
              </a:rPr>
              <a:t>FSB,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5" dirty="0">
                <a:latin typeface="Times New Roman"/>
                <a:cs typeface="Times New Roman"/>
              </a:rPr>
              <a:t>полностью </a:t>
            </a:r>
            <a:r>
              <a:rPr sz="2400" dirty="0">
                <a:latin typeface="Times New Roman"/>
                <a:cs typeface="Times New Roman"/>
              </a:rPr>
              <a:t>реализовать возможности </a:t>
            </a:r>
            <a:r>
              <a:rPr sz="2400" spc="-5" dirty="0">
                <a:latin typeface="Times New Roman"/>
                <a:cs typeface="Times New Roman"/>
              </a:rPr>
              <a:t>более  скоростной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кэш-памяти.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6295">
              <a:lnSpc>
                <a:spcPct val="100000"/>
              </a:lnSpc>
            </a:pPr>
            <a:r>
              <a:rPr dirty="0"/>
              <a:t>Интерфейс</a:t>
            </a:r>
            <a:r>
              <a:rPr spc="-95" dirty="0"/>
              <a:t> </a:t>
            </a:r>
            <a:r>
              <a:rPr dirty="0"/>
              <a:t>PS/2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08" y="1739138"/>
            <a:ext cx="788987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 клавиатуры и ручного</a:t>
            </a:r>
            <a:r>
              <a:rPr sz="32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манипулятора  типа</a:t>
            </a:r>
            <a:r>
              <a:rPr sz="3200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«мышь».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3201" y="3644836"/>
            <a:ext cx="1944624" cy="194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1500" y="3644836"/>
            <a:ext cx="1944624" cy="1944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7964" y="2807207"/>
            <a:ext cx="3892296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2747" y="2807207"/>
            <a:ext cx="1824227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9464" y="2807207"/>
            <a:ext cx="949452" cy="81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1404" y="2807207"/>
            <a:ext cx="809244" cy="819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0477" y="2956305"/>
            <a:ext cx="469011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333399"/>
                </a:solidFill>
              </a:rPr>
              <a:t>«Стандарты</a:t>
            </a:r>
            <a:r>
              <a:rPr sz="4000" spc="-60" dirty="0">
                <a:solidFill>
                  <a:srgbClr val="333399"/>
                </a:solidFill>
              </a:rPr>
              <a:t> </a:t>
            </a:r>
            <a:r>
              <a:rPr sz="4000" spc="-5" dirty="0">
                <a:solidFill>
                  <a:srgbClr val="333399"/>
                </a:solidFill>
              </a:rPr>
              <a:t>IEEE»</a:t>
            </a:r>
            <a:endParaRPr sz="40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59028"/>
            <a:ext cx="8808720" cy="415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IEEE </a:t>
            </a:r>
            <a:r>
              <a:rPr sz="3600" b="1" spc="-5" dirty="0">
                <a:latin typeface="Arial"/>
                <a:cs typeface="Arial"/>
              </a:rPr>
              <a:t>(Institute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5" dirty="0">
                <a:latin typeface="Arial"/>
                <a:cs typeface="Arial"/>
              </a:rPr>
              <a:t>Electrical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Electronic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Engineers,IEEE)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2655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это международная некоммерческая  ассоциация специалистов в области  техники, 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мировой 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лидер в области  разработки</a:t>
            </a:r>
            <a:r>
              <a:rPr sz="3600" spc="-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стандартов.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265" marR="5080" indent="-1472565">
              <a:lnSpc>
                <a:spcPct val="100000"/>
              </a:lnSpc>
            </a:pPr>
            <a:r>
              <a:rPr sz="3200" spc="-5" dirty="0"/>
              <a:t>Стандарты </a:t>
            </a:r>
            <a:r>
              <a:rPr sz="3200" dirty="0"/>
              <a:t>IEEE в </a:t>
            </a:r>
            <a:r>
              <a:rPr sz="3200" spc="-15" dirty="0"/>
              <a:t>области</a:t>
            </a:r>
            <a:r>
              <a:rPr sz="3200" spc="-100" dirty="0"/>
              <a:t> </a:t>
            </a:r>
            <a:r>
              <a:rPr sz="3200" spc="-5" dirty="0"/>
              <a:t>интерфейсов  периферийных</a:t>
            </a:r>
            <a:r>
              <a:rPr sz="3200" spc="-130" dirty="0"/>
              <a:t> </a:t>
            </a:r>
            <a:r>
              <a:rPr sz="3200" spc="-10" dirty="0"/>
              <a:t>устройств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55875" y="1916176"/>
            <a:ext cx="3367404" cy="708025"/>
          </a:xfrm>
          <a:prstGeom prst="rect">
            <a:avLst/>
          </a:prstGeom>
          <a:ln w="57150">
            <a:solidFill>
              <a:srgbClr val="006FC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latin typeface="Verdana"/>
                <a:cs typeface="Verdana"/>
              </a:rPr>
              <a:t>IEEE</a:t>
            </a:r>
            <a:r>
              <a:rPr sz="4000" spc="-85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802.11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5" y="2997200"/>
            <a:ext cx="3367404" cy="708025"/>
          </a:xfrm>
          <a:prstGeom prst="rect">
            <a:avLst/>
          </a:prstGeom>
          <a:ln w="57150">
            <a:solidFill>
              <a:srgbClr val="006FC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latin typeface="Verdana"/>
                <a:cs typeface="Verdana"/>
              </a:rPr>
              <a:t>IEEE</a:t>
            </a:r>
            <a:r>
              <a:rPr sz="4000" spc="-90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1394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5" y="4005198"/>
            <a:ext cx="3367404" cy="708025"/>
          </a:xfrm>
          <a:prstGeom prst="rect">
            <a:avLst/>
          </a:prstGeom>
          <a:ln w="57150">
            <a:solidFill>
              <a:srgbClr val="006FC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4"/>
              </a:spcBef>
            </a:pPr>
            <a:r>
              <a:rPr sz="4000" spc="-5" dirty="0">
                <a:latin typeface="Verdana"/>
                <a:cs typeface="Verdana"/>
              </a:rPr>
              <a:t>IEEE</a:t>
            </a:r>
            <a:r>
              <a:rPr sz="4000" spc="-95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488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5875" y="5013325"/>
            <a:ext cx="3367404" cy="708025"/>
          </a:xfrm>
          <a:prstGeom prst="rect">
            <a:avLst/>
          </a:prstGeom>
          <a:ln w="57150">
            <a:solidFill>
              <a:srgbClr val="006FC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4"/>
              </a:spcBef>
            </a:pPr>
            <a:r>
              <a:rPr sz="4000" spc="-5" dirty="0">
                <a:latin typeface="Verdana"/>
                <a:cs typeface="Verdana"/>
              </a:rPr>
              <a:t>IEEE</a:t>
            </a:r>
            <a:r>
              <a:rPr sz="4000" spc="-90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1284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2947035">
              <a:lnSpc>
                <a:spcPct val="100000"/>
              </a:lnSpc>
            </a:pPr>
            <a:r>
              <a:rPr dirty="0"/>
              <a:t>IEEE</a:t>
            </a:r>
            <a:r>
              <a:rPr spc="-100" dirty="0"/>
              <a:t> </a:t>
            </a:r>
            <a:r>
              <a:rPr spc="-35" dirty="0"/>
              <a:t>802.11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6921" y="1787271"/>
            <a:ext cx="667956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Набор </a:t>
            </a:r>
            <a:r>
              <a:rPr sz="3200" spc="-5" dirty="0">
                <a:latin typeface="Arial"/>
                <a:cs typeface="Arial"/>
              </a:rPr>
              <a:t>стандартов </a:t>
            </a:r>
            <a:r>
              <a:rPr sz="3200" dirty="0">
                <a:latin typeface="Arial"/>
                <a:cs typeface="Arial"/>
              </a:rPr>
              <a:t>связи для  коммуникации в беспроводной  локальной сетевой </a:t>
            </a:r>
            <a:r>
              <a:rPr sz="3200" spc="-5" dirty="0">
                <a:latin typeface="Arial"/>
                <a:cs typeface="Arial"/>
              </a:rPr>
              <a:t>зоне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частотных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375" y="638175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180212" y="0"/>
                </a:moveTo>
                <a:lnTo>
                  <a:pt x="0" y="180174"/>
                </a:lnTo>
                <a:lnTo>
                  <a:pt x="180212" y="360362"/>
                </a:lnTo>
                <a:lnTo>
                  <a:pt x="180212" y="270268"/>
                </a:lnTo>
                <a:lnTo>
                  <a:pt x="792226" y="270268"/>
                </a:lnTo>
                <a:lnTo>
                  <a:pt x="792226" y="90093"/>
                </a:lnTo>
                <a:lnTo>
                  <a:pt x="180212" y="90093"/>
                </a:lnTo>
                <a:lnTo>
                  <a:pt x="1802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6375" y="638175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792226" y="270268"/>
                </a:moveTo>
                <a:lnTo>
                  <a:pt x="180212" y="270268"/>
                </a:lnTo>
                <a:lnTo>
                  <a:pt x="180212" y="360362"/>
                </a:lnTo>
                <a:lnTo>
                  <a:pt x="0" y="180174"/>
                </a:lnTo>
                <a:lnTo>
                  <a:pt x="180212" y="0"/>
                </a:lnTo>
                <a:lnTo>
                  <a:pt x="180212" y="90093"/>
                </a:lnTo>
                <a:lnTo>
                  <a:pt x="792226" y="90093"/>
                </a:lnTo>
                <a:lnTo>
                  <a:pt x="792226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7" y="4081462"/>
            <a:ext cx="2533650" cy="202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3271" y="3250564"/>
            <a:ext cx="606869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65"/>
              </a:lnSpc>
            </a:pPr>
            <a:r>
              <a:rPr sz="3200" spc="-5" dirty="0">
                <a:latin typeface="Arial"/>
                <a:cs typeface="Arial"/>
              </a:rPr>
              <a:t>диапазонов </a:t>
            </a:r>
            <a:r>
              <a:rPr sz="3200" dirty="0">
                <a:latin typeface="Arial"/>
                <a:cs typeface="Arial"/>
              </a:rPr>
              <a:t>0,9; </a:t>
            </a:r>
            <a:r>
              <a:rPr sz="3200" spc="-5" dirty="0">
                <a:latin typeface="Arial"/>
                <a:cs typeface="Arial"/>
              </a:rPr>
              <a:t>2,4; 3,6 </a:t>
            </a:r>
            <a:r>
              <a:rPr sz="3200" dirty="0">
                <a:latin typeface="Arial"/>
                <a:cs typeface="Arial"/>
              </a:rPr>
              <a:t>и 5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ГГц.</a:t>
            </a:r>
            <a:endParaRPr sz="3200">
              <a:latin typeface="Arial"/>
              <a:cs typeface="Arial"/>
            </a:endParaRPr>
          </a:p>
          <a:p>
            <a:pPr marR="790575" algn="ctr">
              <a:lnSpc>
                <a:spcPts val="1925"/>
              </a:lnSpc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Модуль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5717" y="3922395"/>
            <a:ext cx="125031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Bluetooth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4776" y="4265612"/>
            <a:ext cx="1592199" cy="177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392" y="3755644"/>
            <a:ext cx="174307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Модуль</a:t>
            </a:r>
            <a:r>
              <a:rPr sz="20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Wi-Fi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1500" y="4778375"/>
            <a:ext cx="2722499" cy="125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8682" y="3969892"/>
            <a:ext cx="167640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Модуль</a:t>
            </a:r>
            <a:r>
              <a:rPr sz="20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IrDA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4183" y="320040"/>
            <a:ext cx="4852416" cy="66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7104" y="320040"/>
            <a:ext cx="652272" cy="66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147" rIns="0" bIns="0" rtlCol="0">
            <a:spAutoFit/>
          </a:bodyPr>
          <a:lstStyle/>
          <a:p>
            <a:pPr marL="2042160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</a:rPr>
              <a:t>Интерфейс </a:t>
            </a:r>
            <a:r>
              <a:rPr sz="3200" dirty="0">
                <a:solidFill>
                  <a:srgbClr val="C00000"/>
                </a:solidFill>
              </a:rPr>
              <a:t>IEEE</a:t>
            </a:r>
            <a:r>
              <a:rPr sz="3200" spc="-12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1284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02437" y="1296670"/>
            <a:ext cx="848487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Первые </a:t>
            </a:r>
            <a:r>
              <a:rPr sz="2400" spc="-5" dirty="0">
                <a:latin typeface="Arial"/>
                <a:cs typeface="Arial"/>
              </a:rPr>
              <a:t>версии </a:t>
            </a:r>
            <a:r>
              <a:rPr sz="2400" spc="-30" dirty="0">
                <a:latin typeface="Arial"/>
                <a:cs typeface="Arial"/>
              </a:rPr>
              <a:t>этого </a:t>
            </a:r>
            <a:r>
              <a:rPr sz="2400" spc="-15" dirty="0">
                <a:latin typeface="Arial"/>
                <a:cs typeface="Arial"/>
              </a:rPr>
              <a:t>стандарта </a:t>
            </a:r>
            <a:r>
              <a:rPr sz="2400" dirty="0">
                <a:latin typeface="Arial"/>
                <a:cs typeface="Arial"/>
              </a:rPr>
              <a:t>были </a:t>
            </a:r>
            <a:r>
              <a:rPr sz="2400" spc="-5" dirty="0">
                <a:latin typeface="Arial"/>
                <a:cs typeface="Arial"/>
              </a:rPr>
              <a:t>ориентированы  </a:t>
            </a:r>
            <a:r>
              <a:rPr sz="2400" spc="-15" dirty="0">
                <a:latin typeface="Arial"/>
                <a:cs typeface="Arial"/>
              </a:rPr>
              <a:t>исключительно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на принтеры, </a:t>
            </a:r>
            <a:r>
              <a:rPr sz="2400" spc="-15" dirty="0">
                <a:latin typeface="Arial"/>
                <a:cs typeface="Arial"/>
              </a:rPr>
              <a:t>подразумевали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передачу  </a:t>
            </a:r>
            <a:r>
              <a:rPr sz="2400" spc="-5" dirty="0">
                <a:latin typeface="Arial"/>
                <a:cs typeface="Arial"/>
              </a:rPr>
              <a:t>данных лишь в </a:t>
            </a:r>
            <a:r>
              <a:rPr sz="2400" spc="-15" dirty="0">
                <a:latin typeface="Arial"/>
                <a:cs typeface="Arial"/>
              </a:rPr>
              <a:t>одну </a:t>
            </a:r>
            <a:r>
              <a:rPr sz="2400" spc="-5" dirty="0">
                <a:latin typeface="Arial"/>
                <a:cs typeface="Arial"/>
              </a:rPr>
              <a:t>сторону </a:t>
            </a:r>
            <a:r>
              <a:rPr sz="2400" spc="-20" dirty="0">
                <a:latin typeface="Arial"/>
                <a:cs typeface="Arial"/>
              </a:rPr>
              <a:t>(от </a:t>
            </a:r>
            <a:r>
              <a:rPr sz="2400" spc="-10" dirty="0">
                <a:latin typeface="Arial"/>
                <a:cs typeface="Arial"/>
              </a:rPr>
              <a:t>компьютера </a:t>
            </a:r>
            <a:r>
              <a:rPr sz="2400" dirty="0">
                <a:latin typeface="Arial"/>
                <a:cs typeface="Arial"/>
              </a:rPr>
              <a:t>к </a:t>
            </a:r>
            <a:r>
              <a:rPr sz="2400" spc="-10" dirty="0">
                <a:latin typeface="Arial"/>
                <a:cs typeface="Arial"/>
              </a:rPr>
              <a:t>принтеру) 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2394203"/>
            <a:ext cx="91376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им</a:t>
            </a:r>
            <a:r>
              <a:rPr sz="2400" spc="-8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ли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Такие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1455" y="2394203"/>
            <a:ext cx="740537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63395" algn="l"/>
                <a:tab pos="3204210" algn="l"/>
                <a:tab pos="4731385" algn="l"/>
                <a:tab pos="6144260" algn="l"/>
              </a:tabLst>
            </a:pPr>
            <a:r>
              <a:rPr sz="2400" dirty="0">
                <a:latin typeface="Arial"/>
                <a:cs typeface="Arial"/>
              </a:rPr>
              <a:t>невысокую	скорость	</a:t>
            </a:r>
            <a:r>
              <a:rPr sz="2400" spc="-15" dirty="0">
                <a:latin typeface="Arial"/>
                <a:cs typeface="Arial"/>
              </a:rPr>
              <a:t>передачи	</a:t>
            </a:r>
            <a:r>
              <a:rPr sz="2400" spc="-5" dirty="0">
                <a:latin typeface="Arial"/>
                <a:cs typeface="Arial"/>
              </a:rPr>
              <a:t>(150-300	</a:t>
            </a:r>
            <a:r>
              <a:rPr sz="2400" spc="-10" dirty="0">
                <a:latin typeface="Arial"/>
                <a:cs typeface="Arial"/>
              </a:rPr>
              <a:t>Кбайт/с).</a:t>
            </a:r>
            <a:endParaRPr sz="240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  <a:tabLst>
                <a:tab pos="1983105" algn="l"/>
              </a:tabLst>
            </a:pPr>
            <a:r>
              <a:rPr sz="2400" dirty="0">
                <a:latin typeface="Arial"/>
                <a:cs typeface="Arial"/>
              </a:rPr>
              <a:t>скорости	</a:t>
            </a:r>
            <a:r>
              <a:rPr sz="2400" spc="-5" dirty="0">
                <a:latin typeface="Arial"/>
                <a:cs typeface="Arial"/>
              </a:rPr>
              <a:t>неприемлемы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5394" y="3125723"/>
            <a:ext cx="9213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Кроме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117" y="2759964"/>
            <a:ext cx="336867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0370">
              <a:lnSpc>
                <a:spcPct val="100000"/>
              </a:lnSpc>
              <a:tabLst>
                <a:tab pos="1442085" algn="l"/>
              </a:tabLst>
            </a:pPr>
            <a:r>
              <a:rPr sz="2400" spc="-5" dirty="0">
                <a:latin typeface="Arial"/>
                <a:cs typeface="Arial"/>
              </a:rPr>
              <a:t>для	</a:t>
            </a:r>
            <a:r>
              <a:rPr sz="2400" spc="20" dirty="0">
                <a:latin typeface="Arial"/>
                <a:cs typeface="Arial"/>
              </a:rPr>
              <a:t>с</a:t>
            </a:r>
            <a:r>
              <a:rPr sz="2400" spc="-5" dirty="0">
                <a:latin typeface="Arial"/>
                <a:cs typeface="Arial"/>
              </a:rPr>
              <a:t>ов</a:t>
            </a:r>
            <a:r>
              <a:rPr sz="2400" spc="-15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еменн</a:t>
            </a:r>
            <a:r>
              <a:rPr sz="2400" spc="5" dirty="0">
                <a:latin typeface="Arial"/>
                <a:cs typeface="Arial"/>
              </a:rPr>
              <a:t>ы</a:t>
            </a:r>
            <a:r>
              <a:rPr sz="2400" dirty="0">
                <a:latin typeface="Arial"/>
                <a:cs typeface="Arial"/>
              </a:rPr>
              <a:t>х  </a:t>
            </a:r>
            <a:r>
              <a:rPr sz="2400" spc="-20" dirty="0">
                <a:latin typeface="Arial"/>
                <a:cs typeface="Arial"/>
              </a:rPr>
              <a:t>того,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3923" y="3125723"/>
            <a:ext cx="23818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6615" algn="l"/>
                <a:tab pos="2216150" algn="l"/>
              </a:tabLst>
            </a:pPr>
            <a:r>
              <a:rPr sz="2400" spc="-5" dirty="0">
                <a:latin typeface="Arial"/>
                <a:cs typeface="Arial"/>
              </a:rPr>
              <a:t>для	раб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ты	с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437" y="3125723"/>
            <a:ext cx="359473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091055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ч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аю</a:t>
            </a:r>
            <a:r>
              <a:rPr sz="2400" spc="10" dirty="0">
                <a:latin typeface="Arial"/>
                <a:cs typeface="Arial"/>
              </a:rPr>
              <a:t>щ</a:t>
            </a:r>
            <a:r>
              <a:rPr sz="2400" dirty="0">
                <a:latin typeface="Arial"/>
                <a:cs typeface="Arial"/>
              </a:rPr>
              <a:t>их	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стройст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.  </a:t>
            </a:r>
            <a:r>
              <a:rPr sz="2400" spc="-10" dirty="0">
                <a:latin typeface="Arial"/>
                <a:cs typeface="Arial"/>
              </a:rPr>
              <a:t>некоторыми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3645" y="3491483"/>
            <a:ext cx="19761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стро</a:t>
            </a:r>
            <a:r>
              <a:rPr sz="2400" spc="-10" dirty="0">
                <a:latin typeface="Arial"/>
                <a:cs typeface="Arial"/>
              </a:rPr>
              <a:t>й</a:t>
            </a:r>
            <a:r>
              <a:rPr sz="2400" spc="-5" dirty="0">
                <a:latin typeface="Arial"/>
                <a:cs typeface="Arial"/>
              </a:rPr>
              <a:t>ст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ами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2697" y="3491483"/>
            <a:ext cx="17367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необходима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0" y="3491483"/>
            <a:ext cx="197103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двусторонняя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437" y="3857497"/>
            <a:ext cx="27260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4800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55" dirty="0">
                <a:latin typeface="Arial"/>
                <a:cs typeface="Arial"/>
              </a:rPr>
              <a:t>а</a:t>
            </a:r>
            <a:r>
              <a:rPr sz="2400" spc="5" dirty="0">
                <a:latin typeface="Arial"/>
                <a:cs typeface="Arial"/>
              </a:rPr>
              <a:t>ч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дан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ы</a:t>
            </a:r>
            <a:r>
              <a:rPr sz="2400" spc="-10" dirty="0">
                <a:latin typeface="Arial"/>
                <a:cs typeface="Arial"/>
              </a:rPr>
              <a:t>х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7272" y="3857497"/>
            <a:ext cx="12338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По</a:t>
            </a:r>
            <a:r>
              <a:rPr sz="2400" spc="-65" dirty="0">
                <a:latin typeface="Arial"/>
                <a:cs typeface="Arial"/>
              </a:rPr>
              <a:t>э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20" dirty="0">
                <a:latin typeface="Arial"/>
                <a:cs typeface="Arial"/>
              </a:rPr>
              <a:t>м</a:t>
            </a:r>
            <a:r>
              <a:rPr sz="2400" dirty="0">
                <a:latin typeface="Arial"/>
                <a:cs typeface="Arial"/>
              </a:rPr>
              <a:t>у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0214" y="3857497"/>
            <a:ext cx="15271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некоторые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5635" y="3857497"/>
            <a:ext cx="24015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54760" algn="l"/>
              </a:tabLst>
            </a:pPr>
            <a:r>
              <a:rPr sz="2400" dirty="0">
                <a:latin typeface="Arial"/>
                <a:cs typeface="Arial"/>
              </a:rPr>
              <a:t>фи</a:t>
            </a:r>
            <a:r>
              <a:rPr sz="2400" spc="-2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мы	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rco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437" y="4223257"/>
            <a:ext cx="33312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5825" algn="l"/>
                <a:tab pos="2115820" algn="l"/>
              </a:tabLst>
            </a:pPr>
            <a:r>
              <a:rPr sz="2400" spc="-5" dirty="0">
                <a:latin typeface="Arial"/>
                <a:cs typeface="Arial"/>
              </a:rPr>
              <a:t>Intel,	Hewlett	Packard,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0490" y="4223257"/>
            <a:ext cx="1364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Micros</a:t>
            </a:r>
            <a:r>
              <a:rPr sz="2400" dirty="0">
                <a:latin typeface="Arial"/>
                <a:cs typeface="Arial"/>
              </a:rPr>
              <a:t>oft)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1921" y="4223257"/>
            <a:ext cx="341502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9135" algn="l"/>
              </a:tabLst>
            </a:pPr>
            <a:r>
              <a:rPr sz="2400" spc="-10" dirty="0">
                <a:latin typeface="Arial"/>
                <a:cs typeface="Arial"/>
              </a:rPr>
              <a:t>предложили	</a:t>
            </a:r>
            <a:r>
              <a:rPr sz="2400" spc="-5" dirty="0">
                <a:latin typeface="Arial"/>
                <a:cs typeface="Arial"/>
              </a:rPr>
              <a:t>несколько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437" y="4589017"/>
            <a:ext cx="848423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модификаций </a:t>
            </a:r>
            <a:r>
              <a:rPr sz="2400" dirty="0">
                <a:latin typeface="Arial"/>
                <a:cs typeface="Arial"/>
              </a:rPr>
              <a:t>скоростных </a:t>
            </a:r>
            <a:r>
              <a:rPr sz="2400" spc="-10" dirty="0">
                <a:latin typeface="Arial"/>
                <a:cs typeface="Arial"/>
              </a:rPr>
              <a:t>параллельных </a:t>
            </a:r>
            <a:r>
              <a:rPr sz="2400" spc="-5" dirty="0">
                <a:latin typeface="Arial"/>
                <a:cs typeface="Arial"/>
              </a:rPr>
              <a:t>интерфейсов:  EPP </a:t>
            </a:r>
            <a:r>
              <a:rPr sz="2400" dirty="0">
                <a:latin typeface="Arial"/>
                <a:cs typeface="Arial"/>
              </a:rPr>
              <a:t>(Enhanced Parallel Port) - </a:t>
            </a:r>
            <a:r>
              <a:rPr sz="2400" spc="-5" dirty="0">
                <a:latin typeface="Arial"/>
                <a:cs typeface="Arial"/>
              </a:rPr>
              <a:t>до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10" dirty="0">
                <a:latin typeface="Arial"/>
                <a:cs typeface="Arial"/>
              </a:rPr>
              <a:t>Мбайт/с, ECP </a:t>
            </a:r>
            <a:r>
              <a:rPr sz="2400" dirty="0">
                <a:latin typeface="Arial"/>
                <a:cs typeface="Arial"/>
              </a:rPr>
              <a:t>(Extended  </a:t>
            </a:r>
            <a:r>
              <a:rPr sz="2400" spc="-5" dirty="0">
                <a:latin typeface="Arial"/>
                <a:cs typeface="Arial"/>
              </a:rPr>
              <a:t>Capabilities Port)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до 4 </a:t>
            </a:r>
            <a:r>
              <a:rPr sz="2400" spc="-10" dirty="0">
                <a:latin typeface="Arial"/>
                <a:cs typeface="Arial"/>
              </a:rPr>
              <a:t>Мбайт/с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др.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0176" y="1071372"/>
            <a:ext cx="3730752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92496" y="1071372"/>
            <a:ext cx="510539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4603" y="1071372"/>
            <a:ext cx="49225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8423" y="1071372"/>
            <a:ext cx="1626107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6100" y="1071372"/>
            <a:ext cx="493775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7976" y="1163065"/>
            <a:ext cx="47517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C00000"/>
                </a:solidFill>
              </a:rPr>
              <a:t>Интерфейс </a:t>
            </a:r>
            <a:r>
              <a:rPr sz="2400" dirty="0">
                <a:solidFill>
                  <a:srgbClr val="C00000"/>
                </a:solidFill>
              </a:rPr>
              <a:t>IEEE </a:t>
            </a:r>
            <a:r>
              <a:rPr sz="2400" spc="-5" dirty="0">
                <a:solidFill>
                  <a:srgbClr val="C00000"/>
                </a:solidFill>
              </a:rPr>
              <a:t>1394 </a:t>
            </a:r>
            <a:r>
              <a:rPr sz="2400" dirty="0">
                <a:solidFill>
                  <a:srgbClr val="C00000"/>
                </a:solidFill>
              </a:rPr>
              <a:t>-</a:t>
            </a:r>
            <a:r>
              <a:rPr sz="2400" spc="-1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FireWire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258267" y="1894966"/>
            <a:ext cx="8484870" cy="330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  <a:tabLst>
                <a:tab pos="3030220" algn="l"/>
                <a:tab pos="5831840" algn="l"/>
              </a:tabLst>
            </a:pPr>
            <a:r>
              <a:rPr sz="2400" spc="-30" dirty="0">
                <a:latin typeface="Arial"/>
                <a:cs typeface="Arial"/>
              </a:rPr>
              <a:t>Группой </a:t>
            </a:r>
            <a:r>
              <a:rPr sz="2400" dirty="0">
                <a:latin typeface="Arial"/>
                <a:cs typeface="Arial"/>
              </a:rPr>
              <a:t>компаний </a:t>
            </a:r>
            <a:r>
              <a:rPr sz="2400" spc="-5" dirty="0">
                <a:latin typeface="Arial"/>
                <a:cs typeface="Arial"/>
              </a:rPr>
              <a:t>при активном </a:t>
            </a:r>
            <a:r>
              <a:rPr sz="2400" dirty="0">
                <a:latin typeface="Arial"/>
                <a:cs typeface="Arial"/>
              </a:rPr>
              <a:t>участии </a:t>
            </a:r>
            <a:r>
              <a:rPr sz="2400" spc="-5" dirty="0">
                <a:latin typeface="Arial"/>
                <a:cs typeface="Arial"/>
              </a:rPr>
              <a:t>Apple </a:t>
            </a:r>
            <a:r>
              <a:rPr sz="2400" dirty="0">
                <a:latin typeface="Arial"/>
                <a:cs typeface="Arial"/>
              </a:rPr>
              <a:t>была  </a:t>
            </a:r>
            <a:r>
              <a:rPr sz="2400" spc="-10" dirty="0">
                <a:latin typeface="Arial"/>
                <a:cs typeface="Arial"/>
              </a:rPr>
              <a:t>разработана	</a:t>
            </a:r>
            <a:r>
              <a:rPr sz="2400" spc="-15" dirty="0">
                <a:latin typeface="Arial"/>
                <a:cs typeface="Arial"/>
              </a:rPr>
              <a:t>технология	</a:t>
            </a:r>
            <a:r>
              <a:rPr sz="2400" spc="-20" dirty="0">
                <a:latin typeface="Arial"/>
                <a:cs typeface="Arial"/>
              </a:rPr>
              <a:t>последовательной  </a:t>
            </a:r>
            <a:r>
              <a:rPr sz="2400" dirty="0">
                <a:latin typeface="Arial"/>
                <a:cs typeface="Arial"/>
              </a:rPr>
              <a:t>высокоскоростной </a:t>
            </a:r>
            <a:r>
              <a:rPr sz="2400" spc="-5" dirty="0">
                <a:latin typeface="Arial"/>
                <a:cs typeface="Arial"/>
              </a:rPr>
              <a:t>шины, </a:t>
            </a:r>
            <a:r>
              <a:rPr sz="2400" spc="-15" dirty="0">
                <a:latin typeface="Arial"/>
                <a:cs typeface="Arial"/>
              </a:rPr>
              <a:t>предназначенной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для </a:t>
            </a:r>
            <a:r>
              <a:rPr sz="2400" spc="-10" dirty="0">
                <a:latin typeface="Arial"/>
                <a:cs typeface="Arial"/>
              </a:rPr>
              <a:t>обмена  </a:t>
            </a:r>
            <a:r>
              <a:rPr sz="2400" spc="-5" dirty="0">
                <a:latin typeface="Arial"/>
                <a:cs typeface="Arial"/>
              </a:rPr>
              <a:t>цифровой </a:t>
            </a:r>
            <a:r>
              <a:rPr sz="2400" dirty="0">
                <a:latin typeface="Arial"/>
                <a:cs typeface="Arial"/>
              </a:rPr>
              <a:t>информацией </a:t>
            </a:r>
            <a:r>
              <a:rPr sz="2400" spc="-10" dirty="0">
                <a:latin typeface="Arial"/>
                <a:cs typeface="Arial"/>
              </a:rPr>
              <a:t>между компьютером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другими  </a:t>
            </a:r>
            <a:r>
              <a:rPr sz="2400" spc="-5" dirty="0">
                <a:latin typeface="Arial"/>
                <a:cs typeface="Arial"/>
              </a:rPr>
              <a:t>электронными устройствами. </a:t>
            </a: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1995 </a:t>
            </a:r>
            <a:r>
              <a:rPr sz="2400" spc="-30" dirty="0">
                <a:latin typeface="Arial"/>
                <a:cs typeface="Arial"/>
              </a:rPr>
              <a:t>году </a:t>
            </a:r>
            <a:r>
              <a:rPr sz="2400" spc="-25" dirty="0">
                <a:latin typeface="Arial"/>
                <a:cs typeface="Arial"/>
              </a:rPr>
              <a:t>эта </a:t>
            </a:r>
            <a:r>
              <a:rPr sz="2400" spc="-15" dirty="0">
                <a:latin typeface="Arial"/>
                <a:cs typeface="Arial"/>
              </a:rPr>
              <a:t>технология  </a:t>
            </a:r>
            <a:r>
              <a:rPr sz="2400" dirty="0">
                <a:latin typeface="Arial"/>
                <a:cs typeface="Arial"/>
              </a:rPr>
              <a:t>была </a:t>
            </a:r>
            <a:r>
              <a:rPr sz="2400" spc="-10" dirty="0">
                <a:latin typeface="Arial"/>
                <a:cs typeface="Arial"/>
              </a:rPr>
              <a:t>стандартизована </a:t>
            </a:r>
            <a:r>
              <a:rPr sz="2400" dirty="0">
                <a:latin typeface="Arial"/>
                <a:cs typeface="Arial"/>
              </a:rPr>
              <a:t>IEEE </a:t>
            </a:r>
            <a:r>
              <a:rPr sz="2400" spc="-15" dirty="0">
                <a:latin typeface="Arial"/>
                <a:cs typeface="Arial"/>
              </a:rPr>
              <a:t>(стандарт </a:t>
            </a:r>
            <a:r>
              <a:rPr sz="2400" spc="-5" dirty="0">
                <a:latin typeface="Arial"/>
                <a:cs typeface="Arial"/>
              </a:rPr>
              <a:t>IEEE 1394-1995).  Компания Apple </a:t>
            </a:r>
            <a:r>
              <a:rPr sz="2400" spc="-20" dirty="0">
                <a:latin typeface="Arial"/>
                <a:cs typeface="Arial"/>
              </a:rPr>
              <a:t>продвигает </a:t>
            </a:r>
            <a:r>
              <a:rPr sz="2400" spc="-35" dirty="0">
                <a:latin typeface="Arial"/>
                <a:cs typeface="Arial"/>
              </a:rPr>
              <a:t>этот </a:t>
            </a:r>
            <a:r>
              <a:rPr sz="2400" spc="-15" dirty="0">
                <a:latin typeface="Arial"/>
                <a:cs typeface="Arial"/>
              </a:rPr>
              <a:t>стандарт </a:t>
            </a:r>
            <a:r>
              <a:rPr sz="2400" spc="-25" dirty="0">
                <a:latin typeface="Arial"/>
                <a:cs typeface="Arial"/>
              </a:rPr>
              <a:t>под </a:t>
            </a:r>
            <a:r>
              <a:rPr sz="2400" spc="-15" dirty="0">
                <a:latin typeface="Arial"/>
                <a:cs typeface="Arial"/>
              </a:rPr>
              <a:t>торговой  </a:t>
            </a:r>
            <a:r>
              <a:rPr sz="2400" spc="5" dirty="0">
                <a:latin typeface="Arial"/>
                <a:cs typeface="Arial"/>
              </a:rPr>
              <a:t>маркой </a:t>
            </a:r>
            <a:r>
              <a:rPr sz="2400" spc="-5" dirty="0">
                <a:latin typeface="Arial"/>
                <a:cs typeface="Arial"/>
              </a:rPr>
              <a:t>FireWire, </a:t>
            </a:r>
            <a:r>
              <a:rPr sz="2400" dirty="0">
                <a:latin typeface="Arial"/>
                <a:cs typeface="Arial"/>
              </a:rPr>
              <a:t>а компания Sony - </a:t>
            </a:r>
            <a:r>
              <a:rPr sz="2400" spc="-20" dirty="0">
                <a:latin typeface="Arial"/>
                <a:cs typeface="Arial"/>
              </a:rPr>
              <a:t>под </a:t>
            </a:r>
            <a:r>
              <a:rPr sz="2400" spc="-15" dirty="0">
                <a:latin typeface="Arial"/>
                <a:cs typeface="Arial"/>
              </a:rPr>
              <a:t>торговой </a:t>
            </a:r>
            <a:r>
              <a:rPr sz="2400" spc="5" dirty="0">
                <a:latin typeface="Arial"/>
                <a:cs typeface="Arial"/>
              </a:rPr>
              <a:t>маркой </a:t>
            </a:r>
            <a:r>
              <a:rPr sz="2400" spc="-5" dirty="0">
                <a:latin typeface="Arial"/>
                <a:cs typeface="Arial"/>
              </a:rPr>
              <a:t>i-  Link.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108325">
              <a:lnSpc>
                <a:spcPct val="100000"/>
              </a:lnSpc>
            </a:pPr>
            <a:r>
              <a:rPr dirty="0"/>
              <a:t>IEEE</a:t>
            </a:r>
            <a:r>
              <a:rPr spc="-100" dirty="0"/>
              <a:t> </a:t>
            </a:r>
            <a:r>
              <a:rPr spc="-5" dirty="0"/>
              <a:t>1394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231265"/>
            <a:ext cx="7637145" cy="536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 marR="5080" indent="-1270" algn="ctr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Последовательная </a:t>
            </a:r>
            <a:r>
              <a:rPr sz="3200" dirty="0">
                <a:latin typeface="Arial"/>
                <a:cs typeface="Arial"/>
              </a:rPr>
              <a:t>высокоскоростная  </a:t>
            </a:r>
            <a:r>
              <a:rPr sz="3200" spc="-5" dirty="0">
                <a:latin typeface="Arial"/>
                <a:cs typeface="Arial"/>
              </a:rPr>
              <a:t>шина, предназначенная </a:t>
            </a:r>
            <a:r>
              <a:rPr sz="3200" dirty="0">
                <a:latin typeface="Arial"/>
                <a:cs typeface="Arial"/>
              </a:rPr>
              <a:t>для </a:t>
            </a:r>
            <a:r>
              <a:rPr sz="3200" spc="-5" dirty="0">
                <a:latin typeface="Arial"/>
                <a:cs typeface="Arial"/>
              </a:rPr>
              <a:t>обмена  </a:t>
            </a:r>
            <a:r>
              <a:rPr sz="3200" dirty="0">
                <a:latin typeface="Arial"/>
                <a:cs typeface="Arial"/>
              </a:rPr>
              <a:t>цифровой информацией между  компьютером и другими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электронными  </a:t>
            </a:r>
            <a:r>
              <a:rPr sz="3200" dirty="0">
                <a:latin typeface="Arial"/>
                <a:cs typeface="Arial"/>
              </a:rPr>
              <a:t>устройствами.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Apple </a:t>
            </a:r>
            <a:r>
              <a:rPr sz="3200" dirty="0">
                <a:latin typeface="Arial"/>
                <a:cs typeface="Arial"/>
              </a:rPr>
              <a:t>—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FireWire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Sony </a:t>
            </a:r>
            <a:r>
              <a:rPr sz="3200" dirty="0">
                <a:latin typeface="Arial"/>
                <a:cs typeface="Arial"/>
              </a:rPr>
              <a:t>—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I.LINK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Yamaha </a:t>
            </a:r>
            <a:r>
              <a:rPr sz="3200" dirty="0">
                <a:latin typeface="Arial"/>
                <a:cs typeface="Arial"/>
              </a:rPr>
              <a:t>—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mLAN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TI </a:t>
            </a:r>
            <a:r>
              <a:rPr sz="3200" spc="5" dirty="0">
                <a:latin typeface="Arial"/>
                <a:cs typeface="Arial"/>
              </a:rPr>
              <a:t>—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Lynx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009999"/>
                </a:solidFill>
                <a:latin typeface="Arial"/>
                <a:cs typeface="Arial"/>
                <a:hlinkClick r:id="rId6"/>
              </a:rPr>
              <a:t>Creative </a:t>
            </a:r>
            <a:r>
              <a:rPr sz="3200" dirty="0">
                <a:latin typeface="Arial"/>
                <a:cs typeface="Arial"/>
              </a:rPr>
              <a:t>—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SB1394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86703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717" y="1091184"/>
            <a:ext cx="803655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Интерфейс </a:t>
            </a:r>
            <a:r>
              <a:rPr sz="2400" b="0" dirty="0">
                <a:latin typeface="Arial"/>
                <a:cs typeface="Arial"/>
              </a:rPr>
              <a:t>IEEE </a:t>
            </a:r>
            <a:r>
              <a:rPr sz="2400" b="0" spc="-5" dirty="0">
                <a:latin typeface="Arial"/>
                <a:cs typeface="Arial"/>
              </a:rPr>
              <a:t>1394 </a:t>
            </a:r>
            <a:r>
              <a:rPr sz="2400" b="0" spc="-20" dirty="0">
                <a:latin typeface="Arial"/>
                <a:cs typeface="Arial"/>
              </a:rPr>
              <a:t>представляет </a:t>
            </a:r>
            <a:r>
              <a:rPr sz="2400" b="0" spc="5" dirty="0">
                <a:latin typeface="Arial"/>
                <a:cs typeface="Arial"/>
              </a:rPr>
              <a:t>собой</a:t>
            </a:r>
            <a:r>
              <a:rPr sz="2400" b="0" spc="56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дуплексную,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61" y="1456944"/>
            <a:ext cx="516255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689" algn="l"/>
                <a:tab pos="3001010" algn="l"/>
                <a:tab pos="3106420" algn="l"/>
                <a:tab pos="4414520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сл</a:t>
            </a:r>
            <a:r>
              <a:rPr sz="2400" spc="-5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до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spc="-45" dirty="0">
                <a:latin typeface="Arial"/>
                <a:cs typeface="Arial"/>
              </a:rPr>
              <a:t>а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льную,</a:t>
            </a:r>
            <a:r>
              <a:rPr sz="2400" dirty="0">
                <a:latin typeface="Arial"/>
                <a:cs typeface="Arial"/>
              </a:rPr>
              <a:t>		об</a:t>
            </a:r>
            <a:r>
              <a:rPr sz="2400" spc="25" dirty="0">
                <a:latin typeface="Arial"/>
                <a:cs typeface="Arial"/>
              </a:rPr>
              <a:t>щ</a:t>
            </a:r>
            <a:r>
              <a:rPr sz="2400" dirty="0">
                <a:latin typeface="Arial"/>
                <a:cs typeface="Arial"/>
              </a:rPr>
              <a:t>ую	ши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у  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стройст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Она</a:t>
            </a:r>
            <a:r>
              <a:rPr sz="2400" dirty="0">
                <a:latin typeface="Arial"/>
                <a:cs typeface="Arial"/>
              </a:rPr>
              <a:t>	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дн</a:t>
            </a:r>
            <a:r>
              <a:rPr sz="2400" spc="-35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зн</a:t>
            </a:r>
            <a:r>
              <a:rPr sz="2400" spc="-45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че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4115" y="1456944"/>
            <a:ext cx="302006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tabLst>
                <a:tab pos="862965" algn="l"/>
                <a:tab pos="1130935" algn="l"/>
              </a:tabLst>
            </a:pPr>
            <a:r>
              <a:rPr sz="2400" spc="-5" dirty="0">
                <a:latin typeface="Arial"/>
                <a:cs typeface="Arial"/>
              </a:rPr>
              <a:t>для	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риферийных  </a:t>
            </a:r>
            <a:r>
              <a:rPr sz="2400" spc="-5" dirty="0">
                <a:latin typeface="Arial"/>
                <a:cs typeface="Arial"/>
              </a:rPr>
              <a:t>для</a:t>
            </a:r>
            <a:r>
              <a:rPr sz="2400" dirty="0">
                <a:latin typeface="Arial"/>
                <a:cs typeface="Arial"/>
              </a:rPr>
              <a:t>		п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д</a:t>
            </a:r>
            <a:r>
              <a:rPr sz="2400" spc="30" dirty="0">
                <a:latin typeface="Arial"/>
                <a:cs typeface="Arial"/>
              </a:rPr>
              <a:t>к</a:t>
            </a:r>
            <a:r>
              <a:rPr sz="2400" spc="-15" dirty="0">
                <a:latin typeface="Arial"/>
                <a:cs typeface="Arial"/>
              </a:rPr>
              <a:t>л</a:t>
            </a:r>
            <a:r>
              <a:rPr sz="2400" spc="-50" dirty="0">
                <a:latin typeface="Arial"/>
                <a:cs typeface="Arial"/>
              </a:rPr>
              <a:t>ю</a:t>
            </a:r>
            <a:r>
              <a:rPr sz="2400" spc="-5" dirty="0">
                <a:latin typeface="Arial"/>
                <a:cs typeface="Arial"/>
              </a:rPr>
              <a:t>че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ия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" y="2188717"/>
            <a:ext cx="84842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компьютеров </a:t>
            </a:r>
            <a:r>
              <a:rPr sz="2400" dirty="0">
                <a:latin typeface="Arial"/>
                <a:cs typeface="Arial"/>
              </a:rPr>
              <a:t>к </a:t>
            </a:r>
            <a:r>
              <a:rPr sz="2400" spc="-10" dirty="0">
                <a:latin typeface="Arial"/>
                <a:cs typeface="Arial"/>
              </a:rPr>
              <a:t>таким </a:t>
            </a:r>
            <a:r>
              <a:rPr sz="2400" spc="-5" dirty="0">
                <a:latin typeface="Arial"/>
                <a:cs typeface="Arial"/>
              </a:rPr>
              <a:t>бытовым электронным приборам,</a:t>
            </a:r>
            <a:r>
              <a:rPr sz="2400" spc="3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как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661" y="2554478"/>
            <a:ext cx="256984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записывающая  </a:t>
            </a:r>
            <a:r>
              <a:rPr sz="2400" spc="-35" dirty="0">
                <a:latin typeface="Arial"/>
                <a:cs typeface="Arial"/>
              </a:rPr>
              <a:t>а</a:t>
            </a:r>
            <a:r>
              <a:rPr sz="2400" spc="-8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диоа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dirty="0">
                <a:latin typeface="Arial"/>
                <a:cs typeface="Arial"/>
              </a:rPr>
              <a:t>па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spc="25" dirty="0">
                <a:latin typeface="Arial"/>
                <a:cs typeface="Arial"/>
              </a:rPr>
              <a:t>т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ра,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3620" y="2554478"/>
            <a:ext cx="57105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  <a:tabLst>
                <a:tab pos="606425" algn="l"/>
                <a:tab pos="798830" algn="l"/>
                <a:tab pos="1745614" algn="l"/>
                <a:tab pos="3959860" algn="l"/>
                <a:tab pos="4446270" algn="l"/>
                <a:tab pos="5527040" algn="l"/>
              </a:tabLst>
            </a:pPr>
            <a:r>
              <a:rPr sz="2400" dirty="0">
                <a:latin typeface="Arial"/>
                <a:cs typeface="Arial"/>
              </a:rPr>
              <a:t>и		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ос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spc="-5" dirty="0">
                <a:latin typeface="Arial"/>
                <a:cs typeface="Arial"/>
              </a:rPr>
              <a:t>роиз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дящая	в</a:t>
            </a:r>
            <a:r>
              <a:rPr sz="2400" spc="-15" dirty="0">
                <a:latin typeface="Arial"/>
                <a:cs typeface="Arial"/>
              </a:rPr>
              <a:t>и</a:t>
            </a:r>
            <a:r>
              <a:rPr sz="2400" spc="-5" dirty="0">
                <a:latin typeface="Arial"/>
                <a:cs typeface="Arial"/>
              </a:rPr>
              <a:t>део</a:t>
            </a:r>
            <a:r>
              <a:rPr sz="2400" dirty="0">
                <a:latin typeface="Arial"/>
                <a:cs typeface="Arial"/>
              </a:rPr>
              <a:t>-	и  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акже	исп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ль</a:t>
            </a:r>
            <a:r>
              <a:rPr sz="2400" spc="-25" dirty="0">
                <a:latin typeface="Arial"/>
                <a:cs typeface="Arial"/>
              </a:rPr>
              <a:t>зу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ся	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" dirty="0">
                <a:latin typeface="Arial"/>
                <a:cs typeface="Arial"/>
              </a:rPr>
              <a:t>к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чест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661" y="3286378"/>
            <a:ext cx="848423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7700" algn="l"/>
                <a:tab pos="3434079" algn="l"/>
                <a:tab pos="5406390" algn="l"/>
                <a:tab pos="6505575" algn="l"/>
                <a:tab pos="7964170" algn="l"/>
              </a:tabLst>
            </a:pPr>
            <a:r>
              <a:rPr sz="2400" dirty="0">
                <a:latin typeface="Arial"/>
                <a:cs typeface="Arial"/>
              </a:rPr>
              <a:t>ин</a:t>
            </a:r>
            <a:r>
              <a:rPr sz="2400" spc="-3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фейса	дис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10" dirty="0">
                <a:latin typeface="Arial"/>
                <a:cs typeface="Arial"/>
              </a:rPr>
              <a:t>в</a:t>
            </a:r>
            <a:r>
              <a:rPr sz="2400" spc="-15" dirty="0">
                <a:latin typeface="Arial"/>
                <a:cs typeface="Arial"/>
              </a:rPr>
              <a:t>ы</a:t>
            </a:r>
            <a:r>
              <a:rPr sz="2400" dirty="0">
                <a:latin typeface="Arial"/>
                <a:cs typeface="Arial"/>
              </a:rPr>
              <a:t>х	н</a:t>
            </a:r>
            <a:r>
              <a:rPr sz="2400" spc="-10" dirty="0">
                <a:latin typeface="Arial"/>
                <a:cs typeface="Arial"/>
              </a:rPr>
              <a:t>а</a:t>
            </a:r>
            <a:r>
              <a:rPr sz="2400" spc="3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9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лей	(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а</a:t>
            </a:r>
            <a:r>
              <a:rPr sz="2400" spc="-1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им	обр</a:t>
            </a:r>
            <a:r>
              <a:rPr sz="2400" spc="-35" dirty="0">
                <a:latin typeface="Arial"/>
                <a:cs typeface="Arial"/>
              </a:rPr>
              <a:t>а</a:t>
            </a:r>
            <a:r>
              <a:rPr sz="2400" spc="-20" dirty="0">
                <a:latin typeface="Arial"/>
                <a:cs typeface="Arial"/>
              </a:rPr>
              <a:t>з</a:t>
            </a:r>
            <a:r>
              <a:rPr sz="2400" dirty="0">
                <a:latin typeface="Arial"/>
                <a:cs typeface="Arial"/>
              </a:rPr>
              <a:t>ом,	о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а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соперничает </a:t>
            </a:r>
            <a:r>
              <a:rPr sz="2400" dirty="0">
                <a:latin typeface="Arial"/>
                <a:cs typeface="Arial"/>
              </a:rPr>
              <a:t>с </a:t>
            </a:r>
            <a:r>
              <a:rPr sz="2400" spc="-5" dirty="0">
                <a:latin typeface="Arial"/>
                <a:cs typeface="Arial"/>
              </a:rPr>
              <a:t>шиной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SCSI).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425" y="144653"/>
            <a:ext cx="623252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i="1" dirty="0">
                <a:latin typeface="Arial"/>
                <a:cs typeface="Arial"/>
              </a:rPr>
              <a:t>Интерфейс</a:t>
            </a:r>
            <a:r>
              <a:rPr sz="4400" b="1" i="1" spc="-65" dirty="0">
                <a:latin typeface="Arial"/>
                <a:cs typeface="Arial"/>
              </a:rPr>
              <a:t> </a:t>
            </a:r>
            <a:r>
              <a:rPr sz="4400" b="1" i="1" spc="-5" dirty="0">
                <a:latin typeface="Arial"/>
                <a:cs typeface="Arial"/>
              </a:rPr>
              <a:t>IEEE-1394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170" y="1672335"/>
            <a:ext cx="863028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 цифровых видеокамер и</a:t>
            </a:r>
            <a:r>
              <a:rPr sz="3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фотоаппаратов  высокого</a:t>
            </a:r>
            <a:r>
              <a:rPr sz="32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разрешения.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9475" y="3198812"/>
            <a:ext cx="1800225" cy="298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2553" y="1031747"/>
            <a:ext cx="14852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процессора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91" y="223773"/>
            <a:ext cx="7087234" cy="155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3185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ШИНА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ВВОДА/ВЫВОДА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00000"/>
              </a:lnSpc>
              <a:tabLst>
                <a:tab pos="1598930" algn="l"/>
                <a:tab pos="3611245" algn="l"/>
                <a:tab pos="4845685" algn="l"/>
                <a:tab pos="5589905" algn="l"/>
              </a:tabLst>
            </a:pP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Ш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а	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д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ы</a:t>
            </a: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д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а	</a:t>
            </a:r>
            <a:r>
              <a:rPr sz="2400" spc="-25" dirty="0">
                <a:latin typeface="Times New Roman"/>
                <a:cs typeface="Times New Roman"/>
              </a:rPr>
              <a:t>сл</a:t>
            </a:r>
            <a:r>
              <a:rPr sz="2400" spc="-40" dirty="0">
                <a:latin typeface="Times New Roman"/>
                <a:cs typeface="Times New Roman"/>
              </a:rPr>
              <a:t>у</a:t>
            </a:r>
            <a:r>
              <a:rPr sz="2400" spc="-30" dirty="0">
                <a:latin typeface="Times New Roman"/>
                <a:cs typeface="Times New Roman"/>
              </a:rPr>
              <a:t>жи</a:t>
            </a:r>
            <a:r>
              <a:rPr sz="2400" dirty="0">
                <a:latin typeface="Times New Roman"/>
                <a:cs typeface="Times New Roman"/>
              </a:rPr>
              <a:t>т	</a:t>
            </a:r>
            <a:r>
              <a:rPr sz="2400" spc="-25" dirty="0">
                <a:latin typeface="Times New Roman"/>
                <a:cs typeface="Times New Roman"/>
              </a:rPr>
              <a:t>дл</a:t>
            </a:r>
            <a:r>
              <a:rPr sz="2400" dirty="0">
                <a:latin typeface="Times New Roman"/>
                <a:cs typeface="Times New Roman"/>
              </a:rPr>
              <a:t>я	</a:t>
            </a:r>
            <a:r>
              <a:rPr sz="2400" spc="-10" dirty="0">
                <a:latin typeface="Times New Roman"/>
                <a:cs typeface="Times New Roman"/>
              </a:rPr>
              <a:t>с</a:t>
            </a:r>
            <a:r>
              <a:rPr sz="2400" dirty="0">
                <a:latin typeface="Times New Roman"/>
                <a:cs typeface="Times New Roman"/>
              </a:rPr>
              <a:t>о</a:t>
            </a:r>
            <a:r>
              <a:rPr sz="2400" spc="-60" dirty="0">
                <a:latin typeface="Times New Roman"/>
                <a:cs typeface="Times New Roman"/>
              </a:rPr>
              <a:t>е</a:t>
            </a:r>
            <a:r>
              <a:rPr sz="2400" spc="-10" dirty="0">
                <a:latin typeface="Times New Roman"/>
                <a:cs typeface="Times New Roman"/>
              </a:rPr>
              <a:t>д</a:t>
            </a:r>
            <a:r>
              <a:rPr sz="2400" spc="-20" dirty="0">
                <a:latin typeface="Times New Roman"/>
                <a:cs typeface="Times New Roman"/>
              </a:rPr>
              <a:t>и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spc="-25" dirty="0">
                <a:latin typeface="Times New Roman"/>
                <a:cs typeface="Times New Roman"/>
              </a:rPr>
              <a:t>е</a:t>
            </a:r>
            <a:r>
              <a:rPr sz="2400" spc="-20" dirty="0">
                <a:latin typeface="Times New Roman"/>
                <a:cs typeface="Times New Roman"/>
              </a:rPr>
              <a:t>н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я  </a:t>
            </a:r>
            <a:r>
              <a:rPr sz="2400" spc="-25" dirty="0">
                <a:latin typeface="Times New Roman"/>
                <a:cs typeface="Times New Roman"/>
              </a:rPr>
              <a:t>(памяти)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25" dirty="0">
                <a:latin typeface="Times New Roman"/>
                <a:cs typeface="Times New Roman"/>
              </a:rPr>
              <a:t>устройствами </a:t>
            </a:r>
            <a:r>
              <a:rPr sz="2400" spc="-30" dirty="0">
                <a:latin typeface="Times New Roman"/>
                <a:cs typeface="Times New Roman"/>
              </a:rPr>
              <a:t>ввода/вывода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(УВВ).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91" y="2205482"/>
            <a:ext cx="8851900" cy="374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7200" algn="just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Учитывая разнообразие </a:t>
            </a:r>
            <a:r>
              <a:rPr sz="2400" spc="-5" dirty="0">
                <a:latin typeface="Times New Roman"/>
                <a:cs typeface="Times New Roman"/>
              </a:rPr>
              <a:t>таких </a:t>
            </a:r>
            <a:r>
              <a:rPr sz="2400" spc="-10" dirty="0">
                <a:latin typeface="Times New Roman"/>
                <a:cs typeface="Times New Roman"/>
              </a:rPr>
              <a:t>устройств, шины </a:t>
            </a:r>
            <a:r>
              <a:rPr sz="2400" spc="-25" dirty="0">
                <a:latin typeface="Times New Roman"/>
                <a:cs typeface="Times New Roman"/>
              </a:rPr>
              <a:t>ввода/вы­вода  </a:t>
            </a:r>
            <a:r>
              <a:rPr sz="2400" spc="-10" dirty="0">
                <a:latin typeface="Times New Roman"/>
                <a:cs typeface="Times New Roman"/>
              </a:rPr>
              <a:t>унифицируются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10" dirty="0">
                <a:latin typeface="Times New Roman"/>
                <a:cs typeface="Times New Roman"/>
              </a:rPr>
              <a:t>стандартизируются. </a:t>
            </a:r>
            <a:r>
              <a:rPr sz="2400" spc="-15" dirty="0">
                <a:latin typeface="Times New Roman"/>
                <a:cs typeface="Times New Roman"/>
              </a:rPr>
              <a:t>Связи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5" dirty="0">
                <a:latin typeface="Times New Roman"/>
                <a:cs typeface="Times New Roman"/>
              </a:rPr>
              <a:t>большинством </a:t>
            </a:r>
            <a:r>
              <a:rPr sz="2400" dirty="0">
                <a:latin typeface="Times New Roman"/>
                <a:cs typeface="Times New Roman"/>
              </a:rPr>
              <a:t>УВВ  </a:t>
            </a:r>
            <a:r>
              <a:rPr sz="2400" spc="-5" dirty="0">
                <a:latin typeface="Times New Roman"/>
                <a:cs typeface="Times New Roman"/>
              </a:rPr>
              <a:t>(но </a:t>
            </a:r>
            <a:r>
              <a:rPr sz="2400" spc="-10" dirty="0">
                <a:latin typeface="Times New Roman"/>
                <a:cs typeface="Times New Roman"/>
              </a:rPr>
              <a:t>не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5" dirty="0">
                <a:latin typeface="Times New Roman"/>
                <a:cs typeface="Times New Roman"/>
              </a:rPr>
              <a:t>видеосистемами) </a:t>
            </a:r>
            <a:r>
              <a:rPr sz="2400" spc="-10" dirty="0">
                <a:latin typeface="Times New Roman"/>
                <a:cs typeface="Times New Roman"/>
              </a:rPr>
              <a:t>не </a:t>
            </a:r>
            <a:r>
              <a:rPr sz="2400" spc="-35" dirty="0">
                <a:latin typeface="Times New Roman"/>
                <a:cs typeface="Times New Roman"/>
              </a:rPr>
              <a:t>требуют </a:t>
            </a:r>
            <a:r>
              <a:rPr sz="2400" spc="-25" dirty="0">
                <a:latin typeface="Times New Roman"/>
                <a:cs typeface="Times New Roman"/>
              </a:rPr>
              <a:t>от </a:t>
            </a:r>
            <a:r>
              <a:rPr sz="2400" spc="-15" dirty="0">
                <a:latin typeface="Times New Roman"/>
                <a:cs typeface="Times New Roman"/>
              </a:rPr>
              <a:t>шины </a:t>
            </a:r>
            <a:r>
              <a:rPr sz="2400" spc="-35" dirty="0">
                <a:latin typeface="Times New Roman"/>
                <a:cs typeface="Times New Roman"/>
              </a:rPr>
              <a:t>высокой </a:t>
            </a:r>
            <a:r>
              <a:rPr sz="2400" spc="-20" dirty="0">
                <a:latin typeface="Times New Roman"/>
                <a:cs typeface="Times New Roman"/>
              </a:rPr>
              <a:t>пропускной  </a:t>
            </a:r>
            <a:r>
              <a:rPr sz="2400" spc="-5" dirty="0">
                <a:latin typeface="Times New Roman"/>
                <a:cs typeface="Times New Roman"/>
              </a:rPr>
              <a:t>способности.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spc="-15" dirty="0">
                <a:latin typeface="Times New Roman"/>
                <a:cs typeface="Times New Roman"/>
              </a:rPr>
              <a:t>При </a:t>
            </a:r>
            <a:r>
              <a:rPr sz="2400" spc="-25" dirty="0">
                <a:latin typeface="Times New Roman"/>
                <a:cs typeface="Times New Roman"/>
              </a:rPr>
              <a:t>проектировании </a:t>
            </a:r>
            <a:r>
              <a:rPr sz="2400" spc="-15" dirty="0">
                <a:latin typeface="Times New Roman"/>
                <a:cs typeface="Times New Roman"/>
              </a:rPr>
              <a:t>шин </a:t>
            </a:r>
            <a:r>
              <a:rPr sz="2400" spc="-35" dirty="0">
                <a:latin typeface="Times New Roman"/>
                <a:cs typeface="Times New Roman"/>
              </a:rPr>
              <a:t>ввода/вывода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15" dirty="0">
                <a:latin typeface="Times New Roman"/>
                <a:cs typeface="Times New Roman"/>
              </a:rPr>
              <a:t>учет </a:t>
            </a:r>
            <a:r>
              <a:rPr sz="2400" spc="-25" dirty="0">
                <a:latin typeface="Times New Roman"/>
                <a:cs typeface="Times New Roman"/>
              </a:rPr>
              <a:t>берутся  </a:t>
            </a:r>
            <a:r>
              <a:rPr sz="2400" spc="-20" dirty="0">
                <a:latin typeface="Times New Roman"/>
                <a:cs typeface="Times New Roman"/>
              </a:rPr>
              <a:t>стоимость </a:t>
            </a:r>
            <a:r>
              <a:rPr sz="2400" spc="-35" dirty="0">
                <a:latin typeface="Times New Roman"/>
                <a:cs typeface="Times New Roman"/>
              </a:rPr>
              <a:t>конструктивна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30" dirty="0">
                <a:latin typeface="Times New Roman"/>
                <a:cs typeface="Times New Roman"/>
              </a:rPr>
              <a:t>со­единительных разъемов. </a:t>
            </a:r>
            <a:r>
              <a:rPr sz="2400" spc="-35" dirty="0">
                <a:latin typeface="Times New Roman"/>
                <a:cs typeface="Times New Roman"/>
              </a:rPr>
              <a:t>Такие </a:t>
            </a:r>
            <a:r>
              <a:rPr sz="2400" spc="-25" dirty="0">
                <a:latin typeface="Times New Roman"/>
                <a:cs typeface="Times New Roman"/>
              </a:rPr>
              <a:t>шины  </a:t>
            </a:r>
            <a:r>
              <a:rPr sz="2400" spc="-40" dirty="0">
                <a:latin typeface="Times New Roman"/>
                <a:cs typeface="Times New Roman"/>
              </a:rPr>
              <a:t>содержат </a:t>
            </a:r>
            <a:r>
              <a:rPr sz="2400" spc="-25" dirty="0">
                <a:latin typeface="Times New Roman"/>
                <a:cs typeface="Times New Roman"/>
              </a:rPr>
              <a:t>меньше линий </a:t>
            </a:r>
            <a:r>
              <a:rPr sz="2400" spc="-15" dirty="0">
                <a:latin typeface="Times New Roman"/>
                <a:cs typeface="Times New Roman"/>
              </a:rPr>
              <a:t>по </a:t>
            </a:r>
            <a:r>
              <a:rPr sz="2400" spc="-25" dirty="0">
                <a:latin typeface="Times New Roman"/>
                <a:cs typeface="Times New Roman"/>
              </a:rPr>
              <a:t>сравнению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30" dirty="0">
                <a:latin typeface="Times New Roman"/>
                <a:cs typeface="Times New Roman"/>
              </a:rPr>
              <a:t>ва­риантом </a:t>
            </a:r>
            <a:r>
              <a:rPr sz="2400" spc="-15" dirty="0">
                <a:latin typeface="Times New Roman"/>
                <a:cs typeface="Times New Roman"/>
              </a:rPr>
              <a:t>«процессор-  память», </a:t>
            </a:r>
            <a:r>
              <a:rPr sz="2400" spc="-10" dirty="0">
                <a:latin typeface="Times New Roman"/>
                <a:cs typeface="Times New Roman"/>
              </a:rPr>
              <a:t>но длина </a:t>
            </a:r>
            <a:r>
              <a:rPr sz="2400" spc="-15" dirty="0">
                <a:latin typeface="Times New Roman"/>
                <a:cs typeface="Times New Roman"/>
              </a:rPr>
              <a:t>линий </a:t>
            </a:r>
            <a:r>
              <a:rPr sz="2400" spc="-30" dirty="0">
                <a:latin typeface="Times New Roman"/>
                <a:cs typeface="Times New Roman"/>
              </a:rPr>
              <a:t>может </a:t>
            </a:r>
            <a:r>
              <a:rPr sz="2400" spc="-15" dirty="0">
                <a:latin typeface="Times New Roman"/>
                <a:cs typeface="Times New Roman"/>
              </a:rPr>
              <a:t>быть </a:t>
            </a:r>
            <a:r>
              <a:rPr sz="2400" spc="-5" dirty="0">
                <a:latin typeface="Times New Roman"/>
                <a:cs typeface="Times New Roman"/>
              </a:rPr>
              <a:t>весьма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большой.</a:t>
            </a:r>
            <a:endParaRPr sz="2400">
              <a:latin typeface="Times New Roman"/>
              <a:cs typeface="Times New Roman"/>
            </a:endParaRPr>
          </a:p>
          <a:p>
            <a:pPr marL="12700" marR="7620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Ти­пичными 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примерами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подобных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шин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могут 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служить  шины PCI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SCSI.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108325">
              <a:lnSpc>
                <a:spcPct val="100000"/>
              </a:lnSpc>
            </a:pPr>
            <a:r>
              <a:rPr dirty="0"/>
              <a:t>IEEE</a:t>
            </a:r>
            <a:r>
              <a:rPr spc="-100" dirty="0"/>
              <a:t> </a:t>
            </a:r>
            <a:r>
              <a:rPr spc="-5" dirty="0"/>
              <a:t>1394</a:t>
            </a:r>
          </a:p>
        </p:txBody>
      </p:sp>
      <p:sp>
        <p:nvSpPr>
          <p:cNvPr id="3" name="object 3"/>
          <p:cNvSpPr/>
          <p:nvPr/>
        </p:nvSpPr>
        <p:spPr>
          <a:xfrm>
            <a:off x="611187" y="1744726"/>
            <a:ext cx="3455924" cy="234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7900" y="1744598"/>
            <a:ext cx="2522601" cy="232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87" y="4072001"/>
            <a:ext cx="2962275" cy="1979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4300" y="4129151"/>
            <a:ext cx="4824349" cy="199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637155">
              <a:lnSpc>
                <a:spcPct val="100000"/>
              </a:lnSpc>
            </a:pPr>
            <a:r>
              <a:rPr sz="3200" dirty="0"/>
              <a:t>Преимуще</a:t>
            </a:r>
            <a:r>
              <a:rPr sz="3200" spc="-15" dirty="0"/>
              <a:t>с</a:t>
            </a:r>
            <a:r>
              <a:rPr sz="3200" spc="-10" dirty="0"/>
              <a:t>т</a:t>
            </a:r>
            <a:r>
              <a:rPr sz="3200" dirty="0"/>
              <a:t>ва: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7131" y="1811273"/>
            <a:ext cx="8720455" cy="408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2909">
              <a:lnSpc>
                <a:spcPct val="80000"/>
              </a:lnSpc>
              <a:buClr>
                <a:srgbClr val="000000"/>
              </a:buClr>
              <a:buFont typeface="Wingdings"/>
              <a:buChar char=""/>
              <a:tabLst>
                <a:tab pos="339090" algn="l"/>
              </a:tabLst>
            </a:pP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Горячее подключение — </a:t>
            </a:r>
            <a:r>
              <a:rPr sz="2200" spc="-5" dirty="0">
                <a:latin typeface="Arial"/>
                <a:cs typeface="Arial"/>
              </a:rPr>
              <a:t>возможность переконфигурировать  шину без выключения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компьютера.</a:t>
            </a:r>
            <a:endParaRPr sz="2200">
              <a:latin typeface="Arial"/>
              <a:cs typeface="Arial"/>
            </a:endParaRPr>
          </a:p>
          <a:p>
            <a:pPr marL="12700" marR="62230">
              <a:lnSpc>
                <a:spcPts val="2110"/>
              </a:lnSpc>
              <a:spcBef>
                <a:spcPts val="775"/>
              </a:spcBef>
              <a:buClr>
                <a:srgbClr val="000000"/>
              </a:buClr>
              <a:buFont typeface="Wingdings"/>
              <a:buChar char=""/>
              <a:tabLst>
                <a:tab pos="339090" algn="l"/>
              </a:tabLst>
            </a:pP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Различная скорость передачи 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данных- </a:t>
            </a:r>
            <a:r>
              <a:rPr sz="2200" spc="-5" dirty="0">
                <a:latin typeface="Arial"/>
                <a:cs typeface="Arial"/>
              </a:rPr>
              <a:t>100, 200 </a:t>
            </a:r>
            <a:r>
              <a:rPr sz="2200" dirty="0">
                <a:latin typeface="Arial"/>
                <a:cs typeface="Arial"/>
              </a:rPr>
              <a:t>и </a:t>
            </a:r>
            <a:r>
              <a:rPr sz="2200" spc="-5" dirty="0">
                <a:latin typeface="Arial"/>
                <a:cs typeface="Arial"/>
              </a:rPr>
              <a:t>400 Мбит/с в  стандарте IEEE 1394/1394a, дополнительно 800 и 1600 Мбит/с в  стандарте IEEE 1394b и 3200 Мбит/с в спецификации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S3200.</a:t>
            </a:r>
            <a:endParaRPr sz="2200">
              <a:latin typeface="Arial"/>
              <a:cs typeface="Arial"/>
            </a:endParaRPr>
          </a:p>
          <a:p>
            <a:pPr marL="338455" indent="-325755">
              <a:lnSpc>
                <a:spcPts val="2375"/>
              </a:lnSpc>
              <a:spcBef>
                <a:spcPts val="280"/>
              </a:spcBef>
              <a:buClr>
                <a:srgbClr val="000000"/>
              </a:buClr>
              <a:buFont typeface="Wingdings"/>
              <a:buChar char=""/>
              <a:tabLst>
                <a:tab pos="339090" algn="l"/>
              </a:tabLst>
            </a:pP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Гибкая топология </a:t>
            </a:r>
            <a:r>
              <a:rPr sz="2200" i="1" spc="-5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равноправие устройств,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допускающее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различные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конфигурации</a:t>
            </a:r>
            <a:r>
              <a:rPr sz="2200" i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38455" indent="-325755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Wingdings"/>
              <a:buChar char=""/>
              <a:tabLst>
                <a:tab pos="339090" algn="l"/>
              </a:tabLst>
            </a:pP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Поддержка изохронного</a:t>
            </a:r>
            <a:r>
              <a:rPr sz="2200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трафика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1134110">
              <a:lnSpc>
                <a:spcPct val="80000"/>
              </a:lnSpc>
              <a:spcBef>
                <a:spcPts val="790"/>
              </a:spcBef>
              <a:buClr>
                <a:srgbClr val="000000"/>
              </a:buClr>
              <a:buFont typeface="Wingdings"/>
              <a:buChar char=""/>
              <a:tabLst>
                <a:tab pos="339090" algn="l"/>
              </a:tabLst>
            </a:pP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Открытая архитектура </a:t>
            </a:r>
            <a:r>
              <a:rPr sz="2200" spc="-5" dirty="0">
                <a:latin typeface="Arial"/>
                <a:cs typeface="Arial"/>
              </a:rPr>
              <a:t>– отсутствие необходимости  использования специального программного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обеспечения.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869"/>
              </a:spcBef>
              <a:buClr>
                <a:srgbClr val="000000"/>
              </a:buClr>
              <a:buFont typeface="Wingdings"/>
              <a:buChar char=""/>
              <a:tabLst>
                <a:tab pos="36639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Наличие питания прямо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на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шине </a:t>
            </a:r>
            <a:r>
              <a:rPr sz="2400" i="1" dirty="0">
                <a:latin typeface="Arial"/>
                <a:cs typeface="Arial"/>
              </a:rPr>
              <a:t>- </a:t>
            </a:r>
            <a:r>
              <a:rPr sz="2400" dirty="0">
                <a:latin typeface="Arial"/>
                <a:cs typeface="Arial"/>
              </a:rPr>
              <a:t>(маломощные  устройства могут </a:t>
            </a:r>
            <a:r>
              <a:rPr sz="2400" spc="-5" dirty="0">
                <a:latin typeface="Arial"/>
                <a:cs typeface="Arial"/>
              </a:rPr>
              <a:t>обходиться </a:t>
            </a:r>
            <a:r>
              <a:rPr sz="2400" dirty="0">
                <a:latin typeface="Arial"/>
                <a:cs typeface="Arial"/>
              </a:rPr>
              <a:t>без </a:t>
            </a:r>
            <a:r>
              <a:rPr sz="2400" spc="-5" dirty="0">
                <a:latin typeface="Arial"/>
                <a:cs typeface="Arial"/>
              </a:rPr>
              <a:t>собственных </a:t>
            </a:r>
            <a:r>
              <a:rPr sz="2400" dirty="0">
                <a:latin typeface="Arial"/>
                <a:cs typeface="Arial"/>
              </a:rPr>
              <a:t>блоков  </a:t>
            </a:r>
            <a:r>
              <a:rPr sz="2400" spc="-5" dirty="0">
                <a:latin typeface="Arial"/>
                <a:cs typeface="Arial"/>
              </a:rPr>
              <a:t>питания). До полутора </a:t>
            </a:r>
            <a:r>
              <a:rPr sz="2400" dirty="0">
                <a:latin typeface="Arial"/>
                <a:cs typeface="Arial"/>
              </a:rPr>
              <a:t>ампер и </a:t>
            </a:r>
            <a:r>
              <a:rPr sz="2400" spc="-5" dirty="0">
                <a:latin typeface="Arial"/>
                <a:cs typeface="Arial"/>
              </a:rPr>
              <a:t>напряжение от 8 до 40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вольт.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76669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</a:rPr>
              <a:t>Воз</a:t>
            </a:r>
            <a:r>
              <a:rPr sz="3200" spc="10" dirty="0">
                <a:solidFill>
                  <a:srgbClr val="C00000"/>
                </a:solidFill>
              </a:rPr>
              <a:t>м</a:t>
            </a:r>
            <a:r>
              <a:rPr sz="3200" dirty="0">
                <a:solidFill>
                  <a:srgbClr val="C00000"/>
                </a:solidFill>
              </a:rPr>
              <a:t>ожност</a:t>
            </a:r>
            <a:r>
              <a:rPr sz="3200" spc="-20" dirty="0">
                <a:solidFill>
                  <a:srgbClr val="C00000"/>
                </a:solidFill>
              </a:rPr>
              <a:t>и</a:t>
            </a:r>
            <a:r>
              <a:rPr sz="3200" dirty="0">
                <a:solidFill>
                  <a:srgbClr val="C00000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803147"/>
            <a:ext cx="8985885" cy="553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9140" indent="-184150">
              <a:lnSpc>
                <a:spcPct val="100000"/>
              </a:lnSpc>
              <a:buChar char="-"/>
              <a:tabLst>
                <a:tab pos="739775" algn="l"/>
              </a:tabLst>
            </a:pPr>
            <a:r>
              <a:rPr sz="2400" spc="-5" dirty="0">
                <a:latin typeface="Arial"/>
                <a:cs typeface="Arial"/>
              </a:rPr>
              <a:t>Создание компьютерной </a:t>
            </a:r>
            <a:r>
              <a:rPr sz="2400" dirty="0">
                <a:latin typeface="Arial"/>
                <a:cs typeface="Arial"/>
              </a:rPr>
              <a:t>сети.</a:t>
            </a:r>
            <a:endParaRPr sz="2400">
              <a:latin typeface="Arial"/>
              <a:cs typeface="Arial"/>
            </a:endParaRPr>
          </a:p>
          <a:p>
            <a:pPr marL="739140" indent="-184150">
              <a:lnSpc>
                <a:spcPct val="100000"/>
              </a:lnSpc>
              <a:spcBef>
                <a:spcPts val="575"/>
              </a:spcBef>
              <a:buChar char="-"/>
              <a:tabLst>
                <a:tab pos="739775" algn="l"/>
              </a:tabLst>
            </a:pPr>
            <a:r>
              <a:rPr sz="2400" dirty="0">
                <a:latin typeface="Arial"/>
                <a:cs typeface="Arial"/>
              </a:rPr>
              <a:t>Подключения </a:t>
            </a:r>
            <a:r>
              <a:rPr sz="2400" spc="-5" dirty="0">
                <a:latin typeface="Arial"/>
                <a:cs typeface="Arial"/>
              </a:rPr>
              <a:t>аудио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видео </a:t>
            </a:r>
            <a:r>
              <a:rPr sz="2400" dirty="0">
                <a:latin typeface="Arial"/>
                <a:cs typeface="Arial"/>
              </a:rPr>
              <a:t>мультимедийных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устройств.</a:t>
            </a:r>
            <a:endParaRPr sz="2400">
              <a:latin typeface="Arial"/>
              <a:cs typeface="Arial"/>
            </a:endParaRPr>
          </a:p>
          <a:p>
            <a:pPr marL="739140" indent="-184150">
              <a:lnSpc>
                <a:spcPct val="100000"/>
              </a:lnSpc>
              <a:spcBef>
                <a:spcPts val="575"/>
              </a:spcBef>
              <a:buChar char="-"/>
              <a:tabLst>
                <a:tab pos="739775" algn="l"/>
              </a:tabLst>
            </a:pPr>
            <a:r>
              <a:rPr sz="2400" dirty="0">
                <a:latin typeface="Arial"/>
                <a:cs typeface="Arial"/>
              </a:rPr>
              <a:t>Подключения </a:t>
            </a:r>
            <a:r>
              <a:rPr sz="2400" spc="-5" dirty="0">
                <a:latin typeface="Arial"/>
                <a:cs typeface="Arial"/>
              </a:rPr>
              <a:t>принтеров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сканеров.</a:t>
            </a:r>
            <a:endParaRPr sz="2400">
              <a:latin typeface="Arial"/>
              <a:cs typeface="Arial"/>
            </a:endParaRPr>
          </a:p>
          <a:p>
            <a:pPr marL="739140" indent="-184150">
              <a:lnSpc>
                <a:spcPct val="100000"/>
              </a:lnSpc>
              <a:spcBef>
                <a:spcPts val="575"/>
              </a:spcBef>
              <a:buChar char="-"/>
              <a:tabLst>
                <a:tab pos="739775" algn="l"/>
              </a:tabLst>
            </a:pPr>
            <a:r>
              <a:rPr sz="2400" dirty="0">
                <a:latin typeface="Arial"/>
                <a:cs typeface="Arial"/>
              </a:rPr>
              <a:t>Подключения жёстких дисков, массивов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RAID.</a:t>
            </a:r>
            <a:endParaRPr sz="2400">
              <a:latin typeface="Arial"/>
              <a:cs typeface="Arial"/>
            </a:endParaRPr>
          </a:p>
          <a:p>
            <a:pPr marL="165100" algn="ctr">
              <a:lnSpc>
                <a:spcPct val="100000"/>
              </a:lnSpc>
              <a:spcBef>
                <a:spcPts val="1730"/>
              </a:spcBef>
            </a:pPr>
            <a:r>
              <a:rPr sz="3200" b="1" spc="-15" dirty="0">
                <a:solidFill>
                  <a:srgbClr val="C00000"/>
                </a:solidFill>
                <a:latin typeface="Arial"/>
                <a:cs typeface="Arial"/>
              </a:rPr>
              <a:t>Разъемы:</a:t>
            </a:r>
            <a:endParaRPr sz="32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  <a:spcBef>
                <a:spcPts val="2070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4pin </a:t>
            </a:r>
            <a:r>
              <a:rPr sz="2200" spc="-5" dirty="0">
                <a:latin typeface="Arial"/>
                <a:cs typeface="Arial"/>
              </a:rPr>
              <a:t>(IEEE 1394a </a:t>
            </a:r>
            <a:r>
              <a:rPr sz="2200" spc="-30" dirty="0">
                <a:latin typeface="Arial"/>
                <a:cs typeface="Arial"/>
              </a:rPr>
              <a:t>без </a:t>
            </a:r>
            <a:r>
              <a:rPr sz="2200" spc="-5" dirty="0">
                <a:latin typeface="Arial"/>
                <a:cs typeface="Arial"/>
              </a:rPr>
              <a:t>питания) стоит </a:t>
            </a:r>
            <a:r>
              <a:rPr sz="2200" spc="-10" dirty="0">
                <a:latin typeface="Arial"/>
                <a:cs typeface="Arial"/>
              </a:rPr>
              <a:t>на </a:t>
            </a:r>
            <a:r>
              <a:rPr sz="2200" spc="-5" dirty="0">
                <a:latin typeface="Arial"/>
                <a:cs typeface="Arial"/>
              </a:rPr>
              <a:t>ноутбуках и  </a:t>
            </a:r>
            <a:r>
              <a:rPr sz="2200" dirty="0">
                <a:latin typeface="Arial"/>
                <a:cs typeface="Arial"/>
              </a:rPr>
              <a:t>видеокамерах. </a:t>
            </a:r>
            <a:r>
              <a:rPr sz="2200" spc="-5" dirty="0">
                <a:latin typeface="Arial"/>
                <a:cs typeface="Arial"/>
              </a:rPr>
              <a:t>Витая пара </a:t>
            </a:r>
            <a:r>
              <a:rPr sz="2200" spc="-10" dirty="0">
                <a:latin typeface="Arial"/>
                <a:cs typeface="Arial"/>
              </a:rPr>
              <a:t>(два </a:t>
            </a:r>
            <a:r>
              <a:rPr sz="2200" spc="-5" dirty="0">
                <a:latin typeface="Arial"/>
                <a:cs typeface="Arial"/>
              </a:rPr>
              <a:t>контакта) для </a:t>
            </a:r>
            <a:r>
              <a:rPr sz="2200" spc="-15" dirty="0">
                <a:latin typeface="Arial"/>
                <a:cs typeface="Arial"/>
              </a:rPr>
              <a:t>передачи </a:t>
            </a:r>
            <a:r>
              <a:rPr sz="2200" dirty="0">
                <a:latin typeface="Arial"/>
                <a:cs typeface="Arial"/>
              </a:rPr>
              <a:t>сигнала  </a:t>
            </a:r>
            <a:r>
              <a:rPr sz="2200" spc="-5" dirty="0">
                <a:latin typeface="Arial"/>
                <a:cs typeface="Arial"/>
              </a:rPr>
              <a:t>(информации) и </a:t>
            </a:r>
            <a:r>
              <a:rPr sz="2200" spc="-15" dirty="0">
                <a:latin typeface="Arial"/>
                <a:cs typeface="Arial"/>
              </a:rPr>
              <a:t>вторая </a:t>
            </a:r>
            <a:r>
              <a:rPr sz="2200" spc="-10" dirty="0">
                <a:latin typeface="Arial"/>
                <a:cs typeface="Arial"/>
              </a:rPr>
              <a:t>витая </a:t>
            </a:r>
            <a:r>
              <a:rPr sz="2200" spc="-5" dirty="0">
                <a:latin typeface="Arial"/>
                <a:cs typeface="Arial"/>
              </a:rPr>
              <a:t>пара (др. </a:t>
            </a:r>
            <a:r>
              <a:rPr sz="2200" spc="-15" dirty="0">
                <a:latin typeface="Arial"/>
                <a:cs typeface="Arial"/>
              </a:rPr>
              <a:t>два </a:t>
            </a:r>
            <a:r>
              <a:rPr sz="2200" spc="-5" dirty="0">
                <a:latin typeface="Arial"/>
                <a:cs typeface="Arial"/>
              </a:rPr>
              <a:t>контакта) - для</a:t>
            </a:r>
            <a:r>
              <a:rPr sz="2200" spc="2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приема.</a:t>
            </a:r>
            <a:endParaRPr sz="22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6pin </a:t>
            </a:r>
            <a:r>
              <a:rPr sz="2200" spc="-5" dirty="0">
                <a:latin typeface="Arial"/>
                <a:cs typeface="Arial"/>
              </a:rPr>
              <a:t>(IEEE 1394a). </a:t>
            </a:r>
            <a:r>
              <a:rPr sz="2200" spc="-15" dirty="0">
                <a:latin typeface="Arial"/>
                <a:cs typeface="Arial"/>
              </a:rPr>
              <a:t>Дополнительно два провода </a:t>
            </a:r>
            <a:r>
              <a:rPr sz="2200" spc="-5" dirty="0">
                <a:latin typeface="Arial"/>
                <a:cs typeface="Arial"/>
              </a:rPr>
              <a:t>для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питания.</a:t>
            </a:r>
            <a:endParaRPr sz="2200">
              <a:latin typeface="Arial"/>
              <a:cs typeface="Arial"/>
            </a:endParaRPr>
          </a:p>
          <a:p>
            <a:pPr marL="12700" marR="5715" indent="447675" algn="just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9pin </a:t>
            </a:r>
            <a:r>
              <a:rPr sz="2200" spc="-5" dirty="0">
                <a:latin typeface="Arial"/>
                <a:cs typeface="Arial"/>
              </a:rPr>
              <a:t>(IEEE 1394b). </a:t>
            </a:r>
            <a:r>
              <a:rPr sz="2200" spc="-10" dirty="0">
                <a:latin typeface="Arial"/>
                <a:cs typeface="Arial"/>
              </a:rPr>
              <a:t>Дополнительно два </a:t>
            </a:r>
            <a:r>
              <a:rPr sz="2200" spc="-5" dirty="0">
                <a:latin typeface="Arial"/>
                <a:cs typeface="Arial"/>
              </a:rPr>
              <a:t>контакта для экранов  витых пар (приёма и </a:t>
            </a:r>
            <a:r>
              <a:rPr sz="2200" spc="-15" dirty="0">
                <a:latin typeface="Arial"/>
                <a:cs typeface="Arial"/>
              </a:rPr>
              <a:t>передачи </a:t>
            </a:r>
            <a:r>
              <a:rPr sz="2200" spc="-5" dirty="0">
                <a:latin typeface="Arial"/>
                <a:cs typeface="Arial"/>
              </a:rPr>
              <a:t>информации). И ещё </a:t>
            </a:r>
            <a:r>
              <a:rPr sz="2200" spc="-15" dirty="0">
                <a:latin typeface="Arial"/>
                <a:cs typeface="Arial"/>
              </a:rPr>
              <a:t>один </a:t>
            </a:r>
            <a:r>
              <a:rPr sz="2200" dirty="0">
                <a:latin typeface="Arial"/>
                <a:cs typeface="Arial"/>
              </a:rPr>
              <a:t>контакт </a:t>
            </a:r>
            <a:r>
              <a:rPr sz="2200" spc="-5" dirty="0">
                <a:latin typeface="Arial"/>
                <a:cs typeface="Arial"/>
              </a:rPr>
              <a:t>-  </a:t>
            </a:r>
            <a:r>
              <a:rPr sz="2200" spc="-15" dirty="0">
                <a:latin typeface="Arial"/>
                <a:cs typeface="Arial"/>
              </a:rPr>
              <a:t>резерв.</a:t>
            </a:r>
            <a:endParaRPr sz="22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RJ-45 </a:t>
            </a:r>
            <a:r>
              <a:rPr sz="2200" spc="-5" dirty="0">
                <a:latin typeface="Arial"/>
                <a:cs typeface="Arial"/>
              </a:rPr>
              <a:t>(IEEE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1394c).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251835">
              <a:lnSpc>
                <a:spcPct val="100000"/>
              </a:lnSpc>
            </a:pPr>
            <a:r>
              <a:rPr dirty="0"/>
              <a:t>IEEE</a:t>
            </a:r>
            <a:r>
              <a:rPr spc="-105" dirty="0"/>
              <a:t> </a:t>
            </a:r>
            <a:r>
              <a:rPr spc="-5" dirty="0"/>
              <a:t>488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209" y="1591817"/>
            <a:ext cx="8940800" cy="412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Спецификация </a:t>
            </a:r>
            <a:r>
              <a:rPr sz="3200" spc="-5" dirty="0">
                <a:latin typeface="Arial"/>
                <a:cs typeface="Arial"/>
              </a:rPr>
              <a:t>международного </a:t>
            </a:r>
            <a:r>
              <a:rPr sz="3200" dirty="0">
                <a:latin typeface="Arial"/>
                <a:cs typeface="Arial"/>
              </a:rPr>
              <a:t>стандарта,  описывающая интерфейс подключения к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шине  </a:t>
            </a:r>
            <a:r>
              <a:rPr sz="3200" dirty="0">
                <a:latin typeface="Arial"/>
                <a:cs typeface="Arial"/>
              </a:rPr>
              <a:t>цифровых измерительных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приборов</a:t>
            </a:r>
            <a:endParaRPr sz="3200">
              <a:latin typeface="Arial"/>
              <a:cs typeface="Arial"/>
            </a:endParaRPr>
          </a:p>
          <a:p>
            <a:pPr marR="50165" algn="ctr">
              <a:lnSpc>
                <a:spcPts val="2850"/>
              </a:lnSpc>
            </a:pPr>
            <a:r>
              <a:rPr sz="3000" dirty="0">
                <a:latin typeface="Arial"/>
                <a:cs typeface="Arial"/>
              </a:rPr>
              <a:t>В аналогичном </a:t>
            </a:r>
            <a:r>
              <a:rPr sz="3000" spc="-15" dirty="0">
                <a:latin typeface="Arial"/>
                <a:cs typeface="Arial"/>
              </a:rPr>
              <a:t>стандарте, </a:t>
            </a:r>
            <a:r>
              <a:rPr sz="3000" spc="-70" dirty="0">
                <a:solidFill>
                  <a:srgbClr val="FF0000"/>
                </a:solidFill>
                <a:latin typeface="Arial"/>
                <a:cs typeface="Arial"/>
              </a:rPr>
              <a:t>ГОСТ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26.003-80</a:t>
            </a:r>
            <a:endParaRPr sz="3000">
              <a:latin typeface="Arial"/>
              <a:cs typeface="Arial"/>
            </a:endParaRPr>
          </a:p>
          <a:p>
            <a:pPr marL="302260" marR="352425" indent="-1270" algn="ctr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«Система интерфейса </a:t>
            </a:r>
            <a:r>
              <a:rPr sz="3000" dirty="0">
                <a:latin typeface="Arial"/>
                <a:cs typeface="Arial"/>
              </a:rPr>
              <a:t>для </a:t>
            </a:r>
            <a:r>
              <a:rPr sz="3000" spc="-10" dirty="0">
                <a:latin typeface="Arial"/>
                <a:cs typeface="Arial"/>
              </a:rPr>
              <a:t>измерительных  </a:t>
            </a:r>
            <a:r>
              <a:rPr sz="3000" spc="-5" dirty="0">
                <a:latin typeface="Arial"/>
                <a:cs typeface="Arial"/>
              </a:rPr>
              <a:t>устройств </a:t>
            </a:r>
            <a:r>
              <a:rPr sz="3000" dirty="0">
                <a:latin typeface="Arial"/>
                <a:cs typeface="Arial"/>
              </a:rPr>
              <a:t>с </a:t>
            </a:r>
            <a:r>
              <a:rPr sz="3000" spc="-20" dirty="0">
                <a:latin typeface="Arial"/>
                <a:cs typeface="Arial"/>
              </a:rPr>
              <a:t>байт-последовательным, </a:t>
            </a:r>
            <a:r>
              <a:rPr sz="3000" dirty="0">
                <a:latin typeface="Arial"/>
                <a:cs typeface="Arial"/>
              </a:rPr>
              <a:t>бит-  </a:t>
            </a:r>
            <a:r>
              <a:rPr sz="3000" spc="-10" dirty="0">
                <a:latin typeface="Arial"/>
                <a:cs typeface="Arial"/>
              </a:rPr>
              <a:t>параллельным обменом </a:t>
            </a:r>
            <a:r>
              <a:rPr sz="3000" dirty="0">
                <a:latin typeface="Arial"/>
                <a:cs typeface="Arial"/>
              </a:rPr>
              <a:t>информацией»,  </a:t>
            </a:r>
            <a:r>
              <a:rPr sz="3000" spc="-20" dirty="0">
                <a:latin typeface="Arial"/>
                <a:cs typeface="Arial"/>
              </a:rPr>
              <a:t>называется </a:t>
            </a:r>
            <a:r>
              <a:rPr sz="3000" spc="-15" dirty="0">
                <a:latin typeface="Arial"/>
                <a:cs typeface="Arial"/>
              </a:rPr>
              <a:t>«многопроводным </a:t>
            </a:r>
            <a:r>
              <a:rPr sz="3000" dirty="0">
                <a:latin typeface="Arial"/>
                <a:cs typeface="Arial"/>
              </a:rPr>
              <a:t>магистральным  </a:t>
            </a:r>
            <a:r>
              <a:rPr sz="3000" spc="10" dirty="0">
                <a:latin typeface="Arial"/>
                <a:cs typeface="Arial"/>
              </a:rPr>
              <a:t>каналом </a:t>
            </a:r>
            <a:r>
              <a:rPr sz="3000" spc="-20" dirty="0">
                <a:latin typeface="Arial"/>
                <a:cs typeface="Arial"/>
              </a:rPr>
              <a:t>общего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пользования».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251835">
              <a:lnSpc>
                <a:spcPct val="100000"/>
              </a:lnSpc>
            </a:pPr>
            <a:r>
              <a:rPr dirty="0"/>
              <a:t>IEEE</a:t>
            </a:r>
            <a:r>
              <a:rPr spc="-105" dirty="0"/>
              <a:t> </a:t>
            </a:r>
            <a:r>
              <a:rPr spc="-5" dirty="0"/>
              <a:t>488</a:t>
            </a:r>
          </a:p>
        </p:txBody>
      </p:sp>
      <p:sp>
        <p:nvSpPr>
          <p:cNvPr id="3" name="object 3"/>
          <p:cNvSpPr/>
          <p:nvPr/>
        </p:nvSpPr>
        <p:spPr>
          <a:xfrm>
            <a:off x="1476375" y="638175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180212" y="0"/>
                </a:moveTo>
                <a:lnTo>
                  <a:pt x="0" y="180174"/>
                </a:lnTo>
                <a:lnTo>
                  <a:pt x="180212" y="360362"/>
                </a:lnTo>
                <a:lnTo>
                  <a:pt x="180212" y="270268"/>
                </a:lnTo>
                <a:lnTo>
                  <a:pt x="792226" y="270268"/>
                </a:lnTo>
                <a:lnTo>
                  <a:pt x="792226" y="90093"/>
                </a:lnTo>
                <a:lnTo>
                  <a:pt x="180212" y="90093"/>
                </a:lnTo>
                <a:lnTo>
                  <a:pt x="1802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6375" y="638175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792226" y="270268"/>
                </a:moveTo>
                <a:lnTo>
                  <a:pt x="180212" y="270268"/>
                </a:lnTo>
                <a:lnTo>
                  <a:pt x="180212" y="360362"/>
                </a:lnTo>
                <a:lnTo>
                  <a:pt x="0" y="180174"/>
                </a:lnTo>
                <a:lnTo>
                  <a:pt x="180212" y="0"/>
                </a:lnTo>
                <a:lnTo>
                  <a:pt x="180212" y="90093"/>
                </a:lnTo>
                <a:lnTo>
                  <a:pt x="792226" y="90093"/>
                </a:lnTo>
                <a:lnTo>
                  <a:pt x="792226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326" y="1851025"/>
            <a:ext cx="3598799" cy="424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125470">
              <a:lnSpc>
                <a:spcPct val="100000"/>
              </a:lnSpc>
            </a:pPr>
            <a:r>
              <a:rPr dirty="0"/>
              <a:t>IEEE</a:t>
            </a:r>
            <a:r>
              <a:rPr spc="-100" dirty="0"/>
              <a:t> </a:t>
            </a:r>
            <a:r>
              <a:rPr spc="-5" dirty="0"/>
              <a:t>1284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1787271"/>
            <a:ext cx="7810500" cy="391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Определяет </a:t>
            </a:r>
            <a:r>
              <a:rPr sz="3200" spc="-5" dirty="0">
                <a:latin typeface="Arial"/>
                <a:cs typeface="Arial"/>
              </a:rPr>
              <a:t>работу параллельного  </a:t>
            </a:r>
            <a:r>
              <a:rPr sz="3200" dirty="0">
                <a:latin typeface="Arial"/>
                <a:cs typeface="Arial"/>
              </a:rPr>
              <a:t>интерфейса в </a:t>
            </a:r>
            <a:r>
              <a:rPr sz="3200" spc="-5" dirty="0">
                <a:latin typeface="Arial"/>
                <a:cs typeface="Arial"/>
              </a:rPr>
              <a:t>трех </a:t>
            </a:r>
            <a:r>
              <a:rPr sz="3200" dirty="0">
                <a:latin typeface="Arial"/>
                <a:cs typeface="Arial"/>
              </a:rPr>
              <a:t>режимах: </a:t>
            </a:r>
            <a:r>
              <a:rPr sz="3200" spc="-5" dirty="0">
                <a:latin typeface="Arial"/>
                <a:cs typeface="Arial"/>
              </a:rPr>
              <a:t>Standard  Parallel </a:t>
            </a:r>
            <a:r>
              <a:rPr sz="3200" dirty="0">
                <a:latin typeface="Arial"/>
                <a:cs typeface="Arial"/>
              </a:rPr>
              <a:t>Port (SPP), </a:t>
            </a:r>
            <a:r>
              <a:rPr sz="3200" spc="-5" dirty="0">
                <a:latin typeface="Arial"/>
                <a:cs typeface="Arial"/>
              </a:rPr>
              <a:t>Enhanced Parallel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Port  (EPP) и </a:t>
            </a:r>
            <a:r>
              <a:rPr sz="3200" spc="-5" dirty="0">
                <a:latin typeface="Arial"/>
                <a:cs typeface="Arial"/>
              </a:rPr>
              <a:t>Extended Capabilities </a:t>
            </a:r>
            <a:r>
              <a:rPr sz="3200" dirty="0">
                <a:latin typeface="Arial"/>
                <a:cs typeface="Arial"/>
              </a:rPr>
              <a:t>Port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(ECP).</a:t>
            </a:r>
            <a:endParaRPr sz="3200">
              <a:latin typeface="Arial"/>
              <a:cs typeface="Arial"/>
            </a:endParaRPr>
          </a:p>
          <a:p>
            <a:pPr marL="90170" marR="80645" indent="-635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Каждый из </a:t>
            </a:r>
            <a:r>
              <a:rPr sz="3200" spc="-5" dirty="0">
                <a:latin typeface="Arial"/>
                <a:cs typeface="Arial"/>
              </a:rPr>
              <a:t>этих </a:t>
            </a:r>
            <a:r>
              <a:rPr sz="3200" dirty="0">
                <a:latin typeface="Arial"/>
                <a:cs typeface="Arial"/>
              </a:rPr>
              <a:t>режимов  </a:t>
            </a:r>
            <a:r>
              <a:rPr sz="3200" spc="-5" dirty="0">
                <a:latin typeface="Arial"/>
                <a:cs typeface="Arial"/>
              </a:rPr>
              <a:t>предусматривает двустороннюю  </a:t>
            </a:r>
            <a:r>
              <a:rPr sz="3200" dirty="0">
                <a:latin typeface="Arial"/>
                <a:cs typeface="Arial"/>
              </a:rPr>
              <a:t>передачу данных между компьютером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и  периферийным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устройством.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9535">
              <a:lnSpc>
                <a:spcPct val="100000"/>
              </a:lnSpc>
            </a:pPr>
            <a:r>
              <a:rPr dirty="0"/>
              <a:t>Интерфейс</a:t>
            </a:r>
            <a:r>
              <a:rPr spc="-65" dirty="0"/>
              <a:t> </a:t>
            </a:r>
            <a:r>
              <a:rPr spc="-5" dirty="0"/>
              <a:t>IEEE-1284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480" y="1739138"/>
            <a:ext cx="8032750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 принтеров, имеет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три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режима</a:t>
            </a:r>
            <a:r>
              <a:rPr sz="32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работы  </a:t>
            </a:r>
            <a:r>
              <a:rPr sz="3200" spc="-120" dirty="0">
                <a:solidFill>
                  <a:srgbClr val="FF0000"/>
                </a:solidFill>
                <a:latin typeface="Verdana"/>
                <a:cs typeface="Verdana"/>
              </a:rPr>
              <a:t>SPP, EPP,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120" dirty="0">
                <a:solidFill>
                  <a:srgbClr val="FF0000"/>
                </a:solidFill>
                <a:latin typeface="Verdana"/>
                <a:cs typeface="Verdana"/>
              </a:rPr>
              <a:t>ECP.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180149" y="0"/>
                </a:moveTo>
                <a:lnTo>
                  <a:pt x="0" y="180174"/>
                </a:lnTo>
                <a:lnTo>
                  <a:pt x="180149" y="360362"/>
                </a:lnTo>
                <a:lnTo>
                  <a:pt x="180149" y="270268"/>
                </a:lnTo>
                <a:lnTo>
                  <a:pt x="620712" y="270268"/>
                </a:lnTo>
                <a:lnTo>
                  <a:pt x="620712" y="90093"/>
                </a:lnTo>
                <a:lnTo>
                  <a:pt x="180149" y="90093"/>
                </a:lnTo>
                <a:lnTo>
                  <a:pt x="1801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87" y="6237287"/>
            <a:ext cx="621030" cy="360680"/>
          </a:xfrm>
          <a:custGeom>
            <a:avLst/>
            <a:gdLst/>
            <a:ahLst/>
            <a:cxnLst/>
            <a:rect l="l" t="t" r="r" b="b"/>
            <a:pathLst>
              <a:path w="621030" h="360679">
                <a:moveTo>
                  <a:pt x="620712" y="270268"/>
                </a:moveTo>
                <a:lnTo>
                  <a:pt x="180149" y="270268"/>
                </a:lnTo>
                <a:lnTo>
                  <a:pt x="180149" y="360362"/>
                </a:lnTo>
                <a:lnTo>
                  <a:pt x="0" y="180174"/>
                </a:lnTo>
                <a:lnTo>
                  <a:pt x="180149" y="0"/>
                </a:lnTo>
                <a:lnTo>
                  <a:pt x="180149" y="90093"/>
                </a:lnTo>
                <a:lnTo>
                  <a:pt x="620712" y="90093"/>
                </a:lnTo>
                <a:lnTo>
                  <a:pt x="620712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2426" y="3330575"/>
            <a:ext cx="4287774" cy="284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91" rIns="0" bIns="0" rtlCol="0">
            <a:spAutoFit/>
          </a:bodyPr>
          <a:lstStyle/>
          <a:p>
            <a:pPr marL="3125470">
              <a:lnSpc>
                <a:spcPct val="100000"/>
              </a:lnSpc>
            </a:pPr>
            <a:r>
              <a:rPr dirty="0"/>
              <a:t>IEEE</a:t>
            </a:r>
            <a:r>
              <a:rPr spc="-100" dirty="0"/>
              <a:t> </a:t>
            </a:r>
            <a:r>
              <a:rPr spc="-5" dirty="0"/>
              <a:t>1284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5101"/>
            <a:ext cx="4662424" cy="309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9401" y="2205037"/>
            <a:ext cx="4033774" cy="100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9401" y="3514725"/>
            <a:ext cx="3975100" cy="9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689" y="349630"/>
            <a:ext cx="734504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 marR="743585" indent="-535305">
              <a:lnSpc>
                <a:spcPct val="100000"/>
              </a:lnSpc>
            </a:pPr>
            <a:r>
              <a:rPr sz="3600" b="1" spc="-30" dirty="0">
                <a:latin typeface="Arial"/>
                <a:cs typeface="Arial"/>
              </a:rPr>
              <a:t>Режим </a:t>
            </a:r>
            <a:r>
              <a:rPr sz="3600" b="1" spc="-5" dirty="0">
                <a:latin typeface="Arial"/>
                <a:cs typeface="Arial"/>
              </a:rPr>
              <a:t>SPP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i="1" spc="-5" dirty="0">
                <a:latin typeface="Verdana"/>
                <a:cs typeface="Verdana"/>
              </a:rPr>
              <a:t>(Стандартный  параллельный</a:t>
            </a:r>
            <a:r>
              <a:rPr sz="3600" i="1" spc="-30" dirty="0">
                <a:latin typeface="Verdana"/>
                <a:cs typeface="Verdana"/>
              </a:rPr>
              <a:t> </a:t>
            </a:r>
            <a:r>
              <a:rPr sz="3600" i="1" spc="-5" dirty="0">
                <a:latin typeface="Verdana"/>
                <a:cs typeface="Verdana"/>
              </a:rPr>
              <a:t>порт)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689" y="1787271"/>
            <a:ext cx="734504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используется для совместимости</a:t>
            </a:r>
            <a:r>
              <a:rPr sz="3200" i="1" spc="-15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со  старыми </a:t>
            </a:r>
            <a:r>
              <a:rPr sz="3200" i="1" spc="-5" dirty="0">
                <a:latin typeface="Arial"/>
                <a:cs typeface="Arial"/>
              </a:rPr>
              <a:t>принтерами, </a:t>
            </a:r>
            <a:r>
              <a:rPr sz="3200" i="1" dirty="0">
                <a:latin typeface="Arial"/>
                <a:cs typeface="Arial"/>
              </a:rPr>
              <a:t>не  поддерживающими IEEE</a:t>
            </a:r>
            <a:r>
              <a:rPr sz="3200" i="1" spc="-10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1284.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376" y="3213036"/>
            <a:ext cx="3168650" cy="291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702" y="363982"/>
            <a:ext cx="5899785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30" dirty="0"/>
              <a:t>Режим </a:t>
            </a:r>
            <a:r>
              <a:rPr spc="-5" dirty="0"/>
              <a:t>EPP</a:t>
            </a:r>
            <a:r>
              <a:rPr spc="-150" dirty="0"/>
              <a:t> </a:t>
            </a:r>
            <a:r>
              <a:rPr b="0" i="1" dirty="0">
                <a:latin typeface="Verdana"/>
                <a:cs typeface="Verdana"/>
              </a:rPr>
              <a:t>(Улучшенный</a:t>
            </a:r>
          </a:p>
          <a:p>
            <a:pPr algn="ctr">
              <a:lnSpc>
                <a:spcPct val="100000"/>
              </a:lnSpc>
            </a:pPr>
            <a:r>
              <a:rPr b="0" i="1" spc="-5" dirty="0">
                <a:latin typeface="Verdana"/>
                <a:cs typeface="Verdana"/>
              </a:rPr>
              <a:t>параллельный</a:t>
            </a:r>
            <a:r>
              <a:rPr b="0" i="1" spc="-30" dirty="0">
                <a:latin typeface="Verdana"/>
                <a:cs typeface="Verdana"/>
              </a:rPr>
              <a:t> </a:t>
            </a:r>
            <a:r>
              <a:rPr b="0" i="1" spc="-5" dirty="0">
                <a:latin typeface="Verdana"/>
                <a:cs typeface="Verdana"/>
              </a:rPr>
              <a:t>порт)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87271"/>
            <a:ext cx="595249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86479" algn="l"/>
              </a:tabLst>
            </a:pPr>
            <a:r>
              <a:rPr sz="3200" i="1" dirty="0">
                <a:latin typeface="Arial"/>
                <a:cs typeface="Arial"/>
              </a:rPr>
              <a:t>Исп</a:t>
            </a:r>
            <a:r>
              <a:rPr sz="3200" i="1" spc="-15" dirty="0">
                <a:latin typeface="Arial"/>
                <a:cs typeface="Arial"/>
              </a:rPr>
              <a:t>о</a:t>
            </a:r>
            <a:r>
              <a:rPr sz="3200" i="1" dirty="0">
                <a:latin typeface="Arial"/>
                <a:cs typeface="Arial"/>
              </a:rPr>
              <a:t>л</a:t>
            </a:r>
            <a:r>
              <a:rPr sz="3200" i="1" spc="-20" dirty="0">
                <a:latin typeface="Arial"/>
                <a:cs typeface="Arial"/>
              </a:rPr>
              <a:t>ь</a:t>
            </a:r>
            <a:r>
              <a:rPr sz="3200" i="1" dirty="0">
                <a:latin typeface="Arial"/>
                <a:cs typeface="Arial"/>
              </a:rPr>
              <a:t>зуе</a:t>
            </a:r>
            <a:r>
              <a:rPr sz="3200" i="1" spc="-20" dirty="0">
                <a:latin typeface="Arial"/>
                <a:cs typeface="Arial"/>
              </a:rPr>
              <a:t>т</a:t>
            </a:r>
            <a:r>
              <a:rPr sz="3200" i="1" dirty="0">
                <a:latin typeface="Arial"/>
                <a:cs typeface="Arial"/>
              </a:rPr>
              <a:t>ся	ап</a:t>
            </a:r>
            <a:r>
              <a:rPr sz="3200" i="1" spc="-20" dirty="0">
                <a:latin typeface="Arial"/>
                <a:cs typeface="Arial"/>
              </a:rPr>
              <a:t>п</a:t>
            </a:r>
            <a:r>
              <a:rPr sz="3200" i="1" dirty="0">
                <a:latin typeface="Arial"/>
                <a:cs typeface="Arial"/>
              </a:rPr>
              <a:t>а</a:t>
            </a:r>
            <a:r>
              <a:rPr sz="3200" i="1" spc="-15" dirty="0">
                <a:latin typeface="Arial"/>
                <a:cs typeface="Arial"/>
              </a:rPr>
              <a:t>р</a:t>
            </a:r>
            <a:r>
              <a:rPr sz="3200" i="1" dirty="0">
                <a:latin typeface="Arial"/>
                <a:cs typeface="Arial"/>
              </a:rPr>
              <a:t>а</a:t>
            </a:r>
            <a:r>
              <a:rPr sz="3200" i="1" spc="-10" dirty="0">
                <a:latin typeface="Arial"/>
                <a:cs typeface="Arial"/>
              </a:rPr>
              <a:t>т</a:t>
            </a:r>
            <a:r>
              <a:rPr sz="3200" i="1" dirty="0">
                <a:latin typeface="Arial"/>
                <a:cs typeface="Arial"/>
              </a:rPr>
              <a:t>н</a:t>
            </a:r>
            <a:r>
              <a:rPr sz="3200" i="1" spc="-20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я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9138" y="1787271"/>
            <a:ext cx="224409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latin typeface="Arial"/>
                <a:cs typeface="Arial"/>
              </a:rPr>
              <a:t>реализация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274951"/>
            <a:ext cx="758952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3295" algn="l"/>
                <a:tab pos="5574030" algn="l"/>
              </a:tabLst>
            </a:pPr>
            <a:r>
              <a:rPr sz="3200" i="1" dirty="0">
                <a:latin typeface="Arial"/>
                <a:cs typeface="Arial"/>
              </a:rPr>
              <a:t>с</a:t>
            </a:r>
            <a:r>
              <a:rPr sz="3200" i="1" spc="-15" dirty="0">
                <a:latin typeface="Arial"/>
                <a:cs typeface="Arial"/>
              </a:rPr>
              <a:t>и</a:t>
            </a:r>
            <a:r>
              <a:rPr sz="3200" i="1" dirty="0">
                <a:latin typeface="Arial"/>
                <a:cs typeface="Arial"/>
              </a:rPr>
              <a:t>гн</a:t>
            </a:r>
            <a:r>
              <a:rPr sz="3200" i="1" spc="-10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л</a:t>
            </a:r>
            <a:r>
              <a:rPr sz="3200" i="1" spc="-15" dirty="0">
                <a:latin typeface="Arial"/>
                <a:cs typeface="Arial"/>
              </a:rPr>
              <a:t>о</a:t>
            </a:r>
            <a:r>
              <a:rPr sz="3200" i="1" dirty="0">
                <a:latin typeface="Arial"/>
                <a:cs typeface="Arial"/>
              </a:rPr>
              <a:t>в	квити</a:t>
            </a:r>
            <a:r>
              <a:rPr sz="3200" i="1" spc="-15" dirty="0">
                <a:latin typeface="Arial"/>
                <a:cs typeface="Arial"/>
              </a:rPr>
              <a:t>р</a:t>
            </a:r>
            <a:r>
              <a:rPr sz="3200" i="1" dirty="0">
                <a:latin typeface="Arial"/>
                <a:cs typeface="Arial"/>
              </a:rPr>
              <a:t>о</a:t>
            </a:r>
            <a:r>
              <a:rPr sz="3200" i="1" spc="-10" dirty="0">
                <a:latin typeface="Arial"/>
                <a:cs typeface="Arial"/>
              </a:rPr>
              <a:t>в</a:t>
            </a:r>
            <a:r>
              <a:rPr sz="3200" i="1" dirty="0">
                <a:latin typeface="Arial"/>
                <a:cs typeface="Arial"/>
              </a:rPr>
              <a:t>ания,	бл</a:t>
            </a:r>
            <a:r>
              <a:rPr sz="3200" i="1" spc="-20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года</a:t>
            </a:r>
            <a:r>
              <a:rPr sz="3200" i="1" spc="-20" dirty="0">
                <a:latin typeface="Arial"/>
                <a:cs typeface="Arial"/>
              </a:rPr>
              <a:t>р</a:t>
            </a:r>
            <a:r>
              <a:rPr sz="3200" i="1" dirty="0">
                <a:latin typeface="Arial"/>
                <a:cs typeface="Arial"/>
              </a:rPr>
              <a:t>я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0633" y="2274951"/>
            <a:ext cx="9455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чему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762630"/>
            <a:ext cx="89890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возможно </a:t>
            </a:r>
            <a:r>
              <a:rPr sz="3200" i="1" spc="-5" dirty="0">
                <a:latin typeface="Arial"/>
                <a:cs typeface="Arial"/>
              </a:rPr>
              <a:t>увеличение скорости передачи </a:t>
            </a:r>
            <a:r>
              <a:rPr sz="3200" i="1" dirty="0">
                <a:latin typeface="Arial"/>
                <a:cs typeface="Arial"/>
              </a:rPr>
              <a:t>до</a:t>
            </a:r>
            <a:r>
              <a:rPr sz="3200" i="1" spc="19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250564"/>
            <a:ext cx="212090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Мбайт/с.  </a:t>
            </a:r>
            <a:r>
              <a:rPr sz="3200" i="1" dirty="0">
                <a:latin typeface="Arial"/>
                <a:cs typeface="Arial"/>
              </a:rPr>
              <a:t>адр</a:t>
            </a:r>
            <a:r>
              <a:rPr sz="3200" i="1" spc="-15" dirty="0">
                <a:latin typeface="Arial"/>
                <a:cs typeface="Arial"/>
              </a:rPr>
              <a:t>е</a:t>
            </a:r>
            <a:r>
              <a:rPr sz="3200" i="1" dirty="0">
                <a:latin typeface="Arial"/>
                <a:cs typeface="Arial"/>
              </a:rPr>
              <a:t>с</a:t>
            </a:r>
            <a:r>
              <a:rPr sz="3200" i="1" spc="-15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цию  возможно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9838" y="3250564"/>
            <a:ext cx="6807834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7490" algn="r">
              <a:lnSpc>
                <a:spcPct val="100000"/>
              </a:lnSpc>
              <a:tabLst>
                <a:tab pos="2066925" algn="l"/>
                <a:tab pos="2846070" algn="l"/>
                <a:tab pos="3934460" algn="l"/>
                <a:tab pos="5300345" algn="l"/>
                <a:tab pos="5408295" algn="l"/>
                <a:tab pos="6207125" algn="l"/>
              </a:tabLst>
            </a:pPr>
            <a:r>
              <a:rPr sz="3200" i="1" dirty="0">
                <a:latin typeface="Arial"/>
                <a:cs typeface="Arial"/>
              </a:rPr>
              <a:t>Э</a:t>
            </a:r>
            <a:r>
              <a:rPr sz="3200" i="1" spc="-10" dirty="0">
                <a:latin typeface="Arial"/>
                <a:cs typeface="Arial"/>
              </a:rPr>
              <a:t>т</a:t>
            </a:r>
            <a:r>
              <a:rPr sz="3200" i="1" dirty="0">
                <a:latin typeface="Arial"/>
                <a:cs typeface="Arial"/>
              </a:rPr>
              <a:t>от	р</a:t>
            </a:r>
            <a:r>
              <a:rPr sz="3200" i="1" spc="-15" dirty="0">
                <a:latin typeface="Arial"/>
                <a:cs typeface="Arial"/>
              </a:rPr>
              <a:t>е</a:t>
            </a:r>
            <a:r>
              <a:rPr sz="3200" i="1" dirty="0">
                <a:latin typeface="Arial"/>
                <a:cs typeface="Arial"/>
              </a:rPr>
              <a:t>жим	подде</a:t>
            </a:r>
            <a:r>
              <a:rPr sz="3200" i="1" spc="-15" dirty="0">
                <a:latin typeface="Arial"/>
                <a:cs typeface="Arial"/>
              </a:rPr>
              <a:t>р</a:t>
            </a:r>
            <a:r>
              <a:rPr sz="3200" i="1" dirty="0">
                <a:latin typeface="Arial"/>
                <a:cs typeface="Arial"/>
              </a:rPr>
              <a:t>жи</a:t>
            </a:r>
            <a:r>
              <a:rPr sz="3200" i="1" spc="-10" dirty="0">
                <a:latin typeface="Arial"/>
                <a:cs typeface="Arial"/>
              </a:rPr>
              <a:t>в</a:t>
            </a:r>
            <a:r>
              <a:rPr sz="3200" i="1" dirty="0">
                <a:latin typeface="Arial"/>
                <a:cs typeface="Arial"/>
              </a:rPr>
              <a:t>а</a:t>
            </a:r>
            <a:r>
              <a:rPr sz="3200" i="1" spc="-15" dirty="0">
                <a:latin typeface="Arial"/>
                <a:cs typeface="Arial"/>
              </a:rPr>
              <a:t>е</a:t>
            </a:r>
            <a:r>
              <a:rPr sz="3200" i="1" dirty="0">
                <a:latin typeface="Arial"/>
                <a:cs typeface="Arial"/>
              </a:rPr>
              <a:t>т  уст</a:t>
            </a:r>
            <a:r>
              <a:rPr sz="3200" i="1" spc="-10" dirty="0">
                <a:latin typeface="Arial"/>
                <a:cs typeface="Arial"/>
              </a:rPr>
              <a:t>р</a:t>
            </a:r>
            <a:r>
              <a:rPr sz="3200" i="1" dirty="0">
                <a:latin typeface="Arial"/>
                <a:cs typeface="Arial"/>
              </a:rPr>
              <a:t>о</a:t>
            </a:r>
            <a:r>
              <a:rPr sz="3200" i="1" spc="-25" dirty="0">
                <a:latin typeface="Arial"/>
                <a:cs typeface="Arial"/>
              </a:rPr>
              <a:t>й</a:t>
            </a:r>
            <a:r>
              <a:rPr sz="3200" i="1" dirty="0">
                <a:latin typeface="Arial"/>
                <a:cs typeface="Arial"/>
              </a:rPr>
              <a:t>с</a:t>
            </a:r>
            <a:r>
              <a:rPr sz="3200" i="1" spc="-10" dirty="0">
                <a:latin typeface="Arial"/>
                <a:cs typeface="Arial"/>
              </a:rPr>
              <a:t>т</a:t>
            </a:r>
            <a:r>
              <a:rPr sz="3200" i="1" dirty="0">
                <a:latin typeface="Arial"/>
                <a:cs typeface="Arial"/>
              </a:rPr>
              <a:t>в,	</a:t>
            </a:r>
            <a:r>
              <a:rPr sz="3200" i="1" spc="-844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бл</a:t>
            </a:r>
            <a:r>
              <a:rPr sz="3200" i="1" spc="-20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года</a:t>
            </a:r>
            <a:r>
              <a:rPr sz="3200" i="1" spc="-20" dirty="0">
                <a:latin typeface="Arial"/>
                <a:cs typeface="Arial"/>
              </a:rPr>
              <a:t>р</a:t>
            </a:r>
            <a:r>
              <a:rPr sz="3200" i="1" dirty="0">
                <a:latin typeface="Arial"/>
                <a:cs typeface="Arial"/>
              </a:rPr>
              <a:t>я		че</a:t>
            </a:r>
            <a:r>
              <a:rPr sz="3200" i="1" spc="-10" dirty="0">
                <a:latin typeface="Arial"/>
                <a:cs typeface="Arial"/>
              </a:rPr>
              <a:t>м</a:t>
            </a:r>
            <a:r>
              <a:rPr sz="3200" i="1" dirty="0">
                <a:latin typeface="Arial"/>
                <a:cs typeface="Arial"/>
              </a:rPr>
              <a:t>у  подключе</a:t>
            </a:r>
            <a:r>
              <a:rPr sz="3200" i="1" spc="-15" dirty="0">
                <a:latin typeface="Arial"/>
                <a:cs typeface="Arial"/>
              </a:rPr>
              <a:t>н</a:t>
            </a:r>
            <a:r>
              <a:rPr sz="3200" i="1" dirty="0">
                <a:latin typeface="Arial"/>
                <a:cs typeface="Arial"/>
              </a:rPr>
              <a:t>ие	не</a:t>
            </a:r>
            <a:r>
              <a:rPr sz="3200" i="1" spc="-10" dirty="0">
                <a:latin typeface="Arial"/>
                <a:cs typeface="Arial"/>
              </a:rPr>
              <a:t>с</a:t>
            </a:r>
            <a:r>
              <a:rPr sz="3200" i="1" dirty="0">
                <a:latin typeface="Arial"/>
                <a:cs typeface="Arial"/>
              </a:rPr>
              <a:t>кольк</a:t>
            </a:r>
            <a:r>
              <a:rPr sz="3200" i="1" spc="-15" dirty="0">
                <a:latin typeface="Arial"/>
                <a:cs typeface="Arial"/>
              </a:rPr>
              <a:t>и</a:t>
            </a:r>
            <a:r>
              <a:rPr sz="3200" i="1" dirty="0">
                <a:latin typeface="Arial"/>
                <a:cs typeface="Arial"/>
              </a:rPr>
              <a:t>х	(до	</a:t>
            </a:r>
            <a:r>
              <a:rPr sz="3200" i="1" spc="-10" dirty="0">
                <a:latin typeface="Arial"/>
                <a:cs typeface="Arial"/>
              </a:rPr>
              <a:t>64</a:t>
            </a:r>
            <a:r>
              <a:rPr sz="3200" i="1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713985"/>
            <a:ext cx="544322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устройств к одному</a:t>
            </a:r>
            <a:r>
              <a:rPr sz="3200" i="1" spc="-14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порту.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3926" y="4778373"/>
            <a:ext cx="2209800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295909"/>
            <a:ext cx="8347709" cy="459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763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СИСТЕМНАЯ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ШИНА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5" dirty="0">
                <a:latin typeface="Times New Roman"/>
                <a:cs typeface="Times New Roman"/>
              </a:rPr>
              <a:t>целью </a:t>
            </a:r>
            <a:r>
              <a:rPr sz="2400" spc="-25" dirty="0">
                <a:latin typeface="Times New Roman"/>
                <a:cs typeface="Times New Roman"/>
              </a:rPr>
              <a:t>снижения </a:t>
            </a:r>
            <a:r>
              <a:rPr sz="2400" spc="-15" dirty="0">
                <a:latin typeface="Times New Roman"/>
                <a:cs typeface="Times New Roman"/>
              </a:rPr>
              <a:t>стоимости </a:t>
            </a:r>
            <a:r>
              <a:rPr sz="2400" spc="-45" dirty="0">
                <a:latin typeface="Times New Roman"/>
                <a:cs typeface="Times New Roman"/>
              </a:rPr>
              <a:t>некоторые </a:t>
            </a:r>
            <a:r>
              <a:rPr sz="2400" spc="-15" dirty="0">
                <a:latin typeface="Times New Roman"/>
                <a:cs typeface="Times New Roman"/>
              </a:rPr>
              <a:t>ВМ </a:t>
            </a:r>
            <a:r>
              <a:rPr sz="2400" spc="-25" dirty="0">
                <a:latin typeface="Times New Roman"/>
                <a:cs typeface="Times New Roman"/>
              </a:rPr>
              <a:t>имеют </a:t>
            </a:r>
            <a:r>
              <a:rPr sz="2400" spc="-15" dirty="0">
                <a:latin typeface="Times New Roman"/>
                <a:cs typeface="Times New Roman"/>
              </a:rPr>
              <a:t>общую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шину для памяти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40" dirty="0">
                <a:latin typeface="Times New Roman"/>
                <a:cs typeface="Times New Roman"/>
              </a:rPr>
              <a:t>устройств </a:t>
            </a:r>
            <a:r>
              <a:rPr sz="2400" spc="-60" dirty="0">
                <a:latin typeface="Times New Roman"/>
                <a:cs typeface="Times New Roman"/>
              </a:rPr>
              <a:t>ввода/вывода. </a:t>
            </a:r>
            <a:r>
              <a:rPr sz="2400" spc="-65" dirty="0">
                <a:latin typeface="Times New Roman"/>
                <a:cs typeface="Times New Roman"/>
              </a:rPr>
              <a:t>Такая </a:t>
            </a:r>
            <a:r>
              <a:rPr sz="2400" spc="-35" dirty="0">
                <a:latin typeface="Times New Roman"/>
                <a:cs typeface="Times New Roman"/>
              </a:rPr>
              <a:t>шина </a:t>
            </a:r>
            <a:r>
              <a:rPr sz="2400" spc="-45" dirty="0">
                <a:latin typeface="Times New Roman"/>
                <a:cs typeface="Times New Roman"/>
              </a:rPr>
              <a:t>часто  </a:t>
            </a:r>
            <a:r>
              <a:rPr sz="2400" spc="-50" dirty="0">
                <a:latin typeface="Times New Roman"/>
                <a:cs typeface="Times New Roman"/>
              </a:rPr>
              <a:t>называется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системной.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Системная 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шина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служит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для 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физического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логического  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объединения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всех 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устройств</a:t>
            </a:r>
            <a:r>
              <a:rPr sz="2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ВМ.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7620" indent="457200" algn="just">
              <a:lnSpc>
                <a:spcPct val="100000"/>
              </a:lnSpc>
            </a:pPr>
            <a:r>
              <a:rPr sz="2400" spc="-60" dirty="0">
                <a:latin typeface="Times New Roman"/>
                <a:cs typeface="Times New Roman"/>
              </a:rPr>
              <a:t>Поскольку </a:t>
            </a:r>
            <a:r>
              <a:rPr sz="2400" spc="-15" dirty="0">
                <a:latin typeface="Times New Roman"/>
                <a:cs typeface="Times New Roman"/>
              </a:rPr>
              <a:t>основные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устройства </a:t>
            </a:r>
            <a:r>
              <a:rPr sz="2400" spc="-25" dirty="0">
                <a:latin typeface="Times New Roman"/>
                <a:cs typeface="Times New Roman"/>
              </a:rPr>
              <a:t>машины, </a:t>
            </a:r>
            <a:r>
              <a:rPr sz="2400" spc="-30" dirty="0">
                <a:latin typeface="Times New Roman"/>
                <a:cs typeface="Times New Roman"/>
              </a:rPr>
              <a:t>как </a:t>
            </a:r>
            <a:r>
              <a:rPr sz="2400" spc="-20" dirty="0">
                <a:latin typeface="Times New Roman"/>
                <a:cs typeface="Times New Roman"/>
              </a:rPr>
              <a:t>правило,  </a:t>
            </a:r>
            <a:r>
              <a:rPr sz="2400" spc="-25" dirty="0">
                <a:latin typeface="Times New Roman"/>
                <a:cs typeface="Times New Roman"/>
              </a:rPr>
              <a:t>размещаются </a:t>
            </a:r>
            <a:r>
              <a:rPr sz="2400" spc="-15" dirty="0">
                <a:latin typeface="Times New Roman"/>
                <a:cs typeface="Times New Roman"/>
              </a:rPr>
              <a:t>на общей монтажной </a:t>
            </a:r>
            <a:r>
              <a:rPr sz="2400" spc="-40" dirty="0">
                <a:latin typeface="Times New Roman"/>
                <a:cs typeface="Times New Roman"/>
              </a:rPr>
              <a:t>плате,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системную шину  </a:t>
            </a:r>
            <a:r>
              <a:rPr sz="2400" spc="-35" dirty="0">
                <a:latin typeface="Times New Roman"/>
                <a:cs typeface="Times New Roman"/>
              </a:rPr>
              <a:t>часто </a:t>
            </a:r>
            <a:r>
              <a:rPr sz="2400" spc="-40" dirty="0">
                <a:latin typeface="Times New Roman"/>
                <a:cs typeface="Times New Roman"/>
              </a:rPr>
              <a:t>называют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объединительной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шиной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(backplane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bus)</a:t>
            </a:r>
            <a:r>
              <a:rPr sz="2400" spc="-25" dirty="0">
                <a:latin typeface="Times New Roman"/>
                <a:cs typeface="Times New Roman"/>
              </a:rPr>
              <a:t>, </a:t>
            </a:r>
            <a:r>
              <a:rPr sz="2400" spc="-60" dirty="0">
                <a:latin typeface="Times New Roman"/>
                <a:cs typeface="Times New Roman"/>
              </a:rPr>
              <a:t>хотя  </a:t>
            </a:r>
            <a:r>
              <a:rPr sz="2400" spc="-20" dirty="0">
                <a:latin typeface="Times New Roman"/>
                <a:cs typeface="Times New Roman"/>
              </a:rPr>
              <a:t>эти </a:t>
            </a:r>
            <a:r>
              <a:rPr sz="2400" spc="-30" dirty="0">
                <a:latin typeface="Times New Roman"/>
                <a:cs typeface="Times New Roman"/>
              </a:rPr>
              <a:t>термины </a:t>
            </a:r>
            <a:r>
              <a:rPr sz="2400" spc="-25" dirty="0">
                <a:latin typeface="Times New Roman"/>
                <a:cs typeface="Times New Roman"/>
              </a:rPr>
              <a:t>нельзя </a:t>
            </a:r>
            <a:r>
              <a:rPr sz="2400" spc="-35" dirty="0">
                <a:latin typeface="Times New Roman"/>
                <a:cs typeface="Times New Roman"/>
              </a:rPr>
              <a:t>считать </a:t>
            </a:r>
            <a:r>
              <a:rPr sz="2400" spc="-30" dirty="0">
                <a:latin typeface="Times New Roman"/>
                <a:cs typeface="Times New Roman"/>
              </a:rPr>
              <a:t>строго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эквивалентными.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363982"/>
            <a:ext cx="746379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30" dirty="0"/>
              <a:t>Режим </a:t>
            </a:r>
            <a:r>
              <a:rPr dirty="0"/>
              <a:t>ECP </a:t>
            </a:r>
            <a:r>
              <a:rPr b="0" i="1" spc="-5" dirty="0">
                <a:latin typeface="Verdana"/>
                <a:cs typeface="Verdana"/>
              </a:rPr>
              <a:t>(Порт</a:t>
            </a:r>
            <a:r>
              <a:rPr b="0" i="1" spc="-110" dirty="0">
                <a:latin typeface="Verdana"/>
                <a:cs typeface="Verdana"/>
              </a:rPr>
              <a:t> </a:t>
            </a:r>
            <a:r>
              <a:rPr b="0" i="1" dirty="0">
                <a:latin typeface="Verdana"/>
                <a:cs typeface="Verdana"/>
              </a:rPr>
              <a:t>расширенных</a:t>
            </a:r>
          </a:p>
          <a:p>
            <a:pPr algn="ctr">
              <a:lnSpc>
                <a:spcPct val="100000"/>
              </a:lnSpc>
            </a:pPr>
            <a:r>
              <a:rPr b="0" i="1" dirty="0">
                <a:latin typeface="Verdana"/>
                <a:cs typeface="Verdana"/>
              </a:rPr>
              <a:t>возможностей)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87271"/>
            <a:ext cx="236982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Исп</a:t>
            </a:r>
            <a:r>
              <a:rPr sz="3200" i="1" spc="-15" dirty="0">
                <a:latin typeface="Arial"/>
                <a:cs typeface="Arial"/>
              </a:rPr>
              <a:t>о</a:t>
            </a:r>
            <a:r>
              <a:rPr sz="3200" i="1" dirty="0">
                <a:latin typeface="Arial"/>
                <a:cs typeface="Arial"/>
              </a:rPr>
              <a:t>л</a:t>
            </a:r>
            <a:r>
              <a:rPr sz="3200" i="1" spc="-20" dirty="0">
                <a:latin typeface="Arial"/>
                <a:cs typeface="Arial"/>
              </a:rPr>
              <a:t>ь</a:t>
            </a:r>
            <a:r>
              <a:rPr sz="3200" i="1" dirty="0">
                <a:latin typeface="Arial"/>
                <a:cs typeface="Arial"/>
              </a:rPr>
              <a:t>зует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адресацию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5435" y="1787271"/>
            <a:ext cx="621919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98445" algn="l"/>
                <a:tab pos="5979795" algn="l"/>
              </a:tabLst>
            </a:pPr>
            <a:r>
              <a:rPr sz="3200" i="1" dirty="0">
                <a:latin typeface="Arial"/>
                <a:cs typeface="Arial"/>
              </a:rPr>
              <a:t>апп</a:t>
            </a:r>
            <a:r>
              <a:rPr sz="3200" i="1" spc="-15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р</a:t>
            </a:r>
            <a:r>
              <a:rPr sz="3200" i="1" spc="-30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тн</a:t>
            </a:r>
            <a:r>
              <a:rPr sz="3200" i="1" spc="-15" dirty="0">
                <a:latin typeface="Arial"/>
                <a:cs typeface="Arial"/>
              </a:rPr>
              <a:t>о</a:t>
            </a:r>
            <a:r>
              <a:rPr sz="3200" i="1" dirty="0">
                <a:latin typeface="Arial"/>
                <a:cs typeface="Arial"/>
              </a:rPr>
              <a:t>е	кв</a:t>
            </a:r>
            <a:r>
              <a:rPr sz="3200" i="1" spc="-15" dirty="0">
                <a:latin typeface="Arial"/>
                <a:cs typeface="Arial"/>
              </a:rPr>
              <a:t>и</a:t>
            </a:r>
            <a:r>
              <a:rPr sz="3200" i="1" dirty="0">
                <a:latin typeface="Arial"/>
                <a:cs typeface="Arial"/>
              </a:rPr>
              <a:t>т</a:t>
            </a:r>
            <a:r>
              <a:rPr sz="3200" i="1" spc="-15" dirty="0">
                <a:latin typeface="Arial"/>
                <a:cs typeface="Arial"/>
              </a:rPr>
              <a:t>и</a:t>
            </a:r>
            <a:r>
              <a:rPr sz="3200" i="1" dirty="0">
                <a:latin typeface="Arial"/>
                <a:cs typeface="Arial"/>
              </a:rPr>
              <a:t>р</a:t>
            </a:r>
            <a:r>
              <a:rPr sz="3200" i="1" spc="-15" dirty="0">
                <a:latin typeface="Arial"/>
                <a:cs typeface="Arial"/>
              </a:rPr>
              <a:t>о</a:t>
            </a:r>
            <a:r>
              <a:rPr sz="3200" i="1" dirty="0">
                <a:latin typeface="Arial"/>
                <a:cs typeface="Arial"/>
              </a:rPr>
              <a:t>в</a:t>
            </a:r>
            <a:r>
              <a:rPr sz="3200" i="1" spc="-15" dirty="0">
                <a:latin typeface="Arial"/>
                <a:cs typeface="Arial"/>
              </a:rPr>
              <a:t>а</a:t>
            </a:r>
            <a:r>
              <a:rPr sz="3200" i="1" dirty="0">
                <a:latin typeface="Arial"/>
                <a:cs typeface="Arial"/>
              </a:rPr>
              <a:t>ние	и</a:t>
            </a:r>
            <a:endParaRPr sz="320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tabLst>
                <a:tab pos="3635375" algn="l"/>
              </a:tabLst>
            </a:pPr>
            <a:r>
              <a:rPr sz="3200" i="1" spc="-5" dirty="0">
                <a:latin typeface="Arial"/>
                <a:cs typeface="Arial"/>
              </a:rPr>
              <a:t>устройств	</a:t>
            </a:r>
            <a:r>
              <a:rPr sz="3200" i="1" dirty="0">
                <a:latin typeface="Arial"/>
                <a:cs typeface="Arial"/>
              </a:rPr>
              <a:t>(до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6061" y="2274951"/>
            <a:ext cx="9512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latin typeface="Arial"/>
                <a:cs typeface="Arial"/>
              </a:rPr>
              <a:t>12</a:t>
            </a:r>
            <a:r>
              <a:rPr sz="3200" i="1" spc="-5" dirty="0">
                <a:latin typeface="Arial"/>
                <a:cs typeface="Arial"/>
              </a:rPr>
              <a:t>8</a:t>
            </a:r>
            <a:r>
              <a:rPr sz="3200" i="1" dirty="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762630"/>
            <a:ext cx="31203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Дополнительно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распознавание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0042" y="2762630"/>
            <a:ext cx="15748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ct val="100000"/>
              </a:lnSpc>
            </a:pPr>
            <a:r>
              <a:rPr sz="3200" i="1" dirty="0">
                <a:latin typeface="Arial"/>
                <a:cs typeface="Arial"/>
              </a:rPr>
              <a:t>ECP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ошибок,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1725" y="2762630"/>
            <a:ext cx="28860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поддерживает</a:t>
            </a:r>
            <a:endParaRPr sz="320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согласование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738245"/>
            <a:ext cx="898715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скорости </a:t>
            </a:r>
            <a:r>
              <a:rPr sz="3200" i="1" dirty="0">
                <a:latin typeface="Arial"/>
                <a:cs typeface="Arial"/>
              </a:rPr>
              <a:t>и </a:t>
            </a:r>
            <a:r>
              <a:rPr sz="3200" i="1" spc="-5" dirty="0">
                <a:latin typeface="Arial"/>
                <a:cs typeface="Arial"/>
              </a:rPr>
              <a:t>режима передачи, </a:t>
            </a:r>
            <a:r>
              <a:rPr sz="3200" i="1" dirty="0">
                <a:latin typeface="Arial"/>
                <a:cs typeface="Arial"/>
              </a:rPr>
              <a:t>что </a:t>
            </a:r>
            <a:r>
              <a:rPr sz="3200" i="1" spc="-5" dirty="0">
                <a:latin typeface="Arial"/>
                <a:cs typeface="Arial"/>
              </a:rPr>
              <a:t>позволяет  </a:t>
            </a:r>
            <a:r>
              <a:rPr sz="3200" i="1" dirty="0">
                <a:latin typeface="Arial"/>
                <a:cs typeface="Arial"/>
              </a:rPr>
              <a:t>достигать скорость до 4</a:t>
            </a:r>
            <a:r>
              <a:rPr sz="3200" i="1" spc="-14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Мбайт/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0152" y="4302601"/>
            <a:ext cx="2273935" cy="236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35"/>
              </a:lnSpc>
            </a:pPr>
            <a:r>
              <a:rPr sz="3200" i="1" dirty="0">
                <a:latin typeface="Arial"/>
                <a:cs typeface="Arial"/>
              </a:rPr>
              <a:t>с.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1701" y="4437062"/>
            <a:ext cx="2232025" cy="223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6375" y="638175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180212" y="0"/>
                </a:moveTo>
                <a:lnTo>
                  <a:pt x="0" y="180174"/>
                </a:lnTo>
                <a:lnTo>
                  <a:pt x="180212" y="360362"/>
                </a:lnTo>
                <a:lnTo>
                  <a:pt x="180212" y="270268"/>
                </a:lnTo>
                <a:lnTo>
                  <a:pt x="792226" y="270268"/>
                </a:lnTo>
                <a:lnTo>
                  <a:pt x="792226" y="90093"/>
                </a:lnTo>
                <a:lnTo>
                  <a:pt x="180212" y="90093"/>
                </a:lnTo>
                <a:lnTo>
                  <a:pt x="1802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6375" y="638175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792226" y="270268"/>
                </a:moveTo>
                <a:lnTo>
                  <a:pt x="180212" y="270268"/>
                </a:lnTo>
                <a:lnTo>
                  <a:pt x="180212" y="360362"/>
                </a:lnTo>
                <a:lnTo>
                  <a:pt x="0" y="180174"/>
                </a:lnTo>
                <a:lnTo>
                  <a:pt x="180212" y="0"/>
                </a:lnTo>
                <a:lnTo>
                  <a:pt x="180212" y="90093"/>
                </a:lnTo>
                <a:lnTo>
                  <a:pt x="792226" y="90093"/>
                </a:lnTo>
                <a:lnTo>
                  <a:pt x="792226" y="27026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88595"/>
            <a:ext cx="8964485" cy="2921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370" y="3146425"/>
            <a:ext cx="8202930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Системная </a:t>
            </a:r>
            <a:r>
              <a:rPr sz="2400" spc="-30" dirty="0">
                <a:latin typeface="Times New Roman"/>
                <a:cs typeface="Times New Roman"/>
              </a:rPr>
              <a:t>шина </a:t>
            </a: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35" dirty="0">
                <a:latin typeface="Times New Roman"/>
                <a:cs typeface="Times New Roman"/>
              </a:rPr>
              <a:t>состоянии </a:t>
            </a:r>
            <a:r>
              <a:rPr sz="2400" spc="-50" dirty="0">
                <a:latin typeface="Times New Roman"/>
                <a:cs typeface="Times New Roman"/>
              </a:rPr>
              <a:t>содержать </a:t>
            </a:r>
            <a:r>
              <a:rPr sz="2400" spc="-60" dirty="0">
                <a:latin typeface="Times New Roman"/>
                <a:cs typeface="Times New Roman"/>
              </a:rPr>
              <a:t>несколько </a:t>
            </a:r>
            <a:r>
              <a:rPr sz="2400" spc="-40" dirty="0">
                <a:latin typeface="Times New Roman"/>
                <a:cs typeface="Times New Roman"/>
              </a:rPr>
              <a:t>сотен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линий.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30" dirty="0">
                <a:latin typeface="Times New Roman"/>
                <a:cs typeface="Times New Roman"/>
              </a:rPr>
              <a:t>Совокупность линий шины </a:t>
            </a:r>
            <a:r>
              <a:rPr sz="2400" spc="-40" dirty="0">
                <a:latin typeface="Times New Roman"/>
                <a:cs typeface="Times New Roman"/>
              </a:rPr>
              <a:t>можно </a:t>
            </a:r>
            <a:r>
              <a:rPr sz="2400" spc="-45" dirty="0">
                <a:latin typeface="Times New Roman"/>
                <a:cs typeface="Times New Roman"/>
              </a:rPr>
              <a:t>подразделить </a:t>
            </a:r>
            <a:r>
              <a:rPr sz="2400" spc="-15" dirty="0">
                <a:latin typeface="Times New Roman"/>
                <a:cs typeface="Times New Roman"/>
              </a:rPr>
              <a:t>на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три  </a:t>
            </a:r>
            <a:r>
              <a:rPr sz="2400" spc="-40" dirty="0">
                <a:latin typeface="Times New Roman"/>
                <a:cs typeface="Times New Roman"/>
              </a:rPr>
              <a:t>функциональные группы: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шину данных,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шину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адреса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шину 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управления</a:t>
            </a:r>
            <a:r>
              <a:rPr sz="2400" spc="-4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25" dirty="0">
                <a:latin typeface="Times New Roman"/>
                <a:cs typeface="Times New Roman"/>
              </a:rPr>
              <a:t>последней обычно относят </a:t>
            </a:r>
            <a:r>
              <a:rPr sz="2400" spc="-30" dirty="0">
                <a:latin typeface="Times New Roman"/>
                <a:cs typeface="Times New Roman"/>
              </a:rPr>
              <a:t>также </a:t>
            </a:r>
            <a:r>
              <a:rPr sz="2400" spc="-25" dirty="0">
                <a:latin typeface="Times New Roman"/>
                <a:cs typeface="Times New Roman"/>
              </a:rPr>
              <a:t>ли­нии для </a:t>
            </a:r>
            <a:r>
              <a:rPr sz="2400" spc="-55" dirty="0">
                <a:latin typeface="Times New Roman"/>
                <a:cs typeface="Times New Roman"/>
              </a:rPr>
              <a:t>подачи  </a:t>
            </a:r>
            <a:r>
              <a:rPr sz="2400" spc="-35" dirty="0">
                <a:latin typeface="Times New Roman"/>
                <a:cs typeface="Times New Roman"/>
              </a:rPr>
              <a:t>питающего напряжения </a:t>
            </a:r>
            <a:r>
              <a:rPr sz="2400" spc="-20" dirty="0">
                <a:latin typeface="Times New Roman"/>
                <a:cs typeface="Times New Roman"/>
              </a:rPr>
              <a:t>на </a:t>
            </a:r>
            <a:r>
              <a:rPr sz="2400" spc="-45" dirty="0">
                <a:latin typeface="Times New Roman"/>
                <a:cs typeface="Times New Roman"/>
              </a:rPr>
              <a:t>подключаемые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30" dirty="0">
                <a:latin typeface="Times New Roman"/>
                <a:cs typeface="Times New Roman"/>
              </a:rPr>
              <a:t>системной </a:t>
            </a:r>
            <a:r>
              <a:rPr sz="2400" spc="-25" dirty="0">
                <a:latin typeface="Times New Roman"/>
                <a:cs typeface="Times New Roman"/>
              </a:rPr>
              <a:t>шине  </a:t>
            </a:r>
            <a:r>
              <a:rPr sz="2400" spc="-70" dirty="0">
                <a:latin typeface="Times New Roman"/>
                <a:cs typeface="Times New Roman"/>
              </a:rPr>
              <a:t>мо­дули.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83514"/>
            <a:ext cx="813308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 algn="ctr">
              <a:lnSpc>
                <a:spcPct val="100000"/>
              </a:lnSpc>
            </a:pP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ФУНКЦИОНИРОВАНИЕ 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СИСТЕМНОЙ</a:t>
            </a:r>
            <a:r>
              <a:rPr sz="2000" b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6985" indent="457200" algn="just">
              <a:lnSpc>
                <a:spcPct val="150000"/>
              </a:lnSpc>
              <a:spcBef>
                <a:spcPts val="1300"/>
              </a:spcBef>
            </a:pPr>
            <a:r>
              <a:rPr sz="2000" spc="-30" dirty="0">
                <a:latin typeface="Times New Roman"/>
                <a:cs typeface="Times New Roman"/>
              </a:rPr>
              <a:t>Если </a:t>
            </a:r>
            <a:r>
              <a:rPr sz="2000" spc="-40" dirty="0">
                <a:latin typeface="Times New Roman"/>
                <a:cs typeface="Times New Roman"/>
              </a:rPr>
              <a:t>один </a:t>
            </a:r>
            <a:r>
              <a:rPr sz="2000" spc="-15" dirty="0">
                <a:latin typeface="Times New Roman"/>
                <a:cs typeface="Times New Roman"/>
              </a:rPr>
              <a:t>из </a:t>
            </a:r>
            <a:r>
              <a:rPr sz="2000" spc="-45" dirty="0">
                <a:latin typeface="Times New Roman"/>
                <a:cs typeface="Times New Roman"/>
              </a:rPr>
              <a:t>модулей </a:t>
            </a:r>
            <a:r>
              <a:rPr sz="2000" spc="-50" dirty="0">
                <a:latin typeface="Times New Roman"/>
                <a:cs typeface="Times New Roman"/>
              </a:rPr>
              <a:t>хочет </a:t>
            </a:r>
            <a:r>
              <a:rPr sz="2000" spc="-35" dirty="0">
                <a:latin typeface="Times New Roman"/>
                <a:cs typeface="Times New Roman"/>
              </a:rPr>
              <a:t>передать </a:t>
            </a:r>
            <a:r>
              <a:rPr sz="2000" spc="-25" dirty="0">
                <a:latin typeface="Times New Roman"/>
                <a:cs typeface="Times New Roman"/>
              </a:rPr>
              <a:t>данные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5" dirty="0">
                <a:latin typeface="Times New Roman"/>
                <a:cs typeface="Times New Roman"/>
              </a:rPr>
              <a:t>другой, </a:t>
            </a:r>
            <a:r>
              <a:rPr sz="2000" spc="-10" dirty="0">
                <a:latin typeface="Times New Roman"/>
                <a:cs typeface="Times New Roman"/>
              </a:rPr>
              <a:t>он </a:t>
            </a:r>
            <a:r>
              <a:rPr sz="2000" spc="-35" dirty="0">
                <a:latin typeface="Times New Roman"/>
                <a:cs typeface="Times New Roman"/>
              </a:rPr>
              <a:t>должен  </a:t>
            </a:r>
            <a:r>
              <a:rPr sz="2000" spc="-30" dirty="0">
                <a:latin typeface="Times New Roman"/>
                <a:cs typeface="Times New Roman"/>
              </a:rPr>
              <a:t>выполнить </a:t>
            </a:r>
            <a:r>
              <a:rPr sz="2000" spc="-25" dirty="0">
                <a:latin typeface="Times New Roman"/>
                <a:cs typeface="Times New Roman"/>
              </a:rPr>
              <a:t>два </a:t>
            </a:r>
            <a:r>
              <a:rPr sz="2000" spc="-30" dirty="0">
                <a:latin typeface="Times New Roman"/>
                <a:cs typeface="Times New Roman"/>
              </a:rPr>
              <a:t>дей­ствия: </a:t>
            </a:r>
            <a:r>
              <a:rPr sz="2000" spc="-40" dirty="0">
                <a:latin typeface="Times New Roman"/>
                <a:cs typeface="Times New Roman"/>
              </a:rPr>
              <a:t>получить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25" dirty="0">
                <a:latin typeface="Times New Roman"/>
                <a:cs typeface="Times New Roman"/>
              </a:rPr>
              <a:t>свое </a:t>
            </a:r>
            <a:r>
              <a:rPr sz="2000" spc="-35" dirty="0">
                <a:latin typeface="Times New Roman"/>
                <a:cs typeface="Times New Roman"/>
              </a:rPr>
              <a:t>распоряжение </a:t>
            </a:r>
            <a:r>
              <a:rPr sz="2000" spc="-30" dirty="0">
                <a:latin typeface="Times New Roman"/>
                <a:cs typeface="Times New Roman"/>
              </a:rPr>
              <a:t>шину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45" dirty="0">
                <a:latin typeface="Times New Roman"/>
                <a:cs typeface="Times New Roman"/>
              </a:rPr>
              <a:t>передать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по  </a:t>
            </a:r>
            <a:r>
              <a:rPr sz="2000" spc="-25" dirty="0">
                <a:latin typeface="Times New Roman"/>
                <a:cs typeface="Times New Roman"/>
              </a:rPr>
              <a:t>ней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данные.</a:t>
            </a:r>
            <a:endParaRPr sz="2000">
              <a:latin typeface="Times New Roman"/>
              <a:cs typeface="Times New Roman"/>
            </a:endParaRPr>
          </a:p>
          <a:p>
            <a:pPr marL="12700" marR="9525" indent="457200" algn="just">
              <a:lnSpc>
                <a:spcPct val="150000"/>
              </a:lnSpc>
            </a:pPr>
            <a:r>
              <a:rPr sz="2000" spc="-30" dirty="0">
                <a:latin typeface="Times New Roman"/>
                <a:cs typeface="Times New Roman"/>
              </a:rPr>
              <a:t>Если </a:t>
            </a:r>
            <a:r>
              <a:rPr sz="2000" spc="-50" dirty="0">
                <a:latin typeface="Times New Roman"/>
                <a:cs typeface="Times New Roman"/>
              </a:rPr>
              <a:t>какой-то модуль хочет </a:t>
            </a:r>
            <a:r>
              <a:rPr sz="2000" spc="-25" dirty="0">
                <a:latin typeface="Times New Roman"/>
                <a:cs typeface="Times New Roman"/>
              </a:rPr>
              <a:t>получить </a:t>
            </a:r>
            <a:r>
              <a:rPr sz="2000" spc="-30" dirty="0">
                <a:latin typeface="Times New Roman"/>
                <a:cs typeface="Times New Roman"/>
              </a:rPr>
              <a:t>данные </a:t>
            </a:r>
            <a:r>
              <a:rPr sz="2000" spc="-25" dirty="0">
                <a:latin typeface="Times New Roman"/>
                <a:cs typeface="Times New Roman"/>
              </a:rPr>
              <a:t>от </a:t>
            </a:r>
            <a:r>
              <a:rPr sz="2000" spc="-45" dirty="0">
                <a:latin typeface="Times New Roman"/>
                <a:cs typeface="Times New Roman"/>
              </a:rPr>
              <a:t>другого модуля, </a:t>
            </a:r>
            <a:r>
              <a:rPr sz="2000" spc="-30" dirty="0">
                <a:latin typeface="Times New Roman"/>
                <a:cs typeface="Times New Roman"/>
              </a:rPr>
              <a:t>он  </a:t>
            </a:r>
            <a:r>
              <a:rPr sz="2000" spc="-35" dirty="0">
                <a:latin typeface="Times New Roman"/>
                <a:cs typeface="Times New Roman"/>
              </a:rPr>
              <a:t>должен </a:t>
            </a:r>
            <a:r>
              <a:rPr sz="2000" spc="-30" dirty="0">
                <a:latin typeface="Times New Roman"/>
                <a:cs typeface="Times New Roman"/>
              </a:rPr>
              <a:t>получить </a:t>
            </a:r>
            <a:r>
              <a:rPr sz="2000" spc="-20" dirty="0">
                <a:latin typeface="Times New Roman"/>
                <a:cs typeface="Times New Roman"/>
              </a:rPr>
              <a:t>доступ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5" dirty="0">
                <a:latin typeface="Times New Roman"/>
                <a:cs typeface="Times New Roman"/>
              </a:rPr>
              <a:t>шине </a:t>
            </a:r>
            <a:r>
              <a:rPr sz="2000" dirty="0">
                <a:latin typeface="Times New Roman"/>
                <a:cs typeface="Times New Roman"/>
              </a:rPr>
              <a:t>и с помощью соответствующих </a:t>
            </a:r>
            <a:r>
              <a:rPr sz="2000" spc="5" dirty="0">
                <a:latin typeface="Times New Roman"/>
                <a:cs typeface="Times New Roman"/>
              </a:rPr>
              <a:t>линий  управления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20" dirty="0">
                <a:latin typeface="Times New Roman"/>
                <a:cs typeface="Times New Roman"/>
              </a:rPr>
              <a:t>адреса </a:t>
            </a:r>
            <a:r>
              <a:rPr sz="2000" dirty="0">
                <a:latin typeface="Times New Roman"/>
                <a:cs typeface="Times New Roman"/>
              </a:rPr>
              <a:t>передать в </a:t>
            </a:r>
            <a:r>
              <a:rPr sz="2000" spc="-35" dirty="0">
                <a:latin typeface="Times New Roman"/>
                <a:cs typeface="Times New Roman"/>
              </a:rPr>
              <a:t>другой </a:t>
            </a:r>
            <a:r>
              <a:rPr sz="2000" spc="-45" dirty="0">
                <a:latin typeface="Times New Roman"/>
                <a:cs typeface="Times New Roman"/>
              </a:rPr>
              <a:t>модуль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запрос.</a:t>
            </a:r>
            <a:endParaRPr sz="2000">
              <a:latin typeface="Times New Roman"/>
              <a:cs typeface="Times New Roman"/>
            </a:endParaRPr>
          </a:p>
          <a:p>
            <a:pPr marL="457200" algn="ctr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Times New Roman"/>
                <a:cs typeface="Times New Roman"/>
              </a:rPr>
              <a:t>Далее </a:t>
            </a:r>
            <a:r>
              <a:rPr sz="2000" spc="-10" dirty="0">
                <a:latin typeface="Times New Roman"/>
                <a:cs typeface="Times New Roman"/>
              </a:rPr>
              <a:t>он </a:t>
            </a:r>
            <a:r>
              <a:rPr sz="2000" spc="-35" dirty="0">
                <a:latin typeface="Times New Roman"/>
                <a:cs typeface="Times New Roman"/>
              </a:rPr>
              <a:t>должен  ожидать,  </a:t>
            </a:r>
            <a:r>
              <a:rPr sz="2000" spc="-30" dirty="0">
                <a:latin typeface="Times New Roman"/>
                <a:cs typeface="Times New Roman"/>
              </a:rPr>
              <a:t>пока  </a:t>
            </a:r>
            <a:r>
              <a:rPr sz="2000" spc="-45" dirty="0">
                <a:latin typeface="Times New Roman"/>
                <a:cs typeface="Times New Roman"/>
              </a:rPr>
              <a:t>модуль,  </a:t>
            </a:r>
            <a:r>
              <a:rPr sz="2000" spc="-25" dirty="0">
                <a:latin typeface="Times New Roman"/>
                <a:cs typeface="Times New Roman"/>
              </a:rPr>
              <a:t>получивший  </a:t>
            </a:r>
            <a:r>
              <a:rPr sz="2000" spc="-30" dirty="0">
                <a:latin typeface="Times New Roman"/>
                <a:cs typeface="Times New Roman"/>
              </a:rPr>
              <a:t>за­прос,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пошлет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35" dirty="0">
                <a:latin typeface="Times New Roman"/>
                <a:cs typeface="Times New Roman"/>
              </a:rPr>
              <a:t>данные.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2202941"/>
            <a:ext cx="309626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</a:rPr>
              <a:t>УЧЕБНЫЕ</a:t>
            </a:r>
            <a:r>
              <a:rPr sz="2200" spc="-65" dirty="0">
                <a:solidFill>
                  <a:srgbClr val="FF0000"/>
                </a:solidFill>
              </a:rPr>
              <a:t> </a:t>
            </a:r>
            <a:r>
              <a:rPr sz="2200" spc="-20" dirty="0">
                <a:solidFill>
                  <a:srgbClr val="FF0000"/>
                </a:solidFill>
              </a:rPr>
              <a:t>ВОПРОСЫ: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02742" y="2880359"/>
            <a:ext cx="33909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5044" algn="l"/>
                <a:tab pos="1934210" algn="l"/>
              </a:tabLst>
            </a:pPr>
            <a:r>
              <a:rPr sz="2400" spc="-5" dirty="0">
                <a:latin typeface="Tahoma"/>
                <a:cs typeface="Tahoma"/>
              </a:rPr>
              <a:t>Типы	шин:	системная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279" y="2880359"/>
            <a:ext cx="858519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шина,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1844" y="2880359"/>
            <a:ext cx="281813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2400" spc="-5" dirty="0">
                <a:latin typeface="Tahoma"/>
                <a:cs typeface="Tahoma"/>
              </a:rPr>
              <a:t>шина	расширения,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382" y="2880359"/>
            <a:ext cx="81597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ши</a:t>
            </a:r>
            <a:r>
              <a:rPr sz="2400" spc="-15" dirty="0">
                <a:latin typeface="Tahoma"/>
                <a:cs typeface="Tahoma"/>
              </a:rPr>
              <a:t>н</a:t>
            </a:r>
            <a:r>
              <a:rPr sz="2400" dirty="0">
                <a:latin typeface="Tahoma"/>
                <a:cs typeface="Tahoma"/>
              </a:rPr>
              <a:t>ы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6198" y="3611879"/>
            <a:ext cx="76390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схе</a:t>
            </a:r>
            <a:r>
              <a:rPr sz="2400" spc="-10" dirty="0">
                <a:latin typeface="Tahoma"/>
                <a:cs typeface="Tahoma"/>
              </a:rPr>
              <a:t>м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42" y="3246120"/>
            <a:ext cx="7437755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ввода/вывода.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55"/>
              </a:lnSpc>
              <a:tabLst>
                <a:tab pos="2595880" algn="l"/>
                <a:tab pos="4820920" algn="l"/>
                <a:tab pos="5373370" algn="l"/>
              </a:tabLst>
            </a:pPr>
            <a:r>
              <a:rPr sz="2400" dirty="0">
                <a:latin typeface="Tahoma"/>
                <a:cs typeface="Tahoma"/>
              </a:rPr>
              <a:t>Классификации	</a:t>
            </a:r>
            <a:r>
              <a:rPr sz="2400" spc="-5" dirty="0">
                <a:latin typeface="Tahoma"/>
                <a:cs typeface="Tahoma"/>
              </a:rPr>
              <a:t>интерфейсов	и	интерфейсных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Tahoma"/>
                <a:cs typeface="Tahoma"/>
              </a:rPr>
              <a:t>Системные контроллеры </a:t>
            </a:r>
            <a:r>
              <a:rPr sz="2400" spc="-5" dirty="0">
                <a:latin typeface="Tahoma"/>
                <a:cs typeface="Tahoma"/>
              </a:rPr>
              <a:t>(мосты </a:t>
            </a:r>
            <a:r>
              <a:rPr sz="2400" dirty="0">
                <a:latin typeface="Tahoma"/>
                <a:cs typeface="Tahoma"/>
              </a:rPr>
              <a:t>и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концентраторы).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367919"/>
            <a:ext cx="8136255" cy="586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indent="457200" algn="just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Физически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системная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шина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представляет собой 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совокупность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параллельных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электрических</a:t>
            </a:r>
            <a:r>
              <a:rPr sz="2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проводников.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Этими </a:t>
            </a:r>
            <a:r>
              <a:rPr sz="2400" spc="-35" dirty="0">
                <a:latin typeface="Times New Roman"/>
                <a:cs typeface="Times New Roman"/>
              </a:rPr>
              <a:t>проводниками </a:t>
            </a:r>
            <a:r>
              <a:rPr sz="2400" spc="-40" dirty="0">
                <a:latin typeface="Times New Roman"/>
                <a:cs typeface="Times New Roman"/>
              </a:rPr>
              <a:t>служат </a:t>
            </a:r>
            <a:r>
              <a:rPr sz="2400" spc="-20" dirty="0">
                <a:latin typeface="Times New Roman"/>
                <a:cs typeface="Times New Roman"/>
              </a:rPr>
              <a:t>металлические полос­ки </a:t>
            </a:r>
            <a:r>
              <a:rPr sz="2400" spc="-40" dirty="0">
                <a:latin typeface="Times New Roman"/>
                <a:cs typeface="Times New Roman"/>
              </a:rPr>
              <a:t>на  </a:t>
            </a:r>
            <a:r>
              <a:rPr sz="2400" spc="-50" dirty="0">
                <a:latin typeface="Times New Roman"/>
                <a:cs typeface="Times New Roman"/>
              </a:rPr>
              <a:t>печатной </a:t>
            </a:r>
            <a:r>
              <a:rPr sz="2400" spc="-40" dirty="0">
                <a:latin typeface="Times New Roman"/>
                <a:cs typeface="Times New Roman"/>
              </a:rPr>
              <a:t>плате. </a:t>
            </a:r>
            <a:r>
              <a:rPr sz="2400" spc="-30" dirty="0">
                <a:latin typeface="Times New Roman"/>
                <a:cs typeface="Times New Roman"/>
              </a:rPr>
              <a:t>Шина </a:t>
            </a:r>
            <a:r>
              <a:rPr sz="2400" spc="-45" dirty="0">
                <a:latin typeface="Times New Roman"/>
                <a:cs typeface="Times New Roman"/>
              </a:rPr>
              <a:t>подводится </a:t>
            </a:r>
            <a:r>
              <a:rPr sz="2400" spc="-80" dirty="0">
                <a:latin typeface="Times New Roman"/>
                <a:cs typeface="Times New Roman"/>
              </a:rPr>
              <a:t>ко </a:t>
            </a:r>
            <a:r>
              <a:rPr sz="2400" spc="-25" dirty="0">
                <a:latin typeface="Times New Roman"/>
                <a:cs typeface="Times New Roman"/>
              </a:rPr>
              <a:t>всем </a:t>
            </a:r>
            <a:r>
              <a:rPr sz="2400" spc="-55" dirty="0">
                <a:latin typeface="Times New Roman"/>
                <a:cs typeface="Times New Roman"/>
              </a:rPr>
              <a:t>модулям,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40" dirty="0">
                <a:latin typeface="Times New Roman"/>
                <a:cs typeface="Times New Roman"/>
              </a:rPr>
              <a:t>каждый 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из </a:t>
            </a:r>
            <a:r>
              <a:rPr sz="2400" spc="-30" dirty="0">
                <a:latin typeface="Times New Roman"/>
                <a:cs typeface="Times New Roman"/>
              </a:rPr>
              <a:t>них </a:t>
            </a:r>
            <a:r>
              <a:rPr sz="2400" spc="-40" dirty="0">
                <a:latin typeface="Times New Roman"/>
                <a:cs typeface="Times New Roman"/>
              </a:rPr>
              <a:t>подсо­единяется </a:t>
            </a:r>
            <a:r>
              <a:rPr sz="2400" spc="-75" dirty="0">
                <a:latin typeface="Times New Roman"/>
                <a:cs typeface="Times New Roman"/>
              </a:rPr>
              <a:t>ко </a:t>
            </a:r>
            <a:r>
              <a:rPr sz="2400" spc="-25" dirty="0">
                <a:latin typeface="Times New Roman"/>
                <a:cs typeface="Times New Roman"/>
              </a:rPr>
              <a:t>всем или </a:t>
            </a:r>
            <a:r>
              <a:rPr sz="2400" spc="-50" dirty="0">
                <a:latin typeface="Times New Roman"/>
                <a:cs typeface="Times New Roman"/>
              </a:rPr>
              <a:t>некоторым </a:t>
            </a:r>
            <a:r>
              <a:rPr sz="2400" spc="-20" dirty="0">
                <a:latin typeface="Times New Roman"/>
                <a:cs typeface="Times New Roman"/>
              </a:rPr>
              <a:t>ее </a:t>
            </a:r>
            <a:r>
              <a:rPr sz="2400" spc="-30" dirty="0">
                <a:latin typeface="Times New Roman"/>
                <a:cs typeface="Times New Roman"/>
              </a:rPr>
              <a:t>линиям.  </a:t>
            </a:r>
            <a:r>
              <a:rPr sz="2400" spc="-25" dirty="0">
                <a:latin typeface="Times New Roman"/>
                <a:cs typeface="Times New Roman"/>
              </a:rPr>
              <a:t>Если ВМ </a:t>
            </a:r>
            <a:r>
              <a:rPr sz="2400" spc="-45" dirty="0">
                <a:latin typeface="Times New Roman"/>
                <a:cs typeface="Times New Roman"/>
              </a:rPr>
              <a:t>конструктивно </a:t>
            </a:r>
            <a:r>
              <a:rPr sz="2400" spc="-35" dirty="0">
                <a:latin typeface="Times New Roman"/>
                <a:cs typeface="Times New Roman"/>
              </a:rPr>
              <a:t>выполнена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35" dirty="0">
                <a:latin typeface="Times New Roman"/>
                <a:cs typeface="Times New Roman"/>
              </a:rPr>
              <a:t>нескольких </a:t>
            </a:r>
            <a:r>
              <a:rPr sz="2400" spc="-30" dirty="0">
                <a:latin typeface="Times New Roman"/>
                <a:cs typeface="Times New Roman"/>
              </a:rPr>
              <a:t>платах, </a:t>
            </a:r>
            <a:r>
              <a:rPr sz="2400" spc="-70" dirty="0">
                <a:latin typeface="Times New Roman"/>
                <a:cs typeface="Times New Roman"/>
              </a:rPr>
              <a:t>то  </a:t>
            </a:r>
            <a:r>
              <a:rPr sz="2400" spc="-15" dirty="0">
                <a:latin typeface="Times New Roman"/>
                <a:cs typeface="Times New Roman"/>
              </a:rPr>
              <a:t>все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линии </a:t>
            </a:r>
            <a:r>
              <a:rPr sz="2400" spc="-20" dirty="0">
                <a:latin typeface="Times New Roman"/>
                <a:cs typeface="Times New Roman"/>
              </a:rPr>
              <a:t>шины </a:t>
            </a:r>
            <a:r>
              <a:rPr sz="2400" spc="-35" dirty="0">
                <a:latin typeface="Times New Roman"/>
                <a:cs typeface="Times New Roman"/>
              </a:rPr>
              <a:t>выводятся </a:t>
            </a:r>
            <a:r>
              <a:rPr sz="2400" spc="-15" dirty="0">
                <a:latin typeface="Times New Roman"/>
                <a:cs typeface="Times New Roman"/>
              </a:rPr>
              <a:t>на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разъемы, </a:t>
            </a:r>
            <a:r>
              <a:rPr sz="2400" spc="-55" dirty="0">
                <a:latin typeface="Times New Roman"/>
                <a:cs typeface="Times New Roman"/>
              </a:rPr>
              <a:t>которые </a:t>
            </a:r>
            <a:r>
              <a:rPr sz="2400" spc="-35" dirty="0">
                <a:latin typeface="Times New Roman"/>
                <a:cs typeface="Times New Roman"/>
              </a:rPr>
              <a:t>затем  </a:t>
            </a:r>
            <a:r>
              <a:rPr sz="2400" spc="-45" dirty="0">
                <a:latin typeface="Times New Roman"/>
                <a:cs typeface="Times New Roman"/>
              </a:rPr>
              <a:t>объединяются проводниками </a:t>
            </a:r>
            <a:r>
              <a:rPr sz="2400" spc="-20" dirty="0">
                <a:latin typeface="Times New Roman"/>
                <a:cs typeface="Times New Roman"/>
              </a:rPr>
              <a:t>на </a:t>
            </a:r>
            <a:r>
              <a:rPr sz="2400" spc="-30" dirty="0">
                <a:latin typeface="Times New Roman"/>
                <a:cs typeface="Times New Roman"/>
              </a:rPr>
              <a:t>общем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шасси.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2400" spc="-30" dirty="0">
                <a:latin typeface="Times New Roman"/>
                <a:cs typeface="Times New Roman"/>
              </a:rPr>
              <a:t>Среди стандартизированных </a:t>
            </a:r>
            <a:r>
              <a:rPr sz="2400" spc="-25" dirty="0">
                <a:latin typeface="Times New Roman"/>
                <a:cs typeface="Times New Roman"/>
              </a:rPr>
              <a:t>системных </a:t>
            </a:r>
            <a:r>
              <a:rPr sz="2400" spc="-30" dirty="0">
                <a:latin typeface="Times New Roman"/>
                <a:cs typeface="Times New Roman"/>
              </a:rPr>
              <a:t>шин  </a:t>
            </a:r>
            <a:r>
              <a:rPr sz="2400" spc="-25" dirty="0">
                <a:latin typeface="Times New Roman"/>
                <a:cs typeface="Times New Roman"/>
              </a:rPr>
              <a:t>универсальных </a:t>
            </a:r>
            <a:r>
              <a:rPr sz="2400" spc="-15" dirty="0">
                <a:latin typeface="Times New Roman"/>
                <a:cs typeface="Times New Roman"/>
              </a:rPr>
              <a:t>ВМ </a:t>
            </a:r>
            <a:r>
              <a:rPr sz="2400" spc="-30" dirty="0">
                <a:latin typeface="Times New Roman"/>
                <a:cs typeface="Times New Roman"/>
              </a:rPr>
              <a:t>наиболее </a:t>
            </a:r>
            <a:r>
              <a:rPr sz="2400" spc="-20" dirty="0">
                <a:latin typeface="Times New Roman"/>
                <a:cs typeface="Times New Roman"/>
              </a:rPr>
              <a:t>из­вестны шины </a:t>
            </a:r>
            <a:r>
              <a:rPr sz="2400" spc="-25" dirty="0">
                <a:latin typeface="Times New Roman"/>
                <a:cs typeface="Times New Roman"/>
              </a:rPr>
              <a:t>Unibus, Fastbus,  Futurebus, VME, NuBus,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Multibus-H.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9525" indent="450850" algn="just">
              <a:lnSpc>
                <a:spcPct val="100000"/>
              </a:lnSpc>
            </a:pP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Персональные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компьютеры,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как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правило, строятся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на  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основе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системной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шины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стандартах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ISA, 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EISA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или</a:t>
            </a:r>
            <a:r>
              <a:rPr sz="24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МСА.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272" rIns="0" bIns="0" rtlCol="0">
            <a:spAutoFit/>
          </a:bodyPr>
          <a:lstStyle/>
          <a:p>
            <a:pPr marL="2940050">
              <a:lnSpc>
                <a:spcPct val="100000"/>
              </a:lnSpc>
            </a:pP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ИЕРАРХИЯ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949" y="850900"/>
            <a:ext cx="8270240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332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ВЫЧИСЛИТЕЛЬНАЯ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МАШИНА С 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ОДНОЙ</a:t>
            </a:r>
            <a:r>
              <a:rPr sz="2000" b="1" spc="-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ШИНОЙ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40" dirty="0">
                <a:latin typeface="Times New Roman"/>
                <a:cs typeface="Times New Roman"/>
              </a:rPr>
              <a:t>структурах </a:t>
            </a:r>
            <a:r>
              <a:rPr sz="2000" spc="-30" dirty="0">
                <a:latin typeface="Times New Roman"/>
                <a:cs typeface="Times New Roman"/>
              </a:rPr>
              <a:t>взаимосвязей </a:t>
            </a:r>
            <a:r>
              <a:rPr sz="2000" dirty="0">
                <a:latin typeface="Times New Roman"/>
                <a:cs typeface="Times New Roman"/>
              </a:rPr>
              <a:t>с </a:t>
            </a:r>
            <a:r>
              <a:rPr sz="2000" spc="-40" dirty="0">
                <a:latin typeface="Times New Roman"/>
                <a:cs typeface="Times New Roman"/>
              </a:rPr>
              <a:t>одной </a:t>
            </a:r>
            <a:r>
              <a:rPr sz="2000" spc="-30" dirty="0">
                <a:latin typeface="Times New Roman"/>
                <a:cs typeface="Times New Roman"/>
              </a:rPr>
              <a:t>шиной имеется </a:t>
            </a:r>
            <a:r>
              <a:rPr sz="2000" spc="-45" dirty="0">
                <a:latin typeface="Times New Roman"/>
                <a:cs typeface="Times New Roman"/>
              </a:rPr>
              <a:t>одна </a:t>
            </a:r>
            <a:r>
              <a:rPr sz="2000" spc="-35" dirty="0">
                <a:latin typeface="Times New Roman"/>
                <a:cs typeface="Times New Roman"/>
              </a:rPr>
              <a:t>системная </a:t>
            </a:r>
            <a:r>
              <a:rPr sz="2000" spc="-30" dirty="0">
                <a:latin typeface="Times New Roman"/>
                <a:cs typeface="Times New Roman"/>
              </a:rPr>
              <a:t>шина,  </a:t>
            </a:r>
            <a:r>
              <a:rPr sz="2000" spc="-35" dirty="0">
                <a:latin typeface="Times New Roman"/>
                <a:cs typeface="Times New Roman"/>
              </a:rPr>
              <a:t>обеспе­чивающая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обмен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информацией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между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процессором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памятью,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также  между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УВВ,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одной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стороны,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процессором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либо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памятью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—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другой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55" y="2313685"/>
            <a:ext cx="8081264" cy="2097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137" y="5051297"/>
            <a:ext cx="8608695" cy="135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Для 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такого </a:t>
            </a:r>
            <a:r>
              <a:rPr sz="2000" spc="-60" dirty="0">
                <a:solidFill>
                  <a:srgbClr val="0000FF"/>
                </a:solidFill>
                <a:latin typeface="Times New Roman"/>
                <a:cs typeface="Times New Roman"/>
              </a:rPr>
              <a:t>подхода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характерны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простота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низкая</a:t>
            </a:r>
            <a:r>
              <a:rPr sz="2000" spc="-2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стоимость.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994"/>
              </a:spcBef>
            </a:pP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Однако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одношинная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организация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не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в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состоянии обеспечить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высокие 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интенсивность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скорость транзакций,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причем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«узким местом»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становится 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именно</a:t>
            </a:r>
            <a:r>
              <a:rPr sz="200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шина.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54813"/>
            <a:ext cx="8560435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020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Times New Roman"/>
                <a:cs typeface="Times New Roman"/>
              </a:rPr>
              <a:t>ВЫЧИСЛИТЕЛЬНАЯ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МАШИНА </a:t>
            </a:r>
            <a:r>
              <a:rPr sz="1800" spc="-5" dirty="0">
                <a:solidFill>
                  <a:srgbClr val="00AF50"/>
                </a:solidFill>
                <a:latin typeface="Times New Roman"/>
                <a:cs typeface="Times New Roman"/>
              </a:rPr>
              <a:t>С </a:t>
            </a:r>
            <a:r>
              <a:rPr sz="1800" spc="-30" dirty="0">
                <a:solidFill>
                  <a:srgbClr val="00AF50"/>
                </a:solidFill>
                <a:latin typeface="Times New Roman"/>
                <a:cs typeface="Times New Roman"/>
              </a:rPr>
              <a:t>ДВУМЯ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ВИДАМИ</a:t>
            </a:r>
            <a:r>
              <a:rPr sz="18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AF50"/>
                </a:solidFill>
                <a:latin typeface="Times New Roman"/>
                <a:cs typeface="Times New Roman"/>
              </a:rPr>
              <a:t>ШИН</a:t>
            </a:r>
            <a:endParaRPr sz="18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1800" b="0" spc="-60" dirty="0">
                <a:latin typeface="Times New Roman"/>
                <a:cs typeface="Times New Roman"/>
              </a:rPr>
              <a:t>Хотя </a:t>
            </a:r>
            <a:r>
              <a:rPr sz="1800" b="0" spc="-30" dirty="0">
                <a:latin typeface="Times New Roman"/>
                <a:cs typeface="Times New Roman"/>
              </a:rPr>
              <a:t>контроллеры </a:t>
            </a:r>
            <a:r>
              <a:rPr sz="1800" b="0" spc="-15" dirty="0">
                <a:latin typeface="Times New Roman"/>
                <a:cs typeface="Times New Roman"/>
              </a:rPr>
              <a:t>устройств </a:t>
            </a:r>
            <a:r>
              <a:rPr sz="1800" b="0" spc="-35" dirty="0">
                <a:latin typeface="Times New Roman"/>
                <a:cs typeface="Times New Roman"/>
              </a:rPr>
              <a:t>ввода/вывода </a:t>
            </a:r>
            <a:r>
              <a:rPr sz="1800" b="0" spc="-20" dirty="0">
                <a:latin typeface="Times New Roman"/>
                <a:cs typeface="Times New Roman"/>
              </a:rPr>
              <a:t>(УВВ) </a:t>
            </a:r>
            <a:r>
              <a:rPr sz="1800" b="0" spc="-15" dirty="0">
                <a:latin typeface="Times New Roman"/>
                <a:cs typeface="Times New Roman"/>
              </a:rPr>
              <a:t>могут </a:t>
            </a:r>
            <a:r>
              <a:rPr sz="1800" b="0" spc="-20" dirty="0">
                <a:latin typeface="Times New Roman"/>
                <a:cs typeface="Times New Roman"/>
              </a:rPr>
              <a:t>быть </a:t>
            </a:r>
            <a:r>
              <a:rPr sz="1800" b="0" spc="-30" dirty="0">
                <a:latin typeface="Times New Roman"/>
                <a:cs typeface="Times New Roman"/>
              </a:rPr>
              <a:t>подсоединены  </a:t>
            </a:r>
            <a:r>
              <a:rPr sz="1800" b="0" spc="-25" dirty="0">
                <a:latin typeface="Times New Roman"/>
                <a:cs typeface="Times New Roman"/>
              </a:rPr>
              <a:t>не­посредственно </a:t>
            </a:r>
            <a:r>
              <a:rPr sz="1800" b="0" dirty="0">
                <a:latin typeface="Times New Roman"/>
                <a:cs typeface="Times New Roman"/>
              </a:rPr>
              <a:t>к </a:t>
            </a:r>
            <a:r>
              <a:rPr sz="1800" b="0" spc="-25" dirty="0">
                <a:latin typeface="Times New Roman"/>
                <a:cs typeface="Times New Roman"/>
              </a:rPr>
              <a:t>системной </a:t>
            </a:r>
            <a:r>
              <a:rPr sz="1800" b="0" spc="-20" dirty="0">
                <a:latin typeface="Times New Roman"/>
                <a:cs typeface="Times New Roman"/>
              </a:rPr>
              <a:t>шине, </a:t>
            </a:r>
            <a:r>
              <a:rPr sz="1800" b="0" spc="-30" dirty="0">
                <a:latin typeface="Times New Roman"/>
                <a:cs typeface="Times New Roman"/>
              </a:rPr>
              <a:t>больший эффект </a:t>
            </a:r>
            <a:r>
              <a:rPr sz="1800" b="0" spc="-20" dirty="0">
                <a:latin typeface="Times New Roman"/>
                <a:cs typeface="Times New Roman"/>
              </a:rPr>
              <a:t>достигается </a:t>
            </a:r>
            <a:r>
              <a:rPr sz="1800" b="0" spc="-30" dirty="0">
                <a:latin typeface="Times New Roman"/>
                <a:cs typeface="Times New Roman"/>
              </a:rPr>
              <a:t>применением од­ной  </a:t>
            </a:r>
            <a:r>
              <a:rPr sz="1800" b="0" spc="-15" dirty="0">
                <a:latin typeface="Times New Roman"/>
                <a:cs typeface="Times New Roman"/>
              </a:rPr>
              <a:t>или </a:t>
            </a:r>
            <a:r>
              <a:rPr sz="1800" b="0" spc="-25" dirty="0">
                <a:latin typeface="Times New Roman"/>
                <a:cs typeface="Times New Roman"/>
              </a:rPr>
              <a:t>нескольких </a:t>
            </a:r>
            <a:r>
              <a:rPr sz="1800" b="0" spc="-10" dirty="0">
                <a:latin typeface="Times New Roman"/>
                <a:cs typeface="Times New Roman"/>
              </a:rPr>
              <a:t>шин</a:t>
            </a:r>
            <a:r>
              <a:rPr sz="1800" b="0" spc="-100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ввода/вывода.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252473"/>
            <a:ext cx="8563610" cy="164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0" algn="just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УВВ </a:t>
            </a:r>
            <a:r>
              <a:rPr sz="1800" spc="-30" dirty="0">
                <a:latin typeface="Times New Roman"/>
                <a:cs typeface="Times New Roman"/>
              </a:rPr>
              <a:t>подключаются </a:t>
            </a:r>
            <a:r>
              <a:rPr sz="1800" dirty="0">
                <a:latin typeface="Times New Roman"/>
                <a:cs typeface="Times New Roman"/>
              </a:rPr>
              <a:t>к </a:t>
            </a:r>
            <a:r>
              <a:rPr sz="1800" spc="-15" dirty="0">
                <a:latin typeface="Times New Roman"/>
                <a:cs typeface="Times New Roman"/>
              </a:rPr>
              <a:t>шинам </a:t>
            </a:r>
            <a:r>
              <a:rPr sz="1800" spc="-30" dirty="0">
                <a:latin typeface="Times New Roman"/>
                <a:cs typeface="Times New Roman"/>
              </a:rPr>
              <a:t>ввода/вывода, </a:t>
            </a:r>
            <a:r>
              <a:rPr sz="1800" spc="-40" dirty="0">
                <a:latin typeface="Times New Roman"/>
                <a:cs typeface="Times New Roman"/>
              </a:rPr>
              <a:t>которые </a:t>
            </a:r>
            <a:r>
              <a:rPr sz="1800" spc="-25" dirty="0">
                <a:latin typeface="Times New Roman"/>
                <a:cs typeface="Times New Roman"/>
              </a:rPr>
              <a:t>берут </a:t>
            </a:r>
            <a:r>
              <a:rPr sz="1800" spc="-15" dirty="0">
                <a:latin typeface="Times New Roman"/>
                <a:cs typeface="Times New Roman"/>
              </a:rPr>
              <a:t>на </a:t>
            </a:r>
            <a:r>
              <a:rPr sz="1800" spc="-20" dirty="0">
                <a:latin typeface="Times New Roman"/>
                <a:cs typeface="Times New Roman"/>
              </a:rPr>
              <a:t>себя </a:t>
            </a:r>
            <a:r>
              <a:rPr sz="1800" spc="-10" dirty="0">
                <a:latin typeface="Times New Roman"/>
                <a:cs typeface="Times New Roman"/>
              </a:rPr>
              <a:t>основной  </a:t>
            </a:r>
            <a:r>
              <a:rPr sz="1800" spc="-15" dirty="0">
                <a:latin typeface="Times New Roman"/>
                <a:cs typeface="Times New Roman"/>
              </a:rPr>
              <a:t>трафик, </a:t>
            </a:r>
            <a:r>
              <a:rPr sz="1800" spc="-10" dirty="0">
                <a:latin typeface="Times New Roman"/>
                <a:cs typeface="Times New Roman"/>
              </a:rPr>
              <a:t>не </a:t>
            </a:r>
            <a:r>
              <a:rPr sz="1800" spc="-20" dirty="0">
                <a:latin typeface="Times New Roman"/>
                <a:cs typeface="Times New Roman"/>
              </a:rPr>
              <a:t>связанный </a:t>
            </a:r>
            <a:r>
              <a:rPr sz="1800" dirty="0">
                <a:latin typeface="Times New Roman"/>
                <a:cs typeface="Times New Roman"/>
              </a:rPr>
              <a:t>с </a:t>
            </a:r>
            <a:r>
              <a:rPr sz="1800" spc="-40" dirty="0">
                <a:latin typeface="Times New Roman"/>
                <a:cs typeface="Times New Roman"/>
              </a:rPr>
              <a:t>выходом </a:t>
            </a:r>
            <a:r>
              <a:rPr sz="1800" spc="-30" dirty="0">
                <a:latin typeface="Times New Roman"/>
                <a:cs typeface="Times New Roman"/>
              </a:rPr>
              <a:t>на </a:t>
            </a:r>
            <a:r>
              <a:rPr sz="1800" spc="-40" dirty="0">
                <a:latin typeface="Times New Roman"/>
                <a:cs typeface="Times New Roman"/>
              </a:rPr>
              <a:t>процессор или </a:t>
            </a:r>
            <a:r>
              <a:rPr sz="1800" spc="-45" dirty="0">
                <a:latin typeface="Times New Roman"/>
                <a:cs typeface="Times New Roman"/>
              </a:rPr>
              <a:t>память. </a:t>
            </a:r>
            <a:r>
              <a:rPr sz="1800" i="1" spc="-45" dirty="0">
                <a:latin typeface="Times New Roman"/>
                <a:cs typeface="Times New Roman"/>
              </a:rPr>
              <a:t>Адаптеры </a:t>
            </a:r>
            <a:r>
              <a:rPr sz="1800" i="1" spc="-35" dirty="0">
                <a:latin typeface="Times New Roman"/>
                <a:cs typeface="Times New Roman"/>
              </a:rPr>
              <a:t>шин </a:t>
            </a:r>
            <a:r>
              <a:rPr sz="1800" spc="-55" dirty="0">
                <a:latin typeface="Times New Roman"/>
                <a:cs typeface="Times New Roman"/>
              </a:rPr>
              <a:t>обеспечивают  буферизацию </a:t>
            </a:r>
            <a:r>
              <a:rPr sz="1800" spc="-45" dirty="0">
                <a:latin typeface="Times New Roman"/>
                <a:cs typeface="Times New Roman"/>
              </a:rPr>
              <a:t>данных </a:t>
            </a:r>
            <a:r>
              <a:rPr sz="1800" spc="-40" dirty="0">
                <a:latin typeface="Times New Roman"/>
                <a:cs typeface="Times New Roman"/>
              </a:rPr>
              <a:t>при </a:t>
            </a:r>
            <a:r>
              <a:rPr sz="1800" spc="-25" dirty="0">
                <a:latin typeface="Times New Roman"/>
                <a:cs typeface="Times New Roman"/>
              </a:rPr>
              <a:t>их </a:t>
            </a:r>
            <a:r>
              <a:rPr sz="1800" spc="-35" dirty="0">
                <a:latin typeface="Times New Roman"/>
                <a:cs typeface="Times New Roman"/>
              </a:rPr>
              <a:t>пересылке </a:t>
            </a:r>
            <a:r>
              <a:rPr sz="1800" spc="-40" dirty="0">
                <a:latin typeface="Times New Roman"/>
                <a:cs typeface="Times New Roman"/>
              </a:rPr>
              <a:t>между системной </a:t>
            </a:r>
            <a:r>
              <a:rPr sz="1800" spc="-35" dirty="0">
                <a:latin typeface="Times New Roman"/>
                <a:cs typeface="Times New Roman"/>
              </a:rPr>
              <a:t>шиной </a:t>
            </a:r>
            <a:r>
              <a:rPr sz="1800" spc="-5" dirty="0">
                <a:latin typeface="Times New Roman"/>
                <a:cs typeface="Times New Roman"/>
              </a:rPr>
              <a:t>и </a:t>
            </a:r>
            <a:r>
              <a:rPr sz="1800" spc="-50" dirty="0">
                <a:latin typeface="Times New Roman"/>
                <a:cs typeface="Times New Roman"/>
              </a:rPr>
              <a:t>контроллерами </a:t>
            </a:r>
            <a:r>
              <a:rPr sz="1800" spc="-35" dirty="0">
                <a:latin typeface="Times New Roman"/>
                <a:cs typeface="Times New Roman"/>
              </a:rPr>
              <a:t>УВВ.  Это </a:t>
            </a:r>
            <a:r>
              <a:rPr sz="1800" spc="-45" dirty="0">
                <a:latin typeface="Times New Roman"/>
                <a:cs typeface="Times New Roman"/>
              </a:rPr>
              <a:t>позволяет </a:t>
            </a:r>
            <a:r>
              <a:rPr sz="1800" spc="-20" dirty="0">
                <a:latin typeface="Times New Roman"/>
                <a:cs typeface="Times New Roman"/>
              </a:rPr>
              <a:t>ВМ </a:t>
            </a:r>
            <a:r>
              <a:rPr sz="1800" spc="-50" dirty="0">
                <a:latin typeface="Times New Roman"/>
                <a:cs typeface="Times New Roman"/>
              </a:rPr>
              <a:t>под­держивать </a:t>
            </a:r>
            <a:r>
              <a:rPr sz="1800" spc="-45" dirty="0">
                <a:latin typeface="Times New Roman"/>
                <a:cs typeface="Times New Roman"/>
              </a:rPr>
              <a:t>работу </a:t>
            </a:r>
            <a:r>
              <a:rPr sz="1800" spc="-40" dirty="0">
                <a:latin typeface="Times New Roman"/>
                <a:cs typeface="Times New Roman"/>
              </a:rPr>
              <a:t>множества </a:t>
            </a:r>
            <a:r>
              <a:rPr sz="1800" spc="-35" dirty="0">
                <a:latin typeface="Times New Roman"/>
                <a:cs typeface="Times New Roman"/>
              </a:rPr>
              <a:t>устройств </a:t>
            </a:r>
            <a:r>
              <a:rPr sz="1800" spc="-45" dirty="0">
                <a:latin typeface="Times New Roman"/>
                <a:cs typeface="Times New Roman"/>
              </a:rPr>
              <a:t>ввода/вывода </a:t>
            </a:r>
            <a:r>
              <a:rPr sz="1800" spc="-5" dirty="0">
                <a:latin typeface="Times New Roman"/>
                <a:cs typeface="Times New Roman"/>
              </a:rPr>
              <a:t>и  </a:t>
            </a:r>
            <a:r>
              <a:rPr sz="1800" spc="-40" dirty="0">
                <a:latin typeface="Times New Roman"/>
                <a:cs typeface="Times New Roman"/>
              </a:rPr>
              <a:t>одновременно «развязать» </a:t>
            </a:r>
            <a:r>
              <a:rPr sz="1800" spc="-35" dirty="0">
                <a:latin typeface="Times New Roman"/>
                <a:cs typeface="Times New Roman"/>
              </a:rPr>
              <a:t>обмен </a:t>
            </a:r>
            <a:r>
              <a:rPr sz="1800" spc="-40" dirty="0">
                <a:latin typeface="Times New Roman"/>
                <a:cs typeface="Times New Roman"/>
              </a:rPr>
              <a:t>информацией </a:t>
            </a:r>
            <a:r>
              <a:rPr sz="1800" spc="-25" dirty="0">
                <a:latin typeface="Times New Roman"/>
                <a:cs typeface="Times New Roman"/>
              </a:rPr>
              <a:t>по </a:t>
            </a:r>
            <a:r>
              <a:rPr sz="1800" spc="-35" dirty="0">
                <a:latin typeface="Times New Roman"/>
                <a:cs typeface="Times New Roman"/>
              </a:rPr>
              <a:t>тракту процессор-память </a:t>
            </a:r>
            <a:r>
              <a:rPr sz="1800" dirty="0">
                <a:latin typeface="Times New Roman"/>
                <a:cs typeface="Times New Roman"/>
              </a:rPr>
              <a:t>и </a:t>
            </a:r>
            <a:r>
              <a:rPr sz="1800" spc="-35" dirty="0">
                <a:latin typeface="Times New Roman"/>
                <a:cs typeface="Times New Roman"/>
              </a:rPr>
              <a:t>обмен  </a:t>
            </a:r>
            <a:r>
              <a:rPr sz="1800" spc="-40" dirty="0">
                <a:latin typeface="Times New Roman"/>
                <a:cs typeface="Times New Roman"/>
              </a:rPr>
              <a:t>информацией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УВВ.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9982" y="2924962"/>
            <a:ext cx="6384036" cy="2845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5828893"/>
            <a:ext cx="848804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Подобная </a:t>
            </a:r>
            <a:r>
              <a:rPr sz="1400" spc="-40" dirty="0">
                <a:solidFill>
                  <a:srgbClr val="0000FF"/>
                </a:solidFill>
                <a:latin typeface="Times New Roman"/>
                <a:cs typeface="Times New Roman"/>
              </a:rPr>
              <a:t>схема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существенно снижает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нагрузку 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скоростную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шину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«процес­сор-память»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способствует 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повышению общей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производительности </a:t>
            </a:r>
            <a:r>
              <a:rPr sz="1400" spc="-20" dirty="0">
                <a:solidFill>
                  <a:srgbClr val="0000FF"/>
                </a:solidFill>
                <a:latin typeface="Times New Roman"/>
                <a:cs typeface="Times New Roman"/>
              </a:rPr>
              <a:t>ВМ.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В </a:t>
            </a:r>
            <a:r>
              <a:rPr sz="1400" spc="-40" dirty="0">
                <a:solidFill>
                  <a:srgbClr val="0000FF"/>
                </a:solidFill>
                <a:latin typeface="Times New Roman"/>
                <a:cs typeface="Times New Roman"/>
              </a:rPr>
              <a:t>каче­стве </a:t>
            </a:r>
            <a:r>
              <a:rPr sz="1400" spc="-20" dirty="0">
                <a:solidFill>
                  <a:srgbClr val="0000FF"/>
                </a:solidFill>
                <a:latin typeface="Times New Roman"/>
                <a:cs typeface="Times New Roman"/>
              </a:rPr>
              <a:t>примера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можно </a:t>
            </a:r>
            <a:r>
              <a:rPr sz="1400" spc="-20" dirty="0">
                <a:solidFill>
                  <a:srgbClr val="0000FF"/>
                </a:solidFill>
                <a:latin typeface="Times New Roman"/>
                <a:cs typeface="Times New Roman"/>
              </a:rPr>
              <a:t>привести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вычислительную машину </a:t>
            </a:r>
            <a:r>
              <a:rPr sz="1400" spc="-20" dirty="0">
                <a:solidFill>
                  <a:srgbClr val="0000FF"/>
                </a:solidFill>
                <a:latin typeface="Times New Roman"/>
                <a:cs typeface="Times New Roman"/>
              </a:rPr>
              <a:t>Apple 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Macintosh II, </a:t>
            </a:r>
            <a:r>
              <a:rPr sz="1400" spc="-40" dirty="0">
                <a:solidFill>
                  <a:srgbClr val="0000FF"/>
                </a:solidFill>
                <a:latin typeface="Times New Roman"/>
                <a:cs typeface="Times New Roman"/>
              </a:rPr>
              <a:t>где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роль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шины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«процессор-память»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играет шина NuBus. </a:t>
            </a:r>
            <a:r>
              <a:rPr sz="1400" spc="-40" dirty="0">
                <a:solidFill>
                  <a:srgbClr val="0000FF"/>
                </a:solidFill>
                <a:latin typeface="Times New Roman"/>
                <a:cs typeface="Times New Roman"/>
              </a:rPr>
              <a:t>Кроме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процессора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памяти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к </a:t>
            </a:r>
            <a:r>
              <a:rPr sz="1400" spc="-15" dirty="0">
                <a:solidFill>
                  <a:srgbClr val="0000FF"/>
                </a:solidFill>
                <a:latin typeface="Times New Roman"/>
                <a:cs typeface="Times New Roman"/>
              </a:rPr>
              <a:t>ней 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подключаются</a:t>
            </a:r>
            <a:r>
              <a:rPr sz="1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некоторые</a:t>
            </a:r>
            <a:r>
              <a:rPr sz="1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Times New Roman"/>
                <a:cs typeface="Times New Roman"/>
              </a:rPr>
              <a:t>УВВ.</a:t>
            </a:r>
            <a:r>
              <a:rPr sz="1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Прочие</a:t>
            </a:r>
            <a:r>
              <a:rPr sz="1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устройства</a:t>
            </a:r>
            <a:r>
              <a:rPr sz="1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ввода/вывода</a:t>
            </a:r>
            <a:r>
              <a:rPr sz="1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подключа­ются</a:t>
            </a:r>
            <a:r>
              <a:rPr sz="1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1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шине</a:t>
            </a:r>
            <a:r>
              <a:rPr sz="1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SCSI</a:t>
            </a:r>
            <a:r>
              <a:rPr sz="1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Bus.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08" y="225805"/>
            <a:ext cx="855408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ВЫЧИСЛИТЕЛЬНАЯ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МАШИНА С ТРЕМЯ ВИДАМИ</a:t>
            </a:r>
            <a:r>
              <a:rPr sz="2000" b="1" spc="-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Для </a:t>
            </a:r>
            <a:r>
              <a:rPr sz="2000" spc="-35" dirty="0">
                <a:latin typeface="Times New Roman"/>
                <a:cs typeface="Times New Roman"/>
              </a:rPr>
              <a:t>подключения </a:t>
            </a:r>
            <a:r>
              <a:rPr sz="2000" spc="-30" dirty="0">
                <a:latin typeface="Times New Roman"/>
                <a:cs typeface="Times New Roman"/>
              </a:rPr>
              <a:t>быстродействующих </a:t>
            </a:r>
            <a:r>
              <a:rPr sz="2000" spc="-25" dirty="0">
                <a:latin typeface="Times New Roman"/>
                <a:cs typeface="Times New Roman"/>
              </a:rPr>
              <a:t>периферийных </a:t>
            </a:r>
            <a:r>
              <a:rPr sz="2000" spc="-20" dirty="0">
                <a:latin typeface="Times New Roman"/>
                <a:cs typeface="Times New Roman"/>
              </a:rPr>
              <a:t>устройств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25" dirty="0">
                <a:latin typeface="Times New Roman"/>
                <a:cs typeface="Times New Roman"/>
              </a:rPr>
              <a:t>систему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может </a:t>
            </a:r>
            <a:r>
              <a:rPr sz="2000" spc="-20" dirty="0">
                <a:latin typeface="Times New Roman"/>
                <a:cs typeface="Times New Roman"/>
              </a:rPr>
              <a:t>быть </a:t>
            </a:r>
            <a:r>
              <a:rPr sz="2000" spc="-25" dirty="0">
                <a:latin typeface="Times New Roman"/>
                <a:cs typeface="Times New Roman"/>
              </a:rPr>
              <a:t>добавлена </a:t>
            </a:r>
            <a:r>
              <a:rPr sz="2000" spc="-30" dirty="0">
                <a:latin typeface="Times New Roman"/>
                <a:cs typeface="Times New Roman"/>
              </a:rPr>
              <a:t>высокоскоростная </a:t>
            </a:r>
            <a:r>
              <a:rPr sz="2000" spc="-20" dirty="0">
                <a:latin typeface="Times New Roman"/>
                <a:cs typeface="Times New Roman"/>
              </a:rPr>
              <a:t>шина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расширения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43" y="1204341"/>
            <a:ext cx="8523097" cy="410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939" y="5499100"/>
            <a:ext cx="8705850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Шины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ввода/вывода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подключаются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шине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расширения,</a:t>
            </a:r>
            <a:r>
              <a:rPr sz="20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уже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нее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через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адап­тер 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000" spc="-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шине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«процессор-память».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Схема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еще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более снижает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нагрузку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шину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«про­цессор-память».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Такую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организацию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шин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называют </a:t>
            </a:r>
            <a:r>
              <a:rPr sz="200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архитектурой</a:t>
            </a:r>
            <a:r>
              <a:rPr sz="20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«пристрой­кой»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(mezzanine</a:t>
            </a:r>
            <a:r>
              <a:rPr sz="20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architecture)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261" y="225805"/>
            <a:ext cx="43180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923" y="802132"/>
            <a:ext cx="254762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2895" algn="l"/>
              </a:tabLst>
            </a:pPr>
            <a:r>
              <a:rPr sz="2000" spc="-10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ы</a:t>
            </a:r>
            <a:r>
              <a:rPr sz="2000" spc="-15" dirty="0">
                <a:latin typeface="Times New Roman"/>
                <a:cs typeface="Times New Roman"/>
              </a:rPr>
              <a:t>с</a:t>
            </a:r>
            <a:r>
              <a:rPr sz="2000" dirty="0">
                <a:latin typeface="Times New Roman"/>
                <a:cs typeface="Times New Roman"/>
              </a:rPr>
              <a:t>т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35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л</a:t>
            </a:r>
            <a:r>
              <a:rPr sz="2000" spc="-15" dirty="0">
                <a:latin typeface="Times New Roman"/>
                <a:cs typeface="Times New Roman"/>
              </a:rPr>
              <a:t>е</a:t>
            </a:r>
            <a:r>
              <a:rPr sz="2000" spc="-20" dirty="0">
                <a:latin typeface="Times New Roman"/>
                <a:cs typeface="Times New Roman"/>
              </a:rPr>
              <a:t>н</a:t>
            </a:r>
            <a:r>
              <a:rPr sz="2000" spc="-3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я	</a:t>
            </a:r>
            <a:r>
              <a:rPr sz="2000" spc="-35" dirty="0">
                <a:latin typeface="Times New Roman"/>
                <a:cs typeface="Times New Roman"/>
              </a:rPr>
              <a:t>в</a:t>
            </a:r>
            <a:r>
              <a:rPr sz="2000" spc="-50" dirty="0">
                <a:latin typeface="Times New Roman"/>
                <a:cs typeface="Times New Roman"/>
              </a:rPr>
              <a:t>е</a:t>
            </a:r>
            <a:r>
              <a:rPr sz="2000" spc="-25" dirty="0">
                <a:latin typeface="Times New Roman"/>
                <a:cs typeface="Times New Roman"/>
              </a:rPr>
              <a:t>д</a:t>
            </a:r>
            <a:r>
              <a:rPr sz="2000" spc="-30" dirty="0">
                <a:latin typeface="Times New Roman"/>
                <a:cs typeface="Times New Roman"/>
              </a:rPr>
              <a:t>у</a:t>
            </a:r>
            <a:r>
              <a:rPr sz="2000" spc="-10" dirty="0">
                <a:latin typeface="Times New Roman"/>
                <a:cs typeface="Times New Roman"/>
              </a:rPr>
              <a:t>щ</a:t>
            </a:r>
            <a:r>
              <a:rPr sz="2000" spc="-3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802132"/>
            <a:ext cx="136906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Любая  </a:t>
            </a:r>
            <a:r>
              <a:rPr sz="2000" spc="-30" dirty="0">
                <a:latin typeface="Times New Roman"/>
                <a:cs typeface="Times New Roman"/>
              </a:rPr>
              <a:t>ус</a:t>
            </a:r>
            <a:r>
              <a:rPr sz="2000" dirty="0">
                <a:latin typeface="Times New Roman"/>
                <a:cs typeface="Times New Roman"/>
              </a:rPr>
              <a:t>т</a:t>
            </a:r>
            <a:r>
              <a:rPr sz="2000" spc="-20" dirty="0">
                <a:latin typeface="Times New Roman"/>
                <a:cs typeface="Times New Roman"/>
              </a:rPr>
              <a:t>рой</a:t>
            </a:r>
            <a:r>
              <a:rPr sz="2000" spc="-30" dirty="0">
                <a:latin typeface="Times New Roman"/>
                <a:cs typeface="Times New Roman"/>
              </a:rPr>
              <a:t>с</a:t>
            </a:r>
            <a:r>
              <a:rPr sz="2000" spc="-25" dirty="0">
                <a:latin typeface="Times New Roman"/>
                <a:cs typeface="Times New Roman"/>
              </a:rPr>
              <a:t>т</a:t>
            </a:r>
            <a:r>
              <a:rPr sz="2000" spc="-35" dirty="0">
                <a:latin typeface="Times New Roman"/>
                <a:cs typeface="Times New Roman"/>
              </a:rPr>
              <a:t>в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110" y="802132"/>
            <a:ext cx="586549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4780" algn="l"/>
                <a:tab pos="1865630" algn="l"/>
                <a:tab pos="2647950" algn="l"/>
                <a:tab pos="4039870" algn="l"/>
              </a:tabLst>
            </a:pPr>
            <a:r>
              <a:rPr sz="2000" spc="-20" dirty="0">
                <a:latin typeface="Times New Roman"/>
                <a:cs typeface="Times New Roman"/>
              </a:rPr>
              <a:t>транзакция	</a:t>
            </a:r>
            <a:r>
              <a:rPr sz="2000" spc="-15" dirty="0">
                <a:latin typeface="Times New Roman"/>
                <a:cs typeface="Times New Roman"/>
              </a:rPr>
              <a:t>на	шине	</a:t>
            </a:r>
            <a:r>
              <a:rPr sz="2000" spc="-30" dirty="0">
                <a:latin typeface="Times New Roman"/>
                <a:cs typeface="Times New Roman"/>
              </a:rPr>
              <a:t>начинается	</a:t>
            </a:r>
            <a:r>
              <a:rPr sz="2000" dirty="0">
                <a:latin typeface="Times New Roman"/>
                <a:cs typeface="Times New Roman"/>
              </a:rPr>
              <a:t>с</a:t>
            </a:r>
            <a:endParaRPr sz="20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tabLst>
                <a:tab pos="1377950" algn="l"/>
                <a:tab pos="2946400" algn="l"/>
                <a:tab pos="3772535" algn="l"/>
                <a:tab pos="4989195" algn="l"/>
              </a:tabLst>
            </a:pP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25" dirty="0">
                <a:latin typeface="Times New Roman"/>
                <a:cs typeface="Times New Roman"/>
              </a:rPr>
              <a:t>д</a:t>
            </a:r>
            <a:r>
              <a:rPr sz="2000" spc="-20" dirty="0">
                <a:latin typeface="Times New Roman"/>
                <a:cs typeface="Times New Roman"/>
              </a:rPr>
              <a:t>­р</a:t>
            </a:r>
            <a:r>
              <a:rPr sz="2000" spc="20" dirty="0">
                <a:latin typeface="Times New Roman"/>
                <a:cs typeface="Times New Roman"/>
              </a:rPr>
              <a:t>е</a:t>
            </a:r>
            <a:r>
              <a:rPr sz="2000" spc="-30" dirty="0">
                <a:latin typeface="Times New Roman"/>
                <a:cs typeface="Times New Roman"/>
              </a:rPr>
              <a:t>с</a:t>
            </a:r>
            <a:r>
              <a:rPr sz="2000" spc="-40" dirty="0">
                <a:latin typeface="Times New Roman"/>
                <a:cs typeface="Times New Roman"/>
              </a:rPr>
              <a:t>н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й	</a:t>
            </a:r>
            <a:r>
              <a:rPr sz="2000" spc="-30" dirty="0">
                <a:latin typeface="Times New Roman"/>
                <a:cs typeface="Times New Roman"/>
              </a:rPr>
              <a:t>и</a:t>
            </a:r>
            <a:r>
              <a:rPr sz="2000" spc="-20" dirty="0">
                <a:latin typeface="Times New Roman"/>
                <a:cs typeface="Times New Roman"/>
              </a:rPr>
              <a:t>н</a:t>
            </a:r>
            <a:r>
              <a:rPr sz="2000" spc="-30" dirty="0">
                <a:latin typeface="Times New Roman"/>
                <a:cs typeface="Times New Roman"/>
              </a:rPr>
              <a:t>ф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spc="-70" dirty="0">
                <a:latin typeface="Times New Roman"/>
                <a:cs typeface="Times New Roman"/>
              </a:rPr>
              <a:t>р</a:t>
            </a:r>
            <a:r>
              <a:rPr sz="2000" spc="-35" dirty="0">
                <a:latin typeface="Times New Roman"/>
                <a:cs typeface="Times New Roman"/>
              </a:rPr>
              <a:t>м</a:t>
            </a:r>
            <a:r>
              <a:rPr sz="2000" spc="-30" dirty="0">
                <a:latin typeface="Times New Roman"/>
                <a:cs typeface="Times New Roman"/>
              </a:rPr>
              <a:t>ации</a:t>
            </a:r>
            <a:r>
              <a:rPr sz="2000" dirty="0">
                <a:latin typeface="Times New Roman"/>
                <a:cs typeface="Times New Roman"/>
              </a:rPr>
              <a:t>.	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25" dirty="0">
                <a:latin typeface="Times New Roman"/>
                <a:cs typeface="Times New Roman"/>
              </a:rPr>
              <a:t>д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5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с	</a:t>
            </a:r>
            <a:r>
              <a:rPr sz="2000" spc="-30" dirty="0">
                <a:latin typeface="Times New Roman"/>
                <a:cs typeface="Times New Roman"/>
              </a:rPr>
              <a:t>по</a:t>
            </a:r>
            <a:r>
              <a:rPr sz="2000" spc="-25" dirty="0">
                <a:latin typeface="Times New Roman"/>
                <a:cs typeface="Times New Roman"/>
              </a:rPr>
              <a:t>з</a:t>
            </a:r>
            <a:r>
              <a:rPr sz="2000" spc="-50" dirty="0">
                <a:latin typeface="Times New Roman"/>
                <a:cs typeface="Times New Roman"/>
              </a:rPr>
              <a:t>в</a:t>
            </a:r>
            <a:r>
              <a:rPr sz="2000" spc="-45" dirty="0">
                <a:latin typeface="Times New Roman"/>
                <a:cs typeface="Times New Roman"/>
              </a:rPr>
              <a:t>о</a:t>
            </a:r>
            <a:r>
              <a:rPr sz="2000" spc="-30" dirty="0">
                <a:latin typeface="Times New Roman"/>
                <a:cs typeface="Times New Roman"/>
              </a:rPr>
              <a:t>л</a:t>
            </a:r>
            <a:r>
              <a:rPr sz="2000" spc="-25" dirty="0">
                <a:latin typeface="Times New Roman"/>
                <a:cs typeface="Times New Roman"/>
              </a:rPr>
              <a:t>я</a:t>
            </a:r>
            <a:r>
              <a:rPr sz="2000" spc="-30" dirty="0">
                <a:latin typeface="Times New Roman"/>
                <a:cs typeface="Times New Roman"/>
              </a:rPr>
              <a:t>е</a:t>
            </a:r>
            <a:r>
              <a:rPr sz="2000" dirty="0">
                <a:latin typeface="Times New Roman"/>
                <a:cs typeface="Times New Roman"/>
              </a:rPr>
              <a:t>т	</a:t>
            </a:r>
            <a:r>
              <a:rPr sz="2000" spc="-25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ы</a:t>
            </a:r>
            <a:r>
              <a:rPr sz="2000" spc="-40" dirty="0">
                <a:latin typeface="Times New Roman"/>
                <a:cs typeface="Times New Roman"/>
              </a:rPr>
              <a:t>б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-75" dirty="0">
                <a:latin typeface="Times New Roman"/>
                <a:cs typeface="Times New Roman"/>
              </a:rPr>
              <a:t>а</a:t>
            </a:r>
            <a:r>
              <a:rPr sz="2000" spc="-25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ь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2814" y="1106932"/>
            <a:ext cx="8877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ве</a:t>
            </a:r>
            <a:r>
              <a:rPr sz="2000" spc="-40" dirty="0">
                <a:latin typeface="Times New Roman"/>
                <a:cs typeface="Times New Roman"/>
              </a:rPr>
              <a:t>д</a:t>
            </a:r>
            <a:r>
              <a:rPr sz="2000" spc="-70" dirty="0">
                <a:latin typeface="Times New Roman"/>
                <a:cs typeface="Times New Roman"/>
              </a:rPr>
              <a:t>о</a:t>
            </a:r>
            <a:r>
              <a:rPr sz="2000" spc="-35" dirty="0">
                <a:latin typeface="Times New Roman"/>
                <a:cs typeface="Times New Roman"/>
              </a:rPr>
              <a:t>м</a:t>
            </a:r>
            <a:r>
              <a:rPr sz="2000" dirty="0">
                <a:latin typeface="Times New Roman"/>
                <a:cs typeface="Times New Roman"/>
              </a:rPr>
              <a:t>ое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1411732"/>
            <a:ext cx="8269605" cy="514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устройство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25" dirty="0">
                <a:latin typeface="Times New Roman"/>
                <a:cs typeface="Times New Roman"/>
              </a:rPr>
              <a:t>установить соединение </a:t>
            </a:r>
            <a:r>
              <a:rPr sz="2000" spc="-20" dirty="0">
                <a:latin typeface="Times New Roman"/>
                <a:cs typeface="Times New Roman"/>
              </a:rPr>
              <a:t>между ним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ведущим.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Для 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передачи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адреса 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используется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часть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сиг­нальных 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линий  </a:t>
            </a:r>
            <a:r>
              <a:rPr sz="20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шины,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совокупность которых 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часто называют </a:t>
            </a:r>
            <a:r>
              <a:rPr sz="20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шиной </a:t>
            </a:r>
            <a:r>
              <a:rPr sz="20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адреса</a:t>
            </a:r>
            <a:r>
              <a:rPr sz="2000" b="1" i="1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(ША).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6350" indent="450850" algn="just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На </a:t>
            </a:r>
            <a:r>
              <a:rPr sz="2000" spc="-15" dirty="0">
                <a:latin typeface="Times New Roman"/>
                <a:cs typeface="Times New Roman"/>
              </a:rPr>
              <a:t>ША </a:t>
            </a:r>
            <a:r>
              <a:rPr sz="2000" spc="-20" dirty="0">
                <a:latin typeface="Times New Roman"/>
                <a:cs typeface="Times New Roman"/>
              </a:rPr>
              <a:t>могут </a:t>
            </a:r>
            <a:r>
              <a:rPr sz="2000" spc="-30" dirty="0">
                <a:latin typeface="Times New Roman"/>
                <a:cs typeface="Times New Roman"/>
              </a:rPr>
              <a:t>выдаваться </a:t>
            </a:r>
            <a:r>
              <a:rPr sz="2000" spc="-5" dirty="0">
                <a:latin typeface="Times New Roman"/>
                <a:cs typeface="Times New Roman"/>
              </a:rPr>
              <a:t>адреса </a:t>
            </a:r>
            <a:r>
              <a:rPr sz="2000" spc="-20" dirty="0">
                <a:latin typeface="Times New Roman"/>
                <a:cs typeface="Times New Roman"/>
              </a:rPr>
              <a:t>ячеек памяти, </a:t>
            </a:r>
            <a:r>
              <a:rPr sz="2000" spc="-25" dirty="0">
                <a:latin typeface="Times New Roman"/>
                <a:cs typeface="Times New Roman"/>
              </a:rPr>
              <a:t>номера </a:t>
            </a:r>
            <a:r>
              <a:rPr sz="2000" spc="-20" dirty="0">
                <a:latin typeface="Times New Roman"/>
                <a:cs typeface="Times New Roman"/>
              </a:rPr>
              <a:t>регистров </a:t>
            </a:r>
            <a:r>
              <a:rPr sz="2000" spc="-10" dirty="0">
                <a:latin typeface="Times New Roman"/>
                <a:cs typeface="Times New Roman"/>
              </a:rPr>
              <a:t>ЦП,  адреса </a:t>
            </a:r>
            <a:r>
              <a:rPr sz="2000" spc="-30" dirty="0">
                <a:latin typeface="Times New Roman"/>
                <a:cs typeface="Times New Roman"/>
              </a:rPr>
              <a:t>портов </a:t>
            </a:r>
            <a:r>
              <a:rPr sz="2000" spc="-35" dirty="0">
                <a:latin typeface="Times New Roman"/>
                <a:cs typeface="Times New Roman"/>
              </a:rPr>
              <a:t>ввода/вывода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90" dirty="0">
                <a:latin typeface="Times New Roman"/>
                <a:cs typeface="Times New Roman"/>
              </a:rPr>
              <a:t>т. </a:t>
            </a:r>
            <a:r>
              <a:rPr sz="2000" spc="-15" dirty="0">
                <a:latin typeface="Times New Roman"/>
                <a:cs typeface="Times New Roman"/>
              </a:rPr>
              <a:t>п. </a:t>
            </a:r>
            <a:r>
              <a:rPr sz="2000" spc="-25" dirty="0">
                <a:latin typeface="Times New Roman"/>
                <a:cs typeface="Times New Roman"/>
              </a:rPr>
              <a:t>Многообразие </a:t>
            </a:r>
            <a:r>
              <a:rPr sz="2000" spc="-20" dirty="0">
                <a:latin typeface="Times New Roman"/>
                <a:cs typeface="Times New Roman"/>
              </a:rPr>
              <a:t>видов </a:t>
            </a:r>
            <a:r>
              <a:rPr sz="2000" spc="-15" dirty="0">
                <a:latin typeface="Times New Roman"/>
                <a:cs typeface="Times New Roman"/>
              </a:rPr>
              <a:t>адресов  </a:t>
            </a:r>
            <a:r>
              <a:rPr sz="2000" spc="-25" dirty="0">
                <a:latin typeface="Times New Roman"/>
                <a:cs typeface="Times New Roman"/>
              </a:rPr>
              <a:t>предполагает </a:t>
            </a:r>
            <a:r>
              <a:rPr sz="2000" spc="-20" dirty="0">
                <a:latin typeface="Times New Roman"/>
                <a:cs typeface="Times New Roman"/>
              </a:rPr>
              <a:t>наличие </a:t>
            </a:r>
            <a:r>
              <a:rPr sz="2000" spc="-30" dirty="0">
                <a:latin typeface="Times New Roman"/>
                <a:cs typeface="Times New Roman"/>
              </a:rPr>
              <a:t>дополнительной </a:t>
            </a:r>
            <a:r>
              <a:rPr sz="2000" spc="-35" dirty="0">
                <a:latin typeface="Times New Roman"/>
                <a:cs typeface="Times New Roman"/>
              </a:rPr>
              <a:t>информации, </a:t>
            </a:r>
            <a:r>
              <a:rPr sz="2000" spc="-40" dirty="0">
                <a:latin typeface="Times New Roman"/>
                <a:cs typeface="Times New Roman"/>
              </a:rPr>
              <a:t>уточняющей </a:t>
            </a:r>
            <a:r>
              <a:rPr sz="2000" spc="-25" dirty="0">
                <a:latin typeface="Times New Roman"/>
                <a:cs typeface="Times New Roman"/>
              </a:rPr>
              <a:t>вид,  </a:t>
            </a:r>
            <a:r>
              <a:rPr sz="2000" spc="-40" dirty="0">
                <a:latin typeface="Times New Roman"/>
                <a:cs typeface="Times New Roman"/>
              </a:rPr>
              <a:t>используемый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0" dirty="0">
                <a:latin typeface="Times New Roman"/>
                <a:cs typeface="Times New Roman"/>
              </a:rPr>
              <a:t>данной транзак­ции. </a:t>
            </a:r>
            <a:r>
              <a:rPr sz="2000" spc="-40" dirty="0">
                <a:latin typeface="Times New Roman"/>
                <a:cs typeface="Times New Roman"/>
              </a:rPr>
              <a:t>Такая </a:t>
            </a:r>
            <a:r>
              <a:rPr sz="2000" spc="-35" dirty="0">
                <a:latin typeface="Times New Roman"/>
                <a:cs typeface="Times New Roman"/>
              </a:rPr>
              <a:t>информация </a:t>
            </a:r>
            <a:r>
              <a:rPr sz="2000" spc="-40" dirty="0">
                <a:latin typeface="Times New Roman"/>
                <a:cs typeface="Times New Roman"/>
              </a:rPr>
              <a:t>может </a:t>
            </a:r>
            <a:r>
              <a:rPr sz="2000" spc="-35" dirty="0">
                <a:latin typeface="Times New Roman"/>
                <a:cs typeface="Times New Roman"/>
              </a:rPr>
              <a:t>косвенно  </a:t>
            </a:r>
            <a:r>
              <a:rPr sz="2000" spc="-40" dirty="0">
                <a:latin typeface="Times New Roman"/>
                <a:cs typeface="Times New Roman"/>
              </a:rPr>
              <a:t>содержаться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0" dirty="0">
                <a:latin typeface="Times New Roman"/>
                <a:cs typeface="Times New Roman"/>
              </a:rPr>
              <a:t>самом </a:t>
            </a:r>
            <a:r>
              <a:rPr sz="2000" spc="-20" dirty="0">
                <a:latin typeface="Times New Roman"/>
                <a:cs typeface="Times New Roman"/>
              </a:rPr>
              <a:t>адресе, но </a:t>
            </a:r>
            <a:r>
              <a:rPr sz="2000" spc="-25" dirty="0">
                <a:latin typeface="Times New Roman"/>
                <a:cs typeface="Times New Roman"/>
              </a:rPr>
              <a:t>чаще пе­редается </a:t>
            </a:r>
            <a:r>
              <a:rPr sz="2000" spc="-15" dirty="0">
                <a:latin typeface="Times New Roman"/>
                <a:cs typeface="Times New Roman"/>
              </a:rPr>
              <a:t>по </a:t>
            </a:r>
            <a:r>
              <a:rPr sz="2000" spc="-20" dirty="0">
                <a:latin typeface="Times New Roman"/>
                <a:cs typeface="Times New Roman"/>
              </a:rPr>
              <a:t>специальным  </a:t>
            </a:r>
            <a:r>
              <a:rPr sz="2000" spc="-25" dirty="0">
                <a:latin typeface="Times New Roman"/>
                <a:cs typeface="Times New Roman"/>
              </a:rPr>
              <a:t>управляющим линиям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шины.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620" indent="457200" algn="just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Разнообразной </a:t>
            </a:r>
            <a:r>
              <a:rPr sz="2000" spc="-40" dirty="0">
                <a:latin typeface="Times New Roman"/>
                <a:cs typeface="Times New Roman"/>
              </a:rPr>
              <a:t>может </a:t>
            </a:r>
            <a:r>
              <a:rPr sz="2000" spc="-25" dirty="0">
                <a:latin typeface="Times New Roman"/>
                <a:cs typeface="Times New Roman"/>
              </a:rPr>
              <a:t>быть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30" dirty="0">
                <a:latin typeface="Times New Roman"/>
                <a:cs typeface="Times New Roman"/>
              </a:rPr>
              <a:t>структура </a:t>
            </a:r>
            <a:r>
              <a:rPr sz="2000" spc="-15" dirty="0">
                <a:latin typeface="Times New Roman"/>
                <a:cs typeface="Times New Roman"/>
              </a:rPr>
              <a:t>адреса. </a:t>
            </a:r>
            <a:r>
              <a:rPr sz="2000" spc="-35" dirty="0">
                <a:latin typeface="Times New Roman"/>
                <a:cs typeface="Times New Roman"/>
              </a:rPr>
              <a:t>Так,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15" dirty="0">
                <a:latin typeface="Times New Roman"/>
                <a:cs typeface="Times New Roman"/>
              </a:rPr>
              <a:t>адресе </a:t>
            </a:r>
            <a:r>
              <a:rPr sz="2000" spc="-40" dirty="0">
                <a:latin typeface="Times New Roman"/>
                <a:cs typeface="Times New Roman"/>
              </a:rPr>
              <a:t>может  </a:t>
            </a:r>
            <a:r>
              <a:rPr sz="2000" spc="-30" dirty="0">
                <a:latin typeface="Times New Roman"/>
                <a:cs typeface="Times New Roman"/>
              </a:rPr>
              <a:t>конкрети­зироваться </a:t>
            </a:r>
            <a:r>
              <a:rPr sz="2000" spc="-15" dirty="0">
                <a:latin typeface="Times New Roman"/>
                <a:cs typeface="Times New Roman"/>
              </a:rPr>
              <a:t>лишь </a:t>
            </a:r>
            <a:r>
              <a:rPr sz="2000" spc="-20" dirty="0">
                <a:latin typeface="Times New Roman"/>
                <a:cs typeface="Times New Roman"/>
              </a:rPr>
              <a:t>определенная </a:t>
            </a:r>
            <a:r>
              <a:rPr sz="2000" spc="-15" dirty="0">
                <a:latin typeface="Times New Roman"/>
                <a:cs typeface="Times New Roman"/>
              </a:rPr>
              <a:t>часть </a:t>
            </a:r>
            <a:r>
              <a:rPr sz="2000" spc="-30" dirty="0">
                <a:latin typeface="Times New Roman"/>
                <a:cs typeface="Times New Roman"/>
              </a:rPr>
              <a:t>ведомого, </a:t>
            </a:r>
            <a:r>
              <a:rPr sz="2000" spc="-20" dirty="0">
                <a:latin typeface="Times New Roman"/>
                <a:cs typeface="Times New Roman"/>
              </a:rPr>
              <a:t>например, </a:t>
            </a:r>
            <a:r>
              <a:rPr sz="2000" spc="-15" dirty="0">
                <a:latin typeface="Times New Roman"/>
                <a:cs typeface="Times New Roman"/>
              </a:rPr>
              <a:t>старшие  </a:t>
            </a:r>
            <a:r>
              <a:rPr sz="2000" spc="-10" dirty="0">
                <a:latin typeface="Times New Roman"/>
                <a:cs typeface="Times New Roman"/>
              </a:rPr>
              <a:t>биты </a:t>
            </a:r>
            <a:r>
              <a:rPr sz="2000" spc="-5" dirty="0">
                <a:latin typeface="Times New Roman"/>
                <a:cs typeface="Times New Roman"/>
              </a:rPr>
              <a:t>адреса </a:t>
            </a:r>
            <a:r>
              <a:rPr sz="2000" spc="-25" dirty="0">
                <a:latin typeface="Times New Roman"/>
                <a:cs typeface="Times New Roman"/>
              </a:rPr>
              <a:t>могут </a:t>
            </a:r>
            <a:r>
              <a:rPr sz="2000" spc="-35" dirty="0">
                <a:latin typeface="Times New Roman"/>
                <a:cs typeface="Times New Roman"/>
              </a:rPr>
              <a:t>указывать </a:t>
            </a:r>
            <a:r>
              <a:rPr sz="2000" spc="-15" dirty="0">
                <a:latin typeface="Times New Roman"/>
                <a:cs typeface="Times New Roman"/>
              </a:rPr>
              <a:t>на </a:t>
            </a:r>
            <a:r>
              <a:rPr sz="2000" spc="-40" dirty="0">
                <a:latin typeface="Times New Roman"/>
                <a:cs typeface="Times New Roman"/>
              </a:rPr>
              <a:t>один </a:t>
            </a:r>
            <a:r>
              <a:rPr sz="2000" spc="-15" dirty="0">
                <a:latin typeface="Times New Roman"/>
                <a:cs typeface="Times New Roman"/>
              </a:rPr>
              <a:t>из </a:t>
            </a:r>
            <a:r>
              <a:rPr sz="2000" spc="-45" dirty="0">
                <a:latin typeface="Times New Roman"/>
                <a:cs typeface="Times New Roman"/>
              </a:rPr>
              <a:t>модулей </a:t>
            </a:r>
            <a:r>
              <a:rPr sz="2000" spc="-15" dirty="0">
                <a:latin typeface="Times New Roman"/>
                <a:cs typeface="Times New Roman"/>
              </a:rPr>
              <a:t>основной </a:t>
            </a:r>
            <a:r>
              <a:rPr sz="2000" spc="-25" dirty="0">
                <a:latin typeface="Times New Roman"/>
                <a:cs typeface="Times New Roman"/>
              </a:rPr>
              <a:t>памяти,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65" dirty="0">
                <a:latin typeface="Times New Roman"/>
                <a:cs typeface="Times New Roman"/>
              </a:rPr>
              <a:t>то  </a:t>
            </a:r>
            <a:r>
              <a:rPr sz="2000" spc="-20" dirty="0">
                <a:latin typeface="Times New Roman"/>
                <a:cs typeface="Times New Roman"/>
              </a:rPr>
              <a:t>время </a:t>
            </a:r>
            <a:r>
              <a:rPr sz="2000" spc="-30" dirty="0">
                <a:latin typeface="Times New Roman"/>
                <a:cs typeface="Times New Roman"/>
              </a:rPr>
              <a:t>как </a:t>
            </a:r>
            <a:r>
              <a:rPr sz="2000" spc="-20" dirty="0">
                <a:latin typeface="Times New Roman"/>
                <a:cs typeface="Times New Roman"/>
              </a:rPr>
              <a:t>младшие </a:t>
            </a:r>
            <a:r>
              <a:rPr sz="2000" spc="-30" dirty="0">
                <a:latin typeface="Times New Roman"/>
                <a:cs typeface="Times New Roman"/>
              </a:rPr>
              <a:t>биты </a:t>
            </a:r>
            <a:r>
              <a:rPr sz="2000" spc="-40" dirty="0">
                <a:latin typeface="Times New Roman"/>
                <a:cs typeface="Times New Roman"/>
              </a:rPr>
              <a:t>определяют </a:t>
            </a:r>
            <a:r>
              <a:rPr sz="2000" spc="-35" dirty="0">
                <a:latin typeface="Times New Roman"/>
                <a:cs typeface="Times New Roman"/>
              </a:rPr>
              <a:t>ячейку </a:t>
            </a:r>
            <a:r>
              <a:rPr sz="2000" spc="-30" dirty="0">
                <a:latin typeface="Times New Roman"/>
                <a:cs typeface="Times New Roman"/>
              </a:rPr>
              <a:t>внутри </a:t>
            </a:r>
            <a:r>
              <a:rPr sz="2000" spc="-45" dirty="0">
                <a:latin typeface="Times New Roman"/>
                <a:cs typeface="Times New Roman"/>
              </a:rPr>
              <a:t>этого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модуля.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323340"/>
            <a:ext cx="8428355" cy="321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Число сигнальных линий,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выделенных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для 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передачи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адреса </a:t>
            </a:r>
            <a:r>
              <a:rPr sz="20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(ширина  </a:t>
            </a:r>
            <a:r>
              <a:rPr sz="20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шины </a:t>
            </a:r>
            <a:r>
              <a:rPr sz="20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ад­реса),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определяет максимально 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возможный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размер адресного 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пространства.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300"/>
              </a:spcBef>
            </a:pPr>
            <a:r>
              <a:rPr sz="2000" spc="-25" dirty="0">
                <a:latin typeface="Times New Roman"/>
                <a:cs typeface="Times New Roman"/>
              </a:rPr>
              <a:t>Это </a:t>
            </a:r>
            <a:r>
              <a:rPr sz="2000" spc="-40" dirty="0">
                <a:latin typeface="Times New Roman"/>
                <a:cs typeface="Times New Roman"/>
              </a:rPr>
              <a:t>одна </a:t>
            </a:r>
            <a:r>
              <a:rPr sz="2000" spc="-15" dirty="0">
                <a:latin typeface="Times New Roman"/>
                <a:cs typeface="Times New Roman"/>
              </a:rPr>
              <a:t>из </a:t>
            </a:r>
            <a:r>
              <a:rPr sz="2000" spc="-25" dirty="0">
                <a:latin typeface="Times New Roman"/>
                <a:cs typeface="Times New Roman"/>
              </a:rPr>
              <a:t>базовых характеристик </a:t>
            </a:r>
            <a:r>
              <a:rPr sz="2000" spc="-20" dirty="0">
                <a:latin typeface="Times New Roman"/>
                <a:cs typeface="Times New Roman"/>
              </a:rPr>
              <a:t>шины, </a:t>
            </a:r>
            <a:r>
              <a:rPr sz="2000" spc="-35" dirty="0">
                <a:latin typeface="Times New Roman"/>
                <a:cs typeface="Times New Roman"/>
              </a:rPr>
              <a:t>поскольку </a:t>
            </a:r>
            <a:r>
              <a:rPr sz="2000" spc="-25" dirty="0">
                <a:latin typeface="Times New Roman"/>
                <a:cs typeface="Times New Roman"/>
              </a:rPr>
              <a:t>от </a:t>
            </a:r>
            <a:r>
              <a:rPr sz="2000" spc="-20" dirty="0">
                <a:latin typeface="Times New Roman"/>
                <a:cs typeface="Times New Roman"/>
              </a:rPr>
              <a:t>нее зависит  потенциальная </a:t>
            </a:r>
            <a:r>
              <a:rPr sz="2000" spc="-30" dirty="0">
                <a:latin typeface="Times New Roman"/>
                <a:cs typeface="Times New Roman"/>
              </a:rPr>
              <a:t>емкость </a:t>
            </a:r>
            <a:r>
              <a:rPr sz="2000" spc="-25" dirty="0">
                <a:latin typeface="Times New Roman"/>
                <a:cs typeface="Times New Roman"/>
              </a:rPr>
              <a:t>адресуемой памяти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25" dirty="0">
                <a:latin typeface="Times New Roman"/>
                <a:cs typeface="Times New Roman"/>
              </a:rPr>
              <a:t>число </a:t>
            </a:r>
            <a:r>
              <a:rPr sz="2000" spc="-30" dirty="0">
                <a:latin typeface="Times New Roman"/>
                <a:cs typeface="Times New Roman"/>
              </a:rPr>
              <a:t>обслуживаемых портов  </a:t>
            </a:r>
            <a:r>
              <a:rPr sz="2000" spc="-35" dirty="0">
                <a:latin typeface="Times New Roman"/>
                <a:cs typeface="Times New Roman"/>
              </a:rPr>
              <a:t>ввода/вывода.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43990"/>
            <a:ext cx="8808720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Совокупность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линий,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служащих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для пересылки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данных   </a:t>
            </a:r>
            <a:r>
              <a:rPr sz="2400" spc="5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между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модулями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системы,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называют </a:t>
            </a:r>
            <a:r>
              <a:rPr sz="2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шиной данных</a:t>
            </a:r>
            <a:r>
              <a:rPr sz="24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(ШД).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00000"/>
              </a:lnSpc>
              <a:tabLst>
                <a:tab pos="2251075" algn="l"/>
                <a:tab pos="4502785" algn="l"/>
                <a:tab pos="5534660" algn="l"/>
                <a:tab pos="6764655" algn="l"/>
                <a:tab pos="7353300" algn="l"/>
                <a:tab pos="8632190" algn="l"/>
              </a:tabLst>
            </a:pPr>
            <a:r>
              <a:rPr sz="2400" spc="-55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а</a:t>
            </a:r>
            <a:r>
              <a:rPr sz="2400" spc="-40" dirty="0">
                <a:latin typeface="Times New Roman"/>
                <a:cs typeface="Times New Roman"/>
              </a:rPr>
              <a:t>ж</a:t>
            </a:r>
            <a:r>
              <a:rPr sz="2400" spc="-55" dirty="0">
                <a:latin typeface="Times New Roman"/>
                <a:cs typeface="Times New Roman"/>
              </a:rPr>
              <a:t>н</a:t>
            </a:r>
            <a:r>
              <a:rPr sz="2400" spc="-50" dirty="0">
                <a:latin typeface="Times New Roman"/>
                <a:cs typeface="Times New Roman"/>
              </a:rPr>
              <a:t>е</a:t>
            </a:r>
            <a:r>
              <a:rPr sz="2400" spc="-55" dirty="0">
                <a:latin typeface="Times New Roman"/>
                <a:cs typeface="Times New Roman"/>
              </a:rPr>
              <a:t>й</a:t>
            </a:r>
            <a:r>
              <a:rPr sz="2400" spc="-40" dirty="0">
                <a:latin typeface="Times New Roman"/>
                <a:cs typeface="Times New Roman"/>
              </a:rPr>
              <a:t>ш</a:t>
            </a:r>
            <a:r>
              <a:rPr sz="2400" spc="-55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е	</a:t>
            </a:r>
            <a:r>
              <a:rPr sz="2400" spc="-85" dirty="0">
                <a:latin typeface="Times New Roman"/>
                <a:cs typeface="Times New Roman"/>
              </a:rPr>
              <a:t>х</a:t>
            </a:r>
            <a:r>
              <a:rPr sz="2400" spc="-50" dirty="0">
                <a:latin typeface="Times New Roman"/>
                <a:cs typeface="Times New Roman"/>
              </a:rPr>
              <a:t>ара</a:t>
            </a:r>
            <a:r>
              <a:rPr sz="2400" spc="-75" dirty="0">
                <a:latin typeface="Times New Roman"/>
                <a:cs typeface="Times New Roman"/>
              </a:rPr>
              <a:t>к</a:t>
            </a:r>
            <a:r>
              <a:rPr sz="2400" spc="-55" dirty="0">
                <a:latin typeface="Times New Roman"/>
                <a:cs typeface="Times New Roman"/>
              </a:rPr>
              <a:t>т</a:t>
            </a:r>
            <a:r>
              <a:rPr sz="2400" spc="-50" dirty="0">
                <a:latin typeface="Times New Roman"/>
                <a:cs typeface="Times New Roman"/>
              </a:rPr>
              <a:t>е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-45" dirty="0">
                <a:latin typeface="Times New Roman"/>
                <a:cs typeface="Times New Roman"/>
              </a:rPr>
              <a:t>и</a:t>
            </a:r>
            <a:r>
              <a:rPr sz="2400" spc="-50" dirty="0">
                <a:latin typeface="Times New Roman"/>
                <a:cs typeface="Times New Roman"/>
              </a:rPr>
              <a:t>с</a:t>
            </a:r>
            <a:r>
              <a:rPr sz="2400" spc="-55" dirty="0">
                <a:latin typeface="Times New Roman"/>
                <a:cs typeface="Times New Roman"/>
              </a:rPr>
              <a:t>ти</a:t>
            </a:r>
            <a:r>
              <a:rPr sz="2400" spc="-40" dirty="0">
                <a:latin typeface="Times New Roman"/>
                <a:cs typeface="Times New Roman"/>
              </a:rPr>
              <a:t>к</a:t>
            </a:r>
            <a:r>
              <a:rPr sz="2400" spc="-5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ш</a:t>
            </a:r>
            <a:r>
              <a:rPr sz="2400" spc="-45" dirty="0">
                <a:latin typeface="Times New Roman"/>
                <a:cs typeface="Times New Roman"/>
              </a:rPr>
              <a:t>ин</a:t>
            </a:r>
            <a:r>
              <a:rPr sz="2400" dirty="0">
                <a:latin typeface="Times New Roman"/>
                <a:cs typeface="Times New Roman"/>
              </a:rPr>
              <a:t>ы	</a:t>
            </a:r>
            <a:r>
              <a:rPr sz="2400" spc="-50" dirty="0">
                <a:latin typeface="Times New Roman"/>
                <a:cs typeface="Times New Roman"/>
              </a:rPr>
              <a:t>д</a:t>
            </a:r>
            <a:r>
              <a:rPr sz="2400" spc="-35" dirty="0">
                <a:latin typeface="Times New Roman"/>
                <a:cs typeface="Times New Roman"/>
              </a:rPr>
              <a:t>а</a:t>
            </a:r>
            <a:r>
              <a:rPr sz="2400" spc="-55" dirty="0">
                <a:latin typeface="Times New Roman"/>
                <a:cs typeface="Times New Roman"/>
              </a:rPr>
              <a:t>н</a:t>
            </a:r>
            <a:r>
              <a:rPr sz="2400" spc="-45" dirty="0">
                <a:latin typeface="Times New Roman"/>
                <a:cs typeface="Times New Roman"/>
              </a:rPr>
              <a:t>н</a:t>
            </a:r>
            <a:r>
              <a:rPr sz="2400" spc="-55" dirty="0">
                <a:latin typeface="Times New Roman"/>
                <a:cs typeface="Times New Roman"/>
              </a:rPr>
              <a:t>ы</a:t>
            </a:r>
            <a:r>
              <a:rPr sz="2400" dirty="0">
                <a:latin typeface="Times New Roman"/>
                <a:cs typeface="Times New Roman"/>
              </a:rPr>
              <a:t>х	—	</a:t>
            </a:r>
            <a:r>
              <a:rPr sz="2400" spc="-25" dirty="0">
                <a:latin typeface="Times New Roman"/>
                <a:cs typeface="Times New Roman"/>
              </a:rPr>
              <a:t>ш</a:t>
            </a:r>
            <a:r>
              <a:rPr sz="2400" spc="-45" dirty="0">
                <a:latin typeface="Times New Roman"/>
                <a:cs typeface="Times New Roman"/>
              </a:rPr>
              <a:t>и</a:t>
            </a:r>
            <a:r>
              <a:rPr sz="2400" spc="-25" dirty="0">
                <a:latin typeface="Times New Roman"/>
                <a:cs typeface="Times New Roman"/>
              </a:rPr>
              <a:t>р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45" dirty="0">
                <a:latin typeface="Times New Roman"/>
                <a:cs typeface="Times New Roman"/>
              </a:rPr>
              <a:t>н</a:t>
            </a:r>
            <a:r>
              <a:rPr sz="2400" dirty="0">
                <a:latin typeface="Times New Roman"/>
                <a:cs typeface="Times New Roman"/>
              </a:rPr>
              <a:t>а	</a:t>
            </a:r>
            <a:r>
              <a:rPr sz="2400" spc="-5" dirty="0">
                <a:latin typeface="Times New Roman"/>
                <a:cs typeface="Times New Roman"/>
              </a:rPr>
              <a:t>и  </a:t>
            </a:r>
            <a:r>
              <a:rPr sz="2400" spc="-35" dirty="0">
                <a:latin typeface="Times New Roman"/>
                <a:cs typeface="Times New Roman"/>
              </a:rPr>
              <a:t>пропускная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способность.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407284"/>
            <a:ext cx="294322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5035">
              <a:lnSpc>
                <a:spcPct val="100000"/>
              </a:lnSpc>
              <a:tabLst>
                <a:tab pos="2199640" algn="l"/>
              </a:tabLst>
            </a:pP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Ш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ири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а	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ши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ы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905635" algn="l"/>
              </a:tabLst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информации,	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которое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6998" y="2407284"/>
            <a:ext cx="571881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  <a:tabLst>
                <a:tab pos="1221105" algn="l"/>
                <a:tab pos="3138170" algn="l"/>
                <a:tab pos="4972050" algn="l"/>
              </a:tabLst>
            </a:pP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д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нны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х	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дел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я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я	</a:t>
            </a:r>
            <a:r>
              <a:rPr sz="2400" spc="-160" dirty="0">
                <a:solidFill>
                  <a:srgbClr val="FF0000"/>
                </a:solidFill>
                <a:latin typeface="Times New Roman"/>
                <a:cs typeface="Times New Roman"/>
              </a:rPr>
              <a:t>к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л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ч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м	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ов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19810" algn="l"/>
                <a:tab pos="1852295" algn="l"/>
                <a:tab pos="3225165" algn="l"/>
                <a:tab pos="3745229" algn="l"/>
                <a:tab pos="4641215" algn="l"/>
                <a:tab pos="5101590" algn="l"/>
              </a:tabLst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ж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т	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ы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ь	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ер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о	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о	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ш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е	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з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а	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39185"/>
            <a:ext cx="8809355" cy="366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транзакцию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(цикл</a:t>
            </a:r>
            <a:r>
              <a:rPr sz="24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шины).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 indent="450850" algn="just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Цикл </a:t>
            </a:r>
            <a:r>
              <a:rPr sz="2400" spc="-20" dirty="0">
                <a:latin typeface="Times New Roman"/>
                <a:cs typeface="Times New Roman"/>
              </a:rPr>
              <a:t>шины </a:t>
            </a:r>
            <a:r>
              <a:rPr sz="2400" spc="-35" dirty="0">
                <a:latin typeface="Times New Roman"/>
                <a:cs typeface="Times New Roman"/>
              </a:rPr>
              <a:t>сле­дует </a:t>
            </a:r>
            <a:r>
              <a:rPr sz="2400" spc="-55" dirty="0">
                <a:latin typeface="Times New Roman"/>
                <a:cs typeface="Times New Roman"/>
              </a:rPr>
              <a:t>отличать </a:t>
            </a:r>
            <a:r>
              <a:rPr sz="2400" spc="-30" dirty="0">
                <a:latin typeface="Times New Roman"/>
                <a:cs typeface="Times New Roman"/>
              </a:rPr>
              <a:t>от </a:t>
            </a:r>
            <a:r>
              <a:rPr sz="2400" spc="-45" dirty="0">
                <a:latin typeface="Times New Roman"/>
                <a:cs typeface="Times New Roman"/>
              </a:rPr>
              <a:t>периода </a:t>
            </a:r>
            <a:r>
              <a:rPr sz="2400" spc="-40" dirty="0">
                <a:latin typeface="Times New Roman"/>
                <a:cs typeface="Times New Roman"/>
              </a:rPr>
              <a:t>тактовых </a:t>
            </a:r>
            <a:r>
              <a:rPr sz="2400" spc="-45" dirty="0">
                <a:latin typeface="Times New Roman"/>
                <a:cs typeface="Times New Roman"/>
              </a:rPr>
              <a:t>импульсов </a:t>
            </a:r>
            <a:r>
              <a:rPr sz="2400" dirty="0">
                <a:latin typeface="Times New Roman"/>
                <a:cs typeface="Times New Roman"/>
              </a:rPr>
              <a:t>—  </a:t>
            </a:r>
            <a:r>
              <a:rPr sz="2400" spc="-50" dirty="0">
                <a:latin typeface="Times New Roman"/>
                <a:cs typeface="Times New Roman"/>
              </a:rPr>
              <a:t>одна </a:t>
            </a:r>
            <a:r>
              <a:rPr sz="2400" spc="-30" dirty="0">
                <a:latin typeface="Times New Roman"/>
                <a:cs typeface="Times New Roman"/>
              </a:rPr>
              <a:t>транзакция </a:t>
            </a:r>
            <a:r>
              <a:rPr sz="2400" spc="-20" dirty="0">
                <a:latin typeface="Times New Roman"/>
                <a:cs typeface="Times New Roman"/>
              </a:rPr>
              <a:t>на </a:t>
            </a:r>
            <a:r>
              <a:rPr sz="2400" spc="-35" dirty="0">
                <a:latin typeface="Times New Roman"/>
                <a:cs typeface="Times New Roman"/>
              </a:rPr>
              <a:t>шине </a:t>
            </a:r>
            <a:r>
              <a:rPr sz="2400" spc="-50" dirty="0">
                <a:latin typeface="Times New Roman"/>
                <a:cs typeface="Times New Roman"/>
              </a:rPr>
              <a:t>может </a:t>
            </a:r>
            <a:r>
              <a:rPr sz="2400" spc="-40" dirty="0">
                <a:latin typeface="Times New Roman"/>
                <a:cs typeface="Times New Roman"/>
              </a:rPr>
              <a:t>занимать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несколько </a:t>
            </a:r>
            <a:r>
              <a:rPr sz="2400" spc="-35" dirty="0">
                <a:latin typeface="Times New Roman"/>
                <a:cs typeface="Times New Roman"/>
              </a:rPr>
              <a:t>тактовых  </a:t>
            </a:r>
            <a:r>
              <a:rPr sz="2400" spc="-45" dirty="0">
                <a:latin typeface="Times New Roman"/>
                <a:cs typeface="Times New Roman"/>
              </a:rPr>
              <a:t>периодов.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30" dirty="0">
                <a:latin typeface="Times New Roman"/>
                <a:cs typeface="Times New Roman"/>
              </a:rPr>
              <a:t>середине </a:t>
            </a:r>
            <a:r>
              <a:rPr sz="2400" spc="-25" dirty="0">
                <a:latin typeface="Times New Roman"/>
                <a:cs typeface="Times New Roman"/>
              </a:rPr>
              <a:t>1970-х </a:t>
            </a:r>
            <a:r>
              <a:rPr sz="2400" spc="-50" dirty="0">
                <a:latin typeface="Times New Roman"/>
                <a:cs typeface="Times New Roman"/>
              </a:rPr>
              <a:t>годов </a:t>
            </a:r>
            <a:r>
              <a:rPr sz="2400" spc="-35" dirty="0">
                <a:latin typeface="Times New Roman"/>
                <a:cs typeface="Times New Roman"/>
              </a:rPr>
              <a:t>типовая </a:t>
            </a:r>
            <a:r>
              <a:rPr sz="2400" spc="-25" dirty="0">
                <a:latin typeface="Times New Roman"/>
                <a:cs typeface="Times New Roman"/>
              </a:rPr>
              <a:t>ширина </a:t>
            </a:r>
            <a:r>
              <a:rPr sz="2400" spc="-30" dirty="0">
                <a:latin typeface="Times New Roman"/>
                <a:cs typeface="Times New Roman"/>
              </a:rPr>
              <a:t>шины данных  составляла </a:t>
            </a:r>
            <a:r>
              <a:rPr sz="2400" dirty="0">
                <a:latin typeface="Times New Roman"/>
                <a:cs typeface="Times New Roman"/>
              </a:rPr>
              <a:t>8 </a:t>
            </a:r>
            <a:r>
              <a:rPr sz="2400" spc="-75" dirty="0">
                <a:latin typeface="Times New Roman"/>
                <a:cs typeface="Times New Roman"/>
              </a:rPr>
              <a:t>бит. </a:t>
            </a: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25" dirty="0">
                <a:latin typeface="Times New Roman"/>
                <a:cs typeface="Times New Roman"/>
              </a:rPr>
              <a:t>наше </a:t>
            </a:r>
            <a:r>
              <a:rPr sz="2400" spc="-30" dirty="0">
                <a:latin typeface="Times New Roman"/>
                <a:cs typeface="Times New Roman"/>
              </a:rPr>
              <a:t>время </a:t>
            </a:r>
            <a:r>
              <a:rPr sz="2400" spc="-40" dirty="0">
                <a:latin typeface="Times New Roman"/>
                <a:cs typeface="Times New Roman"/>
              </a:rPr>
              <a:t>это </a:t>
            </a:r>
            <a:r>
              <a:rPr sz="2400" spc="-30" dirty="0">
                <a:latin typeface="Times New Roman"/>
                <a:cs typeface="Times New Roman"/>
              </a:rPr>
              <a:t>обычно </a:t>
            </a:r>
            <a:r>
              <a:rPr sz="2400" spc="-35" dirty="0">
                <a:latin typeface="Times New Roman"/>
                <a:cs typeface="Times New Roman"/>
              </a:rPr>
              <a:t>32,64 </a:t>
            </a:r>
            <a:r>
              <a:rPr sz="2400" spc="-25" dirty="0">
                <a:latin typeface="Times New Roman"/>
                <a:cs typeface="Times New Roman"/>
              </a:rPr>
              <a:t>или 128 </a:t>
            </a:r>
            <a:r>
              <a:rPr sz="2400" spc="-75" dirty="0">
                <a:latin typeface="Times New Roman"/>
                <a:cs typeface="Times New Roman"/>
              </a:rPr>
              <a:t>бит. </a:t>
            </a:r>
            <a:r>
              <a:rPr sz="2400" dirty="0">
                <a:latin typeface="Times New Roman"/>
                <a:cs typeface="Times New Roman"/>
              </a:rPr>
              <a:t>В  </a:t>
            </a:r>
            <a:r>
              <a:rPr sz="2400" spc="-40" dirty="0">
                <a:latin typeface="Times New Roman"/>
                <a:cs typeface="Times New Roman"/>
              </a:rPr>
              <a:t>лю­бом </a:t>
            </a:r>
            <a:r>
              <a:rPr sz="2400" spc="-25" dirty="0">
                <a:latin typeface="Times New Roman"/>
                <a:cs typeface="Times New Roman"/>
              </a:rPr>
              <a:t>случае ширину </a:t>
            </a:r>
            <a:r>
              <a:rPr sz="2400" spc="-20" dirty="0">
                <a:latin typeface="Times New Roman"/>
                <a:cs typeface="Times New Roman"/>
              </a:rPr>
              <a:t>шины </a:t>
            </a:r>
            <a:r>
              <a:rPr sz="2400" spc="-25" dirty="0">
                <a:latin typeface="Times New Roman"/>
                <a:cs typeface="Times New Roman"/>
              </a:rPr>
              <a:t>данных </a:t>
            </a:r>
            <a:r>
              <a:rPr sz="2400" spc="-30" dirty="0">
                <a:latin typeface="Times New Roman"/>
                <a:cs typeface="Times New Roman"/>
              </a:rPr>
              <a:t>выбирают </a:t>
            </a:r>
            <a:r>
              <a:rPr sz="2400" spc="-35" dirty="0">
                <a:latin typeface="Times New Roman"/>
                <a:cs typeface="Times New Roman"/>
              </a:rPr>
              <a:t>кратной целому  </a:t>
            </a:r>
            <a:r>
              <a:rPr sz="2400" spc="-25" dirty="0">
                <a:latin typeface="Times New Roman"/>
                <a:cs typeface="Times New Roman"/>
              </a:rPr>
              <a:t>числу </a:t>
            </a:r>
            <a:r>
              <a:rPr sz="2400" spc="-30" dirty="0">
                <a:latin typeface="Times New Roman"/>
                <a:cs typeface="Times New Roman"/>
              </a:rPr>
              <a:t>байтов, </a:t>
            </a:r>
            <a:r>
              <a:rPr sz="2400" spc="-20" dirty="0">
                <a:latin typeface="Times New Roman"/>
                <a:cs typeface="Times New Roman"/>
              </a:rPr>
              <a:t>при­чем </a:t>
            </a:r>
            <a:r>
              <a:rPr sz="2400" spc="-35" dirty="0">
                <a:latin typeface="Times New Roman"/>
                <a:cs typeface="Times New Roman"/>
              </a:rPr>
              <a:t>это </a:t>
            </a:r>
            <a:r>
              <a:rPr sz="2400" spc="-20" dirty="0">
                <a:latin typeface="Times New Roman"/>
                <a:cs typeface="Times New Roman"/>
              </a:rPr>
              <a:t>число, </a:t>
            </a:r>
            <a:r>
              <a:rPr sz="2400" spc="-30" dirty="0">
                <a:latin typeface="Times New Roman"/>
                <a:cs typeface="Times New Roman"/>
              </a:rPr>
              <a:t>как </a:t>
            </a:r>
            <a:r>
              <a:rPr sz="2400" spc="-25" dirty="0">
                <a:latin typeface="Times New Roman"/>
                <a:cs typeface="Times New Roman"/>
              </a:rPr>
              <a:t>правило, </a:t>
            </a:r>
            <a:r>
              <a:rPr sz="2400" spc="-30" dirty="0">
                <a:latin typeface="Times New Roman"/>
                <a:cs typeface="Times New Roman"/>
              </a:rPr>
              <a:t>представляет </a:t>
            </a:r>
            <a:r>
              <a:rPr sz="2400" spc="-25" dirty="0">
                <a:latin typeface="Times New Roman"/>
                <a:cs typeface="Times New Roman"/>
              </a:rPr>
              <a:t>собой  </a:t>
            </a:r>
            <a:r>
              <a:rPr sz="2400" spc="-15" dirty="0">
                <a:latin typeface="Times New Roman"/>
                <a:cs typeface="Times New Roman"/>
              </a:rPr>
              <a:t>целую </a:t>
            </a:r>
            <a:r>
              <a:rPr sz="2400" spc="-25" dirty="0">
                <a:latin typeface="Times New Roman"/>
                <a:cs typeface="Times New Roman"/>
              </a:rPr>
              <a:t>степень </a:t>
            </a:r>
            <a:r>
              <a:rPr sz="2400" spc="-20" dirty="0">
                <a:latin typeface="Times New Roman"/>
                <a:cs typeface="Times New Roman"/>
              </a:rPr>
              <a:t>числа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253" y="1277365"/>
            <a:ext cx="16103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Пропускная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4457" y="1277365"/>
            <a:ext cx="1717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ос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ь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441" y="1277365"/>
            <a:ext cx="7804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Times New Roman"/>
                <a:cs typeface="Times New Roman"/>
              </a:rPr>
              <a:t>ш</a:t>
            </a:r>
            <a:r>
              <a:rPr sz="2400" spc="-30" dirty="0">
                <a:latin typeface="Times New Roman"/>
                <a:cs typeface="Times New Roman"/>
              </a:rPr>
              <a:t>ин</a:t>
            </a:r>
            <a:r>
              <a:rPr sz="2400" dirty="0">
                <a:latin typeface="Times New Roman"/>
                <a:cs typeface="Times New Roman"/>
              </a:rPr>
              <a:t>ы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040" y="1277365"/>
            <a:ext cx="20923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характеризуется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149" y="1643507"/>
            <a:ext cx="7996555" cy="385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400" spc="-40" dirty="0">
                <a:latin typeface="Times New Roman"/>
                <a:cs typeface="Times New Roman"/>
              </a:rPr>
              <a:t>количеством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единиц </a:t>
            </a:r>
            <a:r>
              <a:rPr sz="2400" spc="-35" dirty="0">
                <a:latin typeface="Times New Roman"/>
                <a:cs typeface="Times New Roman"/>
              </a:rPr>
              <a:t>информации </a:t>
            </a:r>
            <a:r>
              <a:rPr sz="2400" spc="-30" dirty="0">
                <a:latin typeface="Times New Roman"/>
                <a:cs typeface="Times New Roman"/>
              </a:rPr>
              <a:t>(байтов), </a:t>
            </a:r>
            <a:r>
              <a:rPr sz="2400" spc="-50" dirty="0">
                <a:latin typeface="Times New Roman"/>
                <a:cs typeface="Times New Roman"/>
              </a:rPr>
              <a:t>которые  </a:t>
            </a:r>
            <a:r>
              <a:rPr sz="2400" spc="-30" dirty="0">
                <a:latin typeface="Times New Roman"/>
                <a:cs typeface="Times New Roman"/>
              </a:rPr>
              <a:t>допускается </a:t>
            </a:r>
            <a:r>
              <a:rPr sz="2400" spc="-35" dirty="0">
                <a:latin typeface="Times New Roman"/>
                <a:cs typeface="Times New Roman"/>
              </a:rPr>
              <a:t>передать </a:t>
            </a:r>
            <a:r>
              <a:rPr sz="2400" spc="-15" dirty="0">
                <a:latin typeface="Times New Roman"/>
                <a:cs typeface="Times New Roman"/>
              </a:rPr>
              <a:t>по </a:t>
            </a:r>
            <a:r>
              <a:rPr sz="2400" spc="-20" dirty="0">
                <a:latin typeface="Times New Roman"/>
                <a:cs typeface="Times New Roman"/>
              </a:rPr>
              <a:t>шине </a:t>
            </a:r>
            <a:r>
              <a:rPr sz="2400" spc="-15" dirty="0">
                <a:latin typeface="Times New Roman"/>
                <a:cs typeface="Times New Roman"/>
              </a:rPr>
              <a:t>за </a:t>
            </a:r>
            <a:r>
              <a:rPr sz="2400" spc="-30" dirty="0">
                <a:latin typeface="Times New Roman"/>
                <a:cs typeface="Times New Roman"/>
              </a:rPr>
              <a:t>единицу </a:t>
            </a:r>
            <a:r>
              <a:rPr sz="2400" spc="-25" dirty="0">
                <a:latin typeface="Times New Roman"/>
                <a:cs typeface="Times New Roman"/>
              </a:rPr>
              <a:t>времени (се­кунду),  </a:t>
            </a:r>
            <a:r>
              <a:rPr sz="2400" dirty="0">
                <a:latin typeface="Times New Roman"/>
                <a:cs typeface="Times New Roman"/>
              </a:rPr>
              <a:t>а </a:t>
            </a:r>
            <a:r>
              <a:rPr sz="2400" spc="-25" dirty="0">
                <a:latin typeface="Times New Roman"/>
                <a:cs typeface="Times New Roman"/>
              </a:rPr>
              <a:t>определяется </a:t>
            </a:r>
            <a:r>
              <a:rPr sz="2400" spc="-15" dirty="0">
                <a:latin typeface="Times New Roman"/>
                <a:cs typeface="Times New Roman"/>
              </a:rPr>
              <a:t>физическим </a:t>
            </a:r>
            <a:r>
              <a:rPr sz="2400" spc="-10" dirty="0">
                <a:latin typeface="Times New Roman"/>
                <a:cs typeface="Times New Roman"/>
              </a:rPr>
              <a:t>построением </a:t>
            </a:r>
            <a:r>
              <a:rPr sz="2400" spc="-20" dirty="0">
                <a:latin typeface="Times New Roman"/>
                <a:cs typeface="Times New Roman"/>
              </a:rPr>
              <a:t>шины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30" dirty="0">
                <a:latin typeface="Times New Roman"/>
                <a:cs typeface="Times New Roman"/>
              </a:rPr>
              <a:t>природой  </a:t>
            </a:r>
            <a:r>
              <a:rPr sz="2400" spc="-35" dirty="0">
                <a:latin typeface="Times New Roman"/>
                <a:cs typeface="Times New Roman"/>
              </a:rPr>
              <a:t>подключае­мых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10" dirty="0">
                <a:latin typeface="Times New Roman"/>
                <a:cs typeface="Times New Roman"/>
              </a:rPr>
              <a:t>ней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устройств.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Очевидно,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что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чем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шире  шина, тем выше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ее </a:t>
            </a:r>
            <a:r>
              <a:rPr sz="2400" spc="4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пропускная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способность.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376171"/>
            <a:ext cx="8343265" cy="257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Помимо трактов </a:t>
            </a:r>
            <a:r>
              <a:rPr sz="2400" spc="-25" dirty="0">
                <a:latin typeface="Times New Roman"/>
                <a:cs typeface="Times New Roman"/>
              </a:rPr>
              <a:t>пересылки </a:t>
            </a:r>
            <a:r>
              <a:rPr sz="2400" spc="-15" dirty="0">
                <a:latin typeface="Times New Roman"/>
                <a:cs typeface="Times New Roman"/>
              </a:rPr>
              <a:t>адреса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30" dirty="0">
                <a:latin typeface="Times New Roman"/>
                <a:cs typeface="Times New Roman"/>
              </a:rPr>
              <a:t>данных, </a:t>
            </a:r>
            <a:r>
              <a:rPr sz="2400" spc="-35" dirty="0">
                <a:latin typeface="Times New Roman"/>
                <a:cs typeface="Times New Roman"/>
              </a:rPr>
              <a:t>неотъемлемым  </a:t>
            </a:r>
            <a:r>
              <a:rPr sz="2400" spc="-50" dirty="0">
                <a:latin typeface="Times New Roman"/>
                <a:cs typeface="Times New Roman"/>
              </a:rPr>
              <a:t>атрибутом </a:t>
            </a:r>
            <a:r>
              <a:rPr sz="2400" spc="-30" dirty="0">
                <a:latin typeface="Times New Roman"/>
                <a:cs typeface="Times New Roman"/>
              </a:rPr>
              <a:t>любой </a:t>
            </a:r>
            <a:r>
              <a:rPr sz="2400" spc="-15" dirty="0">
                <a:latin typeface="Times New Roman"/>
                <a:cs typeface="Times New Roman"/>
              </a:rPr>
              <a:t>шины </a:t>
            </a:r>
            <a:r>
              <a:rPr sz="2400" spc="-30" dirty="0">
                <a:latin typeface="Times New Roman"/>
                <a:cs typeface="Times New Roman"/>
              </a:rPr>
              <a:t>являются </a:t>
            </a:r>
            <a:r>
              <a:rPr sz="2400" spc="-20" dirty="0">
                <a:latin typeface="Times New Roman"/>
                <a:cs typeface="Times New Roman"/>
              </a:rPr>
              <a:t>линии, </a:t>
            </a:r>
            <a:r>
              <a:rPr sz="2400" spc="-15" dirty="0">
                <a:latin typeface="Times New Roman"/>
                <a:cs typeface="Times New Roman"/>
              </a:rPr>
              <a:t>по </a:t>
            </a:r>
            <a:r>
              <a:rPr sz="2400" spc="-45" dirty="0">
                <a:latin typeface="Times New Roman"/>
                <a:cs typeface="Times New Roman"/>
              </a:rPr>
              <a:t>которым </a:t>
            </a:r>
            <a:r>
              <a:rPr sz="2400" spc="-25" dirty="0">
                <a:latin typeface="Times New Roman"/>
                <a:cs typeface="Times New Roman"/>
              </a:rPr>
              <a:t>передается  управляющая </a:t>
            </a:r>
            <a:r>
              <a:rPr sz="2400" spc="-30" dirty="0">
                <a:latin typeface="Times New Roman"/>
                <a:cs typeface="Times New Roman"/>
              </a:rPr>
              <a:t>информации </a:t>
            </a:r>
            <a:r>
              <a:rPr sz="2400" dirty="0">
                <a:latin typeface="Times New Roman"/>
                <a:cs typeface="Times New Roman"/>
              </a:rPr>
              <a:t>и </a:t>
            </a:r>
            <a:r>
              <a:rPr sz="2400" spc="-30" dirty="0">
                <a:latin typeface="Times New Roman"/>
                <a:cs typeface="Times New Roman"/>
              </a:rPr>
              <a:t>ин­формация </a:t>
            </a:r>
            <a:r>
              <a:rPr sz="2400" dirty="0">
                <a:latin typeface="Times New Roman"/>
                <a:cs typeface="Times New Roman"/>
              </a:rPr>
              <a:t>о </a:t>
            </a:r>
            <a:r>
              <a:rPr sz="2400" spc="-25" dirty="0">
                <a:latin typeface="Times New Roman"/>
                <a:cs typeface="Times New Roman"/>
              </a:rPr>
              <a:t>состоянии  </a:t>
            </a:r>
            <a:r>
              <a:rPr sz="2400" spc="-30" dirty="0">
                <a:latin typeface="Times New Roman"/>
                <a:cs typeface="Times New Roman"/>
              </a:rPr>
              <a:t>участвующих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20" dirty="0">
                <a:latin typeface="Times New Roman"/>
                <a:cs typeface="Times New Roman"/>
              </a:rPr>
              <a:t>транзакции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устройств.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Совокупность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та­ких линий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принято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называть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шиной</a:t>
            </a:r>
            <a:r>
              <a:rPr sz="24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управления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(ШУ)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-65" dirty="0">
                <a:latin typeface="Times New Roman"/>
                <a:cs typeface="Times New Roman"/>
              </a:rPr>
              <a:t>хотя </a:t>
            </a:r>
            <a:r>
              <a:rPr sz="2400" spc="-40" dirty="0">
                <a:latin typeface="Times New Roman"/>
                <a:cs typeface="Times New Roman"/>
              </a:rPr>
              <a:t>такое </a:t>
            </a:r>
            <a:r>
              <a:rPr sz="2400" spc="-30" dirty="0">
                <a:latin typeface="Times New Roman"/>
                <a:cs typeface="Times New Roman"/>
              </a:rPr>
              <a:t>название </a:t>
            </a:r>
            <a:r>
              <a:rPr sz="2400" spc="-35" dirty="0">
                <a:latin typeface="Times New Roman"/>
                <a:cs typeface="Times New Roman"/>
              </a:rPr>
              <a:t>пред­ставляется </a:t>
            </a:r>
            <a:r>
              <a:rPr sz="2400" spc="-20" dirty="0">
                <a:latin typeface="Times New Roman"/>
                <a:cs typeface="Times New Roman"/>
              </a:rPr>
              <a:t>не </a:t>
            </a:r>
            <a:r>
              <a:rPr sz="2400" spc="-30" dirty="0">
                <a:latin typeface="Times New Roman"/>
                <a:cs typeface="Times New Roman"/>
              </a:rPr>
              <a:t>совсем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точным.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3634" y="1016253"/>
            <a:ext cx="9829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70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в	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Ш</a:t>
            </a:r>
            <a:r>
              <a:rPr sz="2400" b="1" spc="-434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7368" y="1016253"/>
            <a:ext cx="9048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ж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3378" y="1016253"/>
            <a:ext cx="10883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016253"/>
            <a:ext cx="485902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2394585" algn="l"/>
                <a:tab pos="3540760" algn="l"/>
              </a:tabLst>
            </a:pP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г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ь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ин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х</a:t>
            </a: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я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щ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разделить 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несколько</a:t>
            </a:r>
            <a:r>
              <a:rPr sz="24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групп.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2113534"/>
            <a:ext cx="8408670" cy="381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</a:pP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Первую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группу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образуют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линии,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по 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которым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пересылаются  </a:t>
            </a:r>
            <a:r>
              <a:rPr sz="24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сигналы </a:t>
            </a:r>
            <a:r>
              <a:rPr sz="24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управле­ния </a:t>
            </a:r>
            <a:r>
              <a:rPr sz="24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транзакциями</a:t>
            </a:r>
            <a:r>
              <a:rPr sz="2400" i="1" spc="-25" dirty="0">
                <a:latin typeface="Times New Roman"/>
                <a:cs typeface="Times New Roman"/>
              </a:rPr>
              <a:t>, </a:t>
            </a:r>
            <a:r>
              <a:rPr sz="2400" spc="-35" dirty="0">
                <a:latin typeface="Times New Roman"/>
                <a:cs typeface="Times New Roman"/>
              </a:rPr>
              <a:t>то </a:t>
            </a:r>
            <a:r>
              <a:rPr sz="2400" spc="-5" dirty="0">
                <a:latin typeface="Times New Roman"/>
                <a:cs typeface="Times New Roman"/>
              </a:rPr>
              <a:t>есть </a:t>
            </a:r>
            <a:r>
              <a:rPr sz="2400" spc="-25" dirty="0">
                <a:latin typeface="Times New Roman"/>
                <a:cs typeface="Times New Roman"/>
              </a:rPr>
              <a:t>сигналы,  </a:t>
            </a:r>
            <a:r>
              <a:rPr sz="2400" spc="-30" dirty="0">
                <a:latin typeface="Times New Roman"/>
                <a:cs typeface="Times New Roman"/>
              </a:rPr>
              <a:t>определяющие: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00"/>
              </a:spcBef>
              <a:buSzPct val="41666"/>
              <a:buFont typeface="Symbol"/>
              <a:buChar char="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тип </a:t>
            </a:r>
            <a:r>
              <a:rPr sz="2400" spc="-20" dirty="0">
                <a:latin typeface="Times New Roman"/>
                <a:cs typeface="Times New Roman"/>
              </a:rPr>
              <a:t>выполняемой </a:t>
            </a:r>
            <a:r>
              <a:rPr sz="2400" spc="-15" dirty="0">
                <a:latin typeface="Times New Roman"/>
                <a:cs typeface="Times New Roman"/>
              </a:rPr>
              <a:t>транзакции (чтение </a:t>
            </a:r>
            <a:r>
              <a:rPr sz="2400" spc="-10" dirty="0">
                <a:latin typeface="Times New Roman"/>
                <a:cs typeface="Times New Roman"/>
              </a:rPr>
              <a:t>или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запись);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90"/>
              </a:spcBef>
              <a:buSzPct val="41666"/>
              <a:buFont typeface="Symbol"/>
              <a:buChar char=""/>
              <a:tabLst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количество </a:t>
            </a:r>
            <a:r>
              <a:rPr sz="2400" spc="-30" dirty="0">
                <a:latin typeface="Times New Roman"/>
                <a:cs typeface="Times New Roman"/>
              </a:rPr>
              <a:t>байтов, передаваемых </a:t>
            </a:r>
            <a:r>
              <a:rPr sz="2400" spc="-15" dirty="0">
                <a:latin typeface="Times New Roman"/>
                <a:cs typeface="Times New Roman"/>
              </a:rPr>
              <a:t>по </a:t>
            </a:r>
            <a:r>
              <a:rPr sz="2400" spc="-25" dirty="0">
                <a:latin typeface="Times New Roman"/>
                <a:cs typeface="Times New Roman"/>
              </a:rPr>
              <a:t>шине данных, </a:t>
            </a:r>
            <a:r>
              <a:rPr sz="2400" spc="-15" dirty="0">
                <a:latin typeface="Times New Roman"/>
                <a:cs typeface="Times New Roman"/>
              </a:rPr>
              <a:t>и,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если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пересылается часть </a:t>
            </a:r>
            <a:r>
              <a:rPr sz="2400" spc="-30" dirty="0">
                <a:latin typeface="Times New Roman"/>
                <a:cs typeface="Times New Roman"/>
              </a:rPr>
              <a:t>слова, </a:t>
            </a:r>
            <a:r>
              <a:rPr sz="2400" spc="-35" dirty="0">
                <a:latin typeface="Times New Roman"/>
                <a:cs typeface="Times New Roman"/>
              </a:rPr>
              <a:t>то </a:t>
            </a:r>
            <a:r>
              <a:rPr sz="2400" spc="-30" dirty="0">
                <a:latin typeface="Times New Roman"/>
                <a:cs typeface="Times New Roman"/>
              </a:rPr>
              <a:t>какие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байты;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00"/>
              </a:spcBef>
              <a:buSzPct val="41666"/>
              <a:buFont typeface="Symbol"/>
              <a:buChar char=""/>
              <a:tabLst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какой </a:t>
            </a:r>
            <a:r>
              <a:rPr sz="2400" spc="-20" dirty="0">
                <a:latin typeface="Times New Roman"/>
                <a:cs typeface="Times New Roman"/>
              </a:rPr>
              <a:t>тип </a:t>
            </a:r>
            <a:r>
              <a:rPr sz="2400" spc="-10" dirty="0">
                <a:latin typeface="Times New Roman"/>
                <a:cs typeface="Times New Roman"/>
              </a:rPr>
              <a:t>адреса </a:t>
            </a:r>
            <a:r>
              <a:rPr sz="2400" spc="-25" dirty="0">
                <a:latin typeface="Times New Roman"/>
                <a:cs typeface="Times New Roman"/>
              </a:rPr>
              <a:t>выдан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20" dirty="0">
                <a:latin typeface="Times New Roman"/>
                <a:cs typeface="Times New Roman"/>
              </a:rPr>
              <a:t>шину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адреса;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04"/>
              </a:spcBef>
              <a:buSzPct val="41666"/>
              <a:buFont typeface="Symbol"/>
              <a:buChar char=""/>
              <a:tabLst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какой </a:t>
            </a:r>
            <a:r>
              <a:rPr sz="2400" spc="-50" dirty="0">
                <a:latin typeface="Times New Roman"/>
                <a:cs typeface="Times New Roman"/>
              </a:rPr>
              <a:t>протокол </a:t>
            </a:r>
            <a:r>
              <a:rPr sz="2400" spc="-40" dirty="0">
                <a:latin typeface="Times New Roman"/>
                <a:cs typeface="Times New Roman"/>
              </a:rPr>
              <a:t>передачи </a:t>
            </a:r>
            <a:r>
              <a:rPr sz="2400" spc="-35" dirty="0">
                <a:latin typeface="Times New Roman"/>
                <a:cs typeface="Times New Roman"/>
              </a:rPr>
              <a:t>должен </a:t>
            </a:r>
            <a:r>
              <a:rPr sz="2400" spc="-25" dirty="0">
                <a:latin typeface="Times New Roman"/>
                <a:cs typeface="Times New Roman"/>
              </a:rPr>
              <a:t>быть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применен.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2400" spc="-20" dirty="0">
                <a:latin typeface="Times New Roman"/>
                <a:cs typeface="Times New Roman"/>
              </a:rPr>
              <a:t>На  </a:t>
            </a:r>
            <a:r>
              <a:rPr sz="2400" spc="-30" dirty="0">
                <a:latin typeface="Times New Roman"/>
                <a:cs typeface="Times New Roman"/>
              </a:rPr>
              <a:t>перечисленные  </a:t>
            </a:r>
            <a:r>
              <a:rPr sz="2400" spc="-25" dirty="0">
                <a:latin typeface="Times New Roman"/>
                <a:cs typeface="Times New Roman"/>
              </a:rPr>
              <a:t>цели  обычно  </a:t>
            </a:r>
            <a:r>
              <a:rPr sz="2400" spc="-35" dirty="0">
                <a:latin typeface="Times New Roman"/>
                <a:cs typeface="Times New Roman"/>
              </a:rPr>
              <a:t>отводится  от  двух  </a:t>
            </a:r>
            <a:r>
              <a:rPr sz="2400" spc="-15" dirty="0">
                <a:latin typeface="Times New Roman"/>
                <a:cs typeface="Times New Roman"/>
              </a:rPr>
              <a:t>до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восьми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сигнальных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ли­ний.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911097"/>
            <a:ext cx="8225790" cy="526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388620">
              <a:lnSpc>
                <a:spcPct val="100000"/>
              </a:lnSpc>
              <a:buClr>
                <a:srgbClr val="000000"/>
              </a:buClr>
              <a:buChar char="•"/>
              <a:tabLst>
                <a:tab pos="471805" algn="l"/>
                <a:tab pos="472440" algn="l"/>
              </a:tabLst>
            </a:pP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Литература</a:t>
            </a:r>
            <a:endParaRPr sz="2800">
              <a:latin typeface="Times New Roman"/>
              <a:cs typeface="Times New Roman"/>
            </a:endParaRPr>
          </a:p>
          <a:p>
            <a:pPr marL="12700" marR="128270" lvl="1" indent="368300">
              <a:lnSpc>
                <a:spcPct val="100000"/>
              </a:lnSpc>
              <a:spcBef>
                <a:spcPts val="1985"/>
              </a:spcBef>
              <a:buAutoNum type="arabicPeriod"/>
              <a:tabLst>
                <a:tab pos="735330" algn="l"/>
              </a:tabLst>
            </a:pPr>
            <a:r>
              <a:rPr sz="2800" spc="-5" dirty="0">
                <a:latin typeface="Times New Roman"/>
                <a:cs typeface="Times New Roman"/>
              </a:rPr>
              <a:t>Периферийные устройства: интерфейсы,  </a:t>
            </a:r>
            <a:r>
              <a:rPr sz="2800" spc="-25" dirty="0">
                <a:latin typeface="Times New Roman"/>
                <a:cs typeface="Times New Roman"/>
              </a:rPr>
              <a:t>схемотехника, </a:t>
            </a:r>
            <a:r>
              <a:rPr sz="2800" spc="-5" dirty="0">
                <a:latin typeface="Times New Roman"/>
                <a:cs typeface="Times New Roman"/>
              </a:rPr>
              <a:t>программирова­ние : </a:t>
            </a:r>
            <a:r>
              <a:rPr sz="2800" dirty="0">
                <a:latin typeface="Times New Roman"/>
                <a:cs typeface="Times New Roman"/>
              </a:rPr>
              <a:t>учебное </a:t>
            </a:r>
            <a:r>
              <a:rPr sz="2800" spc="5" dirty="0">
                <a:latin typeface="Times New Roman"/>
                <a:cs typeface="Times New Roman"/>
              </a:rPr>
              <a:t>пособие  </a:t>
            </a:r>
            <a:r>
              <a:rPr sz="2800" spc="-5" dirty="0">
                <a:latin typeface="Times New Roman"/>
                <a:cs typeface="Times New Roman"/>
              </a:rPr>
              <a:t>для </a:t>
            </a:r>
            <a:r>
              <a:rPr sz="2800" spc="-25" dirty="0">
                <a:latin typeface="Times New Roman"/>
                <a:cs typeface="Times New Roman"/>
              </a:rPr>
              <a:t>вузов </a:t>
            </a:r>
            <a:r>
              <a:rPr sz="2800" dirty="0">
                <a:latin typeface="Times New Roman"/>
                <a:cs typeface="Times New Roman"/>
              </a:rPr>
              <a:t>/ </a:t>
            </a:r>
            <a:r>
              <a:rPr sz="2800" spc="-5" dirty="0">
                <a:latin typeface="Times New Roman"/>
                <a:cs typeface="Times New Roman"/>
              </a:rPr>
              <a:t>В. А. </a:t>
            </a:r>
            <a:r>
              <a:rPr sz="2800" spc="-20" dirty="0">
                <a:latin typeface="Times New Roman"/>
                <a:cs typeface="Times New Roman"/>
              </a:rPr>
              <a:t>Авдеев </a:t>
            </a:r>
            <a:r>
              <a:rPr sz="2800" spc="-5" dirty="0">
                <a:latin typeface="Times New Roman"/>
                <a:cs typeface="Times New Roman"/>
              </a:rPr>
              <a:t>.— </a:t>
            </a:r>
            <a:r>
              <a:rPr sz="2800" spc="-15" dirty="0">
                <a:latin typeface="Times New Roman"/>
                <a:cs typeface="Times New Roman"/>
              </a:rPr>
              <a:t>Москва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ДМК </a:t>
            </a:r>
            <a:r>
              <a:rPr sz="2800" spc="5" dirty="0">
                <a:latin typeface="Times New Roman"/>
                <a:cs typeface="Times New Roman"/>
              </a:rPr>
              <a:t>Пресс.  </a:t>
            </a:r>
            <a:r>
              <a:rPr sz="2800" spc="-5" dirty="0">
                <a:latin typeface="Times New Roman"/>
                <a:cs typeface="Times New Roman"/>
              </a:rPr>
              <a:t>2009 847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с.</a:t>
            </a:r>
            <a:endParaRPr sz="2800">
              <a:latin typeface="Times New Roman"/>
              <a:cs typeface="Times New Roman"/>
            </a:endParaRPr>
          </a:p>
          <a:p>
            <a:pPr marL="12700" marR="351790" lvl="1" indent="368300" algn="just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735330" algn="l"/>
              </a:tabLst>
            </a:pPr>
            <a:r>
              <a:rPr sz="2800" spc="-10" dirty="0">
                <a:latin typeface="Times New Roman"/>
                <a:cs typeface="Times New Roman"/>
              </a:rPr>
              <a:t>Аппаратные </a:t>
            </a:r>
            <a:r>
              <a:rPr sz="2800" spc="-15" dirty="0">
                <a:latin typeface="Times New Roman"/>
                <a:cs typeface="Times New Roman"/>
              </a:rPr>
              <a:t>средства </a:t>
            </a:r>
            <a:r>
              <a:rPr sz="2800" spc="-5" dirty="0">
                <a:latin typeface="Times New Roman"/>
                <a:cs typeface="Times New Roman"/>
              </a:rPr>
              <a:t>IBM </a:t>
            </a:r>
            <a:r>
              <a:rPr sz="2800" dirty="0">
                <a:latin typeface="Times New Roman"/>
                <a:cs typeface="Times New Roman"/>
              </a:rPr>
              <a:t>PC </a:t>
            </a:r>
            <a:r>
              <a:rPr sz="2800" spc="-5" dirty="0">
                <a:latin typeface="Times New Roman"/>
                <a:cs typeface="Times New Roman"/>
              </a:rPr>
              <a:t>: энциклопедия /  М. </a:t>
            </a:r>
            <a:r>
              <a:rPr sz="2800" spc="-10" dirty="0">
                <a:latin typeface="Times New Roman"/>
                <a:cs typeface="Times New Roman"/>
              </a:rPr>
              <a:t>Ю. </a:t>
            </a:r>
            <a:r>
              <a:rPr sz="2800" spc="-40" dirty="0">
                <a:latin typeface="Times New Roman"/>
                <a:cs typeface="Times New Roman"/>
              </a:rPr>
              <a:t>Гук </a:t>
            </a:r>
            <a:r>
              <a:rPr sz="2800" spc="-5" dirty="0">
                <a:latin typeface="Times New Roman"/>
                <a:cs typeface="Times New Roman"/>
              </a:rPr>
              <a:t>.— </a:t>
            </a:r>
            <a:r>
              <a:rPr sz="2800" dirty="0">
                <a:latin typeface="Times New Roman"/>
                <a:cs typeface="Times New Roman"/>
              </a:rPr>
              <a:t>3-е </a:t>
            </a:r>
            <a:r>
              <a:rPr sz="2800" spc="-20" dirty="0">
                <a:latin typeface="Times New Roman"/>
                <a:cs typeface="Times New Roman"/>
              </a:rPr>
              <a:t>изд </a:t>
            </a:r>
            <a:r>
              <a:rPr sz="2800" spc="-5" dirty="0">
                <a:latin typeface="Times New Roman"/>
                <a:cs typeface="Times New Roman"/>
              </a:rPr>
              <a:t>.— </a:t>
            </a:r>
            <a:r>
              <a:rPr sz="2800" spc="-15" dirty="0">
                <a:latin typeface="Times New Roman"/>
                <a:cs typeface="Times New Roman"/>
              </a:rPr>
              <a:t>Санкт-Петербург </a:t>
            </a:r>
            <a:r>
              <a:rPr sz="2800" spc="-5" dirty="0">
                <a:latin typeface="Times New Roman"/>
                <a:cs typeface="Times New Roman"/>
              </a:rPr>
              <a:t>: Питер.  2008 </a:t>
            </a:r>
            <a:r>
              <a:rPr sz="2800" dirty="0">
                <a:latin typeface="Times New Roman"/>
                <a:cs typeface="Times New Roman"/>
              </a:rPr>
              <a:t>.— </a:t>
            </a:r>
            <a:r>
              <a:rPr sz="2800" spc="-5" dirty="0">
                <a:latin typeface="Times New Roman"/>
                <a:cs typeface="Times New Roman"/>
              </a:rPr>
              <a:t>1072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с.</a:t>
            </a:r>
            <a:endParaRPr sz="2800">
              <a:latin typeface="Times New Roman"/>
              <a:cs typeface="Times New Roman"/>
            </a:endParaRPr>
          </a:p>
          <a:p>
            <a:pPr marL="12700" marR="5080" lvl="1" indent="3683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735330" algn="l"/>
              </a:tabLst>
            </a:pPr>
            <a:r>
              <a:rPr sz="2800" spc="-5" dirty="0">
                <a:latin typeface="Times New Roman"/>
                <a:cs typeface="Times New Roman"/>
              </a:rPr>
              <a:t>Организация ЭВМ и систем : учебник </a:t>
            </a:r>
            <a:r>
              <a:rPr sz="2800" dirty="0">
                <a:latin typeface="Times New Roman"/>
                <a:cs typeface="Times New Roman"/>
              </a:rPr>
              <a:t>для </a:t>
            </a:r>
            <a:r>
              <a:rPr sz="2800" spc="-25" dirty="0">
                <a:latin typeface="Times New Roman"/>
                <a:cs typeface="Times New Roman"/>
              </a:rPr>
              <a:t>вузов </a:t>
            </a:r>
            <a:r>
              <a:rPr sz="2800" spc="-5" dirty="0">
                <a:latin typeface="Times New Roman"/>
                <a:cs typeface="Times New Roman"/>
              </a:rPr>
              <a:t>/  С. А. </a:t>
            </a:r>
            <a:r>
              <a:rPr sz="2800" spc="-10" dirty="0">
                <a:latin typeface="Times New Roman"/>
                <a:cs typeface="Times New Roman"/>
              </a:rPr>
              <a:t>Орлов. </a:t>
            </a:r>
            <a:r>
              <a:rPr sz="2800" spc="-5" dirty="0">
                <a:latin typeface="Times New Roman"/>
                <a:cs typeface="Times New Roman"/>
              </a:rPr>
              <a:t>Б. Я. </a:t>
            </a:r>
            <a:r>
              <a:rPr sz="2800" spc="-15" dirty="0">
                <a:latin typeface="Times New Roman"/>
                <a:cs typeface="Times New Roman"/>
              </a:rPr>
              <a:t>Цилькер </a:t>
            </a:r>
            <a:r>
              <a:rPr sz="2800" spc="-5" dirty="0">
                <a:latin typeface="Times New Roman"/>
                <a:cs typeface="Times New Roman"/>
              </a:rPr>
              <a:t>.— </a:t>
            </a:r>
            <a:r>
              <a:rPr sz="2800" dirty="0">
                <a:latin typeface="Times New Roman"/>
                <a:cs typeface="Times New Roman"/>
              </a:rPr>
              <a:t>2-е </a:t>
            </a:r>
            <a:r>
              <a:rPr sz="2800" spc="-20" dirty="0">
                <a:latin typeface="Times New Roman"/>
                <a:cs typeface="Times New Roman"/>
              </a:rPr>
              <a:t>изд </a:t>
            </a:r>
            <a:r>
              <a:rPr sz="2800" spc="-5" dirty="0">
                <a:latin typeface="Times New Roman"/>
                <a:cs typeface="Times New Roman"/>
              </a:rPr>
              <a:t>.— </a:t>
            </a:r>
            <a:r>
              <a:rPr sz="2800" spc="-15" dirty="0">
                <a:latin typeface="Times New Roman"/>
                <a:cs typeface="Times New Roman"/>
              </a:rPr>
              <a:t>Санкт-  Петербург </a:t>
            </a:r>
            <a:r>
              <a:rPr sz="2800" spc="-5" dirty="0">
                <a:latin typeface="Times New Roman"/>
                <a:cs typeface="Times New Roman"/>
              </a:rPr>
              <a:t>: Питер. </a:t>
            </a:r>
            <a:r>
              <a:rPr sz="2800" spc="-30" dirty="0">
                <a:latin typeface="Times New Roman"/>
                <a:cs typeface="Times New Roman"/>
              </a:rPr>
              <a:t>2011 </a:t>
            </a:r>
            <a:r>
              <a:rPr sz="2800" dirty="0">
                <a:latin typeface="Times New Roman"/>
                <a:cs typeface="Times New Roman"/>
              </a:rPr>
              <a:t>.— </a:t>
            </a:r>
            <a:r>
              <a:rPr sz="2800" spc="-5" dirty="0">
                <a:latin typeface="Times New Roman"/>
                <a:cs typeface="Times New Roman"/>
              </a:rPr>
              <a:t>686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с.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3634" y="1016253"/>
            <a:ext cx="9829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70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в	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Ш</a:t>
            </a:r>
            <a:r>
              <a:rPr sz="2400" b="1" spc="-434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7368" y="1016253"/>
            <a:ext cx="9048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ж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3378" y="1016253"/>
            <a:ext cx="10883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016253"/>
            <a:ext cx="485902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2394585" algn="l"/>
                <a:tab pos="3540760" algn="l"/>
              </a:tabLst>
            </a:pP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г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ь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ин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х</a:t>
            </a: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я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щ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разделить 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несколько</a:t>
            </a:r>
            <a:r>
              <a:rPr sz="24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групп.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2113534"/>
            <a:ext cx="8413750" cy="440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Ко   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второй  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группе  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отнесем 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линии  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передачи   </a:t>
            </a:r>
            <a:r>
              <a:rPr sz="2400" spc="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информации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состояния</a:t>
            </a:r>
            <a:r>
              <a:rPr sz="2400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(статуса).</a:t>
            </a:r>
            <a:endParaRPr sz="2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15" dirty="0">
                <a:latin typeface="Times New Roman"/>
                <a:cs typeface="Times New Roman"/>
              </a:rPr>
              <a:t>эту группу </a:t>
            </a:r>
            <a:r>
              <a:rPr sz="2400" spc="-30" dirty="0">
                <a:latin typeface="Times New Roman"/>
                <a:cs typeface="Times New Roman"/>
              </a:rPr>
              <a:t>входят </a:t>
            </a:r>
            <a:r>
              <a:rPr sz="2400" spc="-20" dirty="0">
                <a:latin typeface="Times New Roman"/>
                <a:cs typeface="Times New Roman"/>
              </a:rPr>
              <a:t>от </a:t>
            </a:r>
            <a:r>
              <a:rPr sz="2400" spc="-15" dirty="0">
                <a:latin typeface="Times New Roman"/>
                <a:cs typeface="Times New Roman"/>
              </a:rPr>
              <a:t>одной </a:t>
            </a:r>
            <a:r>
              <a:rPr sz="2400" spc="5" dirty="0">
                <a:latin typeface="Times New Roman"/>
                <a:cs typeface="Times New Roman"/>
              </a:rPr>
              <a:t>до </a:t>
            </a:r>
            <a:r>
              <a:rPr sz="2400" spc="-10" dirty="0">
                <a:latin typeface="Times New Roman"/>
                <a:cs typeface="Times New Roman"/>
              </a:rPr>
              <a:t>четырех </a:t>
            </a:r>
            <a:r>
              <a:rPr sz="2400" spc="-5" dirty="0">
                <a:latin typeface="Times New Roman"/>
                <a:cs typeface="Times New Roman"/>
              </a:rPr>
              <a:t>линий, по </a:t>
            </a:r>
            <a:r>
              <a:rPr sz="2400" spc="-30" dirty="0">
                <a:latin typeface="Times New Roman"/>
                <a:cs typeface="Times New Roman"/>
              </a:rPr>
              <a:t>которым  </a:t>
            </a:r>
            <a:r>
              <a:rPr sz="2400" spc="-15" dirty="0">
                <a:latin typeface="Times New Roman"/>
                <a:cs typeface="Times New Roman"/>
              </a:rPr>
              <a:t>ведомое </a:t>
            </a:r>
            <a:r>
              <a:rPr sz="2400" dirty="0">
                <a:latin typeface="Times New Roman"/>
                <a:cs typeface="Times New Roman"/>
              </a:rPr>
              <a:t>устройство </a:t>
            </a:r>
            <a:r>
              <a:rPr sz="2400" spc="-20" dirty="0">
                <a:latin typeface="Times New Roman"/>
                <a:cs typeface="Times New Roman"/>
              </a:rPr>
              <a:t>может </a:t>
            </a:r>
            <a:r>
              <a:rPr sz="2400" spc="-15" dirty="0">
                <a:latin typeface="Times New Roman"/>
                <a:cs typeface="Times New Roman"/>
              </a:rPr>
              <a:t>информировать ведущего </a:t>
            </a:r>
            <a:r>
              <a:rPr sz="2400" dirty="0">
                <a:latin typeface="Times New Roman"/>
                <a:cs typeface="Times New Roman"/>
              </a:rPr>
              <a:t>о своем  </a:t>
            </a:r>
            <a:r>
              <a:rPr sz="2400" spc="-5" dirty="0">
                <a:latin typeface="Times New Roman"/>
                <a:cs typeface="Times New Roman"/>
              </a:rPr>
              <a:t>состоянии или </a:t>
            </a:r>
            <a:r>
              <a:rPr sz="2400" spc="-15" dirty="0">
                <a:latin typeface="Times New Roman"/>
                <a:cs typeface="Times New Roman"/>
              </a:rPr>
              <a:t>передать </a:t>
            </a:r>
            <a:r>
              <a:rPr sz="2400" spc="-70" dirty="0">
                <a:latin typeface="Times New Roman"/>
                <a:cs typeface="Times New Roman"/>
              </a:rPr>
              <a:t>код </a:t>
            </a:r>
            <a:r>
              <a:rPr sz="2400" spc="-5" dirty="0">
                <a:latin typeface="Times New Roman"/>
                <a:cs typeface="Times New Roman"/>
              </a:rPr>
              <a:t>возникшей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ошибки.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Третья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группа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—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линии</a:t>
            </a:r>
            <a:r>
              <a:rPr sz="24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арбитража.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5" dirty="0">
                <a:latin typeface="Times New Roman"/>
                <a:cs typeface="Times New Roman"/>
              </a:rPr>
              <a:t>Вопросы </a:t>
            </a:r>
            <a:r>
              <a:rPr sz="2400" dirty="0">
                <a:latin typeface="Times New Roman"/>
                <a:cs typeface="Times New Roman"/>
              </a:rPr>
              <a:t>арбитража </a:t>
            </a:r>
            <a:r>
              <a:rPr sz="2400" spc="-10" dirty="0">
                <a:latin typeface="Times New Roman"/>
                <a:cs typeface="Times New Roman"/>
              </a:rPr>
              <a:t>рассматриваются </a:t>
            </a:r>
            <a:r>
              <a:rPr sz="2400" spc="-30" dirty="0">
                <a:latin typeface="Times New Roman"/>
                <a:cs typeface="Times New Roman"/>
              </a:rPr>
              <a:t>не­сколько </a:t>
            </a:r>
            <a:r>
              <a:rPr sz="2400" spc="-15" dirty="0">
                <a:latin typeface="Times New Roman"/>
                <a:cs typeface="Times New Roman"/>
              </a:rPr>
              <a:t>позже. Пока  </a:t>
            </a:r>
            <a:r>
              <a:rPr sz="2400" spc="-10" dirty="0">
                <a:latin typeface="Times New Roman"/>
                <a:cs typeface="Times New Roman"/>
              </a:rPr>
              <a:t>отметим </a:t>
            </a:r>
            <a:r>
              <a:rPr sz="2400" dirty="0">
                <a:latin typeface="Times New Roman"/>
                <a:cs typeface="Times New Roman"/>
              </a:rPr>
              <a:t>лишь, </a:t>
            </a:r>
            <a:r>
              <a:rPr sz="2400" spc="-15" dirty="0">
                <a:latin typeface="Times New Roman"/>
                <a:cs typeface="Times New Roman"/>
              </a:rPr>
              <a:t>что </a:t>
            </a:r>
            <a:r>
              <a:rPr sz="2400" dirty="0">
                <a:latin typeface="Times New Roman"/>
                <a:cs typeface="Times New Roman"/>
              </a:rPr>
              <a:t>арбитраж </a:t>
            </a:r>
            <a:r>
              <a:rPr sz="2400" spc="-30" dirty="0">
                <a:latin typeface="Times New Roman"/>
                <a:cs typeface="Times New Roman"/>
              </a:rPr>
              <a:t>необходим </a:t>
            </a:r>
            <a:r>
              <a:rPr sz="2400" dirty="0">
                <a:latin typeface="Times New Roman"/>
                <a:cs typeface="Times New Roman"/>
              </a:rPr>
              <a:t>для </a:t>
            </a:r>
            <a:r>
              <a:rPr sz="2400" spc="-5" dirty="0">
                <a:latin typeface="Times New Roman"/>
                <a:cs typeface="Times New Roman"/>
              </a:rPr>
              <a:t>выбора </a:t>
            </a:r>
            <a:r>
              <a:rPr sz="2400" spc="-25" dirty="0">
                <a:latin typeface="Times New Roman"/>
                <a:cs typeface="Times New Roman"/>
              </a:rPr>
              <a:t>одного </a:t>
            </a:r>
            <a:r>
              <a:rPr sz="2400" spc="-5" dirty="0">
                <a:latin typeface="Times New Roman"/>
                <a:cs typeface="Times New Roman"/>
              </a:rPr>
              <a:t>из  </a:t>
            </a:r>
            <a:r>
              <a:rPr sz="2400" spc="-10" dirty="0">
                <a:latin typeface="Times New Roman"/>
                <a:cs typeface="Times New Roman"/>
              </a:rPr>
              <a:t>нескольких </a:t>
            </a:r>
            <a:r>
              <a:rPr sz="2400" spc="-5" dirty="0">
                <a:latin typeface="Times New Roman"/>
                <a:cs typeface="Times New Roman"/>
              </a:rPr>
              <a:t>ведущих, </a:t>
            </a:r>
            <a:r>
              <a:rPr sz="2400" spc="-10" dirty="0">
                <a:latin typeface="Times New Roman"/>
                <a:cs typeface="Times New Roman"/>
              </a:rPr>
              <a:t>одновременно </a:t>
            </a:r>
            <a:r>
              <a:rPr sz="2400" dirty="0">
                <a:latin typeface="Times New Roman"/>
                <a:cs typeface="Times New Roman"/>
              </a:rPr>
              <a:t>претендующих на </a:t>
            </a:r>
            <a:r>
              <a:rPr sz="2400" spc="5" dirty="0">
                <a:latin typeface="Times New Roman"/>
                <a:cs typeface="Times New Roman"/>
              </a:rPr>
              <a:t>доступ </a:t>
            </a:r>
            <a:r>
              <a:rPr sz="2400" dirty="0">
                <a:latin typeface="Times New Roman"/>
                <a:cs typeface="Times New Roman"/>
              </a:rPr>
              <a:t>к  </a:t>
            </a:r>
            <a:r>
              <a:rPr sz="2400" spc="-5" dirty="0">
                <a:latin typeface="Times New Roman"/>
                <a:cs typeface="Times New Roman"/>
              </a:rPr>
              <a:t>шине. </a:t>
            </a:r>
            <a:r>
              <a:rPr sz="2400" dirty="0">
                <a:latin typeface="Times New Roman"/>
                <a:cs typeface="Times New Roman"/>
              </a:rPr>
              <a:t>Число </a:t>
            </a:r>
            <a:r>
              <a:rPr sz="2400" spc="-5" dirty="0">
                <a:latin typeface="Times New Roman"/>
                <a:cs typeface="Times New Roman"/>
              </a:rPr>
              <a:t>линий </a:t>
            </a:r>
            <a:r>
              <a:rPr sz="2400" dirty="0">
                <a:latin typeface="Times New Roman"/>
                <a:cs typeface="Times New Roman"/>
              </a:rPr>
              <a:t>арбитража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dirty="0">
                <a:latin typeface="Times New Roman"/>
                <a:cs typeface="Times New Roman"/>
              </a:rPr>
              <a:t>разных шинах </a:t>
            </a:r>
            <a:r>
              <a:rPr sz="2400" spc="-10" dirty="0">
                <a:latin typeface="Times New Roman"/>
                <a:cs typeface="Times New Roman"/>
              </a:rPr>
              <a:t>варьируется </a:t>
            </a:r>
            <a:r>
              <a:rPr sz="2400" spc="-20" dirty="0">
                <a:latin typeface="Times New Roman"/>
                <a:cs typeface="Times New Roman"/>
              </a:rPr>
              <a:t>от </a:t>
            </a:r>
            <a:r>
              <a:rPr sz="2400" dirty="0">
                <a:latin typeface="Times New Roman"/>
                <a:cs typeface="Times New Roman"/>
              </a:rPr>
              <a:t>3  до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11.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7701" y="727836"/>
            <a:ext cx="20789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118618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в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Ш</a:t>
            </a:r>
            <a:r>
              <a:rPr sz="2400" b="1" spc="-43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ж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7318" y="727836"/>
            <a:ext cx="10877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76" y="727836"/>
            <a:ext cx="485838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2395220" algn="l"/>
                <a:tab pos="3540760" algn="l"/>
              </a:tabLst>
            </a:pP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г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ьн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ин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х</a:t>
            </a: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ящ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разделить 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несколько</a:t>
            </a:r>
            <a:r>
              <a:rPr sz="24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групп.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76" y="1827529"/>
            <a:ext cx="8415020" cy="489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Четвертую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группу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образуют </a:t>
            </a:r>
            <a:r>
              <a:rPr sz="20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линии прерывания. </a:t>
            </a:r>
            <a:r>
              <a:rPr sz="2000" spc="-10" dirty="0">
                <a:latin typeface="Times New Roman"/>
                <a:cs typeface="Times New Roman"/>
              </a:rPr>
              <a:t>По </a:t>
            </a:r>
            <a:r>
              <a:rPr sz="2000" spc="-15" dirty="0">
                <a:latin typeface="Times New Roman"/>
                <a:cs typeface="Times New Roman"/>
              </a:rPr>
              <a:t>этим </a:t>
            </a:r>
            <a:r>
              <a:rPr sz="2000" spc="-20" dirty="0">
                <a:latin typeface="Times New Roman"/>
                <a:cs typeface="Times New Roman"/>
              </a:rPr>
              <a:t>линиям передаются  </a:t>
            </a:r>
            <a:r>
              <a:rPr sz="2000" spc="-15" dirty="0">
                <a:latin typeface="Times New Roman"/>
                <a:cs typeface="Times New Roman"/>
              </a:rPr>
              <a:t>запросы на </a:t>
            </a:r>
            <a:r>
              <a:rPr sz="2000" spc="-25" dirty="0">
                <a:latin typeface="Times New Roman"/>
                <a:cs typeface="Times New Roman"/>
              </a:rPr>
              <a:t>обслуживание, </a:t>
            </a:r>
            <a:r>
              <a:rPr sz="2000" spc="-15" dirty="0">
                <a:latin typeface="Times New Roman"/>
                <a:cs typeface="Times New Roman"/>
              </a:rPr>
              <a:t>посылаемые </a:t>
            </a:r>
            <a:r>
              <a:rPr sz="2000" spc="-25" dirty="0">
                <a:latin typeface="Times New Roman"/>
                <a:cs typeface="Times New Roman"/>
              </a:rPr>
              <a:t>от </a:t>
            </a:r>
            <a:r>
              <a:rPr sz="2000" spc="-30" dirty="0">
                <a:latin typeface="Times New Roman"/>
                <a:cs typeface="Times New Roman"/>
              </a:rPr>
              <a:t>ведомых </a:t>
            </a:r>
            <a:r>
              <a:rPr sz="2000" spc="-20" dirty="0">
                <a:latin typeface="Times New Roman"/>
                <a:cs typeface="Times New Roman"/>
              </a:rPr>
              <a:t>устройств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-50" dirty="0">
                <a:latin typeface="Times New Roman"/>
                <a:cs typeface="Times New Roman"/>
              </a:rPr>
              <a:t>ведущему.  </a:t>
            </a:r>
            <a:r>
              <a:rPr sz="2000" spc="-30" dirty="0">
                <a:latin typeface="Times New Roman"/>
                <a:cs typeface="Times New Roman"/>
              </a:rPr>
              <a:t>Под </a:t>
            </a:r>
            <a:r>
              <a:rPr sz="2000" spc="-25" dirty="0">
                <a:latin typeface="Times New Roman"/>
                <a:cs typeface="Times New Roman"/>
              </a:rPr>
              <a:t>собственно </a:t>
            </a:r>
            <a:r>
              <a:rPr sz="2000" spc="-15" dirty="0">
                <a:latin typeface="Times New Roman"/>
                <a:cs typeface="Times New Roman"/>
              </a:rPr>
              <a:t>запросы </a:t>
            </a:r>
            <a:r>
              <a:rPr sz="2000" spc="-20" dirty="0">
                <a:latin typeface="Times New Roman"/>
                <a:cs typeface="Times New Roman"/>
              </a:rPr>
              <a:t>обычно </a:t>
            </a:r>
            <a:r>
              <a:rPr sz="2000" spc="-30" dirty="0">
                <a:latin typeface="Times New Roman"/>
                <a:cs typeface="Times New Roman"/>
              </a:rPr>
              <a:t>отводятся одна </a:t>
            </a:r>
            <a:r>
              <a:rPr sz="2000" spc="-15" dirty="0">
                <a:latin typeface="Times New Roman"/>
                <a:cs typeface="Times New Roman"/>
              </a:rPr>
              <a:t>или </a:t>
            </a:r>
            <a:r>
              <a:rPr sz="2000" spc="-20" dirty="0">
                <a:latin typeface="Times New Roman"/>
                <a:cs typeface="Times New Roman"/>
              </a:rPr>
              <a:t>две линии, </a:t>
            </a:r>
            <a:r>
              <a:rPr sz="2000" spc="-45" dirty="0">
                <a:latin typeface="Times New Roman"/>
                <a:cs typeface="Times New Roman"/>
              </a:rPr>
              <a:t>однако </a:t>
            </a:r>
            <a:r>
              <a:rPr sz="2000" spc="-15" dirty="0">
                <a:latin typeface="Times New Roman"/>
                <a:cs typeface="Times New Roman"/>
              </a:rPr>
              <a:t>при  </a:t>
            </a:r>
            <a:r>
              <a:rPr sz="2000" spc="-30" dirty="0">
                <a:latin typeface="Times New Roman"/>
                <a:cs typeface="Times New Roman"/>
              </a:rPr>
              <a:t>одновре­менном возникновении </a:t>
            </a:r>
            <a:r>
              <a:rPr sz="2000" spc="-20" dirty="0">
                <a:latin typeface="Times New Roman"/>
                <a:cs typeface="Times New Roman"/>
              </a:rPr>
              <a:t>запросов </a:t>
            </a:r>
            <a:r>
              <a:rPr sz="2000" spc="-30" dirty="0">
                <a:latin typeface="Times New Roman"/>
                <a:cs typeface="Times New Roman"/>
              </a:rPr>
              <a:t>от </a:t>
            </a:r>
            <a:r>
              <a:rPr sz="2000" spc="-35" dirty="0">
                <a:latin typeface="Times New Roman"/>
                <a:cs typeface="Times New Roman"/>
              </a:rPr>
              <a:t>нескольких ведомых </a:t>
            </a:r>
            <a:r>
              <a:rPr sz="2000" spc="-30" dirty="0">
                <a:latin typeface="Times New Roman"/>
                <a:cs typeface="Times New Roman"/>
              </a:rPr>
              <a:t>возникает  </a:t>
            </a:r>
            <a:r>
              <a:rPr sz="2000" spc="-35" dirty="0">
                <a:latin typeface="Times New Roman"/>
                <a:cs typeface="Times New Roman"/>
              </a:rPr>
              <a:t>проблема </a:t>
            </a:r>
            <a:r>
              <a:rPr sz="2000" spc="-30" dirty="0">
                <a:latin typeface="Times New Roman"/>
                <a:cs typeface="Times New Roman"/>
              </a:rPr>
              <a:t>ар­битража, </a:t>
            </a:r>
            <a:r>
              <a:rPr sz="2000" spc="-25" dirty="0">
                <a:latin typeface="Times New Roman"/>
                <a:cs typeface="Times New Roman"/>
              </a:rPr>
              <a:t>для </a:t>
            </a:r>
            <a:r>
              <a:rPr sz="2000" spc="-40" dirty="0">
                <a:latin typeface="Times New Roman"/>
                <a:cs typeface="Times New Roman"/>
              </a:rPr>
              <a:t>чего </a:t>
            </a:r>
            <a:r>
              <a:rPr sz="2000" spc="-30" dirty="0">
                <a:latin typeface="Times New Roman"/>
                <a:cs typeface="Times New Roman"/>
              </a:rPr>
              <a:t>могут понадобиться дополнительные линии,  </a:t>
            </a:r>
            <a:r>
              <a:rPr sz="2000" spc="-20" dirty="0">
                <a:latin typeface="Times New Roman"/>
                <a:cs typeface="Times New Roman"/>
              </a:rPr>
              <a:t>если </a:t>
            </a:r>
            <a:r>
              <a:rPr sz="2000" spc="-55" dirty="0">
                <a:latin typeface="Times New Roman"/>
                <a:cs typeface="Times New Roman"/>
              </a:rPr>
              <a:t>только </a:t>
            </a:r>
            <a:r>
              <a:rPr sz="2000" dirty="0">
                <a:latin typeface="Times New Roman"/>
                <a:cs typeface="Times New Roman"/>
              </a:rPr>
              <a:t>с </a:t>
            </a:r>
            <a:r>
              <a:rPr sz="2000" spc="-35" dirty="0">
                <a:latin typeface="Times New Roman"/>
                <a:cs typeface="Times New Roman"/>
              </a:rPr>
              <a:t>этой </a:t>
            </a:r>
            <a:r>
              <a:rPr sz="2000" spc="-25" dirty="0">
                <a:latin typeface="Times New Roman"/>
                <a:cs typeface="Times New Roman"/>
              </a:rPr>
              <a:t>целью </a:t>
            </a:r>
            <a:r>
              <a:rPr sz="2000" spc="-15" dirty="0">
                <a:latin typeface="Times New Roman"/>
                <a:cs typeface="Times New Roman"/>
              </a:rPr>
              <a:t>не </a:t>
            </a:r>
            <a:r>
              <a:rPr sz="2000" spc="-30" dirty="0">
                <a:latin typeface="Times New Roman"/>
                <a:cs typeface="Times New Roman"/>
              </a:rPr>
              <a:t>используются </a:t>
            </a:r>
            <a:r>
              <a:rPr sz="2000" spc="-25" dirty="0">
                <a:latin typeface="Times New Roman"/>
                <a:cs typeface="Times New Roman"/>
              </a:rPr>
              <a:t>линии </a:t>
            </a:r>
            <a:r>
              <a:rPr sz="2000" spc="-20" dirty="0">
                <a:latin typeface="Times New Roman"/>
                <a:cs typeface="Times New Roman"/>
              </a:rPr>
              <a:t>третьей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группы.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Пятая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группа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—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линии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для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организации </a:t>
            </a:r>
            <a:r>
              <a:rPr sz="20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последовательных локальных сетей.  </a:t>
            </a:r>
            <a:r>
              <a:rPr sz="2000" spc="-20" dirty="0">
                <a:latin typeface="Times New Roman"/>
                <a:cs typeface="Times New Roman"/>
              </a:rPr>
              <a:t>Наличие </a:t>
            </a:r>
            <a:r>
              <a:rPr sz="2000" spc="-25" dirty="0">
                <a:latin typeface="Times New Roman"/>
                <a:cs typeface="Times New Roman"/>
              </a:rPr>
              <a:t>от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15" dirty="0">
                <a:latin typeface="Times New Roman"/>
                <a:cs typeface="Times New Roman"/>
              </a:rPr>
              <a:t>до </a:t>
            </a:r>
            <a:r>
              <a:rPr sz="2000" dirty="0">
                <a:latin typeface="Times New Roman"/>
                <a:cs typeface="Times New Roman"/>
              </a:rPr>
              <a:t>4 </a:t>
            </a:r>
            <a:r>
              <a:rPr sz="2000" spc="-20" dirty="0">
                <a:latin typeface="Times New Roman"/>
                <a:cs typeface="Times New Roman"/>
              </a:rPr>
              <a:t>таких </a:t>
            </a:r>
            <a:r>
              <a:rPr sz="2000" spc="-15" dirty="0">
                <a:latin typeface="Times New Roman"/>
                <a:cs typeface="Times New Roman"/>
              </a:rPr>
              <a:t>линий </a:t>
            </a:r>
            <a:r>
              <a:rPr sz="2000" spc="-10" dirty="0">
                <a:latin typeface="Times New Roman"/>
                <a:cs typeface="Times New Roman"/>
              </a:rPr>
              <a:t>стало </a:t>
            </a:r>
            <a:r>
              <a:rPr sz="2000" spc="-25" dirty="0">
                <a:latin typeface="Times New Roman"/>
                <a:cs typeface="Times New Roman"/>
              </a:rPr>
              <a:t>общепринятой </a:t>
            </a:r>
            <a:r>
              <a:rPr sz="2000" spc="-35" dirty="0">
                <a:latin typeface="Times New Roman"/>
                <a:cs typeface="Times New Roman"/>
              </a:rPr>
              <a:t>практикой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25" dirty="0">
                <a:latin typeface="Times New Roman"/>
                <a:cs typeface="Times New Roman"/>
              </a:rPr>
              <a:t>современных  </a:t>
            </a:r>
            <a:r>
              <a:rPr sz="2000" spc="-20" dirty="0">
                <a:latin typeface="Times New Roman"/>
                <a:cs typeface="Times New Roman"/>
              </a:rPr>
              <a:t>шинах. </a:t>
            </a:r>
            <a:r>
              <a:rPr sz="2000" spc="-30" dirty="0">
                <a:latin typeface="Times New Roman"/>
                <a:cs typeface="Times New Roman"/>
              </a:rPr>
              <a:t>Обусловлено </a:t>
            </a:r>
            <a:r>
              <a:rPr sz="2000" spc="-25" dirty="0">
                <a:latin typeface="Times New Roman"/>
                <a:cs typeface="Times New Roman"/>
              </a:rPr>
              <a:t>это </a:t>
            </a:r>
            <a:r>
              <a:rPr sz="2000" spc="-20" dirty="0">
                <a:latin typeface="Times New Roman"/>
                <a:cs typeface="Times New Roman"/>
              </a:rPr>
              <a:t>тем, </a:t>
            </a:r>
            <a:r>
              <a:rPr sz="2000" spc="-25" dirty="0">
                <a:latin typeface="Times New Roman"/>
                <a:cs typeface="Times New Roman"/>
              </a:rPr>
              <a:t>что последовательная </a:t>
            </a:r>
            <a:r>
              <a:rPr sz="2000" spc="-35" dirty="0">
                <a:latin typeface="Times New Roman"/>
                <a:cs typeface="Times New Roman"/>
              </a:rPr>
              <a:t>передача </a:t>
            </a:r>
            <a:r>
              <a:rPr sz="2000" spc="-20" dirty="0">
                <a:latin typeface="Times New Roman"/>
                <a:cs typeface="Times New Roman"/>
              </a:rPr>
              <a:t>данных  </a:t>
            </a:r>
            <a:r>
              <a:rPr sz="2000" spc="-30" dirty="0">
                <a:latin typeface="Times New Roman"/>
                <a:cs typeface="Times New Roman"/>
              </a:rPr>
              <a:t>протекает </a:t>
            </a:r>
            <a:r>
              <a:rPr sz="2000" spc="-35" dirty="0">
                <a:latin typeface="Times New Roman"/>
                <a:cs typeface="Times New Roman"/>
              </a:rPr>
              <a:t>значительно </a:t>
            </a:r>
            <a:r>
              <a:rPr sz="2000" spc="-30" dirty="0">
                <a:latin typeface="Times New Roman"/>
                <a:cs typeface="Times New Roman"/>
              </a:rPr>
              <a:t>медленнее, </a:t>
            </a:r>
            <a:r>
              <a:rPr sz="2000" spc="-20" dirty="0">
                <a:latin typeface="Times New Roman"/>
                <a:cs typeface="Times New Roman"/>
              </a:rPr>
              <a:t>чем </a:t>
            </a:r>
            <a:r>
              <a:rPr sz="2000" spc="-25" dirty="0">
                <a:latin typeface="Times New Roman"/>
                <a:cs typeface="Times New Roman"/>
              </a:rPr>
              <a:t>параллельная,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15" dirty="0">
                <a:latin typeface="Times New Roman"/>
                <a:cs typeface="Times New Roman"/>
              </a:rPr>
              <a:t>сети </a:t>
            </a:r>
            <a:r>
              <a:rPr sz="2000" spc="-35" dirty="0">
                <a:latin typeface="Times New Roman"/>
                <a:cs typeface="Times New Roman"/>
              </a:rPr>
              <a:t>значительно  </a:t>
            </a:r>
            <a:r>
              <a:rPr sz="2000" spc="-40" dirty="0">
                <a:latin typeface="Times New Roman"/>
                <a:cs typeface="Times New Roman"/>
              </a:rPr>
              <a:t>выгоднее </a:t>
            </a:r>
            <a:r>
              <a:rPr sz="2000" spc="-20" dirty="0">
                <a:latin typeface="Times New Roman"/>
                <a:cs typeface="Times New Roman"/>
              </a:rPr>
              <a:t>строить, </a:t>
            </a:r>
            <a:r>
              <a:rPr sz="2000" spc="-15" dirty="0">
                <a:latin typeface="Times New Roman"/>
                <a:cs typeface="Times New Roman"/>
              </a:rPr>
              <a:t>не </a:t>
            </a:r>
            <a:r>
              <a:rPr sz="2000" spc="-30" dirty="0">
                <a:latin typeface="Times New Roman"/>
                <a:cs typeface="Times New Roman"/>
              </a:rPr>
              <a:t>загружая </a:t>
            </a:r>
            <a:r>
              <a:rPr sz="2000" spc="-15" dirty="0">
                <a:latin typeface="Times New Roman"/>
                <a:cs typeface="Times New Roman"/>
              </a:rPr>
              <a:t>быстрые </a:t>
            </a:r>
            <a:r>
              <a:rPr sz="2000" spc="-20" dirty="0">
                <a:latin typeface="Times New Roman"/>
                <a:cs typeface="Times New Roman"/>
              </a:rPr>
              <a:t>линии </a:t>
            </a:r>
            <a:r>
              <a:rPr sz="2000" spc="-15" dirty="0">
                <a:latin typeface="Times New Roman"/>
                <a:cs typeface="Times New Roman"/>
              </a:rPr>
              <a:t>основных шин </a:t>
            </a:r>
            <a:r>
              <a:rPr sz="2000" spc="-5" dirty="0">
                <a:latin typeface="Times New Roman"/>
                <a:cs typeface="Times New Roman"/>
              </a:rPr>
              <a:t>адреса </a:t>
            </a:r>
            <a:r>
              <a:rPr sz="2000" dirty="0">
                <a:latin typeface="Times New Roman"/>
                <a:cs typeface="Times New Roman"/>
              </a:rPr>
              <a:t>и  </a:t>
            </a:r>
            <a:r>
              <a:rPr sz="2000" spc="-20" dirty="0">
                <a:latin typeface="Times New Roman"/>
                <a:cs typeface="Times New Roman"/>
              </a:rPr>
              <a:t>данных. </a:t>
            </a:r>
            <a:r>
              <a:rPr sz="2000" spc="-25" dirty="0">
                <a:latin typeface="Times New Roman"/>
                <a:cs typeface="Times New Roman"/>
              </a:rPr>
              <a:t>Кроме </a:t>
            </a:r>
            <a:r>
              <a:rPr sz="2000" spc="-35" dirty="0">
                <a:latin typeface="Times New Roman"/>
                <a:cs typeface="Times New Roman"/>
              </a:rPr>
              <a:t>того, </a:t>
            </a:r>
            <a:r>
              <a:rPr sz="2000" spc="-15" dirty="0">
                <a:latin typeface="Times New Roman"/>
                <a:cs typeface="Times New Roman"/>
              </a:rPr>
              <a:t>шины </a:t>
            </a:r>
            <a:r>
              <a:rPr sz="2000" spc="-20" dirty="0">
                <a:latin typeface="Times New Roman"/>
                <a:cs typeface="Times New Roman"/>
              </a:rPr>
              <a:t>этой </a:t>
            </a:r>
            <a:r>
              <a:rPr sz="2000" spc="-25" dirty="0">
                <a:latin typeface="Times New Roman"/>
                <a:cs typeface="Times New Roman"/>
              </a:rPr>
              <a:t>группы </a:t>
            </a:r>
            <a:r>
              <a:rPr sz="2000" spc="-20" dirty="0">
                <a:latin typeface="Times New Roman"/>
                <a:cs typeface="Times New Roman"/>
              </a:rPr>
              <a:t>могут быть </a:t>
            </a:r>
            <a:r>
              <a:rPr sz="2000" spc="-25" dirty="0">
                <a:latin typeface="Times New Roman"/>
                <a:cs typeface="Times New Roman"/>
              </a:rPr>
              <a:t>использованы как  полноценный, </a:t>
            </a:r>
            <a:r>
              <a:rPr sz="2000" spc="-50" dirty="0">
                <a:latin typeface="Times New Roman"/>
                <a:cs typeface="Times New Roman"/>
              </a:rPr>
              <a:t>хотя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25" dirty="0">
                <a:latin typeface="Times New Roman"/>
                <a:cs typeface="Times New Roman"/>
              </a:rPr>
              <a:t>медленный, </a:t>
            </a:r>
            <a:r>
              <a:rPr sz="2000" spc="-30" dirty="0">
                <a:latin typeface="Times New Roman"/>
                <a:cs typeface="Times New Roman"/>
              </a:rPr>
              <a:t>из­быточный </a:t>
            </a:r>
            <a:r>
              <a:rPr sz="2000" spc="-20" dirty="0">
                <a:latin typeface="Times New Roman"/>
                <a:cs typeface="Times New Roman"/>
              </a:rPr>
              <a:t>тракт </a:t>
            </a:r>
            <a:r>
              <a:rPr sz="2000" spc="-10" dirty="0">
                <a:latin typeface="Times New Roman"/>
                <a:cs typeface="Times New Roman"/>
              </a:rPr>
              <a:t>для </a:t>
            </a:r>
            <a:r>
              <a:rPr sz="2000" spc="-20" dirty="0">
                <a:latin typeface="Times New Roman"/>
                <a:cs typeface="Times New Roman"/>
              </a:rPr>
              <a:t>замены </a:t>
            </a:r>
            <a:r>
              <a:rPr sz="2000" spc="-15" dirty="0">
                <a:latin typeface="Times New Roman"/>
                <a:cs typeface="Times New Roman"/>
              </a:rPr>
              <a:t>ША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15" dirty="0">
                <a:latin typeface="Times New Roman"/>
                <a:cs typeface="Times New Roman"/>
              </a:rPr>
              <a:t>ШД </a:t>
            </a:r>
            <a:r>
              <a:rPr sz="2000" dirty="0">
                <a:latin typeface="Times New Roman"/>
                <a:cs typeface="Times New Roman"/>
              </a:rPr>
              <a:t>в  </a:t>
            </a:r>
            <a:r>
              <a:rPr sz="2000" spc="-25" dirty="0">
                <a:latin typeface="Times New Roman"/>
                <a:cs typeface="Times New Roman"/>
              </a:rPr>
              <a:t>случае </a:t>
            </a:r>
            <a:r>
              <a:rPr sz="2000" spc="-15" dirty="0">
                <a:latin typeface="Times New Roman"/>
                <a:cs typeface="Times New Roman"/>
              </a:rPr>
              <a:t>их </a:t>
            </a:r>
            <a:r>
              <a:rPr sz="2000" spc="-30" dirty="0">
                <a:latin typeface="Times New Roman"/>
                <a:cs typeface="Times New Roman"/>
              </a:rPr>
              <a:t>отказа. </a:t>
            </a:r>
            <a:r>
              <a:rPr sz="2000" spc="-35" dirty="0">
                <a:latin typeface="Times New Roman"/>
                <a:cs typeface="Times New Roman"/>
              </a:rPr>
              <a:t>Иногда </a:t>
            </a:r>
            <a:r>
              <a:rPr sz="2000" spc="-15" dirty="0">
                <a:latin typeface="Times New Roman"/>
                <a:cs typeface="Times New Roman"/>
              </a:rPr>
              <a:t>шины </a:t>
            </a:r>
            <a:r>
              <a:rPr sz="2000" spc="-20" dirty="0">
                <a:latin typeface="Times New Roman"/>
                <a:cs typeface="Times New Roman"/>
              </a:rPr>
              <a:t>пятой </a:t>
            </a:r>
            <a:r>
              <a:rPr sz="2000" spc="-30" dirty="0">
                <a:latin typeface="Times New Roman"/>
                <a:cs typeface="Times New Roman"/>
              </a:rPr>
              <a:t>группы назначаются </a:t>
            </a:r>
            <a:r>
              <a:rPr sz="2000" spc="-20" dirty="0">
                <a:latin typeface="Times New Roman"/>
                <a:cs typeface="Times New Roman"/>
              </a:rPr>
              <a:t>для реализации  </a:t>
            </a:r>
            <a:r>
              <a:rPr sz="2000" spc="-25" dirty="0">
                <a:latin typeface="Times New Roman"/>
                <a:cs typeface="Times New Roman"/>
              </a:rPr>
              <a:t>специальных </a:t>
            </a:r>
            <a:r>
              <a:rPr sz="2000" spc="-30" dirty="0">
                <a:latin typeface="Times New Roman"/>
                <a:cs typeface="Times New Roman"/>
              </a:rPr>
              <a:t>функций, </a:t>
            </a:r>
            <a:r>
              <a:rPr sz="2000" spc="-15" dirty="0">
                <a:latin typeface="Times New Roman"/>
                <a:cs typeface="Times New Roman"/>
              </a:rPr>
              <a:t>таких, </a:t>
            </a:r>
            <a:r>
              <a:rPr sz="2000" spc="-30" dirty="0">
                <a:latin typeface="Times New Roman"/>
                <a:cs typeface="Times New Roman"/>
              </a:rPr>
              <a:t>например, как обработка </a:t>
            </a:r>
            <a:r>
              <a:rPr sz="2000" spc="-20" dirty="0">
                <a:latin typeface="Times New Roman"/>
                <a:cs typeface="Times New Roman"/>
              </a:rPr>
              <a:t>прерываний </a:t>
            </a:r>
            <a:r>
              <a:rPr sz="2000" spc="-15" dirty="0">
                <a:latin typeface="Times New Roman"/>
                <a:cs typeface="Times New Roman"/>
              </a:rPr>
              <a:t>или  </a:t>
            </a:r>
            <a:r>
              <a:rPr sz="2000" spc="-25" dirty="0">
                <a:latin typeface="Times New Roman"/>
                <a:cs typeface="Times New Roman"/>
              </a:rPr>
              <a:t>сортировка приоритетов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задач.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7701" y="727836"/>
            <a:ext cx="20789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118618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в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Ш</a:t>
            </a:r>
            <a:r>
              <a:rPr sz="2400" b="1" spc="-43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ж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7318" y="727836"/>
            <a:ext cx="10877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76" y="727836"/>
            <a:ext cx="485838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2395220" algn="l"/>
                <a:tab pos="3540760" algn="l"/>
              </a:tabLst>
            </a:pP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г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ьн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ин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,	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х</a:t>
            </a:r>
            <a:r>
              <a:rPr sz="24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ящ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разделить 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несколько</a:t>
            </a:r>
            <a:r>
              <a:rPr sz="24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групп.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76" y="1827529"/>
            <a:ext cx="8415655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40" dirty="0">
                <a:latin typeface="Times New Roman"/>
                <a:cs typeface="Times New Roman"/>
              </a:rPr>
              <a:t>некоторых </a:t>
            </a:r>
            <a:r>
              <a:rPr sz="2000" spc="-15" dirty="0">
                <a:latin typeface="Times New Roman"/>
                <a:cs typeface="Times New Roman"/>
              </a:rPr>
              <a:t>ШУ </a:t>
            </a:r>
            <a:r>
              <a:rPr sz="2000" spc="-20" dirty="0">
                <a:latin typeface="Times New Roman"/>
                <a:cs typeface="Times New Roman"/>
              </a:rPr>
              <a:t>имеется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шестая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группа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сигнальных линий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—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от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4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до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5  </a:t>
            </a:r>
            <a:r>
              <a:rPr sz="20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линий </a:t>
            </a:r>
            <a:r>
              <a:rPr sz="20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позиционного </a:t>
            </a:r>
            <a:r>
              <a:rPr sz="20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кода, </a:t>
            </a:r>
            <a:r>
              <a:rPr sz="2000" spc="-40" dirty="0">
                <a:latin typeface="Times New Roman"/>
                <a:cs typeface="Times New Roman"/>
              </a:rPr>
              <a:t>подсоединяемых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-30" dirty="0">
                <a:latin typeface="Times New Roman"/>
                <a:cs typeface="Times New Roman"/>
              </a:rPr>
              <a:t>специальным </a:t>
            </a:r>
            <a:r>
              <a:rPr sz="2000" spc="-45" dirty="0">
                <a:latin typeface="Times New Roman"/>
                <a:cs typeface="Times New Roman"/>
              </a:rPr>
              <a:t>выводам </a:t>
            </a:r>
            <a:r>
              <a:rPr sz="2000" spc="-40" dirty="0">
                <a:latin typeface="Times New Roman"/>
                <a:cs typeface="Times New Roman"/>
              </a:rPr>
              <a:t>разъема. </a:t>
            </a:r>
            <a:r>
              <a:rPr sz="2000" dirty="0">
                <a:latin typeface="Times New Roman"/>
                <a:cs typeface="Times New Roman"/>
              </a:rPr>
              <a:t>С  </a:t>
            </a:r>
            <a:r>
              <a:rPr sz="2000" spc="-35" dirty="0">
                <a:latin typeface="Times New Roman"/>
                <a:cs typeface="Times New Roman"/>
              </a:rPr>
              <a:t>помощью </a:t>
            </a:r>
            <a:r>
              <a:rPr sz="2000" spc="-25" dirty="0">
                <a:latin typeface="Times New Roman"/>
                <a:cs typeface="Times New Roman"/>
              </a:rPr>
              <a:t>перемычек </a:t>
            </a:r>
            <a:r>
              <a:rPr sz="2000" spc="-15" dirty="0">
                <a:latin typeface="Times New Roman"/>
                <a:cs typeface="Times New Roman"/>
              </a:rPr>
              <a:t>на </a:t>
            </a:r>
            <a:r>
              <a:rPr sz="2000" spc="-20" dirty="0">
                <a:latin typeface="Times New Roman"/>
                <a:cs typeface="Times New Roman"/>
              </a:rPr>
              <a:t>этих </a:t>
            </a:r>
            <a:r>
              <a:rPr sz="2000" spc="-35" dirty="0">
                <a:latin typeface="Times New Roman"/>
                <a:cs typeface="Times New Roman"/>
              </a:rPr>
              <a:t>выводах </a:t>
            </a:r>
            <a:r>
              <a:rPr sz="2000" spc="-30" dirty="0">
                <a:latin typeface="Times New Roman"/>
                <a:cs typeface="Times New Roman"/>
              </a:rPr>
              <a:t>можно задать </a:t>
            </a:r>
            <a:r>
              <a:rPr sz="2000" spc="-25" dirty="0">
                <a:latin typeface="Times New Roman"/>
                <a:cs typeface="Times New Roman"/>
              </a:rPr>
              <a:t>уникальный </a:t>
            </a:r>
            <a:r>
              <a:rPr sz="2000" spc="-20" dirty="0">
                <a:latin typeface="Times New Roman"/>
                <a:cs typeface="Times New Roman"/>
              </a:rPr>
              <a:t>позиционный  </a:t>
            </a:r>
            <a:r>
              <a:rPr sz="2000" spc="-75" dirty="0">
                <a:latin typeface="Times New Roman"/>
                <a:cs typeface="Times New Roman"/>
              </a:rPr>
              <a:t>код </a:t>
            </a:r>
            <a:r>
              <a:rPr sz="2000" spc="-35" dirty="0">
                <a:latin typeface="Times New Roman"/>
                <a:cs typeface="Times New Roman"/>
              </a:rPr>
              <a:t>разъема </a:t>
            </a:r>
            <a:r>
              <a:rPr sz="2000" spc="-15" dirty="0">
                <a:latin typeface="Times New Roman"/>
                <a:cs typeface="Times New Roman"/>
              </a:rPr>
              <a:t>на </a:t>
            </a:r>
            <a:r>
              <a:rPr sz="2000" spc="-40" dirty="0">
                <a:latin typeface="Times New Roman"/>
                <a:cs typeface="Times New Roman"/>
              </a:rPr>
              <a:t>материнской </a:t>
            </a:r>
            <a:r>
              <a:rPr sz="2000" spc="-30" dirty="0">
                <a:latin typeface="Times New Roman"/>
                <a:cs typeface="Times New Roman"/>
              </a:rPr>
              <a:t>плате </a:t>
            </a:r>
            <a:r>
              <a:rPr sz="2000" spc="-20" dirty="0">
                <a:latin typeface="Times New Roman"/>
                <a:cs typeface="Times New Roman"/>
              </a:rPr>
              <a:t>или </a:t>
            </a:r>
            <a:r>
              <a:rPr sz="2000" spc="-25" dirty="0">
                <a:latin typeface="Times New Roman"/>
                <a:cs typeface="Times New Roman"/>
              </a:rPr>
              <a:t>вставленной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0" dirty="0">
                <a:latin typeface="Times New Roman"/>
                <a:cs typeface="Times New Roman"/>
              </a:rPr>
              <a:t>этот разъем </a:t>
            </a:r>
            <a:r>
              <a:rPr sz="2000" spc="-35" dirty="0">
                <a:latin typeface="Times New Roman"/>
                <a:cs typeface="Times New Roman"/>
              </a:rPr>
              <a:t>дочерней  </a:t>
            </a:r>
            <a:r>
              <a:rPr sz="2000" spc="-30" dirty="0">
                <a:latin typeface="Times New Roman"/>
                <a:cs typeface="Times New Roman"/>
              </a:rPr>
              <a:t>платы. </a:t>
            </a:r>
            <a:r>
              <a:rPr sz="2000" spc="-55" dirty="0">
                <a:latin typeface="Times New Roman"/>
                <a:cs typeface="Times New Roman"/>
              </a:rPr>
              <a:t>Такой </a:t>
            </a:r>
            <a:r>
              <a:rPr sz="2000" spc="-75" dirty="0">
                <a:latin typeface="Times New Roman"/>
                <a:cs typeface="Times New Roman"/>
              </a:rPr>
              <a:t>код </a:t>
            </a:r>
            <a:r>
              <a:rPr sz="2000" spc="-40" dirty="0">
                <a:latin typeface="Times New Roman"/>
                <a:cs typeface="Times New Roman"/>
              </a:rPr>
              <a:t>может </a:t>
            </a:r>
            <a:r>
              <a:rPr sz="2000" spc="-20" dirty="0">
                <a:latin typeface="Times New Roman"/>
                <a:cs typeface="Times New Roman"/>
              </a:rPr>
              <a:t>быть </a:t>
            </a:r>
            <a:r>
              <a:rPr sz="2000" spc="-30" dirty="0">
                <a:latin typeface="Times New Roman"/>
                <a:cs typeface="Times New Roman"/>
              </a:rPr>
              <a:t>использован </a:t>
            </a:r>
            <a:r>
              <a:rPr sz="2000" spc="-20" dirty="0">
                <a:latin typeface="Times New Roman"/>
                <a:cs typeface="Times New Roman"/>
              </a:rPr>
              <a:t>для индивидуальной  инициализации </a:t>
            </a:r>
            <a:r>
              <a:rPr sz="2000" spc="-25" dirty="0">
                <a:latin typeface="Times New Roman"/>
                <a:cs typeface="Times New Roman"/>
              </a:rPr>
              <a:t>каждой отдельной </a:t>
            </a:r>
            <a:r>
              <a:rPr sz="2000" spc="-30" dirty="0">
                <a:latin typeface="Times New Roman"/>
                <a:cs typeface="Times New Roman"/>
              </a:rPr>
              <a:t>платы </a:t>
            </a:r>
            <a:r>
              <a:rPr sz="2000" spc="-15" dirty="0">
                <a:latin typeface="Times New Roman"/>
                <a:cs typeface="Times New Roman"/>
              </a:rPr>
              <a:t>при </a:t>
            </a:r>
            <a:r>
              <a:rPr sz="2000" spc="-30" dirty="0">
                <a:latin typeface="Times New Roman"/>
                <a:cs typeface="Times New Roman"/>
              </a:rPr>
              <a:t>включении </a:t>
            </a:r>
            <a:r>
              <a:rPr sz="2000" spc="-15" dirty="0">
                <a:latin typeface="Times New Roman"/>
                <a:cs typeface="Times New Roman"/>
              </a:rPr>
              <a:t>или </a:t>
            </a:r>
            <a:r>
              <a:rPr sz="2000" spc="-25" dirty="0">
                <a:latin typeface="Times New Roman"/>
                <a:cs typeface="Times New Roman"/>
              </a:rPr>
              <a:t>перезапуске  системы.</a:t>
            </a:r>
            <a:endParaRPr sz="2000">
              <a:latin typeface="Times New Roman"/>
              <a:cs typeface="Times New Roman"/>
            </a:endParaRPr>
          </a:p>
          <a:p>
            <a:pPr marL="12700" marR="6350" indent="567055" algn="just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Наконец,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25" dirty="0">
                <a:latin typeface="Times New Roman"/>
                <a:cs typeface="Times New Roman"/>
              </a:rPr>
              <a:t>каждой </a:t>
            </a:r>
            <a:r>
              <a:rPr sz="2000" spc="-20" dirty="0">
                <a:latin typeface="Times New Roman"/>
                <a:cs typeface="Times New Roman"/>
              </a:rPr>
              <a:t>шине </a:t>
            </a:r>
            <a:r>
              <a:rPr sz="2000" spc="-30" dirty="0">
                <a:latin typeface="Times New Roman"/>
                <a:cs typeface="Times New Roman"/>
              </a:rPr>
              <a:t>обязательно присутствуют </a:t>
            </a:r>
            <a:r>
              <a:rPr sz="2000" spc="-20" dirty="0">
                <a:latin typeface="Times New Roman"/>
                <a:cs typeface="Times New Roman"/>
              </a:rPr>
              <a:t>линии, </a:t>
            </a:r>
            <a:r>
              <a:rPr sz="2000" spc="-40" dirty="0">
                <a:latin typeface="Times New Roman"/>
                <a:cs typeface="Times New Roman"/>
              </a:rPr>
              <a:t>которые </a:t>
            </a:r>
            <a:r>
              <a:rPr sz="2000" dirty="0">
                <a:latin typeface="Times New Roman"/>
                <a:cs typeface="Times New Roman"/>
              </a:rPr>
              <a:t>в  </a:t>
            </a:r>
            <a:r>
              <a:rPr sz="2000" spc="-20" dirty="0">
                <a:latin typeface="Times New Roman"/>
                <a:cs typeface="Times New Roman"/>
              </a:rPr>
              <a:t>нашей </a:t>
            </a:r>
            <a:r>
              <a:rPr sz="2000" spc="-30" dirty="0">
                <a:latin typeface="Times New Roman"/>
                <a:cs typeface="Times New Roman"/>
              </a:rPr>
              <a:t>классификации </a:t>
            </a:r>
            <a:r>
              <a:rPr sz="2000" spc="-50" dirty="0">
                <a:latin typeface="Times New Roman"/>
                <a:cs typeface="Times New Roman"/>
              </a:rPr>
              <a:t>входят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седьмую 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группу, 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которая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по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сути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является 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одной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из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важ­нейших.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Это группа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линий </a:t>
            </a:r>
            <a:r>
              <a:rPr sz="20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тактирования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0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синхронизации. </a:t>
            </a:r>
            <a:r>
              <a:rPr sz="2000" spc="-15" dirty="0">
                <a:latin typeface="Times New Roman"/>
                <a:cs typeface="Times New Roman"/>
              </a:rPr>
              <a:t>При  </a:t>
            </a:r>
            <a:r>
              <a:rPr sz="2000" spc="-25" dirty="0">
                <a:latin typeface="Times New Roman"/>
                <a:cs typeface="Times New Roman"/>
              </a:rPr>
              <a:t>проектировании </a:t>
            </a:r>
            <a:r>
              <a:rPr sz="2000" spc="-20" dirty="0">
                <a:latin typeface="Times New Roman"/>
                <a:cs typeface="Times New Roman"/>
              </a:rPr>
              <a:t>шины </a:t>
            </a:r>
            <a:r>
              <a:rPr sz="2000" spc="-15" dirty="0">
                <a:latin typeface="Times New Roman"/>
                <a:cs typeface="Times New Roman"/>
              </a:rPr>
              <a:t>таким </a:t>
            </a:r>
            <a:r>
              <a:rPr sz="2000" spc="-25" dirty="0">
                <a:latin typeface="Times New Roman"/>
                <a:cs typeface="Times New Roman"/>
              </a:rPr>
              <a:t>линиям </a:t>
            </a:r>
            <a:r>
              <a:rPr sz="2000" spc="-40" dirty="0">
                <a:latin typeface="Times New Roman"/>
                <a:cs typeface="Times New Roman"/>
              </a:rPr>
              <a:t>уделяется </a:t>
            </a:r>
            <a:r>
              <a:rPr sz="2000" spc="-15" dirty="0">
                <a:latin typeface="Times New Roman"/>
                <a:cs typeface="Times New Roman"/>
              </a:rPr>
              <a:t>особое </a:t>
            </a:r>
            <a:r>
              <a:rPr sz="2000" spc="-25" dirty="0">
                <a:latin typeface="Times New Roman"/>
                <a:cs typeface="Times New Roman"/>
              </a:rPr>
              <a:t>внимание.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10" dirty="0">
                <a:latin typeface="Times New Roman"/>
                <a:cs typeface="Times New Roman"/>
              </a:rPr>
              <a:t>состав  </a:t>
            </a:r>
            <a:r>
              <a:rPr sz="2000" spc="-30" dirty="0">
                <a:latin typeface="Times New Roman"/>
                <a:cs typeface="Times New Roman"/>
              </a:rPr>
              <a:t>группы,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20" dirty="0">
                <a:latin typeface="Times New Roman"/>
                <a:cs typeface="Times New Roman"/>
              </a:rPr>
              <a:t>зависимости </a:t>
            </a:r>
            <a:r>
              <a:rPr sz="2000" spc="-35" dirty="0">
                <a:latin typeface="Times New Roman"/>
                <a:cs typeface="Times New Roman"/>
              </a:rPr>
              <a:t>от </a:t>
            </a:r>
            <a:r>
              <a:rPr sz="2000" spc="-65" dirty="0">
                <a:latin typeface="Times New Roman"/>
                <a:cs typeface="Times New Roman"/>
              </a:rPr>
              <a:t>протокола </a:t>
            </a:r>
            <a:r>
              <a:rPr sz="2000" spc="-35" dirty="0">
                <a:latin typeface="Times New Roman"/>
                <a:cs typeface="Times New Roman"/>
              </a:rPr>
              <a:t>шины </a:t>
            </a:r>
            <a:r>
              <a:rPr sz="2000" spc="-40" dirty="0">
                <a:latin typeface="Times New Roman"/>
                <a:cs typeface="Times New Roman"/>
              </a:rPr>
              <a:t>(синхронный </a:t>
            </a:r>
            <a:r>
              <a:rPr sz="2000" spc="-25" dirty="0">
                <a:latin typeface="Times New Roman"/>
                <a:cs typeface="Times New Roman"/>
              </a:rPr>
              <a:t>или </a:t>
            </a:r>
            <a:r>
              <a:rPr sz="2000" spc="-45" dirty="0">
                <a:latin typeface="Times New Roman"/>
                <a:cs typeface="Times New Roman"/>
              </a:rPr>
              <a:t>асинхронный),  </a:t>
            </a:r>
            <a:r>
              <a:rPr sz="2000" spc="-60" dirty="0">
                <a:latin typeface="Times New Roman"/>
                <a:cs typeface="Times New Roman"/>
              </a:rPr>
              <a:t>входят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от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двух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до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шести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линий.</a:t>
            </a:r>
            <a:endParaRPr sz="2000">
              <a:latin typeface="Times New Roman"/>
              <a:cs typeface="Times New Roman"/>
            </a:endParaRPr>
          </a:p>
          <a:p>
            <a:pPr marL="12700" marR="103505" indent="9144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0" dirty="0">
                <a:latin typeface="Times New Roman"/>
                <a:cs typeface="Times New Roman"/>
              </a:rPr>
              <a:t>довершение </a:t>
            </a:r>
            <a:r>
              <a:rPr sz="2000" spc="-55" dirty="0">
                <a:latin typeface="Times New Roman"/>
                <a:cs typeface="Times New Roman"/>
              </a:rPr>
              <a:t>необходимо </a:t>
            </a:r>
            <a:r>
              <a:rPr sz="2000" spc="-35" dirty="0">
                <a:latin typeface="Times New Roman"/>
                <a:cs typeface="Times New Roman"/>
              </a:rPr>
              <a:t>упомянуть </a:t>
            </a:r>
            <a:r>
              <a:rPr sz="2000" spc="-25" dirty="0">
                <a:latin typeface="Times New Roman"/>
                <a:cs typeface="Times New Roman"/>
              </a:rPr>
              <a:t>линии для </a:t>
            </a:r>
            <a:r>
              <a:rPr sz="2000" spc="-45" dirty="0">
                <a:latin typeface="Times New Roman"/>
                <a:cs typeface="Times New Roman"/>
              </a:rPr>
              <a:t>подвода </a:t>
            </a:r>
            <a:r>
              <a:rPr sz="2000" spc="-35" dirty="0">
                <a:latin typeface="Times New Roman"/>
                <a:cs typeface="Times New Roman"/>
              </a:rPr>
              <a:t>питающего  напряже­ния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15" dirty="0">
                <a:latin typeface="Times New Roman"/>
                <a:cs typeface="Times New Roman"/>
              </a:rPr>
              <a:t>линии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заземления.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РАСПРЕДЕЛЕНИЕ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ЛИНИЙ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14" y="764755"/>
            <a:ext cx="8964485" cy="561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96442"/>
            <a:ext cx="57016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solidFill>
                  <a:srgbClr val="333399"/>
                </a:solidFill>
                <a:latin typeface="Arial"/>
                <a:cs typeface="Arial"/>
              </a:rPr>
              <a:t>Синхронизация</a:t>
            </a:r>
            <a:r>
              <a:rPr sz="4400" b="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333399"/>
                </a:solidFill>
                <a:latin typeface="Arial"/>
                <a:cs typeface="Arial"/>
              </a:rPr>
              <a:t>шины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6903"/>
            <a:ext cx="7969884" cy="40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D50092"/>
                </a:solidFill>
                <a:latin typeface="Arial"/>
                <a:cs typeface="Arial"/>
              </a:rPr>
              <a:t>Синхронные шины </a:t>
            </a:r>
            <a:r>
              <a:rPr sz="2800" spc="-5" dirty="0">
                <a:latin typeface="Arial"/>
                <a:cs typeface="Arial"/>
              </a:rPr>
              <a:t>- шина, </a:t>
            </a:r>
            <a:r>
              <a:rPr sz="2800" dirty="0">
                <a:latin typeface="Arial"/>
                <a:cs typeface="Arial"/>
              </a:rPr>
              <a:t>которая содержит  </a:t>
            </a:r>
            <a:r>
              <a:rPr sz="2800" spc="-5" dirty="0">
                <a:latin typeface="Arial"/>
                <a:cs typeface="Arial"/>
              </a:rPr>
              <a:t>линию синхронизации, запускаемую кварцевым  генератором. Любое действие занимает целое  число циклов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шины.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398780">
              <a:lnSpc>
                <a:spcPct val="100000"/>
              </a:lnSpc>
            </a:pPr>
            <a:r>
              <a:rPr sz="2800" spc="-5" dirty="0">
                <a:solidFill>
                  <a:srgbClr val="D50092"/>
                </a:solidFill>
                <a:latin typeface="Arial"/>
                <a:cs typeface="Arial"/>
              </a:rPr>
              <a:t>Асинхронная шина </a:t>
            </a:r>
            <a:r>
              <a:rPr sz="2800" spc="-5" dirty="0">
                <a:latin typeface="Arial"/>
                <a:cs typeface="Arial"/>
              </a:rPr>
              <a:t>не содержит задающего  </a:t>
            </a:r>
            <a:r>
              <a:rPr sz="2800" dirty="0">
                <a:latin typeface="Arial"/>
                <a:cs typeface="Arial"/>
              </a:rPr>
              <a:t>генератора. </a:t>
            </a:r>
            <a:r>
              <a:rPr sz="2800" spc="-5" dirty="0">
                <a:latin typeface="Arial"/>
                <a:cs typeface="Arial"/>
              </a:rPr>
              <a:t>Циклы </a:t>
            </a:r>
            <a:r>
              <a:rPr sz="2800" dirty="0">
                <a:latin typeface="Arial"/>
                <a:cs typeface="Arial"/>
              </a:rPr>
              <a:t>такой </a:t>
            </a:r>
            <a:r>
              <a:rPr sz="2800" spc="-5" dirty="0">
                <a:latin typeface="Arial"/>
                <a:cs typeface="Arial"/>
              </a:rPr>
              <a:t>шины могут </a:t>
            </a:r>
            <a:r>
              <a:rPr sz="2800" spc="-10" dirty="0">
                <a:latin typeface="Arial"/>
                <a:cs typeface="Arial"/>
              </a:rPr>
              <a:t>быть  </a:t>
            </a:r>
            <a:r>
              <a:rPr sz="2800" dirty="0">
                <a:latin typeface="Arial"/>
                <a:cs typeface="Arial"/>
              </a:rPr>
              <a:t>разной </a:t>
            </a:r>
            <a:r>
              <a:rPr sz="2800" spc="-5" dirty="0">
                <a:latin typeface="Arial"/>
                <a:cs typeface="Arial"/>
              </a:rPr>
              <a:t>длины и необязательно одинаковыми  для разных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устройств.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061" y="496442"/>
            <a:ext cx="20593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solidFill>
                  <a:srgbClr val="333399"/>
                </a:solidFill>
                <a:latin typeface="Arial"/>
                <a:cs typeface="Arial"/>
              </a:rPr>
              <a:t>Пример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>
              <a:lnSpc>
                <a:spcPts val="2160"/>
              </a:lnSpc>
            </a:pPr>
            <a:r>
              <a:rPr sz="2000" dirty="0"/>
              <a:t>Пусть у нас есть синхронная шина с тактовым</a:t>
            </a:r>
            <a:r>
              <a:rPr sz="2000" spc="-235" dirty="0"/>
              <a:t> </a:t>
            </a:r>
            <a:r>
              <a:rPr sz="2000" dirty="0"/>
              <a:t>генератором,</a:t>
            </a:r>
            <a:endParaRPr sz="2000"/>
          </a:p>
          <a:p>
            <a:pPr marL="290195">
              <a:lnSpc>
                <a:spcPts val="2160"/>
              </a:lnSpc>
            </a:pPr>
            <a:r>
              <a:rPr sz="2000" dirty="0"/>
              <a:t>производящим сигнал каждые 25 нс (40</a:t>
            </a:r>
            <a:r>
              <a:rPr sz="2000" spc="-185" dirty="0"/>
              <a:t> </a:t>
            </a:r>
            <a:r>
              <a:rPr sz="2000" dirty="0"/>
              <a:t>МГц).</a:t>
            </a:r>
            <a:endParaRPr sz="2000"/>
          </a:p>
          <a:p>
            <a:pPr marL="290195">
              <a:lnSpc>
                <a:spcPct val="100000"/>
              </a:lnSpc>
            </a:pPr>
            <a:r>
              <a:rPr sz="2000" dirty="0"/>
              <a:t>Время чтения из </a:t>
            </a:r>
            <a:r>
              <a:rPr sz="2000" spc="-5" dirty="0"/>
              <a:t>памяти </a:t>
            </a:r>
            <a:r>
              <a:rPr sz="2000" dirty="0"/>
              <a:t>пусть занимает 40</a:t>
            </a:r>
            <a:r>
              <a:rPr sz="2000" spc="-170" dirty="0"/>
              <a:t> </a:t>
            </a:r>
            <a:r>
              <a:rPr sz="2000" dirty="0"/>
              <a:t>нс.</a:t>
            </a:r>
            <a:endParaRPr sz="2000"/>
          </a:p>
          <a:p>
            <a:pPr marL="290195" marR="5080">
              <a:lnSpc>
                <a:spcPts val="1920"/>
              </a:lnSpc>
              <a:spcBef>
                <a:spcPts val="459"/>
              </a:spcBef>
            </a:pPr>
            <a:r>
              <a:rPr sz="2000" dirty="0"/>
              <a:t>Посмотрим как будет работать такая синхронная шина,</a:t>
            </a:r>
            <a:r>
              <a:rPr sz="2000" spc="-225" dirty="0"/>
              <a:t> </a:t>
            </a:r>
            <a:r>
              <a:rPr sz="2000" dirty="0"/>
              <a:t>если  понадобилось прочитать данные из</a:t>
            </a:r>
            <a:r>
              <a:rPr sz="2000" spc="-190" dirty="0"/>
              <a:t> </a:t>
            </a:r>
            <a:r>
              <a:rPr sz="2000" spc="-5" dirty="0"/>
              <a:t>памяти.</a:t>
            </a:r>
            <a:endParaRPr sz="2000"/>
          </a:p>
          <a:p>
            <a:pPr marL="290195">
              <a:lnSpc>
                <a:spcPct val="100000"/>
              </a:lnSpc>
              <a:spcBef>
                <a:spcPts val="15"/>
              </a:spcBef>
            </a:pPr>
            <a:r>
              <a:rPr sz="2000" dirty="0"/>
              <a:t>Нам понадобятся </a:t>
            </a:r>
            <a:r>
              <a:rPr sz="2000" spc="-5" dirty="0"/>
              <a:t>следующие линии </a:t>
            </a:r>
            <a:r>
              <a:rPr sz="2000" dirty="0"/>
              <a:t>(наборы</a:t>
            </a:r>
            <a:r>
              <a:rPr sz="2000" spc="-125" dirty="0"/>
              <a:t> </a:t>
            </a:r>
            <a:r>
              <a:rPr sz="2000" dirty="0"/>
              <a:t>линий):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100734" y="3948048"/>
            <a:ext cx="749554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338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Ф – синхронизирующий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сигнал,  </a:t>
            </a:r>
            <a:r>
              <a:rPr sz="1800" spc="-5" dirty="0">
                <a:latin typeface="Arial"/>
                <a:cs typeface="Arial"/>
              </a:rPr>
              <a:t>Aдрес – адресные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линии,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Данные – </a:t>
            </a:r>
            <a:r>
              <a:rPr sz="1800" spc="-5" dirty="0">
                <a:latin typeface="Arial"/>
                <a:cs typeface="Arial"/>
              </a:rPr>
              <a:t>информационные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линии,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4629150" algn="l"/>
              </a:tabLst>
            </a:pPr>
            <a:r>
              <a:rPr sz="1800" spc="-5" dirty="0">
                <a:latin typeface="Arial"/>
                <a:cs typeface="Arial"/>
              </a:rPr>
              <a:t>Mreq – </a:t>
            </a:r>
            <a:r>
              <a:rPr sz="1800" dirty="0">
                <a:latin typeface="Arial"/>
                <a:cs typeface="Arial"/>
              </a:rPr>
              <a:t>сигнал </a:t>
            </a:r>
            <a:r>
              <a:rPr sz="1800" spc="-5" dirty="0">
                <a:latin typeface="Arial"/>
                <a:cs typeface="Arial"/>
              </a:rPr>
              <a:t>обращения </a:t>
            </a:r>
            <a:r>
              <a:rPr sz="1800" dirty="0">
                <a:latin typeface="Arial"/>
                <a:cs typeface="Arial"/>
              </a:rPr>
              <a:t>к </a:t>
            </a:r>
            <a:r>
              <a:rPr sz="1800" spc="-5" dirty="0">
                <a:latin typeface="Arial"/>
                <a:cs typeface="Arial"/>
              </a:rPr>
              <a:t>памяти (а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не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к	</a:t>
            </a:r>
            <a:r>
              <a:rPr sz="1800" spc="-10" dirty="0">
                <a:latin typeface="Arial"/>
                <a:cs typeface="Arial"/>
              </a:rPr>
              <a:t>устройству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ввода-вывода),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Rd – </a:t>
            </a:r>
            <a:r>
              <a:rPr sz="1800" dirty="0">
                <a:latin typeface="Arial"/>
                <a:cs typeface="Arial"/>
              </a:rPr>
              <a:t>сигнал </a:t>
            </a:r>
            <a:r>
              <a:rPr sz="1800" spc="-5" dirty="0">
                <a:latin typeface="Arial"/>
                <a:cs typeface="Arial"/>
              </a:rPr>
              <a:t>чтения (а не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записи),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dirty="0">
                <a:latin typeface="Arial"/>
                <a:cs typeface="Arial"/>
              </a:rPr>
              <a:t>сигнал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ожидания.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593" y="247522"/>
            <a:ext cx="7769733" cy="489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847" y="5183885"/>
            <a:ext cx="6677659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798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Ф – синхронизирующий сигнал,  Aдрес – адресные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линии,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Данные – информационные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линии,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Mreq – сигнал </a:t>
            </a:r>
            <a:r>
              <a:rPr sz="1600" spc="-10" dirty="0">
                <a:latin typeface="Arial"/>
                <a:cs typeface="Arial"/>
              </a:rPr>
              <a:t>обращения </a:t>
            </a:r>
            <a:r>
              <a:rPr sz="1600" spc="-5" dirty="0">
                <a:latin typeface="Arial"/>
                <a:cs typeface="Arial"/>
              </a:rPr>
              <a:t>к памяти (а не к </a:t>
            </a:r>
            <a:r>
              <a:rPr sz="1600" spc="-10" dirty="0">
                <a:latin typeface="Arial"/>
                <a:cs typeface="Arial"/>
              </a:rPr>
              <a:t>устройству ввода-вывода),  Rd </a:t>
            </a:r>
            <a:r>
              <a:rPr sz="1600" spc="-5" dirty="0">
                <a:latin typeface="Arial"/>
                <a:cs typeface="Arial"/>
              </a:rPr>
              <a:t>– сигнал </a:t>
            </a:r>
            <a:r>
              <a:rPr sz="1600" spc="-10" dirty="0">
                <a:latin typeface="Arial"/>
                <a:cs typeface="Arial"/>
              </a:rPr>
              <a:t>чтения </a:t>
            </a:r>
            <a:r>
              <a:rPr sz="1600" spc="-5" dirty="0">
                <a:latin typeface="Arial"/>
                <a:cs typeface="Arial"/>
              </a:rPr>
              <a:t>(а не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записи),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Wait </a:t>
            </a:r>
            <a:r>
              <a:rPr sz="1600" spc="-5" dirty="0">
                <a:latin typeface="Arial"/>
                <a:cs typeface="Arial"/>
              </a:rPr>
              <a:t>– сигнал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ожидания.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981075"/>
            <a:ext cx="2005330" cy="287655"/>
          </a:xfrm>
          <a:custGeom>
            <a:avLst/>
            <a:gdLst/>
            <a:ahLst/>
            <a:cxnLst/>
            <a:rect l="l" t="t" r="r" b="b"/>
            <a:pathLst>
              <a:path w="2005330" h="287655">
                <a:moveTo>
                  <a:pt x="0" y="287400"/>
                </a:moveTo>
                <a:lnTo>
                  <a:pt x="144462" y="287400"/>
                </a:lnTo>
                <a:lnTo>
                  <a:pt x="217487" y="0"/>
                </a:lnTo>
                <a:lnTo>
                  <a:pt x="1081151" y="0"/>
                </a:lnTo>
                <a:lnTo>
                  <a:pt x="1152525" y="287400"/>
                </a:lnTo>
                <a:lnTo>
                  <a:pt x="2005076" y="2842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601" y="981075"/>
            <a:ext cx="2005330" cy="287655"/>
          </a:xfrm>
          <a:custGeom>
            <a:avLst/>
            <a:gdLst/>
            <a:ahLst/>
            <a:cxnLst/>
            <a:rect l="l" t="t" r="r" b="b"/>
            <a:pathLst>
              <a:path w="2005329" h="287655">
                <a:moveTo>
                  <a:pt x="0" y="287400"/>
                </a:moveTo>
                <a:lnTo>
                  <a:pt x="144399" y="287400"/>
                </a:lnTo>
                <a:lnTo>
                  <a:pt x="217424" y="0"/>
                </a:lnTo>
                <a:lnTo>
                  <a:pt x="1081024" y="0"/>
                </a:lnTo>
                <a:lnTo>
                  <a:pt x="1152525" y="287400"/>
                </a:lnTo>
                <a:lnTo>
                  <a:pt x="2004949" y="2842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726" y="981075"/>
            <a:ext cx="2005330" cy="287655"/>
          </a:xfrm>
          <a:custGeom>
            <a:avLst/>
            <a:gdLst/>
            <a:ahLst/>
            <a:cxnLst/>
            <a:rect l="l" t="t" r="r" b="b"/>
            <a:pathLst>
              <a:path w="2005329" h="287655">
                <a:moveTo>
                  <a:pt x="0" y="287400"/>
                </a:moveTo>
                <a:lnTo>
                  <a:pt x="144399" y="287400"/>
                </a:lnTo>
                <a:lnTo>
                  <a:pt x="217424" y="0"/>
                </a:lnTo>
                <a:lnTo>
                  <a:pt x="1081024" y="0"/>
                </a:lnTo>
                <a:lnTo>
                  <a:pt x="1152525" y="287400"/>
                </a:lnTo>
                <a:lnTo>
                  <a:pt x="2004949" y="2842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0851" y="981075"/>
            <a:ext cx="2005330" cy="287655"/>
          </a:xfrm>
          <a:custGeom>
            <a:avLst/>
            <a:gdLst/>
            <a:ahLst/>
            <a:cxnLst/>
            <a:rect l="l" t="t" r="r" b="b"/>
            <a:pathLst>
              <a:path w="2005329" h="287655">
                <a:moveTo>
                  <a:pt x="0" y="287400"/>
                </a:moveTo>
                <a:lnTo>
                  <a:pt x="144399" y="287400"/>
                </a:lnTo>
                <a:lnTo>
                  <a:pt x="217424" y="0"/>
                </a:lnTo>
                <a:lnTo>
                  <a:pt x="1081024" y="0"/>
                </a:lnTo>
                <a:lnTo>
                  <a:pt x="1152525" y="287400"/>
                </a:lnTo>
                <a:lnTo>
                  <a:pt x="2004949" y="2842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800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6425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3701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1850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8401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025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301" y="549275"/>
            <a:ext cx="0" cy="5759450"/>
          </a:xfrm>
          <a:custGeom>
            <a:avLst/>
            <a:gdLst/>
            <a:ahLst/>
            <a:cxnLst/>
            <a:rect l="l" t="t" r="r" b="b"/>
            <a:pathLst>
              <a:path h="5759450">
                <a:moveTo>
                  <a:pt x="0" y="0"/>
                </a:moveTo>
                <a:lnTo>
                  <a:pt x="0" y="575945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25" y="1700276"/>
            <a:ext cx="576580" cy="360680"/>
          </a:xfrm>
          <a:custGeom>
            <a:avLst/>
            <a:gdLst/>
            <a:ahLst/>
            <a:cxnLst/>
            <a:rect l="l" t="t" r="r" b="b"/>
            <a:pathLst>
              <a:path w="576580" h="360680">
                <a:moveTo>
                  <a:pt x="432193" y="0"/>
                </a:moveTo>
                <a:lnTo>
                  <a:pt x="0" y="0"/>
                </a:lnTo>
                <a:lnTo>
                  <a:pt x="0" y="360299"/>
                </a:lnTo>
                <a:lnTo>
                  <a:pt x="432193" y="360299"/>
                </a:lnTo>
                <a:lnTo>
                  <a:pt x="576262" y="180086"/>
                </a:lnTo>
                <a:lnTo>
                  <a:pt x="43219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25" y="1700276"/>
            <a:ext cx="576580" cy="360680"/>
          </a:xfrm>
          <a:custGeom>
            <a:avLst/>
            <a:gdLst/>
            <a:ahLst/>
            <a:cxnLst/>
            <a:rect l="l" t="t" r="r" b="b"/>
            <a:pathLst>
              <a:path w="576580" h="360680">
                <a:moveTo>
                  <a:pt x="0" y="0"/>
                </a:moveTo>
                <a:lnTo>
                  <a:pt x="432193" y="0"/>
                </a:lnTo>
                <a:lnTo>
                  <a:pt x="576262" y="180086"/>
                </a:lnTo>
                <a:lnTo>
                  <a:pt x="432193" y="360299"/>
                </a:lnTo>
                <a:lnTo>
                  <a:pt x="0" y="3602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087" y="1700276"/>
            <a:ext cx="4897755" cy="360680"/>
          </a:xfrm>
          <a:custGeom>
            <a:avLst/>
            <a:gdLst/>
            <a:ahLst/>
            <a:cxnLst/>
            <a:rect l="l" t="t" r="r" b="b"/>
            <a:pathLst>
              <a:path w="4897755" h="360680">
                <a:moveTo>
                  <a:pt x="4727638" y="0"/>
                </a:moveTo>
                <a:lnTo>
                  <a:pt x="169824" y="0"/>
                </a:lnTo>
                <a:lnTo>
                  <a:pt x="0" y="180086"/>
                </a:lnTo>
                <a:lnTo>
                  <a:pt x="169824" y="360299"/>
                </a:lnTo>
                <a:lnTo>
                  <a:pt x="4727638" y="360299"/>
                </a:lnTo>
                <a:lnTo>
                  <a:pt x="4897437" y="180086"/>
                </a:lnTo>
                <a:lnTo>
                  <a:pt x="4727638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087" y="1700276"/>
            <a:ext cx="4897755" cy="360680"/>
          </a:xfrm>
          <a:custGeom>
            <a:avLst/>
            <a:gdLst/>
            <a:ahLst/>
            <a:cxnLst/>
            <a:rect l="l" t="t" r="r" b="b"/>
            <a:pathLst>
              <a:path w="4897755" h="360680">
                <a:moveTo>
                  <a:pt x="0" y="180086"/>
                </a:moveTo>
                <a:lnTo>
                  <a:pt x="169824" y="0"/>
                </a:lnTo>
                <a:lnTo>
                  <a:pt x="4727638" y="0"/>
                </a:lnTo>
                <a:lnTo>
                  <a:pt x="4897437" y="180086"/>
                </a:lnTo>
                <a:lnTo>
                  <a:pt x="4727638" y="360299"/>
                </a:lnTo>
                <a:lnTo>
                  <a:pt x="169824" y="360299"/>
                </a:lnTo>
                <a:lnTo>
                  <a:pt x="0" y="18008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35985" y="1737614"/>
            <a:ext cx="6794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Адр</a:t>
            </a:r>
            <a:r>
              <a:rPr sz="1800" spc="-15" dirty="0">
                <a:latin typeface="Arial"/>
                <a:cs typeface="Arial"/>
              </a:rPr>
              <a:t>е</a:t>
            </a:r>
            <a:r>
              <a:rPr sz="1800" dirty="0">
                <a:latin typeface="Arial"/>
                <a:cs typeface="Arial"/>
              </a:rPr>
              <a:t>с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4525" y="1700276"/>
            <a:ext cx="2592705" cy="360680"/>
          </a:xfrm>
          <a:custGeom>
            <a:avLst/>
            <a:gdLst/>
            <a:ahLst/>
            <a:cxnLst/>
            <a:rect l="l" t="t" r="r" b="b"/>
            <a:pathLst>
              <a:path w="2592704" h="360680">
                <a:moveTo>
                  <a:pt x="2592451" y="0"/>
                </a:moveTo>
                <a:lnTo>
                  <a:pt x="180975" y="0"/>
                </a:lnTo>
                <a:lnTo>
                  <a:pt x="0" y="180086"/>
                </a:lnTo>
                <a:lnTo>
                  <a:pt x="180975" y="360299"/>
                </a:lnTo>
                <a:lnTo>
                  <a:pt x="2592451" y="360299"/>
                </a:lnTo>
                <a:lnTo>
                  <a:pt x="25924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4525" y="1700276"/>
            <a:ext cx="2592705" cy="360680"/>
          </a:xfrm>
          <a:custGeom>
            <a:avLst/>
            <a:gdLst/>
            <a:ahLst/>
            <a:cxnLst/>
            <a:rect l="l" t="t" r="r" b="b"/>
            <a:pathLst>
              <a:path w="2592704" h="360680">
                <a:moveTo>
                  <a:pt x="2592451" y="360299"/>
                </a:moveTo>
                <a:lnTo>
                  <a:pt x="180975" y="360299"/>
                </a:lnTo>
                <a:lnTo>
                  <a:pt x="0" y="180086"/>
                </a:lnTo>
                <a:lnTo>
                  <a:pt x="180975" y="0"/>
                </a:lnTo>
                <a:lnTo>
                  <a:pt x="2592451" y="0"/>
                </a:lnTo>
                <a:lnTo>
                  <a:pt x="2592451" y="360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825" y="2492375"/>
            <a:ext cx="4752975" cy="360680"/>
          </a:xfrm>
          <a:custGeom>
            <a:avLst/>
            <a:gdLst/>
            <a:ahLst/>
            <a:cxnLst/>
            <a:rect l="l" t="t" r="r" b="b"/>
            <a:pathLst>
              <a:path w="4752975" h="360680">
                <a:moveTo>
                  <a:pt x="4572127" y="0"/>
                </a:moveTo>
                <a:lnTo>
                  <a:pt x="0" y="0"/>
                </a:lnTo>
                <a:lnTo>
                  <a:pt x="0" y="360299"/>
                </a:lnTo>
                <a:lnTo>
                  <a:pt x="4572127" y="360299"/>
                </a:lnTo>
                <a:lnTo>
                  <a:pt x="4752975" y="180212"/>
                </a:lnTo>
                <a:lnTo>
                  <a:pt x="457212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825" y="2492375"/>
            <a:ext cx="4752975" cy="360680"/>
          </a:xfrm>
          <a:custGeom>
            <a:avLst/>
            <a:gdLst/>
            <a:ahLst/>
            <a:cxnLst/>
            <a:rect l="l" t="t" r="r" b="b"/>
            <a:pathLst>
              <a:path w="4752975" h="360680">
                <a:moveTo>
                  <a:pt x="0" y="0"/>
                </a:moveTo>
                <a:lnTo>
                  <a:pt x="4572127" y="0"/>
                </a:lnTo>
                <a:lnTo>
                  <a:pt x="4752975" y="180212"/>
                </a:lnTo>
                <a:lnTo>
                  <a:pt x="4572127" y="360299"/>
                </a:lnTo>
                <a:lnTo>
                  <a:pt x="0" y="360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3800" y="2492375"/>
            <a:ext cx="936625" cy="360680"/>
          </a:xfrm>
          <a:custGeom>
            <a:avLst/>
            <a:gdLst/>
            <a:ahLst/>
            <a:cxnLst/>
            <a:rect l="l" t="t" r="r" b="b"/>
            <a:pathLst>
              <a:path w="936625" h="360680">
                <a:moveTo>
                  <a:pt x="759333" y="0"/>
                </a:moveTo>
                <a:lnTo>
                  <a:pt x="177291" y="0"/>
                </a:lnTo>
                <a:lnTo>
                  <a:pt x="0" y="180212"/>
                </a:lnTo>
                <a:lnTo>
                  <a:pt x="177291" y="360299"/>
                </a:lnTo>
                <a:lnTo>
                  <a:pt x="759333" y="360299"/>
                </a:lnTo>
                <a:lnTo>
                  <a:pt x="936625" y="180212"/>
                </a:lnTo>
                <a:lnTo>
                  <a:pt x="759333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3800" y="2492375"/>
            <a:ext cx="936625" cy="360680"/>
          </a:xfrm>
          <a:custGeom>
            <a:avLst/>
            <a:gdLst/>
            <a:ahLst/>
            <a:cxnLst/>
            <a:rect l="l" t="t" r="r" b="b"/>
            <a:pathLst>
              <a:path w="936625" h="360680">
                <a:moveTo>
                  <a:pt x="0" y="180212"/>
                </a:moveTo>
                <a:lnTo>
                  <a:pt x="177291" y="0"/>
                </a:lnTo>
                <a:lnTo>
                  <a:pt x="759333" y="0"/>
                </a:lnTo>
                <a:lnTo>
                  <a:pt x="936625" y="180212"/>
                </a:lnTo>
                <a:lnTo>
                  <a:pt x="759333" y="360299"/>
                </a:lnTo>
                <a:lnTo>
                  <a:pt x="177291" y="360299"/>
                </a:lnTo>
                <a:lnTo>
                  <a:pt x="0" y="1802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01514" y="2513584"/>
            <a:ext cx="9448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Данные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0425" y="2492375"/>
            <a:ext cx="2376805" cy="360680"/>
          </a:xfrm>
          <a:custGeom>
            <a:avLst/>
            <a:gdLst/>
            <a:ahLst/>
            <a:cxnLst/>
            <a:rect l="l" t="t" r="r" b="b"/>
            <a:pathLst>
              <a:path w="2376804" h="360680">
                <a:moveTo>
                  <a:pt x="2376551" y="0"/>
                </a:moveTo>
                <a:lnTo>
                  <a:pt x="178180" y="0"/>
                </a:lnTo>
                <a:lnTo>
                  <a:pt x="0" y="180212"/>
                </a:lnTo>
                <a:lnTo>
                  <a:pt x="178180" y="360299"/>
                </a:lnTo>
                <a:lnTo>
                  <a:pt x="2376551" y="360299"/>
                </a:lnTo>
                <a:lnTo>
                  <a:pt x="23765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0425" y="2492375"/>
            <a:ext cx="2376805" cy="360680"/>
          </a:xfrm>
          <a:custGeom>
            <a:avLst/>
            <a:gdLst/>
            <a:ahLst/>
            <a:cxnLst/>
            <a:rect l="l" t="t" r="r" b="b"/>
            <a:pathLst>
              <a:path w="2376804" h="360680">
                <a:moveTo>
                  <a:pt x="2376551" y="360299"/>
                </a:moveTo>
                <a:lnTo>
                  <a:pt x="178180" y="360299"/>
                </a:lnTo>
                <a:lnTo>
                  <a:pt x="0" y="180212"/>
                </a:lnTo>
                <a:lnTo>
                  <a:pt x="178180" y="0"/>
                </a:lnTo>
                <a:lnTo>
                  <a:pt x="2376551" y="0"/>
                </a:lnTo>
                <a:lnTo>
                  <a:pt x="2376551" y="360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825" y="3357626"/>
            <a:ext cx="7993380" cy="287655"/>
          </a:xfrm>
          <a:custGeom>
            <a:avLst/>
            <a:gdLst/>
            <a:ahLst/>
            <a:cxnLst/>
            <a:rect l="l" t="t" r="r" b="b"/>
            <a:pathLst>
              <a:path w="7993380" h="287654">
                <a:moveTo>
                  <a:pt x="0" y="287274"/>
                </a:moveTo>
                <a:lnTo>
                  <a:pt x="1441450" y="287274"/>
                </a:lnTo>
                <a:lnTo>
                  <a:pt x="1584325" y="0"/>
                </a:lnTo>
                <a:lnTo>
                  <a:pt x="5257800" y="0"/>
                </a:lnTo>
                <a:lnTo>
                  <a:pt x="5400675" y="287274"/>
                </a:lnTo>
                <a:lnTo>
                  <a:pt x="7993126" y="2872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825" y="4005198"/>
            <a:ext cx="7993380" cy="287655"/>
          </a:xfrm>
          <a:custGeom>
            <a:avLst/>
            <a:gdLst/>
            <a:ahLst/>
            <a:cxnLst/>
            <a:rect l="l" t="t" r="r" b="b"/>
            <a:pathLst>
              <a:path w="7993380" h="287654">
                <a:moveTo>
                  <a:pt x="0" y="287400"/>
                </a:moveTo>
                <a:lnTo>
                  <a:pt x="1441450" y="287400"/>
                </a:lnTo>
                <a:lnTo>
                  <a:pt x="1584325" y="0"/>
                </a:lnTo>
                <a:lnTo>
                  <a:pt x="5257800" y="0"/>
                </a:lnTo>
                <a:lnTo>
                  <a:pt x="5400675" y="287400"/>
                </a:lnTo>
                <a:lnTo>
                  <a:pt x="7993126" y="2874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0825" y="4678298"/>
            <a:ext cx="7993380" cy="262255"/>
          </a:xfrm>
          <a:custGeom>
            <a:avLst/>
            <a:gdLst/>
            <a:ahLst/>
            <a:cxnLst/>
            <a:rect l="l" t="t" r="r" b="b"/>
            <a:pathLst>
              <a:path w="7993380" h="262254">
                <a:moveTo>
                  <a:pt x="0" y="262000"/>
                </a:moveTo>
                <a:lnTo>
                  <a:pt x="2127250" y="258825"/>
                </a:lnTo>
                <a:lnTo>
                  <a:pt x="2217801" y="0"/>
                </a:lnTo>
                <a:lnTo>
                  <a:pt x="4168775" y="0"/>
                </a:lnTo>
                <a:lnTo>
                  <a:pt x="4260850" y="258825"/>
                </a:lnTo>
                <a:lnTo>
                  <a:pt x="7993126" y="2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55875" y="5551423"/>
            <a:ext cx="1440180" cy="76835"/>
          </a:xfrm>
          <a:custGeom>
            <a:avLst/>
            <a:gdLst/>
            <a:ahLst/>
            <a:cxnLst/>
            <a:rect l="l" t="t" r="r" b="b"/>
            <a:pathLst>
              <a:path w="1440179" h="76835">
                <a:moveTo>
                  <a:pt x="1363599" y="0"/>
                </a:moveTo>
                <a:lnTo>
                  <a:pt x="1363599" y="76263"/>
                </a:lnTo>
                <a:lnTo>
                  <a:pt x="1427099" y="44513"/>
                </a:lnTo>
                <a:lnTo>
                  <a:pt x="1376426" y="44513"/>
                </a:lnTo>
                <a:lnTo>
                  <a:pt x="1376426" y="31750"/>
                </a:lnTo>
                <a:lnTo>
                  <a:pt x="1426993" y="31750"/>
                </a:lnTo>
                <a:lnTo>
                  <a:pt x="1363599" y="0"/>
                </a:lnTo>
                <a:close/>
              </a:path>
              <a:path w="1440179" h="76835">
                <a:moveTo>
                  <a:pt x="1363599" y="31750"/>
                </a:moveTo>
                <a:lnTo>
                  <a:pt x="0" y="31750"/>
                </a:lnTo>
                <a:lnTo>
                  <a:pt x="0" y="44513"/>
                </a:lnTo>
                <a:lnTo>
                  <a:pt x="1363599" y="44513"/>
                </a:lnTo>
                <a:lnTo>
                  <a:pt x="1363599" y="31750"/>
                </a:lnTo>
                <a:close/>
              </a:path>
              <a:path w="1440179" h="76835">
                <a:moveTo>
                  <a:pt x="1426993" y="31750"/>
                </a:moveTo>
                <a:lnTo>
                  <a:pt x="1376426" y="31750"/>
                </a:lnTo>
                <a:lnTo>
                  <a:pt x="1376426" y="44513"/>
                </a:lnTo>
                <a:lnTo>
                  <a:pt x="1427099" y="44513"/>
                </a:lnTo>
                <a:lnTo>
                  <a:pt x="1439799" y="38163"/>
                </a:lnTo>
                <a:lnTo>
                  <a:pt x="142699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03347" y="5865571"/>
            <a:ext cx="711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В</a:t>
            </a:r>
            <a:r>
              <a:rPr sz="1800" spc="-15" dirty="0">
                <a:latin typeface="Arial"/>
                <a:cs typeface="Arial"/>
              </a:rPr>
              <a:t>р</a:t>
            </a:r>
            <a:r>
              <a:rPr sz="1800" dirty="0">
                <a:latin typeface="Arial"/>
                <a:cs typeface="Arial"/>
              </a:rPr>
              <a:t>е</a:t>
            </a:r>
            <a:r>
              <a:rPr sz="1800" spc="-10" dirty="0">
                <a:latin typeface="Arial"/>
                <a:cs typeface="Arial"/>
              </a:rPr>
              <a:t>м</a:t>
            </a:r>
            <a:r>
              <a:rPr sz="1800" dirty="0">
                <a:latin typeface="Arial"/>
                <a:cs typeface="Arial"/>
              </a:rPr>
              <a:t>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5287" y="654050"/>
            <a:ext cx="2016125" cy="76200"/>
          </a:xfrm>
          <a:custGeom>
            <a:avLst/>
            <a:gdLst/>
            <a:ahLst/>
            <a:cxnLst/>
            <a:rect l="l" t="t" r="r" b="b"/>
            <a:pathLst>
              <a:path w="20161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16125" h="76200">
                <a:moveTo>
                  <a:pt x="1939861" y="0"/>
                </a:moveTo>
                <a:lnTo>
                  <a:pt x="1939861" y="76200"/>
                </a:lnTo>
                <a:lnTo>
                  <a:pt x="2003361" y="44450"/>
                </a:lnTo>
                <a:lnTo>
                  <a:pt x="1952688" y="44450"/>
                </a:lnTo>
                <a:lnTo>
                  <a:pt x="1952688" y="31750"/>
                </a:lnTo>
                <a:lnTo>
                  <a:pt x="2003361" y="31750"/>
                </a:lnTo>
                <a:lnTo>
                  <a:pt x="1939861" y="0"/>
                </a:lnTo>
                <a:close/>
              </a:path>
              <a:path w="20161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16125" h="76200">
                <a:moveTo>
                  <a:pt x="193986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39861" y="44450"/>
                </a:lnTo>
                <a:lnTo>
                  <a:pt x="1939861" y="31750"/>
                </a:lnTo>
                <a:close/>
              </a:path>
              <a:path w="2016125" h="76200">
                <a:moveTo>
                  <a:pt x="2003361" y="31750"/>
                </a:moveTo>
                <a:lnTo>
                  <a:pt x="1952688" y="31750"/>
                </a:lnTo>
                <a:lnTo>
                  <a:pt x="1952688" y="44450"/>
                </a:lnTo>
                <a:lnTo>
                  <a:pt x="2003361" y="44450"/>
                </a:lnTo>
                <a:lnTo>
                  <a:pt x="2016061" y="38100"/>
                </a:lnTo>
                <a:lnTo>
                  <a:pt x="200336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1348" y="647954"/>
            <a:ext cx="2024380" cy="82550"/>
          </a:xfrm>
          <a:custGeom>
            <a:avLst/>
            <a:gdLst/>
            <a:ahLst/>
            <a:cxnLst/>
            <a:rect l="l" t="t" r="r" b="b"/>
            <a:pathLst>
              <a:path w="2024379" h="82550">
                <a:moveTo>
                  <a:pt x="76200" y="5842"/>
                </a:moveTo>
                <a:lnTo>
                  <a:pt x="0" y="44196"/>
                </a:lnTo>
                <a:lnTo>
                  <a:pt x="76326" y="82042"/>
                </a:lnTo>
                <a:lnTo>
                  <a:pt x="76274" y="50292"/>
                </a:lnTo>
                <a:lnTo>
                  <a:pt x="63626" y="50292"/>
                </a:lnTo>
                <a:lnTo>
                  <a:pt x="63500" y="37592"/>
                </a:lnTo>
                <a:lnTo>
                  <a:pt x="76252" y="37552"/>
                </a:lnTo>
                <a:lnTo>
                  <a:pt x="76200" y="5842"/>
                </a:lnTo>
                <a:close/>
              </a:path>
              <a:path w="2024379" h="82550">
                <a:moveTo>
                  <a:pt x="2011831" y="31750"/>
                </a:moveTo>
                <a:lnTo>
                  <a:pt x="1960626" y="31750"/>
                </a:lnTo>
                <a:lnTo>
                  <a:pt x="1960626" y="44450"/>
                </a:lnTo>
                <a:lnTo>
                  <a:pt x="1947947" y="44489"/>
                </a:lnTo>
                <a:lnTo>
                  <a:pt x="1948052" y="76200"/>
                </a:lnTo>
                <a:lnTo>
                  <a:pt x="2024126" y="37846"/>
                </a:lnTo>
                <a:lnTo>
                  <a:pt x="2011831" y="31750"/>
                </a:lnTo>
                <a:close/>
              </a:path>
              <a:path w="2024379" h="82550">
                <a:moveTo>
                  <a:pt x="76252" y="37552"/>
                </a:moveTo>
                <a:lnTo>
                  <a:pt x="63500" y="37592"/>
                </a:lnTo>
                <a:lnTo>
                  <a:pt x="63626" y="50292"/>
                </a:lnTo>
                <a:lnTo>
                  <a:pt x="76274" y="50253"/>
                </a:lnTo>
                <a:lnTo>
                  <a:pt x="76252" y="37552"/>
                </a:lnTo>
                <a:close/>
              </a:path>
              <a:path w="2024379" h="82550">
                <a:moveTo>
                  <a:pt x="76274" y="50253"/>
                </a:moveTo>
                <a:lnTo>
                  <a:pt x="63626" y="50292"/>
                </a:lnTo>
                <a:lnTo>
                  <a:pt x="76274" y="50292"/>
                </a:lnTo>
                <a:close/>
              </a:path>
              <a:path w="2024379" h="82550">
                <a:moveTo>
                  <a:pt x="1947904" y="31789"/>
                </a:moveTo>
                <a:lnTo>
                  <a:pt x="76252" y="37552"/>
                </a:lnTo>
                <a:lnTo>
                  <a:pt x="76274" y="50253"/>
                </a:lnTo>
                <a:lnTo>
                  <a:pt x="1947947" y="44489"/>
                </a:lnTo>
                <a:lnTo>
                  <a:pt x="1947904" y="31789"/>
                </a:lnTo>
                <a:close/>
              </a:path>
              <a:path w="2024379" h="82550">
                <a:moveTo>
                  <a:pt x="1960626" y="31750"/>
                </a:moveTo>
                <a:lnTo>
                  <a:pt x="1947904" y="31789"/>
                </a:lnTo>
                <a:lnTo>
                  <a:pt x="1947947" y="44489"/>
                </a:lnTo>
                <a:lnTo>
                  <a:pt x="1960626" y="44450"/>
                </a:lnTo>
                <a:lnTo>
                  <a:pt x="1960626" y="31750"/>
                </a:lnTo>
                <a:close/>
              </a:path>
              <a:path w="2024379" h="82550">
                <a:moveTo>
                  <a:pt x="1947799" y="0"/>
                </a:moveTo>
                <a:lnTo>
                  <a:pt x="1947904" y="31789"/>
                </a:lnTo>
                <a:lnTo>
                  <a:pt x="2011831" y="31750"/>
                </a:lnTo>
                <a:lnTo>
                  <a:pt x="194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47700"/>
            <a:ext cx="1935480" cy="76200"/>
          </a:xfrm>
          <a:custGeom>
            <a:avLst/>
            <a:gdLst/>
            <a:ahLst/>
            <a:cxnLst/>
            <a:rect l="l" t="t" r="r" b="b"/>
            <a:pathLst>
              <a:path w="1935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35479" h="76200">
                <a:moveTo>
                  <a:pt x="1858899" y="0"/>
                </a:moveTo>
                <a:lnTo>
                  <a:pt x="1858899" y="76200"/>
                </a:lnTo>
                <a:lnTo>
                  <a:pt x="1922399" y="44450"/>
                </a:lnTo>
                <a:lnTo>
                  <a:pt x="1871726" y="44450"/>
                </a:lnTo>
                <a:lnTo>
                  <a:pt x="1871726" y="31750"/>
                </a:lnTo>
                <a:lnTo>
                  <a:pt x="1922399" y="31750"/>
                </a:lnTo>
                <a:lnTo>
                  <a:pt x="1858899" y="0"/>
                </a:lnTo>
                <a:close/>
              </a:path>
              <a:path w="19354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35479" h="76200">
                <a:moveTo>
                  <a:pt x="185889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858899" y="44450"/>
                </a:lnTo>
                <a:lnTo>
                  <a:pt x="1858899" y="31750"/>
                </a:lnTo>
                <a:close/>
              </a:path>
              <a:path w="1935479" h="76200">
                <a:moveTo>
                  <a:pt x="1922399" y="31750"/>
                </a:moveTo>
                <a:lnTo>
                  <a:pt x="1871726" y="31750"/>
                </a:lnTo>
                <a:lnTo>
                  <a:pt x="1871726" y="44450"/>
                </a:lnTo>
                <a:lnTo>
                  <a:pt x="1922399" y="44450"/>
                </a:lnTo>
                <a:lnTo>
                  <a:pt x="1935099" y="38100"/>
                </a:lnTo>
                <a:lnTo>
                  <a:pt x="19223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90269" y="247777"/>
            <a:ext cx="25209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Т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5975" y="300228"/>
            <a:ext cx="25209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Т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99328" y="300228"/>
            <a:ext cx="25209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Т</a:t>
            </a:r>
            <a:r>
              <a:rPr sz="1800" spc="-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65209" y="1040003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65209" y="1740408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65209" y="2526157"/>
            <a:ext cx="190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41460" y="3397884"/>
            <a:ext cx="241300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12700" marR="5080" indent="23495">
              <a:lnSpc>
                <a:spcPts val="5300"/>
              </a:lnSpc>
              <a:spcBef>
                <a:spcPts val="500"/>
              </a:spcBef>
            </a:pPr>
            <a:r>
              <a:rPr sz="1800" spc="-5" dirty="0">
                <a:latin typeface="Arial"/>
                <a:cs typeface="Arial"/>
              </a:rPr>
              <a:t>R  </a:t>
            </a:r>
            <a:r>
              <a:rPr sz="1800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496442"/>
            <a:ext cx="30880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solidFill>
                  <a:srgbClr val="333399"/>
                </a:solidFill>
                <a:latin typeface="Arial"/>
                <a:cs typeface="Arial"/>
              </a:rPr>
              <a:t>Что</a:t>
            </a:r>
            <a:r>
              <a:rPr sz="4400" b="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Arial"/>
                <a:cs typeface="Arial"/>
              </a:rPr>
              <a:t>лучше?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4871"/>
            <a:ext cx="7943850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Преимущества </a:t>
            </a:r>
            <a:r>
              <a:rPr sz="3200" spc="-5" dirty="0">
                <a:latin typeface="Arial"/>
                <a:cs typeface="Arial"/>
              </a:rPr>
              <a:t>асинхронной </a:t>
            </a:r>
            <a:r>
              <a:rPr sz="3200" dirty="0">
                <a:latin typeface="Arial"/>
                <a:cs typeface="Arial"/>
              </a:rPr>
              <a:t>шины  очевидны. Но синхронную шину  построить </a:t>
            </a:r>
            <a:r>
              <a:rPr sz="3200" spc="-5" dirty="0">
                <a:latin typeface="Arial"/>
                <a:cs typeface="Arial"/>
              </a:rPr>
              <a:t>гораздо легче. </a:t>
            </a:r>
            <a:r>
              <a:rPr sz="3200" dirty="0">
                <a:latin typeface="Arial"/>
                <a:cs typeface="Arial"/>
              </a:rPr>
              <a:t>Более </a:t>
            </a:r>
            <a:r>
              <a:rPr sz="3200" spc="-5" dirty="0">
                <a:latin typeface="Arial"/>
                <a:cs typeface="Arial"/>
              </a:rPr>
              <a:t>того, </a:t>
            </a:r>
            <a:r>
              <a:rPr sz="3200" dirty="0">
                <a:latin typeface="Arial"/>
                <a:cs typeface="Arial"/>
              </a:rPr>
              <a:t>в  </a:t>
            </a:r>
            <a:r>
              <a:rPr sz="3200" spc="-5" dirty="0">
                <a:latin typeface="Arial"/>
                <a:cs typeface="Arial"/>
              </a:rPr>
              <a:t>разработку </a:t>
            </a:r>
            <a:r>
              <a:rPr sz="3200" dirty="0">
                <a:latin typeface="Arial"/>
                <a:cs typeface="Arial"/>
              </a:rPr>
              <a:t>синхронных шин уже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вложено  большое количество средств. Поэтому  большинство современных шин –  синхронные.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641" y="496442"/>
            <a:ext cx="422529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solidFill>
                  <a:srgbClr val="333399"/>
                </a:solidFill>
                <a:latin typeface="Arial"/>
                <a:cs typeface="Arial"/>
              </a:rPr>
              <a:t>Арбитраж</a:t>
            </a:r>
            <a:r>
              <a:rPr sz="4400" b="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333399"/>
                </a:solidFill>
                <a:latin typeface="Arial"/>
                <a:cs typeface="Arial"/>
              </a:rPr>
              <a:t>шины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261" y="1572514"/>
            <a:ext cx="193992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0" dirty="0">
                <a:latin typeface="Courier New"/>
                <a:cs typeface="Courier New"/>
              </a:rPr>
              <a:t>несколько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15186"/>
            <a:ext cx="189103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  <a:tabLst>
                <a:tab pos="814069" algn="l"/>
              </a:tabLst>
            </a:pPr>
            <a:r>
              <a:rPr sz="2800" i="1" spc="-5" dirty="0">
                <a:latin typeface="Courier New"/>
                <a:cs typeface="Courier New"/>
              </a:rPr>
              <a:t>На	о</a:t>
            </a:r>
            <a:r>
              <a:rPr sz="2800" i="1" spc="-20" dirty="0">
                <a:latin typeface="Courier New"/>
                <a:cs typeface="Courier New"/>
              </a:rPr>
              <a:t>дн</a:t>
            </a:r>
            <a:r>
              <a:rPr sz="2800" i="1" spc="-5" dirty="0">
                <a:latin typeface="Courier New"/>
                <a:cs typeface="Courier New"/>
              </a:rPr>
              <a:t>ой  задающих  путаницы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894" y="1572514"/>
            <a:ext cx="2383790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3195"/>
              </a:lnSpc>
              <a:tabLst>
                <a:tab pos="1306830" algn="l"/>
              </a:tabLst>
            </a:pPr>
            <a:r>
              <a:rPr sz="2800" i="1" spc="-5" dirty="0">
                <a:latin typeface="Courier New"/>
                <a:cs typeface="Courier New"/>
              </a:rPr>
              <a:t>ш</a:t>
            </a:r>
            <a:r>
              <a:rPr sz="2800" i="1" spc="-20" dirty="0">
                <a:latin typeface="Courier New"/>
                <a:cs typeface="Courier New"/>
              </a:rPr>
              <a:t>ин</a:t>
            </a:r>
            <a:r>
              <a:rPr sz="2800" i="1" spc="-5" dirty="0">
                <a:latin typeface="Courier New"/>
                <a:cs typeface="Courier New"/>
              </a:rPr>
              <a:t>е</a:t>
            </a:r>
            <a:r>
              <a:rPr sz="2800" i="1" dirty="0">
                <a:latin typeface="Courier New"/>
                <a:cs typeface="Courier New"/>
              </a:rPr>
              <a:t>	</a:t>
            </a:r>
            <a:r>
              <a:rPr sz="2800" i="1" spc="-5" dirty="0">
                <a:latin typeface="Courier New"/>
                <a:cs typeface="Courier New"/>
              </a:rPr>
              <a:t>мо</a:t>
            </a:r>
            <a:r>
              <a:rPr sz="2800" i="1" spc="-15" dirty="0">
                <a:latin typeface="Courier New"/>
                <a:cs typeface="Courier New"/>
              </a:rPr>
              <a:t>ж</a:t>
            </a:r>
            <a:r>
              <a:rPr sz="2800" i="1" spc="-20" dirty="0">
                <a:latin typeface="Courier New"/>
                <a:cs typeface="Courier New"/>
              </a:rPr>
              <a:t>е</a:t>
            </a:r>
            <a:r>
              <a:rPr sz="2800" i="1" spc="-5" dirty="0">
                <a:latin typeface="Courier New"/>
                <a:cs typeface="Courier New"/>
              </a:rPr>
              <a:t>т</a:t>
            </a:r>
            <a:endParaRPr sz="2800">
              <a:latin typeface="Courier New"/>
              <a:cs typeface="Courier New"/>
            </a:endParaRPr>
          </a:p>
          <a:p>
            <a:pPr marL="594995" marR="234950" indent="-582930">
              <a:lnSpc>
                <a:spcPts val="3020"/>
              </a:lnSpc>
              <a:spcBef>
                <a:spcPts val="215"/>
              </a:spcBef>
            </a:pPr>
            <a:r>
              <a:rPr sz="2800" i="1" spc="-5" dirty="0">
                <a:latin typeface="Courier New"/>
                <a:cs typeface="Courier New"/>
              </a:rPr>
              <a:t>уст</a:t>
            </a:r>
            <a:r>
              <a:rPr sz="2800" i="1" spc="-20" dirty="0">
                <a:latin typeface="Courier New"/>
                <a:cs typeface="Courier New"/>
              </a:rPr>
              <a:t>р</a:t>
            </a:r>
            <a:r>
              <a:rPr sz="2800" i="1" spc="-5" dirty="0">
                <a:latin typeface="Courier New"/>
                <a:cs typeface="Courier New"/>
              </a:rPr>
              <a:t>ойст</a:t>
            </a:r>
            <a:r>
              <a:rPr sz="2800" i="1" spc="-15" dirty="0">
                <a:latin typeface="Courier New"/>
                <a:cs typeface="Courier New"/>
              </a:rPr>
              <a:t>в</a:t>
            </a:r>
            <a:r>
              <a:rPr sz="2800" spc="-5" dirty="0">
                <a:latin typeface="Courier New"/>
                <a:cs typeface="Courier New"/>
              </a:rPr>
              <a:t>.  </a:t>
            </a:r>
            <a:r>
              <a:rPr sz="2800" i="1" spc="-10" dirty="0">
                <a:latin typeface="Courier New"/>
                <a:cs typeface="Courier New"/>
              </a:rPr>
              <a:t>кому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2648" y="1615186"/>
            <a:ext cx="130238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8285" algn="just">
              <a:lnSpc>
                <a:spcPct val="90000"/>
              </a:lnSpc>
            </a:pPr>
            <a:r>
              <a:rPr sz="2800" i="1" spc="-5" dirty="0">
                <a:latin typeface="Courier New"/>
                <a:cs typeface="Courier New"/>
              </a:rPr>
              <a:t>быть  Чтобы  сейч</a:t>
            </a:r>
            <a:r>
              <a:rPr sz="2800" i="1" spc="-20" dirty="0">
                <a:latin typeface="Courier New"/>
                <a:cs typeface="Courier New"/>
              </a:rPr>
              <a:t>а</a:t>
            </a:r>
            <a:r>
              <a:rPr sz="2800" i="1" spc="-5" dirty="0">
                <a:latin typeface="Courier New"/>
                <a:cs typeface="Courier New"/>
              </a:rPr>
              <a:t>с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25039"/>
            <a:ext cx="257937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0" dirty="0">
                <a:latin typeface="Courier New"/>
                <a:cs typeface="Courier New"/>
              </a:rPr>
              <a:t>использовать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686" y="2725039"/>
            <a:ext cx="108902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Courier New"/>
                <a:cs typeface="Courier New"/>
              </a:rPr>
              <a:t>шин</a:t>
            </a:r>
            <a:r>
              <a:rPr sz="2800" i="1" spc="-20" dirty="0">
                <a:latin typeface="Courier New"/>
                <a:cs typeface="Courier New"/>
              </a:rPr>
              <a:t>у</a:t>
            </a:r>
            <a:r>
              <a:rPr sz="2800" i="1" spc="-5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2104" y="2725039"/>
            <a:ext cx="171894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</a:tabLst>
            </a:pPr>
            <a:r>
              <a:rPr sz="2800" i="1" spc="-5" dirty="0">
                <a:latin typeface="Courier New"/>
                <a:cs typeface="Courier New"/>
              </a:rPr>
              <a:t>а	кому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7426" y="2005710"/>
            <a:ext cx="177228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325" marR="5080" indent="-683260" algn="r">
              <a:lnSpc>
                <a:spcPts val="3020"/>
              </a:lnSpc>
              <a:tabLst>
                <a:tab pos="906780" algn="l"/>
              </a:tabLst>
            </a:pPr>
            <a:r>
              <a:rPr sz="2800" i="1" spc="-5" dirty="0">
                <a:latin typeface="Courier New"/>
                <a:cs typeface="Courier New"/>
              </a:rPr>
              <a:t>не		было  мож</a:t>
            </a:r>
            <a:r>
              <a:rPr sz="2800" i="1" spc="-20" dirty="0">
                <a:latin typeface="Courier New"/>
                <a:cs typeface="Courier New"/>
              </a:rPr>
              <a:t>н</a:t>
            </a:r>
            <a:r>
              <a:rPr sz="2800" i="1" spc="-5" dirty="0">
                <a:latin typeface="Courier New"/>
                <a:cs typeface="Courier New"/>
              </a:rPr>
              <a:t>о  не</a:t>
            </a:r>
            <a:r>
              <a:rPr sz="2800" i="1" spc="-25" dirty="0">
                <a:latin typeface="Courier New"/>
                <a:cs typeface="Courier New"/>
              </a:rPr>
              <a:t>т</a:t>
            </a:r>
            <a:r>
              <a:rPr sz="2800" i="1" spc="-5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1413" y="3109340"/>
            <a:ext cx="1727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0" dirty="0">
                <a:latin typeface="Courier New"/>
                <a:cs typeface="Courier New"/>
              </a:rPr>
              <a:t>механизм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9045" y="3109340"/>
            <a:ext cx="23876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3109340"/>
            <a:ext cx="172847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i="1" spc="-10" dirty="0">
                <a:latin typeface="Courier New"/>
                <a:cs typeface="Courier New"/>
              </a:rPr>
              <a:t>вводится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90"/>
              </a:lnSpc>
            </a:pPr>
            <a:r>
              <a:rPr sz="2800" i="1" spc="-5" dirty="0">
                <a:latin typeface="Courier New"/>
                <a:cs typeface="Courier New"/>
              </a:rPr>
              <a:t>арби</a:t>
            </a:r>
            <a:r>
              <a:rPr sz="2800" i="1" spc="-20" dirty="0">
                <a:latin typeface="Courier New"/>
                <a:cs typeface="Courier New"/>
              </a:rPr>
              <a:t>т</a:t>
            </a:r>
            <a:r>
              <a:rPr sz="2800" i="1" spc="-5" dirty="0">
                <a:latin typeface="Courier New"/>
                <a:cs typeface="Courier New"/>
              </a:rPr>
              <a:t>раж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861" y="3109340"/>
            <a:ext cx="284797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934">
              <a:lnSpc>
                <a:spcPts val="3190"/>
              </a:lnSpc>
            </a:pPr>
            <a:r>
              <a:rPr sz="2800" i="1" spc="-10" dirty="0">
                <a:latin typeface="Courier New"/>
                <a:cs typeface="Courier New"/>
              </a:rPr>
              <a:t>специальный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90"/>
              </a:lnSpc>
            </a:pPr>
            <a:r>
              <a:rPr sz="2800" i="1" spc="-10" dirty="0">
                <a:latin typeface="Courier New"/>
                <a:cs typeface="Courier New"/>
              </a:rPr>
              <a:t>шины</a:t>
            </a:r>
            <a:r>
              <a:rPr sz="2800" spc="-10" dirty="0"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6415" y="4463467"/>
          <a:ext cx="8091170" cy="80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34">
                <a:tc>
                  <a:txBody>
                    <a:bodyPr/>
                    <a:lstStyle/>
                    <a:p>
                      <a:pPr marL="22225">
                        <a:lnSpc>
                          <a:spcPts val="3115"/>
                        </a:lnSpc>
                      </a:pPr>
                      <a:r>
                        <a:rPr sz="2800" i="1" spc="-5" dirty="0">
                          <a:latin typeface="Courier New"/>
                          <a:cs typeface="Courier New"/>
                        </a:rPr>
                        <a:t>Другими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3115"/>
                        </a:lnSpc>
                      </a:pPr>
                      <a:r>
                        <a:rPr sz="2800" i="1" spc="-10" dirty="0">
                          <a:latin typeface="Courier New"/>
                          <a:cs typeface="Courier New"/>
                        </a:rPr>
                        <a:t>словами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3115"/>
                        </a:lnSpc>
                      </a:pPr>
                      <a:r>
                        <a:rPr sz="2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Арбитраж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115"/>
                        </a:lnSpc>
                        <a:tabLst>
                          <a:tab pos="1685289" algn="l"/>
                        </a:tabLst>
                      </a:pPr>
                      <a:r>
                        <a:rPr sz="2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ш</a:t>
                      </a:r>
                      <a:r>
                        <a:rPr sz="2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2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2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ы	-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marL="22225">
                        <a:lnSpc>
                          <a:spcPts val="2730"/>
                        </a:lnSpc>
                      </a:pPr>
                      <a:r>
                        <a:rPr sz="2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механизм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730"/>
                        </a:lnSpc>
                      </a:pPr>
                      <a:r>
                        <a:rPr sz="2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выбора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730"/>
                        </a:lnSpc>
                      </a:pPr>
                      <a:r>
                        <a:rPr sz="2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задающего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730"/>
                        </a:lnSpc>
                      </a:pPr>
                      <a:r>
                        <a:rPr sz="2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у</a:t>
                      </a:r>
                      <a:r>
                        <a:rPr sz="2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стр</a:t>
                      </a:r>
                      <a:r>
                        <a:rPr sz="2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о</a:t>
                      </a:r>
                      <a:r>
                        <a:rPr sz="2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йства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35940" y="5200650"/>
            <a:ext cx="300609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для</a:t>
            </a:r>
            <a:r>
              <a:rPr sz="28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следующего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7830" y="5200650"/>
            <a:ext cx="21532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свободного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7425" y="5200650"/>
            <a:ext cx="10909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цикла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4918" y="5200650"/>
            <a:ext cx="108902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ш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ин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ы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943" y="6093294"/>
            <a:ext cx="3168650" cy="426720"/>
          </a:xfrm>
          <a:custGeom>
            <a:avLst/>
            <a:gdLst/>
            <a:ahLst/>
            <a:cxnLst/>
            <a:rect l="l" t="t" r="r" b="b"/>
            <a:pathLst>
              <a:path w="3168650" h="426720">
                <a:moveTo>
                  <a:pt x="0" y="426720"/>
                </a:moveTo>
                <a:lnTo>
                  <a:pt x="3168396" y="426720"/>
                </a:lnTo>
                <a:lnTo>
                  <a:pt x="3168396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943" y="6093294"/>
            <a:ext cx="3168650" cy="42672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6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Информационные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потоки</a:t>
            </a:r>
            <a:endParaRPr sz="1400">
              <a:latin typeface="Arial"/>
              <a:cs typeface="Arial"/>
            </a:endParaRPr>
          </a:p>
          <a:p>
            <a:pPr marL="17780">
              <a:lnSpc>
                <a:spcPts val="166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в 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вычислительной</a:t>
            </a:r>
            <a:r>
              <a:rPr sz="1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машине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691026"/>
            <a:ext cx="5533390" cy="5138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194685">
              <a:lnSpc>
                <a:spcPct val="100000"/>
              </a:lnSpc>
            </a:pPr>
            <a:r>
              <a:rPr sz="1800" spc="-20" dirty="0">
                <a:solidFill>
                  <a:srgbClr val="FF0000"/>
                </a:solidFill>
              </a:rPr>
              <a:t>ОРГАНИЗАЦИЯ</a:t>
            </a:r>
            <a:r>
              <a:rPr sz="1800" spc="-1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ШИН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122021" y="702436"/>
            <a:ext cx="8607425" cy="396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Совокупность трактов, </a:t>
            </a:r>
            <a:r>
              <a:rPr sz="2000" spc="-55" dirty="0">
                <a:latin typeface="Times New Roman"/>
                <a:cs typeface="Times New Roman"/>
              </a:rPr>
              <a:t>объединяющих </a:t>
            </a:r>
            <a:r>
              <a:rPr sz="2000" spc="-40" dirty="0">
                <a:latin typeface="Times New Roman"/>
                <a:cs typeface="Times New Roman"/>
              </a:rPr>
              <a:t>между собой основные </a:t>
            </a:r>
            <a:r>
              <a:rPr sz="2000" spc="-45" dirty="0">
                <a:latin typeface="Times New Roman"/>
                <a:cs typeface="Times New Roman"/>
              </a:rPr>
              <a:t>устройства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ВМ  </a:t>
            </a:r>
            <a:r>
              <a:rPr sz="2000" spc="-30" dirty="0">
                <a:latin typeface="Times New Roman"/>
                <a:cs typeface="Times New Roman"/>
              </a:rPr>
              <a:t>(цен­тральный </a:t>
            </a:r>
            <a:r>
              <a:rPr sz="2000" spc="-15" dirty="0">
                <a:latin typeface="Times New Roman"/>
                <a:cs typeface="Times New Roman"/>
              </a:rPr>
              <a:t>процессор, </a:t>
            </a:r>
            <a:r>
              <a:rPr sz="2000" spc="-20" dirty="0">
                <a:latin typeface="Times New Roman"/>
                <a:cs typeface="Times New Roman"/>
              </a:rPr>
              <a:t>память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45" dirty="0">
                <a:latin typeface="Times New Roman"/>
                <a:cs typeface="Times New Roman"/>
              </a:rPr>
              <a:t>модули </a:t>
            </a:r>
            <a:r>
              <a:rPr sz="2000" spc="-35" dirty="0">
                <a:latin typeface="Times New Roman"/>
                <a:cs typeface="Times New Roman"/>
              </a:rPr>
              <a:t>ввода/вывода), </a:t>
            </a:r>
            <a:r>
              <a:rPr sz="2000" spc="-30" dirty="0">
                <a:latin typeface="Times New Roman"/>
                <a:cs typeface="Times New Roman"/>
              </a:rPr>
              <a:t>образует </a:t>
            </a:r>
            <a:r>
              <a:rPr sz="20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структуру  </a:t>
            </a:r>
            <a:r>
              <a:rPr sz="20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взаи­мосвязей </a:t>
            </a:r>
            <a:r>
              <a:rPr sz="2000" spc="-35" dirty="0">
                <a:latin typeface="Times New Roman"/>
                <a:cs typeface="Times New Roman"/>
              </a:rPr>
              <a:t>вычислительной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машины.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48590" marR="5520055" indent="457200">
              <a:lnSpc>
                <a:spcPct val="100000"/>
              </a:lnSpc>
            </a:pP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Структура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взаимосвязей  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должна обеспечивать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обмен  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информацией</a:t>
            </a:r>
            <a:r>
              <a:rPr sz="18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между:</a:t>
            </a:r>
            <a:endParaRPr sz="1800">
              <a:latin typeface="Times New Roman"/>
              <a:cs typeface="Times New Roman"/>
            </a:endParaRPr>
          </a:p>
          <a:p>
            <a:pPr marL="491490" marR="5577840" indent="-342900">
              <a:lnSpc>
                <a:spcPct val="100000"/>
              </a:lnSpc>
              <a:spcBef>
                <a:spcPts val="95"/>
              </a:spcBef>
              <a:buSzPct val="55555"/>
              <a:buFont typeface="Symbol"/>
              <a:buChar char=""/>
              <a:tabLst>
                <a:tab pos="491490" algn="l"/>
                <a:tab pos="492125" algn="l"/>
              </a:tabLst>
            </a:pPr>
            <a:r>
              <a:rPr sz="1800" spc="-35" dirty="0">
                <a:latin typeface="Times New Roman"/>
                <a:cs typeface="Times New Roman"/>
              </a:rPr>
              <a:t>центральным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процессором  </a:t>
            </a:r>
            <a:r>
              <a:rPr sz="1800" spc="-5" dirty="0">
                <a:latin typeface="Times New Roman"/>
                <a:cs typeface="Times New Roman"/>
              </a:rPr>
              <a:t>и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памятью;</a:t>
            </a:r>
            <a:endParaRPr sz="1800">
              <a:latin typeface="Times New Roman"/>
              <a:cs typeface="Times New Roman"/>
            </a:endParaRPr>
          </a:p>
          <a:p>
            <a:pPr marL="491490" indent="-342900">
              <a:lnSpc>
                <a:spcPct val="100000"/>
              </a:lnSpc>
              <a:buSzPct val="55555"/>
              <a:buFont typeface="Symbol"/>
              <a:buChar char=""/>
              <a:tabLst>
                <a:tab pos="491490" algn="l"/>
                <a:tab pos="492125" algn="l"/>
              </a:tabLst>
            </a:pPr>
            <a:r>
              <a:rPr sz="1800" spc="-10" dirty="0">
                <a:latin typeface="Times New Roman"/>
                <a:cs typeface="Times New Roman"/>
              </a:rPr>
              <a:t>центральным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процессором</a:t>
            </a:r>
            <a:endParaRPr sz="18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и </a:t>
            </a:r>
            <a:r>
              <a:rPr sz="1800" spc="-35" dirty="0">
                <a:latin typeface="Times New Roman"/>
                <a:cs typeface="Times New Roman"/>
              </a:rPr>
              <a:t>мод</a:t>
            </a:r>
            <a:r>
              <a:rPr sz="1600" spc="-35" dirty="0">
                <a:latin typeface="Times New Roman"/>
                <a:cs typeface="Times New Roman"/>
              </a:rPr>
              <a:t>улями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ввода/вывода;</a:t>
            </a:r>
            <a:endParaRPr sz="1600">
              <a:latin typeface="Times New Roman"/>
              <a:cs typeface="Times New Roman"/>
            </a:endParaRPr>
          </a:p>
          <a:p>
            <a:pPr marL="491490" marR="6083935" indent="-342900">
              <a:lnSpc>
                <a:spcPct val="100000"/>
              </a:lnSpc>
              <a:buSzPct val="55555"/>
              <a:buFont typeface="Symbol"/>
              <a:buChar char=""/>
              <a:tabLst>
                <a:tab pos="491490" algn="l"/>
                <a:tab pos="492125" algn="l"/>
              </a:tabLst>
            </a:pPr>
            <a:r>
              <a:rPr sz="1800" spc="-15" dirty="0">
                <a:latin typeface="Times New Roman"/>
                <a:cs typeface="Times New Roman"/>
              </a:rPr>
              <a:t>памятью </a:t>
            </a:r>
            <a:r>
              <a:rPr sz="1800" spc="-5" dirty="0">
                <a:latin typeface="Times New Roman"/>
                <a:cs typeface="Times New Roman"/>
              </a:rPr>
              <a:t>и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модулями  </a:t>
            </a:r>
            <a:r>
              <a:rPr sz="1800" spc="-25" dirty="0">
                <a:latin typeface="Times New Roman"/>
                <a:cs typeface="Times New Roman"/>
              </a:rPr>
              <a:t>ввода/вывода.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67919"/>
            <a:ext cx="8491220" cy="567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8555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25" dirty="0">
                <a:latin typeface="Times New Roman"/>
                <a:cs typeface="Times New Roman"/>
              </a:rPr>
              <a:t>реальных </a:t>
            </a:r>
            <a:r>
              <a:rPr sz="2400" spc="-35" dirty="0">
                <a:latin typeface="Times New Roman"/>
                <a:cs typeface="Times New Roman"/>
              </a:rPr>
              <a:t>системах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35" dirty="0">
                <a:latin typeface="Times New Roman"/>
                <a:cs typeface="Times New Roman"/>
              </a:rPr>
              <a:t>роль </a:t>
            </a:r>
            <a:r>
              <a:rPr sz="2400" spc="-45" dirty="0">
                <a:latin typeface="Times New Roman"/>
                <a:cs typeface="Times New Roman"/>
              </a:rPr>
              <a:t>ведущего </a:t>
            </a:r>
            <a:r>
              <a:rPr sz="2400" spc="-30" dirty="0">
                <a:latin typeface="Times New Roman"/>
                <a:cs typeface="Times New Roman"/>
              </a:rPr>
              <a:t>вправе </a:t>
            </a:r>
            <a:r>
              <a:rPr sz="2400" spc="-35" dirty="0">
                <a:latin typeface="Times New Roman"/>
                <a:cs typeface="Times New Roman"/>
              </a:rPr>
              <a:t>одновременно  </a:t>
            </a:r>
            <a:r>
              <a:rPr sz="2400" spc="-40" dirty="0">
                <a:latin typeface="Times New Roman"/>
                <a:cs typeface="Times New Roman"/>
              </a:rPr>
              <a:t>претендовать сразу </a:t>
            </a:r>
            <a:r>
              <a:rPr sz="2400" spc="-45" dirty="0">
                <a:latin typeface="Times New Roman"/>
                <a:cs typeface="Times New Roman"/>
              </a:rPr>
              <a:t>несколько </a:t>
            </a:r>
            <a:r>
              <a:rPr sz="2400" spc="-15" dirty="0">
                <a:latin typeface="Times New Roman"/>
                <a:cs typeface="Times New Roman"/>
              </a:rPr>
              <a:t>из </a:t>
            </a:r>
            <a:r>
              <a:rPr sz="2400" spc="-35" dirty="0">
                <a:latin typeface="Times New Roman"/>
                <a:cs typeface="Times New Roman"/>
              </a:rPr>
              <a:t>подключенных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20" dirty="0">
                <a:latin typeface="Times New Roman"/>
                <a:cs typeface="Times New Roman"/>
              </a:rPr>
              <a:t>шине  устройств, </a:t>
            </a:r>
            <a:r>
              <a:rPr sz="2400" spc="-55" dirty="0">
                <a:latin typeface="Times New Roman"/>
                <a:cs typeface="Times New Roman"/>
              </a:rPr>
              <a:t>однако </a:t>
            </a:r>
            <a:r>
              <a:rPr sz="2400" spc="-25" dirty="0">
                <a:latin typeface="Times New Roman"/>
                <a:cs typeface="Times New Roman"/>
              </a:rPr>
              <a:t>управлять </a:t>
            </a:r>
            <a:r>
              <a:rPr sz="2400" spc="-20" dirty="0">
                <a:latin typeface="Times New Roman"/>
                <a:cs typeface="Times New Roman"/>
              </a:rPr>
              <a:t>шиной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25" dirty="0">
                <a:latin typeface="Times New Roman"/>
                <a:cs typeface="Times New Roman"/>
              </a:rPr>
              <a:t>каж­дый момент </a:t>
            </a:r>
            <a:r>
              <a:rPr sz="2400" spc="-20" dirty="0">
                <a:latin typeface="Times New Roman"/>
                <a:cs typeface="Times New Roman"/>
              </a:rPr>
              <a:t>времени  </a:t>
            </a:r>
            <a:r>
              <a:rPr sz="2400" spc="-35" dirty="0">
                <a:latin typeface="Times New Roman"/>
                <a:cs typeface="Times New Roman"/>
              </a:rPr>
              <a:t>может </a:t>
            </a:r>
            <a:r>
              <a:rPr sz="2400" spc="-50" dirty="0">
                <a:latin typeface="Times New Roman"/>
                <a:cs typeface="Times New Roman"/>
              </a:rPr>
              <a:t>только </a:t>
            </a:r>
            <a:r>
              <a:rPr sz="2400" spc="-35" dirty="0">
                <a:latin typeface="Times New Roman"/>
                <a:cs typeface="Times New Roman"/>
              </a:rPr>
              <a:t>одно </a:t>
            </a:r>
            <a:r>
              <a:rPr sz="2400" spc="-15" dirty="0">
                <a:latin typeface="Times New Roman"/>
                <a:cs typeface="Times New Roman"/>
              </a:rPr>
              <a:t>из </a:t>
            </a:r>
            <a:r>
              <a:rPr sz="2400" spc="-20" dirty="0">
                <a:latin typeface="Times New Roman"/>
                <a:cs typeface="Times New Roman"/>
              </a:rPr>
              <a:t>них. </a:t>
            </a:r>
            <a:r>
              <a:rPr sz="2400" spc="-25" dirty="0">
                <a:latin typeface="Times New Roman"/>
                <a:cs typeface="Times New Roman"/>
              </a:rPr>
              <a:t>Чтобы </a:t>
            </a:r>
            <a:r>
              <a:rPr sz="2400" spc="-30" dirty="0">
                <a:latin typeface="Times New Roman"/>
                <a:cs typeface="Times New Roman"/>
              </a:rPr>
              <a:t>исключить </a:t>
            </a:r>
            <a:r>
              <a:rPr sz="2400" spc="-45" dirty="0">
                <a:latin typeface="Times New Roman"/>
                <a:cs typeface="Times New Roman"/>
              </a:rPr>
              <a:t>конфликты, </a:t>
            </a:r>
            <a:r>
              <a:rPr sz="2400" dirty="0">
                <a:latin typeface="Times New Roman"/>
                <a:cs typeface="Times New Roman"/>
              </a:rPr>
              <a:t>шина  </a:t>
            </a:r>
            <a:r>
              <a:rPr sz="2400" spc="-10" dirty="0">
                <a:latin typeface="Times New Roman"/>
                <a:cs typeface="Times New Roman"/>
              </a:rPr>
              <a:t>должна </a:t>
            </a:r>
            <a:r>
              <a:rPr sz="2400" spc="-20" dirty="0">
                <a:latin typeface="Times New Roman"/>
                <a:cs typeface="Times New Roman"/>
              </a:rPr>
              <a:t>предусматривать </a:t>
            </a:r>
            <a:r>
              <a:rPr sz="2400" spc="-10" dirty="0">
                <a:latin typeface="Times New Roman"/>
                <a:cs typeface="Times New Roman"/>
              </a:rPr>
              <a:t>определенные </a:t>
            </a:r>
            <a:r>
              <a:rPr sz="2400" spc="-20" dirty="0">
                <a:latin typeface="Times New Roman"/>
                <a:cs typeface="Times New Roman"/>
              </a:rPr>
              <a:t>механизмы </a:t>
            </a:r>
            <a:r>
              <a:rPr sz="2400" spc="-5" dirty="0">
                <a:latin typeface="Times New Roman"/>
                <a:cs typeface="Times New Roman"/>
              </a:rPr>
              <a:t>арбитража  запросов </a:t>
            </a:r>
            <a:r>
              <a:rPr sz="2400" dirty="0">
                <a:latin typeface="Times New Roman"/>
                <a:cs typeface="Times New Roman"/>
              </a:rPr>
              <a:t>и </a:t>
            </a:r>
            <a:r>
              <a:rPr sz="2400" spc="-45" dirty="0">
                <a:latin typeface="Times New Roman"/>
                <a:cs typeface="Times New Roman"/>
              </a:rPr>
              <a:t>правила предоставления </a:t>
            </a:r>
            <a:r>
              <a:rPr sz="2400" spc="-40" dirty="0">
                <a:latin typeface="Times New Roman"/>
                <a:cs typeface="Times New Roman"/>
              </a:rPr>
              <a:t>шины </a:t>
            </a:r>
            <a:r>
              <a:rPr sz="2400" spc="-55" dirty="0">
                <a:latin typeface="Times New Roman"/>
                <a:cs typeface="Times New Roman"/>
              </a:rPr>
              <a:t>одному </a:t>
            </a:r>
            <a:r>
              <a:rPr sz="2400" spc="-25" dirty="0">
                <a:latin typeface="Times New Roman"/>
                <a:cs typeface="Times New Roman"/>
              </a:rPr>
              <a:t>из </a:t>
            </a:r>
            <a:r>
              <a:rPr sz="2400" spc="-45" dirty="0">
                <a:latin typeface="Times New Roman"/>
                <a:cs typeface="Times New Roman"/>
              </a:rPr>
              <a:t>запросивших  устройств. </a:t>
            </a:r>
            <a:r>
              <a:rPr sz="2400" spc="-50" dirty="0">
                <a:latin typeface="Times New Roman"/>
                <a:cs typeface="Times New Roman"/>
              </a:rPr>
              <a:t>Решение </a:t>
            </a:r>
            <a:r>
              <a:rPr sz="2400" spc="-35" dirty="0">
                <a:latin typeface="Times New Roman"/>
                <a:cs typeface="Times New Roman"/>
              </a:rPr>
              <a:t>обыч­но </a:t>
            </a:r>
            <a:r>
              <a:rPr sz="2400" spc="-20" dirty="0">
                <a:latin typeface="Times New Roman"/>
                <a:cs typeface="Times New Roman"/>
              </a:rPr>
              <a:t>принимается на </a:t>
            </a:r>
            <a:r>
              <a:rPr sz="2400" spc="-15" dirty="0">
                <a:latin typeface="Times New Roman"/>
                <a:cs typeface="Times New Roman"/>
              </a:rPr>
              <a:t>основе </a:t>
            </a:r>
            <a:r>
              <a:rPr sz="2400" spc="-30" dirty="0">
                <a:latin typeface="Times New Roman"/>
                <a:cs typeface="Times New Roman"/>
              </a:rPr>
              <a:t>приоритетов  претендентов.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8255" indent="457200" algn="just">
              <a:lnSpc>
                <a:spcPct val="100000"/>
              </a:lnSpc>
            </a:pP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Каждому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потенциальному ведущему присваивается  определенный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уровень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прио­ритета, 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который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может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оставаться 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неизменным </a:t>
            </a:r>
            <a:r>
              <a:rPr sz="240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(статический 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или </a:t>
            </a:r>
            <a:r>
              <a:rPr sz="2400" b="1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фиксированный </a:t>
            </a:r>
            <a:r>
              <a:rPr sz="2400" b="1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приоритет) 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либо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изменяться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по</a:t>
            </a:r>
            <a:r>
              <a:rPr sz="2400" spc="5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какому-либо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алгоритму </a:t>
            </a:r>
            <a:r>
              <a:rPr sz="24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(динамический  </a:t>
            </a:r>
            <a:r>
              <a:rPr sz="2400" b="1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приори­тет).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467" y="223773"/>
            <a:ext cx="6475095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296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  <a:tabLst>
                <a:tab pos="1482090" algn="l"/>
                <a:tab pos="3088640" algn="l"/>
                <a:tab pos="4845685" algn="l"/>
              </a:tabLst>
            </a:pPr>
            <a:r>
              <a:rPr sz="2400" spc="-20" dirty="0">
                <a:latin typeface="Times New Roman"/>
                <a:cs typeface="Times New Roman"/>
              </a:rPr>
              <a:t>Основной	</a:t>
            </a:r>
            <a:r>
              <a:rPr sz="2400" spc="-25" dirty="0">
                <a:latin typeface="Times New Roman"/>
                <a:cs typeface="Times New Roman"/>
              </a:rPr>
              <a:t>недостаток	</a:t>
            </a:r>
            <a:r>
              <a:rPr sz="2400" spc="-20" dirty="0">
                <a:latin typeface="Times New Roman"/>
                <a:cs typeface="Times New Roman"/>
              </a:rPr>
              <a:t>статических	</a:t>
            </a:r>
            <a:r>
              <a:rPr sz="2400" spc="-25" dirty="0"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8253" y="800100"/>
            <a:ext cx="152209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1077595" algn="l"/>
              </a:tabLst>
            </a:pPr>
            <a:r>
              <a:rPr sz="2400" spc="-5" dirty="0">
                <a:latin typeface="Times New Roman"/>
                <a:cs typeface="Times New Roman"/>
              </a:rPr>
              <a:t>в	</a:t>
            </a:r>
            <a:r>
              <a:rPr sz="2400" spc="-65" dirty="0">
                <a:latin typeface="Times New Roman"/>
                <a:cs typeface="Times New Roman"/>
              </a:rPr>
              <a:t>т</a:t>
            </a:r>
            <a:r>
              <a:rPr sz="2400" spc="-60" dirty="0">
                <a:latin typeface="Times New Roman"/>
                <a:cs typeface="Times New Roman"/>
              </a:rPr>
              <a:t>о</a:t>
            </a:r>
            <a:r>
              <a:rPr sz="2400" spc="-20" dirty="0">
                <a:latin typeface="Times New Roman"/>
                <a:cs typeface="Times New Roman"/>
              </a:rPr>
              <a:t>м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0" dirty="0">
                <a:latin typeface="Times New Roman"/>
                <a:cs typeface="Times New Roman"/>
              </a:rPr>
              <a:t>ч</a:t>
            </a:r>
            <a:r>
              <a:rPr sz="2400" spc="-55" dirty="0">
                <a:latin typeface="Times New Roman"/>
                <a:cs typeface="Times New Roman"/>
              </a:rPr>
              <a:t>т</a:t>
            </a:r>
            <a:r>
              <a:rPr sz="2400" dirty="0"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165859"/>
            <a:ext cx="86239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устройства, имею­щие высокий </a:t>
            </a:r>
            <a:r>
              <a:rPr sz="2400" spc="-45" dirty="0">
                <a:latin typeface="Times New Roman"/>
                <a:cs typeface="Times New Roman"/>
              </a:rPr>
              <a:t>приоритет,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30" dirty="0">
                <a:latin typeface="Times New Roman"/>
                <a:cs typeface="Times New Roman"/>
              </a:rPr>
              <a:t>состоянии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полностью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5186" y="1531620"/>
            <a:ext cx="13525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0685" algn="l"/>
              </a:tabLst>
            </a:pPr>
            <a:r>
              <a:rPr sz="2400" dirty="0">
                <a:latin typeface="Times New Roman"/>
                <a:cs typeface="Times New Roman"/>
              </a:rPr>
              <a:t>с	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spc="-20" dirty="0">
                <a:latin typeface="Times New Roman"/>
                <a:cs typeface="Times New Roman"/>
              </a:rPr>
              <a:t>и</a:t>
            </a:r>
            <a:r>
              <a:rPr sz="2400" spc="-25" dirty="0">
                <a:latin typeface="Times New Roman"/>
                <a:cs typeface="Times New Roman"/>
              </a:rPr>
              <a:t>з</a:t>
            </a:r>
            <a:r>
              <a:rPr sz="2400" spc="-15" dirty="0">
                <a:latin typeface="Times New Roman"/>
                <a:cs typeface="Times New Roman"/>
              </a:rPr>
              <a:t>к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5829" y="1531620"/>
            <a:ext cx="11055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у</a:t>
            </a:r>
            <a:r>
              <a:rPr sz="2400" spc="-25" dirty="0">
                <a:latin typeface="Times New Roman"/>
                <a:cs typeface="Times New Roman"/>
              </a:rPr>
              <a:t>ров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spc="-10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531620"/>
            <a:ext cx="570738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1500" algn="l"/>
                <a:tab pos="2975610" algn="l"/>
                <a:tab pos="3376295" algn="l"/>
                <a:tab pos="4314825" algn="l"/>
              </a:tabLst>
            </a:pPr>
            <a:r>
              <a:rPr sz="2400" spc="-40" dirty="0">
                <a:latin typeface="Times New Roman"/>
                <a:cs typeface="Times New Roman"/>
              </a:rPr>
              <a:t>блокировать	</a:t>
            </a:r>
            <a:r>
              <a:rPr sz="2400" spc="-15" dirty="0">
                <a:latin typeface="Times New Roman"/>
                <a:cs typeface="Times New Roman"/>
              </a:rPr>
              <a:t>доступ	</a:t>
            </a:r>
            <a:r>
              <a:rPr sz="2400" dirty="0">
                <a:latin typeface="Times New Roman"/>
                <a:cs typeface="Times New Roman"/>
              </a:rPr>
              <a:t>к	</a:t>
            </a:r>
            <a:r>
              <a:rPr sz="2400" spc="-20" dirty="0">
                <a:latin typeface="Times New Roman"/>
                <a:cs typeface="Times New Roman"/>
              </a:rPr>
              <a:t>шине	</a:t>
            </a:r>
            <a:r>
              <a:rPr sz="2400" spc="-25" dirty="0">
                <a:latin typeface="Times New Roman"/>
                <a:cs typeface="Times New Roman"/>
              </a:rPr>
              <a:t>уст­ройств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приоритета.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2389885"/>
            <a:ext cx="8625205" cy="417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indent="457200" algn="just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Системы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5" dirty="0">
                <a:latin typeface="Times New Roman"/>
                <a:cs typeface="Times New Roman"/>
              </a:rPr>
              <a:t>динамическими </a:t>
            </a:r>
            <a:r>
              <a:rPr sz="2400" spc="-20" dirty="0">
                <a:latin typeface="Times New Roman"/>
                <a:cs typeface="Times New Roman"/>
              </a:rPr>
              <a:t>приоритетами дают </a:t>
            </a:r>
            <a:r>
              <a:rPr sz="2400" spc="-10" dirty="0">
                <a:latin typeface="Times New Roman"/>
                <a:cs typeface="Times New Roman"/>
              </a:rPr>
              <a:t>шанс </a:t>
            </a:r>
            <a:r>
              <a:rPr sz="2400" spc="-25" dirty="0">
                <a:latin typeface="Times New Roman"/>
                <a:cs typeface="Times New Roman"/>
              </a:rPr>
              <a:t>каждому  </a:t>
            </a:r>
            <a:r>
              <a:rPr sz="2400" spc="-10" dirty="0">
                <a:latin typeface="Times New Roman"/>
                <a:cs typeface="Times New Roman"/>
              </a:rPr>
              <a:t>из запросивших </a:t>
            </a:r>
            <a:r>
              <a:rPr sz="2400" spc="-5" dirty="0">
                <a:latin typeface="Times New Roman"/>
                <a:cs typeface="Times New Roman"/>
              </a:rPr>
              <a:t>устройств </a:t>
            </a:r>
            <a:r>
              <a:rPr sz="2400" spc="-10" dirty="0">
                <a:latin typeface="Times New Roman"/>
                <a:cs typeface="Times New Roman"/>
              </a:rPr>
              <a:t>рано или </a:t>
            </a:r>
            <a:r>
              <a:rPr sz="2400" spc="-15" dirty="0">
                <a:latin typeface="Times New Roman"/>
                <a:cs typeface="Times New Roman"/>
              </a:rPr>
              <a:t>поздно получить пра­во </a:t>
            </a:r>
            <a:r>
              <a:rPr sz="2400" dirty="0">
                <a:latin typeface="Times New Roman"/>
                <a:cs typeface="Times New Roman"/>
              </a:rPr>
              <a:t>на  </a:t>
            </a:r>
            <a:r>
              <a:rPr sz="2400" spc="-5" dirty="0">
                <a:latin typeface="Times New Roman"/>
                <a:cs typeface="Times New Roman"/>
              </a:rPr>
              <a:t>управление шиной, </a:t>
            </a:r>
            <a:r>
              <a:rPr sz="2400" spc="-25" dirty="0">
                <a:latin typeface="Times New Roman"/>
                <a:cs typeface="Times New Roman"/>
              </a:rPr>
              <a:t>то </a:t>
            </a:r>
            <a:r>
              <a:rPr sz="2400" spc="15" dirty="0">
                <a:latin typeface="Times New Roman"/>
                <a:cs typeface="Times New Roman"/>
              </a:rPr>
              <a:t>есть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dirty="0">
                <a:latin typeface="Times New Roman"/>
                <a:cs typeface="Times New Roman"/>
              </a:rPr>
              <a:t>таких системах </a:t>
            </a:r>
            <a:r>
              <a:rPr sz="2400" spc="-5" dirty="0">
                <a:latin typeface="Times New Roman"/>
                <a:cs typeface="Times New Roman"/>
              </a:rPr>
              <a:t>реализуется  принцип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рав­нодоступности.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1005"/>
              </a:spcBef>
            </a:pP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Наибольшее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распространение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получили следующие 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алгоритмы динамического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изменения</a:t>
            </a:r>
            <a:r>
              <a:rPr sz="24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простая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циклическая смена</a:t>
            </a:r>
            <a:r>
              <a:rPr sz="2400" spc="-2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приоритетов;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циклическая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смена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приоритетов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с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учетом 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последнего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запроса;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смена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приоритетов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по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случайному</a:t>
            </a:r>
            <a:r>
              <a:rPr sz="24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закону;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схема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равных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приоритетов;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41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алгоритм наиболее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давнего</a:t>
            </a:r>
            <a:r>
              <a:rPr sz="24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использования.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194183"/>
            <a:ext cx="8705215" cy="662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1915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30" dirty="0">
                <a:latin typeface="Times New Roman"/>
                <a:cs typeface="Times New Roman"/>
              </a:rPr>
              <a:t>алгоритме 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простой 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циклической 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смены 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 </a:t>
            </a:r>
            <a:r>
              <a:rPr sz="2400" spc="-10" dirty="0">
                <a:latin typeface="Times New Roman"/>
                <a:cs typeface="Times New Roman"/>
              </a:rPr>
              <a:t>после  </a:t>
            </a:r>
            <a:r>
              <a:rPr sz="2400" spc="-40" dirty="0">
                <a:latin typeface="Times New Roman"/>
                <a:cs typeface="Times New Roman"/>
              </a:rPr>
              <a:t>каждого </a:t>
            </a:r>
            <a:r>
              <a:rPr sz="2400" spc="-25" dirty="0">
                <a:latin typeface="Times New Roman"/>
                <a:cs typeface="Times New Roman"/>
              </a:rPr>
              <a:t>цикла </a:t>
            </a:r>
            <a:r>
              <a:rPr sz="2400" spc="-20" dirty="0">
                <a:latin typeface="Times New Roman"/>
                <a:cs typeface="Times New Roman"/>
              </a:rPr>
              <a:t>арбитража </a:t>
            </a:r>
            <a:r>
              <a:rPr sz="2400" spc="-15" dirty="0">
                <a:latin typeface="Times New Roman"/>
                <a:cs typeface="Times New Roman"/>
              </a:rPr>
              <a:t>все </a:t>
            </a:r>
            <a:r>
              <a:rPr sz="2400" spc="-20" dirty="0">
                <a:latin typeface="Times New Roman"/>
                <a:cs typeface="Times New Roman"/>
              </a:rPr>
              <a:t>приоритеты </a:t>
            </a:r>
            <a:r>
              <a:rPr sz="2400" spc="-25" dirty="0">
                <a:latin typeface="Times New Roman"/>
                <a:cs typeface="Times New Roman"/>
              </a:rPr>
              <a:t>понижаются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35" dirty="0">
                <a:latin typeface="Times New Roman"/>
                <a:cs typeface="Times New Roman"/>
              </a:rPr>
              <a:t>один  </a:t>
            </a:r>
            <a:r>
              <a:rPr sz="2400" spc="-20" dirty="0">
                <a:latin typeface="Times New Roman"/>
                <a:cs typeface="Times New Roman"/>
              </a:rPr>
              <a:t>уровень, </a:t>
            </a:r>
            <a:r>
              <a:rPr sz="2400" spc="-15" dirty="0">
                <a:latin typeface="Times New Roman"/>
                <a:cs typeface="Times New Roman"/>
              </a:rPr>
              <a:t>при </a:t>
            </a:r>
            <a:r>
              <a:rPr sz="2400" spc="-35" dirty="0">
                <a:latin typeface="Times New Roman"/>
                <a:cs typeface="Times New Roman"/>
              </a:rPr>
              <a:t>этом </a:t>
            </a:r>
            <a:r>
              <a:rPr sz="2400" spc="-20" dirty="0">
                <a:latin typeface="Times New Roman"/>
                <a:cs typeface="Times New Roman"/>
              </a:rPr>
              <a:t>устройство, имевшее ранее </a:t>
            </a:r>
            <a:r>
              <a:rPr sz="2400" spc="-15" dirty="0">
                <a:latin typeface="Times New Roman"/>
                <a:cs typeface="Times New Roman"/>
              </a:rPr>
              <a:t>низший </a:t>
            </a:r>
            <a:r>
              <a:rPr sz="2400" spc="-20" dirty="0">
                <a:latin typeface="Times New Roman"/>
                <a:cs typeface="Times New Roman"/>
              </a:rPr>
              <a:t>уровень  </a:t>
            </a:r>
            <a:r>
              <a:rPr sz="2400" spc="-25" dirty="0">
                <a:latin typeface="Times New Roman"/>
                <a:cs typeface="Times New Roman"/>
              </a:rPr>
              <a:t>приоритета, получает наивысший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приоритет.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985" indent="4572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50" dirty="0">
                <a:latin typeface="Times New Roman"/>
                <a:cs typeface="Times New Roman"/>
              </a:rPr>
              <a:t>схеме 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циклической 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смены 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с 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учетом  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последнего 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запроса </a:t>
            </a:r>
            <a:r>
              <a:rPr sz="2400" spc="-20" dirty="0">
                <a:latin typeface="Times New Roman"/>
                <a:cs typeface="Times New Roman"/>
              </a:rPr>
              <a:t>все </a:t>
            </a:r>
            <a:r>
              <a:rPr sz="2400" spc="-35" dirty="0">
                <a:latin typeface="Times New Roman"/>
                <a:cs typeface="Times New Roman"/>
              </a:rPr>
              <a:t>воз­можные </a:t>
            </a:r>
            <a:r>
              <a:rPr sz="2400" spc="-20" dirty="0">
                <a:latin typeface="Times New Roman"/>
                <a:cs typeface="Times New Roman"/>
              </a:rPr>
              <a:t>запросы </a:t>
            </a:r>
            <a:r>
              <a:rPr sz="2400" spc="-35" dirty="0">
                <a:latin typeface="Times New Roman"/>
                <a:cs typeface="Times New Roman"/>
              </a:rPr>
              <a:t>упорядочиваются </a:t>
            </a:r>
            <a:r>
              <a:rPr sz="2400" spc="-5" dirty="0">
                <a:latin typeface="Times New Roman"/>
                <a:cs typeface="Times New Roman"/>
              </a:rPr>
              <a:t>в  </a:t>
            </a:r>
            <a:r>
              <a:rPr sz="2400" spc="-20" dirty="0">
                <a:latin typeface="Times New Roman"/>
                <a:cs typeface="Times New Roman"/>
              </a:rPr>
              <a:t>виде </a:t>
            </a:r>
            <a:r>
              <a:rPr sz="2400" spc="-35" dirty="0">
                <a:latin typeface="Times New Roman"/>
                <a:cs typeface="Times New Roman"/>
              </a:rPr>
              <a:t>циклического </a:t>
            </a:r>
            <a:r>
              <a:rPr sz="2400" spc="-30" dirty="0">
                <a:latin typeface="Times New Roman"/>
                <a:cs typeface="Times New Roman"/>
              </a:rPr>
              <a:t>списка. </a:t>
            </a:r>
            <a:r>
              <a:rPr sz="2400" spc="-15" dirty="0">
                <a:latin typeface="Times New Roman"/>
                <a:cs typeface="Times New Roman"/>
              </a:rPr>
              <a:t>После </a:t>
            </a:r>
            <a:r>
              <a:rPr sz="2400" spc="-30" dirty="0">
                <a:latin typeface="Times New Roman"/>
                <a:cs typeface="Times New Roman"/>
              </a:rPr>
              <a:t>обработки </a:t>
            </a:r>
            <a:r>
              <a:rPr sz="2400" spc="-50" dirty="0">
                <a:latin typeface="Times New Roman"/>
                <a:cs typeface="Times New Roman"/>
              </a:rPr>
              <a:t>очередного </a:t>
            </a:r>
            <a:r>
              <a:rPr sz="2400" spc="-30" dirty="0">
                <a:latin typeface="Times New Roman"/>
                <a:cs typeface="Times New Roman"/>
              </a:rPr>
              <a:t>запроса  </a:t>
            </a:r>
            <a:r>
              <a:rPr sz="2400" spc="-45" dirty="0">
                <a:latin typeface="Times New Roman"/>
                <a:cs typeface="Times New Roman"/>
              </a:rPr>
              <a:t>обслуженному </a:t>
            </a:r>
            <a:r>
              <a:rPr sz="2400" spc="-40" dirty="0">
                <a:latin typeface="Times New Roman"/>
                <a:cs typeface="Times New Roman"/>
              </a:rPr>
              <a:t>ведущему </a:t>
            </a:r>
            <a:r>
              <a:rPr sz="2400" spc="-45" dirty="0">
                <a:latin typeface="Times New Roman"/>
                <a:cs typeface="Times New Roman"/>
              </a:rPr>
              <a:t>назначается </a:t>
            </a:r>
            <a:r>
              <a:rPr sz="2400" spc="-35" dirty="0">
                <a:latin typeface="Times New Roman"/>
                <a:cs typeface="Times New Roman"/>
              </a:rPr>
              <a:t>низший уровень </a:t>
            </a:r>
            <a:r>
              <a:rPr sz="2400" spc="-30" dirty="0">
                <a:latin typeface="Times New Roman"/>
                <a:cs typeface="Times New Roman"/>
              </a:rPr>
              <a:t>приори­тета.  </a:t>
            </a:r>
            <a:r>
              <a:rPr sz="2400" spc="-25" dirty="0">
                <a:latin typeface="Times New Roman"/>
                <a:cs typeface="Times New Roman"/>
              </a:rPr>
              <a:t>Следующее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30" dirty="0">
                <a:latin typeface="Times New Roman"/>
                <a:cs typeface="Times New Roman"/>
              </a:rPr>
              <a:t>списке </a:t>
            </a:r>
            <a:r>
              <a:rPr sz="2400" spc="-20" dirty="0">
                <a:latin typeface="Times New Roman"/>
                <a:cs typeface="Times New Roman"/>
              </a:rPr>
              <a:t>устройство получает наивысший </a:t>
            </a:r>
            <a:r>
              <a:rPr sz="2400" spc="-40" dirty="0">
                <a:latin typeface="Times New Roman"/>
                <a:cs typeface="Times New Roman"/>
              </a:rPr>
              <a:t>приоритет, </a:t>
            </a:r>
            <a:r>
              <a:rPr sz="2400" dirty="0">
                <a:latin typeface="Times New Roman"/>
                <a:cs typeface="Times New Roman"/>
              </a:rPr>
              <a:t>а  </a:t>
            </a:r>
            <a:r>
              <a:rPr sz="2400" spc="-15" dirty="0">
                <a:latin typeface="Times New Roman"/>
                <a:cs typeface="Times New Roman"/>
              </a:rPr>
              <a:t>осталь­ным </a:t>
            </a:r>
            <a:r>
              <a:rPr sz="2400" spc="-40" dirty="0">
                <a:latin typeface="Times New Roman"/>
                <a:cs typeface="Times New Roman"/>
              </a:rPr>
              <a:t>устройствам приоритеты </a:t>
            </a:r>
            <a:r>
              <a:rPr sz="2400" spc="-50" dirty="0">
                <a:latin typeface="Times New Roman"/>
                <a:cs typeface="Times New Roman"/>
              </a:rPr>
              <a:t>назначаются </a:t>
            </a: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45" dirty="0">
                <a:latin typeface="Times New Roman"/>
                <a:cs typeface="Times New Roman"/>
              </a:rPr>
              <a:t>убывающем  порядке, </a:t>
            </a:r>
            <a:r>
              <a:rPr sz="2400" spc="-50" dirty="0">
                <a:latin typeface="Times New Roman"/>
                <a:cs typeface="Times New Roman"/>
              </a:rPr>
              <a:t>согласно </a:t>
            </a:r>
            <a:r>
              <a:rPr sz="2400" spc="-25" dirty="0">
                <a:latin typeface="Times New Roman"/>
                <a:cs typeface="Times New Roman"/>
              </a:rPr>
              <a:t>их </a:t>
            </a:r>
            <a:r>
              <a:rPr sz="2400" spc="-30" dirty="0">
                <a:latin typeface="Times New Roman"/>
                <a:cs typeface="Times New Roman"/>
              </a:rPr>
              <a:t>сле­дованию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35" dirty="0">
                <a:latin typeface="Times New Roman"/>
                <a:cs typeface="Times New Roman"/>
              </a:rPr>
              <a:t>циклическом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списке.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40" dirty="0">
                <a:latin typeface="Times New Roman"/>
                <a:cs typeface="Times New Roman"/>
              </a:rPr>
              <a:t>обеих </a:t>
            </a:r>
            <a:r>
              <a:rPr sz="2400" spc="-50" dirty="0">
                <a:latin typeface="Times New Roman"/>
                <a:cs typeface="Times New Roman"/>
              </a:rPr>
              <a:t>схемах </a:t>
            </a:r>
            <a:r>
              <a:rPr sz="2400" spc="-45" dirty="0">
                <a:latin typeface="Times New Roman"/>
                <a:cs typeface="Times New Roman"/>
              </a:rPr>
              <a:t>циклической </a:t>
            </a:r>
            <a:r>
              <a:rPr sz="2400" spc="-30" dirty="0">
                <a:latin typeface="Times New Roman"/>
                <a:cs typeface="Times New Roman"/>
              </a:rPr>
              <a:t>смены </a:t>
            </a:r>
            <a:r>
              <a:rPr sz="2400" spc="-40" dirty="0">
                <a:latin typeface="Times New Roman"/>
                <a:cs typeface="Times New Roman"/>
              </a:rPr>
              <a:t>приоритетов </a:t>
            </a:r>
            <a:r>
              <a:rPr sz="2400" spc="-45" dirty="0">
                <a:latin typeface="Times New Roman"/>
                <a:cs typeface="Times New Roman"/>
              </a:rPr>
              <a:t>каждому  </a:t>
            </a:r>
            <a:r>
              <a:rPr sz="2400" spc="-40" dirty="0">
                <a:latin typeface="Times New Roman"/>
                <a:cs typeface="Times New Roman"/>
              </a:rPr>
              <a:t>ведущему </a:t>
            </a:r>
            <a:r>
              <a:rPr sz="2400" spc="-35" dirty="0">
                <a:latin typeface="Times New Roman"/>
                <a:cs typeface="Times New Roman"/>
              </a:rPr>
              <a:t>обеспечи­вается </a:t>
            </a:r>
            <a:r>
              <a:rPr sz="2400" spc="-20" dirty="0">
                <a:latin typeface="Times New Roman"/>
                <a:cs typeface="Times New Roman"/>
              </a:rPr>
              <a:t>шанс </a:t>
            </a:r>
            <a:r>
              <a:rPr sz="2400" spc="-25" dirty="0">
                <a:latin typeface="Times New Roman"/>
                <a:cs typeface="Times New Roman"/>
              </a:rPr>
              <a:t>получить </a:t>
            </a:r>
            <a:r>
              <a:rPr sz="2400" spc="-20" dirty="0">
                <a:latin typeface="Times New Roman"/>
                <a:cs typeface="Times New Roman"/>
              </a:rPr>
              <a:t>шину </a:t>
            </a: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15" dirty="0">
                <a:latin typeface="Times New Roman"/>
                <a:cs typeface="Times New Roman"/>
              </a:rPr>
              <a:t>свое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распоряжение, </a:t>
            </a:r>
            <a:r>
              <a:rPr sz="2400" spc="-50" dirty="0">
                <a:latin typeface="Times New Roman"/>
                <a:cs typeface="Times New Roman"/>
              </a:rPr>
              <a:t>однако </a:t>
            </a:r>
            <a:r>
              <a:rPr sz="2400" spc="-25" dirty="0">
                <a:latin typeface="Times New Roman"/>
                <a:cs typeface="Times New Roman"/>
              </a:rPr>
              <a:t>большее </a:t>
            </a:r>
            <a:r>
              <a:rPr sz="2400" spc="-20" dirty="0">
                <a:latin typeface="Times New Roman"/>
                <a:cs typeface="Times New Roman"/>
              </a:rPr>
              <a:t>распростране­ние </a:t>
            </a:r>
            <a:r>
              <a:rPr sz="2400" spc="-25" dirty="0">
                <a:latin typeface="Times New Roman"/>
                <a:cs typeface="Times New Roman"/>
              </a:rPr>
              <a:t>получил </a:t>
            </a:r>
            <a:r>
              <a:rPr sz="2400" spc="-35" dirty="0">
                <a:latin typeface="Times New Roman"/>
                <a:cs typeface="Times New Roman"/>
              </a:rPr>
              <a:t>второй  </a:t>
            </a:r>
            <a:r>
              <a:rPr sz="2400" spc="-30" dirty="0">
                <a:latin typeface="Times New Roman"/>
                <a:cs typeface="Times New Roman"/>
              </a:rPr>
              <a:t>алгоритм.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70" y="871982"/>
            <a:ext cx="15919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5340" algn="l"/>
              </a:tabLst>
            </a:pPr>
            <a:r>
              <a:rPr sz="2400" spc="-50" dirty="0">
                <a:latin typeface="Times New Roman"/>
                <a:cs typeface="Times New Roman"/>
              </a:rPr>
              <a:t>П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-5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3566" y="194183"/>
            <a:ext cx="4208780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89785" algn="l"/>
                <a:tab pos="2680970" algn="l"/>
              </a:tabLst>
            </a:pP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ор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в	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л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ча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йн</a:t>
            </a:r>
            <a:r>
              <a:rPr sz="2400" b="1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4821" y="871982"/>
            <a:ext cx="18713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2840" algn="l"/>
              </a:tabLst>
            </a:pP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з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400" b="1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к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у	</a:t>
            </a:r>
            <a:r>
              <a:rPr sz="2400" spc="-45" dirty="0">
                <a:latin typeface="Times New Roman"/>
                <a:cs typeface="Times New Roman"/>
              </a:rPr>
              <a:t>п</a:t>
            </a:r>
            <a:r>
              <a:rPr sz="2400" spc="5" dirty="0">
                <a:latin typeface="Times New Roman"/>
                <a:cs typeface="Times New Roman"/>
              </a:rPr>
              <a:t>о</a:t>
            </a:r>
            <a:r>
              <a:rPr sz="2400" spc="-35" dirty="0">
                <a:latin typeface="Times New Roman"/>
                <a:cs typeface="Times New Roman"/>
              </a:rPr>
              <a:t>с</a:t>
            </a:r>
            <a:r>
              <a:rPr sz="2400" spc="-50" dirty="0">
                <a:latin typeface="Times New Roman"/>
                <a:cs typeface="Times New Roman"/>
              </a:rPr>
              <a:t>л</a:t>
            </a:r>
            <a:r>
              <a:rPr sz="2400" dirty="0">
                <a:latin typeface="Times New Roman"/>
                <a:cs typeface="Times New Roman"/>
              </a:rPr>
              <a:t>е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066" y="1237741"/>
            <a:ext cx="265303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7380" algn="l"/>
              </a:tabLst>
            </a:pPr>
            <a:r>
              <a:rPr sz="2400" spc="-100" dirty="0">
                <a:latin typeface="Times New Roman"/>
                <a:cs typeface="Times New Roman"/>
              </a:rPr>
              <a:t>о</a:t>
            </a:r>
            <a:r>
              <a:rPr sz="2400" spc="-45" dirty="0">
                <a:latin typeface="Times New Roman"/>
                <a:cs typeface="Times New Roman"/>
              </a:rPr>
              <a:t>ч</a:t>
            </a:r>
            <a:r>
              <a:rPr sz="2400" spc="-35" dirty="0">
                <a:latin typeface="Times New Roman"/>
                <a:cs typeface="Times New Roman"/>
              </a:rPr>
              <a:t>е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-85" dirty="0">
                <a:latin typeface="Times New Roman"/>
                <a:cs typeface="Times New Roman"/>
              </a:rPr>
              <a:t>е</a:t>
            </a:r>
            <a:r>
              <a:rPr sz="2400" spc="-35" dirty="0">
                <a:latin typeface="Times New Roman"/>
                <a:cs typeface="Times New Roman"/>
              </a:rPr>
              <a:t>д</a:t>
            </a:r>
            <a:r>
              <a:rPr sz="2400" spc="-45" dirty="0">
                <a:latin typeface="Times New Roman"/>
                <a:cs typeface="Times New Roman"/>
              </a:rPr>
              <a:t>н</a:t>
            </a:r>
            <a:r>
              <a:rPr sz="2400" spc="-40" dirty="0">
                <a:latin typeface="Times New Roman"/>
                <a:cs typeface="Times New Roman"/>
              </a:rPr>
              <a:t>о</a:t>
            </a:r>
            <a:r>
              <a:rPr sz="2400" spc="-105" dirty="0">
                <a:latin typeface="Times New Roman"/>
                <a:cs typeface="Times New Roman"/>
              </a:rPr>
              <a:t>г</a:t>
            </a:r>
            <a:r>
              <a:rPr sz="2400" dirty="0">
                <a:latin typeface="Times New Roman"/>
                <a:cs typeface="Times New Roman"/>
              </a:rPr>
              <a:t>о	</a:t>
            </a:r>
            <a:r>
              <a:rPr sz="2400" spc="-45" dirty="0">
                <a:latin typeface="Times New Roman"/>
                <a:cs typeface="Times New Roman"/>
              </a:rPr>
              <a:t>ци</a:t>
            </a:r>
            <a:r>
              <a:rPr sz="2400" spc="-55" dirty="0">
                <a:latin typeface="Times New Roman"/>
                <a:cs typeface="Times New Roman"/>
              </a:rPr>
              <a:t>к</a:t>
            </a:r>
            <a:r>
              <a:rPr sz="2400" spc="-35" dirty="0">
                <a:latin typeface="Times New Roman"/>
                <a:cs typeface="Times New Roman"/>
              </a:rPr>
              <a:t>л</a:t>
            </a:r>
            <a:r>
              <a:rPr sz="2400" dirty="0">
                <a:latin typeface="Times New Roman"/>
                <a:cs typeface="Times New Roman"/>
              </a:rPr>
              <a:t>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5190" y="1237741"/>
            <a:ext cx="1971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3085" algn="l"/>
              </a:tabLst>
            </a:pPr>
            <a:r>
              <a:rPr sz="2400" spc="-35" dirty="0">
                <a:latin typeface="Times New Roman"/>
                <a:cs typeface="Times New Roman"/>
              </a:rPr>
              <a:t>а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-35" dirty="0">
                <a:latin typeface="Times New Roman"/>
                <a:cs typeface="Times New Roman"/>
              </a:rPr>
              <a:t>б</a:t>
            </a:r>
            <a:r>
              <a:rPr sz="2400" spc="-45" dirty="0">
                <a:latin typeface="Times New Roman"/>
                <a:cs typeface="Times New Roman"/>
              </a:rPr>
              <a:t>и</a:t>
            </a:r>
            <a:r>
              <a:rPr sz="2400" spc="-20" dirty="0">
                <a:latin typeface="Times New Roman"/>
                <a:cs typeface="Times New Roman"/>
              </a:rPr>
              <a:t>т</a:t>
            </a:r>
            <a:r>
              <a:rPr sz="2400" spc="-50" dirty="0">
                <a:latin typeface="Times New Roman"/>
                <a:cs typeface="Times New Roman"/>
              </a:rPr>
              <a:t>р</a:t>
            </a:r>
            <a:r>
              <a:rPr sz="2400" spc="-45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ж</a:t>
            </a:r>
            <a:r>
              <a:rPr sz="2400" dirty="0">
                <a:latin typeface="Times New Roman"/>
                <a:cs typeface="Times New Roman"/>
              </a:rPr>
              <a:t>а	с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4032" y="1237741"/>
            <a:ext cx="31134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24025" algn="l"/>
              </a:tabLst>
            </a:pPr>
            <a:r>
              <a:rPr sz="2400" spc="-30" dirty="0">
                <a:latin typeface="Times New Roman"/>
                <a:cs typeface="Times New Roman"/>
              </a:rPr>
              <a:t>помощью	</a:t>
            </a:r>
            <a:r>
              <a:rPr sz="2400" spc="-40" dirty="0">
                <a:latin typeface="Times New Roman"/>
                <a:cs typeface="Times New Roman"/>
              </a:rPr>
              <a:t>генератора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333" y="1603883"/>
            <a:ext cx="19653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25" dirty="0">
                <a:latin typeface="Times New Roman"/>
                <a:cs typeface="Times New Roman"/>
              </a:rPr>
              <a:t>р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25" dirty="0">
                <a:latin typeface="Times New Roman"/>
                <a:cs typeface="Times New Roman"/>
              </a:rPr>
              <a:t>с</a:t>
            </a:r>
            <a:r>
              <a:rPr sz="2400" spc="-65" dirty="0">
                <a:latin typeface="Times New Roman"/>
                <a:cs typeface="Times New Roman"/>
              </a:rPr>
              <a:t>в</a:t>
            </a:r>
            <a:r>
              <a:rPr sz="2400" spc="-25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65" dirty="0">
                <a:latin typeface="Times New Roman"/>
                <a:cs typeface="Times New Roman"/>
              </a:rPr>
              <a:t>в</a:t>
            </a:r>
            <a:r>
              <a:rPr sz="2400" spc="-25" dirty="0">
                <a:latin typeface="Times New Roman"/>
                <a:cs typeface="Times New Roman"/>
              </a:rPr>
              <a:t>а</a:t>
            </a:r>
            <a:r>
              <a:rPr sz="2400" spc="-20" dirty="0">
                <a:latin typeface="Times New Roman"/>
                <a:cs typeface="Times New Roman"/>
              </a:rPr>
              <a:t>­</a:t>
            </a:r>
            <a:r>
              <a:rPr sz="2400" spc="-25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тся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066" y="1603883"/>
            <a:ext cx="636651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89530" algn="l"/>
                <a:tab pos="3641090" algn="l"/>
                <a:tab pos="5080000" algn="l"/>
              </a:tabLst>
            </a:pPr>
            <a:r>
              <a:rPr sz="2400" spc="-25" dirty="0">
                <a:latin typeface="Times New Roman"/>
                <a:cs typeface="Times New Roman"/>
              </a:rPr>
              <a:t>псевдослучайных	</a:t>
            </a:r>
            <a:r>
              <a:rPr sz="2400" spc="-15" dirty="0">
                <a:latin typeface="Times New Roman"/>
                <a:cs typeface="Times New Roman"/>
              </a:rPr>
              <a:t>чисел	</a:t>
            </a:r>
            <a:r>
              <a:rPr sz="2400" spc="-40" dirty="0">
                <a:latin typeface="Times New Roman"/>
                <a:cs typeface="Times New Roman"/>
              </a:rPr>
              <a:t>каждому	</a:t>
            </a:r>
            <a:r>
              <a:rPr sz="2400" spc="-35" dirty="0">
                <a:latin typeface="Times New Roman"/>
                <a:cs typeface="Times New Roman"/>
              </a:rPr>
              <a:t>ведущему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случайное </a:t>
            </a:r>
            <a:r>
              <a:rPr sz="2400" spc="-35" dirty="0">
                <a:latin typeface="Times New Roman"/>
                <a:cs typeface="Times New Roman"/>
              </a:rPr>
              <a:t>значение </a:t>
            </a:r>
            <a:r>
              <a:rPr sz="2400" spc="-20" dirty="0">
                <a:latin typeface="Times New Roman"/>
                <a:cs typeface="Times New Roman"/>
              </a:rPr>
              <a:t>уровня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приоритета.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066" y="2701163"/>
            <a:ext cx="862965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836930" algn="l"/>
                <a:tab pos="1740535" algn="l"/>
                <a:tab pos="2861310" algn="l"/>
                <a:tab pos="4839335" algn="l"/>
                <a:tab pos="5474970" algn="l"/>
                <a:tab pos="7282815" algn="l"/>
                <a:tab pos="7593965" algn="l"/>
              </a:tabLst>
            </a:pPr>
            <a:r>
              <a:rPr sz="2400" dirty="0">
                <a:latin typeface="Times New Roman"/>
                <a:cs typeface="Times New Roman"/>
              </a:rPr>
              <a:t>В	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схеме	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равных	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	</a:t>
            </a:r>
            <a:r>
              <a:rPr sz="2400" spc="-25" dirty="0">
                <a:latin typeface="Times New Roman"/>
                <a:cs typeface="Times New Roman"/>
              </a:rPr>
              <a:t>при	</a:t>
            </a:r>
            <a:r>
              <a:rPr sz="2400" spc="-30" dirty="0">
                <a:latin typeface="Times New Roman"/>
                <a:cs typeface="Times New Roman"/>
              </a:rPr>
              <a:t>поступлении	</a:t>
            </a:r>
            <a:r>
              <a:rPr sz="2400" dirty="0">
                <a:latin typeface="Times New Roman"/>
                <a:cs typeface="Times New Roman"/>
              </a:rPr>
              <a:t>к	</a:t>
            </a:r>
            <a:r>
              <a:rPr sz="2400" spc="-30" dirty="0">
                <a:latin typeface="Times New Roman"/>
                <a:cs typeface="Times New Roman"/>
              </a:rPr>
              <a:t>арбитру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5125" algn="l"/>
                <a:tab pos="2950845" algn="l"/>
                <a:tab pos="4130675" algn="l"/>
                <a:tab pos="4594225" algn="l"/>
                <a:tab pos="5249545" algn="l"/>
                <a:tab pos="6179185" algn="l"/>
                <a:tab pos="7279640" algn="l"/>
                <a:tab pos="8324215" algn="l"/>
              </a:tabLst>
            </a:pPr>
            <a:r>
              <a:rPr sz="2400" spc="-40" dirty="0">
                <a:latin typeface="Times New Roman"/>
                <a:cs typeface="Times New Roman"/>
              </a:rPr>
              <a:t>н</a:t>
            </a:r>
            <a:r>
              <a:rPr sz="2400" spc="20" dirty="0">
                <a:latin typeface="Times New Roman"/>
                <a:cs typeface="Times New Roman"/>
              </a:rPr>
              <a:t>е</a:t>
            </a:r>
            <a:r>
              <a:rPr sz="2400" spc="-35" dirty="0">
                <a:latin typeface="Times New Roman"/>
                <a:cs typeface="Times New Roman"/>
              </a:rPr>
              <a:t>с</a:t>
            </a:r>
            <a:r>
              <a:rPr sz="2400" spc="-150" dirty="0">
                <a:latin typeface="Times New Roman"/>
                <a:cs typeface="Times New Roman"/>
              </a:rPr>
              <a:t>к</a:t>
            </a:r>
            <a:r>
              <a:rPr sz="2400" spc="-75" dirty="0">
                <a:latin typeface="Times New Roman"/>
                <a:cs typeface="Times New Roman"/>
              </a:rPr>
              <a:t>о</a:t>
            </a:r>
            <a:r>
              <a:rPr sz="2400" spc="-25" dirty="0">
                <a:latin typeface="Times New Roman"/>
                <a:cs typeface="Times New Roman"/>
              </a:rPr>
              <a:t>л</a:t>
            </a:r>
            <a:r>
              <a:rPr sz="2400" spc="-30" dirty="0">
                <a:latin typeface="Times New Roman"/>
                <a:cs typeface="Times New Roman"/>
              </a:rPr>
              <a:t>ьк</a:t>
            </a:r>
            <a:r>
              <a:rPr sz="2400" spc="-40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х	</a:t>
            </a:r>
            <a:r>
              <a:rPr sz="2400" spc="-25" dirty="0">
                <a:latin typeface="Times New Roman"/>
                <a:cs typeface="Times New Roman"/>
              </a:rPr>
              <a:t>з</a:t>
            </a:r>
            <a:r>
              <a:rPr sz="2400" spc="-70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15" dirty="0">
                <a:latin typeface="Times New Roman"/>
                <a:cs typeface="Times New Roman"/>
              </a:rPr>
              <a:t>о</a:t>
            </a:r>
            <a:r>
              <a:rPr sz="2400" spc="-25" dirty="0">
                <a:latin typeface="Times New Roman"/>
                <a:cs typeface="Times New Roman"/>
              </a:rPr>
              <a:t>со</a:t>
            </a:r>
            <a:r>
              <a:rPr sz="2400" dirty="0">
                <a:latin typeface="Times New Roman"/>
                <a:cs typeface="Times New Roman"/>
              </a:rPr>
              <a:t>в	</a:t>
            </a:r>
            <a:r>
              <a:rPr sz="2400" spc="-65" dirty="0">
                <a:latin typeface="Times New Roman"/>
                <a:cs typeface="Times New Roman"/>
              </a:rPr>
              <a:t>к</a:t>
            </a:r>
            <a:r>
              <a:rPr sz="2400" spc="-25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ж</a:t>
            </a:r>
            <a:r>
              <a:rPr sz="2400" spc="-25" dirty="0">
                <a:latin typeface="Times New Roman"/>
                <a:cs typeface="Times New Roman"/>
              </a:rPr>
              <a:t>д</a:t>
            </a:r>
            <a:r>
              <a:rPr sz="2400" spc="-35" dirty="0">
                <a:latin typeface="Times New Roman"/>
                <a:cs typeface="Times New Roman"/>
              </a:rPr>
              <a:t>ы</a:t>
            </a:r>
            <a:r>
              <a:rPr sz="2400" dirty="0">
                <a:latin typeface="Times New Roman"/>
                <a:cs typeface="Times New Roman"/>
              </a:rPr>
              <a:t>й	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з	</a:t>
            </a:r>
            <a:r>
              <a:rPr sz="2400" spc="-30" dirty="0">
                <a:latin typeface="Times New Roman"/>
                <a:cs typeface="Times New Roman"/>
              </a:rPr>
              <a:t>ни</a:t>
            </a:r>
            <a:r>
              <a:rPr sz="2400" dirty="0">
                <a:latin typeface="Times New Roman"/>
                <a:cs typeface="Times New Roman"/>
              </a:rPr>
              <a:t>х	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25" dirty="0">
                <a:latin typeface="Times New Roman"/>
                <a:cs typeface="Times New Roman"/>
              </a:rPr>
              <a:t>ме</a:t>
            </a:r>
            <a:r>
              <a:rPr sz="2400" spc="-35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т	</a:t>
            </a:r>
            <a:r>
              <a:rPr sz="2400" spc="-25" dirty="0">
                <a:latin typeface="Times New Roman"/>
                <a:cs typeface="Times New Roman"/>
              </a:rPr>
              <a:t>ра</a:t>
            </a:r>
            <a:r>
              <a:rPr sz="2400" spc="-30" dirty="0">
                <a:latin typeface="Times New Roman"/>
                <a:cs typeface="Times New Roman"/>
              </a:rPr>
              <a:t>вн</a:t>
            </a:r>
            <a:r>
              <a:rPr sz="2400" spc="-35" dirty="0">
                <a:latin typeface="Times New Roman"/>
                <a:cs typeface="Times New Roman"/>
              </a:rPr>
              <a:t>ы</a:t>
            </a:r>
            <a:r>
              <a:rPr sz="2400" dirty="0">
                <a:latin typeface="Times New Roman"/>
                <a:cs typeface="Times New Roman"/>
              </a:rPr>
              <a:t>е	</a:t>
            </a:r>
            <a:r>
              <a:rPr sz="2400" spc="-30" dirty="0">
                <a:latin typeface="Times New Roman"/>
                <a:cs typeface="Times New Roman"/>
              </a:rPr>
              <a:t>ш</a:t>
            </a:r>
            <a:r>
              <a:rPr sz="2400" spc="-25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spc="-25" dirty="0">
                <a:latin typeface="Times New Roman"/>
                <a:cs typeface="Times New Roman"/>
              </a:rPr>
              <a:t>с</a:t>
            </a:r>
            <a:r>
              <a:rPr sz="2400" dirty="0">
                <a:latin typeface="Times New Roman"/>
                <a:cs typeface="Times New Roman"/>
              </a:rPr>
              <a:t>ы	</a:t>
            </a:r>
            <a:r>
              <a:rPr sz="2400" spc="-30" dirty="0">
                <a:latin typeface="Times New Roman"/>
                <a:cs typeface="Times New Roman"/>
              </a:rPr>
              <a:t>на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1081" y="3432936"/>
            <a:ext cx="13169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арбитром.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066" y="3432936"/>
            <a:ext cx="708850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157095" algn="l"/>
                <a:tab pos="3932554" algn="l"/>
                <a:tab pos="5392420" algn="l"/>
              </a:tabLst>
            </a:pPr>
            <a:r>
              <a:rPr sz="2400" spc="-25" dirty="0">
                <a:latin typeface="Times New Roman"/>
                <a:cs typeface="Times New Roman"/>
              </a:rPr>
              <a:t>обс</a:t>
            </a:r>
            <a:r>
              <a:rPr sz="2400" spc="-35" dirty="0">
                <a:latin typeface="Times New Roman"/>
                <a:cs typeface="Times New Roman"/>
              </a:rPr>
              <a:t>л</a:t>
            </a:r>
            <a:r>
              <a:rPr sz="2400" spc="-40" dirty="0">
                <a:latin typeface="Times New Roman"/>
                <a:cs typeface="Times New Roman"/>
              </a:rPr>
              <a:t>у</a:t>
            </a:r>
            <a:r>
              <a:rPr sz="2400" spc="-30" dirty="0">
                <a:latin typeface="Times New Roman"/>
                <a:cs typeface="Times New Roman"/>
              </a:rPr>
              <a:t>жи</a:t>
            </a:r>
            <a:r>
              <a:rPr sz="2400" spc="-70" dirty="0">
                <a:latin typeface="Times New Roman"/>
                <a:cs typeface="Times New Roman"/>
              </a:rPr>
              <a:t>в</a:t>
            </a:r>
            <a:r>
              <a:rPr sz="2400" spc="-25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ни</a:t>
            </a:r>
            <a:r>
              <a:rPr sz="2400" spc="-25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30" dirty="0">
                <a:latin typeface="Times New Roman"/>
                <a:cs typeface="Times New Roman"/>
              </a:rPr>
              <a:t>В</a:t>
            </a:r>
            <a:r>
              <a:rPr sz="2400" spc="-25" dirty="0">
                <a:latin typeface="Times New Roman"/>
                <a:cs typeface="Times New Roman"/>
              </a:rPr>
              <a:t>о</a:t>
            </a:r>
            <a:r>
              <a:rPr sz="2400" spc="-60" dirty="0">
                <a:latin typeface="Times New Roman"/>
                <a:cs typeface="Times New Roman"/>
              </a:rPr>
              <a:t>з</a:t>
            </a:r>
            <a:r>
              <a:rPr sz="2400" spc="-20" dirty="0">
                <a:latin typeface="Times New Roman"/>
                <a:cs typeface="Times New Roman"/>
              </a:rPr>
              <a:t>м</a:t>
            </a:r>
            <a:r>
              <a:rPr sz="2400" spc="-85" dirty="0">
                <a:latin typeface="Times New Roman"/>
                <a:cs typeface="Times New Roman"/>
              </a:rPr>
              <a:t>о</a:t>
            </a:r>
            <a:r>
              <a:rPr sz="2400" spc="-30" dirty="0">
                <a:latin typeface="Times New Roman"/>
                <a:cs typeface="Times New Roman"/>
              </a:rPr>
              <a:t>жны</a:t>
            </a:r>
            <a:r>
              <a:rPr sz="2400" spc="-5" dirty="0">
                <a:latin typeface="Times New Roman"/>
                <a:cs typeface="Times New Roman"/>
              </a:rPr>
              <a:t>й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0" dirty="0">
                <a:latin typeface="Times New Roman"/>
                <a:cs typeface="Times New Roman"/>
              </a:rPr>
              <a:t>к</a:t>
            </a:r>
            <a:r>
              <a:rPr sz="2400" spc="-25" dirty="0">
                <a:latin typeface="Times New Roman"/>
                <a:cs typeface="Times New Roman"/>
              </a:rPr>
              <a:t>о</a:t>
            </a:r>
            <a:r>
              <a:rPr sz="2400" spc="-20" dirty="0">
                <a:latin typeface="Times New Roman"/>
                <a:cs typeface="Times New Roman"/>
              </a:rPr>
              <a:t>н</a:t>
            </a:r>
            <a:r>
              <a:rPr sz="2400" spc="-80" dirty="0">
                <a:latin typeface="Times New Roman"/>
                <a:cs typeface="Times New Roman"/>
              </a:rPr>
              <a:t>ф</a:t>
            </a:r>
            <a:r>
              <a:rPr sz="2400" spc="-25" dirty="0">
                <a:latin typeface="Times New Roman"/>
                <a:cs typeface="Times New Roman"/>
              </a:rPr>
              <a:t>л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65" dirty="0">
                <a:latin typeface="Times New Roman"/>
                <a:cs typeface="Times New Roman"/>
              </a:rPr>
              <a:t>к</a:t>
            </a:r>
            <a:r>
              <a:rPr sz="2400" dirty="0">
                <a:latin typeface="Times New Roman"/>
                <a:cs typeface="Times New Roman"/>
              </a:rPr>
              <a:t>т	</a:t>
            </a:r>
            <a:r>
              <a:rPr sz="2400" spc="-25" dirty="0">
                <a:latin typeface="Times New Roman"/>
                <a:cs typeface="Times New Roman"/>
              </a:rPr>
              <a:t>раз</a:t>
            </a:r>
            <a:r>
              <a:rPr sz="2400" spc="-30" dirty="0">
                <a:latin typeface="Times New Roman"/>
                <a:cs typeface="Times New Roman"/>
              </a:rPr>
              <a:t>­</a:t>
            </a:r>
            <a:r>
              <a:rPr sz="2400" spc="-25" dirty="0">
                <a:latin typeface="Times New Roman"/>
                <a:cs typeface="Times New Roman"/>
              </a:rPr>
              <a:t>реша</a:t>
            </a:r>
            <a:r>
              <a:rPr sz="2400" spc="-10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т</a:t>
            </a:r>
            <a:r>
              <a:rPr sz="2400" spc="-30" dirty="0">
                <a:latin typeface="Times New Roman"/>
                <a:cs typeface="Times New Roman"/>
              </a:rPr>
              <a:t>с</a:t>
            </a:r>
            <a:r>
              <a:rPr sz="2400" dirty="0">
                <a:latin typeface="Times New Roman"/>
                <a:cs typeface="Times New Roman"/>
              </a:rPr>
              <a:t>я  </a:t>
            </a:r>
            <a:r>
              <a:rPr sz="2400" spc="-45" dirty="0">
                <a:latin typeface="Times New Roman"/>
                <a:cs typeface="Times New Roman"/>
              </a:rPr>
              <a:t>Такая схема </a:t>
            </a:r>
            <a:r>
              <a:rPr sz="2400" spc="-20" dirty="0">
                <a:latin typeface="Times New Roman"/>
                <a:cs typeface="Times New Roman"/>
              </a:rPr>
              <a:t>принята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25" dirty="0">
                <a:latin typeface="Times New Roman"/>
                <a:cs typeface="Times New Roman"/>
              </a:rPr>
              <a:t>асинхронных системах.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066" y="4530597"/>
            <a:ext cx="8632825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алгоритме 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наиболее 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давнего 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использования </a:t>
            </a:r>
            <a:r>
              <a:rPr sz="2400" spc="-25" dirty="0">
                <a:latin typeface="Times New Roman"/>
                <a:cs typeface="Times New Roman"/>
              </a:rPr>
              <a:t>(LRU, </a:t>
            </a:r>
            <a:r>
              <a:rPr sz="2400" spc="-30" dirty="0">
                <a:latin typeface="Times New Roman"/>
                <a:cs typeface="Times New Roman"/>
              </a:rPr>
              <a:t>Least  </a:t>
            </a:r>
            <a:r>
              <a:rPr sz="2400" spc="-35" dirty="0">
                <a:latin typeface="Times New Roman"/>
                <a:cs typeface="Times New Roman"/>
              </a:rPr>
              <a:t>Recently </a:t>
            </a:r>
            <a:r>
              <a:rPr sz="2400" spc="-30" dirty="0">
                <a:latin typeface="Times New Roman"/>
                <a:cs typeface="Times New Roman"/>
              </a:rPr>
              <a:t>Used) </a:t>
            </a:r>
            <a:r>
              <a:rPr sz="2400" spc="-20" dirty="0">
                <a:latin typeface="Times New Roman"/>
                <a:cs typeface="Times New Roman"/>
              </a:rPr>
              <a:t>после </a:t>
            </a:r>
            <a:r>
              <a:rPr sz="2400" spc="-35" dirty="0">
                <a:latin typeface="Times New Roman"/>
                <a:cs typeface="Times New Roman"/>
              </a:rPr>
              <a:t>каждого </a:t>
            </a:r>
            <a:r>
              <a:rPr sz="2400" spc="-20" dirty="0">
                <a:latin typeface="Times New Roman"/>
                <a:cs typeface="Times New Roman"/>
              </a:rPr>
              <a:t>цикла </a:t>
            </a:r>
            <a:r>
              <a:rPr sz="2400" spc="-15" dirty="0">
                <a:latin typeface="Times New Roman"/>
                <a:cs typeface="Times New Roman"/>
              </a:rPr>
              <a:t>арбитража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наивысший  приоритет </a:t>
            </a:r>
            <a:r>
              <a:rPr sz="2400" spc="-25" dirty="0">
                <a:latin typeface="Times New Roman"/>
                <a:cs typeface="Times New Roman"/>
              </a:rPr>
              <a:t>присваивается </a:t>
            </a:r>
            <a:r>
              <a:rPr sz="2400" spc="-50" dirty="0">
                <a:latin typeface="Times New Roman"/>
                <a:cs typeface="Times New Roman"/>
              </a:rPr>
              <a:t>ведущему, </a:t>
            </a:r>
            <a:r>
              <a:rPr sz="2400" spc="-45" dirty="0">
                <a:latin typeface="Times New Roman"/>
                <a:cs typeface="Times New Roman"/>
              </a:rPr>
              <a:t>кото­рый </a:t>
            </a:r>
            <a:r>
              <a:rPr sz="2400" spc="-30" dirty="0">
                <a:latin typeface="Times New Roman"/>
                <a:cs typeface="Times New Roman"/>
              </a:rPr>
              <a:t>дольше </a:t>
            </a:r>
            <a:r>
              <a:rPr sz="2400" spc="-15" dirty="0">
                <a:latin typeface="Times New Roman"/>
                <a:cs typeface="Times New Roman"/>
              </a:rPr>
              <a:t>чем </a:t>
            </a:r>
            <a:r>
              <a:rPr sz="2400" spc="-30" dirty="0">
                <a:latin typeface="Times New Roman"/>
                <a:cs typeface="Times New Roman"/>
              </a:rPr>
              <a:t>другие  </a:t>
            </a:r>
            <a:r>
              <a:rPr sz="2400" spc="-15" dirty="0">
                <a:latin typeface="Times New Roman"/>
                <a:cs typeface="Times New Roman"/>
              </a:rPr>
              <a:t>не </a:t>
            </a:r>
            <a:r>
              <a:rPr sz="2400" spc="-30" dirty="0">
                <a:latin typeface="Times New Roman"/>
                <a:cs typeface="Times New Roman"/>
              </a:rPr>
              <a:t>использовал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шину.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546" rIns="0" bIns="0" rtlCol="0">
            <a:spAutoFit/>
          </a:bodyPr>
          <a:lstStyle/>
          <a:p>
            <a:pPr marL="2364105">
              <a:lnSpc>
                <a:spcPct val="100000"/>
              </a:lnSpc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68" y="1133602"/>
            <a:ext cx="107251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latin typeface="Times New Roman"/>
                <a:cs typeface="Times New Roman"/>
              </a:rPr>
              <a:t>П</a:t>
            </a:r>
            <a:r>
              <a:rPr sz="2400" spc="-85" dirty="0">
                <a:latin typeface="Times New Roman"/>
                <a:cs typeface="Times New Roman"/>
              </a:rPr>
              <a:t>о</a:t>
            </a:r>
            <a:r>
              <a:rPr sz="2400" spc="-25" dirty="0">
                <a:latin typeface="Times New Roman"/>
                <a:cs typeface="Times New Roman"/>
              </a:rPr>
              <a:t>м</a:t>
            </a:r>
            <a:r>
              <a:rPr sz="2400" spc="-40" dirty="0">
                <a:latin typeface="Times New Roman"/>
                <a:cs typeface="Times New Roman"/>
              </a:rPr>
              <a:t>и</a:t>
            </a:r>
            <a:r>
              <a:rPr sz="2400" spc="-35" dirty="0">
                <a:latin typeface="Times New Roman"/>
                <a:cs typeface="Times New Roman"/>
              </a:rPr>
              <a:t>м</a:t>
            </a:r>
            <a:r>
              <a:rPr sz="2400" dirty="0"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30" dirty="0">
                <a:latin typeface="Times New Roman"/>
                <a:cs typeface="Times New Roman"/>
              </a:rPr>
              <a:t>смены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126" y="1133602"/>
            <a:ext cx="198310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рассмотренных</a:t>
            </a:r>
            <a:endParaRPr sz="2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1440"/>
              </a:spcBef>
            </a:pPr>
            <a:r>
              <a:rPr sz="2400" spc="-40" dirty="0">
                <a:latin typeface="Times New Roman"/>
                <a:cs typeface="Times New Roman"/>
              </a:rPr>
              <a:t>приоритетов,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8313" y="1133602"/>
            <a:ext cx="461010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130">
              <a:lnSpc>
                <a:spcPct val="100000"/>
              </a:lnSpc>
              <a:tabLst>
                <a:tab pos="1675130" algn="l"/>
                <a:tab pos="3136900" algn="l"/>
              </a:tabLst>
            </a:pPr>
            <a:r>
              <a:rPr sz="2400" spc="-45" dirty="0">
                <a:latin typeface="Times New Roman"/>
                <a:cs typeface="Times New Roman"/>
              </a:rPr>
              <a:t>существует	</a:t>
            </a:r>
            <a:r>
              <a:rPr sz="2400" spc="-60" dirty="0">
                <a:latin typeface="Times New Roman"/>
                <a:cs typeface="Times New Roman"/>
              </a:rPr>
              <a:t>несколько	</a:t>
            </a:r>
            <a:r>
              <a:rPr sz="2400" spc="-40" dirty="0">
                <a:latin typeface="Times New Roman"/>
                <a:cs typeface="Times New Roman"/>
              </a:rPr>
              <a:t>алгоритмов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495425" algn="l"/>
                <a:tab pos="2239010" algn="l"/>
                <a:tab pos="3871595" algn="l"/>
              </a:tabLst>
            </a:pPr>
            <a:r>
              <a:rPr sz="2400" spc="-55" dirty="0">
                <a:latin typeface="Times New Roman"/>
                <a:cs typeface="Times New Roman"/>
              </a:rPr>
              <a:t>которые	</a:t>
            </a:r>
            <a:r>
              <a:rPr sz="2400" spc="-15" dirty="0">
                <a:latin typeface="Times New Roman"/>
                <a:cs typeface="Times New Roman"/>
              </a:rPr>
              <a:t>не	</a:t>
            </a:r>
            <a:r>
              <a:rPr sz="2400" spc="-30" dirty="0">
                <a:latin typeface="Times New Roman"/>
                <a:cs typeface="Times New Roman"/>
              </a:rPr>
              <a:t>являются	чисто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2048002"/>
            <a:ext cx="7982584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400" spc="-20" dirty="0">
                <a:latin typeface="Times New Roman"/>
                <a:cs typeface="Times New Roman"/>
              </a:rPr>
              <a:t>динамическими, </a:t>
            </a:r>
            <a:r>
              <a:rPr sz="2400" spc="-40" dirty="0">
                <a:latin typeface="Times New Roman"/>
                <a:cs typeface="Times New Roman"/>
              </a:rPr>
              <a:t>поскольку </a:t>
            </a:r>
            <a:r>
              <a:rPr sz="2400" spc="-25" dirty="0">
                <a:latin typeface="Times New Roman"/>
                <a:cs typeface="Times New Roman"/>
              </a:rPr>
              <a:t>смена </a:t>
            </a:r>
            <a:r>
              <a:rPr sz="2400" spc="-30" dirty="0">
                <a:latin typeface="Times New Roman"/>
                <a:cs typeface="Times New Roman"/>
              </a:rPr>
              <a:t>приоритетов </a:t>
            </a:r>
            <a:r>
              <a:rPr sz="2400" spc="-40" dirty="0">
                <a:latin typeface="Times New Roman"/>
                <a:cs typeface="Times New Roman"/>
              </a:rPr>
              <a:t>проис­ходит  </a:t>
            </a:r>
            <a:r>
              <a:rPr sz="2400" spc="-15" dirty="0">
                <a:latin typeface="Times New Roman"/>
                <a:cs typeface="Times New Roman"/>
              </a:rPr>
              <a:t>не </a:t>
            </a:r>
            <a:r>
              <a:rPr sz="2400" spc="-10" dirty="0">
                <a:latin typeface="Times New Roman"/>
                <a:cs typeface="Times New Roman"/>
              </a:rPr>
              <a:t>после </a:t>
            </a:r>
            <a:r>
              <a:rPr sz="2400" spc="-35" dirty="0">
                <a:latin typeface="Times New Roman"/>
                <a:cs typeface="Times New Roman"/>
              </a:rPr>
              <a:t>каждого </a:t>
            </a:r>
            <a:r>
              <a:rPr sz="2400" spc="-20" dirty="0">
                <a:latin typeface="Times New Roman"/>
                <a:cs typeface="Times New Roman"/>
              </a:rPr>
              <a:t>цикла арбитража.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15" dirty="0">
                <a:latin typeface="Times New Roman"/>
                <a:cs typeface="Times New Roman"/>
              </a:rPr>
              <a:t>таким </a:t>
            </a:r>
            <a:r>
              <a:rPr sz="2400" spc="-25" dirty="0">
                <a:latin typeface="Times New Roman"/>
                <a:cs typeface="Times New Roman"/>
              </a:rPr>
              <a:t>алгоритмам  </a:t>
            </a:r>
            <a:r>
              <a:rPr sz="2400" spc="-20" dirty="0">
                <a:latin typeface="Times New Roman"/>
                <a:cs typeface="Times New Roman"/>
              </a:rPr>
              <a:t>относятся: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535"/>
              </a:spcBef>
              <a:buSzPct val="41666"/>
              <a:buFont typeface="Symbol"/>
              <a:buChar char=""/>
              <a:tabLst>
                <a:tab pos="355600" algn="l"/>
              </a:tabLst>
            </a:pP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алгоритм 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очереди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(первым пришел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sz="24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первым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обслужен);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550"/>
              </a:spcBef>
              <a:buSzPct val="41666"/>
              <a:buFont typeface="Symbol"/>
              <a:buChar char=""/>
              <a:tabLst>
                <a:tab pos="355600" algn="l"/>
              </a:tabLst>
            </a:pP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алгоритм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фиксированного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кванта</a:t>
            </a:r>
            <a:r>
              <a:rPr sz="24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времени.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94183"/>
            <a:ext cx="7985125" cy="185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15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ПРИОРИТЕТОВ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4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алгоритме </a:t>
            </a:r>
            <a:r>
              <a:rPr sz="24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очереди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запросы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обслуживаются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порядке 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очереди,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образовав­шейся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к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моменту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начала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цикла арбитража.  </a:t>
            </a:r>
            <a:r>
              <a:rPr sz="2400" spc="-35" dirty="0">
                <a:latin typeface="Times New Roman"/>
                <a:cs typeface="Times New Roman"/>
              </a:rPr>
              <a:t>Сначала  </a:t>
            </a:r>
            <a:r>
              <a:rPr sz="2400" spc="-30" dirty="0">
                <a:latin typeface="Times New Roman"/>
                <a:cs typeface="Times New Roman"/>
              </a:rPr>
              <a:t>обслуживается  </a:t>
            </a:r>
            <a:r>
              <a:rPr sz="2400" spc="-25" dirty="0">
                <a:latin typeface="Times New Roman"/>
                <a:cs typeface="Times New Roman"/>
              </a:rPr>
              <a:t>первый  </a:t>
            </a:r>
            <a:r>
              <a:rPr sz="2400" spc="-20" dirty="0">
                <a:latin typeface="Times New Roman"/>
                <a:cs typeface="Times New Roman"/>
              </a:rPr>
              <a:t>запрос  </a:t>
            </a:r>
            <a:r>
              <a:rPr sz="2400" spc="-5" dirty="0">
                <a:latin typeface="Times New Roman"/>
                <a:cs typeface="Times New Roman"/>
              </a:rPr>
              <a:t>в  </a:t>
            </a:r>
            <a:r>
              <a:rPr sz="2400" spc="-40" dirty="0">
                <a:latin typeface="Times New Roman"/>
                <a:cs typeface="Times New Roman"/>
              </a:rPr>
              <a:t>очереди,  </a:t>
            </a:r>
            <a:r>
              <a:rPr sz="2400" spc="-35" dirty="0">
                <a:latin typeface="Times New Roman"/>
                <a:cs typeface="Times New Roman"/>
              </a:rPr>
              <a:t>то   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есть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091" y="2041525"/>
            <a:ext cx="2059939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А</a:t>
            </a: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45" dirty="0">
                <a:latin typeface="Times New Roman"/>
                <a:cs typeface="Times New Roman"/>
              </a:rPr>
              <a:t>п</a:t>
            </a:r>
            <a:r>
              <a:rPr sz="2400" spc="-35" dirty="0">
                <a:latin typeface="Times New Roman"/>
                <a:cs typeface="Times New Roman"/>
              </a:rPr>
              <a:t>а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-85" dirty="0">
                <a:latin typeface="Times New Roman"/>
                <a:cs typeface="Times New Roman"/>
              </a:rPr>
              <a:t>а</a:t>
            </a:r>
            <a:r>
              <a:rPr sz="2400" spc="-80" dirty="0">
                <a:latin typeface="Times New Roman"/>
                <a:cs typeface="Times New Roman"/>
              </a:rPr>
              <a:t>т</a:t>
            </a:r>
            <a:r>
              <a:rPr sz="2400" spc="-15" dirty="0">
                <a:latin typeface="Times New Roman"/>
                <a:cs typeface="Times New Roman"/>
              </a:rPr>
              <a:t>у</a:t>
            </a:r>
            <a:r>
              <a:rPr sz="2400" spc="-40" dirty="0">
                <a:latin typeface="Times New Roman"/>
                <a:cs typeface="Times New Roman"/>
              </a:rPr>
              <a:t>р</a:t>
            </a:r>
            <a:r>
              <a:rPr sz="2400" spc="-45" dirty="0">
                <a:latin typeface="Times New Roman"/>
                <a:cs typeface="Times New Roman"/>
              </a:rPr>
              <a:t>н</a:t>
            </a:r>
            <a:r>
              <a:rPr sz="2400" spc="-35" dirty="0">
                <a:latin typeface="Times New Roman"/>
                <a:cs typeface="Times New Roman"/>
              </a:rPr>
              <a:t>а</a:t>
            </a:r>
            <a:r>
              <a:rPr sz="2400" dirty="0">
                <a:latin typeface="Times New Roman"/>
                <a:cs typeface="Times New Roman"/>
              </a:rPr>
              <a:t>я  </a:t>
            </a:r>
            <a:r>
              <a:rPr sz="2400" spc="-25" dirty="0">
                <a:latin typeface="Times New Roman"/>
                <a:cs typeface="Times New Roman"/>
              </a:rPr>
              <a:t>о</a:t>
            </a: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15" dirty="0">
                <a:latin typeface="Times New Roman"/>
                <a:cs typeface="Times New Roman"/>
              </a:rPr>
              <a:t>р</a:t>
            </a:r>
            <a:r>
              <a:rPr sz="2400" spc="-60" dirty="0">
                <a:latin typeface="Times New Roman"/>
                <a:cs typeface="Times New Roman"/>
              </a:rPr>
              <a:t>е</a:t>
            </a:r>
            <a:r>
              <a:rPr sz="2400" spc="-25" dirty="0">
                <a:latin typeface="Times New Roman"/>
                <a:cs typeface="Times New Roman"/>
              </a:rPr>
              <a:t>дел</a:t>
            </a:r>
            <a:r>
              <a:rPr sz="2400" spc="-10" dirty="0">
                <a:latin typeface="Times New Roman"/>
                <a:cs typeface="Times New Roman"/>
              </a:rPr>
              <a:t>е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spc="-20" dirty="0">
                <a:latin typeface="Times New Roman"/>
                <a:cs typeface="Times New Roman"/>
              </a:rPr>
              <a:t>н</a:t>
            </a:r>
            <a:r>
              <a:rPr sz="2400" spc="-30" dirty="0">
                <a:latin typeface="Times New Roman"/>
                <a:cs typeface="Times New Roman"/>
              </a:rPr>
              <a:t>ы</a:t>
            </a:r>
            <a:r>
              <a:rPr sz="2400" spc="-10" dirty="0">
                <a:latin typeface="Times New Roman"/>
                <a:cs typeface="Times New Roman"/>
              </a:rPr>
              <a:t>м</a:t>
            </a:r>
            <a:r>
              <a:rPr sz="2400" spc="-5" dirty="0">
                <a:latin typeface="Times New Roman"/>
                <a:cs typeface="Times New Roman"/>
              </a:rPr>
              <a:t>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041525"/>
            <a:ext cx="591693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214755" algn="l"/>
                <a:tab pos="2040889" algn="l"/>
                <a:tab pos="3235960" algn="l"/>
                <a:tab pos="3853179" algn="l"/>
                <a:tab pos="4465955" algn="l"/>
                <a:tab pos="5302885" algn="l"/>
              </a:tabLst>
            </a:pPr>
            <a:r>
              <a:rPr sz="2400" spc="-30" dirty="0">
                <a:latin typeface="Times New Roman"/>
                <a:cs typeface="Times New Roman"/>
              </a:rPr>
              <a:t>запрос,	поступивший	раньше	</a:t>
            </a:r>
            <a:r>
              <a:rPr sz="2400" spc="-20" dirty="0">
                <a:latin typeface="Times New Roman"/>
                <a:cs typeface="Times New Roman"/>
              </a:rPr>
              <a:t>остальных.  </a:t>
            </a:r>
            <a:r>
              <a:rPr sz="2400" spc="-25" dirty="0">
                <a:latin typeface="Times New Roman"/>
                <a:cs typeface="Times New Roman"/>
              </a:rPr>
              <a:t>реализа­ция	алгоритма	связана	</a:t>
            </a:r>
            <a:r>
              <a:rPr sz="2400" dirty="0">
                <a:latin typeface="Times New Roman"/>
                <a:cs typeface="Times New Roman"/>
              </a:rPr>
              <a:t>с  </a:t>
            </a:r>
            <a:r>
              <a:rPr sz="2400" spc="-30" dirty="0">
                <a:latin typeface="Times New Roman"/>
                <a:cs typeface="Times New Roman"/>
              </a:rPr>
              <a:t>сложностями, </a:t>
            </a:r>
            <a:r>
              <a:rPr sz="2400" spc="-35" dirty="0">
                <a:latin typeface="Times New Roman"/>
                <a:cs typeface="Times New Roman"/>
              </a:rPr>
              <a:t>поэтому </a:t>
            </a:r>
            <a:r>
              <a:rPr sz="2400" spc="-30" dirty="0">
                <a:latin typeface="Times New Roman"/>
                <a:cs typeface="Times New Roman"/>
              </a:rPr>
              <a:t>используется </a:t>
            </a:r>
            <a:r>
              <a:rPr sz="2400" spc="-15" dirty="0">
                <a:latin typeface="Times New Roman"/>
                <a:cs typeface="Times New Roman"/>
              </a:rPr>
              <a:t>он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редко.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3555238"/>
            <a:ext cx="7985125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4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алгоритме </a:t>
            </a:r>
            <a:r>
              <a:rPr sz="24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фиксированного </a:t>
            </a:r>
            <a:r>
              <a:rPr sz="24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кванта </a:t>
            </a:r>
            <a:r>
              <a:rPr sz="24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времени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каждому 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ведущему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для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захвата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шины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течение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цикла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арбитража 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выделяется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определенный квант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времени. </a:t>
            </a:r>
            <a:r>
              <a:rPr sz="2400" spc="-25" dirty="0">
                <a:latin typeface="Times New Roman"/>
                <a:cs typeface="Times New Roman"/>
              </a:rPr>
              <a:t>Если </a:t>
            </a:r>
            <a:r>
              <a:rPr sz="2400" spc="-30" dirty="0">
                <a:latin typeface="Times New Roman"/>
                <a:cs typeface="Times New Roman"/>
              </a:rPr>
              <a:t>ведущий </a:t>
            </a:r>
            <a:r>
              <a:rPr sz="2400" spc="-5" dirty="0">
                <a:latin typeface="Times New Roman"/>
                <a:cs typeface="Times New Roman"/>
              </a:rPr>
              <a:t>в  </a:t>
            </a:r>
            <a:r>
              <a:rPr sz="2400" spc="-40" dirty="0">
                <a:latin typeface="Times New Roman"/>
                <a:cs typeface="Times New Roman"/>
              </a:rPr>
              <a:t>этот </a:t>
            </a:r>
            <a:r>
              <a:rPr sz="2400" spc="-30" dirty="0">
                <a:latin typeface="Times New Roman"/>
                <a:cs typeface="Times New Roman"/>
              </a:rPr>
              <a:t>момент </a:t>
            </a:r>
            <a:r>
              <a:rPr sz="2400" spc="-15" dirty="0">
                <a:latin typeface="Times New Roman"/>
                <a:cs typeface="Times New Roman"/>
              </a:rPr>
              <a:t>не </a:t>
            </a:r>
            <a:r>
              <a:rPr sz="2400" spc="-25" dirty="0">
                <a:latin typeface="Times New Roman"/>
                <a:cs typeface="Times New Roman"/>
              </a:rPr>
              <a:t>нуждается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20" dirty="0">
                <a:latin typeface="Times New Roman"/>
                <a:cs typeface="Times New Roman"/>
              </a:rPr>
              <a:t>шине, </a:t>
            </a:r>
            <a:r>
              <a:rPr sz="2400" spc="-30" dirty="0">
                <a:latin typeface="Times New Roman"/>
                <a:cs typeface="Times New Roman"/>
              </a:rPr>
              <a:t>выделенный </a:t>
            </a:r>
            <a:r>
              <a:rPr sz="2400" spc="-20" dirty="0">
                <a:latin typeface="Times New Roman"/>
                <a:cs typeface="Times New Roman"/>
              </a:rPr>
              <a:t>ему </a:t>
            </a:r>
            <a:r>
              <a:rPr sz="2400" spc="-35" dirty="0">
                <a:latin typeface="Times New Roman"/>
                <a:cs typeface="Times New Roman"/>
              </a:rPr>
              <a:t>квант  </a:t>
            </a:r>
            <a:r>
              <a:rPr sz="2400" spc="-10" dirty="0">
                <a:latin typeface="Times New Roman"/>
                <a:cs typeface="Times New Roman"/>
              </a:rPr>
              <a:t>остается </a:t>
            </a:r>
            <a:r>
              <a:rPr sz="2400" spc="-20" dirty="0">
                <a:latin typeface="Times New Roman"/>
                <a:cs typeface="Times New Roman"/>
              </a:rPr>
              <a:t>не </a:t>
            </a:r>
            <a:r>
              <a:rPr sz="2400" spc="-35" dirty="0">
                <a:latin typeface="Times New Roman"/>
                <a:cs typeface="Times New Roman"/>
              </a:rPr>
              <a:t>использованным. </a:t>
            </a:r>
            <a:r>
              <a:rPr sz="2400" spc="-65" dirty="0">
                <a:latin typeface="Times New Roman"/>
                <a:cs typeface="Times New Roman"/>
              </a:rPr>
              <a:t>Такой </a:t>
            </a:r>
            <a:r>
              <a:rPr sz="2400" spc="-45" dirty="0">
                <a:latin typeface="Times New Roman"/>
                <a:cs typeface="Times New Roman"/>
              </a:rPr>
              <a:t>метод </a:t>
            </a:r>
            <a:r>
              <a:rPr sz="2400" spc="-35" dirty="0">
                <a:latin typeface="Times New Roman"/>
                <a:cs typeface="Times New Roman"/>
              </a:rPr>
              <a:t>наиболее </a:t>
            </a:r>
            <a:r>
              <a:rPr sz="2400" spc="-55" dirty="0">
                <a:latin typeface="Times New Roman"/>
                <a:cs typeface="Times New Roman"/>
              </a:rPr>
              <a:t>подходит  </a:t>
            </a:r>
            <a:r>
              <a:rPr sz="2400" spc="-25" dirty="0">
                <a:latin typeface="Times New Roman"/>
                <a:cs typeface="Times New Roman"/>
              </a:rPr>
              <a:t>для </a:t>
            </a:r>
            <a:r>
              <a:rPr sz="2400" spc="-30" dirty="0">
                <a:latin typeface="Times New Roman"/>
                <a:cs typeface="Times New Roman"/>
              </a:rPr>
              <a:t>шин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35" dirty="0">
                <a:latin typeface="Times New Roman"/>
                <a:cs typeface="Times New Roman"/>
              </a:rPr>
              <a:t>синхронным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прото­колом.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727836"/>
            <a:ext cx="8116570" cy="371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АРБИТРАЖА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50000"/>
              </a:lnSpc>
              <a:spcBef>
                <a:spcPts val="1645"/>
              </a:spcBef>
            </a:pPr>
            <a:r>
              <a:rPr sz="2400" spc="-30" dirty="0">
                <a:latin typeface="Times New Roman"/>
                <a:cs typeface="Times New Roman"/>
              </a:rPr>
              <a:t>Арбитраж </a:t>
            </a:r>
            <a:r>
              <a:rPr sz="2400" spc="-35" dirty="0">
                <a:latin typeface="Times New Roman"/>
                <a:cs typeface="Times New Roman"/>
              </a:rPr>
              <a:t>запросов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35" dirty="0">
                <a:latin typeface="Times New Roman"/>
                <a:cs typeface="Times New Roman"/>
              </a:rPr>
              <a:t>управление </a:t>
            </a:r>
            <a:r>
              <a:rPr sz="2400" spc="-30" dirty="0">
                <a:latin typeface="Times New Roman"/>
                <a:cs typeface="Times New Roman"/>
              </a:rPr>
              <a:t>шиной </a:t>
            </a:r>
            <a:r>
              <a:rPr sz="2400" spc="-50" dirty="0">
                <a:latin typeface="Times New Roman"/>
                <a:cs typeface="Times New Roman"/>
              </a:rPr>
              <a:t>может </a:t>
            </a:r>
            <a:r>
              <a:rPr sz="2400" spc="-25" dirty="0">
                <a:latin typeface="Times New Roman"/>
                <a:cs typeface="Times New Roman"/>
              </a:rPr>
              <a:t>быть  </a:t>
            </a:r>
            <a:r>
              <a:rPr sz="2400" spc="-40" dirty="0">
                <a:latin typeface="Times New Roman"/>
                <a:cs typeface="Times New Roman"/>
              </a:rPr>
              <a:t>организован </a:t>
            </a:r>
            <a:r>
              <a:rPr sz="2400" spc="-20" dirty="0">
                <a:latin typeface="Times New Roman"/>
                <a:cs typeface="Times New Roman"/>
              </a:rPr>
              <a:t>по </a:t>
            </a:r>
            <a:r>
              <a:rPr sz="2400" spc="-35" dirty="0">
                <a:latin typeface="Times New Roman"/>
                <a:cs typeface="Times New Roman"/>
              </a:rPr>
              <a:t>централизо­ванной </a:t>
            </a:r>
            <a:r>
              <a:rPr sz="2400" spc="-20" dirty="0">
                <a:latin typeface="Times New Roman"/>
                <a:cs typeface="Times New Roman"/>
              </a:rPr>
              <a:t>или </a:t>
            </a:r>
            <a:r>
              <a:rPr sz="2400" spc="-25" dirty="0">
                <a:latin typeface="Times New Roman"/>
                <a:cs typeface="Times New Roman"/>
              </a:rPr>
              <a:t>децентрализованной  </a:t>
            </a:r>
            <a:r>
              <a:rPr sz="2400" spc="-40" dirty="0">
                <a:latin typeface="Times New Roman"/>
                <a:cs typeface="Times New Roman"/>
              </a:rPr>
              <a:t>схеме.</a:t>
            </a:r>
            <a:endParaRPr sz="240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ct val="150100"/>
              </a:lnSpc>
              <a:spcBef>
                <a:spcPts val="295"/>
              </a:spcBef>
            </a:pPr>
            <a:r>
              <a:rPr sz="2400" spc="-25" dirty="0">
                <a:latin typeface="Times New Roman"/>
                <a:cs typeface="Times New Roman"/>
              </a:rPr>
              <a:t>Выбор </a:t>
            </a:r>
            <a:r>
              <a:rPr sz="2400" spc="-40" dirty="0">
                <a:latin typeface="Times New Roman"/>
                <a:cs typeface="Times New Roman"/>
              </a:rPr>
              <a:t>конкретной </a:t>
            </a:r>
            <a:r>
              <a:rPr sz="2400" spc="-45" dirty="0">
                <a:latin typeface="Times New Roman"/>
                <a:cs typeface="Times New Roman"/>
              </a:rPr>
              <a:t>схемы </a:t>
            </a:r>
            <a:r>
              <a:rPr sz="2400" spc="-25" dirty="0">
                <a:latin typeface="Times New Roman"/>
                <a:cs typeface="Times New Roman"/>
              </a:rPr>
              <a:t>зависит </a:t>
            </a:r>
            <a:r>
              <a:rPr sz="2400" spc="-30" dirty="0">
                <a:latin typeface="Times New Roman"/>
                <a:cs typeface="Times New Roman"/>
              </a:rPr>
              <a:t>от </a:t>
            </a:r>
            <a:r>
              <a:rPr sz="2400" spc="-25" dirty="0">
                <a:latin typeface="Times New Roman"/>
                <a:cs typeface="Times New Roman"/>
              </a:rPr>
              <a:t>тре­бований </a:t>
            </a:r>
            <a:r>
              <a:rPr sz="2400" dirty="0">
                <a:latin typeface="Times New Roman"/>
                <a:cs typeface="Times New Roman"/>
              </a:rPr>
              <a:t>к  </a:t>
            </a:r>
            <a:r>
              <a:rPr sz="2400" spc="-30" dirty="0">
                <a:latin typeface="Times New Roman"/>
                <a:cs typeface="Times New Roman"/>
              </a:rPr>
              <a:t>производительности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25" dirty="0">
                <a:latin typeface="Times New Roman"/>
                <a:cs typeface="Times New Roman"/>
              </a:rPr>
              <a:t>стоимостных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ограничений.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67919"/>
            <a:ext cx="5974080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243965" algn="l"/>
                <a:tab pos="4013200" algn="l"/>
                <a:tab pos="5816600" algn="l"/>
              </a:tabLst>
            </a:pP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ц</a:t>
            </a:r>
            <a:r>
              <a:rPr sz="2400" b="1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400" b="1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4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40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рал</a:t>
            </a:r>
            <a:r>
              <a:rPr sz="2400" b="1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з</a:t>
            </a:r>
            <a:r>
              <a:rPr sz="240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40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4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нн</a:t>
            </a:r>
            <a:r>
              <a:rPr sz="2400" b="1" i="1" spc="-135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м	</a:t>
            </a:r>
            <a:r>
              <a:rPr sz="240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ар</a:t>
            </a:r>
            <a:r>
              <a:rPr sz="2400" b="1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б</a:t>
            </a:r>
            <a:r>
              <a:rPr sz="2400" b="1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4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400" b="1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ра</a:t>
            </a:r>
            <a:r>
              <a:rPr sz="2400" b="1" i="1" spc="-85" dirty="0">
                <a:solidFill>
                  <a:srgbClr val="0000FF"/>
                </a:solidFill>
                <a:latin typeface="Times New Roman"/>
                <a:cs typeface="Times New Roman"/>
              </a:rPr>
              <a:t>ж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2258" y="1175639"/>
            <a:ext cx="102996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системе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843" y="1175639"/>
            <a:ext cx="10388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имеется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1541653"/>
            <a:ext cx="8483600" cy="301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специальное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устройство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— </a:t>
            </a:r>
            <a:r>
              <a:rPr sz="2400" b="1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центральный арбитр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— 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ответственное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за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предоставление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доступа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к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шине 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только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одному 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из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запросивших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ведущих.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Это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устройство, называемое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иногда </a:t>
            </a:r>
            <a:r>
              <a:rPr sz="24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центральным  </a:t>
            </a:r>
            <a:r>
              <a:rPr sz="2400" b="1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контроллером </a:t>
            </a:r>
            <a:r>
              <a:rPr sz="24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шины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может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быть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самостоятельным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модулем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или 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частью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ЦП.</a:t>
            </a:r>
            <a:endParaRPr sz="24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ct val="100000"/>
              </a:lnSpc>
              <a:spcBef>
                <a:spcPts val="300"/>
              </a:spcBef>
            </a:pPr>
            <a:r>
              <a:rPr sz="2400" spc="-20" dirty="0">
                <a:latin typeface="Times New Roman"/>
                <a:cs typeface="Times New Roman"/>
              </a:rPr>
              <a:t>Наличие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20" dirty="0">
                <a:latin typeface="Times New Roman"/>
                <a:cs typeface="Times New Roman"/>
              </a:rPr>
              <a:t>шине </a:t>
            </a:r>
            <a:r>
              <a:rPr sz="2400" spc="-55" dirty="0">
                <a:latin typeface="Times New Roman"/>
                <a:cs typeface="Times New Roman"/>
              </a:rPr>
              <a:t>только </a:t>
            </a:r>
            <a:r>
              <a:rPr sz="2400" spc="-45" dirty="0">
                <a:latin typeface="Times New Roman"/>
                <a:cs typeface="Times New Roman"/>
              </a:rPr>
              <a:t>одного </a:t>
            </a:r>
            <a:r>
              <a:rPr sz="2400" spc="-20" dirty="0">
                <a:latin typeface="Times New Roman"/>
                <a:cs typeface="Times New Roman"/>
              </a:rPr>
              <a:t>арбитра </a:t>
            </a:r>
            <a:r>
              <a:rPr sz="2400" spc="-55" dirty="0">
                <a:latin typeface="Times New Roman"/>
                <a:cs typeface="Times New Roman"/>
              </a:rPr>
              <a:t>означает, </a:t>
            </a:r>
            <a:r>
              <a:rPr sz="2400" spc="-35" dirty="0">
                <a:latin typeface="Times New Roman"/>
                <a:cs typeface="Times New Roman"/>
              </a:rPr>
              <a:t>что </a:t>
            </a:r>
            <a:r>
              <a:rPr sz="2400" spc="-5" dirty="0">
                <a:latin typeface="Times New Roman"/>
                <a:cs typeface="Times New Roman"/>
              </a:rPr>
              <a:t>в  </a:t>
            </a:r>
            <a:r>
              <a:rPr sz="2400" spc="-25" dirty="0">
                <a:latin typeface="Times New Roman"/>
                <a:cs typeface="Times New Roman"/>
              </a:rPr>
              <a:t>централизованной </a:t>
            </a:r>
            <a:r>
              <a:rPr sz="2400" spc="-40" dirty="0">
                <a:latin typeface="Times New Roman"/>
                <a:cs typeface="Times New Roman"/>
              </a:rPr>
              <a:t>схеме </a:t>
            </a:r>
            <a:r>
              <a:rPr sz="2400" spc="-20" dirty="0">
                <a:latin typeface="Times New Roman"/>
                <a:cs typeface="Times New Roman"/>
              </a:rPr>
              <a:t>имеется </a:t>
            </a:r>
            <a:r>
              <a:rPr sz="2400" spc="-30" dirty="0">
                <a:latin typeface="Times New Roman"/>
                <a:cs typeface="Times New Roman"/>
              </a:rPr>
              <a:t>единственная </a:t>
            </a:r>
            <a:r>
              <a:rPr sz="2400" spc="-50" dirty="0">
                <a:latin typeface="Times New Roman"/>
                <a:cs typeface="Times New Roman"/>
              </a:rPr>
              <a:t>точка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отказа.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69951"/>
            <a:ext cx="862901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В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зависимости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от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того,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каким образом веду­щие устройства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подключены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к 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центральному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арбитру,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возможные схемы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центра­лизованного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арбитража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можно 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подразделить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параллельные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последователь­ные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351" y="2008504"/>
            <a:ext cx="687895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0050" algn="l"/>
                <a:tab pos="2111375" algn="l"/>
                <a:tab pos="3277235" algn="l"/>
                <a:tab pos="4899025" algn="l"/>
                <a:tab pos="5852160" algn="l"/>
                <a:tab pos="6752590" algn="l"/>
              </a:tabLst>
            </a:pPr>
            <a:r>
              <a:rPr sz="2000" dirty="0">
                <a:latin typeface="Times New Roman"/>
                <a:cs typeface="Times New Roman"/>
              </a:rPr>
              <a:t>В	</a:t>
            </a:r>
            <a:r>
              <a:rPr sz="2000" spc="-20" dirty="0">
                <a:latin typeface="Times New Roman"/>
                <a:cs typeface="Times New Roman"/>
              </a:rPr>
              <a:t>п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30" dirty="0">
                <a:latin typeface="Times New Roman"/>
                <a:cs typeface="Times New Roman"/>
              </a:rPr>
              <a:t>л</a:t>
            </a:r>
            <a:r>
              <a:rPr sz="2000" spc="-20" dirty="0">
                <a:latin typeface="Times New Roman"/>
                <a:cs typeface="Times New Roman"/>
              </a:rPr>
              <a:t>л</a:t>
            </a:r>
            <a:r>
              <a:rPr sz="2000" spc="-15" dirty="0">
                <a:latin typeface="Times New Roman"/>
                <a:cs typeface="Times New Roman"/>
              </a:rPr>
              <a:t>е</a:t>
            </a:r>
            <a:r>
              <a:rPr sz="2000" spc="-30" dirty="0">
                <a:latin typeface="Times New Roman"/>
                <a:cs typeface="Times New Roman"/>
              </a:rPr>
              <a:t>л</a:t>
            </a:r>
            <a:r>
              <a:rPr sz="2000" spc="-15" dirty="0">
                <a:latin typeface="Times New Roman"/>
                <a:cs typeface="Times New Roman"/>
              </a:rPr>
              <a:t>ь</a:t>
            </a:r>
            <a:r>
              <a:rPr sz="2000" spc="-30" dirty="0">
                <a:latin typeface="Times New Roman"/>
                <a:cs typeface="Times New Roman"/>
              </a:rPr>
              <a:t>н</a:t>
            </a:r>
            <a:r>
              <a:rPr sz="2000" spc="-5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	</a:t>
            </a:r>
            <a:r>
              <a:rPr sz="2000" spc="-50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-30" dirty="0">
                <a:latin typeface="Times New Roman"/>
                <a:cs typeface="Times New Roman"/>
              </a:rPr>
              <a:t>и</a:t>
            </a:r>
            <a:r>
              <a:rPr sz="2000" spc="-15" dirty="0">
                <a:latin typeface="Times New Roman"/>
                <a:cs typeface="Times New Roman"/>
              </a:rPr>
              <a:t>а</a:t>
            </a:r>
            <a:r>
              <a:rPr sz="2000" spc="-30" dirty="0">
                <a:latin typeface="Times New Roman"/>
                <a:cs typeface="Times New Roman"/>
              </a:rPr>
              <a:t>н</a:t>
            </a:r>
            <a:r>
              <a:rPr sz="2000" spc="-25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е	</a:t>
            </a:r>
            <a:r>
              <a:rPr sz="2000" spc="-20" dirty="0">
                <a:latin typeface="Times New Roman"/>
                <a:cs typeface="Times New Roman"/>
              </a:rPr>
              <a:t>ц</a:t>
            </a:r>
            <a:r>
              <a:rPr sz="2000" spc="-30" dirty="0">
                <a:latin typeface="Times New Roman"/>
                <a:cs typeface="Times New Roman"/>
              </a:rPr>
              <a:t>е</a:t>
            </a:r>
            <a:r>
              <a:rPr sz="2000" spc="-20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т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30" dirty="0">
                <a:latin typeface="Times New Roman"/>
                <a:cs typeface="Times New Roman"/>
              </a:rPr>
              <a:t>л</a:t>
            </a:r>
            <a:r>
              <a:rPr sz="2000" spc="-15" dirty="0">
                <a:latin typeface="Times New Roman"/>
                <a:cs typeface="Times New Roman"/>
              </a:rPr>
              <a:t>ь</a:t>
            </a:r>
            <a:r>
              <a:rPr sz="2000" spc="-20" dirty="0">
                <a:latin typeface="Times New Roman"/>
                <a:cs typeface="Times New Roman"/>
              </a:rPr>
              <a:t>н</a:t>
            </a:r>
            <a:r>
              <a:rPr sz="2000" spc="-15" dirty="0">
                <a:latin typeface="Times New Roman"/>
                <a:cs typeface="Times New Roman"/>
              </a:rPr>
              <a:t>ы</a:t>
            </a:r>
            <a:r>
              <a:rPr sz="2000" dirty="0">
                <a:latin typeface="Times New Roman"/>
                <a:cs typeface="Times New Roman"/>
              </a:rPr>
              <a:t>й	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-25" dirty="0">
                <a:latin typeface="Times New Roman"/>
                <a:cs typeface="Times New Roman"/>
              </a:rPr>
              <a:t>б</a:t>
            </a:r>
            <a:r>
              <a:rPr sz="2000" spc="-3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тр	</a:t>
            </a:r>
            <a:r>
              <a:rPr sz="2000" spc="-30" dirty="0">
                <a:latin typeface="Times New Roman"/>
                <a:cs typeface="Times New Roman"/>
              </a:rPr>
              <a:t>с</a:t>
            </a:r>
            <a:r>
              <a:rPr sz="2000" spc="-50" dirty="0">
                <a:latin typeface="Times New Roman"/>
                <a:cs typeface="Times New Roman"/>
              </a:rPr>
              <a:t>в</a:t>
            </a:r>
            <a:r>
              <a:rPr sz="2000" spc="-25" dirty="0">
                <a:latin typeface="Times New Roman"/>
                <a:cs typeface="Times New Roman"/>
              </a:rPr>
              <a:t>яз</a:t>
            </a:r>
            <a:r>
              <a:rPr sz="2000" spc="-1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н	с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313304"/>
            <a:ext cx="73285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7239" algn="l"/>
                <a:tab pos="3268345" algn="l"/>
                <a:tab pos="5498465" algn="l"/>
              </a:tabLst>
            </a:pPr>
            <a:r>
              <a:rPr sz="2000" spc="-25" dirty="0">
                <a:latin typeface="Times New Roman"/>
                <a:cs typeface="Times New Roman"/>
              </a:rPr>
              <a:t>потенциаль­ным	</a:t>
            </a:r>
            <a:r>
              <a:rPr sz="2000" spc="-30" dirty="0">
                <a:latin typeface="Times New Roman"/>
                <a:cs typeface="Times New Roman"/>
              </a:rPr>
              <a:t>ведущим	</a:t>
            </a:r>
            <a:r>
              <a:rPr sz="2000" spc="-25" dirty="0">
                <a:latin typeface="Times New Roman"/>
                <a:cs typeface="Times New Roman"/>
              </a:rPr>
              <a:t>индивидуальными	</a:t>
            </a:r>
            <a:r>
              <a:rPr sz="2000" spc="-35" dirty="0">
                <a:latin typeface="Times New Roman"/>
                <a:cs typeface="Times New Roman"/>
              </a:rPr>
              <a:t>двухпроводными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596" y="2008504"/>
            <a:ext cx="106172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</a:pPr>
            <a:r>
              <a:rPr sz="2000" spc="-65" dirty="0">
                <a:latin typeface="Times New Roman"/>
                <a:cs typeface="Times New Roman"/>
              </a:rPr>
              <a:t>к</a:t>
            </a:r>
            <a:r>
              <a:rPr sz="2000" spc="-15" dirty="0">
                <a:latin typeface="Times New Roman"/>
                <a:cs typeface="Times New Roman"/>
              </a:rPr>
              <a:t>а</a:t>
            </a:r>
            <a:r>
              <a:rPr sz="2000" spc="-30" dirty="0">
                <a:latin typeface="Times New Roman"/>
                <a:cs typeface="Times New Roman"/>
              </a:rPr>
              <a:t>ж</a:t>
            </a:r>
            <a:r>
              <a:rPr sz="2000" spc="-15" dirty="0">
                <a:latin typeface="Times New Roman"/>
                <a:cs typeface="Times New Roman"/>
              </a:rPr>
              <a:t>д</a:t>
            </a:r>
            <a:r>
              <a:rPr sz="2000" spc="-30" dirty="0">
                <a:latin typeface="Times New Roman"/>
                <a:cs typeface="Times New Roman"/>
              </a:rPr>
              <a:t>ы</a:t>
            </a:r>
            <a:r>
              <a:rPr sz="2000" dirty="0">
                <a:latin typeface="Times New Roman"/>
                <a:cs typeface="Times New Roman"/>
              </a:rPr>
              <a:t>м  </a:t>
            </a:r>
            <a:r>
              <a:rPr sz="2000" spc="-15" dirty="0">
                <a:latin typeface="Times New Roman"/>
                <a:cs typeface="Times New Roman"/>
              </a:rPr>
              <a:t>т</a:t>
            </a:r>
            <a:r>
              <a:rPr sz="2000" spc="-20" dirty="0">
                <a:latin typeface="Times New Roman"/>
                <a:cs typeface="Times New Roman"/>
              </a:rPr>
              <a:t>р</a:t>
            </a:r>
            <a:r>
              <a:rPr sz="2000" spc="-30" dirty="0">
                <a:latin typeface="Times New Roman"/>
                <a:cs typeface="Times New Roman"/>
              </a:rPr>
              <a:t>а</a:t>
            </a:r>
            <a:r>
              <a:rPr sz="2000" spc="-5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т</a:t>
            </a:r>
            <a:r>
              <a:rPr sz="2000" spc="-40" dirty="0">
                <a:latin typeface="Times New Roman"/>
                <a:cs typeface="Times New Roman"/>
              </a:rPr>
              <a:t>а</a:t>
            </a:r>
            <a:r>
              <a:rPr sz="2000" spc="-20" dirty="0">
                <a:latin typeface="Times New Roman"/>
                <a:cs typeface="Times New Roman"/>
              </a:rPr>
              <a:t>м</a:t>
            </a:r>
            <a:r>
              <a:rPr sz="2000" spc="-25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2618485"/>
            <a:ext cx="862774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Поскольку </a:t>
            </a:r>
            <a:r>
              <a:rPr sz="2000" spc="-20" dirty="0">
                <a:latin typeface="Times New Roman"/>
                <a:cs typeface="Times New Roman"/>
              </a:rPr>
              <a:t>запросы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-25" dirty="0">
                <a:latin typeface="Times New Roman"/>
                <a:cs typeface="Times New Roman"/>
              </a:rPr>
              <a:t>центральному арбитру могут поступать независимо </a:t>
            </a:r>
            <a:r>
              <a:rPr sz="2000" dirty="0">
                <a:latin typeface="Times New Roman"/>
                <a:cs typeface="Times New Roman"/>
              </a:rPr>
              <a:t>и  </a:t>
            </a:r>
            <a:r>
              <a:rPr sz="2000" spc="-25" dirty="0">
                <a:latin typeface="Times New Roman"/>
                <a:cs typeface="Times New Roman"/>
              </a:rPr>
              <a:t>параллельно, данный </a:t>
            </a:r>
            <a:r>
              <a:rPr sz="2000" spc="-20" dirty="0">
                <a:latin typeface="Times New Roman"/>
                <a:cs typeface="Times New Roman"/>
              </a:rPr>
              <a:t>вид </a:t>
            </a:r>
            <a:r>
              <a:rPr sz="2000" spc="-30" dirty="0">
                <a:latin typeface="Times New Roman"/>
                <a:cs typeface="Times New Roman"/>
              </a:rPr>
              <a:t>арбитража </a:t>
            </a:r>
            <a:r>
              <a:rPr sz="2000" spc="-35" dirty="0">
                <a:latin typeface="Times New Roman"/>
                <a:cs typeface="Times New Roman"/>
              </a:rPr>
              <a:t>называют </a:t>
            </a:r>
            <a:r>
              <a:rPr sz="2000" i="1" spc="-30" dirty="0">
                <a:latin typeface="Times New Roman"/>
                <a:cs typeface="Times New Roman"/>
              </a:rPr>
              <a:t>централизованным </a:t>
            </a:r>
            <a:r>
              <a:rPr sz="2000" i="1" spc="-35" dirty="0">
                <a:latin typeface="Times New Roman"/>
                <a:cs typeface="Times New Roman"/>
              </a:rPr>
              <a:t>параллельным  </a:t>
            </a:r>
            <a:r>
              <a:rPr sz="2000" i="1" spc="-40" dirty="0">
                <a:latin typeface="Times New Roman"/>
                <a:cs typeface="Times New Roman"/>
              </a:rPr>
              <a:t>арбитражем </a:t>
            </a:r>
            <a:r>
              <a:rPr sz="2000" spc="-25" dirty="0">
                <a:latin typeface="Times New Roman"/>
                <a:cs typeface="Times New Roman"/>
              </a:rPr>
              <a:t>или </a:t>
            </a:r>
            <a:r>
              <a:rPr sz="2000" i="1" spc="-30" dirty="0">
                <a:latin typeface="Times New Roman"/>
                <a:cs typeface="Times New Roman"/>
              </a:rPr>
              <a:t>центра­лизованным </a:t>
            </a:r>
            <a:r>
              <a:rPr sz="2000" i="1" spc="-40" dirty="0">
                <a:latin typeface="Times New Roman"/>
                <a:cs typeface="Times New Roman"/>
              </a:rPr>
              <a:t>арбитражем </a:t>
            </a:r>
            <a:r>
              <a:rPr sz="2000" i="1" spc="-35" dirty="0">
                <a:latin typeface="Times New Roman"/>
                <a:cs typeface="Times New Roman"/>
              </a:rPr>
              <a:t>независимых</a:t>
            </a:r>
            <a:r>
              <a:rPr sz="2000" i="1" spc="-315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запросов.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648" y="3646871"/>
            <a:ext cx="5510022" cy="321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947" y="279405"/>
            <a:ext cx="640524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240" marR="5080" indent="-1272540">
              <a:lnSpc>
                <a:spcPct val="124200"/>
              </a:lnSpc>
            </a:pP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 параллельный арбитраж 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(достоинства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недостатки)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546733"/>
            <a:ext cx="65830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1215" algn="l"/>
                <a:tab pos="3006090" algn="l"/>
                <a:tab pos="4704080" algn="l"/>
                <a:tab pos="5975350" algn="l"/>
              </a:tabLst>
            </a:pP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С</a:t>
            </a:r>
            <a:r>
              <a:rPr sz="2000" spc="-80" dirty="0">
                <a:solidFill>
                  <a:srgbClr val="C00000"/>
                </a:solidFill>
                <a:latin typeface="Times New Roman"/>
                <a:cs typeface="Times New Roman"/>
              </a:rPr>
              <a:t>х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е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м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а	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цен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т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р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а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ли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з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о</a:t>
            </a:r>
            <a:r>
              <a:rPr sz="2000" spc="-60" dirty="0">
                <a:solidFill>
                  <a:srgbClr val="C00000"/>
                </a:solidFill>
                <a:latin typeface="Times New Roman"/>
                <a:cs typeface="Times New Roman"/>
              </a:rPr>
              <a:t>в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а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н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н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о</a:t>
            </a:r>
            <a:r>
              <a:rPr sz="2000" spc="-95" dirty="0">
                <a:solidFill>
                  <a:srgbClr val="C00000"/>
                </a:solidFill>
                <a:latin typeface="Times New Roman"/>
                <a:cs typeface="Times New Roman"/>
              </a:rPr>
              <a:t>г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о	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па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ра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лл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е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л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ь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н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о</a:t>
            </a:r>
            <a:r>
              <a:rPr sz="2000" spc="-95" dirty="0">
                <a:solidFill>
                  <a:srgbClr val="C00000"/>
                </a:solidFill>
                <a:latin typeface="Times New Roman"/>
                <a:cs typeface="Times New Roman"/>
              </a:rPr>
              <a:t>г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о	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а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р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би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т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р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аж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а	</a:t>
            </a:r>
            <a:r>
              <a:rPr sz="2000" spc="-95" dirty="0">
                <a:solidFill>
                  <a:srgbClr val="C00000"/>
                </a:solidFill>
                <a:latin typeface="Times New Roman"/>
                <a:cs typeface="Times New Roman"/>
              </a:rPr>
              <a:t>о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чен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ь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851533"/>
            <a:ext cx="631444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7830" algn="l"/>
                <a:tab pos="3319779" algn="l"/>
                <a:tab pos="4906645" algn="l"/>
              </a:tabLst>
            </a:pP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ста­тических	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приоритетов	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допускается	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использовать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3141" y="1546733"/>
            <a:ext cx="2040889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985">
              <a:lnSpc>
                <a:spcPct val="100000"/>
              </a:lnSpc>
              <a:tabLst>
                <a:tab pos="891540" algn="l"/>
                <a:tab pos="1024255" algn="l"/>
                <a:tab pos="1306195" algn="l"/>
              </a:tabLst>
            </a:pP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г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иб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к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а	—	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в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м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е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с</a:t>
            </a:r>
            <a:r>
              <a:rPr sz="2000" spc="-65" dirty="0">
                <a:solidFill>
                  <a:srgbClr val="C00000"/>
                </a:solidFill>
                <a:latin typeface="Times New Roman"/>
                <a:cs typeface="Times New Roman"/>
              </a:rPr>
              <a:t>т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о 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л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ю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б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ы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е		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в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а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р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иан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т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2156333"/>
            <a:ext cx="8626475" cy="3427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динамической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смены</a:t>
            </a:r>
            <a:r>
              <a:rPr sz="2000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приоритетов.</a:t>
            </a: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Благодаря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наличию прямых связей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между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центральным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ар­битром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и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ведущими 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схема 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обладает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высоким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быстродействием, 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однако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именно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непосредственные 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связи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становятся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причиной повышенной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стоимости</a:t>
            </a:r>
            <a:r>
              <a:rPr sz="2000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реализа­ции.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11430">
              <a:lnSpc>
                <a:spcPct val="102000"/>
              </a:lnSpc>
              <a:tabLst>
                <a:tab pos="1079500" algn="l"/>
                <a:tab pos="2783840" algn="l"/>
                <a:tab pos="3612515" algn="l"/>
                <a:tab pos="4745355" algn="l"/>
                <a:tab pos="5350510" algn="l"/>
                <a:tab pos="7040880" algn="l"/>
                <a:tab pos="8366759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В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параллельных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схемах 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затруднено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подключение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дополнительных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устройств. 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б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ч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о	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аль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чи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о	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щ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х	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п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	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п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лл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ль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000" spc="-7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м	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б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70" dirty="0">
                <a:solidFill>
                  <a:srgbClr val="0000FF"/>
                </a:solidFill>
                <a:latin typeface="Times New Roman"/>
                <a:cs typeface="Times New Roman"/>
              </a:rPr>
              <a:t>ж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е	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не 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превыша­ет</a:t>
            </a:r>
            <a:r>
              <a:rPr sz="20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восьми.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У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схемы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есть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еще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один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существенный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недостаток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—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сигналы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запроса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 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подтверждения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присутствуют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только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индивидуальных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линиях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не  появля­ются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на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общих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линиях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шины, 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что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затрудняет</a:t>
            </a:r>
            <a:r>
              <a:rPr sz="20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диагностику.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366" y="260604"/>
            <a:ext cx="8568944" cy="521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0455" y="5699658"/>
            <a:ext cx="7409815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Эволюция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структур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взаимосвязей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10" dirty="0">
                <a:latin typeface="Times New Roman"/>
                <a:cs typeface="Times New Roman"/>
              </a:rPr>
              <a:t>(ЦП </a:t>
            </a:r>
            <a:r>
              <a:rPr sz="2000" dirty="0">
                <a:latin typeface="Times New Roman"/>
                <a:cs typeface="Times New Roman"/>
              </a:rPr>
              <a:t>— </a:t>
            </a:r>
            <a:r>
              <a:rPr sz="2000" spc="10" dirty="0">
                <a:latin typeface="Times New Roman"/>
                <a:cs typeface="Times New Roman"/>
              </a:rPr>
              <a:t>центральный </a:t>
            </a:r>
            <a:r>
              <a:rPr sz="2000" spc="15" dirty="0">
                <a:latin typeface="Times New Roman"/>
                <a:cs typeface="Times New Roman"/>
              </a:rPr>
              <a:t>процессор, </a:t>
            </a:r>
            <a:r>
              <a:rPr sz="2000" spc="10" dirty="0">
                <a:latin typeface="Times New Roman"/>
                <a:cs typeface="Times New Roman"/>
              </a:rPr>
              <a:t>ПАМ </a:t>
            </a:r>
            <a:r>
              <a:rPr sz="2000" dirty="0">
                <a:latin typeface="Times New Roman"/>
                <a:cs typeface="Times New Roman"/>
              </a:rPr>
              <a:t>— </a:t>
            </a:r>
            <a:r>
              <a:rPr sz="2000" spc="-15" dirty="0">
                <a:latin typeface="Times New Roman"/>
                <a:cs typeface="Times New Roman"/>
              </a:rPr>
              <a:t>модуль </a:t>
            </a:r>
            <a:r>
              <a:rPr sz="2000" spc="15" dirty="0">
                <a:latin typeface="Times New Roman"/>
                <a:cs typeface="Times New Roman"/>
              </a:rPr>
              <a:t>основной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памяти,</a:t>
            </a:r>
            <a:endParaRPr sz="20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МВВ — </a:t>
            </a:r>
            <a:r>
              <a:rPr sz="2000" spc="-15" dirty="0">
                <a:latin typeface="Times New Roman"/>
                <a:cs typeface="Times New Roman"/>
              </a:rPr>
              <a:t>модуль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ввода/вывода)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69951"/>
            <a:ext cx="4387850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tabLst>
                <a:tab pos="859790" algn="l"/>
                <a:tab pos="3048635" algn="l"/>
                <a:tab pos="400748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В	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</a:t>
            </a:r>
            <a:r>
              <a:rPr sz="2000" spc="4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сл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ь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х	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000" spc="-70" dirty="0">
                <a:solidFill>
                  <a:srgbClr val="0000FF"/>
                </a:solidFill>
                <a:latin typeface="Times New Roman"/>
                <a:cs typeface="Times New Roman"/>
              </a:rPr>
              <a:t>х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м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х	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л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7971" y="1017651"/>
            <a:ext cx="11671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ы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д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ел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е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н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и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6522" y="1017651"/>
            <a:ext cx="118745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1085" algn="l"/>
              </a:tabLst>
            </a:pP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з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а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о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са	с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5141" y="1017651"/>
            <a:ext cx="12827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наивысшим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322704"/>
            <a:ext cx="8634095" cy="306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</a:pP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приоритетом используется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один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из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сигналов,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поочередно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проходя­щий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через 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цепочку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ведущих,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чем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объясняется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другое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название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— </a:t>
            </a:r>
            <a:r>
              <a:rPr sz="20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цепочечный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или  </a:t>
            </a:r>
            <a:r>
              <a:rPr sz="20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гирляндный </a:t>
            </a:r>
            <a:r>
              <a:rPr sz="20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r>
              <a:rPr sz="20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5" dirty="0">
                <a:latin typeface="Times New Roman"/>
                <a:cs typeface="Times New Roman"/>
              </a:rPr>
              <a:t>дальнейшем </a:t>
            </a:r>
            <a:r>
              <a:rPr sz="2000" spc="-75" dirty="0">
                <a:latin typeface="Times New Roman"/>
                <a:cs typeface="Times New Roman"/>
              </a:rPr>
              <a:t>будем </a:t>
            </a:r>
            <a:r>
              <a:rPr sz="2000" spc="-45" dirty="0">
                <a:latin typeface="Times New Roman"/>
                <a:cs typeface="Times New Roman"/>
              </a:rPr>
              <a:t>полагать, </a:t>
            </a:r>
            <a:r>
              <a:rPr sz="2000" spc="-40" dirty="0">
                <a:latin typeface="Times New Roman"/>
                <a:cs typeface="Times New Roman"/>
              </a:rPr>
              <a:t>что </a:t>
            </a:r>
            <a:r>
              <a:rPr sz="2000" spc="-35" dirty="0">
                <a:latin typeface="Times New Roman"/>
                <a:cs typeface="Times New Roman"/>
              </a:rPr>
              <a:t>уровни </a:t>
            </a:r>
            <a:r>
              <a:rPr sz="2000" spc="-30" dirty="0">
                <a:latin typeface="Times New Roman"/>
                <a:cs typeface="Times New Roman"/>
              </a:rPr>
              <a:t>приоритета  ве­дущих </a:t>
            </a:r>
            <a:r>
              <a:rPr sz="2000" spc="-20" dirty="0">
                <a:latin typeface="Times New Roman"/>
                <a:cs typeface="Times New Roman"/>
              </a:rPr>
              <a:t>устройств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40" dirty="0">
                <a:latin typeface="Times New Roman"/>
                <a:cs typeface="Times New Roman"/>
              </a:rPr>
              <a:t>цепочке </a:t>
            </a:r>
            <a:r>
              <a:rPr sz="2000" spc="-25" dirty="0">
                <a:latin typeface="Times New Roman"/>
                <a:cs typeface="Times New Roman"/>
              </a:rPr>
              <a:t>понижаются </a:t>
            </a:r>
            <a:r>
              <a:rPr sz="2000" spc="-30" dirty="0">
                <a:latin typeface="Times New Roman"/>
                <a:cs typeface="Times New Roman"/>
              </a:rPr>
              <a:t>слева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направо.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15" dirty="0">
                <a:latin typeface="Times New Roman"/>
                <a:cs typeface="Times New Roman"/>
              </a:rPr>
              <a:t>зависимости </a:t>
            </a:r>
            <a:r>
              <a:rPr sz="2000" spc="-25" dirty="0">
                <a:latin typeface="Times New Roman"/>
                <a:cs typeface="Times New Roman"/>
              </a:rPr>
              <a:t>от </a:t>
            </a:r>
            <a:r>
              <a:rPr sz="2000" spc="-35" dirty="0">
                <a:latin typeface="Times New Roman"/>
                <a:cs typeface="Times New Roman"/>
              </a:rPr>
              <a:t>того, </a:t>
            </a:r>
            <a:r>
              <a:rPr sz="2000" spc="-45" dirty="0">
                <a:latin typeface="Times New Roman"/>
                <a:cs typeface="Times New Roman"/>
              </a:rPr>
              <a:t>какой </a:t>
            </a:r>
            <a:r>
              <a:rPr sz="2000" spc="-15" dirty="0">
                <a:latin typeface="Times New Roman"/>
                <a:cs typeface="Times New Roman"/>
              </a:rPr>
              <a:t>из </a:t>
            </a:r>
            <a:r>
              <a:rPr sz="2000" spc="-20" dirty="0">
                <a:latin typeface="Times New Roman"/>
                <a:cs typeface="Times New Roman"/>
              </a:rPr>
              <a:t>сигналов </a:t>
            </a:r>
            <a:r>
              <a:rPr sz="2000" spc="-30" dirty="0">
                <a:latin typeface="Times New Roman"/>
                <a:cs typeface="Times New Roman"/>
              </a:rPr>
              <a:t>используется </a:t>
            </a:r>
            <a:r>
              <a:rPr sz="2000" spc="-15" dirty="0">
                <a:latin typeface="Times New Roman"/>
                <a:cs typeface="Times New Roman"/>
              </a:rPr>
              <a:t>для </a:t>
            </a:r>
            <a:r>
              <a:rPr sz="2000" spc="-20" dirty="0">
                <a:latin typeface="Times New Roman"/>
                <a:cs typeface="Times New Roman"/>
              </a:rPr>
              <a:t>целей  арбитража, </a:t>
            </a:r>
            <a:r>
              <a:rPr sz="2000" spc="-35" dirty="0">
                <a:latin typeface="Times New Roman"/>
                <a:cs typeface="Times New Roman"/>
              </a:rPr>
              <a:t>различают </a:t>
            </a:r>
            <a:r>
              <a:rPr sz="2000" spc="-15" dirty="0">
                <a:latin typeface="Times New Roman"/>
                <a:cs typeface="Times New Roman"/>
              </a:rPr>
              <a:t>три </a:t>
            </a:r>
            <a:r>
              <a:rPr sz="2000" spc="-25" dirty="0">
                <a:latin typeface="Times New Roman"/>
                <a:cs typeface="Times New Roman"/>
              </a:rPr>
              <a:t>основных типа </a:t>
            </a:r>
            <a:r>
              <a:rPr sz="2000" spc="-45" dirty="0">
                <a:latin typeface="Times New Roman"/>
                <a:cs typeface="Times New Roman"/>
              </a:rPr>
              <a:t>схем </a:t>
            </a:r>
            <a:r>
              <a:rPr sz="2000" spc="-50" dirty="0">
                <a:latin typeface="Times New Roman"/>
                <a:cs typeface="Times New Roman"/>
              </a:rPr>
              <a:t>цепочечного </a:t>
            </a:r>
            <a:r>
              <a:rPr sz="2000" spc="-35" dirty="0">
                <a:latin typeface="Times New Roman"/>
                <a:cs typeface="Times New Roman"/>
              </a:rPr>
              <a:t>арбитража: </a:t>
            </a:r>
            <a:r>
              <a:rPr sz="2000" dirty="0">
                <a:latin typeface="Times New Roman"/>
                <a:cs typeface="Times New Roman"/>
              </a:rPr>
              <a:t>с  </a:t>
            </a:r>
            <a:r>
              <a:rPr sz="2000" spc="-50" dirty="0">
                <a:latin typeface="Times New Roman"/>
                <a:cs typeface="Times New Roman"/>
              </a:rPr>
              <a:t>цепочкой </a:t>
            </a:r>
            <a:r>
              <a:rPr sz="2000" spc="-25" dirty="0">
                <a:latin typeface="Times New Roman"/>
                <a:cs typeface="Times New Roman"/>
              </a:rPr>
              <a:t>для </a:t>
            </a:r>
            <a:r>
              <a:rPr sz="2000" spc="-35" dirty="0">
                <a:latin typeface="Times New Roman"/>
                <a:cs typeface="Times New Roman"/>
              </a:rPr>
              <a:t>сигна­ла </a:t>
            </a:r>
            <a:r>
              <a:rPr sz="2000" spc="-40" dirty="0">
                <a:latin typeface="Times New Roman"/>
                <a:cs typeface="Times New Roman"/>
              </a:rPr>
              <a:t>предоставления </a:t>
            </a:r>
            <a:r>
              <a:rPr sz="2000" spc="-35" dirty="0">
                <a:latin typeface="Times New Roman"/>
                <a:cs typeface="Times New Roman"/>
              </a:rPr>
              <a:t>шины, </a:t>
            </a:r>
            <a:r>
              <a:rPr sz="2000" dirty="0">
                <a:latin typeface="Times New Roman"/>
                <a:cs typeface="Times New Roman"/>
              </a:rPr>
              <a:t>с </a:t>
            </a:r>
            <a:r>
              <a:rPr sz="2000" spc="-60" dirty="0">
                <a:latin typeface="Times New Roman"/>
                <a:cs typeface="Times New Roman"/>
              </a:rPr>
              <a:t>цепочкой </a:t>
            </a:r>
            <a:r>
              <a:rPr sz="2000" spc="-25" dirty="0">
                <a:latin typeface="Times New Roman"/>
                <a:cs typeface="Times New Roman"/>
              </a:rPr>
              <a:t>для </a:t>
            </a:r>
            <a:r>
              <a:rPr sz="2000" spc="-35" dirty="0">
                <a:latin typeface="Times New Roman"/>
                <a:cs typeface="Times New Roman"/>
              </a:rPr>
              <a:t>сигнала </a:t>
            </a:r>
            <a:r>
              <a:rPr sz="2000" spc="-30" dirty="0">
                <a:latin typeface="Times New Roman"/>
                <a:cs typeface="Times New Roman"/>
              </a:rPr>
              <a:t>запроса  шины </a:t>
            </a:r>
            <a:r>
              <a:rPr sz="2000" spc="-35" dirty="0">
                <a:latin typeface="Times New Roman"/>
                <a:cs typeface="Times New Roman"/>
              </a:rPr>
              <a:t>(ЗШ) </a:t>
            </a:r>
            <a:r>
              <a:rPr sz="2000" dirty="0">
                <a:latin typeface="Times New Roman"/>
                <a:cs typeface="Times New Roman"/>
              </a:rPr>
              <a:t>и с </a:t>
            </a:r>
            <a:r>
              <a:rPr sz="2000" spc="-60" dirty="0">
                <a:latin typeface="Times New Roman"/>
                <a:cs typeface="Times New Roman"/>
              </a:rPr>
              <a:t>цепочкой </a:t>
            </a:r>
            <a:r>
              <a:rPr sz="2000" spc="-25" dirty="0">
                <a:latin typeface="Times New Roman"/>
                <a:cs typeface="Times New Roman"/>
              </a:rPr>
              <a:t>для </a:t>
            </a:r>
            <a:r>
              <a:rPr sz="2000" spc="-35" dirty="0">
                <a:latin typeface="Times New Roman"/>
                <a:cs typeface="Times New Roman"/>
              </a:rPr>
              <a:t>дополнительного </a:t>
            </a:r>
            <a:r>
              <a:rPr sz="2000" spc="-25" dirty="0">
                <a:latin typeface="Times New Roman"/>
                <a:cs typeface="Times New Roman"/>
              </a:rPr>
              <a:t>сигнала </a:t>
            </a:r>
            <a:r>
              <a:rPr sz="2000" spc="-30" dirty="0">
                <a:latin typeface="Times New Roman"/>
                <a:cs typeface="Times New Roman"/>
              </a:rPr>
              <a:t>разрешения (РШ).  </a:t>
            </a:r>
            <a:r>
              <a:rPr sz="2000" spc="-35" dirty="0">
                <a:latin typeface="Times New Roman"/>
                <a:cs typeface="Times New Roman"/>
              </a:rPr>
              <a:t>Наиболее </a:t>
            </a:r>
            <a:r>
              <a:rPr sz="2000" spc="-30" dirty="0">
                <a:latin typeface="Times New Roman"/>
                <a:cs typeface="Times New Roman"/>
              </a:rPr>
              <a:t>распространена </a:t>
            </a:r>
            <a:r>
              <a:rPr sz="2000" spc="-45" dirty="0">
                <a:latin typeface="Times New Roman"/>
                <a:cs typeface="Times New Roman"/>
              </a:rPr>
              <a:t>схема </a:t>
            </a:r>
            <a:r>
              <a:rPr sz="2000" i="1" spc="-30" dirty="0">
                <a:latin typeface="Times New Roman"/>
                <a:cs typeface="Times New Roman"/>
              </a:rPr>
              <a:t>цепочки </a:t>
            </a:r>
            <a:r>
              <a:rPr sz="2000" i="1" spc="-25" dirty="0">
                <a:latin typeface="Times New Roman"/>
                <a:cs typeface="Times New Roman"/>
              </a:rPr>
              <a:t>для </a:t>
            </a:r>
            <a:r>
              <a:rPr sz="2000" i="1" spc="-30" dirty="0">
                <a:latin typeface="Times New Roman"/>
                <a:cs typeface="Times New Roman"/>
              </a:rPr>
              <a:t>сигнала</a:t>
            </a:r>
            <a:r>
              <a:rPr sz="2000" i="1" spc="-3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ПШ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532" y="4464569"/>
            <a:ext cx="7848854" cy="239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69951"/>
            <a:ext cx="8632825" cy="588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518285" algn="l"/>
                <a:tab pos="1905635" algn="l"/>
                <a:tab pos="2980055" algn="l"/>
                <a:tab pos="4635500" algn="l"/>
                <a:tab pos="5036185" algn="l"/>
                <a:tab pos="5848985" algn="l"/>
                <a:tab pos="6815455" algn="l"/>
                <a:tab pos="7599680" algn="l"/>
                <a:tab pos="8014334" algn="l"/>
              </a:tabLst>
            </a:pPr>
            <a:r>
              <a:rPr sz="2000" spc="-25" dirty="0">
                <a:latin typeface="Times New Roman"/>
                <a:cs typeface="Times New Roman"/>
              </a:rPr>
              <a:t>Запросы	</a:t>
            </a:r>
            <a:r>
              <a:rPr sz="2000" spc="-30" dirty="0">
                <a:latin typeface="Times New Roman"/>
                <a:cs typeface="Times New Roman"/>
              </a:rPr>
              <a:t>от	</a:t>
            </a:r>
            <a:r>
              <a:rPr sz="2000" spc="-35" dirty="0">
                <a:latin typeface="Times New Roman"/>
                <a:cs typeface="Times New Roman"/>
              </a:rPr>
              <a:t>ведущих	объединяются	</a:t>
            </a:r>
            <a:r>
              <a:rPr sz="2000" spc="-20" dirty="0">
                <a:latin typeface="Times New Roman"/>
                <a:cs typeface="Times New Roman"/>
              </a:rPr>
              <a:t>на	</a:t>
            </a:r>
            <a:r>
              <a:rPr sz="2000" spc="-25" dirty="0">
                <a:latin typeface="Times New Roman"/>
                <a:cs typeface="Times New Roman"/>
              </a:rPr>
              <a:t>линии	</a:t>
            </a:r>
            <a:r>
              <a:rPr sz="2000" spc="-20" dirty="0">
                <a:latin typeface="Times New Roman"/>
                <a:cs typeface="Times New Roman"/>
              </a:rPr>
              <a:t>запроса	</a:t>
            </a:r>
            <a:r>
              <a:rPr sz="2000" spc="-25" dirty="0">
                <a:latin typeface="Times New Roman"/>
                <a:cs typeface="Times New Roman"/>
              </a:rPr>
              <a:t>шины	</a:t>
            </a:r>
            <a:r>
              <a:rPr sz="2000" spc="-20" dirty="0">
                <a:latin typeface="Times New Roman"/>
                <a:cs typeface="Times New Roman"/>
              </a:rPr>
              <a:t>по	</a:t>
            </a:r>
            <a:r>
              <a:rPr sz="2000" spc="-45" dirty="0">
                <a:latin typeface="Times New Roman"/>
                <a:cs typeface="Times New Roman"/>
              </a:rPr>
              <a:t>схеме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35" dirty="0">
                <a:latin typeface="Times New Roman"/>
                <a:cs typeface="Times New Roman"/>
              </a:rPr>
              <a:t>«монтаж­ного </a:t>
            </a:r>
            <a:r>
              <a:rPr sz="2000" spc="-30" dirty="0">
                <a:latin typeface="Times New Roman"/>
                <a:cs typeface="Times New Roman"/>
              </a:rPr>
              <a:t>ИЛИ». Аналогично организована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25" dirty="0">
                <a:latin typeface="Times New Roman"/>
                <a:cs typeface="Times New Roman"/>
              </a:rPr>
              <a:t>линия, </a:t>
            </a:r>
            <a:r>
              <a:rPr sz="2000" spc="-30" dirty="0">
                <a:latin typeface="Times New Roman"/>
                <a:cs typeface="Times New Roman"/>
              </a:rPr>
              <a:t>сигнализирующая </a:t>
            </a:r>
            <a:r>
              <a:rPr sz="2000" dirty="0">
                <a:latin typeface="Times New Roman"/>
                <a:cs typeface="Times New Roman"/>
              </a:rPr>
              <a:t>о  </a:t>
            </a:r>
            <a:r>
              <a:rPr sz="2000" spc="-45" dirty="0">
                <a:latin typeface="Times New Roman"/>
                <a:cs typeface="Times New Roman"/>
              </a:rPr>
              <a:t>том, </a:t>
            </a:r>
            <a:r>
              <a:rPr sz="2000" spc="-35" dirty="0">
                <a:latin typeface="Times New Roman"/>
                <a:cs typeface="Times New Roman"/>
              </a:rPr>
              <a:t>что </a:t>
            </a:r>
            <a:r>
              <a:rPr sz="2000" spc="-20" dirty="0">
                <a:latin typeface="Times New Roman"/>
                <a:cs typeface="Times New Roman"/>
              </a:rPr>
              <a:t>шина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20" dirty="0">
                <a:latin typeface="Times New Roman"/>
                <a:cs typeface="Times New Roman"/>
              </a:rPr>
              <a:t>данный </a:t>
            </a:r>
            <a:r>
              <a:rPr sz="2000" spc="-25" dirty="0">
                <a:latin typeface="Times New Roman"/>
                <a:cs typeface="Times New Roman"/>
              </a:rPr>
              <a:t>момент </a:t>
            </a:r>
            <a:r>
              <a:rPr sz="2000" spc="-15" dirty="0">
                <a:latin typeface="Times New Roman"/>
                <a:cs typeface="Times New Roman"/>
              </a:rPr>
              <a:t>занята </a:t>
            </a:r>
            <a:r>
              <a:rPr sz="2000" spc="-35" dirty="0">
                <a:latin typeface="Times New Roman"/>
                <a:cs typeface="Times New Roman"/>
              </a:rPr>
              <a:t>одним </a:t>
            </a:r>
            <a:r>
              <a:rPr sz="2000" spc="-15" dirty="0">
                <a:latin typeface="Times New Roman"/>
                <a:cs typeface="Times New Roman"/>
              </a:rPr>
              <a:t>из </a:t>
            </a:r>
            <a:r>
              <a:rPr sz="2000" spc="-25" dirty="0">
                <a:latin typeface="Times New Roman"/>
                <a:cs typeface="Times New Roman"/>
              </a:rPr>
              <a:t>ведущих. </a:t>
            </a:r>
            <a:r>
              <a:rPr sz="2000" spc="-60" dirty="0">
                <a:latin typeface="Times New Roman"/>
                <a:cs typeface="Times New Roman"/>
              </a:rPr>
              <a:t>Когда </a:t>
            </a:r>
            <a:r>
              <a:rPr sz="2000" spc="-35" dirty="0">
                <a:latin typeface="Times New Roman"/>
                <a:cs typeface="Times New Roman"/>
              </a:rPr>
              <a:t>один </a:t>
            </a:r>
            <a:r>
              <a:rPr sz="2000" spc="-20" dirty="0">
                <a:latin typeface="Times New Roman"/>
                <a:cs typeface="Times New Roman"/>
              </a:rPr>
              <a:t>или  </a:t>
            </a:r>
            <a:r>
              <a:rPr sz="2000" spc="-45" dirty="0">
                <a:latin typeface="Times New Roman"/>
                <a:cs typeface="Times New Roman"/>
              </a:rPr>
              <a:t>несколько </a:t>
            </a:r>
            <a:r>
              <a:rPr sz="2000" spc="-25" dirty="0">
                <a:latin typeface="Times New Roman"/>
                <a:cs typeface="Times New Roman"/>
              </a:rPr>
              <a:t>ведущих выставляют запросы, </a:t>
            </a:r>
            <a:r>
              <a:rPr sz="2000" spc="-15" dirty="0">
                <a:latin typeface="Times New Roman"/>
                <a:cs typeface="Times New Roman"/>
              </a:rPr>
              <a:t>эти </a:t>
            </a:r>
            <a:r>
              <a:rPr sz="2000" spc="-20" dirty="0">
                <a:latin typeface="Times New Roman"/>
                <a:cs typeface="Times New Roman"/>
              </a:rPr>
              <a:t>запросы </a:t>
            </a:r>
            <a:r>
              <a:rPr sz="2000" spc="-25" dirty="0">
                <a:latin typeface="Times New Roman"/>
                <a:cs typeface="Times New Roman"/>
              </a:rPr>
              <a:t>транслируются </a:t>
            </a:r>
            <a:r>
              <a:rPr sz="2000" spc="-15" dirty="0">
                <a:latin typeface="Times New Roman"/>
                <a:cs typeface="Times New Roman"/>
              </a:rPr>
              <a:t>на </a:t>
            </a:r>
            <a:r>
              <a:rPr sz="2000" spc="-55" dirty="0">
                <a:latin typeface="Times New Roman"/>
                <a:cs typeface="Times New Roman"/>
              </a:rPr>
              <a:t>вход  </a:t>
            </a:r>
            <a:r>
              <a:rPr sz="2000" spc="-25" dirty="0">
                <a:latin typeface="Times New Roman"/>
                <a:cs typeface="Times New Roman"/>
              </a:rPr>
              <a:t>центрального арбитра. Получив </a:t>
            </a:r>
            <a:r>
              <a:rPr sz="2000" spc="-10" dirty="0">
                <a:latin typeface="Times New Roman"/>
                <a:cs typeface="Times New Roman"/>
              </a:rPr>
              <a:t>сигнал </a:t>
            </a:r>
            <a:r>
              <a:rPr sz="2000" spc="-20" dirty="0">
                <a:latin typeface="Times New Roman"/>
                <a:cs typeface="Times New Roman"/>
              </a:rPr>
              <a:t>ЗШ, арбитр </a:t>
            </a:r>
            <a:r>
              <a:rPr sz="2000" spc="-25" dirty="0">
                <a:latin typeface="Times New Roman"/>
                <a:cs typeface="Times New Roman"/>
              </a:rPr>
              <a:t>анализирует состояние  </a:t>
            </a:r>
            <a:r>
              <a:rPr sz="2000" spc="-20" dirty="0">
                <a:latin typeface="Times New Roman"/>
                <a:cs typeface="Times New Roman"/>
              </a:rPr>
              <a:t>линии занятия шины,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5" dirty="0">
                <a:latin typeface="Times New Roman"/>
                <a:cs typeface="Times New Roman"/>
              </a:rPr>
              <a:t>если </a:t>
            </a:r>
            <a:r>
              <a:rPr sz="2000" spc="-25" dirty="0">
                <a:latin typeface="Times New Roman"/>
                <a:cs typeface="Times New Roman"/>
              </a:rPr>
              <a:t>шина </a:t>
            </a:r>
            <a:r>
              <a:rPr sz="2000" spc="-40" dirty="0">
                <a:latin typeface="Times New Roman"/>
                <a:cs typeface="Times New Roman"/>
              </a:rPr>
              <a:t>свободна, формирует </a:t>
            </a:r>
            <a:r>
              <a:rPr sz="2000" spc="-25" dirty="0">
                <a:latin typeface="Times New Roman"/>
                <a:cs typeface="Times New Roman"/>
              </a:rPr>
              <a:t>сигнал </a:t>
            </a:r>
            <a:r>
              <a:rPr sz="2000" spc="-20" dirty="0">
                <a:latin typeface="Times New Roman"/>
                <a:cs typeface="Times New Roman"/>
              </a:rPr>
              <a:t>ПШ. Сигнал  </a:t>
            </a:r>
            <a:r>
              <a:rPr sz="2000" spc="-30" dirty="0">
                <a:latin typeface="Times New Roman"/>
                <a:cs typeface="Times New Roman"/>
              </a:rPr>
              <a:t>предоставления </a:t>
            </a:r>
            <a:r>
              <a:rPr sz="2000" spc="-20" dirty="0">
                <a:latin typeface="Times New Roman"/>
                <a:cs typeface="Times New Roman"/>
              </a:rPr>
              <a:t>шины </a:t>
            </a:r>
            <a:r>
              <a:rPr sz="2000" spc="-30" dirty="0">
                <a:latin typeface="Times New Roman"/>
                <a:cs typeface="Times New Roman"/>
              </a:rPr>
              <a:t>последова­тельно </a:t>
            </a:r>
            <a:r>
              <a:rPr sz="2000" spc="-45" dirty="0">
                <a:latin typeface="Times New Roman"/>
                <a:cs typeface="Times New Roman"/>
              </a:rPr>
              <a:t>переходит </a:t>
            </a:r>
            <a:r>
              <a:rPr sz="2000" spc="-15" dirty="0">
                <a:latin typeface="Times New Roman"/>
                <a:cs typeface="Times New Roman"/>
              </a:rPr>
              <a:t>по </a:t>
            </a:r>
            <a:r>
              <a:rPr sz="2000" spc="-40" dirty="0">
                <a:latin typeface="Times New Roman"/>
                <a:cs typeface="Times New Roman"/>
              </a:rPr>
              <a:t>цепочке </a:t>
            </a:r>
            <a:r>
              <a:rPr sz="2000" spc="-25" dirty="0">
                <a:latin typeface="Times New Roman"/>
                <a:cs typeface="Times New Roman"/>
              </a:rPr>
              <a:t>от </a:t>
            </a:r>
            <a:r>
              <a:rPr sz="2000" spc="-40" dirty="0">
                <a:latin typeface="Times New Roman"/>
                <a:cs typeface="Times New Roman"/>
              </a:rPr>
              <a:t>одного  </a:t>
            </a:r>
            <a:r>
              <a:rPr sz="2000" spc="-35" dirty="0">
                <a:latin typeface="Times New Roman"/>
                <a:cs typeface="Times New Roman"/>
              </a:rPr>
              <a:t>ведущего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-65" dirty="0">
                <a:latin typeface="Times New Roman"/>
                <a:cs typeface="Times New Roman"/>
              </a:rPr>
              <a:t>другому. </a:t>
            </a:r>
            <a:r>
              <a:rPr sz="2000" spc="-20" dirty="0">
                <a:latin typeface="Times New Roman"/>
                <a:cs typeface="Times New Roman"/>
              </a:rPr>
              <a:t>Если </a:t>
            </a:r>
            <a:r>
              <a:rPr sz="2000" spc="-25" dirty="0">
                <a:latin typeface="Times New Roman"/>
                <a:cs typeface="Times New Roman"/>
              </a:rPr>
              <a:t>устройство, </a:t>
            </a:r>
            <a:r>
              <a:rPr sz="2000" spc="-15" dirty="0">
                <a:latin typeface="Times New Roman"/>
                <a:cs typeface="Times New Roman"/>
              </a:rPr>
              <a:t>на </a:t>
            </a:r>
            <a:r>
              <a:rPr sz="2000" spc="-55" dirty="0">
                <a:latin typeface="Times New Roman"/>
                <a:cs typeface="Times New Roman"/>
              </a:rPr>
              <a:t>которое </a:t>
            </a:r>
            <a:r>
              <a:rPr sz="2000" spc="-35" dirty="0">
                <a:latin typeface="Times New Roman"/>
                <a:cs typeface="Times New Roman"/>
              </a:rPr>
              <a:t>поступил сигнал ПШ, </a:t>
            </a:r>
            <a:r>
              <a:rPr sz="2000" spc="-45" dirty="0">
                <a:latin typeface="Times New Roman"/>
                <a:cs typeface="Times New Roman"/>
              </a:rPr>
              <a:t>не  запрашивало </a:t>
            </a:r>
            <a:r>
              <a:rPr sz="2000" spc="-75" dirty="0">
                <a:latin typeface="Times New Roman"/>
                <a:cs typeface="Times New Roman"/>
              </a:rPr>
              <a:t>шину, </a:t>
            </a:r>
            <a:r>
              <a:rPr sz="2000" spc="-30" dirty="0">
                <a:latin typeface="Times New Roman"/>
                <a:cs typeface="Times New Roman"/>
              </a:rPr>
              <a:t>оно </a:t>
            </a:r>
            <a:r>
              <a:rPr sz="2000" spc="-35" dirty="0">
                <a:latin typeface="Times New Roman"/>
                <a:cs typeface="Times New Roman"/>
              </a:rPr>
              <a:t>просто </a:t>
            </a:r>
            <a:r>
              <a:rPr sz="2000" spc="-40" dirty="0">
                <a:latin typeface="Times New Roman"/>
                <a:cs typeface="Times New Roman"/>
              </a:rPr>
              <a:t>пропускает </a:t>
            </a:r>
            <a:r>
              <a:rPr sz="2000" spc="-35" dirty="0">
                <a:latin typeface="Times New Roman"/>
                <a:cs typeface="Times New Roman"/>
              </a:rPr>
              <a:t>сигнал </a:t>
            </a:r>
            <a:r>
              <a:rPr sz="2000" spc="-30" dirty="0">
                <a:latin typeface="Times New Roman"/>
                <a:cs typeface="Times New Roman"/>
              </a:rPr>
              <a:t>дальше </a:t>
            </a:r>
            <a:r>
              <a:rPr sz="2000" spc="-20" dirty="0">
                <a:latin typeface="Times New Roman"/>
                <a:cs typeface="Times New Roman"/>
              </a:rPr>
              <a:t>по </a:t>
            </a:r>
            <a:r>
              <a:rPr sz="2000" spc="-45" dirty="0">
                <a:latin typeface="Times New Roman"/>
                <a:cs typeface="Times New Roman"/>
              </a:rPr>
              <a:t>цепочке. </a:t>
            </a:r>
            <a:r>
              <a:rPr sz="2000" spc="-70" dirty="0">
                <a:latin typeface="Times New Roman"/>
                <a:cs typeface="Times New Roman"/>
              </a:rPr>
              <a:t>Когда </a:t>
            </a:r>
            <a:r>
              <a:rPr sz="2000" dirty="0">
                <a:latin typeface="Times New Roman"/>
                <a:cs typeface="Times New Roman"/>
              </a:rPr>
              <a:t>П Ш  </a:t>
            </a:r>
            <a:r>
              <a:rPr sz="2000" spc="-30" dirty="0">
                <a:latin typeface="Times New Roman"/>
                <a:cs typeface="Times New Roman"/>
              </a:rPr>
              <a:t>достигнет </a:t>
            </a:r>
            <a:r>
              <a:rPr sz="2000" spc="-35" dirty="0">
                <a:latin typeface="Times New Roman"/>
                <a:cs typeface="Times New Roman"/>
              </a:rPr>
              <a:t>самого </a:t>
            </a:r>
            <a:r>
              <a:rPr sz="2000" spc="-45" dirty="0">
                <a:latin typeface="Times New Roman"/>
                <a:cs typeface="Times New Roman"/>
              </a:rPr>
              <a:t>левого </a:t>
            </a:r>
            <a:r>
              <a:rPr sz="2000" spc="-20" dirty="0">
                <a:latin typeface="Times New Roman"/>
                <a:cs typeface="Times New Roman"/>
              </a:rPr>
              <a:t>из </a:t>
            </a:r>
            <a:r>
              <a:rPr sz="2000" spc="-35" dirty="0">
                <a:latin typeface="Times New Roman"/>
                <a:cs typeface="Times New Roman"/>
              </a:rPr>
              <a:t>запросивших </a:t>
            </a:r>
            <a:r>
              <a:rPr sz="2000" spc="-40" dirty="0">
                <a:latin typeface="Times New Roman"/>
                <a:cs typeface="Times New Roman"/>
              </a:rPr>
              <a:t>ведущих, </a:t>
            </a:r>
            <a:r>
              <a:rPr sz="2000" spc="-30" dirty="0">
                <a:latin typeface="Times New Roman"/>
                <a:cs typeface="Times New Roman"/>
              </a:rPr>
              <a:t>последний </a:t>
            </a:r>
            <a:r>
              <a:rPr sz="2000" spc="-40" dirty="0">
                <a:latin typeface="Times New Roman"/>
                <a:cs typeface="Times New Roman"/>
              </a:rPr>
              <a:t>блокирует  </a:t>
            </a:r>
            <a:r>
              <a:rPr sz="2000" spc="-30" dirty="0">
                <a:latin typeface="Times New Roman"/>
                <a:cs typeface="Times New Roman"/>
              </a:rPr>
              <a:t>дальнейшее </a:t>
            </a:r>
            <a:r>
              <a:rPr sz="2000" spc="-25" dirty="0">
                <a:latin typeface="Times New Roman"/>
                <a:cs typeface="Times New Roman"/>
              </a:rPr>
              <a:t>распространение сигнала </a:t>
            </a:r>
            <a:r>
              <a:rPr sz="2000" spc="-15" dirty="0">
                <a:latin typeface="Times New Roman"/>
                <a:cs typeface="Times New Roman"/>
              </a:rPr>
              <a:t>ПШ </a:t>
            </a:r>
            <a:r>
              <a:rPr sz="2000" spc="-20" dirty="0">
                <a:latin typeface="Times New Roman"/>
                <a:cs typeface="Times New Roman"/>
              </a:rPr>
              <a:t>по </a:t>
            </a:r>
            <a:r>
              <a:rPr sz="2000" spc="-45" dirty="0">
                <a:latin typeface="Times New Roman"/>
                <a:cs typeface="Times New Roman"/>
              </a:rPr>
              <a:t>цепочке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30" dirty="0">
                <a:latin typeface="Times New Roman"/>
                <a:cs typeface="Times New Roman"/>
              </a:rPr>
              <a:t>бе­рет </a:t>
            </a:r>
            <a:r>
              <a:rPr sz="2000" spc="-10" dirty="0">
                <a:latin typeface="Times New Roman"/>
                <a:cs typeface="Times New Roman"/>
              </a:rPr>
              <a:t>на </a:t>
            </a:r>
            <a:r>
              <a:rPr sz="2000" spc="-25" dirty="0">
                <a:latin typeface="Times New Roman"/>
                <a:cs typeface="Times New Roman"/>
              </a:rPr>
              <a:t>себя  </a:t>
            </a:r>
            <a:r>
              <a:rPr sz="2000" spc="-30" dirty="0">
                <a:latin typeface="Times New Roman"/>
                <a:cs typeface="Times New Roman"/>
              </a:rPr>
              <a:t>управление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шиной.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109346"/>
            <a:ext cx="5391150" cy="139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0" i="1" spc="-5" dirty="0">
                <a:solidFill>
                  <a:srgbClr val="333399"/>
                </a:solidFill>
                <a:latin typeface="Courier New"/>
                <a:cs typeface="Courier New"/>
              </a:rPr>
              <a:t>Централизованный</a:t>
            </a:r>
            <a:endParaRPr sz="4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4400" b="0" i="1" dirty="0">
                <a:solidFill>
                  <a:srgbClr val="333399"/>
                </a:solidFill>
                <a:latin typeface="Courier New"/>
                <a:cs typeface="Courier New"/>
              </a:rPr>
              <a:t>арбитраж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1580" y="317995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6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6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2514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961" y="317995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5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3800" y="2514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8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5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9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7800" y="2514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5400" y="1971675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629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629400" h="76200">
                <a:moveTo>
                  <a:pt x="6629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7200" y="1752600"/>
            <a:ext cx="838200" cy="990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Арбитр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25900" y="3179953"/>
            <a:ext cx="276161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635">
              <a:lnSpc>
                <a:spcPct val="100000"/>
              </a:lnSpc>
              <a:tabLst>
                <a:tab pos="2540635" algn="l"/>
              </a:tabLst>
            </a:pPr>
            <a:r>
              <a:rPr sz="1800" dirty="0"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Последовательный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опрос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05000" y="2743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" y="45110"/>
                </a:lnTo>
                <a:lnTo>
                  <a:pt x="60960" y="86563"/>
                </a:lnTo>
                <a:lnTo>
                  <a:pt x="91440" y="120700"/>
                </a:lnTo>
                <a:lnTo>
                  <a:pt x="121920" y="143865"/>
                </a:lnTo>
                <a:lnTo>
                  <a:pt x="152400" y="152400"/>
                </a:lnTo>
                <a:lnTo>
                  <a:pt x="182880" y="143865"/>
                </a:lnTo>
                <a:lnTo>
                  <a:pt x="213360" y="120700"/>
                </a:lnTo>
                <a:lnTo>
                  <a:pt x="243840" y="86563"/>
                </a:lnTo>
                <a:lnTo>
                  <a:pt x="274320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2743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" y="45110"/>
                </a:lnTo>
                <a:lnTo>
                  <a:pt x="60959" y="86563"/>
                </a:lnTo>
                <a:lnTo>
                  <a:pt x="91439" y="120700"/>
                </a:lnTo>
                <a:lnTo>
                  <a:pt x="121919" y="143865"/>
                </a:lnTo>
                <a:lnTo>
                  <a:pt x="152400" y="152400"/>
                </a:lnTo>
                <a:lnTo>
                  <a:pt x="182879" y="143865"/>
                </a:lnTo>
                <a:lnTo>
                  <a:pt x="213359" y="120700"/>
                </a:lnTo>
                <a:lnTo>
                  <a:pt x="243839" y="86563"/>
                </a:lnTo>
                <a:lnTo>
                  <a:pt x="274319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000" y="2743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" y="45110"/>
                </a:lnTo>
                <a:lnTo>
                  <a:pt x="60959" y="86563"/>
                </a:lnTo>
                <a:lnTo>
                  <a:pt x="91439" y="120700"/>
                </a:lnTo>
                <a:lnTo>
                  <a:pt x="121919" y="143865"/>
                </a:lnTo>
                <a:lnTo>
                  <a:pt x="152400" y="152400"/>
                </a:lnTo>
                <a:lnTo>
                  <a:pt x="182879" y="143865"/>
                </a:lnTo>
                <a:lnTo>
                  <a:pt x="213359" y="120700"/>
                </a:lnTo>
                <a:lnTo>
                  <a:pt x="243839" y="86563"/>
                </a:lnTo>
                <a:lnTo>
                  <a:pt x="274319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24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4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05380" y="554248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81200" y="4181475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923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5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5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19200" y="48704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6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3"/>
                </a:lnTo>
                <a:lnTo>
                  <a:pt x="613156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33600" y="48768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8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8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29761" y="554248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05200" y="4495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290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90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04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3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57600" y="48768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2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9200" y="4495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530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3000" y="4343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67200" y="48704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3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1600" y="48768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6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0" y="5105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53200" y="41910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77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77000" y="4114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1200" y="48704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3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19200" y="4333875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629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629400" h="76200">
                <a:moveTo>
                  <a:pt x="6629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1000" y="4114800"/>
            <a:ext cx="838200" cy="990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Арбитр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49700" y="5542483"/>
            <a:ext cx="485330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635">
              <a:lnSpc>
                <a:spcPct val="100000"/>
              </a:lnSpc>
              <a:tabLst>
                <a:tab pos="2540635" algn="l"/>
              </a:tabLst>
            </a:pPr>
            <a:r>
              <a:rPr sz="1800" spc="-5" dirty="0"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Двухуровневый централизованный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арбитраж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828800" y="51054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" y="45110"/>
                </a:lnTo>
                <a:lnTo>
                  <a:pt x="60960" y="86563"/>
                </a:lnTo>
                <a:lnTo>
                  <a:pt x="91440" y="120700"/>
                </a:lnTo>
                <a:lnTo>
                  <a:pt x="121920" y="143865"/>
                </a:lnTo>
                <a:lnTo>
                  <a:pt x="152400" y="152400"/>
                </a:lnTo>
                <a:lnTo>
                  <a:pt x="182880" y="143865"/>
                </a:lnTo>
                <a:lnTo>
                  <a:pt x="213360" y="120700"/>
                </a:lnTo>
                <a:lnTo>
                  <a:pt x="243840" y="86563"/>
                </a:lnTo>
                <a:lnTo>
                  <a:pt x="274320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52800" y="51054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" y="45110"/>
                </a:lnTo>
                <a:lnTo>
                  <a:pt x="60959" y="86563"/>
                </a:lnTo>
                <a:lnTo>
                  <a:pt x="91439" y="120700"/>
                </a:lnTo>
                <a:lnTo>
                  <a:pt x="121919" y="143865"/>
                </a:lnTo>
                <a:lnTo>
                  <a:pt x="152400" y="152400"/>
                </a:lnTo>
                <a:lnTo>
                  <a:pt x="182879" y="143865"/>
                </a:lnTo>
                <a:lnTo>
                  <a:pt x="213359" y="120700"/>
                </a:lnTo>
                <a:lnTo>
                  <a:pt x="243839" y="86563"/>
                </a:lnTo>
                <a:lnTo>
                  <a:pt x="274319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6800" y="51054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" y="45110"/>
                </a:lnTo>
                <a:lnTo>
                  <a:pt x="60959" y="86563"/>
                </a:lnTo>
                <a:lnTo>
                  <a:pt x="91439" y="120700"/>
                </a:lnTo>
                <a:lnTo>
                  <a:pt x="121919" y="143865"/>
                </a:lnTo>
                <a:lnTo>
                  <a:pt x="152400" y="152400"/>
                </a:lnTo>
                <a:lnTo>
                  <a:pt x="182879" y="143865"/>
                </a:lnTo>
                <a:lnTo>
                  <a:pt x="213359" y="120700"/>
                </a:lnTo>
                <a:lnTo>
                  <a:pt x="243839" y="86563"/>
                </a:lnTo>
                <a:lnTo>
                  <a:pt x="274319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4946650"/>
            <a:ext cx="495300" cy="158750"/>
          </a:xfrm>
          <a:custGeom>
            <a:avLst/>
            <a:gdLst/>
            <a:ahLst/>
            <a:cxnLst/>
            <a:rect l="l" t="t" r="r" b="b"/>
            <a:pathLst>
              <a:path w="495300" h="158750">
                <a:moveTo>
                  <a:pt x="450850" y="82550"/>
                </a:moveTo>
                <a:lnTo>
                  <a:pt x="419100" y="82550"/>
                </a:lnTo>
                <a:lnTo>
                  <a:pt x="457200" y="158750"/>
                </a:lnTo>
                <a:lnTo>
                  <a:pt x="488950" y="95250"/>
                </a:lnTo>
                <a:lnTo>
                  <a:pt x="450850" y="95250"/>
                </a:lnTo>
                <a:lnTo>
                  <a:pt x="450850" y="82550"/>
                </a:lnTo>
                <a:close/>
              </a:path>
              <a:path w="495300" h="158750">
                <a:moveTo>
                  <a:pt x="450850" y="6350"/>
                </a:moveTo>
                <a:lnTo>
                  <a:pt x="450850" y="95250"/>
                </a:lnTo>
                <a:lnTo>
                  <a:pt x="463550" y="95250"/>
                </a:lnTo>
                <a:lnTo>
                  <a:pt x="463550" y="12700"/>
                </a:lnTo>
                <a:lnTo>
                  <a:pt x="457200" y="12700"/>
                </a:lnTo>
                <a:lnTo>
                  <a:pt x="450850" y="6350"/>
                </a:lnTo>
                <a:close/>
              </a:path>
              <a:path w="495300" h="158750">
                <a:moveTo>
                  <a:pt x="495300" y="82550"/>
                </a:moveTo>
                <a:lnTo>
                  <a:pt x="463550" y="82550"/>
                </a:lnTo>
                <a:lnTo>
                  <a:pt x="463550" y="95250"/>
                </a:lnTo>
                <a:lnTo>
                  <a:pt x="488950" y="95250"/>
                </a:lnTo>
                <a:lnTo>
                  <a:pt x="495300" y="82550"/>
                </a:lnTo>
                <a:close/>
              </a:path>
              <a:path w="495300" h="158750">
                <a:moveTo>
                  <a:pt x="460756" y="0"/>
                </a:moveTo>
                <a:lnTo>
                  <a:pt x="0" y="0"/>
                </a:lnTo>
                <a:lnTo>
                  <a:pt x="0" y="12700"/>
                </a:lnTo>
                <a:lnTo>
                  <a:pt x="450850" y="12700"/>
                </a:lnTo>
                <a:lnTo>
                  <a:pt x="450850" y="6350"/>
                </a:lnTo>
                <a:lnTo>
                  <a:pt x="463550" y="6350"/>
                </a:lnTo>
                <a:lnTo>
                  <a:pt x="463550" y="2793"/>
                </a:lnTo>
                <a:lnTo>
                  <a:pt x="460756" y="0"/>
                </a:lnTo>
                <a:close/>
              </a:path>
              <a:path w="495300" h="158750">
                <a:moveTo>
                  <a:pt x="463550" y="6350"/>
                </a:moveTo>
                <a:lnTo>
                  <a:pt x="450850" y="6350"/>
                </a:lnTo>
                <a:lnTo>
                  <a:pt x="457200" y="12700"/>
                </a:lnTo>
                <a:lnTo>
                  <a:pt x="463550" y="12700"/>
                </a:lnTo>
                <a:lnTo>
                  <a:pt x="4635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43200" y="4946650"/>
            <a:ext cx="495300" cy="158750"/>
          </a:xfrm>
          <a:custGeom>
            <a:avLst/>
            <a:gdLst/>
            <a:ahLst/>
            <a:cxnLst/>
            <a:rect l="l" t="t" r="r" b="b"/>
            <a:pathLst>
              <a:path w="495300" h="158750">
                <a:moveTo>
                  <a:pt x="450850" y="82550"/>
                </a:moveTo>
                <a:lnTo>
                  <a:pt x="419100" y="82550"/>
                </a:lnTo>
                <a:lnTo>
                  <a:pt x="457200" y="158750"/>
                </a:lnTo>
                <a:lnTo>
                  <a:pt x="488950" y="95250"/>
                </a:lnTo>
                <a:lnTo>
                  <a:pt x="450850" y="95250"/>
                </a:lnTo>
                <a:lnTo>
                  <a:pt x="450850" y="82550"/>
                </a:lnTo>
                <a:close/>
              </a:path>
              <a:path w="495300" h="158750">
                <a:moveTo>
                  <a:pt x="450850" y="6350"/>
                </a:moveTo>
                <a:lnTo>
                  <a:pt x="450850" y="95250"/>
                </a:lnTo>
                <a:lnTo>
                  <a:pt x="463550" y="95250"/>
                </a:lnTo>
                <a:lnTo>
                  <a:pt x="463550" y="12700"/>
                </a:lnTo>
                <a:lnTo>
                  <a:pt x="457200" y="12700"/>
                </a:lnTo>
                <a:lnTo>
                  <a:pt x="450850" y="6350"/>
                </a:lnTo>
                <a:close/>
              </a:path>
              <a:path w="495300" h="158750">
                <a:moveTo>
                  <a:pt x="495300" y="82550"/>
                </a:moveTo>
                <a:lnTo>
                  <a:pt x="463550" y="82550"/>
                </a:lnTo>
                <a:lnTo>
                  <a:pt x="463550" y="95250"/>
                </a:lnTo>
                <a:lnTo>
                  <a:pt x="488950" y="95250"/>
                </a:lnTo>
                <a:lnTo>
                  <a:pt x="495300" y="82550"/>
                </a:lnTo>
                <a:close/>
              </a:path>
              <a:path w="495300" h="158750">
                <a:moveTo>
                  <a:pt x="460756" y="0"/>
                </a:moveTo>
                <a:lnTo>
                  <a:pt x="0" y="0"/>
                </a:lnTo>
                <a:lnTo>
                  <a:pt x="0" y="12700"/>
                </a:lnTo>
                <a:lnTo>
                  <a:pt x="450850" y="12700"/>
                </a:lnTo>
                <a:lnTo>
                  <a:pt x="450850" y="6350"/>
                </a:lnTo>
                <a:lnTo>
                  <a:pt x="463550" y="6350"/>
                </a:lnTo>
                <a:lnTo>
                  <a:pt x="463550" y="2793"/>
                </a:lnTo>
                <a:lnTo>
                  <a:pt x="460756" y="0"/>
                </a:lnTo>
                <a:close/>
              </a:path>
              <a:path w="495300" h="158750">
                <a:moveTo>
                  <a:pt x="463550" y="6350"/>
                </a:moveTo>
                <a:lnTo>
                  <a:pt x="450850" y="6350"/>
                </a:lnTo>
                <a:lnTo>
                  <a:pt x="457200" y="12700"/>
                </a:lnTo>
                <a:lnTo>
                  <a:pt x="463550" y="12700"/>
                </a:lnTo>
                <a:lnTo>
                  <a:pt x="4635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67200" y="4946650"/>
            <a:ext cx="495300" cy="158750"/>
          </a:xfrm>
          <a:custGeom>
            <a:avLst/>
            <a:gdLst/>
            <a:ahLst/>
            <a:cxnLst/>
            <a:rect l="l" t="t" r="r" b="b"/>
            <a:pathLst>
              <a:path w="495300" h="158750">
                <a:moveTo>
                  <a:pt x="450850" y="82550"/>
                </a:moveTo>
                <a:lnTo>
                  <a:pt x="419100" y="82550"/>
                </a:lnTo>
                <a:lnTo>
                  <a:pt x="457200" y="158750"/>
                </a:lnTo>
                <a:lnTo>
                  <a:pt x="488950" y="95250"/>
                </a:lnTo>
                <a:lnTo>
                  <a:pt x="450850" y="95250"/>
                </a:lnTo>
                <a:lnTo>
                  <a:pt x="450850" y="82550"/>
                </a:lnTo>
                <a:close/>
              </a:path>
              <a:path w="495300" h="158750">
                <a:moveTo>
                  <a:pt x="450850" y="6350"/>
                </a:moveTo>
                <a:lnTo>
                  <a:pt x="450850" y="95250"/>
                </a:lnTo>
                <a:lnTo>
                  <a:pt x="463550" y="95250"/>
                </a:lnTo>
                <a:lnTo>
                  <a:pt x="463550" y="12700"/>
                </a:lnTo>
                <a:lnTo>
                  <a:pt x="457200" y="12700"/>
                </a:lnTo>
                <a:lnTo>
                  <a:pt x="450850" y="6350"/>
                </a:lnTo>
                <a:close/>
              </a:path>
              <a:path w="495300" h="158750">
                <a:moveTo>
                  <a:pt x="495300" y="82550"/>
                </a:moveTo>
                <a:lnTo>
                  <a:pt x="463550" y="82550"/>
                </a:lnTo>
                <a:lnTo>
                  <a:pt x="463550" y="95250"/>
                </a:lnTo>
                <a:lnTo>
                  <a:pt x="488950" y="95250"/>
                </a:lnTo>
                <a:lnTo>
                  <a:pt x="495300" y="82550"/>
                </a:lnTo>
                <a:close/>
              </a:path>
              <a:path w="495300" h="158750">
                <a:moveTo>
                  <a:pt x="460755" y="0"/>
                </a:moveTo>
                <a:lnTo>
                  <a:pt x="0" y="0"/>
                </a:lnTo>
                <a:lnTo>
                  <a:pt x="0" y="12700"/>
                </a:lnTo>
                <a:lnTo>
                  <a:pt x="450850" y="12700"/>
                </a:lnTo>
                <a:lnTo>
                  <a:pt x="450850" y="6350"/>
                </a:lnTo>
                <a:lnTo>
                  <a:pt x="463550" y="6350"/>
                </a:lnTo>
                <a:lnTo>
                  <a:pt x="463550" y="2793"/>
                </a:lnTo>
                <a:lnTo>
                  <a:pt x="460755" y="0"/>
                </a:lnTo>
                <a:close/>
              </a:path>
              <a:path w="495300" h="158750">
                <a:moveTo>
                  <a:pt x="463550" y="6350"/>
                </a:moveTo>
                <a:lnTo>
                  <a:pt x="450850" y="6350"/>
                </a:lnTo>
                <a:lnTo>
                  <a:pt x="457200" y="12700"/>
                </a:lnTo>
                <a:lnTo>
                  <a:pt x="463550" y="12700"/>
                </a:lnTo>
                <a:lnTo>
                  <a:pt x="4635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91200" y="4946650"/>
            <a:ext cx="495300" cy="158750"/>
          </a:xfrm>
          <a:custGeom>
            <a:avLst/>
            <a:gdLst/>
            <a:ahLst/>
            <a:cxnLst/>
            <a:rect l="l" t="t" r="r" b="b"/>
            <a:pathLst>
              <a:path w="495300" h="158750">
                <a:moveTo>
                  <a:pt x="450850" y="82550"/>
                </a:moveTo>
                <a:lnTo>
                  <a:pt x="419100" y="82550"/>
                </a:lnTo>
                <a:lnTo>
                  <a:pt x="457200" y="158750"/>
                </a:lnTo>
                <a:lnTo>
                  <a:pt x="488950" y="95250"/>
                </a:lnTo>
                <a:lnTo>
                  <a:pt x="450850" y="95250"/>
                </a:lnTo>
                <a:lnTo>
                  <a:pt x="450850" y="82550"/>
                </a:lnTo>
                <a:close/>
              </a:path>
              <a:path w="495300" h="158750">
                <a:moveTo>
                  <a:pt x="450850" y="6350"/>
                </a:moveTo>
                <a:lnTo>
                  <a:pt x="450850" y="95250"/>
                </a:lnTo>
                <a:lnTo>
                  <a:pt x="463550" y="95250"/>
                </a:lnTo>
                <a:lnTo>
                  <a:pt x="463550" y="12700"/>
                </a:lnTo>
                <a:lnTo>
                  <a:pt x="457200" y="12700"/>
                </a:lnTo>
                <a:lnTo>
                  <a:pt x="450850" y="6350"/>
                </a:lnTo>
                <a:close/>
              </a:path>
              <a:path w="495300" h="158750">
                <a:moveTo>
                  <a:pt x="495300" y="82550"/>
                </a:moveTo>
                <a:lnTo>
                  <a:pt x="463550" y="82550"/>
                </a:lnTo>
                <a:lnTo>
                  <a:pt x="463550" y="95250"/>
                </a:lnTo>
                <a:lnTo>
                  <a:pt x="488950" y="95250"/>
                </a:lnTo>
                <a:lnTo>
                  <a:pt x="495300" y="82550"/>
                </a:lnTo>
                <a:close/>
              </a:path>
              <a:path w="495300" h="158750">
                <a:moveTo>
                  <a:pt x="460755" y="0"/>
                </a:moveTo>
                <a:lnTo>
                  <a:pt x="0" y="0"/>
                </a:lnTo>
                <a:lnTo>
                  <a:pt x="0" y="12700"/>
                </a:lnTo>
                <a:lnTo>
                  <a:pt x="450850" y="12700"/>
                </a:lnTo>
                <a:lnTo>
                  <a:pt x="450850" y="6350"/>
                </a:lnTo>
                <a:lnTo>
                  <a:pt x="463550" y="6350"/>
                </a:lnTo>
                <a:lnTo>
                  <a:pt x="463550" y="2793"/>
                </a:lnTo>
                <a:lnTo>
                  <a:pt x="460755" y="0"/>
                </a:lnTo>
                <a:close/>
              </a:path>
              <a:path w="495300" h="158750">
                <a:moveTo>
                  <a:pt x="463550" y="6350"/>
                </a:moveTo>
                <a:lnTo>
                  <a:pt x="450850" y="6350"/>
                </a:lnTo>
                <a:lnTo>
                  <a:pt x="457200" y="12700"/>
                </a:lnTo>
                <a:lnTo>
                  <a:pt x="463550" y="12700"/>
                </a:lnTo>
                <a:lnTo>
                  <a:pt x="4635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09800" y="49530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0" y="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10000" y="49530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0" y="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4000" y="49530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152400"/>
                </a:moveTo>
                <a:lnTo>
                  <a:pt x="0" y="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19200" y="4152900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629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629400" h="76200">
                <a:moveTo>
                  <a:pt x="6629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76400" y="5105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0"/>
                </a:moveTo>
                <a:lnTo>
                  <a:pt x="40444" y="42639"/>
                </a:lnTo>
                <a:lnTo>
                  <a:pt x="80664" y="83939"/>
                </a:lnTo>
                <a:lnTo>
                  <a:pt x="120439" y="122559"/>
                </a:lnTo>
                <a:lnTo>
                  <a:pt x="159543" y="157162"/>
                </a:lnTo>
                <a:lnTo>
                  <a:pt x="197755" y="186407"/>
                </a:lnTo>
                <a:lnTo>
                  <a:pt x="234850" y="208954"/>
                </a:lnTo>
                <a:lnTo>
                  <a:pt x="270606" y="223465"/>
                </a:lnTo>
                <a:lnTo>
                  <a:pt x="304800" y="228600"/>
                </a:lnTo>
                <a:lnTo>
                  <a:pt x="341789" y="221935"/>
                </a:lnTo>
                <a:lnTo>
                  <a:pt x="376779" y="203274"/>
                </a:lnTo>
                <a:lnTo>
                  <a:pt x="410102" y="174615"/>
                </a:lnTo>
                <a:lnTo>
                  <a:pt x="442093" y="137959"/>
                </a:lnTo>
                <a:lnTo>
                  <a:pt x="473084" y="95305"/>
                </a:lnTo>
                <a:lnTo>
                  <a:pt x="503408" y="48652"/>
                </a:ln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00400" y="51054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33866" y="50590"/>
                </a:lnTo>
                <a:lnTo>
                  <a:pt x="67733" y="99927"/>
                </a:lnTo>
                <a:lnTo>
                  <a:pt x="101600" y="146755"/>
                </a:lnTo>
                <a:lnTo>
                  <a:pt x="135466" y="189820"/>
                </a:lnTo>
                <a:lnTo>
                  <a:pt x="169333" y="227868"/>
                </a:lnTo>
                <a:lnTo>
                  <a:pt x="203200" y="259644"/>
                </a:lnTo>
                <a:lnTo>
                  <a:pt x="237066" y="283894"/>
                </a:lnTo>
                <a:lnTo>
                  <a:pt x="304800" y="304800"/>
                </a:lnTo>
                <a:lnTo>
                  <a:pt x="338666" y="299364"/>
                </a:lnTo>
                <a:lnTo>
                  <a:pt x="406400" y="259644"/>
                </a:lnTo>
                <a:lnTo>
                  <a:pt x="440266" y="227868"/>
                </a:lnTo>
                <a:lnTo>
                  <a:pt x="474133" y="189820"/>
                </a:lnTo>
                <a:lnTo>
                  <a:pt x="508000" y="146755"/>
                </a:lnTo>
                <a:lnTo>
                  <a:pt x="541866" y="99927"/>
                </a:lnTo>
                <a:lnTo>
                  <a:pt x="575733" y="5059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24400" y="51054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33866" y="50590"/>
                </a:lnTo>
                <a:lnTo>
                  <a:pt x="67733" y="99927"/>
                </a:lnTo>
                <a:lnTo>
                  <a:pt x="101600" y="146755"/>
                </a:lnTo>
                <a:lnTo>
                  <a:pt x="135466" y="189820"/>
                </a:lnTo>
                <a:lnTo>
                  <a:pt x="169333" y="227868"/>
                </a:lnTo>
                <a:lnTo>
                  <a:pt x="203200" y="259644"/>
                </a:lnTo>
                <a:lnTo>
                  <a:pt x="237066" y="283894"/>
                </a:lnTo>
                <a:lnTo>
                  <a:pt x="304800" y="304800"/>
                </a:lnTo>
                <a:lnTo>
                  <a:pt x="338666" y="299364"/>
                </a:lnTo>
                <a:lnTo>
                  <a:pt x="406400" y="259644"/>
                </a:lnTo>
                <a:lnTo>
                  <a:pt x="440266" y="227868"/>
                </a:lnTo>
                <a:lnTo>
                  <a:pt x="474133" y="189820"/>
                </a:lnTo>
                <a:lnTo>
                  <a:pt x="508000" y="146755"/>
                </a:lnTo>
                <a:lnTo>
                  <a:pt x="541866" y="99927"/>
                </a:lnTo>
                <a:lnTo>
                  <a:pt x="575733" y="5059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279405"/>
            <a:ext cx="6953884" cy="90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4480" marR="5080" indent="-1542415">
              <a:lnSpc>
                <a:spcPct val="124200"/>
              </a:lnSpc>
            </a:pP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последовательный 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 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(достоинства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недостатки)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546733"/>
            <a:ext cx="8627745" cy="372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Основное 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достоинство 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цепочечного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арбитража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заключается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в 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простоте 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реализации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и в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малом 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количестве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используемых 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линий.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Последовательные 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схемы 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арбитража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позволяют 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легко </a:t>
            </a:r>
            <a:r>
              <a:rPr sz="2000" spc="-40" dirty="0">
                <a:solidFill>
                  <a:srgbClr val="C00000"/>
                </a:solidFill>
                <a:latin typeface="Times New Roman"/>
                <a:cs typeface="Times New Roman"/>
              </a:rPr>
              <a:t>наращивать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число устройств, 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подключаемых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к</a:t>
            </a:r>
            <a:r>
              <a:rPr sz="2000" spc="-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шине.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Схеме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тем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не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менее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присущи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существенные недостатки. Прежде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всего, 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последовательное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прохождение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сигнала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по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цепочке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замедляет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арбитраж,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причем  время арбитража растет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пропорционально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длине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цепочки. Статическое  распределение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приоритетов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может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привести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к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полному блокированию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устройств 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низким уровнем приоритета 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(расположенных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в 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конце</a:t>
            </a:r>
            <a:r>
              <a:rPr sz="2000" spc="-2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цепочки).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Наконец,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как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и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параллельный 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вариант, 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централизованный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последовательный 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арбитраж</a:t>
            </a:r>
            <a:r>
              <a:rPr sz="20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не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Times New Roman"/>
                <a:cs typeface="Times New Roman"/>
              </a:rPr>
              <a:t>очень</a:t>
            </a:r>
            <a:r>
              <a:rPr sz="20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0000FF"/>
                </a:solidFill>
                <a:latin typeface="Times New Roman"/>
                <a:cs typeface="Times New Roman"/>
              </a:rPr>
              <a:t>удобен</a:t>
            </a:r>
            <a:r>
              <a:rPr sz="20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в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плане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диагностики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работы</a:t>
            </a:r>
            <a:r>
              <a:rPr sz="20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шины.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1561"/>
            <a:ext cx="8812530" cy="518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Децентрализованный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При 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децентрализованном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или </a:t>
            </a:r>
            <a:r>
              <a:rPr sz="2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распределенном 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арбитраже 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единый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арбитр 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отсут­ствует. </a:t>
            </a:r>
            <a:r>
              <a:rPr sz="2400" spc="-35" dirty="0">
                <a:latin typeface="Times New Roman"/>
                <a:cs typeface="Times New Roman"/>
              </a:rPr>
              <a:t>Вместо </a:t>
            </a:r>
            <a:r>
              <a:rPr sz="2400" spc="-55" dirty="0">
                <a:latin typeface="Times New Roman"/>
                <a:cs typeface="Times New Roman"/>
              </a:rPr>
              <a:t>этого </a:t>
            </a:r>
            <a:r>
              <a:rPr sz="2400" spc="-45" dirty="0">
                <a:latin typeface="Times New Roman"/>
                <a:cs typeface="Times New Roman"/>
              </a:rPr>
              <a:t>каждый </a:t>
            </a:r>
            <a:r>
              <a:rPr sz="2400" spc="-40" dirty="0">
                <a:latin typeface="Times New Roman"/>
                <a:cs typeface="Times New Roman"/>
              </a:rPr>
              <a:t>ведущий  </a:t>
            </a:r>
            <a:r>
              <a:rPr sz="2400" spc="-45" dirty="0">
                <a:latin typeface="Times New Roman"/>
                <a:cs typeface="Times New Roman"/>
              </a:rPr>
              <a:t>содержит </a:t>
            </a:r>
            <a:r>
              <a:rPr sz="2400" spc="-50" dirty="0">
                <a:latin typeface="Times New Roman"/>
                <a:cs typeface="Times New Roman"/>
              </a:rPr>
              <a:t>блок </a:t>
            </a:r>
            <a:r>
              <a:rPr sz="2400" spc="-40" dirty="0">
                <a:latin typeface="Times New Roman"/>
                <a:cs typeface="Times New Roman"/>
              </a:rPr>
              <a:t>управления доступом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35" dirty="0">
                <a:latin typeface="Times New Roman"/>
                <a:cs typeface="Times New Roman"/>
              </a:rPr>
              <a:t>шине,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25" dirty="0">
                <a:latin typeface="Times New Roman"/>
                <a:cs typeface="Times New Roman"/>
              </a:rPr>
              <a:t>при </a:t>
            </a:r>
            <a:r>
              <a:rPr sz="2400" spc="-35" dirty="0">
                <a:latin typeface="Times New Roman"/>
                <a:cs typeface="Times New Roman"/>
              </a:rPr>
              <a:t>совместном  использовании </a:t>
            </a:r>
            <a:r>
              <a:rPr sz="2400" spc="-25" dirty="0">
                <a:latin typeface="Times New Roman"/>
                <a:cs typeface="Times New Roman"/>
              </a:rPr>
              <a:t>шины такие </a:t>
            </a:r>
            <a:r>
              <a:rPr sz="2400" spc="-35" dirty="0">
                <a:latin typeface="Times New Roman"/>
                <a:cs typeface="Times New Roman"/>
              </a:rPr>
              <a:t>блоки </a:t>
            </a:r>
            <a:r>
              <a:rPr sz="2400" spc="-45" dirty="0">
                <a:latin typeface="Times New Roman"/>
                <a:cs typeface="Times New Roman"/>
              </a:rPr>
              <a:t>взаимодействуют </a:t>
            </a:r>
            <a:r>
              <a:rPr sz="2400" spc="-30" dirty="0">
                <a:latin typeface="Times New Roman"/>
                <a:cs typeface="Times New Roman"/>
              </a:rPr>
              <a:t>друг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50" dirty="0">
                <a:latin typeface="Times New Roman"/>
                <a:cs typeface="Times New Roman"/>
              </a:rPr>
              <a:t>дру­гом,  </a:t>
            </a:r>
            <a:r>
              <a:rPr sz="2400" spc="-40" dirty="0">
                <a:latin typeface="Times New Roman"/>
                <a:cs typeface="Times New Roman"/>
              </a:rPr>
              <a:t>разделяя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между собой ответственность </a:t>
            </a:r>
            <a:r>
              <a:rPr sz="2400" spc="-20" dirty="0">
                <a:latin typeface="Times New Roman"/>
                <a:cs typeface="Times New Roman"/>
              </a:rPr>
              <a:t>за </a:t>
            </a:r>
            <a:r>
              <a:rPr sz="2400" spc="-25" dirty="0">
                <a:latin typeface="Times New Roman"/>
                <a:cs typeface="Times New Roman"/>
              </a:rPr>
              <a:t>доступ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35" dirty="0">
                <a:latin typeface="Times New Roman"/>
                <a:cs typeface="Times New Roman"/>
              </a:rPr>
              <a:t>шине.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По 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сравнению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с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цен­трализованной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схемой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децентрализованный 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 менее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чувствителен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к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отка­зам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претендующих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на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шину 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устройств.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354965" algn="just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Одна </a:t>
            </a:r>
            <a:r>
              <a:rPr sz="2400" spc="-25" dirty="0">
                <a:latin typeface="Times New Roman"/>
                <a:cs typeface="Times New Roman"/>
              </a:rPr>
              <a:t>из </a:t>
            </a:r>
            <a:r>
              <a:rPr sz="2400" spc="-40" dirty="0">
                <a:latin typeface="Times New Roman"/>
                <a:cs typeface="Times New Roman"/>
              </a:rPr>
              <a:t>возможных </a:t>
            </a:r>
            <a:r>
              <a:rPr sz="2400" spc="-45" dirty="0">
                <a:latin typeface="Times New Roman"/>
                <a:cs typeface="Times New Roman"/>
              </a:rPr>
              <a:t>схем, </a:t>
            </a:r>
            <a:r>
              <a:rPr sz="2400" spc="-60" dirty="0">
                <a:latin typeface="Times New Roman"/>
                <a:cs typeface="Times New Roman"/>
              </a:rPr>
              <a:t>которую </a:t>
            </a:r>
            <a:r>
              <a:rPr sz="2400" spc="-40" dirty="0">
                <a:latin typeface="Times New Roman"/>
                <a:cs typeface="Times New Roman"/>
              </a:rPr>
              <a:t>можно </a:t>
            </a:r>
            <a:r>
              <a:rPr sz="2400" spc="-25" dirty="0">
                <a:latin typeface="Times New Roman"/>
                <a:cs typeface="Times New Roman"/>
              </a:rPr>
              <a:t>условно </a:t>
            </a:r>
            <a:r>
              <a:rPr sz="2400" spc="-45" dirty="0">
                <a:latin typeface="Times New Roman"/>
                <a:cs typeface="Times New Roman"/>
              </a:rPr>
              <a:t>назвать схемой  </a:t>
            </a:r>
            <a:r>
              <a:rPr sz="2400" spc="-40" dirty="0">
                <a:latin typeface="Times New Roman"/>
                <a:cs typeface="Times New Roman"/>
              </a:rPr>
              <a:t>децентрали­зованного </a:t>
            </a:r>
            <a:r>
              <a:rPr sz="2400" spc="-35" dirty="0">
                <a:latin typeface="Times New Roman"/>
                <a:cs typeface="Times New Roman"/>
              </a:rPr>
              <a:t>параллельного </a:t>
            </a:r>
            <a:r>
              <a:rPr sz="2400" spc="-30" dirty="0">
                <a:latin typeface="Times New Roman"/>
                <a:cs typeface="Times New Roman"/>
              </a:rPr>
              <a:t>арбитража. </a:t>
            </a:r>
            <a:r>
              <a:rPr sz="2400" spc="-40" dirty="0">
                <a:latin typeface="Times New Roman"/>
                <a:cs typeface="Times New Roman"/>
              </a:rPr>
              <a:t>Каждый ведущий  </a:t>
            </a:r>
            <a:r>
              <a:rPr sz="2400" spc="-30" dirty="0">
                <a:latin typeface="Times New Roman"/>
                <a:cs typeface="Times New Roman"/>
              </a:rPr>
              <a:t>имеет  </a:t>
            </a:r>
            <a:r>
              <a:rPr sz="2400" spc="-20" dirty="0">
                <a:latin typeface="Times New Roman"/>
                <a:cs typeface="Times New Roman"/>
              </a:rPr>
              <a:t>уникальный  уровень  приоритета  </a:t>
            </a:r>
            <a:r>
              <a:rPr sz="2400" spc="-5" dirty="0">
                <a:latin typeface="Times New Roman"/>
                <a:cs typeface="Times New Roman"/>
              </a:rPr>
              <a:t>и  </a:t>
            </a:r>
            <a:r>
              <a:rPr sz="2400" spc="-30" dirty="0">
                <a:latin typeface="Times New Roman"/>
                <a:cs typeface="Times New Roman"/>
              </a:rPr>
              <a:t>обладает  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собственным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223636"/>
            <a:ext cx="767207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34565" algn="l"/>
                <a:tab pos="2295525" algn="l"/>
                <a:tab pos="2588260" algn="l"/>
                <a:tab pos="3623310" algn="l"/>
                <a:tab pos="3760470" algn="l"/>
                <a:tab pos="4784725" algn="l"/>
                <a:tab pos="5560695" algn="l"/>
                <a:tab pos="6110605" algn="l"/>
                <a:tab pos="7388225" algn="l"/>
              </a:tabLst>
            </a:pPr>
            <a:r>
              <a:rPr sz="2400" spc="-40" dirty="0">
                <a:latin typeface="Times New Roman"/>
                <a:cs typeface="Times New Roman"/>
              </a:rPr>
              <a:t>контроллером		</a:t>
            </a:r>
            <a:r>
              <a:rPr sz="2400" spc="-15" dirty="0">
                <a:latin typeface="Times New Roman"/>
                <a:cs typeface="Times New Roman"/>
              </a:rPr>
              <a:t>шины,	способным	</a:t>
            </a:r>
            <a:r>
              <a:rPr sz="2400" spc="-30" dirty="0">
                <a:latin typeface="Times New Roman"/>
                <a:cs typeface="Times New Roman"/>
              </a:rPr>
              <a:t>формировать  п</a:t>
            </a:r>
            <a:r>
              <a:rPr sz="2400" spc="-25" dirty="0">
                <a:latin typeface="Times New Roman"/>
                <a:cs typeface="Times New Roman"/>
              </a:rPr>
              <a:t>р</a:t>
            </a:r>
            <a:r>
              <a:rPr sz="2400" spc="-50" dirty="0">
                <a:latin typeface="Times New Roman"/>
                <a:cs typeface="Times New Roman"/>
              </a:rPr>
              <a:t>е</a:t>
            </a:r>
            <a:r>
              <a:rPr sz="2400" spc="-25" dirty="0">
                <a:latin typeface="Times New Roman"/>
                <a:cs typeface="Times New Roman"/>
              </a:rPr>
              <a:t>д</a:t>
            </a:r>
            <a:r>
              <a:rPr sz="2400" spc="30" dirty="0">
                <a:latin typeface="Times New Roman"/>
                <a:cs typeface="Times New Roman"/>
              </a:rPr>
              <a:t>о</a:t>
            </a:r>
            <a:r>
              <a:rPr sz="2400" spc="-10" dirty="0">
                <a:latin typeface="Times New Roman"/>
                <a:cs typeface="Times New Roman"/>
              </a:rPr>
              <a:t>с</a:t>
            </a:r>
            <a:r>
              <a:rPr sz="2400" dirty="0">
                <a:latin typeface="Times New Roman"/>
                <a:cs typeface="Times New Roman"/>
              </a:rPr>
              <a:t>т</a:t>
            </a:r>
            <a:r>
              <a:rPr sz="2400" spc="-15" dirty="0">
                <a:latin typeface="Times New Roman"/>
                <a:cs typeface="Times New Roman"/>
              </a:rPr>
              <a:t>а</a:t>
            </a:r>
            <a:r>
              <a:rPr sz="2400" spc="-60" dirty="0">
                <a:latin typeface="Times New Roman"/>
                <a:cs typeface="Times New Roman"/>
              </a:rPr>
              <a:t>в</a:t>
            </a:r>
            <a:r>
              <a:rPr sz="2400" spc="-10" dirty="0">
                <a:latin typeface="Times New Roman"/>
                <a:cs typeface="Times New Roman"/>
              </a:rPr>
              <a:t>л</a:t>
            </a:r>
            <a:r>
              <a:rPr sz="2400" spc="-25" dirty="0">
                <a:latin typeface="Times New Roman"/>
                <a:cs typeface="Times New Roman"/>
              </a:rPr>
              <a:t>е</a:t>
            </a:r>
            <a:r>
              <a:rPr sz="2400" spc="-30" dirty="0">
                <a:latin typeface="Times New Roman"/>
                <a:cs typeface="Times New Roman"/>
              </a:rPr>
              <a:t>ни</a:t>
            </a:r>
            <a:r>
              <a:rPr sz="2400" dirty="0">
                <a:latin typeface="Times New Roman"/>
                <a:cs typeface="Times New Roman"/>
              </a:rPr>
              <a:t>я	</a:t>
            </a:r>
            <a:r>
              <a:rPr sz="2400" spc="-5" dirty="0">
                <a:latin typeface="Times New Roman"/>
                <a:cs typeface="Times New Roman"/>
              </a:rPr>
              <a:t>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з</a:t>
            </a:r>
            <a:r>
              <a:rPr sz="2400" spc="-10" dirty="0">
                <a:latin typeface="Times New Roman"/>
                <a:cs typeface="Times New Roman"/>
              </a:rPr>
              <a:t>а</a:t>
            </a:r>
            <a:r>
              <a:rPr sz="2400" spc="-20" dirty="0">
                <a:latin typeface="Times New Roman"/>
                <a:cs typeface="Times New Roman"/>
              </a:rPr>
              <a:t>н</a:t>
            </a:r>
            <a:r>
              <a:rPr sz="2400" spc="-25" dirty="0">
                <a:latin typeface="Times New Roman"/>
                <a:cs typeface="Times New Roman"/>
              </a:rPr>
              <a:t>я</a:t>
            </a:r>
            <a:r>
              <a:rPr sz="2400" spc="-30" dirty="0">
                <a:latin typeface="Times New Roman"/>
                <a:cs typeface="Times New Roman"/>
              </a:rPr>
              <a:t>ти</a:t>
            </a:r>
            <a:r>
              <a:rPr sz="2400" dirty="0">
                <a:latin typeface="Times New Roman"/>
                <a:cs typeface="Times New Roman"/>
              </a:rPr>
              <a:t>я		</a:t>
            </a:r>
            <a:r>
              <a:rPr sz="2400" spc="-25" dirty="0">
                <a:latin typeface="Times New Roman"/>
                <a:cs typeface="Times New Roman"/>
              </a:rPr>
              <a:t>ш</a:t>
            </a:r>
            <a:r>
              <a:rPr sz="2400" spc="-20" dirty="0">
                <a:latin typeface="Times New Roman"/>
                <a:cs typeface="Times New Roman"/>
              </a:rPr>
              <a:t>ины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20" dirty="0">
                <a:latin typeface="Times New Roman"/>
                <a:cs typeface="Times New Roman"/>
              </a:rPr>
              <a:t>С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20" dirty="0">
                <a:latin typeface="Times New Roman"/>
                <a:cs typeface="Times New Roman"/>
              </a:rPr>
              <a:t>г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dirty="0">
                <a:latin typeface="Times New Roman"/>
                <a:cs typeface="Times New Roman"/>
              </a:rPr>
              <a:t>а</a:t>
            </a:r>
            <a:r>
              <a:rPr sz="2400" spc="-20" dirty="0">
                <a:latin typeface="Times New Roman"/>
                <a:cs typeface="Times New Roman"/>
              </a:rPr>
              <a:t>л</a:t>
            </a:r>
            <a:r>
              <a:rPr sz="2400" dirty="0">
                <a:latin typeface="Times New Roman"/>
                <a:cs typeface="Times New Roman"/>
              </a:rPr>
              <a:t>ы	</a:t>
            </a:r>
            <a:r>
              <a:rPr sz="2400" spc="-25" dirty="0">
                <a:latin typeface="Times New Roman"/>
                <a:cs typeface="Times New Roman"/>
              </a:rPr>
              <a:t>за</a:t>
            </a:r>
            <a:r>
              <a:rPr sz="2400" spc="-20" dirty="0">
                <a:latin typeface="Times New Roman"/>
                <a:cs typeface="Times New Roman"/>
              </a:rPr>
              <a:t>­</a:t>
            </a: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25" dirty="0">
                <a:latin typeface="Times New Roman"/>
                <a:cs typeface="Times New Roman"/>
              </a:rPr>
              <a:t>р</a:t>
            </a:r>
            <a:r>
              <a:rPr sz="2400" spc="30" dirty="0">
                <a:latin typeface="Times New Roman"/>
                <a:cs typeface="Times New Roman"/>
              </a:rPr>
              <a:t>о</a:t>
            </a:r>
            <a:r>
              <a:rPr sz="2400" dirty="0">
                <a:latin typeface="Times New Roman"/>
                <a:cs typeface="Times New Roman"/>
              </a:rPr>
              <a:t>са	</a:t>
            </a:r>
            <a:r>
              <a:rPr sz="2400" spc="-60" dirty="0">
                <a:latin typeface="Times New Roman"/>
                <a:cs typeface="Times New Roman"/>
              </a:rPr>
              <a:t>от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6021" y="5223636"/>
            <a:ext cx="109410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с</a:t>
            </a:r>
            <a:r>
              <a:rPr sz="2400" spc="-20" dirty="0">
                <a:latin typeface="Times New Roman"/>
                <a:cs typeface="Times New Roman"/>
              </a:rPr>
              <a:t>иг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dirty="0">
                <a:latin typeface="Times New Roman"/>
                <a:cs typeface="Times New Roman"/>
              </a:rPr>
              <a:t>а</a:t>
            </a:r>
            <a:r>
              <a:rPr sz="2400" spc="-20" dirty="0">
                <a:latin typeface="Times New Roman"/>
                <a:cs typeface="Times New Roman"/>
              </a:rPr>
              <a:t>л</a:t>
            </a:r>
            <a:r>
              <a:rPr sz="2400" dirty="0">
                <a:latin typeface="Times New Roman"/>
                <a:cs typeface="Times New Roman"/>
              </a:rPr>
              <a:t>ы  </a:t>
            </a:r>
            <a:r>
              <a:rPr sz="2400" spc="-25" dirty="0">
                <a:latin typeface="Times New Roman"/>
                <a:cs typeface="Times New Roman"/>
              </a:rPr>
              <a:t>л</a:t>
            </a:r>
            <a:r>
              <a:rPr sz="2400" spc="-30" dirty="0">
                <a:latin typeface="Times New Roman"/>
                <a:cs typeface="Times New Roman"/>
              </a:rPr>
              <a:t>ю</a:t>
            </a:r>
            <a:r>
              <a:rPr sz="2400" spc="-25" dirty="0">
                <a:latin typeface="Times New Roman"/>
                <a:cs typeface="Times New Roman"/>
              </a:rPr>
              <a:t>бо</a:t>
            </a:r>
            <a:r>
              <a:rPr sz="2400" spc="-90" dirty="0">
                <a:latin typeface="Times New Roman"/>
                <a:cs typeface="Times New Roman"/>
              </a:rPr>
              <a:t>г</a:t>
            </a:r>
            <a:r>
              <a:rPr sz="2400" dirty="0">
                <a:latin typeface="Times New Roman"/>
                <a:cs typeface="Times New Roman"/>
              </a:rPr>
              <a:t>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955487"/>
            <a:ext cx="881253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6680" algn="l"/>
                <a:tab pos="2908300" algn="l"/>
                <a:tab pos="3367404" algn="l"/>
                <a:tab pos="4305935" algn="l"/>
                <a:tab pos="5025390" algn="l"/>
                <a:tab pos="6545580" algn="l"/>
                <a:tab pos="7895590" algn="l"/>
              </a:tabLst>
            </a:pPr>
            <a:r>
              <a:rPr sz="2400" spc="-45" dirty="0">
                <a:latin typeface="Times New Roman"/>
                <a:cs typeface="Times New Roman"/>
              </a:rPr>
              <a:t>в</a:t>
            </a:r>
            <a:r>
              <a:rPr sz="2400" spc="-60" dirty="0">
                <a:latin typeface="Times New Roman"/>
                <a:cs typeface="Times New Roman"/>
              </a:rPr>
              <a:t>е</a:t>
            </a:r>
            <a:r>
              <a:rPr sz="2400" spc="-35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у</a:t>
            </a:r>
            <a:r>
              <a:rPr sz="2400" spc="-30" dirty="0">
                <a:latin typeface="Times New Roman"/>
                <a:cs typeface="Times New Roman"/>
              </a:rPr>
              <a:t>щ</a:t>
            </a:r>
            <a:r>
              <a:rPr sz="2400" spc="-25" dirty="0">
                <a:latin typeface="Times New Roman"/>
                <a:cs typeface="Times New Roman"/>
              </a:rPr>
              <a:t>е</a:t>
            </a:r>
            <a:r>
              <a:rPr sz="2400" spc="-85" dirty="0">
                <a:latin typeface="Times New Roman"/>
                <a:cs typeface="Times New Roman"/>
              </a:rPr>
              <a:t>г</a:t>
            </a:r>
            <a:r>
              <a:rPr sz="2400" dirty="0">
                <a:latin typeface="Times New Roman"/>
                <a:cs typeface="Times New Roman"/>
              </a:rPr>
              <a:t>о	</a:t>
            </a:r>
            <a:r>
              <a:rPr sz="2400" spc="-40" dirty="0">
                <a:latin typeface="Times New Roman"/>
                <a:cs typeface="Times New Roman"/>
              </a:rPr>
              <a:t>п</a:t>
            </a:r>
            <a:r>
              <a:rPr sz="2400" spc="30" dirty="0">
                <a:latin typeface="Times New Roman"/>
                <a:cs typeface="Times New Roman"/>
              </a:rPr>
              <a:t>о</a:t>
            </a:r>
            <a:r>
              <a:rPr sz="2400" spc="-25" dirty="0">
                <a:latin typeface="Times New Roman"/>
                <a:cs typeface="Times New Roman"/>
              </a:rPr>
              <a:t>с</a:t>
            </a:r>
            <a:r>
              <a:rPr sz="2400" spc="-80" dirty="0">
                <a:latin typeface="Times New Roman"/>
                <a:cs typeface="Times New Roman"/>
              </a:rPr>
              <a:t>т</a:t>
            </a:r>
            <a:r>
              <a:rPr sz="2400" dirty="0">
                <a:latin typeface="Times New Roman"/>
                <a:cs typeface="Times New Roman"/>
              </a:rPr>
              <a:t>у</a:t>
            </a:r>
            <a:r>
              <a:rPr sz="2400" spc="-30" dirty="0">
                <a:latin typeface="Times New Roman"/>
                <a:cs typeface="Times New Roman"/>
              </a:rPr>
              <a:t>п</a:t>
            </a:r>
            <a:r>
              <a:rPr sz="2400" spc="-25" dirty="0">
                <a:latin typeface="Times New Roman"/>
                <a:cs typeface="Times New Roman"/>
              </a:rPr>
              <a:t>а</a:t>
            </a:r>
            <a:r>
              <a:rPr sz="2400" spc="-70" dirty="0">
                <a:latin typeface="Times New Roman"/>
                <a:cs typeface="Times New Roman"/>
              </a:rPr>
              <a:t>ю</a:t>
            </a:r>
            <a:r>
              <a:rPr sz="2400" dirty="0">
                <a:latin typeface="Times New Roman"/>
                <a:cs typeface="Times New Roman"/>
              </a:rPr>
              <a:t>т	</a:t>
            </a:r>
            <a:r>
              <a:rPr sz="2400" spc="-30" dirty="0">
                <a:latin typeface="Times New Roman"/>
                <a:cs typeface="Times New Roman"/>
              </a:rPr>
              <a:t>н</a:t>
            </a:r>
            <a:r>
              <a:rPr sz="2400" dirty="0">
                <a:latin typeface="Times New Roman"/>
                <a:cs typeface="Times New Roman"/>
              </a:rPr>
              <a:t>а	</a:t>
            </a:r>
            <a:r>
              <a:rPr sz="2400" spc="-30" dirty="0">
                <a:latin typeface="Times New Roman"/>
                <a:cs typeface="Times New Roman"/>
              </a:rPr>
              <a:t>в</a:t>
            </a:r>
            <a:r>
              <a:rPr sz="2400" spc="-125" dirty="0">
                <a:latin typeface="Times New Roman"/>
                <a:cs typeface="Times New Roman"/>
              </a:rPr>
              <a:t>х</a:t>
            </a:r>
            <a:r>
              <a:rPr sz="2400" spc="-100" dirty="0">
                <a:latin typeface="Times New Roman"/>
                <a:cs typeface="Times New Roman"/>
              </a:rPr>
              <a:t>о</a:t>
            </a:r>
            <a:r>
              <a:rPr sz="2400" spc="-25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ы	</a:t>
            </a:r>
            <a:r>
              <a:rPr sz="2400" spc="-45" dirty="0">
                <a:latin typeface="Times New Roman"/>
                <a:cs typeface="Times New Roman"/>
              </a:rPr>
              <a:t>в</a:t>
            </a:r>
            <a:r>
              <a:rPr sz="2400" spc="10" dirty="0">
                <a:latin typeface="Times New Roman"/>
                <a:cs typeface="Times New Roman"/>
              </a:rPr>
              <a:t>с</a:t>
            </a:r>
            <a:r>
              <a:rPr sz="2400" spc="-60" dirty="0">
                <a:latin typeface="Times New Roman"/>
                <a:cs typeface="Times New Roman"/>
              </a:rPr>
              <a:t>е</a:t>
            </a:r>
            <a:r>
              <a:rPr sz="2400" dirty="0">
                <a:latin typeface="Times New Roman"/>
                <a:cs typeface="Times New Roman"/>
              </a:rPr>
              <a:t>х	</a:t>
            </a:r>
            <a:r>
              <a:rPr sz="2400" spc="30" dirty="0">
                <a:latin typeface="Times New Roman"/>
                <a:cs typeface="Times New Roman"/>
              </a:rPr>
              <a:t>о</a:t>
            </a:r>
            <a:r>
              <a:rPr sz="2400" spc="-25" dirty="0">
                <a:latin typeface="Times New Roman"/>
                <a:cs typeface="Times New Roman"/>
              </a:rPr>
              <a:t>с</a:t>
            </a:r>
            <a:r>
              <a:rPr sz="2400" dirty="0">
                <a:latin typeface="Times New Roman"/>
                <a:cs typeface="Times New Roman"/>
              </a:rPr>
              <a:t>та</a:t>
            </a:r>
            <a:r>
              <a:rPr sz="2400" spc="-30" dirty="0">
                <a:latin typeface="Times New Roman"/>
                <a:cs typeface="Times New Roman"/>
              </a:rPr>
              <a:t>льн</a:t>
            </a:r>
            <a:r>
              <a:rPr sz="2400" spc="-35" dirty="0">
                <a:latin typeface="Times New Roman"/>
                <a:cs typeface="Times New Roman"/>
              </a:rPr>
              <a:t>ы</a:t>
            </a:r>
            <a:r>
              <a:rPr sz="2400" dirty="0">
                <a:latin typeface="Times New Roman"/>
                <a:cs typeface="Times New Roman"/>
              </a:rPr>
              <a:t>х	</a:t>
            </a:r>
            <a:r>
              <a:rPr sz="2400" spc="-45" dirty="0">
                <a:latin typeface="Times New Roman"/>
                <a:cs typeface="Times New Roman"/>
              </a:rPr>
              <a:t>в</a:t>
            </a:r>
            <a:r>
              <a:rPr sz="2400" spc="-60" dirty="0">
                <a:latin typeface="Times New Roman"/>
                <a:cs typeface="Times New Roman"/>
              </a:rPr>
              <a:t>е</a:t>
            </a:r>
            <a:r>
              <a:rPr sz="2400" spc="-25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у</a:t>
            </a:r>
            <a:r>
              <a:rPr sz="2400" spc="-30" dirty="0">
                <a:latin typeface="Times New Roman"/>
                <a:cs typeface="Times New Roman"/>
              </a:rPr>
              <a:t>щ</a:t>
            </a:r>
            <a:r>
              <a:rPr sz="2400" spc="-40" dirty="0">
                <a:latin typeface="Times New Roman"/>
                <a:cs typeface="Times New Roman"/>
              </a:rPr>
              <a:t>и</a:t>
            </a:r>
            <a:r>
              <a:rPr sz="2400" spc="-30" dirty="0">
                <a:latin typeface="Times New Roman"/>
                <a:cs typeface="Times New Roman"/>
              </a:rPr>
              <a:t>х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85" dirty="0">
                <a:latin typeface="Times New Roman"/>
                <a:cs typeface="Times New Roman"/>
              </a:rPr>
              <a:t>Л</a:t>
            </a:r>
            <a:r>
              <a:rPr sz="2400" spc="-25" dirty="0">
                <a:latin typeface="Times New Roman"/>
                <a:cs typeface="Times New Roman"/>
              </a:rPr>
              <a:t>ог</a:t>
            </a:r>
            <a:r>
              <a:rPr sz="2400" spc="-30" dirty="0">
                <a:latin typeface="Times New Roman"/>
                <a:cs typeface="Times New Roman"/>
              </a:rPr>
              <a:t>и</a:t>
            </a:r>
            <a:r>
              <a:rPr sz="2400" spc="-65" dirty="0">
                <a:latin typeface="Times New Roman"/>
                <a:cs typeface="Times New Roman"/>
              </a:rPr>
              <a:t>к</a:t>
            </a:r>
            <a:r>
              <a:rPr sz="2400" dirty="0">
                <a:latin typeface="Times New Roman"/>
                <a:cs typeface="Times New Roman"/>
              </a:rPr>
              <a:t>а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25" dirty="0">
                <a:latin typeface="Times New Roman"/>
                <a:cs typeface="Times New Roman"/>
              </a:rPr>
              <a:t>арбитража реализуется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40" dirty="0">
                <a:latin typeface="Times New Roman"/>
                <a:cs typeface="Times New Roman"/>
              </a:rPr>
              <a:t>контроллере </a:t>
            </a:r>
            <a:r>
              <a:rPr sz="2400" spc="-20" dirty="0">
                <a:latin typeface="Times New Roman"/>
                <a:cs typeface="Times New Roman"/>
              </a:rPr>
              <a:t>шины </a:t>
            </a:r>
            <a:r>
              <a:rPr sz="2400" spc="-40" dirty="0">
                <a:latin typeface="Times New Roman"/>
                <a:cs typeface="Times New Roman"/>
              </a:rPr>
              <a:t>каждого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ведущего.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109346"/>
            <a:ext cx="6060440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0" i="1" spc="-5" dirty="0">
                <a:solidFill>
                  <a:srgbClr val="333399"/>
                </a:solidFill>
                <a:latin typeface="Courier New"/>
                <a:cs typeface="Courier New"/>
              </a:rPr>
              <a:t>Децентрализованный</a:t>
            </a:r>
            <a:endParaRPr sz="4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4400" b="0" i="1" dirty="0">
                <a:solidFill>
                  <a:srgbClr val="333399"/>
                </a:solidFill>
                <a:latin typeface="Courier New"/>
                <a:cs typeface="Courier New"/>
              </a:rPr>
              <a:t>арбитраж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1580" y="317995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6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6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2514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5961" y="317995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5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3800" y="2514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8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0215" y="317995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5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9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9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7800" y="2514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0" y="0"/>
                </a:lnTo>
                <a:lnTo>
                  <a:pt x="60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2200" y="2743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54469" y="317995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29400" y="2133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53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3200" y="1981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7400" y="2508250"/>
            <a:ext cx="647700" cy="234950"/>
          </a:xfrm>
          <a:custGeom>
            <a:avLst/>
            <a:gdLst/>
            <a:ahLst/>
            <a:cxnLst/>
            <a:rect l="l" t="t" r="r" b="b"/>
            <a:pathLst>
              <a:path w="647700" h="234950">
                <a:moveTo>
                  <a:pt x="603250" y="158750"/>
                </a:moveTo>
                <a:lnTo>
                  <a:pt x="571500" y="158750"/>
                </a:lnTo>
                <a:lnTo>
                  <a:pt x="609600" y="234950"/>
                </a:lnTo>
                <a:lnTo>
                  <a:pt x="641350" y="171450"/>
                </a:lnTo>
                <a:lnTo>
                  <a:pt x="603250" y="171450"/>
                </a:lnTo>
                <a:lnTo>
                  <a:pt x="603250" y="158750"/>
                </a:lnTo>
                <a:close/>
              </a:path>
              <a:path w="647700" h="234950">
                <a:moveTo>
                  <a:pt x="603250" y="6350"/>
                </a:moveTo>
                <a:lnTo>
                  <a:pt x="603250" y="171450"/>
                </a:lnTo>
                <a:lnTo>
                  <a:pt x="615950" y="171450"/>
                </a:lnTo>
                <a:lnTo>
                  <a:pt x="615950" y="12700"/>
                </a:lnTo>
                <a:lnTo>
                  <a:pt x="609600" y="12700"/>
                </a:lnTo>
                <a:lnTo>
                  <a:pt x="603250" y="6350"/>
                </a:lnTo>
                <a:close/>
              </a:path>
              <a:path w="647700" h="234950">
                <a:moveTo>
                  <a:pt x="647700" y="158750"/>
                </a:moveTo>
                <a:lnTo>
                  <a:pt x="615950" y="158750"/>
                </a:lnTo>
                <a:lnTo>
                  <a:pt x="615950" y="171450"/>
                </a:lnTo>
                <a:lnTo>
                  <a:pt x="641350" y="171450"/>
                </a:lnTo>
                <a:lnTo>
                  <a:pt x="647700" y="158750"/>
                </a:lnTo>
                <a:close/>
              </a:path>
              <a:path w="647700" h="234950">
                <a:moveTo>
                  <a:pt x="613155" y="0"/>
                </a:moveTo>
                <a:lnTo>
                  <a:pt x="0" y="0"/>
                </a:lnTo>
                <a:lnTo>
                  <a:pt x="0" y="12700"/>
                </a:lnTo>
                <a:lnTo>
                  <a:pt x="603250" y="12700"/>
                </a:lnTo>
                <a:lnTo>
                  <a:pt x="603250" y="6350"/>
                </a:lnTo>
                <a:lnTo>
                  <a:pt x="615950" y="6350"/>
                </a:lnTo>
                <a:lnTo>
                  <a:pt x="615950" y="2794"/>
                </a:lnTo>
                <a:lnTo>
                  <a:pt x="613155" y="0"/>
                </a:lnTo>
                <a:close/>
              </a:path>
              <a:path w="647700" h="234950">
                <a:moveTo>
                  <a:pt x="615950" y="6350"/>
                </a:moveTo>
                <a:lnTo>
                  <a:pt x="603250" y="6350"/>
                </a:lnTo>
                <a:lnTo>
                  <a:pt x="609600" y="12700"/>
                </a:lnTo>
                <a:lnTo>
                  <a:pt x="615950" y="12700"/>
                </a:lnTo>
                <a:lnTo>
                  <a:pt x="6159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5400" y="2009775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6629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5000" y="2743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" y="45110"/>
                </a:lnTo>
                <a:lnTo>
                  <a:pt x="60960" y="86563"/>
                </a:lnTo>
                <a:lnTo>
                  <a:pt x="91440" y="120700"/>
                </a:lnTo>
                <a:lnTo>
                  <a:pt x="121920" y="143865"/>
                </a:lnTo>
                <a:lnTo>
                  <a:pt x="152400" y="152400"/>
                </a:lnTo>
                <a:lnTo>
                  <a:pt x="182880" y="143865"/>
                </a:lnTo>
                <a:lnTo>
                  <a:pt x="213360" y="120700"/>
                </a:lnTo>
                <a:lnTo>
                  <a:pt x="243840" y="86563"/>
                </a:lnTo>
                <a:lnTo>
                  <a:pt x="274320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2743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" y="45110"/>
                </a:lnTo>
                <a:lnTo>
                  <a:pt x="60959" y="86563"/>
                </a:lnTo>
                <a:lnTo>
                  <a:pt x="91439" y="120700"/>
                </a:lnTo>
                <a:lnTo>
                  <a:pt x="121919" y="143865"/>
                </a:lnTo>
                <a:lnTo>
                  <a:pt x="152400" y="152400"/>
                </a:lnTo>
                <a:lnTo>
                  <a:pt x="182879" y="143865"/>
                </a:lnTo>
                <a:lnTo>
                  <a:pt x="213359" y="120700"/>
                </a:lnTo>
                <a:lnTo>
                  <a:pt x="243839" y="86563"/>
                </a:lnTo>
                <a:lnTo>
                  <a:pt x="274319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000" y="2743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" y="45110"/>
                </a:lnTo>
                <a:lnTo>
                  <a:pt x="60959" y="86563"/>
                </a:lnTo>
                <a:lnTo>
                  <a:pt x="91439" y="120700"/>
                </a:lnTo>
                <a:lnTo>
                  <a:pt x="121919" y="143865"/>
                </a:lnTo>
                <a:lnTo>
                  <a:pt x="152400" y="152400"/>
                </a:lnTo>
                <a:lnTo>
                  <a:pt x="182879" y="143865"/>
                </a:lnTo>
                <a:lnTo>
                  <a:pt x="213359" y="120700"/>
                </a:lnTo>
                <a:lnTo>
                  <a:pt x="243839" y="86563"/>
                </a:lnTo>
                <a:lnTo>
                  <a:pt x="274319" y="45110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95400" y="1828800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6629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3600" y="1828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71951" y="1828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1600" y="1828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5600" y="1828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94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54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054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5751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05" y="5994"/>
                </a:lnTo>
                <a:lnTo>
                  <a:pt x="22288" y="22336"/>
                </a:lnTo>
                <a:lnTo>
                  <a:pt x="5976" y="46559"/>
                </a:lnTo>
                <a:lnTo>
                  <a:pt x="0" y="76200"/>
                </a:lnTo>
                <a:lnTo>
                  <a:pt x="5976" y="105840"/>
                </a:lnTo>
                <a:lnTo>
                  <a:pt x="22288" y="130063"/>
                </a:lnTo>
                <a:lnTo>
                  <a:pt x="46505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95751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05" y="146405"/>
                </a:lnTo>
                <a:lnTo>
                  <a:pt x="22288" y="130063"/>
                </a:lnTo>
                <a:lnTo>
                  <a:pt x="5976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74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57400" y="175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303134" y="1524253"/>
            <a:ext cx="144716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Запрос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шины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12532" y="2087879"/>
            <a:ext cx="5334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82446" y="2186304"/>
            <a:ext cx="4006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+5v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751" y="2294509"/>
            <a:ext cx="89661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Линия  </a:t>
            </a:r>
            <a:r>
              <a:rPr sz="1800" spc="-5" dirty="0">
                <a:latin typeface="Arial"/>
                <a:cs typeface="Arial"/>
              </a:rPr>
              <a:t>а</a:t>
            </a:r>
            <a:r>
              <a:rPr sz="1800" spc="-15" dirty="0">
                <a:latin typeface="Arial"/>
                <a:cs typeface="Arial"/>
              </a:rPr>
              <a:t>р</a:t>
            </a:r>
            <a:r>
              <a:rPr sz="1800" dirty="0">
                <a:latin typeface="Arial"/>
                <a:cs typeface="Arial"/>
              </a:rPr>
              <a:t>бит</a:t>
            </a:r>
            <a:r>
              <a:rPr sz="1800" spc="-5" dirty="0">
                <a:latin typeface="Arial"/>
                <a:cs typeface="Arial"/>
              </a:rPr>
              <a:t>ра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68144" y="4114615"/>
            <a:ext cx="5081651" cy="2665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1561"/>
            <a:ext cx="43865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Децентрализованный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2" y="480568"/>
            <a:ext cx="8088122" cy="256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521" y="3324859"/>
            <a:ext cx="8345170" cy="307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</a:pPr>
            <a:r>
              <a:rPr sz="1600" spc="-35" dirty="0">
                <a:latin typeface="Times New Roman"/>
                <a:cs typeface="Times New Roman"/>
              </a:rPr>
              <a:t>Здесь сигнал </a:t>
            </a:r>
            <a:r>
              <a:rPr sz="1600" spc="-50" dirty="0">
                <a:latin typeface="Times New Roman"/>
                <a:cs typeface="Times New Roman"/>
              </a:rPr>
              <a:t>может возникать </a:t>
            </a:r>
            <a:r>
              <a:rPr sz="1600" spc="-5" dirty="0">
                <a:latin typeface="Times New Roman"/>
                <a:cs typeface="Times New Roman"/>
              </a:rPr>
              <a:t>в </a:t>
            </a:r>
            <a:r>
              <a:rPr sz="1600" spc="-40" dirty="0">
                <a:latin typeface="Times New Roman"/>
                <a:cs typeface="Times New Roman"/>
              </a:rPr>
              <a:t>различных </a:t>
            </a:r>
            <a:r>
              <a:rPr sz="1600" spc="-55" dirty="0">
                <a:latin typeface="Times New Roman"/>
                <a:cs typeface="Times New Roman"/>
              </a:rPr>
              <a:t>точках </a:t>
            </a:r>
            <a:r>
              <a:rPr sz="1600" spc="-45" dirty="0">
                <a:latin typeface="Times New Roman"/>
                <a:cs typeface="Times New Roman"/>
              </a:rPr>
              <a:t>цепочки, </a:t>
            </a:r>
            <a:r>
              <a:rPr sz="1600" spc="-40" dirty="0">
                <a:latin typeface="Times New Roman"/>
                <a:cs typeface="Times New Roman"/>
              </a:rPr>
              <a:t>замкнутой </a:t>
            </a:r>
            <a:r>
              <a:rPr sz="1600" spc="-5" dirty="0">
                <a:latin typeface="Times New Roman"/>
                <a:cs typeface="Times New Roman"/>
              </a:rPr>
              <a:t>в </a:t>
            </a:r>
            <a:r>
              <a:rPr sz="1600" spc="-50" dirty="0">
                <a:latin typeface="Times New Roman"/>
                <a:cs typeface="Times New Roman"/>
              </a:rPr>
              <a:t>кольцо. </a:t>
            </a:r>
            <a:r>
              <a:rPr sz="1600" spc="-35" dirty="0">
                <a:latin typeface="Times New Roman"/>
                <a:cs typeface="Times New Roman"/>
              </a:rPr>
              <a:t>Переход </a:t>
            </a:r>
            <a:r>
              <a:rPr sz="1600" spc="-5" dirty="0">
                <a:latin typeface="Times New Roman"/>
                <a:cs typeface="Times New Roman"/>
              </a:rPr>
              <a:t>к  </a:t>
            </a:r>
            <a:r>
              <a:rPr sz="1600" spc="-25" dirty="0">
                <a:latin typeface="Times New Roman"/>
                <a:cs typeface="Times New Roman"/>
              </a:rPr>
              <a:t>новому </a:t>
            </a:r>
            <a:r>
              <a:rPr sz="1600" spc="-20" dirty="0">
                <a:latin typeface="Times New Roman"/>
                <a:cs typeface="Times New Roman"/>
              </a:rPr>
              <a:t>ведущему сопровождается циклической </a:t>
            </a:r>
            <a:r>
              <a:rPr sz="1600" spc="-15" dirty="0">
                <a:latin typeface="Times New Roman"/>
                <a:cs typeface="Times New Roman"/>
              </a:rPr>
              <a:t>сменой приоритетов. </a:t>
            </a:r>
            <a:r>
              <a:rPr sz="1600" spc="-5" dirty="0">
                <a:latin typeface="Times New Roman"/>
                <a:cs typeface="Times New Roman"/>
              </a:rPr>
              <a:t>В </a:t>
            </a:r>
            <a:r>
              <a:rPr sz="1600" spc="-35" dirty="0">
                <a:latin typeface="Times New Roman"/>
                <a:cs typeface="Times New Roman"/>
              </a:rPr>
              <a:t>следующем </a:t>
            </a:r>
            <a:r>
              <a:rPr sz="1600" spc="-25" dirty="0">
                <a:latin typeface="Times New Roman"/>
                <a:cs typeface="Times New Roman"/>
              </a:rPr>
              <a:t>цикле  </a:t>
            </a:r>
            <a:r>
              <a:rPr sz="1600" spc="-30" dirty="0">
                <a:latin typeface="Times New Roman"/>
                <a:cs typeface="Times New Roman"/>
              </a:rPr>
              <a:t>арбитража </a:t>
            </a:r>
            <a:r>
              <a:rPr sz="1600" spc="-35" dirty="0">
                <a:latin typeface="Times New Roman"/>
                <a:cs typeface="Times New Roman"/>
              </a:rPr>
              <a:t>текущий ведущий </a:t>
            </a:r>
            <a:r>
              <a:rPr sz="1600" spc="-60" dirty="0">
                <a:latin typeface="Times New Roman"/>
                <a:cs typeface="Times New Roman"/>
              </a:rPr>
              <a:t>будет </a:t>
            </a:r>
            <a:r>
              <a:rPr sz="1600" spc="-30" dirty="0">
                <a:latin typeface="Times New Roman"/>
                <a:cs typeface="Times New Roman"/>
              </a:rPr>
              <a:t>иметь </a:t>
            </a:r>
            <a:r>
              <a:rPr sz="1600" spc="-25" dirty="0">
                <a:latin typeface="Times New Roman"/>
                <a:cs typeface="Times New Roman"/>
              </a:rPr>
              <a:t>самый низкий </a:t>
            </a:r>
            <a:r>
              <a:rPr sz="1600" spc="-30" dirty="0">
                <a:latin typeface="Times New Roman"/>
                <a:cs typeface="Times New Roman"/>
              </a:rPr>
              <a:t>уро­вень </a:t>
            </a:r>
            <a:r>
              <a:rPr sz="1600" spc="-25" dirty="0">
                <a:latin typeface="Times New Roman"/>
                <a:cs typeface="Times New Roman"/>
              </a:rPr>
              <a:t>приоритета. Соседний </a:t>
            </a:r>
            <a:r>
              <a:rPr sz="1600" spc="-35" dirty="0">
                <a:latin typeface="Times New Roman"/>
                <a:cs typeface="Times New Roman"/>
              </a:rPr>
              <a:t>ведущий  </a:t>
            </a:r>
            <a:r>
              <a:rPr sz="1600" spc="-30" dirty="0">
                <a:latin typeface="Times New Roman"/>
                <a:cs typeface="Times New Roman"/>
              </a:rPr>
              <a:t>справа </a:t>
            </a:r>
            <a:r>
              <a:rPr sz="1600" spc="-35" dirty="0">
                <a:latin typeface="Times New Roman"/>
                <a:cs typeface="Times New Roman"/>
              </a:rPr>
              <a:t>получает </a:t>
            </a:r>
            <a:r>
              <a:rPr sz="1600" spc="-30" dirty="0">
                <a:latin typeface="Times New Roman"/>
                <a:cs typeface="Times New Roman"/>
              </a:rPr>
              <a:t>наивысший </a:t>
            </a:r>
            <a:r>
              <a:rPr sz="1600" spc="-40" dirty="0">
                <a:latin typeface="Times New Roman"/>
                <a:cs typeface="Times New Roman"/>
              </a:rPr>
              <a:t>приоритет, </a:t>
            </a:r>
            <a:r>
              <a:rPr sz="1600" spc="-5" dirty="0">
                <a:latin typeface="Times New Roman"/>
                <a:cs typeface="Times New Roman"/>
              </a:rPr>
              <a:t>а </a:t>
            </a:r>
            <a:r>
              <a:rPr sz="1600" spc="-25" dirty="0">
                <a:latin typeface="Times New Roman"/>
                <a:cs typeface="Times New Roman"/>
              </a:rPr>
              <a:t>да­лее </a:t>
            </a:r>
            <a:r>
              <a:rPr sz="1600" spc="-35" dirty="0">
                <a:latin typeface="Times New Roman"/>
                <a:cs typeface="Times New Roman"/>
              </a:rPr>
              <a:t>каждому </a:t>
            </a:r>
            <a:r>
              <a:rPr sz="1600" spc="-30" dirty="0">
                <a:latin typeface="Times New Roman"/>
                <a:cs typeface="Times New Roman"/>
              </a:rPr>
              <a:t>устройству </a:t>
            </a:r>
            <a:r>
              <a:rPr sz="1600" spc="-5" dirty="0">
                <a:latin typeface="Times New Roman"/>
                <a:cs typeface="Times New Roman"/>
              </a:rPr>
              <a:t>в </a:t>
            </a:r>
            <a:r>
              <a:rPr sz="1600" spc="-45" dirty="0">
                <a:latin typeface="Times New Roman"/>
                <a:cs typeface="Times New Roman"/>
              </a:rPr>
              <a:t>кольце </a:t>
            </a:r>
            <a:r>
              <a:rPr sz="1600" spc="-30" dirty="0">
                <a:latin typeface="Times New Roman"/>
                <a:cs typeface="Times New Roman"/>
              </a:rPr>
              <a:t>присваивается  уровень </a:t>
            </a:r>
            <a:r>
              <a:rPr sz="1600" spc="-25" dirty="0">
                <a:latin typeface="Times New Roman"/>
                <a:cs typeface="Times New Roman"/>
              </a:rPr>
              <a:t>приоритета </a:t>
            </a:r>
            <a:r>
              <a:rPr sz="1600" spc="-10" dirty="0">
                <a:latin typeface="Times New Roman"/>
                <a:cs typeface="Times New Roman"/>
              </a:rPr>
              <a:t>на </a:t>
            </a:r>
            <a:r>
              <a:rPr sz="1600" spc="-25" dirty="0">
                <a:latin typeface="Times New Roman"/>
                <a:cs typeface="Times New Roman"/>
              </a:rPr>
              <a:t>единицу меньше, чем </a:t>
            </a:r>
            <a:r>
              <a:rPr sz="1600" spc="-5" dirty="0">
                <a:latin typeface="Times New Roman"/>
                <a:cs typeface="Times New Roman"/>
              </a:rPr>
              <a:t>у </a:t>
            </a:r>
            <a:r>
              <a:rPr sz="1600" spc="-20" dirty="0">
                <a:latin typeface="Times New Roman"/>
                <a:cs typeface="Times New Roman"/>
              </a:rPr>
              <a:t>соседа </a:t>
            </a:r>
            <a:r>
              <a:rPr sz="1600" spc="-30" dirty="0">
                <a:latin typeface="Times New Roman"/>
                <a:cs typeface="Times New Roman"/>
              </a:rPr>
              <a:t>слева. Иными словами, реализуется  </a:t>
            </a:r>
            <a:r>
              <a:rPr sz="1600" spc="-25" dirty="0">
                <a:latin typeface="Times New Roman"/>
                <a:cs typeface="Times New Roman"/>
              </a:rPr>
              <a:t>циклическая смена </a:t>
            </a:r>
            <a:r>
              <a:rPr sz="1600" spc="-30" dirty="0">
                <a:latin typeface="Times New Roman"/>
                <a:cs typeface="Times New Roman"/>
              </a:rPr>
              <a:t>при­оритетов </a:t>
            </a:r>
            <a:r>
              <a:rPr sz="1600" spc="-5" dirty="0">
                <a:latin typeface="Times New Roman"/>
                <a:cs typeface="Times New Roman"/>
              </a:rPr>
              <a:t>с </a:t>
            </a:r>
            <a:r>
              <a:rPr sz="1600" spc="-35" dirty="0">
                <a:latin typeface="Times New Roman"/>
                <a:cs typeface="Times New Roman"/>
              </a:rPr>
              <a:t>учетом </a:t>
            </a:r>
            <a:r>
              <a:rPr sz="1600" spc="-30" dirty="0">
                <a:latin typeface="Times New Roman"/>
                <a:cs typeface="Times New Roman"/>
              </a:rPr>
              <a:t>последнего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запроса.</a:t>
            </a:r>
            <a:endParaRPr sz="1600">
              <a:latin typeface="Times New Roman"/>
              <a:cs typeface="Times New Roman"/>
            </a:endParaRPr>
          </a:p>
          <a:p>
            <a:pPr marL="12700" marR="6350" indent="520700" algn="just">
              <a:lnSpc>
                <a:spcPct val="100000"/>
              </a:lnSpc>
              <a:spcBef>
                <a:spcPts val="1090"/>
              </a:spcBef>
            </a:pPr>
            <a:r>
              <a:rPr sz="1600" spc="-45" dirty="0">
                <a:latin typeface="Times New Roman"/>
                <a:cs typeface="Times New Roman"/>
              </a:rPr>
              <a:t>Текущий </a:t>
            </a:r>
            <a:r>
              <a:rPr sz="1600" spc="-40" dirty="0">
                <a:latin typeface="Times New Roman"/>
                <a:cs typeface="Times New Roman"/>
              </a:rPr>
              <a:t>ведущий, </a:t>
            </a:r>
            <a:r>
              <a:rPr sz="1600" spc="-35" dirty="0">
                <a:latin typeface="Times New Roman"/>
                <a:cs typeface="Times New Roman"/>
              </a:rPr>
              <a:t>управляющий </a:t>
            </a:r>
            <a:r>
              <a:rPr sz="1600" spc="-30" dirty="0">
                <a:latin typeface="Times New Roman"/>
                <a:cs typeface="Times New Roman"/>
              </a:rPr>
              <a:t>шиной, </a:t>
            </a:r>
            <a:r>
              <a:rPr sz="1600" spc="-40" dirty="0">
                <a:latin typeface="Times New Roman"/>
                <a:cs typeface="Times New Roman"/>
              </a:rPr>
              <a:t>генерирует </a:t>
            </a:r>
            <a:r>
              <a:rPr sz="1600" spc="-25" dirty="0">
                <a:latin typeface="Times New Roman"/>
                <a:cs typeface="Times New Roman"/>
              </a:rPr>
              <a:t>сигнал ПШ, </a:t>
            </a:r>
            <a:r>
              <a:rPr sz="1600" spc="-50" dirty="0">
                <a:latin typeface="Times New Roman"/>
                <a:cs typeface="Times New Roman"/>
              </a:rPr>
              <a:t>который </a:t>
            </a:r>
            <a:r>
              <a:rPr sz="1600" spc="-40" dirty="0">
                <a:latin typeface="Times New Roman"/>
                <a:cs typeface="Times New Roman"/>
              </a:rPr>
              <a:t>про­ходит </a:t>
            </a:r>
            <a:r>
              <a:rPr sz="1600" spc="-15" dirty="0">
                <a:latin typeface="Times New Roman"/>
                <a:cs typeface="Times New Roman"/>
              </a:rPr>
              <a:t>через  все </a:t>
            </a:r>
            <a:r>
              <a:rPr sz="1600" spc="-30" dirty="0">
                <a:latin typeface="Times New Roman"/>
                <a:cs typeface="Times New Roman"/>
              </a:rPr>
              <a:t>ведущие </a:t>
            </a:r>
            <a:r>
              <a:rPr sz="1600" spc="-25" dirty="0">
                <a:latin typeface="Times New Roman"/>
                <a:cs typeface="Times New Roman"/>
              </a:rPr>
              <a:t>устройства, </a:t>
            </a:r>
            <a:r>
              <a:rPr sz="1600" spc="-10" dirty="0">
                <a:latin typeface="Times New Roman"/>
                <a:cs typeface="Times New Roman"/>
              </a:rPr>
              <a:t>не </a:t>
            </a:r>
            <a:r>
              <a:rPr sz="1600" spc="-25" dirty="0">
                <a:latin typeface="Times New Roman"/>
                <a:cs typeface="Times New Roman"/>
              </a:rPr>
              <a:t>запросившие </a:t>
            </a:r>
            <a:r>
              <a:rPr sz="1600" spc="-55" dirty="0">
                <a:latin typeface="Times New Roman"/>
                <a:cs typeface="Times New Roman"/>
              </a:rPr>
              <a:t>шину. </a:t>
            </a:r>
            <a:r>
              <a:rPr sz="1600" spc="-25" dirty="0">
                <a:latin typeface="Times New Roman"/>
                <a:cs typeface="Times New Roman"/>
              </a:rPr>
              <a:t>Ведущий, </a:t>
            </a:r>
            <a:r>
              <a:rPr sz="1600" spc="-35" dirty="0">
                <a:latin typeface="Times New Roman"/>
                <a:cs typeface="Times New Roman"/>
              </a:rPr>
              <a:t>сформиро­вавший </a:t>
            </a:r>
            <a:r>
              <a:rPr sz="1600" spc="-30" dirty="0">
                <a:latin typeface="Times New Roman"/>
                <a:cs typeface="Times New Roman"/>
              </a:rPr>
              <a:t>запрос </a:t>
            </a:r>
            <a:r>
              <a:rPr sz="1600" spc="-5" dirty="0">
                <a:latin typeface="Times New Roman"/>
                <a:cs typeface="Times New Roman"/>
              </a:rPr>
              <a:t>и </a:t>
            </a:r>
            <a:r>
              <a:rPr sz="1600" spc="-35" dirty="0">
                <a:latin typeface="Times New Roman"/>
                <a:cs typeface="Times New Roman"/>
              </a:rPr>
              <a:t>имеющий </a:t>
            </a:r>
            <a:r>
              <a:rPr sz="1600" spc="-45" dirty="0">
                <a:latin typeface="Times New Roman"/>
                <a:cs typeface="Times New Roman"/>
              </a:rPr>
              <a:t>на  </a:t>
            </a:r>
            <a:r>
              <a:rPr sz="1600" spc="-55" dirty="0">
                <a:latin typeface="Times New Roman"/>
                <a:cs typeface="Times New Roman"/>
              </a:rPr>
              <a:t>входе </a:t>
            </a:r>
            <a:r>
              <a:rPr sz="1600" spc="-40" dirty="0">
                <a:latin typeface="Times New Roman"/>
                <a:cs typeface="Times New Roman"/>
              </a:rPr>
              <a:t>активный </a:t>
            </a:r>
            <a:r>
              <a:rPr sz="1600" spc="-35" dirty="0">
                <a:latin typeface="Times New Roman"/>
                <a:cs typeface="Times New Roman"/>
              </a:rPr>
              <a:t>сигнал </a:t>
            </a:r>
            <a:r>
              <a:rPr sz="1600" spc="-30" dirty="0">
                <a:latin typeface="Times New Roman"/>
                <a:cs typeface="Times New Roman"/>
              </a:rPr>
              <a:t>ПШ, </a:t>
            </a:r>
            <a:r>
              <a:rPr sz="1600" spc="-40" dirty="0">
                <a:latin typeface="Times New Roman"/>
                <a:cs typeface="Times New Roman"/>
              </a:rPr>
              <a:t>запрещает </a:t>
            </a:r>
            <a:r>
              <a:rPr sz="1600" spc="-55" dirty="0">
                <a:latin typeface="Times New Roman"/>
                <a:cs typeface="Times New Roman"/>
              </a:rPr>
              <a:t>прохождение </a:t>
            </a:r>
            <a:r>
              <a:rPr sz="1600" spc="-30" dirty="0">
                <a:latin typeface="Times New Roman"/>
                <a:cs typeface="Times New Roman"/>
              </a:rPr>
              <a:t>этого </a:t>
            </a:r>
            <a:r>
              <a:rPr sz="1600" spc="-15" dirty="0">
                <a:latin typeface="Times New Roman"/>
                <a:cs typeface="Times New Roman"/>
              </a:rPr>
              <a:t>сигнала далее </a:t>
            </a:r>
            <a:r>
              <a:rPr sz="1600" spc="-20" dirty="0">
                <a:latin typeface="Times New Roman"/>
                <a:cs typeface="Times New Roman"/>
              </a:rPr>
              <a:t>по </a:t>
            </a:r>
            <a:r>
              <a:rPr sz="1600" spc="-30" dirty="0">
                <a:latin typeface="Times New Roman"/>
                <a:cs typeface="Times New Roman"/>
              </a:rPr>
              <a:t>цепочке, </a:t>
            </a:r>
            <a:r>
              <a:rPr sz="1600" spc="-20" dirty="0">
                <a:latin typeface="Times New Roman"/>
                <a:cs typeface="Times New Roman"/>
              </a:rPr>
              <a:t>но </a:t>
            </a:r>
            <a:r>
              <a:rPr sz="1600" spc="-5" dirty="0">
                <a:latin typeface="Times New Roman"/>
                <a:cs typeface="Times New Roman"/>
              </a:rPr>
              <a:t>не </a:t>
            </a:r>
            <a:r>
              <a:rPr sz="1600" spc="-35" dirty="0">
                <a:latin typeface="Times New Roman"/>
                <a:cs typeface="Times New Roman"/>
              </a:rPr>
              <a:t>может  </a:t>
            </a:r>
            <a:r>
              <a:rPr sz="1600" spc="-20" dirty="0">
                <a:latin typeface="Times New Roman"/>
                <a:cs typeface="Times New Roman"/>
              </a:rPr>
              <a:t>взять </a:t>
            </a:r>
            <a:r>
              <a:rPr sz="1600" spc="-10" dirty="0">
                <a:latin typeface="Times New Roman"/>
                <a:cs typeface="Times New Roman"/>
              </a:rPr>
              <a:t>на </a:t>
            </a:r>
            <a:r>
              <a:rPr sz="1600" spc="-25" dirty="0">
                <a:latin typeface="Times New Roman"/>
                <a:cs typeface="Times New Roman"/>
              </a:rPr>
              <a:t>себя управление </a:t>
            </a:r>
            <a:r>
              <a:rPr sz="1600" spc="-15" dirty="0">
                <a:latin typeface="Times New Roman"/>
                <a:cs typeface="Times New Roman"/>
              </a:rPr>
              <a:t>шиной </a:t>
            </a:r>
            <a:r>
              <a:rPr sz="1600" spc="-10" dirty="0">
                <a:latin typeface="Times New Roman"/>
                <a:cs typeface="Times New Roman"/>
              </a:rPr>
              <a:t>до </a:t>
            </a:r>
            <a:r>
              <a:rPr sz="1600" spc="-30" dirty="0">
                <a:latin typeface="Times New Roman"/>
                <a:cs typeface="Times New Roman"/>
              </a:rPr>
              <a:t>момента </a:t>
            </a:r>
            <a:r>
              <a:rPr sz="1600" spc="-15" dirty="0">
                <a:latin typeface="Times New Roman"/>
                <a:cs typeface="Times New Roman"/>
              </a:rPr>
              <a:t>ее </a:t>
            </a:r>
            <a:r>
              <a:rPr sz="1600" spc="-35" dirty="0">
                <a:latin typeface="Times New Roman"/>
                <a:cs typeface="Times New Roman"/>
              </a:rPr>
              <a:t>освобождения </a:t>
            </a:r>
            <a:r>
              <a:rPr sz="1600" spc="-30" dirty="0">
                <a:latin typeface="Times New Roman"/>
                <a:cs typeface="Times New Roman"/>
              </a:rPr>
              <a:t>текущим </a:t>
            </a:r>
            <a:r>
              <a:rPr sz="1600" spc="-35" dirty="0">
                <a:latin typeface="Times New Roman"/>
                <a:cs typeface="Times New Roman"/>
              </a:rPr>
              <a:t>ведущим. </a:t>
            </a:r>
            <a:r>
              <a:rPr sz="1600" spc="-60" dirty="0">
                <a:latin typeface="Times New Roman"/>
                <a:cs typeface="Times New Roman"/>
              </a:rPr>
              <a:t>Когда </a:t>
            </a:r>
            <a:r>
              <a:rPr sz="1600" spc="-30" dirty="0">
                <a:latin typeface="Times New Roman"/>
                <a:cs typeface="Times New Roman"/>
              </a:rPr>
              <a:t>текущий  </a:t>
            </a:r>
            <a:r>
              <a:rPr sz="1600" spc="-35" dirty="0">
                <a:latin typeface="Times New Roman"/>
                <a:cs typeface="Times New Roman"/>
              </a:rPr>
              <a:t>ведущий </a:t>
            </a:r>
            <a:r>
              <a:rPr sz="1600" spc="-50" dirty="0">
                <a:latin typeface="Times New Roman"/>
                <a:cs typeface="Times New Roman"/>
              </a:rPr>
              <a:t>обнаружи­вает, </a:t>
            </a:r>
            <a:r>
              <a:rPr sz="1600" spc="-40" dirty="0">
                <a:latin typeface="Times New Roman"/>
                <a:cs typeface="Times New Roman"/>
              </a:rPr>
              <a:t>что «потерял» </a:t>
            </a:r>
            <a:r>
              <a:rPr sz="1600" spc="-30" dirty="0">
                <a:latin typeface="Times New Roman"/>
                <a:cs typeface="Times New Roman"/>
              </a:rPr>
              <a:t>сигнал </a:t>
            </a:r>
            <a:r>
              <a:rPr sz="1600" spc="-20" dirty="0">
                <a:latin typeface="Times New Roman"/>
                <a:cs typeface="Times New Roman"/>
              </a:rPr>
              <a:t>ПШ </a:t>
            </a:r>
            <a:r>
              <a:rPr sz="1600" spc="-25" dirty="0">
                <a:latin typeface="Times New Roman"/>
                <a:cs typeface="Times New Roman"/>
              </a:rPr>
              <a:t>на </a:t>
            </a:r>
            <a:r>
              <a:rPr sz="1600" spc="-30" dirty="0">
                <a:latin typeface="Times New Roman"/>
                <a:cs typeface="Times New Roman"/>
              </a:rPr>
              <a:t>своем </a:t>
            </a:r>
            <a:r>
              <a:rPr sz="1600" spc="-50" dirty="0">
                <a:latin typeface="Times New Roman"/>
                <a:cs typeface="Times New Roman"/>
              </a:rPr>
              <a:t>входе, </a:t>
            </a:r>
            <a:r>
              <a:rPr sz="1600" spc="-15" dirty="0">
                <a:latin typeface="Times New Roman"/>
                <a:cs typeface="Times New Roman"/>
              </a:rPr>
              <a:t>он </a:t>
            </a:r>
            <a:r>
              <a:rPr sz="1600" spc="-35" dirty="0">
                <a:latin typeface="Times New Roman"/>
                <a:cs typeface="Times New Roman"/>
              </a:rPr>
              <a:t>обязан </a:t>
            </a:r>
            <a:r>
              <a:rPr sz="1600" spc="-25" dirty="0">
                <a:latin typeface="Times New Roman"/>
                <a:cs typeface="Times New Roman"/>
              </a:rPr>
              <a:t>при </a:t>
            </a:r>
            <a:r>
              <a:rPr sz="1600" spc="-35" dirty="0">
                <a:latin typeface="Times New Roman"/>
                <a:cs typeface="Times New Roman"/>
              </a:rPr>
              <a:t>первой  </a:t>
            </a:r>
            <a:r>
              <a:rPr sz="1600" spc="-40" dirty="0">
                <a:latin typeface="Times New Roman"/>
                <a:cs typeface="Times New Roman"/>
              </a:rPr>
              <a:t>возможности </a:t>
            </a:r>
            <a:r>
              <a:rPr sz="1600" spc="-30" dirty="0">
                <a:latin typeface="Times New Roman"/>
                <a:cs typeface="Times New Roman"/>
              </a:rPr>
              <a:t>освободить </a:t>
            </a:r>
            <a:r>
              <a:rPr sz="1600" spc="-25" dirty="0">
                <a:latin typeface="Times New Roman"/>
                <a:cs typeface="Times New Roman"/>
              </a:rPr>
              <a:t>шину </a:t>
            </a:r>
            <a:r>
              <a:rPr sz="1600" spc="-5" dirty="0">
                <a:latin typeface="Times New Roman"/>
                <a:cs typeface="Times New Roman"/>
              </a:rPr>
              <a:t>и </a:t>
            </a:r>
            <a:r>
              <a:rPr sz="1600" spc="-25" dirty="0">
                <a:latin typeface="Times New Roman"/>
                <a:cs typeface="Times New Roman"/>
              </a:rPr>
              <a:t>снять </a:t>
            </a:r>
            <a:r>
              <a:rPr sz="1600" spc="-20" dirty="0">
                <a:latin typeface="Times New Roman"/>
                <a:cs typeface="Times New Roman"/>
              </a:rPr>
              <a:t>сигнал </a:t>
            </a:r>
            <a:r>
              <a:rPr sz="1600" spc="-25" dirty="0">
                <a:latin typeface="Times New Roman"/>
                <a:cs typeface="Times New Roman"/>
              </a:rPr>
              <a:t>занятия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шины.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1561"/>
            <a:ext cx="8806815" cy="5928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Децентрализованный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В 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целом 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схемы 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децентрализованного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арбитража 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потенциально  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более 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надежны, </a:t>
            </a:r>
            <a:r>
              <a:rPr sz="2400" spc="-50" dirty="0">
                <a:solidFill>
                  <a:srgbClr val="C00000"/>
                </a:solidFill>
                <a:latin typeface="Times New Roman"/>
                <a:cs typeface="Times New Roman"/>
              </a:rPr>
              <a:t>поскольку отказ контроллера 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шины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в </a:t>
            </a:r>
            <a:r>
              <a:rPr sz="2400" spc="-55" dirty="0">
                <a:solidFill>
                  <a:srgbClr val="C00000"/>
                </a:solidFill>
                <a:latin typeface="Times New Roman"/>
                <a:cs typeface="Times New Roman"/>
              </a:rPr>
              <a:t>одном 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из  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ведущих 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не 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нарушает 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работу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с 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ши­ной 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на 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общем 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уровне. </a:t>
            </a:r>
            <a:r>
              <a:rPr sz="2400" spc="-60" dirty="0">
                <a:latin typeface="Times New Roman"/>
                <a:cs typeface="Times New Roman"/>
              </a:rPr>
              <a:t>Тем </a:t>
            </a:r>
            <a:r>
              <a:rPr sz="2400" spc="-25" dirty="0">
                <a:latin typeface="Times New Roman"/>
                <a:cs typeface="Times New Roman"/>
              </a:rPr>
              <a:t>не  </a:t>
            </a:r>
            <a:r>
              <a:rPr sz="2400" spc="-30" dirty="0">
                <a:latin typeface="Times New Roman"/>
                <a:cs typeface="Times New Roman"/>
              </a:rPr>
              <a:t>менее </a:t>
            </a:r>
            <a:r>
              <a:rPr sz="2400" spc="-40" dirty="0">
                <a:latin typeface="Times New Roman"/>
                <a:cs typeface="Times New Roman"/>
              </a:rPr>
              <a:t>должны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быть </a:t>
            </a:r>
            <a:r>
              <a:rPr sz="2400" spc="-40" dirty="0">
                <a:latin typeface="Times New Roman"/>
                <a:cs typeface="Times New Roman"/>
              </a:rPr>
              <a:t>предусмотрены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средства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для </a:t>
            </a:r>
            <a:r>
              <a:rPr sz="2400" spc="-35" dirty="0">
                <a:latin typeface="Times New Roman"/>
                <a:cs typeface="Times New Roman"/>
              </a:rPr>
              <a:t>об­наружения  </a:t>
            </a:r>
            <a:r>
              <a:rPr sz="2400" spc="-25" dirty="0">
                <a:latin typeface="Times New Roman"/>
                <a:cs typeface="Times New Roman"/>
              </a:rPr>
              <a:t>неисправных </a:t>
            </a:r>
            <a:r>
              <a:rPr sz="2400" spc="-35" dirty="0">
                <a:latin typeface="Times New Roman"/>
                <a:cs typeface="Times New Roman"/>
              </a:rPr>
              <a:t>контроллеров, </a:t>
            </a:r>
            <a:r>
              <a:rPr sz="2400" spc="-30" dirty="0">
                <a:latin typeface="Times New Roman"/>
                <a:cs typeface="Times New Roman"/>
              </a:rPr>
              <a:t>например </a:t>
            </a:r>
            <a:r>
              <a:rPr sz="2400" spc="-15" dirty="0">
                <a:latin typeface="Times New Roman"/>
                <a:cs typeface="Times New Roman"/>
              </a:rPr>
              <a:t>на основе </a:t>
            </a:r>
            <a:r>
              <a:rPr sz="2400" spc="-30" dirty="0">
                <a:latin typeface="Times New Roman"/>
                <a:cs typeface="Times New Roman"/>
              </a:rPr>
              <a:t>тайм-аута. 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Основной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недостаток 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децентрализованных 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схем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—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в 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относительной  сложности логики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ар­битража, 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которая 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должна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быть реализована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в 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аппаратуре каждого</a:t>
            </a:r>
            <a:r>
              <a:rPr sz="2400" spc="-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ведущего.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6985" indent="53149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45" dirty="0">
                <a:latin typeface="Times New Roman"/>
                <a:cs typeface="Times New Roman"/>
              </a:rPr>
              <a:t>некоторых </a:t>
            </a:r>
            <a:r>
              <a:rPr sz="2400" spc="-10" dirty="0">
                <a:latin typeface="Times New Roman"/>
                <a:cs typeface="Times New Roman"/>
              </a:rPr>
              <a:t>ВМ </a:t>
            </a:r>
            <a:r>
              <a:rPr sz="2400" spc="-25" dirty="0">
                <a:latin typeface="Times New Roman"/>
                <a:cs typeface="Times New Roman"/>
              </a:rPr>
              <a:t>применяют </a:t>
            </a:r>
            <a:r>
              <a:rPr sz="2400" spc="-35" dirty="0">
                <a:latin typeface="Times New Roman"/>
                <a:cs typeface="Times New Roman"/>
              </a:rPr>
              <a:t>комбинированные  </a:t>
            </a:r>
            <a:r>
              <a:rPr sz="2400" spc="-25" dirty="0">
                <a:latin typeface="Times New Roman"/>
                <a:cs typeface="Times New Roman"/>
              </a:rPr>
              <a:t>последовательно-параллель­ные </a:t>
            </a:r>
            <a:r>
              <a:rPr sz="2400" spc="-40" dirty="0">
                <a:latin typeface="Times New Roman"/>
                <a:cs typeface="Times New Roman"/>
              </a:rPr>
              <a:t>схемы </a:t>
            </a:r>
            <a:r>
              <a:rPr sz="2400" spc="-25" dirty="0">
                <a:latin typeface="Times New Roman"/>
                <a:cs typeface="Times New Roman"/>
              </a:rPr>
              <a:t>арбитража,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50" dirty="0">
                <a:latin typeface="Times New Roman"/>
                <a:cs typeface="Times New Roman"/>
              </a:rPr>
              <a:t>какой-то </a:t>
            </a:r>
            <a:r>
              <a:rPr sz="2400" spc="-20" dirty="0">
                <a:latin typeface="Times New Roman"/>
                <a:cs typeface="Times New Roman"/>
              </a:rPr>
              <a:t>мере  </a:t>
            </a:r>
            <a:r>
              <a:rPr sz="2400" spc="-30" dirty="0">
                <a:latin typeface="Times New Roman"/>
                <a:cs typeface="Times New Roman"/>
              </a:rPr>
              <a:t>сочетающие достоинства </a:t>
            </a:r>
            <a:r>
              <a:rPr sz="2400" spc="-20" dirty="0">
                <a:latin typeface="Times New Roman"/>
                <a:cs typeface="Times New Roman"/>
              </a:rPr>
              <a:t>обоих </a:t>
            </a:r>
            <a:r>
              <a:rPr sz="2400" spc="-40" dirty="0">
                <a:latin typeface="Times New Roman"/>
                <a:cs typeface="Times New Roman"/>
              </a:rPr>
              <a:t>методов. </a:t>
            </a:r>
            <a:r>
              <a:rPr sz="2400" spc="-25" dirty="0">
                <a:latin typeface="Times New Roman"/>
                <a:cs typeface="Times New Roman"/>
              </a:rPr>
              <a:t>Здесь </a:t>
            </a:r>
            <a:r>
              <a:rPr sz="2400" spc="-20" dirty="0">
                <a:latin typeface="Times New Roman"/>
                <a:cs typeface="Times New Roman"/>
              </a:rPr>
              <a:t>все </a:t>
            </a:r>
            <a:r>
              <a:rPr sz="2400" spc="-30" dirty="0">
                <a:latin typeface="Times New Roman"/>
                <a:cs typeface="Times New Roman"/>
              </a:rPr>
              <a:t>ведущие  разбиваются </a:t>
            </a:r>
            <a:r>
              <a:rPr sz="2400" spc="-15" dirty="0">
                <a:latin typeface="Times New Roman"/>
                <a:cs typeface="Times New Roman"/>
              </a:rPr>
              <a:t>на </a:t>
            </a:r>
            <a:r>
              <a:rPr sz="2400" spc="-35" dirty="0">
                <a:latin typeface="Times New Roman"/>
                <a:cs typeface="Times New Roman"/>
              </a:rPr>
              <a:t>группы. </a:t>
            </a:r>
            <a:r>
              <a:rPr sz="2400" spc="-20" dirty="0">
                <a:latin typeface="Times New Roman"/>
                <a:cs typeface="Times New Roman"/>
              </a:rPr>
              <a:t>Арбитраж внутри </a:t>
            </a:r>
            <a:r>
              <a:rPr sz="2400" spc="-30" dirty="0">
                <a:latin typeface="Times New Roman"/>
                <a:cs typeface="Times New Roman"/>
              </a:rPr>
              <a:t>группы ведется по  </a:t>
            </a:r>
            <a:r>
              <a:rPr sz="2400" spc="-40" dirty="0">
                <a:latin typeface="Times New Roman"/>
                <a:cs typeface="Times New Roman"/>
              </a:rPr>
              <a:t>последовательной </a:t>
            </a:r>
            <a:r>
              <a:rPr sz="2400" spc="-50" dirty="0">
                <a:latin typeface="Times New Roman"/>
                <a:cs typeface="Times New Roman"/>
              </a:rPr>
              <a:t>схеме, </a:t>
            </a:r>
            <a:r>
              <a:rPr sz="2400" dirty="0">
                <a:latin typeface="Times New Roman"/>
                <a:cs typeface="Times New Roman"/>
              </a:rPr>
              <a:t>а </a:t>
            </a:r>
            <a:r>
              <a:rPr sz="2400" spc="-30" dirty="0">
                <a:latin typeface="Times New Roman"/>
                <a:cs typeface="Times New Roman"/>
              </a:rPr>
              <a:t>между </a:t>
            </a:r>
            <a:r>
              <a:rPr sz="2400" spc="-35" dirty="0">
                <a:latin typeface="Times New Roman"/>
                <a:cs typeface="Times New Roman"/>
              </a:rPr>
              <a:t>группами </a:t>
            </a:r>
            <a:r>
              <a:rPr sz="2400" dirty="0">
                <a:latin typeface="Times New Roman"/>
                <a:cs typeface="Times New Roman"/>
              </a:rPr>
              <a:t>— </a:t>
            </a:r>
            <a:r>
              <a:rPr sz="2400" spc="-25" dirty="0">
                <a:latin typeface="Times New Roman"/>
                <a:cs typeface="Times New Roman"/>
              </a:rPr>
              <a:t>по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параллельной.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791083"/>
            <a:ext cx="68262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Ограничение времени управления</a:t>
            </a:r>
            <a:r>
              <a:rPr sz="2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шиной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712340"/>
            <a:ext cx="8054975" cy="445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 indent="457200" algn="just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Вне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зависимости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от принятой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модели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арбитража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должна 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быть также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продумана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стратегия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ограничения времени 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контроля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над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шиной.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204"/>
              </a:spcBef>
            </a:pPr>
            <a:r>
              <a:rPr sz="2400" spc="-30" dirty="0">
                <a:latin typeface="Times New Roman"/>
                <a:cs typeface="Times New Roman"/>
              </a:rPr>
              <a:t>Одним </a:t>
            </a:r>
            <a:r>
              <a:rPr sz="2400" spc="-15" dirty="0">
                <a:latin typeface="Times New Roman"/>
                <a:cs typeface="Times New Roman"/>
              </a:rPr>
              <a:t>из </a:t>
            </a:r>
            <a:r>
              <a:rPr sz="2400" spc="-35" dirty="0">
                <a:latin typeface="Times New Roman"/>
                <a:cs typeface="Times New Roman"/>
              </a:rPr>
              <a:t>вариантов </a:t>
            </a:r>
            <a:r>
              <a:rPr sz="2400" spc="-40" dirty="0">
                <a:latin typeface="Times New Roman"/>
                <a:cs typeface="Times New Roman"/>
              </a:rPr>
              <a:t>может </a:t>
            </a:r>
            <a:r>
              <a:rPr sz="2400" spc="-25" dirty="0">
                <a:latin typeface="Times New Roman"/>
                <a:cs typeface="Times New Roman"/>
              </a:rPr>
              <a:t>быть </a:t>
            </a:r>
            <a:r>
              <a:rPr sz="2400" spc="-35" dirty="0">
                <a:latin typeface="Times New Roman"/>
                <a:cs typeface="Times New Roman"/>
              </a:rPr>
              <a:t>разрешение </a:t>
            </a:r>
            <a:r>
              <a:rPr sz="2400" spc="-40" dirty="0">
                <a:latin typeface="Times New Roman"/>
                <a:cs typeface="Times New Roman"/>
              </a:rPr>
              <a:t>ведущему  </a:t>
            </a:r>
            <a:r>
              <a:rPr sz="2400" spc="-45" dirty="0">
                <a:latin typeface="Times New Roman"/>
                <a:cs typeface="Times New Roman"/>
              </a:rPr>
              <a:t>занимать </a:t>
            </a:r>
            <a:r>
              <a:rPr sz="2400" spc="-35" dirty="0">
                <a:latin typeface="Times New Roman"/>
                <a:cs typeface="Times New Roman"/>
              </a:rPr>
              <a:t>шину </a:t>
            </a:r>
            <a:r>
              <a:rPr sz="2400" spc="-5" dirty="0">
                <a:latin typeface="Times New Roman"/>
                <a:cs typeface="Times New Roman"/>
              </a:rPr>
              <a:t>в </a:t>
            </a:r>
            <a:r>
              <a:rPr sz="2400" spc="-45" dirty="0">
                <a:latin typeface="Times New Roman"/>
                <a:cs typeface="Times New Roman"/>
              </a:rPr>
              <a:t>течение </a:t>
            </a:r>
            <a:r>
              <a:rPr sz="2400" spc="-55" dirty="0">
                <a:latin typeface="Times New Roman"/>
                <a:cs typeface="Times New Roman"/>
              </a:rPr>
              <a:t>одного </a:t>
            </a:r>
            <a:r>
              <a:rPr sz="2400" spc="-30" dirty="0">
                <a:latin typeface="Times New Roman"/>
                <a:cs typeface="Times New Roman"/>
              </a:rPr>
              <a:t>цикла </a:t>
            </a:r>
            <a:r>
              <a:rPr sz="2400" spc="-35" dirty="0">
                <a:latin typeface="Times New Roman"/>
                <a:cs typeface="Times New Roman"/>
              </a:rPr>
              <a:t>шины, </a:t>
            </a:r>
            <a:r>
              <a:rPr sz="2400" dirty="0">
                <a:latin typeface="Times New Roman"/>
                <a:cs typeface="Times New Roman"/>
              </a:rPr>
              <a:t>с  </a:t>
            </a:r>
            <a:r>
              <a:rPr sz="2400" spc="-35" dirty="0">
                <a:latin typeface="Times New Roman"/>
                <a:cs typeface="Times New Roman"/>
              </a:rPr>
              <a:t>предо­ставлением </a:t>
            </a:r>
            <a:r>
              <a:rPr sz="2400" spc="-20" dirty="0">
                <a:latin typeface="Times New Roman"/>
                <a:cs typeface="Times New Roman"/>
              </a:rPr>
              <a:t>ему </a:t>
            </a:r>
            <a:r>
              <a:rPr sz="2400" spc="-30" dirty="0">
                <a:latin typeface="Times New Roman"/>
                <a:cs typeface="Times New Roman"/>
              </a:rPr>
              <a:t>возможности </a:t>
            </a:r>
            <a:r>
              <a:rPr sz="2400" spc="-40" dirty="0">
                <a:latin typeface="Times New Roman"/>
                <a:cs typeface="Times New Roman"/>
              </a:rPr>
              <a:t>конкуренции </a:t>
            </a:r>
            <a:r>
              <a:rPr sz="2400" spc="-15" dirty="0">
                <a:latin typeface="Times New Roman"/>
                <a:cs typeface="Times New Roman"/>
              </a:rPr>
              <a:t>за </a:t>
            </a:r>
            <a:r>
              <a:rPr sz="2400" spc="-25" dirty="0">
                <a:latin typeface="Times New Roman"/>
                <a:cs typeface="Times New Roman"/>
              </a:rPr>
              <a:t>шину </a:t>
            </a:r>
            <a:r>
              <a:rPr sz="2400" spc="-5" dirty="0">
                <a:latin typeface="Times New Roman"/>
                <a:cs typeface="Times New Roman"/>
              </a:rPr>
              <a:t>в  </a:t>
            </a:r>
            <a:r>
              <a:rPr sz="2400" spc="-20" dirty="0">
                <a:latin typeface="Times New Roman"/>
                <a:cs typeface="Times New Roman"/>
              </a:rPr>
              <a:t>последующих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циклах.</a:t>
            </a:r>
            <a:endParaRPr sz="24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200"/>
              </a:spcBef>
            </a:pPr>
            <a:r>
              <a:rPr sz="2400" spc="-30" dirty="0">
                <a:latin typeface="Times New Roman"/>
                <a:cs typeface="Times New Roman"/>
              </a:rPr>
              <a:t>Дру­гим </a:t>
            </a:r>
            <a:r>
              <a:rPr sz="2400" spc="-40" dirty="0">
                <a:latin typeface="Times New Roman"/>
                <a:cs typeface="Times New Roman"/>
              </a:rPr>
              <a:t>вариантом </a:t>
            </a:r>
            <a:r>
              <a:rPr sz="2400" spc="-35" dirty="0">
                <a:latin typeface="Times New Roman"/>
                <a:cs typeface="Times New Roman"/>
              </a:rPr>
              <a:t>является </a:t>
            </a:r>
            <a:r>
              <a:rPr sz="2400" spc="-40" dirty="0">
                <a:latin typeface="Times New Roman"/>
                <a:cs typeface="Times New Roman"/>
              </a:rPr>
              <a:t>принудительный </a:t>
            </a:r>
            <a:r>
              <a:rPr sz="2400" spc="-45" dirty="0">
                <a:latin typeface="Times New Roman"/>
                <a:cs typeface="Times New Roman"/>
              </a:rPr>
              <a:t>захват  контроля </a:t>
            </a:r>
            <a:r>
              <a:rPr sz="2400" spc="-20" dirty="0">
                <a:latin typeface="Times New Roman"/>
                <a:cs typeface="Times New Roman"/>
              </a:rPr>
              <a:t>над </a:t>
            </a:r>
            <a:r>
              <a:rPr sz="2400" spc="-30" dirty="0">
                <a:latin typeface="Times New Roman"/>
                <a:cs typeface="Times New Roman"/>
              </a:rPr>
              <a:t>шиной </a:t>
            </a:r>
            <a:r>
              <a:rPr sz="2400" spc="-35" dirty="0">
                <a:latin typeface="Times New Roman"/>
                <a:cs typeface="Times New Roman"/>
              </a:rPr>
              <a:t>устройством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35" dirty="0">
                <a:latin typeface="Times New Roman"/>
                <a:cs typeface="Times New Roman"/>
              </a:rPr>
              <a:t>более высоким уровнем  приоритета, </a:t>
            </a:r>
            <a:r>
              <a:rPr sz="2400" spc="-30" dirty="0">
                <a:latin typeface="Times New Roman"/>
                <a:cs typeface="Times New Roman"/>
              </a:rPr>
              <a:t>при </a:t>
            </a:r>
            <a:r>
              <a:rPr sz="2400" spc="-40" dirty="0">
                <a:latin typeface="Times New Roman"/>
                <a:cs typeface="Times New Roman"/>
              </a:rPr>
              <a:t>сохранении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восприимчивости </a:t>
            </a:r>
            <a:r>
              <a:rPr sz="2400" spc="-45" dirty="0">
                <a:latin typeface="Times New Roman"/>
                <a:cs typeface="Times New Roman"/>
              </a:rPr>
              <a:t>текущего  </a:t>
            </a:r>
            <a:r>
              <a:rPr sz="2400" spc="-60" dirty="0">
                <a:latin typeface="Times New Roman"/>
                <a:cs typeface="Times New Roman"/>
              </a:rPr>
              <a:t>ведущего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40" dirty="0">
                <a:latin typeface="Times New Roman"/>
                <a:cs typeface="Times New Roman"/>
              </a:rPr>
              <a:t>запросам </a:t>
            </a:r>
            <a:r>
              <a:rPr sz="2400" spc="-25" dirty="0">
                <a:latin typeface="Times New Roman"/>
                <a:cs typeface="Times New Roman"/>
              </a:rPr>
              <a:t>на </a:t>
            </a:r>
            <a:r>
              <a:rPr sz="2400" spc="-50" dirty="0">
                <a:latin typeface="Times New Roman"/>
                <a:cs typeface="Times New Roman"/>
              </a:rPr>
              <a:t>освобождение </a:t>
            </a:r>
            <a:r>
              <a:rPr sz="2400" spc="-40" dirty="0">
                <a:latin typeface="Times New Roman"/>
                <a:cs typeface="Times New Roman"/>
              </a:rPr>
              <a:t>шины </a:t>
            </a:r>
            <a:r>
              <a:rPr sz="2400" spc="-45" dirty="0">
                <a:latin typeface="Times New Roman"/>
                <a:cs typeface="Times New Roman"/>
              </a:rPr>
              <a:t>от устройств </a:t>
            </a:r>
            <a:r>
              <a:rPr sz="2400" dirty="0">
                <a:latin typeface="Times New Roman"/>
                <a:cs typeface="Times New Roman"/>
              </a:rPr>
              <a:t>с  </a:t>
            </a:r>
            <a:r>
              <a:rPr sz="2400" spc="-45" dirty="0">
                <a:latin typeface="Times New Roman"/>
                <a:cs typeface="Times New Roman"/>
              </a:rPr>
              <a:t>меньшим </a:t>
            </a:r>
            <a:r>
              <a:rPr sz="2400" spc="-40" dirty="0">
                <a:latin typeface="Times New Roman"/>
                <a:cs typeface="Times New Roman"/>
              </a:rPr>
              <a:t>уровнем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прио­ритета.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66" rIns="0" bIns="0" rtlCol="0">
            <a:spAutoFit/>
          </a:bodyPr>
          <a:lstStyle/>
          <a:p>
            <a:pPr marL="1987550">
              <a:lnSpc>
                <a:spcPct val="100000"/>
              </a:lnSpc>
            </a:pP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Опросные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563" y="730884"/>
            <a:ext cx="8201025" cy="246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Централизованный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опрос</a:t>
            </a:r>
            <a:endParaRPr sz="18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Контроллер </a:t>
            </a:r>
            <a:r>
              <a:rPr sz="1800" spc="-35" dirty="0">
                <a:latin typeface="Times New Roman"/>
                <a:cs typeface="Times New Roman"/>
              </a:rPr>
              <a:t>шины </a:t>
            </a:r>
            <a:r>
              <a:rPr sz="1800" spc="-40" dirty="0">
                <a:latin typeface="Times New Roman"/>
                <a:cs typeface="Times New Roman"/>
              </a:rPr>
              <a:t>последовательно </a:t>
            </a:r>
            <a:r>
              <a:rPr sz="1800" spc="-35" dirty="0">
                <a:latin typeface="Times New Roman"/>
                <a:cs typeface="Times New Roman"/>
              </a:rPr>
              <a:t>опрашивает каждое </a:t>
            </a:r>
            <a:r>
              <a:rPr sz="1800" spc="-40" dirty="0">
                <a:latin typeface="Times New Roman"/>
                <a:cs typeface="Times New Roman"/>
              </a:rPr>
              <a:t>ведущее </a:t>
            </a:r>
            <a:r>
              <a:rPr sz="1800" spc="-35" dirty="0">
                <a:latin typeface="Times New Roman"/>
                <a:cs typeface="Times New Roman"/>
              </a:rPr>
              <a:t>устройство </a:t>
            </a:r>
            <a:r>
              <a:rPr sz="1800" spc="-55" dirty="0">
                <a:latin typeface="Times New Roman"/>
                <a:cs typeface="Times New Roman"/>
              </a:rPr>
              <a:t>на  предмет, </a:t>
            </a:r>
            <a:r>
              <a:rPr sz="1800" spc="-40" dirty="0">
                <a:latin typeface="Times New Roman"/>
                <a:cs typeface="Times New Roman"/>
              </a:rPr>
              <a:t>находится </a:t>
            </a:r>
            <a:r>
              <a:rPr sz="1800" spc="-20" dirty="0">
                <a:latin typeface="Times New Roman"/>
                <a:cs typeface="Times New Roman"/>
              </a:rPr>
              <a:t>ли </a:t>
            </a:r>
            <a:r>
              <a:rPr sz="1800" spc="-25" dirty="0">
                <a:latin typeface="Times New Roman"/>
                <a:cs typeface="Times New Roman"/>
              </a:rPr>
              <a:t>оно </a:t>
            </a:r>
            <a:r>
              <a:rPr sz="1800" spc="-5" dirty="0">
                <a:latin typeface="Times New Roman"/>
                <a:cs typeface="Times New Roman"/>
              </a:rPr>
              <a:t>в </a:t>
            </a:r>
            <a:r>
              <a:rPr sz="1800" spc="-35" dirty="0">
                <a:latin typeface="Times New Roman"/>
                <a:cs typeface="Times New Roman"/>
              </a:rPr>
              <a:t>ожидании </a:t>
            </a:r>
            <a:r>
              <a:rPr sz="1800" spc="-30" dirty="0">
                <a:latin typeface="Times New Roman"/>
                <a:cs typeface="Times New Roman"/>
              </a:rPr>
              <a:t>предоставления шины. </a:t>
            </a:r>
            <a:r>
              <a:rPr sz="1800" spc="-25" dirty="0">
                <a:latin typeface="Times New Roman"/>
                <a:cs typeface="Times New Roman"/>
              </a:rPr>
              <a:t>Для </a:t>
            </a:r>
            <a:r>
              <a:rPr sz="1800" spc="-45" dirty="0">
                <a:latin typeface="Times New Roman"/>
                <a:cs typeface="Times New Roman"/>
              </a:rPr>
              <a:t>этого </a:t>
            </a:r>
            <a:r>
              <a:rPr sz="1800" spc="-40" dirty="0">
                <a:latin typeface="Times New Roman"/>
                <a:cs typeface="Times New Roman"/>
              </a:rPr>
              <a:t>контрол­лер  </a:t>
            </a:r>
            <a:r>
              <a:rPr sz="1800" spc="-35" dirty="0">
                <a:latin typeface="Times New Roman"/>
                <a:cs typeface="Times New Roman"/>
              </a:rPr>
              <a:t>выставляет </a:t>
            </a:r>
            <a:r>
              <a:rPr sz="1800" spc="-20" dirty="0">
                <a:latin typeface="Times New Roman"/>
                <a:cs typeface="Times New Roman"/>
              </a:rPr>
              <a:t>на </a:t>
            </a:r>
            <a:r>
              <a:rPr sz="1800" spc="-35" dirty="0">
                <a:latin typeface="Times New Roman"/>
                <a:cs typeface="Times New Roman"/>
              </a:rPr>
              <a:t>линии </a:t>
            </a:r>
            <a:r>
              <a:rPr sz="1800" spc="-20" dirty="0">
                <a:latin typeface="Times New Roman"/>
                <a:cs typeface="Times New Roman"/>
              </a:rPr>
              <a:t>опроса </a:t>
            </a:r>
            <a:r>
              <a:rPr sz="1800" spc="-25" dirty="0">
                <a:latin typeface="Times New Roman"/>
                <a:cs typeface="Times New Roman"/>
              </a:rPr>
              <a:t>адрес </a:t>
            </a:r>
            <a:r>
              <a:rPr sz="1800" spc="-45" dirty="0">
                <a:latin typeface="Times New Roman"/>
                <a:cs typeface="Times New Roman"/>
              </a:rPr>
              <a:t>соответствующего ведущего. </a:t>
            </a:r>
            <a:r>
              <a:rPr sz="1800" spc="-30" dirty="0">
                <a:latin typeface="Times New Roman"/>
                <a:cs typeface="Times New Roman"/>
              </a:rPr>
              <a:t>Если </a:t>
            </a:r>
            <a:r>
              <a:rPr sz="1800" spc="-5" dirty="0">
                <a:latin typeface="Times New Roman"/>
                <a:cs typeface="Times New Roman"/>
              </a:rPr>
              <a:t>в </a:t>
            </a:r>
            <a:r>
              <a:rPr sz="1800" spc="-40" dirty="0">
                <a:latin typeface="Times New Roman"/>
                <a:cs typeface="Times New Roman"/>
              </a:rPr>
              <a:t>момент  </a:t>
            </a:r>
            <a:r>
              <a:rPr sz="1800" spc="-20" dirty="0">
                <a:latin typeface="Times New Roman"/>
                <a:cs typeface="Times New Roman"/>
              </a:rPr>
              <a:t>выставления </a:t>
            </a:r>
            <a:r>
              <a:rPr sz="1800" spc="-5" dirty="0">
                <a:latin typeface="Times New Roman"/>
                <a:cs typeface="Times New Roman"/>
              </a:rPr>
              <a:t>адреса </a:t>
            </a:r>
            <a:r>
              <a:rPr sz="1800" spc="-25" dirty="0">
                <a:latin typeface="Times New Roman"/>
                <a:cs typeface="Times New Roman"/>
              </a:rPr>
              <a:t>ведущий </a:t>
            </a:r>
            <a:r>
              <a:rPr sz="1800" spc="-30" dirty="0">
                <a:latin typeface="Times New Roman"/>
                <a:cs typeface="Times New Roman"/>
              </a:rPr>
              <a:t>ожидает </a:t>
            </a:r>
            <a:r>
              <a:rPr sz="1800" spc="-20" dirty="0">
                <a:latin typeface="Times New Roman"/>
                <a:cs typeface="Times New Roman"/>
              </a:rPr>
              <a:t>разрешения </a:t>
            </a:r>
            <a:r>
              <a:rPr sz="1800" spc="-15" dirty="0">
                <a:latin typeface="Times New Roman"/>
                <a:cs typeface="Times New Roman"/>
              </a:rPr>
              <a:t>на </a:t>
            </a:r>
            <a:r>
              <a:rPr sz="1800" spc="-25" dirty="0">
                <a:latin typeface="Times New Roman"/>
                <a:cs typeface="Times New Roman"/>
              </a:rPr>
              <a:t>управление </a:t>
            </a:r>
            <a:r>
              <a:rPr sz="1800" spc="-20" dirty="0">
                <a:latin typeface="Times New Roman"/>
                <a:cs typeface="Times New Roman"/>
              </a:rPr>
              <a:t>шиной, </a:t>
            </a:r>
            <a:r>
              <a:rPr sz="1800" spc="-25" dirty="0">
                <a:latin typeface="Times New Roman"/>
                <a:cs typeface="Times New Roman"/>
              </a:rPr>
              <a:t>то </a:t>
            </a:r>
            <a:r>
              <a:rPr sz="1800" spc="-15" dirty="0">
                <a:latin typeface="Times New Roman"/>
                <a:cs typeface="Times New Roman"/>
              </a:rPr>
              <a:t>он,  </a:t>
            </a:r>
            <a:r>
              <a:rPr sz="1800" spc="-35" dirty="0">
                <a:latin typeface="Times New Roman"/>
                <a:cs typeface="Times New Roman"/>
              </a:rPr>
              <a:t>распознав </a:t>
            </a:r>
            <a:r>
              <a:rPr sz="1800" spc="-30" dirty="0">
                <a:latin typeface="Times New Roman"/>
                <a:cs typeface="Times New Roman"/>
              </a:rPr>
              <a:t>свой </a:t>
            </a:r>
            <a:r>
              <a:rPr sz="1800" spc="-25" dirty="0">
                <a:latin typeface="Times New Roman"/>
                <a:cs typeface="Times New Roman"/>
              </a:rPr>
              <a:t>адрес, </a:t>
            </a:r>
            <a:r>
              <a:rPr sz="1800" spc="-40" dirty="0">
                <a:latin typeface="Times New Roman"/>
                <a:cs typeface="Times New Roman"/>
              </a:rPr>
              <a:t>сигнализирует </a:t>
            </a:r>
            <a:r>
              <a:rPr sz="1800" spc="-20" dirty="0">
                <a:latin typeface="Times New Roman"/>
                <a:cs typeface="Times New Roman"/>
              </a:rPr>
              <a:t>об </a:t>
            </a:r>
            <a:r>
              <a:rPr sz="1800" spc="-45" dirty="0">
                <a:latin typeface="Times New Roman"/>
                <a:cs typeface="Times New Roman"/>
              </a:rPr>
              <a:t>этом, </a:t>
            </a:r>
            <a:r>
              <a:rPr sz="1800" spc="-35" dirty="0">
                <a:latin typeface="Times New Roman"/>
                <a:cs typeface="Times New Roman"/>
              </a:rPr>
              <a:t>делая </a:t>
            </a:r>
            <a:r>
              <a:rPr sz="1800" spc="-40" dirty="0">
                <a:latin typeface="Times New Roman"/>
                <a:cs typeface="Times New Roman"/>
              </a:rPr>
              <a:t>активной </a:t>
            </a:r>
            <a:r>
              <a:rPr sz="1800" spc="-35" dirty="0">
                <a:latin typeface="Times New Roman"/>
                <a:cs typeface="Times New Roman"/>
              </a:rPr>
              <a:t>шину (ЗШ). </a:t>
            </a:r>
            <a:r>
              <a:rPr sz="1800" spc="-40" dirty="0">
                <a:latin typeface="Times New Roman"/>
                <a:cs typeface="Times New Roman"/>
              </a:rPr>
              <a:t>Обнару­жив  </a:t>
            </a:r>
            <a:r>
              <a:rPr sz="1800" spc="-30" dirty="0">
                <a:latin typeface="Times New Roman"/>
                <a:cs typeface="Times New Roman"/>
              </a:rPr>
              <a:t>сигнал, </a:t>
            </a:r>
            <a:r>
              <a:rPr sz="1800" spc="-40" dirty="0">
                <a:latin typeface="Times New Roman"/>
                <a:cs typeface="Times New Roman"/>
              </a:rPr>
              <a:t>контроллер </a:t>
            </a:r>
            <a:r>
              <a:rPr sz="1800" spc="-30" dirty="0">
                <a:latin typeface="Times New Roman"/>
                <a:cs typeface="Times New Roman"/>
              </a:rPr>
              <a:t>разрешает </a:t>
            </a:r>
            <a:r>
              <a:rPr sz="1800" spc="-35" dirty="0">
                <a:latin typeface="Times New Roman"/>
                <a:cs typeface="Times New Roman"/>
              </a:rPr>
              <a:t>ведущему </a:t>
            </a:r>
            <a:r>
              <a:rPr sz="1800" spc="-40" dirty="0">
                <a:latin typeface="Times New Roman"/>
                <a:cs typeface="Times New Roman"/>
              </a:rPr>
              <a:t>использовать </a:t>
            </a:r>
            <a:r>
              <a:rPr sz="1800" spc="-60" dirty="0">
                <a:latin typeface="Times New Roman"/>
                <a:cs typeface="Times New Roman"/>
              </a:rPr>
              <a:t>шину. </a:t>
            </a:r>
            <a:r>
              <a:rPr sz="1800" spc="-35" dirty="0">
                <a:latin typeface="Times New Roman"/>
                <a:cs typeface="Times New Roman"/>
              </a:rPr>
              <a:t>Последователь­ность  </a:t>
            </a:r>
            <a:r>
              <a:rPr sz="1800" spc="-20" dirty="0">
                <a:latin typeface="Times New Roman"/>
                <a:cs typeface="Times New Roman"/>
              </a:rPr>
              <a:t>опроса </a:t>
            </a:r>
            <a:r>
              <a:rPr sz="1800" spc="-40" dirty="0">
                <a:latin typeface="Times New Roman"/>
                <a:cs typeface="Times New Roman"/>
              </a:rPr>
              <a:t>ведущих </a:t>
            </a:r>
            <a:r>
              <a:rPr sz="1800" spc="-45" dirty="0">
                <a:latin typeface="Times New Roman"/>
                <a:cs typeface="Times New Roman"/>
              </a:rPr>
              <a:t>может </a:t>
            </a:r>
            <a:r>
              <a:rPr sz="1800" spc="-30" dirty="0">
                <a:latin typeface="Times New Roman"/>
                <a:cs typeface="Times New Roman"/>
              </a:rPr>
              <a:t>быть </a:t>
            </a:r>
            <a:r>
              <a:rPr sz="1800" spc="-40" dirty="0">
                <a:latin typeface="Times New Roman"/>
                <a:cs typeface="Times New Roman"/>
              </a:rPr>
              <a:t>организована </a:t>
            </a:r>
            <a:r>
              <a:rPr sz="1800" spc="-5" dirty="0">
                <a:latin typeface="Times New Roman"/>
                <a:cs typeface="Times New Roman"/>
              </a:rPr>
              <a:t>в </a:t>
            </a:r>
            <a:r>
              <a:rPr sz="1800" spc="-40" dirty="0">
                <a:latin typeface="Times New Roman"/>
                <a:cs typeface="Times New Roman"/>
              </a:rPr>
              <a:t>порядке убывания </a:t>
            </a:r>
            <a:r>
              <a:rPr sz="1800" spc="-30" dirty="0">
                <a:latin typeface="Times New Roman"/>
                <a:cs typeface="Times New Roman"/>
              </a:rPr>
              <a:t>адресов, либо </a:t>
            </a:r>
            <a:r>
              <a:rPr sz="1800" spc="-25" dirty="0">
                <a:latin typeface="Times New Roman"/>
                <a:cs typeface="Times New Roman"/>
              </a:rPr>
              <a:t>меняться  </a:t>
            </a:r>
            <a:r>
              <a:rPr sz="1800" spc="-5" dirty="0">
                <a:latin typeface="Times New Roman"/>
                <a:cs typeface="Times New Roman"/>
              </a:rPr>
              <a:t>в </a:t>
            </a:r>
            <a:r>
              <a:rPr sz="1800" spc="-25" dirty="0">
                <a:latin typeface="Times New Roman"/>
                <a:cs typeface="Times New Roman"/>
              </a:rPr>
              <a:t>соответствии </a:t>
            </a:r>
            <a:r>
              <a:rPr sz="1800" dirty="0">
                <a:latin typeface="Times New Roman"/>
                <a:cs typeface="Times New Roman"/>
              </a:rPr>
              <a:t>с </a:t>
            </a:r>
            <a:r>
              <a:rPr sz="1800" spc="-30" dirty="0">
                <a:latin typeface="Times New Roman"/>
                <a:cs typeface="Times New Roman"/>
              </a:rPr>
              <a:t>алгоритмом </a:t>
            </a:r>
            <a:r>
              <a:rPr sz="1800" spc="-35" dirty="0">
                <a:latin typeface="Times New Roman"/>
                <a:cs typeface="Times New Roman"/>
              </a:rPr>
              <a:t>динамического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приоритета.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658" y="3248837"/>
            <a:ext cx="7940929" cy="322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582" y="332613"/>
            <a:ext cx="6984746" cy="4132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200" y="4694428"/>
            <a:ext cx="8559165" cy="1932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Компоненты </a:t>
            </a:r>
            <a:r>
              <a:rPr sz="1400" spc="-5" dirty="0">
                <a:latin typeface="Times New Roman"/>
                <a:cs typeface="Times New Roman"/>
              </a:rPr>
              <a:t>внутри </a:t>
            </a:r>
            <a:r>
              <a:rPr sz="1400" spc="5" dirty="0">
                <a:latin typeface="Times New Roman"/>
                <a:cs typeface="Times New Roman"/>
              </a:rPr>
              <a:t>РС </a:t>
            </a:r>
            <a:r>
              <a:rPr sz="1400" spc="-10" dirty="0">
                <a:latin typeface="Times New Roman"/>
                <a:cs typeface="Times New Roman"/>
              </a:rPr>
              <a:t>взаимодействуют друг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15" dirty="0">
                <a:latin typeface="Times New Roman"/>
                <a:cs typeface="Times New Roman"/>
              </a:rPr>
              <a:t>другом </a:t>
            </a:r>
            <a:r>
              <a:rPr sz="1400" dirty="0">
                <a:latin typeface="Times New Roman"/>
                <a:cs typeface="Times New Roman"/>
              </a:rPr>
              <a:t>различными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способами.</a:t>
            </a:r>
            <a:endParaRPr sz="1400">
              <a:latin typeface="Times New Roman"/>
              <a:cs typeface="Times New Roman"/>
            </a:endParaRPr>
          </a:p>
          <a:p>
            <a:pPr marL="12700" marR="5715" indent="450850" algn="just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Большинство внутренних </a:t>
            </a:r>
            <a:r>
              <a:rPr sz="1400" spc="-15" dirty="0">
                <a:latin typeface="Times New Roman"/>
                <a:cs typeface="Times New Roman"/>
              </a:rPr>
              <a:t>компонентов, </a:t>
            </a:r>
            <a:r>
              <a:rPr sz="1400" spc="-10" dirty="0">
                <a:latin typeface="Times New Roman"/>
                <a:cs typeface="Times New Roman"/>
              </a:rPr>
              <a:t>включая </a:t>
            </a:r>
            <a:r>
              <a:rPr sz="1400" dirty="0">
                <a:latin typeface="Times New Roman"/>
                <a:cs typeface="Times New Roman"/>
              </a:rPr>
              <a:t>процессор, </a:t>
            </a:r>
            <a:r>
              <a:rPr sz="1400" spc="-5" dirty="0">
                <a:latin typeface="Times New Roman"/>
                <a:cs typeface="Times New Roman"/>
              </a:rPr>
              <a:t>кэш, память, </a:t>
            </a:r>
            <a:r>
              <a:rPr sz="1400" spc="-10" dirty="0">
                <a:latin typeface="Times New Roman"/>
                <a:cs typeface="Times New Roman"/>
              </a:rPr>
              <a:t>карты </a:t>
            </a:r>
            <a:r>
              <a:rPr sz="1400" spc="-5" dirty="0">
                <a:latin typeface="Times New Roman"/>
                <a:cs typeface="Times New Roman"/>
              </a:rPr>
              <a:t>расширения </a:t>
            </a:r>
            <a:r>
              <a:rPr sz="1400" dirty="0">
                <a:latin typeface="Times New Roman"/>
                <a:cs typeface="Times New Roman"/>
              </a:rPr>
              <a:t>и  </a:t>
            </a:r>
            <a:r>
              <a:rPr sz="1400" spc="-5" dirty="0">
                <a:latin typeface="Times New Roman"/>
                <a:cs typeface="Times New Roman"/>
              </a:rPr>
              <a:t>запоминающие устройства </a:t>
            </a:r>
            <a:r>
              <a:rPr sz="1400" spc="-10" dirty="0">
                <a:latin typeface="Times New Roman"/>
                <a:cs typeface="Times New Roman"/>
              </a:rPr>
              <a:t>взаимодействуют друг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15" dirty="0">
                <a:latin typeface="Times New Roman"/>
                <a:cs typeface="Times New Roman"/>
              </a:rPr>
              <a:t>другом </a:t>
            </a:r>
            <a:r>
              <a:rPr sz="1400" dirty="0">
                <a:latin typeface="Times New Roman"/>
                <a:cs typeface="Times New Roman"/>
              </a:rPr>
              <a:t>с </a:t>
            </a:r>
            <a:r>
              <a:rPr sz="1400" spc="-5" dirty="0">
                <a:latin typeface="Times New Roman"/>
                <a:cs typeface="Times New Roman"/>
              </a:rPr>
              <a:t>помощью </a:t>
            </a:r>
            <a:r>
              <a:rPr sz="1400" spc="-10" dirty="0">
                <a:latin typeface="Times New Roman"/>
                <a:cs typeface="Times New Roman"/>
              </a:rPr>
              <a:t>одной </a:t>
            </a:r>
            <a:r>
              <a:rPr sz="1400" dirty="0">
                <a:latin typeface="Times New Roman"/>
                <a:cs typeface="Times New Roman"/>
              </a:rPr>
              <a:t>или  </a:t>
            </a:r>
            <a:r>
              <a:rPr sz="1400" spc="-5" dirty="0">
                <a:latin typeface="Times New Roman"/>
                <a:cs typeface="Times New Roman"/>
              </a:rPr>
              <a:t>нескольких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r>
              <a:rPr sz="1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(buses).</a:t>
            </a:r>
            <a:endParaRPr sz="1400">
              <a:latin typeface="Times New Roman"/>
              <a:cs typeface="Times New Roman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Шина в </a:t>
            </a:r>
            <a:r>
              <a:rPr sz="1400" spc="-15" dirty="0">
                <a:latin typeface="Times New Roman"/>
                <a:cs typeface="Times New Roman"/>
              </a:rPr>
              <a:t>компьютерах </a:t>
            </a:r>
            <a:r>
              <a:rPr sz="1400" spc="-5" dirty="0">
                <a:latin typeface="Times New Roman"/>
                <a:cs typeface="Times New Roman"/>
              </a:rPr>
              <a:t>представляет </a:t>
            </a:r>
            <a:r>
              <a:rPr sz="1400" dirty="0">
                <a:latin typeface="Times New Roman"/>
                <a:cs typeface="Times New Roman"/>
              </a:rPr>
              <a:t>собой </a:t>
            </a:r>
            <a:r>
              <a:rPr sz="1400" spc="-5" dirty="0">
                <a:latin typeface="Times New Roman"/>
                <a:cs typeface="Times New Roman"/>
              </a:rPr>
              <a:t>канал, по </a:t>
            </a:r>
            <a:r>
              <a:rPr sz="1400" spc="-20" dirty="0">
                <a:latin typeface="Times New Roman"/>
                <a:cs typeface="Times New Roman"/>
              </a:rPr>
              <a:t>которому </a:t>
            </a:r>
            <a:r>
              <a:rPr sz="1400" dirty="0">
                <a:latin typeface="Times New Roman"/>
                <a:cs typeface="Times New Roman"/>
              </a:rPr>
              <a:t>передается </a:t>
            </a:r>
            <a:r>
              <a:rPr sz="1400" spc="-5" dirty="0">
                <a:latin typeface="Times New Roman"/>
                <a:cs typeface="Times New Roman"/>
              </a:rPr>
              <a:t>информация между </a:t>
            </a:r>
            <a:r>
              <a:rPr sz="1400" spc="-15" dirty="0">
                <a:latin typeface="Times New Roman"/>
                <a:cs typeface="Times New Roman"/>
              </a:rPr>
              <a:t>двумя </a:t>
            </a:r>
            <a:r>
              <a:rPr sz="1400" dirty="0">
                <a:latin typeface="Times New Roman"/>
                <a:cs typeface="Times New Roman"/>
              </a:rPr>
              <a:t>или  </a:t>
            </a:r>
            <a:r>
              <a:rPr sz="1400" spc="-10" dirty="0">
                <a:latin typeface="Times New Roman"/>
                <a:cs typeface="Times New Roman"/>
              </a:rPr>
              <a:t>несколькими </a:t>
            </a:r>
            <a:r>
              <a:rPr sz="1400" spc="-5" dirty="0">
                <a:latin typeface="Times New Roman"/>
                <a:cs typeface="Times New Roman"/>
              </a:rPr>
              <a:t>устройствами (обычно шина, </a:t>
            </a:r>
            <a:r>
              <a:rPr sz="1400" dirty="0">
                <a:latin typeface="Times New Roman"/>
                <a:cs typeface="Times New Roman"/>
              </a:rPr>
              <a:t>соединяющая </a:t>
            </a:r>
            <a:r>
              <a:rPr sz="1400" spc="-25" dirty="0">
                <a:latin typeface="Times New Roman"/>
                <a:cs typeface="Times New Roman"/>
              </a:rPr>
              <a:t>только </a:t>
            </a:r>
            <a:r>
              <a:rPr sz="1400" spc="-10" dirty="0">
                <a:latin typeface="Times New Roman"/>
                <a:cs typeface="Times New Roman"/>
              </a:rPr>
              <a:t>два </a:t>
            </a:r>
            <a:r>
              <a:rPr sz="1400" spc="-5" dirty="0">
                <a:latin typeface="Times New Roman"/>
                <a:cs typeface="Times New Roman"/>
              </a:rPr>
              <a:t>устройства, </a:t>
            </a:r>
            <a:r>
              <a:rPr sz="1400" dirty="0">
                <a:latin typeface="Times New Roman"/>
                <a:cs typeface="Times New Roman"/>
              </a:rPr>
              <a:t>называется 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портом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-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port</a:t>
            </a:r>
            <a:r>
              <a:rPr sz="1400" spc="-5" dirty="0">
                <a:latin typeface="Times New Roman"/>
                <a:cs typeface="Times New Roman"/>
              </a:rPr>
              <a:t>).  </a:t>
            </a:r>
            <a:r>
              <a:rPr sz="1400" dirty="0">
                <a:latin typeface="Times New Roman"/>
                <a:cs typeface="Times New Roman"/>
              </a:rPr>
              <a:t>Шина </a:t>
            </a:r>
            <a:r>
              <a:rPr sz="1400" spc="-5" dirty="0">
                <a:latin typeface="Times New Roman"/>
                <a:cs typeface="Times New Roman"/>
              </a:rPr>
              <a:t>обычно имеет </a:t>
            </a:r>
            <a:r>
              <a:rPr sz="1400" spc="-15" dirty="0">
                <a:latin typeface="Times New Roman"/>
                <a:cs typeface="Times New Roman"/>
              </a:rPr>
              <a:t>точки </a:t>
            </a:r>
            <a:r>
              <a:rPr sz="1400" spc="-5" dirty="0">
                <a:latin typeface="Times New Roman"/>
                <a:cs typeface="Times New Roman"/>
              </a:rPr>
              <a:t>доступа, </a:t>
            </a:r>
            <a:r>
              <a:rPr sz="1400" dirty="0">
                <a:latin typeface="Times New Roman"/>
                <a:cs typeface="Times New Roman"/>
              </a:rPr>
              <a:t>или </a:t>
            </a:r>
            <a:r>
              <a:rPr sz="1400" spc="5" dirty="0">
                <a:latin typeface="Times New Roman"/>
                <a:cs typeface="Times New Roman"/>
              </a:rPr>
              <a:t>места, </a:t>
            </a:r>
            <a:r>
              <a:rPr sz="1400" dirty="0">
                <a:latin typeface="Times New Roman"/>
                <a:cs typeface="Times New Roman"/>
              </a:rPr>
              <a:t>к </a:t>
            </a:r>
            <a:r>
              <a:rPr sz="1400" spc="-20" dirty="0">
                <a:latin typeface="Times New Roman"/>
                <a:cs typeface="Times New Roman"/>
              </a:rPr>
              <a:t>которым </a:t>
            </a:r>
            <a:r>
              <a:rPr sz="1400" spc="-10" dirty="0">
                <a:latin typeface="Times New Roman"/>
                <a:cs typeface="Times New Roman"/>
              </a:rPr>
              <a:t>может подключиться </a:t>
            </a:r>
            <a:r>
              <a:rPr sz="1400" spc="-5" dirty="0">
                <a:latin typeface="Times New Roman"/>
                <a:cs typeface="Times New Roman"/>
              </a:rPr>
              <a:t>устройство </a:t>
            </a:r>
            <a:r>
              <a:rPr sz="1400" dirty="0">
                <a:latin typeface="Times New Roman"/>
                <a:cs typeface="Times New Roman"/>
              </a:rPr>
              <a:t>для </a:t>
            </a:r>
            <a:r>
              <a:rPr sz="1400" spc="-5" dirty="0">
                <a:latin typeface="Times New Roman"/>
                <a:cs typeface="Times New Roman"/>
              </a:rPr>
              <a:t>превращения  себя </a:t>
            </a:r>
            <a:r>
              <a:rPr sz="1400" dirty="0">
                <a:latin typeface="Times New Roman"/>
                <a:cs typeface="Times New Roman"/>
              </a:rPr>
              <a:t>в часть шины, а </a:t>
            </a:r>
            <a:r>
              <a:rPr sz="1400" spc="-5" dirty="0">
                <a:latin typeface="Times New Roman"/>
                <a:cs typeface="Times New Roman"/>
              </a:rPr>
              <a:t>устройства </a:t>
            </a:r>
            <a:r>
              <a:rPr sz="1400" dirty="0">
                <a:latin typeface="Times New Roman"/>
                <a:cs typeface="Times New Roman"/>
              </a:rPr>
              <a:t>на шине </a:t>
            </a:r>
            <a:r>
              <a:rPr sz="1400" spc="-5" dirty="0">
                <a:latin typeface="Times New Roman"/>
                <a:cs typeface="Times New Roman"/>
              </a:rPr>
              <a:t>могут </a:t>
            </a:r>
            <a:r>
              <a:rPr sz="1400" dirty="0">
                <a:latin typeface="Times New Roman"/>
                <a:cs typeface="Times New Roman"/>
              </a:rPr>
              <a:t>посылать </a:t>
            </a:r>
            <a:r>
              <a:rPr sz="1400" spc="-5" dirty="0">
                <a:latin typeface="Times New Roman"/>
                <a:cs typeface="Times New Roman"/>
              </a:rPr>
              <a:t>информацию </a:t>
            </a:r>
            <a:r>
              <a:rPr sz="1400" spc="-10" dirty="0">
                <a:latin typeface="Times New Roman"/>
                <a:cs typeface="Times New Roman"/>
              </a:rPr>
              <a:t>другим </a:t>
            </a:r>
            <a:r>
              <a:rPr sz="1400" spc="-5" dirty="0">
                <a:latin typeface="Times New Roman"/>
                <a:cs typeface="Times New Roman"/>
              </a:rPr>
              <a:t>устройствам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принимать  информацию </a:t>
            </a:r>
            <a:r>
              <a:rPr sz="1400" spc="-10" dirty="0">
                <a:latin typeface="Times New Roman"/>
                <a:cs typeface="Times New Roman"/>
              </a:rPr>
              <a:t>от </a:t>
            </a:r>
            <a:r>
              <a:rPr sz="1400" spc="-5" dirty="0">
                <a:latin typeface="Times New Roman"/>
                <a:cs typeface="Times New Roman"/>
              </a:rPr>
              <a:t>других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устройств.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66" rIns="0" bIns="0" rtlCol="0">
            <a:spAutoFit/>
          </a:bodyPr>
          <a:lstStyle/>
          <a:p>
            <a:pPr marL="1987550">
              <a:lnSpc>
                <a:spcPct val="100000"/>
              </a:lnSpc>
            </a:pP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Опросные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схемы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арбитража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563" y="729869"/>
            <a:ext cx="8549005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Децентрализованный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опрос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Каждый ведущий </a:t>
            </a:r>
            <a:r>
              <a:rPr sz="2000" spc="-35" dirty="0">
                <a:latin typeface="Times New Roman"/>
                <a:cs typeface="Times New Roman"/>
              </a:rPr>
              <a:t>содержит контроллер </a:t>
            </a:r>
            <a:r>
              <a:rPr sz="2000" spc="-20" dirty="0">
                <a:latin typeface="Times New Roman"/>
                <a:cs typeface="Times New Roman"/>
              </a:rPr>
              <a:t>шины, </a:t>
            </a:r>
            <a:r>
              <a:rPr sz="2000" spc="-25" dirty="0">
                <a:latin typeface="Times New Roman"/>
                <a:cs typeface="Times New Roman"/>
              </a:rPr>
              <a:t>состоящий </a:t>
            </a:r>
            <a:r>
              <a:rPr sz="2000" spc="-15" dirty="0">
                <a:latin typeface="Times New Roman"/>
                <a:cs typeface="Times New Roman"/>
              </a:rPr>
              <a:t>из </a:t>
            </a:r>
            <a:r>
              <a:rPr sz="2000" spc="-30" dirty="0">
                <a:latin typeface="Times New Roman"/>
                <a:cs typeface="Times New Roman"/>
              </a:rPr>
              <a:t>дешифратора  </a:t>
            </a:r>
            <a:r>
              <a:rPr sz="2000" spc="-10" dirty="0">
                <a:latin typeface="Times New Roman"/>
                <a:cs typeface="Times New Roman"/>
              </a:rPr>
              <a:t>ад­реса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25" dirty="0">
                <a:latin typeface="Times New Roman"/>
                <a:cs typeface="Times New Roman"/>
              </a:rPr>
              <a:t>генератора </a:t>
            </a:r>
            <a:r>
              <a:rPr sz="2000" spc="-5" dirty="0">
                <a:latin typeface="Times New Roman"/>
                <a:cs typeface="Times New Roman"/>
              </a:rPr>
              <a:t>адреса.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30" dirty="0">
                <a:latin typeface="Times New Roman"/>
                <a:cs typeface="Times New Roman"/>
              </a:rPr>
              <a:t>начале </a:t>
            </a:r>
            <a:r>
              <a:rPr sz="2000" spc="-10" dirty="0">
                <a:latin typeface="Times New Roman"/>
                <a:cs typeface="Times New Roman"/>
              </a:rPr>
              <a:t>опросной </a:t>
            </a:r>
            <a:r>
              <a:rPr sz="2000" spc="-15" dirty="0">
                <a:latin typeface="Times New Roman"/>
                <a:cs typeface="Times New Roman"/>
              </a:rPr>
              <a:t>последовательности  </a:t>
            </a:r>
            <a:r>
              <a:rPr sz="2000" spc="-20" dirty="0">
                <a:latin typeface="Times New Roman"/>
                <a:cs typeface="Times New Roman"/>
              </a:rPr>
              <a:t>формируется </a:t>
            </a:r>
            <a:r>
              <a:rPr sz="2000" spc="-25" dirty="0">
                <a:latin typeface="Times New Roman"/>
                <a:cs typeface="Times New Roman"/>
              </a:rPr>
              <a:t>адрес, </a:t>
            </a:r>
            <a:r>
              <a:rPr sz="2000" spc="-50" dirty="0">
                <a:latin typeface="Times New Roman"/>
                <a:cs typeface="Times New Roman"/>
              </a:rPr>
              <a:t>который </a:t>
            </a:r>
            <a:r>
              <a:rPr sz="2000" spc="-30" dirty="0">
                <a:latin typeface="Times New Roman"/>
                <a:cs typeface="Times New Roman"/>
              </a:rPr>
              <a:t>распознается  </a:t>
            </a:r>
            <a:r>
              <a:rPr sz="2000" spc="-40" dirty="0">
                <a:latin typeface="Times New Roman"/>
                <a:cs typeface="Times New Roman"/>
              </a:rPr>
              <a:t>контроллером. </a:t>
            </a:r>
            <a:r>
              <a:rPr sz="2000" spc="-25" dirty="0">
                <a:latin typeface="Times New Roman"/>
                <a:cs typeface="Times New Roman"/>
              </a:rPr>
              <a:t>Если  </a:t>
            </a:r>
            <a:r>
              <a:rPr sz="2000" spc="-35" dirty="0">
                <a:latin typeface="Times New Roman"/>
                <a:cs typeface="Times New Roman"/>
              </a:rPr>
              <a:t>соответствующий ведущий ожи­дает </a:t>
            </a:r>
            <a:r>
              <a:rPr sz="2000" spc="-25" dirty="0">
                <a:latin typeface="Times New Roman"/>
                <a:cs typeface="Times New Roman"/>
              </a:rPr>
              <a:t>доступа </a:t>
            </a:r>
            <a:r>
              <a:rPr sz="2000" dirty="0">
                <a:latin typeface="Times New Roman"/>
                <a:cs typeface="Times New Roman"/>
              </a:rPr>
              <a:t>к </a:t>
            </a:r>
            <a:r>
              <a:rPr sz="2000" spc="-20" dirty="0">
                <a:latin typeface="Times New Roman"/>
                <a:cs typeface="Times New Roman"/>
              </a:rPr>
              <a:t>шине, </a:t>
            </a:r>
            <a:r>
              <a:rPr sz="2000" spc="-10" dirty="0">
                <a:latin typeface="Times New Roman"/>
                <a:cs typeface="Times New Roman"/>
              </a:rPr>
              <a:t>он </a:t>
            </a:r>
            <a:r>
              <a:rPr sz="2000" spc="-25" dirty="0">
                <a:latin typeface="Times New Roman"/>
                <a:cs typeface="Times New Roman"/>
              </a:rPr>
              <a:t>вправе теперь </a:t>
            </a:r>
            <a:r>
              <a:rPr sz="2000" spc="-40" dirty="0">
                <a:latin typeface="Times New Roman"/>
                <a:cs typeface="Times New Roman"/>
              </a:rPr>
              <a:t>ее  </a:t>
            </a:r>
            <a:r>
              <a:rPr sz="2000" spc="-25" dirty="0">
                <a:latin typeface="Times New Roman"/>
                <a:cs typeface="Times New Roman"/>
              </a:rPr>
              <a:t>занять. </a:t>
            </a:r>
            <a:r>
              <a:rPr sz="2000" spc="-15" dirty="0">
                <a:latin typeface="Times New Roman"/>
                <a:cs typeface="Times New Roman"/>
              </a:rPr>
              <a:t>По </a:t>
            </a:r>
            <a:r>
              <a:rPr sz="2000" spc="-25" dirty="0">
                <a:latin typeface="Times New Roman"/>
                <a:cs typeface="Times New Roman"/>
              </a:rPr>
              <a:t>завершении работы </a:t>
            </a:r>
            <a:r>
              <a:rPr sz="2000" dirty="0">
                <a:latin typeface="Times New Roman"/>
                <a:cs typeface="Times New Roman"/>
              </a:rPr>
              <a:t>с </a:t>
            </a:r>
            <a:r>
              <a:rPr sz="2000" spc="-20" dirty="0">
                <a:latin typeface="Times New Roman"/>
                <a:cs typeface="Times New Roman"/>
              </a:rPr>
              <a:t>шиной </a:t>
            </a:r>
            <a:r>
              <a:rPr sz="2000" spc="-45" dirty="0">
                <a:latin typeface="Times New Roman"/>
                <a:cs typeface="Times New Roman"/>
              </a:rPr>
              <a:t>контроллер текущего ведущего  генерирует </a:t>
            </a:r>
            <a:r>
              <a:rPr sz="2000" spc="-20" dirty="0">
                <a:latin typeface="Times New Roman"/>
                <a:cs typeface="Times New Roman"/>
              </a:rPr>
              <a:t>адрес </a:t>
            </a:r>
            <a:r>
              <a:rPr sz="2000" spc="-45" dirty="0">
                <a:latin typeface="Times New Roman"/>
                <a:cs typeface="Times New Roman"/>
              </a:rPr>
              <a:t>следующего ведущего,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25" dirty="0">
                <a:latin typeface="Times New Roman"/>
                <a:cs typeface="Times New Roman"/>
              </a:rPr>
              <a:t>процесс </a:t>
            </a:r>
            <a:r>
              <a:rPr sz="2000" spc="-30" dirty="0">
                <a:latin typeface="Times New Roman"/>
                <a:cs typeface="Times New Roman"/>
              </a:rPr>
              <a:t>повторяется. </a:t>
            </a:r>
            <a:r>
              <a:rPr sz="2000" spc="-25" dirty="0">
                <a:latin typeface="Times New Roman"/>
                <a:cs typeface="Times New Roman"/>
              </a:rPr>
              <a:t>При </a:t>
            </a:r>
            <a:r>
              <a:rPr sz="2000" spc="-35" dirty="0">
                <a:latin typeface="Times New Roman"/>
                <a:cs typeface="Times New Roman"/>
              </a:rPr>
              <a:t>такой  схеме </a:t>
            </a:r>
            <a:r>
              <a:rPr sz="2000" spc="-25" dirty="0">
                <a:latin typeface="Times New Roman"/>
                <a:cs typeface="Times New Roman"/>
              </a:rPr>
              <a:t>обычно </a:t>
            </a:r>
            <a:r>
              <a:rPr sz="2000" spc="-30" dirty="0">
                <a:latin typeface="Times New Roman"/>
                <a:cs typeface="Times New Roman"/>
              </a:rPr>
              <a:t>требуется </a:t>
            </a:r>
            <a:r>
              <a:rPr sz="2000" spc="-25" dirty="0">
                <a:latin typeface="Times New Roman"/>
                <a:cs typeface="Times New Roman"/>
              </a:rPr>
              <a:t>применять систему </a:t>
            </a:r>
            <a:r>
              <a:rPr sz="2000" dirty="0">
                <a:latin typeface="Times New Roman"/>
                <a:cs typeface="Times New Roman"/>
              </a:rPr>
              <a:t>с </a:t>
            </a:r>
            <a:r>
              <a:rPr sz="2000" spc="-30" dirty="0">
                <a:latin typeface="Times New Roman"/>
                <a:cs typeface="Times New Roman"/>
              </a:rPr>
              <a:t>квитирова­нием, </a:t>
            </a:r>
            <a:r>
              <a:rPr sz="2000" spc="-45" dirty="0">
                <a:latin typeface="Times New Roman"/>
                <a:cs typeface="Times New Roman"/>
              </a:rPr>
              <a:t>использующую  </a:t>
            </a:r>
            <a:r>
              <a:rPr sz="2000" spc="-35" dirty="0">
                <a:latin typeface="Times New Roman"/>
                <a:cs typeface="Times New Roman"/>
              </a:rPr>
              <a:t>сигнал  </a:t>
            </a:r>
            <a:r>
              <a:rPr sz="2000" spc="-30" dirty="0">
                <a:latin typeface="Times New Roman"/>
                <a:cs typeface="Times New Roman"/>
              </a:rPr>
              <a:t>ЗШ,  </a:t>
            </a:r>
            <a:r>
              <a:rPr sz="2000" spc="-50" dirty="0">
                <a:latin typeface="Times New Roman"/>
                <a:cs typeface="Times New Roman"/>
              </a:rPr>
              <a:t>формируемый  </a:t>
            </a:r>
            <a:r>
              <a:rPr sz="2000" spc="-55" dirty="0">
                <a:latin typeface="Times New Roman"/>
                <a:cs typeface="Times New Roman"/>
              </a:rPr>
              <a:t>генератором  </a:t>
            </a:r>
            <a:r>
              <a:rPr sz="2000" spc="-30" dirty="0">
                <a:latin typeface="Times New Roman"/>
                <a:cs typeface="Times New Roman"/>
              </a:rPr>
              <a:t>адреса,  </a:t>
            </a:r>
            <a:r>
              <a:rPr sz="2000" dirty="0">
                <a:latin typeface="Times New Roman"/>
                <a:cs typeface="Times New Roman"/>
              </a:rPr>
              <a:t>и  </a:t>
            </a:r>
            <a:r>
              <a:rPr sz="2000" spc="-35" dirty="0">
                <a:latin typeface="Times New Roman"/>
                <a:cs typeface="Times New Roman"/>
              </a:rPr>
              <a:t>сигнал  </a:t>
            </a:r>
            <a:r>
              <a:rPr sz="2000" spc="-30" dirty="0">
                <a:latin typeface="Times New Roman"/>
                <a:cs typeface="Times New Roman"/>
              </a:rPr>
              <a:t>ПШ, 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генерируемый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176" y="3522908"/>
            <a:ext cx="8506460" cy="323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2014"/>
              </a:lnSpc>
            </a:pPr>
            <a:r>
              <a:rPr sz="2000" spc="-35" dirty="0">
                <a:latin typeface="Times New Roman"/>
                <a:cs typeface="Times New Roman"/>
              </a:rPr>
              <a:t>дешифратором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адреса.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176" y="3555048"/>
            <a:ext cx="8506333" cy="320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20" y="779398"/>
            <a:ext cx="8813800" cy="329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0850" algn="just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Шины </a:t>
            </a:r>
            <a:r>
              <a:rPr sz="1800" dirty="0">
                <a:latin typeface="Tahoma"/>
                <a:cs typeface="Tahoma"/>
              </a:rPr>
              <a:t>РС </a:t>
            </a:r>
            <a:r>
              <a:rPr sz="1800" spc="-5" dirty="0">
                <a:latin typeface="Tahoma"/>
                <a:cs typeface="Tahoma"/>
              </a:rPr>
              <a:t>являются основными "трактами" данных на материнской </a:t>
            </a:r>
            <a:r>
              <a:rPr sz="1800" dirty="0">
                <a:latin typeface="Tahoma"/>
                <a:cs typeface="Tahoma"/>
              </a:rPr>
              <a:t>плате.  </a:t>
            </a:r>
            <a:r>
              <a:rPr sz="1800" spc="-5" dirty="0">
                <a:latin typeface="Tahoma"/>
                <a:cs typeface="Tahoma"/>
              </a:rPr>
              <a:t>Главной </a:t>
            </a:r>
            <a:r>
              <a:rPr sz="1800" dirty="0">
                <a:latin typeface="Tahoma"/>
                <a:cs typeface="Tahoma"/>
              </a:rPr>
              <a:t>из </a:t>
            </a:r>
            <a:r>
              <a:rPr sz="1800" spc="-5" dirty="0">
                <a:latin typeface="Tahoma"/>
                <a:cs typeface="Tahoma"/>
              </a:rPr>
              <a:t>них является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системная шина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(system bus)</a:t>
            </a:r>
            <a:r>
              <a:rPr sz="1800" spc="-5" dirty="0">
                <a:latin typeface="Tahoma"/>
                <a:cs typeface="Tahoma"/>
              </a:rPr>
              <a:t>, которая соединяет  процессор и основную </a:t>
            </a:r>
            <a:r>
              <a:rPr sz="1800" dirty="0">
                <a:latin typeface="Tahoma"/>
                <a:cs typeface="Tahoma"/>
              </a:rPr>
              <a:t>память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RAM.</a:t>
            </a:r>
            <a:endParaRPr sz="1800">
              <a:latin typeface="Tahoma"/>
              <a:cs typeface="Tahoma"/>
            </a:endParaRPr>
          </a:p>
          <a:p>
            <a:pPr marL="12700" marR="5080" indent="450850" algn="just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Раньше </a:t>
            </a:r>
            <a:r>
              <a:rPr sz="1800" dirty="0">
                <a:latin typeface="Tahoma"/>
                <a:cs typeface="Tahoma"/>
              </a:rPr>
              <a:t>эта </a:t>
            </a:r>
            <a:r>
              <a:rPr sz="1800" spc="-5" dirty="0">
                <a:latin typeface="Tahoma"/>
                <a:cs typeface="Tahoma"/>
              </a:rPr>
              <a:t>шина называлась локальной, </a:t>
            </a:r>
            <a:r>
              <a:rPr sz="1800" dirty="0">
                <a:latin typeface="Tahoma"/>
                <a:cs typeface="Tahoma"/>
              </a:rPr>
              <a:t>а </a:t>
            </a:r>
            <a:r>
              <a:rPr sz="1800" spc="-5" dirty="0">
                <a:latin typeface="Tahoma"/>
                <a:cs typeface="Tahoma"/>
              </a:rPr>
              <a:t>в современных </a:t>
            </a:r>
            <a:r>
              <a:rPr sz="1800" dirty="0">
                <a:latin typeface="Tahoma"/>
                <a:cs typeface="Tahoma"/>
              </a:rPr>
              <a:t>РС  </a:t>
            </a:r>
            <a:r>
              <a:rPr sz="1800" spc="-5" dirty="0">
                <a:latin typeface="Tahoma"/>
                <a:cs typeface="Tahoma"/>
              </a:rPr>
              <a:t>называется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передней шиной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(Front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Side Bus -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FSB)</a:t>
            </a:r>
            <a:r>
              <a:rPr sz="1800" spc="-10" dirty="0">
                <a:latin typeface="Tahoma"/>
                <a:cs typeface="Tahoma"/>
              </a:rPr>
              <a:t>. </a:t>
            </a:r>
            <a:r>
              <a:rPr sz="1800" dirty="0">
                <a:latin typeface="Tahoma"/>
                <a:cs typeface="Tahoma"/>
              </a:rPr>
              <a:t>Характеристики </a:t>
            </a:r>
            <a:r>
              <a:rPr sz="1800" spc="-5" dirty="0">
                <a:latin typeface="Tahoma"/>
                <a:cs typeface="Tahoma"/>
              </a:rPr>
              <a:t>системной  шины определяются процессором; современная системная шина имеет ширину  </a:t>
            </a:r>
            <a:r>
              <a:rPr sz="1800" dirty="0">
                <a:latin typeface="Tahoma"/>
                <a:cs typeface="Tahoma"/>
              </a:rPr>
              <a:t>64 </a:t>
            </a:r>
            <a:r>
              <a:rPr sz="1800" spc="-5" dirty="0">
                <a:latin typeface="Tahoma"/>
                <a:cs typeface="Tahoma"/>
              </a:rPr>
              <a:t>бита </a:t>
            </a:r>
            <a:r>
              <a:rPr sz="1800" dirty="0">
                <a:latin typeface="Tahoma"/>
                <a:cs typeface="Tahoma"/>
              </a:rPr>
              <a:t>и </a:t>
            </a:r>
            <a:r>
              <a:rPr sz="1800" spc="-5" dirty="0">
                <a:latin typeface="Tahoma"/>
                <a:cs typeface="Tahoma"/>
              </a:rPr>
              <a:t>работает на частоте </a:t>
            </a:r>
            <a:r>
              <a:rPr sz="1800" dirty="0">
                <a:latin typeface="Tahoma"/>
                <a:cs typeface="Tahoma"/>
              </a:rPr>
              <a:t>66, 100 или 133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МГц.</a:t>
            </a:r>
            <a:endParaRPr sz="1800">
              <a:latin typeface="Tahoma"/>
              <a:cs typeface="Tahoma"/>
            </a:endParaRPr>
          </a:p>
          <a:p>
            <a:pPr marL="12700" marR="8890" indent="450850" algn="just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Сигналы такой </a:t>
            </a:r>
            <a:r>
              <a:rPr sz="1800" spc="-5" dirty="0">
                <a:latin typeface="Tahoma"/>
                <a:cs typeface="Tahoma"/>
              </a:rPr>
              <a:t>высокой частоты создают электрические помехи и </a:t>
            </a:r>
            <a:r>
              <a:rPr sz="1800" dirty="0">
                <a:latin typeface="Tahoma"/>
                <a:cs typeface="Tahoma"/>
              </a:rPr>
              <a:t>ставят  другие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проблемы.</a:t>
            </a:r>
            <a:endParaRPr sz="1800">
              <a:latin typeface="Tahoma"/>
              <a:cs typeface="Tahoma"/>
            </a:endParaRPr>
          </a:p>
          <a:p>
            <a:pPr marL="12700" marR="8255" indent="450850" algn="just">
              <a:lnSpc>
                <a:spcPct val="99200"/>
              </a:lnSpc>
              <a:spcBef>
                <a:spcPts val="15"/>
              </a:spcBef>
            </a:pPr>
            <a:r>
              <a:rPr sz="1800" spc="-5" dirty="0">
                <a:latin typeface="Tahoma"/>
                <a:cs typeface="Tahoma"/>
              </a:rPr>
              <a:t>Следовательно, частоту необходимо снизить, чтобы </a:t>
            </a:r>
            <a:r>
              <a:rPr sz="1800" dirty="0">
                <a:latin typeface="Tahoma"/>
                <a:cs typeface="Tahoma"/>
              </a:rPr>
              <a:t>данные </a:t>
            </a:r>
            <a:r>
              <a:rPr sz="1800" spc="-5" dirty="0">
                <a:latin typeface="Tahoma"/>
                <a:cs typeface="Tahoma"/>
              </a:rPr>
              <a:t>достигали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карт 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расширения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(expansion card)</a:t>
            </a:r>
            <a:r>
              <a:rPr sz="1800" spc="-5" dirty="0">
                <a:latin typeface="Tahoma"/>
                <a:cs typeface="Tahoma"/>
              </a:rPr>
              <a:t>, </a:t>
            </a:r>
            <a:r>
              <a:rPr sz="1800" dirty="0">
                <a:latin typeface="Tahoma"/>
                <a:cs typeface="Tahoma"/>
              </a:rPr>
              <a:t>или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адаптеров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(adapters)</a:t>
            </a:r>
            <a:r>
              <a:rPr sz="1800" dirty="0">
                <a:latin typeface="Tahoma"/>
                <a:cs typeface="Tahoma"/>
              </a:rPr>
              <a:t>, </a:t>
            </a:r>
            <a:r>
              <a:rPr sz="1800" spc="-5" dirty="0">
                <a:latin typeface="Tahoma"/>
                <a:cs typeface="Tahoma"/>
              </a:rPr>
              <a:t>и </a:t>
            </a:r>
            <a:r>
              <a:rPr sz="1800" dirty="0">
                <a:latin typeface="Tahoma"/>
                <a:cs typeface="Tahoma"/>
              </a:rPr>
              <a:t>других </a:t>
            </a:r>
            <a:r>
              <a:rPr sz="1800" spc="-5" dirty="0">
                <a:latin typeface="Tahoma"/>
                <a:cs typeface="Tahoma"/>
              </a:rPr>
              <a:t>более  удаленных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компонентов.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648" y="4149040"/>
            <a:ext cx="5472557" cy="2708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654050"/>
            <a:ext cx="205993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600" y="1038860"/>
            <a:ext cx="6912736" cy="3571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059" y="5060157"/>
            <a:ext cx="8412480" cy="146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914"/>
              </a:lnSpc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600" spc="27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РС</a:t>
            </a:r>
            <a:r>
              <a:rPr sz="1600" spc="27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имеется</a:t>
            </a:r>
            <a:r>
              <a:rPr sz="1600" spc="27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иерархическая</a:t>
            </a:r>
            <a:r>
              <a:rPr sz="1600" spc="28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организация</a:t>
            </a:r>
            <a:r>
              <a:rPr sz="1600" spc="28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различных</a:t>
            </a:r>
            <a:r>
              <a:rPr sz="1600" spc="28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шин.</a:t>
            </a:r>
            <a:r>
              <a:rPr sz="1600" spc="27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Большинство</a:t>
            </a:r>
            <a:r>
              <a:rPr sz="1600" spc="28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современных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99500"/>
              </a:lnSpc>
              <a:spcBef>
                <a:spcPts val="10"/>
              </a:spcBef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РС имеет, как минимум,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четыре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шины.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Иерархия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шин объясняется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тем,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что каждая  шина все больше отдаляется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от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процессора; каждая шина подключается к  находящемуся выше ее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уровню,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объединяя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различные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компоненты РС. Каждая шина  обычно медленнее шины, находящейся выше ее (по очевидной причине - процессор  является наиболее быстрым устройством в</a:t>
            </a:r>
            <a:r>
              <a:rPr sz="1600" spc="11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РС):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225805"/>
            <a:ext cx="666940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5775">
              <a:lnSpc>
                <a:spcPct val="100000"/>
              </a:lnSpc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1600" y="1038860"/>
            <a:ext cx="6912736" cy="3571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8941" y="5347309"/>
            <a:ext cx="9842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б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ы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ст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ая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6138" y="5347309"/>
            <a:ext cx="7188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</a:t>
            </a:r>
            <a:r>
              <a:rPr sz="2000" spc="-2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8539" y="5347309"/>
            <a:ext cx="95440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которая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18" y="5347309"/>
            <a:ext cx="523113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  <a:tab pos="2901950" algn="l"/>
                <a:tab pos="3898900" algn="l"/>
                <a:tab pos="4536440" algn="l"/>
              </a:tabLst>
            </a:pPr>
            <a:r>
              <a:rPr sz="2000" b="1" spc="5" dirty="0">
                <a:solidFill>
                  <a:srgbClr val="000090"/>
                </a:solidFill>
                <a:latin typeface="Tahoma"/>
                <a:cs typeface="Tahoma"/>
              </a:rPr>
              <a:t>Ши</a:t>
            </a:r>
            <a:r>
              <a:rPr sz="2000" b="1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а	вн</a:t>
            </a:r>
            <a:r>
              <a:rPr sz="2000" b="1" spc="-20" dirty="0">
                <a:solidFill>
                  <a:srgbClr val="000090"/>
                </a:solidFill>
                <a:latin typeface="Tahoma"/>
                <a:cs typeface="Tahoma"/>
              </a:rPr>
              <a:t>у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тр</a:t>
            </a:r>
            <a:r>
              <a:rPr sz="2000" b="1" spc="-10" dirty="0">
                <a:solidFill>
                  <a:srgbClr val="000090"/>
                </a:solidFill>
                <a:latin typeface="Tahoma"/>
                <a:cs typeface="Tahoma"/>
              </a:rPr>
              <a:t>енн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2000" b="1" spc="-10" dirty="0">
                <a:solidFill>
                  <a:srgbClr val="000090"/>
                </a:solidFill>
                <a:latin typeface="Tahoma"/>
                <a:cs typeface="Tahoma"/>
              </a:rPr>
              <a:t>г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о	кэш</a:t>
            </a:r>
            <a:r>
              <a:rPr sz="2000" b="1" spc="-15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:	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Это	са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м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ая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соединяет процессор и внутренний</a:t>
            </a:r>
            <a:r>
              <a:rPr sz="2000" spc="-15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L1-кэш.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654050"/>
            <a:ext cx="205993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783" y="1038860"/>
            <a:ext cx="5040503" cy="2603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963" y="3906773"/>
            <a:ext cx="8716645" cy="256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Системная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шина: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Это системная шина второго уровня,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которая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соединяет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подсистему памяти с 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чипсетом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процессором. В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некоторых системах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шины процессора и памяти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представляют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собой одно и  то же.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Эта шина до 1998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г.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работала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скоростью (частотой синхронизации)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66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МГц,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затем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она была  повышена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до 100 МГц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даже 133 МГц.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процессорах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Pentium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II и выше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реализована архитектура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двойной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независимой шиной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(Dual Independent Bus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-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DIB)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- единственная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системная шина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заменена 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две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независимые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шины.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Одна из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них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предназначена для доступа к основной памяти и  называется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передней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шиной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(frontside bus),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вторая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- для доступа к L2-кэшу и называется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задней 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шиной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(backside bus).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Наличие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двух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 повышает производительность РС, так как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процессор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может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одновременно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получать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данные с обеих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 материнских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платах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чипсетах пятого поколения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L2-  кэш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подключен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стандартной шине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памяти.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Отметим, что системную шину называют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также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основной  шиной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(main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bus),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шиной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процессора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(processor bus),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шиной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памяти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(memory bus)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даже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локальной шиной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(local</a:t>
            </a:r>
            <a:r>
              <a:rPr sz="1400" spc="-6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bus).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654050"/>
            <a:ext cx="205993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3694" y="1038860"/>
            <a:ext cx="5760592" cy="297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482" y="4266819"/>
            <a:ext cx="8666480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5" dirty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Локальная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шина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ввода-вывода: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Эта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быстродействующая шина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ввода-вывода используется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для  подключения быстрых периферийных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устройств к памяти, чипсету и процессору.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Такую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шину 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используют видеокарты,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дисковые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накопители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сетевые интерфейсы.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Наиболее распространенными  локальными шинами ввода-вывода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являются VESA Local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Bus (VLB) 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шина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Peripheral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Component  Interconnect</a:t>
            </a:r>
            <a:r>
              <a:rPr sz="1400" spc="-12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(PCI).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5" dirty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Стандартная шина ввода-вывода: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 рассмотренным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трем шинам подключается "заслуженная"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стандартная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ввода-вывода, которая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применяется для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медленных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периферийных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устройств  (мышь, модем, звуковые карты и </a:t>
            </a:r>
            <a:r>
              <a:rPr sz="1400" spc="-20" dirty="0">
                <a:solidFill>
                  <a:srgbClr val="000090"/>
                </a:solidFill>
                <a:latin typeface="Tahoma"/>
                <a:cs typeface="Tahoma"/>
              </a:rPr>
              <a:t>др.),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также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для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совместимости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со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старыми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устройствами. Почти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во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всех современных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РС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такой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шиной является шина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ISA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(Industry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Standard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Architecture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- стандартная  промышленная</a:t>
            </a:r>
            <a:r>
              <a:rPr sz="1400" spc="-10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архитектура).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654050"/>
            <a:ext cx="205993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3694" y="1038860"/>
            <a:ext cx="5760592" cy="297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194" y="4060317"/>
            <a:ext cx="8701405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dirty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r>
              <a:rPr sz="1600" b="1" dirty="0">
                <a:solidFill>
                  <a:srgbClr val="000090"/>
                </a:solidFill>
                <a:latin typeface="Tahoma"/>
                <a:cs typeface="Tahoma"/>
              </a:rPr>
              <a:t>Универсальная последовательная 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шина 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(Universal Serial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Bus - USB),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позволяющая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подключать до 127 медленных периферийных устройств с использованием 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хаба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(hub) или  шлейфного соединения 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(daisy-chaining)</a:t>
            </a:r>
            <a:r>
              <a:rPr sz="1600" spc="8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устройств.</a:t>
            </a:r>
            <a:endParaRPr sz="1600">
              <a:latin typeface="Tahoma"/>
              <a:cs typeface="Tahoma"/>
            </a:endParaRPr>
          </a:p>
          <a:p>
            <a:pPr marL="12700" marR="6350" algn="just">
              <a:lnSpc>
                <a:spcPct val="100000"/>
              </a:lnSpc>
            </a:pPr>
            <a:r>
              <a:rPr sz="1600" spc="-5" dirty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Скоростная </a:t>
            </a:r>
            <a:r>
              <a:rPr sz="1600" b="1" dirty="0">
                <a:solidFill>
                  <a:srgbClr val="000090"/>
                </a:solidFill>
                <a:latin typeface="Tahoma"/>
                <a:cs typeface="Tahoma"/>
              </a:rPr>
              <a:t>последовательная 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шина IEEE </a:t>
            </a:r>
            <a:r>
              <a:rPr sz="1600" b="1" dirty="0">
                <a:solidFill>
                  <a:srgbClr val="000090"/>
                </a:solidFill>
                <a:latin typeface="Tahoma"/>
                <a:cs typeface="Tahoma"/>
              </a:rPr>
              <a:t>1394 (FireWire)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предназначенная для  подключения к РС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цифровых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камер,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принтеров,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телевизоров и других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устройств,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требующих исключительно высокой пропускной</a:t>
            </a:r>
            <a:r>
              <a:rPr sz="1600" spc="14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способности.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Несколько шин ввода-вывода, соединяющие различные периферийные устройства с  процессором, подключаются к системной шине с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помощью 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моста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(bridge),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реализованного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в чипсете. Системный чипсет управляет всеми шинами и обеспечивает, что каждое  устройство в системе правильно взаимодействует с каждым другим</a:t>
            </a:r>
            <a:r>
              <a:rPr sz="1600" spc="21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устройством.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225805"/>
            <a:ext cx="666940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5775">
              <a:lnSpc>
                <a:spcPct val="100000"/>
              </a:lnSpc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3694" y="1038860"/>
            <a:ext cx="5760592" cy="297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371" y="4500245"/>
            <a:ext cx="11328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1320" algn="l"/>
              </a:tabLst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	н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вых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844" y="4500245"/>
            <a:ext cx="10541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</a:tabLst>
            </a:pP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С	есть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9542" y="4500245"/>
            <a:ext cx="30803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69160" algn="l"/>
              </a:tabLst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дополнительная	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"шина",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3540" y="4500245"/>
            <a:ext cx="95694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кот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я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2448" y="4500245"/>
            <a:ext cx="13900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специально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71" y="4805045"/>
            <a:ext cx="84639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предназначена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только для графического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взаимодействия. </a:t>
            </a:r>
            <a:r>
              <a:rPr sz="2000" spc="23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Фактически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371" y="5109845"/>
            <a:ext cx="83883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7370" algn="l"/>
              </a:tabLst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это	не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5109845"/>
            <a:ext cx="10096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2965" algn="l"/>
              </a:tabLst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,	а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9670" y="5109845"/>
            <a:ext cx="24364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3590" algn="l"/>
                <a:tab pos="1031875" algn="l"/>
              </a:tabLst>
            </a:pP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по</a:t>
            </a:r>
            <a:r>
              <a:rPr sz="2000" b="1" spc="5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т	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-	уск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ренный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4942" y="5109845"/>
            <a:ext cx="3788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5925" algn="l"/>
                <a:tab pos="2383790" algn="l"/>
              </a:tabLst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графический	порт	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(Accelerated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371" y="5414975"/>
            <a:ext cx="84620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Graphics</a:t>
            </a:r>
            <a:r>
              <a:rPr sz="2000" spc="23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Port</a:t>
            </a:r>
            <a:r>
              <a:rPr sz="2000" spc="22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-</a:t>
            </a:r>
            <a:r>
              <a:rPr sz="2000" spc="24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AGP).</a:t>
            </a:r>
            <a:r>
              <a:rPr sz="2000" spc="24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Различие</a:t>
            </a:r>
            <a:r>
              <a:rPr sz="2000" spc="22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между</a:t>
            </a:r>
            <a:r>
              <a:rPr sz="2000" spc="229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шиной</a:t>
            </a:r>
            <a:r>
              <a:rPr sz="2000" spc="22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2000" spc="23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портом</a:t>
            </a:r>
            <a:r>
              <a:rPr sz="2000" spc="22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заключается</a:t>
            </a:r>
            <a:r>
              <a:rPr sz="2000" spc="21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7846" y="5719775"/>
            <a:ext cx="494538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tabLst>
                <a:tab pos="320040" algn="l"/>
                <a:tab pos="1032510" algn="l"/>
                <a:tab pos="1646555" algn="l"/>
                <a:tab pos="2213610" algn="l"/>
                <a:tab pos="2847340" algn="l"/>
                <a:tab pos="3812540" algn="l"/>
                <a:tab pos="3860800" algn="l"/>
                <a:tab pos="4402455" algn="l"/>
              </a:tabLst>
            </a:pP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ассчи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ана	на	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з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деление		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осит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ля  а	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п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орт	предназ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ачен	т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лько	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д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ля	д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у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х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371" y="5721908"/>
            <a:ext cx="3373120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300"/>
              </a:lnSpc>
              <a:tabLst>
                <a:tab pos="798830" algn="l"/>
                <a:tab pos="1484630" algn="l"/>
                <a:tab pos="1687830" algn="l"/>
                <a:tab pos="2393315" algn="l"/>
              </a:tabLst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том,	что	шина	обычно  несколькими	устр</a:t>
            </a:r>
            <a:r>
              <a:rPr sz="20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йст</a:t>
            </a:r>
            <a:r>
              <a:rPr sz="2000" spc="10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ам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,  устройств.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315" y="1103744"/>
            <a:ext cx="4320540" cy="461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0925" y="1272794"/>
            <a:ext cx="6197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ш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1800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ы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4448" y="1272794"/>
            <a:ext cx="7213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вода-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654050"/>
            <a:ext cx="7042784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Иерархия</a:t>
            </a:r>
            <a:r>
              <a:rPr sz="2000" b="1" spc="-13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4526915" marR="5080">
              <a:lnSpc>
                <a:spcPct val="100000"/>
              </a:lnSpc>
              <a:tabLst>
                <a:tab pos="5067935" algn="l"/>
                <a:tab pos="5793740" algn="l"/>
                <a:tab pos="6203315" algn="l"/>
              </a:tabLst>
            </a:pP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Как	показано	ранее, 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вы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вода	фа</a:t>
            </a:r>
            <a:r>
              <a:rPr sz="1800" spc="5" dirty="0">
                <a:solidFill>
                  <a:srgbClr val="000090"/>
                </a:solidFill>
                <a:latin typeface="Tahoma"/>
                <a:cs typeface="Tahoma"/>
              </a:rPr>
              <a:t>к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тиче</a:t>
            </a:r>
            <a:r>
              <a:rPr sz="1800" spc="-1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ки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5744" y="1547114"/>
            <a:ext cx="101981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явля</a:t>
            </a:r>
            <a:r>
              <a:rPr sz="1800" spc="-10" dirty="0">
                <a:solidFill>
                  <a:srgbClr val="000090"/>
                </a:solidFill>
                <a:latin typeface="Tahoma"/>
                <a:cs typeface="Tahoma"/>
              </a:rPr>
              <a:t>ю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тся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7402" y="1821815"/>
            <a:ext cx="4019550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расширением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системной шины. </a:t>
            </a:r>
            <a:r>
              <a:rPr sz="1800" spc="-10" dirty="0">
                <a:solidFill>
                  <a:srgbClr val="000090"/>
                </a:solidFill>
                <a:latin typeface="Tahoma"/>
                <a:cs typeface="Tahoma"/>
              </a:rPr>
              <a:t>На 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материнской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плате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системная шина 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заканчивается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микросхемой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чипсета, 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которая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образует мост к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шине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ввода-  вывода.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Шины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играют важнейшую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роль в  обмене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данными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в РС. Фактически  все компоненты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РС, за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исключением  процессора, взаимодействуют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друг </a:t>
            </a:r>
            <a:r>
              <a:rPr sz="1800" spc="10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9990" y="4565650"/>
            <a:ext cx="31178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9245" algn="l"/>
                <a:tab pos="1570355" algn="l"/>
                <a:tab pos="2649220" algn="l"/>
              </a:tabLst>
            </a:pP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и	с</a:t>
            </a:r>
            <a:r>
              <a:rPr sz="1800" spc="-15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1800" spc="-20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темн</a:t>
            </a:r>
            <a:r>
              <a:rPr sz="1800" spc="-10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й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	памя</a:t>
            </a:r>
            <a:r>
              <a:rPr sz="1800" spc="-15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ью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	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6754" y="4839970"/>
            <a:ext cx="208153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3835" algn="l"/>
              </a:tabLst>
            </a:pP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ра</a:t>
            </a:r>
            <a:r>
              <a:rPr sz="1800" spc="5" dirty="0">
                <a:solidFill>
                  <a:srgbClr val="000090"/>
                </a:solidFill>
                <a:latin typeface="Tahoma"/>
                <a:cs typeface="Tahoma"/>
              </a:rPr>
              <a:t>з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лич</a:t>
            </a:r>
            <a:r>
              <a:rPr sz="1800" spc="-15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ые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ш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1800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ы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4959" y="5114290"/>
            <a:ext cx="196659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  <a:tab pos="1702435" algn="l"/>
              </a:tabLst>
            </a:pP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как	показ</a:t>
            </a:r>
            <a:r>
              <a:rPr sz="1800" spc="5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800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о	</a:t>
            </a:r>
            <a:r>
              <a:rPr sz="1800" spc="5" dirty="0">
                <a:solidFill>
                  <a:srgbClr val="000090"/>
                </a:solidFill>
                <a:latin typeface="Tahoma"/>
                <a:cs typeface="Tahoma"/>
              </a:rPr>
              <a:t>на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2717" y="4839970"/>
            <a:ext cx="864869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</a:pP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вода- 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сунке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7402" y="4567296"/>
            <a:ext cx="86550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400"/>
              </a:lnSpc>
            </a:pP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другом  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через  </a:t>
            </a:r>
            <a:r>
              <a:rPr sz="1800" spc="-5" dirty="0">
                <a:solidFill>
                  <a:srgbClr val="000090"/>
                </a:solidFill>
                <a:latin typeface="Tahoma"/>
                <a:cs typeface="Tahoma"/>
              </a:rPr>
              <a:t>вы</a:t>
            </a:r>
            <a:r>
              <a:rPr sz="1800" dirty="0">
                <a:solidFill>
                  <a:srgbClr val="000090"/>
                </a:solidFill>
                <a:latin typeface="Tahoma"/>
                <a:cs typeface="Tahoma"/>
              </a:rPr>
              <a:t>вода,  слева.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923" y="801623"/>
            <a:ext cx="8775065" cy="330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Georgia"/>
                <a:cs typeface="Georgia"/>
              </a:rPr>
              <a:t>Шины адреса </a:t>
            </a:r>
            <a:r>
              <a:rPr sz="2400" b="1" spc="-5" dirty="0">
                <a:solidFill>
                  <a:srgbClr val="0033CC"/>
                </a:solidFill>
                <a:latin typeface="Georgia"/>
                <a:cs typeface="Georgia"/>
              </a:rPr>
              <a:t>и</a:t>
            </a:r>
            <a:r>
              <a:rPr sz="2400" b="1" spc="-9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0033CC"/>
                </a:solidFill>
                <a:latin typeface="Georgia"/>
                <a:cs typeface="Georgia"/>
              </a:rPr>
              <a:t>данных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Каждая шина состоит из двух разных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частей: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шина 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данных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(data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bus)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шина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адреса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(address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bus).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Говоря о  шине,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большинство людей понимает именно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шину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данных; 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по линиям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этой шины передаются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собственно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данные. Шина 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адреса представляет собой набор линий,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сигналы на 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которых определяют, куда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передавать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или откуда принимать  данные.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23" y="4467479"/>
            <a:ext cx="679958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2900" algn="l"/>
                <a:tab pos="3141980" algn="l"/>
                <a:tab pos="5104765" algn="l"/>
                <a:tab pos="6286500" algn="l"/>
              </a:tabLst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Ко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нечн</a:t>
            </a:r>
            <a:r>
              <a:rPr sz="2400" spc="-2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,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м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еются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си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гн</a:t>
            </a:r>
            <a:r>
              <a:rPr sz="2400" spc="5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ль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ны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линии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	для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4517" y="4467479"/>
            <a:ext cx="176339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60" algn="ctr">
              <a:lnSpc>
                <a:spcPct val="100000"/>
              </a:lnSpc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уп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ав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л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ения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доступ</a:t>
            </a:r>
            <a:r>
              <a:rPr sz="2400" spc="5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ос</a:t>
            </a:r>
            <a:r>
              <a:rPr sz="2400" spc="10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923" y="4833492"/>
            <a:ext cx="294449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функционированием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654175" algn="l"/>
              </a:tabLst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данных.	Иногда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634" y="4833492"/>
            <a:ext cx="565340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190" algn="l"/>
                <a:tab pos="1391920" algn="l"/>
                <a:tab pos="3528695" algn="l"/>
              </a:tabLst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шины	и	сигнализации	о</a:t>
            </a:r>
            <a:endParaRPr sz="2400">
              <a:latin typeface="Tahoma"/>
              <a:cs typeface="Tahoma"/>
            </a:endParaRPr>
          </a:p>
          <a:p>
            <a:pPr marL="42545">
              <a:lnSpc>
                <a:spcPct val="100000"/>
              </a:lnSpc>
              <a:tabLst>
                <a:tab pos="1012190" algn="l"/>
                <a:tab pos="2381250" algn="l"/>
                <a:tab pos="4574540" algn="l"/>
              </a:tabLst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эти	л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нии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	наз</a:t>
            </a:r>
            <a:r>
              <a:rPr sz="2400" spc="5" dirty="0">
                <a:solidFill>
                  <a:srgbClr val="000090"/>
                </a:solidFill>
                <a:latin typeface="Tahoma"/>
                <a:cs typeface="Tahoma"/>
              </a:rPr>
              <a:t>ы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ваются	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шиной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5565038"/>
            <a:ext cx="876998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управления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(control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bus)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, хотя часто они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не</a:t>
            </a:r>
            <a:r>
              <a:rPr sz="2400" spc="-7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упоминаются.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173" y="295909"/>
            <a:ext cx="887158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2321560" algn="l"/>
                <a:tab pos="3357879" algn="l"/>
                <a:tab pos="3980179" algn="l"/>
                <a:tab pos="4289425" algn="l"/>
                <a:tab pos="4692015" algn="l"/>
                <a:tab pos="6286500" algn="l"/>
                <a:tab pos="6557645" algn="l"/>
                <a:tab pos="7964805" algn="l"/>
              </a:tabLst>
            </a:pP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з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яз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ь	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ча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й	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М	и	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е	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«о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щ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и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»	с	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ш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ни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м	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мир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обеспечиваются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си­стемой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шин.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Times New Roman"/>
                <a:cs typeface="Times New Roman"/>
              </a:rPr>
              <a:t>Большинство машин </a:t>
            </a:r>
            <a:r>
              <a:rPr sz="2400" spc="-40" dirty="0">
                <a:latin typeface="Times New Roman"/>
                <a:cs typeface="Times New Roman"/>
              </a:rPr>
              <a:t>содержат </a:t>
            </a:r>
            <a:r>
              <a:rPr sz="2400" spc="-50" dirty="0">
                <a:latin typeface="Times New Roman"/>
                <a:cs typeface="Times New Roman"/>
              </a:rPr>
              <a:t>несколько </a:t>
            </a:r>
            <a:r>
              <a:rPr sz="2400" spc="-25" dirty="0">
                <a:latin typeface="Times New Roman"/>
                <a:cs typeface="Times New Roman"/>
              </a:rPr>
              <a:t>различных шин,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каждая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из </a:t>
            </a:r>
            <a:r>
              <a:rPr sz="2400" spc="-65" dirty="0">
                <a:latin typeface="Times New Roman"/>
                <a:cs typeface="Times New Roman"/>
              </a:rPr>
              <a:t>которых </a:t>
            </a:r>
            <a:r>
              <a:rPr sz="2400" spc="-35" dirty="0">
                <a:latin typeface="Times New Roman"/>
                <a:cs typeface="Times New Roman"/>
              </a:rPr>
              <a:t>оптимизирована </a:t>
            </a:r>
            <a:r>
              <a:rPr sz="2400" spc="-50" dirty="0">
                <a:latin typeface="Times New Roman"/>
                <a:cs typeface="Times New Roman"/>
              </a:rPr>
              <a:t>под </a:t>
            </a:r>
            <a:r>
              <a:rPr sz="2400" spc="-35" dirty="0">
                <a:latin typeface="Times New Roman"/>
                <a:cs typeface="Times New Roman"/>
              </a:rPr>
              <a:t>определенный </a:t>
            </a:r>
            <a:r>
              <a:rPr sz="2400" spc="-30" dirty="0">
                <a:latin typeface="Times New Roman"/>
                <a:cs typeface="Times New Roman"/>
              </a:rPr>
              <a:t>вид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коммуникаций.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  <a:tabLst>
                <a:tab pos="1445260" algn="l"/>
                <a:tab pos="2247265" algn="l"/>
                <a:tab pos="3493770" algn="l"/>
                <a:tab pos="4652010" algn="l"/>
                <a:tab pos="6714490" algn="l"/>
                <a:tab pos="8377555" algn="l"/>
              </a:tabLst>
            </a:pPr>
            <a:r>
              <a:rPr sz="2400" spc="-30" dirty="0">
                <a:latin typeface="Times New Roman"/>
                <a:cs typeface="Times New Roman"/>
              </a:rPr>
              <a:t>Часть	</a:t>
            </a:r>
            <a:r>
              <a:rPr sz="2400" spc="-25" dirty="0">
                <a:latin typeface="Times New Roman"/>
                <a:cs typeface="Times New Roman"/>
              </a:rPr>
              <a:t>шин	скры­та	</a:t>
            </a:r>
            <a:r>
              <a:rPr sz="2400" spc="-10" dirty="0">
                <a:latin typeface="Times New Roman"/>
                <a:cs typeface="Times New Roman"/>
              </a:rPr>
              <a:t>внутри	интегральных	</a:t>
            </a:r>
            <a:r>
              <a:rPr sz="2400" spc="-15" dirty="0">
                <a:latin typeface="Times New Roman"/>
                <a:cs typeface="Times New Roman"/>
              </a:rPr>
              <a:t>микросхем	</a:t>
            </a:r>
            <a:r>
              <a:rPr sz="2400" spc="-10" dirty="0">
                <a:latin typeface="Times New Roman"/>
                <a:cs typeface="Times New Roman"/>
              </a:rPr>
              <a:t>или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доступна </a:t>
            </a:r>
            <a:r>
              <a:rPr sz="2400" spc="-45" dirty="0">
                <a:latin typeface="Times New Roman"/>
                <a:cs typeface="Times New Roman"/>
              </a:rPr>
              <a:t>только </a:t>
            </a: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15" dirty="0">
                <a:latin typeface="Times New Roman"/>
                <a:cs typeface="Times New Roman"/>
              </a:rPr>
              <a:t>пределах </a:t>
            </a:r>
            <a:r>
              <a:rPr sz="2400" spc="-30" dirty="0">
                <a:latin typeface="Times New Roman"/>
                <a:cs typeface="Times New Roman"/>
              </a:rPr>
              <a:t>печатной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платы.</a:t>
            </a:r>
            <a:endParaRPr sz="2400">
              <a:latin typeface="Times New Roman"/>
              <a:cs typeface="Times New Roman"/>
            </a:endParaRPr>
          </a:p>
          <a:p>
            <a:pPr marL="12700" marR="6985" indent="457200" algn="just">
              <a:lnSpc>
                <a:spcPct val="100000"/>
              </a:lnSpc>
              <a:spcBef>
                <a:spcPts val="1105"/>
              </a:spcBef>
            </a:pPr>
            <a:r>
              <a:rPr sz="2400" spc="-50" dirty="0">
                <a:latin typeface="Times New Roman"/>
                <a:cs typeface="Times New Roman"/>
              </a:rPr>
              <a:t>Некоторые </a:t>
            </a:r>
            <a:r>
              <a:rPr sz="2400" spc="-20" dirty="0">
                <a:latin typeface="Times New Roman"/>
                <a:cs typeface="Times New Roman"/>
              </a:rPr>
              <a:t>шины </a:t>
            </a:r>
            <a:r>
              <a:rPr sz="2400" spc="-30" dirty="0">
                <a:latin typeface="Times New Roman"/>
                <a:cs typeface="Times New Roman"/>
              </a:rPr>
              <a:t>имеют </a:t>
            </a:r>
            <a:r>
              <a:rPr sz="2400" spc="-20" dirty="0">
                <a:latin typeface="Times New Roman"/>
                <a:cs typeface="Times New Roman"/>
              </a:rPr>
              <a:t>доступные </a:t>
            </a:r>
            <a:r>
              <a:rPr sz="2400" spc="-25" dirty="0">
                <a:latin typeface="Times New Roman"/>
                <a:cs typeface="Times New Roman"/>
              </a:rPr>
              <a:t>извне </a:t>
            </a:r>
            <a:r>
              <a:rPr sz="2400" spc="-40" dirty="0">
                <a:latin typeface="Times New Roman"/>
                <a:cs typeface="Times New Roman"/>
              </a:rPr>
              <a:t>точки,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20" dirty="0">
                <a:latin typeface="Times New Roman"/>
                <a:cs typeface="Times New Roman"/>
              </a:rPr>
              <a:t>тем </a:t>
            </a:r>
            <a:r>
              <a:rPr sz="2400" spc="-30" dirty="0">
                <a:latin typeface="Times New Roman"/>
                <a:cs typeface="Times New Roman"/>
              </a:rPr>
              <a:t>чтобы </a:t>
            </a:r>
            <a:r>
              <a:rPr sz="2400" dirty="0">
                <a:latin typeface="Times New Roman"/>
                <a:cs typeface="Times New Roman"/>
              </a:rPr>
              <a:t>к  </a:t>
            </a:r>
            <a:r>
              <a:rPr sz="2400" spc="-20" dirty="0">
                <a:latin typeface="Times New Roman"/>
                <a:cs typeface="Times New Roman"/>
              </a:rPr>
              <a:t>ним </a:t>
            </a:r>
            <a:r>
              <a:rPr sz="2400" spc="-45" dirty="0">
                <a:latin typeface="Times New Roman"/>
                <a:cs typeface="Times New Roman"/>
              </a:rPr>
              <a:t>легко </a:t>
            </a:r>
            <a:r>
              <a:rPr sz="2400" spc="-40" dirty="0">
                <a:latin typeface="Times New Roman"/>
                <a:cs typeface="Times New Roman"/>
              </a:rPr>
              <a:t>можно </a:t>
            </a:r>
            <a:r>
              <a:rPr sz="2400" spc="-25" dirty="0">
                <a:latin typeface="Times New Roman"/>
                <a:cs typeface="Times New Roman"/>
              </a:rPr>
              <a:t>было </a:t>
            </a:r>
            <a:r>
              <a:rPr sz="2400" spc="-45" dirty="0">
                <a:latin typeface="Times New Roman"/>
                <a:cs typeface="Times New Roman"/>
              </a:rPr>
              <a:t>подключить </a:t>
            </a:r>
            <a:r>
              <a:rPr sz="2400" spc="-35" dirty="0">
                <a:latin typeface="Times New Roman"/>
                <a:cs typeface="Times New Roman"/>
              </a:rPr>
              <a:t>дополнительные </a:t>
            </a:r>
            <a:r>
              <a:rPr sz="2400" spc="-30" dirty="0">
                <a:latin typeface="Times New Roman"/>
                <a:cs typeface="Times New Roman"/>
              </a:rPr>
              <a:t>устройства,  причем </a:t>
            </a:r>
            <a:r>
              <a:rPr sz="2400" spc="-35" dirty="0">
                <a:latin typeface="Times New Roman"/>
                <a:cs typeface="Times New Roman"/>
              </a:rPr>
              <a:t>большинство </a:t>
            </a:r>
            <a:r>
              <a:rPr sz="2400" spc="-25" dirty="0">
                <a:latin typeface="Times New Roman"/>
                <a:cs typeface="Times New Roman"/>
              </a:rPr>
              <a:t>таких </a:t>
            </a:r>
            <a:r>
              <a:rPr sz="2400" spc="-20" dirty="0">
                <a:latin typeface="Times New Roman"/>
                <a:cs typeface="Times New Roman"/>
              </a:rPr>
              <a:t>шин </a:t>
            </a:r>
            <a:r>
              <a:rPr sz="2400" spc="-15" dirty="0">
                <a:latin typeface="Times New Roman"/>
                <a:cs typeface="Times New Roman"/>
              </a:rPr>
              <a:t>не </a:t>
            </a:r>
            <a:r>
              <a:rPr sz="2400" spc="-25" dirty="0">
                <a:latin typeface="Times New Roman"/>
                <a:cs typeface="Times New Roman"/>
              </a:rPr>
              <a:t>просто </a:t>
            </a:r>
            <a:r>
              <a:rPr sz="2400" spc="-30" dirty="0">
                <a:latin typeface="Times New Roman"/>
                <a:cs typeface="Times New Roman"/>
              </a:rPr>
              <a:t>доступны, </a:t>
            </a:r>
            <a:r>
              <a:rPr sz="2400" spc="-25" dirty="0">
                <a:latin typeface="Times New Roman"/>
                <a:cs typeface="Times New Roman"/>
              </a:rPr>
              <a:t>но </a:t>
            </a:r>
            <a:r>
              <a:rPr sz="2400" spc="-5" dirty="0">
                <a:latin typeface="Times New Roman"/>
                <a:cs typeface="Times New Roman"/>
              </a:rPr>
              <a:t>и </a:t>
            </a:r>
            <a:r>
              <a:rPr sz="2400" spc="-45" dirty="0">
                <a:latin typeface="Times New Roman"/>
                <a:cs typeface="Times New Roman"/>
              </a:rPr>
              <a:t>отвечают  </a:t>
            </a:r>
            <a:r>
              <a:rPr sz="2400" spc="-35" dirty="0">
                <a:latin typeface="Times New Roman"/>
                <a:cs typeface="Times New Roman"/>
              </a:rPr>
              <a:t>определенным </a:t>
            </a:r>
            <a:r>
              <a:rPr sz="2400" spc="-30" dirty="0">
                <a:latin typeface="Times New Roman"/>
                <a:cs typeface="Times New Roman"/>
              </a:rPr>
              <a:t>стандартам, что </a:t>
            </a:r>
            <a:r>
              <a:rPr sz="2400" spc="-35" dirty="0">
                <a:latin typeface="Times New Roman"/>
                <a:cs typeface="Times New Roman"/>
              </a:rPr>
              <a:t>позволяет </a:t>
            </a:r>
            <a:r>
              <a:rPr sz="2400" spc="-30" dirty="0">
                <a:latin typeface="Times New Roman"/>
                <a:cs typeface="Times New Roman"/>
              </a:rPr>
              <a:t>подсоединять </a:t>
            </a:r>
            <a:r>
              <a:rPr sz="2400" dirty="0">
                <a:latin typeface="Times New Roman"/>
                <a:cs typeface="Times New Roman"/>
              </a:rPr>
              <a:t>к </a:t>
            </a:r>
            <a:r>
              <a:rPr sz="2400" spc="-20" dirty="0">
                <a:latin typeface="Times New Roman"/>
                <a:cs typeface="Times New Roman"/>
              </a:rPr>
              <a:t>шине  </a:t>
            </a:r>
            <a:r>
              <a:rPr sz="2400" spc="-25" dirty="0">
                <a:latin typeface="Times New Roman"/>
                <a:cs typeface="Times New Roman"/>
              </a:rPr>
              <a:t>устройства различных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производителей.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801623"/>
            <a:ext cx="8232140" cy="476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Georgia"/>
                <a:cs typeface="Georgia"/>
              </a:rPr>
              <a:t>Ширина</a:t>
            </a:r>
            <a:r>
              <a:rPr sz="2400" b="1" spc="-11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Georgia"/>
                <a:cs typeface="Georgia"/>
              </a:rPr>
              <a:t>шины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Шина - это канал, </a:t>
            </a:r>
            <a:r>
              <a:rPr sz="2400" spc="-10" dirty="0">
                <a:solidFill>
                  <a:srgbClr val="000090"/>
                </a:solidFill>
                <a:latin typeface="Tahoma"/>
                <a:cs typeface="Tahoma"/>
              </a:rPr>
              <a:t>по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которому "течет"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информация.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Чем 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шире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шина, тем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больше информации может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"течь" </a:t>
            </a:r>
            <a:r>
              <a:rPr sz="2400" spc="-10" dirty="0">
                <a:solidFill>
                  <a:srgbClr val="000090"/>
                </a:solidFill>
                <a:latin typeface="Tahoma"/>
                <a:cs typeface="Tahoma"/>
              </a:rPr>
              <a:t>по 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каналу.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Первая шина </a:t>
            </a:r>
            <a:r>
              <a:rPr sz="2400" spc="-10" dirty="0">
                <a:solidFill>
                  <a:srgbClr val="000090"/>
                </a:solidFill>
                <a:latin typeface="Tahoma"/>
                <a:cs typeface="Tahoma"/>
              </a:rPr>
              <a:t>ISA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в IBM PC имела ширину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8 битов; 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используемая сейчас универсальная шина </a:t>
            </a:r>
            <a:r>
              <a:rPr sz="2400" spc="-10" dirty="0">
                <a:solidFill>
                  <a:srgbClr val="000090"/>
                </a:solidFill>
                <a:latin typeface="Tahoma"/>
                <a:cs typeface="Tahoma"/>
              </a:rPr>
              <a:t>ISA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имеет  ширину </a:t>
            </a:r>
            <a:r>
              <a:rPr sz="2400" spc="-10" dirty="0">
                <a:solidFill>
                  <a:srgbClr val="000090"/>
                </a:solidFill>
                <a:latin typeface="Tahoma"/>
                <a:cs typeface="Tahoma"/>
              </a:rPr>
              <a:t>16.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Другие шины ввода-вывода,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включая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VLB и 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PCI,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имеют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ширину 32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бита.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Ширина системной шины в  РС с процессорами </a:t>
            </a:r>
            <a:r>
              <a:rPr sz="2400" spc="-15" dirty="0">
                <a:solidFill>
                  <a:srgbClr val="000090"/>
                </a:solidFill>
                <a:latin typeface="Tahoma"/>
                <a:cs typeface="Tahoma"/>
              </a:rPr>
              <a:t>Pentium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составляет 64</a:t>
            </a:r>
            <a:r>
              <a:rPr sz="2400" spc="9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бита.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Ширину шины адреса можно определять независимо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от 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ширины шины данных. Ширина шины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адреса  показывает,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сколько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ячеек памяти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можно адресовать</a:t>
            </a:r>
            <a:r>
              <a:rPr sz="2400" spc="10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90"/>
                </a:solidFill>
                <a:latin typeface="Tahoma"/>
                <a:cs typeface="Tahoma"/>
              </a:rPr>
              <a:t>при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5565038"/>
            <a:ext cx="134175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перед</a:t>
            </a:r>
            <a:r>
              <a:rPr sz="2400" spc="-15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че 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адреса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5101" y="5565038"/>
            <a:ext cx="388366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tabLst>
                <a:tab pos="1583690" algn="l"/>
                <a:tab pos="1971039" algn="l"/>
                <a:tab pos="2015489" algn="l"/>
                <a:tab pos="2717800" algn="l"/>
              </a:tabLst>
            </a:pP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данны</a:t>
            </a:r>
            <a:r>
              <a:rPr sz="2400" spc="-15" dirty="0">
                <a:solidFill>
                  <a:srgbClr val="000090"/>
                </a:solidFill>
                <a:latin typeface="Tahoma"/>
                <a:cs typeface="Tahoma"/>
              </a:rPr>
              <a:t>х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.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	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сов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400" spc="-20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мен</a:t>
            </a:r>
            <a:r>
              <a:rPr sz="2400" spc="5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ых  составляет	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36	битов,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3001" y="5565038"/>
            <a:ext cx="283908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tabLst>
                <a:tab pos="706120" algn="l"/>
                <a:tab pos="897890" algn="l"/>
                <a:tab pos="2036445" algn="l"/>
              </a:tabLst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С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</a:t>
            </a:r>
            <a:r>
              <a:rPr sz="2400" spc="-2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рина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ш</a:t>
            </a:r>
            <a:r>
              <a:rPr sz="2400" spc="-2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2400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ы  что		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обеспечив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ает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6296863"/>
            <a:ext cx="504761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адресацию </a:t>
            </a:r>
            <a:r>
              <a:rPr sz="2400" dirty="0">
                <a:solidFill>
                  <a:srgbClr val="000090"/>
                </a:solidFill>
                <a:latin typeface="Tahoma"/>
                <a:cs typeface="Tahoma"/>
              </a:rPr>
              <a:t>памяти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емкостью 64</a:t>
            </a:r>
            <a:r>
              <a:rPr sz="2400" spc="1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90"/>
                </a:solidFill>
                <a:latin typeface="Tahoma"/>
                <a:cs typeface="Tahoma"/>
              </a:rPr>
              <a:t>ГБ.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482" y="1378203"/>
            <a:ext cx="8666480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Скорость </a:t>
            </a:r>
            <a:r>
              <a:rPr sz="2000" b="1" spc="-5" dirty="0">
                <a:solidFill>
                  <a:srgbClr val="0033CC"/>
                </a:solidFill>
                <a:latin typeface="Georgia"/>
                <a:cs typeface="Georgia"/>
              </a:rPr>
              <a:t>(быстродействие)</a:t>
            </a:r>
            <a:r>
              <a:rPr sz="2000" b="1" spc="-5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3CC"/>
                </a:solidFill>
                <a:latin typeface="Georgia"/>
                <a:cs typeface="Georgia"/>
              </a:rPr>
              <a:t>шины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Скорость шины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(bus speed)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показывает, сколько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битов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информации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можно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передавать по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каждому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проводнику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шины в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секунду.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Большинство шин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передают по одному проводнику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один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бит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 такте 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синхронизации, хотя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новые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шины, например </a:t>
            </a:r>
            <a:r>
              <a:rPr sz="2000" spc="-75" dirty="0">
                <a:solidFill>
                  <a:srgbClr val="000090"/>
                </a:solidFill>
                <a:latin typeface="Tahoma"/>
                <a:cs typeface="Tahoma"/>
              </a:rPr>
              <a:t>AGP,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могут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передавать два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бита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данных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 такте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синхронизации, что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удваивает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производительность.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 старой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шине ISA для передачи одного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бита требуются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два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такта  синхронизации, что снижает производительность</a:t>
            </a:r>
            <a:r>
              <a:rPr sz="2000" spc="-14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вдвое.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39" y="892175"/>
            <a:ext cx="381952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33CC"/>
                </a:solidFill>
                <a:latin typeface="Georgia"/>
                <a:cs typeface="Georgia"/>
              </a:rPr>
              <a:t>Ширина </a:t>
            </a:r>
            <a:r>
              <a:rPr sz="1500" b="1" spc="-5" dirty="0">
                <a:solidFill>
                  <a:srgbClr val="0033CC"/>
                </a:solidFill>
                <a:latin typeface="Georgia"/>
                <a:cs typeface="Georgia"/>
              </a:rPr>
              <a:t>полосы пропускания</a:t>
            </a:r>
            <a:r>
              <a:rPr sz="1500" b="1" spc="-8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1500" b="1" dirty="0">
                <a:solidFill>
                  <a:srgbClr val="0033CC"/>
                </a:solidFill>
                <a:latin typeface="Georgia"/>
                <a:cs typeface="Georgia"/>
              </a:rPr>
              <a:t>шины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714" y="1334388"/>
          <a:ext cx="3956685" cy="449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16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Шина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92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Шир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20" marR="2222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ина 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би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т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о 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в)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620" marR="102870">
                        <a:lnSpc>
                          <a:spcPct val="1075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С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к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о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р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ость 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(МГц)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92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Пропускна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255" marR="6350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я 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способ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н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ос 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ть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(МБ/с)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8-битовая</a:t>
                      </a:r>
                      <a:r>
                        <a:rPr sz="16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ISA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16-битовая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ISA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15.9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EISA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31.8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9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VLB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PCI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78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64-битовая</a:t>
                      </a:r>
                      <a:r>
                        <a:rPr sz="16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PCI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2.1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66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508.6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9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AGP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66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254.3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AGP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(режим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x2)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66x2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508.6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AGP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(режим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x4)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66x4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1017.3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66815" y="1385823"/>
            <a:ext cx="243967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2565" algn="l"/>
              </a:tabLst>
            </a:pP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пропускания	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(bandwidth)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1329" y="1385823"/>
            <a:ext cx="238760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2510" algn="l"/>
              </a:tabLst>
            </a:pP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Ширина	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полосы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885950" algn="l"/>
              </a:tabLst>
            </a:pP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назыв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ется	т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ж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5329" y="1599184"/>
            <a:ext cx="112141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пропускной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1329" y="1812544"/>
            <a:ext cx="4417060" cy="86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способностью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(throughput)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показывает общий  объем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данных, который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можно передать по шине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за  данную единицу</a:t>
            </a:r>
            <a:r>
              <a:rPr sz="1400" spc="-8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времени.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 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таблице  приведены  </a:t>
            </a:r>
            <a:r>
              <a:rPr sz="1400" b="1" spc="-5" dirty="0">
                <a:solidFill>
                  <a:srgbClr val="000090"/>
                </a:solidFill>
                <a:latin typeface="Tahoma"/>
                <a:cs typeface="Tahoma"/>
              </a:rPr>
              <a:t>теоретические</a:t>
            </a:r>
            <a:r>
              <a:rPr sz="1400" b="1" spc="-10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пропускные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1329" y="2666238"/>
            <a:ext cx="297751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136015" algn="l"/>
                <a:tab pos="1282065" algn="l"/>
                <a:tab pos="1760855" algn="l"/>
                <a:tab pos="2117090" algn="l"/>
                <a:tab pos="2614295" algn="l"/>
              </a:tabLst>
            </a:pP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сп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бно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ти		с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400" spc="-20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р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м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енн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ы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х	шин  Ф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ктически	ши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ы	не	дос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г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ют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496" y="2666238"/>
            <a:ext cx="130048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од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-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ы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во</a:t>
            </a:r>
            <a:r>
              <a:rPr sz="1400" spc="5" dirty="0">
                <a:solidFill>
                  <a:srgbClr val="000090"/>
                </a:solidFill>
                <a:latin typeface="Tahoma"/>
                <a:cs typeface="Tahoma"/>
              </a:rPr>
              <a:t>д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. 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ре</a:t>
            </a:r>
            <a:r>
              <a:rPr sz="1400" spc="-15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ч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еск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ог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1329" y="3092958"/>
            <a:ext cx="4415790" cy="342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показателя из-за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служебных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потерь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 выполнение  команд 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других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факторов.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Большинство шин может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работать с различной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скоростью;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следующей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таблице приведены наиболее типичные</a:t>
            </a:r>
            <a:r>
              <a:rPr sz="1400" spc="-11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значения.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Сделаем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замечание относительно четырех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последних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строк. Теоретически шину PCI можно  расширить до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64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битов 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скорости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66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МГц.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Однако  по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причинам совместимости почти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все шины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PCI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 устройства 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рассчитаны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только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33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МГц и  32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бита.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AGP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опирается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теоретический стандарт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работает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 66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МГц,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сохраняет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ширину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32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бита.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AGP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имеет дополнительные режимы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x2 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x4,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которые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позволяют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порту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выполнять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передачи  данных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два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или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четыре раза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 такте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синхронизации,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что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увеличивает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эффективную скорость шины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до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133 или 266</a:t>
            </a:r>
            <a:r>
              <a:rPr sz="1400" spc="-13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МГц.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759" y="963421"/>
            <a:ext cx="8308340" cy="436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Georgia"/>
                <a:cs typeface="Georgia"/>
              </a:rPr>
              <a:t>Интерфейс</a:t>
            </a:r>
            <a:r>
              <a:rPr sz="2400" b="1" spc="-5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Georgia"/>
                <a:cs typeface="Georgia"/>
              </a:rPr>
              <a:t>шин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indent="95885" algn="just">
              <a:lnSpc>
                <a:spcPct val="100000"/>
              </a:lnSpc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В системе с несколькими шинами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чипсет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должен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обеспечить схемы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для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объединения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 и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взаимодействия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устройства 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на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одной шине с  устройством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на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другой</a:t>
            </a:r>
            <a:r>
              <a:rPr sz="2000" spc="-9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шине.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715" indent="95885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Такие схемы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называются </a:t>
            </a:r>
            <a:r>
              <a:rPr sz="2000" b="1" dirty="0">
                <a:solidFill>
                  <a:srgbClr val="000090"/>
                </a:solidFill>
                <a:latin typeface="Tahoma"/>
                <a:cs typeface="Tahoma"/>
              </a:rPr>
              <a:t>мостом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(bridge) (отметим,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что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мостом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называется также сетевое устройство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для соединения двух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разнотипных</a:t>
            </a:r>
            <a:r>
              <a:rPr sz="2000" spc="-12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сетей).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715" indent="95885" algn="just">
              <a:lnSpc>
                <a:spcPct val="99000"/>
              </a:lnSpc>
            </a:pP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Наиболее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распространен мост </a:t>
            </a:r>
            <a:r>
              <a:rPr sz="2000" spc="-15" dirty="0">
                <a:solidFill>
                  <a:srgbClr val="000090"/>
                </a:solidFill>
                <a:latin typeface="Tahoma"/>
                <a:cs typeface="Tahoma"/>
              </a:rPr>
              <a:t>PCI-ISA,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который является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компонентом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системного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чипсета 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для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РС с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процессорами </a:t>
            </a:r>
            <a:r>
              <a:rPr sz="2000" spc="-10" dirty="0">
                <a:solidFill>
                  <a:srgbClr val="000090"/>
                </a:solidFill>
                <a:latin typeface="Tahoma"/>
                <a:cs typeface="Tahoma"/>
              </a:rPr>
              <a:t>Pentium. 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Шина </a:t>
            </a:r>
            <a:r>
              <a:rPr sz="2000" spc="-5" dirty="0">
                <a:solidFill>
                  <a:srgbClr val="000090"/>
                </a:solidFill>
                <a:latin typeface="Tahoma"/>
                <a:cs typeface="Tahoma"/>
              </a:rPr>
              <a:t>PCI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также имеет мост к системной</a:t>
            </a:r>
            <a:r>
              <a:rPr sz="2000" spc="-11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0"/>
                </a:solidFill>
                <a:latin typeface="Tahoma"/>
                <a:cs typeface="Tahoma"/>
              </a:rPr>
              <a:t>шине.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63" y="1043685"/>
            <a:ext cx="290195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Georgia"/>
                <a:cs typeface="Georgia"/>
              </a:rPr>
              <a:t>Мастеринг</a:t>
            </a:r>
            <a:r>
              <a:rPr sz="2400" b="1" spc="-45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Georgia"/>
                <a:cs typeface="Georgia"/>
              </a:rPr>
              <a:t>шины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9328" y="764666"/>
            <a:ext cx="5202174" cy="2275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244" y="3086480"/>
            <a:ext cx="682625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  <a:tab pos="1000125" algn="l"/>
                <a:tab pos="1230630" algn="l"/>
                <a:tab pos="2185670" algn="l"/>
                <a:tab pos="3411220" algn="l"/>
                <a:tab pos="4856480" algn="l"/>
                <a:tab pos="5719445" algn="l"/>
                <a:tab pos="6588125" algn="l"/>
              </a:tabLst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В	шинах	с	боль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ш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ой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про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пу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600" spc="-15" dirty="0">
                <a:solidFill>
                  <a:srgbClr val="000090"/>
                </a:solidFill>
                <a:latin typeface="Tahoma"/>
                <a:cs typeface="Tahoma"/>
              </a:rPr>
              <a:t>к</a:t>
            </a:r>
            <a:r>
              <a:rPr sz="1600" spc="0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ой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по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600" spc="-15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б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но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1600" spc="5" dirty="0">
                <a:solidFill>
                  <a:srgbClr val="000090"/>
                </a:solidFill>
                <a:latin typeface="Tahoma"/>
                <a:cs typeface="Tahoma"/>
              </a:rPr>
              <a:t>ь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ю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каж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ду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ю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кунду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по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711" y="3086480"/>
            <a:ext cx="186817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2480" algn="l"/>
              </a:tabLst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каналу	передается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244" y="3330702"/>
            <a:ext cx="8809355" cy="342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огромный объем информации. Обычно для управления этими передачами требуется  процессор. Фактически процессор действует как "посредник" и, как это часто бывает в  реальном мире, намного эффективнее убрать посредника и прямо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выполнять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передачи.   Для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этого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разработаны устройства,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которые могут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управлять шиной и действовать  самостоятельно, т.е. передавать данные непосредственно в системную память RAM; такие  устройства называются 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ведущими шины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(bus</a:t>
            </a:r>
            <a:r>
              <a:rPr sz="1600" spc="14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masters).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Теоретически процессор одновременно с передачами данных по шине может выполнять и  другую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работу;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на практике ситуация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усложняется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несколькими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факторами. Для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правильной реализации 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мастеринга шины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(bus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mastering) необходим арбитраж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запросов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шины,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который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обеспечивается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чипсетом.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Мастеринг шины называется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также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"first 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party"  DMA,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так как работой управляет устройство, выполняющее</a:t>
            </a:r>
            <a:r>
              <a:rPr sz="1600" spc="25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передачу.</a:t>
            </a:r>
            <a:endParaRPr sz="1600"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Сейчас мастеринг шины реализован на шине PCI; добавлена 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также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поддержка для жестких  дисков </a:t>
            </a:r>
            <a:r>
              <a:rPr sz="1600" spc="-25" dirty="0">
                <a:solidFill>
                  <a:srgbClr val="000090"/>
                </a:solidFill>
                <a:latin typeface="Tahoma"/>
                <a:cs typeface="Tahoma"/>
              </a:rPr>
              <a:t>IDE/ATA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реализации мастеринга шины на 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PCI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при определенных</a:t>
            </a:r>
            <a:r>
              <a:rPr sz="1600" spc="17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условиях.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9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И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ХАРАКТЕРИСТИКИ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72" y="949071"/>
            <a:ext cx="8559165" cy="513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0033CC"/>
                </a:solidFill>
                <a:latin typeface="Georgia"/>
                <a:cs typeface="Georgia"/>
              </a:rPr>
              <a:t>Принцип локальной</a:t>
            </a:r>
            <a:r>
              <a:rPr sz="1400" b="1" spc="-11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0033CC"/>
                </a:solidFill>
                <a:latin typeface="Georgia"/>
                <a:cs typeface="Georgia"/>
              </a:rPr>
              <a:t>шины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Начало 90-х годов характеризуется переходом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от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текстовых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приложений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графическим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ростом  популярности операционной системы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Windows. А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это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привело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к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огромному увеличению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объема  информации, который должен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передаваться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между процессором, памятью,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видео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жесткими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дисками. Стандартный экран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монохроматического (черно-белого)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текста содержит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всего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4000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байтов  информации (2000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для кодов символов 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2000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для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экранных атрибутов),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а стандартный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256-цветный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экран Windows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требует более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300 000 байтов!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Более того, современная разрешающая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способность  1600x1200 при 16 млн цветов требует 5.8 млн байтов информации на</a:t>
            </a:r>
            <a:r>
              <a:rPr sz="1400" spc="-18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экран!</a:t>
            </a:r>
            <a:endParaRPr sz="140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</a:pP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Переход программного мира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 текста на графику означал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также увеличение размеров программ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 повышенные требования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памяти.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 точки зрения ввода-вывода для обработки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дополнительных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данных для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видеокарты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жестких дисков огромной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емкости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требуется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намного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большая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пропускная  способность ввода-вывода. С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этой ситуацией пришлось столкнуться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появлении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процессора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80486,  производительность которого была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намного выше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прежних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процессоров. Шина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ISA перестала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удовлетворять возросшим требованиям и стала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узким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местом в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деле повышения производительности  РС.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Повышение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скорости процессора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мало что дает, если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он должен ожидать медленной системной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шины для передачи</a:t>
            </a:r>
            <a:r>
              <a:rPr sz="1400" spc="-10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данных.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Решение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было найдено в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разработке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новой более быстрой шины,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которая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должна была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дополнить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шину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ISA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применяться специально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для таких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быстродействующих устройств как видеокарты.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Эта  шина должна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была размещаться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на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(или вблизи) намного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более быстрой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шины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памяти 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работать  примерно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с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внешней скоростью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процессора,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чтобы передавать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данные намного быстрее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стандартной 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шины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ISA.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При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размещении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таких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устройств вблизи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("локально")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процессора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появилась </a:t>
            </a:r>
            <a:r>
              <a:rPr sz="1400" b="1" dirty="0">
                <a:solidFill>
                  <a:srgbClr val="000090"/>
                </a:solidFill>
                <a:latin typeface="Tahoma"/>
                <a:cs typeface="Tahoma"/>
              </a:rPr>
              <a:t>локальная  шина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. Первой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локальной шиной была VESA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Local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Bus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(VLB), а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современной локальной шиной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в  большинстве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РС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является шина </a:t>
            </a:r>
            <a:r>
              <a:rPr sz="1400" spc="-10" dirty="0">
                <a:solidFill>
                  <a:srgbClr val="000090"/>
                </a:solidFill>
                <a:latin typeface="Tahoma"/>
                <a:cs typeface="Tahoma"/>
              </a:rPr>
              <a:t>Peripheral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Component </a:t>
            </a:r>
            <a:r>
              <a:rPr sz="1400" spc="-5" dirty="0">
                <a:solidFill>
                  <a:srgbClr val="000090"/>
                </a:solidFill>
                <a:latin typeface="Tahoma"/>
                <a:cs typeface="Tahoma"/>
              </a:rPr>
              <a:t>Interconnect</a:t>
            </a:r>
            <a:r>
              <a:rPr sz="1400" spc="-105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90"/>
                </a:solidFill>
                <a:latin typeface="Tahoma"/>
                <a:cs typeface="Tahoma"/>
              </a:rPr>
              <a:t>(PCI).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334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Системная</a:t>
            </a:r>
            <a:r>
              <a:rPr sz="3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шина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837946"/>
            <a:ext cx="188912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1750" algn="l"/>
              </a:tabLst>
            </a:pP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Системн</a:t>
            </a:r>
            <a:r>
              <a:rPr sz="1600" b="1" dirty="0">
                <a:solidFill>
                  <a:srgbClr val="000090"/>
                </a:solidFill>
                <a:latin typeface="Tahoma"/>
                <a:cs typeface="Tahoma"/>
              </a:rPr>
              <a:t>а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я</a:t>
            </a:r>
            <a:r>
              <a:rPr sz="1600" b="1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b="1" spc="0" dirty="0">
                <a:solidFill>
                  <a:srgbClr val="000090"/>
                </a:solidFill>
                <a:latin typeface="Tahoma"/>
                <a:cs typeface="Tahoma"/>
              </a:rPr>
              <a:t>ш</a:t>
            </a:r>
            <a:r>
              <a:rPr sz="1600" b="1" spc="-5" dirty="0">
                <a:solidFill>
                  <a:srgbClr val="000090"/>
                </a:solidFill>
                <a:latin typeface="Tahoma"/>
                <a:cs typeface="Tahoma"/>
              </a:rPr>
              <a:t>ина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395" y="837946"/>
            <a:ext cx="378206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5030" algn="l"/>
                <a:tab pos="1426845" algn="l"/>
                <a:tab pos="2547620" algn="l"/>
                <a:tab pos="3675379" algn="l"/>
              </a:tabLst>
            </a:pP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(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y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s</a:t>
            </a:r>
            <a:r>
              <a:rPr sz="1600" spc="-20" dirty="0">
                <a:solidFill>
                  <a:srgbClr val="000090"/>
                </a:solidFill>
                <a:latin typeface="Tahoma"/>
                <a:cs typeface="Tahoma"/>
              </a:rPr>
              <a:t>t</a:t>
            </a:r>
            <a:r>
              <a:rPr sz="1600" spc="0" dirty="0">
                <a:solidFill>
                  <a:srgbClr val="000090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m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5" dirty="0">
                <a:solidFill>
                  <a:srgbClr val="000090"/>
                </a:solidFill>
                <a:latin typeface="Tahoma"/>
                <a:cs typeface="Tahoma"/>
              </a:rPr>
              <a:t>b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u</a:t>
            </a:r>
            <a:r>
              <a:rPr sz="1600" spc="-15" dirty="0">
                <a:solidFill>
                  <a:srgbClr val="000090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)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с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оединя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е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т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процес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ор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3663" y="837946"/>
            <a:ext cx="276542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4575" algn="l"/>
                <a:tab pos="2013585" algn="l"/>
                <a:tab pos="2576195" algn="l"/>
              </a:tabLst>
            </a:pP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сн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о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в</a:t>
            </a:r>
            <a:r>
              <a:rPr sz="1600" spc="5" dirty="0">
                <a:solidFill>
                  <a:srgbClr val="000090"/>
                </a:solidFill>
                <a:latin typeface="Tahoma"/>
                <a:cs typeface="Tahoma"/>
              </a:rPr>
              <a:t>н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ой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па</a:t>
            </a:r>
            <a:r>
              <a:rPr sz="1600" spc="0" dirty="0">
                <a:solidFill>
                  <a:srgbClr val="000090"/>
                </a:solidFill>
                <a:latin typeface="Tahoma"/>
                <a:cs typeface="Tahoma"/>
              </a:rPr>
              <a:t>м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ят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ью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RAM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и,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081785"/>
            <a:ext cx="870204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возможно,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L2-кэшем.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Она является центральной шиной компьютера и остальные шины  "ответвляются" от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нее.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Системная шина реализована как набор проводников </a:t>
            </a:r>
            <a:r>
              <a:rPr sz="1600" spc="5" dirty="0">
                <a:solidFill>
                  <a:srgbClr val="000090"/>
                </a:solidFill>
                <a:latin typeface="Tahoma"/>
                <a:cs typeface="Tahoma"/>
              </a:rPr>
              <a:t>на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материнской плате и должна соответствовать конкретному типу процессора.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Именно 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процессор определяет характеристики системной шины. Вместе с </a:t>
            </a:r>
            <a:r>
              <a:rPr sz="1600" dirty="0">
                <a:solidFill>
                  <a:srgbClr val="000090"/>
                </a:solidFill>
                <a:latin typeface="Tahoma"/>
                <a:cs typeface="Tahoma"/>
              </a:rPr>
              <a:t>тем,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чем быстрее  системная шина, тем быстрее должны </a:t>
            </a:r>
            <a:r>
              <a:rPr sz="1600" spc="-10" dirty="0">
                <a:solidFill>
                  <a:srgbClr val="000090"/>
                </a:solidFill>
                <a:latin typeface="Tahoma"/>
                <a:cs typeface="Tahoma"/>
              </a:rPr>
              <a:t>быть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остальные электронные компоненты</a:t>
            </a:r>
            <a:r>
              <a:rPr sz="1600" spc="26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90"/>
                </a:solidFill>
                <a:latin typeface="Tahoma"/>
                <a:cs typeface="Tahoma"/>
              </a:rPr>
              <a:t>РС.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2558" y="2479840"/>
          <a:ext cx="3124200" cy="129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Старые</a:t>
                      </a:r>
                      <a:r>
                        <a:rPr sz="12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ЦП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Ширина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Скорость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29025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битов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4.77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29025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29"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битов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29025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80286-12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битов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29025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55"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80386SX-16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битов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29025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89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80386D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X-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204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32081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204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1">
                      <a:solidFill>
                        <a:srgbClr val="000000"/>
                      </a:solidFill>
                      <a:prstDash val="solid"/>
                    </a:lnL>
                    <a:lnR w="29025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204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84997" y="2471319"/>
          <a:ext cx="3475354" cy="168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289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Семейство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80486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44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Ширина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44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Скорость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2044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4"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80486SX-25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80486DX-33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33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26"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80486DX2-50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31"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80486DX-50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526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80486DX2-66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33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31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80486DX4-100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305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4">
                <a:tc>
                  <a:txBody>
                    <a:bodyPr/>
                    <a:lstStyle/>
                    <a:p>
                      <a:pPr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5X86-133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291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291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33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9024">
                      <a:solidFill>
                        <a:srgbClr val="000000"/>
                      </a:solidFill>
                      <a:prstDash val="solid"/>
                    </a:lnR>
                    <a:lnT w="30518">
                      <a:solidFill>
                        <a:srgbClr val="000000"/>
                      </a:solidFill>
                      <a:prstDash val="solid"/>
                    </a:lnT>
                    <a:lnB w="291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557" y="4137577"/>
          <a:ext cx="3642995" cy="231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134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Семейство</a:t>
                      </a:r>
                      <a:r>
                        <a:rPr sz="12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Pentium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53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Ширина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53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Скорость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2053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36"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5"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Cyrix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6X86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P133+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55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701"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AMD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K5-133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581"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P150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581"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P166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87"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Cyrix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6X86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P166+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055"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Pentium Pro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Cyrix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6X86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P200+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75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3052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188"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Pentium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5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281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бита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281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27497">
                      <a:solidFill>
                        <a:srgbClr val="000000"/>
                      </a:solidFill>
                      <a:prstDash val="solid"/>
                    </a:lnR>
                    <a:lnT w="30526">
                      <a:solidFill>
                        <a:srgbClr val="000000"/>
                      </a:solidFill>
                      <a:prstDash val="solid"/>
                    </a:lnT>
                    <a:lnB w="281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03793" y="4458905"/>
          <a:ext cx="4194810" cy="198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Процессор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4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Чипсет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  <a:spcBef>
                          <a:spcPts val="10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Ско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р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с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т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ь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шины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Скорость</a:t>
                      </a:r>
                      <a:r>
                        <a:rPr sz="12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ЦП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6110">
                      <a:solidFill>
                        <a:srgbClr val="000000"/>
                      </a:solidFill>
                      <a:prstDash val="solid"/>
                    </a:lnR>
                    <a:lnT w="32048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Pentium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4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82440BX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82440GX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350,400,450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611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AMD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K6-2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4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MVP3,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41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Aladdin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250,300,400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611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1"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Pentium II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Xeon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4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82450NX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450,500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611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5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Pentium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4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8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6430">
                        <a:lnSpc>
                          <a:spcPts val="138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i815  i820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8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133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8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600,667+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6110">
                      <a:solidFill>
                        <a:srgbClr val="000000"/>
                      </a:solidFill>
                      <a:prstDash val="solid"/>
                    </a:lnR>
                    <a:lnT w="30522">
                      <a:solidFill>
                        <a:srgbClr val="000000"/>
                      </a:solidFill>
                      <a:prstDash val="solid"/>
                    </a:lnT>
                    <a:lnB w="3082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86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AMD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Athlon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9024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827">
                      <a:solidFill>
                        <a:srgbClr val="000000"/>
                      </a:solidFill>
                      <a:prstDash val="solid"/>
                    </a:lnT>
                    <a:lnB w="287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KT133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827">
                      <a:solidFill>
                        <a:srgbClr val="000000"/>
                      </a:solidFill>
                      <a:prstDash val="solid"/>
                    </a:lnT>
                    <a:lnB w="287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32080">
                      <a:solidFill>
                        <a:srgbClr val="000000"/>
                      </a:solidFill>
                      <a:prstDash val="solid"/>
                    </a:lnR>
                    <a:lnT w="30827">
                      <a:solidFill>
                        <a:srgbClr val="000000"/>
                      </a:solidFill>
                      <a:prstDash val="solid"/>
                    </a:lnT>
                    <a:lnB w="287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600 - 1000</a:t>
                      </a:r>
                      <a:r>
                        <a:rPr sz="12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МГц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2080">
                      <a:solidFill>
                        <a:srgbClr val="000000"/>
                      </a:solidFill>
                      <a:prstDash val="solid"/>
                    </a:lnL>
                    <a:lnR w="6110">
                      <a:solidFill>
                        <a:srgbClr val="000000"/>
                      </a:solidFill>
                      <a:prstDash val="solid"/>
                    </a:lnR>
                    <a:lnT w="30827">
                      <a:solidFill>
                        <a:srgbClr val="000000"/>
                      </a:solidFill>
                      <a:prstDash val="solid"/>
                    </a:lnT>
                    <a:lnB w="287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673" rIns="0" bIns="0" rtlCol="0">
            <a:spAutoFit/>
          </a:bodyPr>
          <a:lstStyle/>
          <a:p>
            <a:pPr marL="2294255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Типы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ввода-вывода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501992"/>
            <a:ext cx="7272782" cy="6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673" rIns="0" bIns="0" rtlCol="0">
            <a:spAutoFit/>
          </a:bodyPr>
          <a:lstStyle/>
          <a:p>
            <a:pPr marL="2294255">
              <a:lnSpc>
                <a:spcPct val="100000"/>
              </a:lnSpc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Типы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шин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ввода-вывода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9546" y="519546"/>
          <a:ext cx="8129270" cy="529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650" b="1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Шина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390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650" b="1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Год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390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650" b="1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Ширина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390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650" b="1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Скорость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390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065" indent="260985">
                        <a:lnSpc>
                          <a:spcPct val="100699"/>
                        </a:lnSpc>
                        <a:spcBef>
                          <a:spcPts val="105"/>
                        </a:spcBef>
                      </a:pPr>
                      <a:r>
                        <a:rPr sz="1650" b="1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Макс.  пропускная  </a:t>
                      </a:r>
                      <a:r>
                        <a:rPr sz="1650" b="1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b="1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п</a:t>
                      </a:r>
                      <a:r>
                        <a:rPr sz="1650" b="1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ос</a:t>
                      </a:r>
                      <a:r>
                        <a:rPr sz="1650" b="1" spc="-1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b="1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бность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390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PC и</a:t>
                      </a:r>
                      <a:r>
                        <a:rPr sz="1650" spc="-10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XT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1980-</a:t>
                      </a:r>
                      <a:endParaRPr sz="16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82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650" spc="-8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битов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0" indent="260985">
                        <a:lnSpc>
                          <a:spcPct val="1006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и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х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р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я: 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4.77-6</a:t>
                      </a:r>
                      <a:r>
                        <a:rPr sz="1650" spc="-7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МГц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4-6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ISA</a:t>
                      </a:r>
                      <a:r>
                        <a:rPr sz="1650" spc="-10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(AT)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1984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битов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1980"/>
                        </a:lnSpc>
                        <a:spcBef>
                          <a:spcPts val="125"/>
                        </a:spcBef>
                        <a:tabLst>
                          <a:tab pos="1741805" algn="l"/>
                        </a:tabLst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и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х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р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я:	</a:t>
                      </a:r>
                      <a:r>
                        <a:rPr sz="1650" spc="1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-</a:t>
                      </a:r>
                      <a:endParaRPr sz="16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980"/>
                        </a:lnSpc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1650" spc="-9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МГц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351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MCA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1987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32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бита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Асинхронная:</a:t>
                      </a:r>
                      <a:endParaRPr sz="16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10.33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МГц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40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pPr indent="260985">
                        <a:lnSpc>
                          <a:spcPct val="100600"/>
                        </a:lnSpc>
                        <a:spcBef>
                          <a:spcPts val="100"/>
                        </a:spcBef>
                        <a:tabLst>
                          <a:tab pos="995044" algn="l"/>
                        </a:tabLst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SA	(д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л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 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серверов)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1988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32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бита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0" indent="260985">
                        <a:lnSpc>
                          <a:spcPct val="1006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и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х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р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я: 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макс. 8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МГц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32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pPr indent="260985">
                        <a:lnSpc>
                          <a:spcPct val="100600"/>
                        </a:lnSpc>
                        <a:spcBef>
                          <a:spcPts val="100"/>
                        </a:spcBef>
                        <a:tabLst>
                          <a:tab pos="1074420" algn="l"/>
                        </a:tabLst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B,	д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л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  486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1993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32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бита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626870" algn="l"/>
                        </a:tabLst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и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х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р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я:	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650" spc="1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-</a:t>
                      </a:r>
                      <a:endParaRPr sz="16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50</a:t>
                      </a:r>
                      <a:r>
                        <a:rPr sz="1650" spc="-9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МГц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100-160</a:t>
                      </a:r>
                      <a:r>
                        <a:rPr sz="1650" spc="-7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121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PCI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1993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32/64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бита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0985">
                        <a:lnSpc>
                          <a:spcPct val="100600"/>
                        </a:lnSpc>
                        <a:spcBef>
                          <a:spcPts val="100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Асинхронная: 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33 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МГц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132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5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USB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1996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П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ле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до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ва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т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ел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ь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1.2</a:t>
                      </a:r>
                      <a:r>
                        <a:rPr sz="1650" spc="-8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pPr marR="363220" indent="260985">
                        <a:lnSpc>
                          <a:spcPct val="100600"/>
                        </a:lnSpc>
                        <a:spcBef>
                          <a:spcPts val="100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FireWire  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EE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1394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1999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П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ле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до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ва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т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ел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ь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80</a:t>
                      </a:r>
                      <a:r>
                        <a:rPr sz="1650" spc="-9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181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54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USB</a:t>
                      </a:r>
                      <a:r>
                        <a:rPr sz="1650" spc="-9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2.0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9750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43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2001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1842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43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П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о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с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ле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до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ва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т</a:t>
                      </a:r>
                      <a:r>
                        <a:rPr sz="1650" spc="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ел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ь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н</a:t>
                      </a:r>
                      <a:r>
                        <a:rPr sz="1650" spc="-1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а</a:t>
                      </a:r>
                      <a:r>
                        <a:rPr sz="165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я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1842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43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43934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43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12-40</a:t>
                      </a:r>
                      <a:r>
                        <a:rPr sz="1650" spc="-70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spc="-5" dirty="0">
                          <a:solidFill>
                            <a:srgbClr val="000090"/>
                          </a:solidFill>
                          <a:latin typeface="Tahoma"/>
                          <a:cs typeface="Tahoma"/>
                        </a:rPr>
                        <a:t>МБ/с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43934">
                      <a:solidFill>
                        <a:srgbClr val="000000"/>
                      </a:solidFill>
                      <a:prstDash val="solid"/>
                    </a:lnL>
                    <a:lnR w="8368">
                      <a:solidFill>
                        <a:srgbClr val="000000"/>
                      </a:solidFill>
                      <a:prstDash val="solid"/>
                    </a:lnR>
                    <a:lnT w="41812">
                      <a:solidFill>
                        <a:srgbClr val="000000"/>
                      </a:solidFill>
                      <a:prstDash val="solid"/>
                    </a:lnT>
                    <a:lnB w="4432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80"/>
            <a:ext cx="8352917" cy="635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948" y="3094558"/>
            <a:ext cx="6916039" cy="3375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225805"/>
            <a:ext cx="8378825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Чтобы 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охарактеризовать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конкретную 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шину,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нужно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описать</a:t>
            </a:r>
            <a:r>
              <a:rPr sz="20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00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совокупность </a:t>
            </a:r>
            <a:r>
              <a:rPr sz="2000" spc="-20" dirty="0">
                <a:latin typeface="Times New Roman"/>
                <a:cs typeface="Times New Roman"/>
              </a:rPr>
              <a:t>сигнальных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линий;</a:t>
            </a:r>
            <a:endParaRPr sz="2000">
              <a:latin typeface="Times New Roman"/>
              <a:cs typeface="Times New Roman"/>
            </a:endParaRPr>
          </a:p>
          <a:p>
            <a:pPr marL="355600" marR="18415" indent="-342900" algn="just">
              <a:lnSpc>
                <a:spcPct val="100000"/>
              </a:lnSpc>
              <a:buSzPct val="50000"/>
              <a:buFont typeface="Symbol"/>
              <a:buChar char="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физические, </a:t>
            </a:r>
            <a:r>
              <a:rPr sz="2000" spc="-5" dirty="0">
                <a:latin typeface="Times New Roman"/>
                <a:cs typeface="Times New Roman"/>
              </a:rPr>
              <a:t>механические  характеристики 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10" dirty="0">
                <a:latin typeface="Times New Roman"/>
                <a:cs typeface="Times New Roman"/>
              </a:rPr>
              <a:t>электрические  </a:t>
            </a:r>
            <a:r>
              <a:rPr sz="2000" spc="5" dirty="0">
                <a:latin typeface="Times New Roman"/>
                <a:cs typeface="Times New Roman"/>
              </a:rPr>
              <a:t>характеристики </a:t>
            </a:r>
            <a:r>
              <a:rPr sz="2000" spc="10" dirty="0">
                <a:latin typeface="Times New Roman"/>
                <a:cs typeface="Times New Roman"/>
              </a:rPr>
              <a:t>шины </a:t>
            </a:r>
            <a:r>
              <a:rPr sz="2000" spc="25" dirty="0">
                <a:latin typeface="Times New Roman"/>
                <a:cs typeface="Times New Roman"/>
              </a:rPr>
              <a:t>используемые </a:t>
            </a:r>
            <a:r>
              <a:rPr sz="2000" spc="35" dirty="0">
                <a:latin typeface="Times New Roman"/>
                <a:cs typeface="Times New Roman"/>
              </a:rPr>
              <a:t>сигналы арбитража, </a:t>
            </a:r>
            <a:r>
              <a:rPr sz="2000" spc="30" dirty="0">
                <a:latin typeface="Times New Roman"/>
                <a:cs typeface="Times New Roman"/>
              </a:rPr>
              <a:t>состояния,  </a:t>
            </a:r>
            <a:r>
              <a:rPr sz="2000" spc="25" dirty="0">
                <a:latin typeface="Times New Roman"/>
                <a:cs typeface="Times New Roman"/>
              </a:rPr>
              <a:t>управления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синхронизации;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00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000" spc="25" dirty="0">
                <a:latin typeface="Times New Roman"/>
                <a:cs typeface="Times New Roman"/>
              </a:rPr>
              <a:t>правила  взаимодействия  </a:t>
            </a:r>
            <a:r>
              <a:rPr sz="2000" spc="15" dirty="0">
                <a:latin typeface="Times New Roman"/>
                <a:cs typeface="Times New Roman"/>
              </a:rPr>
              <a:t>подключенных  </a:t>
            </a:r>
            <a:r>
              <a:rPr sz="2000" dirty="0">
                <a:latin typeface="Times New Roman"/>
                <a:cs typeface="Times New Roman"/>
              </a:rPr>
              <a:t>к  </a:t>
            </a:r>
            <a:r>
              <a:rPr sz="2000" spc="25" dirty="0">
                <a:latin typeface="Times New Roman"/>
                <a:cs typeface="Times New Roman"/>
              </a:rPr>
              <a:t>шине  </a:t>
            </a:r>
            <a:r>
              <a:rPr sz="2000" spc="30" dirty="0">
                <a:latin typeface="Times New Roman"/>
                <a:cs typeface="Times New Roman"/>
              </a:rPr>
              <a:t>устройств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(протокол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25" dirty="0">
                <a:latin typeface="Times New Roman"/>
                <a:cs typeface="Times New Roman"/>
              </a:rPr>
              <a:t>шины).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R="41275" algn="ctr">
              <a:lnSpc>
                <a:spcPct val="100000"/>
              </a:lnSpc>
            </a:pP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Параметры,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характеризующие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шину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54"/>
            <a:ext cx="8352917" cy="636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09" y="116636"/>
            <a:ext cx="8978900" cy="659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37" y="649223"/>
            <a:ext cx="8641080" cy="2038985"/>
          </a:xfrm>
          <a:custGeom>
            <a:avLst/>
            <a:gdLst/>
            <a:ahLst/>
            <a:cxnLst/>
            <a:rect l="l" t="t" r="r" b="b"/>
            <a:pathLst>
              <a:path w="8641080" h="2038985">
                <a:moveTo>
                  <a:pt x="0" y="2038477"/>
                </a:moveTo>
                <a:lnTo>
                  <a:pt x="8640953" y="2038477"/>
                </a:lnTo>
                <a:lnTo>
                  <a:pt x="8640953" y="0"/>
                </a:lnTo>
                <a:lnTo>
                  <a:pt x="0" y="0"/>
                </a:lnTo>
                <a:lnTo>
                  <a:pt x="0" y="203847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217" y="659003"/>
            <a:ext cx="352806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47675">
              <a:lnSpc>
                <a:spcPct val="100000"/>
              </a:lnSpc>
              <a:tabLst>
                <a:tab pos="2023745" algn="l"/>
                <a:tab pos="2557145" algn="l"/>
                <a:tab pos="3068955" algn="l"/>
              </a:tabLst>
            </a:pPr>
            <a:r>
              <a:rPr sz="2400" dirty="0">
                <a:solidFill>
                  <a:srgbClr val="FF0000"/>
                </a:solidFill>
              </a:rPr>
              <a:t>Инт</a:t>
            </a:r>
            <a:r>
              <a:rPr sz="2400" spc="-10" dirty="0">
                <a:solidFill>
                  <a:srgbClr val="FF0000"/>
                </a:solidFill>
              </a:rPr>
              <a:t>е</a:t>
            </a:r>
            <a:r>
              <a:rPr sz="2400" spc="5" dirty="0">
                <a:solidFill>
                  <a:srgbClr val="FF0000"/>
                </a:solidFill>
              </a:rPr>
              <a:t>р</a:t>
            </a:r>
            <a:r>
              <a:rPr sz="2400" spc="-40" dirty="0">
                <a:solidFill>
                  <a:srgbClr val="FF0000"/>
                </a:solidFill>
              </a:rPr>
              <a:t>ф</a:t>
            </a:r>
            <a:r>
              <a:rPr sz="2400" dirty="0">
                <a:solidFill>
                  <a:srgbClr val="FF0000"/>
                </a:solidFill>
              </a:rPr>
              <a:t>е</a:t>
            </a:r>
            <a:r>
              <a:rPr sz="2400" spc="5" dirty="0">
                <a:solidFill>
                  <a:srgbClr val="FF0000"/>
                </a:solidFill>
              </a:rPr>
              <a:t>й</a:t>
            </a:r>
            <a:r>
              <a:rPr sz="2400" spc="-5" dirty="0">
                <a:solidFill>
                  <a:srgbClr val="FF0000"/>
                </a:solidFill>
              </a:rPr>
              <a:t>с</a:t>
            </a:r>
            <a:r>
              <a:rPr sz="2400" dirty="0">
                <a:solidFill>
                  <a:srgbClr val="FF0000"/>
                </a:solidFill>
              </a:rPr>
              <a:t>	</a:t>
            </a:r>
            <a:r>
              <a:rPr sz="2400" b="0" dirty="0">
                <a:latin typeface="Arial"/>
                <a:cs typeface="Arial"/>
              </a:rPr>
              <a:t>-	</a:t>
            </a:r>
            <a:r>
              <a:rPr sz="2400" b="0" spc="-55" dirty="0">
                <a:latin typeface="Arial"/>
                <a:cs typeface="Arial"/>
              </a:rPr>
              <a:t>э</a:t>
            </a:r>
            <a:r>
              <a:rPr sz="2400" b="0" spc="-20" dirty="0">
                <a:latin typeface="Arial"/>
                <a:cs typeface="Arial"/>
              </a:rPr>
              <a:t>т</a:t>
            </a:r>
            <a:r>
              <a:rPr sz="2400" b="0" spc="-5" dirty="0">
                <a:latin typeface="Arial"/>
                <a:cs typeface="Arial"/>
              </a:rPr>
              <a:t>о  </a:t>
            </a:r>
            <a:r>
              <a:rPr sz="2400" b="0" dirty="0">
                <a:latin typeface="Arial"/>
                <a:cs typeface="Arial"/>
              </a:rPr>
              <a:t>о</a:t>
            </a:r>
            <a:r>
              <a:rPr sz="2400" b="0" spc="-25" dirty="0">
                <a:latin typeface="Arial"/>
                <a:cs typeface="Arial"/>
              </a:rPr>
              <a:t>б</a:t>
            </a:r>
            <a:r>
              <a:rPr sz="2400" b="0" dirty="0">
                <a:latin typeface="Arial"/>
                <a:cs typeface="Arial"/>
              </a:rPr>
              <a:t>ес</a:t>
            </a:r>
            <a:r>
              <a:rPr sz="2400" b="0" spc="-10" dirty="0">
                <a:latin typeface="Arial"/>
                <a:cs typeface="Arial"/>
              </a:rPr>
              <a:t>п</a:t>
            </a:r>
            <a:r>
              <a:rPr sz="2400" b="0" spc="-80" dirty="0">
                <a:latin typeface="Arial"/>
                <a:cs typeface="Arial"/>
              </a:rPr>
              <a:t>е</a:t>
            </a:r>
            <a:r>
              <a:rPr sz="2400" b="0" dirty="0">
                <a:latin typeface="Arial"/>
                <a:cs typeface="Arial"/>
              </a:rPr>
              <a:t>чение	</a:t>
            </a:r>
            <a:r>
              <a:rPr sz="2400" b="0" spc="-5" dirty="0">
                <a:latin typeface="Arial"/>
                <a:cs typeface="Arial"/>
              </a:rPr>
              <a:t>(</a:t>
            </a:r>
            <a:r>
              <a:rPr sz="2400" b="0" spc="-50" dirty="0">
                <a:latin typeface="Arial"/>
                <a:cs typeface="Arial"/>
              </a:rPr>
              <a:t>э</a:t>
            </a:r>
            <a:r>
              <a:rPr sz="2400" b="0" spc="-5" dirty="0">
                <a:latin typeface="Arial"/>
                <a:cs typeface="Arial"/>
              </a:rPr>
              <a:t>лем</a:t>
            </a:r>
            <a:r>
              <a:rPr sz="2400" b="0" spc="-20" dirty="0">
                <a:latin typeface="Arial"/>
                <a:cs typeface="Arial"/>
              </a:rPr>
              <a:t>е</a:t>
            </a:r>
            <a:r>
              <a:rPr sz="2400" b="0" dirty="0">
                <a:latin typeface="Arial"/>
                <a:cs typeface="Arial"/>
              </a:rPr>
              <a:t>нты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3105" y="659003"/>
            <a:ext cx="2047239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05740">
              <a:lnSpc>
                <a:spcPct val="100000"/>
              </a:lnSpc>
              <a:tabLst>
                <a:tab pos="1875789" algn="l"/>
              </a:tabLst>
            </a:pPr>
            <a:r>
              <a:rPr sz="2400" spc="-10" dirty="0">
                <a:latin typeface="Arial"/>
                <a:cs typeface="Arial"/>
              </a:rPr>
              <a:t>аппаратное  </a:t>
            </a:r>
            <a:r>
              <a:rPr sz="2400" spc="20" dirty="0">
                <a:latin typeface="Arial"/>
                <a:cs typeface="Arial"/>
              </a:rPr>
              <a:t>с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15" dirty="0">
                <a:latin typeface="Arial"/>
                <a:cs typeface="Arial"/>
              </a:rPr>
              <a:t>д</a:t>
            </a:r>
            <a:r>
              <a:rPr sz="2400" spc="-5" dirty="0">
                <a:latin typeface="Arial"/>
                <a:cs typeface="Arial"/>
              </a:rPr>
              <a:t>ине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ия	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8211" y="659003"/>
            <a:ext cx="248158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9685">
              <a:lnSpc>
                <a:spcPct val="100000"/>
              </a:lnSpc>
              <a:tabLst>
                <a:tab pos="600075" algn="l"/>
              </a:tabLst>
            </a:pPr>
            <a:r>
              <a:rPr sz="2400" dirty="0">
                <a:latin typeface="Arial"/>
                <a:cs typeface="Arial"/>
              </a:rPr>
              <a:t>и	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5" dirty="0">
                <a:latin typeface="Arial"/>
                <a:cs typeface="Arial"/>
              </a:rPr>
              <a:t>г</a:t>
            </a:r>
            <a:r>
              <a:rPr sz="2400" dirty="0">
                <a:latin typeface="Arial"/>
                <a:cs typeface="Arial"/>
              </a:rPr>
              <a:t>раммное  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сп</a:t>
            </a:r>
            <a:r>
              <a:rPr sz="2400" spc="-1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мо</a:t>
            </a:r>
            <a:r>
              <a:rPr sz="2400" spc="-50" dirty="0">
                <a:latin typeface="Arial"/>
                <a:cs typeface="Arial"/>
              </a:rPr>
              <a:t>г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льные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217" y="1390777"/>
            <a:ext cx="8458200" cy="109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схемы управления, </a:t>
            </a:r>
            <a:r>
              <a:rPr sz="2400" dirty="0">
                <a:latin typeface="Arial"/>
                <a:cs typeface="Arial"/>
              </a:rPr>
              <a:t>их </a:t>
            </a:r>
            <a:r>
              <a:rPr sz="2400" spc="-5" dirty="0">
                <a:latin typeface="Arial"/>
                <a:cs typeface="Arial"/>
              </a:rPr>
              <a:t>физические, электрические </a:t>
            </a:r>
            <a:r>
              <a:rPr sz="2400" dirty="0">
                <a:latin typeface="Arial"/>
                <a:cs typeface="Arial"/>
              </a:rPr>
              <a:t>и  логические </a:t>
            </a:r>
            <a:r>
              <a:rPr sz="2400" spc="-10" dirty="0">
                <a:latin typeface="Arial"/>
                <a:cs typeface="Arial"/>
              </a:rPr>
              <a:t>параметры), </a:t>
            </a:r>
            <a:r>
              <a:rPr sz="2400" spc="-15" dirty="0">
                <a:latin typeface="Arial"/>
                <a:cs typeface="Arial"/>
              </a:rPr>
              <a:t>предназначенное </a:t>
            </a:r>
            <a:r>
              <a:rPr sz="2400" spc="-5" dirty="0">
                <a:latin typeface="Arial"/>
                <a:cs typeface="Arial"/>
              </a:rPr>
              <a:t>для сопряжения  систем </a:t>
            </a:r>
            <a:r>
              <a:rPr sz="2400" dirty="0">
                <a:latin typeface="Arial"/>
                <a:cs typeface="Arial"/>
              </a:rPr>
              <a:t>или </a:t>
            </a:r>
            <a:r>
              <a:rPr sz="2400" spc="-5" dirty="0">
                <a:latin typeface="Arial"/>
                <a:cs typeface="Arial"/>
              </a:rPr>
              <a:t>частей системы (программ </a:t>
            </a:r>
            <a:r>
              <a:rPr sz="2400" dirty="0">
                <a:latin typeface="Arial"/>
                <a:cs typeface="Arial"/>
              </a:rPr>
              <a:t>или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устройств).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837" y="3284982"/>
            <a:ext cx="8641080" cy="2038985"/>
          </a:xfrm>
          <a:custGeom>
            <a:avLst/>
            <a:gdLst/>
            <a:ahLst/>
            <a:cxnLst/>
            <a:rect l="l" t="t" r="r" b="b"/>
            <a:pathLst>
              <a:path w="8641080" h="2038985">
                <a:moveTo>
                  <a:pt x="0" y="2038477"/>
                </a:moveTo>
                <a:lnTo>
                  <a:pt x="8640953" y="2038477"/>
                </a:lnTo>
                <a:lnTo>
                  <a:pt x="8640953" y="0"/>
                </a:lnTo>
                <a:lnTo>
                  <a:pt x="0" y="0"/>
                </a:lnTo>
                <a:lnTo>
                  <a:pt x="0" y="203847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6907" y="4732020"/>
            <a:ext cx="518159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303" y="3383026"/>
            <a:ext cx="8460105" cy="182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>
              <a:lnSpc>
                <a:spcPct val="100000"/>
              </a:lnSpc>
              <a:tabLst>
                <a:tab pos="1470660" algn="l"/>
                <a:tab pos="3843654" algn="l"/>
                <a:tab pos="6817995" algn="l"/>
              </a:tabLst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5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spc="-35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яже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ием	п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др</a:t>
            </a:r>
            <a:r>
              <a:rPr sz="2400" spc="-30" dirty="0">
                <a:latin typeface="Arial"/>
                <a:cs typeface="Arial"/>
              </a:rPr>
              <a:t>а</a:t>
            </a:r>
            <a:r>
              <a:rPr sz="2400" spc="-25" dirty="0">
                <a:latin typeface="Arial"/>
                <a:cs typeface="Arial"/>
              </a:rPr>
              <a:t>зу</a:t>
            </a:r>
            <a:r>
              <a:rPr sz="2400" dirty="0">
                <a:latin typeface="Arial"/>
                <a:cs typeface="Arial"/>
              </a:rPr>
              <a:t>ме</a:t>
            </a:r>
            <a:r>
              <a:rPr sz="2400" spc="-2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-60" dirty="0">
                <a:latin typeface="Arial"/>
                <a:cs typeface="Arial"/>
              </a:rPr>
              <a:t>ю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ся	</a:t>
            </a:r>
            <a:r>
              <a:rPr sz="2400" spc="-5" dirty="0">
                <a:latin typeface="Arial"/>
                <a:cs typeface="Arial"/>
              </a:rPr>
              <a:t>сл</a:t>
            </a:r>
            <a:r>
              <a:rPr sz="2400" spc="-5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дующ</a:t>
            </a:r>
            <a:r>
              <a:rPr sz="2400" spc="-15" dirty="0">
                <a:latin typeface="Arial"/>
                <a:cs typeface="Arial"/>
              </a:rPr>
              <a:t>и</a:t>
            </a:r>
            <a:r>
              <a:rPr sz="2400" spc="-5" dirty="0">
                <a:latin typeface="Arial"/>
                <a:cs typeface="Arial"/>
              </a:rPr>
              <a:t>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функции:</a:t>
            </a:r>
            <a:endParaRPr sz="2400">
              <a:latin typeface="Arial"/>
              <a:cs typeface="Arial"/>
            </a:endParaRPr>
          </a:p>
          <a:p>
            <a:pPr marL="632460" indent="-184785">
              <a:lnSpc>
                <a:spcPct val="100000"/>
              </a:lnSpc>
              <a:buChar char="-"/>
              <a:tabLst>
                <a:tab pos="632460" algn="l"/>
              </a:tabLst>
            </a:pPr>
            <a:r>
              <a:rPr sz="2400" spc="-10" dirty="0">
                <a:latin typeface="Arial"/>
                <a:cs typeface="Arial"/>
              </a:rPr>
              <a:t>выдача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прием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информации;</a:t>
            </a:r>
            <a:endParaRPr sz="2400">
              <a:latin typeface="Arial"/>
              <a:cs typeface="Arial"/>
            </a:endParaRPr>
          </a:p>
          <a:p>
            <a:pPr marL="632460" indent="-184785">
              <a:lnSpc>
                <a:spcPct val="100000"/>
              </a:lnSpc>
              <a:buChar char="-"/>
              <a:tabLst>
                <a:tab pos="632460" algn="l"/>
              </a:tabLst>
            </a:pPr>
            <a:r>
              <a:rPr sz="2400" spc="-10" dirty="0">
                <a:latin typeface="Arial"/>
                <a:cs typeface="Arial"/>
              </a:rPr>
              <a:t>управление </a:t>
            </a:r>
            <a:r>
              <a:rPr sz="2400" spc="-15" dirty="0">
                <a:latin typeface="Arial"/>
                <a:cs typeface="Arial"/>
              </a:rPr>
              <a:t>передачей</a:t>
            </a:r>
            <a:r>
              <a:rPr sz="2400" spc="-5" dirty="0">
                <a:latin typeface="Arial"/>
                <a:cs typeface="Arial"/>
              </a:rPr>
              <a:t> данных;</a:t>
            </a:r>
            <a:endParaRPr sz="2400">
              <a:latin typeface="Arial"/>
              <a:cs typeface="Arial"/>
            </a:endParaRPr>
          </a:p>
          <a:p>
            <a:pPr marL="632460" indent="-184785">
              <a:lnSpc>
                <a:spcPts val="2855"/>
              </a:lnSpc>
              <a:buChar char="-"/>
              <a:tabLst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согласование источника </a:t>
            </a:r>
            <a:r>
              <a:rPr sz="2400" dirty="0">
                <a:latin typeface="Arial"/>
                <a:cs typeface="Arial"/>
              </a:rPr>
              <a:t>и приемника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информации.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83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091" y="3861015"/>
            <a:ext cx="8594725" cy="1872614"/>
          </a:xfrm>
          <a:custGeom>
            <a:avLst/>
            <a:gdLst/>
            <a:ahLst/>
            <a:cxnLst/>
            <a:rect l="l" t="t" r="r" b="b"/>
            <a:pathLst>
              <a:path w="8594725" h="1872614">
                <a:moveTo>
                  <a:pt x="0" y="1872234"/>
                </a:moveTo>
                <a:lnTo>
                  <a:pt x="8594471" y="1872234"/>
                </a:lnTo>
                <a:lnTo>
                  <a:pt x="8594471" y="0"/>
                </a:lnTo>
                <a:lnTo>
                  <a:pt x="0" y="0"/>
                </a:lnTo>
                <a:lnTo>
                  <a:pt x="0" y="187223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1891" y="5041391"/>
            <a:ext cx="518159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828" y="4059046"/>
            <a:ext cx="195897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устройст</a:t>
            </a:r>
            <a:r>
              <a:rPr sz="2400" b="1" i="1" spc="-35" dirty="0">
                <a:solidFill>
                  <a:srgbClr val="993300"/>
                </a:solidFill>
                <a:latin typeface="Arial"/>
                <a:cs typeface="Arial"/>
              </a:rPr>
              <a:t>в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1975" y="4059046"/>
            <a:ext cx="90360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в</a:t>
            </a:r>
            <a:r>
              <a:rPr sz="2400" b="1" i="1" spc="-60" dirty="0">
                <a:solidFill>
                  <a:srgbClr val="993300"/>
                </a:solidFill>
                <a:latin typeface="Arial"/>
                <a:cs typeface="Arial"/>
              </a:rPr>
              <a:t>в</a:t>
            </a:r>
            <a:r>
              <a:rPr sz="2400" b="1" i="1" spc="-15" dirty="0">
                <a:solidFill>
                  <a:srgbClr val="993300"/>
                </a:solidFill>
                <a:latin typeface="Arial"/>
                <a:cs typeface="Arial"/>
              </a:rPr>
              <a:t>о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да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5436" y="4059046"/>
            <a:ext cx="196977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ин</a:t>
            </a:r>
            <a:r>
              <a:rPr sz="2400" b="1" i="1" spc="-10" dirty="0">
                <a:solidFill>
                  <a:srgbClr val="993300"/>
                </a:solidFill>
                <a:latin typeface="Arial"/>
                <a:cs typeface="Arial"/>
              </a:rPr>
              <a:t>ф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о</a:t>
            </a:r>
            <a:r>
              <a:rPr sz="2400" b="1" i="1" spc="-45" dirty="0">
                <a:solidFill>
                  <a:srgbClr val="993300"/>
                </a:solidFill>
                <a:latin typeface="Arial"/>
                <a:cs typeface="Arial"/>
              </a:rPr>
              <a:t>р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мац</a:t>
            </a:r>
            <a:r>
              <a:rPr sz="2400" b="1" i="1" spc="-10" dirty="0">
                <a:solidFill>
                  <a:srgbClr val="993300"/>
                </a:solidFill>
                <a:latin typeface="Arial"/>
                <a:cs typeface="Arial"/>
              </a:rPr>
              <a:t>и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302" y="4059046"/>
            <a:ext cx="199136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дс</a:t>
            </a:r>
            <a:r>
              <a:rPr sz="2400" spc="-20" dirty="0">
                <a:latin typeface="Arial"/>
                <a:cs typeface="Arial"/>
              </a:rPr>
              <a:t>та</a:t>
            </a:r>
            <a:r>
              <a:rPr sz="2400" spc="-70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ля</a:t>
            </a:r>
            <a:r>
              <a:rPr sz="2400" spc="-50" dirty="0">
                <a:latin typeface="Arial"/>
                <a:cs typeface="Arial"/>
              </a:rPr>
              <a:t>ю</a:t>
            </a:r>
            <a:r>
              <a:rPr sz="2400" dirty="0">
                <a:latin typeface="Arial"/>
                <a:cs typeface="Arial"/>
              </a:rPr>
              <a:t>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4424807"/>
            <a:ext cx="7258684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  <a:tabLst>
                <a:tab pos="1161415" algn="l"/>
                <a:tab pos="3378835" algn="l"/>
                <a:tab pos="5104130" algn="l"/>
                <a:tab pos="7087234" algn="l"/>
              </a:tabLst>
            </a:pPr>
            <a:r>
              <a:rPr sz="2400" spc="20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обой	</a:t>
            </a:r>
            <a:r>
              <a:rPr sz="2400" spc="20" dirty="0">
                <a:latin typeface="Arial"/>
                <a:cs typeface="Arial"/>
              </a:rPr>
              <a:t>с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20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уп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ос</a:t>
            </a:r>
            <a:r>
              <a:rPr sz="2400" spc="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ь	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стро</a:t>
            </a:r>
            <a:r>
              <a:rPr sz="2400" spc="-10" dirty="0">
                <a:latin typeface="Arial"/>
                <a:cs typeface="Arial"/>
              </a:rPr>
              <a:t>й</a:t>
            </a:r>
            <a:r>
              <a:rPr sz="2400" spc="-5" dirty="0">
                <a:latin typeface="Arial"/>
                <a:cs typeface="Arial"/>
              </a:rPr>
              <a:t>ств</a:t>
            </a:r>
            <a:r>
              <a:rPr sz="2400" dirty="0">
                <a:latin typeface="Arial"/>
                <a:cs typeface="Arial"/>
              </a:rPr>
              <a:t>	уп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а</a:t>
            </a:r>
            <a:r>
              <a:rPr sz="2400" spc="-70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ления	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8282" y="4790567"/>
            <a:ext cx="121729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spc="-20" dirty="0">
                <a:latin typeface="Arial"/>
                <a:cs typeface="Arial"/>
              </a:rPr>
              <a:t>ф</a:t>
            </a:r>
            <a:r>
              <a:rPr sz="2400" dirty="0">
                <a:latin typeface="Arial"/>
                <a:cs typeface="Arial"/>
              </a:rPr>
              <a:t>ун</a:t>
            </a:r>
            <a:r>
              <a:rPr sz="2400" spc="-1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ции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1134" y="4790567"/>
            <a:ext cx="158178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вып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лня</a:t>
            </a:r>
            <a:r>
              <a:rPr sz="2400" spc="-60" dirty="0">
                <a:latin typeface="Arial"/>
                <a:cs typeface="Arial"/>
              </a:rPr>
              <a:t>ю</a:t>
            </a:r>
            <a:r>
              <a:rPr sz="2400" spc="-5" dirty="0">
                <a:latin typeface="Arial"/>
                <a:cs typeface="Arial"/>
              </a:rPr>
              <a:t>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0001" y="4790567"/>
            <a:ext cx="169418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15" dirty="0">
                <a:latin typeface="Arial"/>
                <a:cs typeface="Arial"/>
              </a:rPr>
              <a:t>л</a:t>
            </a:r>
            <a:r>
              <a:rPr sz="2400" dirty="0">
                <a:latin typeface="Arial"/>
                <a:cs typeface="Arial"/>
              </a:rPr>
              <a:t>ави</a:t>
            </a:r>
            <a:r>
              <a:rPr sz="2400" spc="-55" dirty="0">
                <a:latin typeface="Arial"/>
                <a:cs typeface="Arial"/>
              </a:rPr>
              <a:t>а</a:t>
            </a:r>
            <a:r>
              <a:rPr sz="2400" spc="25" dirty="0">
                <a:latin typeface="Arial"/>
                <a:cs typeface="Arial"/>
              </a:rPr>
              <a:t>т</a:t>
            </a:r>
            <a:r>
              <a:rPr sz="2400" spc="-25" dirty="0">
                <a:latin typeface="Arial"/>
                <a:cs typeface="Arial"/>
              </a:rPr>
              <a:t>у</a:t>
            </a:r>
            <a:r>
              <a:rPr sz="2400" dirty="0">
                <a:latin typeface="Arial"/>
                <a:cs typeface="Arial"/>
              </a:rPr>
              <a:t>ра,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1769" y="4424807"/>
            <a:ext cx="917575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838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в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да  </a:t>
            </a:r>
            <a:r>
              <a:rPr sz="2400" dirty="0">
                <a:latin typeface="Arial"/>
                <a:cs typeface="Arial"/>
              </a:rPr>
              <a:t>мышь,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468" y="4790567"/>
            <a:ext cx="193675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406525" algn="l"/>
              </a:tabLst>
            </a:pPr>
            <a:r>
              <a:rPr sz="2400" spc="-5" dirty="0">
                <a:latin typeface="Arial"/>
                <a:cs typeface="Arial"/>
              </a:rPr>
              <a:t>дан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10" dirty="0">
                <a:latin typeface="Arial"/>
                <a:cs typeface="Arial"/>
              </a:rPr>
              <a:t>ы</a:t>
            </a:r>
            <a:r>
              <a:rPr sz="2400" spc="-10" dirty="0">
                <a:latin typeface="Arial"/>
                <a:cs typeface="Arial"/>
              </a:rPr>
              <a:t>х</a:t>
            </a:r>
            <a:r>
              <a:rPr sz="2400" dirty="0">
                <a:latin typeface="Arial"/>
                <a:cs typeface="Arial"/>
              </a:rPr>
              <a:t>.	Эти  джойстик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494" y="404622"/>
            <a:ext cx="8640953" cy="295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494" y="404622"/>
            <a:ext cx="8641080" cy="2952750"/>
          </a:xfrm>
          <a:custGeom>
            <a:avLst/>
            <a:gdLst/>
            <a:ahLst/>
            <a:cxnLst/>
            <a:rect l="l" t="t" r="r" b="b"/>
            <a:pathLst>
              <a:path w="8641080" h="2952750">
                <a:moveTo>
                  <a:pt x="0" y="2952368"/>
                </a:moveTo>
                <a:lnTo>
                  <a:pt x="8640953" y="2952368"/>
                </a:lnTo>
                <a:lnTo>
                  <a:pt x="8640953" y="0"/>
                </a:lnTo>
                <a:lnTo>
                  <a:pt x="0" y="0"/>
                </a:lnTo>
                <a:lnTo>
                  <a:pt x="0" y="295236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862" y="412750"/>
            <a:ext cx="8609330" cy="2952750"/>
          </a:xfrm>
          <a:custGeom>
            <a:avLst/>
            <a:gdLst/>
            <a:ahLst/>
            <a:cxnLst/>
            <a:rect l="l" t="t" r="r" b="b"/>
            <a:pathLst>
              <a:path w="8609330" h="2952750">
                <a:moveTo>
                  <a:pt x="0" y="2952750"/>
                </a:moveTo>
                <a:lnTo>
                  <a:pt x="8608949" y="2952750"/>
                </a:lnTo>
                <a:lnTo>
                  <a:pt x="8608949" y="0"/>
                </a:lnTo>
                <a:lnTo>
                  <a:pt x="0" y="0"/>
                </a:lnTo>
                <a:lnTo>
                  <a:pt x="0" y="2952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4466" rIns="0" bIns="0" rtlCol="0">
            <a:spAutoFit/>
          </a:bodyPr>
          <a:lstStyle/>
          <a:p>
            <a:pPr marL="392430">
              <a:lnSpc>
                <a:spcPct val="100000"/>
              </a:lnSpc>
            </a:pPr>
            <a:r>
              <a:rPr sz="2400" i="1" spc="-20" dirty="0">
                <a:latin typeface="Arial"/>
                <a:cs typeface="Arial"/>
              </a:rPr>
              <a:t>Устройства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ввода-вывода: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615" y="890015"/>
            <a:ext cx="845439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устройства отображения </a:t>
            </a:r>
            <a:r>
              <a:rPr sz="2400" spc="-5" dirty="0">
                <a:latin typeface="Arial"/>
                <a:cs typeface="Arial"/>
              </a:rPr>
              <a:t>информации </a:t>
            </a:r>
            <a:r>
              <a:rPr sz="2400" spc="-10" dirty="0">
                <a:latin typeface="Arial"/>
                <a:cs typeface="Arial"/>
              </a:rPr>
              <a:t>служат </a:t>
            </a:r>
            <a:r>
              <a:rPr sz="2400" spc="-5" dirty="0">
                <a:latin typeface="Arial"/>
                <a:cs typeface="Arial"/>
              </a:rPr>
              <a:t>для  обработки </a:t>
            </a:r>
            <a:r>
              <a:rPr sz="2400" dirty="0">
                <a:latin typeface="Arial"/>
                <a:cs typeface="Arial"/>
              </a:rPr>
              <a:t>видеоинформации и </a:t>
            </a:r>
            <a:r>
              <a:rPr sz="2400" spc="-5" dirty="0">
                <a:latin typeface="Arial"/>
                <a:cs typeface="Arial"/>
              </a:rPr>
              <a:t>ее </a:t>
            </a:r>
            <a:r>
              <a:rPr sz="2400" spc="-15" dirty="0">
                <a:latin typeface="Arial"/>
                <a:cs typeface="Arial"/>
              </a:rPr>
              <a:t>представления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для  </a:t>
            </a:r>
            <a:r>
              <a:rPr sz="2400" spc="-10" dirty="0">
                <a:latin typeface="Arial"/>
                <a:cs typeface="Arial"/>
              </a:rPr>
              <a:t>визуального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восприятия.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3671" y="2060702"/>
            <a:ext cx="20885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  <a:tab pos="1888489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з</a:t>
            </a:r>
            <a:r>
              <a:rPr sz="2400" b="1" i="1" spc="-100" dirty="0">
                <a:solidFill>
                  <a:srgbClr val="993300"/>
                </a:solidFill>
                <a:latin typeface="Arial"/>
                <a:cs typeface="Arial"/>
              </a:rPr>
              <a:t>в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у</a:t>
            </a:r>
            <a:r>
              <a:rPr sz="2400" b="1" i="1" spc="-10" dirty="0">
                <a:solidFill>
                  <a:srgbClr val="993300"/>
                </a:solidFill>
                <a:latin typeface="Arial"/>
                <a:cs typeface="Arial"/>
              </a:rPr>
              <a:t>к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о</a:t>
            </a:r>
            <a:r>
              <a:rPr sz="2400" b="1" i="1" spc="-40" dirty="0">
                <a:solidFill>
                  <a:srgbClr val="993300"/>
                </a:solidFill>
                <a:latin typeface="Arial"/>
                <a:cs typeface="Arial"/>
              </a:rPr>
              <a:t>в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ая	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5615" y="2426461"/>
            <a:ext cx="20320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обеспечивают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8894" y="2060702"/>
            <a:ext cx="574040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tabLst>
                <a:tab pos="2309495" algn="l"/>
                <a:tab pos="2368550" algn="l"/>
                <a:tab pos="3254375" algn="l"/>
                <a:tab pos="4020820" algn="l"/>
              </a:tabLst>
            </a:pP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а</a:t>
            </a:r>
            <a:r>
              <a:rPr sz="2400" b="1" i="1" spc="10" dirty="0">
                <a:solidFill>
                  <a:srgbClr val="993300"/>
                </a:solidFill>
                <a:latin typeface="Arial"/>
                <a:cs typeface="Arial"/>
              </a:rPr>
              <a:t>к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устич</a:t>
            </a:r>
            <a:r>
              <a:rPr sz="2400" b="1" i="1" spc="20" dirty="0">
                <a:solidFill>
                  <a:srgbClr val="993300"/>
                </a:solidFill>
                <a:latin typeface="Arial"/>
                <a:cs typeface="Arial"/>
              </a:rPr>
              <a:t>е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с</a:t>
            </a:r>
            <a:r>
              <a:rPr sz="2400" b="1" i="1" spc="15" dirty="0">
                <a:solidFill>
                  <a:srgbClr val="993300"/>
                </a:solidFill>
                <a:latin typeface="Arial"/>
                <a:cs typeface="Arial"/>
              </a:rPr>
              <a:t>к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ая		си</a:t>
            </a:r>
            <a:r>
              <a:rPr sz="2400" b="1" i="1" spc="-10" dirty="0">
                <a:solidFill>
                  <a:srgbClr val="993300"/>
                </a:solidFill>
                <a:latin typeface="Arial"/>
                <a:cs typeface="Arial"/>
              </a:rPr>
              <a:t>с</a:t>
            </a:r>
            <a:r>
              <a:rPr sz="2400" b="1" i="1" spc="-40" dirty="0">
                <a:solidFill>
                  <a:srgbClr val="993300"/>
                </a:solidFill>
                <a:latin typeface="Arial"/>
                <a:cs typeface="Arial"/>
              </a:rPr>
              <a:t>т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е</a:t>
            </a:r>
            <a:r>
              <a:rPr sz="2400" b="1" i="1" spc="5" dirty="0">
                <a:solidFill>
                  <a:srgbClr val="993300"/>
                </a:solidFill>
                <a:latin typeface="Arial"/>
                <a:cs typeface="Arial"/>
              </a:rPr>
              <a:t>м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ы	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омпь</a:t>
            </a:r>
            <a:r>
              <a:rPr sz="2400" spc="-65" dirty="0">
                <a:latin typeface="Arial"/>
                <a:cs typeface="Arial"/>
              </a:rPr>
              <a:t>ю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ера  </a:t>
            </a:r>
            <a:r>
              <a:rPr sz="2400" dirty="0">
                <a:latin typeface="Arial"/>
                <a:cs typeface="Arial"/>
              </a:rPr>
              <a:t>обраб</a:t>
            </a:r>
            <a:r>
              <a:rPr sz="2400" spc="-5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т</a:t>
            </a:r>
            <a:r>
              <a:rPr sz="2400" spc="30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у	и	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ос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spc="-5" dirty="0">
                <a:latin typeface="Arial"/>
                <a:cs typeface="Arial"/>
              </a:rPr>
              <a:t>роиз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де</a:t>
            </a:r>
            <a:r>
              <a:rPr sz="2400" dirty="0">
                <a:latin typeface="Arial"/>
                <a:cs typeface="Arial"/>
              </a:rPr>
              <a:t>ние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5615" y="2792221"/>
            <a:ext cx="27609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аудиоинформации.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14" y="764794"/>
            <a:ext cx="8713470" cy="3785870"/>
          </a:xfrm>
          <a:custGeom>
            <a:avLst/>
            <a:gdLst/>
            <a:ahLst/>
            <a:cxnLst/>
            <a:rect l="l" t="t" r="r" b="b"/>
            <a:pathLst>
              <a:path w="8713470" h="3785870">
                <a:moveTo>
                  <a:pt x="0" y="3785616"/>
                </a:moveTo>
                <a:lnTo>
                  <a:pt x="8712962" y="3785616"/>
                </a:lnTo>
                <a:lnTo>
                  <a:pt x="8712962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803402"/>
            <a:ext cx="855662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>
              <a:lnSpc>
                <a:spcPct val="100000"/>
              </a:lnSpc>
              <a:tabLst>
                <a:tab pos="807720" algn="l"/>
                <a:tab pos="1736089" algn="l"/>
                <a:tab pos="2032000" algn="l"/>
                <a:tab pos="3529965" algn="l"/>
                <a:tab pos="5400675" algn="l"/>
                <a:tab pos="7731125" algn="l"/>
              </a:tabLst>
            </a:pPr>
            <a:r>
              <a:rPr sz="2400" b="0" dirty="0">
                <a:latin typeface="Arial"/>
                <a:cs typeface="Arial"/>
              </a:rPr>
              <a:t>В	</a:t>
            </a:r>
            <a:r>
              <a:rPr sz="2400" b="0" spc="-5" dirty="0">
                <a:latin typeface="Arial"/>
                <a:cs typeface="Arial"/>
              </a:rPr>
              <a:t>с</a:t>
            </a:r>
            <a:r>
              <a:rPr sz="2400" b="0" spc="-35" dirty="0">
                <a:latin typeface="Arial"/>
                <a:cs typeface="Arial"/>
              </a:rPr>
              <a:t>в</a:t>
            </a:r>
            <a:r>
              <a:rPr sz="2400" b="0" dirty="0">
                <a:latin typeface="Arial"/>
                <a:cs typeface="Arial"/>
              </a:rPr>
              <a:t>язи	с	п</a:t>
            </a:r>
            <a:r>
              <a:rPr sz="2400" b="0" spc="-10" dirty="0">
                <a:latin typeface="Arial"/>
                <a:cs typeface="Arial"/>
              </a:rPr>
              <a:t>о</a:t>
            </a:r>
            <a:r>
              <a:rPr sz="2400" b="0" dirty="0">
                <a:latin typeface="Arial"/>
                <a:cs typeface="Arial"/>
              </a:rPr>
              <a:t>н</a:t>
            </a:r>
            <a:r>
              <a:rPr sz="2400" b="0" spc="-10" dirty="0">
                <a:latin typeface="Arial"/>
                <a:cs typeface="Arial"/>
              </a:rPr>
              <a:t>я</a:t>
            </a:r>
            <a:r>
              <a:rPr sz="2400" b="0" dirty="0">
                <a:latin typeface="Arial"/>
                <a:cs typeface="Arial"/>
              </a:rPr>
              <a:t>тием	ин</a:t>
            </a:r>
            <a:r>
              <a:rPr sz="2400" b="0" spc="-25" dirty="0">
                <a:latin typeface="Arial"/>
                <a:cs typeface="Arial"/>
              </a:rPr>
              <a:t>т</a:t>
            </a:r>
            <a:r>
              <a:rPr sz="2400" b="0" dirty="0">
                <a:latin typeface="Arial"/>
                <a:cs typeface="Arial"/>
              </a:rPr>
              <a:t>ерфе</a:t>
            </a:r>
            <a:r>
              <a:rPr sz="2400" b="0" spc="-15" dirty="0">
                <a:latin typeface="Arial"/>
                <a:cs typeface="Arial"/>
              </a:rPr>
              <a:t>й</a:t>
            </a:r>
            <a:r>
              <a:rPr sz="2400" b="0" spc="-5" dirty="0">
                <a:latin typeface="Arial"/>
                <a:cs typeface="Arial"/>
              </a:rPr>
              <a:t>са</a:t>
            </a:r>
            <a:r>
              <a:rPr sz="2400" b="0" dirty="0">
                <a:latin typeface="Arial"/>
                <a:cs typeface="Arial"/>
              </a:rPr>
              <a:t>	рассм</a:t>
            </a:r>
            <a:r>
              <a:rPr sz="2400" b="0" spc="-55" dirty="0">
                <a:latin typeface="Arial"/>
                <a:cs typeface="Arial"/>
              </a:rPr>
              <a:t>а</a:t>
            </a:r>
            <a:r>
              <a:rPr sz="2400" b="0" dirty="0">
                <a:latin typeface="Arial"/>
                <a:cs typeface="Arial"/>
              </a:rPr>
              <a:t>три</a:t>
            </a:r>
            <a:r>
              <a:rPr sz="2400" b="0" spc="-25" dirty="0">
                <a:latin typeface="Arial"/>
                <a:cs typeface="Arial"/>
              </a:rPr>
              <a:t>в</a:t>
            </a:r>
            <a:r>
              <a:rPr sz="2400" b="0" spc="-5" dirty="0">
                <a:latin typeface="Arial"/>
                <a:cs typeface="Arial"/>
              </a:rPr>
              <a:t>а</a:t>
            </a:r>
            <a:r>
              <a:rPr sz="2400" b="0" spc="-60" dirty="0">
                <a:latin typeface="Arial"/>
                <a:cs typeface="Arial"/>
              </a:rPr>
              <a:t>ю</a:t>
            </a:r>
            <a:r>
              <a:rPr sz="2400" b="0" dirty="0">
                <a:latin typeface="Arial"/>
                <a:cs typeface="Arial"/>
              </a:rPr>
              <a:t>т	</a:t>
            </a:r>
            <a:r>
              <a:rPr sz="2400" b="0" spc="-35" dirty="0">
                <a:latin typeface="Arial"/>
                <a:cs typeface="Arial"/>
              </a:rPr>
              <a:t>т</a:t>
            </a:r>
            <a:r>
              <a:rPr sz="2400" b="0" dirty="0">
                <a:latin typeface="Arial"/>
                <a:cs typeface="Arial"/>
              </a:rPr>
              <a:t>акже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понятие</a:t>
            </a:r>
            <a:r>
              <a:rPr sz="2400" b="0" spc="-8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шина.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535303"/>
            <a:ext cx="8559165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Шина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(магистраль)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25" dirty="0">
                <a:latin typeface="Arial"/>
                <a:cs typeface="Arial"/>
              </a:rPr>
              <a:t>это </a:t>
            </a:r>
            <a:r>
              <a:rPr sz="2400" spc="-15" dirty="0">
                <a:latin typeface="Arial"/>
                <a:cs typeface="Arial"/>
              </a:rPr>
              <a:t>среда передачи </a:t>
            </a:r>
            <a:r>
              <a:rPr sz="2400" dirty="0">
                <a:latin typeface="Arial"/>
                <a:cs typeface="Arial"/>
              </a:rPr>
              <a:t>сигналов, к  </a:t>
            </a:r>
            <a:r>
              <a:rPr sz="2400" spc="-10" dirty="0">
                <a:latin typeface="Arial"/>
                <a:cs typeface="Arial"/>
              </a:rPr>
              <a:t>которой </a:t>
            </a:r>
            <a:r>
              <a:rPr sz="2400" spc="-25" dirty="0">
                <a:latin typeface="Arial"/>
                <a:cs typeface="Arial"/>
              </a:rPr>
              <a:t>может </a:t>
            </a:r>
            <a:r>
              <a:rPr sz="2400" spc="-10" dirty="0">
                <a:latin typeface="Arial"/>
                <a:cs typeface="Arial"/>
              </a:rPr>
              <a:t>параллельно </a:t>
            </a:r>
            <a:r>
              <a:rPr sz="2400" spc="-15" dirty="0">
                <a:latin typeface="Arial"/>
                <a:cs typeface="Arial"/>
              </a:rPr>
              <a:t>подключаться </a:t>
            </a:r>
            <a:r>
              <a:rPr sz="2400" spc="-5" dirty="0">
                <a:latin typeface="Arial"/>
                <a:cs typeface="Arial"/>
              </a:rPr>
              <a:t>несколько  компонентов </a:t>
            </a:r>
            <a:r>
              <a:rPr sz="2400" spc="-10" dirty="0">
                <a:latin typeface="Arial"/>
                <a:cs typeface="Arial"/>
              </a:rPr>
              <a:t>вычислительной системы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5" dirty="0">
                <a:latin typeface="Arial"/>
                <a:cs typeface="Arial"/>
              </a:rPr>
              <a:t>через которую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осуществляется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обмен </a:t>
            </a:r>
            <a:r>
              <a:rPr sz="2400" dirty="0">
                <a:latin typeface="Arial"/>
                <a:cs typeface="Arial"/>
              </a:rPr>
              <a:t>данными. Очевидно, для  </a:t>
            </a:r>
            <a:r>
              <a:rPr sz="2400" spc="-10" dirty="0">
                <a:latin typeface="Arial"/>
                <a:cs typeface="Arial"/>
              </a:rPr>
              <a:t>аппаратных </a:t>
            </a:r>
            <a:r>
              <a:rPr sz="2400" spc="-5" dirty="0">
                <a:latin typeface="Arial"/>
                <a:cs typeface="Arial"/>
              </a:rPr>
              <a:t>составляющих </a:t>
            </a:r>
            <a:r>
              <a:rPr sz="2400" spc="-10" dirty="0">
                <a:latin typeface="Arial"/>
                <a:cs typeface="Arial"/>
              </a:rPr>
              <a:t>большинства </a:t>
            </a:r>
            <a:r>
              <a:rPr sz="2400" spc="-5" dirty="0">
                <a:latin typeface="Arial"/>
                <a:cs typeface="Arial"/>
              </a:rPr>
              <a:t>интерфейсов  применим термин шина, </a:t>
            </a:r>
            <a:r>
              <a:rPr sz="2400" spc="-10" dirty="0">
                <a:latin typeface="Arial"/>
                <a:cs typeface="Arial"/>
              </a:rPr>
              <a:t>поэтому </a:t>
            </a:r>
            <a:r>
              <a:rPr sz="2400" spc="-5" dirty="0">
                <a:latin typeface="Arial"/>
                <a:cs typeface="Arial"/>
              </a:rPr>
              <a:t>зачастую </a:t>
            </a:r>
            <a:r>
              <a:rPr sz="2400" spc="-20" dirty="0">
                <a:latin typeface="Arial"/>
                <a:cs typeface="Arial"/>
              </a:rPr>
              <a:t>эти </a:t>
            </a:r>
            <a:r>
              <a:rPr sz="2400" spc="-15" dirty="0">
                <a:latin typeface="Arial"/>
                <a:cs typeface="Arial"/>
              </a:rPr>
              <a:t>два  </a:t>
            </a:r>
            <a:r>
              <a:rPr sz="2400" spc="-10" dirty="0">
                <a:latin typeface="Arial"/>
                <a:cs typeface="Arial"/>
              </a:rPr>
              <a:t>обозначения выступают </a:t>
            </a:r>
            <a:r>
              <a:rPr sz="2400" spc="15" dirty="0">
                <a:latin typeface="Arial"/>
                <a:cs typeface="Arial"/>
              </a:rPr>
              <a:t>как </a:t>
            </a:r>
            <a:r>
              <a:rPr sz="2400" spc="-5" dirty="0">
                <a:latin typeface="Arial"/>
                <a:cs typeface="Arial"/>
              </a:rPr>
              <a:t>синонимы, </a:t>
            </a:r>
            <a:r>
              <a:rPr sz="2400" spc="-25" dirty="0">
                <a:latin typeface="Arial"/>
                <a:cs typeface="Arial"/>
              </a:rPr>
              <a:t>хотя </a:t>
            </a:r>
            <a:r>
              <a:rPr sz="2400" spc="-5" dirty="0">
                <a:latin typeface="Arial"/>
                <a:cs typeface="Arial"/>
              </a:rPr>
              <a:t>интерфейс </a:t>
            </a:r>
            <a:r>
              <a:rPr sz="2400" dirty="0">
                <a:latin typeface="Arial"/>
                <a:cs typeface="Arial"/>
              </a:rPr>
              <a:t>-  </a:t>
            </a:r>
            <a:r>
              <a:rPr sz="2400" spc="-5" dirty="0">
                <a:latin typeface="Arial"/>
                <a:cs typeface="Arial"/>
              </a:rPr>
              <a:t>понятие </a:t>
            </a:r>
            <a:r>
              <a:rPr sz="2400" spc="-10" dirty="0">
                <a:latin typeface="Arial"/>
                <a:cs typeface="Arial"/>
              </a:rPr>
              <a:t>более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широкое.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85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151" y="1052702"/>
            <a:ext cx="8713470" cy="3312795"/>
          </a:xfrm>
          <a:custGeom>
            <a:avLst/>
            <a:gdLst/>
            <a:ahLst/>
            <a:cxnLst/>
            <a:rect l="l" t="t" r="r" b="b"/>
            <a:pathLst>
              <a:path w="8713470" h="3312795">
                <a:moveTo>
                  <a:pt x="0" y="3312414"/>
                </a:moveTo>
                <a:lnTo>
                  <a:pt x="8712962" y="3312414"/>
                </a:lnTo>
                <a:lnTo>
                  <a:pt x="8712962" y="0"/>
                </a:lnTo>
                <a:lnTo>
                  <a:pt x="0" y="0"/>
                </a:lnTo>
                <a:lnTo>
                  <a:pt x="0" y="33124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451" y="2061972"/>
            <a:ext cx="51054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2061972"/>
            <a:ext cx="490728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" y="2061972"/>
            <a:ext cx="2348484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2907" y="2061972"/>
            <a:ext cx="496824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1300" y="2061972"/>
            <a:ext cx="493775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451" y="2427732"/>
            <a:ext cx="51054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59" y="2427732"/>
            <a:ext cx="490728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855" y="2427732"/>
            <a:ext cx="2977896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2320" y="2427732"/>
            <a:ext cx="498348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2235" y="2427732"/>
            <a:ext cx="493775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451" y="2793492"/>
            <a:ext cx="510540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559" y="2793492"/>
            <a:ext cx="490728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855" y="2793492"/>
            <a:ext cx="2482596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7020" y="2793492"/>
            <a:ext cx="493776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7891" y="1055878"/>
            <a:ext cx="855789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Для </a:t>
            </a:r>
            <a:r>
              <a:rPr sz="2400" b="0" spc="-5" dirty="0">
                <a:latin typeface="Arial"/>
                <a:cs typeface="Arial"/>
              </a:rPr>
              <a:t>интерфейсов, </a:t>
            </a:r>
            <a:r>
              <a:rPr sz="2400" b="0" spc="-15" dirty="0">
                <a:latin typeface="Arial"/>
                <a:cs typeface="Arial"/>
              </a:rPr>
              <a:t>обеспечивающих </a:t>
            </a:r>
            <a:r>
              <a:rPr sz="2400" b="0" spc="-5" dirty="0">
                <a:latin typeface="Arial"/>
                <a:cs typeface="Arial"/>
              </a:rPr>
              <a:t>соединение </a:t>
            </a:r>
            <a:r>
              <a:rPr sz="2400" b="0" spc="-10" dirty="0">
                <a:latin typeface="Arial"/>
                <a:cs typeface="Arial"/>
              </a:rPr>
              <a:t>"точка-  </a:t>
            </a:r>
            <a:r>
              <a:rPr sz="2400" b="0" spc="-5" dirty="0">
                <a:latin typeface="Arial"/>
                <a:cs typeface="Arial"/>
              </a:rPr>
              <a:t>точка" (в </a:t>
            </a:r>
            <a:r>
              <a:rPr sz="2400" b="0" spc="-20" dirty="0">
                <a:latin typeface="Arial"/>
                <a:cs typeface="Arial"/>
              </a:rPr>
              <a:t>отличие </a:t>
            </a:r>
            <a:r>
              <a:rPr sz="2400" b="0" spc="-30" dirty="0">
                <a:latin typeface="Arial"/>
                <a:cs typeface="Arial"/>
              </a:rPr>
              <a:t>от </a:t>
            </a:r>
            <a:r>
              <a:rPr sz="2400" b="0" spc="-5" dirty="0">
                <a:latin typeface="Arial"/>
                <a:cs typeface="Arial"/>
              </a:rPr>
              <a:t>шинных </a:t>
            </a:r>
            <a:r>
              <a:rPr sz="2400" b="0" dirty="0">
                <a:latin typeface="Arial"/>
                <a:cs typeface="Arial"/>
              </a:rPr>
              <a:t>интерфейсов), </a:t>
            </a:r>
            <a:r>
              <a:rPr sz="2400" b="0" spc="-15" dirty="0">
                <a:latin typeface="Arial"/>
                <a:cs typeface="Arial"/>
              </a:rPr>
              <a:t>возможны  </a:t>
            </a:r>
            <a:r>
              <a:rPr sz="2400" b="0" spc="-10" dirty="0">
                <a:latin typeface="Arial"/>
                <a:cs typeface="Arial"/>
              </a:rPr>
              <a:t>следующие </a:t>
            </a:r>
            <a:r>
              <a:rPr sz="2400" b="0" spc="-5" dirty="0">
                <a:latin typeface="Arial"/>
                <a:cs typeface="Arial"/>
              </a:rPr>
              <a:t>реализации режимов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b="0" spc="-10" dirty="0">
                <a:latin typeface="Arial"/>
                <a:cs typeface="Arial"/>
              </a:rPr>
              <a:t>обмена: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</a:rPr>
              <a:t>-</a:t>
            </a:r>
            <a:r>
              <a:rPr sz="2400" spc="-95" dirty="0">
                <a:solidFill>
                  <a:srgbClr val="FF0000"/>
                </a:solidFill>
              </a:rPr>
              <a:t> </a:t>
            </a:r>
            <a:r>
              <a:rPr sz="2400" spc="-10" dirty="0">
                <a:solidFill>
                  <a:srgbClr val="FF0000"/>
                </a:solidFill>
              </a:rPr>
              <a:t>дуплексный,</a:t>
            </a:r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297891" y="2519171"/>
            <a:ext cx="8559165" cy="182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" indent="-184785">
              <a:lnSpc>
                <a:spcPct val="100000"/>
              </a:lnSpc>
              <a:buChar char="-"/>
              <a:tabLst>
                <a:tab pos="645795" algn="l"/>
              </a:tabLst>
            </a:pP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полудуплексный</a:t>
            </a:r>
            <a:endParaRPr sz="2400">
              <a:latin typeface="Arial"/>
              <a:cs typeface="Arial"/>
            </a:endParaRPr>
          </a:p>
          <a:p>
            <a:pPr marL="645160" indent="-184785">
              <a:lnSpc>
                <a:spcPct val="100000"/>
              </a:lnSpc>
              <a:buChar char="-"/>
              <a:tabLst>
                <a:tab pos="645795" algn="l"/>
              </a:tabLst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симплексный.</a:t>
            </a:r>
            <a:endParaRPr sz="24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К </a:t>
            </a:r>
            <a:r>
              <a:rPr sz="2400" b="1" spc="-10" dirty="0">
                <a:solidFill>
                  <a:srgbClr val="663300"/>
                </a:solidFill>
                <a:latin typeface="Arial"/>
                <a:cs typeface="Arial"/>
              </a:rPr>
              <a:t>дуплексным </a:t>
            </a:r>
            <a:r>
              <a:rPr sz="2400" spc="-10" dirty="0">
                <a:latin typeface="Arial"/>
                <a:cs typeface="Arial"/>
              </a:rPr>
              <a:t>относят </a:t>
            </a:r>
            <a:r>
              <a:rPr sz="2400" spc="-5" dirty="0">
                <a:latin typeface="Arial"/>
                <a:cs typeface="Arial"/>
              </a:rPr>
              <a:t>интерфейсы, </a:t>
            </a:r>
            <a:r>
              <a:rPr sz="2400" spc="-15" dirty="0">
                <a:latin typeface="Arial"/>
                <a:cs typeface="Arial"/>
              </a:rPr>
              <a:t>обеспечивающие  </a:t>
            </a:r>
            <a:r>
              <a:rPr sz="2400" spc="-10" dirty="0">
                <a:latin typeface="Arial"/>
                <a:cs typeface="Arial"/>
              </a:rPr>
              <a:t>возможность одновременной </a:t>
            </a:r>
            <a:r>
              <a:rPr sz="2400" spc="-15" dirty="0">
                <a:latin typeface="Arial"/>
                <a:cs typeface="Arial"/>
              </a:rPr>
              <a:t>передачи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 между  </a:t>
            </a:r>
            <a:r>
              <a:rPr sz="2400" spc="-15" dirty="0">
                <a:latin typeface="Arial"/>
                <a:cs typeface="Arial"/>
              </a:rPr>
              <a:t>двумя </a:t>
            </a:r>
            <a:r>
              <a:rPr sz="2400" spc="-5" dirty="0">
                <a:latin typeface="Arial"/>
                <a:cs typeface="Arial"/>
              </a:rPr>
              <a:t>устройствами в </a:t>
            </a:r>
            <a:r>
              <a:rPr sz="2400" dirty="0">
                <a:latin typeface="Arial"/>
                <a:cs typeface="Arial"/>
              </a:rPr>
              <a:t>обоих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направлениях.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" y="525780"/>
            <a:ext cx="8900160" cy="3674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091" y="2065020"/>
            <a:ext cx="3020567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" y="693420"/>
            <a:ext cx="16230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sz="2400" b="0" dirty="0">
                <a:latin typeface="Arial"/>
                <a:cs typeface="Arial"/>
              </a:rPr>
              <a:t>В	</a:t>
            </a:r>
            <a:r>
              <a:rPr sz="2400" b="0" spc="-5" dirty="0">
                <a:latin typeface="Arial"/>
                <a:cs typeface="Arial"/>
              </a:rPr>
              <a:t>случае,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266" y="693420"/>
            <a:ext cx="30435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0295" algn="l"/>
                <a:tab pos="2244090" algn="l"/>
              </a:tabLst>
            </a:pP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114" dirty="0">
                <a:latin typeface="Arial"/>
                <a:cs typeface="Arial"/>
              </a:rPr>
              <a:t>г</a:t>
            </a:r>
            <a:r>
              <a:rPr sz="2400" spc="-5" dirty="0">
                <a:latin typeface="Arial"/>
                <a:cs typeface="Arial"/>
              </a:rPr>
              <a:t>да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0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ал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с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язи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8950" y="693420"/>
            <a:ext cx="19754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устройствами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2584" y="693420"/>
            <a:ext cx="202565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tabLst>
                <a:tab pos="1247140" algn="l"/>
                <a:tab pos="1850389" algn="l"/>
              </a:tabLst>
            </a:pPr>
            <a:r>
              <a:rPr sz="2400" spc="-10" dirty="0">
                <a:latin typeface="Arial"/>
                <a:cs typeface="Arial"/>
              </a:rPr>
              <a:t>между  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60" dirty="0">
                <a:latin typeface="Arial"/>
                <a:cs typeface="Arial"/>
              </a:rPr>
              <a:t>б</a:t>
            </a:r>
            <a:r>
              <a:rPr sz="2400" dirty="0">
                <a:latin typeface="Arial"/>
                <a:cs typeface="Arial"/>
              </a:rPr>
              <a:t>мен,	</a:t>
            </a:r>
            <a:r>
              <a:rPr sz="2400" spc="-10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1059179"/>
            <a:ext cx="502285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614170" algn="l"/>
                <a:tab pos="2301875" algn="l"/>
                <a:tab pos="2414905" algn="l"/>
                <a:tab pos="3367404" algn="l"/>
                <a:tab pos="3660140" algn="l"/>
                <a:tab pos="4123690" algn="l"/>
              </a:tabLst>
            </a:pPr>
            <a:r>
              <a:rPr sz="2400" spc="-20" dirty="0">
                <a:latin typeface="Arial"/>
                <a:cs typeface="Arial"/>
              </a:rPr>
              <a:t>поддерживает	</a:t>
            </a:r>
            <a:r>
              <a:rPr sz="2400" spc="-10" dirty="0">
                <a:latin typeface="Arial"/>
                <a:cs typeface="Arial"/>
              </a:rPr>
              <a:t>двунаправленный  </a:t>
            </a:r>
            <a:r>
              <a:rPr sz="2400" spc="-5" dirty="0">
                <a:latin typeface="Arial"/>
                <a:cs typeface="Arial"/>
              </a:rPr>
              <a:t>момент	времени	</a:t>
            </a:r>
            <a:r>
              <a:rPr sz="2400" spc="-15" dirty="0">
                <a:latin typeface="Arial"/>
                <a:cs typeface="Arial"/>
              </a:rPr>
              <a:t>передача  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оиз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диться		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л</a:t>
            </a:r>
            <a:r>
              <a:rPr sz="2400" spc="-15" dirty="0">
                <a:latin typeface="Arial"/>
                <a:cs typeface="Arial"/>
              </a:rPr>
              <a:t>ь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о		в	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spc="-10" dirty="0">
                <a:latin typeface="Arial"/>
                <a:cs typeface="Arial"/>
              </a:rPr>
              <a:t>д</a:t>
            </a:r>
            <a:r>
              <a:rPr sz="2400" dirty="0">
                <a:latin typeface="Arial"/>
                <a:cs typeface="Arial"/>
              </a:rPr>
              <a:t>н</a:t>
            </a:r>
            <a:r>
              <a:rPr sz="2400" spc="-10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м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5360" y="1424940"/>
            <a:ext cx="20402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информации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н</a:t>
            </a:r>
            <a:r>
              <a:rPr sz="2400" spc="-10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пра</a:t>
            </a:r>
            <a:r>
              <a:rPr sz="2400" spc="-6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л</a:t>
            </a:r>
            <a:r>
              <a:rPr sz="2400" spc="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нии,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4581" y="1059179"/>
            <a:ext cx="110998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>
              <a:lnSpc>
                <a:spcPct val="100000"/>
              </a:lnSpc>
            </a:pPr>
            <a:r>
              <a:rPr sz="2400" spc="35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ажды</a:t>
            </a:r>
            <a:r>
              <a:rPr sz="2400" dirty="0">
                <a:latin typeface="Arial"/>
                <a:cs typeface="Arial"/>
              </a:rPr>
              <a:t>й  </a:t>
            </a:r>
            <a:r>
              <a:rPr sz="2400" spc="-25" dirty="0">
                <a:latin typeface="Arial"/>
                <a:cs typeface="Arial"/>
              </a:rPr>
              <a:t>может  </a:t>
            </a:r>
            <a:r>
              <a:rPr sz="2400" spc="-15" dirty="0">
                <a:latin typeface="Arial"/>
                <a:cs typeface="Arial"/>
              </a:rPr>
              <a:t>режим  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spc="-1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жной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0" y="2156714"/>
            <a:ext cx="717550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083945" algn="l"/>
                <a:tab pos="1730375" algn="l"/>
                <a:tab pos="2637155" algn="l"/>
                <a:tab pos="3612515" algn="l"/>
                <a:tab pos="4025900" algn="l"/>
                <a:tab pos="4897755" algn="l"/>
                <a:tab pos="5193030" algn="l"/>
                <a:tab pos="5272405" algn="l"/>
                <a:tab pos="5695950" algn="l"/>
                <a:tab pos="6851650" algn="l"/>
              </a:tabLst>
            </a:pPr>
            <a:r>
              <a:rPr sz="2400" spc="-10" dirty="0">
                <a:latin typeface="Arial"/>
                <a:cs typeface="Arial"/>
              </a:rPr>
              <a:t>обмена		</a:t>
            </a:r>
            <a:r>
              <a:rPr sz="2400" spc="-20" dirty="0">
                <a:latin typeface="Arial"/>
                <a:cs typeface="Arial"/>
              </a:rPr>
              <a:t>называется		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полудуплексным</a:t>
            </a:r>
            <a:r>
              <a:rPr sz="2400" spc="-15" dirty="0">
                <a:latin typeface="Arial"/>
                <a:cs typeface="Arial"/>
              </a:rPr>
              <a:t>.  </a:t>
            </a:r>
            <a:r>
              <a:rPr sz="2400" spc="-5" dirty="0">
                <a:latin typeface="Arial"/>
                <a:cs typeface="Arial"/>
              </a:rPr>
              <a:t>характеристикой	</a:t>
            </a:r>
            <a:r>
              <a:rPr sz="2400" spc="-15" dirty="0">
                <a:latin typeface="Arial"/>
                <a:cs typeface="Arial"/>
              </a:rPr>
              <a:t>полудуплексного		</a:t>
            </a:r>
            <a:r>
              <a:rPr sz="2400" spc="-5" dirty="0">
                <a:latin typeface="Arial"/>
                <a:cs typeface="Arial"/>
              </a:rPr>
              <a:t>соединения  вр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мя	</a:t>
            </a:r>
            <a:r>
              <a:rPr sz="2400" spc="-5" dirty="0">
                <a:latin typeface="Arial"/>
                <a:cs typeface="Arial"/>
              </a:rPr>
              <a:t>ре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ерсиро</a:t>
            </a:r>
            <a:r>
              <a:rPr sz="2400" spc="-30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ания	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3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ж</a:t>
            </a:r>
            <a:r>
              <a:rPr sz="2400" spc="-10" dirty="0">
                <a:latin typeface="Arial"/>
                <a:cs typeface="Arial"/>
              </a:rPr>
              <a:t>и</a:t>
            </a:r>
            <a:r>
              <a:rPr sz="2400" dirty="0">
                <a:latin typeface="Arial"/>
                <a:cs typeface="Arial"/>
              </a:rPr>
              <a:t>ма	-	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ремя,	</a:t>
            </a:r>
            <a:r>
              <a:rPr sz="2400" spc="-5" dirty="0">
                <a:latin typeface="Arial"/>
                <a:cs typeface="Arial"/>
              </a:rPr>
              <a:t>за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2557" y="2522473"/>
            <a:ext cx="130048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я</a:t>
            </a:r>
            <a:r>
              <a:rPr sz="2400" spc="-70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ля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ся  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ор</a:t>
            </a:r>
            <a:r>
              <a:rPr sz="2400" spc="-1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00" y="3254375"/>
            <a:ext cx="848550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производится </a:t>
            </a:r>
            <a:r>
              <a:rPr sz="2400" spc="-20" dirty="0">
                <a:latin typeface="Arial"/>
                <a:cs typeface="Arial"/>
              </a:rPr>
              <a:t>переход </a:t>
            </a:r>
            <a:r>
              <a:rPr sz="2400" spc="-30" dirty="0">
                <a:latin typeface="Arial"/>
                <a:cs typeface="Arial"/>
              </a:rPr>
              <a:t>от </a:t>
            </a:r>
            <a:r>
              <a:rPr sz="2400" spc="-15" dirty="0">
                <a:latin typeface="Arial"/>
                <a:cs typeface="Arial"/>
              </a:rPr>
              <a:t>передачи </a:t>
            </a:r>
            <a:r>
              <a:rPr sz="2400" spc="-5" dirty="0">
                <a:latin typeface="Arial"/>
                <a:cs typeface="Arial"/>
              </a:rPr>
              <a:t>сообщения </a:t>
            </a:r>
            <a:r>
              <a:rPr sz="2400" dirty="0">
                <a:latin typeface="Arial"/>
                <a:cs typeface="Arial"/>
              </a:rPr>
              <a:t>к приему  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Arial"/>
                <a:cs typeface="Arial"/>
              </a:rPr>
              <a:t>наоборот.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255" y="4408932"/>
            <a:ext cx="8735568" cy="1895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779" y="4491228"/>
            <a:ext cx="8819388" cy="1673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" y="4436998"/>
            <a:ext cx="8641080" cy="1800860"/>
          </a:xfrm>
          <a:custGeom>
            <a:avLst/>
            <a:gdLst/>
            <a:ahLst/>
            <a:cxnLst/>
            <a:rect l="l" t="t" r="r" b="b"/>
            <a:pathLst>
              <a:path w="8641080" h="1800860">
                <a:moveTo>
                  <a:pt x="0" y="300100"/>
                </a:moveTo>
                <a:lnTo>
                  <a:pt x="3927" y="251424"/>
                </a:lnTo>
                <a:lnTo>
                  <a:pt x="15297" y="205249"/>
                </a:lnTo>
                <a:lnTo>
                  <a:pt x="33491" y="162193"/>
                </a:lnTo>
                <a:lnTo>
                  <a:pt x="57893" y="122876"/>
                </a:lnTo>
                <a:lnTo>
                  <a:pt x="87883" y="87915"/>
                </a:lnTo>
                <a:lnTo>
                  <a:pt x="122845" y="57931"/>
                </a:lnTo>
                <a:lnTo>
                  <a:pt x="162161" y="33541"/>
                </a:lnTo>
                <a:lnTo>
                  <a:pt x="205212" y="15364"/>
                </a:lnTo>
                <a:lnTo>
                  <a:pt x="251381" y="4020"/>
                </a:lnTo>
                <a:lnTo>
                  <a:pt x="300050" y="126"/>
                </a:lnTo>
                <a:lnTo>
                  <a:pt x="8340725" y="0"/>
                </a:lnTo>
                <a:lnTo>
                  <a:pt x="8389397" y="3927"/>
                </a:lnTo>
                <a:lnTo>
                  <a:pt x="8435564" y="15299"/>
                </a:lnTo>
                <a:lnTo>
                  <a:pt x="8478608" y="33497"/>
                </a:lnTo>
                <a:lnTo>
                  <a:pt x="8517913" y="57903"/>
                </a:lnTo>
                <a:lnTo>
                  <a:pt x="8552862" y="87899"/>
                </a:lnTo>
                <a:lnTo>
                  <a:pt x="8582839" y="122867"/>
                </a:lnTo>
                <a:lnTo>
                  <a:pt x="8607228" y="162190"/>
                </a:lnTo>
                <a:lnTo>
                  <a:pt x="8625412" y="205248"/>
                </a:lnTo>
                <a:lnTo>
                  <a:pt x="8636774" y="251424"/>
                </a:lnTo>
                <a:lnTo>
                  <a:pt x="8640699" y="300100"/>
                </a:lnTo>
                <a:lnTo>
                  <a:pt x="8640826" y="1500238"/>
                </a:lnTo>
                <a:lnTo>
                  <a:pt x="8636774" y="1548907"/>
                </a:lnTo>
                <a:lnTo>
                  <a:pt x="8625412" y="1595076"/>
                </a:lnTo>
                <a:lnTo>
                  <a:pt x="8607228" y="1638127"/>
                </a:lnTo>
                <a:lnTo>
                  <a:pt x="8582839" y="1677442"/>
                </a:lnTo>
                <a:lnTo>
                  <a:pt x="8552862" y="1712404"/>
                </a:lnTo>
                <a:lnTo>
                  <a:pt x="8517913" y="1742395"/>
                </a:lnTo>
                <a:lnTo>
                  <a:pt x="8478608" y="1766796"/>
                </a:lnTo>
                <a:lnTo>
                  <a:pt x="8435564" y="1784991"/>
                </a:lnTo>
                <a:lnTo>
                  <a:pt x="8389397" y="1796361"/>
                </a:lnTo>
                <a:lnTo>
                  <a:pt x="8340725" y="1800288"/>
                </a:lnTo>
                <a:lnTo>
                  <a:pt x="300050" y="1800288"/>
                </a:lnTo>
                <a:lnTo>
                  <a:pt x="251381" y="1796361"/>
                </a:lnTo>
                <a:lnTo>
                  <a:pt x="205212" y="1784991"/>
                </a:lnTo>
                <a:lnTo>
                  <a:pt x="162161" y="1766796"/>
                </a:lnTo>
                <a:lnTo>
                  <a:pt x="122845" y="1742395"/>
                </a:lnTo>
                <a:lnTo>
                  <a:pt x="87883" y="1712404"/>
                </a:lnTo>
                <a:lnTo>
                  <a:pt x="57893" y="1677442"/>
                </a:lnTo>
                <a:lnTo>
                  <a:pt x="33491" y="1638127"/>
                </a:lnTo>
                <a:lnTo>
                  <a:pt x="15297" y="1595076"/>
                </a:lnTo>
                <a:lnTo>
                  <a:pt x="3927" y="1548907"/>
                </a:lnTo>
                <a:lnTo>
                  <a:pt x="0" y="1500238"/>
                </a:lnTo>
                <a:lnTo>
                  <a:pt x="0" y="30010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7267" y="5603747"/>
            <a:ext cx="2520695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9532" y="5603747"/>
            <a:ext cx="493775" cy="499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4876" y="5603747"/>
            <a:ext cx="493775" cy="49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5383" y="4599178"/>
            <a:ext cx="32111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  <a:tab pos="1640205" algn="l"/>
              </a:tabLst>
            </a:pPr>
            <a:r>
              <a:rPr sz="2400" spc="-3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сли	же	ин</a:t>
            </a:r>
            <a:r>
              <a:rPr sz="2400" spc="-25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ерфейс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8470" y="4599178"/>
            <a:ext cx="43980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2914" algn="l"/>
                <a:tab pos="3330575" algn="l"/>
              </a:tabLst>
            </a:pPr>
            <a:r>
              <a:rPr sz="2400" spc="-5" dirty="0">
                <a:latin typeface="Arial"/>
                <a:cs typeface="Arial"/>
              </a:rPr>
              <a:t>ре</a:t>
            </a:r>
            <a:r>
              <a:rPr sz="2400" spc="-15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ли</a:t>
            </a:r>
            <a:r>
              <a:rPr sz="2400" spc="-25" dirty="0">
                <a:latin typeface="Arial"/>
                <a:cs typeface="Arial"/>
              </a:rPr>
              <a:t>зу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т	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</a:t>
            </a:r>
            <a:r>
              <a:rPr sz="2400" spc="-55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чу	</a:t>
            </a:r>
            <a:r>
              <a:rPr sz="2400" spc="-5" dirty="0">
                <a:latin typeface="Arial"/>
                <a:cs typeface="Arial"/>
              </a:rPr>
              <a:t>да</a:t>
            </a:r>
            <a:r>
              <a:rPr sz="2400" spc="-20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н</a:t>
            </a:r>
            <a:r>
              <a:rPr sz="2400" spc="5" dirty="0">
                <a:latin typeface="Arial"/>
                <a:cs typeface="Arial"/>
              </a:rPr>
              <a:t>ы</a:t>
            </a:r>
            <a:r>
              <a:rPr sz="2400" dirty="0">
                <a:latin typeface="Arial"/>
                <a:cs typeface="Arial"/>
              </a:rPr>
              <a:t>х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327" y="4964938"/>
            <a:ext cx="83115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только </a:t>
            </a:r>
            <a:r>
              <a:rPr sz="2400" spc="-5" dirty="0">
                <a:latin typeface="Arial"/>
                <a:cs typeface="Arial"/>
              </a:rPr>
              <a:t>в </a:t>
            </a:r>
            <a:r>
              <a:rPr sz="2400" spc="-15" dirty="0">
                <a:latin typeface="Arial"/>
                <a:cs typeface="Arial"/>
              </a:rPr>
              <a:t>одном </a:t>
            </a:r>
            <a:r>
              <a:rPr sz="2400" spc="-10" dirty="0">
                <a:latin typeface="Arial"/>
                <a:cs typeface="Arial"/>
              </a:rPr>
              <a:t>направлении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движение </a:t>
            </a:r>
            <a:r>
              <a:rPr sz="2400" spc="-10" dirty="0">
                <a:latin typeface="Arial"/>
                <a:cs typeface="Arial"/>
              </a:rPr>
              <a:t>потока </a:t>
            </a:r>
            <a:r>
              <a:rPr sz="2400" dirty="0">
                <a:latin typeface="Arial"/>
                <a:cs typeface="Arial"/>
              </a:rPr>
              <a:t>данных </a:t>
            </a:r>
            <a:r>
              <a:rPr sz="2400" spc="-5" dirty="0">
                <a:latin typeface="Arial"/>
                <a:cs typeface="Arial"/>
              </a:rPr>
              <a:t>в  </a:t>
            </a:r>
            <a:r>
              <a:rPr sz="2400" spc="-10" dirty="0">
                <a:latin typeface="Arial"/>
                <a:cs typeface="Arial"/>
              </a:rPr>
              <a:t>противоположном направлении невозможно, </a:t>
            </a:r>
            <a:r>
              <a:rPr sz="2400" dirty="0">
                <a:latin typeface="Arial"/>
                <a:cs typeface="Arial"/>
              </a:rPr>
              <a:t>такой  </a:t>
            </a:r>
            <a:r>
              <a:rPr sz="2400" spc="-5" dirty="0">
                <a:latin typeface="Arial"/>
                <a:cs typeface="Arial"/>
              </a:rPr>
              <a:t>интерфейс </a:t>
            </a:r>
            <a:r>
              <a:rPr sz="2400" spc="-20" dirty="0">
                <a:latin typeface="Arial"/>
                <a:cs typeface="Arial"/>
              </a:rPr>
              <a:t>называют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симплексным</a:t>
            </a:r>
            <a:r>
              <a:rPr sz="2400" b="1" spc="-10" dirty="0">
                <a:solidFill>
                  <a:srgbClr val="6633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560" y="1019302"/>
            <a:ext cx="29800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9889" algn="l"/>
              </a:tabLst>
            </a:pPr>
            <a:r>
              <a:rPr sz="2400" b="0" dirty="0">
                <a:latin typeface="Arial"/>
                <a:cs typeface="Arial"/>
              </a:rPr>
              <a:t>В</a:t>
            </a:r>
            <a:r>
              <a:rPr sz="2400" b="0" spc="-10" dirty="0">
                <a:latin typeface="Arial"/>
                <a:cs typeface="Arial"/>
              </a:rPr>
              <a:t>а</a:t>
            </a:r>
            <a:r>
              <a:rPr sz="2400" b="0" dirty="0">
                <a:latin typeface="Arial"/>
                <a:cs typeface="Arial"/>
              </a:rPr>
              <a:t>жн</a:t>
            </a:r>
            <a:r>
              <a:rPr sz="2400" b="0" spc="-10" dirty="0">
                <a:latin typeface="Arial"/>
                <a:cs typeface="Arial"/>
              </a:rPr>
              <a:t>о</a:t>
            </a:r>
            <a:r>
              <a:rPr sz="2400" b="0" dirty="0">
                <a:latin typeface="Arial"/>
                <a:cs typeface="Arial"/>
              </a:rPr>
              <a:t>е	зн</a:t>
            </a:r>
            <a:r>
              <a:rPr sz="2400" b="0" spc="-60" dirty="0">
                <a:latin typeface="Arial"/>
                <a:cs typeface="Arial"/>
              </a:rPr>
              <a:t>а</a:t>
            </a:r>
            <a:r>
              <a:rPr sz="2400" b="0" dirty="0">
                <a:latin typeface="Arial"/>
                <a:cs typeface="Arial"/>
              </a:rPr>
              <a:t>ч</a:t>
            </a:r>
            <a:r>
              <a:rPr sz="2400" b="0" spc="-10" dirty="0">
                <a:latin typeface="Arial"/>
                <a:cs typeface="Arial"/>
              </a:rPr>
              <a:t>е</a:t>
            </a:r>
            <a:r>
              <a:rPr sz="2400" b="0" dirty="0">
                <a:latin typeface="Arial"/>
                <a:cs typeface="Arial"/>
              </a:rPr>
              <a:t>ние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6283" y="1019302"/>
            <a:ext cx="23126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6535" algn="l"/>
              </a:tabLst>
            </a:pPr>
            <a:r>
              <a:rPr sz="2400" spc="-15" dirty="0">
                <a:latin typeface="Arial"/>
                <a:cs typeface="Arial"/>
              </a:rPr>
              <a:t>и</a:t>
            </a:r>
            <a:r>
              <a:rPr sz="2400" dirty="0">
                <a:latin typeface="Arial"/>
                <a:cs typeface="Arial"/>
              </a:rPr>
              <a:t>ме</a:t>
            </a:r>
            <a:r>
              <a:rPr sz="2400" spc="-55" dirty="0">
                <a:latin typeface="Arial"/>
                <a:cs typeface="Arial"/>
              </a:rPr>
              <a:t>ю</a:t>
            </a:r>
            <a:r>
              <a:rPr sz="2400" dirty="0">
                <a:latin typeface="Arial"/>
                <a:cs typeface="Arial"/>
              </a:rPr>
              <a:t>т	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а</a:t>
            </a:r>
            <a:r>
              <a:rPr sz="2400" spc="-15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же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6797" y="1019302"/>
            <a:ext cx="16681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следующие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1385061"/>
            <a:ext cx="659320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технические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характеристики</a:t>
            </a:r>
            <a:r>
              <a:rPr sz="2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интерфейсов:</a:t>
            </a:r>
            <a:endParaRPr sz="2400">
              <a:latin typeface="Arial"/>
              <a:cs typeface="Arial"/>
            </a:endParaRPr>
          </a:p>
          <a:p>
            <a:pPr marL="12700" marR="20955" indent="448309">
              <a:lnSpc>
                <a:spcPct val="100000"/>
              </a:lnSpc>
              <a:tabLst>
                <a:tab pos="1780539" algn="l"/>
                <a:tab pos="2705735" algn="l"/>
                <a:tab pos="4036695" algn="l"/>
                <a:tab pos="5012055" algn="l"/>
                <a:tab pos="6351905" algn="l"/>
              </a:tabLst>
            </a:pPr>
            <a:r>
              <a:rPr sz="2400" dirty="0">
                <a:latin typeface="Arial"/>
                <a:cs typeface="Arial"/>
              </a:rPr>
              <a:t>-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в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мест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и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мость	</a:t>
            </a:r>
            <a:r>
              <a:rPr sz="2400" dirty="0">
                <a:latin typeface="Arial"/>
                <a:cs typeface="Arial"/>
              </a:rPr>
              <a:t>(ма</a:t>
            </a:r>
            <a:r>
              <a:rPr sz="2400" spc="20" dirty="0">
                <a:latin typeface="Arial"/>
                <a:cs typeface="Arial"/>
              </a:rPr>
              <a:t>к</a:t>
            </a:r>
            <a:r>
              <a:rPr sz="2400" dirty="0">
                <a:latin typeface="Arial"/>
                <a:cs typeface="Arial"/>
              </a:rPr>
              <a:t>сима</a:t>
            </a:r>
            <a:r>
              <a:rPr sz="2400" spc="5" dirty="0">
                <a:latin typeface="Arial"/>
                <a:cs typeface="Arial"/>
              </a:rPr>
              <a:t>л</a:t>
            </a:r>
            <a:r>
              <a:rPr sz="2400" spc="-5" dirty="0">
                <a:latin typeface="Arial"/>
                <a:cs typeface="Arial"/>
              </a:rPr>
              <a:t>ь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во</a:t>
            </a:r>
            <a:r>
              <a:rPr sz="2400" dirty="0">
                <a:latin typeface="Arial"/>
                <a:cs typeface="Arial"/>
              </a:rPr>
              <a:t>з</a:t>
            </a:r>
            <a:r>
              <a:rPr sz="2400" spc="5" dirty="0">
                <a:latin typeface="Arial"/>
                <a:cs typeface="Arial"/>
              </a:rPr>
              <a:t>м</a:t>
            </a:r>
            <a:r>
              <a:rPr sz="2400" spc="-3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жное  абонентов,	</a:t>
            </a:r>
            <a:r>
              <a:rPr sz="2400" spc="-10" dirty="0">
                <a:latin typeface="Arial"/>
                <a:cs typeface="Arial"/>
              </a:rPr>
              <a:t>одновременно	подключаемых	</a:t>
            </a:r>
            <a:r>
              <a:rPr sz="2400" dirty="0">
                <a:latin typeface="Arial"/>
                <a:cs typeface="Arial"/>
              </a:rPr>
              <a:t>к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7445" y="1750821"/>
            <a:ext cx="181800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</a:pP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15" dirty="0">
                <a:latin typeface="Arial"/>
                <a:cs typeface="Arial"/>
              </a:rPr>
              <a:t>л</a:t>
            </a:r>
            <a:r>
              <a:rPr sz="2400" dirty="0">
                <a:latin typeface="Arial"/>
                <a:cs typeface="Arial"/>
              </a:rPr>
              <a:t>ичест</a:t>
            </a:r>
            <a:r>
              <a:rPr sz="2400" spc="-2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о  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т</a:t>
            </a:r>
            <a:r>
              <a:rPr sz="2400" spc="-15" dirty="0">
                <a:latin typeface="Arial"/>
                <a:cs typeface="Arial"/>
              </a:rPr>
              <a:t>р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л</a:t>
            </a:r>
            <a:r>
              <a:rPr sz="2400" dirty="0">
                <a:latin typeface="Arial"/>
                <a:cs typeface="Arial"/>
              </a:rPr>
              <a:t>л</a:t>
            </a:r>
            <a:r>
              <a:rPr sz="2400" spc="-5" dirty="0">
                <a:latin typeface="Arial"/>
                <a:cs typeface="Arial"/>
              </a:rPr>
              <a:t>е</a:t>
            </a:r>
            <a:r>
              <a:rPr sz="2400" spc="-35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у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2482596"/>
            <a:ext cx="4640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интерфейса </a:t>
            </a:r>
            <a:r>
              <a:rPr sz="2400" spc="-30" dirty="0">
                <a:latin typeface="Arial"/>
                <a:cs typeface="Arial"/>
              </a:rPr>
              <a:t>без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расширителей);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560" y="2848355"/>
            <a:ext cx="64128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415" algn="l"/>
                <a:tab pos="2289810" algn="l"/>
                <a:tab pos="4350385" algn="l"/>
                <a:tab pos="5153660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п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р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о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п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у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скная	сп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о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с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обность	или	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с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к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ор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о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сть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1597" y="2848355"/>
            <a:ext cx="13633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п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е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р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е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д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а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чи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9558" y="3214115"/>
            <a:ext cx="24460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1870" algn="l"/>
              </a:tabLst>
            </a:pPr>
            <a:r>
              <a:rPr sz="2400" spc="-25" dirty="0">
                <a:latin typeface="Arial"/>
                <a:cs typeface="Arial"/>
              </a:rPr>
              <a:t>у</a:t>
            </a:r>
            <a:r>
              <a:rPr sz="2400" spc="-15" dirty="0">
                <a:latin typeface="Arial"/>
                <a:cs typeface="Arial"/>
              </a:rPr>
              <a:t>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spc="-5" dirty="0">
                <a:latin typeface="Arial"/>
                <a:cs typeface="Arial"/>
              </a:rPr>
              <a:t>а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60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ления	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0" y="3214115"/>
            <a:ext cx="67779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245360" algn="l"/>
                <a:tab pos="2362835" algn="l"/>
                <a:tab pos="3251200" algn="l"/>
                <a:tab pos="3641725" algn="l"/>
                <a:tab pos="4390390" algn="l"/>
                <a:tab pos="4981575" algn="l"/>
              </a:tabLst>
            </a:pPr>
            <a:r>
              <a:rPr sz="2400" spc="-10" dirty="0">
                <a:latin typeface="Arial"/>
                <a:cs typeface="Arial"/>
              </a:rPr>
              <a:t>(длительность		выполнения	</a:t>
            </a:r>
            <a:r>
              <a:rPr sz="2400" spc="-5" dirty="0">
                <a:latin typeface="Arial"/>
                <a:cs typeface="Arial"/>
              </a:rPr>
              <a:t>операций  р</a:t>
            </a:r>
            <a:r>
              <a:rPr sz="2400" spc="-35" dirty="0">
                <a:latin typeface="Arial"/>
                <a:cs typeface="Arial"/>
              </a:rPr>
              <a:t>а</a:t>
            </a:r>
            <a:r>
              <a:rPr sz="2400" spc="-50" dirty="0">
                <a:latin typeface="Arial"/>
                <a:cs typeface="Arial"/>
              </a:rPr>
              <a:t>з</a:t>
            </a:r>
            <a:r>
              <a:rPr sz="2400" spc="-5" dirty="0">
                <a:latin typeface="Arial"/>
                <a:cs typeface="Arial"/>
              </a:rPr>
              <a:t>ъ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дин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ния	</a:t>
            </a:r>
            <a:r>
              <a:rPr sz="2400" spc="-5" dirty="0">
                <a:latin typeface="Arial"/>
                <a:cs typeface="Arial"/>
              </a:rPr>
              <a:t>с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язи	и	</a:t>
            </a:r>
            <a:r>
              <a:rPr sz="2400" spc="-15" dirty="0">
                <a:latin typeface="Arial"/>
                <a:cs typeface="Arial"/>
              </a:rPr>
              <a:t>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нь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с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ме</a:t>
            </a:r>
            <a:r>
              <a:rPr sz="2400" spc="-15" dirty="0">
                <a:latin typeface="Arial"/>
                <a:cs typeface="Arial"/>
              </a:rPr>
              <a:t>щ</a:t>
            </a:r>
            <a:r>
              <a:rPr sz="2400" spc="-5" dirty="0">
                <a:latin typeface="Arial"/>
                <a:cs typeface="Arial"/>
              </a:rPr>
              <a:t>е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dirty="0">
                <a:latin typeface="Arial"/>
                <a:cs typeface="Arial"/>
              </a:rPr>
              <a:t>ия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3769" y="3579876"/>
            <a:ext cx="1508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25" dirty="0">
                <a:latin typeface="Arial"/>
                <a:cs typeface="Arial"/>
              </a:rPr>
              <a:t>ц</a:t>
            </a:r>
            <a:r>
              <a:rPr sz="2400" spc="-5" dirty="0">
                <a:latin typeface="Arial"/>
                <a:cs typeface="Arial"/>
              </a:rPr>
              <a:t>ес</a:t>
            </a:r>
            <a:r>
              <a:rPr sz="2400" spc="5" dirty="0">
                <a:latin typeface="Arial"/>
                <a:cs typeface="Arial"/>
              </a:rPr>
              <a:t>с</a:t>
            </a:r>
            <a:r>
              <a:rPr sz="2400" spc="-5" dirty="0">
                <a:latin typeface="Arial"/>
                <a:cs typeface="Arial"/>
              </a:rPr>
              <a:t>ов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00" y="3945890"/>
            <a:ext cx="555942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передачи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данных);</a:t>
            </a:r>
            <a:endParaRPr sz="2400">
              <a:latin typeface="Arial"/>
              <a:cs typeface="Arial"/>
            </a:endParaRPr>
          </a:p>
          <a:p>
            <a:pPr marL="645160" indent="-184150">
              <a:lnSpc>
                <a:spcPct val="100000"/>
              </a:lnSpc>
              <a:buClr>
                <a:srgbClr val="000000"/>
              </a:buClr>
              <a:buChar char="-"/>
              <a:tabLst>
                <a:tab pos="64579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максимальная длина линии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связи;</a:t>
            </a:r>
            <a:endParaRPr sz="2400">
              <a:latin typeface="Arial"/>
              <a:cs typeface="Arial"/>
            </a:endParaRPr>
          </a:p>
          <a:p>
            <a:pPr marL="645160" indent="-184150">
              <a:lnSpc>
                <a:spcPct val="100000"/>
              </a:lnSpc>
              <a:buClr>
                <a:srgbClr val="000000"/>
              </a:buClr>
              <a:buChar char="-"/>
              <a:tabLst>
                <a:tab pos="645795" algn="l"/>
              </a:tabLst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разрядность;</a:t>
            </a:r>
            <a:endParaRPr sz="2400">
              <a:latin typeface="Arial"/>
              <a:cs typeface="Arial"/>
            </a:endParaRPr>
          </a:p>
          <a:p>
            <a:pPr marL="645160" indent="-184150">
              <a:lnSpc>
                <a:spcPct val="100000"/>
              </a:lnSpc>
              <a:buClr>
                <a:srgbClr val="000000"/>
              </a:buClr>
              <a:buChar char="-"/>
              <a:tabLst>
                <a:tab pos="645795" algn="l"/>
              </a:tabLst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топология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соединения.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383" y="2807207"/>
            <a:ext cx="7897368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88692" y="3416808"/>
            <a:ext cx="4349496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0676" y="3416808"/>
            <a:ext cx="809244" cy="819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847" y="2956305"/>
            <a:ext cx="7110730" cy="122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-5" dirty="0">
                <a:solidFill>
                  <a:srgbClr val="333399"/>
                </a:solidFill>
                <a:latin typeface="Arial"/>
                <a:cs typeface="Arial"/>
              </a:rPr>
              <a:t>«Стандартизация в</a:t>
            </a:r>
            <a:r>
              <a:rPr sz="40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99"/>
                </a:solidFill>
                <a:latin typeface="Arial"/>
                <a:cs typeface="Arial"/>
              </a:rPr>
              <a:t>области</a:t>
            </a:r>
            <a:endParaRPr sz="4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4000" b="1" spc="-5" dirty="0">
                <a:solidFill>
                  <a:srgbClr val="333399"/>
                </a:solidFill>
                <a:latin typeface="Arial"/>
                <a:cs typeface="Arial"/>
              </a:rPr>
              <a:t>интерфейсов»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359028"/>
            <a:ext cx="604393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Классификация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основных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интерфейсов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ПК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357" y="1773301"/>
            <a:ext cx="8943975" cy="4176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806" y="3716273"/>
            <a:ext cx="2376805" cy="504825"/>
          </a:xfrm>
          <a:custGeom>
            <a:avLst/>
            <a:gdLst/>
            <a:ahLst/>
            <a:cxnLst/>
            <a:rect l="l" t="t" r="r" b="b"/>
            <a:pathLst>
              <a:path w="2376805" h="504825">
                <a:moveTo>
                  <a:pt x="0" y="504825"/>
                </a:moveTo>
                <a:lnTo>
                  <a:pt x="2376424" y="504825"/>
                </a:lnTo>
                <a:lnTo>
                  <a:pt x="2376424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7933" y="3124263"/>
            <a:ext cx="2374900" cy="503555"/>
          </a:xfrm>
          <a:custGeom>
            <a:avLst/>
            <a:gdLst/>
            <a:ahLst/>
            <a:cxnLst/>
            <a:rect l="l" t="t" r="r" b="b"/>
            <a:pathLst>
              <a:path w="2374900" h="503554">
                <a:moveTo>
                  <a:pt x="0" y="503237"/>
                </a:moveTo>
                <a:lnTo>
                  <a:pt x="2374900" y="503237"/>
                </a:lnTo>
                <a:lnTo>
                  <a:pt x="2374900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7933" y="3716273"/>
            <a:ext cx="2374900" cy="504825"/>
          </a:xfrm>
          <a:custGeom>
            <a:avLst/>
            <a:gdLst/>
            <a:ahLst/>
            <a:cxnLst/>
            <a:rect l="l" t="t" r="r" b="b"/>
            <a:pathLst>
              <a:path w="2374900" h="504825">
                <a:moveTo>
                  <a:pt x="0" y="504825"/>
                </a:moveTo>
                <a:lnTo>
                  <a:pt x="2374900" y="504825"/>
                </a:lnTo>
                <a:lnTo>
                  <a:pt x="23749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7933" y="4365625"/>
            <a:ext cx="2374900" cy="431800"/>
          </a:xfrm>
          <a:custGeom>
            <a:avLst/>
            <a:gdLst/>
            <a:ahLst/>
            <a:cxnLst/>
            <a:rect l="l" t="t" r="r" b="b"/>
            <a:pathLst>
              <a:path w="2374900" h="431800">
                <a:moveTo>
                  <a:pt x="0" y="431800"/>
                </a:moveTo>
                <a:lnTo>
                  <a:pt x="2374900" y="431800"/>
                </a:lnTo>
                <a:lnTo>
                  <a:pt x="23749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9932" y="4941951"/>
            <a:ext cx="2374900" cy="431800"/>
          </a:xfrm>
          <a:custGeom>
            <a:avLst/>
            <a:gdLst/>
            <a:ahLst/>
            <a:cxnLst/>
            <a:rect l="l" t="t" r="r" b="b"/>
            <a:pathLst>
              <a:path w="2374900" h="431800">
                <a:moveTo>
                  <a:pt x="0" y="431800"/>
                </a:moveTo>
                <a:lnTo>
                  <a:pt x="2374900" y="431800"/>
                </a:lnTo>
                <a:lnTo>
                  <a:pt x="23749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9932" y="5505450"/>
            <a:ext cx="2374900" cy="431800"/>
          </a:xfrm>
          <a:custGeom>
            <a:avLst/>
            <a:gdLst/>
            <a:ahLst/>
            <a:cxnLst/>
            <a:rect l="l" t="t" r="r" b="b"/>
            <a:pathLst>
              <a:path w="2374900" h="431800">
                <a:moveTo>
                  <a:pt x="0" y="431800"/>
                </a:moveTo>
                <a:lnTo>
                  <a:pt x="2374900" y="431800"/>
                </a:lnTo>
                <a:lnTo>
                  <a:pt x="23749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806" y="4359275"/>
            <a:ext cx="2376805" cy="431800"/>
          </a:xfrm>
          <a:custGeom>
            <a:avLst/>
            <a:gdLst/>
            <a:ahLst/>
            <a:cxnLst/>
            <a:rect l="l" t="t" r="r" b="b"/>
            <a:pathLst>
              <a:path w="2376805" h="431800">
                <a:moveTo>
                  <a:pt x="0" y="431800"/>
                </a:moveTo>
                <a:lnTo>
                  <a:pt x="2376424" y="431800"/>
                </a:lnTo>
                <a:lnTo>
                  <a:pt x="2376424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19" y="5505450"/>
            <a:ext cx="2376805" cy="431800"/>
          </a:xfrm>
          <a:custGeom>
            <a:avLst/>
            <a:gdLst/>
            <a:ahLst/>
            <a:cxnLst/>
            <a:rect l="l" t="t" r="r" b="b"/>
            <a:pathLst>
              <a:path w="2376805" h="431800">
                <a:moveTo>
                  <a:pt x="0" y="431800"/>
                </a:moveTo>
                <a:lnTo>
                  <a:pt x="2376551" y="431800"/>
                </a:lnTo>
                <a:lnTo>
                  <a:pt x="2376551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7306" y="3778186"/>
            <a:ext cx="2376805" cy="433705"/>
          </a:xfrm>
          <a:custGeom>
            <a:avLst/>
            <a:gdLst/>
            <a:ahLst/>
            <a:cxnLst/>
            <a:rect l="l" t="t" r="r" b="b"/>
            <a:pathLst>
              <a:path w="2376804" h="433704">
                <a:moveTo>
                  <a:pt x="0" y="433387"/>
                </a:moveTo>
                <a:lnTo>
                  <a:pt x="2376424" y="433387"/>
                </a:lnTo>
                <a:lnTo>
                  <a:pt x="2376424" y="0"/>
                </a:lnTo>
                <a:lnTo>
                  <a:pt x="0" y="0"/>
                </a:lnTo>
                <a:lnTo>
                  <a:pt x="0" y="433387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0006" y="4370323"/>
            <a:ext cx="2376805" cy="431800"/>
          </a:xfrm>
          <a:custGeom>
            <a:avLst/>
            <a:gdLst/>
            <a:ahLst/>
            <a:cxnLst/>
            <a:rect l="l" t="t" r="r" b="b"/>
            <a:pathLst>
              <a:path w="2376804" h="431800">
                <a:moveTo>
                  <a:pt x="0" y="431800"/>
                </a:moveTo>
                <a:lnTo>
                  <a:pt x="2376424" y="431800"/>
                </a:lnTo>
                <a:lnTo>
                  <a:pt x="2376424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7306" y="4941951"/>
            <a:ext cx="2376805" cy="431800"/>
          </a:xfrm>
          <a:custGeom>
            <a:avLst/>
            <a:gdLst/>
            <a:ahLst/>
            <a:cxnLst/>
            <a:rect l="l" t="t" r="r" b="b"/>
            <a:pathLst>
              <a:path w="2376804" h="431800">
                <a:moveTo>
                  <a:pt x="0" y="431800"/>
                </a:moveTo>
                <a:lnTo>
                  <a:pt x="2376424" y="431800"/>
                </a:lnTo>
                <a:lnTo>
                  <a:pt x="2376424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7306" y="5505450"/>
            <a:ext cx="2376805" cy="431800"/>
          </a:xfrm>
          <a:custGeom>
            <a:avLst/>
            <a:gdLst/>
            <a:ahLst/>
            <a:cxnLst/>
            <a:rect l="l" t="t" r="r" b="b"/>
            <a:pathLst>
              <a:path w="2376804" h="431800">
                <a:moveTo>
                  <a:pt x="0" y="431800"/>
                </a:moveTo>
                <a:lnTo>
                  <a:pt x="2376424" y="431800"/>
                </a:lnTo>
                <a:lnTo>
                  <a:pt x="2376424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762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32917"/>
            <a:ext cx="333184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tabLst>
                <a:tab pos="1373505" algn="l"/>
                <a:tab pos="1936114" algn="l"/>
                <a:tab pos="2809240" algn="l"/>
              </a:tabLst>
            </a:pP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Ш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ин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об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ра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з</a:t>
            </a:r>
            <a:r>
              <a:rPr sz="2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т 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линий,	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каждая	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из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8686" y="232917"/>
            <a:ext cx="141478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0685">
              <a:lnSpc>
                <a:spcPct val="100000"/>
              </a:lnSpc>
            </a:pP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набор  </a:t>
            </a: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ы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х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621" y="232917"/>
            <a:ext cx="353123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tabLst>
                <a:tab pos="1705610" algn="l"/>
              </a:tabLst>
            </a:pP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к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ни</a:t>
            </a: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к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ци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нн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ы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х 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п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с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о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н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	п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е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д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8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ь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1086739"/>
            <a:ext cx="8552815" cy="566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</a:pP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сигналы,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представляющие двоичные цифры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 и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0.  </a:t>
            </a:r>
            <a:r>
              <a:rPr sz="2800" spc="5" dirty="0">
                <a:latin typeface="Times New Roman"/>
                <a:cs typeface="Times New Roman"/>
              </a:rPr>
              <a:t>По </a:t>
            </a:r>
            <a:r>
              <a:rPr sz="2800" spc="10" dirty="0">
                <a:latin typeface="Times New Roman"/>
                <a:cs typeface="Times New Roman"/>
              </a:rPr>
              <a:t>линии </a:t>
            </a:r>
            <a:r>
              <a:rPr sz="2800" spc="-10" dirty="0">
                <a:latin typeface="Times New Roman"/>
                <a:cs typeface="Times New Roman"/>
              </a:rPr>
              <a:t>может </a:t>
            </a:r>
            <a:r>
              <a:rPr sz="2800" spc="10" dirty="0">
                <a:latin typeface="Times New Roman"/>
                <a:cs typeface="Times New Roman"/>
              </a:rPr>
              <a:t>пе­ресылаться </a:t>
            </a:r>
            <a:r>
              <a:rPr sz="2800" spc="15" dirty="0">
                <a:latin typeface="Times New Roman"/>
                <a:cs typeface="Times New Roman"/>
              </a:rPr>
              <a:t>развернутая </a:t>
            </a:r>
            <a:r>
              <a:rPr sz="2800" spc="-20" dirty="0">
                <a:latin typeface="Times New Roman"/>
                <a:cs typeface="Times New Roman"/>
              </a:rPr>
              <a:t>во  </a:t>
            </a:r>
            <a:r>
              <a:rPr sz="2800" spc="10" dirty="0">
                <a:latin typeface="Times New Roman"/>
                <a:cs typeface="Times New Roman"/>
              </a:rPr>
              <a:t>времени </a:t>
            </a:r>
            <a:r>
              <a:rPr sz="2800" spc="15" dirty="0">
                <a:latin typeface="Times New Roman"/>
                <a:cs typeface="Times New Roman"/>
              </a:rPr>
              <a:t>последовательность </a:t>
            </a:r>
            <a:r>
              <a:rPr sz="2800" spc="20" dirty="0">
                <a:latin typeface="Times New Roman"/>
                <a:cs typeface="Times New Roman"/>
              </a:rPr>
              <a:t>таких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сигналов.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7620" indent="457200" algn="just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При </a:t>
            </a:r>
            <a:r>
              <a:rPr sz="2800" spc="5" dirty="0">
                <a:latin typeface="Times New Roman"/>
                <a:cs typeface="Times New Roman"/>
              </a:rPr>
              <a:t>со­вместном </a:t>
            </a:r>
            <a:r>
              <a:rPr sz="2800" dirty="0">
                <a:latin typeface="Times New Roman"/>
                <a:cs typeface="Times New Roman"/>
              </a:rPr>
              <a:t>использовании </a:t>
            </a:r>
            <a:r>
              <a:rPr sz="2800" spc="-20" dirty="0">
                <a:latin typeface="Times New Roman"/>
                <a:cs typeface="Times New Roman"/>
              </a:rPr>
              <a:t>несколько </a:t>
            </a:r>
            <a:r>
              <a:rPr sz="2800" spc="5" dirty="0">
                <a:latin typeface="Times New Roman"/>
                <a:cs typeface="Times New Roman"/>
              </a:rPr>
              <a:t>линий  могут обеспечить </a:t>
            </a:r>
            <a:r>
              <a:rPr sz="2800" dirty="0">
                <a:latin typeface="Times New Roman"/>
                <a:cs typeface="Times New Roman"/>
              </a:rPr>
              <a:t>одновременную </a:t>
            </a:r>
            <a:r>
              <a:rPr sz="2800" spc="30" dirty="0">
                <a:latin typeface="Times New Roman"/>
                <a:cs typeface="Times New Roman"/>
              </a:rPr>
              <a:t>(па­раллельную)  </a:t>
            </a:r>
            <a:r>
              <a:rPr sz="2800" spc="15" dirty="0">
                <a:latin typeface="Times New Roman"/>
                <a:cs typeface="Times New Roman"/>
              </a:rPr>
              <a:t>передачу </a:t>
            </a:r>
            <a:r>
              <a:rPr sz="2800" spc="35" dirty="0">
                <a:latin typeface="Times New Roman"/>
                <a:cs typeface="Times New Roman"/>
              </a:rPr>
              <a:t>двоичных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чисел.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2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Физически 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линии 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шины 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реализуются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в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виде </a:t>
            </a:r>
            <a:r>
              <a:rPr sz="2800" b="1" spc="7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отдельных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проводников,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как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полоски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проводящего 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материала на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монтажной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плате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либо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как 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алюминиевые или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медные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проводящие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дорожки 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на  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кристалле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микросхемы.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151" y="260604"/>
            <a:ext cx="8713470" cy="2320925"/>
          </a:xfrm>
          <a:custGeom>
            <a:avLst/>
            <a:gdLst/>
            <a:ahLst/>
            <a:cxnLst/>
            <a:rect l="l" t="t" r="r" b="b"/>
            <a:pathLst>
              <a:path w="8713470" h="2320925">
                <a:moveTo>
                  <a:pt x="0" y="384810"/>
                </a:moveTo>
                <a:lnTo>
                  <a:pt x="2997" y="336550"/>
                </a:lnTo>
                <a:lnTo>
                  <a:pt x="11750" y="290077"/>
                </a:lnTo>
                <a:lnTo>
                  <a:pt x="25896" y="245751"/>
                </a:lnTo>
                <a:lnTo>
                  <a:pt x="45077" y="203932"/>
                </a:lnTo>
                <a:lnTo>
                  <a:pt x="68930" y="164983"/>
                </a:lnTo>
                <a:lnTo>
                  <a:pt x="97096" y="129263"/>
                </a:lnTo>
                <a:lnTo>
                  <a:pt x="129214" y="97135"/>
                </a:lnTo>
                <a:lnTo>
                  <a:pt x="164923" y="68959"/>
                </a:lnTo>
                <a:lnTo>
                  <a:pt x="203863" y="45097"/>
                </a:lnTo>
                <a:lnTo>
                  <a:pt x="245674" y="25908"/>
                </a:lnTo>
                <a:lnTo>
                  <a:pt x="289994" y="11755"/>
                </a:lnTo>
                <a:lnTo>
                  <a:pt x="336463" y="2999"/>
                </a:lnTo>
                <a:lnTo>
                  <a:pt x="384721" y="0"/>
                </a:lnTo>
                <a:lnTo>
                  <a:pt x="1452168" y="0"/>
                </a:lnTo>
                <a:lnTo>
                  <a:pt x="3630345" y="0"/>
                </a:lnTo>
                <a:lnTo>
                  <a:pt x="8328202" y="0"/>
                </a:lnTo>
                <a:lnTo>
                  <a:pt x="8376461" y="2999"/>
                </a:lnTo>
                <a:lnTo>
                  <a:pt x="8422935" y="11755"/>
                </a:lnTo>
                <a:lnTo>
                  <a:pt x="8467261" y="25908"/>
                </a:lnTo>
                <a:lnTo>
                  <a:pt x="8509080" y="45097"/>
                </a:lnTo>
                <a:lnTo>
                  <a:pt x="8548029" y="68959"/>
                </a:lnTo>
                <a:lnTo>
                  <a:pt x="8583748" y="97135"/>
                </a:lnTo>
                <a:lnTo>
                  <a:pt x="8615877" y="129263"/>
                </a:lnTo>
                <a:lnTo>
                  <a:pt x="8644053" y="164983"/>
                </a:lnTo>
                <a:lnTo>
                  <a:pt x="8667915" y="203932"/>
                </a:lnTo>
                <a:lnTo>
                  <a:pt x="8687104" y="245751"/>
                </a:lnTo>
                <a:lnTo>
                  <a:pt x="8701257" y="290077"/>
                </a:lnTo>
                <a:lnTo>
                  <a:pt x="8710013" y="336550"/>
                </a:lnTo>
                <a:lnTo>
                  <a:pt x="8713012" y="384810"/>
                </a:lnTo>
                <a:lnTo>
                  <a:pt x="8713012" y="1346581"/>
                </a:lnTo>
                <a:lnTo>
                  <a:pt x="8713012" y="1923669"/>
                </a:lnTo>
                <a:lnTo>
                  <a:pt x="8710013" y="1971926"/>
                </a:lnTo>
                <a:lnTo>
                  <a:pt x="8701257" y="2018393"/>
                </a:lnTo>
                <a:lnTo>
                  <a:pt x="8687104" y="2062710"/>
                </a:lnTo>
                <a:lnTo>
                  <a:pt x="8667915" y="2104517"/>
                </a:lnTo>
                <a:lnTo>
                  <a:pt x="8644053" y="2143453"/>
                </a:lnTo>
                <a:lnTo>
                  <a:pt x="8615877" y="2179158"/>
                </a:lnTo>
                <a:lnTo>
                  <a:pt x="8583748" y="2211272"/>
                </a:lnTo>
                <a:lnTo>
                  <a:pt x="8548029" y="2239434"/>
                </a:lnTo>
                <a:lnTo>
                  <a:pt x="8509080" y="2263283"/>
                </a:lnTo>
                <a:lnTo>
                  <a:pt x="8467261" y="2282460"/>
                </a:lnTo>
                <a:lnTo>
                  <a:pt x="8422935" y="2296604"/>
                </a:lnTo>
                <a:lnTo>
                  <a:pt x="8376461" y="2305355"/>
                </a:lnTo>
                <a:lnTo>
                  <a:pt x="8328202" y="2308352"/>
                </a:lnTo>
                <a:lnTo>
                  <a:pt x="3630345" y="2308352"/>
                </a:lnTo>
                <a:lnTo>
                  <a:pt x="2531795" y="2320671"/>
                </a:lnTo>
                <a:lnTo>
                  <a:pt x="1452168" y="2308352"/>
                </a:lnTo>
                <a:lnTo>
                  <a:pt x="384721" y="2308352"/>
                </a:lnTo>
                <a:lnTo>
                  <a:pt x="336463" y="2305355"/>
                </a:lnTo>
                <a:lnTo>
                  <a:pt x="289994" y="2296604"/>
                </a:lnTo>
                <a:lnTo>
                  <a:pt x="245674" y="2282460"/>
                </a:lnTo>
                <a:lnTo>
                  <a:pt x="203863" y="2263283"/>
                </a:lnTo>
                <a:lnTo>
                  <a:pt x="164923" y="2239434"/>
                </a:lnTo>
                <a:lnTo>
                  <a:pt x="129214" y="2211272"/>
                </a:lnTo>
                <a:lnTo>
                  <a:pt x="97096" y="2179158"/>
                </a:lnTo>
                <a:lnTo>
                  <a:pt x="68930" y="2143453"/>
                </a:lnTo>
                <a:lnTo>
                  <a:pt x="45077" y="2104517"/>
                </a:lnTo>
                <a:lnTo>
                  <a:pt x="25896" y="2062710"/>
                </a:lnTo>
                <a:lnTo>
                  <a:pt x="11750" y="2018393"/>
                </a:lnTo>
                <a:lnTo>
                  <a:pt x="2997" y="1971926"/>
                </a:lnTo>
                <a:lnTo>
                  <a:pt x="0" y="1923669"/>
                </a:lnTo>
                <a:lnTo>
                  <a:pt x="0" y="1346581"/>
                </a:lnTo>
                <a:lnTo>
                  <a:pt x="0" y="38481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5947" y="311784"/>
            <a:ext cx="81083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  <a:tab pos="3992245" algn="l"/>
                <a:tab pos="6115685" algn="l"/>
              </a:tabLst>
            </a:pPr>
            <a:r>
              <a:rPr sz="2400" spc="-5" dirty="0">
                <a:solidFill>
                  <a:srgbClr val="663300"/>
                </a:solidFill>
              </a:rPr>
              <a:t>Системные	</a:t>
            </a:r>
            <a:r>
              <a:rPr sz="2400" spc="-10" dirty="0">
                <a:solidFill>
                  <a:srgbClr val="663300"/>
                </a:solidFill>
              </a:rPr>
              <a:t>интерфейсы	</a:t>
            </a:r>
            <a:r>
              <a:rPr sz="2400" b="0" spc="-5" dirty="0">
                <a:latin typeface="Arial"/>
                <a:cs typeface="Arial"/>
              </a:rPr>
              <a:t>(интерфейсы,	</a:t>
            </a:r>
            <a:r>
              <a:rPr sz="2400" b="0" spc="-10" dirty="0">
                <a:latin typeface="Arial"/>
                <a:cs typeface="Arial"/>
              </a:rPr>
              <a:t>связывающие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5472" y="677926"/>
            <a:ext cx="67265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5535" algn="l"/>
                <a:tab pos="3114040" algn="l"/>
                <a:tab pos="3860800" algn="l"/>
              </a:tabLst>
            </a:pPr>
            <a:r>
              <a:rPr sz="2400" spc="-5" dirty="0">
                <a:latin typeface="Arial"/>
                <a:cs typeface="Arial"/>
              </a:rPr>
              <a:t>части	</a:t>
            </a:r>
            <a:r>
              <a:rPr sz="2400" spc="-10" dirty="0">
                <a:latin typeface="Arial"/>
                <a:cs typeface="Arial"/>
              </a:rPr>
              <a:t>компьютера	</a:t>
            </a:r>
            <a:r>
              <a:rPr sz="2400" spc="15" dirty="0">
                <a:latin typeface="Arial"/>
                <a:cs typeface="Arial"/>
              </a:rPr>
              <a:t>как	</a:t>
            </a:r>
            <a:r>
              <a:rPr sz="2400" spc="-5" dirty="0">
                <a:latin typeface="Arial"/>
                <a:cs typeface="Arial"/>
              </a:rPr>
              <a:t>микропроцессорной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91" y="677926"/>
            <a:ext cx="154940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Arial"/>
                <a:cs typeface="Arial"/>
              </a:rPr>
              <a:t>о</a:t>
            </a:r>
            <a:r>
              <a:rPr sz="2400" spc="-8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д</a:t>
            </a:r>
            <a:r>
              <a:rPr sz="2400" spc="-8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льные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системы):</a:t>
            </a:r>
            <a:endParaRPr sz="2400">
              <a:latin typeface="Arial"/>
              <a:cs typeface="Arial"/>
            </a:endParaRPr>
          </a:p>
          <a:p>
            <a:pPr marL="645160" indent="-184785">
              <a:lnSpc>
                <a:spcPct val="100000"/>
              </a:lnSpc>
              <a:buChar char="-"/>
              <a:tabLst>
                <a:tab pos="645795" algn="l"/>
              </a:tabLst>
            </a:pPr>
            <a:r>
              <a:rPr sz="2400" spc="-5" dirty="0">
                <a:latin typeface="Arial"/>
                <a:cs typeface="Arial"/>
              </a:rPr>
              <a:t>PCI.</a:t>
            </a:r>
            <a:endParaRPr sz="2400">
              <a:latin typeface="Arial"/>
              <a:cs typeface="Arial"/>
            </a:endParaRPr>
          </a:p>
          <a:p>
            <a:pPr marL="628650" indent="-168275">
              <a:lnSpc>
                <a:spcPct val="100000"/>
              </a:lnSpc>
              <a:buChar char="-"/>
              <a:tabLst>
                <a:tab pos="629285" algn="l"/>
              </a:tabLst>
            </a:pPr>
            <a:r>
              <a:rPr sz="2400" spc="-80" dirty="0">
                <a:latin typeface="Arial"/>
                <a:cs typeface="Arial"/>
              </a:rPr>
              <a:t>AGP.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47" y="2141220"/>
            <a:ext cx="195198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PCI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1447" y="2933826"/>
            <a:ext cx="8713470" cy="3416300"/>
          </a:xfrm>
          <a:custGeom>
            <a:avLst/>
            <a:gdLst/>
            <a:ahLst/>
            <a:cxnLst/>
            <a:rect l="l" t="t" r="r" b="b"/>
            <a:pathLst>
              <a:path w="8713470" h="3416300">
                <a:moveTo>
                  <a:pt x="0" y="3416300"/>
                </a:moveTo>
                <a:lnTo>
                  <a:pt x="8712962" y="3416300"/>
                </a:lnTo>
                <a:lnTo>
                  <a:pt x="8712962" y="0"/>
                </a:lnTo>
                <a:lnTo>
                  <a:pt x="0" y="0"/>
                </a:lnTo>
                <a:lnTo>
                  <a:pt x="0" y="3416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8243" y="2972689"/>
            <a:ext cx="24504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0" dirty="0">
                <a:latin typeface="Arial"/>
                <a:cs typeface="Arial"/>
              </a:rPr>
              <a:t>У</a:t>
            </a:r>
            <a:r>
              <a:rPr sz="2400" b="1" dirty="0">
                <a:latin typeface="Arial"/>
                <a:cs typeface="Arial"/>
              </a:rPr>
              <a:t>ни</a:t>
            </a:r>
            <a:r>
              <a:rPr sz="2400" b="1" spc="-35" dirty="0">
                <a:latin typeface="Arial"/>
                <a:cs typeface="Arial"/>
              </a:rPr>
              <a:t>в</a:t>
            </a:r>
            <a:r>
              <a:rPr sz="2400" b="1" dirty="0">
                <a:latin typeface="Arial"/>
                <a:cs typeface="Arial"/>
              </a:rPr>
              <a:t>ер</a:t>
            </a:r>
            <a:r>
              <a:rPr sz="2400" b="1" spc="5" dirty="0">
                <a:latin typeface="Arial"/>
                <a:cs typeface="Arial"/>
              </a:rPr>
              <a:t>с</a:t>
            </a:r>
            <a:r>
              <a:rPr sz="2400" b="1" dirty="0">
                <a:latin typeface="Arial"/>
                <a:cs typeface="Arial"/>
              </a:rPr>
              <a:t>альные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3002" y="2972689"/>
            <a:ext cx="23590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пери</a:t>
            </a:r>
            <a:r>
              <a:rPr sz="2400" b="1" spc="-40" dirty="0">
                <a:latin typeface="Arial"/>
                <a:cs typeface="Arial"/>
              </a:rPr>
              <a:t>ф</a:t>
            </a:r>
            <a:r>
              <a:rPr sz="2400" b="1" dirty="0">
                <a:latin typeface="Arial"/>
                <a:cs typeface="Arial"/>
              </a:rPr>
              <a:t>ерийные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4872" y="2972689"/>
            <a:ext cx="19500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10" dirty="0">
                <a:latin typeface="Arial"/>
                <a:cs typeface="Arial"/>
              </a:rPr>
              <a:t>н</a:t>
            </a:r>
            <a:r>
              <a:rPr sz="2400" b="1" spc="-25" dirty="0">
                <a:latin typeface="Arial"/>
                <a:cs typeface="Arial"/>
              </a:rPr>
              <a:t>т</a:t>
            </a:r>
            <a:r>
              <a:rPr sz="2400" b="1" dirty="0">
                <a:latin typeface="Arial"/>
                <a:cs typeface="Arial"/>
              </a:rPr>
              <a:t>ер</a:t>
            </a:r>
            <a:r>
              <a:rPr sz="2400" b="1" spc="-40" dirty="0">
                <a:latin typeface="Arial"/>
                <a:cs typeface="Arial"/>
              </a:rPr>
              <a:t>ф</a:t>
            </a:r>
            <a:r>
              <a:rPr sz="2400" b="1" dirty="0">
                <a:latin typeface="Arial"/>
                <a:cs typeface="Arial"/>
              </a:rPr>
              <a:t>ейсы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7154" y="3338448"/>
            <a:ext cx="20783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5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нальную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6956" y="3338448"/>
            <a:ext cx="12820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6330" algn="l"/>
              </a:tabLst>
            </a:pPr>
            <a:r>
              <a:rPr sz="2400" dirty="0">
                <a:latin typeface="Arial"/>
                <a:cs typeface="Arial"/>
              </a:rPr>
              <a:t>ЭВМ	с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187" y="3338448"/>
            <a:ext cx="4619625" cy="293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400935" algn="l"/>
              </a:tabLst>
            </a:pPr>
            <a:r>
              <a:rPr sz="2400" spc="-5" dirty="0">
                <a:latin typeface="Arial"/>
                <a:cs typeface="Arial"/>
              </a:rPr>
              <a:t>(интерфейсы,	</a:t>
            </a:r>
            <a:r>
              <a:rPr sz="2400" spc="-10" dirty="0">
                <a:latin typeface="Arial"/>
                <a:cs typeface="Arial"/>
              </a:rPr>
              <a:t>связывающие  </a:t>
            </a:r>
            <a:r>
              <a:rPr sz="2400" spc="-5" dirty="0">
                <a:latin typeface="Arial"/>
                <a:cs typeface="Arial"/>
              </a:rPr>
              <a:t>периферийными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устройствами):</a:t>
            </a:r>
            <a:endParaRPr sz="2400">
              <a:latin typeface="Arial"/>
              <a:cs typeface="Arial"/>
            </a:endParaRPr>
          </a:p>
          <a:p>
            <a:pPr marL="645160" indent="-184785">
              <a:lnSpc>
                <a:spcPct val="100000"/>
              </a:lnSpc>
              <a:buChar char="-"/>
              <a:tabLst>
                <a:tab pos="645795" algn="l"/>
              </a:tabLst>
            </a:pPr>
            <a:r>
              <a:rPr sz="2400" spc="-5" dirty="0">
                <a:latin typeface="Arial"/>
                <a:cs typeface="Arial"/>
              </a:rPr>
              <a:t>SCSI.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RS-232.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IEEE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1284.</a:t>
            </a:r>
            <a:endParaRPr sz="2400">
              <a:latin typeface="Arial"/>
              <a:cs typeface="Arial"/>
            </a:endParaRPr>
          </a:p>
          <a:p>
            <a:pPr marL="645160" indent="-184785">
              <a:lnSpc>
                <a:spcPct val="100000"/>
              </a:lnSpc>
              <a:buChar char="-"/>
              <a:tabLst>
                <a:tab pos="645795" algn="l"/>
              </a:tabLst>
            </a:pPr>
            <a:r>
              <a:rPr sz="2400" spc="-5" dirty="0">
                <a:latin typeface="Arial"/>
                <a:cs typeface="Arial"/>
              </a:rPr>
              <a:t>IrDA.</a:t>
            </a:r>
            <a:endParaRPr sz="2400">
              <a:latin typeface="Arial"/>
              <a:cs typeface="Arial"/>
            </a:endParaRPr>
          </a:p>
          <a:p>
            <a:pPr marL="645160" indent="-184785">
              <a:lnSpc>
                <a:spcPct val="100000"/>
              </a:lnSpc>
              <a:buChar char="-"/>
              <a:tabLst>
                <a:tab pos="645795" algn="l"/>
              </a:tabLst>
            </a:pPr>
            <a:r>
              <a:rPr sz="2400" spc="-10" dirty="0">
                <a:latin typeface="Arial"/>
                <a:cs typeface="Arial"/>
              </a:rPr>
              <a:t>USB.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IEEE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1394.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851" y="1268730"/>
            <a:ext cx="8713470" cy="2751455"/>
          </a:xfrm>
          <a:custGeom>
            <a:avLst/>
            <a:gdLst/>
            <a:ahLst/>
            <a:cxnLst/>
            <a:rect l="l" t="t" r="r" b="b"/>
            <a:pathLst>
              <a:path w="8713470" h="2751454">
                <a:moveTo>
                  <a:pt x="0" y="456057"/>
                </a:moveTo>
                <a:lnTo>
                  <a:pt x="2354" y="409433"/>
                </a:lnTo>
                <a:lnTo>
                  <a:pt x="9265" y="364154"/>
                </a:lnTo>
                <a:lnTo>
                  <a:pt x="20502" y="320451"/>
                </a:lnTo>
                <a:lnTo>
                  <a:pt x="35838" y="278552"/>
                </a:lnTo>
                <a:lnTo>
                  <a:pt x="55042" y="238687"/>
                </a:lnTo>
                <a:lnTo>
                  <a:pt x="77885" y="201085"/>
                </a:lnTo>
                <a:lnTo>
                  <a:pt x="104139" y="165975"/>
                </a:lnTo>
                <a:lnTo>
                  <a:pt x="133573" y="133588"/>
                </a:lnTo>
                <a:lnTo>
                  <a:pt x="165960" y="104151"/>
                </a:lnTo>
                <a:lnTo>
                  <a:pt x="201068" y="77895"/>
                </a:lnTo>
                <a:lnTo>
                  <a:pt x="238670" y="55050"/>
                </a:lnTo>
                <a:lnTo>
                  <a:pt x="278536" y="35843"/>
                </a:lnTo>
                <a:lnTo>
                  <a:pt x="320437" y="20506"/>
                </a:lnTo>
                <a:lnTo>
                  <a:pt x="364143" y="9266"/>
                </a:lnTo>
                <a:lnTo>
                  <a:pt x="409426" y="2354"/>
                </a:lnTo>
                <a:lnTo>
                  <a:pt x="456056" y="0"/>
                </a:lnTo>
                <a:lnTo>
                  <a:pt x="1452143" y="0"/>
                </a:lnTo>
                <a:lnTo>
                  <a:pt x="3630447" y="0"/>
                </a:lnTo>
                <a:lnTo>
                  <a:pt x="8256930" y="0"/>
                </a:lnTo>
                <a:lnTo>
                  <a:pt x="8303554" y="2354"/>
                </a:lnTo>
                <a:lnTo>
                  <a:pt x="8348832" y="9266"/>
                </a:lnTo>
                <a:lnTo>
                  <a:pt x="8392535" y="20506"/>
                </a:lnTo>
                <a:lnTo>
                  <a:pt x="8434434" y="35843"/>
                </a:lnTo>
                <a:lnTo>
                  <a:pt x="8474299" y="55050"/>
                </a:lnTo>
                <a:lnTo>
                  <a:pt x="8511901" y="77895"/>
                </a:lnTo>
                <a:lnTo>
                  <a:pt x="8547011" y="104151"/>
                </a:lnTo>
                <a:lnTo>
                  <a:pt x="8579399" y="133588"/>
                </a:lnTo>
                <a:lnTo>
                  <a:pt x="8608835" y="165975"/>
                </a:lnTo>
                <a:lnTo>
                  <a:pt x="8635091" y="201085"/>
                </a:lnTo>
                <a:lnTo>
                  <a:pt x="8657937" y="238687"/>
                </a:lnTo>
                <a:lnTo>
                  <a:pt x="8677143" y="278552"/>
                </a:lnTo>
                <a:lnTo>
                  <a:pt x="8692481" y="320451"/>
                </a:lnTo>
                <a:lnTo>
                  <a:pt x="8703720" y="364154"/>
                </a:lnTo>
                <a:lnTo>
                  <a:pt x="8710632" y="409433"/>
                </a:lnTo>
                <a:lnTo>
                  <a:pt x="8712987" y="456057"/>
                </a:lnTo>
                <a:lnTo>
                  <a:pt x="8712987" y="1596263"/>
                </a:lnTo>
                <a:lnTo>
                  <a:pt x="8712987" y="2280285"/>
                </a:lnTo>
                <a:lnTo>
                  <a:pt x="8710632" y="2326908"/>
                </a:lnTo>
                <a:lnTo>
                  <a:pt x="8703720" y="2372187"/>
                </a:lnTo>
                <a:lnTo>
                  <a:pt x="8692481" y="2415890"/>
                </a:lnTo>
                <a:lnTo>
                  <a:pt x="8677143" y="2457789"/>
                </a:lnTo>
                <a:lnTo>
                  <a:pt x="8657937" y="2497654"/>
                </a:lnTo>
                <a:lnTo>
                  <a:pt x="8635091" y="2535256"/>
                </a:lnTo>
                <a:lnTo>
                  <a:pt x="8608835" y="2570366"/>
                </a:lnTo>
                <a:lnTo>
                  <a:pt x="8579399" y="2602753"/>
                </a:lnTo>
                <a:lnTo>
                  <a:pt x="8547011" y="2632190"/>
                </a:lnTo>
                <a:lnTo>
                  <a:pt x="8511901" y="2658446"/>
                </a:lnTo>
                <a:lnTo>
                  <a:pt x="8474299" y="2681291"/>
                </a:lnTo>
                <a:lnTo>
                  <a:pt x="8434434" y="2700498"/>
                </a:lnTo>
                <a:lnTo>
                  <a:pt x="8392535" y="2715835"/>
                </a:lnTo>
                <a:lnTo>
                  <a:pt x="8348832" y="2727075"/>
                </a:lnTo>
                <a:lnTo>
                  <a:pt x="8303554" y="2733987"/>
                </a:lnTo>
                <a:lnTo>
                  <a:pt x="8256930" y="2736342"/>
                </a:lnTo>
                <a:lnTo>
                  <a:pt x="3630447" y="2736342"/>
                </a:lnTo>
                <a:lnTo>
                  <a:pt x="2531770" y="2750947"/>
                </a:lnTo>
                <a:lnTo>
                  <a:pt x="1452143" y="2736342"/>
                </a:lnTo>
                <a:lnTo>
                  <a:pt x="456056" y="2736342"/>
                </a:lnTo>
                <a:lnTo>
                  <a:pt x="409426" y="2733987"/>
                </a:lnTo>
                <a:lnTo>
                  <a:pt x="364143" y="2727075"/>
                </a:lnTo>
                <a:lnTo>
                  <a:pt x="320437" y="2715835"/>
                </a:lnTo>
                <a:lnTo>
                  <a:pt x="278536" y="2700498"/>
                </a:lnTo>
                <a:lnTo>
                  <a:pt x="238670" y="2681291"/>
                </a:lnTo>
                <a:lnTo>
                  <a:pt x="201068" y="2658446"/>
                </a:lnTo>
                <a:lnTo>
                  <a:pt x="165960" y="2632190"/>
                </a:lnTo>
                <a:lnTo>
                  <a:pt x="133573" y="2602753"/>
                </a:lnTo>
                <a:lnTo>
                  <a:pt x="104139" y="2570366"/>
                </a:lnTo>
                <a:lnTo>
                  <a:pt x="77885" y="2535256"/>
                </a:lnTo>
                <a:lnTo>
                  <a:pt x="55042" y="2497654"/>
                </a:lnTo>
                <a:lnTo>
                  <a:pt x="35838" y="2457789"/>
                </a:lnTo>
                <a:lnTo>
                  <a:pt x="20502" y="2415890"/>
                </a:lnTo>
                <a:lnTo>
                  <a:pt x="9265" y="2372187"/>
                </a:lnTo>
                <a:lnTo>
                  <a:pt x="2354" y="2326908"/>
                </a:lnTo>
                <a:lnTo>
                  <a:pt x="0" y="2280285"/>
                </a:lnTo>
                <a:lnTo>
                  <a:pt x="0" y="1596263"/>
                </a:lnTo>
                <a:lnTo>
                  <a:pt x="0" y="45605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364" y="1521205"/>
            <a:ext cx="855853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PCI </a:t>
            </a:r>
            <a:r>
              <a:rPr sz="2400" b="0" spc="-15" dirty="0">
                <a:latin typeface="Arial"/>
                <a:cs typeface="Arial"/>
              </a:rPr>
              <a:t>поддерживает </a:t>
            </a:r>
            <a:r>
              <a:rPr sz="2400" b="0" spc="-20" dirty="0">
                <a:latin typeface="Arial"/>
                <a:cs typeface="Arial"/>
              </a:rPr>
              <a:t>процедуру </a:t>
            </a:r>
            <a:r>
              <a:rPr sz="2400" b="0" spc="-15" dirty="0">
                <a:latin typeface="Arial"/>
                <a:cs typeface="Arial"/>
              </a:rPr>
              <a:t>прямого </a:t>
            </a:r>
            <a:r>
              <a:rPr sz="2400" b="0" dirty="0">
                <a:latin typeface="Arial"/>
                <a:cs typeface="Arial"/>
              </a:rPr>
              <a:t>доступа к </a:t>
            </a:r>
            <a:r>
              <a:rPr sz="2400" b="0" spc="-5" dirty="0">
                <a:latin typeface="Arial"/>
                <a:cs typeface="Arial"/>
              </a:rPr>
              <a:t>памяти  </a:t>
            </a:r>
            <a:r>
              <a:rPr sz="2400" b="0" spc="-20" dirty="0">
                <a:latin typeface="Arial"/>
                <a:cs typeface="Arial"/>
              </a:rPr>
              <a:t>ведущего </a:t>
            </a:r>
            <a:r>
              <a:rPr sz="2400" b="0" spc="-10" dirty="0">
                <a:latin typeface="Arial"/>
                <a:cs typeface="Arial"/>
              </a:rPr>
              <a:t>устройства </a:t>
            </a:r>
            <a:r>
              <a:rPr sz="2400" b="0" spc="-5" dirty="0">
                <a:latin typeface="Arial"/>
                <a:cs typeface="Arial"/>
              </a:rPr>
              <a:t>на шине (bus mastering </a:t>
            </a:r>
            <a:r>
              <a:rPr sz="2400" b="0" dirty="0">
                <a:latin typeface="Arial"/>
                <a:cs typeface="Arial"/>
              </a:rPr>
              <a:t>DMA), </a:t>
            </a:r>
            <a:r>
              <a:rPr sz="2400" b="0" spc="-25" dirty="0">
                <a:latin typeface="Arial"/>
                <a:cs typeface="Arial"/>
              </a:rPr>
              <a:t>хотя  </a:t>
            </a:r>
            <a:r>
              <a:rPr sz="2400" b="0" spc="-10" dirty="0">
                <a:latin typeface="Arial"/>
                <a:cs typeface="Arial"/>
              </a:rPr>
              <a:t>некоторые </a:t>
            </a:r>
            <a:r>
              <a:rPr sz="2400" b="0" dirty="0">
                <a:latin typeface="Arial"/>
                <a:cs typeface="Arial"/>
              </a:rPr>
              <a:t>реализации </a:t>
            </a:r>
            <a:r>
              <a:rPr sz="2400" b="0" spc="-10" dirty="0">
                <a:latin typeface="Arial"/>
                <a:cs typeface="Arial"/>
              </a:rPr>
              <a:t>PCI </a:t>
            </a:r>
            <a:r>
              <a:rPr sz="2400" b="0" dirty="0">
                <a:latin typeface="Arial"/>
                <a:cs typeface="Arial"/>
              </a:rPr>
              <a:t>могут и </a:t>
            </a:r>
            <a:r>
              <a:rPr sz="2400" b="0" spc="-5" dirty="0">
                <a:latin typeface="Arial"/>
                <a:cs typeface="Arial"/>
              </a:rPr>
              <a:t>не </a:t>
            </a:r>
            <a:r>
              <a:rPr sz="2400" b="0" spc="-15" dirty="0">
                <a:latin typeface="Arial"/>
                <a:cs typeface="Arial"/>
              </a:rPr>
              <a:t>предоставлять</a:t>
            </a:r>
            <a:r>
              <a:rPr sz="2400" b="0" spc="32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такую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364" y="2618866"/>
            <a:ext cx="495617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039620" algn="l"/>
                <a:tab pos="2754630" algn="l"/>
                <a:tab pos="3069590" algn="l"/>
                <a:tab pos="3572510" algn="l"/>
              </a:tabLst>
            </a:pPr>
            <a:r>
              <a:rPr sz="2400" spc="-35" dirty="0">
                <a:latin typeface="Arial"/>
                <a:cs typeface="Arial"/>
              </a:rPr>
              <a:t>во</a:t>
            </a:r>
            <a:r>
              <a:rPr sz="2400" dirty="0">
                <a:latin typeface="Arial"/>
                <a:cs typeface="Arial"/>
              </a:rPr>
              <a:t>з</a:t>
            </a:r>
            <a:r>
              <a:rPr sz="2400" spc="5" dirty="0">
                <a:latin typeface="Arial"/>
                <a:cs typeface="Arial"/>
              </a:rPr>
              <a:t>м</a:t>
            </a:r>
            <a:r>
              <a:rPr sz="2400" spc="-3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жность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для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15" dirty="0">
                <a:latin typeface="Arial"/>
                <a:cs typeface="Arial"/>
              </a:rPr>
              <a:t>с</a:t>
            </a:r>
            <a:r>
              <a:rPr sz="2400" spc="-6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х	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spc="-35" dirty="0">
                <a:latin typeface="Arial"/>
                <a:cs typeface="Arial"/>
              </a:rPr>
              <a:t>а</a:t>
            </a:r>
            <a:r>
              <a:rPr sz="2400" spc="-50" dirty="0">
                <a:latin typeface="Arial"/>
                <a:cs typeface="Arial"/>
              </a:rPr>
              <a:t>з</a:t>
            </a:r>
            <a:r>
              <a:rPr sz="2400" dirty="0">
                <a:latin typeface="Arial"/>
                <a:cs typeface="Arial"/>
              </a:rPr>
              <a:t>ъемов  </a:t>
            </a:r>
            <a:r>
              <a:rPr sz="2400" spc="-20" dirty="0">
                <a:latin typeface="Arial"/>
                <a:cs typeface="Arial"/>
              </a:rPr>
              <a:t>ф</a:t>
            </a:r>
            <a:r>
              <a:rPr sz="2400" dirty="0">
                <a:latin typeface="Arial"/>
                <a:cs typeface="Arial"/>
              </a:rPr>
              <a:t>унк</a:t>
            </a:r>
            <a:r>
              <a:rPr sz="2400" spc="-10" dirty="0">
                <a:latin typeface="Arial"/>
                <a:cs typeface="Arial"/>
              </a:rPr>
              <a:t>ц</a:t>
            </a:r>
            <a:r>
              <a:rPr sz="2400" dirty="0">
                <a:latin typeface="Arial"/>
                <a:cs typeface="Arial"/>
              </a:rPr>
              <a:t>ионир</a:t>
            </a:r>
            <a:r>
              <a:rPr sz="2400" spc="-10" dirty="0">
                <a:latin typeface="Arial"/>
                <a:cs typeface="Arial"/>
              </a:rPr>
              <a:t>о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ть		п</a:t>
            </a:r>
            <a:r>
              <a:rPr sz="2400" spc="-10" dirty="0">
                <a:latin typeface="Arial"/>
                <a:cs typeface="Arial"/>
              </a:rPr>
              <a:t>а</a:t>
            </a:r>
            <a:r>
              <a:rPr sz="2400" dirty="0">
                <a:latin typeface="Arial"/>
                <a:cs typeface="Arial"/>
              </a:rPr>
              <a:t>р</a:t>
            </a:r>
            <a:r>
              <a:rPr sz="2400" spc="-5" dirty="0">
                <a:latin typeface="Arial"/>
                <a:cs typeface="Arial"/>
              </a:rPr>
              <a:t>алл</a:t>
            </a:r>
            <a:r>
              <a:rPr sz="2400" spc="-95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л</a:t>
            </a:r>
            <a:r>
              <a:rPr sz="2400" spc="0" dirty="0">
                <a:latin typeface="Arial"/>
                <a:cs typeface="Arial"/>
              </a:rPr>
              <a:t>ь</a:t>
            </a:r>
            <a:r>
              <a:rPr sz="2400" spc="-5" dirty="0">
                <a:latin typeface="Arial"/>
                <a:cs typeface="Arial"/>
              </a:rPr>
              <a:t>но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9160" y="2618866"/>
            <a:ext cx="343217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tabLst>
                <a:tab pos="798830" algn="l"/>
                <a:tab pos="1049020" algn="l"/>
                <a:tab pos="2540000" algn="l"/>
              </a:tabLst>
            </a:pPr>
            <a:r>
              <a:rPr sz="2400" spc="-5" dirty="0">
                <a:latin typeface="Arial"/>
                <a:cs typeface="Arial"/>
              </a:rPr>
              <a:t>PC</a:t>
            </a:r>
            <a:r>
              <a:rPr sz="2400" dirty="0">
                <a:latin typeface="Arial"/>
                <a:cs typeface="Arial"/>
              </a:rPr>
              <a:t>I.	</a:t>
            </a:r>
            <a:r>
              <a:rPr sz="2400" spc="-10" dirty="0">
                <a:latin typeface="Arial"/>
                <a:cs typeface="Arial"/>
              </a:rPr>
              <a:t>П</a:t>
            </a:r>
            <a:r>
              <a:rPr sz="2400" dirty="0">
                <a:latin typeface="Arial"/>
                <a:cs typeface="Arial"/>
              </a:rPr>
              <a:t>ро</a:t>
            </a:r>
            <a:r>
              <a:rPr sz="2400" spc="-25" dirty="0">
                <a:latin typeface="Arial"/>
                <a:cs typeface="Arial"/>
              </a:rPr>
              <a:t>ц</a:t>
            </a:r>
            <a:r>
              <a:rPr sz="2400" dirty="0">
                <a:latin typeface="Arial"/>
                <a:cs typeface="Arial"/>
              </a:rPr>
              <a:t>ес</a:t>
            </a:r>
            <a:r>
              <a:rPr sz="2400" spc="15" dirty="0">
                <a:latin typeface="Arial"/>
                <a:cs typeface="Arial"/>
              </a:rPr>
              <a:t>с</a:t>
            </a:r>
            <a:r>
              <a:rPr sz="240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р</a:t>
            </a:r>
            <a:r>
              <a:rPr sz="2400" dirty="0">
                <a:latin typeface="Arial"/>
                <a:cs typeface="Arial"/>
              </a:rPr>
              <a:t>	м</a:t>
            </a:r>
            <a:r>
              <a:rPr sz="2400" spc="-2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ж</a:t>
            </a:r>
            <a:r>
              <a:rPr sz="2400" spc="-90" dirty="0">
                <a:latin typeface="Arial"/>
                <a:cs typeface="Arial"/>
              </a:rPr>
              <a:t>е</a:t>
            </a:r>
            <a:r>
              <a:rPr sz="2400" spc="-5" dirty="0">
                <a:latin typeface="Arial"/>
                <a:cs typeface="Arial"/>
              </a:rPr>
              <a:t>т  с		</a:t>
            </a:r>
            <a:r>
              <a:rPr sz="2400" dirty="0">
                <a:latin typeface="Arial"/>
                <a:cs typeface="Arial"/>
              </a:rPr>
              <a:t>п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риф</a:t>
            </a:r>
            <a:r>
              <a:rPr sz="2400" spc="-10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рийны</a:t>
            </a:r>
            <a:r>
              <a:rPr sz="2400" spc="-10" dirty="0">
                <a:latin typeface="Arial"/>
                <a:cs typeface="Arial"/>
              </a:rPr>
              <a:t>м</a:t>
            </a:r>
            <a:r>
              <a:rPr sz="2400" dirty="0"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364" y="3350386"/>
            <a:ext cx="694753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устройствами, </a:t>
            </a:r>
            <a:r>
              <a:rPr sz="2400" spc="-10" dirty="0">
                <a:latin typeface="Arial"/>
                <a:cs typeface="Arial"/>
              </a:rPr>
              <a:t>являющимися ведущими </a:t>
            </a:r>
            <a:r>
              <a:rPr sz="2400" spc="-5" dirty="0">
                <a:latin typeface="Arial"/>
                <a:cs typeface="Arial"/>
              </a:rPr>
              <a:t>на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шине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4571" y="88392"/>
            <a:ext cx="1818131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184" y="88392"/>
            <a:ext cx="886967" cy="897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7565" y="249554"/>
            <a:ext cx="95821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PCI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6630">
              <a:lnSpc>
                <a:spcPct val="100000"/>
              </a:lnSpc>
            </a:pPr>
            <a:r>
              <a:rPr dirty="0"/>
              <a:t>Интерфейс</a:t>
            </a:r>
            <a:r>
              <a:rPr spc="-100" dirty="0"/>
              <a:t> </a:t>
            </a:r>
            <a:r>
              <a:rPr dirty="0"/>
              <a:t>PCI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663" y="1672335"/>
            <a:ext cx="8660130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Предназначен для подключения плат  расширения (звуковой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адаптер,</a:t>
            </a:r>
            <a:r>
              <a:rPr sz="3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сетевой 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адаптер,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модем и</a:t>
            </a:r>
            <a:r>
              <a:rPr sz="32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т.д.).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3689" y="3357562"/>
            <a:ext cx="6015609" cy="264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550" y="271399"/>
            <a:ext cx="8713470" cy="4984750"/>
          </a:xfrm>
          <a:custGeom>
            <a:avLst/>
            <a:gdLst/>
            <a:ahLst/>
            <a:cxnLst/>
            <a:rect l="l" t="t" r="r" b="b"/>
            <a:pathLst>
              <a:path w="8713470" h="4984750">
                <a:moveTo>
                  <a:pt x="0" y="826262"/>
                </a:moveTo>
                <a:lnTo>
                  <a:pt x="1402" y="777714"/>
                </a:lnTo>
                <a:lnTo>
                  <a:pt x="5559" y="729906"/>
                </a:lnTo>
                <a:lnTo>
                  <a:pt x="12391" y="682913"/>
                </a:lnTo>
                <a:lnTo>
                  <a:pt x="21823" y="636814"/>
                </a:lnTo>
                <a:lnTo>
                  <a:pt x="33776" y="591685"/>
                </a:lnTo>
                <a:lnTo>
                  <a:pt x="48172" y="547606"/>
                </a:lnTo>
                <a:lnTo>
                  <a:pt x="64935" y="504652"/>
                </a:lnTo>
                <a:lnTo>
                  <a:pt x="83987" y="462902"/>
                </a:lnTo>
                <a:lnTo>
                  <a:pt x="105249" y="422432"/>
                </a:lnTo>
                <a:lnTo>
                  <a:pt x="128646" y="383321"/>
                </a:lnTo>
                <a:lnTo>
                  <a:pt x="154099" y="345647"/>
                </a:lnTo>
                <a:lnTo>
                  <a:pt x="181531" y="309486"/>
                </a:lnTo>
                <a:lnTo>
                  <a:pt x="210864" y="274915"/>
                </a:lnTo>
                <a:lnTo>
                  <a:pt x="242020" y="242014"/>
                </a:lnTo>
                <a:lnTo>
                  <a:pt x="274923" y="210858"/>
                </a:lnTo>
                <a:lnTo>
                  <a:pt x="309495" y="181527"/>
                </a:lnTo>
                <a:lnTo>
                  <a:pt x="345658" y="154096"/>
                </a:lnTo>
                <a:lnTo>
                  <a:pt x="383335" y="128644"/>
                </a:lnTo>
                <a:lnTo>
                  <a:pt x="422448" y="105248"/>
                </a:lnTo>
                <a:lnTo>
                  <a:pt x="462920" y="83985"/>
                </a:lnTo>
                <a:lnTo>
                  <a:pt x="504673" y="64934"/>
                </a:lnTo>
                <a:lnTo>
                  <a:pt x="547630" y="48172"/>
                </a:lnTo>
                <a:lnTo>
                  <a:pt x="591714" y="33775"/>
                </a:lnTo>
                <a:lnTo>
                  <a:pt x="636846" y="21823"/>
                </a:lnTo>
                <a:lnTo>
                  <a:pt x="682949" y="12391"/>
                </a:lnTo>
                <a:lnTo>
                  <a:pt x="729946" y="5559"/>
                </a:lnTo>
                <a:lnTo>
                  <a:pt x="777760" y="1402"/>
                </a:lnTo>
                <a:lnTo>
                  <a:pt x="826312" y="0"/>
                </a:lnTo>
                <a:lnTo>
                  <a:pt x="1452130" y="0"/>
                </a:lnTo>
                <a:lnTo>
                  <a:pt x="3630434" y="0"/>
                </a:lnTo>
                <a:lnTo>
                  <a:pt x="7886585" y="0"/>
                </a:lnTo>
                <a:lnTo>
                  <a:pt x="7935145" y="1402"/>
                </a:lnTo>
                <a:lnTo>
                  <a:pt x="7982966" y="5559"/>
                </a:lnTo>
                <a:lnTo>
                  <a:pt x="8029970" y="12391"/>
                </a:lnTo>
                <a:lnTo>
                  <a:pt x="8076080" y="21823"/>
                </a:lnTo>
                <a:lnTo>
                  <a:pt x="8121218" y="33775"/>
                </a:lnTo>
                <a:lnTo>
                  <a:pt x="8165306" y="48172"/>
                </a:lnTo>
                <a:lnTo>
                  <a:pt x="8208268" y="64934"/>
                </a:lnTo>
                <a:lnTo>
                  <a:pt x="8250026" y="83985"/>
                </a:lnTo>
                <a:lnTo>
                  <a:pt x="8290502" y="105248"/>
                </a:lnTo>
                <a:lnTo>
                  <a:pt x="8329618" y="128644"/>
                </a:lnTo>
                <a:lnTo>
                  <a:pt x="8367299" y="154096"/>
                </a:lnTo>
                <a:lnTo>
                  <a:pt x="8403464" y="181527"/>
                </a:lnTo>
                <a:lnTo>
                  <a:pt x="8438039" y="210858"/>
                </a:lnTo>
                <a:lnTo>
                  <a:pt x="8470944" y="242014"/>
                </a:lnTo>
                <a:lnTo>
                  <a:pt x="8502103" y="274915"/>
                </a:lnTo>
                <a:lnTo>
                  <a:pt x="8531437" y="309486"/>
                </a:lnTo>
                <a:lnTo>
                  <a:pt x="8558870" y="345647"/>
                </a:lnTo>
                <a:lnTo>
                  <a:pt x="8584324" y="383321"/>
                </a:lnTo>
                <a:lnTo>
                  <a:pt x="8607722" y="422432"/>
                </a:lnTo>
                <a:lnTo>
                  <a:pt x="8628985" y="462902"/>
                </a:lnTo>
                <a:lnTo>
                  <a:pt x="8648038" y="504652"/>
                </a:lnTo>
                <a:lnTo>
                  <a:pt x="8664801" y="547606"/>
                </a:lnTo>
                <a:lnTo>
                  <a:pt x="8679198" y="591685"/>
                </a:lnTo>
                <a:lnTo>
                  <a:pt x="8691151" y="636814"/>
                </a:lnTo>
                <a:lnTo>
                  <a:pt x="8700582" y="682913"/>
                </a:lnTo>
                <a:lnTo>
                  <a:pt x="8707415" y="729906"/>
                </a:lnTo>
                <a:lnTo>
                  <a:pt x="8711571" y="777714"/>
                </a:lnTo>
                <a:lnTo>
                  <a:pt x="8712974" y="826262"/>
                </a:lnTo>
                <a:lnTo>
                  <a:pt x="8712974" y="2892043"/>
                </a:lnTo>
                <a:lnTo>
                  <a:pt x="8712974" y="4131437"/>
                </a:lnTo>
                <a:lnTo>
                  <a:pt x="8711571" y="4179997"/>
                </a:lnTo>
                <a:lnTo>
                  <a:pt x="8707415" y="4227818"/>
                </a:lnTo>
                <a:lnTo>
                  <a:pt x="8700582" y="4274822"/>
                </a:lnTo>
                <a:lnTo>
                  <a:pt x="8691151" y="4320931"/>
                </a:lnTo>
                <a:lnTo>
                  <a:pt x="8679198" y="4366069"/>
                </a:lnTo>
                <a:lnTo>
                  <a:pt x="8664801" y="4410158"/>
                </a:lnTo>
                <a:lnTo>
                  <a:pt x="8648038" y="4453120"/>
                </a:lnTo>
                <a:lnTo>
                  <a:pt x="8628985" y="4494877"/>
                </a:lnTo>
                <a:lnTo>
                  <a:pt x="8607722" y="4535353"/>
                </a:lnTo>
                <a:lnTo>
                  <a:pt x="8584324" y="4574470"/>
                </a:lnTo>
                <a:lnTo>
                  <a:pt x="8558870" y="4612150"/>
                </a:lnTo>
                <a:lnTo>
                  <a:pt x="8531437" y="4648316"/>
                </a:lnTo>
                <a:lnTo>
                  <a:pt x="8502103" y="4682890"/>
                </a:lnTo>
                <a:lnTo>
                  <a:pt x="8470944" y="4715795"/>
                </a:lnTo>
                <a:lnTo>
                  <a:pt x="8438039" y="4746954"/>
                </a:lnTo>
                <a:lnTo>
                  <a:pt x="8403464" y="4776288"/>
                </a:lnTo>
                <a:lnTo>
                  <a:pt x="8367299" y="4803721"/>
                </a:lnTo>
                <a:lnTo>
                  <a:pt x="8329618" y="4829176"/>
                </a:lnTo>
                <a:lnTo>
                  <a:pt x="8290502" y="4852573"/>
                </a:lnTo>
                <a:lnTo>
                  <a:pt x="8250026" y="4873837"/>
                </a:lnTo>
                <a:lnTo>
                  <a:pt x="8208268" y="4892889"/>
                </a:lnTo>
                <a:lnTo>
                  <a:pt x="8165306" y="4909652"/>
                </a:lnTo>
                <a:lnTo>
                  <a:pt x="8121218" y="4924049"/>
                </a:lnTo>
                <a:lnTo>
                  <a:pt x="8076080" y="4936002"/>
                </a:lnTo>
                <a:lnTo>
                  <a:pt x="8029970" y="4945433"/>
                </a:lnTo>
                <a:lnTo>
                  <a:pt x="7982966" y="4952266"/>
                </a:lnTo>
                <a:lnTo>
                  <a:pt x="7935145" y="4956423"/>
                </a:lnTo>
                <a:lnTo>
                  <a:pt x="7886585" y="4957826"/>
                </a:lnTo>
                <a:lnTo>
                  <a:pt x="3630434" y="4957826"/>
                </a:lnTo>
                <a:lnTo>
                  <a:pt x="2531757" y="4984242"/>
                </a:lnTo>
                <a:lnTo>
                  <a:pt x="1452130" y="4957826"/>
                </a:lnTo>
                <a:lnTo>
                  <a:pt x="826312" y="4957826"/>
                </a:lnTo>
                <a:lnTo>
                  <a:pt x="777760" y="4956423"/>
                </a:lnTo>
                <a:lnTo>
                  <a:pt x="729946" y="4952266"/>
                </a:lnTo>
                <a:lnTo>
                  <a:pt x="682949" y="4945433"/>
                </a:lnTo>
                <a:lnTo>
                  <a:pt x="636846" y="4936002"/>
                </a:lnTo>
                <a:lnTo>
                  <a:pt x="591714" y="4924049"/>
                </a:lnTo>
                <a:lnTo>
                  <a:pt x="547630" y="4909652"/>
                </a:lnTo>
                <a:lnTo>
                  <a:pt x="504673" y="4892889"/>
                </a:lnTo>
                <a:lnTo>
                  <a:pt x="462920" y="4873837"/>
                </a:lnTo>
                <a:lnTo>
                  <a:pt x="422448" y="4852573"/>
                </a:lnTo>
                <a:lnTo>
                  <a:pt x="383335" y="4829176"/>
                </a:lnTo>
                <a:lnTo>
                  <a:pt x="345658" y="4803721"/>
                </a:lnTo>
                <a:lnTo>
                  <a:pt x="309495" y="4776288"/>
                </a:lnTo>
                <a:lnTo>
                  <a:pt x="274923" y="4746954"/>
                </a:lnTo>
                <a:lnTo>
                  <a:pt x="242020" y="4715795"/>
                </a:lnTo>
                <a:lnTo>
                  <a:pt x="210864" y="4682890"/>
                </a:lnTo>
                <a:lnTo>
                  <a:pt x="181531" y="4648316"/>
                </a:lnTo>
                <a:lnTo>
                  <a:pt x="154099" y="4612150"/>
                </a:lnTo>
                <a:lnTo>
                  <a:pt x="128646" y="4574470"/>
                </a:lnTo>
                <a:lnTo>
                  <a:pt x="105249" y="4535353"/>
                </a:lnTo>
                <a:lnTo>
                  <a:pt x="83987" y="4494877"/>
                </a:lnTo>
                <a:lnTo>
                  <a:pt x="64935" y="4453120"/>
                </a:lnTo>
                <a:lnTo>
                  <a:pt x="48172" y="4410158"/>
                </a:lnTo>
                <a:lnTo>
                  <a:pt x="33776" y="4366069"/>
                </a:lnTo>
                <a:lnTo>
                  <a:pt x="21823" y="4320931"/>
                </a:lnTo>
                <a:lnTo>
                  <a:pt x="12391" y="4274822"/>
                </a:lnTo>
                <a:lnTo>
                  <a:pt x="5559" y="4227818"/>
                </a:lnTo>
                <a:lnTo>
                  <a:pt x="1402" y="4179997"/>
                </a:lnTo>
                <a:lnTo>
                  <a:pt x="0" y="4131437"/>
                </a:lnTo>
                <a:lnTo>
                  <a:pt x="0" y="2892043"/>
                </a:lnTo>
                <a:lnTo>
                  <a:pt x="0" y="8262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621" y="730884"/>
            <a:ext cx="8107680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Кроме </a:t>
            </a:r>
            <a:r>
              <a:rPr sz="2400" b="0" spc="-15" dirty="0">
                <a:latin typeface="Arial"/>
                <a:cs typeface="Arial"/>
              </a:rPr>
              <a:t>того, платы </a:t>
            </a:r>
            <a:r>
              <a:rPr sz="2400" b="0" spc="-5" dirty="0">
                <a:latin typeface="Arial"/>
                <a:cs typeface="Arial"/>
              </a:rPr>
              <a:t>PCI</a:t>
            </a:r>
            <a:r>
              <a:rPr sz="2400" b="0" spc="-15" dirty="0">
                <a:latin typeface="Arial"/>
                <a:cs typeface="Arial"/>
              </a:rPr>
              <a:t> поддерживают: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- </a:t>
            </a:r>
            <a:r>
              <a:rPr sz="2400" b="0" spc="-10" dirty="0">
                <a:latin typeface="Arial"/>
                <a:cs typeface="Arial"/>
              </a:rPr>
              <a:t>автоматическую </a:t>
            </a:r>
            <a:r>
              <a:rPr sz="2400" b="0" spc="-5" dirty="0">
                <a:latin typeface="Arial"/>
                <a:cs typeface="Arial"/>
              </a:rPr>
              <a:t>конфигурацию Plug&amp;Play </a:t>
            </a:r>
            <a:r>
              <a:rPr sz="2400" b="0" dirty="0">
                <a:latin typeface="Arial"/>
                <a:cs typeface="Arial"/>
              </a:rPr>
              <a:t>(не  </a:t>
            </a:r>
            <a:r>
              <a:rPr sz="2400" b="0" spc="95" dirty="0">
                <a:latin typeface="Arial"/>
                <a:cs typeface="Arial"/>
              </a:rPr>
              <a:t> </a:t>
            </a:r>
            <a:r>
              <a:rPr sz="2400" b="0" spc="-25" dirty="0">
                <a:latin typeface="Arial"/>
                <a:cs typeface="Arial"/>
              </a:rPr>
              <a:t>требуют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565" y="1462785"/>
            <a:ext cx="8557895" cy="329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назначения </a:t>
            </a:r>
            <a:r>
              <a:rPr sz="2400" dirty="0">
                <a:latin typeface="Arial"/>
                <a:cs typeface="Arial"/>
              </a:rPr>
              <a:t>адресов </a:t>
            </a:r>
            <a:r>
              <a:rPr sz="2400" spc="-5" dirty="0">
                <a:latin typeface="Arial"/>
                <a:cs typeface="Arial"/>
              </a:rPr>
              <a:t>расширений </a:t>
            </a:r>
            <a:r>
              <a:rPr sz="2400" dirty="0">
                <a:latin typeface="Arial"/>
                <a:cs typeface="Arial"/>
              </a:rPr>
              <a:t>BIOS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вручную);</a:t>
            </a:r>
            <a:endParaRPr sz="24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  <a:buChar char="-"/>
              <a:tabLst>
                <a:tab pos="689610" algn="l"/>
              </a:tabLst>
            </a:pPr>
            <a:r>
              <a:rPr sz="2400" spc="-5" dirty="0">
                <a:latin typeface="Arial"/>
                <a:cs typeface="Arial"/>
              </a:rPr>
              <a:t>совместное </a:t>
            </a:r>
            <a:r>
              <a:rPr sz="2400" spc="-10" dirty="0">
                <a:latin typeface="Arial"/>
                <a:cs typeface="Arial"/>
              </a:rPr>
              <a:t>использование </a:t>
            </a:r>
            <a:r>
              <a:rPr sz="2400" spc="-5" dirty="0">
                <a:latin typeface="Arial"/>
                <a:cs typeface="Arial"/>
              </a:rPr>
              <a:t>прерываний </a:t>
            </a:r>
            <a:r>
              <a:rPr sz="2400" spc="-20" dirty="0">
                <a:latin typeface="Arial"/>
                <a:cs typeface="Arial"/>
              </a:rPr>
              <a:t>(когда </a:t>
            </a:r>
            <a:r>
              <a:rPr sz="2400" spc="-15" dirty="0">
                <a:latin typeface="Arial"/>
                <a:cs typeface="Arial"/>
              </a:rPr>
              <a:t>один </a:t>
            </a:r>
            <a:r>
              <a:rPr sz="2400" dirty="0">
                <a:latin typeface="Arial"/>
                <a:cs typeface="Arial"/>
              </a:rPr>
              <a:t>и  </a:t>
            </a:r>
            <a:r>
              <a:rPr sz="2400" spc="-30" dirty="0">
                <a:latin typeface="Arial"/>
                <a:cs typeface="Arial"/>
              </a:rPr>
              <a:t>тот </a:t>
            </a:r>
            <a:r>
              <a:rPr sz="2400" dirty="0">
                <a:latin typeface="Arial"/>
                <a:cs typeface="Arial"/>
              </a:rPr>
              <a:t>же </a:t>
            </a:r>
            <a:r>
              <a:rPr sz="2400" spc="-5" dirty="0">
                <a:latin typeface="Arial"/>
                <a:cs typeface="Arial"/>
              </a:rPr>
              <a:t>номер прерывания </a:t>
            </a:r>
            <a:r>
              <a:rPr sz="2400" spc="-25" dirty="0">
                <a:latin typeface="Arial"/>
                <a:cs typeface="Arial"/>
              </a:rPr>
              <a:t>может </a:t>
            </a:r>
            <a:r>
              <a:rPr sz="2400" spc="-15" dirty="0">
                <a:latin typeface="Arial"/>
                <a:cs typeface="Arial"/>
              </a:rPr>
              <a:t>использоваться </a:t>
            </a:r>
            <a:r>
              <a:rPr sz="2400" spc="-5" dirty="0">
                <a:latin typeface="Arial"/>
                <a:cs typeface="Arial"/>
              </a:rPr>
              <a:t>разными  устройствами);</a:t>
            </a:r>
            <a:endParaRPr sz="2400">
              <a:latin typeface="Arial"/>
              <a:cs typeface="Arial"/>
            </a:endParaRPr>
          </a:p>
          <a:p>
            <a:pPr marL="12700" marR="5715" indent="447675" algn="just">
              <a:lnSpc>
                <a:spcPct val="100000"/>
              </a:lnSpc>
              <a:buChar char="-"/>
              <a:tabLst>
                <a:tab pos="674370" algn="l"/>
              </a:tabLst>
            </a:pPr>
            <a:r>
              <a:rPr sz="2400" spc="-5" dirty="0">
                <a:latin typeface="Arial"/>
                <a:cs typeface="Arial"/>
              </a:rPr>
              <a:t>контроль </a:t>
            </a:r>
            <a:r>
              <a:rPr sz="2400" spc="-15" dirty="0">
                <a:latin typeface="Arial"/>
                <a:cs typeface="Arial"/>
              </a:rPr>
              <a:t>четности </a:t>
            </a:r>
            <a:r>
              <a:rPr sz="2400" dirty="0">
                <a:latin typeface="Arial"/>
                <a:cs typeface="Arial"/>
              </a:rPr>
              <a:t>сигналов </a:t>
            </a:r>
            <a:r>
              <a:rPr sz="2400" spc="-5" dirty="0">
                <a:latin typeface="Arial"/>
                <a:cs typeface="Arial"/>
              </a:rPr>
              <a:t>шины данных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адресной  шины;</a:t>
            </a:r>
            <a:endParaRPr sz="24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  <a:buChar char="-"/>
              <a:tabLst>
                <a:tab pos="753745" algn="l"/>
              </a:tabLst>
            </a:pPr>
            <a:r>
              <a:rPr sz="2400" spc="-5" dirty="0">
                <a:latin typeface="Arial"/>
                <a:cs typeface="Arial"/>
              </a:rPr>
              <a:t>конфигурационную </a:t>
            </a:r>
            <a:r>
              <a:rPr sz="2400" dirty="0">
                <a:latin typeface="Arial"/>
                <a:cs typeface="Arial"/>
              </a:rPr>
              <a:t>память </a:t>
            </a:r>
            <a:r>
              <a:rPr sz="2400" spc="-30" dirty="0">
                <a:latin typeface="Arial"/>
                <a:cs typeface="Arial"/>
              </a:rPr>
              <a:t>от </a:t>
            </a:r>
            <a:r>
              <a:rPr sz="2400" spc="-5" dirty="0">
                <a:latin typeface="Arial"/>
                <a:cs typeface="Arial"/>
              </a:rPr>
              <a:t>64 до 256 </a:t>
            </a:r>
            <a:r>
              <a:rPr sz="2400" spc="-15" dirty="0">
                <a:latin typeface="Arial"/>
                <a:cs typeface="Arial"/>
              </a:rPr>
              <a:t>байт </a:t>
            </a:r>
            <a:r>
              <a:rPr sz="2400" spc="-10" dirty="0">
                <a:latin typeface="Arial"/>
                <a:cs typeface="Arial"/>
              </a:rPr>
              <a:t>(код  </a:t>
            </a:r>
            <a:r>
              <a:rPr sz="2400" spc="-15" dirty="0">
                <a:latin typeface="Arial"/>
                <a:cs typeface="Arial"/>
              </a:rPr>
              <a:t>производителя,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код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устройства, </a:t>
            </a:r>
            <a:r>
              <a:rPr sz="2400" spc="-15" dirty="0">
                <a:latin typeface="Arial"/>
                <a:cs typeface="Arial"/>
              </a:rPr>
              <a:t>код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класса </a:t>
            </a:r>
            <a:r>
              <a:rPr sz="2400" spc="-10" dirty="0">
                <a:latin typeface="Arial"/>
                <a:cs typeface="Arial"/>
              </a:rPr>
              <a:t>(функции)  устройства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др.)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50" y="908685"/>
            <a:ext cx="8713470" cy="3547745"/>
          </a:xfrm>
          <a:custGeom>
            <a:avLst/>
            <a:gdLst/>
            <a:ahLst/>
            <a:cxnLst/>
            <a:rect l="l" t="t" r="r" b="b"/>
            <a:pathLst>
              <a:path w="8713470" h="3547745">
                <a:moveTo>
                  <a:pt x="0" y="588137"/>
                </a:moveTo>
                <a:lnTo>
                  <a:pt x="1949" y="539894"/>
                </a:lnTo>
                <a:lnTo>
                  <a:pt x="7697" y="492726"/>
                </a:lnTo>
                <a:lnTo>
                  <a:pt x="17091" y="446785"/>
                </a:lnTo>
                <a:lnTo>
                  <a:pt x="29981" y="402222"/>
                </a:lnTo>
                <a:lnTo>
                  <a:pt x="46214" y="359187"/>
                </a:lnTo>
                <a:lnTo>
                  <a:pt x="65641" y="317833"/>
                </a:lnTo>
                <a:lnTo>
                  <a:pt x="88108" y="278310"/>
                </a:lnTo>
                <a:lnTo>
                  <a:pt x="113466" y="240770"/>
                </a:lnTo>
                <a:lnTo>
                  <a:pt x="141562" y="205364"/>
                </a:lnTo>
                <a:lnTo>
                  <a:pt x="172245" y="172243"/>
                </a:lnTo>
                <a:lnTo>
                  <a:pt x="205364" y="141559"/>
                </a:lnTo>
                <a:lnTo>
                  <a:pt x="240767" y="113462"/>
                </a:lnTo>
                <a:lnTo>
                  <a:pt x="278304" y="88105"/>
                </a:lnTo>
                <a:lnTo>
                  <a:pt x="317822" y="65637"/>
                </a:lnTo>
                <a:lnTo>
                  <a:pt x="359171" y="46212"/>
                </a:lnTo>
                <a:lnTo>
                  <a:pt x="402199" y="29979"/>
                </a:lnTo>
                <a:lnTo>
                  <a:pt x="446754" y="17090"/>
                </a:lnTo>
                <a:lnTo>
                  <a:pt x="492686" y="7696"/>
                </a:lnTo>
                <a:lnTo>
                  <a:pt x="539843" y="1949"/>
                </a:lnTo>
                <a:lnTo>
                  <a:pt x="588073" y="0"/>
                </a:lnTo>
                <a:lnTo>
                  <a:pt x="1452194" y="0"/>
                </a:lnTo>
                <a:lnTo>
                  <a:pt x="3630371" y="0"/>
                </a:lnTo>
                <a:lnTo>
                  <a:pt x="8124901" y="0"/>
                </a:lnTo>
                <a:lnTo>
                  <a:pt x="8173125" y="1949"/>
                </a:lnTo>
                <a:lnTo>
                  <a:pt x="8220277" y="7696"/>
                </a:lnTo>
                <a:lnTo>
                  <a:pt x="8266203" y="17090"/>
                </a:lnTo>
                <a:lnTo>
                  <a:pt x="8310754" y="29979"/>
                </a:lnTo>
                <a:lnTo>
                  <a:pt x="8353777" y="46212"/>
                </a:lnTo>
                <a:lnTo>
                  <a:pt x="8395121" y="65637"/>
                </a:lnTo>
                <a:lnTo>
                  <a:pt x="8434635" y="88105"/>
                </a:lnTo>
                <a:lnTo>
                  <a:pt x="8472167" y="113462"/>
                </a:lnTo>
                <a:lnTo>
                  <a:pt x="8507567" y="141559"/>
                </a:lnTo>
                <a:lnTo>
                  <a:pt x="8540683" y="172243"/>
                </a:lnTo>
                <a:lnTo>
                  <a:pt x="8571363" y="205364"/>
                </a:lnTo>
                <a:lnTo>
                  <a:pt x="8599456" y="240770"/>
                </a:lnTo>
                <a:lnTo>
                  <a:pt x="8624811" y="278310"/>
                </a:lnTo>
                <a:lnTo>
                  <a:pt x="8647276" y="317833"/>
                </a:lnTo>
                <a:lnTo>
                  <a:pt x="8666701" y="359187"/>
                </a:lnTo>
                <a:lnTo>
                  <a:pt x="8682933" y="402222"/>
                </a:lnTo>
                <a:lnTo>
                  <a:pt x="8695821" y="446785"/>
                </a:lnTo>
                <a:lnTo>
                  <a:pt x="8705214" y="492726"/>
                </a:lnTo>
                <a:lnTo>
                  <a:pt x="8710961" y="539894"/>
                </a:lnTo>
                <a:lnTo>
                  <a:pt x="8712911" y="588137"/>
                </a:lnTo>
                <a:lnTo>
                  <a:pt x="8712911" y="2058289"/>
                </a:lnTo>
                <a:lnTo>
                  <a:pt x="8712911" y="2940304"/>
                </a:lnTo>
                <a:lnTo>
                  <a:pt x="8710961" y="2988546"/>
                </a:lnTo>
                <a:lnTo>
                  <a:pt x="8705214" y="3035714"/>
                </a:lnTo>
                <a:lnTo>
                  <a:pt x="8695821" y="3081655"/>
                </a:lnTo>
                <a:lnTo>
                  <a:pt x="8682933" y="3126218"/>
                </a:lnTo>
                <a:lnTo>
                  <a:pt x="8666701" y="3169253"/>
                </a:lnTo>
                <a:lnTo>
                  <a:pt x="8647276" y="3210607"/>
                </a:lnTo>
                <a:lnTo>
                  <a:pt x="8624811" y="3250130"/>
                </a:lnTo>
                <a:lnTo>
                  <a:pt x="8599456" y="3287670"/>
                </a:lnTo>
                <a:lnTo>
                  <a:pt x="8571363" y="3323076"/>
                </a:lnTo>
                <a:lnTo>
                  <a:pt x="8540683" y="3356197"/>
                </a:lnTo>
                <a:lnTo>
                  <a:pt x="8507567" y="3386881"/>
                </a:lnTo>
                <a:lnTo>
                  <a:pt x="8472167" y="3414978"/>
                </a:lnTo>
                <a:lnTo>
                  <a:pt x="8434635" y="3440335"/>
                </a:lnTo>
                <a:lnTo>
                  <a:pt x="8395121" y="3462803"/>
                </a:lnTo>
                <a:lnTo>
                  <a:pt x="8353777" y="3482228"/>
                </a:lnTo>
                <a:lnTo>
                  <a:pt x="8310754" y="3498461"/>
                </a:lnTo>
                <a:lnTo>
                  <a:pt x="8266203" y="3511350"/>
                </a:lnTo>
                <a:lnTo>
                  <a:pt x="8220277" y="3520744"/>
                </a:lnTo>
                <a:lnTo>
                  <a:pt x="8173125" y="3526491"/>
                </a:lnTo>
                <a:lnTo>
                  <a:pt x="8124901" y="3528441"/>
                </a:lnTo>
                <a:lnTo>
                  <a:pt x="3630371" y="3528441"/>
                </a:lnTo>
                <a:lnTo>
                  <a:pt x="2531821" y="3547237"/>
                </a:lnTo>
                <a:lnTo>
                  <a:pt x="1452194" y="3528441"/>
                </a:lnTo>
                <a:lnTo>
                  <a:pt x="588073" y="3528441"/>
                </a:lnTo>
                <a:lnTo>
                  <a:pt x="539843" y="3526491"/>
                </a:lnTo>
                <a:lnTo>
                  <a:pt x="492686" y="3520744"/>
                </a:lnTo>
                <a:lnTo>
                  <a:pt x="446754" y="3511350"/>
                </a:lnTo>
                <a:lnTo>
                  <a:pt x="402199" y="3498461"/>
                </a:lnTo>
                <a:lnTo>
                  <a:pt x="359171" y="3482228"/>
                </a:lnTo>
                <a:lnTo>
                  <a:pt x="317822" y="3462803"/>
                </a:lnTo>
                <a:lnTo>
                  <a:pt x="278304" y="3440335"/>
                </a:lnTo>
                <a:lnTo>
                  <a:pt x="240767" y="3414978"/>
                </a:lnTo>
                <a:lnTo>
                  <a:pt x="205364" y="3386881"/>
                </a:lnTo>
                <a:lnTo>
                  <a:pt x="172245" y="3356197"/>
                </a:lnTo>
                <a:lnTo>
                  <a:pt x="141562" y="3323076"/>
                </a:lnTo>
                <a:lnTo>
                  <a:pt x="113466" y="3287670"/>
                </a:lnTo>
                <a:lnTo>
                  <a:pt x="88108" y="3250130"/>
                </a:lnTo>
                <a:lnTo>
                  <a:pt x="65641" y="3210607"/>
                </a:lnTo>
                <a:lnTo>
                  <a:pt x="46214" y="3169253"/>
                </a:lnTo>
                <a:lnTo>
                  <a:pt x="29981" y="3126218"/>
                </a:lnTo>
                <a:lnTo>
                  <a:pt x="17091" y="3081655"/>
                </a:lnTo>
                <a:lnTo>
                  <a:pt x="7697" y="3035714"/>
                </a:lnTo>
                <a:lnTo>
                  <a:pt x="1949" y="2988546"/>
                </a:lnTo>
                <a:lnTo>
                  <a:pt x="0" y="2940304"/>
                </a:lnTo>
                <a:lnTo>
                  <a:pt x="0" y="2058289"/>
                </a:lnTo>
                <a:lnTo>
                  <a:pt x="0" y="58813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808" y="1372489"/>
            <a:ext cx="8557895" cy="257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Основные </a:t>
            </a:r>
            <a:r>
              <a:rPr sz="2400" b="0" spc="-10" dirty="0">
                <a:latin typeface="Arial"/>
                <a:cs typeface="Arial"/>
              </a:rPr>
              <a:t>возможности </a:t>
            </a:r>
            <a:r>
              <a:rPr sz="2400" b="0" spc="-5" dirty="0">
                <a:latin typeface="Arial"/>
                <a:cs typeface="Arial"/>
              </a:rPr>
              <a:t>шины</a:t>
            </a:r>
            <a:r>
              <a:rPr sz="2400" b="0" spc="-3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следующие:</a:t>
            </a:r>
            <a:endParaRPr sz="2400">
              <a:latin typeface="Arial"/>
              <a:cs typeface="Arial"/>
            </a:endParaRPr>
          </a:p>
          <a:p>
            <a:pPr marL="12700" marR="5080" indent="448309" algn="just">
              <a:lnSpc>
                <a:spcPct val="100000"/>
              </a:lnSpc>
            </a:pPr>
            <a:r>
              <a:rPr sz="2400" b="0" dirty="0">
                <a:latin typeface="Arial"/>
                <a:cs typeface="Arial"/>
              </a:rPr>
              <a:t>- </a:t>
            </a:r>
            <a:r>
              <a:rPr sz="2400" b="0" spc="-5" dirty="0">
                <a:latin typeface="Arial"/>
                <a:cs typeface="Arial"/>
              </a:rPr>
              <a:t>синхронный 32- </a:t>
            </a:r>
            <a:r>
              <a:rPr sz="2400" b="0" dirty="0">
                <a:latin typeface="Arial"/>
                <a:cs typeface="Arial"/>
              </a:rPr>
              <a:t>или </a:t>
            </a:r>
            <a:r>
              <a:rPr sz="2400" b="0" spc="-10" dirty="0">
                <a:latin typeface="Arial"/>
                <a:cs typeface="Arial"/>
              </a:rPr>
              <a:t>64-разрядный </a:t>
            </a:r>
            <a:r>
              <a:rPr sz="2400" b="0" spc="-15" dirty="0">
                <a:latin typeface="Arial"/>
                <a:cs typeface="Arial"/>
              </a:rPr>
              <a:t>обмен </a:t>
            </a:r>
            <a:r>
              <a:rPr sz="2400" b="0" spc="-5" dirty="0">
                <a:latin typeface="Arial"/>
                <a:cs typeface="Arial"/>
              </a:rPr>
              <a:t>данными (64-  </a:t>
            </a:r>
            <a:r>
              <a:rPr sz="2400" b="0" spc="-10" dirty="0">
                <a:latin typeface="Arial"/>
                <a:cs typeface="Arial"/>
              </a:rPr>
              <a:t>разрядная </a:t>
            </a:r>
            <a:r>
              <a:rPr sz="2400" b="0" spc="-5" dirty="0">
                <a:latin typeface="Arial"/>
                <a:cs typeface="Arial"/>
              </a:rPr>
              <a:t>шина в настоящее время </a:t>
            </a:r>
            <a:r>
              <a:rPr sz="2400" b="0" spc="-20" dirty="0">
                <a:latin typeface="Arial"/>
                <a:cs typeface="Arial"/>
              </a:rPr>
              <a:t>используется </a:t>
            </a:r>
            <a:r>
              <a:rPr sz="2400" b="0" spc="-15" dirty="0">
                <a:latin typeface="Arial"/>
                <a:cs typeface="Arial"/>
              </a:rPr>
              <a:t>только </a:t>
            </a:r>
            <a:r>
              <a:rPr sz="2400" b="0" spc="-5" dirty="0">
                <a:latin typeface="Arial"/>
                <a:cs typeface="Arial"/>
              </a:rPr>
              <a:t>в  Alpha-системах </a:t>
            </a:r>
            <a:r>
              <a:rPr sz="2400" b="0" dirty="0">
                <a:latin typeface="Arial"/>
                <a:cs typeface="Arial"/>
              </a:rPr>
              <a:t>и </a:t>
            </a:r>
            <a:r>
              <a:rPr sz="2400" b="0" spc="-10" dirty="0">
                <a:latin typeface="Arial"/>
                <a:cs typeface="Arial"/>
              </a:rPr>
              <a:t>серверах </a:t>
            </a:r>
            <a:r>
              <a:rPr sz="2400" b="0" spc="-5" dirty="0">
                <a:latin typeface="Arial"/>
                <a:cs typeface="Arial"/>
              </a:rPr>
              <a:t>на </a:t>
            </a:r>
            <a:r>
              <a:rPr sz="2400" b="0" spc="-30" dirty="0">
                <a:latin typeface="Arial"/>
                <a:cs typeface="Arial"/>
              </a:rPr>
              <a:t>базе </a:t>
            </a:r>
            <a:r>
              <a:rPr sz="2400" b="0" spc="-5" dirty="0">
                <a:latin typeface="Arial"/>
                <a:cs typeface="Arial"/>
              </a:rPr>
              <a:t>процессоров </a:t>
            </a:r>
            <a:r>
              <a:rPr sz="2400" b="0" dirty="0">
                <a:latin typeface="Arial"/>
                <a:cs typeface="Arial"/>
              </a:rPr>
              <a:t>Intel  </a:t>
            </a:r>
            <a:r>
              <a:rPr sz="2400" b="0" spc="-5" dirty="0">
                <a:latin typeface="Arial"/>
                <a:cs typeface="Arial"/>
              </a:rPr>
              <a:t>Хеоn). При </a:t>
            </a:r>
            <a:r>
              <a:rPr sz="2400" b="0" spc="-20" dirty="0">
                <a:latin typeface="Arial"/>
                <a:cs typeface="Arial"/>
              </a:rPr>
              <a:t>этом </a:t>
            </a:r>
            <a:r>
              <a:rPr sz="2400" b="0" spc="-5" dirty="0">
                <a:latin typeface="Arial"/>
                <a:cs typeface="Arial"/>
              </a:rPr>
              <a:t>для уменьшения </a:t>
            </a:r>
            <a:r>
              <a:rPr sz="2400" b="0" dirty="0">
                <a:latin typeface="Arial"/>
                <a:cs typeface="Arial"/>
              </a:rPr>
              <a:t>числа </a:t>
            </a:r>
            <a:r>
              <a:rPr sz="2400" b="0" spc="-5" dirty="0">
                <a:latin typeface="Arial"/>
                <a:cs typeface="Arial"/>
              </a:rPr>
              <a:t>контактов </a:t>
            </a:r>
            <a:r>
              <a:rPr sz="2400" b="0" dirty="0">
                <a:latin typeface="Arial"/>
                <a:cs typeface="Arial"/>
              </a:rPr>
              <a:t>(и  </a:t>
            </a:r>
            <a:r>
              <a:rPr sz="2400" b="0" spc="-5" dirty="0">
                <a:latin typeface="Arial"/>
                <a:cs typeface="Arial"/>
              </a:rPr>
              <a:t>стоимости) </a:t>
            </a:r>
            <a:r>
              <a:rPr sz="2400" b="0" spc="-20" dirty="0">
                <a:latin typeface="Arial"/>
                <a:cs typeface="Arial"/>
              </a:rPr>
              <a:t>используется </a:t>
            </a:r>
            <a:r>
              <a:rPr sz="2400" b="0" spc="-15" dirty="0">
                <a:latin typeface="Arial"/>
                <a:cs typeface="Arial"/>
              </a:rPr>
              <a:t>мультиплексирование, </a:t>
            </a:r>
            <a:r>
              <a:rPr sz="2400" b="0" spc="-140" dirty="0">
                <a:latin typeface="Arial"/>
                <a:cs typeface="Arial"/>
              </a:rPr>
              <a:t>т. </a:t>
            </a:r>
            <a:r>
              <a:rPr sz="2400" b="0" spc="-10" dirty="0">
                <a:latin typeface="Arial"/>
                <a:cs typeface="Arial"/>
              </a:rPr>
              <a:t>е. </a:t>
            </a:r>
            <a:r>
              <a:rPr sz="2400" b="0" spc="-5" dirty="0">
                <a:latin typeface="Arial"/>
                <a:cs typeface="Arial"/>
              </a:rPr>
              <a:t>адрес  </a:t>
            </a:r>
            <a:r>
              <a:rPr sz="2400" b="0" dirty="0">
                <a:latin typeface="Arial"/>
                <a:cs typeface="Arial"/>
              </a:rPr>
              <a:t>и </a:t>
            </a:r>
            <a:r>
              <a:rPr sz="2400" b="0" spc="-5" dirty="0">
                <a:latin typeface="Arial"/>
                <a:cs typeface="Arial"/>
              </a:rPr>
              <a:t>данные </a:t>
            </a:r>
            <a:r>
              <a:rPr sz="2400" b="0" spc="-15" dirty="0">
                <a:latin typeface="Arial"/>
                <a:cs typeface="Arial"/>
              </a:rPr>
              <a:t>передаются </a:t>
            </a:r>
            <a:r>
              <a:rPr sz="2400" b="0" spc="-5" dirty="0">
                <a:latin typeface="Arial"/>
                <a:cs typeface="Arial"/>
              </a:rPr>
              <a:t>по </a:t>
            </a:r>
            <a:r>
              <a:rPr sz="2400" b="0" spc="-15" dirty="0">
                <a:latin typeface="Arial"/>
                <a:cs typeface="Arial"/>
              </a:rPr>
              <a:t>одним </a:t>
            </a:r>
            <a:r>
              <a:rPr sz="2400" b="0" dirty="0">
                <a:latin typeface="Arial"/>
                <a:cs typeface="Arial"/>
              </a:rPr>
              <a:t>и </a:t>
            </a:r>
            <a:r>
              <a:rPr sz="2400" b="0" spc="-10" dirty="0">
                <a:latin typeface="Arial"/>
                <a:cs typeface="Arial"/>
              </a:rPr>
              <a:t>тем </a:t>
            </a:r>
            <a:r>
              <a:rPr sz="2400" b="0" dirty="0">
                <a:latin typeface="Arial"/>
                <a:cs typeface="Arial"/>
              </a:rPr>
              <a:t>же</a:t>
            </a:r>
            <a:r>
              <a:rPr sz="2400" b="0" spc="-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линиям;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50" y="908685"/>
            <a:ext cx="8713470" cy="3547745"/>
          </a:xfrm>
          <a:custGeom>
            <a:avLst/>
            <a:gdLst/>
            <a:ahLst/>
            <a:cxnLst/>
            <a:rect l="l" t="t" r="r" b="b"/>
            <a:pathLst>
              <a:path w="8713470" h="3547745">
                <a:moveTo>
                  <a:pt x="0" y="588137"/>
                </a:moveTo>
                <a:lnTo>
                  <a:pt x="1949" y="539894"/>
                </a:lnTo>
                <a:lnTo>
                  <a:pt x="7697" y="492726"/>
                </a:lnTo>
                <a:lnTo>
                  <a:pt x="17091" y="446785"/>
                </a:lnTo>
                <a:lnTo>
                  <a:pt x="29981" y="402222"/>
                </a:lnTo>
                <a:lnTo>
                  <a:pt x="46214" y="359187"/>
                </a:lnTo>
                <a:lnTo>
                  <a:pt x="65641" y="317833"/>
                </a:lnTo>
                <a:lnTo>
                  <a:pt x="88108" y="278310"/>
                </a:lnTo>
                <a:lnTo>
                  <a:pt x="113466" y="240770"/>
                </a:lnTo>
                <a:lnTo>
                  <a:pt x="141562" y="205364"/>
                </a:lnTo>
                <a:lnTo>
                  <a:pt x="172245" y="172243"/>
                </a:lnTo>
                <a:lnTo>
                  <a:pt x="205364" y="141559"/>
                </a:lnTo>
                <a:lnTo>
                  <a:pt x="240767" y="113462"/>
                </a:lnTo>
                <a:lnTo>
                  <a:pt x="278304" y="88105"/>
                </a:lnTo>
                <a:lnTo>
                  <a:pt x="317822" y="65637"/>
                </a:lnTo>
                <a:lnTo>
                  <a:pt x="359171" y="46212"/>
                </a:lnTo>
                <a:lnTo>
                  <a:pt x="402199" y="29979"/>
                </a:lnTo>
                <a:lnTo>
                  <a:pt x="446754" y="17090"/>
                </a:lnTo>
                <a:lnTo>
                  <a:pt x="492686" y="7696"/>
                </a:lnTo>
                <a:lnTo>
                  <a:pt x="539843" y="1949"/>
                </a:lnTo>
                <a:lnTo>
                  <a:pt x="588073" y="0"/>
                </a:lnTo>
                <a:lnTo>
                  <a:pt x="1452194" y="0"/>
                </a:lnTo>
                <a:lnTo>
                  <a:pt x="3630371" y="0"/>
                </a:lnTo>
                <a:lnTo>
                  <a:pt x="8124901" y="0"/>
                </a:lnTo>
                <a:lnTo>
                  <a:pt x="8173125" y="1949"/>
                </a:lnTo>
                <a:lnTo>
                  <a:pt x="8220277" y="7696"/>
                </a:lnTo>
                <a:lnTo>
                  <a:pt x="8266203" y="17090"/>
                </a:lnTo>
                <a:lnTo>
                  <a:pt x="8310754" y="29979"/>
                </a:lnTo>
                <a:lnTo>
                  <a:pt x="8353777" y="46212"/>
                </a:lnTo>
                <a:lnTo>
                  <a:pt x="8395121" y="65637"/>
                </a:lnTo>
                <a:lnTo>
                  <a:pt x="8434635" y="88105"/>
                </a:lnTo>
                <a:lnTo>
                  <a:pt x="8472167" y="113462"/>
                </a:lnTo>
                <a:lnTo>
                  <a:pt x="8507567" y="141559"/>
                </a:lnTo>
                <a:lnTo>
                  <a:pt x="8540683" y="172243"/>
                </a:lnTo>
                <a:lnTo>
                  <a:pt x="8571363" y="205364"/>
                </a:lnTo>
                <a:lnTo>
                  <a:pt x="8599456" y="240770"/>
                </a:lnTo>
                <a:lnTo>
                  <a:pt x="8624811" y="278310"/>
                </a:lnTo>
                <a:lnTo>
                  <a:pt x="8647276" y="317833"/>
                </a:lnTo>
                <a:lnTo>
                  <a:pt x="8666701" y="359187"/>
                </a:lnTo>
                <a:lnTo>
                  <a:pt x="8682933" y="402222"/>
                </a:lnTo>
                <a:lnTo>
                  <a:pt x="8695821" y="446785"/>
                </a:lnTo>
                <a:lnTo>
                  <a:pt x="8705214" y="492726"/>
                </a:lnTo>
                <a:lnTo>
                  <a:pt x="8710961" y="539894"/>
                </a:lnTo>
                <a:lnTo>
                  <a:pt x="8712911" y="588137"/>
                </a:lnTo>
                <a:lnTo>
                  <a:pt x="8712911" y="2058289"/>
                </a:lnTo>
                <a:lnTo>
                  <a:pt x="8712911" y="2940304"/>
                </a:lnTo>
                <a:lnTo>
                  <a:pt x="8710961" y="2988546"/>
                </a:lnTo>
                <a:lnTo>
                  <a:pt x="8705214" y="3035714"/>
                </a:lnTo>
                <a:lnTo>
                  <a:pt x="8695821" y="3081655"/>
                </a:lnTo>
                <a:lnTo>
                  <a:pt x="8682933" y="3126218"/>
                </a:lnTo>
                <a:lnTo>
                  <a:pt x="8666701" y="3169253"/>
                </a:lnTo>
                <a:lnTo>
                  <a:pt x="8647276" y="3210607"/>
                </a:lnTo>
                <a:lnTo>
                  <a:pt x="8624811" y="3250130"/>
                </a:lnTo>
                <a:lnTo>
                  <a:pt x="8599456" y="3287670"/>
                </a:lnTo>
                <a:lnTo>
                  <a:pt x="8571363" y="3323076"/>
                </a:lnTo>
                <a:lnTo>
                  <a:pt x="8540683" y="3356197"/>
                </a:lnTo>
                <a:lnTo>
                  <a:pt x="8507567" y="3386881"/>
                </a:lnTo>
                <a:lnTo>
                  <a:pt x="8472167" y="3414978"/>
                </a:lnTo>
                <a:lnTo>
                  <a:pt x="8434635" y="3440335"/>
                </a:lnTo>
                <a:lnTo>
                  <a:pt x="8395121" y="3462803"/>
                </a:lnTo>
                <a:lnTo>
                  <a:pt x="8353777" y="3482228"/>
                </a:lnTo>
                <a:lnTo>
                  <a:pt x="8310754" y="3498461"/>
                </a:lnTo>
                <a:lnTo>
                  <a:pt x="8266203" y="3511350"/>
                </a:lnTo>
                <a:lnTo>
                  <a:pt x="8220277" y="3520744"/>
                </a:lnTo>
                <a:lnTo>
                  <a:pt x="8173125" y="3526491"/>
                </a:lnTo>
                <a:lnTo>
                  <a:pt x="8124901" y="3528441"/>
                </a:lnTo>
                <a:lnTo>
                  <a:pt x="3630371" y="3528441"/>
                </a:lnTo>
                <a:lnTo>
                  <a:pt x="2531821" y="3547237"/>
                </a:lnTo>
                <a:lnTo>
                  <a:pt x="1452194" y="3528441"/>
                </a:lnTo>
                <a:lnTo>
                  <a:pt x="588073" y="3528441"/>
                </a:lnTo>
                <a:lnTo>
                  <a:pt x="539843" y="3526491"/>
                </a:lnTo>
                <a:lnTo>
                  <a:pt x="492686" y="3520744"/>
                </a:lnTo>
                <a:lnTo>
                  <a:pt x="446754" y="3511350"/>
                </a:lnTo>
                <a:lnTo>
                  <a:pt x="402199" y="3498461"/>
                </a:lnTo>
                <a:lnTo>
                  <a:pt x="359171" y="3482228"/>
                </a:lnTo>
                <a:lnTo>
                  <a:pt x="317822" y="3462803"/>
                </a:lnTo>
                <a:lnTo>
                  <a:pt x="278304" y="3440335"/>
                </a:lnTo>
                <a:lnTo>
                  <a:pt x="240767" y="3414978"/>
                </a:lnTo>
                <a:lnTo>
                  <a:pt x="205364" y="3386881"/>
                </a:lnTo>
                <a:lnTo>
                  <a:pt x="172245" y="3356197"/>
                </a:lnTo>
                <a:lnTo>
                  <a:pt x="141562" y="3323076"/>
                </a:lnTo>
                <a:lnTo>
                  <a:pt x="113466" y="3287670"/>
                </a:lnTo>
                <a:lnTo>
                  <a:pt x="88108" y="3250130"/>
                </a:lnTo>
                <a:lnTo>
                  <a:pt x="65641" y="3210607"/>
                </a:lnTo>
                <a:lnTo>
                  <a:pt x="46214" y="3169253"/>
                </a:lnTo>
                <a:lnTo>
                  <a:pt x="29981" y="3126218"/>
                </a:lnTo>
                <a:lnTo>
                  <a:pt x="17091" y="3081655"/>
                </a:lnTo>
                <a:lnTo>
                  <a:pt x="7697" y="3035714"/>
                </a:lnTo>
                <a:lnTo>
                  <a:pt x="1949" y="2988546"/>
                </a:lnTo>
                <a:lnTo>
                  <a:pt x="0" y="2940304"/>
                </a:lnTo>
                <a:lnTo>
                  <a:pt x="0" y="2058289"/>
                </a:lnTo>
                <a:lnTo>
                  <a:pt x="0" y="58813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7600" y="1091184"/>
            <a:ext cx="81102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Известны также </a:t>
            </a:r>
            <a:r>
              <a:rPr sz="2400" b="0" spc="-15" dirty="0">
                <a:latin typeface="Arial"/>
                <a:cs typeface="Arial"/>
              </a:rPr>
              <a:t>более поздние </a:t>
            </a:r>
            <a:r>
              <a:rPr sz="2400" b="0" spc="-5" dirty="0">
                <a:latin typeface="Arial"/>
                <a:cs typeface="Arial"/>
              </a:rPr>
              <a:t>разновидности </a:t>
            </a:r>
            <a:r>
              <a:rPr sz="2400" b="0" dirty="0">
                <a:latin typeface="Arial"/>
                <a:cs typeface="Arial"/>
              </a:rPr>
              <a:t>- </a:t>
            </a:r>
            <a:r>
              <a:rPr sz="2400" b="0" spc="-5" dirty="0">
                <a:latin typeface="Arial"/>
                <a:cs typeface="Arial"/>
              </a:rPr>
              <a:t>PCI-X </a:t>
            </a:r>
            <a:r>
              <a:rPr sz="2400" b="0" spc="14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1456944"/>
            <a:ext cx="8559800" cy="257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PCI-Express, </a:t>
            </a:r>
            <a:r>
              <a:rPr sz="2400" dirty="0">
                <a:latin typeface="Arial"/>
                <a:cs typeface="Arial"/>
              </a:rPr>
              <a:t>кроме </a:t>
            </a:r>
            <a:r>
              <a:rPr sz="2400" spc="-15" dirty="0">
                <a:latin typeface="Arial"/>
                <a:cs typeface="Arial"/>
              </a:rPr>
              <a:t>того,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к данному типу </a:t>
            </a:r>
            <a:r>
              <a:rPr sz="2400" spc="-10" dirty="0">
                <a:latin typeface="Arial"/>
                <a:cs typeface="Arial"/>
              </a:rPr>
              <a:t>относится </a:t>
            </a:r>
            <a:r>
              <a:rPr sz="2400" dirty="0">
                <a:latin typeface="Arial"/>
                <a:cs typeface="Arial"/>
              </a:rPr>
              <a:t>и  PCMCIAH </a:t>
            </a:r>
            <a:r>
              <a:rPr sz="2400" spc="-15" dirty="0">
                <a:latin typeface="Arial"/>
                <a:cs typeface="Arial"/>
              </a:rPr>
              <a:t>стандарт </a:t>
            </a:r>
            <a:r>
              <a:rPr sz="2400" spc="-5" dirty="0">
                <a:latin typeface="Arial"/>
                <a:cs typeface="Arial"/>
              </a:rPr>
              <a:t>на шину для ноутбуков. Она </a:t>
            </a:r>
            <a:r>
              <a:rPr sz="2400" spc="-25" dirty="0">
                <a:latin typeface="Arial"/>
                <a:cs typeface="Arial"/>
              </a:rPr>
              <a:t>позволяет  </a:t>
            </a:r>
            <a:r>
              <a:rPr sz="2400" spc="-15" dirty="0">
                <a:latin typeface="Arial"/>
                <a:cs typeface="Arial"/>
              </a:rPr>
              <a:t>подключать расширители </a:t>
            </a:r>
            <a:r>
              <a:rPr sz="2400" spc="-5" dirty="0">
                <a:latin typeface="Arial"/>
                <a:cs typeface="Arial"/>
              </a:rPr>
              <a:t>памяти, </a:t>
            </a:r>
            <a:r>
              <a:rPr sz="2400" spc="-10" dirty="0">
                <a:latin typeface="Arial"/>
                <a:cs typeface="Arial"/>
              </a:rPr>
              <a:t>модемы, </a:t>
            </a:r>
            <a:r>
              <a:rPr sz="2400" spc="-5" dirty="0">
                <a:latin typeface="Arial"/>
                <a:cs typeface="Arial"/>
              </a:rPr>
              <a:t>контроллеры  </a:t>
            </a:r>
            <a:r>
              <a:rPr sz="2400" dirty="0">
                <a:latin typeface="Arial"/>
                <a:cs typeface="Arial"/>
              </a:rPr>
              <a:t>дисков и </a:t>
            </a:r>
            <a:r>
              <a:rPr sz="2400" spc="-5" dirty="0">
                <a:latin typeface="Arial"/>
                <a:cs typeface="Arial"/>
              </a:rPr>
              <a:t>стримеров, SCSI-адаптеры, </a:t>
            </a:r>
            <a:r>
              <a:rPr sz="2400" spc="-20" dirty="0">
                <a:latin typeface="Arial"/>
                <a:cs typeface="Arial"/>
              </a:rPr>
              <a:t>сетевые </a:t>
            </a:r>
            <a:r>
              <a:rPr sz="2400" spc="-5" dirty="0">
                <a:latin typeface="Arial"/>
                <a:cs typeface="Arial"/>
              </a:rPr>
              <a:t>адаптеры </a:t>
            </a:r>
            <a:r>
              <a:rPr sz="2400" dirty="0">
                <a:latin typeface="Arial"/>
                <a:cs typeface="Arial"/>
              </a:rPr>
              <a:t>и  </a:t>
            </a:r>
            <a:r>
              <a:rPr sz="2400" spc="-5" dirty="0">
                <a:latin typeface="Arial"/>
                <a:cs typeface="Arial"/>
              </a:rPr>
              <a:t>др.</a:t>
            </a:r>
            <a:endParaRPr sz="240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Платы PCI </a:t>
            </a:r>
            <a:r>
              <a:rPr sz="2400" dirty="0">
                <a:latin typeface="Arial"/>
                <a:cs typeface="Arial"/>
              </a:rPr>
              <a:t>могут быть </a:t>
            </a:r>
            <a:r>
              <a:rPr sz="2400" spc="-25" dirty="0">
                <a:latin typeface="Arial"/>
                <a:cs typeface="Arial"/>
              </a:rPr>
              <a:t>тех </a:t>
            </a:r>
            <a:r>
              <a:rPr sz="2400" dirty="0">
                <a:latin typeface="Arial"/>
                <a:cs typeface="Arial"/>
              </a:rPr>
              <a:t>же </a:t>
            </a:r>
            <a:r>
              <a:rPr sz="2400" spc="-5" dirty="0">
                <a:latin typeface="Arial"/>
                <a:cs typeface="Arial"/>
              </a:rPr>
              <a:t>размеров, </a:t>
            </a:r>
            <a:r>
              <a:rPr sz="2400" spc="-10" dirty="0">
                <a:latin typeface="Arial"/>
                <a:cs typeface="Arial"/>
              </a:rPr>
              <a:t>что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5" dirty="0">
                <a:latin typeface="Arial"/>
                <a:cs typeface="Arial"/>
              </a:rPr>
              <a:t>платы</a:t>
            </a:r>
            <a:r>
              <a:rPr sz="2400" spc="3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для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обычной </a:t>
            </a:r>
            <a:r>
              <a:rPr sz="2400" spc="-5" dirty="0">
                <a:latin typeface="Arial"/>
                <a:cs typeface="Arial"/>
              </a:rPr>
              <a:t>шины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ввода-вывода.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680" y="569976"/>
            <a:ext cx="8005572" cy="519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564" y="764794"/>
            <a:ext cx="7416800" cy="4608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863" y="5629249"/>
            <a:ext cx="84467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4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Рис. </a:t>
            </a:r>
            <a:r>
              <a:rPr sz="2000" dirty="0">
                <a:latin typeface="Arial"/>
                <a:cs typeface="Arial"/>
              </a:rPr>
              <a:t>1- Шина </a:t>
            </a:r>
            <a:r>
              <a:rPr sz="2000" spc="-10" dirty="0">
                <a:latin typeface="Arial"/>
                <a:cs typeface="Arial"/>
              </a:rPr>
              <a:t>РСI: </a:t>
            </a:r>
            <a:r>
              <a:rPr sz="2000" dirty="0">
                <a:latin typeface="Arial"/>
                <a:cs typeface="Arial"/>
              </a:rPr>
              <a:t>а - </a:t>
            </a:r>
            <a:r>
              <a:rPr sz="2000" spc="-5" dirty="0">
                <a:latin typeface="Arial"/>
                <a:cs typeface="Arial"/>
              </a:rPr>
              <a:t>архитектуры </a:t>
            </a:r>
            <a:r>
              <a:rPr sz="2000" dirty="0">
                <a:latin typeface="Arial"/>
                <a:cs typeface="Arial"/>
              </a:rPr>
              <a:t>шин PCI (1); PCX (2); б - </a:t>
            </a:r>
            <a:r>
              <a:rPr sz="2000" spc="-10" dirty="0">
                <a:latin typeface="Arial"/>
                <a:cs typeface="Arial"/>
              </a:rPr>
              <a:t>разъем </a:t>
            </a:r>
            <a:r>
              <a:rPr sz="2000" dirty="0">
                <a:latin typeface="Arial"/>
                <a:cs typeface="Arial"/>
              </a:rPr>
              <a:t>32-  </a:t>
            </a:r>
            <a:r>
              <a:rPr sz="2000" spc="-10" dirty="0">
                <a:latin typeface="Arial"/>
                <a:cs typeface="Arial"/>
              </a:rPr>
              <a:t>разрядной </a:t>
            </a:r>
            <a:r>
              <a:rPr sz="2000" dirty="0">
                <a:latin typeface="Arial"/>
                <a:cs typeface="Arial"/>
              </a:rPr>
              <a:t>шины с </a:t>
            </a:r>
            <a:r>
              <a:rPr sz="2000" spc="-5" dirty="0">
                <a:latin typeface="Arial"/>
                <a:cs typeface="Arial"/>
              </a:rPr>
              <a:t>напряжением питания </a:t>
            </a:r>
            <a:r>
              <a:rPr sz="2000" dirty="0">
                <a:latin typeface="Arial"/>
                <a:cs typeface="Arial"/>
              </a:rPr>
              <a:t>5 В; в - </a:t>
            </a:r>
            <a:r>
              <a:rPr sz="2000" spc="-10" dirty="0">
                <a:latin typeface="Arial"/>
                <a:cs typeface="Arial"/>
              </a:rPr>
              <a:t>разъем </a:t>
            </a:r>
            <a:r>
              <a:rPr sz="2000" dirty="0">
                <a:latin typeface="Arial"/>
                <a:cs typeface="Arial"/>
              </a:rPr>
              <a:t>на 32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разряда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7998" y="6238849"/>
            <a:ext cx="350837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с </a:t>
            </a:r>
            <a:r>
              <a:rPr sz="2000" spc="-5" dirty="0">
                <a:latin typeface="Arial"/>
                <a:cs typeface="Arial"/>
              </a:rPr>
              <a:t>напряжением питания 3,3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0383" y="1187196"/>
            <a:ext cx="4959096" cy="3858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6217" y="1383030"/>
            <a:ext cx="4370070" cy="3270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6492" y="4980432"/>
            <a:ext cx="693420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Рис.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Возможное расположение разъемов </a:t>
            </a:r>
            <a:r>
              <a:rPr sz="2400" spc="-5" dirty="0">
                <a:latin typeface="Arial"/>
                <a:cs typeface="Arial"/>
              </a:rPr>
              <a:t>PCI  </a:t>
            </a:r>
            <a:r>
              <a:rPr sz="2400" spc="-15" dirty="0">
                <a:latin typeface="Arial"/>
                <a:cs typeface="Arial"/>
              </a:rPr>
              <a:t>относительно </a:t>
            </a:r>
            <a:r>
              <a:rPr sz="2400" spc="-10" dirty="0">
                <a:latin typeface="Arial"/>
                <a:cs typeface="Arial"/>
              </a:rPr>
              <a:t>разъемов </a:t>
            </a:r>
            <a:r>
              <a:rPr sz="2400" dirty="0">
                <a:latin typeface="Arial"/>
                <a:cs typeface="Arial"/>
              </a:rPr>
              <a:t>шин </a:t>
            </a:r>
            <a:r>
              <a:rPr sz="2400" spc="-5" dirty="0">
                <a:latin typeface="Arial"/>
                <a:cs typeface="Arial"/>
              </a:rPr>
              <a:t>ISA/EISA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019302"/>
            <a:ext cx="8490585" cy="439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1996 </a:t>
            </a:r>
            <a:r>
              <a:rPr sz="2400" spc="-30" dirty="0">
                <a:latin typeface="Arial"/>
                <a:cs typeface="Arial"/>
              </a:rPr>
              <a:t>году </a:t>
            </a:r>
            <a:r>
              <a:rPr sz="2400" spc="-5" dirty="0">
                <a:latin typeface="Arial"/>
                <a:cs typeface="Arial"/>
              </a:rPr>
              <a:t>фирмой Intel был </a:t>
            </a:r>
            <a:r>
              <a:rPr sz="2400" spc="-10" dirty="0">
                <a:latin typeface="Arial"/>
                <a:cs typeface="Arial"/>
              </a:rPr>
              <a:t>предложен выделенный  </a:t>
            </a:r>
            <a:r>
              <a:rPr sz="2400" spc="-5" dirty="0">
                <a:latin typeface="Arial"/>
                <a:cs typeface="Arial"/>
              </a:rPr>
              <a:t>интерфейс для </a:t>
            </a:r>
            <a:r>
              <a:rPr sz="2400" spc="-10" dirty="0">
                <a:latin typeface="Arial"/>
                <a:cs typeface="Arial"/>
              </a:rPr>
              <a:t>подключения </a:t>
            </a:r>
            <a:r>
              <a:rPr sz="2400" spc="-5" dirty="0">
                <a:latin typeface="Arial"/>
                <a:cs typeface="Arial"/>
              </a:rPr>
              <a:t>видеокарты </a:t>
            </a:r>
            <a:r>
              <a:rPr sz="2400" dirty="0">
                <a:latin typeface="Arial"/>
                <a:cs typeface="Arial"/>
              </a:rPr>
              <a:t>- AGP  </a:t>
            </a:r>
            <a:r>
              <a:rPr sz="2400" spc="-5" dirty="0">
                <a:latin typeface="Arial"/>
                <a:cs typeface="Arial"/>
              </a:rPr>
              <a:t>(Accelerated Graphics Port </a:t>
            </a:r>
            <a:r>
              <a:rPr sz="2400" dirty="0">
                <a:latin typeface="Arial"/>
                <a:cs typeface="Arial"/>
              </a:rPr>
              <a:t>- высокоскоростной </a:t>
            </a:r>
            <a:r>
              <a:rPr sz="2400" spc="-5" dirty="0">
                <a:latin typeface="Arial"/>
                <a:cs typeface="Arial"/>
              </a:rPr>
              <a:t>графический  </a:t>
            </a:r>
            <a:r>
              <a:rPr sz="2400" spc="-10" dirty="0">
                <a:latin typeface="Arial"/>
                <a:cs typeface="Arial"/>
              </a:rPr>
              <a:t>порт). </a:t>
            </a:r>
            <a:r>
              <a:rPr sz="2400" spc="-5" dirty="0">
                <a:latin typeface="Arial"/>
                <a:cs typeface="Arial"/>
              </a:rPr>
              <a:t>Впервые </a:t>
            </a:r>
            <a:r>
              <a:rPr sz="2400" spc="-20" dirty="0">
                <a:latin typeface="Arial"/>
                <a:cs typeface="Arial"/>
              </a:rPr>
              <a:t>порт </a:t>
            </a:r>
            <a:r>
              <a:rPr sz="2400" dirty="0">
                <a:latin typeface="Arial"/>
                <a:cs typeface="Arial"/>
              </a:rPr>
              <a:t>AGP был </a:t>
            </a:r>
            <a:r>
              <a:rPr sz="2400" spc="-15" dirty="0">
                <a:latin typeface="Arial"/>
                <a:cs typeface="Arial"/>
              </a:rPr>
              <a:t>представлен </a:t>
            </a:r>
            <a:r>
              <a:rPr sz="2400" spc="-5" dirty="0">
                <a:latin typeface="Arial"/>
                <a:cs typeface="Arial"/>
              </a:rPr>
              <a:t>в системах </a:t>
            </a:r>
            <a:r>
              <a:rPr sz="2400" spc="-10" dirty="0">
                <a:latin typeface="Arial"/>
                <a:cs typeface="Arial"/>
              </a:rPr>
              <a:t>на  </a:t>
            </a:r>
            <a:r>
              <a:rPr sz="2400" spc="-5" dirty="0">
                <a:latin typeface="Arial"/>
                <a:cs typeface="Arial"/>
              </a:rPr>
              <a:t>основе </a:t>
            </a:r>
            <a:r>
              <a:rPr sz="2400" dirty="0">
                <a:latin typeface="Arial"/>
                <a:cs typeface="Arial"/>
              </a:rPr>
              <a:t>Pentium </a:t>
            </a:r>
            <a:r>
              <a:rPr sz="2400" spc="-10" dirty="0">
                <a:latin typeface="Arial"/>
                <a:cs typeface="Arial"/>
              </a:rPr>
              <a:t>II. </a:t>
            </a:r>
            <a:r>
              <a:rPr sz="2400" dirty="0">
                <a:latin typeface="Arial"/>
                <a:cs typeface="Arial"/>
              </a:rPr>
              <a:t>В </a:t>
            </a:r>
            <a:r>
              <a:rPr sz="2400" spc="-10" dirty="0">
                <a:latin typeface="Arial"/>
                <a:cs typeface="Arial"/>
              </a:rPr>
              <a:t>таких </a:t>
            </a:r>
            <a:r>
              <a:rPr sz="2400" spc="-5" dirty="0">
                <a:latin typeface="Arial"/>
                <a:cs typeface="Arial"/>
              </a:rPr>
              <a:t>системах </a:t>
            </a:r>
            <a:r>
              <a:rPr sz="2400" spc="-20" dirty="0">
                <a:latin typeface="Arial"/>
                <a:cs typeface="Arial"/>
              </a:rPr>
              <a:t>чипсет </a:t>
            </a:r>
            <a:r>
              <a:rPr sz="2400" dirty="0">
                <a:latin typeface="Arial"/>
                <a:cs typeface="Arial"/>
              </a:rPr>
              <a:t>был </a:t>
            </a:r>
            <a:r>
              <a:rPr sz="2400" spc="-20" dirty="0">
                <a:latin typeface="Arial"/>
                <a:cs typeface="Arial"/>
              </a:rPr>
              <a:t>разделен  </a:t>
            </a:r>
            <a:r>
              <a:rPr sz="2400" spc="-5" dirty="0">
                <a:latin typeface="Arial"/>
                <a:cs typeface="Arial"/>
              </a:rPr>
              <a:t>на </a:t>
            </a:r>
            <a:r>
              <a:rPr sz="2400" spc="-10" dirty="0">
                <a:latin typeface="Arial"/>
                <a:cs typeface="Arial"/>
              </a:rPr>
              <a:t>два </a:t>
            </a:r>
            <a:r>
              <a:rPr sz="2400" spc="-5" dirty="0">
                <a:latin typeface="Arial"/>
                <a:cs typeface="Arial"/>
              </a:rPr>
              <a:t>моста "северный" (North Bridge)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"южный" </a:t>
            </a:r>
            <a:r>
              <a:rPr sz="2400" spc="-5" dirty="0">
                <a:latin typeface="Arial"/>
                <a:cs typeface="Arial"/>
              </a:rPr>
              <a:t>(South  </a:t>
            </a:r>
            <a:r>
              <a:rPr sz="2400" dirty="0">
                <a:latin typeface="Arial"/>
                <a:cs typeface="Arial"/>
              </a:rPr>
              <a:t>Bridge). </a:t>
            </a:r>
            <a:r>
              <a:rPr sz="2400" spc="-10" dirty="0">
                <a:latin typeface="Arial"/>
                <a:cs typeface="Arial"/>
              </a:rPr>
              <a:t>Северный </a:t>
            </a:r>
            <a:r>
              <a:rPr sz="2400" spc="-5" dirty="0">
                <a:latin typeface="Arial"/>
                <a:cs typeface="Arial"/>
              </a:rPr>
              <a:t>мост </a:t>
            </a:r>
            <a:r>
              <a:rPr sz="2400" spc="-10" dirty="0">
                <a:latin typeface="Arial"/>
                <a:cs typeface="Arial"/>
              </a:rPr>
              <a:t>связывал </a:t>
            </a:r>
            <a:r>
              <a:rPr sz="2400" spc="-5" dirty="0">
                <a:latin typeface="Arial"/>
                <a:cs typeface="Arial"/>
              </a:rPr>
              <a:t>ЦП, память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видеокарту</a:t>
            </a:r>
            <a:endParaRPr sz="240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три </a:t>
            </a:r>
            <a:r>
              <a:rPr sz="2400" spc="-10" dirty="0">
                <a:latin typeface="Arial"/>
                <a:cs typeface="Arial"/>
              </a:rPr>
              <a:t>устройства </a:t>
            </a:r>
            <a:r>
              <a:rPr sz="2400" spc="-5" dirty="0">
                <a:latin typeface="Arial"/>
                <a:cs typeface="Arial"/>
              </a:rPr>
              <a:t>в системе, между </a:t>
            </a:r>
            <a:r>
              <a:rPr sz="2400" spc="-10" dirty="0">
                <a:latin typeface="Arial"/>
                <a:cs typeface="Arial"/>
              </a:rPr>
              <a:t>которыми </a:t>
            </a:r>
            <a:r>
              <a:rPr sz="2400" spc="-15" dirty="0">
                <a:latin typeface="Arial"/>
                <a:cs typeface="Arial"/>
              </a:rPr>
              <a:t>курсируют  </a:t>
            </a:r>
            <a:r>
              <a:rPr sz="2400" spc="-10" dirty="0">
                <a:latin typeface="Arial"/>
                <a:cs typeface="Arial"/>
              </a:rPr>
              <a:t>наибольшие </a:t>
            </a:r>
            <a:r>
              <a:rPr sz="2400" spc="-15" dirty="0">
                <a:latin typeface="Arial"/>
                <a:cs typeface="Arial"/>
              </a:rPr>
              <a:t>потоки </a:t>
            </a:r>
            <a:r>
              <a:rPr sz="2400" spc="-5" dirty="0">
                <a:latin typeface="Arial"/>
                <a:cs typeface="Arial"/>
              </a:rPr>
              <a:t>данных. </a:t>
            </a:r>
            <a:r>
              <a:rPr sz="2400" spc="-25" dirty="0">
                <a:latin typeface="Arial"/>
                <a:cs typeface="Arial"/>
              </a:rPr>
              <a:t>Таким </a:t>
            </a:r>
            <a:r>
              <a:rPr sz="2400" spc="-10" dirty="0">
                <a:latin typeface="Arial"/>
                <a:cs typeface="Arial"/>
              </a:rPr>
              <a:t>образом, </a:t>
            </a:r>
            <a:r>
              <a:rPr sz="2400" spc="-5" dirty="0">
                <a:latin typeface="Arial"/>
                <a:cs typeface="Arial"/>
              </a:rPr>
              <a:t>на северный  </a:t>
            </a:r>
            <a:r>
              <a:rPr sz="2400" dirty="0">
                <a:latin typeface="Arial"/>
                <a:cs typeface="Arial"/>
              </a:rPr>
              <a:t>мост </a:t>
            </a:r>
            <a:r>
              <a:rPr sz="2400" spc="-25" dirty="0">
                <a:latin typeface="Arial"/>
                <a:cs typeface="Arial"/>
              </a:rPr>
              <a:t>возлагаются </a:t>
            </a:r>
            <a:r>
              <a:rPr sz="2400" spc="-5" dirty="0">
                <a:latin typeface="Arial"/>
                <a:cs typeface="Arial"/>
              </a:rPr>
              <a:t>функции контроллера основной памяти,  моста AGP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устройства </a:t>
            </a:r>
            <a:r>
              <a:rPr sz="2400" spc="-5" dirty="0">
                <a:latin typeface="Arial"/>
                <a:cs typeface="Arial"/>
              </a:rPr>
              <a:t>сопряжения </a:t>
            </a:r>
            <a:r>
              <a:rPr sz="2400" dirty="0">
                <a:latin typeface="Arial"/>
                <a:cs typeface="Arial"/>
              </a:rPr>
              <a:t>с </a:t>
            </a:r>
            <a:r>
              <a:rPr sz="2400" spc="-5" dirty="0">
                <a:latin typeface="Arial"/>
                <a:cs typeface="Arial"/>
              </a:rPr>
              <a:t>фасадной шиной  </a:t>
            </a:r>
            <a:r>
              <a:rPr sz="2400" dirty="0">
                <a:latin typeface="Arial"/>
                <a:cs typeface="Arial"/>
              </a:rPr>
              <a:t>процессора  </a:t>
            </a:r>
            <a:r>
              <a:rPr sz="2400" spc="-5" dirty="0">
                <a:latin typeface="Arial"/>
                <a:cs typeface="Arial"/>
              </a:rPr>
              <a:t>FSB  (Front-Side  </a:t>
            </a:r>
            <a:r>
              <a:rPr sz="2400" dirty="0">
                <a:latin typeface="Arial"/>
                <a:cs typeface="Arial"/>
              </a:rPr>
              <a:t>Bus).  </a:t>
            </a:r>
            <a:r>
              <a:rPr sz="2400" spc="-10" dirty="0">
                <a:latin typeface="Arial"/>
                <a:cs typeface="Arial"/>
              </a:rPr>
              <a:t>Собственно  </a:t>
            </a:r>
            <a:r>
              <a:rPr sz="2400" dirty="0">
                <a:latin typeface="Arial"/>
                <a:cs typeface="Arial"/>
              </a:rPr>
              <a:t>мост 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PCI,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5207" y="5409285"/>
            <a:ext cx="238887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tabLst>
                <a:tab pos="2035175" algn="l"/>
                <a:tab pos="2213610" algn="l"/>
              </a:tabLst>
            </a:pPr>
            <a:r>
              <a:rPr sz="2400" spc="-5" dirty="0">
                <a:latin typeface="Arial"/>
                <a:cs typeface="Arial"/>
              </a:rPr>
              <a:t>в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да</a:t>
            </a:r>
            <a:r>
              <a:rPr sz="2400" dirty="0">
                <a:latin typeface="Arial"/>
                <a:cs typeface="Arial"/>
              </a:rPr>
              <a:t>-в</a:t>
            </a:r>
            <a:r>
              <a:rPr sz="2400" spc="-15" dirty="0">
                <a:latin typeface="Arial"/>
                <a:cs typeface="Arial"/>
              </a:rPr>
              <a:t>ы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60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да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5" dirty="0">
                <a:latin typeface="Arial"/>
                <a:cs typeface="Arial"/>
              </a:rPr>
              <a:t>в  ре</a:t>
            </a:r>
            <a:r>
              <a:rPr sz="2400" spc="-15" dirty="0">
                <a:latin typeface="Arial"/>
                <a:cs typeface="Arial"/>
              </a:rPr>
              <a:t>а</a:t>
            </a:r>
            <a:r>
              <a:rPr sz="2400" spc="-5" dirty="0">
                <a:latin typeface="Arial"/>
                <a:cs typeface="Arial"/>
              </a:rPr>
              <a:t>ли</a:t>
            </a:r>
            <a:r>
              <a:rPr sz="2400" spc="-40" dirty="0">
                <a:latin typeface="Arial"/>
                <a:cs typeface="Arial"/>
              </a:rPr>
              <a:t>з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35" dirty="0">
                <a:latin typeface="Arial"/>
                <a:cs typeface="Arial"/>
              </a:rPr>
              <a:t>в</a:t>
            </a:r>
            <a:r>
              <a:rPr sz="2400" spc="-5" dirty="0">
                <a:latin typeface="Arial"/>
                <a:cs typeface="Arial"/>
              </a:rPr>
              <a:t>ан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на</a:t>
            </a:r>
            <a:endParaRPr sz="2400">
              <a:latin typeface="Arial"/>
              <a:cs typeface="Arial"/>
            </a:endParaRPr>
          </a:p>
          <a:p>
            <a:pPr marR="140970" algn="r">
              <a:lnSpc>
                <a:spcPct val="100000"/>
              </a:lnSpc>
              <a:spcBef>
                <a:spcPts val="1145"/>
              </a:spcBef>
            </a:pPr>
            <a:r>
              <a:rPr sz="1400" spc="-5" dirty="0">
                <a:latin typeface="Arial"/>
                <a:cs typeface="Arial"/>
              </a:rPr>
              <a:t>98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5409285"/>
            <a:ext cx="606488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468120" algn="l"/>
                <a:tab pos="1841500" algn="l"/>
                <a:tab pos="2568575" algn="l"/>
                <a:tab pos="3606165" algn="l"/>
                <a:tab pos="4318000" algn="l"/>
                <a:tab pos="5460365" algn="l"/>
              </a:tabLst>
            </a:pPr>
            <a:r>
              <a:rPr sz="2400" spc="-5" dirty="0">
                <a:latin typeface="Arial"/>
                <a:cs typeface="Arial"/>
              </a:rPr>
              <a:t>обслуживающий	остальные	</a:t>
            </a:r>
            <a:r>
              <a:rPr sz="2400" spc="-10" dirty="0">
                <a:latin typeface="Arial"/>
                <a:cs typeface="Arial"/>
              </a:rPr>
              <a:t>устройства  </a:t>
            </a:r>
            <a:r>
              <a:rPr sz="2400" dirty="0">
                <a:latin typeface="Arial"/>
                <a:cs typeface="Arial"/>
              </a:rPr>
              <a:t>сис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ем</a:t>
            </a:r>
            <a:r>
              <a:rPr sz="2400" spc="-15" dirty="0">
                <a:latin typeface="Arial"/>
                <a:cs typeface="Arial"/>
              </a:rPr>
              <a:t>е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т</a:t>
            </a:r>
            <a:r>
              <a:rPr sz="2400" dirty="0">
                <a:latin typeface="Arial"/>
                <a:cs typeface="Arial"/>
              </a:rPr>
              <a:t>ом	</a:t>
            </a:r>
            <a:r>
              <a:rPr sz="2400" spc="-15" dirty="0">
                <a:latin typeface="Arial"/>
                <a:cs typeface="Arial"/>
              </a:rPr>
              <a:t>ч</a:t>
            </a:r>
            <a:r>
              <a:rPr sz="2400" spc="-10" dirty="0">
                <a:latin typeface="Arial"/>
                <a:cs typeface="Arial"/>
              </a:rPr>
              <a:t>и</a:t>
            </a:r>
            <a:r>
              <a:rPr sz="2400" spc="-5" dirty="0">
                <a:latin typeface="Arial"/>
                <a:cs typeface="Arial"/>
              </a:rPr>
              <a:t>сле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5" dirty="0">
                <a:latin typeface="Arial"/>
                <a:cs typeface="Arial"/>
              </a:rPr>
              <a:t>к</a:t>
            </a:r>
            <a:r>
              <a:rPr sz="2400" spc="-5" dirty="0">
                <a:latin typeface="Arial"/>
                <a:cs typeface="Arial"/>
              </a:rPr>
              <a:t>о</a:t>
            </a:r>
            <a:r>
              <a:rPr sz="2400" spc="-15" dirty="0">
                <a:latin typeface="Arial"/>
                <a:cs typeface="Arial"/>
              </a:rPr>
              <a:t>н</a:t>
            </a:r>
            <a:r>
              <a:rPr sz="2400" spc="-5" dirty="0">
                <a:latin typeface="Arial"/>
                <a:cs typeface="Arial"/>
              </a:rPr>
              <a:t>тр</a:t>
            </a:r>
            <a:r>
              <a:rPr sz="2400" spc="-55" dirty="0">
                <a:latin typeface="Arial"/>
                <a:cs typeface="Arial"/>
              </a:rPr>
              <a:t>о</a:t>
            </a:r>
            <a:r>
              <a:rPr sz="2400" spc="-5" dirty="0">
                <a:latin typeface="Arial"/>
                <a:cs typeface="Arial"/>
              </a:rPr>
              <a:t>л</a:t>
            </a:r>
            <a:r>
              <a:rPr sz="2400" dirty="0">
                <a:latin typeface="Arial"/>
                <a:cs typeface="Arial"/>
              </a:rPr>
              <a:t>л</a:t>
            </a:r>
            <a:r>
              <a:rPr sz="2400" spc="-5" dirty="0">
                <a:latin typeface="Arial"/>
                <a:cs typeface="Arial"/>
              </a:rPr>
              <a:t>ер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E,  </a:t>
            </a:r>
            <a:r>
              <a:rPr sz="2400" spc="-10" dirty="0">
                <a:latin typeface="Arial"/>
                <a:cs typeface="Arial"/>
              </a:rPr>
              <a:t>основе </a:t>
            </a:r>
            <a:r>
              <a:rPr sz="2400" spc="-15" dirty="0">
                <a:latin typeface="Arial"/>
                <a:cs typeface="Arial"/>
              </a:rPr>
              <a:t>южного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моста.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6275" y="278891"/>
            <a:ext cx="3406140" cy="49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3984" y="278891"/>
            <a:ext cx="2467356" cy="49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2907" y="278891"/>
            <a:ext cx="1182624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7100" y="278891"/>
            <a:ext cx="1068324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36992" y="278891"/>
            <a:ext cx="493775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329" rIns="0" bIns="0" rtlCol="0">
            <a:spAutoFit/>
          </a:bodyPr>
          <a:lstStyle/>
          <a:p>
            <a:pPr marL="1192530">
              <a:lnSpc>
                <a:spcPct val="100000"/>
              </a:lnSpc>
            </a:pPr>
            <a:r>
              <a:rPr sz="2400" spc="-15" dirty="0">
                <a:solidFill>
                  <a:srgbClr val="C00000"/>
                </a:solidFill>
              </a:rPr>
              <a:t>Высокоскоростной </a:t>
            </a:r>
            <a:r>
              <a:rPr sz="2400" spc="-10" dirty="0">
                <a:solidFill>
                  <a:srgbClr val="C00000"/>
                </a:solidFill>
              </a:rPr>
              <a:t>графический порт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AGP</a:t>
            </a:r>
            <a:endParaRPr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86703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160" y="291084"/>
            <a:ext cx="6708648" cy="562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613" y="485901"/>
            <a:ext cx="6120638" cy="5040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608" y="5772607"/>
            <a:ext cx="82035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Рис.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Адаптер </a:t>
            </a:r>
            <a:r>
              <a:rPr sz="2400" dirty="0">
                <a:latin typeface="Arial"/>
                <a:cs typeface="Arial"/>
              </a:rPr>
              <a:t>AGP </a:t>
            </a:r>
            <a:r>
              <a:rPr sz="2400" spc="-5" dirty="0">
                <a:latin typeface="Arial"/>
                <a:cs typeface="Arial"/>
              </a:rPr>
              <a:t>4х/8х </a:t>
            </a:r>
            <a:r>
              <a:rPr sz="2400" dirty="0">
                <a:latin typeface="Arial"/>
                <a:cs typeface="Arial"/>
              </a:rPr>
              <a:t>(1,5 </a:t>
            </a:r>
            <a:r>
              <a:rPr sz="2400" spc="-5" dirty="0">
                <a:latin typeface="Arial"/>
                <a:cs typeface="Arial"/>
              </a:rPr>
              <a:t>В), универсальный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928" y="6138671"/>
            <a:ext cx="68859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3,3 В </a:t>
            </a:r>
            <a:r>
              <a:rPr sz="2400" spc="-10" dirty="0">
                <a:latin typeface="Arial"/>
                <a:cs typeface="Arial"/>
              </a:rPr>
              <a:t>разъемы, </a:t>
            </a:r>
            <a:r>
              <a:rPr sz="2400" dirty="0">
                <a:latin typeface="Arial"/>
                <a:cs typeface="Arial"/>
              </a:rPr>
              <a:t>а </a:t>
            </a:r>
            <a:r>
              <a:rPr sz="2400" spc="-5" dirty="0">
                <a:latin typeface="Arial"/>
                <a:cs typeface="Arial"/>
              </a:rPr>
              <a:t>также </a:t>
            </a:r>
            <a:r>
              <a:rPr sz="2400" spc="-10" dirty="0">
                <a:latin typeface="Arial"/>
                <a:cs typeface="Arial"/>
              </a:rPr>
              <a:t>слоты </a:t>
            </a:r>
            <a:r>
              <a:rPr sz="2400" spc="-5" dirty="0">
                <a:latin typeface="Arial"/>
                <a:cs typeface="Arial"/>
              </a:rPr>
              <a:t>систем­ной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платы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11457</Words>
  <Application>Microsoft Office PowerPoint</Application>
  <PresentationFormat>Экран (4:3)</PresentationFormat>
  <Paragraphs>1411</Paragraphs>
  <Slides>170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170</vt:i4>
      </vt:variant>
    </vt:vector>
  </HeadingPairs>
  <TitlesOfParts>
    <vt:vector size="180" baseType="lpstr">
      <vt:lpstr>Arial</vt:lpstr>
      <vt:lpstr>Calibri</vt:lpstr>
      <vt:lpstr>Courier New</vt:lpstr>
      <vt:lpstr>Georgia</vt:lpstr>
      <vt:lpstr>Symbol</vt:lpstr>
      <vt:lpstr>Tahoma</vt:lpstr>
      <vt:lpstr>Times New Roman</vt:lpstr>
      <vt:lpstr>Verdana</vt:lpstr>
      <vt:lpstr>Wingdings</vt:lpstr>
      <vt:lpstr>Office Theme</vt:lpstr>
      <vt:lpstr>«ОРГАНИЗАЦИЯ ЭВМ И СИСТЕМ»</vt:lpstr>
      <vt:lpstr>УЧЕБНЫЕ ВОПРОСЫ:</vt:lpstr>
      <vt:lpstr>Презентация PowerPoint</vt:lpstr>
      <vt:lpstr>ОРГАНИЗАЦИЯ ШИН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ШИН</vt:lpstr>
      <vt:lpstr>ВЫЧИСЛИТЕЛЬНАЯ МАШИНА С ДВУМЯ ВИДАМИ ШИН Хотя контроллеры устройств ввода/вывода (УВВ) могут быть подсоединены  не­посредственно к системной шине, больший эффект достигается применением од­ной  или нескольких шин ввода/вывода.</vt:lpstr>
      <vt:lpstr>Презентация PowerPoint</vt:lpstr>
      <vt:lpstr>Презентация PowerPoint</vt:lpstr>
      <vt:lpstr>РАСПРЕДЕЛЕНИЕ ЛИНИЙ ШИНЫ</vt:lpstr>
      <vt:lpstr>РАСПРЕДЕЛЕНИЕ ЛИНИЙ ШИНЫ</vt:lpstr>
      <vt:lpstr>РАСПРЕДЕЛЕНИЕ ЛИНИЙ ШИНЫ</vt:lpstr>
      <vt:lpstr>РАСПРЕДЕЛЕНИЕ ЛИНИЙ ШИНЫ</vt:lpstr>
      <vt:lpstr>РАСПРЕДЕЛЕНИЕ ЛИНИЙ ШИНЫ</vt:lpstr>
      <vt:lpstr>РАСПРЕДЕЛЕНИЕ ЛИНИЙ ШИНЫ</vt:lpstr>
      <vt:lpstr>РАСПРЕДЕЛЕНИЕ ЛИНИЙ ШИНЫ</vt:lpstr>
      <vt:lpstr>РАСПРЕДЕЛЕНИЕ ЛИНИЙ ШИНЫ</vt:lpstr>
      <vt:lpstr>РАСПРЕДЕЛЕНИЕ ЛИНИЙ ШИНЫ</vt:lpstr>
      <vt:lpstr>Синхронизация шины</vt:lpstr>
      <vt:lpstr>Пример</vt:lpstr>
      <vt:lpstr>Презентация PowerPoint</vt:lpstr>
      <vt:lpstr>Презентация PowerPoint</vt:lpstr>
      <vt:lpstr>Что лучше?</vt:lpstr>
      <vt:lpstr>Арбитраж шины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СХЕМЫ ПРИОРИТЕТОВ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Централизованный параллельный арбитраж  (достоинства и недостатки)</vt:lpstr>
      <vt:lpstr>Презентация PowerPoint</vt:lpstr>
      <vt:lpstr>Презентация PowerPoint</vt:lpstr>
      <vt:lpstr>Централизованный арбитраж</vt:lpstr>
      <vt:lpstr>Централизованный последовательный арбитраж  (достоинства и недостатки)</vt:lpstr>
      <vt:lpstr>Презентация PowerPoint</vt:lpstr>
      <vt:lpstr>Децентрализованный арбитраж</vt:lpstr>
      <vt:lpstr>Децентрализованный арбитраж</vt:lpstr>
      <vt:lpstr>Презентация PowerPoint</vt:lpstr>
      <vt:lpstr>Ограничение времени управления шиной</vt:lpstr>
      <vt:lpstr>Опросные схемы арбитража</vt:lpstr>
      <vt:lpstr>Опросные схемы арбитража</vt:lpstr>
      <vt:lpstr>ФУНКЦИИ И ХАРАКТЕРИСТИКИ ШИН</vt:lpstr>
      <vt:lpstr>ФУНКЦИИ И ХАРАКТЕРИСТИКИ ШИН</vt:lpstr>
      <vt:lpstr>Презентация PowerPoint</vt:lpstr>
      <vt:lpstr>ФУНКЦИИ И ХАРАКТЕРИСТИКИ ШИН</vt:lpstr>
      <vt:lpstr>ФУНКЦИИ И ХАРАКТЕРИСТИКИ ШИН</vt:lpstr>
      <vt:lpstr>ФУНКЦИИ И ХАРАКТЕРИСТИКИ ШИН</vt:lpstr>
      <vt:lpstr>Презентация PowerPoint</vt:lpstr>
      <vt:lpstr>ФУНКЦИИ И ХАРАКТЕРИСТИКИ ШИН</vt:lpstr>
      <vt:lpstr>ФУНКЦИИ И ХАРАКТЕРИСТИКИ ШИН</vt:lpstr>
      <vt:lpstr>ФУНКЦИИ И ХАРАКТЕРИСТИКИ ШИН</vt:lpstr>
      <vt:lpstr>ФУНКЦИИ И ХАРАКТЕРИСТИКИ ШИН</vt:lpstr>
      <vt:lpstr>ФУНКЦИИ И ХАРАКТЕРИСТИКИ ШИН</vt:lpstr>
      <vt:lpstr>ФУНКЦИИ И ХАРАКТЕРИСТИКИ ШИН</vt:lpstr>
      <vt:lpstr>ФУНКЦИИ И ХАРАКТЕРИСТИКИ ШИН</vt:lpstr>
      <vt:lpstr>ФУНКЦИИ И ХАРАКТЕРИСТИКИ ШИН</vt:lpstr>
      <vt:lpstr>Системная шина</vt:lpstr>
      <vt:lpstr>Типы шин ввода-вывода</vt:lpstr>
      <vt:lpstr>Типы шин ввода-вывода</vt:lpstr>
      <vt:lpstr>Презентация PowerPoint</vt:lpstr>
      <vt:lpstr>Презентация PowerPoint</vt:lpstr>
      <vt:lpstr>Презентация PowerPoint</vt:lpstr>
      <vt:lpstr>Интерфейс - это  обеспечение (элементы</vt:lpstr>
      <vt:lpstr>Устройства ввода-вывода:</vt:lpstr>
      <vt:lpstr>В связи с понятием интерфейса рассматривают также понятие шина.</vt:lpstr>
      <vt:lpstr>Для интерфейсов, обеспечивающих соединение "точка-  точка" (в отличие от шинных интерфейсов), возможны  следующие реализации режимов обмена: - дуплексный,</vt:lpstr>
      <vt:lpstr>В случае,</vt:lpstr>
      <vt:lpstr>Важное значение</vt:lpstr>
      <vt:lpstr>Презентация PowerPoint</vt:lpstr>
      <vt:lpstr>Презентация PowerPoint</vt:lpstr>
      <vt:lpstr>Системные интерфейсы (интерфейсы, связывающие</vt:lpstr>
      <vt:lpstr>PCI поддерживает процедуру прямого доступа к памяти  ведущего устройства на шине (bus mastering DMA), хотя  некоторые реализации PCI могут и не предоставлять такую</vt:lpstr>
      <vt:lpstr>Интерфейс PCI</vt:lpstr>
      <vt:lpstr>Кроме того, платы PCI поддерживают: - автоматическую конфигурацию Plug&amp;Play (не   требуют</vt:lpstr>
      <vt:lpstr>Основные возможности шины следующие: - синхронный 32- или 64-разрядный обмен данными (64-  разрядная шина в настоящее время используется только в  Alpha-системах и серверах на базе процессоров Intel  Хеоn). При этом для уменьшения числа контактов (и  стоимости) используется мультиплексирование, т. е. адрес  и данные передаются по одним и тем же линиям;</vt:lpstr>
      <vt:lpstr>Известны также более поздние разновидности - PCI-X  и</vt:lpstr>
      <vt:lpstr>Презентация PowerPoint</vt:lpstr>
      <vt:lpstr>Презентация PowerPoint</vt:lpstr>
      <vt:lpstr>Высокоскоростной графический порт AGP</vt:lpstr>
      <vt:lpstr>Презентация PowerPoint</vt:lpstr>
      <vt:lpstr>PCI Express</vt:lpstr>
      <vt:lpstr>Интерфейс PCI-E</vt:lpstr>
      <vt:lpstr>Одна из концептуальных особенностей интерфейса PCI  Express, позволяющая существенно повысить</vt:lpstr>
      <vt:lpstr>Презентация PowerPoint</vt:lpstr>
      <vt:lpstr>Интерфейс PCX</vt:lpstr>
      <vt:lpstr>При этом данные технологии характеризуются  следующими особенностями: - AGP - разделение полос пропускания для записи и  чтения; общая полоса пропускания - 2 Гбайт/с;  оптимизировано для однозадачного режима;</vt:lpstr>
      <vt:lpstr>Интерфейс LAN (RJ-45)</vt:lpstr>
      <vt:lpstr>Интерфейс VGA</vt:lpstr>
      <vt:lpstr>Интерфейс DVI- I(D)</vt:lpstr>
      <vt:lpstr>Интерфейс HDMI</vt:lpstr>
      <vt:lpstr>Интерфейс ATA (IDE)</vt:lpstr>
      <vt:lpstr>Интерфейс SATA</vt:lpstr>
      <vt:lpstr>Интерфейс ATA (IDE),  SATA Предназначен для подключения  устройств хранения информации (HDD,  DVD-ROM и т.д.).</vt:lpstr>
      <vt:lpstr>Интерфейсы SCSI</vt:lpstr>
      <vt:lpstr>Все подключаемые к шине SCSI устройства</vt:lpstr>
      <vt:lpstr>Интерфейс COM (RS-232)</vt:lpstr>
      <vt:lpstr>Интерфейс RS-232C</vt:lpstr>
      <vt:lpstr>Интерфейс RS-232</vt:lpstr>
      <vt:lpstr>Свойства СОМ портов</vt:lpstr>
      <vt:lpstr>Свойства СОМ портов</vt:lpstr>
      <vt:lpstr>Свойства СОМ портов</vt:lpstr>
      <vt:lpstr>Свойства СОМ портов</vt:lpstr>
      <vt:lpstr>Презентация PowerPoint</vt:lpstr>
      <vt:lpstr>Формат данных RS-232C</vt:lpstr>
      <vt:lpstr>Принципы обмена информацией по интерфейсу RS-232C</vt:lpstr>
      <vt:lpstr>Принципы обмена информацией по интерфейсу RS-232C</vt:lpstr>
      <vt:lpstr>Принципы обмена информацией по интерфейсу RS-232C</vt:lpstr>
      <vt:lpstr>Принципы обмена информацией по интерфейсу RS-232C</vt:lpstr>
      <vt:lpstr>Достоинства стандарта RS-232:</vt:lpstr>
      <vt:lpstr>Недостатки стандарта RS-232:</vt:lpstr>
      <vt:lpstr>Интерфейс COM (DB-9, DB-25)</vt:lpstr>
      <vt:lpstr>«Интерфейс USB»</vt:lpstr>
      <vt:lpstr>Интерфейс USB</vt:lpstr>
      <vt:lpstr>Презентация PowerPoint</vt:lpstr>
      <vt:lpstr>Структура кабеля USВ</vt:lpstr>
      <vt:lpstr>Технические характеристики USB</vt:lpstr>
      <vt:lpstr>USB 3.0</vt:lpstr>
      <vt:lpstr>USB 3.0</vt:lpstr>
      <vt:lpstr>Преимущества:</vt:lpstr>
      <vt:lpstr>Коннекторы USB 3.0</vt:lpstr>
      <vt:lpstr>Разъем USB 3.0A::</vt:lpstr>
      <vt:lpstr>Разъем USB 3.0A::</vt:lpstr>
      <vt:lpstr>Коннекторы USB 3.0 Type-B</vt:lpstr>
      <vt:lpstr>Коннекторы USB 3.0 Type-B</vt:lpstr>
      <vt:lpstr>Коннекторы USB 3.0 Type-Micro-B</vt:lpstr>
      <vt:lpstr>Коннекторы USB 3.0 Type-Micro-B</vt:lpstr>
      <vt:lpstr>Коннекторы USB 3.0 Powered-B</vt:lpstr>
      <vt:lpstr>Коннекторы USB 3.0 Powered-B</vt:lpstr>
      <vt:lpstr>Стандарты USB</vt:lpstr>
      <vt:lpstr>Стандарты USB</vt:lpstr>
      <vt:lpstr>Интерфейс PS/2</vt:lpstr>
      <vt:lpstr>«Стандарты IEEE»</vt:lpstr>
      <vt:lpstr>Презентация PowerPoint</vt:lpstr>
      <vt:lpstr>Стандарты IEEE в области интерфейсов  периферийных устройств</vt:lpstr>
      <vt:lpstr>IEEE 802.11</vt:lpstr>
      <vt:lpstr>Интерфейс IEEE 1284</vt:lpstr>
      <vt:lpstr>Интерфейс IEEE 1394 - FireWire</vt:lpstr>
      <vt:lpstr>IEEE 1394</vt:lpstr>
      <vt:lpstr>Интерфейс IEEE 1394 представляет собой дуплексную,</vt:lpstr>
      <vt:lpstr>Презентация PowerPoint</vt:lpstr>
      <vt:lpstr>IEEE 1394</vt:lpstr>
      <vt:lpstr>Преимущества:</vt:lpstr>
      <vt:lpstr>Возможности:</vt:lpstr>
      <vt:lpstr>IEEE 488</vt:lpstr>
      <vt:lpstr>IEEE 488</vt:lpstr>
      <vt:lpstr>IEEE 1284</vt:lpstr>
      <vt:lpstr>Интерфейс IEEE-1284</vt:lpstr>
      <vt:lpstr>IEEE 1284</vt:lpstr>
      <vt:lpstr>Презентация PowerPoint</vt:lpstr>
      <vt:lpstr>Режим EPP (Улучшенный параллельный порт)</vt:lpstr>
      <vt:lpstr>Режим ECP (Порт расширенных возможностей)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ВМКСиС</dc:creator>
  <cp:lastModifiedBy>Пользователь Windows</cp:lastModifiedBy>
  <cp:revision>2</cp:revision>
  <dcterms:created xsi:type="dcterms:W3CDTF">2017-04-15T05:01:56Z</dcterms:created>
  <dcterms:modified xsi:type="dcterms:W3CDTF">2020-09-21T08:01:13Z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2017-04-15T00:00:00Z</vt:filetime>
  </property>
</Properties>
</file>