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1" r:id="rId14"/>
    <p:sldId id="269" r:id="rId15"/>
    <p:sldId id="270" r:id="rId16"/>
    <p:sldId id="272" r:id="rId17"/>
    <p:sldId id="273" r:id="rId18"/>
    <p:sldId id="274" r:id="rId19"/>
    <p:sldId id="275" r:id="rId20"/>
    <p:sldId id="276" r:id="rId21"/>
    <p:sldId id="278" r:id="rId22"/>
    <p:sldId id="277" r:id="rId23"/>
    <p:sldId id="279" r:id="rId24"/>
    <p:sldId id="280" r:id="rId25"/>
    <p:sldId id="282"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290" y="-8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C06833BC-743A-43FA-BF96-44585078EE81}" type="datetimeFigureOut">
              <a:rPr lang="ru-RU" smtClean="0"/>
              <a:pPr/>
              <a:t>05.04.2021</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947CAFF5-CBC8-4C7E-A90F-F9758C95D57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06833BC-743A-43FA-BF96-44585078EE81}" type="datetimeFigureOut">
              <a:rPr lang="ru-RU" smtClean="0"/>
              <a:pPr/>
              <a:t>05.04.2021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47CAFF5-CBC8-4C7E-A90F-F9758C95D57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06833BC-743A-43FA-BF96-44585078EE81}" type="datetimeFigureOut">
              <a:rPr lang="ru-RU" smtClean="0"/>
              <a:pPr/>
              <a:t>05.04.2021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47CAFF5-CBC8-4C7E-A90F-F9758C95D57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06833BC-743A-43FA-BF96-44585078EE81}" type="datetimeFigureOut">
              <a:rPr lang="ru-RU" smtClean="0"/>
              <a:pPr/>
              <a:t>05.04.2021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47CAFF5-CBC8-4C7E-A90F-F9758C95D57E}" type="slidenum">
              <a:rPr lang="ru-RU" smtClean="0"/>
              <a:pPr/>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C06833BC-743A-43FA-BF96-44585078EE81}" type="datetimeFigureOut">
              <a:rPr lang="ru-RU" smtClean="0"/>
              <a:pPr/>
              <a:t>05.04.2021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47CAFF5-CBC8-4C7E-A90F-F9758C95D57E}" type="slidenum">
              <a:rPr lang="ru-RU" smtClean="0"/>
              <a:pPr/>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C06833BC-743A-43FA-BF96-44585078EE81}" type="datetimeFigureOut">
              <a:rPr lang="ru-RU" smtClean="0"/>
              <a:pPr/>
              <a:t>05.04.2021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47CAFF5-CBC8-4C7E-A90F-F9758C95D57E}" type="slidenum">
              <a:rPr lang="ru-RU" smtClean="0"/>
              <a:pPr/>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C06833BC-743A-43FA-BF96-44585078EE81}" type="datetimeFigureOut">
              <a:rPr lang="ru-RU" smtClean="0"/>
              <a:pPr/>
              <a:t>05.04.2021</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947CAFF5-CBC8-4C7E-A90F-F9758C95D57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C06833BC-743A-43FA-BF96-44585078EE81}" type="datetimeFigureOut">
              <a:rPr lang="ru-RU" smtClean="0"/>
              <a:pPr/>
              <a:t>05.04.2021</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947CAFF5-CBC8-4C7E-A90F-F9758C95D57E}" type="slidenum">
              <a:rPr lang="ru-RU" smtClean="0"/>
              <a:pPr/>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C06833BC-743A-43FA-BF96-44585078EE81}" type="datetimeFigureOut">
              <a:rPr lang="ru-RU" smtClean="0"/>
              <a:pPr/>
              <a:t>05.04.2021</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947CAFF5-CBC8-4C7E-A90F-F9758C95D57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C06833BC-743A-43FA-BF96-44585078EE81}" type="datetimeFigureOut">
              <a:rPr lang="ru-RU" smtClean="0"/>
              <a:pPr/>
              <a:t>05.04.2021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47CAFF5-CBC8-4C7E-A90F-F9758C95D57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C06833BC-743A-43FA-BF96-44585078EE81}" type="datetimeFigureOut">
              <a:rPr lang="ru-RU" smtClean="0"/>
              <a:pPr/>
              <a:t>05.04.2021</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947CAFF5-CBC8-4C7E-A90F-F9758C95D57E}" type="slidenum">
              <a:rPr lang="ru-RU" smtClean="0"/>
              <a:pPr/>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2D050"/>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3" name="Полилиния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06833BC-743A-43FA-BF96-44585078EE81}" type="datetimeFigureOut">
              <a:rPr lang="ru-RU" smtClean="0"/>
              <a:pPr/>
              <a:t>05.04.2021</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7CAFF5-CBC8-4C7E-A90F-F9758C95D57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Командный проект по программной инженерии</a:t>
            </a:r>
            <a:endParaRPr lang="ru-RU" dirty="0"/>
          </a:p>
        </p:txBody>
      </p:sp>
      <p:sp>
        <p:nvSpPr>
          <p:cNvPr id="3" name="Подзаголовок 2"/>
          <p:cNvSpPr>
            <a:spLocks noGrp="1"/>
          </p:cNvSpPr>
          <p:nvPr>
            <p:ph type="subTitle" idx="1"/>
          </p:nvPr>
        </p:nvSpPr>
        <p:spPr/>
        <p:txBody>
          <a:bodyPr/>
          <a:lstStyle/>
          <a:p>
            <a:r>
              <a:rPr lang="ru-RU" dirty="0" smtClean="0"/>
              <a:t>Упр</a:t>
            </a:r>
            <a:r>
              <a:rPr lang="ru-RU" dirty="0"/>
              <a:t>а</a:t>
            </a:r>
            <a:r>
              <a:rPr lang="ru-RU" dirty="0" smtClean="0"/>
              <a:t>вление проектом в </a:t>
            </a:r>
            <a:r>
              <a:rPr lang="en-US" dirty="0" smtClean="0"/>
              <a:t>MSF</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92500"/>
          </a:bodyPr>
          <a:lstStyle/>
          <a:p>
            <a:pPr algn="just"/>
            <a:r>
              <a:rPr lang="ru-RU" dirty="0"/>
              <a:t>Значительная часть </a:t>
            </a:r>
            <a:r>
              <a:rPr lang="ru-RU" dirty="0" err="1"/>
              <a:t>масштабируемости</a:t>
            </a:r>
            <a:r>
              <a:rPr lang="ru-RU" dirty="0"/>
              <a:t> </a:t>
            </a:r>
            <a:r>
              <a:rPr lang="en-US" dirty="0"/>
              <a:t>MSF</a:t>
            </a:r>
            <a:r>
              <a:rPr lang="ru-RU" dirty="0"/>
              <a:t> обуславливается моделью проектной группы. Эта модель расширяема в двух направлениях:</a:t>
            </a:r>
          </a:p>
          <a:p>
            <a:pPr lvl="1" algn="just"/>
            <a:r>
              <a:rPr lang="ru-RU" dirty="0"/>
              <a:t>Ролевые кластеры являются набором областей компетенции, а не специфическими рабочими должностями. </a:t>
            </a:r>
            <a:r>
              <a:rPr lang="ru-RU" dirty="0" smtClean="0"/>
              <a:t>Поэтому ни </a:t>
            </a:r>
            <a:r>
              <a:rPr lang="ru-RU" dirty="0"/>
              <a:t>одна из ролей не привязана к только лишь одному исполнителю. </a:t>
            </a:r>
            <a:r>
              <a:rPr lang="ru-RU" dirty="0" smtClean="0"/>
              <a:t>Кластеры </a:t>
            </a:r>
            <a:r>
              <a:rPr lang="ru-RU" dirty="0"/>
              <a:t>могут быть заполнены как одним, так и многими сотрудниками.</a:t>
            </a:r>
          </a:p>
          <a:p>
            <a:pPr lvl="1" algn="just"/>
            <a:r>
              <a:rPr lang="ru-RU" dirty="0"/>
              <a:t>Для создания больших командных структур могут использоваться в различных сочетаниях группы направлений (</a:t>
            </a:r>
            <a:r>
              <a:rPr lang="en-US" dirty="0"/>
              <a:t>feature teams</a:t>
            </a:r>
            <a:r>
              <a:rPr lang="ru-RU" dirty="0"/>
              <a:t>) и функциональные группы (</a:t>
            </a:r>
            <a:r>
              <a:rPr lang="en-US" dirty="0"/>
              <a:t>function teams</a:t>
            </a:r>
            <a:r>
              <a:rPr lang="ru-RU" dirty="0"/>
              <a:t>). </a:t>
            </a:r>
          </a:p>
        </p:txBody>
      </p:sp>
      <p:sp>
        <p:nvSpPr>
          <p:cNvPr id="2" name="Заголовок 1"/>
          <p:cNvSpPr>
            <a:spLocks noGrp="1"/>
          </p:cNvSpPr>
          <p:nvPr>
            <p:ph type="title"/>
          </p:nvPr>
        </p:nvSpPr>
        <p:spPr/>
        <p:txBody>
          <a:bodyPr/>
          <a:lstStyle/>
          <a:p>
            <a:r>
              <a:rPr lang="ru-RU" dirty="0" smtClean="0"/>
              <a:t>Масштабирование </a:t>
            </a:r>
            <a:r>
              <a:rPr lang="en-US" dirty="0" smtClean="0"/>
              <a:t>MSF</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600201"/>
            <a:ext cx="8291264" cy="1180728"/>
          </a:xfrm>
        </p:spPr>
        <p:txBody>
          <a:bodyPr>
            <a:normAutofit fontScale="92500"/>
          </a:bodyPr>
          <a:lstStyle/>
          <a:p>
            <a:r>
              <a:rPr lang="ru-RU" dirty="0"/>
              <a:t>Функциональные группы – это подкоманды, существующие внутри ролевых </a:t>
            </a:r>
            <a:r>
              <a:rPr lang="ru-RU" dirty="0" smtClean="0"/>
              <a:t>кластеров</a:t>
            </a:r>
            <a:r>
              <a:rPr lang="en-US" dirty="0" smtClean="0"/>
              <a:t>.</a:t>
            </a:r>
          </a:p>
          <a:p>
            <a:endParaRPr lang="ru-RU" dirty="0"/>
          </a:p>
        </p:txBody>
      </p:sp>
      <p:sp>
        <p:nvSpPr>
          <p:cNvPr id="2" name="Заголовок 1"/>
          <p:cNvSpPr>
            <a:spLocks noGrp="1"/>
          </p:cNvSpPr>
          <p:nvPr>
            <p:ph type="title"/>
          </p:nvPr>
        </p:nvSpPr>
        <p:spPr/>
        <p:txBody>
          <a:bodyPr>
            <a:normAutofit/>
          </a:bodyPr>
          <a:lstStyle/>
          <a:p>
            <a:r>
              <a:rPr lang="ru-RU" dirty="0"/>
              <a:t>Функциональные </a:t>
            </a:r>
            <a:r>
              <a:rPr lang="ru-RU" dirty="0" smtClean="0"/>
              <a:t>группы</a:t>
            </a:r>
            <a:endParaRPr lang="ru-RU" dirty="0"/>
          </a:p>
        </p:txBody>
      </p:sp>
      <p:pic>
        <p:nvPicPr>
          <p:cNvPr id="2050" name="Picture 2"/>
          <p:cNvPicPr>
            <a:picLocks noChangeAspect="1" noChangeArrowheads="1"/>
          </p:cNvPicPr>
          <p:nvPr/>
        </p:nvPicPr>
        <p:blipFill>
          <a:blip r:embed="rId2" cstate="print"/>
          <a:srcRect/>
          <a:stretch>
            <a:fillRect/>
          </a:stretch>
        </p:blipFill>
        <p:spPr bwMode="auto">
          <a:xfrm>
            <a:off x="1115616" y="2813111"/>
            <a:ext cx="6833964" cy="40448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340769"/>
            <a:ext cx="8435280" cy="1080120"/>
          </a:xfrm>
        </p:spPr>
        <p:txBody>
          <a:bodyPr>
            <a:normAutofit fontScale="92500" lnSpcReduction="20000"/>
          </a:bodyPr>
          <a:lstStyle/>
          <a:p>
            <a:r>
              <a:rPr lang="ru-RU" dirty="0"/>
              <a:t>Группы направлений – это многопрофильные подкоманды, организуемые для создания определенной составляющей решения.</a:t>
            </a:r>
          </a:p>
        </p:txBody>
      </p:sp>
      <p:sp>
        <p:nvSpPr>
          <p:cNvPr id="2" name="Заголовок 1"/>
          <p:cNvSpPr>
            <a:spLocks noGrp="1"/>
          </p:cNvSpPr>
          <p:nvPr>
            <p:ph type="title"/>
          </p:nvPr>
        </p:nvSpPr>
        <p:spPr/>
        <p:txBody>
          <a:bodyPr>
            <a:normAutofit/>
          </a:bodyPr>
          <a:lstStyle/>
          <a:p>
            <a:r>
              <a:rPr lang="ru-RU" dirty="0"/>
              <a:t>Группы </a:t>
            </a:r>
            <a:r>
              <a:rPr lang="ru-RU" dirty="0" smtClean="0"/>
              <a:t>направлений</a:t>
            </a:r>
            <a:endParaRPr lang="ru-RU" dirty="0"/>
          </a:p>
        </p:txBody>
      </p:sp>
      <p:pic>
        <p:nvPicPr>
          <p:cNvPr id="3074" name="Picture 2"/>
          <p:cNvPicPr>
            <a:picLocks noChangeAspect="1" noChangeArrowheads="1"/>
          </p:cNvPicPr>
          <p:nvPr/>
        </p:nvPicPr>
        <p:blipFill>
          <a:blip r:embed="rId2" cstate="print"/>
          <a:srcRect/>
          <a:stretch>
            <a:fillRect/>
          </a:stretch>
        </p:blipFill>
        <p:spPr bwMode="auto">
          <a:xfrm>
            <a:off x="1043608" y="2407968"/>
            <a:ext cx="7452320" cy="445003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p:txBody>
          <a:bodyPr>
            <a:normAutofit lnSpcReduction="10000"/>
          </a:bodyPr>
          <a:lstStyle/>
          <a:p>
            <a:r>
              <a:rPr lang="ru-RU" dirty="0"/>
              <a:t>В </a:t>
            </a:r>
            <a:r>
              <a:rPr lang="en-US" dirty="0"/>
              <a:t>MSF</a:t>
            </a:r>
            <a:r>
              <a:rPr lang="ru-RU" dirty="0"/>
              <a:t> проект называется сложным, если в нем есть риски, относящиеся к следующим факторам:</a:t>
            </a:r>
          </a:p>
          <a:p>
            <a:pPr lvl="1"/>
            <a:r>
              <a:rPr lang="ru-RU" dirty="0"/>
              <a:t>Большой размер или затраты.</a:t>
            </a:r>
          </a:p>
          <a:p>
            <a:pPr lvl="1"/>
            <a:r>
              <a:rPr lang="ru-RU" dirty="0"/>
              <a:t>Географическая удаленность работников.</a:t>
            </a:r>
          </a:p>
          <a:p>
            <a:pPr lvl="1"/>
            <a:r>
              <a:rPr lang="ru-RU" dirty="0"/>
              <a:t>Члены проектной группы работают на разные компании, организации или субподрядчиков.</a:t>
            </a:r>
          </a:p>
          <a:p>
            <a:pPr lvl="1"/>
            <a:r>
              <a:rPr lang="ru-RU" dirty="0"/>
              <a:t>Фиксированный или крайне ограниченный бюджет или календарный график.</a:t>
            </a:r>
          </a:p>
          <a:p>
            <a:pPr lvl="1"/>
            <a:r>
              <a:rPr lang="ru-RU" dirty="0"/>
              <a:t>Контрактные взаимоотношения или юридические проблемы, требующие дополнительного времени и специальных навыков.</a:t>
            </a:r>
          </a:p>
          <a:p>
            <a:endParaRPr lang="ru-RU" dirty="0"/>
          </a:p>
        </p:txBody>
      </p:sp>
      <p:sp>
        <p:nvSpPr>
          <p:cNvPr id="2" name="Заголовок 1"/>
          <p:cNvSpPr>
            <a:spLocks noGrp="1"/>
          </p:cNvSpPr>
          <p:nvPr>
            <p:ph type="title"/>
          </p:nvPr>
        </p:nvSpPr>
        <p:spPr/>
        <p:txBody>
          <a:bodyPr/>
          <a:lstStyle/>
          <a:p>
            <a:r>
              <a:rPr lang="ru-RU" dirty="0" smtClean="0"/>
              <a:t>Сложный проект</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normAutofit fontScale="90000"/>
          </a:bodyPr>
          <a:lstStyle/>
          <a:p>
            <a:r>
              <a:rPr lang="ru-RU" dirty="0"/>
              <a:t>Масштабирование функций управления </a:t>
            </a:r>
            <a:r>
              <a:rPr lang="ru-RU" dirty="0" smtClean="0"/>
              <a:t>проектом</a:t>
            </a:r>
            <a:endParaRPr lang="ru-RU" dirty="0"/>
          </a:p>
        </p:txBody>
      </p:sp>
      <p:pic>
        <p:nvPicPr>
          <p:cNvPr id="4098" name="Picture 2"/>
          <p:cNvPicPr>
            <a:picLocks noChangeAspect="1" noChangeArrowheads="1"/>
          </p:cNvPicPr>
          <p:nvPr/>
        </p:nvPicPr>
        <p:blipFill>
          <a:blip r:embed="rId2" cstate="print"/>
          <a:srcRect/>
          <a:stretch>
            <a:fillRect/>
          </a:stretch>
        </p:blipFill>
        <p:spPr bwMode="auto">
          <a:xfrm>
            <a:off x="1331640" y="1340768"/>
            <a:ext cx="6912768" cy="51596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Обязанности по управлению </a:t>
            </a:r>
            <a:r>
              <a:rPr lang="ru-RU" dirty="0" smtClean="0"/>
              <a:t>проектами</a:t>
            </a:r>
            <a:endParaRPr lang="ru-RU" dirty="0"/>
          </a:p>
        </p:txBody>
      </p:sp>
      <p:pic>
        <p:nvPicPr>
          <p:cNvPr id="28674" name="Picture 2"/>
          <p:cNvPicPr>
            <a:picLocks noChangeAspect="1" noChangeArrowheads="1"/>
          </p:cNvPicPr>
          <p:nvPr/>
        </p:nvPicPr>
        <p:blipFill>
          <a:blip r:embed="rId2" cstate="print"/>
          <a:srcRect/>
          <a:stretch>
            <a:fillRect/>
          </a:stretch>
        </p:blipFill>
        <p:spPr bwMode="auto">
          <a:xfrm>
            <a:off x="395536" y="1340768"/>
            <a:ext cx="8338036" cy="5112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92500"/>
          </a:bodyPr>
          <a:lstStyle/>
          <a:p>
            <a:r>
              <a:rPr lang="ru-RU" dirty="0"/>
              <a:t>Лидеры групп готовят для своих подкоманд планы, описывающие ведение работы, ее мониторинг, управление рамками и изменениями, выделение ресурсов, а также  координируют информационные потоки. </a:t>
            </a:r>
            <a:endParaRPr lang="ru-RU" dirty="0" smtClean="0"/>
          </a:p>
          <a:p>
            <a:r>
              <a:rPr lang="ru-RU" dirty="0" smtClean="0"/>
              <a:t>В </a:t>
            </a:r>
            <a:r>
              <a:rPr lang="ru-RU" dirty="0"/>
              <a:t>эту деятельность они вовлекают и всех остальных членов подкоманд. </a:t>
            </a:r>
            <a:endParaRPr lang="ru-RU" dirty="0" smtClean="0"/>
          </a:p>
          <a:p>
            <a:r>
              <a:rPr lang="ru-RU" dirty="0" smtClean="0"/>
              <a:t>Участвуя </a:t>
            </a:r>
            <a:r>
              <a:rPr lang="ru-RU" dirty="0"/>
              <a:t>в общем процессе выявления рисков, лидеры команд лично отчитываются за выявление рисков своих областей компетенции.</a:t>
            </a:r>
          </a:p>
        </p:txBody>
      </p:sp>
      <p:sp>
        <p:nvSpPr>
          <p:cNvPr id="2" name="Заголовок 1"/>
          <p:cNvSpPr>
            <a:spLocks noGrp="1"/>
          </p:cNvSpPr>
          <p:nvPr>
            <p:ph type="title"/>
          </p:nvPr>
        </p:nvSpPr>
        <p:spPr/>
        <p:txBody>
          <a:bodyPr>
            <a:normAutofit/>
          </a:bodyPr>
          <a:lstStyle/>
          <a:p>
            <a:r>
              <a:rPr lang="ru-RU" dirty="0"/>
              <a:t>Лидеры </a:t>
            </a:r>
            <a:r>
              <a:rPr lang="ru-RU" dirty="0" smtClean="0"/>
              <a:t>групп</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1268760"/>
            <a:ext cx="8784976" cy="5328592"/>
          </a:xfrm>
        </p:spPr>
        <p:txBody>
          <a:bodyPr>
            <a:normAutofit fontScale="77500" lnSpcReduction="20000"/>
          </a:bodyPr>
          <a:lstStyle/>
          <a:p>
            <a:r>
              <a:rPr lang="ru-RU" b="1" dirty="0" smtClean="0"/>
              <a:t>Управление </a:t>
            </a:r>
            <a:r>
              <a:rPr lang="ru-RU" b="1" dirty="0"/>
              <a:t>стоимостью </a:t>
            </a:r>
            <a:r>
              <a:rPr lang="ru-RU" dirty="0"/>
              <a:t>проекта обычно осуществляется централизовано кластером “Управление программой”. </a:t>
            </a:r>
          </a:p>
          <a:p>
            <a:r>
              <a:rPr lang="ru-RU" b="1" dirty="0"/>
              <a:t>Функции снабжения </a:t>
            </a:r>
            <a:r>
              <a:rPr lang="ru-RU" dirty="0"/>
              <a:t>обычно осуществляются ролевыми кластерами “Управление программой” и/или “Управление </a:t>
            </a:r>
            <a:r>
              <a:rPr lang="ru-RU" dirty="0" smtClean="0"/>
              <a:t>выпуском.</a:t>
            </a:r>
          </a:p>
          <a:p>
            <a:pPr lvl="1"/>
            <a:r>
              <a:rPr lang="ru-RU" dirty="0" smtClean="0"/>
              <a:t> </a:t>
            </a:r>
            <a:r>
              <a:rPr lang="ru-RU" dirty="0"/>
              <a:t>“Управление программой” руководит закупками и заключением контрактов на предоставление необходимых для проекта </a:t>
            </a:r>
            <a:r>
              <a:rPr lang="ru-RU" dirty="0" smtClean="0"/>
              <a:t>услуг (привлечение </a:t>
            </a:r>
            <a:r>
              <a:rPr lang="ru-RU" dirty="0"/>
              <a:t>в проектную команду в качестве субподрядчика сторонней фирмы, занимающейся </a:t>
            </a:r>
            <a:r>
              <a:rPr lang="ru-RU" dirty="0" err="1" smtClean="0"/>
              <a:t>веб‑дизайном</a:t>
            </a:r>
            <a:r>
              <a:rPr lang="ru-RU" dirty="0" smtClean="0"/>
              <a:t>).</a:t>
            </a:r>
          </a:p>
          <a:p>
            <a:pPr lvl="1"/>
            <a:r>
              <a:rPr lang="ru-RU" dirty="0" smtClean="0"/>
              <a:t> </a:t>
            </a:r>
            <a:r>
              <a:rPr lang="ru-RU" dirty="0"/>
              <a:t>“Управление </a:t>
            </a:r>
            <a:r>
              <a:rPr lang="ru-RU" dirty="0" smtClean="0"/>
              <a:t>выпуском” осуществляет </a:t>
            </a:r>
            <a:r>
              <a:rPr lang="ru-RU" dirty="0"/>
              <a:t>закупки аппаратного и программного обеспечения, </a:t>
            </a:r>
            <a:r>
              <a:rPr lang="ru-RU" dirty="0" smtClean="0"/>
              <a:t> и т.п.</a:t>
            </a:r>
          </a:p>
          <a:p>
            <a:r>
              <a:rPr lang="ru-RU" b="1" dirty="0" smtClean="0"/>
              <a:t>Управление </a:t>
            </a:r>
            <a:r>
              <a:rPr lang="ru-RU" b="1" dirty="0"/>
              <a:t>коммуникацией </a:t>
            </a:r>
            <a:r>
              <a:rPr lang="ru-RU" dirty="0"/>
              <a:t>на уровне всего проекта распределяется среди ролевых кластеров “Управление программой” и “Управление продуктом”. </a:t>
            </a:r>
            <a:endParaRPr lang="ru-RU" dirty="0" smtClean="0"/>
          </a:p>
          <a:p>
            <a:pPr lvl="1"/>
            <a:r>
              <a:rPr lang="ru-RU" dirty="0" smtClean="0"/>
              <a:t>“</a:t>
            </a:r>
            <a:r>
              <a:rPr lang="ru-RU" dirty="0"/>
              <a:t>Управление продуктом” разрабатывает коммуникационный план и представляет его на рассмотрение заказчику и другим заинтересованным сторонам</a:t>
            </a:r>
            <a:r>
              <a:rPr lang="ru-RU" dirty="0" smtClean="0"/>
              <a:t>.</a:t>
            </a:r>
          </a:p>
          <a:p>
            <a:pPr lvl="1"/>
            <a:r>
              <a:rPr lang="ru-RU" dirty="0" smtClean="0"/>
              <a:t> </a:t>
            </a:r>
            <a:r>
              <a:rPr lang="ru-RU" dirty="0"/>
              <a:t>“Управление программой” планирует и несет ответственность за проектные коммуникации, такие как отчетность о ходе проекта, организация собраний проектной группы и </a:t>
            </a:r>
            <a:r>
              <a:rPr lang="ru-RU" dirty="0" smtClean="0"/>
              <a:t>др.</a:t>
            </a:r>
            <a:endParaRPr lang="ru-RU" dirty="0"/>
          </a:p>
          <a:p>
            <a:endParaRPr lang="ru-RU" dirty="0"/>
          </a:p>
        </p:txBody>
      </p:sp>
      <p:sp>
        <p:nvSpPr>
          <p:cNvPr id="2" name="Заголовок 1"/>
          <p:cNvSpPr>
            <a:spLocks noGrp="1"/>
          </p:cNvSpPr>
          <p:nvPr>
            <p:ph type="title"/>
          </p:nvPr>
        </p:nvSpPr>
        <p:spPr>
          <a:xfrm>
            <a:off x="457200" y="116632"/>
            <a:ext cx="8229600" cy="1143000"/>
          </a:xfrm>
        </p:spPr>
        <p:txBody>
          <a:bodyPr>
            <a:normAutofit fontScale="90000"/>
          </a:bodyPr>
          <a:lstStyle/>
          <a:p>
            <a:r>
              <a:rPr lang="ru-RU" dirty="0" smtClean="0"/>
              <a:t>На лидеров групп не возлагается ответственность за:</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481328"/>
            <a:ext cx="8229600" cy="4948068"/>
          </a:xfrm>
        </p:spPr>
        <p:txBody>
          <a:bodyPr>
            <a:noAutofit/>
          </a:bodyPr>
          <a:lstStyle/>
          <a:p>
            <a:pPr algn="just"/>
            <a:r>
              <a:rPr lang="ru-RU" sz="1800" dirty="0"/>
              <a:t>Модель проектной группы </a:t>
            </a:r>
            <a:r>
              <a:rPr lang="en-US" sz="1800" dirty="0"/>
              <a:t>MSF </a:t>
            </a:r>
            <a:r>
              <a:rPr lang="ru-RU" sz="1800" dirty="0"/>
              <a:t>предусматривает следующую ответственность перед заказчиком:</a:t>
            </a:r>
          </a:p>
          <a:p>
            <a:pPr lvl="1" algn="just"/>
            <a:r>
              <a:rPr lang="ru-RU" sz="1800" dirty="0"/>
              <a:t>Ролевой кластер “Управление продуктом” поддерживает </a:t>
            </a:r>
            <a:r>
              <a:rPr lang="ru-RU" sz="1800" b="1" dirty="0"/>
              <a:t>связь с</a:t>
            </a:r>
            <a:r>
              <a:rPr lang="ru-RU" sz="1800" dirty="0"/>
              <a:t> </a:t>
            </a:r>
            <a:r>
              <a:rPr lang="ru-RU" sz="1800" b="1" dirty="0"/>
              <a:t>заказчиком</a:t>
            </a:r>
            <a:r>
              <a:rPr lang="ru-RU" sz="1800" dirty="0"/>
              <a:t> и представляет его интересы в проектной группе. </a:t>
            </a:r>
          </a:p>
          <a:p>
            <a:pPr lvl="1" algn="just"/>
            <a:r>
              <a:rPr lang="ru-RU" sz="1800" dirty="0"/>
              <a:t>Задача ролевого кластера “Управление программой” – успешная </a:t>
            </a:r>
            <a:r>
              <a:rPr lang="ru-RU" sz="1800" b="1" dirty="0"/>
              <a:t>поставка решения в рамках проектных ограничений</a:t>
            </a:r>
            <a:r>
              <a:rPr lang="ru-RU" sz="1800" dirty="0"/>
              <a:t>.</a:t>
            </a:r>
          </a:p>
          <a:p>
            <a:pPr lvl="1" algn="just"/>
            <a:r>
              <a:rPr lang="ru-RU" sz="1800" dirty="0"/>
              <a:t>Ролевые кластеры “Управление продуктом” и “Управление программой” </a:t>
            </a:r>
            <a:r>
              <a:rPr lang="ru-RU" sz="1800" dirty="0" smtClean="0"/>
              <a:t>имеют </a:t>
            </a:r>
            <a:r>
              <a:rPr lang="ru-RU" sz="1800" dirty="0"/>
              <a:t>общую ответственность за успех проекта, но добиваются при этом различных целей.</a:t>
            </a:r>
          </a:p>
          <a:p>
            <a:pPr lvl="1" algn="just"/>
            <a:r>
              <a:rPr lang="ru-RU" sz="1800" dirty="0"/>
              <a:t>Как только возникает проблема, которую “Управление продуктом” и “Управление программой” не способны решить совместно, производится эскалация по единой проектной иерархии </a:t>
            </a:r>
            <a:r>
              <a:rPr lang="ru-RU" sz="1800" dirty="0" smtClean="0"/>
              <a:t>подотчетности.</a:t>
            </a:r>
          </a:p>
          <a:p>
            <a:pPr algn="just"/>
            <a:r>
              <a:rPr lang="ru-RU" sz="1800" b="1" dirty="0"/>
              <a:t>Эскалация – это передача контроля над задачей с вашего уровня на более высокий уровень в связи с тем, что вы с имеющимися у вас ресурсами и правами не можете ее решить приемлемым для проекта способом.</a:t>
            </a:r>
            <a:endParaRPr lang="ru-RU" sz="1800" dirty="0"/>
          </a:p>
        </p:txBody>
      </p:sp>
      <p:sp>
        <p:nvSpPr>
          <p:cNvPr id="2" name="Заголовок 1"/>
          <p:cNvSpPr>
            <a:spLocks noGrp="1"/>
          </p:cNvSpPr>
          <p:nvPr>
            <p:ph type="title"/>
          </p:nvPr>
        </p:nvSpPr>
        <p:spPr/>
        <p:txBody>
          <a:bodyPr/>
          <a:lstStyle/>
          <a:p>
            <a:r>
              <a:rPr lang="ru-RU" dirty="0"/>
              <a:t>Отчетность перед заказчиком</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600200"/>
            <a:ext cx="8229600" cy="4997152"/>
          </a:xfrm>
        </p:spPr>
        <p:txBody>
          <a:bodyPr>
            <a:normAutofit fontScale="92500" lnSpcReduction="10000"/>
          </a:bodyPr>
          <a:lstStyle/>
          <a:p>
            <a:r>
              <a:rPr lang="ru-RU" dirty="0" smtClean="0"/>
              <a:t>Целью </a:t>
            </a:r>
            <a:r>
              <a:rPr lang="ru-RU" dirty="0"/>
              <a:t>управления рамками </a:t>
            </a:r>
            <a:r>
              <a:rPr lang="ru-RU" dirty="0" smtClean="0"/>
              <a:t>проекта </a:t>
            </a:r>
            <a:r>
              <a:rPr lang="ru-RU" dirty="0"/>
              <a:t>является гарантия включения в проект </a:t>
            </a:r>
            <a:r>
              <a:rPr lang="ru-RU" b="1" dirty="0"/>
              <a:t>всей работы</a:t>
            </a:r>
            <a:r>
              <a:rPr lang="ru-RU" dirty="0"/>
              <a:t>, необходимой для создания решения, и предотвращение возникновения </a:t>
            </a:r>
            <a:r>
              <a:rPr lang="ru-RU" b="1" dirty="0"/>
              <a:t>дополнительной нагрузки</a:t>
            </a:r>
            <a:r>
              <a:rPr lang="ru-RU" dirty="0"/>
              <a:t>, которая могла бы быть добавлена в проект без должного рассмотрения и одобрения</a:t>
            </a:r>
            <a:r>
              <a:rPr lang="ru-RU" dirty="0" smtClean="0"/>
              <a:t>.</a:t>
            </a:r>
          </a:p>
          <a:p>
            <a:r>
              <a:rPr lang="ru-RU" b="1" dirty="0" smtClean="0">
                <a:cs typeface="Times New Roman" pitchFamily="18" charset="0"/>
              </a:rPr>
              <a:t>Рамки решения </a:t>
            </a:r>
            <a:r>
              <a:rPr lang="ru-RU" b="0" dirty="0" smtClean="0">
                <a:cs typeface="Times New Roman" pitchFamily="18" charset="0"/>
              </a:rPr>
              <a:t>– это совокупность его составляющих и функциональности, которая должна быть создана. </a:t>
            </a:r>
            <a:r>
              <a:rPr lang="ru-RU" dirty="0" smtClean="0"/>
              <a:t>Для создания рамок решения в </a:t>
            </a:r>
            <a:r>
              <a:rPr lang="en-US" dirty="0" smtClean="0"/>
              <a:t>MSF </a:t>
            </a:r>
            <a:r>
              <a:rPr lang="ru-RU" dirty="0" smtClean="0"/>
              <a:t>служит процесс проектирования.</a:t>
            </a:r>
            <a:endParaRPr lang="ru-RU" b="0" dirty="0" smtClean="0">
              <a:cs typeface="Times New Roman" pitchFamily="18" charset="0"/>
            </a:endParaRPr>
          </a:p>
          <a:p>
            <a:r>
              <a:rPr lang="ru-RU" b="1" dirty="0" smtClean="0">
                <a:cs typeface="Times New Roman" pitchFamily="18" charset="0"/>
              </a:rPr>
              <a:t>Рамки проекта </a:t>
            </a:r>
            <a:r>
              <a:rPr lang="ru-RU" b="0" dirty="0" smtClean="0">
                <a:cs typeface="Times New Roman" pitchFamily="18" charset="0"/>
              </a:rPr>
              <a:t>– это объем работы, который необходимо выполнить для создания решения.</a:t>
            </a:r>
          </a:p>
          <a:p>
            <a:endParaRPr lang="ru-RU" dirty="0"/>
          </a:p>
        </p:txBody>
      </p:sp>
      <p:sp>
        <p:nvSpPr>
          <p:cNvPr id="2" name="Заголовок 1"/>
          <p:cNvSpPr>
            <a:spLocks noGrp="1"/>
          </p:cNvSpPr>
          <p:nvPr>
            <p:ph type="title"/>
          </p:nvPr>
        </p:nvSpPr>
        <p:spPr/>
        <p:txBody>
          <a:bodyPr>
            <a:normAutofit/>
          </a:bodyPr>
          <a:lstStyle/>
          <a:p>
            <a:r>
              <a:rPr lang="ru-RU" dirty="0" smtClean="0"/>
              <a:t>Управление рамками проекта</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pPr lvl="0" algn="just"/>
            <a:r>
              <a:rPr lang="ru-RU" b="1" u="sng" dirty="0" smtClean="0">
                <a:latin typeface="Times New Roman" pitchFamily="18" charset="0"/>
                <a:cs typeface="Times New Roman" pitchFamily="18" charset="0"/>
              </a:rPr>
              <a:t>Отсутствие менеджера проекта!</a:t>
            </a:r>
            <a:r>
              <a:rPr lang="ru-RU" b="1" u="sng" dirty="0">
                <a:latin typeface="Times New Roman" pitchFamily="18" charset="0"/>
                <a:cs typeface="Times New Roman" pitchFamily="18" charset="0"/>
              </a:rPr>
              <a:t> </a:t>
            </a:r>
            <a:r>
              <a:rPr lang="ru-RU" dirty="0">
                <a:latin typeface="Times New Roman" pitchFamily="18" charset="0"/>
                <a:cs typeface="Times New Roman" pitchFamily="18" charset="0"/>
              </a:rPr>
              <a:t>Профессиональные менеджеры выступают в качестве консультантов и наставников команды, а не выполняют функции контроля над ней</a:t>
            </a:r>
            <a:r>
              <a:rPr lang="ru-RU" dirty="0" smtClean="0">
                <a:latin typeface="Times New Roman" pitchFamily="18" charset="0"/>
                <a:cs typeface="Times New Roman" pitchFamily="18" charset="0"/>
              </a:rPr>
              <a:t>.</a:t>
            </a:r>
          </a:p>
          <a:p>
            <a:pPr lvl="0" algn="just"/>
            <a:endParaRPr lang="ru-RU" dirty="0" smtClean="0">
              <a:latin typeface="Times New Roman" pitchFamily="18" charset="0"/>
              <a:cs typeface="Times New Roman" pitchFamily="18" charset="0"/>
            </a:endParaRPr>
          </a:p>
          <a:p>
            <a:pPr algn="just"/>
            <a:r>
              <a:rPr lang="ru-RU" b="1" dirty="0">
                <a:latin typeface="Times New Roman" pitchFamily="18" charset="0"/>
                <a:cs typeface="Times New Roman" pitchFamily="18" charset="0"/>
              </a:rPr>
              <a:t>Ответственность за управление проектом распределена</a:t>
            </a:r>
            <a:r>
              <a:rPr lang="ru-RU" dirty="0">
                <a:latin typeface="Times New Roman" pitchFamily="18" charset="0"/>
                <a:cs typeface="Times New Roman" pitchFamily="18" charset="0"/>
              </a:rPr>
              <a:t> среди лидеров ролевых кластеров внутри команды.</a:t>
            </a:r>
          </a:p>
          <a:p>
            <a:pPr lvl="0"/>
            <a:endParaRPr lang="ru-RU" dirty="0"/>
          </a:p>
          <a:p>
            <a:endParaRPr lang="ru-RU" dirty="0"/>
          </a:p>
        </p:txBody>
      </p:sp>
      <p:sp>
        <p:nvSpPr>
          <p:cNvPr id="2" name="Заголовок 1"/>
          <p:cNvSpPr>
            <a:spLocks noGrp="1"/>
          </p:cNvSpPr>
          <p:nvPr>
            <p:ph type="title"/>
          </p:nvPr>
        </p:nvSpPr>
        <p:spPr/>
        <p:txBody>
          <a:bodyPr/>
          <a:lstStyle/>
          <a:p>
            <a:r>
              <a:rPr lang="ru-RU" dirty="0" smtClean="0"/>
              <a:t>Особенности </a:t>
            </a:r>
            <a:r>
              <a:rPr lang="en-US" dirty="0" smtClean="0"/>
              <a:t>MSF</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1142984"/>
            <a:ext cx="8643998" cy="5715016"/>
          </a:xfrm>
        </p:spPr>
        <p:txBody>
          <a:bodyPr>
            <a:normAutofit fontScale="85000" lnSpcReduction="20000"/>
          </a:bodyPr>
          <a:lstStyle/>
          <a:p>
            <a:pPr algn="just">
              <a:spcBef>
                <a:spcPct val="50000"/>
              </a:spcBef>
            </a:pPr>
            <a:r>
              <a:rPr lang="ru-RU" sz="2900" b="1" dirty="0" smtClean="0"/>
              <a:t>Определение рамок</a:t>
            </a:r>
            <a:r>
              <a:rPr lang="ru-RU" sz="2900" b="0" dirty="0" smtClean="0">
                <a:cs typeface="Times New Roman" pitchFamily="18" charset="0"/>
              </a:rPr>
              <a:t> </a:t>
            </a:r>
            <a:r>
              <a:rPr lang="ru-RU" sz="2900" b="1" dirty="0" smtClean="0">
                <a:cs typeface="Times New Roman" pitchFamily="18" charset="0"/>
              </a:rPr>
              <a:t>на этапе выработки концепции</a:t>
            </a:r>
            <a:r>
              <a:rPr lang="ru-RU" sz="2900" b="1" dirty="0" smtClean="0"/>
              <a:t>. </a:t>
            </a:r>
            <a:r>
              <a:rPr lang="ru-RU" sz="2900" b="0" dirty="0" smtClean="0">
                <a:solidFill>
                  <a:srgbClr val="000000"/>
                </a:solidFill>
                <a:cs typeface="Times New Roman" pitchFamily="18" charset="0"/>
              </a:rPr>
              <a:t>В самом начале работы над проектом должен быть выявлен и документирован круг имеющихся целей и задач.</a:t>
            </a:r>
            <a:endParaRPr lang="en-US" sz="2900" b="0" dirty="0" smtClean="0">
              <a:solidFill>
                <a:srgbClr val="000000"/>
              </a:solidFill>
              <a:cs typeface="Times New Roman" pitchFamily="18" charset="0"/>
            </a:endParaRPr>
          </a:p>
          <a:p>
            <a:pPr algn="just">
              <a:spcBef>
                <a:spcPct val="50000"/>
              </a:spcBef>
            </a:pPr>
            <a:r>
              <a:rPr lang="ru-RU" sz="2900" b="0" dirty="0" smtClean="0">
                <a:solidFill>
                  <a:srgbClr val="000000"/>
                </a:solidFill>
                <a:cs typeface="Times New Roman" pitchFamily="18" charset="0"/>
              </a:rPr>
              <a:t>Во время фазы </a:t>
            </a:r>
            <a:r>
              <a:rPr lang="ru-RU" sz="2900" b="1" dirty="0" smtClean="0">
                <a:solidFill>
                  <a:srgbClr val="000000"/>
                </a:solidFill>
                <a:cs typeface="Times New Roman" pitchFamily="18" charset="0"/>
              </a:rPr>
              <a:t>выработки концепции </a:t>
            </a:r>
            <a:r>
              <a:rPr lang="ru-RU" sz="2900" b="0" dirty="0" smtClean="0">
                <a:solidFill>
                  <a:srgbClr val="000000"/>
                </a:solidFill>
                <a:cs typeface="Times New Roman" pitchFamily="18" charset="0"/>
              </a:rPr>
              <a:t>(</a:t>
            </a:r>
            <a:r>
              <a:rPr lang="ru-RU" sz="2900" b="0" dirty="0" err="1" smtClean="0">
                <a:solidFill>
                  <a:srgbClr val="000000"/>
                </a:solidFill>
                <a:cs typeface="Times New Roman" pitchFamily="18" charset="0"/>
              </a:rPr>
              <a:t>envisioning</a:t>
            </a:r>
            <a:r>
              <a:rPr lang="ru-RU" sz="2900" b="0" dirty="0" smtClean="0">
                <a:solidFill>
                  <a:srgbClr val="000000"/>
                </a:solidFill>
                <a:cs typeface="Times New Roman" pitchFamily="18" charset="0"/>
              </a:rPr>
              <a:t> </a:t>
            </a:r>
            <a:r>
              <a:rPr lang="ru-RU" sz="2900" b="0" dirty="0" err="1" smtClean="0">
                <a:solidFill>
                  <a:srgbClr val="000000"/>
                </a:solidFill>
                <a:cs typeface="Times New Roman" pitchFamily="18" charset="0"/>
              </a:rPr>
              <a:t>phase</a:t>
            </a:r>
            <a:r>
              <a:rPr lang="ru-RU" sz="2900" b="0" dirty="0" smtClean="0">
                <a:solidFill>
                  <a:srgbClr val="000000"/>
                </a:solidFill>
                <a:cs typeface="Times New Roman" pitchFamily="18" charset="0"/>
              </a:rPr>
              <a:t>) проектная группа формирует общее видение решения. </a:t>
            </a:r>
          </a:p>
          <a:p>
            <a:pPr algn="just">
              <a:spcBef>
                <a:spcPct val="50000"/>
              </a:spcBef>
            </a:pPr>
            <a:r>
              <a:rPr lang="ru-RU" sz="2900" b="0" dirty="0" smtClean="0">
                <a:solidFill>
                  <a:srgbClr val="000000"/>
                </a:solidFill>
                <a:cs typeface="Times New Roman" pitchFamily="18" charset="0"/>
              </a:rPr>
              <a:t>Затем, исходя из этого видения, определяется </a:t>
            </a:r>
            <a:r>
              <a:rPr lang="ru-RU" sz="2900" b="1" dirty="0" smtClean="0">
                <a:solidFill>
                  <a:srgbClr val="000000"/>
                </a:solidFill>
                <a:cs typeface="Times New Roman" pitchFamily="18" charset="0"/>
              </a:rPr>
              <a:t>начальная версия </a:t>
            </a:r>
            <a:r>
              <a:rPr lang="ru-RU" sz="2900" b="0" dirty="0" smtClean="0">
                <a:solidFill>
                  <a:srgbClr val="000000"/>
                </a:solidFill>
                <a:cs typeface="Times New Roman" pitchFamily="18" charset="0"/>
              </a:rPr>
              <a:t>рамок (</a:t>
            </a:r>
            <a:r>
              <a:rPr lang="en-US" sz="2900" b="0" dirty="0" smtClean="0">
                <a:solidFill>
                  <a:srgbClr val="000000"/>
                </a:solidFill>
                <a:cs typeface="Times New Roman" pitchFamily="18" charset="0"/>
              </a:rPr>
              <a:t>scope</a:t>
            </a:r>
            <a:r>
              <a:rPr lang="ru-RU" sz="2900" b="0" dirty="0" smtClean="0">
                <a:solidFill>
                  <a:srgbClr val="000000"/>
                </a:solidFill>
                <a:cs typeface="Times New Roman" pitchFamily="18" charset="0"/>
              </a:rPr>
              <a:t>) решения и проекта. </a:t>
            </a:r>
          </a:p>
          <a:p>
            <a:pPr algn="just">
              <a:spcBef>
                <a:spcPct val="50000"/>
              </a:spcBef>
            </a:pPr>
            <a:r>
              <a:rPr lang="ru-RU" sz="2900" b="0" dirty="0" smtClean="0">
                <a:solidFill>
                  <a:srgbClr val="000000"/>
                </a:solidFill>
                <a:cs typeface="Times New Roman" pitchFamily="18" charset="0"/>
              </a:rPr>
              <a:t>Все это представляется в </a:t>
            </a:r>
            <a:r>
              <a:rPr lang="ru-RU" sz="2900" b="1" dirty="0" smtClean="0">
                <a:solidFill>
                  <a:srgbClr val="000000"/>
                </a:solidFill>
                <a:cs typeface="Times New Roman" pitchFamily="18" charset="0"/>
              </a:rPr>
              <a:t>документе</a:t>
            </a:r>
            <a:r>
              <a:rPr lang="ru-RU" sz="2900" b="0" dirty="0" smtClean="0">
                <a:solidFill>
                  <a:srgbClr val="000000"/>
                </a:solidFill>
                <a:cs typeface="Times New Roman" pitchFamily="18" charset="0"/>
              </a:rPr>
              <a:t> “Общее описание и рамки проекта” (</a:t>
            </a:r>
            <a:r>
              <a:rPr lang="ru-RU" sz="2900" b="0" dirty="0" err="1" smtClean="0">
                <a:solidFill>
                  <a:srgbClr val="000000"/>
                </a:solidFill>
                <a:cs typeface="Times New Roman" pitchFamily="18" charset="0"/>
              </a:rPr>
              <a:t>vision</a:t>
            </a:r>
            <a:r>
              <a:rPr lang="ru-RU" sz="2900" b="0" dirty="0" smtClean="0">
                <a:solidFill>
                  <a:srgbClr val="000000"/>
                </a:solidFill>
                <a:cs typeface="Times New Roman" pitchFamily="18" charset="0"/>
              </a:rPr>
              <a:t>/</a:t>
            </a:r>
            <a:r>
              <a:rPr lang="ru-RU" sz="2900" b="0" dirty="0" err="1" smtClean="0">
                <a:solidFill>
                  <a:srgbClr val="000000"/>
                </a:solidFill>
                <a:cs typeface="Times New Roman" pitchFamily="18" charset="0"/>
              </a:rPr>
              <a:t>scope</a:t>
            </a:r>
            <a:r>
              <a:rPr lang="ru-RU" sz="2900" b="0" dirty="0" smtClean="0">
                <a:solidFill>
                  <a:srgbClr val="000000"/>
                </a:solidFill>
                <a:cs typeface="Times New Roman" pitchFamily="18" charset="0"/>
              </a:rPr>
              <a:t> </a:t>
            </a:r>
            <a:r>
              <a:rPr lang="ru-RU" sz="2900" b="0" dirty="0" err="1" smtClean="0">
                <a:solidFill>
                  <a:srgbClr val="000000"/>
                </a:solidFill>
                <a:cs typeface="Times New Roman" pitchFamily="18" charset="0"/>
              </a:rPr>
              <a:t>document</a:t>
            </a:r>
            <a:r>
              <a:rPr lang="ru-RU" sz="2900" b="0" dirty="0" smtClean="0">
                <a:solidFill>
                  <a:srgbClr val="000000"/>
                </a:solidFill>
                <a:cs typeface="Times New Roman" pitchFamily="18" charset="0"/>
              </a:rPr>
              <a:t>) и подлежит одобрению со стороны проектной группы, заказчика и других заинтересованных сторон до начала работы.</a:t>
            </a:r>
          </a:p>
          <a:p>
            <a:pPr algn="just">
              <a:spcBef>
                <a:spcPct val="50000"/>
              </a:spcBef>
            </a:pPr>
            <a:endParaRPr lang="ru-RU" sz="2900" b="0" dirty="0" smtClean="0">
              <a:solidFill>
                <a:srgbClr val="000000"/>
              </a:solidFill>
              <a:cs typeface="Times New Roman" pitchFamily="18" charset="0"/>
            </a:endParaRPr>
          </a:p>
          <a:p>
            <a:endParaRPr lang="ru-RU" b="1" dirty="0"/>
          </a:p>
        </p:txBody>
      </p:sp>
      <p:sp>
        <p:nvSpPr>
          <p:cNvPr id="2" name="Заголовок 1"/>
          <p:cNvSpPr>
            <a:spLocks noGrp="1"/>
          </p:cNvSpPr>
          <p:nvPr>
            <p:ph type="title"/>
          </p:nvPr>
        </p:nvSpPr>
        <p:spPr/>
        <p:txBody>
          <a:bodyPr/>
          <a:lstStyle/>
          <a:p>
            <a:r>
              <a:rPr lang="ru-RU" dirty="0" smtClean="0"/>
              <a:t>Управление рамками проекта</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285860"/>
            <a:ext cx="8229600" cy="5286412"/>
          </a:xfrm>
        </p:spPr>
        <p:txBody>
          <a:bodyPr>
            <a:normAutofit fontScale="92500"/>
          </a:bodyPr>
          <a:lstStyle/>
          <a:p>
            <a:pPr>
              <a:spcBef>
                <a:spcPct val="50000"/>
              </a:spcBef>
            </a:pPr>
            <a:r>
              <a:rPr lang="ru-RU" b="0" dirty="0" smtClean="0">
                <a:cs typeface="Times New Roman" pitchFamily="18" charset="0"/>
              </a:rPr>
              <a:t>Во время </a:t>
            </a:r>
            <a:r>
              <a:rPr lang="ru-RU" b="1" dirty="0" smtClean="0">
                <a:cs typeface="Times New Roman" pitchFamily="18" charset="0"/>
              </a:rPr>
              <a:t>фазы планирования </a:t>
            </a:r>
            <a:r>
              <a:rPr lang="ru-RU" b="0" dirty="0" smtClean="0">
                <a:cs typeface="Times New Roman" pitchFamily="18" charset="0"/>
              </a:rPr>
              <a:t>общий объем работы над проектом должен быть разбит на меньшие, более простые и легко исполнимые части. </a:t>
            </a:r>
          </a:p>
          <a:p>
            <a:pPr>
              <a:spcBef>
                <a:spcPct val="50000"/>
              </a:spcBef>
            </a:pPr>
            <a:r>
              <a:rPr lang="ru-RU" b="0" dirty="0" smtClean="0">
                <a:cs typeface="Times New Roman" pitchFamily="18" charset="0"/>
              </a:rPr>
              <a:t>Этот процесс выявляет некоторые области, выходящие </a:t>
            </a:r>
            <a:r>
              <a:rPr lang="ru-RU" b="1" dirty="0" smtClean="0">
                <a:cs typeface="Times New Roman" pitchFamily="18" charset="0"/>
              </a:rPr>
              <a:t>за рамки </a:t>
            </a:r>
            <a:r>
              <a:rPr lang="ru-RU" b="0" dirty="0" smtClean="0">
                <a:cs typeface="Times New Roman" pitchFamily="18" charset="0"/>
              </a:rPr>
              <a:t>проекта.</a:t>
            </a:r>
          </a:p>
          <a:p>
            <a:pPr>
              <a:spcBef>
                <a:spcPct val="50000"/>
              </a:spcBef>
            </a:pPr>
            <a:r>
              <a:rPr lang="ru-RU" dirty="0"/>
              <a:t>Определяя рамки, проектная группа выявляет типы </a:t>
            </a:r>
            <a:r>
              <a:rPr lang="ru-RU" b="1" dirty="0"/>
              <a:t>задач и навыков</a:t>
            </a:r>
            <a:r>
              <a:rPr lang="ru-RU" dirty="0"/>
              <a:t>, необходимых для создания каждой составляющей решения. </a:t>
            </a:r>
            <a:endParaRPr lang="ru-RU" dirty="0" smtClean="0"/>
          </a:p>
          <a:p>
            <a:pPr>
              <a:spcBef>
                <a:spcPct val="50000"/>
              </a:spcBef>
            </a:pPr>
            <a:r>
              <a:rPr lang="ru-RU" dirty="0" smtClean="0"/>
              <a:t>Данная </a:t>
            </a:r>
            <a:r>
              <a:rPr lang="ru-RU" dirty="0"/>
              <a:t>информация вносится в документ </a:t>
            </a:r>
            <a:r>
              <a:rPr lang="ru-RU" b="1" dirty="0"/>
              <a:t>описания иерархической структуры работ </a:t>
            </a:r>
            <a:r>
              <a:rPr lang="ru-RU" dirty="0"/>
              <a:t>(</a:t>
            </a:r>
            <a:r>
              <a:rPr lang="en-US" dirty="0"/>
              <a:t>Work breakdown structure</a:t>
            </a:r>
            <a:r>
              <a:rPr lang="ru-RU" dirty="0"/>
              <a:t> - </a:t>
            </a:r>
            <a:r>
              <a:rPr lang="en-US" dirty="0"/>
              <a:t>WBS</a:t>
            </a:r>
            <a:r>
              <a:rPr lang="ru-RU" dirty="0"/>
              <a:t>),</a:t>
            </a:r>
            <a:endParaRPr lang="ru-RU" b="1" dirty="0"/>
          </a:p>
        </p:txBody>
      </p:sp>
      <p:sp>
        <p:nvSpPr>
          <p:cNvPr id="2" name="Заголовок 1"/>
          <p:cNvSpPr>
            <a:spLocks noGrp="1"/>
          </p:cNvSpPr>
          <p:nvPr>
            <p:ph type="title"/>
          </p:nvPr>
        </p:nvSpPr>
        <p:spPr/>
        <p:txBody>
          <a:bodyPr/>
          <a:lstStyle/>
          <a:p>
            <a:r>
              <a:rPr lang="ru-RU" dirty="0" smtClean="0"/>
              <a:t>Управление рамками проекта</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92500"/>
          </a:bodyPr>
          <a:lstStyle/>
          <a:p>
            <a:r>
              <a:rPr lang="ru-RU" b="1" dirty="0"/>
              <a:t>Управление изменениями рамок </a:t>
            </a:r>
            <a:r>
              <a:rPr lang="ru-RU" dirty="0"/>
              <a:t>начинается с момента выработки их базовой версии. </a:t>
            </a:r>
            <a:endParaRPr lang="ru-RU" dirty="0" smtClean="0"/>
          </a:p>
          <a:p>
            <a:r>
              <a:rPr lang="ru-RU" dirty="0" smtClean="0"/>
              <a:t>Изменения </a:t>
            </a:r>
            <a:r>
              <a:rPr lang="ru-RU" dirty="0"/>
              <a:t>рамок проекта или решения могут быть приняты только лишь после их рассмотрения и одобрения как </a:t>
            </a:r>
            <a:r>
              <a:rPr lang="ru-RU" b="1" dirty="0"/>
              <a:t>проектной группой, так и заказчиком.</a:t>
            </a:r>
          </a:p>
          <a:p>
            <a:r>
              <a:rPr lang="ru-RU" dirty="0"/>
              <a:t>Полноценное управление рамками включает в себя принятие </a:t>
            </a:r>
            <a:r>
              <a:rPr lang="ru-RU" b="1" dirty="0"/>
              <a:t>компромиссных решений</a:t>
            </a:r>
            <a:r>
              <a:rPr lang="ru-RU" dirty="0"/>
              <a:t>. </a:t>
            </a:r>
            <a:endParaRPr lang="ru-RU" dirty="0" smtClean="0"/>
          </a:p>
          <a:p>
            <a:r>
              <a:rPr lang="ru-RU" dirty="0"/>
              <a:t>Д</a:t>
            </a:r>
            <a:r>
              <a:rPr lang="ru-RU" dirty="0" smtClean="0"/>
              <a:t>ля этого </a:t>
            </a:r>
            <a:r>
              <a:rPr lang="ru-RU" dirty="0"/>
              <a:t>в </a:t>
            </a:r>
            <a:r>
              <a:rPr lang="en-US" dirty="0" smtClean="0"/>
              <a:t>MSF</a:t>
            </a:r>
            <a:r>
              <a:rPr lang="ru-RU" dirty="0" smtClean="0"/>
              <a:t> используются </a:t>
            </a:r>
            <a:r>
              <a:rPr lang="ru-RU" dirty="0"/>
              <a:t>треугольник компромиссов (</a:t>
            </a:r>
            <a:r>
              <a:rPr lang="en-US" dirty="0"/>
              <a:t>trade</a:t>
            </a:r>
            <a:r>
              <a:rPr lang="ru-RU" dirty="0"/>
              <a:t>-</a:t>
            </a:r>
            <a:r>
              <a:rPr lang="en-US" dirty="0"/>
              <a:t>off triangle</a:t>
            </a:r>
            <a:r>
              <a:rPr lang="ru-RU" dirty="0"/>
              <a:t>) и матрица компромиссов (</a:t>
            </a:r>
            <a:r>
              <a:rPr lang="en-US" dirty="0"/>
              <a:t>trade</a:t>
            </a:r>
            <a:r>
              <a:rPr lang="ru-RU" dirty="0"/>
              <a:t>-</a:t>
            </a:r>
            <a:r>
              <a:rPr lang="en-US" dirty="0"/>
              <a:t>off matrix</a:t>
            </a:r>
            <a:r>
              <a:rPr lang="ru-RU" dirty="0" smtClean="0"/>
              <a:t>).</a:t>
            </a:r>
            <a:endParaRPr lang="ru-RU" dirty="0"/>
          </a:p>
          <a:p>
            <a:endParaRPr lang="ru-RU" dirty="0"/>
          </a:p>
        </p:txBody>
      </p:sp>
      <p:sp>
        <p:nvSpPr>
          <p:cNvPr id="2" name="Заголовок 1"/>
          <p:cNvSpPr>
            <a:spLocks noGrp="1"/>
          </p:cNvSpPr>
          <p:nvPr>
            <p:ph type="title"/>
          </p:nvPr>
        </p:nvSpPr>
        <p:spPr/>
        <p:txBody>
          <a:bodyPr/>
          <a:lstStyle/>
          <a:p>
            <a:r>
              <a:rPr lang="ru-RU" dirty="0" smtClean="0"/>
              <a:t>Управление рамками проекта</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0" y="1071546"/>
            <a:ext cx="5004048" cy="5525806"/>
          </a:xfrm>
        </p:spPr>
        <p:txBody>
          <a:bodyPr>
            <a:normAutofit fontScale="40000" lnSpcReduction="20000"/>
          </a:bodyPr>
          <a:lstStyle/>
          <a:p>
            <a:pPr algn="just"/>
            <a:r>
              <a:rPr lang="ru-RU" sz="5000" b="1" dirty="0" smtClean="0"/>
              <a:t>Матрица компромиссов </a:t>
            </a:r>
            <a:r>
              <a:rPr lang="ru-RU" sz="5000" b="0" dirty="0" smtClean="0">
                <a:cs typeface="Times New Roman" pitchFamily="18" charset="0"/>
              </a:rPr>
              <a:t>отражает достигнутое на ранних этапах проекта соглашение между проектной группой и заказчиком о выборе приоритетов в возможных в будущем компромиссных решениях.</a:t>
            </a:r>
            <a:r>
              <a:rPr lang="ru-RU" sz="5000" b="0" dirty="0" smtClean="0"/>
              <a:t> </a:t>
            </a:r>
          </a:p>
          <a:p>
            <a:pPr algn="just"/>
            <a:endParaRPr lang="ru-RU" sz="5000" b="0" dirty="0" smtClean="0"/>
          </a:p>
          <a:p>
            <a:r>
              <a:rPr lang="ru-RU" sz="5000" b="0" dirty="0" smtClean="0">
                <a:cs typeface="Times New Roman" pitchFamily="18" charset="0"/>
              </a:rPr>
              <a:t>Она помогает обозначить проектное ограничение, воздействие на которое практически невозможно (колонка “Фиксируется”), фактор, являющийся в проекте приоритетным (колонка “Согласовывается”), и третий параметр, значение которого должно быть принято в соответствии с установленными значениями первых двух величин (колонка “Принимается”).</a:t>
            </a:r>
            <a:endParaRPr lang="ru-RU" sz="5000" b="0" dirty="0" smtClean="0"/>
          </a:p>
          <a:p>
            <a:endParaRPr lang="ru-RU" sz="5400" b="0" dirty="0" smtClean="0"/>
          </a:p>
          <a:p>
            <a:endParaRPr lang="ru-RU" dirty="0"/>
          </a:p>
        </p:txBody>
      </p:sp>
      <p:pic>
        <p:nvPicPr>
          <p:cNvPr id="5" name="Picture 5"/>
          <p:cNvPicPr>
            <a:picLocks noGrp="1" noChangeAspect="1" noChangeArrowheads="1"/>
          </p:cNvPicPr>
          <p:nvPr>
            <p:ph sz="half" idx="2"/>
          </p:nvPr>
        </p:nvPicPr>
        <p:blipFill>
          <a:blip r:embed="rId2" cstate="print"/>
          <a:srcRect/>
          <a:stretch>
            <a:fillRect/>
          </a:stretch>
        </p:blipFill>
        <p:spPr bwMode="auto">
          <a:xfrm>
            <a:off x="4932040" y="1628800"/>
            <a:ext cx="4038600" cy="3188965"/>
          </a:xfrm>
          <a:prstGeom prst="rect">
            <a:avLst/>
          </a:prstGeom>
          <a:noFill/>
        </p:spPr>
      </p:pic>
      <p:sp>
        <p:nvSpPr>
          <p:cNvPr id="2" name="Заголовок 1"/>
          <p:cNvSpPr>
            <a:spLocks noGrp="1"/>
          </p:cNvSpPr>
          <p:nvPr>
            <p:ph type="title"/>
          </p:nvPr>
        </p:nvSpPr>
        <p:spPr>
          <a:xfrm>
            <a:off x="457200" y="274638"/>
            <a:ext cx="8229600" cy="725470"/>
          </a:xfrm>
        </p:spPr>
        <p:txBody>
          <a:bodyPr/>
          <a:lstStyle/>
          <a:p>
            <a:r>
              <a:rPr lang="ru-RU" dirty="0" smtClean="0">
                <a:solidFill>
                  <a:schemeClr val="tx1"/>
                </a:solidFill>
              </a:rPr>
              <a:t>Управление рамками проекта</a:t>
            </a:r>
            <a:endParaRPr lang="ru-RU"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0" y="1142984"/>
            <a:ext cx="9144000" cy="5382360"/>
          </a:xfrm>
        </p:spPr>
        <p:txBody>
          <a:bodyPr>
            <a:normAutofit fontScale="77500" lnSpcReduction="20000"/>
          </a:bodyPr>
          <a:lstStyle/>
          <a:p>
            <a:r>
              <a:rPr lang="ru-RU" sz="3100" dirty="0"/>
              <a:t>На фазе выработки </a:t>
            </a:r>
            <a:r>
              <a:rPr lang="ru-RU" sz="3100" b="1" dirty="0"/>
              <a:t>концепции</a:t>
            </a:r>
            <a:r>
              <a:rPr lang="ru-RU" sz="3100" dirty="0"/>
              <a:t> проектная группа создает высокоуровневые подходы к достижению целей проекта.</a:t>
            </a:r>
          </a:p>
          <a:p>
            <a:r>
              <a:rPr lang="ru-RU" sz="3100" dirty="0"/>
              <a:t>Например, подход к тестированию описывает необходимые в проекте способы, инструментарий и навыки тестирования. </a:t>
            </a:r>
          </a:p>
          <a:p>
            <a:r>
              <a:rPr lang="ru-RU" sz="3100" dirty="0" smtClean="0"/>
              <a:t>Уточнение </a:t>
            </a:r>
            <a:r>
              <a:rPr lang="ru-RU" sz="3100" dirty="0"/>
              <a:t>планов производится на каждой из фаз, основная деятельность по планированию приходится на фазу </a:t>
            </a:r>
            <a:r>
              <a:rPr lang="ru-RU" sz="3100" b="1" dirty="0"/>
              <a:t>планирования</a:t>
            </a:r>
            <a:r>
              <a:rPr lang="ru-RU" sz="3100" dirty="0"/>
              <a:t> </a:t>
            </a:r>
            <a:r>
              <a:rPr lang="ru-RU" sz="3100" dirty="0" smtClean="0"/>
              <a:t>(</a:t>
            </a:r>
            <a:r>
              <a:rPr lang="en-US" sz="3100" dirty="0" smtClean="0"/>
              <a:t>P</a:t>
            </a:r>
            <a:r>
              <a:rPr lang="ru-RU" sz="3100" dirty="0" err="1" smtClean="0"/>
              <a:t>lanning</a:t>
            </a:r>
            <a:r>
              <a:rPr lang="ru-RU" sz="3100" dirty="0" smtClean="0"/>
              <a:t>).</a:t>
            </a:r>
          </a:p>
          <a:p>
            <a:endParaRPr lang="ru-RU" sz="3100" dirty="0"/>
          </a:p>
          <a:p>
            <a:r>
              <a:rPr lang="ru-RU" sz="3100" dirty="0"/>
              <a:t>О</a:t>
            </a:r>
            <a:r>
              <a:rPr lang="ru-RU" sz="3100" dirty="0" smtClean="0"/>
              <a:t>бщая </a:t>
            </a:r>
            <a:r>
              <a:rPr lang="ru-RU" sz="3100" dirty="0"/>
              <a:t>последовательность процессов этой фазы:</a:t>
            </a:r>
          </a:p>
          <a:p>
            <a:pPr lvl="1"/>
            <a:r>
              <a:rPr lang="ru-RU" sz="3100" dirty="0"/>
              <a:t>Процесс проектирования (</a:t>
            </a:r>
            <a:r>
              <a:rPr lang="en-US" sz="3100" dirty="0"/>
              <a:t>design</a:t>
            </a:r>
            <a:r>
              <a:rPr lang="ru-RU" sz="3100" dirty="0"/>
              <a:t> - что </a:t>
            </a:r>
            <a:r>
              <a:rPr lang="ru-RU" sz="3100" dirty="0" smtClean="0"/>
              <a:t>разрабатывать?)</a:t>
            </a:r>
            <a:endParaRPr lang="ru-RU" sz="3100" dirty="0"/>
          </a:p>
          <a:p>
            <a:pPr lvl="1"/>
            <a:r>
              <a:rPr lang="ru-RU" sz="3100" dirty="0"/>
              <a:t>Процесс планирования (</a:t>
            </a:r>
            <a:r>
              <a:rPr lang="en-US" sz="3100" dirty="0"/>
              <a:t>planning</a:t>
            </a:r>
            <a:r>
              <a:rPr lang="ru-RU" sz="3100" dirty="0"/>
              <a:t> - как создавать?)</a:t>
            </a:r>
          </a:p>
          <a:p>
            <a:pPr lvl="1"/>
            <a:r>
              <a:rPr lang="ru-RU" sz="3100" dirty="0"/>
              <a:t>Разработка календарного графика (</a:t>
            </a:r>
            <a:r>
              <a:rPr lang="en-US" sz="3100" dirty="0"/>
              <a:t>scheduling</a:t>
            </a:r>
            <a:r>
              <a:rPr lang="ru-RU" sz="3100" dirty="0"/>
              <a:t> - когда </a:t>
            </a:r>
            <a:r>
              <a:rPr lang="ru-RU" sz="3100" dirty="0" smtClean="0"/>
              <a:t>разрабатывать?)</a:t>
            </a:r>
            <a:endParaRPr lang="ru-RU" sz="3100" dirty="0"/>
          </a:p>
          <a:p>
            <a:endParaRPr lang="ru-RU" dirty="0"/>
          </a:p>
        </p:txBody>
      </p:sp>
      <p:sp>
        <p:nvSpPr>
          <p:cNvPr id="2" name="Заголовок 1"/>
          <p:cNvSpPr>
            <a:spLocks noGrp="1"/>
          </p:cNvSpPr>
          <p:nvPr>
            <p:ph type="title"/>
          </p:nvPr>
        </p:nvSpPr>
        <p:spPr>
          <a:xfrm>
            <a:off x="457200" y="274638"/>
            <a:ext cx="8229600" cy="868346"/>
          </a:xfrm>
        </p:spPr>
        <p:txBody>
          <a:bodyPr>
            <a:normAutofit/>
          </a:bodyPr>
          <a:lstStyle/>
          <a:p>
            <a:r>
              <a:rPr lang="ru-RU" dirty="0">
                <a:solidFill>
                  <a:schemeClr val="tx1"/>
                </a:solidFill>
              </a:rPr>
              <a:t>Подготовка</a:t>
            </a:r>
            <a:r>
              <a:rPr lang="ru-RU" dirty="0"/>
              <a:t> </a:t>
            </a:r>
            <a:r>
              <a:rPr lang="ru-RU" dirty="0" smtClean="0">
                <a:solidFill>
                  <a:schemeClr val="tx1"/>
                </a:solidFill>
              </a:rPr>
              <a:t>планов</a:t>
            </a:r>
            <a:endParaRPr lang="ru-RU"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457200" y="1481138"/>
          <a:ext cx="8229600" cy="44297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spcAft>
                          <a:spcPts val="600"/>
                        </a:spcAft>
                      </a:pPr>
                      <a:r>
                        <a:rPr lang="ru-RU" sz="2400" b="1">
                          <a:latin typeface="Times New Roman"/>
                          <a:ea typeface="Times New Roman"/>
                        </a:rPr>
                        <a:t>План</a:t>
                      </a:r>
                      <a:endParaRPr lang="ru-RU" sz="2400">
                        <a:latin typeface="Times New Roman"/>
                        <a:ea typeface="Times New Roman"/>
                      </a:endParaRPr>
                    </a:p>
                  </a:txBody>
                  <a:tcPr marL="68580" marR="68580" marT="0" marB="0"/>
                </a:tc>
                <a:tc>
                  <a:txBody>
                    <a:bodyPr/>
                    <a:lstStyle/>
                    <a:p>
                      <a:pPr algn="ctr">
                        <a:spcAft>
                          <a:spcPts val="600"/>
                        </a:spcAft>
                      </a:pPr>
                      <a:r>
                        <a:rPr lang="ru-RU" sz="2400" b="1">
                          <a:latin typeface="Times New Roman"/>
                          <a:ea typeface="Times New Roman"/>
                        </a:rPr>
                        <a:t>Ведущий ролевой кластер</a:t>
                      </a:r>
                      <a:endParaRPr lang="ru-RU" sz="2400">
                        <a:latin typeface="Times New Roman"/>
                        <a:ea typeface="Times New Roman"/>
                      </a:endParaRPr>
                    </a:p>
                  </a:txBody>
                  <a:tcPr marL="68580" marR="68580" marT="0" marB="0"/>
                </a:tc>
              </a:tr>
              <a:tr h="370840">
                <a:tc>
                  <a:txBody>
                    <a:bodyPr/>
                    <a:lstStyle/>
                    <a:p>
                      <a:pPr>
                        <a:spcAft>
                          <a:spcPts val="600"/>
                        </a:spcAft>
                      </a:pPr>
                      <a:r>
                        <a:rPr lang="ru-RU" sz="2400">
                          <a:latin typeface="Times New Roman"/>
                          <a:ea typeface="Times New Roman"/>
                        </a:rPr>
                        <a:t>Коммуникационный план</a:t>
                      </a:r>
                    </a:p>
                  </a:txBody>
                  <a:tcPr marL="68580" marR="68580" marT="0" marB="0"/>
                </a:tc>
                <a:tc>
                  <a:txBody>
                    <a:bodyPr/>
                    <a:lstStyle/>
                    <a:p>
                      <a:pPr>
                        <a:spcAft>
                          <a:spcPts val="600"/>
                        </a:spcAft>
                      </a:pPr>
                      <a:r>
                        <a:rPr lang="ru-RU" sz="2400">
                          <a:latin typeface="Times New Roman"/>
                          <a:ea typeface="Times New Roman"/>
                        </a:rPr>
                        <a:t>Управление продуктом</a:t>
                      </a:r>
                    </a:p>
                  </a:txBody>
                  <a:tcPr marL="68580" marR="68580" marT="0" marB="0"/>
                </a:tc>
              </a:tr>
              <a:tr h="370840">
                <a:tc>
                  <a:txBody>
                    <a:bodyPr/>
                    <a:lstStyle/>
                    <a:p>
                      <a:pPr>
                        <a:spcAft>
                          <a:spcPts val="600"/>
                        </a:spcAft>
                      </a:pPr>
                      <a:r>
                        <a:rPr lang="ru-RU" sz="2400">
                          <a:latin typeface="Times New Roman"/>
                          <a:ea typeface="Times New Roman"/>
                        </a:rPr>
                        <a:t>План разработки</a:t>
                      </a:r>
                    </a:p>
                  </a:txBody>
                  <a:tcPr marL="68580" marR="68580" marT="0" marB="0"/>
                </a:tc>
                <a:tc>
                  <a:txBody>
                    <a:bodyPr/>
                    <a:lstStyle/>
                    <a:p>
                      <a:pPr>
                        <a:spcAft>
                          <a:spcPts val="600"/>
                        </a:spcAft>
                      </a:pPr>
                      <a:r>
                        <a:rPr lang="ru-RU" sz="2400">
                          <a:latin typeface="Times New Roman"/>
                          <a:ea typeface="Times New Roman"/>
                        </a:rPr>
                        <a:t>Разработка</a:t>
                      </a:r>
                    </a:p>
                  </a:txBody>
                  <a:tcPr marL="68580" marR="68580" marT="0" marB="0"/>
                </a:tc>
              </a:tr>
              <a:tr h="370840">
                <a:tc>
                  <a:txBody>
                    <a:bodyPr/>
                    <a:lstStyle/>
                    <a:p>
                      <a:pPr>
                        <a:spcAft>
                          <a:spcPts val="600"/>
                        </a:spcAft>
                      </a:pPr>
                      <a:r>
                        <a:rPr lang="ru-RU" sz="2400">
                          <a:latin typeface="Times New Roman"/>
                          <a:ea typeface="Times New Roman"/>
                        </a:rPr>
                        <a:t>План обучения</a:t>
                      </a:r>
                    </a:p>
                  </a:txBody>
                  <a:tcPr marL="68580" marR="68580" marT="0" marB="0"/>
                </a:tc>
                <a:tc>
                  <a:txBody>
                    <a:bodyPr/>
                    <a:lstStyle/>
                    <a:p>
                      <a:pPr>
                        <a:spcAft>
                          <a:spcPts val="600"/>
                        </a:spcAft>
                      </a:pPr>
                      <a:r>
                        <a:rPr lang="ru-RU" sz="2400">
                          <a:latin typeface="Times New Roman"/>
                          <a:ea typeface="Times New Roman"/>
                        </a:rPr>
                        <a:t>Удовлетворение потребителя</a:t>
                      </a:r>
                    </a:p>
                  </a:txBody>
                  <a:tcPr marL="68580" marR="68580" marT="0" marB="0"/>
                </a:tc>
              </a:tr>
              <a:tr h="370840">
                <a:tc>
                  <a:txBody>
                    <a:bodyPr/>
                    <a:lstStyle/>
                    <a:p>
                      <a:pPr>
                        <a:spcAft>
                          <a:spcPts val="600"/>
                        </a:spcAft>
                      </a:pPr>
                      <a:r>
                        <a:rPr lang="ru-RU" sz="2400">
                          <a:latin typeface="Times New Roman"/>
                          <a:ea typeface="Times New Roman"/>
                        </a:rPr>
                        <a:t>План мер безопасности</a:t>
                      </a:r>
                    </a:p>
                  </a:txBody>
                  <a:tcPr marL="68580" marR="68580" marT="0" marB="0"/>
                </a:tc>
                <a:tc>
                  <a:txBody>
                    <a:bodyPr/>
                    <a:lstStyle/>
                    <a:p>
                      <a:pPr>
                        <a:spcAft>
                          <a:spcPts val="600"/>
                        </a:spcAft>
                      </a:pPr>
                      <a:r>
                        <a:rPr lang="ru-RU" sz="2400">
                          <a:latin typeface="Times New Roman"/>
                          <a:ea typeface="Times New Roman"/>
                        </a:rPr>
                        <a:t>Разработка, Управление выпуском</a:t>
                      </a:r>
                    </a:p>
                  </a:txBody>
                  <a:tcPr marL="68580" marR="68580" marT="0" marB="0"/>
                </a:tc>
              </a:tr>
              <a:tr h="370840">
                <a:tc>
                  <a:txBody>
                    <a:bodyPr/>
                    <a:lstStyle/>
                    <a:p>
                      <a:pPr>
                        <a:spcAft>
                          <a:spcPts val="600"/>
                        </a:spcAft>
                      </a:pPr>
                      <a:r>
                        <a:rPr lang="ru-RU" sz="2400">
                          <a:latin typeface="Times New Roman"/>
                          <a:ea typeface="Times New Roman"/>
                        </a:rPr>
                        <a:t>План тестирования</a:t>
                      </a:r>
                    </a:p>
                  </a:txBody>
                  <a:tcPr marL="68580" marR="68580" marT="0" marB="0"/>
                </a:tc>
                <a:tc>
                  <a:txBody>
                    <a:bodyPr/>
                    <a:lstStyle/>
                    <a:p>
                      <a:pPr>
                        <a:spcAft>
                          <a:spcPts val="600"/>
                        </a:spcAft>
                      </a:pPr>
                      <a:r>
                        <a:rPr lang="ru-RU" sz="2400">
                          <a:latin typeface="Times New Roman"/>
                          <a:ea typeface="Times New Roman"/>
                        </a:rPr>
                        <a:t>Тестирование</a:t>
                      </a:r>
                    </a:p>
                  </a:txBody>
                  <a:tcPr marL="68580" marR="68580" marT="0" marB="0"/>
                </a:tc>
              </a:tr>
              <a:tr h="370840">
                <a:tc>
                  <a:txBody>
                    <a:bodyPr/>
                    <a:lstStyle/>
                    <a:p>
                      <a:pPr>
                        <a:spcAft>
                          <a:spcPts val="600"/>
                        </a:spcAft>
                      </a:pPr>
                      <a:r>
                        <a:rPr lang="ru-RU" sz="2400">
                          <a:latin typeface="Times New Roman"/>
                          <a:ea typeface="Times New Roman"/>
                        </a:rPr>
                        <a:t>План финансирования</a:t>
                      </a:r>
                    </a:p>
                  </a:txBody>
                  <a:tcPr marL="68580" marR="68580" marT="0" marB="0"/>
                </a:tc>
                <a:tc>
                  <a:txBody>
                    <a:bodyPr/>
                    <a:lstStyle/>
                    <a:p>
                      <a:pPr>
                        <a:spcAft>
                          <a:spcPts val="600"/>
                        </a:spcAft>
                      </a:pPr>
                      <a:r>
                        <a:rPr lang="ru-RU" sz="2400">
                          <a:latin typeface="Times New Roman"/>
                          <a:ea typeface="Times New Roman"/>
                        </a:rPr>
                        <a:t>Управление программой</a:t>
                      </a:r>
                    </a:p>
                  </a:txBody>
                  <a:tcPr marL="68580" marR="68580" marT="0" marB="0"/>
                </a:tc>
              </a:tr>
              <a:tr h="370840">
                <a:tc>
                  <a:txBody>
                    <a:bodyPr/>
                    <a:lstStyle/>
                    <a:p>
                      <a:pPr>
                        <a:spcAft>
                          <a:spcPts val="600"/>
                        </a:spcAft>
                      </a:pPr>
                      <a:r>
                        <a:rPr lang="ru-RU" sz="2400">
                          <a:latin typeface="Times New Roman"/>
                          <a:ea typeface="Times New Roman"/>
                        </a:rPr>
                        <a:t>План внедрения</a:t>
                      </a:r>
                    </a:p>
                  </a:txBody>
                  <a:tcPr marL="68580" marR="68580" marT="0" marB="0"/>
                </a:tc>
                <a:tc>
                  <a:txBody>
                    <a:bodyPr/>
                    <a:lstStyle/>
                    <a:p>
                      <a:pPr>
                        <a:spcAft>
                          <a:spcPts val="600"/>
                        </a:spcAft>
                      </a:pPr>
                      <a:r>
                        <a:rPr lang="ru-RU" sz="2400">
                          <a:latin typeface="Times New Roman"/>
                          <a:ea typeface="Times New Roman"/>
                        </a:rPr>
                        <a:t>Управление выпуском</a:t>
                      </a:r>
                    </a:p>
                  </a:txBody>
                  <a:tcPr marL="68580" marR="68580" marT="0" marB="0"/>
                </a:tc>
              </a:tr>
              <a:tr h="370840">
                <a:tc>
                  <a:txBody>
                    <a:bodyPr/>
                    <a:lstStyle/>
                    <a:p>
                      <a:pPr>
                        <a:spcAft>
                          <a:spcPts val="600"/>
                        </a:spcAft>
                      </a:pPr>
                      <a:r>
                        <a:rPr lang="ru-RU" sz="2400">
                          <a:latin typeface="Times New Roman"/>
                          <a:ea typeface="Times New Roman"/>
                        </a:rPr>
                        <a:t>План закупок и материального обеспечения</a:t>
                      </a:r>
                    </a:p>
                  </a:txBody>
                  <a:tcPr marL="68580" marR="68580" marT="0" marB="0"/>
                </a:tc>
                <a:tc>
                  <a:txBody>
                    <a:bodyPr/>
                    <a:lstStyle/>
                    <a:p>
                      <a:pPr>
                        <a:spcAft>
                          <a:spcPts val="600"/>
                        </a:spcAft>
                      </a:pPr>
                      <a:r>
                        <a:rPr lang="ru-RU" sz="2400">
                          <a:latin typeface="Times New Roman"/>
                          <a:ea typeface="Times New Roman"/>
                        </a:rPr>
                        <a:t>Управление выпуском, Управление программой</a:t>
                      </a:r>
                    </a:p>
                  </a:txBody>
                  <a:tcPr marL="68580" marR="68580" marT="0" marB="0"/>
                </a:tc>
              </a:tr>
              <a:tr h="370840">
                <a:tc>
                  <a:txBody>
                    <a:bodyPr/>
                    <a:lstStyle/>
                    <a:p>
                      <a:pPr>
                        <a:spcAft>
                          <a:spcPts val="600"/>
                        </a:spcAft>
                      </a:pPr>
                      <a:r>
                        <a:rPr lang="ru-RU" sz="2400" dirty="0">
                          <a:latin typeface="Times New Roman"/>
                          <a:ea typeface="Times New Roman"/>
                        </a:rPr>
                        <a:t>План </a:t>
                      </a:r>
                      <a:r>
                        <a:rPr lang="ru-RU" sz="2400" dirty="0" err="1">
                          <a:latin typeface="Times New Roman"/>
                          <a:ea typeface="Times New Roman"/>
                        </a:rPr>
                        <a:t>пилотного</a:t>
                      </a:r>
                      <a:r>
                        <a:rPr lang="ru-RU" sz="2400" dirty="0">
                          <a:latin typeface="Times New Roman"/>
                          <a:ea typeface="Times New Roman"/>
                        </a:rPr>
                        <a:t> внедрения</a:t>
                      </a:r>
                    </a:p>
                  </a:txBody>
                  <a:tcPr marL="68580" marR="68580" marT="0" marB="0"/>
                </a:tc>
                <a:tc>
                  <a:txBody>
                    <a:bodyPr/>
                    <a:lstStyle/>
                    <a:p>
                      <a:pPr>
                        <a:spcAft>
                          <a:spcPts val="600"/>
                        </a:spcAft>
                      </a:pPr>
                      <a:r>
                        <a:rPr lang="ru-RU" sz="2400" dirty="0">
                          <a:latin typeface="Times New Roman"/>
                          <a:ea typeface="Times New Roman"/>
                        </a:rPr>
                        <a:t>Управление выпуском</a:t>
                      </a:r>
                    </a:p>
                  </a:txBody>
                  <a:tcPr marL="68580" marR="68580" marT="0" marB="0"/>
                </a:tc>
              </a:tr>
            </a:tbl>
          </a:graphicData>
        </a:graphic>
      </p:graphicFrame>
      <p:sp>
        <p:nvSpPr>
          <p:cNvPr id="2" name="Заголовок 1"/>
          <p:cNvSpPr>
            <a:spLocks noGrp="1"/>
          </p:cNvSpPr>
          <p:nvPr>
            <p:ph type="title"/>
          </p:nvPr>
        </p:nvSpPr>
        <p:spPr/>
        <p:txBody>
          <a:bodyPr>
            <a:normAutofit/>
          </a:bodyPr>
          <a:lstStyle/>
          <a:p>
            <a:r>
              <a:rPr lang="ru-RU" dirty="0"/>
              <a:t>Планы </a:t>
            </a:r>
            <a:r>
              <a:rPr lang="ru-RU" dirty="0" smtClean="0"/>
              <a:t>проекта</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Документы </a:t>
            </a:r>
            <a:r>
              <a:rPr lang="ru-RU" dirty="0"/>
              <a:t>планов продуманно накапливаются и повторно используются. </a:t>
            </a:r>
            <a:endParaRPr lang="ru-RU" dirty="0" smtClean="0"/>
          </a:p>
          <a:p>
            <a:r>
              <a:rPr lang="ru-RU" dirty="0" smtClean="0"/>
              <a:t>Перед </a:t>
            </a:r>
            <a:r>
              <a:rPr lang="ru-RU" dirty="0"/>
              <a:t>тем как разрабатывать новый план, проектные группы должны исследовать то, что было сделано ранее. По окончании проекта все документы следует поместить в архив, доступный для будущих проектных команд.</a:t>
            </a:r>
          </a:p>
          <a:p>
            <a:endParaRPr lang="ru-RU" dirty="0"/>
          </a:p>
        </p:txBody>
      </p:sp>
      <p:sp>
        <p:nvSpPr>
          <p:cNvPr id="2" name="Заголовок 1"/>
          <p:cNvSpPr>
            <a:spLocks noGrp="1"/>
          </p:cNvSpPr>
          <p:nvPr>
            <p:ph type="title"/>
          </p:nvPr>
        </p:nvSpPr>
        <p:spPr/>
        <p:txBody>
          <a:bodyPr/>
          <a:lstStyle/>
          <a:p>
            <a:r>
              <a:rPr lang="ru-RU" dirty="0" smtClean="0"/>
              <a:t>Подготовка планов</a:t>
            </a: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600200"/>
            <a:ext cx="8229600" cy="4997152"/>
          </a:xfrm>
        </p:spPr>
        <p:txBody>
          <a:bodyPr>
            <a:normAutofit fontScale="70000" lnSpcReduction="20000"/>
          </a:bodyPr>
          <a:lstStyle/>
          <a:p>
            <a:r>
              <a:rPr lang="ru-RU" b="1" dirty="0"/>
              <a:t>Иерархическая структура работ </a:t>
            </a:r>
            <a:r>
              <a:rPr lang="ru-RU" dirty="0"/>
              <a:t>(</a:t>
            </a:r>
            <a:r>
              <a:rPr lang="en-US" dirty="0"/>
              <a:t>Work Breakdown Structure</a:t>
            </a:r>
            <a:r>
              <a:rPr lang="ru-RU" dirty="0"/>
              <a:t> - </a:t>
            </a:r>
            <a:r>
              <a:rPr lang="en-US" dirty="0"/>
              <a:t>WBS</a:t>
            </a:r>
            <a:r>
              <a:rPr lang="ru-RU" dirty="0"/>
              <a:t>) – это структуризация работ проекта, отражающая его основные результаты и определяющая его </a:t>
            </a:r>
            <a:r>
              <a:rPr lang="ru-RU" dirty="0" smtClean="0"/>
              <a:t>рамки, т.е. </a:t>
            </a:r>
            <a:r>
              <a:rPr lang="ru-RU" dirty="0"/>
              <a:t>это инструмент управления проектом, облегчающий создание планов и календарных графиков</a:t>
            </a:r>
            <a:r>
              <a:rPr lang="ru-RU" dirty="0" smtClean="0"/>
              <a:t>.</a:t>
            </a:r>
          </a:p>
          <a:p>
            <a:r>
              <a:rPr lang="en-US" dirty="0"/>
              <a:t>WBS </a:t>
            </a:r>
            <a:r>
              <a:rPr lang="ru-RU" dirty="0"/>
              <a:t>помогает:</a:t>
            </a:r>
          </a:p>
          <a:p>
            <a:pPr lvl="1"/>
            <a:r>
              <a:rPr lang="ru-RU" b="1" u="sng" dirty="0"/>
              <a:t>Оценивать будущие </a:t>
            </a:r>
            <a:r>
              <a:rPr lang="ru-RU" b="1" u="sng" dirty="0" smtClean="0"/>
              <a:t>затраты</a:t>
            </a:r>
            <a:r>
              <a:rPr lang="ru-RU" i="1" dirty="0" smtClean="0"/>
              <a:t>. </a:t>
            </a:r>
            <a:r>
              <a:rPr lang="ru-RU" dirty="0"/>
              <a:t>Формируемая базовая версия списка проектных задач позволяет оценить материальные и временные затраты на </a:t>
            </a:r>
            <a:r>
              <a:rPr lang="ru-RU" dirty="0" err="1" smtClean="0"/>
              <a:t>реаИерархическая</a:t>
            </a:r>
            <a:r>
              <a:rPr lang="ru-RU" dirty="0" smtClean="0"/>
              <a:t> структура работ</a:t>
            </a:r>
          </a:p>
          <a:p>
            <a:pPr lvl="1"/>
            <a:r>
              <a:rPr lang="ru-RU" dirty="0" err="1" smtClean="0"/>
              <a:t>лизацию</a:t>
            </a:r>
            <a:r>
              <a:rPr lang="ru-RU" dirty="0"/>
              <a:t> проекта</a:t>
            </a:r>
            <a:r>
              <a:rPr lang="ru-RU" dirty="0" smtClean="0"/>
              <a:t>.</a:t>
            </a:r>
          </a:p>
          <a:p>
            <a:pPr lvl="1"/>
            <a:r>
              <a:rPr lang="ru-RU" b="1" u="sng" dirty="0" smtClean="0"/>
              <a:t>Распределять ресурсы</a:t>
            </a:r>
            <a:r>
              <a:rPr lang="ru-RU" i="1" dirty="0" smtClean="0"/>
              <a:t>.</a:t>
            </a:r>
            <a:r>
              <a:rPr lang="ru-RU" dirty="0" smtClean="0"/>
              <a:t> После того как определен фронт работ, становится понятным, какие кадровые ресурсы необходимо задействовать. </a:t>
            </a:r>
          </a:p>
          <a:p>
            <a:pPr lvl="1"/>
            <a:r>
              <a:rPr lang="ru-RU" b="1" u="sng" dirty="0" smtClean="0"/>
              <a:t>Упорядочивать (по времени) выполнение задач. </a:t>
            </a:r>
            <a:r>
              <a:rPr lang="ru-RU" dirty="0" smtClean="0"/>
              <a:t>С помощью анализа списка проектных задач выявляются их взаимозависимости и ресурсные ограничения и, исходя из этого, составляется календарный график.</a:t>
            </a:r>
          </a:p>
          <a:p>
            <a:pPr lvl="1"/>
            <a:r>
              <a:rPr lang="ru-RU" b="1" u="sng" dirty="0" smtClean="0"/>
              <a:t>Выявлять риски. </a:t>
            </a:r>
            <a:r>
              <a:rPr lang="ru-RU" dirty="0" smtClean="0"/>
              <a:t>Наличие четкого определения каждой из проектных задач помогает проектной группе в их рассмотрении с целью выявления рисков.</a:t>
            </a:r>
          </a:p>
          <a:p>
            <a:pPr lvl="1"/>
            <a:r>
              <a:rPr lang="ru-RU" b="1" i="1" u="sng" dirty="0" smtClean="0"/>
              <a:t>Специфицировать ответственность</a:t>
            </a:r>
            <a:r>
              <a:rPr lang="ru-RU" i="1" dirty="0" smtClean="0"/>
              <a:t>.</a:t>
            </a:r>
            <a:r>
              <a:rPr lang="ru-RU" dirty="0" smtClean="0"/>
              <a:t> </a:t>
            </a:r>
            <a:r>
              <a:rPr lang="en-US" dirty="0" smtClean="0"/>
              <a:t>WBS</a:t>
            </a:r>
            <a:r>
              <a:rPr lang="ru-RU" dirty="0" smtClean="0"/>
              <a:t> может быть использован при создании матрицы ответственности (</a:t>
            </a:r>
            <a:r>
              <a:rPr lang="en-US" dirty="0" smtClean="0"/>
              <a:t>responsibility matrix</a:t>
            </a:r>
            <a:r>
              <a:rPr lang="ru-RU" dirty="0" smtClean="0"/>
              <a:t>).</a:t>
            </a:r>
          </a:p>
        </p:txBody>
      </p:sp>
      <p:sp>
        <p:nvSpPr>
          <p:cNvPr id="2" name="Заголовок 1"/>
          <p:cNvSpPr>
            <a:spLocks noGrp="1"/>
          </p:cNvSpPr>
          <p:nvPr>
            <p:ph type="title"/>
          </p:nvPr>
        </p:nvSpPr>
        <p:spPr/>
        <p:txBody>
          <a:bodyPr>
            <a:normAutofit fontScale="90000"/>
          </a:bodyPr>
          <a:lstStyle/>
          <a:p>
            <a:r>
              <a:rPr lang="ru-RU" dirty="0" smtClean="0">
                <a:solidFill>
                  <a:schemeClr val="tx1"/>
                </a:solidFill>
              </a:rPr>
              <a:t>Иерархическая структура работ</a:t>
            </a:r>
            <a:endParaRPr lang="ru-RU"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600200"/>
            <a:ext cx="8229600" cy="4997152"/>
          </a:xfrm>
        </p:spPr>
        <p:txBody>
          <a:bodyPr>
            <a:normAutofit fontScale="92500" lnSpcReduction="10000"/>
          </a:bodyPr>
          <a:lstStyle/>
          <a:p>
            <a:r>
              <a:rPr lang="ru-RU" dirty="0"/>
              <a:t>Между функциональными спецификациями, сводным планом проекта и </a:t>
            </a:r>
            <a:r>
              <a:rPr lang="en-US" dirty="0"/>
              <a:t>WBS</a:t>
            </a:r>
            <a:r>
              <a:rPr lang="ru-RU" dirty="0"/>
              <a:t> существует четкая взаимосвязь. </a:t>
            </a:r>
            <a:endParaRPr lang="ru-RU" dirty="0" smtClean="0"/>
          </a:p>
          <a:p>
            <a:r>
              <a:rPr lang="en-US" dirty="0"/>
              <a:t>WBS</a:t>
            </a:r>
            <a:r>
              <a:rPr lang="ru-RU" dirty="0"/>
              <a:t> перечисляет задачи, связанные с созданием каждой из составляющих решения. </a:t>
            </a:r>
            <a:endParaRPr lang="ru-RU" dirty="0" smtClean="0"/>
          </a:p>
          <a:p>
            <a:r>
              <a:rPr lang="ru-RU" dirty="0"/>
              <a:t>Сводный план проекта и </a:t>
            </a:r>
            <a:r>
              <a:rPr lang="en-US" dirty="0"/>
              <a:t>WBS</a:t>
            </a:r>
            <a:r>
              <a:rPr lang="ru-RU" dirty="0"/>
              <a:t> дополняют друг </a:t>
            </a:r>
            <a:r>
              <a:rPr lang="ru-RU" dirty="0" smtClean="0"/>
              <a:t>друга:</a:t>
            </a:r>
          </a:p>
          <a:p>
            <a:pPr lvl="1"/>
            <a:r>
              <a:rPr lang="en-US" dirty="0" smtClean="0"/>
              <a:t>WBS</a:t>
            </a:r>
            <a:r>
              <a:rPr lang="ru-RU" dirty="0" smtClean="0"/>
              <a:t> </a:t>
            </a:r>
            <a:r>
              <a:rPr lang="ru-RU" dirty="0"/>
              <a:t>кратко перечисляет стоящие перед проектной группой задачи. </a:t>
            </a:r>
            <a:endParaRPr lang="ru-RU" dirty="0" smtClean="0"/>
          </a:p>
          <a:p>
            <a:pPr lvl="1"/>
            <a:r>
              <a:rPr lang="ru-RU" dirty="0" smtClean="0"/>
              <a:t>Планы проекта </a:t>
            </a:r>
            <a:r>
              <a:rPr lang="ru-RU" dirty="0"/>
              <a:t>детально документируют, как каждая из имеющихся задач должна выполняться, какие установлены критерии </a:t>
            </a:r>
            <a:r>
              <a:rPr lang="ru-RU" dirty="0" smtClean="0"/>
              <a:t>качества, </a:t>
            </a:r>
            <a:r>
              <a:rPr lang="ru-RU" dirty="0"/>
              <a:t>какие есть элементарные подзадачи и </a:t>
            </a:r>
            <a:r>
              <a:rPr lang="ru-RU" dirty="0" err="1"/>
              <a:t>чеклисты</a:t>
            </a:r>
            <a:r>
              <a:rPr lang="ru-RU" dirty="0"/>
              <a:t> (контрольные списки - </a:t>
            </a:r>
            <a:r>
              <a:rPr lang="en-US" dirty="0"/>
              <a:t>checklists</a:t>
            </a:r>
            <a:r>
              <a:rPr lang="ru-RU" dirty="0"/>
              <a:t>) и т.д.</a:t>
            </a:r>
          </a:p>
          <a:p>
            <a:endParaRPr lang="ru-RU" dirty="0"/>
          </a:p>
        </p:txBody>
      </p:sp>
      <p:sp>
        <p:nvSpPr>
          <p:cNvPr id="2" name="Заголовок 1"/>
          <p:cNvSpPr>
            <a:spLocks noGrp="1"/>
          </p:cNvSpPr>
          <p:nvPr>
            <p:ph type="title"/>
          </p:nvPr>
        </p:nvSpPr>
        <p:spPr/>
        <p:txBody>
          <a:bodyPr>
            <a:normAutofit fontScale="90000"/>
          </a:bodyPr>
          <a:lstStyle/>
          <a:p>
            <a:r>
              <a:rPr lang="ru-RU" dirty="0" smtClean="0"/>
              <a:t>Иерархическая структура работ</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MSF_pm6"/>
          <p:cNvPicPr>
            <a:picLocks noChangeAspect="1" noChangeArrowheads="1"/>
          </p:cNvPicPr>
          <p:nvPr/>
        </p:nvPicPr>
        <p:blipFill>
          <a:blip r:embed="rId2" cstate="print">
            <a:lum bright="-24000" contrast="20000"/>
          </a:blip>
          <a:srcRect/>
          <a:stretch>
            <a:fillRect/>
          </a:stretch>
        </p:blipFill>
        <p:spPr bwMode="auto">
          <a:xfrm>
            <a:off x="755576" y="404664"/>
            <a:ext cx="7272808" cy="6401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pPr algn="just"/>
            <a:r>
              <a:rPr lang="ru-RU" b="1" u="sng" dirty="0"/>
              <a:t>Распределение ответственности при фиксации </a:t>
            </a:r>
            <a:r>
              <a:rPr lang="ru-RU" b="1" u="sng" dirty="0" smtClean="0"/>
              <a:t>отчетности: </a:t>
            </a:r>
            <a:r>
              <a:rPr lang="ru-RU" dirty="0"/>
              <a:t>В проектной группе каждый ролевой кластер отчитывается за результаты деятельности по достижению своих </a:t>
            </a:r>
            <a:r>
              <a:rPr lang="ru-RU" dirty="0" smtClean="0"/>
              <a:t>целей.</a:t>
            </a:r>
          </a:p>
          <a:p>
            <a:pPr algn="just"/>
            <a:endParaRPr lang="ru-RU" dirty="0" smtClean="0"/>
          </a:p>
          <a:p>
            <a:pPr algn="just"/>
            <a:r>
              <a:rPr lang="ru-RU" b="1" u="sng" dirty="0"/>
              <a:t>Наделяйте членов команды </a:t>
            </a:r>
            <a:r>
              <a:rPr lang="ru-RU" b="1" u="sng" dirty="0" smtClean="0"/>
              <a:t>полномочиями: </a:t>
            </a:r>
            <a:r>
              <a:rPr lang="ru-RU" dirty="0"/>
              <a:t>Мониторинг прогресса проводится всей командой и становится вспомогательным, а не </a:t>
            </a:r>
            <a:r>
              <a:rPr lang="ru-RU" dirty="0" smtClean="0"/>
              <a:t>надзирательным</a:t>
            </a:r>
            <a:r>
              <a:rPr lang="ru-RU" dirty="0"/>
              <a:t>.</a:t>
            </a:r>
          </a:p>
          <a:p>
            <a:endParaRPr lang="ru-RU" b="1" u="sng" dirty="0"/>
          </a:p>
          <a:p>
            <a:endParaRPr lang="ru-RU" dirty="0"/>
          </a:p>
          <a:p>
            <a:endParaRPr lang="ru-RU" dirty="0"/>
          </a:p>
          <a:p>
            <a:endParaRPr lang="ru-RU" dirty="0"/>
          </a:p>
        </p:txBody>
      </p:sp>
      <p:sp>
        <p:nvSpPr>
          <p:cNvPr id="2" name="Заголовок 1"/>
          <p:cNvSpPr>
            <a:spLocks noGrp="1"/>
          </p:cNvSpPr>
          <p:nvPr>
            <p:ph type="title"/>
          </p:nvPr>
        </p:nvSpPr>
        <p:spPr/>
        <p:txBody>
          <a:bodyPr>
            <a:normAutofit/>
          </a:bodyPr>
          <a:lstStyle/>
          <a:p>
            <a:r>
              <a:rPr lang="ru-RU" dirty="0"/>
              <a:t>Базовые принципы </a:t>
            </a:r>
            <a:r>
              <a:rPr lang="ru-RU" dirty="0" smtClean="0"/>
              <a:t>MSF</a:t>
            </a: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000108"/>
            <a:ext cx="8229600" cy="5597244"/>
          </a:xfrm>
        </p:spPr>
        <p:txBody>
          <a:bodyPr>
            <a:normAutofit fontScale="70000" lnSpcReduction="20000"/>
          </a:bodyPr>
          <a:lstStyle/>
          <a:p>
            <a:r>
              <a:rPr lang="ru-RU" dirty="0"/>
              <a:t>Каждый ролевой кластер определяет объем своей работы, необходимой для создания решения, и</a:t>
            </a:r>
            <a:r>
              <a:rPr lang="en-US" dirty="0"/>
              <a:t> </a:t>
            </a:r>
            <a:r>
              <a:rPr lang="ru-RU" dirty="0"/>
              <a:t>описывает его в форме планов, </a:t>
            </a:r>
            <a:r>
              <a:rPr lang="ru-RU" dirty="0" err="1"/>
              <a:t>чеклистов</a:t>
            </a:r>
            <a:r>
              <a:rPr lang="ru-RU" dirty="0"/>
              <a:t> и т.п.</a:t>
            </a:r>
          </a:p>
          <a:p>
            <a:r>
              <a:rPr lang="ru-RU" dirty="0"/>
              <a:t>Для создания </a:t>
            </a:r>
            <a:r>
              <a:rPr lang="en-US" dirty="0"/>
              <a:t>WBS</a:t>
            </a:r>
            <a:r>
              <a:rPr lang="ru-RU" dirty="0"/>
              <a:t> лидеры ролевых кластеров проводят собрания своих </a:t>
            </a:r>
            <a:r>
              <a:rPr lang="ru-RU" dirty="0" smtClean="0"/>
              <a:t>команд, на которых анализируют </a:t>
            </a:r>
            <a:r>
              <a:rPr lang="ru-RU" dirty="0"/>
              <a:t>спецификации составляющих решения. Этот процесс называется декомпозицией работы (</a:t>
            </a:r>
            <a:r>
              <a:rPr lang="ru-RU" dirty="0" err="1"/>
              <a:t>work</a:t>
            </a:r>
            <a:r>
              <a:rPr lang="ru-RU" dirty="0"/>
              <a:t> </a:t>
            </a:r>
            <a:r>
              <a:rPr lang="ru-RU" dirty="0" err="1"/>
              <a:t>breakdown</a:t>
            </a:r>
            <a:r>
              <a:rPr lang="ru-RU" dirty="0"/>
              <a:t> / </a:t>
            </a:r>
            <a:r>
              <a:rPr lang="ru-RU" dirty="0" err="1"/>
              <a:t>work</a:t>
            </a:r>
            <a:r>
              <a:rPr lang="ru-RU" dirty="0"/>
              <a:t> </a:t>
            </a:r>
            <a:r>
              <a:rPr lang="ru-RU" dirty="0" err="1"/>
              <a:t>decomposition</a:t>
            </a:r>
            <a:r>
              <a:rPr lang="ru-RU" dirty="0"/>
              <a:t>).</a:t>
            </a:r>
          </a:p>
          <a:p>
            <a:r>
              <a:rPr lang="ru-RU" dirty="0"/>
              <a:t>Один из результатов процесса управления рисками </a:t>
            </a:r>
            <a:r>
              <a:rPr lang="en-US" dirty="0"/>
              <a:t>MSF </a:t>
            </a:r>
            <a:r>
              <a:rPr lang="ru-RU" dirty="0"/>
              <a:t>– появление дополнительных задач, являющихся реакцией на имеющиеся риски. Эта работа может быть включена в </a:t>
            </a:r>
            <a:r>
              <a:rPr lang="en-US" dirty="0"/>
              <a:t>WBS</a:t>
            </a:r>
            <a:r>
              <a:rPr lang="ru-RU" dirty="0"/>
              <a:t>, оценена, спланирована и внесена в календарный график точно так же, как и другие задачи. </a:t>
            </a:r>
          </a:p>
          <a:p>
            <a:r>
              <a:rPr lang="ru-RU" dirty="0"/>
              <a:t>Первый уровень структуры </a:t>
            </a:r>
            <a:r>
              <a:rPr lang="en-US" dirty="0"/>
              <a:t>WBS</a:t>
            </a:r>
            <a:r>
              <a:rPr lang="ru-RU" dirty="0"/>
              <a:t> может соответствовать фазам жизненного цикла проекта. Фазы модели процессов </a:t>
            </a:r>
            <a:r>
              <a:rPr lang="en-US" dirty="0"/>
              <a:t>MSF</a:t>
            </a:r>
            <a:r>
              <a:rPr lang="ru-RU" dirty="0"/>
              <a:t> очень хорошо подходят для этого. Предлагаемые в </a:t>
            </a:r>
            <a:r>
              <a:rPr lang="en-US" dirty="0"/>
              <a:t>MSF</a:t>
            </a:r>
            <a:r>
              <a:rPr lang="ru-RU" dirty="0"/>
              <a:t> промежуточные вехи фаз проекта соответствуют созданию базовых или рабочих версий определенных составляющих решения, поэтому их естественно использовать как второй уровень структуры</a:t>
            </a:r>
            <a:r>
              <a:rPr lang="en-US" dirty="0"/>
              <a:t> WBS</a:t>
            </a:r>
            <a:r>
              <a:rPr lang="ru-RU" dirty="0"/>
              <a:t>. Ниже этого уровня работа структурируется при помощи процесса декомпозиции работы/задач (</a:t>
            </a:r>
            <a:r>
              <a:rPr lang="en-US" dirty="0"/>
              <a:t>work</a:t>
            </a:r>
            <a:r>
              <a:rPr lang="ru-RU" dirty="0"/>
              <a:t>/</a:t>
            </a:r>
            <a:r>
              <a:rPr lang="en-US" dirty="0"/>
              <a:t>task decomposition</a:t>
            </a:r>
            <a:r>
              <a:rPr lang="ru-RU" dirty="0"/>
              <a:t>).</a:t>
            </a:r>
          </a:p>
        </p:txBody>
      </p:sp>
      <p:sp>
        <p:nvSpPr>
          <p:cNvPr id="2" name="Заголовок 1"/>
          <p:cNvSpPr>
            <a:spLocks noGrp="1"/>
          </p:cNvSpPr>
          <p:nvPr>
            <p:ph type="title"/>
          </p:nvPr>
        </p:nvSpPr>
        <p:spPr/>
        <p:txBody>
          <a:bodyPr>
            <a:normAutofit fontScale="90000"/>
          </a:bodyPr>
          <a:lstStyle/>
          <a:p>
            <a:r>
              <a:rPr lang="ru-RU" dirty="0" smtClean="0"/>
              <a:t>Иерархическая структура работ</a:t>
            </a: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1600200"/>
            <a:ext cx="8784976" cy="4997152"/>
          </a:xfrm>
        </p:spPr>
        <p:txBody>
          <a:bodyPr>
            <a:normAutofit fontScale="62500" lnSpcReduction="20000"/>
          </a:bodyPr>
          <a:lstStyle/>
          <a:p>
            <a:pPr lvl="0"/>
            <a:r>
              <a:rPr lang="ru-RU" dirty="0"/>
              <a:t>Затраты на каждую задачу должны быть реалистично оцениваемы.</a:t>
            </a:r>
          </a:p>
          <a:p>
            <a:pPr lvl="0"/>
            <a:r>
              <a:rPr lang="ru-RU" dirty="0"/>
              <a:t>Оценка времени исполнения каждой задачи не должна быть менее одного или более 40</a:t>
            </a:r>
            <a:r>
              <a:rPr lang="en-US" dirty="0"/>
              <a:t> </a:t>
            </a:r>
            <a:r>
              <a:rPr lang="ru-RU" dirty="0"/>
              <a:t>дней (для </a:t>
            </a:r>
            <a:r>
              <a:rPr lang="en-US" dirty="0"/>
              <a:t>IT</a:t>
            </a:r>
            <a:r>
              <a:rPr lang="ru-RU" dirty="0"/>
              <a:t>-проектов).</a:t>
            </a:r>
          </a:p>
          <a:p>
            <a:pPr lvl="0"/>
            <a:r>
              <a:rPr lang="ru-RU" dirty="0"/>
              <a:t>Каждая задача должна иметь однозначное описание как её самой, так и ожидаемого результата.</a:t>
            </a:r>
          </a:p>
          <a:p>
            <a:pPr lvl="0"/>
            <a:r>
              <a:rPr lang="ru-RU" dirty="0"/>
              <a:t>Задачи выделены правильно, если их выполнение может производиться без существенных</a:t>
            </a:r>
            <a:r>
              <a:rPr lang="en-US" dirty="0"/>
              <a:t> </a:t>
            </a:r>
            <a:r>
              <a:rPr lang="ru-RU" dirty="0"/>
              <a:t>пауз.</a:t>
            </a:r>
          </a:p>
          <a:p>
            <a:pPr lvl="0"/>
            <a:r>
              <a:rPr lang="ru-RU" dirty="0"/>
              <a:t>Ответственность за каждую задачу должна быть поручена одному работнику.</a:t>
            </a:r>
          </a:p>
          <a:p>
            <a:pPr lvl="0"/>
            <a:r>
              <a:rPr lang="ru-RU" dirty="0"/>
              <a:t>Каждая задача может предполагать дальнейшее разбиение на элементарные подзадачи.</a:t>
            </a:r>
          </a:p>
          <a:p>
            <a:pPr lvl="0"/>
            <a:r>
              <a:rPr lang="ru-RU" dirty="0"/>
              <a:t>Деятельность, сопряженная с большими рисками, должна детализироваться больше, чем деятельность, сопряженная с меньшими рисками.</a:t>
            </a:r>
          </a:p>
          <a:p>
            <a:pPr lvl="0"/>
            <a:r>
              <a:rPr lang="ru-RU" dirty="0"/>
              <a:t>За исключением двух верхних уровней, задачи должны формулироваться в повелительном наклонении (например, “Спроектировать схему базы данных” вместо “Схема базы данных”).</a:t>
            </a:r>
          </a:p>
          <a:p>
            <a:pPr lvl="0"/>
            <a:r>
              <a:rPr lang="ru-RU" dirty="0"/>
              <a:t>В </a:t>
            </a:r>
            <a:r>
              <a:rPr lang="en-US" dirty="0"/>
              <a:t>WBS </a:t>
            </a:r>
            <a:r>
              <a:rPr lang="ru-RU" dirty="0"/>
              <a:t>должно быть от трех до пяти уровней определения задач.</a:t>
            </a:r>
          </a:p>
          <a:p>
            <a:pPr lvl="0"/>
            <a:r>
              <a:rPr lang="ru-RU" dirty="0"/>
              <a:t>По ходу работы над проектом </a:t>
            </a:r>
            <a:r>
              <a:rPr lang="en-US" dirty="0"/>
              <a:t>WBS</a:t>
            </a:r>
            <a:r>
              <a:rPr lang="ru-RU" dirty="0"/>
              <a:t> последовательно дорабатывается, но обычно ее формирование производится на фазе планирования.</a:t>
            </a:r>
          </a:p>
        </p:txBody>
      </p:sp>
      <p:sp>
        <p:nvSpPr>
          <p:cNvPr id="2" name="Заголовок 1"/>
          <p:cNvSpPr>
            <a:spLocks noGrp="1"/>
          </p:cNvSpPr>
          <p:nvPr>
            <p:ph type="title"/>
          </p:nvPr>
        </p:nvSpPr>
        <p:spPr/>
        <p:txBody>
          <a:bodyPr>
            <a:normAutofit fontScale="90000"/>
          </a:bodyPr>
          <a:lstStyle/>
          <a:p>
            <a:r>
              <a:rPr lang="ru-RU" dirty="0"/>
              <a:t>Рекомендации по декомпозиции </a:t>
            </a:r>
            <a:r>
              <a:rPr lang="ru-RU" dirty="0" smtClean="0"/>
              <a:t>работы</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77500" lnSpcReduction="20000"/>
          </a:bodyPr>
          <a:lstStyle/>
          <a:p>
            <a:r>
              <a:rPr lang="ru-RU" dirty="0"/>
              <a:t>В IT-проектах предварительные оценки длительности задач, их стоимости и т.п. следует получать от тех, кто будет затем выполнять оцениваемую </a:t>
            </a:r>
            <a:r>
              <a:rPr lang="ru-RU" dirty="0" smtClean="0"/>
              <a:t>работу (оценка снизу вверх).</a:t>
            </a:r>
          </a:p>
          <a:p>
            <a:r>
              <a:rPr lang="ru-RU" dirty="0"/>
              <a:t>Каждый лидер ролевого кластера ответственен за оценку </a:t>
            </a:r>
            <a:r>
              <a:rPr lang="ru-RU" dirty="0" smtClean="0"/>
              <a:t>времени необходимого </a:t>
            </a:r>
            <a:r>
              <a:rPr lang="ru-RU" dirty="0"/>
              <a:t>своему </a:t>
            </a:r>
            <a:r>
              <a:rPr lang="ru-RU" dirty="0" smtClean="0"/>
              <a:t>отделу.</a:t>
            </a:r>
          </a:p>
          <a:p>
            <a:r>
              <a:rPr lang="ru-RU" dirty="0" smtClean="0"/>
              <a:t>Преимущества такого подхода:</a:t>
            </a:r>
          </a:p>
          <a:p>
            <a:pPr lvl="1"/>
            <a:r>
              <a:rPr lang="ru-RU" b="1" u="sng" dirty="0"/>
              <a:t>Большая точность. </a:t>
            </a:r>
            <a:r>
              <a:rPr lang="ru-RU" dirty="0"/>
              <a:t>Оценки, сделанные непосредственными исполнителями, являются более точными, поскольку у этих людей есть опыт аналогичной деятельности.</a:t>
            </a:r>
          </a:p>
          <a:p>
            <a:pPr lvl="1"/>
            <a:r>
              <a:rPr lang="ru-RU" b="1" u="sng" dirty="0"/>
              <a:t>Ответственность.</a:t>
            </a:r>
            <a:r>
              <a:rPr lang="ru-RU" dirty="0"/>
              <a:t> Те, кто использует в работе собственные оценки, чувствуют большую ответственность, как за свою работу, так и за адекватность сделанных оценок.</a:t>
            </a:r>
          </a:p>
          <a:p>
            <a:pPr lvl="1"/>
            <a:r>
              <a:rPr lang="ru-RU" b="1" u="sng" dirty="0" err="1"/>
              <a:t>Уполномоченость</a:t>
            </a:r>
            <a:r>
              <a:rPr lang="ru-RU" b="1" u="sng" dirty="0"/>
              <a:t> </a:t>
            </a:r>
            <a:r>
              <a:rPr lang="ru-RU" b="1" u="sng" dirty="0" smtClean="0"/>
              <a:t>проектной </a:t>
            </a:r>
            <a:r>
              <a:rPr lang="ru-RU" b="1" u="sng" dirty="0"/>
              <a:t>группы. </a:t>
            </a:r>
            <a:r>
              <a:rPr lang="ru-RU" dirty="0"/>
              <a:t>Календарный график, составленный самой проектной группой, а не продиктованный свыше руководством, вдохновляет проектную группу, поскольку он составлен на основе тех оценок, которые сами члены проектной группы считают реалистичными.</a:t>
            </a:r>
          </a:p>
          <a:p>
            <a:endParaRPr lang="ru-RU" dirty="0"/>
          </a:p>
        </p:txBody>
      </p:sp>
      <p:sp>
        <p:nvSpPr>
          <p:cNvPr id="2" name="Заголовок 1"/>
          <p:cNvSpPr>
            <a:spLocks noGrp="1"/>
          </p:cNvSpPr>
          <p:nvPr>
            <p:ph type="title"/>
          </p:nvPr>
        </p:nvSpPr>
        <p:spPr/>
        <p:txBody>
          <a:bodyPr>
            <a:normAutofit fontScale="90000"/>
          </a:bodyPr>
          <a:lstStyle/>
          <a:p>
            <a:r>
              <a:rPr lang="ru-RU" dirty="0" smtClean="0"/>
              <a:t>Оценки в проектах по разработке программного обеспечения</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70000" lnSpcReduction="20000"/>
          </a:bodyPr>
          <a:lstStyle/>
          <a:p>
            <a:r>
              <a:rPr lang="ru-RU" b="1" u="sng" dirty="0"/>
              <a:t>Оценки зависят от спецификации. </a:t>
            </a:r>
            <a:r>
              <a:rPr lang="ru-RU" dirty="0"/>
              <a:t>Создание </a:t>
            </a:r>
            <a:r>
              <a:rPr lang="en-US" dirty="0"/>
              <a:t>IT</a:t>
            </a:r>
            <a:r>
              <a:rPr lang="ru-RU" dirty="0"/>
              <a:t>-решений во многом напоминает построение дома под заказ. Пока не известны все детали заказа, невозможно назвать цену дома. Однако не одни лишь спецификации определяют стоимость проекта. Другие составляющие проектной работы, такие как переговоры с заказчиком, совещания, подготовка отчетности и др. занимают определенное время и, следовательно, должны быть учтены в оценках затрат.</a:t>
            </a:r>
          </a:p>
          <a:p>
            <a:r>
              <a:rPr lang="ru-RU" b="1" u="sng" dirty="0"/>
              <a:t>Будьте готовы к компромиссам</a:t>
            </a:r>
            <a:r>
              <a:rPr lang="ru-RU" dirty="0"/>
              <a:t>. Работа с треугольником компромиссов и установление базовых приоритетов с использованием матрицы компромиссов помогают проектной группе и заказчику сформировать ожидания.</a:t>
            </a:r>
          </a:p>
          <a:p>
            <a:r>
              <a:rPr lang="ru-RU" b="1" u="sng" dirty="0"/>
              <a:t>Нельзя достичь абсолютной точности. </a:t>
            </a:r>
            <a:r>
              <a:rPr lang="ru-RU" dirty="0"/>
              <a:t>Поскольку процесс разработки решения включает в себя уточнение деталей, все оценки имеют определенную погрешность.</a:t>
            </a:r>
          </a:p>
          <a:p>
            <a:r>
              <a:rPr lang="ru-RU" b="1" u="sng" dirty="0"/>
              <a:t>На каждой вехе происходит переоценка</a:t>
            </a:r>
            <a:r>
              <a:rPr lang="ru-RU" dirty="0"/>
              <a:t>. По мере продвижения работы над проектом необходимо проводить уточнения оценок трудозатрат.</a:t>
            </a:r>
          </a:p>
          <a:p>
            <a:endParaRPr lang="ru-RU" dirty="0"/>
          </a:p>
        </p:txBody>
      </p:sp>
      <p:sp>
        <p:nvSpPr>
          <p:cNvPr id="2" name="Заголовок 1"/>
          <p:cNvSpPr>
            <a:spLocks noGrp="1"/>
          </p:cNvSpPr>
          <p:nvPr>
            <p:ph type="title"/>
          </p:nvPr>
        </p:nvSpPr>
        <p:spPr/>
        <p:txBody>
          <a:bodyPr>
            <a:normAutofit fontScale="90000"/>
          </a:bodyPr>
          <a:lstStyle/>
          <a:p>
            <a:r>
              <a:rPr lang="ru-RU" dirty="0"/>
              <a:t>Оценки в проектах по разработке программного </a:t>
            </a:r>
            <a:r>
              <a:rPr lang="ru-RU" dirty="0" smtClean="0"/>
              <a:t>обеспечения</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Оценки в проектах по разработке программного обеспечения</a:t>
            </a:r>
            <a:endParaRPr lang="ru-RU" dirty="0"/>
          </a:p>
        </p:txBody>
      </p:sp>
      <p:sp>
        <p:nvSpPr>
          <p:cNvPr id="4" name="Прямоугольник 3"/>
          <p:cNvSpPr/>
          <p:nvPr/>
        </p:nvSpPr>
        <p:spPr>
          <a:xfrm>
            <a:off x="144016" y="5541039"/>
            <a:ext cx="8748464" cy="1200329"/>
          </a:xfrm>
          <a:prstGeom prst="rect">
            <a:avLst/>
          </a:prstGeom>
        </p:spPr>
        <p:txBody>
          <a:bodyPr wrap="square">
            <a:spAutoFit/>
          </a:bodyPr>
          <a:lstStyle/>
          <a:p>
            <a:r>
              <a:rPr lang="ru-RU" dirty="0" smtClean="0"/>
              <a:t> Во время </a:t>
            </a:r>
            <a:r>
              <a:rPr lang="ru-RU" dirty="0"/>
              <a:t>фазы выработки концепции проектная группа получает лишь определенные границы (иногда называемые диапазонами оценок - “</a:t>
            </a:r>
            <a:r>
              <a:rPr lang="ru-RU" dirty="0" err="1"/>
              <a:t>ballpark</a:t>
            </a:r>
            <a:r>
              <a:rPr lang="ru-RU" dirty="0"/>
              <a:t> </a:t>
            </a:r>
            <a:r>
              <a:rPr lang="ru-RU" dirty="0" err="1"/>
              <a:t>estimates</a:t>
            </a:r>
            <a:r>
              <a:rPr lang="ru-RU" dirty="0"/>
              <a:t>”) для временных и материальных затрат. Никогда нельзя утверждать, что полученные на этой фазе оценки </a:t>
            </a:r>
            <a:r>
              <a:rPr lang="ru-RU" dirty="0" smtClean="0"/>
              <a:t>окончательны. </a:t>
            </a:r>
            <a:endParaRPr lang="ru-RU" dirty="0"/>
          </a:p>
        </p:txBody>
      </p:sp>
      <p:pic>
        <p:nvPicPr>
          <p:cNvPr id="41986" name="Picture 2" descr="MSF_pm7_rus"/>
          <p:cNvPicPr>
            <a:picLocks noChangeAspect="1" noChangeArrowheads="1"/>
          </p:cNvPicPr>
          <p:nvPr/>
        </p:nvPicPr>
        <p:blipFill>
          <a:blip r:embed="rId2" cstate="print"/>
          <a:srcRect/>
          <a:stretch>
            <a:fillRect/>
          </a:stretch>
        </p:blipFill>
        <p:spPr bwMode="auto">
          <a:xfrm>
            <a:off x="467544" y="1556792"/>
            <a:ext cx="4667250" cy="4038600"/>
          </a:xfrm>
          <a:prstGeom prst="rect">
            <a:avLst/>
          </a:prstGeom>
          <a:noFill/>
          <a:ln w="9525">
            <a:noFill/>
            <a:miter lim="800000"/>
            <a:headEnd/>
            <a:tailEnd/>
          </a:ln>
        </p:spPr>
      </p:pic>
      <p:sp>
        <p:nvSpPr>
          <p:cNvPr id="41988" name="Rectangle 4"/>
          <p:cNvSpPr>
            <a:spLocks noChangeArrowheads="1"/>
          </p:cNvSpPr>
          <p:nvPr/>
        </p:nvSpPr>
        <p:spPr bwMode="auto">
          <a:xfrm>
            <a:off x="5436096" y="3305889"/>
            <a:ext cx="2664296"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457200" algn="l"/>
              </a:tabLst>
            </a:pPr>
            <a:r>
              <a:rPr kumimoji="0" lang="ru-RU"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Конус неопределенности</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142984"/>
            <a:ext cx="9144000" cy="5526376"/>
          </a:xfrm>
        </p:spPr>
        <p:txBody>
          <a:bodyPr>
            <a:noAutofit/>
          </a:bodyPr>
          <a:lstStyle/>
          <a:p>
            <a:r>
              <a:rPr lang="ru-RU" sz="1800" dirty="0"/>
              <a:t>Существует несколько способов получения оценок трудозатрат для проектных задач. Все они начинаются с разбиения каждой из </a:t>
            </a:r>
            <a:r>
              <a:rPr lang="ru-RU" sz="1800" dirty="0" smtClean="0"/>
              <a:t>задач на </a:t>
            </a:r>
            <a:r>
              <a:rPr lang="ru-RU" sz="1800" dirty="0"/>
              <a:t>простые подзадачи. </a:t>
            </a:r>
          </a:p>
          <a:p>
            <a:r>
              <a:rPr lang="ru-RU" sz="1800" dirty="0"/>
              <a:t>Затем для каждой простой подзадачи необходимо получить все необходимые оценки. Их суммирование дает общие оценки для соответствующих элементов </a:t>
            </a:r>
            <a:r>
              <a:rPr lang="en-US" sz="1800" dirty="0"/>
              <a:t>WBS</a:t>
            </a:r>
            <a:r>
              <a:rPr lang="ru-RU" sz="1800" dirty="0"/>
              <a:t>.</a:t>
            </a:r>
          </a:p>
          <a:p>
            <a:r>
              <a:rPr lang="ru-RU" sz="1800" dirty="0"/>
              <a:t>Анализ данных, полученных из предыдущих проектов, является наилучшей основой для оценок текущих. </a:t>
            </a:r>
            <a:endParaRPr lang="ru-RU" sz="1800" dirty="0" smtClean="0"/>
          </a:p>
          <a:p>
            <a:r>
              <a:rPr lang="ru-RU" sz="1800" dirty="0" smtClean="0"/>
              <a:t>В</a:t>
            </a:r>
            <a:r>
              <a:rPr lang="ru-RU" sz="1800" dirty="0"/>
              <a:t> дополнение к этому значительная часть проектной деятельности имеет производственные метрики, которые также могут быть хорошей базой для оценок.</a:t>
            </a:r>
          </a:p>
          <a:p>
            <a:r>
              <a:rPr lang="ru-RU" sz="1800" dirty="0"/>
              <a:t>Более точной и рекомендуемой методикой является использование трех значений оценок: оптимистической, пессимистической и наиболее </a:t>
            </a:r>
            <a:r>
              <a:rPr lang="ru-RU" sz="1800" dirty="0" smtClean="0"/>
              <a:t>правдоподобной.</a:t>
            </a:r>
          </a:p>
          <a:p>
            <a:r>
              <a:rPr lang="ru-RU" sz="1800" dirty="0" smtClean="0"/>
              <a:t> </a:t>
            </a:r>
            <a:r>
              <a:rPr lang="ru-RU" sz="1800" dirty="0"/>
              <a:t>Необходимо ввести критерии, разъясняющие значения этих терминов – пессимистическая величина не должна соответствовать наихудшему из всех возможных сценариев событий. Оптимистические и пессимистические оценки должны учитывать только обоснованные и вероятные риски</a:t>
            </a:r>
            <a:r>
              <a:rPr lang="ru-RU" sz="1800" dirty="0" smtClean="0"/>
              <a:t>.</a:t>
            </a:r>
            <a:endParaRPr lang="ru-RU" sz="1800" dirty="0"/>
          </a:p>
        </p:txBody>
      </p:sp>
      <p:sp>
        <p:nvSpPr>
          <p:cNvPr id="2" name="Заголовок 1"/>
          <p:cNvSpPr>
            <a:spLocks noGrp="1"/>
          </p:cNvSpPr>
          <p:nvPr>
            <p:ph type="title"/>
          </p:nvPr>
        </p:nvSpPr>
        <p:spPr>
          <a:xfrm>
            <a:off x="457200" y="274638"/>
            <a:ext cx="8229600" cy="796908"/>
          </a:xfrm>
        </p:spPr>
        <p:txBody>
          <a:bodyPr>
            <a:normAutofit fontScale="90000"/>
          </a:bodyPr>
          <a:lstStyle/>
          <a:p>
            <a:r>
              <a:rPr lang="ru-RU" dirty="0" smtClean="0">
                <a:solidFill>
                  <a:schemeClr val="tx1"/>
                </a:solidFill>
              </a:rPr>
              <a:t>Оценки в проектах по разработке программного обеспечения</a:t>
            </a:r>
            <a:endParaRPr lang="ru-RU"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214422"/>
            <a:ext cx="9144000" cy="5429288"/>
          </a:xfrm>
        </p:spPr>
        <p:txBody>
          <a:bodyPr>
            <a:normAutofit fontScale="77500" lnSpcReduction="20000"/>
          </a:bodyPr>
          <a:lstStyle/>
          <a:p>
            <a:r>
              <a:rPr lang="ru-RU" b="1" u="sng" dirty="0"/>
              <a:t>Упорядочивание </a:t>
            </a:r>
            <a:r>
              <a:rPr lang="ru-RU" b="1" u="sng" dirty="0" smtClean="0"/>
              <a:t>задач. </a:t>
            </a:r>
            <a:r>
              <a:rPr lang="ru-RU" dirty="0" smtClean="0"/>
              <a:t>После </a:t>
            </a:r>
            <a:r>
              <a:rPr lang="ru-RU" dirty="0"/>
              <a:t>сведения проектных задач в </a:t>
            </a:r>
            <a:r>
              <a:rPr lang="en-US" dirty="0"/>
              <a:t>WBS</a:t>
            </a:r>
            <a:r>
              <a:rPr lang="ru-RU" dirty="0"/>
              <a:t> и их оценивания выделяются их взаимозависимости</a:t>
            </a:r>
            <a:r>
              <a:rPr lang="ru-RU" dirty="0" smtClean="0"/>
              <a:t>. </a:t>
            </a:r>
            <a:r>
              <a:rPr lang="ru-RU" dirty="0"/>
              <a:t>Взаимозависимости выделяются начиная с задач самого нижнего уровня</a:t>
            </a:r>
            <a:r>
              <a:rPr lang="ru-RU" dirty="0" smtClean="0"/>
              <a:t>.</a:t>
            </a:r>
          </a:p>
          <a:p>
            <a:endParaRPr lang="ru-RU" dirty="0"/>
          </a:p>
          <a:p>
            <a:r>
              <a:rPr lang="ru-RU" b="1" u="sng" dirty="0"/>
              <a:t>Ограничение </a:t>
            </a:r>
            <a:r>
              <a:rPr lang="ru-RU" b="1" u="sng" dirty="0" smtClean="0"/>
              <a:t>времени. </a:t>
            </a:r>
            <a:r>
              <a:rPr lang="ru-RU" dirty="0" smtClean="0"/>
              <a:t>Внутренние </a:t>
            </a:r>
            <a:r>
              <a:rPr lang="ru-RU" dirty="0"/>
              <a:t>временные ограничения (известные как “временной ящик” - “</a:t>
            </a:r>
            <a:r>
              <a:rPr lang="ru-RU" dirty="0" err="1"/>
              <a:t>time-boxing</a:t>
            </a:r>
            <a:r>
              <a:rPr lang="ru-RU" dirty="0"/>
              <a:t>”) мобилизуют проектную группу и заставляют ее </a:t>
            </a:r>
            <a:r>
              <a:rPr lang="ru-RU" dirty="0" err="1"/>
              <a:t>приоритезировать</a:t>
            </a:r>
            <a:r>
              <a:rPr lang="ru-RU" dirty="0"/>
              <a:t> функциональность и деятельность. </a:t>
            </a:r>
            <a:r>
              <a:rPr lang="ru-RU" dirty="0" smtClean="0"/>
              <a:t>Адекватные </a:t>
            </a:r>
            <a:r>
              <a:rPr lang="ru-RU" dirty="0"/>
              <a:t>временные рамки вырабатываются исходя из обоснованных оценок и с пониманием того, что некоторая функциональность может подвергнуться сокращению для обеспечения следования календарному графику</a:t>
            </a:r>
            <a:r>
              <a:rPr lang="ru-RU" dirty="0" smtClean="0"/>
              <a:t>.</a:t>
            </a:r>
          </a:p>
          <a:p>
            <a:endParaRPr lang="ru-RU" dirty="0"/>
          </a:p>
          <a:p>
            <a:r>
              <a:rPr lang="ru-RU" b="1" u="sng" dirty="0"/>
              <a:t>Выбирайте приоритеты, учитывая </a:t>
            </a:r>
            <a:r>
              <a:rPr lang="ru-RU" b="1" u="sng" dirty="0" smtClean="0"/>
              <a:t>риски. </a:t>
            </a:r>
            <a:r>
              <a:rPr lang="ru-RU" dirty="0" smtClean="0"/>
              <a:t>Реализация </a:t>
            </a:r>
            <a:r>
              <a:rPr lang="ru-RU" dirty="0"/>
              <a:t>важной функциональности и компонент решения, с которыми связаны наибольшие риски, должна быть запланирована на </a:t>
            </a:r>
            <a:r>
              <a:rPr lang="en-US" dirty="0" err="1"/>
              <a:t>возможно</a:t>
            </a:r>
            <a:r>
              <a:rPr lang="ru-RU" dirty="0"/>
              <a:t> более ранний срок (</a:t>
            </a:r>
            <a:r>
              <a:rPr lang="en-US" dirty="0"/>
              <a:t>risk</a:t>
            </a:r>
            <a:r>
              <a:rPr lang="ru-RU" dirty="0"/>
              <a:t>‑</a:t>
            </a:r>
            <a:r>
              <a:rPr lang="en-US" dirty="0"/>
              <a:t>driven scheduling</a:t>
            </a:r>
            <a:r>
              <a:rPr lang="ru-RU" dirty="0"/>
              <a:t>). Это</a:t>
            </a:r>
            <a:r>
              <a:rPr lang="en-US" dirty="0"/>
              <a:t> </a:t>
            </a:r>
            <a:r>
              <a:rPr lang="ru-RU" dirty="0"/>
              <a:t>максимизирует доступное для реакции на проблемы время.</a:t>
            </a:r>
          </a:p>
          <a:p>
            <a:endParaRPr lang="ru-RU" dirty="0"/>
          </a:p>
        </p:txBody>
      </p:sp>
      <p:sp>
        <p:nvSpPr>
          <p:cNvPr id="2" name="Заголовок 1"/>
          <p:cNvSpPr>
            <a:spLocks noGrp="1"/>
          </p:cNvSpPr>
          <p:nvPr>
            <p:ph type="title"/>
          </p:nvPr>
        </p:nvSpPr>
        <p:spPr>
          <a:xfrm>
            <a:off x="457200" y="274638"/>
            <a:ext cx="8229600" cy="868346"/>
          </a:xfrm>
        </p:spPr>
        <p:txBody>
          <a:bodyPr>
            <a:normAutofit fontScale="90000"/>
          </a:bodyPr>
          <a:lstStyle/>
          <a:p>
            <a:r>
              <a:rPr lang="ru-RU" dirty="0">
                <a:solidFill>
                  <a:schemeClr val="tx1"/>
                </a:solidFill>
              </a:rPr>
              <a:t>Рекомендации по составлению календарного </a:t>
            </a:r>
            <a:r>
              <a:rPr lang="ru-RU" dirty="0" smtClean="0">
                <a:solidFill>
                  <a:schemeClr val="tx1"/>
                </a:solidFill>
              </a:rPr>
              <a:t>графика</a:t>
            </a:r>
            <a:endParaRPr lang="ru-RU"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214422"/>
            <a:ext cx="9144000" cy="5643578"/>
          </a:xfrm>
        </p:spPr>
        <p:txBody>
          <a:bodyPr>
            <a:normAutofit/>
          </a:bodyPr>
          <a:lstStyle/>
          <a:p>
            <a:endParaRPr lang="ru-RU" i="1" u="sng" dirty="0" smtClean="0"/>
          </a:p>
          <a:p>
            <a:r>
              <a:rPr lang="ru-RU" i="1" u="sng" dirty="0" smtClean="0"/>
              <a:t>Создание </a:t>
            </a:r>
            <a:r>
              <a:rPr lang="ru-RU" i="1" u="sng" dirty="0"/>
              <a:t>временных </a:t>
            </a:r>
            <a:r>
              <a:rPr lang="ru-RU" i="1" u="sng" dirty="0" smtClean="0"/>
              <a:t>буферов. </a:t>
            </a:r>
            <a:r>
              <a:rPr lang="ru-RU" dirty="0" smtClean="0"/>
              <a:t>Добавляйте </a:t>
            </a:r>
            <a:r>
              <a:rPr lang="ru-RU" dirty="0"/>
              <a:t>временной буфер в календарный график проекта, чтобы дать проектной группе возможность отреагировать на неожиданно возникающие проблемы и изменения</a:t>
            </a:r>
            <a:r>
              <a:rPr lang="ru-RU" dirty="0" smtClean="0"/>
              <a:t>.</a:t>
            </a:r>
          </a:p>
          <a:p>
            <a:endParaRPr lang="ru-RU" dirty="0" smtClean="0"/>
          </a:p>
          <a:p>
            <a:r>
              <a:rPr lang="ru-RU" dirty="0" smtClean="0"/>
              <a:t> </a:t>
            </a:r>
            <a:r>
              <a:rPr lang="ru-RU" dirty="0"/>
              <a:t>При проведении ранней оценки рисков должно быть определено влияние на календарный график наиболее вероятных из них, и это влияние может быть компенсировано временным буфером адекватной длины.</a:t>
            </a:r>
          </a:p>
          <a:p>
            <a:endParaRPr lang="ru-RU" dirty="0"/>
          </a:p>
        </p:txBody>
      </p:sp>
      <p:sp>
        <p:nvSpPr>
          <p:cNvPr id="2" name="Заголовок 1"/>
          <p:cNvSpPr>
            <a:spLocks noGrp="1"/>
          </p:cNvSpPr>
          <p:nvPr>
            <p:ph type="title"/>
          </p:nvPr>
        </p:nvSpPr>
        <p:spPr>
          <a:xfrm>
            <a:off x="457200" y="274638"/>
            <a:ext cx="8229600" cy="939784"/>
          </a:xfrm>
        </p:spPr>
        <p:txBody>
          <a:bodyPr>
            <a:normAutofit fontScale="90000"/>
          </a:bodyPr>
          <a:lstStyle/>
          <a:p>
            <a:r>
              <a:rPr lang="ru-RU" dirty="0" smtClean="0">
                <a:solidFill>
                  <a:schemeClr val="tx1"/>
                </a:solidFill>
              </a:rPr>
              <a:t>Рекомендации по составлению календарного графика</a:t>
            </a:r>
            <a:endParaRPr lang="ru-RU"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214422"/>
            <a:ext cx="9144000" cy="5643578"/>
          </a:xfrm>
        </p:spPr>
        <p:txBody>
          <a:bodyPr>
            <a:normAutofit fontScale="62500" lnSpcReduction="20000"/>
          </a:bodyPr>
          <a:lstStyle/>
          <a:p>
            <a:pPr>
              <a:spcBef>
                <a:spcPct val="50000"/>
              </a:spcBef>
              <a:buFontTx/>
              <a:buChar char="•"/>
            </a:pPr>
            <a:r>
              <a:rPr lang="ru-RU" dirty="0" smtClean="0">
                <a:solidFill>
                  <a:srgbClr val="000000"/>
                </a:solidFill>
                <a:cs typeface="Times New Roman" pitchFamily="18" charset="0"/>
              </a:rPr>
              <a:t>Не добавляйте буферы в качестве резерва времени для запланированных задач. Так как работа всегда разрастается на все отведенное ей время (закон Паркинсона), такой буфер будет поглощен этими же самыми запланированными задачами, а не использован для реакции на непредвиденные события.</a:t>
            </a:r>
            <a:endParaRPr lang="en-US" dirty="0" smtClean="0">
              <a:solidFill>
                <a:srgbClr val="000000"/>
              </a:solidFill>
              <a:cs typeface="Times New Roman" pitchFamily="18" charset="0"/>
            </a:endParaRPr>
          </a:p>
          <a:p>
            <a:pPr>
              <a:spcBef>
                <a:spcPct val="50000"/>
              </a:spcBef>
              <a:buFontTx/>
              <a:buChar char="•"/>
            </a:pPr>
            <a:r>
              <a:rPr lang="ru-RU" dirty="0" smtClean="0">
                <a:solidFill>
                  <a:srgbClr val="000000"/>
                </a:solidFill>
                <a:cs typeface="Times New Roman" pitchFamily="18" charset="0"/>
              </a:rPr>
              <a:t>Буферное время должно выделяться  под дополнительно существующую задачу. Обычно буфера создаются перед главными вехами, особенно позднейшими из них. Временные буфера всегда должны дополнять критический путь проекта (</a:t>
            </a:r>
            <a:r>
              <a:rPr lang="ru-RU" dirty="0" err="1" smtClean="0">
                <a:solidFill>
                  <a:srgbClr val="000000"/>
                </a:solidFill>
                <a:cs typeface="Times New Roman" pitchFamily="18" charset="0"/>
              </a:rPr>
              <a:t>project’s</a:t>
            </a:r>
            <a:r>
              <a:rPr lang="ru-RU" dirty="0" smtClean="0">
                <a:solidFill>
                  <a:srgbClr val="000000"/>
                </a:solidFill>
                <a:cs typeface="Times New Roman" pitchFamily="18" charset="0"/>
              </a:rPr>
              <a:t> </a:t>
            </a:r>
            <a:r>
              <a:rPr lang="ru-RU" dirty="0" err="1" smtClean="0">
                <a:solidFill>
                  <a:srgbClr val="000000"/>
                </a:solidFill>
                <a:cs typeface="Times New Roman" pitchFamily="18" charset="0"/>
              </a:rPr>
              <a:t>critical</a:t>
            </a:r>
            <a:r>
              <a:rPr lang="ru-RU" dirty="0" smtClean="0">
                <a:solidFill>
                  <a:srgbClr val="000000"/>
                </a:solidFill>
                <a:cs typeface="Times New Roman" pitchFamily="18" charset="0"/>
              </a:rPr>
              <a:t> </a:t>
            </a:r>
            <a:r>
              <a:rPr lang="ru-RU" dirty="0" err="1" smtClean="0">
                <a:solidFill>
                  <a:srgbClr val="000000"/>
                </a:solidFill>
                <a:cs typeface="Times New Roman" pitchFamily="18" charset="0"/>
              </a:rPr>
              <a:t>path</a:t>
            </a:r>
            <a:r>
              <a:rPr lang="ru-RU" dirty="0" smtClean="0">
                <a:solidFill>
                  <a:srgbClr val="000000"/>
                </a:solidFill>
                <a:cs typeface="Times New Roman" pitchFamily="18" charset="0"/>
              </a:rPr>
              <a:t>). Критический путь – это наидлиннейшая цепь зависимых проектных задач, непосредственно определяющая сроки проекта.</a:t>
            </a:r>
            <a:endParaRPr lang="en-US" dirty="0" smtClean="0">
              <a:solidFill>
                <a:srgbClr val="000000"/>
              </a:solidFill>
              <a:cs typeface="Times New Roman" pitchFamily="18" charset="0"/>
            </a:endParaRPr>
          </a:p>
          <a:p>
            <a:pPr>
              <a:spcBef>
                <a:spcPct val="50000"/>
              </a:spcBef>
              <a:buFontTx/>
              <a:buChar char="•"/>
            </a:pPr>
            <a:r>
              <a:rPr lang="ru-RU" dirty="0" smtClean="0">
                <a:solidFill>
                  <a:srgbClr val="000000"/>
                </a:solidFill>
                <a:cs typeface="Times New Roman" pitchFamily="18" charset="0"/>
              </a:rPr>
              <a:t>Использование буферного времени по ходу проекта должно подвергаться жесткому контролю.</a:t>
            </a:r>
            <a:endParaRPr lang="en-US" dirty="0" smtClean="0">
              <a:solidFill>
                <a:srgbClr val="000000"/>
              </a:solidFill>
              <a:cs typeface="Times New Roman" pitchFamily="18" charset="0"/>
            </a:endParaRPr>
          </a:p>
          <a:p>
            <a:pPr>
              <a:spcBef>
                <a:spcPct val="50000"/>
              </a:spcBef>
              <a:buFontTx/>
              <a:buChar char="•"/>
            </a:pPr>
            <a:r>
              <a:rPr lang="ru-RU" dirty="0" smtClean="0">
                <a:solidFill>
                  <a:srgbClr val="000000"/>
                </a:solidFill>
                <a:cs typeface="Times New Roman" pitchFamily="18" charset="0"/>
              </a:rPr>
              <a:t>Если потребовалось расширить функциональность решения или уменьшилось количество доступных ресурсов, не компенсируйте это использованием буферного времени. Если вы поступите таким образом, вы ослабите свою возможность адекватного реагирования на риски. Согласовывайте баланс возможностей, ресурсов и сроков при помощи треугольника компромиссов.</a:t>
            </a:r>
            <a:endParaRPr lang="en-US" dirty="0" smtClean="0">
              <a:solidFill>
                <a:srgbClr val="000000"/>
              </a:solidFill>
              <a:cs typeface="Times New Roman" pitchFamily="18" charset="0"/>
            </a:endParaRPr>
          </a:p>
          <a:p>
            <a:pPr>
              <a:spcBef>
                <a:spcPct val="50000"/>
              </a:spcBef>
              <a:buFontTx/>
              <a:buChar char="•"/>
            </a:pPr>
            <a:r>
              <a:rPr lang="ru-RU" dirty="0" smtClean="0">
                <a:cs typeface="Times New Roman" pitchFamily="18" charset="0"/>
              </a:rPr>
              <a:t>Если буферное время исчерпано, поставьте в известность всю проектную группу о том, что любой сбой или задержка будут ударом по работе над проектом и создадут опасность выхода за временные рамки.</a:t>
            </a:r>
            <a:r>
              <a:rPr lang="ru-RU" dirty="0" smtClean="0"/>
              <a:t> </a:t>
            </a:r>
          </a:p>
          <a:p>
            <a:endParaRPr lang="ru-RU" dirty="0"/>
          </a:p>
        </p:txBody>
      </p:sp>
      <p:sp>
        <p:nvSpPr>
          <p:cNvPr id="2" name="Заголовок 1"/>
          <p:cNvSpPr>
            <a:spLocks noGrp="1"/>
          </p:cNvSpPr>
          <p:nvPr>
            <p:ph type="title"/>
          </p:nvPr>
        </p:nvSpPr>
        <p:spPr>
          <a:xfrm>
            <a:off x="457200" y="274638"/>
            <a:ext cx="8229600" cy="868346"/>
          </a:xfrm>
        </p:spPr>
        <p:txBody>
          <a:bodyPr>
            <a:normAutofit fontScale="90000"/>
          </a:bodyPr>
          <a:lstStyle/>
          <a:p>
            <a:r>
              <a:rPr lang="ru-RU" dirty="0" smtClean="0">
                <a:solidFill>
                  <a:schemeClr val="tx1"/>
                </a:solidFill>
              </a:rPr>
              <a:t>Рекомендации по составлению календарного графика</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600200"/>
            <a:ext cx="8229600" cy="4781128"/>
          </a:xfrm>
        </p:spPr>
        <p:txBody>
          <a:bodyPr>
            <a:normAutofit fontScale="92500"/>
          </a:bodyPr>
          <a:lstStyle/>
          <a:p>
            <a:pPr algn="just"/>
            <a:r>
              <a:rPr lang="ru-RU" b="1" u="sng" dirty="0"/>
              <a:t>Проект (</a:t>
            </a:r>
            <a:r>
              <a:rPr lang="en-US" b="1" u="sng" dirty="0"/>
              <a:t>project</a:t>
            </a:r>
            <a:r>
              <a:rPr lang="ru-RU" b="1" u="sng" dirty="0"/>
              <a:t>) </a:t>
            </a:r>
            <a:r>
              <a:rPr lang="ru-RU" dirty="0"/>
              <a:t>– это ограниченная временными рамками деятельность, цель которой состоит в создании уникального продукта или услуги. </a:t>
            </a:r>
            <a:endParaRPr lang="ru-RU" dirty="0" smtClean="0"/>
          </a:p>
          <a:p>
            <a:pPr algn="just"/>
            <a:r>
              <a:rPr lang="ru-RU" b="1" u="sng" dirty="0" smtClean="0"/>
              <a:t>Управление </a:t>
            </a:r>
            <a:r>
              <a:rPr lang="ru-RU" b="1" u="sng" dirty="0"/>
              <a:t>проектами (</a:t>
            </a:r>
            <a:r>
              <a:rPr lang="en-US" b="1" u="sng" dirty="0"/>
              <a:t>project management</a:t>
            </a:r>
            <a:r>
              <a:rPr lang="ru-RU" b="1" u="sng" dirty="0"/>
              <a:t>) </a:t>
            </a:r>
            <a:r>
              <a:rPr lang="ru-RU" dirty="0"/>
              <a:t>– это область знаний, навыков, инструментария и приемов, используемых для достижения целей проектов в рамках согласованных параметров качества, бюджета, сроков и прочих ограничений</a:t>
            </a:r>
            <a:r>
              <a:rPr lang="ru-RU" dirty="0" smtClean="0"/>
              <a:t>.</a:t>
            </a:r>
          </a:p>
          <a:p>
            <a:pPr algn="just"/>
            <a:r>
              <a:rPr lang="ru-RU" b="1" u="sng" dirty="0" smtClean="0"/>
              <a:t>Программа </a:t>
            </a:r>
            <a:r>
              <a:rPr lang="ru-RU" b="1" u="sng" dirty="0"/>
              <a:t>(</a:t>
            </a:r>
            <a:r>
              <a:rPr lang="en-US" b="1" u="sng" dirty="0"/>
              <a:t>program</a:t>
            </a:r>
            <a:r>
              <a:rPr lang="ru-RU" b="1" u="sng" dirty="0"/>
              <a:t>) </a:t>
            </a:r>
            <a:r>
              <a:rPr lang="ru-RU" dirty="0" smtClean="0"/>
              <a:t>–  </a:t>
            </a:r>
            <a:r>
              <a:rPr lang="ru-RU" dirty="0"/>
              <a:t>скоординированная группа </a:t>
            </a:r>
            <a:r>
              <a:rPr lang="ru-RU" dirty="0" smtClean="0"/>
              <a:t>проектов (портфель). </a:t>
            </a:r>
            <a:endParaRPr lang="ru-RU" dirty="0"/>
          </a:p>
          <a:p>
            <a:endParaRPr lang="ru-RU" dirty="0"/>
          </a:p>
        </p:txBody>
      </p:sp>
      <p:sp>
        <p:nvSpPr>
          <p:cNvPr id="2" name="Заголовок 1"/>
          <p:cNvSpPr>
            <a:spLocks noGrp="1"/>
          </p:cNvSpPr>
          <p:nvPr>
            <p:ph type="title"/>
          </p:nvPr>
        </p:nvSpPr>
        <p:spPr/>
        <p:txBody>
          <a:bodyPr/>
          <a:lstStyle/>
          <a:p>
            <a:r>
              <a:rPr lang="ru-RU" dirty="0" smtClean="0"/>
              <a:t>Управление проектом</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457200" y="1481138"/>
          <a:ext cx="8229600" cy="4480560"/>
        </p:xfrm>
        <a:graphic>
          <a:graphicData uri="http://schemas.openxmlformats.org/drawingml/2006/table">
            <a:tbl>
              <a:tblPr firstRow="1" bandRow="1">
                <a:tableStyleId>{5C22544A-7EE6-4342-B048-85BDC9FD1C3A}</a:tableStyleId>
              </a:tblPr>
              <a:tblGrid>
                <a:gridCol w="2386608"/>
                <a:gridCol w="5842992"/>
              </a:tblGrid>
              <a:tr h="370840">
                <a:tc>
                  <a:txBody>
                    <a:bodyPr/>
                    <a:lstStyle/>
                    <a:p>
                      <a:pPr algn="ctr"/>
                      <a:r>
                        <a:rPr lang="ru-RU" sz="1800" b="1" kern="1200" dirty="0" smtClean="0">
                          <a:solidFill>
                            <a:schemeClr val="lt1"/>
                          </a:solidFill>
                          <a:latin typeface="+mn-lt"/>
                          <a:ea typeface="+mn-ea"/>
                          <a:cs typeface="+mn-cs"/>
                        </a:rPr>
                        <a:t>Область управления проектами</a:t>
                      </a:r>
                      <a:endParaRPr lang="ru-RU" dirty="0"/>
                    </a:p>
                  </a:txBody>
                  <a:tcPr/>
                </a:tc>
                <a:tc>
                  <a:txBody>
                    <a:bodyPr/>
                    <a:lstStyle/>
                    <a:p>
                      <a:pPr algn="ctr"/>
                      <a:r>
                        <a:rPr lang="ru-RU" sz="1800" b="1" kern="1200" dirty="0" smtClean="0">
                          <a:solidFill>
                            <a:schemeClr val="lt1"/>
                          </a:solidFill>
                          <a:latin typeface="+mn-lt"/>
                          <a:ea typeface="+mn-ea"/>
                          <a:cs typeface="+mn-cs"/>
                        </a:rPr>
                        <a:t>Описание</a:t>
                      </a:r>
                      <a:endParaRPr lang="ru-RU" dirty="0"/>
                    </a:p>
                  </a:txBody>
                  <a:tcPr/>
                </a:tc>
              </a:tr>
              <a:tr h="370840">
                <a:tc>
                  <a:txBody>
                    <a:bodyPr/>
                    <a:lstStyle/>
                    <a:p>
                      <a:r>
                        <a:rPr lang="ru-RU" sz="1800" kern="1200" dirty="0" smtClean="0">
                          <a:solidFill>
                            <a:schemeClr val="dk1"/>
                          </a:solidFill>
                          <a:latin typeface="+mn-lt"/>
                          <a:ea typeface="+mn-ea"/>
                          <a:cs typeface="+mn-cs"/>
                        </a:rPr>
                        <a:t>Планирование и мониторинг проекта, контроль за изменениями в проекте </a:t>
                      </a:r>
                      <a:endParaRPr lang="ru-RU" dirty="0"/>
                    </a:p>
                  </a:txBody>
                  <a:tcPr/>
                </a:tc>
                <a:tc>
                  <a:txBody>
                    <a:bodyPr/>
                    <a:lstStyle/>
                    <a:p>
                      <a:r>
                        <a:rPr lang="ru-RU" sz="1800" kern="1200" dirty="0" smtClean="0">
                          <a:solidFill>
                            <a:schemeClr val="dk1"/>
                          </a:solidFill>
                          <a:latin typeface="+mn-lt"/>
                          <a:ea typeface="+mn-ea"/>
                          <a:cs typeface="+mn-cs"/>
                        </a:rPr>
                        <a:t>Интеграция и синхронизация планов проекта; организация процедур и систем управления и мониторинга проектных изменений.</a:t>
                      </a:r>
                      <a:endParaRPr lang="ru-RU" dirty="0"/>
                    </a:p>
                  </a:txBody>
                  <a:tcPr/>
                </a:tc>
              </a:tr>
              <a:tr h="370840">
                <a:tc>
                  <a:txBody>
                    <a:bodyPr/>
                    <a:lstStyle/>
                    <a:p>
                      <a:r>
                        <a:rPr lang="ru-RU" sz="1800" kern="1200" dirty="0" smtClean="0">
                          <a:solidFill>
                            <a:schemeClr val="dk1"/>
                          </a:solidFill>
                          <a:latin typeface="+mn-lt"/>
                          <a:ea typeface="+mn-ea"/>
                          <a:cs typeface="+mn-cs"/>
                        </a:rPr>
                        <a:t>Управление рамками проекта</a:t>
                      </a:r>
                      <a:endParaRPr lang="ru-RU" dirty="0"/>
                    </a:p>
                  </a:txBody>
                  <a:tcPr/>
                </a:tc>
                <a:tc>
                  <a:txBody>
                    <a:bodyPr/>
                    <a:lstStyle/>
                    <a:p>
                      <a:r>
                        <a:rPr lang="ru-RU" sz="1800" kern="1200" dirty="0" smtClean="0">
                          <a:solidFill>
                            <a:schemeClr val="dk1"/>
                          </a:solidFill>
                          <a:latin typeface="+mn-lt"/>
                          <a:ea typeface="+mn-ea"/>
                          <a:cs typeface="+mn-cs"/>
                        </a:rPr>
                        <a:t>Определение и распределение объема работы (рамок проекта); управление компромиссными решениями в проекте.</a:t>
                      </a:r>
                      <a:endParaRPr lang="ru-RU" dirty="0"/>
                    </a:p>
                  </a:txBody>
                  <a:tcPr/>
                </a:tc>
              </a:tr>
              <a:tr h="370840">
                <a:tc>
                  <a:txBody>
                    <a:bodyPr/>
                    <a:lstStyle/>
                    <a:p>
                      <a:r>
                        <a:rPr lang="ru-RU" sz="1800" kern="1200" dirty="0" smtClean="0">
                          <a:solidFill>
                            <a:schemeClr val="dk1"/>
                          </a:solidFill>
                          <a:latin typeface="+mn-lt"/>
                          <a:ea typeface="+mn-ea"/>
                          <a:cs typeface="+mn-cs"/>
                        </a:rPr>
                        <a:t>Управление календарным графиком проекта </a:t>
                      </a:r>
                      <a:endParaRPr lang="ru-RU" dirty="0"/>
                    </a:p>
                  </a:txBody>
                  <a:tcPr/>
                </a:tc>
                <a:tc>
                  <a:txBody>
                    <a:bodyPr/>
                    <a:lstStyle/>
                    <a:p>
                      <a:r>
                        <a:rPr lang="ru-RU" sz="1800" kern="1200" dirty="0" smtClean="0">
                          <a:solidFill>
                            <a:schemeClr val="dk1"/>
                          </a:solidFill>
                          <a:latin typeface="+mn-lt"/>
                          <a:ea typeface="+mn-ea"/>
                          <a:cs typeface="+mn-cs"/>
                        </a:rPr>
                        <a:t>Составление календарного графика исходя из оценок трудозатрат, упорядочивание задач, соотнесение доступных ресурсов с задачами, поддержка календарного графика.</a:t>
                      </a:r>
                      <a:endParaRPr lang="ru-RU" dirty="0"/>
                    </a:p>
                  </a:txBody>
                  <a:tcPr/>
                </a:tc>
              </a:tr>
            </a:tbl>
          </a:graphicData>
        </a:graphic>
      </p:graphicFrame>
      <p:sp>
        <p:nvSpPr>
          <p:cNvPr id="2" name="Заголовок 1"/>
          <p:cNvSpPr>
            <a:spLocks noGrp="1"/>
          </p:cNvSpPr>
          <p:nvPr>
            <p:ph type="title"/>
          </p:nvPr>
        </p:nvSpPr>
        <p:spPr/>
        <p:txBody>
          <a:bodyPr>
            <a:normAutofit fontScale="90000"/>
          </a:bodyPr>
          <a:lstStyle/>
          <a:p>
            <a:r>
              <a:rPr lang="ru-RU" dirty="0" smtClean="0"/>
              <a:t>Области ответственности по </a:t>
            </a:r>
            <a:r>
              <a:rPr lang="ru-RU" dirty="0"/>
              <a:t>управлению проектами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457200" y="1481138"/>
          <a:ext cx="8229600" cy="3931920"/>
        </p:xfrm>
        <a:graphic>
          <a:graphicData uri="http://schemas.openxmlformats.org/drawingml/2006/table">
            <a:tbl>
              <a:tblPr firstRow="1" bandRow="1">
                <a:tableStyleId>{5C22544A-7EE6-4342-B048-85BDC9FD1C3A}</a:tableStyleId>
              </a:tblPr>
              <a:tblGrid>
                <a:gridCol w="2530624"/>
                <a:gridCol w="5698976"/>
              </a:tblGrid>
              <a:tr h="370840">
                <a:tc>
                  <a:txBody>
                    <a:bodyPr/>
                    <a:lstStyle/>
                    <a:p>
                      <a:pPr algn="ctr"/>
                      <a:r>
                        <a:rPr lang="ru-RU" sz="1800" b="1" kern="1200" dirty="0" smtClean="0">
                          <a:solidFill>
                            <a:schemeClr val="lt1"/>
                          </a:solidFill>
                          <a:latin typeface="+mn-lt"/>
                          <a:ea typeface="+mn-ea"/>
                          <a:cs typeface="+mn-cs"/>
                        </a:rPr>
                        <a:t>Область управления проектами</a:t>
                      </a:r>
                      <a:endParaRPr lang="ru-RU" dirty="0"/>
                    </a:p>
                  </a:txBody>
                  <a:tcPr/>
                </a:tc>
                <a:tc>
                  <a:txBody>
                    <a:bodyPr/>
                    <a:lstStyle/>
                    <a:p>
                      <a:pPr algn="ctr"/>
                      <a:r>
                        <a:rPr lang="ru-RU" sz="1800" b="1" kern="1200" dirty="0" smtClean="0">
                          <a:solidFill>
                            <a:schemeClr val="lt1"/>
                          </a:solidFill>
                          <a:latin typeface="+mn-lt"/>
                          <a:ea typeface="+mn-ea"/>
                          <a:cs typeface="+mn-cs"/>
                        </a:rPr>
                        <a:t>Описание</a:t>
                      </a:r>
                      <a:endParaRPr lang="ru-RU" dirty="0"/>
                    </a:p>
                  </a:txBody>
                  <a:tcPr/>
                </a:tc>
              </a:tr>
              <a:tr h="370840">
                <a:tc>
                  <a:txBody>
                    <a:bodyPr/>
                    <a:lstStyle/>
                    <a:p>
                      <a:r>
                        <a:rPr lang="ru-RU" sz="1800" kern="1200" dirty="0" smtClean="0">
                          <a:solidFill>
                            <a:schemeClr val="dk1"/>
                          </a:solidFill>
                          <a:latin typeface="+mn-lt"/>
                          <a:ea typeface="+mn-ea"/>
                          <a:cs typeface="+mn-cs"/>
                        </a:rPr>
                        <a:t>Управление стоимостью </a:t>
                      </a:r>
                      <a:endParaRPr lang="ru-RU" dirty="0"/>
                    </a:p>
                  </a:txBody>
                  <a:tcPr/>
                </a:tc>
                <a:tc>
                  <a:txBody>
                    <a:bodyPr/>
                    <a:lstStyle/>
                    <a:p>
                      <a:r>
                        <a:rPr lang="ru-RU" sz="1800" kern="1200" dirty="0" smtClean="0">
                          <a:solidFill>
                            <a:schemeClr val="dk1"/>
                          </a:solidFill>
                          <a:latin typeface="+mn-lt"/>
                          <a:ea typeface="+mn-ea"/>
                          <a:cs typeface="+mn-cs"/>
                        </a:rPr>
                        <a:t>Оценки стоимости исходя из оценок временных затрат; отчетность о ходе проекта и его анализ; анализ затратных рисков.</a:t>
                      </a:r>
                      <a:endParaRPr lang="ru-RU" dirty="0"/>
                    </a:p>
                  </a:txBody>
                  <a:tcPr/>
                </a:tc>
              </a:tr>
              <a:tr h="370840">
                <a:tc>
                  <a:txBody>
                    <a:bodyPr/>
                    <a:lstStyle/>
                    <a:p>
                      <a:r>
                        <a:rPr lang="ru-RU" sz="1800" kern="1200" dirty="0" smtClean="0">
                          <a:solidFill>
                            <a:schemeClr val="dk1"/>
                          </a:solidFill>
                          <a:latin typeface="+mn-lt"/>
                          <a:ea typeface="+mn-ea"/>
                          <a:cs typeface="+mn-cs"/>
                        </a:rPr>
                        <a:t>Управление персоналом </a:t>
                      </a:r>
                      <a:endParaRPr lang="ru-RU" dirty="0"/>
                    </a:p>
                  </a:txBody>
                  <a:tcPr/>
                </a:tc>
                <a:tc>
                  <a:txBody>
                    <a:bodyPr/>
                    <a:lstStyle/>
                    <a:p>
                      <a:r>
                        <a:rPr lang="ru-RU" sz="1800" kern="1200" dirty="0" smtClean="0">
                          <a:solidFill>
                            <a:schemeClr val="dk1"/>
                          </a:solidFill>
                          <a:latin typeface="+mn-lt"/>
                          <a:ea typeface="+mn-ea"/>
                          <a:cs typeface="+mn-cs"/>
                        </a:rPr>
                        <a:t>Планирование ресурсов; формирование проектной команды; разрешение конфликтов; планирование и управление подготовкой.</a:t>
                      </a:r>
                      <a:endParaRPr lang="ru-RU" dirty="0"/>
                    </a:p>
                  </a:txBody>
                  <a:tcPr/>
                </a:tc>
              </a:tr>
              <a:tr h="370840">
                <a:tc>
                  <a:txBody>
                    <a:bodyPr/>
                    <a:lstStyle/>
                    <a:p>
                      <a:r>
                        <a:rPr lang="ru-RU" sz="1800" kern="1200" dirty="0" smtClean="0">
                          <a:solidFill>
                            <a:schemeClr val="dk1"/>
                          </a:solidFill>
                          <a:latin typeface="+mn-lt"/>
                          <a:ea typeface="+mn-ea"/>
                          <a:cs typeface="+mn-cs"/>
                        </a:rPr>
                        <a:t>Управление коммуникацией </a:t>
                      </a:r>
                      <a:endParaRPr lang="ru-RU" dirty="0"/>
                    </a:p>
                  </a:txBody>
                  <a:tcPr/>
                </a:tc>
                <a:tc>
                  <a:txBody>
                    <a:bodyPr/>
                    <a:lstStyle/>
                    <a:p>
                      <a:r>
                        <a:rPr lang="ru-RU" sz="1800" kern="1200" dirty="0" smtClean="0">
                          <a:solidFill>
                            <a:schemeClr val="dk1"/>
                          </a:solidFill>
                          <a:latin typeface="+mn-lt"/>
                          <a:ea typeface="+mn-ea"/>
                          <a:cs typeface="+mn-cs"/>
                        </a:rPr>
                        <a:t>Коммуникационное планирование (между проектной группой, заказчиком/спонсором, потребителями/пользователями, др. заинтересованными лицами); отчетность о ходе проекта.</a:t>
                      </a:r>
                      <a:endParaRPr lang="ru-RU" dirty="0"/>
                    </a:p>
                  </a:txBody>
                  <a:tcPr/>
                </a:tc>
              </a:tr>
            </a:tbl>
          </a:graphicData>
        </a:graphic>
      </p:graphicFrame>
      <p:sp>
        <p:nvSpPr>
          <p:cNvPr id="2" name="Заголовок 1"/>
          <p:cNvSpPr>
            <a:spLocks noGrp="1"/>
          </p:cNvSpPr>
          <p:nvPr>
            <p:ph type="title"/>
          </p:nvPr>
        </p:nvSpPr>
        <p:spPr/>
        <p:txBody>
          <a:bodyPr>
            <a:normAutofit fontScale="90000"/>
          </a:bodyPr>
          <a:lstStyle/>
          <a:p>
            <a:r>
              <a:rPr lang="ru-RU" dirty="0" smtClean="0"/>
              <a:t>Области ответственности по </a:t>
            </a:r>
            <a:r>
              <a:rPr lang="ru-RU" dirty="0"/>
              <a:t>управлению проектами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0" y="1481138"/>
          <a:ext cx="9144000" cy="4968240"/>
        </p:xfrm>
        <a:graphic>
          <a:graphicData uri="http://schemas.openxmlformats.org/drawingml/2006/table">
            <a:tbl>
              <a:tblPr firstRow="1" bandRow="1">
                <a:tableStyleId>{5C22544A-7EE6-4342-B048-85BDC9FD1C3A}</a:tableStyleId>
              </a:tblPr>
              <a:tblGrid>
                <a:gridCol w="2357422"/>
                <a:gridCol w="6786578"/>
              </a:tblGrid>
              <a:tr h="370840">
                <a:tc>
                  <a:txBody>
                    <a:bodyPr/>
                    <a:lstStyle/>
                    <a:p>
                      <a:pPr algn="ctr"/>
                      <a:r>
                        <a:rPr lang="ru-RU" sz="1600" b="1" kern="1200" dirty="0" smtClean="0">
                          <a:solidFill>
                            <a:schemeClr val="lt1"/>
                          </a:solidFill>
                          <a:latin typeface="+mn-lt"/>
                          <a:ea typeface="+mn-ea"/>
                          <a:cs typeface="+mn-cs"/>
                        </a:rPr>
                        <a:t>Область управления проектами</a:t>
                      </a:r>
                      <a:endParaRPr lang="ru-RU" sz="1600" dirty="0"/>
                    </a:p>
                  </a:txBody>
                  <a:tcPr/>
                </a:tc>
                <a:tc>
                  <a:txBody>
                    <a:bodyPr/>
                    <a:lstStyle/>
                    <a:p>
                      <a:pPr algn="ctr"/>
                      <a:r>
                        <a:rPr lang="ru-RU" sz="1800" b="1" kern="1200" dirty="0" smtClean="0">
                          <a:solidFill>
                            <a:schemeClr val="lt1"/>
                          </a:solidFill>
                          <a:latin typeface="+mn-lt"/>
                          <a:ea typeface="+mn-ea"/>
                          <a:cs typeface="+mn-cs"/>
                        </a:rPr>
                        <a:t>Описание</a:t>
                      </a:r>
                      <a:endParaRPr lang="ru-RU" dirty="0"/>
                    </a:p>
                  </a:txBody>
                  <a:tcPr/>
                </a:tc>
              </a:tr>
              <a:tr h="370840">
                <a:tc>
                  <a:txBody>
                    <a:bodyPr/>
                    <a:lstStyle/>
                    <a:p>
                      <a:r>
                        <a:rPr lang="ru-RU" sz="1800" kern="1200" dirty="0" smtClean="0">
                          <a:solidFill>
                            <a:schemeClr val="dk1"/>
                          </a:solidFill>
                          <a:latin typeface="+mn-lt"/>
                          <a:ea typeface="+mn-ea"/>
                          <a:cs typeface="+mn-cs"/>
                        </a:rPr>
                        <a:t>Управление рисками </a:t>
                      </a:r>
                      <a:endParaRPr lang="ru-RU" dirty="0"/>
                    </a:p>
                  </a:txBody>
                  <a:tcPr/>
                </a:tc>
                <a:tc>
                  <a:txBody>
                    <a:bodyPr/>
                    <a:lstStyle/>
                    <a:p>
                      <a:r>
                        <a:rPr lang="ru-RU" sz="1800" kern="1200" dirty="0" smtClean="0">
                          <a:solidFill>
                            <a:schemeClr val="dk1"/>
                          </a:solidFill>
                          <a:latin typeface="+mn-lt"/>
                          <a:ea typeface="+mn-ea"/>
                          <a:cs typeface="+mn-cs"/>
                        </a:rPr>
                        <a:t>Организация процесса управления рисками в команде и содействие ему; обеспечение документооборота управления рисками.</a:t>
                      </a:r>
                      <a:endParaRPr lang="ru-RU" dirty="0"/>
                    </a:p>
                  </a:txBody>
                  <a:tcPr/>
                </a:tc>
              </a:tr>
              <a:tr h="370840">
                <a:tc>
                  <a:txBody>
                    <a:bodyPr/>
                    <a:lstStyle/>
                    <a:p>
                      <a:r>
                        <a:rPr lang="ru-RU" sz="1800" kern="1200" dirty="0" smtClean="0">
                          <a:solidFill>
                            <a:schemeClr val="dk1"/>
                          </a:solidFill>
                          <a:latin typeface="+mn-lt"/>
                          <a:ea typeface="+mn-ea"/>
                          <a:cs typeface="+mn-cs"/>
                        </a:rPr>
                        <a:t>Управление снабжением </a:t>
                      </a:r>
                      <a:endParaRPr lang="ru-RU" dirty="0"/>
                    </a:p>
                  </a:txBody>
                  <a:tcPr/>
                </a:tc>
                <a:tc>
                  <a:txBody>
                    <a:bodyPr/>
                    <a:lstStyle/>
                    <a:p>
                      <a:r>
                        <a:rPr lang="ru-RU" sz="1800" kern="1200" dirty="0" smtClean="0">
                          <a:solidFill>
                            <a:schemeClr val="dk1"/>
                          </a:solidFill>
                          <a:latin typeface="+mn-lt"/>
                          <a:ea typeface="+mn-ea"/>
                          <a:cs typeface="+mn-cs"/>
                        </a:rPr>
                        <a:t>Планирование ресурсов; формирование проектной команды; разрешение конфликтов; планирование и управление подготовкой. Анализ цен поставщиков услуг и/или аппаратного/программного обеспечения; подготовка документов об инициировании предложений (</a:t>
                      </a:r>
                      <a:r>
                        <a:rPr lang="en-US" sz="1800" kern="1200" dirty="0" smtClean="0">
                          <a:solidFill>
                            <a:schemeClr val="dk1"/>
                          </a:solidFill>
                          <a:latin typeface="+mn-lt"/>
                          <a:ea typeface="+mn-ea"/>
                          <a:cs typeface="+mn-cs"/>
                        </a:rPr>
                        <a:t>requests for proposals</a:t>
                      </a:r>
                      <a:r>
                        <a:rPr lang="ru-RU" sz="1800" kern="1200" dirty="0" smtClean="0">
                          <a:solidFill>
                            <a:schemeClr val="dk1"/>
                          </a:solidFill>
                          <a:latin typeface="+mn-lt"/>
                          <a:ea typeface="+mn-ea"/>
                          <a:cs typeface="+mn-cs"/>
                        </a:rPr>
                        <a:t> – </a:t>
                      </a:r>
                      <a:r>
                        <a:rPr lang="en-US" sz="1800" kern="1200" dirty="0" smtClean="0">
                          <a:solidFill>
                            <a:schemeClr val="dk1"/>
                          </a:solidFill>
                          <a:latin typeface="+mn-lt"/>
                          <a:ea typeface="+mn-ea"/>
                          <a:cs typeface="+mn-cs"/>
                        </a:rPr>
                        <a:t>RFPs</a:t>
                      </a:r>
                      <a:r>
                        <a:rPr lang="ru-RU" sz="1800" kern="1200" dirty="0" smtClean="0">
                          <a:solidFill>
                            <a:schemeClr val="dk1"/>
                          </a:solidFill>
                          <a:latin typeface="+mn-lt"/>
                          <a:ea typeface="+mn-ea"/>
                          <a:cs typeface="+mn-cs"/>
                        </a:rPr>
                        <a:t>), выбор поставщиков и субподрядчиков; составление контрактов и переговоры об их условиях; договора; заказы на поставку и платежные требования.</a:t>
                      </a:r>
                      <a:endParaRPr lang="ru-RU" dirty="0"/>
                    </a:p>
                  </a:txBody>
                  <a:tcPr/>
                </a:tc>
              </a:tr>
              <a:tr h="370840">
                <a:tc>
                  <a:txBody>
                    <a:bodyPr/>
                    <a:lstStyle/>
                    <a:p>
                      <a:r>
                        <a:rPr lang="ru-RU" sz="1800" kern="1200" dirty="0" smtClean="0">
                          <a:solidFill>
                            <a:schemeClr val="dk1"/>
                          </a:solidFill>
                          <a:latin typeface="+mn-lt"/>
                          <a:ea typeface="+mn-ea"/>
                          <a:cs typeface="+mn-cs"/>
                        </a:rPr>
                        <a:t>Управление качеством </a:t>
                      </a:r>
                      <a:endParaRPr lang="ru-RU" dirty="0"/>
                    </a:p>
                  </a:txBody>
                  <a:tcPr/>
                </a:tc>
                <a:tc>
                  <a:txBody>
                    <a:bodyPr/>
                    <a:lstStyle/>
                    <a:p>
                      <a:r>
                        <a:rPr lang="ru-RU" sz="1800" kern="1200" dirty="0" smtClean="0">
                          <a:solidFill>
                            <a:schemeClr val="dk1"/>
                          </a:solidFill>
                          <a:latin typeface="+mn-lt"/>
                          <a:ea typeface="+mn-ea"/>
                          <a:cs typeface="+mn-cs"/>
                        </a:rPr>
                        <a:t>Планирование качества, определение применяемых стандартов, документирование критериев качества и процессов его измерения.</a:t>
                      </a:r>
                      <a:endParaRPr lang="ru-RU" dirty="0"/>
                    </a:p>
                  </a:txBody>
                  <a:tcPr/>
                </a:tc>
              </a:tr>
            </a:tbl>
          </a:graphicData>
        </a:graphic>
      </p:graphicFrame>
      <p:sp>
        <p:nvSpPr>
          <p:cNvPr id="2" name="Заголовок 1"/>
          <p:cNvSpPr>
            <a:spLocks noGrp="1"/>
          </p:cNvSpPr>
          <p:nvPr>
            <p:ph type="title"/>
          </p:nvPr>
        </p:nvSpPr>
        <p:spPr/>
        <p:txBody>
          <a:bodyPr>
            <a:normAutofit fontScale="90000"/>
          </a:bodyPr>
          <a:lstStyle/>
          <a:p>
            <a:r>
              <a:rPr lang="ru-RU" dirty="0" smtClean="0"/>
              <a:t>Области ответственности по </a:t>
            </a:r>
            <a:r>
              <a:rPr lang="ru-RU" dirty="0"/>
              <a:t>управлению проектами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lnSpcReduction="10000"/>
          </a:bodyPr>
          <a:lstStyle/>
          <a:p>
            <a:pPr lvl="0" algn="just"/>
            <a:r>
              <a:rPr lang="ru-RU" dirty="0"/>
              <a:t>Большая часть ответственности по менеджменту проекта возлагается на ролевой кластер “Управление программой”.</a:t>
            </a:r>
          </a:p>
          <a:p>
            <a:pPr lvl="0" algn="just"/>
            <a:r>
              <a:rPr lang="ru-RU" dirty="0"/>
              <a:t>В больших проектах, использующих масштабированную модель проектной команды, деятельность по управлению проектами осуществляется на многих уровнях.</a:t>
            </a:r>
          </a:p>
          <a:p>
            <a:pPr lvl="0" algn="just"/>
            <a:r>
              <a:rPr lang="ru-RU" dirty="0"/>
              <a:t>Для некоторых больших и сложных проектов требуется наличие специалиста или группы по управлению проектами.</a:t>
            </a:r>
          </a:p>
          <a:p>
            <a:endParaRPr lang="ru-RU" dirty="0"/>
          </a:p>
        </p:txBody>
      </p:sp>
      <p:sp>
        <p:nvSpPr>
          <p:cNvPr id="2" name="Заголовок 1"/>
          <p:cNvSpPr>
            <a:spLocks noGrp="1"/>
          </p:cNvSpPr>
          <p:nvPr>
            <p:ph type="title"/>
          </p:nvPr>
        </p:nvSpPr>
        <p:spPr/>
        <p:txBody>
          <a:bodyPr>
            <a:normAutofit fontScale="90000"/>
          </a:bodyPr>
          <a:lstStyle/>
          <a:p>
            <a:r>
              <a:rPr lang="ru-RU" dirty="0"/>
              <a:t>Характеристики управления проектами </a:t>
            </a:r>
            <a:r>
              <a:rPr lang="en-US" dirty="0" smtClean="0"/>
              <a:t>MSF</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92500" lnSpcReduction="20000"/>
          </a:bodyPr>
          <a:lstStyle/>
          <a:p>
            <a:pPr lvl="1"/>
            <a:r>
              <a:rPr lang="ru-RU" dirty="0" smtClean="0"/>
              <a:t>Управление проектом,</a:t>
            </a:r>
          </a:p>
          <a:p>
            <a:pPr lvl="1"/>
            <a:r>
              <a:rPr lang="ru-RU" dirty="0" smtClean="0"/>
              <a:t>Выработка </a:t>
            </a:r>
            <a:r>
              <a:rPr lang="ru-RU" dirty="0"/>
              <a:t>архитектуры </a:t>
            </a:r>
            <a:r>
              <a:rPr lang="ru-RU" dirty="0" smtClean="0"/>
              <a:t>решения,</a:t>
            </a:r>
          </a:p>
          <a:p>
            <a:pPr lvl="1"/>
            <a:r>
              <a:rPr lang="ru-RU" dirty="0" smtClean="0"/>
              <a:t>Контроль </a:t>
            </a:r>
            <a:r>
              <a:rPr lang="ru-RU" dirty="0"/>
              <a:t>производственного </a:t>
            </a:r>
            <a:r>
              <a:rPr lang="ru-RU" dirty="0" smtClean="0"/>
              <a:t>процесса,</a:t>
            </a:r>
          </a:p>
          <a:p>
            <a:pPr lvl="1"/>
            <a:r>
              <a:rPr lang="ru-RU" dirty="0" smtClean="0"/>
              <a:t>Административные службы.</a:t>
            </a:r>
          </a:p>
          <a:p>
            <a:pPr lvl="1"/>
            <a:endParaRPr lang="ru-RU" dirty="0" smtClean="0"/>
          </a:p>
          <a:p>
            <a:pPr algn="just"/>
            <a:r>
              <a:rPr lang="ru-RU" dirty="0" smtClean="0"/>
              <a:t>В </a:t>
            </a:r>
            <a:r>
              <a:rPr lang="ru-RU" dirty="0"/>
              <a:t>небольших проектах все эти функции осуществляются одним менеджером </a:t>
            </a:r>
            <a:r>
              <a:rPr lang="ru-RU" dirty="0" smtClean="0"/>
              <a:t>программы.</a:t>
            </a:r>
          </a:p>
          <a:p>
            <a:pPr algn="just"/>
            <a:r>
              <a:rPr lang="ru-RU" dirty="0" smtClean="0"/>
              <a:t>По </a:t>
            </a:r>
            <a:r>
              <a:rPr lang="ru-RU" dirty="0"/>
              <a:t>мере роста объема и сложности проекта в этом ролевом кластере выделяются две ветви специализации: работа над архитектурой/спецификациями и управление</a:t>
            </a:r>
            <a:r>
              <a:rPr lang="en-US" dirty="0"/>
              <a:t> </a:t>
            </a:r>
            <a:r>
              <a:rPr lang="ru-RU" dirty="0"/>
              <a:t>проектом.</a:t>
            </a:r>
          </a:p>
          <a:p>
            <a:endParaRPr lang="ru-RU" dirty="0"/>
          </a:p>
        </p:txBody>
      </p:sp>
      <p:sp>
        <p:nvSpPr>
          <p:cNvPr id="2" name="Заголовок 1"/>
          <p:cNvSpPr>
            <a:spLocks noGrp="1"/>
          </p:cNvSpPr>
          <p:nvPr>
            <p:ph type="title"/>
          </p:nvPr>
        </p:nvSpPr>
        <p:spPr/>
        <p:txBody>
          <a:bodyPr>
            <a:normAutofit/>
          </a:bodyPr>
          <a:lstStyle/>
          <a:p>
            <a:r>
              <a:rPr lang="ru-RU" sz="3200" dirty="0" smtClean="0">
                <a:solidFill>
                  <a:schemeClr val="tx1"/>
                </a:solidFill>
              </a:rPr>
              <a:t>Области компетенций ролевой группы «Управление программой»:</a:t>
            </a:r>
            <a:endParaRPr lang="ru-RU" sz="32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Литейная">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164</TotalTime>
  <Words>1789</Words>
  <Application>Microsoft Office PowerPoint</Application>
  <PresentationFormat>Экран (4:3)</PresentationFormat>
  <Paragraphs>217</Paragraphs>
  <Slides>38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Открытая</vt:lpstr>
      <vt:lpstr>Командный проект по программной инженерии</vt:lpstr>
      <vt:lpstr>Особенности MSF</vt:lpstr>
      <vt:lpstr>Базовые принципы MSF</vt:lpstr>
      <vt:lpstr>Управление проектом</vt:lpstr>
      <vt:lpstr>Области ответственности по управлению проектами </vt:lpstr>
      <vt:lpstr>Области ответственности по управлению проектами </vt:lpstr>
      <vt:lpstr>Области ответственности по управлению проектами </vt:lpstr>
      <vt:lpstr>Характеристики управления проектами MSF</vt:lpstr>
      <vt:lpstr>Области компетенций ролевой группы «Управление программой»:</vt:lpstr>
      <vt:lpstr>Масштабирование MSF</vt:lpstr>
      <vt:lpstr>Функциональные группы</vt:lpstr>
      <vt:lpstr>Группы направлений</vt:lpstr>
      <vt:lpstr>Сложный проект</vt:lpstr>
      <vt:lpstr>Масштабирование функций управления проектом</vt:lpstr>
      <vt:lpstr>Обязанности по управлению проектами</vt:lpstr>
      <vt:lpstr>Лидеры групп</vt:lpstr>
      <vt:lpstr>На лидеров групп не возлагается ответственность за:</vt:lpstr>
      <vt:lpstr>Отчетность перед заказчиком</vt:lpstr>
      <vt:lpstr>Управление рамками проекта</vt:lpstr>
      <vt:lpstr>Управление рамками проекта</vt:lpstr>
      <vt:lpstr>Управление рамками проекта</vt:lpstr>
      <vt:lpstr>Управление рамками проекта</vt:lpstr>
      <vt:lpstr>Управление рамками проекта</vt:lpstr>
      <vt:lpstr>Подготовка планов</vt:lpstr>
      <vt:lpstr>Планы проекта</vt:lpstr>
      <vt:lpstr>Подготовка планов</vt:lpstr>
      <vt:lpstr>Иерархическая структура работ</vt:lpstr>
      <vt:lpstr>Иерархическая структура работ</vt:lpstr>
      <vt:lpstr>Слайд 29</vt:lpstr>
      <vt:lpstr>Иерархическая структура работ</vt:lpstr>
      <vt:lpstr>Рекомендации по декомпозиции работы</vt:lpstr>
      <vt:lpstr>Оценки в проектах по разработке программного обеспечения</vt:lpstr>
      <vt:lpstr>Оценки в проектах по разработке программного обеспечения</vt:lpstr>
      <vt:lpstr>Оценки в проектах по разработке программного обеспечения</vt:lpstr>
      <vt:lpstr>Оценки в проектах по разработке программного обеспечения</vt:lpstr>
      <vt:lpstr>Рекомендации по составлению календарного графика</vt:lpstr>
      <vt:lpstr>Рекомендации по составлению календарного графика</vt:lpstr>
      <vt:lpstr>Рекомендации по составлению календарного графика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Командный проект по программной инженерии</dc:title>
  <dc:creator>VikentyevaOL</dc:creator>
  <cp:lastModifiedBy>PL</cp:lastModifiedBy>
  <cp:revision>8</cp:revision>
  <dcterms:created xsi:type="dcterms:W3CDTF">2016-08-27T11:58:42Z</dcterms:created>
  <dcterms:modified xsi:type="dcterms:W3CDTF">2021-04-05T09:17:04Z</dcterms:modified>
</cp:coreProperties>
</file>