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31C58-8801-4EE0-8765-E924D0EADD39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>
        <a:scene3d>
          <a:camera prst="orthographicFront"/>
          <a:lightRig rig="soft" dir="t">
            <a:rot lat="0" lon="0" rev="0"/>
          </a:lightRig>
        </a:scene3d>
      </dgm:spPr>
      <dgm:t>
        <a:bodyPr/>
        <a:lstStyle/>
        <a:p>
          <a:endParaRPr lang="ru-RU"/>
        </a:p>
      </dgm:t>
    </dgm:pt>
    <dgm:pt modelId="{BA38E921-630A-43FC-9A73-ADA2E2B32CD8}">
      <dgm:prSet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pPr rtl="0"/>
          <a:r>
            <a:rPr lang="ru-RU" b="1" i="1" dirty="0" smtClean="0">
              <a:solidFill>
                <a:schemeClr val="tx1"/>
              </a:solidFill>
            </a:rPr>
            <a:t>Управление человеческими ресурсами:</a:t>
          </a:r>
          <a:r>
            <a:rPr lang="ru-RU" dirty="0" smtClean="0">
              <a:solidFill>
                <a:schemeClr val="tx1"/>
              </a:solidFill>
            </a:rPr>
            <a:t/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акцент на стратегических аспектах принятия кадровых решений.</a:t>
          </a:r>
          <a:endParaRPr lang="ru-RU" dirty="0">
            <a:solidFill>
              <a:schemeClr val="tx1"/>
            </a:solidFill>
          </a:endParaRPr>
        </a:p>
      </dgm:t>
    </dgm:pt>
    <dgm:pt modelId="{8332BCD0-DD41-4493-B383-24D923D44EB1}" type="parTrans" cxnId="{F0E73556-E9BB-4B9A-874C-446D161DDF71}">
      <dgm:prSet/>
      <dgm:spPr/>
      <dgm:t>
        <a:bodyPr/>
        <a:lstStyle/>
        <a:p>
          <a:endParaRPr lang="ru-RU"/>
        </a:p>
      </dgm:t>
    </dgm:pt>
    <dgm:pt modelId="{6A4ADAD0-22C8-4BA7-A01B-962527EE5E9A}" type="sibTrans" cxnId="{F0E73556-E9BB-4B9A-874C-446D161DDF71}">
      <dgm:prSet/>
      <dgm:spPr/>
      <dgm:t>
        <a:bodyPr/>
        <a:lstStyle/>
        <a:p>
          <a:endParaRPr lang="ru-RU"/>
        </a:p>
      </dgm:t>
    </dgm:pt>
    <dgm:pt modelId="{13944F70-021E-4360-A8B6-AD584D16B4EA}">
      <dgm:prSet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pPr rtl="0"/>
          <a:r>
            <a:rPr lang="ru-RU" b="1" i="1" dirty="0" smtClean="0"/>
            <a:t>Управление персоналом</a:t>
          </a:r>
          <a:r>
            <a:rPr lang="ru-RU" dirty="0" smtClean="0"/>
            <a:t>: в большей мере характеризует повседневную оперативную работу с кадрами.</a:t>
          </a:r>
          <a:br>
            <a:rPr lang="ru-RU" dirty="0" smtClean="0"/>
          </a:br>
          <a:endParaRPr lang="ru-RU" dirty="0"/>
        </a:p>
      </dgm:t>
    </dgm:pt>
    <dgm:pt modelId="{2228B866-B4F0-46C9-9B13-BE12E66D1EEF}" type="parTrans" cxnId="{1A3B367E-DBC2-48C3-B571-DB04C0A71570}">
      <dgm:prSet/>
      <dgm:spPr/>
      <dgm:t>
        <a:bodyPr/>
        <a:lstStyle/>
        <a:p>
          <a:endParaRPr lang="ru-RU"/>
        </a:p>
      </dgm:t>
    </dgm:pt>
    <dgm:pt modelId="{6F69243C-4593-4FE1-8DAA-4FA5087FDC74}" type="sibTrans" cxnId="{1A3B367E-DBC2-48C3-B571-DB04C0A71570}">
      <dgm:prSet/>
      <dgm:spPr/>
      <dgm:t>
        <a:bodyPr/>
        <a:lstStyle/>
        <a:p>
          <a:endParaRPr lang="ru-RU"/>
        </a:p>
      </dgm:t>
    </dgm:pt>
    <dgm:pt modelId="{2A37A6F6-F392-4426-9B48-753EA539E372}" type="pres">
      <dgm:prSet presAssocID="{DE831C58-8801-4EE0-8765-E924D0EADD39}" presName="linearFlow" presStyleCnt="0">
        <dgm:presLayoutVars>
          <dgm:dir/>
          <dgm:resizeHandles val="exact"/>
        </dgm:presLayoutVars>
      </dgm:prSet>
      <dgm:spPr/>
    </dgm:pt>
    <dgm:pt modelId="{602C8ADA-C6EB-4E22-92D1-17CD379D018F}" type="pres">
      <dgm:prSet presAssocID="{BA38E921-630A-43FC-9A73-ADA2E2B32CD8}" presName="composite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471AE93E-B6F3-4B9D-9438-846738AE5019}" type="pres">
      <dgm:prSet presAssocID="{BA38E921-630A-43FC-9A73-ADA2E2B32CD8}" presName="imgShp" presStyleLbl="fgImgPlace1" presStyleIdx="0" presStyleCnt="2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63F630A5-D8AB-4598-885D-81CD291ED3E9}" type="pres">
      <dgm:prSet presAssocID="{BA38E921-630A-43FC-9A73-ADA2E2B32CD8}" presName="txShp" presStyleLbl="node1" presStyleIdx="0" presStyleCnt="2">
        <dgm:presLayoutVars>
          <dgm:bulletEnabled val="1"/>
        </dgm:presLayoutVars>
      </dgm:prSet>
      <dgm:spPr/>
    </dgm:pt>
    <dgm:pt modelId="{C8685B84-17A4-4330-8D53-8A8264ED7729}" type="pres">
      <dgm:prSet presAssocID="{6A4ADAD0-22C8-4BA7-A01B-962527EE5E9A}" presName="spacing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37A83A14-EE1C-41F1-885A-DC46D173D1F8}" type="pres">
      <dgm:prSet presAssocID="{13944F70-021E-4360-A8B6-AD584D16B4EA}" presName="composite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8DE187FE-0BD5-4DCA-81C1-BA91DD0FA4F8}" type="pres">
      <dgm:prSet presAssocID="{13944F70-021E-4360-A8B6-AD584D16B4EA}" presName="imgShp" presStyleLbl="fgImgPlace1" presStyleIdx="1" presStyleCnt="2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E5C2D6B1-7B27-4692-A8FD-985654AC273E}" type="pres">
      <dgm:prSet presAssocID="{13944F70-021E-4360-A8B6-AD584D16B4EA}" presName="txShp" presStyleLbl="node1" presStyleIdx="1" presStyleCnt="2">
        <dgm:presLayoutVars>
          <dgm:bulletEnabled val="1"/>
        </dgm:presLayoutVars>
      </dgm:prSet>
      <dgm:spPr/>
    </dgm:pt>
  </dgm:ptLst>
  <dgm:cxnLst>
    <dgm:cxn modelId="{D3189ED7-EF28-4D37-9EC7-4476FB7840AD}" type="presOf" srcId="{DE831C58-8801-4EE0-8765-E924D0EADD39}" destId="{2A37A6F6-F392-4426-9B48-753EA539E372}" srcOrd="0" destOrd="0" presId="urn:microsoft.com/office/officeart/2005/8/layout/vList3"/>
    <dgm:cxn modelId="{1A3B367E-DBC2-48C3-B571-DB04C0A71570}" srcId="{DE831C58-8801-4EE0-8765-E924D0EADD39}" destId="{13944F70-021E-4360-A8B6-AD584D16B4EA}" srcOrd="1" destOrd="0" parTransId="{2228B866-B4F0-46C9-9B13-BE12E66D1EEF}" sibTransId="{6F69243C-4593-4FE1-8DAA-4FA5087FDC74}"/>
    <dgm:cxn modelId="{04CB0006-F619-41BF-9CC4-824243D450DA}" type="presOf" srcId="{13944F70-021E-4360-A8B6-AD584D16B4EA}" destId="{E5C2D6B1-7B27-4692-A8FD-985654AC273E}" srcOrd="0" destOrd="0" presId="urn:microsoft.com/office/officeart/2005/8/layout/vList3"/>
    <dgm:cxn modelId="{F0E73556-E9BB-4B9A-874C-446D161DDF71}" srcId="{DE831C58-8801-4EE0-8765-E924D0EADD39}" destId="{BA38E921-630A-43FC-9A73-ADA2E2B32CD8}" srcOrd="0" destOrd="0" parTransId="{8332BCD0-DD41-4493-B383-24D923D44EB1}" sibTransId="{6A4ADAD0-22C8-4BA7-A01B-962527EE5E9A}"/>
    <dgm:cxn modelId="{E94BCE8D-4D87-4481-BF1E-91366B912897}" type="presOf" srcId="{BA38E921-630A-43FC-9A73-ADA2E2B32CD8}" destId="{63F630A5-D8AB-4598-885D-81CD291ED3E9}" srcOrd="0" destOrd="0" presId="urn:microsoft.com/office/officeart/2005/8/layout/vList3"/>
    <dgm:cxn modelId="{F9AA292D-B26D-4F75-97F7-D965DC49D9FC}" type="presParOf" srcId="{2A37A6F6-F392-4426-9B48-753EA539E372}" destId="{602C8ADA-C6EB-4E22-92D1-17CD379D018F}" srcOrd="0" destOrd="0" presId="urn:microsoft.com/office/officeart/2005/8/layout/vList3"/>
    <dgm:cxn modelId="{2C712B94-A3A7-4BC7-B95E-BDB4DA2B4D5A}" type="presParOf" srcId="{602C8ADA-C6EB-4E22-92D1-17CD379D018F}" destId="{471AE93E-B6F3-4B9D-9438-846738AE5019}" srcOrd="0" destOrd="0" presId="urn:microsoft.com/office/officeart/2005/8/layout/vList3"/>
    <dgm:cxn modelId="{CDB587CF-56BD-4845-A24E-247DA356EA38}" type="presParOf" srcId="{602C8ADA-C6EB-4E22-92D1-17CD379D018F}" destId="{63F630A5-D8AB-4598-885D-81CD291ED3E9}" srcOrd="1" destOrd="0" presId="urn:microsoft.com/office/officeart/2005/8/layout/vList3"/>
    <dgm:cxn modelId="{50D1D03B-5392-4B7B-902D-4808C1253467}" type="presParOf" srcId="{2A37A6F6-F392-4426-9B48-753EA539E372}" destId="{C8685B84-17A4-4330-8D53-8A8264ED7729}" srcOrd="1" destOrd="0" presId="urn:microsoft.com/office/officeart/2005/8/layout/vList3"/>
    <dgm:cxn modelId="{8CC28A43-2D1D-4784-A230-A5021BFBEC2E}" type="presParOf" srcId="{2A37A6F6-F392-4426-9B48-753EA539E372}" destId="{37A83A14-EE1C-41F1-885A-DC46D173D1F8}" srcOrd="2" destOrd="0" presId="urn:microsoft.com/office/officeart/2005/8/layout/vList3"/>
    <dgm:cxn modelId="{1D2099EA-9E2D-4D59-A69A-BBFDB8E1E5FD}" type="presParOf" srcId="{37A83A14-EE1C-41F1-885A-DC46D173D1F8}" destId="{8DE187FE-0BD5-4DCA-81C1-BA91DD0FA4F8}" srcOrd="0" destOrd="0" presId="urn:microsoft.com/office/officeart/2005/8/layout/vList3"/>
    <dgm:cxn modelId="{2939E955-9762-4B27-B761-853944E2E9E6}" type="presParOf" srcId="{37A83A14-EE1C-41F1-885A-DC46D173D1F8}" destId="{E5C2D6B1-7B27-4692-A8FD-985654AC273E}" srcOrd="1" destOrd="0" presId="urn:microsoft.com/office/officeart/2005/8/layout/vList3"/>
  </dgm:cxnLst>
  <dgm:bg>
    <a:effectLst>
      <a:outerShdw blurRad="50800" dist="38100" dir="2700000" algn="tl" rotWithShape="0">
        <a:prstClr val="black">
          <a:alpha val="40000"/>
        </a:prstClr>
      </a:outerShdw>
      <a:softEdge rad="12700"/>
    </a:effectLst>
  </dgm:bg>
  <dgm:whole>
    <a:ln>
      <a:solidFill>
        <a:srgbClr val="010000"/>
      </a:solidFill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42886-9961-4464-B713-AA8A67CFF8E1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810DBE8A-5B09-4A11-9EC6-B4C4DF686207}">
      <dgm:prSet/>
      <dgm:spPr/>
      <dgm:t>
        <a:bodyPr/>
        <a:lstStyle/>
        <a:p>
          <a:pPr rtl="0"/>
          <a:r>
            <a:rPr lang="ru-RU" b="1" i="1" baseline="0" dirty="0" smtClean="0"/>
            <a:t>Управление человеческими ресурсами (УЧР) выполняет следующие функции:</a:t>
          </a:r>
          <a:endParaRPr lang="ru-RU" i="1" dirty="0"/>
        </a:p>
      </dgm:t>
    </dgm:pt>
    <dgm:pt modelId="{7063418B-6A88-4C76-BE3D-3426EEE35D24}" type="parTrans" cxnId="{16EDC08A-7506-4CAC-9D4A-586E9158EE91}">
      <dgm:prSet/>
      <dgm:spPr/>
      <dgm:t>
        <a:bodyPr/>
        <a:lstStyle/>
        <a:p>
          <a:endParaRPr lang="ru-RU"/>
        </a:p>
      </dgm:t>
    </dgm:pt>
    <dgm:pt modelId="{FDABE8C2-CFBB-478B-8F19-CF44ADEA66FC}" type="sibTrans" cxnId="{16EDC08A-7506-4CAC-9D4A-586E9158EE91}">
      <dgm:prSet/>
      <dgm:spPr/>
      <dgm:t>
        <a:bodyPr/>
        <a:lstStyle/>
        <a:p>
          <a:endParaRPr lang="ru-RU"/>
        </a:p>
      </dgm:t>
    </dgm:pt>
    <dgm:pt modelId="{674D92EF-3714-44AF-8A82-530D4F3171F6}" type="pres">
      <dgm:prSet presAssocID="{3DA42886-9961-4464-B713-AA8A67CFF8E1}" presName="linearFlow" presStyleCnt="0">
        <dgm:presLayoutVars>
          <dgm:dir/>
          <dgm:resizeHandles val="exact"/>
        </dgm:presLayoutVars>
      </dgm:prSet>
      <dgm:spPr/>
    </dgm:pt>
    <dgm:pt modelId="{70331D27-529D-4E19-A760-2327CF6C50C1}" type="pres">
      <dgm:prSet presAssocID="{810DBE8A-5B09-4A11-9EC6-B4C4DF686207}" presName="composite" presStyleCnt="0"/>
      <dgm:spPr/>
    </dgm:pt>
    <dgm:pt modelId="{D9DA9DD5-EB69-4FBF-9C6B-85654961D2F6}" type="pres">
      <dgm:prSet presAssocID="{810DBE8A-5B09-4A11-9EC6-B4C4DF686207}" presName="imgShp" presStyleLbl="fgImgPlace1" presStyleIdx="0" presStyleCnt="1"/>
      <dgm:spPr/>
    </dgm:pt>
    <dgm:pt modelId="{A928246B-0409-4E66-BE6B-2747DA1F0892}" type="pres">
      <dgm:prSet presAssocID="{810DBE8A-5B09-4A11-9EC6-B4C4DF686207}" presName="txShp" presStyleLbl="node1" presStyleIdx="0" presStyleCnt="1">
        <dgm:presLayoutVars>
          <dgm:bulletEnabled val="1"/>
        </dgm:presLayoutVars>
      </dgm:prSet>
      <dgm:spPr/>
    </dgm:pt>
  </dgm:ptLst>
  <dgm:cxnLst>
    <dgm:cxn modelId="{E52DFB70-3486-470F-898A-DD5C6E3E4A7E}" type="presOf" srcId="{810DBE8A-5B09-4A11-9EC6-B4C4DF686207}" destId="{A928246B-0409-4E66-BE6B-2747DA1F0892}" srcOrd="0" destOrd="0" presId="urn:microsoft.com/office/officeart/2005/8/layout/vList3"/>
    <dgm:cxn modelId="{16EDC08A-7506-4CAC-9D4A-586E9158EE91}" srcId="{3DA42886-9961-4464-B713-AA8A67CFF8E1}" destId="{810DBE8A-5B09-4A11-9EC6-B4C4DF686207}" srcOrd="0" destOrd="0" parTransId="{7063418B-6A88-4C76-BE3D-3426EEE35D24}" sibTransId="{FDABE8C2-CFBB-478B-8F19-CF44ADEA66FC}"/>
    <dgm:cxn modelId="{10899769-A01D-4E0F-812F-1D11B2437012}" type="presOf" srcId="{3DA42886-9961-4464-B713-AA8A67CFF8E1}" destId="{674D92EF-3714-44AF-8A82-530D4F3171F6}" srcOrd="0" destOrd="0" presId="urn:microsoft.com/office/officeart/2005/8/layout/vList3"/>
    <dgm:cxn modelId="{405D5DAE-5EDE-49E3-A5A2-56FE80F2AC3A}" type="presParOf" srcId="{674D92EF-3714-44AF-8A82-530D4F3171F6}" destId="{70331D27-529D-4E19-A760-2327CF6C50C1}" srcOrd="0" destOrd="0" presId="urn:microsoft.com/office/officeart/2005/8/layout/vList3"/>
    <dgm:cxn modelId="{D006AC1E-8923-4C70-B27C-4A34FE3AC7B3}" type="presParOf" srcId="{70331D27-529D-4E19-A760-2327CF6C50C1}" destId="{D9DA9DD5-EB69-4FBF-9C6B-85654961D2F6}" srcOrd="0" destOrd="0" presId="urn:microsoft.com/office/officeart/2005/8/layout/vList3"/>
    <dgm:cxn modelId="{EA1CA318-EBF7-4A09-94C6-BF5C7792D6AD}" type="presParOf" srcId="{70331D27-529D-4E19-A760-2327CF6C50C1}" destId="{A928246B-0409-4E66-BE6B-2747DA1F0892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0C9B49-EB9F-4A20-A8B6-FF87192BBA2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D2F690-97B0-4FAD-B4AF-DA790D11FF0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714348" y="571480"/>
          <a:ext cx="785818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</a:t>
            </a:r>
            <a:r>
              <a:rPr lang="ru-RU" b="1" dirty="0" err="1" smtClean="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командообразования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4937141"/>
          </a:xfrm>
        </p:spPr>
        <p:txBody>
          <a:bodyPr>
            <a:normAutofit fontScale="77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b="1" dirty="0" smtClean="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-Адаптация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-Группирование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-Сотрудничество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кооперация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-Нормирование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деятельности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-Функционирование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-Особенности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командной работы: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-Согласие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между организационными целями и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персональными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целями сотрудников;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-Ориентация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конечный результат;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-Совместная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ответственность;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-Гибкое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лидерство внутри команды;</a:t>
            </a:r>
            <a:b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-Навыки </a:t>
            </a:r>
            <a:r>
              <a:rPr lang="ru-RU" sz="3600" i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самоуправления и принятия общих решений</a:t>
            </a:r>
            <a:r>
              <a:rPr lang="ru-RU" sz="36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lang="ru-RU" sz="36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057" name="Rectangle 1"/>
          <p:cNvSpPr>
            <a:spLocks noChangeArrowheads="1"/>
          </p:cNvSpPr>
          <p:nvPr/>
        </p:nvSpPr>
        <p:spPr bwMode="auto">
          <a:xfrm>
            <a:off x="0" y="0"/>
            <a:ext cx="1847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Развитие команды проекта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Обучение</a:t>
            </a:r>
          </a:p>
          <a:p>
            <a:r>
              <a:rPr lang="ru-RU" i="1" dirty="0" smtClean="0"/>
              <a:t>Операции </a:t>
            </a:r>
            <a:r>
              <a:rPr lang="ru-RU" i="1" dirty="0" smtClean="0"/>
              <a:t>по укреплению </a:t>
            </a:r>
            <a:r>
              <a:rPr lang="ru-RU" i="1" dirty="0" smtClean="0"/>
              <a:t>команды</a:t>
            </a:r>
          </a:p>
          <a:p>
            <a:r>
              <a:rPr lang="ru-RU" i="1" dirty="0" smtClean="0"/>
              <a:t>Принципы </a:t>
            </a:r>
            <a:r>
              <a:rPr lang="ru-RU" i="1" dirty="0" smtClean="0"/>
              <a:t>взаимоотношений с </a:t>
            </a:r>
            <a:r>
              <a:rPr lang="ru-RU" i="1" dirty="0" smtClean="0"/>
              <a:t>сотрудниками</a:t>
            </a:r>
          </a:p>
          <a:p>
            <a:r>
              <a:rPr lang="ru-RU" i="1" dirty="0" err="1" smtClean="0"/>
              <a:t>Со-расположение</a:t>
            </a:r>
            <a:endParaRPr lang="ru-RU" i="1" dirty="0" smtClean="0"/>
          </a:p>
          <a:p>
            <a:r>
              <a:rPr lang="ru-RU" i="1" smtClean="0"/>
              <a:t>Поощрение </a:t>
            </a:r>
            <a:r>
              <a:rPr lang="ru-RU" i="1" dirty="0" smtClean="0"/>
              <a:t>и премирование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1563" y="1714500"/>
            <a:ext cx="8072437" cy="48577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haroni" pitchFamily="2" charset="-79"/>
              </a:rPr>
              <a:t>набор и отбор персонала;</a:t>
            </a:r>
            <a:endParaRPr kumimoji="0" lang="ru-RU" sz="33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haroni" pitchFamily="2" charset="-79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haroni" pitchFamily="2" charset="-79"/>
              </a:rPr>
              <a:t>-адаптация;</a:t>
            </a:r>
            <a:endParaRPr kumimoji="0" lang="ru-RU" sz="33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haroni" pitchFamily="2" charset="-79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haroni" pitchFamily="2" charset="-79"/>
              </a:rPr>
              <a:t>-оценка персонала;</a:t>
            </a:r>
            <a:endParaRPr kumimoji="0" lang="ru-RU" sz="33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haroni" pitchFamily="2" charset="-79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haroni" pitchFamily="2" charset="-79"/>
              </a:rPr>
              <a:t>-обучение и развитие персонала;</a:t>
            </a:r>
            <a:endParaRPr kumimoji="0" lang="ru-RU" sz="3300" b="0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haroni" pitchFamily="2" charset="-79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-планирование карьеры;</a:t>
            </a:r>
            <a:b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-организация системы компенсаций и пособий;</a:t>
            </a:r>
            <a:b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-обеспечение безопасности;</a:t>
            </a:r>
            <a:b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-регулирование трудовых отношений;</a:t>
            </a:r>
            <a:b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-стратегическое планирование;</a:t>
            </a:r>
            <a:b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r>
              <a:rPr kumimoji="0" lang="ru-RU" sz="33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-анализ, проектирование рабочих процессов</a:t>
            </a:r>
            <a:r>
              <a:rPr kumimoji="0" lang="ru-RU" sz="3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</a:br>
            <a:endParaRPr lang="ru-RU" dirty="0">
              <a:cs typeface="Aharoni" pitchFamily="2" charset="-79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-285776"/>
            <a:ext cx="8643966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Команда проекта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это группа сотрудников,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находящаяся в подчинении руководителя проекта и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непосредственно работающая над выполнением проекта.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Она является важным звеном структуры проекта,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 как именно команда обеспечивает осуществление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его замысла.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Командообразование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процесс целенаправленного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"построения" особого способа взаимодействия людей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группе (называемой командой), позволяющего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эффективно реализовывать их профессиональный,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интеллектуальный и творческий потенциал в соответствии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 стратегическими целями данной группы (команды).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ChangeArrowheads="1"/>
          </p:cNvSpPr>
          <p:nvPr/>
        </p:nvSpPr>
        <p:spPr bwMode="auto">
          <a:xfrm>
            <a:off x="0" y="0"/>
            <a:ext cx="900115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Преимущества работы в команде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Объединение профессионалов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Полная реализация потенциала каждого участника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Принятие наиболее уместного решения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Развитие индивидуальности каждого сотрудника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885828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>
              <a:solidFill>
                <a:srgbClr val="333333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Состав команды проекта: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Руководитель проекта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Куратор проекта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Архитектор системы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Администратор проекта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Куратор проекта (Спонсор)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686800" cy="53578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9600" b="1" i="1" dirty="0" smtClean="0"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Общее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руководство ходом реализации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Обеспечение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проекта ресурсами;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Рассмотрение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и утверждение проектной документации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;-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Анализ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сводной отчетности;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Решение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проблем находящихся вне компетенции Руководителя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Изменение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базовых параметров проекта.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endParaRPr lang="ru-RU" sz="7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7400" b="1" i="1" dirty="0" smtClean="0">
                <a:latin typeface="Times New Roman" pitchFamily="18" charset="0"/>
                <a:cs typeface="Times New Roman" pitchFamily="18" charset="0"/>
              </a:rPr>
              <a:t>Полномочия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Утверждение целей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Назначение Руководителя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Утверждение общего плана и бюджета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Получение от Руководителя сводной отчетности о ходе выполнения проекта;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Принятие принципиальных решений при возникновении критических изменений, влияющих на сроки, стоимости и качество результатов проекта.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Контроль соблюдения участниками проекта установленной системы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документооборота;</a:t>
            </a:r>
            <a:br>
              <a:rPr lang="ru-RU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➢ Затребование от конкретных исполнителей по проекту оперативной информации и отчетов о ходе работ по проекту.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Руководитель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-6253282"/>
            <a:ext cx="8643998" cy="1274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000" b="1" i="1" dirty="0" smtClean="0"/>
              <a:t>Функции и Полномочия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❖ Формирование команды проекта;</a:t>
            </a:r>
            <a:br>
              <a:rPr lang="ru-RU" sz="2000" dirty="0" smtClean="0"/>
            </a:br>
            <a:r>
              <a:rPr lang="ru-RU" sz="2000" dirty="0" smtClean="0"/>
              <a:t>➢Планирование, организация и контроль выполнения работ;</a:t>
            </a:r>
            <a:br>
              <a:rPr lang="ru-RU" sz="2000" dirty="0" smtClean="0"/>
            </a:br>
            <a:r>
              <a:rPr lang="ru-RU" sz="2000" dirty="0" smtClean="0"/>
              <a:t>Назначение задач команде проекта и контроль выполнения;</a:t>
            </a:r>
            <a:br>
              <a:rPr lang="ru-RU" sz="2000" dirty="0" smtClean="0"/>
            </a:br>
            <a:r>
              <a:rPr lang="ru-RU" sz="2000" dirty="0" smtClean="0"/>
              <a:t>➢ Требовать от команды выполнения ролевых функций;</a:t>
            </a:r>
            <a:br>
              <a:rPr lang="ru-RU" sz="2000" dirty="0" smtClean="0"/>
            </a:br>
            <a:r>
              <a:rPr lang="ru-RU" sz="2000" dirty="0" smtClean="0"/>
              <a:t>➢ Подтверждение или отклонение отчетов о фактических затратах;</a:t>
            </a:r>
            <a:br>
              <a:rPr lang="ru-RU" sz="2000" dirty="0" smtClean="0"/>
            </a:br>
            <a:r>
              <a:rPr lang="ru-RU" sz="2000" dirty="0" smtClean="0"/>
              <a:t>❖ Распределение ресурсов проекта и организация взаимодействия команды;</a:t>
            </a:r>
            <a:br>
              <a:rPr lang="ru-RU" sz="2000" dirty="0" smtClean="0"/>
            </a:br>
            <a:r>
              <a:rPr lang="ru-RU" sz="2000" dirty="0" smtClean="0"/>
              <a:t>❖ Организация взаимодействия команды с Заказчиком и другими участниками проекта;</a:t>
            </a:r>
            <a:br>
              <a:rPr lang="ru-RU" sz="2000" dirty="0" smtClean="0"/>
            </a:br>
            <a:r>
              <a:rPr lang="ru-RU" sz="2000" dirty="0" smtClean="0"/>
              <a:t>➢ Запрос Куратору проекта на выделение дополнительных ресурсов;</a:t>
            </a:r>
            <a:br>
              <a:rPr lang="ru-RU" sz="2000" dirty="0" smtClean="0"/>
            </a:br>
            <a:r>
              <a:rPr lang="ru-RU" sz="2000" dirty="0" smtClean="0"/>
              <a:t>❖ Учет фактических затрат проекта;</a:t>
            </a:r>
            <a:br>
              <a:rPr lang="ru-RU" sz="2000" dirty="0" smtClean="0"/>
            </a:br>
            <a:r>
              <a:rPr lang="ru-RU" sz="2000" dirty="0" smtClean="0"/>
              <a:t>➢ Составление отчетности для Куратора проекта. Обращение к Куратору за</a:t>
            </a:r>
            <a:br>
              <a:rPr lang="ru-RU" sz="2000" dirty="0" smtClean="0"/>
            </a:br>
            <a:r>
              <a:rPr lang="ru-RU" sz="2000" dirty="0" smtClean="0"/>
              <a:t>поддержкой в случае необходимости.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42852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 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Архитектор </a:t>
            </a:r>
            <a:r>
              <a:rPr lang="ru-RU" b="1" dirty="0" smtClean="0"/>
              <a:t>системы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Определение состава, продолжительности и технологии выполнения работ;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Определение необходимых ресурсов для выполнения проекта;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Определение квалификационных требований и состава рабочих групп,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распределение по задачам и организация работ;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Обеспечение целостности функциональной архитектуры;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Организация, согласование и утверждение всей технической документации;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Планирование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согласование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фактических трудозатрат;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Предоставление Руководителю проекта необходимой отчетности;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Анализ хода выполнения задания и промежуточных результатов;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❖ Организация, проведение и документирование процедур передачи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выполненного проекта заказчику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Полномочия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➢Участие в календарном планировании работ по проекту;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➢ Назначение и контроль за выполнением задач рабочими группы проекта;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➢ Требование от исполнителей качественного выполнения порученных задач;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➢ Обоснование необходимости и запрос руководителю проекта на выделение дополнительных ресурсов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Администратор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214422"/>
            <a:ext cx="8858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 </a:t>
            </a:r>
            <a:r>
              <a:rPr lang="ru-RU" sz="2400" b="1" i="1" dirty="0" smtClean="0"/>
              <a:t>Полномочия и Функции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❖ Обеспечение руководителя проекта структурированной информацией;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❖ Ведение протоколов совещаний;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❖ Обеспечение своевременной подготовки, движения и архивации документов проекта.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➢ Передача и получение от участников проекта необходимой документации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146</TotalTime>
  <Words>104</Words>
  <Application>Microsoft Office PowerPoint</Application>
  <PresentationFormat>Экран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Трек</vt:lpstr>
      <vt:lpstr>Слайд 1</vt:lpstr>
      <vt:lpstr>Слайд 2</vt:lpstr>
      <vt:lpstr>Слайд 3</vt:lpstr>
      <vt:lpstr>Слайд 4</vt:lpstr>
      <vt:lpstr>Слайд 5</vt:lpstr>
      <vt:lpstr>Куратор проекта (Спонсор) </vt:lpstr>
      <vt:lpstr>Руководитель проекта</vt:lpstr>
      <vt:lpstr>  Архитектор системы </vt:lpstr>
      <vt:lpstr>Администратор проекта</vt:lpstr>
      <vt:lpstr>Процесс командообразования</vt:lpstr>
      <vt:lpstr>Развитие команды проекта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Любовь Юрьевна</dc:creator>
  <cp:lastModifiedBy>Любовь Юрьевна</cp:lastModifiedBy>
  <cp:revision>8</cp:revision>
  <dcterms:created xsi:type="dcterms:W3CDTF">2019-12-08T21:40:03Z</dcterms:created>
  <dcterms:modified xsi:type="dcterms:W3CDTF">2019-12-09T00:06:18Z</dcterms:modified>
</cp:coreProperties>
</file>