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 id="2147483856" r:id="rId2"/>
    <p:sldMasterId id="2147483880" r:id="rId3"/>
  </p:sldMasterIdLst>
  <p:sldIdLst>
    <p:sldId id="256" r:id="rId4"/>
    <p:sldId id="257" r:id="rId5"/>
    <p:sldId id="296" r:id="rId6"/>
    <p:sldId id="258" r:id="rId7"/>
    <p:sldId id="259" r:id="rId8"/>
    <p:sldId id="302" r:id="rId9"/>
    <p:sldId id="270" r:id="rId10"/>
    <p:sldId id="303" r:id="rId11"/>
    <p:sldId id="275" r:id="rId12"/>
    <p:sldId id="263" r:id="rId13"/>
    <p:sldId id="266" r:id="rId14"/>
    <p:sldId id="267" r:id="rId15"/>
    <p:sldId id="268" r:id="rId16"/>
    <p:sldId id="269" r:id="rId17"/>
    <p:sldId id="265" r:id="rId18"/>
    <p:sldId id="264" r:id="rId19"/>
    <p:sldId id="262" r:id="rId20"/>
    <p:sldId id="271" r:id="rId21"/>
    <p:sldId id="274" r:id="rId22"/>
    <p:sldId id="276" r:id="rId23"/>
    <p:sldId id="277" r:id="rId24"/>
    <p:sldId id="278" r:id="rId25"/>
    <p:sldId id="273" r:id="rId26"/>
    <p:sldId id="279" r:id="rId27"/>
    <p:sldId id="272" r:id="rId28"/>
    <p:sldId id="281" r:id="rId29"/>
    <p:sldId id="260" r:id="rId30"/>
    <p:sldId id="304" r:id="rId31"/>
    <p:sldId id="286" r:id="rId32"/>
    <p:sldId id="287" r:id="rId33"/>
    <p:sldId id="284" r:id="rId34"/>
    <p:sldId id="288" r:id="rId35"/>
    <p:sldId id="283" r:id="rId36"/>
    <p:sldId id="282" r:id="rId37"/>
    <p:sldId id="290" r:id="rId38"/>
    <p:sldId id="305" r:id="rId39"/>
    <p:sldId id="294" r:id="rId40"/>
    <p:sldId id="295" r:id="rId41"/>
    <p:sldId id="293" r:id="rId42"/>
    <p:sldId id="301" r:id="rId43"/>
    <p:sldId id="299" r:id="rId44"/>
    <p:sldId id="29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1" d="100"/>
          <a:sy n="101" d="100"/>
        </p:scale>
        <p:origin x="1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13619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43930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24276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490307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80293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505543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298406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AF0C042C-F95B-474C-A2B4-4875BB4253F0}"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4554D-A672-4CB7-81F1-B977EDF6671D}" type="slidenum">
              <a:rPr lang="en-US" smtClean="0"/>
              <a:t>‹#›</a:t>
            </a:fld>
            <a:endParaRPr lang="en-US"/>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187816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0C042C-F95B-474C-A2B4-4875BB4253F0}"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4554D-A672-4CB7-81F1-B977EDF6671D}" type="slidenum">
              <a:rPr lang="en-US" smtClean="0"/>
              <a:t>‹#›</a:t>
            </a:fld>
            <a:endParaRPr lang="en-US"/>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411333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C042C-F95B-474C-A2B4-4875BB4253F0}"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516955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14434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54464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1826063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642083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20473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507611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799854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997892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4208974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F0C042C-F95B-474C-A2B4-4875BB4253F0}"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6989791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F0C042C-F95B-474C-A2B4-4875BB4253F0}"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1472557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C042C-F95B-474C-A2B4-4875BB4253F0}"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107485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1329427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576155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16212993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1229230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16167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5832419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11106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21889520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19598619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C042C-F95B-474C-A2B4-4875BB4253F0}"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199381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27854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AF0C042C-F95B-474C-A2B4-4875BB4253F0}"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4554D-A672-4CB7-81F1-B977EDF6671D}" type="slidenum">
              <a:rPr lang="en-US" smtClean="0"/>
              <a:t>‹#›</a:t>
            </a:fld>
            <a:endParaRPr lang="en-US"/>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55484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0C042C-F95B-474C-A2B4-4875BB4253F0}"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4554D-A672-4CB7-81F1-B977EDF6671D}" type="slidenum">
              <a:rPr lang="en-US" smtClean="0"/>
              <a:t>‹#›</a:t>
            </a:fld>
            <a:endParaRPr lang="en-US"/>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2348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C042C-F95B-474C-A2B4-4875BB4253F0}"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58588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36632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F0C042C-F95B-474C-A2B4-4875BB4253F0}"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4554D-A672-4CB7-81F1-B977EDF6671D}" type="slidenum">
              <a:rPr lang="en-US" smtClean="0"/>
              <a:t>‹#›</a:t>
            </a:fld>
            <a:endParaRPr lang="en-US"/>
          </a:p>
        </p:txBody>
      </p:sp>
    </p:spTree>
    <p:extLst>
      <p:ext uri="{BB962C8B-B14F-4D97-AF65-F5344CB8AC3E}">
        <p14:creationId xmlns:p14="http://schemas.microsoft.com/office/powerpoint/2010/main" val="369499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F0C042C-F95B-474C-A2B4-4875BB4253F0}" type="datetimeFigureOut">
              <a:rPr lang="en-US" smtClean="0"/>
              <a:t>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D84554D-A672-4CB7-81F1-B977EDF6671D}" type="slidenum">
              <a:rPr lang="en-US" smtClean="0"/>
              <a:t>‹#›</a:t>
            </a:fld>
            <a:endParaRPr lang="en-US"/>
          </a:p>
        </p:txBody>
      </p:sp>
    </p:spTree>
    <p:extLst>
      <p:ext uri="{BB962C8B-B14F-4D97-AF65-F5344CB8AC3E}">
        <p14:creationId xmlns:p14="http://schemas.microsoft.com/office/powerpoint/2010/main" val="5528786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F0C042C-F95B-474C-A2B4-4875BB4253F0}" type="datetimeFigureOut">
              <a:rPr lang="en-US" smtClean="0"/>
              <a:t>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D84554D-A672-4CB7-81F1-B977EDF6671D}" type="slidenum">
              <a:rPr lang="en-US" smtClean="0"/>
              <a:t>‹#›</a:t>
            </a:fld>
            <a:endParaRPr lang="en-US"/>
          </a:p>
        </p:txBody>
      </p:sp>
    </p:spTree>
    <p:extLst>
      <p:ext uri="{BB962C8B-B14F-4D97-AF65-F5344CB8AC3E}">
        <p14:creationId xmlns:p14="http://schemas.microsoft.com/office/powerpoint/2010/main" val="149085949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0C042C-F95B-474C-A2B4-4875BB4253F0}" type="datetimeFigureOut">
              <a:rPr lang="en-US" smtClean="0"/>
              <a:t>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84554D-A672-4CB7-81F1-B977EDF6671D}" type="slidenum">
              <a:rPr lang="en-US" smtClean="0"/>
              <a:t>‹#›</a:t>
            </a:fld>
            <a:endParaRPr lang="en-US"/>
          </a:p>
        </p:txBody>
      </p:sp>
    </p:spTree>
    <p:extLst>
      <p:ext uri="{BB962C8B-B14F-4D97-AF65-F5344CB8AC3E}">
        <p14:creationId xmlns:p14="http://schemas.microsoft.com/office/powerpoint/2010/main" val="553786849"/>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_Toc409952099"/><Relationship Id="rId2" Type="http://schemas.openxmlformats.org/officeDocument/2006/relationships/hyperlink" Target="#_Toc409952098"/><Relationship Id="rId1" Type="http://schemas.openxmlformats.org/officeDocument/2006/relationships/slideLayout" Target="../slideLayouts/slideLayout24.xml"/><Relationship Id="rId5" Type="http://schemas.openxmlformats.org/officeDocument/2006/relationships/hyperlink" Target="#_Toc409952101"/><Relationship Id="rId4" Type="http://schemas.openxmlformats.org/officeDocument/2006/relationships/hyperlink" Target="#_Toc409952100"/></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4.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4.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a:t>Лекция 3.2.  </a:t>
            </a:r>
            <a:r>
              <a:rPr lang="ru-RU" b="1" dirty="0"/>
              <a:t>Эластичность спроса и предложения</a:t>
            </a:r>
            <a:br>
              <a:rPr lang="en-US" dirty="0"/>
            </a:br>
            <a:endParaRPr lang="en-US" dirty="0"/>
          </a:p>
        </p:txBody>
      </p:sp>
      <p:sp>
        <p:nvSpPr>
          <p:cNvPr id="3" name="Подзаголовок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738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365125"/>
            <a:ext cx="11747500" cy="2098675"/>
          </a:xfrm>
        </p:spPr>
        <p:txBody>
          <a:bodyPr>
            <a:noAutofit/>
          </a:bodyPr>
          <a:lstStyle/>
          <a:p>
            <a:br>
              <a:rPr lang="en-US" sz="3600" b="1" u="sng" dirty="0">
                <a:latin typeface="Times New Roman" panose="02020603050405020304" pitchFamily="18" charset="0"/>
                <a:cs typeface="Times New Roman" panose="02020603050405020304" pitchFamily="18" charset="0"/>
              </a:rPr>
            </a:br>
            <a:br>
              <a:rPr lang="en-US" sz="3600" b="1" u="sng" dirty="0">
                <a:latin typeface="Times New Roman" panose="02020603050405020304" pitchFamily="18" charset="0"/>
                <a:cs typeface="Times New Roman" panose="02020603050405020304" pitchFamily="18" charset="0"/>
              </a:rPr>
            </a:br>
            <a:br>
              <a:rPr lang="en-US" sz="3600" b="1" u="sng" dirty="0">
                <a:latin typeface="Times New Roman" panose="02020603050405020304" pitchFamily="18" charset="0"/>
                <a:cs typeface="Times New Roman" panose="02020603050405020304" pitchFamily="18" charset="0"/>
              </a:rPr>
            </a:br>
            <a:r>
              <a:rPr lang="ru-RU" sz="3600" b="1" u="sng" dirty="0">
                <a:latin typeface="Times New Roman" panose="02020603050405020304" pitchFamily="18" charset="0"/>
                <a:cs typeface="Times New Roman" panose="02020603050405020304" pitchFamily="18" charset="0"/>
              </a:rPr>
              <a:t>Метод</a:t>
            </a:r>
            <a:r>
              <a:rPr lang="en-US" sz="3600" b="1" u="sng" dirty="0">
                <a:latin typeface="Times New Roman" panose="02020603050405020304" pitchFamily="18" charset="0"/>
                <a:cs typeface="Times New Roman" panose="02020603050405020304" pitchFamily="18" charset="0"/>
              </a:rPr>
              <a:t> </a:t>
            </a:r>
            <a:r>
              <a:rPr lang="ru-RU" sz="3600" b="1" u="sng" dirty="0">
                <a:latin typeface="Times New Roman" panose="02020603050405020304" pitchFamily="18" charset="0"/>
                <a:cs typeface="Times New Roman" panose="02020603050405020304" pitchFamily="18" charset="0"/>
              </a:rPr>
              <a:t> точечной эластичности</a:t>
            </a:r>
            <a:r>
              <a:rPr lang="ru-RU" sz="3600" b="1" dirty="0">
                <a:latin typeface="Times New Roman" panose="02020603050405020304" pitchFamily="18" charset="0"/>
                <a:cs typeface="Times New Roman" panose="02020603050405020304" pitchFamily="18" charset="0"/>
              </a:rPr>
              <a:t> </a:t>
            </a:r>
            <a:r>
              <a:rPr lang="ru-RU" sz="3600" dirty="0">
                <a:latin typeface="Times New Roman" panose="02020603050405020304" pitchFamily="18" charset="0"/>
                <a:cs typeface="Times New Roman" panose="02020603050405020304" pitchFamily="18" charset="0"/>
              </a:rPr>
              <a:t>используется при оценке эластичности в точке при небольших изменениях цены, например, в окрестностях равновесной цены. При этом применяется формула точечной эластичности:</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302336" y="19403122"/>
            <a:ext cx="9006667" cy="11061105"/>
          </a:xfrm>
        </p:spPr>
        <p:txBody>
          <a:bodyPr/>
          <a:lstStyle/>
          <a:p>
            <a:endParaRPr lang="en-US" dirty="0"/>
          </a:p>
        </p:txBody>
      </p:sp>
      <p:sp>
        <p:nvSpPr>
          <p:cNvPr id="4" name="Rectangle 2"/>
          <p:cNvSpPr>
            <a:spLocks noChangeArrowheads="1"/>
          </p:cNvSpPr>
          <p:nvPr/>
        </p:nvSpPr>
        <p:spPr bwMode="auto">
          <a:xfrm>
            <a:off x="1697550" y="-313"/>
            <a:ext cx="10442513" cy="4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Объект 4"/>
          <p:cNvGraphicFramePr>
            <a:graphicFrameLocks noChangeAspect="1"/>
          </p:cNvGraphicFramePr>
          <p:nvPr>
            <p:extLst>
              <p:ext uri="{D42A27DB-BD31-4B8C-83A1-F6EECF244321}">
                <p14:modId xmlns:p14="http://schemas.microsoft.com/office/powerpoint/2010/main" val="3255995082"/>
              </p:ext>
            </p:extLst>
          </p:nvPr>
        </p:nvGraphicFramePr>
        <p:xfrm>
          <a:off x="584615" y="4619297"/>
          <a:ext cx="4933315" cy="1576551"/>
        </p:xfrm>
        <a:graphic>
          <a:graphicData uri="http://schemas.openxmlformats.org/presentationml/2006/ole">
            <mc:AlternateContent xmlns:mc="http://schemas.openxmlformats.org/markup-compatibility/2006">
              <mc:Choice xmlns:v="urn:schemas-microsoft-com:vml" Requires="v">
                <p:oleObj spid="_x0000_s4131" name="Уравнение" r:id="rId3" imgW="1257300" imgH="431800" progId="Equation.3">
                  <p:embed/>
                </p:oleObj>
              </mc:Choice>
              <mc:Fallback>
                <p:oleObj name="Уравнение" r:id="rId3" imgW="12573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15" y="4619297"/>
                        <a:ext cx="4933315" cy="1576551"/>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Рисунок 7"/>
          <p:cNvPicPr>
            <a:picLocks noChangeAspect="1"/>
          </p:cNvPicPr>
          <p:nvPr/>
        </p:nvPicPr>
        <p:blipFill>
          <a:blip r:embed="rId5"/>
          <a:stretch>
            <a:fillRect/>
          </a:stretch>
        </p:blipFill>
        <p:spPr>
          <a:xfrm>
            <a:off x="6400800" y="4619297"/>
            <a:ext cx="4137285" cy="1273502"/>
          </a:xfrm>
          <a:prstGeom prst="rect">
            <a:avLst/>
          </a:prstGeom>
        </p:spPr>
      </p:pic>
    </p:spTree>
    <p:extLst>
      <p:ext uri="{BB962C8B-B14F-4D97-AF65-F5344CB8AC3E}">
        <p14:creationId xmlns:p14="http://schemas.microsoft.com/office/powerpoint/2010/main" val="389273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a:xfrm>
            <a:off x="4882952" y="20872991"/>
            <a:ext cx="28632592" cy="17624287"/>
          </a:xfrm>
        </p:spPr>
        <p:txBody>
          <a:bodyPr/>
          <a:lstStyle/>
          <a:p>
            <a:endParaRPr lang="en-US" dirty="0"/>
          </a:p>
        </p:txBody>
      </p:sp>
      <p:sp>
        <p:nvSpPr>
          <p:cNvPr id="4" name="Rectangle 2"/>
          <p:cNvSpPr>
            <a:spLocks noChangeArrowheads="1"/>
          </p:cNvSpPr>
          <p:nvPr/>
        </p:nvSpPr>
        <p:spPr bwMode="auto">
          <a:xfrm>
            <a:off x="4689567" y="-1"/>
            <a:ext cx="331972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Объект 4"/>
          <p:cNvGraphicFramePr>
            <a:graphicFrameLocks noChangeAspect="1"/>
          </p:cNvGraphicFramePr>
          <p:nvPr>
            <p:extLst>
              <p:ext uri="{D42A27DB-BD31-4B8C-83A1-F6EECF244321}">
                <p14:modId xmlns:p14="http://schemas.microsoft.com/office/powerpoint/2010/main" val="2195669435"/>
              </p:ext>
            </p:extLst>
          </p:nvPr>
        </p:nvGraphicFramePr>
        <p:xfrm>
          <a:off x="965200" y="2209800"/>
          <a:ext cx="6832600" cy="2044700"/>
        </p:xfrm>
        <a:graphic>
          <a:graphicData uri="http://schemas.openxmlformats.org/presentationml/2006/ole">
            <mc:AlternateContent xmlns:mc="http://schemas.openxmlformats.org/markup-compatibility/2006">
              <mc:Choice xmlns:v="urn:schemas-microsoft-com:vml" Requires="v">
                <p:oleObj spid="_x0000_s5152" name="Уравнение" r:id="rId3" imgW="1270000" imgH="419100" progId="Equation.3">
                  <p:embed/>
                </p:oleObj>
              </mc:Choice>
              <mc:Fallback>
                <p:oleObj name="Уравнение" r:id="rId3" imgW="1270000" imgH="419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2209800"/>
                        <a:ext cx="6832600" cy="2044700"/>
                      </a:xfrm>
                      <a:prstGeom prst="rect">
                        <a:avLst/>
                      </a:prstGeom>
                      <a:noFill/>
                    </p:spPr>
                  </p:pic>
                </p:oleObj>
              </mc:Fallback>
            </mc:AlternateContent>
          </a:graphicData>
        </a:graphic>
      </p:graphicFrame>
    </p:spTree>
    <p:extLst>
      <p:ext uri="{BB962C8B-B14F-4D97-AF65-F5344CB8AC3E}">
        <p14:creationId xmlns:p14="http://schemas.microsoft.com/office/powerpoint/2010/main" val="331585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444875"/>
          </a:xfrm>
        </p:spPr>
        <p:txBody>
          <a:bodyPr>
            <a:noAutofit/>
          </a:bodyPr>
          <a:lstStyle/>
          <a:p>
            <a:pPr algn="just"/>
            <a:r>
              <a:rPr lang="ru-RU" sz="2800" dirty="0">
                <a:latin typeface="Times New Roman" panose="02020603050405020304" pitchFamily="18" charset="0"/>
                <a:cs typeface="Times New Roman" panose="02020603050405020304" pitchFamily="18" charset="0"/>
              </a:rPr>
              <a:t>Графически точечная эластичность определяется путём проведения касательной к кривой спроса (предложения). </a:t>
            </a:r>
            <a:br>
              <a:rPr lang="en-US"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Так, наклон кривой спроса определяется значением тангенса угла касательной с осью Х. </a:t>
            </a:r>
            <a:br>
              <a:rPr lang="en-US"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Значение коэффициента точечной эластичности спроса по цене будет обратно пропорционально тангенсу угла наклона. Если кривая спроса задана линейной функцией, например </a:t>
            </a:r>
            <a:r>
              <a:rPr lang="en-US" sz="2800" dirty="0">
                <a:latin typeface="Times New Roman" panose="02020603050405020304" pitchFamily="18" charset="0"/>
                <a:cs typeface="Times New Roman" panose="02020603050405020304" pitchFamily="18" charset="0"/>
              </a:rPr>
              <a:t>Q</a:t>
            </a:r>
            <a:r>
              <a:rPr lang="en-US" sz="2800" baseline="-25000" dirty="0">
                <a:latin typeface="Times New Roman" panose="02020603050405020304" pitchFamily="18" charset="0"/>
                <a:cs typeface="Times New Roman" panose="02020603050405020304" pitchFamily="18" charset="0"/>
              </a:rPr>
              <a:t>D </a:t>
            </a:r>
            <a:r>
              <a:rPr lang="en-US" sz="2800" baseline="-25000" dirty="0" err="1">
                <a:latin typeface="Times New Roman" panose="02020603050405020304" pitchFamily="18" charset="0"/>
                <a:cs typeface="Times New Roman" panose="02020603050405020304" pitchFamily="18" charset="0"/>
              </a:rPr>
              <a:t>i</a:t>
            </a:r>
            <a:r>
              <a:rPr lang="ru-RU"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a</a:t>
            </a:r>
            <a:r>
              <a:rPr lang="en-US" sz="2800" baseline="-25000" dirty="0" err="1">
                <a:latin typeface="Times New Roman" panose="02020603050405020304" pitchFamily="18" charset="0"/>
                <a:cs typeface="Times New Roman" panose="02020603050405020304" pitchFamily="18" charset="0"/>
              </a:rPr>
              <a:t>i</a:t>
            </a:r>
            <a:r>
              <a:rPr lang="ru-RU"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bP</a:t>
            </a:r>
            <a:r>
              <a:rPr lang="en-US" sz="2800" baseline="-25000" dirty="0" err="1">
                <a:latin typeface="Times New Roman" panose="02020603050405020304" pitchFamily="18" charset="0"/>
                <a:cs typeface="Times New Roman" panose="02020603050405020304" pitchFamily="18" charset="0"/>
              </a:rPr>
              <a:t>i</a:t>
            </a:r>
            <a:r>
              <a:rPr lang="ru-RU" sz="2800" dirty="0">
                <a:latin typeface="Times New Roman" panose="02020603050405020304" pitchFamily="18" charset="0"/>
                <a:cs typeface="Times New Roman" panose="02020603050405020304" pitchFamily="18" charset="0"/>
              </a:rPr>
              <a:t>, то её наклон будет равен </a:t>
            </a:r>
            <a:r>
              <a:rPr lang="en-US" sz="2800" dirty="0" err="1">
                <a:latin typeface="Times New Roman" panose="02020603050405020304" pitchFamily="18" charset="0"/>
                <a:cs typeface="Times New Roman" panose="02020603050405020304" pitchFamily="18" charset="0"/>
              </a:rPr>
              <a:t>dQ</a:t>
            </a:r>
            <a:r>
              <a:rPr lang="en-US" sz="2800" baseline="-25000" dirty="0" err="1">
                <a:latin typeface="Times New Roman" panose="02020603050405020304" pitchFamily="18" charset="0"/>
                <a:cs typeface="Times New Roman" panose="02020603050405020304" pitchFamily="18" charset="0"/>
              </a:rPr>
              <a:t>i</a:t>
            </a:r>
            <a:r>
              <a:rPr lang="ru-RU"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dP</a:t>
            </a:r>
            <a:r>
              <a:rPr lang="en-US" sz="2800" baseline="-25000" dirty="0" err="1">
                <a:latin typeface="Times New Roman" panose="02020603050405020304" pitchFamily="18" charset="0"/>
                <a:cs typeface="Times New Roman" panose="02020603050405020304" pitchFamily="18" charset="0"/>
              </a:rPr>
              <a:t>i</a:t>
            </a:r>
            <a:r>
              <a:rPr lang="ru-RU" sz="28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b</a:t>
            </a:r>
            <a:r>
              <a:rPr lang="ru-RU" sz="2800" dirty="0">
                <a:latin typeface="Times New Roman" panose="02020603050405020304" pitchFamily="18" charset="0"/>
                <a:cs typeface="Times New Roman" panose="02020603050405020304" pitchFamily="18" charset="0"/>
              </a:rPr>
              <a:t>, тогда:</a:t>
            </a:r>
            <a:br>
              <a:rPr lang="en-US" sz="2800" dirty="0"/>
            </a:br>
            <a:endParaRPr lang="en-US" sz="2800" dirty="0"/>
          </a:p>
        </p:txBody>
      </p:sp>
      <p:sp>
        <p:nvSpPr>
          <p:cNvPr id="3" name="Объект 2"/>
          <p:cNvSpPr>
            <a:spLocks noGrp="1"/>
          </p:cNvSpPr>
          <p:nvPr>
            <p:ph idx="1"/>
          </p:nvPr>
        </p:nvSpPr>
        <p:spPr>
          <a:xfrm>
            <a:off x="21334119" y="29933826"/>
            <a:ext cx="43611799" cy="20174378"/>
          </a:xfrm>
        </p:spPr>
        <p:txBody>
          <a:bodyPr/>
          <a:lstStyle/>
          <a:p>
            <a:r>
              <a:rPr lang="ru-RU" dirty="0"/>
              <a:t>Графически точечная эластичность определяется путём проведения касательной к кривой спроса (предложения). Так, наклон кривой спроса определяется значением тангенса угла касательной с осью Х. Значение коэффициента точечной эластичности спроса по цене будет обратно пропорционально тангенсу угла наклона. Если кривая спроса задана линейной функцией, например </a:t>
            </a:r>
            <a:r>
              <a:rPr lang="en-US" dirty="0"/>
              <a:t>Q</a:t>
            </a:r>
            <a:r>
              <a:rPr lang="en-US" baseline="-25000" dirty="0"/>
              <a:t>D </a:t>
            </a:r>
            <a:r>
              <a:rPr lang="en-US" baseline="-25000" dirty="0" err="1"/>
              <a:t>i</a:t>
            </a:r>
            <a:r>
              <a:rPr lang="ru-RU" dirty="0"/>
              <a:t> = </a:t>
            </a:r>
            <a:r>
              <a:rPr lang="en-US" dirty="0" err="1"/>
              <a:t>a</a:t>
            </a:r>
            <a:r>
              <a:rPr lang="en-US" baseline="-25000" dirty="0" err="1"/>
              <a:t>i</a:t>
            </a:r>
            <a:r>
              <a:rPr lang="ru-RU" dirty="0"/>
              <a:t> – </a:t>
            </a:r>
            <a:r>
              <a:rPr lang="en-US" dirty="0" err="1"/>
              <a:t>bP</a:t>
            </a:r>
            <a:r>
              <a:rPr lang="en-US" baseline="-25000" dirty="0" err="1"/>
              <a:t>i</a:t>
            </a:r>
            <a:r>
              <a:rPr lang="ru-RU" dirty="0"/>
              <a:t>, то её наклон будет равен </a:t>
            </a:r>
            <a:r>
              <a:rPr lang="en-US" dirty="0" err="1"/>
              <a:t>dQ</a:t>
            </a:r>
            <a:r>
              <a:rPr lang="en-US" baseline="-25000" dirty="0" err="1"/>
              <a:t>i</a:t>
            </a:r>
            <a:r>
              <a:rPr lang="ru-RU" dirty="0"/>
              <a:t> / </a:t>
            </a:r>
            <a:r>
              <a:rPr lang="en-US" dirty="0" err="1"/>
              <a:t>dP</a:t>
            </a:r>
            <a:r>
              <a:rPr lang="en-US" baseline="-25000" dirty="0" err="1"/>
              <a:t>i</a:t>
            </a:r>
            <a:r>
              <a:rPr lang="ru-RU" dirty="0"/>
              <a:t> = -</a:t>
            </a:r>
            <a:r>
              <a:rPr lang="en-US" dirty="0"/>
              <a:t>b</a:t>
            </a:r>
            <a:r>
              <a:rPr lang="ru-RU" dirty="0"/>
              <a:t>, тогда:</a:t>
            </a:r>
            <a:endParaRPr lang="en-US" dirty="0"/>
          </a:p>
          <a:p>
            <a:endParaRPr lang="en-US" dirty="0"/>
          </a:p>
        </p:txBody>
      </p:sp>
      <p:sp>
        <p:nvSpPr>
          <p:cNvPr id="6" name="Rectangle 4"/>
          <p:cNvSpPr>
            <a:spLocks noChangeArrowheads="1"/>
          </p:cNvSpPr>
          <p:nvPr/>
        </p:nvSpPr>
        <p:spPr bwMode="auto">
          <a:xfrm>
            <a:off x="23836272" y="365125"/>
            <a:ext cx="505644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Объект 6"/>
          <p:cNvGraphicFramePr>
            <a:graphicFrameLocks noChangeAspect="1"/>
          </p:cNvGraphicFramePr>
          <p:nvPr>
            <p:extLst>
              <p:ext uri="{D42A27DB-BD31-4B8C-83A1-F6EECF244321}">
                <p14:modId xmlns:p14="http://schemas.microsoft.com/office/powerpoint/2010/main" val="3903718795"/>
              </p:ext>
            </p:extLst>
          </p:nvPr>
        </p:nvGraphicFramePr>
        <p:xfrm>
          <a:off x="2019300" y="3705226"/>
          <a:ext cx="5154584" cy="2428874"/>
        </p:xfrm>
        <a:graphic>
          <a:graphicData uri="http://schemas.openxmlformats.org/presentationml/2006/ole">
            <mc:AlternateContent xmlns:mc="http://schemas.openxmlformats.org/markup-compatibility/2006">
              <mc:Choice xmlns:v="urn:schemas-microsoft-com:vml" Requires="v">
                <p:oleObj spid="_x0000_s6178" name="Уравнение" r:id="rId3" imgW="634725" imgH="431613" progId="Equation.3">
                  <p:embed/>
                </p:oleObj>
              </mc:Choice>
              <mc:Fallback>
                <p:oleObj name="Уравнение" r:id="rId3" imgW="634725"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3705226"/>
                        <a:ext cx="5154584" cy="2428874"/>
                      </a:xfrm>
                      <a:prstGeom prst="rect">
                        <a:avLst/>
                      </a:prstGeom>
                      <a:noFill/>
                    </p:spPr>
                  </p:pic>
                </p:oleObj>
              </mc:Fallback>
            </mc:AlternateContent>
          </a:graphicData>
        </a:graphic>
      </p:graphicFrame>
    </p:spTree>
    <p:extLst>
      <p:ext uri="{BB962C8B-B14F-4D97-AF65-F5344CB8AC3E}">
        <p14:creationId xmlns:p14="http://schemas.microsoft.com/office/powerpoint/2010/main" val="409098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800" b="1" dirty="0"/>
              <a:t>Рассмотренная формула также означает, что коэффициент эластичности будет различным в разных точках кривой спроса (или предложения), несмотря на один и тот же наклон (см. рис. 5.1.1).</a:t>
            </a:r>
            <a:br>
              <a:rPr lang="en-US" sz="2800" b="1" dirty="0"/>
            </a:br>
            <a:endParaRPr lang="en-US" sz="2800" b="1" dirty="0"/>
          </a:p>
        </p:txBody>
      </p:sp>
      <p:pic>
        <p:nvPicPr>
          <p:cNvPr id="4" name="Объект 3"/>
          <p:cNvPicPr>
            <a:picLocks noGrp="1"/>
          </p:cNvPicPr>
          <p:nvPr>
            <p:ph idx="1"/>
          </p:nvPr>
        </p:nvPicPr>
        <p:blipFill>
          <a:blip r:embed="rId2" cstate="print"/>
          <a:stretch>
            <a:fillRect/>
          </a:stretch>
        </p:blipFill>
        <p:spPr bwMode="auto">
          <a:xfrm>
            <a:off x="2550121" y="2160588"/>
            <a:ext cx="4851796" cy="3881437"/>
          </a:xfrm>
          <a:prstGeom prst="rect">
            <a:avLst/>
          </a:prstGeom>
          <a:noFill/>
          <a:ln w="9525">
            <a:noFill/>
            <a:miter lim="800000"/>
            <a:headEnd/>
            <a:tailEnd/>
          </a:ln>
        </p:spPr>
      </p:pic>
    </p:spTree>
    <p:extLst>
      <p:ext uri="{BB962C8B-B14F-4D97-AF65-F5344CB8AC3E}">
        <p14:creationId xmlns:p14="http://schemas.microsoft.com/office/powerpoint/2010/main" val="199670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25793"/>
          </a:xfrm>
        </p:spPr>
        <p:txBody>
          <a:bodyPr/>
          <a:lstStyle/>
          <a:p>
            <a:r>
              <a:rPr lang="ru-RU" b="1" u="sng" dirty="0"/>
              <a:t>Метод дуговой эластичности</a:t>
            </a:r>
            <a:endParaRPr lang="en-US" dirty="0"/>
          </a:p>
        </p:txBody>
      </p:sp>
      <p:sp>
        <p:nvSpPr>
          <p:cNvPr id="3" name="Объект 2"/>
          <p:cNvSpPr>
            <a:spLocks noGrp="1"/>
          </p:cNvSpPr>
          <p:nvPr>
            <p:ph idx="1"/>
          </p:nvPr>
        </p:nvSpPr>
        <p:spPr>
          <a:xfrm>
            <a:off x="394138" y="1416424"/>
            <a:ext cx="10959662" cy="4760539"/>
          </a:xfrm>
        </p:spPr>
        <p:txBody>
          <a:bodyPr>
            <a:normAutofit/>
          </a:bodyPr>
          <a:lstStyle/>
          <a:p>
            <a:pPr algn="just"/>
            <a:r>
              <a:rPr lang="ru-RU" sz="2800" b="1" u="sng" dirty="0">
                <a:latin typeface="Times New Roman" panose="02020603050405020304" pitchFamily="18" charset="0"/>
                <a:cs typeface="Times New Roman" panose="02020603050405020304" pitchFamily="18" charset="0"/>
              </a:rPr>
              <a:t>Метод дуговой эластичности</a:t>
            </a:r>
            <a:r>
              <a:rPr lang="ru-RU" sz="2800" dirty="0">
                <a:latin typeface="Times New Roman" panose="02020603050405020304" pitchFamily="18" charset="0"/>
                <a:cs typeface="Times New Roman" panose="02020603050405020304" pitchFamily="18" charset="0"/>
              </a:rPr>
              <a:t> применяется, когда изменения цены довольно значительны, а практические наблюдения не позволяют выявить функциональную зависимость между интересующими показателями. </a:t>
            </a:r>
            <a:endParaRPr lang="en-US" sz="2800" dirty="0">
              <a:latin typeface="Times New Roman" panose="02020603050405020304" pitchFamily="18" charset="0"/>
              <a:cs typeface="Times New Roman" panose="02020603050405020304" pitchFamily="18" charset="0"/>
            </a:endParaRPr>
          </a:p>
          <a:p>
            <a:pPr algn="just"/>
            <a:r>
              <a:rPr lang="ru-RU" sz="2800" dirty="0">
                <a:latin typeface="Times New Roman" panose="02020603050405020304" pitchFamily="18" charset="0"/>
                <a:cs typeface="Times New Roman" panose="02020603050405020304" pitchFamily="18" charset="0"/>
              </a:rPr>
              <a:t>Дуговая эластичность показывает чувствительность спроса или предложения к изменению какого-либо фактора, например, цены в некотором диапазоне: от значения Р</a:t>
            </a:r>
            <a:r>
              <a:rPr lang="ru-RU" sz="2800" baseline="-25000" dirty="0">
                <a:latin typeface="Times New Roman" panose="02020603050405020304" pitchFamily="18" charset="0"/>
                <a:cs typeface="Times New Roman" panose="02020603050405020304" pitchFamily="18" charset="0"/>
              </a:rPr>
              <a:t>1</a:t>
            </a:r>
            <a:r>
              <a:rPr lang="ru-RU" sz="2800" dirty="0">
                <a:latin typeface="Times New Roman" panose="02020603050405020304" pitchFamily="18" charset="0"/>
                <a:cs typeface="Times New Roman" panose="02020603050405020304" pitchFamily="18" charset="0"/>
              </a:rPr>
              <a:t> до значения Р</a:t>
            </a:r>
            <a:r>
              <a:rPr lang="ru-RU" sz="2800" baseline="-25000" dirty="0">
                <a:latin typeface="Times New Roman" panose="02020603050405020304" pitchFamily="18" charset="0"/>
                <a:cs typeface="Times New Roman" panose="02020603050405020304" pitchFamily="18" charset="0"/>
              </a:rPr>
              <a:t>2</a:t>
            </a:r>
            <a:r>
              <a:rPr lang="ru-RU" sz="2800" dirty="0">
                <a:latin typeface="Times New Roman" panose="02020603050405020304" pitchFamily="18" charset="0"/>
                <a:cs typeface="Times New Roman" panose="02020603050405020304" pitchFamily="18" charset="0"/>
              </a:rPr>
              <a:t>. В этом случае оценивается эластичность между двумя точками на кривой спроса или кривой предложения (см. рис. 5.1.2).</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266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800" dirty="0"/>
              <a:t>В расчётах обычно используют средние значения цены и количества товаров: </a:t>
            </a:r>
            <a:br>
              <a:rPr lang="en-US" sz="2800" dirty="0"/>
            </a:br>
            <a:endParaRPr lang="en-US" sz="2800" dirty="0"/>
          </a:p>
        </p:txBody>
      </p:sp>
      <p:pic>
        <p:nvPicPr>
          <p:cNvPr id="6" name="Объект 5"/>
          <p:cNvPicPr>
            <a:picLocks noGrp="1" noChangeAspect="1"/>
          </p:cNvPicPr>
          <p:nvPr>
            <p:ph idx="1"/>
          </p:nvPr>
        </p:nvPicPr>
        <p:blipFill>
          <a:blip r:embed="rId2"/>
          <a:stretch>
            <a:fillRect/>
          </a:stretch>
        </p:blipFill>
        <p:spPr>
          <a:xfrm>
            <a:off x="1595718" y="2055813"/>
            <a:ext cx="5271711" cy="1487487"/>
          </a:xfrm>
          <a:prstGeom prst="rect">
            <a:avLst/>
          </a:prstGeom>
        </p:spPr>
      </p:pic>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Рисунок 6"/>
          <p:cNvPicPr>
            <a:picLocks noChangeAspect="1"/>
          </p:cNvPicPr>
          <p:nvPr/>
        </p:nvPicPr>
        <p:blipFill>
          <a:blip r:embed="rId3"/>
          <a:stretch>
            <a:fillRect/>
          </a:stretch>
        </p:blipFill>
        <p:spPr>
          <a:xfrm>
            <a:off x="4127500" y="3908424"/>
            <a:ext cx="7226300" cy="1882775"/>
          </a:xfrm>
          <a:prstGeom prst="rect">
            <a:avLst/>
          </a:prstGeom>
        </p:spPr>
      </p:pic>
    </p:spTree>
    <p:extLst>
      <p:ext uri="{BB962C8B-B14F-4D97-AF65-F5344CB8AC3E}">
        <p14:creationId xmlns:p14="http://schemas.microsoft.com/office/powerpoint/2010/main" val="210853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cstate="print"/>
          <a:stretch>
            <a:fillRect/>
          </a:stretch>
        </p:blipFill>
        <p:spPr bwMode="auto">
          <a:xfrm>
            <a:off x="878541" y="584200"/>
            <a:ext cx="9735671" cy="6031753"/>
          </a:xfrm>
          <a:prstGeom prst="rect">
            <a:avLst/>
          </a:prstGeom>
          <a:noFill/>
          <a:ln w="9525">
            <a:noFill/>
            <a:miter lim="800000"/>
            <a:headEnd/>
            <a:tailEnd/>
          </a:ln>
        </p:spPr>
      </p:pic>
    </p:spTree>
    <p:extLst>
      <p:ext uri="{BB962C8B-B14F-4D97-AF65-F5344CB8AC3E}">
        <p14:creationId xmlns:p14="http://schemas.microsoft.com/office/powerpoint/2010/main" val="410313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 Эластичность спроса по цене</a:t>
            </a:r>
            <a:br>
              <a:rPr lang="en-US" b="1" dirty="0"/>
            </a:br>
            <a:endParaRPr lang="en-US" dirty="0"/>
          </a:p>
        </p:txBody>
      </p:sp>
      <p:sp>
        <p:nvSpPr>
          <p:cNvPr id="3" name="Объект 2"/>
          <p:cNvSpPr>
            <a:spLocks noGrp="1"/>
          </p:cNvSpPr>
          <p:nvPr>
            <p:ph idx="1"/>
          </p:nvPr>
        </p:nvSpPr>
        <p:spPr>
          <a:xfrm>
            <a:off x="677334" y="1481959"/>
            <a:ext cx="9712142" cy="4559403"/>
          </a:xfrm>
        </p:spPr>
        <p:txBody>
          <a:bodyPr>
            <a:normAutofit fontScale="92500"/>
          </a:bodyPr>
          <a:lstStyle/>
          <a:p>
            <a:r>
              <a:rPr lang="ru-RU" sz="3600" dirty="0">
                <a:latin typeface="Times New Roman" panose="02020603050405020304" pitchFamily="18" charset="0"/>
                <a:cs typeface="Times New Roman" panose="02020603050405020304" pitchFamily="18" charset="0"/>
              </a:rPr>
              <a:t>Эластичность спроса по цене характеризует степень изменения величины спроса в ответ на изменение цен. </a:t>
            </a:r>
            <a:endParaRPr lang="en-US" sz="3600" dirty="0">
              <a:latin typeface="Times New Roman" panose="02020603050405020304" pitchFamily="18" charset="0"/>
              <a:cs typeface="Times New Roman" panose="02020603050405020304" pitchFamily="18" charset="0"/>
            </a:endParaRPr>
          </a:p>
          <a:p>
            <a:r>
              <a:rPr lang="ru-RU" sz="3600" b="1" dirty="0">
                <a:latin typeface="Times New Roman" panose="02020603050405020304" pitchFamily="18" charset="0"/>
                <a:cs typeface="Times New Roman" panose="02020603050405020304" pitchFamily="18" charset="0"/>
              </a:rPr>
              <a:t>Эластичность спроса по цене</a:t>
            </a:r>
            <a:r>
              <a:rPr lang="ru-RU" sz="3600" dirty="0">
                <a:latin typeface="Times New Roman" panose="02020603050405020304" pitchFamily="18" charset="0"/>
                <a:cs typeface="Times New Roman" panose="02020603050405020304" pitchFamily="18" charset="0"/>
              </a:rPr>
              <a:t> – характеристика степени изменения величины спроса в ответ на изменение цены. Количественно она измеряется с помощью коэффициента прямой эластичности спроса по цене.</a:t>
            </a:r>
            <a:r>
              <a:rPr lang="ru-RU" sz="3600" b="1"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85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0045080" y="365125"/>
            <a:ext cx="94406720" cy="5049764"/>
          </a:xfrm>
        </p:spPr>
        <p:txBody>
          <a:bodyPr>
            <a:normAutofit/>
          </a:bodyPr>
          <a:lstStyle/>
          <a:p>
            <a:r>
              <a:rPr lang="ru-RU" sz="3200" b="1" dirty="0"/>
              <a:t>Коэффициент прямой эластичности спроса по цене </a:t>
            </a:r>
            <a:endParaRPr lang="en-US" sz="3200" dirty="0"/>
          </a:p>
        </p:txBody>
      </p:sp>
      <p:sp>
        <p:nvSpPr>
          <p:cNvPr id="3" name="Объект 2"/>
          <p:cNvSpPr>
            <a:spLocks noGrp="1"/>
          </p:cNvSpPr>
          <p:nvPr>
            <p:ph idx="1"/>
          </p:nvPr>
        </p:nvSpPr>
        <p:spPr>
          <a:xfrm>
            <a:off x="677334" y="977463"/>
            <a:ext cx="8596668" cy="5063900"/>
          </a:xfrm>
        </p:spPr>
        <p:txBody>
          <a:bodyPr>
            <a:normAutofit/>
          </a:bodyPr>
          <a:lstStyle/>
          <a:p>
            <a:pPr marL="0" indent="0">
              <a:buNone/>
            </a:pPr>
            <a:r>
              <a:rPr lang="ru-RU" sz="3200" b="1" dirty="0">
                <a:latin typeface="Times New Roman" panose="02020603050405020304" pitchFamily="18" charset="0"/>
                <a:cs typeface="Times New Roman" panose="02020603050405020304" pitchFamily="18" charset="0"/>
              </a:rPr>
              <a:t>Коэффициент прямой эластичности спроса по цене </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показывает, процентное изменение величины спроса на потребительский товар в ответ на однопроцентное изменение цены на него. </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Он может рассчитываться с использованием формул как </a:t>
            </a:r>
            <a:r>
              <a:rPr lang="ru-RU" sz="3200" b="1" dirty="0">
                <a:latin typeface="Times New Roman" panose="02020603050405020304" pitchFamily="18" charset="0"/>
                <a:cs typeface="Times New Roman" panose="02020603050405020304" pitchFamily="18" charset="0"/>
              </a:rPr>
              <a:t>точечной, так и дуговой </a:t>
            </a:r>
            <a:r>
              <a:rPr lang="ru-RU" sz="3200" dirty="0">
                <a:latin typeface="Times New Roman" panose="02020603050405020304" pitchFamily="18" charset="0"/>
                <a:cs typeface="Times New Roman" panose="02020603050405020304" pitchFamily="18" charset="0"/>
              </a:rPr>
              <a:t>эластичности:</a:t>
            </a:r>
            <a:endParaRPr lang="en-US" sz="3200" dirty="0">
              <a:latin typeface="Times New Roman" panose="02020603050405020304" pitchFamily="18" charset="0"/>
              <a:cs typeface="Times New Roman" panose="02020603050405020304" pitchFamily="18" charset="0"/>
            </a:endParaRPr>
          </a:p>
          <a:p>
            <a:endParaRPr lang="en-US" dirty="0"/>
          </a:p>
        </p:txBody>
      </p:sp>
      <p:sp>
        <p:nvSpPr>
          <p:cNvPr id="7" name="Rectangle 5"/>
          <p:cNvSpPr>
            <a:spLocks noChangeArrowheads="1"/>
          </p:cNvSpPr>
          <p:nvPr/>
        </p:nvSpPr>
        <p:spPr bwMode="auto">
          <a:xfrm>
            <a:off x="370094931" y="-115641"/>
            <a:ext cx="1094570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ru-RU"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Объект 7"/>
          <p:cNvGraphicFramePr>
            <a:graphicFrameLocks noChangeAspect="1"/>
          </p:cNvGraphicFramePr>
          <p:nvPr>
            <p:extLst>
              <p:ext uri="{D42A27DB-BD31-4B8C-83A1-F6EECF244321}">
                <p14:modId xmlns:p14="http://schemas.microsoft.com/office/powerpoint/2010/main" val="885131885"/>
              </p:ext>
            </p:extLst>
          </p:nvPr>
        </p:nvGraphicFramePr>
        <p:xfrm>
          <a:off x="9740900" y="0"/>
          <a:ext cx="1498600" cy="1625600"/>
        </p:xfrm>
        <a:graphic>
          <a:graphicData uri="http://schemas.openxmlformats.org/presentationml/2006/ole">
            <mc:AlternateContent xmlns:mc="http://schemas.openxmlformats.org/markup-compatibility/2006">
              <mc:Choice xmlns:v="urn:schemas-microsoft-com:vml" Requires="v">
                <p:oleObj spid="_x0000_s7204" name="Уравнение" r:id="rId3" imgW="203112" imgH="228501" progId="Equation.3">
                  <p:embed/>
                </p:oleObj>
              </mc:Choice>
              <mc:Fallback>
                <p:oleObj name="Уравнение" r:id="rId3" imgW="203112"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0900" y="0"/>
                        <a:ext cx="1498600" cy="1625600"/>
                      </a:xfrm>
                      <a:prstGeom prst="rect">
                        <a:avLst/>
                      </a:prstGeom>
                      <a:noFill/>
                    </p:spPr>
                  </p:pic>
                </p:oleObj>
              </mc:Fallback>
            </mc:AlternateContent>
          </a:graphicData>
        </a:graphic>
      </p:graphicFrame>
      <p:sp>
        <p:nvSpPr>
          <p:cNvPr id="9" name="Rectangle 6"/>
          <p:cNvSpPr>
            <a:spLocks noChangeArrowheads="1"/>
          </p:cNvSpPr>
          <p:nvPr/>
        </p:nvSpPr>
        <p:spPr bwMode="auto">
          <a:xfrm>
            <a:off x="370094931" y="217734"/>
            <a:ext cx="1094570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kumimoji="0" lang="ru-RU" altLang="en-US" sz="12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ru-RU"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112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Кривая эластичного и неэластичного спроса</a:t>
            </a:r>
            <a:endParaRPr lang="en-US" dirty="0"/>
          </a:p>
        </p:txBody>
      </p:sp>
      <p:sp>
        <p:nvSpPr>
          <p:cNvPr id="3" name="Объект 2"/>
          <p:cNvSpPr>
            <a:spLocks noGrp="1"/>
          </p:cNvSpPr>
          <p:nvPr>
            <p:ph idx="1"/>
          </p:nvPr>
        </p:nvSpPr>
        <p:spPr/>
        <p:txBody>
          <a:bodyPr>
            <a:normAutofit fontScale="92500" lnSpcReduction="20000"/>
          </a:bodyPr>
          <a:lstStyle/>
          <a:p>
            <a:r>
              <a:rPr lang="ru-RU" sz="3200" dirty="0">
                <a:latin typeface="Times New Roman" panose="02020603050405020304" pitchFamily="18" charset="0"/>
                <a:cs typeface="Times New Roman" panose="02020603050405020304" pitchFamily="18" charset="0"/>
              </a:rPr>
              <a:t>Графическая интерпретация эластичности показывает, что чем больше коэффициент эластичности, тем более пологой является кривая спроса, а чем он меньше, тем более круто снижается кривая. На рис. </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представлены следующие кривые:</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ru-RU" sz="3200" baseline="-25000" dirty="0">
                <a:latin typeface="Times New Roman" panose="02020603050405020304" pitchFamily="18" charset="0"/>
                <a:cs typeface="Times New Roman" panose="02020603050405020304" pitchFamily="18" charset="0"/>
              </a:rPr>
              <a:t>1</a:t>
            </a:r>
            <a:r>
              <a:rPr lang="ru-RU" sz="3200" dirty="0">
                <a:latin typeface="Times New Roman" panose="02020603050405020304" pitchFamily="18" charset="0"/>
                <a:cs typeface="Times New Roman" panose="02020603050405020304" pitchFamily="18" charset="0"/>
              </a:rPr>
              <a:t> - спрос единичной эластичности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D</a:t>
            </a:r>
            <a:r>
              <a:rPr lang="ru-RU" sz="3200" baseline="-25000" dirty="0">
                <a:latin typeface="Times New Roman" panose="02020603050405020304" pitchFamily="18" charset="0"/>
                <a:cs typeface="Times New Roman" panose="02020603050405020304" pitchFamily="18" charset="0"/>
              </a:rPr>
              <a:t>2</a:t>
            </a:r>
            <a:r>
              <a:rPr lang="ru-RU" sz="3200" dirty="0">
                <a:latin typeface="Times New Roman" panose="02020603050405020304" pitchFamily="18" charset="0"/>
                <a:cs typeface="Times New Roman" panose="02020603050405020304" pitchFamily="18" charset="0"/>
              </a:rPr>
              <a:t> - неэластичный спрос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D</a:t>
            </a:r>
            <a:r>
              <a:rPr lang="ru-RU" sz="3200" baseline="-25000" dirty="0">
                <a:latin typeface="Times New Roman" panose="02020603050405020304" pitchFamily="18" charset="0"/>
                <a:cs typeface="Times New Roman" panose="02020603050405020304" pitchFamily="18" charset="0"/>
              </a:rPr>
              <a:t>3</a:t>
            </a:r>
            <a:r>
              <a:rPr lang="ru-RU" sz="3200" dirty="0">
                <a:latin typeface="Times New Roman" panose="02020603050405020304" pitchFamily="18" charset="0"/>
                <a:cs typeface="Times New Roman" panose="02020603050405020304" pitchFamily="18" charset="0"/>
              </a:rPr>
              <a:t> - эластичный спрос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64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0"/>
            <a:r>
              <a:rPr kumimoji="0" lang="ru-RU" altLang="en-US" b="1" i="0" u="none" strike="noStrike" cap="none" normalizeH="0" baseline="0" dirty="0">
                <a:ln>
                  <a:noFill/>
                </a:ln>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Вопросы:</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US" dirty="0"/>
          </a:p>
        </p:txBody>
      </p:sp>
      <p:sp>
        <p:nvSpPr>
          <p:cNvPr id="4" name="Rectangle 1"/>
          <p:cNvSpPr>
            <a:spLocks noGrp="1" noChangeArrowheads="1"/>
          </p:cNvSpPr>
          <p:nvPr>
            <p:ph idx="1"/>
          </p:nvPr>
        </p:nvSpPr>
        <p:spPr bwMode="auto">
          <a:xfrm>
            <a:off x="838200" y="2354690"/>
            <a:ext cx="980922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6294438" algn="r"/>
              </a:tabLst>
              <a:defRPr>
                <a:solidFill>
                  <a:schemeClr val="tx1"/>
                </a:solidFill>
                <a:latin typeface="Arial" panose="020B0604020202020204" pitchFamily="34" charset="0"/>
              </a:defRPr>
            </a:lvl1pPr>
            <a:lvl2pPr eaLnBrk="0" fontAlgn="base" hangingPunct="0">
              <a:spcBef>
                <a:spcPct val="0"/>
              </a:spcBef>
              <a:spcAft>
                <a:spcPct val="0"/>
              </a:spcAft>
              <a:tabLst>
                <a:tab pos="6294438" algn="r"/>
              </a:tabLst>
              <a:defRPr>
                <a:solidFill>
                  <a:schemeClr val="tx1"/>
                </a:solidFill>
                <a:latin typeface="Arial" panose="020B0604020202020204" pitchFamily="34" charset="0"/>
              </a:defRPr>
            </a:lvl2pPr>
            <a:lvl3pPr eaLnBrk="0" fontAlgn="base" hangingPunct="0">
              <a:spcBef>
                <a:spcPct val="0"/>
              </a:spcBef>
              <a:spcAft>
                <a:spcPct val="0"/>
              </a:spcAft>
              <a:tabLst>
                <a:tab pos="6294438" algn="r"/>
              </a:tabLst>
              <a:defRPr>
                <a:solidFill>
                  <a:schemeClr val="tx1"/>
                </a:solidFill>
                <a:latin typeface="Arial" panose="020B0604020202020204" pitchFamily="34" charset="0"/>
              </a:defRPr>
            </a:lvl3pPr>
            <a:lvl4pPr eaLnBrk="0" fontAlgn="base" hangingPunct="0">
              <a:spcBef>
                <a:spcPct val="0"/>
              </a:spcBef>
              <a:spcAft>
                <a:spcPct val="0"/>
              </a:spcAft>
              <a:tabLst>
                <a:tab pos="6294438" algn="r"/>
              </a:tabLst>
              <a:defRPr>
                <a:solidFill>
                  <a:schemeClr val="tx1"/>
                </a:solidFill>
                <a:latin typeface="Arial" panose="020B0604020202020204" pitchFamily="34" charset="0"/>
              </a:defRPr>
            </a:lvl4pPr>
            <a:lvl5pPr eaLnBrk="0" fontAlgn="base" hangingPunct="0">
              <a:spcBef>
                <a:spcPct val="0"/>
              </a:spcBef>
              <a:spcAft>
                <a:spcPct val="0"/>
              </a:spcAft>
              <a:tabLst>
                <a:tab pos="6294438" algn="r"/>
              </a:tabLst>
              <a:defRPr>
                <a:solidFill>
                  <a:schemeClr val="tx1"/>
                </a:solidFill>
                <a:latin typeface="Arial" panose="020B0604020202020204" pitchFamily="34" charset="0"/>
              </a:defRPr>
            </a:lvl5pPr>
            <a:lvl6pPr eaLnBrk="0" fontAlgn="base" hangingPunct="0">
              <a:spcBef>
                <a:spcPct val="0"/>
              </a:spcBef>
              <a:spcAft>
                <a:spcPct val="0"/>
              </a:spcAft>
              <a:tabLst>
                <a:tab pos="6294438" algn="r"/>
              </a:tabLst>
              <a:defRPr>
                <a:solidFill>
                  <a:schemeClr val="tx1"/>
                </a:solidFill>
                <a:latin typeface="Arial" panose="020B0604020202020204" pitchFamily="34" charset="0"/>
              </a:defRPr>
            </a:lvl6pPr>
            <a:lvl7pPr eaLnBrk="0" fontAlgn="base" hangingPunct="0">
              <a:spcBef>
                <a:spcPct val="0"/>
              </a:spcBef>
              <a:spcAft>
                <a:spcPct val="0"/>
              </a:spcAft>
              <a:tabLst>
                <a:tab pos="6294438" algn="r"/>
              </a:tabLst>
              <a:defRPr>
                <a:solidFill>
                  <a:schemeClr val="tx1"/>
                </a:solidFill>
                <a:latin typeface="Arial" panose="020B0604020202020204" pitchFamily="34" charset="0"/>
              </a:defRPr>
            </a:lvl7pPr>
            <a:lvl8pPr eaLnBrk="0" fontAlgn="base" hangingPunct="0">
              <a:spcBef>
                <a:spcPct val="0"/>
              </a:spcBef>
              <a:spcAft>
                <a:spcPct val="0"/>
              </a:spcAft>
              <a:tabLst>
                <a:tab pos="6294438" algn="r"/>
              </a:tabLst>
              <a:defRPr>
                <a:solidFill>
                  <a:schemeClr val="tx1"/>
                </a:solidFill>
                <a:latin typeface="Arial" panose="020B0604020202020204" pitchFamily="34" charset="0"/>
              </a:defRPr>
            </a:lvl8pPr>
            <a:lvl9pPr eaLnBrk="0" fontAlgn="base" hangingPunct="0">
              <a:spcBef>
                <a:spcPct val="0"/>
              </a:spcBef>
              <a:spcAft>
                <a:spcPct val="0"/>
              </a:spcAft>
              <a:tabLst>
                <a:tab pos="6294438" algn="r"/>
              </a:tabLs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tab pos="6294438" algn="r"/>
              </a:tabLst>
            </a:pPr>
            <a:r>
              <a:rPr lang="en-US" altLang="en-US"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hlinkClick r:id="rId2"/>
              </a:rPr>
              <a:t>1.</a:t>
            </a:r>
            <a:r>
              <a:rPr kumimoji="0" lang="ru-RU" altLang="en-US" sz="4400" b="0" i="0"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 Эластичность и её измерение</a:t>
            </a:r>
            <a:endParaRPr kumimoji="0" lang="en-US" altLang="en-US" sz="4400" b="0" i="0"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6294438" algn="r"/>
              </a:tabLst>
            </a:pPr>
            <a:r>
              <a:rPr kumimoji="0" lang="ru-RU" altLang="en-US" sz="4400" b="0" i="0"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2. Эластичность спроса по цене</a:t>
            </a:r>
            <a:endParaRPr kumimoji="0" lang="en-US" altLang="en-US" sz="4400" b="0" i="0"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6294438" algn="r"/>
              </a:tabLst>
            </a:pPr>
            <a:r>
              <a:rPr kumimoji="0" lang="ru-RU" altLang="en-US" sz="4400" b="0" i="0"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3. Эластичность спроса по доходу</a:t>
            </a:r>
            <a:endParaRPr kumimoji="0" lang="en-US" altLang="en-US" sz="4400" b="0" i="0"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6294438" algn="r"/>
              </a:tabLst>
            </a:pPr>
            <a:r>
              <a:rPr kumimoji="0" lang="ru-RU" altLang="en-US" sz="4400" b="0" i="0"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4. Эластичность предложения по цене</a:t>
            </a:r>
            <a:endParaRPr kumimoji="0" lang="en-US" altLang="en-US" sz="4400" b="0" i="0"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6294438" algn="r"/>
              </a:tabLst>
            </a:pPr>
            <a:endParaRPr kumimoji="0" lang="en-US" altLang="en-US" sz="32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61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Кривая единичного спроса</a:t>
            </a:r>
            <a:r>
              <a:rPr lang="en-US" dirty="0"/>
              <a:t>  D 1</a:t>
            </a:r>
            <a:br>
              <a:rPr lang="ru-RU" dirty="0"/>
            </a:br>
            <a:r>
              <a:rPr lang="ru-RU" dirty="0"/>
              <a:t> </a:t>
            </a:r>
          </a:p>
        </p:txBody>
      </p:sp>
      <p:sp>
        <p:nvSpPr>
          <p:cNvPr id="3" name="Объект 2"/>
          <p:cNvSpPr>
            <a:spLocks noGrp="1"/>
          </p:cNvSpPr>
          <p:nvPr>
            <p:ph idx="1"/>
          </p:nvPr>
        </p:nvSpPr>
        <p:spPr>
          <a:xfrm>
            <a:off x="1981200" y="1506071"/>
            <a:ext cx="7467600" cy="4769223"/>
          </a:xfrm>
        </p:spPr>
        <p:txBody>
          <a:bodyPr/>
          <a:lstStyle/>
          <a:p>
            <a:endParaRPr lang="ru-R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506071"/>
            <a:ext cx="5876926" cy="476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380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Кривая неэластичного спроса </a:t>
            </a:r>
            <a:r>
              <a:rPr lang="en-US" dirty="0"/>
              <a:t> D 2</a:t>
            </a:r>
            <a:endParaRPr lang="ru-RU" dirty="0"/>
          </a:p>
        </p:txBody>
      </p:sp>
      <p:sp>
        <p:nvSpPr>
          <p:cNvPr id="3" name="Объект 2"/>
          <p:cNvSpPr>
            <a:spLocks noGrp="1"/>
          </p:cNvSpPr>
          <p:nvPr>
            <p:ph idx="1"/>
          </p:nvPr>
        </p:nvSpPr>
        <p:spPr>
          <a:xfrm>
            <a:off x="838200" y="1398494"/>
            <a:ext cx="10515600" cy="5459505"/>
          </a:xfrm>
        </p:spPr>
        <p:txBody>
          <a:bodyPr/>
          <a:lstStyle/>
          <a:p>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398495"/>
            <a:ext cx="8361636" cy="545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504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Кривая эластичного спроса</a:t>
            </a:r>
            <a:r>
              <a:rPr lang="en-US" dirty="0"/>
              <a:t> D 3</a:t>
            </a:r>
            <a:endParaRPr lang="ru-RU" dirty="0"/>
          </a:p>
        </p:txBody>
      </p:sp>
      <p:sp>
        <p:nvSpPr>
          <p:cNvPr id="3" name="Объект 2"/>
          <p:cNvSpPr>
            <a:spLocks noGrp="1"/>
          </p:cNvSpPr>
          <p:nvPr>
            <p:ph idx="1"/>
          </p:nvPr>
        </p:nvSpPr>
        <p:spPr/>
        <p:txBody>
          <a:bodyPr/>
          <a:lstStyle/>
          <a:p>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700807"/>
            <a:ext cx="8282136" cy="489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927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806575"/>
          </a:xfrm>
        </p:spPr>
        <p:txBody>
          <a:bodyPr>
            <a:normAutofit fontScale="90000"/>
          </a:bodyPr>
          <a:lstStyle/>
          <a:p>
            <a:r>
              <a:rPr lang="ru-RU" sz="2400" dirty="0"/>
              <a:t>В случае абсолютно эластичного спроса (</a:t>
            </a:r>
            <a:r>
              <a:rPr lang="en-US" sz="2400" dirty="0"/>
              <a:t>D</a:t>
            </a:r>
            <a:r>
              <a:rPr lang="ru-RU" sz="2400" baseline="-25000" dirty="0"/>
              <a:t>5</a:t>
            </a:r>
            <a:r>
              <a:rPr lang="ru-RU" sz="2400" dirty="0"/>
              <a:t>) кривая представляет собой горизонтальную линию - потребители платят одну и ту же цену за товар, невзирая на величину спроса. В случае абсолютно неэластичного спроса (</a:t>
            </a:r>
            <a:r>
              <a:rPr lang="en-US" sz="2400" dirty="0"/>
              <a:t>D</a:t>
            </a:r>
            <a:r>
              <a:rPr lang="ru-RU" sz="2400" baseline="-25000" dirty="0"/>
              <a:t>4</a:t>
            </a:r>
            <a:r>
              <a:rPr lang="ru-RU" sz="2400" dirty="0"/>
              <a:t>) они покупают одно и то же количество товара при любых уровнях цен, то есть изменение цены не вызывает никакого изменения спроса, а кривая вырождается в вертикальную прямую (рис. 5.2.1, б).</a:t>
            </a:r>
            <a:br>
              <a:rPr lang="en-US" sz="2400" dirty="0"/>
            </a:br>
            <a:endParaRPr lang="en-US" sz="2400" dirty="0"/>
          </a:p>
        </p:txBody>
      </p:sp>
      <p:pic>
        <p:nvPicPr>
          <p:cNvPr id="4" name="Объект 3"/>
          <p:cNvPicPr>
            <a:picLocks noGrp="1"/>
          </p:cNvPicPr>
          <p:nvPr>
            <p:ph idx="1"/>
          </p:nvPr>
        </p:nvPicPr>
        <p:blipFill>
          <a:blip r:embed="rId2" cstate="print"/>
          <a:stretch>
            <a:fillRect/>
          </a:stretch>
        </p:blipFill>
        <p:spPr bwMode="auto">
          <a:xfrm>
            <a:off x="1008994" y="2554014"/>
            <a:ext cx="8671034" cy="4130565"/>
          </a:xfrm>
          <a:prstGeom prst="rect">
            <a:avLst/>
          </a:prstGeom>
          <a:noFill/>
          <a:ln w="9525">
            <a:noFill/>
            <a:miter lim="800000"/>
            <a:headEnd/>
            <a:tailEnd/>
          </a:ln>
        </p:spPr>
      </p:pic>
    </p:spTree>
    <p:extLst>
      <p:ext uri="{BB962C8B-B14F-4D97-AF65-F5344CB8AC3E}">
        <p14:creationId xmlns:p14="http://schemas.microsoft.com/office/powerpoint/2010/main" val="501253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82357"/>
          </a:xfrm>
        </p:spPr>
        <p:txBody>
          <a:bodyPr>
            <a:normAutofit fontScale="90000"/>
          </a:bodyPr>
          <a:lstStyle/>
          <a:p>
            <a:r>
              <a:rPr lang="ru-RU" sz="3200" dirty="0"/>
              <a:t>Эластичность спроса по цене зависит от ряда </a:t>
            </a:r>
            <a:r>
              <a:rPr lang="ru-RU" sz="3200" b="1" dirty="0"/>
              <a:t>факторов</a:t>
            </a:r>
            <a:r>
              <a:rPr lang="ru-RU" sz="3200" dirty="0"/>
              <a:t>, к которым относятся</a:t>
            </a:r>
            <a:endParaRPr lang="en-US" sz="3200" dirty="0"/>
          </a:p>
        </p:txBody>
      </p:sp>
      <p:sp>
        <p:nvSpPr>
          <p:cNvPr id="3" name="Объект 2"/>
          <p:cNvSpPr>
            <a:spLocks noGrp="1"/>
          </p:cNvSpPr>
          <p:nvPr>
            <p:ph idx="1"/>
          </p:nvPr>
        </p:nvSpPr>
        <p:spPr>
          <a:xfrm>
            <a:off x="394138" y="1460500"/>
            <a:ext cx="10959662" cy="5118100"/>
          </a:xfrm>
        </p:spPr>
        <p:txBody>
          <a:bodyPr>
            <a:noAutofit/>
          </a:bodyPr>
          <a:lstStyle/>
          <a:p>
            <a:r>
              <a:rPr lang="ru-RU" sz="2400" dirty="0">
                <a:latin typeface="Times New Roman" panose="02020603050405020304" pitchFamily="18" charset="0"/>
                <a:cs typeface="Times New Roman" panose="02020603050405020304" pitchFamily="18" charset="0"/>
              </a:rPr>
              <a:t>1) незаменимость: если у товара есть заменители (товары-субституты), то спрос на него будет более эластичным, потому что при повышении цены покупатели легко переключаются на заменяющий товар;</a:t>
            </a:r>
            <a:endParaRPr lang="en-US"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2) значимость товара для потребителя: как правило, спрос на товары первой необходимости является неэластичным, снижает эластичность и приверженность потребителей к торговой марке, гарантирующей качество и также повышающей значимость товара;</a:t>
            </a:r>
            <a:endParaRPr lang="en-US"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3) удельный вес в доходах и расходах: товары, на которые тратится значительная доля средств, эластичны, а занимающие незначительную долю бюджета - неэластичны.</a:t>
            </a:r>
            <a:endParaRPr lang="en-US"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4) временные рамки: с течением времени эластичность спроса увеличивается, так как покупатели со временем могут подобрать замену подорожавшему благу.</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158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777766"/>
          </a:xfrm>
        </p:spPr>
        <p:txBody>
          <a:bodyPr>
            <a:normAutofit fontScale="90000"/>
          </a:bodyPr>
          <a:lstStyle/>
          <a:p>
            <a:r>
              <a:rPr lang="ru-RU" dirty="0">
                <a:latin typeface="Times New Roman" panose="02020603050405020304" pitchFamily="18" charset="0"/>
                <a:cs typeface="Times New Roman" panose="02020603050405020304" pitchFamily="18" charset="0"/>
              </a:rPr>
              <a:t>Перекрёстная эластичность спроса по цене</a:t>
            </a:r>
            <a:endParaRPr lang="en-US" dirty="0"/>
          </a:p>
        </p:txBody>
      </p:sp>
      <p:sp>
        <p:nvSpPr>
          <p:cNvPr id="3" name="Объект 2"/>
          <p:cNvSpPr>
            <a:spLocks noGrp="1"/>
          </p:cNvSpPr>
          <p:nvPr>
            <p:ph idx="1"/>
          </p:nvPr>
        </p:nvSpPr>
        <p:spPr>
          <a:xfrm>
            <a:off x="677334" y="1623848"/>
            <a:ext cx="9759438" cy="4981903"/>
          </a:xfrm>
        </p:spPr>
        <p:txBody>
          <a:bodyPr>
            <a:normAutofit/>
          </a:bodyPr>
          <a:lstStyle/>
          <a:p>
            <a:pPr algn="just"/>
            <a:r>
              <a:rPr lang="ru-RU" sz="2800" dirty="0">
                <a:latin typeface="Times New Roman" panose="02020603050405020304" pitchFamily="18" charset="0"/>
                <a:cs typeface="Times New Roman" panose="02020603050405020304" pitchFamily="18" charset="0"/>
              </a:rPr>
              <a:t>Перекрёстная эластичность спроса по цене характеризует относительное изменение объёма спроса на один товар при изменении цены на другой товар. </a:t>
            </a:r>
          </a:p>
          <a:p>
            <a:pPr algn="just"/>
            <a:r>
              <a:rPr lang="ru-RU" sz="2800" b="1" dirty="0">
                <a:latin typeface="Times New Roman" panose="02020603050405020304" pitchFamily="18" charset="0"/>
                <a:cs typeface="Times New Roman" panose="02020603050405020304" pitchFamily="18" charset="0"/>
              </a:rPr>
              <a:t>Перекрёстная ценовая эластичность спроса </a:t>
            </a:r>
            <a:r>
              <a:rPr lang="ru-RU" sz="2800" dirty="0">
                <a:latin typeface="Times New Roman" panose="02020603050405020304" pitchFamily="18" charset="0"/>
                <a:cs typeface="Times New Roman" panose="02020603050405020304" pitchFamily="18" charset="0"/>
              </a:rPr>
              <a:t>характеризует уровень изменения величины спроса на один товар, причиной которого служит изменение цены на другой товар. </a:t>
            </a:r>
            <a:endParaRPr lang="en-US" sz="2800" dirty="0">
              <a:latin typeface="Times New Roman" panose="02020603050405020304" pitchFamily="18" charset="0"/>
              <a:cs typeface="Times New Roman" panose="02020603050405020304" pitchFamily="18" charset="0"/>
            </a:endParaRPr>
          </a:p>
          <a:p>
            <a:pPr algn="just"/>
            <a:r>
              <a:rPr lang="ru-RU" sz="2800" dirty="0">
                <a:latin typeface="Times New Roman" panose="02020603050405020304" pitchFamily="18" charset="0"/>
                <a:cs typeface="Times New Roman" panose="02020603050405020304" pitchFamily="18" charset="0"/>
              </a:rPr>
              <a:t>Количественно она измеряется с помощью коэффициента перекрёстной эластичности спроса по цене.</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426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025775"/>
          </a:xfrm>
        </p:spPr>
        <p:txBody>
          <a:bodyPr>
            <a:noAutofit/>
          </a:bodyPr>
          <a:lstStyle/>
          <a:p>
            <a:pPr algn="just"/>
            <a:r>
              <a:rPr lang="ru-RU" sz="3200" b="1" u="sng" dirty="0">
                <a:latin typeface="Times New Roman" panose="02020603050405020304" pitchFamily="18" charset="0"/>
                <a:cs typeface="Times New Roman" panose="02020603050405020304" pitchFamily="18" charset="0"/>
              </a:rPr>
              <a:t>Коэффициент перекрёстной эластичности спроса по цене – </a:t>
            </a:r>
            <a:r>
              <a:rPr lang="ru-RU" sz="3200" dirty="0">
                <a:latin typeface="Times New Roman" panose="02020603050405020304" pitchFamily="18" charset="0"/>
                <a:cs typeface="Times New Roman" panose="02020603050405020304" pitchFamily="18" charset="0"/>
              </a:rPr>
              <a:t>показатель, выражающий отношение процентного изменения в объёме спрашиваемого блага к процентному изменению цены другого блага. Он показывает, на сколько процентов изменится спрос на товар А при изменении цены на товар В на 1 %: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3207913" y="23390746"/>
            <a:ext cx="20340034" cy="7115395"/>
          </a:xfrm>
        </p:spPr>
        <p:txBody>
          <a:bodyPr/>
          <a:lstStyle/>
          <a:p>
            <a:endParaRPr lang="en-US" dirty="0"/>
          </a:p>
        </p:txBody>
      </p:sp>
      <p:sp>
        <p:nvSpPr>
          <p:cNvPr id="4" name="Rectangle 2"/>
          <p:cNvSpPr>
            <a:spLocks noChangeArrowheads="1"/>
          </p:cNvSpPr>
          <p:nvPr/>
        </p:nvSpPr>
        <p:spPr bwMode="auto">
          <a:xfrm>
            <a:off x="2747492" y="0"/>
            <a:ext cx="235826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Объект 4"/>
          <p:cNvGraphicFramePr>
            <a:graphicFrameLocks noChangeAspect="1"/>
          </p:cNvGraphicFramePr>
          <p:nvPr>
            <p:extLst>
              <p:ext uri="{D42A27DB-BD31-4B8C-83A1-F6EECF244321}">
                <p14:modId xmlns:p14="http://schemas.microsoft.com/office/powerpoint/2010/main" val="1354365128"/>
              </p:ext>
            </p:extLst>
          </p:nvPr>
        </p:nvGraphicFramePr>
        <p:xfrm>
          <a:off x="1122783" y="4303985"/>
          <a:ext cx="8928100" cy="1003121"/>
        </p:xfrm>
        <a:graphic>
          <a:graphicData uri="http://schemas.openxmlformats.org/presentationml/2006/ole">
            <mc:AlternateContent xmlns:mc="http://schemas.openxmlformats.org/markup-compatibility/2006">
              <mc:Choice xmlns:v="urn:schemas-microsoft-com:vml" Requires="v">
                <p:oleObj spid="_x0000_s9249" name="Уравнение" r:id="rId3" imgW="3924300" imgH="431800" progId="Equation.3">
                  <p:embed/>
                </p:oleObj>
              </mc:Choice>
              <mc:Fallback>
                <p:oleObj name="Уравнение" r:id="rId3" imgW="39243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783" y="4303985"/>
                        <a:ext cx="8928100" cy="1003121"/>
                      </a:xfrm>
                      <a:prstGeom prst="rect">
                        <a:avLst/>
                      </a:prstGeom>
                      <a:noFill/>
                    </p:spPr>
                  </p:pic>
                </p:oleObj>
              </mc:Fallback>
            </mc:AlternateContent>
          </a:graphicData>
        </a:graphic>
      </p:graphicFrame>
    </p:spTree>
    <p:extLst>
      <p:ext uri="{BB962C8B-B14F-4D97-AF65-F5344CB8AC3E}">
        <p14:creationId xmlns:p14="http://schemas.microsoft.com/office/powerpoint/2010/main" val="345769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2234640"/>
          </a:xfrm>
        </p:spPr>
        <p:txBody>
          <a:bodyPr>
            <a:noAutofit/>
          </a:bodyPr>
          <a:lstStyle/>
          <a:p>
            <a:pPr algn="just">
              <a:tabLst>
                <a:tab pos="2959100" algn="l"/>
              </a:tabLst>
            </a:pPr>
            <a:r>
              <a:rPr lang="ru-RU" sz="3600" b="1" dirty="0">
                <a:latin typeface="Times New Roman" panose="02020603050405020304" pitchFamily="18" charset="0"/>
                <a:cs typeface="Times New Roman" panose="02020603050405020304" pitchFamily="18" charset="0"/>
              </a:rPr>
              <a:t>Перекрёстная эластичность </a:t>
            </a:r>
            <a:r>
              <a:rPr lang="ru-RU" sz="3600" dirty="0">
                <a:latin typeface="Times New Roman" panose="02020603050405020304" pitchFamily="18" charset="0"/>
                <a:cs typeface="Times New Roman" panose="02020603050405020304" pitchFamily="18" charset="0"/>
              </a:rPr>
              <a:t>показывает наличие связи в потреблении между рассматриваемыми товарами. Знак перед коэффициентом перекрестной эластичности имеет большое значение.</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2456328"/>
            <a:ext cx="10515600" cy="4147671"/>
          </a:xfrm>
        </p:spPr>
        <p:txBody>
          <a:bodyPr>
            <a:normAutofit/>
          </a:bodyPr>
          <a:lstStyle/>
          <a:p>
            <a:pPr algn="just"/>
            <a:endParaRPr lang="ru-RU"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Если </a:t>
            </a:r>
            <a:r>
              <a:rPr lang="ru-RU" sz="3200" dirty="0" err="1">
                <a:latin typeface="Times New Roman" panose="02020603050405020304" pitchFamily="18" charset="0"/>
                <a:cs typeface="Times New Roman" panose="02020603050405020304" pitchFamily="18" charset="0"/>
              </a:rPr>
              <a:t>ε</a:t>
            </a:r>
            <a:r>
              <a:rPr lang="ru-RU" sz="3200" baseline="-25000" dirty="0" err="1">
                <a:latin typeface="Times New Roman" panose="02020603050405020304" pitchFamily="18" charset="0"/>
                <a:cs typeface="Times New Roman" panose="02020603050405020304" pitchFamily="18" charset="0"/>
              </a:rPr>
              <a:t>cross</a:t>
            </a:r>
            <a:r>
              <a:rPr lang="ru-RU" sz="3200" dirty="0">
                <a:latin typeface="Times New Roman" panose="02020603050405020304" pitchFamily="18" charset="0"/>
                <a:cs typeface="Times New Roman" panose="02020603050405020304" pitchFamily="18" charset="0"/>
              </a:rPr>
              <a:t> &gt; 0, т. е. если с повышением цены на товар В возрастает спрос на товар А, то данные товары являются </a:t>
            </a:r>
            <a:r>
              <a:rPr lang="ru-RU" sz="3200" b="1" dirty="0">
                <a:latin typeface="Times New Roman" panose="02020603050405020304" pitchFamily="18" charset="0"/>
                <a:cs typeface="Times New Roman" panose="02020603050405020304" pitchFamily="18" charset="0"/>
              </a:rPr>
              <a:t>взаимозаменяемыми </a:t>
            </a:r>
            <a:r>
              <a:rPr lang="ru-RU" sz="3200" dirty="0">
                <a:latin typeface="Times New Roman" panose="02020603050405020304" pitchFamily="18" charset="0"/>
                <a:cs typeface="Times New Roman" panose="02020603050405020304" pitchFamily="18" charset="0"/>
              </a:rPr>
              <a:t>(товарами-субститутами). Например, подорожавший рис (или гречу) потребители вынуждены заменять более дешёвым картофелем. </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7853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36483"/>
            <a:ext cx="10515600" cy="880464"/>
          </a:xfrm>
        </p:spPr>
        <p:txBody>
          <a:bodyPr/>
          <a:lstStyle/>
          <a:p>
            <a:r>
              <a:rPr lang="ru-RU" b="1" dirty="0">
                <a:latin typeface="Times New Roman" panose="02020603050405020304" pitchFamily="18" charset="0"/>
                <a:cs typeface="Times New Roman" panose="02020603050405020304" pitchFamily="18" charset="0"/>
              </a:rPr>
              <a:t>Перекрёстная эластичность</a:t>
            </a:r>
            <a:endParaRPr lang="en-US" dirty="0"/>
          </a:p>
        </p:txBody>
      </p:sp>
      <p:sp>
        <p:nvSpPr>
          <p:cNvPr id="3" name="Объект 2"/>
          <p:cNvSpPr>
            <a:spLocks noGrp="1"/>
          </p:cNvSpPr>
          <p:nvPr>
            <p:ph idx="1"/>
          </p:nvPr>
        </p:nvSpPr>
        <p:spPr>
          <a:xfrm>
            <a:off x="331076" y="1116947"/>
            <a:ext cx="11022724" cy="5060016"/>
          </a:xfrm>
        </p:spPr>
        <p:txBody>
          <a:bodyPr>
            <a:normAutofit lnSpcReduction="10000"/>
          </a:bodyPr>
          <a:lstStyle/>
          <a:p>
            <a:pPr algn="just"/>
            <a:r>
              <a:rPr lang="ru-RU" sz="3200" dirty="0">
                <a:latin typeface="Times New Roman" panose="02020603050405020304" pitchFamily="18" charset="0"/>
                <a:cs typeface="Times New Roman" panose="02020603050405020304" pitchFamily="18" charset="0"/>
              </a:rPr>
              <a:t>Если </a:t>
            </a:r>
            <a:r>
              <a:rPr lang="ru-RU" sz="3200" dirty="0" err="1">
                <a:latin typeface="Times New Roman" panose="02020603050405020304" pitchFamily="18" charset="0"/>
                <a:cs typeface="Times New Roman" panose="02020603050405020304" pitchFamily="18" charset="0"/>
              </a:rPr>
              <a:t>ε</a:t>
            </a:r>
            <a:r>
              <a:rPr lang="ru-RU" sz="3200" baseline="-25000" dirty="0" err="1">
                <a:latin typeface="Times New Roman" panose="02020603050405020304" pitchFamily="18" charset="0"/>
                <a:cs typeface="Times New Roman" panose="02020603050405020304" pitchFamily="18" charset="0"/>
              </a:rPr>
              <a:t>cross</a:t>
            </a:r>
            <a:r>
              <a:rPr lang="ru-RU" sz="3200" dirty="0">
                <a:latin typeface="Times New Roman" panose="02020603050405020304" pitchFamily="18" charset="0"/>
                <a:cs typeface="Times New Roman" panose="02020603050405020304" pitchFamily="18" charset="0"/>
              </a:rPr>
              <a:t> &lt; 0, т. е. если с повышением цен на товар В уменьшается спрос на товар А, то данные товары являются </a:t>
            </a:r>
            <a:r>
              <a:rPr lang="ru-RU" sz="3200" b="1" dirty="0">
                <a:latin typeface="Times New Roman" panose="02020603050405020304" pitchFamily="18" charset="0"/>
                <a:cs typeface="Times New Roman" panose="02020603050405020304" pitchFamily="18" charset="0"/>
              </a:rPr>
              <a:t>взаимодополняющими </a:t>
            </a:r>
            <a:r>
              <a:rPr lang="ru-RU" sz="3200" dirty="0">
                <a:latin typeface="Times New Roman" panose="02020603050405020304" pitchFamily="18" charset="0"/>
                <a:cs typeface="Times New Roman" panose="02020603050405020304" pitchFamily="18" charset="0"/>
              </a:rPr>
              <a:t>(товарами-комплементами). Так, рост цен на картриджи уменьшает спрос на принтеры, а рост цен на бензин снижает спрос на крупногабаритные автомобили. </a:t>
            </a:r>
            <a:endParaRPr lang="en-US"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Необходимо отметить, что товары могут быть </a:t>
            </a:r>
            <a:r>
              <a:rPr lang="ru-RU" sz="3200" b="1" dirty="0">
                <a:latin typeface="Times New Roman" panose="02020603050405020304" pitchFamily="18" charset="0"/>
                <a:cs typeface="Times New Roman" panose="02020603050405020304" pitchFamily="18" charset="0"/>
              </a:rPr>
              <a:t>индифферентны</a:t>
            </a:r>
            <a:r>
              <a:rPr lang="ru-RU" sz="3200" dirty="0">
                <a:latin typeface="Times New Roman" panose="02020603050405020304" pitchFamily="18" charset="0"/>
                <a:cs typeface="Times New Roman" panose="02020603050405020304" pitchFamily="18" charset="0"/>
              </a:rPr>
              <a:t> друг к другу (</a:t>
            </a:r>
            <a:r>
              <a:rPr lang="ru-RU" sz="3200" dirty="0" err="1">
                <a:latin typeface="Times New Roman" panose="02020603050405020304" pitchFamily="18" charset="0"/>
                <a:cs typeface="Times New Roman" panose="02020603050405020304" pitchFamily="18" charset="0"/>
              </a:rPr>
              <a:t>ε</a:t>
            </a:r>
            <a:r>
              <a:rPr lang="ru-RU" sz="3200" baseline="-25000" dirty="0" err="1">
                <a:latin typeface="Times New Roman" panose="02020603050405020304" pitchFamily="18" charset="0"/>
                <a:cs typeface="Times New Roman" panose="02020603050405020304" pitchFamily="18" charset="0"/>
              </a:rPr>
              <a:t>cross</a:t>
            </a:r>
            <a:r>
              <a:rPr lang="ru-RU" sz="3200" dirty="0">
                <a:latin typeface="Times New Roman" panose="02020603050405020304" pitchFamily="18" charset="0"/>
                <a:cs typeface="Times New Roman" panose="02020603050405020304" pitchFamily="18" charset="0"/>
              </a:rPr>
              <a:t> = 0), т. е. изменение цен на один из них ничего не меняет в количественном спросе на другой, например, растущие цены на молоко не влияют на количество покупаемых карандашей.</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0113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3. Эластичность спроса по доходу</a:t>
            </a:r>
            <a:br>
              <a:rPr lang="en-US" b="1" dirty="0"/>
            </a:br>
            <a:endParaRPr lang="en-US" dirty="0"/>
          </a:p>
        </p:txBody>
      </p:sp>
      <p:sp>
        <p:nvSpPr>
          <p:cNvPr id="3" name="Объект 2"/>
          <p:cNvSpPr>
            <a:spLocks noGrp="1"/>
          </p:cNvSpPr>
          <p:nvPr>
            <p:ph idx="1"/>
          </p:nvPr>
        </p:nvSpPr>
        <p:spPr>
          <a:xfrm>
            <a:off x="283779" y="1466193"/>
            <a:ext cx="10689021" cy="4575169"/>
          </a:xfrm>
        </p:spPr>
        <p:txBody>
          <a:bodyPr>
            <a:noAutofit/>
          </a:bodyPr>
          <a:lstStyle/>
          <a:p>
            <a:pPr algn="just"/>
            <a:r>
              <a:rPr lang="ru-RU" sz="2800" dirty="0">
                <a:latin typeface="Times New Roman" panose="02020603050405020304" pitchFamily="18" charset="0"/>
                <a:cs typeface="Times New Roman" panose="02020603050405020304" pitchFamily="18" charset="0"/>
              </a:rPr>
              <a:t>Эластичность спроса по доходу характеризует степень изменения величины спроса в ответ на изменение доходов потребителей. </a:t>
            </a:r>
            <a:r>
              <a:rPr lang="ru-RU" sz="2800" b="1" dirty="0">
                <a:latin typeface="Times New Roman" panose="02020603050405020304" pitchFamily="18" charset="0"/>
                <a:cs typeface="Times New Roman" panose="02020603050405020304" pitchFamily="18" charset="0"/>
              </a:rPr>
              <a:t>Эластичность спроса по доходу</a:t>
            </a:r>
            <a:r>
              <a:rPr lang="ru-RU" sz="2800" dirty="0">
                <a:latin typeface="Times New Roman" panose="02020603050405020304" pitchFamily="18" charset="0"/>
                <a:cs typeface="Times New Roman" panose="02020603050405020304" pitchFamily="18" charset="0"/>
              </a:rPr>
              <a:t> – характеристика уровня изменения величины спроса в ответ на изменение уровня доходов потребителей. Уровень эластичности спроса по доходу определяется с помощью соответствующего коэффициента эластичности.</a:t>
            </a:r>
            <a:r>
              <a:rPr lang="ru-RU"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algn="just"/>
            <a:r>
              <a:rPr lang="ru-RU" sz="2800" b="1" dirty="0">
                <a:latin typeface="Times New Roman" panose="02020603050405020304" pitchFamily="18" charset="0"/>
                <a:cs typeface="Times New Roman" panose="02020603050405020304" pitchFamily="18" charset="0"/>
              </a:rPr>
              <a:t>Коэффициент эластичности спроса по доходу</a:t>
            </a:r>
            <a:r>
              <a:rPr lang="ru-RU"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ru-RU" sz="2800" dirty="0">
                <a:latin typeface="Times New Roman" panose="02020603050405020304" pitchFamily="18" charset="0"/>
                <a:cs typeface="Times New Roman" panose="02020603050405020304" pitchFamily="18" charset="0"/>
              </a:rPr>
              <a:t>показатель, характеризующий степень количественного изменения величины спроса при изменении потребительских доходов на 1 %.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64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Эластичность</a:t>
            </a:r>
          </a:p>
        </p:txBody>
      </p:sp>
      <p:sp>
        <p:nvSpPr>
          <p:cNvPr id="3" name="Объект 2"/>
          <p:cNvSpPr>
            <a:spLocks noGrp="1"/>
          </p:cNvSpPr>
          <p:nvPr>
            <p:ph idx="1"/>
          </p:nvPr>
        </p:nvSpPr>
        <p:spPr/>
        <p:txBody>
          <a:bodyPr/>
          <a:lstStyle/>
          <a:p>
            <a:r>
              <a:rPr lang="ru-RU" sz="3600" dirty="0">
                <a:latin typeface="Times New Roman" panose="02020603050405020304" pitchFamily="18" charset="0"/>
                <a:cs typeface="Times New Roman" panose="02020603050405020304" pitchFamily="18" charset="0"/>
              </a:rPr>
              <a:t>Эластичность  показывает, на сколько  процентов изменится одна переменная экономическая величина при изменении другой на один процент. </a:t>
            </a:r>
          </a:p>
          <a:p>
            <a:endParaRPr lang="ru-RU" dirty="0"/>
          </a:p>
        </p:txBody>
      </p:sp>
    </p:spTree>
    <p:extLst>
      <p:ext uri="{BB962C8B-B14F-4D97-AF65-F5344CB8AC3E}">
        <p14:creationId xmlns:p14="http://schemas.microsoft.com/office/powerpoint/2010/main" val="1836858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a:t>Коэффициент эластичности спроса по доходу рассчитывается по формуле:</a:t>
            </a:r>
            <a:br>
              <a:rPr lang="en-US" sz="3600" b="1" dirty="0"/>
            </a:br>
            <a:endParaRPr lang="en-US" sz="3600" b="1" dirty="0"/>
          </a:p>
        </p:txBody>
      </p:sp>
      <p:sp>
        <p:nvSpPr>
          <p:cNvPr id="3" name="Объект 2"/>
          <p:cNvSpPr>
            <a:spLocks noGrp="1"/>
          </p:cNvSpPr>
          <p:nvPr>
            <p:ph idx="1"/>
          </p:nvPr>
        </p:nvSpPr>
        <p:spPr>
          <a:xfrm>
            <a:off x="4510313" y="23895155"/>
            <a:ext cx="21142477" cy="6825628"/>
          </a:xfrm>
        </p:spPr>
        <p:txBody>
          <a:bodyPr/>
          <a:lstStyle/>
          <a:p>
            <a:endParaRPr lang="en-US" dirty="0"/>
          </a:p>
        </p:txBody>
      </p:sp>
      <p:sp>
        <p:nvSpPr>
          <p:cNvPr id="4" name="Rectangle 2"/>
          <p:cNvSpPr>
            <a:spLocks noChangeArrowheads="1"/>
          </p:cNvSpPr>
          <p:nvPr/>
        </p:nvSpPr>
        <p:spPr bwMode="auto">
          <a:xfrm>
            <a:off x="4257524" y="0"/>
            <a:ext cx="2451301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Объект 4"/>
          <p:cNvGraphicFramePr>
            <a:graphicFrameLocks noChangeAspect="1"/>
          </p:cNvGraphicFramePr>
          <p:nvPr>
            <p:extLst>
              <p:ext uri="{D42A27DB-BD31-4B8C-83A1-F6EECF244321}">
                <p14:modId xmlns:p14="http://schemas.microsoft.com/office/powerpoint/2010/main" val="3587820766"/>
              </p:ext>
            </p:extLst>
          </p:nvPr>
        </p:nvGraphicFramePr>
        <p:xfrm>
          <a:off x="1257300" y="2427890"/>
          <a:ext cx="8343900" cy="1245476"/>
        </p:xfrm>
        <a:graphic>
          <a:graphicData uri="http://schemas.openxmlformats.org/presentationml/2006/ole">
            <mc:AlternateContent xmlns:mc="http://schemas.openxmlformats.org/markup-compatibility/2006">
              <mc:Choice xmlns:v="urn:schemas-microsoft-com:vml" Requires="v">
                <p:oleObj spid="_x0000_s13344" name="Уравнение" r:id="rId3" imgW="2959100" imgH="431800" progId="Equation.3">
                  <p:embed/>
                </p:oleObj>
              </mc:Choice>
              <mc:Fallback>
                <p:oleObj name="Уравнение" r:id="rId3" imgW="29591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2427890"/>
                        <a:ext cx="8343900" cy="1245476"/>
                      </a:xfrm>
                      <a:prstGeom prst="rect">
                        <a:avLst/>
                      </a:prstGeom>
                      <a:noFill/>
                    </p:spPr>
                  </p:pic>
                </p:oleObj>
              </mc:Fallback>
            </mc:AlternateContent>
          </a:graphicData>
        </a:graphic>
      </p:graphicFrame>
    </p:spTree>
    <p:extLst>
      <p:ext uri="{BB962C8B-B14F-4D97-AF65-F5344CB8AC3E}">
        <p14:creationId xmlns:p14="http://schemas.microsoft.com/office/powerpoint/2010/main" val="2536128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15310" y="283780"/>
            <a:ext cx="11038490" cy="5893184"/>
          </a:xfrm>
        </p:spPr>
        <p:txBody>
          <a:bodyPr>
            <a:noAutofit/>
          </a:bodyPr>
          <a:lstStyle/>
          <a:p>
            <a:r>
              <a:rPr lang="ru-RU" sz="2800" dirty="0">
                <a:latin typeface="Times New Roman" panose="02020603050405020304" pitchFamily="18" charset="0"/>
                <a:cs typeface="Times New Roman" panose="02020603050405020304" pitchFamily="18" charset="0"/>
              </a:rPr>
              <a:t>Особенность данного коэффициента состоит в том, что для ряда товаров он меняет свой знак. Для некоторых относительно худших товаров (их относят к группе </a:t>
            </a:r>
            <a:r>
              <a:rPr lang="ru-RU" sz="2800" b="1" dirty="0">
                <a:latin typeface="Times New Roman" panose="02020603050405020304" pitchFamily="18" charset="0"/>
                <a:cs typeface="Times New Roman" panose="02020603050405020304" pitchFamily="18" charset="0"/>
              </a:rPr>
              <a:t>аномальных</a:t>
            </a:r>
            <a:r>
              <a:rPr lang="ru-RU" sz="2800" dirty="0">
                <a:latin typeface="Times New Roman" panose="02020603050405020304" pitchFamily="18" charset="0"/>
                <a:cs typeface="Times New Roman" panose="02020603050405020304" pitchFamily="18" charset="0"/>
              </a:rPr>
              <a:t>: дешёвые сорта колбасы, сигарет, маргарин и т.п.) эластичность спроса по доходу будет </a:t>
            </a:r>
            <a:r>
              <a:rPr lang="ru-RU" sz="2800" u="sng" dirty="0">
                <a:latin typeface="Times New Roman" panose="02020603050405020304" pitchFamily="18" charset="0"/>
                <a:cs typeface="Times New Roman" panose="02020603050405020304" pitchFamily="18" charset="0"/>
              </a:rPr>
              <a:t>величиной отрицательной</a:t>
            </a:r>
            <a:r>
              <a:rPr lang="ru-RU" sz="2800" dirty="0">
                <a:latin typeface="Times New Roman" panose="02020603050405020304" pitchFamily="18" charset="0"/>
                <a:cs typeface="Times New Roman" panose="02020603050405020304" pitchFamily="18" charset="0"/>
              </a:rPr>
              <a:t>. С ростом доходов потребители начинают сокращать их покупки, переключаясь на более качественные аналоги. </a:t>
            </a:r>
          </a:p>
          <a:p>
            <a:r>
              <a:rPr lang="ru-RU" sz="2800" dirty="0">
                <a:latin typeface="Times New Roman" panose="02020603050405020304" pitchFamily="18" charset="0"/>
                <a:cs typeface="Times New Roman" panose="02020603050405020304" pitchFamily="18" charset="0"/>
              </a:rPr>
              <a:t>Для большинства товаров (их относят к группе </a:t>
            </a:r>
            <a:r>
              <a:rPr lang="ru-RU" sz="2800" b="1" dirty="0">
                <a:latin typeface="Times New Roman" panose="02020603050405020304" pitchFamily="18" charset="0"/>
                <a:cs typeface="Times New Roman" panose="02020603050405020304" pitchFamily="18" charset="0"/>
              </a:rPr>
              <a:t>нормальных</a:t>
            </a:r>
            <a:r>
              <a:rPr lang="ru-RU" sz="2800" dirty="0">
                <a:latin typeface="Times New Roman" panose="02020603050405020304" pitchFamily="18" charset="0"/>
                <a:cs typeface="Times New Roman" panose="02020603050405020304" pitchFamily="18" charset="0"/>
              </a:rPr>
              <a:t>) рост денежных доходов увеличивает возможности совершения покупок, и величина спроса возрастает. </a:t>
            </a:r>
          </a:p>
          <a:p>
            <a:r>
              <a:rPr lang="ru-RU" sz="2800" dirty="0">
                <a:latin typeface="Times New Roman" panose="02020603050405020304" pitchFamily="18" charset="0"/>
                <a:cs typeface="Times New Roman" panose="02020603050405020304" pitchFamily="18" charset="0"/>
              </a:rPr>
              <a:t>Для нормальных товаров </a:t>
            </a:r>
            <a:r>
              <a:rPr lang="ru-RU" sz="2800" u="sng" dirty="0">
                <a:latin typeface="Times New Roman" panose="02020603050405020304" pitchFamily="18" charset="0"/>
                <a:cs typeface="Times New Roman" panose="02020603050405020304" pitchFamily="18" charset="0"/>
              </a:rPr>
              <a:t>коэффициент эластичности </a:t>
            </a:r>
            <a:r>
              <a:rPr lang="ru-RU" sz="2800" dirty="0">
                <a:latin typeface="Times New Roman" panose="02020603050405020304" pitchFamily="18" charset="0"/>
                <a:cs typeface="Times New Roman" panose="02020603050405020304" pitchFamily="18" charset="0"/>
              </a:rPr>
              <a:t>спроса по доходу является </a:t>
            </a:r>
            <a:r>
              <a:rPr lang="ru-RU" sz="2800" u="sng" dirty="0">
                <a:latin typeface="Times New Roman" panose="02020603050405020304" pitchFamily="18" charset="0"/>
                <a:cs typeface="Times New Roman" panose="02020603050405020304" pitchFamily="18" charset="0"/>
              </a:rPr>
              <a:t>положительной величино</a:t>
            </a:r>
            <a:r>
              <a:rPr lang="ru-RU" sz="2800" dirty="0">
                <a:latin typeface="Times New Roman" panose="02020603050405020304" pitchFamily="18" charset="0"/>
                <a:cs typeface="Times New Roman" panose="02020603050405020304" pitchFamily="18" charset="0"/>
              </a:rPr>
              <a:t>й</a:t>
            </a:r>
            <a:r>
              <a:rPr lang="ru-RU"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514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67204"/>
          </a:xfrm>
        </p:spPr>
        <p:txBody>
          <a:bodyPr>
            <a:normAutofit fontScale="90000"/>
          </a:bodyPr>
          <a:lstStyle/>
          <a:p>
            <a:r>
              <a:rPr lang="ru-RU" b="1" dirty="0"/>
              <a:t>4. Эластичность предложения по цене</a:t>
            </a:r>
            <a:endParaRPr lang="en-US" b="1" dirty="0"/>
          </a:p>
        </p:txBody>
      </p:sp>
      <p:sp>
        <p:nvSpPr>
          <p:cNvPr id="3" name="Объект 2"/>
          <p:cNvSpPr>
            <a:spLocks noGrp="1"/>
          </p:cNvSpPr>
          <p:nvPr>
            <p:ph idx="1"/>
          </p:nvPr>
        </p:nvSpPr>
        <p:spPr>
          <a:xfrm>
            <a:off x="838200" y="1075765"/>
            <a:ext cx="10515600" cy="5782235"/>
          </a:xfrm>
        </p:spPr>
        <p:txBody>
          <a:bodyPr>
            <a:normAutofit fontScale="92500" lnSpcReduction="20000"/>
          </a:bodyPr>
          <a:lstStyle/>
          <a:p>
            <a:pPr algn="just"/>
            <a:r>
              <a:rPr lang="ru-RU" sz="3200" dirty="0">
                <a:latin typeface="Times New Roman" panose="02020603050405020304" pitchFamily="18" charset="0"/>
                <a:cs typeface="Times New Roman" panose="02020603050405020304" pitchFamily="18" charset="0"/>
              </a:rPr>
              <a:t>Эластичность предложения по цене характеризует степень изменения величины предложения в ответ на изменение цен. </a:t>
            </a:r>
            <a:r>
              <a:rPr lang="ru-RU" sz="3200" b="1" dirty="0">
                <a:latin typeface="Times New Roman" panose="02020603050405020304" pitchFamily="18" charset="0"/>
                <a:cs typeface="Times New Roman" panose="02020603050405020304" pitchFamily="18" charset="0"/>
              </a:rPr>
              <a:t>Эластичность предложения по цене</a:t>
            </a:r>
            <a:r>
              <a:rPr lang="ru-RU" sz="3200" dirty="0">
                <a:latin typeface="Times New Roman" panose="02020603050405020304" pitchFamily="18" charset="0"/>
                <a:cs typeface="Times New Roman" panose="02020603050405020304" pitchFamily="18" charset="0"/>
              </a:rPr>
              <a:t> – характеристика изменения величины рыночного предложения в соответствии с изменением цены на товары, сложившееся в результате конкуренции. </a:t>
            </a:r>
            <a:endParaRPr lang="en-US"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Степень эластичности предложения по цене оценивается путём расчёта коэффициента эластичности предложения по цене.</a:t>
            </a:r>
            <a:r>
              <a:rPr lang="ru-RU" sz="3200" b="1" dirty="0">
                <a:latin typeface="Times New Roman" panose="02020603050405020304" pitchFamily="18" charset="0"/>
                <a:cs typeface="Times New Roman" panose="02020603050405020304" pitchFamily="18" charset="0"/>
              </a:rPr>
              <a:t> </a:t>
            </a:r>
          </a:p>
          <a:p>
            <a:pPr algn="just"/>
            <a:r>
              <a:rPr lang="ru-RU" sz="3500" b="1" dirty="0">
                <a:latin typeface="Times New Roman" panose="02020603050405020304" pitchFamily="18" charset="0"/>
                <a:cs typeface="Times New Roman" panose="02020603050405020304" pitchFamily="18" charset="0"/>
              </a:rPr>
              <a:t>Коэффициент эластичности предложения по цене</a:t>
            </a:r>
            <a:r>
              <a:rPr lang="ru-RU" sz="3500" dirty="0">
                <a:latin typeface="Times New Roman" panose="02020603050405020304" pitchFamily="18" charset="0"/>
                <a:cs typeface="Times New Roman" panose="02020603050405020304" pitchFamily="18" charset="0"/>
              </a:rPr>
              <a:t> – показатель, характеризующий степень количественного изменения величины рыночного предложения при изменении цены на один процент. </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105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600" b="1" dirty="0"/>
              <a:t>Коэффициент рассчитывается по формуле:</a:t>
            </a:r>
            <a:br>
              <a:rPr lang="en-US" sz="3600" b="1" dirty="0"/>
            </a:br>
            <a:endParaRPr lang="en-US" sz="3600" b="1" dirty="0"/>
          </a:p>
        </p:txBody>
      </p:sp>
      <p:sp>
        <p:nvSpPr>
          <p:cNvPr id="3" name="Объект 2"/>
          <p:cNvSpPr>
            <a:spLocks noGrp="1"/>
          </p:cNvSpPr>
          <p:nvPr>
            <p:ph idx="1"/>
          </p:nvPr>
        </p:nvSpPr>
        <p:spPr>
          <a:xfrm>
            <a:off x="5993337" y="28133381"/>
            <a:ext cx="28432272" cy="9514925"/>
          </a:xfrm>
        </p:spPr>
        <p:txBody>
          <a:bodyPr/>
          <a:lstStyle/>
          <a:p>
            <a:endParaRPr lang="en-US" dirty="0"/>
          </a:p>
        </p:txBody>
      </p:sp>
      <p:sp>
        <p:nvSpPr>
          <p:cNvPr id="4" name="Rectangle 2"/>
          <p:cNvSpPr>
            <a:spLocks noChangeArrowheads="1"/>
          </p:cNvSpPr>
          <p:nvPr/>
        </p:nvSpPr>
        <p:spPr bwMode="auto">
          <a:xfrm>
            <a:off x="6047834" y="431800"/>
            <a:ext cx="3296495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Объект 4"/>
          <p:cNvGraphicFramePr>
            <a:graphicFrameLocks noChangeAspect="1"/>
          </p:cNvGraphicFramePr>
          <p:nvPr>
            <p:extLst>
              <p:ext uri="{D42A27DB-BD31-4B8C-83A1-F6EECF244321}">
                <p14:modId xmlns:p14="http://schemas.microsoft.com/office/powerpoint/2010/main" val="1746791186"/>
              </p:ext>
            </p:extLst>
          </p:nvPr>
        </p:nvGraphicFramePr>
        <p:xfrm>
          <a:off x="1193800" y="2967135"/>
          <a:ext cx="8318500" cy="1338165"/>
        </p:xfrm>
        <a:graphic>
          <a:graphicData uri="http://schemas.openxmlformats.org/presentationml/2006/ole">
            <mc:AlternateContent xmlns:mc="http://schemas.openxmlformats.org/markup-compatibility/2006">
              <mc:Choice xmlns:v="urn:schemas-microsoft-com:vml" Requires="v">
                <p:oleObj spid="_x0000_s15391" name="Уравнение" r:id="rId3" imgW="2743200" imgH="431800" progId="Equation.3">
                  <p:embed/>
                </p:oleObj>
              </mc:Choice>
              <mc:Fallback>
                <p:oleObj name="Уравнение" r:id="rId3" imgW="27432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800" y="2967135"/>
                        <a:ext cx="8318500" cy="1338165"/>
                      </a:xfrm>
                      <a:prstGeom prst="rect">
                        <a:avLst/>
                      </a:prstGeom>
                      <a:noFill/>
                    </p:spPr>
                  </p:pic>
                </p:oleObj>
              </mc:Fallback>
            </mc:AlternateContent>
          </a:graphicData>
        </a:graphic>
      </p:graphicFrame>
    </p:spTree>
    <p:extLst>
      <p:ext uri="{BB962C8B-B14F-4D97-AF65-F5344CB8AC3E}">
        <p14:creationId xmlns:p14="http://schemas.microsoft.com/office/powerpoint/2010/main" val="31091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28569"/>
          </a:xfrm>
        </p:spPr>
        <p:txBody>
          <a:bodyPr>
            <a:normAutofit/>
          </a:bodyPr>
          <a:lstStyle/>
          <a:p>
            <a:r>
              <a:rPr lang="ru-RU" b="1" dirty="0"/>
              <a:t>Эластичность  предложения</a:t>
            </a:r>
            <a:endParaRPr lang="en-US" b="1" dirty="0"/>
          </a:p>
        </p:txBody>
      </p:sp>
      <p:sp>
        <p:nvSpPr>
          <p:cNvPr id="3" name="Объект 2"/>
          <p:cNvSpPr>
            <a:spLocks noGrp="1"/>
          </p:cNvSpPr>
          <p:nvPr>
            <p:ph idx="1"/>
          </p:nvPr>
        </p:nvSpPr>
        <p:spPr>
          <a:xfrm>
            <a:off x="838199" y="1093694"/>
            <a:ext cx="11013141" cy="5764306"/>
          </a:xfrm>
        </p:spPr>
        <p:txBody>
          <a:bodyPr>
            <a:normAutofit/>
          </a:bodyPr>
          <a:lstStyle/>
          <a:p>
            <a:pPr marL="0" indent="0" algn="just">
              <a:buNone/>
            </a:pPr>
            <a:r>
              <a:rPr lang="ru-RU" sz="3200" dirty="0">
                <a:latin typeface="Times New Roman" panose="02020603050405020304" pitchFamily="18" charset="0"/>
                <a:cs typeface="Times New Roman" panose="02020603050405020304" pitchFamily="18" charset="0"/>
              </a:rPr>
              <a:t>Так как зависимость между уровнем цен и величиной предложения является прямой, то значение коэффициента эластичности предложения по цене больше нуля.</a:t>
            </a:r>
            <a:endParaRPr lang="en-US"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 На рис. 5.4.1, а представлены следующие кривые предложения:</a:t>
            </a:r>
            <a:endParaRPr lang="en-US"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S</a:t>
            </a:r>
            <a:r>
              <a:rPr lang="ru-RU" sz="3200" baseline="-25000" dirty="0">
                <a:latin typeface="Times New Roman" panose="02020603050405020304" pitchFamily="18" charset="0"/>
                <a:cs typeface="Times New Roman" panose="02020603050405020304" pitchFamily="18" charset="0"/>
              </a:rPr>
              <a:t>1</a:t>
            </a:r>
            <a:r>
              <a:rPr lang="ru-RU" sz="3200" dirty="0">
                <a:latin typeface="Times New Roman" panose="02020603050405020304" pitchFamily="18" charset="0"/>
                <a:cs typeface="Times New Roman" panose="02020603050405020304" pitchFamily="18" charset="0"/>
              </a:rPr>
              <a:t> - предложение единичной эластичности </a:t>
            </a:r>
            <a:endParaRPr lang="en-US"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S</a:t>
            </a:r>
            <a:r>
              <a:rPr lang="ru-RU" sz="3200" baseline="-25000" dirty="0">
                <a:latin typeface="Times New Roman" panose="02020603050405020304" pitchFamily="18" charset="0"/>
                <a:cs typeface="Times New Roman" panose="02020603050405020304" pitchFamily="18" charset="0"/>
              </a:rPr>
              <a:t>2</a:t>
            </a:r>
            <a:r>
              <a:rPr lang="ru-RU" sz="3200" dirty="0">
                <a:latin typeface="Times New Roman" panose="02020603050405020304" pitchFamily="18" charset="0"/>
                <a:cs typeface="Times New Roman" panose="02020603050405020304" pitchFamily="18" charset="0"/>
              </a:rPr>
              <a:t> - неэластичное предложение</a:t>
            </a:r>
            <a:endParaRPr lang="en-US"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S</a:t>
            </a:r>
            <a:r>
              <a:rPr lang="ru-RU" sz="3200" baseline="-25000" dirty="0">
                <a:latin typeface="Times New Roman" panose="02020603050405020304" pitchFamily="18" charset="0"/>
                <a:cs typeface="Times New Roman" panose="02020603050405020304" pitchFamily="18" charset="0"/>
              </a:rPr>
              <a:t>3</a:t>
            </a:r>
            <a:r>
              <a:rPr lang="ru-RU" sz="3200" dirty="0">
                <a:latin typeface="Times New Roman" panose="02020603050405020304" pitchFamily="18" charset="0"/>
                <a:cs typeface="Times New Roman" panose="02020603050405020304" pitchFamily="18" charset="0"/>
              </a:rPr>
              <a:t> - эластичное предложение </a:t>
            </a:r>
            <a:endParaRPr lang="en-US"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S</a:t>
            </a:r>
            <a:r>
              <a:rPr lang="ru-RU" sz="3200" baseline="-25000" dirty="0">
                <a:latin typeface="Times New Roman" panose="02020603050405020304" pitchFamily="18" charset="0"/>
                <a:cs typeface="Times New Roman" panose="02020603050405020304" pitchFamily="18" charset="0"/>
              </a:rPr>
              <a:t>4</a:t>
            </a:r>
            <a:r>
              <a:rPr lang="ru-RU" sz="3200" dirty="0">
                <a:latin typeface="Times New Roman" panose="02020603050405020304" pitchFamily="18" charset="0"/>
                <a:cs typeface="Times New Roman" panose="02020603050405020304" pitchFamily="18" charset="0"/>
              </a:rPr>
              <a:t> - абсолютно неэластичного предложения </a:t>
            </a:r>
            <a:endParaRPr lang="en-US"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S</a:t>
            </a:r>
            <a:r>
              <a:rPr lang="ru-RU" sz="3200" baseline="-25000" dirty="0">
                <a:latin typeface="Times New Roman" panose="02020603050405020304" pitchFamily="18" charset="0"/>
                <a:cs typeface="Times New Roman" panose="02020603050405020304" pitchFamily="18" charset="0"/>
              </a:rPr>
              <a:t>5</a:t>
            </a:r>
            <a:r>
              <a:rPr lang="ru-RU" sz="3200" dirty="0">
                <a:latin typeface="Times New Roman" panose="02020603050405020304" pitchFamily="18" charset="0"/>
                <a:cs typeface="Times New Roman" panose="02020603050405020304" pitchFamily="18" charset="0"/>
              </a:rPr>
              <a:t> - абсолютно эластичного предложения</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753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92710"/>
          </a:xfrm>
        </p:spPr>
        <p:txBody>
          <a:bodyPr>
            <a:normAutofit fontScale="90000"/>
          </a:bodyPr>
          <a:lstStyle/>
          <a:p>
            <a:r>
              <a:rPr lang="ru-RU" sz="3200" b="1" dirty="0"/>
              <a:t>Рис. 5.4.1. Кривые предложения с разной степенью эластичности</a:t>
            </a:r>
            <a:br>
              <a:rPr lang="en-US" sz="3200" dirty="0"/>
            </a:br>
            <a:endParaRPr lang="en-US" sz="3200" dirty="0"/>
          </a:p>
        </p:txBody>
      </p:sp>
      <p:pic>
        <p:nvPicPr>
          <p:cNvPr id="4" name="Объект 3"/>
          <p:cNvPicPr>
            <a:picLocks noGrp="1"/>
          </p:cNvPicPr>
          <p:nvPr>
            <p:ph idx="1"/>
          </p:nvPr>
        </p:nvPicPr>
        <p:blipFill>
          <a:blip r:embed="rId2" cstate="print"/>
          <a:stretch>
            <a:fillRect/>
          </a:stretch>
        </p:blipFill>
        <p:spPr bwMode="auto">
          <a:xfrm>
            <a:off x="609600" y="365126"/>
            <a:ext cx="11098306" cy="6492874"/>
          </a:xfrm>
          <a:prstGeom prst="rect">
            <a:avLst/>
          </a:prstGeom>
          <a:noFill/>
          <a:ln w="9525">
            <a:noFill/>
            <a:miter lim="800000"/>
            <a:headEnd/>
            <a:tailEnd/>
          </a:ln>
        </p:spPr>
      </p:pic>
    </p:spTree>
    <p:extLst>
      <p:ext uri="{BB962C8B-B14F-4D97-AF65-F5344CB8AC3E}">
        <p14:creationId xmlns:p14="http://schemas.microsoft.com/office/powerpoint/2010/main" val="1495483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82357"/>
          </a:xfrm>
        </p:spPr>
        <p:txBody>
          <a:bodyPr>
            <a:noAutofit/>
          </a:bodyPr>
          <a:lstStyle/>
          <a:p>
            <a:r>
              <a:rPr lang="ru-RU" sz="3200" dirty="0">
                <a:latin typeface="Times New Roman" panose="02020603050405020304" pitchFamily="18" charset="0"/>
                <a:cs typeface="Times New Roman" panose="02020603050405020304" pitchFamily="18" charset="0"/>
              </a:rPr>
              <a:t>К основным </a:t>
            </a:r>
            <a:r>
              <a:rPr lang="ru-RU" sz="3200" b="1" dirty="0">
                <a:latin typeface="Times New Roman" panose="02020603050405020304" pitchFamily="18" charset="0"/>
                <a:cs typeface="Times New Roman" panose="02020603050405020304" pitchFamily="18" charset="0"/>
              </a:rPr>
              <a:t>факторам</a:t>
            </a:r>
            <a:r>
              <a:rPr lang="ru-RU" sz="3200" dirty="0">
                <a:latin typeface="Times New Roman" panose="02020603050405020304" pitchFamily="18" charset="0"/>
                <a:cs typeface="Times New Roman" panose="02020603050405020304" pitchFamily="18" charset="0"/>
              </a:rPr>
              <a:t>, определяющим эластичность предложения по цене, можно отнести:</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68014" y="1481958"/>
            <a:ext cx="11085786" cy="5376041"/>
          </a:xfrm>
        </p:spPr>
        <p:txBody>
          <a:bodyPr>
            <a:normAutofit fontScale="70000" lnSpcReduction="20000"/>
          </a:bodyPr>
          <a:lstStyle/>
          <a:p>
            <a:pPr lvl="0"/>
            <a:r>
              <a:rPr lang="ru-RU" sz="3100" dirty="0">
                <a:latin typeface="Times New Roman" panose="02020603050405020304" pitchFamily="18" charset="0"/>
                <a:cs typeface="Times New Roman" panose="02020603050405020304" pitchFamily="18" charset="0"/>
              </a:rPr>
              <a:t>наличие незагруженных производственных мощностей: чем ниже уровень загрузки мощностей – тем выше эластичность предложения;</a:t>
            </a:r>
            <a:endParaRPr lang="en-US" sz="3100" dirty="0">
              <a:latin typeface="Times New Roman" panose="02020603050405020304" pitchFamily="18" charset="0"/>
              <a:cs typeface="Times New Roman" panose="02020603050405020304" pitchFamily="18" charset="0"/>
            </a:endParaRPr>
          </a:p>
          <a:p>
            <a:pPr lvl="0"/>
            <a:r>
              <a:rPr lang="ru-RU" sz="3100" dirty="0">
                <a:latin typeface="Times New Roman" panose="02020603050405020304" pitchFamily="18" charset="0"/>
                <a:cs typeface="Times New Roman" panose="02020603050405020304" pitchFamily="18" charset="0"/>
              </a:rPr>
              <a:t>виды производимых товаров и услуг: те товары и услуги, технология и объёмы производства которых могут быстро меняться без значительных дополнительных капиталовложений, имеют более эластичное предложение;</a:t>
            </a:r>
            <a:endParaRPr lang="en-US" sz="3100" dirty="0">
              <a:latin typeface="Times New Roman" panose="02020603050405020304" pitchFamily="18" charset="0"/>
              <a:cs typeface="Times New Roman" panose="02020603050405020304" pitchFamily="18" charset="0"/>
            </a:endParaRPr>
          </a:p>
          <a:p>
            <a:pPr lvl="0"/>
            <a:r>
              <a:rPr lang="ru-RU" sz="3100" dirty="0">
                <a:latin typeface="Times New Roman" panose="02020603050405020304" pitchFamily="18" charset="0"/>
                <a:cs typeface="Times New Roman" panose="02020603050405020304" pitchFamily="18" charset="0"/>
              </a:rPr>
              <a:t>возможность длительного хранения готовой продукции: если фирма имеет такие возможности, то ей легче увеличить объём предложения за счёт накопленных запасов продукции, её предложение будет более эластично к изменению цен;</a:t>
            </a:r>
            <a:endParaRPr lang="en-US" sz="3100" dirty="0">
              <a:latin typeface="Times New Roman" panose="02020603050405020304" pitchFamily="18" charset="0"/>
              <a:cs typeface="Times New Roman" panose="02020603050405020304" pitchFamily="18" charset="0"/>
            </a:endParaRPr>
          </a:p>
          <a:p>
            <a:pPr lvl="0"/>
            <a:r>
              <a:rPr lang="ru-RU" sz="3100" dirty="0">
                <a:latin typeface="Times New Roman" panose="02020603050405020304" pitchFamily="18" charset="0"/>
                <a:cs typeface="Times New Roman" panose="02020603050405020304" pitchFamily="18" charset="0"/>
              </a:rPr>
              <a:t>минимальный объем затрат, необходимый для расширения производства: чем выше величина необходимых капиталовложений, тем ниже эластичность предложения;</a:t>
            </a:r>
            <a:endParaRPr lang="en-US" sz="3100" dirty="0">
              <a:latin typeface="Times New Roman" panose="02020603050405020304" pitchFamily="18" charset="0"/>
              <a:cs typeface="Times New Roman" panose="02020603050405020304" pitchFamily="18" charset="0"/>
            </a:endParaRPr>
          </a:p>
          <a:p>
            <a:pPr lvl="0"/>
            <a:r>
              <a:rPr lang="ru-RU" sz="3100" dirty="0">
                <a:latin typeface="Times New Roman" panose="02020603050405020304" pitchFamily="18" charset="0"/>
                <a:cs typeface="Times New Roman" panose="02020603050405020304" pitchFamily="18" charset="0"/>
              </a:rPr>
              <a:t>конъюнктура рынка: в условиях товарного дефицита производители имеют возможность продать на рынке определённый объём товара по высокой цене, предложение неэластично в этих условиях;</a:t>
            </a:r>
            <a:endParaRPr lang="en-US" sz="3100" dirty="0">
              <a:latin typeface="Times New Roman" panose="02020603050405020304" pitchFamily="18" charset="0"/>
              <a:cs typeface="Times New Roman" panose="02020603050405020304" pitchFamily="18" charset="0"/>
            </a:endParaRPr>
          </a:p>
          <a:p>
            <a:pPr lvl="0"/>
            <a:r>
              <a:rPr lang="ru-RU" sz="3100" dirty="0">
                <a:latin typeface="Times New Roman" panose="02020603050405020304" pitchFamily="18" charset="0"/>
                <a:cs typeface="Times New Roman" panose="02020603050405020304" pitchFamily="18" charset="0"/>
              </a:rPr>
              <a:t>фактор времени: с течением времени возрастает степень эластичности предложения по цене.</a:t>
            </a:r>
            <a:endParaRPr lang="en-US" sz="31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11147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94447"/>
            <a:ext cx="10515600" cy="5782516"/>
          </a:xfrm>
        </p:spPr>
        <p:txBody>
          <a:bodyPr>
            <a:noAutofit/>
          </a:bodyPr>
          <a:lstStyle/>
          <a:p>
            <a:pPr algn="just"/>
            <a:r>
              <a:rPr lang="ru-RU" sz="2800" dirty="0">
                <a:latin typeface="Times New Roman" panose="02020603050405020304" pitchFamily="18" charset="0"/>
                <a:cs typeface="Times New Roman" panose="02020603050405020304" pitchFamily="18" charset="0"/>
              </a:rPr>
              <a:t>В кратчайшем (мгновенном) рыночном периоде (рис. 5.4.2, а) изменение величины спроса не вызовет реакции в объёме предложения. В силу отсутствия времени для такой реакции </a:t>
            </a:r>
            <a:r>
              <a:rPr lang="ru-RU" sz="2800" b="1" dirty="0">
                <a:latin typeface="Times New Roman" panose="02020603050405020304" pitchFamily="18" charset="0"/>
                <a:cs typeface="Times New Roman" panose="02020603050405020304" pitchFamily="18" charset="0"/>
              </a:rPr>
              <a:t>предложение абсолютно неэластично </a:t>
            </a:r>
            <a:r>
              <a:rPr lang="ru-RU" sz="2800" dirty="0">
                <a:latin typeface="Times New Roman" panose="02020603050405020304" pitchFamily="18" charset="0"/>
                <a:cs typeface="Times New Roman" panose="02020603050405020304" pitchFamily="18" charset="0"/>
              </a:rPr>
              <a:t>по цене. В этой ситуации рост спроса приводит исключительно к росту цен.</a:t>
            </a:r>
            <a:endParaRPr lang="en-US" sz="2800" dirty="0">
              <a:latin typeface="Times New Roman" panose="02020603050405020304" pitchFamily="18" charset="0"/>
              <a:cs typeface="Times New Roman" panose="02020603050405020304" pitchFamily="18" charset="0"/>
            </a:endParaRPr>
          </a:p>
          <a:p>
            <a:pPr algn="just"/>
            <a:r>
              <a:rPr lang="ru-RU" sz="2800" dirty="0">
                <a:latin typeface="Times New Roman" panose="02020603050405020304" pitchFamily="18" charset="0"/>
                <a:cs typeface="Times New Roman" panose="02020603050405020304" pitchFamily="18" charset="0"/>
              </a:rPr>
              <a:t>В краткосрочном периоде (рис. 5.4.2, б) с ростом спроса объём предложения будет нарастать, т.е. предложение становится всё более эластичным. При этом цена также будет расти, но её рост будет сопровождаться увеличением объёма выпуска продукции. Фактором, лимитирующим наращивание объёмов выпуска продукции в краткосрочном периоде, является имеющийся объём производственных мощностей.</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337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r>
              <a:rPr lang="ru-RU" sz="3200" b="1" dirty="0"/>
              <a:t>Рис. 5.4.2. Фактор времени и эластичность предложения</a:t>
            </a:r>
            <a:br>
              <a:rPr lang="en-US" sz="3200" dirty="0"/>
            </a:br>
            <a:endParaRPr lang="en-US" sz="3200" dirty="0"/>
          </a:p>
        </p:txBody>
      </p:sp>
      <p:pic>
        <p:nvPicPr>
          <p:cNvPr id="4" name="Объект 3"/>
          <p:cNvPicPr>
            <a:picLocks noGrp="1"/>
          </p:cNvPicPr>
          <p:nvPr>
            <p:ph idx="1"/>
          </p:nvPr>
        </p:nvPicPr>
        <p:blipFill>
          <a:blip r:embed="rId2" cstate="print"/>
          <a:stretch>
            <a:fillRect/>
          </a:stretch>
        </p:blipFill>
        <p:spPr bwMode="auto">
          <a:xfrm>
            <a:off x="143435" y="246744"/>
            <a:ext cx="11923059" cy="6611256"/>
          </a:xfrm>
          <a:prstGeom prst="rect">
            <a:avLst/>
          </a:prstGeom>
          <a:noFill/>
          <a:ln w="9525">
            <a:noFill/>
            <a:miter lim="800000"/>
            <a:headEnd/>
            <a:tailEnd/>
          </a:ln>
        </p:spPr>
      </p:pic>
    </p:spTree>
    <p:extLst>
      <p:ext uri="{BB962C8B-B14F-4D97-AF65-F5344CB8AC3E}">
        <p14:creationId xmlns:p14="http://schemas.microsoft.com/office/powerpoint/2010/main" val="2622362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70964"/>
            <a:ext cx="10515600" cy="6087035"/>
          </a:xfrm>
        </p:spPr>
        <p:txBody>
          <a:bodyPr>
            <a:normAutofit/>
          </a:bodyPr>
          <a:lstStyle/>
          <a:p>
            <a:pPr algn="just"/>
            <a:r>
              <a:rPr lang="ru-RU" sz="3200" dirty="0">
                <a:latin typeface="Times New Roman" panose="02020603050405020304" pitchFamily="18" charset="0"/>
                <a:cs typeface="Times New Roman" panose="02020603050405020304" pitchFamily="18" charset="0"/>
              </a:rPr>
              <a:t>В длительном периоде (рис. 4.5.2, в) при благоприятном изменении спроса наращиванию объёмов предложения практически нет границ: фирма может возводить новые цехи или заводы, поэтому кривая предложения ещё более эластична. Реакцией на рост спроса в этом случае становится существенное увеличение объёмов производства при весьма умеренном росте цен.</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79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 Эластичность и её измерение</a:t>
            </a:r>
            <a:br>
              <a:rPr lang="en-US" b="1" dirty="0"/>
            </a:br>
            <a:endParaRPr lang="en-US" dirty="0"/>
          </a:p>
        </p:txBody>
      </p:sp>
      <p:sp>
        <p:nvSpPr>
          <p:cNvPr id="3" name="Объект 2"/>
          <p:cNvSpPr>
            <a:spLocks noGrp="1"/>
          </p:cNvSpPr>
          <p:nvPr>
            <p:ph idx="1"/>
          </p:nvPr>
        </p:nvSpPr>
        <p:spPr/>
        <p:txBody>
          <a:bodyPr>
            <a:normAutofit fontScale="92500"/>
          </a:bodyPr>
          <a:lstStyle/>
          <a:p>
            <a:r>
              <a:rPr lang="ru-RU" sz="3600" b="1" dirty="0">
                <a:latin typeface="Times New Roman" panose="02020603050405020304" pitchFamily="18" charset="0"/>
                <a:cs typeface="Times New Roman" panose="02020603050405020304" pitchFamily="18" charset="0"/>
              </a:rPr>
              <a:t>Эластичность – мера изменения одного показателя по отношению к изменению другого, от которого зависит первый.</a:t>
            </a:r>
            <a:endParaRPr lang="en-US" sz="3600" dirty="0">
              <a:latin typeface="Times New Roman" panose="02020603050405020304" pitchFamily="18" charset="0"/>
              <a:cs typeface="Times New Roman" panose="02020603050405020304" pitchFamily="18" charset="0"/>
            </a:endParaRPr>
          </a:p>
          <a:p>
            <a:r>
              <a:rPr lang="ru-RU" sz="3600" b="1" dirty="0">
                <a:latin typeface="Times New Roman" panose="02020603050405020304" pitchFamily="18" charset="0"/>
                <a:cs typeface="Times New Roman" panose="02020603050405020304" pitchFamily="18" charset="0"/>
              </a:rPr>
              <a:t>Коэффициент эластичности </a:t>
            </a:r>
            <a:r>
              <a:rPr lang="ru-RU" sz="3600" dirty="0">
                <a:latin typeface="Times New Roman" panose="02020603050405020304" pitchFamily="18" charset="0"/>
                <a:cs typeface="Times New Roman" panose="02020603050405020304" pitchFamily="18" charset="0"/>
              </a:rPr>
              <a:t>– показатель, характеризующий меру чувствительности экономической величины по отношению к факторам, от которых она зависит.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030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5153" y="358588"/>
            <a:ext cx="11528612" cy="6499411"/>
          </a:xfrm>
        </p:spPr>
        <p:txBody>
          <a:bodyPr>
            <a:normAutofit/>
          </a:bodyPr>
          <a:lstStyle/>
          <a:p>
            <a:pPr algn="just"/>
            <a:r>
              <a:rPr lang="ru-RU" sz="3200" dirty="0">
                <a:latin typeface="Times New Roman" panose="02020603050405020304" pitchFamily="18" charset="0"/>
                <a:cs typeface="Times New Roman" panose="02020603050405020304" pitchFamily="18" charset="0"/>
              </a:rPr>
              <a:t>Примером </a:t>
            </a:r>
            <a:r>
              <a:rPr lang="ru-RU" sz="3200" b="1" dirty="0">
                <a:latin typeface="Times New Roman" panose="02020603050405020304" pitchFamily="18" charset="0"/>
                <a:cs typeface="Times New Roman" panose="02020603050405020304" pitchFamily="18" charset="0"/>
              </a:rPr>
              <a:t>практического использования теории эластичности является государственная налоговая политика</a:t>
            </a:r>
            <a:r>
              <a:rPr lang="ru-RU" sz="3200" dirty="0">
                <a:latin typeface="Times New Roman" panose="02020603050405020304" pitchFamily="18" charset="0"/>
                <a:cs typeface="Times New Roman" panose="02020603050405020304" pitchFamily="18" charset="0"/>
              </a:rPr>
              <a:t>. </a:t>
            </a:r>
          </a:p>
          <a:p>
            <a:pPr algn="just"/>
            <a:r>
              <a:rPr lang="ru-RU" sz="3200" dirty="0">
                <a:latin typeface="Times New Roman" panose="02020603050405020304" pitchFamily="18" charset="0"/>
                <a:cs typeface="Times New Roman" panose="02020603050405020304" pitchFamily="18" charset="0"/>
              </a:rPr>
              <a:t>При введении косвенных налогов государство преследует цель увеличить объем налоговых поступлений в бюджет  для перераспределения ресурсов в экономике, перераспределения  доходов населения, развития социальной сферы, инфраструктуры, обороны...</a:t>
            </a:r>
          </a:p>
          <a:p>
            <a:pPr algn="just"/>
            <a:r>
              <a:rPr lang="ru-RU" sz="3200"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Однако </a:t>
            </a:r>
            <a:r>
              <a:rPr lang="ru-RU" sz="3200" b="1" i="1" dirty="0">
                <a:latin typeface="Times New Roman" panose="02020603050405020304" pitchFamily="18" charset="0"/>
                <a:cs typeface="Times New Roman" panose="02020603050405020304" pitchFamily="18" charset="0"/>
              </a:rPr>
              <a:t>в зависимости от эластичности спроса и предложения на отдельные виды товаров и услуг налоговое бремя будет распределяться по разному между производителями и потребителями продукции.</a:t>
            </a:r>
            <a:endParaRPr lang="ru-RU" sz="3200" b="1"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928246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7224" y="663388"/>
            <a:ext cx="11761694" cy="5513575"/>
          </a:xfrm>
        </p:spPr>
        <p:txBody>
          <a:bodyPr>
            <a:noAutofit/>
          </a:bodyPr>
          <a:lstStyle/>
          <a:p>
            <a:pPr algn="just"/>
            <a:r>
              <a:rPr lang="ru-RU" sz="3600" u="sng" dirty="0">
                <a:latin typeface="Times New Roman" panose="02020603050405020304" pitchFamily="18" charset="0"/>
                <a:cs typeface="Times New Roman" panose="02020603050405020304" pitchFamily="18" charset="0"/>
              </a:rPr>
              <a:t>Если спрос не эластичен, налоговое бремя ляжет  на потребителя</a:t>
            </a:r>
            <a:r>
              <a:rPr lang="ru-RU" sz="3600" dirty="0">
                <a:latin typeface="Times New Roman" panose="02020603050405020304" pitchFamily="18" charset="0"/>
                <a:cs typeface="Times New Roman" panose="02020603050405020304" pitchFamily="18" charset="0"/>
              </a:rPr>
              <a:t>. </a:t>
            </a:r>
          </a:p>
          <a:p>
            <a:pPr marL="0" indent="0" algn="just">
              <a:buNone/>
            </a:pPr>
            <a:r>
              <a:rPr lang="ru-RU" sz="3600" dirty="0">
                <a:latin typeface="Times New Roman" panose="02020603050405020304" pitchFamily="18" charset="0"/>
                <a:cs typeface="Times New Roman" panose="02020603050405020304" pitchFamily="18" charset="0"/>
              </a:rPr>
              <a:t>Кроме того , абсолютный размер налога также будет выше при неэластичном спросе. </a:t>
            </a:r>
          </a:p>
          <a:p>
            <a:pPr algn="just"/>
            <a:r>
              <a:rPr lang="ru-RU" sz="3600" b="1" dirty="0">
                <a:latin typeface="Times New Roman" panose="02020603050405020304" pitchFamily="18" charset="0"/>
                <a:cs typeface="Times New Roman" panose="02020603050405020304" pitchFamily="18" charset="0"/>
              </a:rPr>
              <a:t>Именно поэтому государство облагает  акцизными и другими косвенными налогами товары, спрос на которые не эластичен (сигареты, алкогольные напитки).</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31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spTree>
    <p:extLst>
      <p:ext uri="{BB962C8B-B14F-4D97-AF65-F5344CB8AC3E}">
        <p14:creationId xmlns:p14="http://schemas.microsoft.com/office/powerpoint/2010/main" val="142053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1800" y="365125"/>
            <a:ext cx="11455400" cy="2289175"/>
          </a:xfrm>
        </p:spPr>
        <p:txBody>
          <a:bodyPr>
            <a:noAutofit/>
          </a:bodyPr>
          <a:lstStyle/>
          <a:p>
            <a:pPr algn="just"/>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Коэффициент эластичности показывает степень количественного изменения одного фактора (например, величины спроса или предложения) в ответ на изменение другого фактора (например, цены, доходов, издержек) на 1 %: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356374" y="26236903"/>
            <a:ext cx="40588878" cy="15325467"/>
          </a:xfrm>
        </p:spPr>
        <p:txBody>
          <a:bodyPr/>
          <a:lstStyle/>
          <a:p>
            <a:endParaRPr lang="en-US" dirty="0"/>
          </a:p>
        </p:txBody>
      </p:sp>
      <p:sp>
        <p:nvSpPr>
          <p:cNvPr id="4" name="Rectangle 2"/>
          <p:cNvSpPr>
            <a:spLocks noChangeArrowheads="1"/>
          </p:cNvSpPr>
          <p:nvPr/>
        </p:nvSpPr>
        <p:spPr bwMode="auto">
          <a:xfrm>
            <a:off x="1760203" y="0"/>
            <a:ext cx="4705956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Объект 4"/>
          <p:cNvGraphicFramePr>
            <a:graphicFrameLocks noChangeAspect="1"/>
          </p:cNvGraphicFramePr>
          <p:nvPr>
            <p:extLst>
              <p:ext uri="{D42A27DB-BD31-4B8C-83A1-F6EECF244321}">
                <p14:modId xmlns:p14="http://schemas.microsoft.com/office/powerpoint/2010/main" val="3845906182"/>
              </p:ext>
            </p:extLst>
          </p:nvPr>
        </p:nvGraphicFramePr>
        <p:xfrm>
          <a:off x="431800" y="3972910"/>
          <a:ext cx="11544300" cy="1576552"/>
        </p:xfrm>
        <a:graphic>
          <a:graphicData uri="http://schemas.openxmlformats.org/presentationml/2006/ole">
            <mc:AlternateContent xmlns:mc="http://schemas.openxmlformats.org/markup-compatibility/2006">
              <mc:Choice xmlns:v="urn:schemas-microsoft-com:vml" Requires="v">
                <p:oleObj spid="_x0000_s3105" name="Уравнение" r:id="rId3" imgW="2489200" imgH="431800" progId="Equation.3">
                  <p:embed/>
                </p:oleObj>
              </mc:Choice>
              <mc:Fallback>
                <p:oleObj name="Уравнение" r:id="rId3" imgW="24892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972910"/>
                        <a:ext cx="11544300" cy="1576552"/>
                      </a:xfrm>
                      <a:prstGeom prst="rect">
                        <a:avLst/>
                      </a:prstGeom>
                      <a:noFill/>
                    </p:spPr>
                  </p:pic>
                </p:oleObj>
              </mc:Fallback>
            </mc:AlternateContent>
          </a:graphicData>
        </a:graphic>
      </p:graphicFrame>
    </p:spTree>
    <p:extLst>
      <p:ext uri="{BB962C8B-B14F-4D97-AF65-F5344CB8AC3E}">
        <p14:creationId xmlns:p14="http://schemas.microsoft.com/office/powerpoint/2010/main" val="105075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69981"/>
          </a:xfrm>
        </p:spPr>
        <p:txBody>
          <a:bodyPr>
            <a:normAutofit fontScale="90000"/>
          </a:bodyPr>
          <a:lstStyle/>
          <a:p>
            <a:r>
              <a:rPr lang="ru-RU" dirty="0"/>
              <a:t>Формула Эластичности</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219200"/>
                <a:ext cx="10515600" cy="5638800"/>
              </a:xfrm>
            </p:spPr>
            <p:txBody>
              <a:bodyPr>
                <a:normAutofit/>
              </a:bodyPr>
              <a:lstStyle/>
              <a:p>
                <a:pPr hangingPunct="0"/>
                <a:r>
                  <a:rPr lang="ru-RU" dirty="0"/>
                  <a:t>Ер равен  =      изменение </a:t>
                </a:r>
                <a:r>
                  <a:rPr lang="en-US" dirty="0"/>
                  <a:t>Q</a:t>
                </a:r>
                <a:r>
                  <a:rPr lang="ru-RU" dirty="0"/>
                  <a:t>%  /   изменение Р%</a:t>
                </a:r>
              </a:p>
              <a:p>
                <a:pPr marL="0" indent="0" hangingPunct="0">
                  <a:buNone/>
                </a:pPr>
                <a:r>
                  <a:rPr lang="ru-RU" dirty="0"/>
                  <a:t>где    -  </a:t>
                </a:r>
                <a:r>
                  <a:rPr lang="en-US" dirty="0"/>
                  <a:t>Q</a:t>
                </a:r>
                <a:r>
                  <a:rPr lang="ru-RU" dirty="0"/>
                  <a:t>   изменение величины спроса,  %</a:t>
                </a:r>
              </a:p>
              <a:p>
                <a:pPr marL="0" indent="0" hangingPunct="0">
                  <a:buNone/>
                </a:pPr>
                <a:r>
                  <a:rPr lang="ru-RU" dirty="0"/>
                  <a:t> </a:t>
                </a:r>
                <a:r>
                  <a:rPr lang="en-US" dirty="0"/>
                  <a:t>P</a:t>
                </a:r>
                <a:r>
                  <a:rPr lang="ru-RU" dirty="0"/>
                  <a:t> -  изменение цены, %.</a:t>
                </a:r>
              </a:p>
              <a:p>
                <a:pPr marL="0" indent="0" hangingPunct="0">
                  <a:buNone/>
                </a:pPr>
                <a:r>
                  <a:rPr lang="ru-RU" dirty="0"/>
                  <a:t> р в индексе означает, что эластичность рассматривается по цене.</a:t>
                </a:r>
                <a14:m>
                  <m:oMath xmlns:m="http://schemas.openxmlformats.org/officeDocument/2006/math">
                    <m:r>
                      <a:rPr lang="en-US" b="0" i="0" smtClean="0">
                        <a:latin typeface="Cambria Math"/>
                      </a:rPr>
                      <m:t>        </m:t>
                    </m:r>
                  </m:oMath>
                </a14:m>
                <a:endParaRPr lang="en-US" b="0" i="0" dirty="0">
                  <a:latin typeface="Cambria Math"/>
                </a:endParaRPr>
              </a:p>
              <a:p>
                <a:pPr marL="0" indent="0" hangingPunct="0">
                  <a:buNone/>
                </a:pPr>
                <a14:m>
                  <m:oMathPara xmlns:m="http://schemas.openxmlformats.org/officeDocument/2006/math">
                    <m:oMathParaPr>
                      <m:jc m:val="centerGroup"/>
                    </m:oMathParaPr>
                    <m:oMath xmlns:m="http://schemas.openxmlformats.org/officeDocument/2006/math">
                      <m:r>
                        <a:rPr lang="ru-RU" sz="4000" i="1">
                          <a:latin typeface="Cambria Math"/>
                        </a:rPr>
                        <m:t>Ер=</m:t>
                      </m:r>
                      <m:f>
                        <m:fPr>
                          <m:ctrlPr>
                            <a:rPr lang="en-US" sz="4000" i="1">
                              <a:latin typeface="Cambria Math" panose="02040503050406030204" pitchFamily="18" charset="0"/>
                            </a:rPr>
                          </m:ctrlPr>
                        </m:fPr>
                        <m:num>
                          <m:r>
                            <m:rPr>
                              <m:sty m:val="p"/>
                            </m:rPr>
                            <a:rPr lang="el-GR" sz="4000">
                              <a:latin typeface="Cambria Math"/>
                            </a:rPr>
                            <m:t>Δ</m:t>
                          </m:r>
                          <m:r>
                            <a:rPr lang="en-US" sz="4000" i="1">
                              <a:latin typeface="Cambria Math"/>
                            </a:rPr>
                            <m:t>𝑄</m:t>
                          </m:r>
                          <m:r>
                            <a:rPr lang="en-US" sz="4000" i="1">
                              <a:latin typeface="Cambria Math"/>
                            </a:rPr>
                            <m:t>%</m:t>
                          </m:r>
                        </m:num>
                        <m:den>
                          <m:r>
                            <m:rPr>
                              <m:sty m:val="p"/>
                            </m:rPr>
                            <a:rPr lang="el-GR" sz="4000">
                              <a:latin typeface="Cambria Math"/>
                            </a:rPr>
                            <m:t>Δ</m:t>
                          </m:r>
                          <m:r>
                            <a:rPr lang="en-US" sz="4000" i="1">
                              <a:latin typeface="Cambria Math"/>
                            </a:rPr>
                            <m:t>𝑃</m:t>
                          </m:r>
                          <m:r>
                            <a:rPr lang="en-US" sz="4000" i="1">
                              <a:latin typeface="Cambria Math"/>
                            </a:rPr>
                            <m:t>%</m:t>
                          </m:r>
                        </m:den>
                      </m:f>
                    </m:oMath>
                  </m:oMathPara>
                </a14:m>
                <a:endParaRPr lang="ru-RU" sz="4000" dirty="0"/>
              </a:p>
              <a:p>
                <a:pPr hangingPunct="0"/>
                <a:endParaRPr lang="ru-RU" dirty="0"/>
              </a:p>
              <a:p>
                <a:pPr hangingPunct="0"/>
                <a:r>
                  <a:rPr lang="ru-RU" dirty="0"/>
                  <a:t>снижение цены стирального порошка на 5 % вызвало увеличение спроса на него на 10%. Показатель эластичности будет равен:</a:t>
                </a:r>
              </a:p>
              <a:p>
                <a:pPr hangingPunct="0"/>
                <a:r>
                  <a:rPr lang="ru-RU" dirty="0"/>
                  <a:t>           </a:t>
                </a:r>
                <a14:m>
                  <m:oMath xmlns:m="http://schemas.openxmlformats.org/officeDocument/2006/math">
                    <m:r>
                      <a:rPr lang="en-US" b="0" i="1" smtClean="0">
                        <a:latin typeface="Cambria Math"/>
                      </a:rPr>
                      <m:t>𝐸𝑝</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10</m:t>
                        </m:r>
                      </m:num>
                      <m:den>
                        <m:r>
                          <a:rPr lang="en-US" b="0" i="1" smtClean="0">
                            <a:latin typeface="Cambria Math"/>
                          </a:rPr>
                          <m:t>5</m:t>
                        </m:r>
                      </m:den>
                    </m:f>
                  </m:oMath>
                </a14:m>
                <a:r>
                  <a:rPr lang="en-US" dirty="0"/>
                  <a:t>= -2     </a:t>
                </a:r>
                <a:r>
                  <a:rPr lang="en-US" dirty="0" err="1"/>
                  <a:t>Ep</a:t>
                </a:r>
                <a:r>
                  <a:rPr lang="en-US" dirty="0"/>
                  <a:t>=2</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219200"/>
                <a:ext cx="10515600" cy="5638800"/>
              </a:xfrm>
              <a:blipFill rotWithShape="0">
                <a:blip r:embed="rId2"/>
                <a:stretch>
                  <a:fillRect l="-522" t="-649"/>
                </a:stretch>
              </a:blipFill>
            </p:spPr>
            <p:txBody>
              <a:bodyPr/>
              <a:lstStyle/>
              <a:p>
                <a:r>
                  <a:rPr lang="en-US">
                    <a:noFill/>
                  </a:rPr>
                  <a:t> </a:t>
                </a:r>
              </a:p>
            </p:txBody>
          </p:sp>
        </mc:Fallback>
      </mc:AlternateContent>
    </p:spTree>
    <p:extLst>
      <p:ext uri="{BB962C8B-B14F-4D97-AF65-F5344CB8AC3E}">
        <p14:creationId xmlns:p14="http://schemas.microsoft.com/office/powerpoint/2010/main" val="411381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10640"/>
          </a:xfrm>
        </p:spPr>
        <p:txBody>
          <a:bodyPr>
            <a:normAutofit/>
          </a:bodyPr>
          <a:lstStyle/>
          <a:p>
            <a:r>
              <a:rPr lang="ru-RU" dirty="0"/>
              <a:t>Эластичность спроса по цене</a:t>
            </a:r>
          </a:p>
        </p:txBody>
      </p:sp>
      <p:sp>
        <p:nvSpPr>
          <p:cNvPr id="3" name="Объект 2"/>
          <p:cNvSpPr>
            <a:spLocks noGrp="1"/>
          </p:cNvSpPr>
          <p:nvPr>
            <p:ph idx="1"/>
          </p:nvPr>
        </p:nvSpPr>
        <p:spPr>
          <a:xfrm>
            <a:off x="838200" y="1380565"/>
            <a:ext cx="10515600" cy="5289176"/>
          </a:xfrm>
        </p:spPr>
        <p:txBody>
          <a:bodyPr>
            <a:normAutofit fontScale="85000" lnSpcReduction="20000"/>
          </a:bodyPr>
          <a:lstStyle/>
          <a:p>
            <a:pPr marL="0" indent="0" algn="just" hangingPunct="0">
              <a:buNone/>
            </a:pPr>
            <a:r>
              <a:rPr lang="ru-RU" sz="3100" dirty="0">
                <a:latin typeface="Times New Roman" pitchFamily="18" charset="0"/>
                <a:cs typeface="Times New Roman" pitchFamily="18" charset="0"/>
              </a:rPr>
              <a:t>Эластичность спроса по цене  показывает, на сколько изменится в процентном отношении величина спроса на товар при изменении его цены на  1% один процент </a:t>
            </a:r>
            <a:endParaRPr lang="en-US" sz="3100" dirty="0">
              <a:latin typeface="Times New Roman" pitchFamily="18" charset="0"/>
              <a:cs typeface="Times New Roman" pitchFamily="18" charset="0"/>
            </a:endParaRPr>
          </a:p>
          <a:p>
            <a:pPr marL="0" indent="0" algn="just" hangingPunct="0">
              <a:buNone/>
            </a:pPr>
            <a:r>
              <a:rPr lang="ru-RU" sz="3100" dirty="0">
                <a:latin typeface="Times New Roman" pitchFamily="18" charset="0"/>
                <a:cs typeface="Times New Roman" pitchFamily="18" charset="0"/>
              </a:rPr>
              <a:t>(если этот показатель &gt; 1,то спрос эластичен, если &lt; 1, то спрос неэластичен).</a:t>
            </a:r>
          </a:p>
          <a:p>
            <a:pPr algn="just" hangingPunct="0"/>
            <a:r>
              <a:rPr lang="ru-RU" sz="3100" dirty="0">
                <a:latin typeface="Times New Roman" pitchFamily="18" charset="0"/>
                <a:cs typeface="Times New Roman" pitchFamily="18" charset="0"/>
              </a:rPr>
              <a:t> </a:t>
            </a:r>
            <a:r>
              <a:rPr lang="ru-RU" sz="3100" b="1" dirty="0">
                <a:latin typeface="Times New Roman" pitchFamily="18" charset="0"/>
                <a:cs typeface="Times New Roman" pitchFamily="18" charset="0"/>
              </a:rPr>
              <a:t>Если при снижении цены на 1 % спрос возрастает больше, </a:t>
            </a:r>
          </a:p>
          <a:p>
            <a:pPr marL="0" indent="0" algn="just" hangingPunct="0">
              <a:buNone/>
            </a:pPr>
            <a:r>
              <a:rPr lang="ru-RU" sz="3100" b="1" dirty="0">
                <a:latin typeface="Times New Roman" pitchFamily="18" charset="0"/>
                <a:cs typeface="Times New Roman" pitchFamily="18" charset="0"/>
              </a:rPr>
              <a:t>чем на 1 %                      это  эластичный спрос</a:t>
            </a:r>
            <a:r>
              <a:rPr lang="ru-RU" sz="3100" dirty="0">
                <a:latin typeface="Times New Roman" pitchFamily="18" charset="0"/>
                <a:cs typeface="Times New Roman" pitchFamily="18" charset="0"/>
              </a:rPr>
              <a:t>.</a:t>
            </a:r>
          </a:p>
          <a:p>
            <a:pPr algn="just" hangingPunct="0"/>
            <a:r>
              <a:rPr lang="ru-RU" sz="3100" dirty="0">
                <a:latin typeface="Times New Roman" pitchFamily="18" charset="0"/>
                <a:cs typeface="Times New Roman" pitchFamily="18" charset="0"/>
              </a:rPr>
              <a:t> Если при снижении цены на 1% спрос возрастает меньше, </a:t>
            </a:r>
          </a:p>
          <a:p>
            <a:pPr marL="0" indent="0" algn="just" hangingPunct="0">
              <a:buNone/>
            </a:pPr>
            <a:r>
              <a:rPr lang="ru-RU" sz="3100" dirty="0">
                <a:latin typeface="Times New Roman" pitchFamily="18" charset="0"/>
                <a:cs typeface="Times New Roman" pitchFamily="18" charset="0"/>
              </a:rPr>
              <a:t>чем на 1%                       это </a:t>
            </a:r>
            <a:r>
              <a:rPr lang="ru-RU" sz="3100" dirty="0" err="1">
                <a:latin typeface="Times New Roman" pitchFamily="18" charset="0"/>
                <a:cs typeface="Times New Roman" pitchFamily="18" charset="0"/>
              </a:rPr>
              <a:t>неэлатичный</a:t>
            </a:r>
            <a:r>
              <a:rPr lang="ru-RU" sz="3100" dirty="0">
                <a:latin typeface="Times New Roman" pitchFamily="18" charset="0"/>
                <a:cs typeface="Times New Roman" pitchFamily="18" charset="0"/>
              </a:rPr>
              <a:t> спрос</a:t>
            </a:r>
          </a:p>
          <a:p>
            <a:pPr algn="just" hangingPunct="0"/>
            <a:r>
              <a:rPr lang="ru-RU" sz="3100" dirty="0">
                <a:latin typeface="Times New Roman" pitchFamily="18" charset="0"/>
                <a:cs typeface="Times New Roman" pitchFamily="18" charset="0"/>
              </a:rPr>
              <a:t> Если при снижении цены на 1% покупаемое количество </a:t>
            </a:r>
          </a:p>
          <a:p>
            <a:pPr marL="0" indent="0" algn="just" hangingPunct="0">
              <a:buNone/>
            </a:pPr>
            <a:r>
              <a:rPr lang="ru-RU" sz="3100" dirty="0">
                <a:latin typeface="Times New Roman" pitchFamily="18" charset="0"/>
                <a:cs typeface="Times New Roman" pitchFamily="18" charset="0"/>
              </a:rPr>
              <a:t>вырастает на 1%            это единичный спрос.</a:t>
            </a:r>
          </a:p>
          <a:p>
            <a:pPr marL="0" indent="0" algn="just" hangingPunct="0">
              <a:buNone/>
            </a:pPr>
            <a:r>
              <a:rPr lang="en-US" sz="3100" dirty="0">
                <a:latin typeface="Times New Roman" pitchFamily="18" charset="0"/>
                <a:cs typeface="Times New Roman" pitchFamily="18" charset="0"/>
              </a:rPr>
              <a:t>  </a:t>
            </a:r>
            <a:r>
              <a:rPr lang="ru-RU" sz="3100" dirty="0">
                <a:latin typeface="Times New Roman" pitchFamily="18" charset="0"/>
                <a:cs typeface="Times New Roman" pitchFamily="18" charset="0"/>
              </a:rPr>
              <a:t>  </a:t>
            </a:r>
          </a:p>
          <a:p>
            <a:endParaRPr lang="ru-RU" dirty="0"/>
          </a:p>
        </p:txBody>
      </p:sp>
    </p:spTree>
    <p:extLst>
      <p:ext uri="{BB962C8B-B14F-4D97-AF65-F5344CB8AC3E}">
        <p14:creationId xmlns:p14="http://schemas.microsoft.com/office/powerpoint/2010/main" val="139375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55600"/>
            <a:ext cx="10515600" cy="5821363"/>
          </a:xfrm>
        </p:spPr>
        <p:txBody>
          <a:bodyPr>
            <a:normAutofit/>
          </a:bodyPr>
          <a:lstStyle/>
          <a:p>
            <a:pPr lvl="0" algn="just" fontAlgn="t"/>
            <a:r>
              <a:rPr lang="ru-RU" sz="2400" dirty="0">
                <a:latin typeface="Times New Roman" panose="02020603050405020304" pitchFamily="18" charset="0"/>
                <a:cs typeface="Times New Roman" panose="02020603050405020304" pitchFamily="18" charset="0"/>
              </a:rPr>
              <a:t>ε = ∞, или </a:t>
            </a:r>
            <a:r>
              <a:rPr lang="ru-RU" sz="2400" b="1" dirty="0">
                <a:latin typeface="Times New Roman" panose="02020603050405020304" pitchFamily="18" charset="0"/>
                <a:cs typeface="Times New Roman" panose="02020603050405020304" pitchFamily="18" charset="0"/>
              </a:rPr>
              <a:t>абсолютная эластичность</a:t>
            </a:r>
            <a:r>
              <a:rPr lang="ru-RU" sz="2400" dirty="0">
                <a:latin typeface="Times New Roman" panose="02020603050405020304" pitchFamily="18" charset="0"/>
                <a:cs typeface="Times New Roman" panose="02020603050405020304" pitchFamily="18" charset="0"/>
              </a:rPr>
              <a:t>, когда незначительное изменение какого-либо параметра повышает (или понижает) объём спроса или предложения на неограниченную величину;</a:t>
            </a:r>
            <a:endParaRPr lang="en-US" sz="2400" dirty="0">
              <a:latin typeface="Times New Roman" panose="02020603050405020304" pitchFamily="18" charset="0"/>
              <a:cs typeface="Times New Roman" panose="02020603050405020304" pitchFamily="18" charset="0"/>
            </a:endParaRPr>
          </a:p>
          <a:p>
            <a:pPr lvl="0" algn="just"/>
            <a:r>
              <a:rPr lang="ru-RU" sz="2400" dirty="0">
                <a:latin typeface="Times New Roman" panose="02020603050405020304" pitchFamily="18" charset="0"/>
                <a:cs typeface="Times New Roman" panose="02020603050405020304" pitchFamily="18" charset="0"/>
              </a:rPr>
              <a:t>|ε|  &gt; 1, или </a:t>
            </a:r>
            <a:r>
              <a:rPr lang="ru-RU" sz="2400" b="1" dirty="0">
                <a:latin typeface="Times New Roman" panose="02020603050405020304" pitchFamily="18" charset="0"/>
                <a:cs typeface="Times New Roman" panose="02020603050405020304" pitchFamily="18" charset="0"/>
              </a:rPr>
              <a:t>эластичный</a:t>
            </a:r>
            <a:r>
              <a:rPr lang="ru-RU" sz="2400" dirty="0">
                <a:latin typeface="Times New Roman" panose="02020603050405020304" pitchFamily="18" charset="0"/>
                <a:cs typeface="Times New Roman" panose="02020603050405020304" pitchFamily="18" charset="0"/>
              </a:rPr>
              <a:t> спрос (предложение), когда спрос или предложение меняются более высокими темпами, чем изменяется влияющий на них фактор;</a:t>
            </a:r>
            <a:endParaRPr lang="en-US" sz="2400" dirty="0">
              <a:latin typeface="Times New Roman" panose="02020603050405020304" pitchFamily="18" charset="0"/>
              <a:cs typeface="Times New Roman" panose="02020603050405020304" pitchFamily="18" charset="0"/>
            </a:endParaRPr>
          </a:p>
          <a:p>
            <a:pPr lvl="0" algn="just"/>
            <a:r>
              <a:rPr lang="ru-RU" sz="2400" dirty="0">
                <a:latin typeface="Times New Roman" panose="02020603050405020304" pitchFamily="18" charset="0"/>
                <a:cs typeface="Times New Roman" panose="02020603050405020304" pitchFamily="18" charset="0"/>
              </a:rPr>
              <a:t>|ε| = 1, или </a:t>
            </a:r>
            <a:r>
              <a:rPr lang="ru-RU" sz="2400" b="1" dirty="0">
                <a:latin typeface="Times New Roman" panose="02020603050405020304" pitchFamily="18" charset="0"/>
                <a:cs typeface="Times New Roman" panose="02020603050405020304" pitchFamily="18" charset="0"/>
              </a:rPr>
              <a:t>единичная эластичность</a:t>
            </a:r>
            <a:r>
              <a:rPr lang="ru-RU" sz="2400" dirty="0">
                <a:latin typeface="Times New Roman" panose="02020603050405020304" pitchFamily="18" charset="0"/>
                <a:cs typeface="Times New Roman" panose="02020603050405020304" pitchFamily="18" charset="0"/>
              </a:rPr>
              <a:t>, когда спрос или предложение изменяются теми же темпами, что и воздействующий на них фактор;</a:t>
            </a:r>
            <a:endParaRPr lang="en-US" sz="2400" dirty="0">
              <a:latin typeface="Times New Roman" panose="02020603050405020304" pitchFamily="18" charset="0"/>
              <a:cs typeface="Times New Roman" panose="02020603050405020304" pitchFamily="18" charset="0"/>
            </a:endParaRPr>
          </a:p>
          <a:p>
            <a:pPr lvl="0" algn="just"/>
            <a:r>
              <a:rPr lang="ru-RU" sz="2400" dirty="0">
                <a:latin typeface="Times New Roman" panose="02020603050405020304" pitchFamily="18" charset="0"/>
                <a:cs typeface="Times New Roman" panose="02020603050405020304" pitchFamily="18" charset="0"/>
              </a:rPr>
              <a:t>|ε| &lt; 1, или </a:t>
            </a:r>
            <a:r>
              <a:rPr lang="ru-RU" sz="2400" b="1" dirty="0">
                <a:latin typeface="Times New Roman" panose="02020603050405020304" pitchFamily="18" charset="0"/>
                <a:cs typeface="Times New Roman" panose="02020603050405020304" pitchFamily="18" charset="0"/>
              </a:rPr>
              <a:t>неэластичный</a:t>
            </a:r>
            <a:r>
              <a:rPr lang="ru-RU" sz="2400" dirty="0">
                <a:latin typeface="Times New Roman" panose="02020603050405020304" pitchFamily="18" charset="0"/>
                <a:cs typeface="Times New Roman" panose="02020603050405020304" pitchFamily="18" charset="0"/>
              </a:rPr>
              <a:t> спрос (предложение), спрос или предложение меняются гораздо медленнее, чем изменяется влияющий на них фактор;</a:t>
            </a:r>
            <a:endParaRPr lang="en-US" sz="2400" dirty="0">
              <a:latin typeface="Times New Roman" panose="02020603050405020304" pitchFamily="18" charset="0"/>
              <a:cs typeface="Times New Roman" panose="02020603050405020304" pitchFamily="18" charset="0"/>
            </a:endParaRPr>
          </a:p>
          <a:p>
            <a:pPr lvl="0" algn="just" fontAlgn="t"/>
            <a:r>
              <a:rPr lang="ru-RU" sz="2400" dirty="0">
                <a:latin typeface="Times New Roman" panose="02020603050405020304" pitchFamily="18" charset="0"/>
                <a:cs typeface="Times New Roman" panose="02020603050405020304" pitchFamily="18" charset="0"/>
              </a:rPr>
              <a:t>ε = 0, или </a:t>
            </a:r>
            <a:r>
              <a:rPr lang="ru-RU" sz="2400" b="1" dirty="0">
                <a:latin typeface="Times New Roman" panose="02020603050405020304" pitchFamily="18" charset="0"/>
                <a:cs typeface="Times New Roman" panose="02020603050405020304" pitchFamily="18" charset="0"/>
              </a:rPr>
              <a:t>абсолютная неэластичность</a:t>
            </a:r>
            <a:r>
              <a:rPr lang="ru-RU" sz="2400" dirty="0">
                <a:latin typeface="Times New Roman" panose="02020603050405020304" pitchFamily="18" charset="0"/>
                <a:cs typeface="Times New Roman" panose="02020603050405020304" pitchFamily="18" charset="0"/>
              </a:rPr>
              <a:t>, когда изменение какого-либо параметра рыночной конъюнктуры не влияет на величину спроса или предложения.</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634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929738504"/>
              </p:ext>
            </p:extLst>
          </p:nvPr>
        </p:nvGraphicFramePr>
        <p:xfrm>
          <a:off x="685800" y="484094"/>
          <a:ext cx="11010900" cy="6196105"/>
        </p:xfrm>
        <a:graphic>
          <a:graphicData uri="http://schemas.openxmlformats.org/drawingml/2006/table">
            <a:tbl>
              <a:tblPr>
                <a:tableStyleId>{5C22544A-7EE6-4342-B048-85BDC9FD1C3A}</a:tableStyleId>
              </a:tblPr>
              <a:tblGrid>
                <a:gridCol w="2752725">
                  <a:extLst>
                    <a:ext uri="{9D8B030D-6E8A-4147-A177-3AD203B41FA5}">
                      <a16:colId xmlns:a16="http://schemas.microsoft.com/office/drawing/2014/main" val="20000"/>
                    </a:ext>
                  </a:extLst>
                </a:gridCol>
                <a:gridCol w="2752725">
                  <a:extLst>
                    <a:ext uri="{9D8B030D-6E8A-4147-A177-3AD203B41FA5}">
                      <a16:colId xmlns:a16="http://schemas.microsoft.com/office/drawing/2014/main" val="20001"/>
                    </a:ext>
                  </a:extLst>
                </a:gridCol>
                <a:gridCol w="2752725">
                  <a:extLst>
                    <a:ext uri="{9D8B030D-6E8A-4147-A177-3AD203B41FA5}">
                      <a16:colId xmlns:a16="http://schemas.microsoft.com/office/drawing/2014/main" val="20002"/>
                    </a:ext>
                  </a:extLst>
                </a:gridCol>
                <a:gridCol w="2752725">
                  <a:extLst>
                    <a:ext uri="{9D8B030D-6E8A-4147-A177-3AD203B41FA5}">
                      <a16:colId xmlns:a16="http://schemas.microsoft.com/office/drawing/2014/main" val="20003"/>
                    </a:ext>
                  </a:extLst>
                </a:gridCol>
              </a:tblGrid>
              <a:tr h="387257">
                <a:tc rowSpan="2">
                  <a:txBody>
                    <a:bodyPr/>
                    <a:lstStyle/>
                    <a:p>
                      <a:pPr algn="ctr">
                        <a:spcAft>
                          <a:spcPts val="0"/>
                        </a:spcAft>
                      </a:pPr>
                      <a:r>
                        <a:rPr lang="ru-RU" sz="2000" dirty="0">
                          <a:effectLst/>
                        </a:rPr>
                        <a:t>Эластичность спроса по цене</a:t>
                      </a:r>
                      <a:endParaRPr lang="ru-RU" sz="2000" dirty="0">
                        <a:solidFill>
                          <a:srgbClr val="000000"/>
                        </a:solidFill>
                        <a:effectLst/>
                        <a:latin typeface="Times New Roman"/>
                        <a:ea typeface="Times New Roman"/>
                      </a:endParaRPr>
                    </a:p>
                  </a:txBody>
                  <a:tcPr marL="68580" marR="68580" marT="0" marB="0"/>
                </a:tc>
                <a:tc rowSpan="2">
                  <a:txBody>
                    <a:bodyPr/>
                    <a:lstStyle/>
                    <a:p>
                      <a:pPr algn="ctr">
                        <a:spcAft>
                          <a:spcPts val="0"/>
                        </a:spcAft>
                      </a:pPr>
                      <a:r>
                        <a:rPr lang="ru-RU" sz="2000" dirty="0">
                          <a:effectLst/>
                        </a:rPr>
                        <a:t>Соотношение спроса и цены</a:t>
                      </a:r>
                      <a:endParaRPr lang="ru-RU" sz="2000" dirty="0">
                        <a:solidFill>
                          <a:srgbClr val="000000"/>
                        </a:solidFill>
                        <a:effectLst/>
                        <a:latin typeface="Times New Roman"/>
                        <a:ea typeface="Times New Roman"/>
                      </a:endParaRPr>
                    </a:p>
                  </a:txBody>
                  <a:tcPr marL="68580" marR="68580" marT="0" marB="0"/>
                </a:tc>
                <a:tc gridSpan="2">
                  <a:txBody>
                    <a:bodyPr/>
                    <a:lstStyle/>
                    <a:p>
                      <a:pPr algn="ctr">
                        <a:spcAft>
                          <a:spcPts val="0"/>
                        </a:spcAft>
                      </a:pPr>
                      <a:r>
                        <a:rPr lang="ru-RU" sz="2000" dirty="0">
                          <a:effectLst/>
                        </a:rPr>
                        <a:t>Изменение выручки при</a:t>
                      </a:r>
                      <a:endParaRPr lang="ru-RU" sz="2000" dirty="0">
                        <a:solidFill>
                          <a:srgbClr val="000000"/>
                        </a:solidFill>
                        <a:effectLst/>
                        <a:latin typeface="Times New Roman"/>
                        <a:ea typeface="Times New Roman"/>
                      </a:endParaRPr>
                    </a:p>
                  </a:txBody>
                  <a:tcPr marL="68580" marR="68580" marT="0" marB="0"/>
                </a:tc>
                <a:tc hMerge="1">
                  <a:txBody>
                    <a:bodyPr/>
                    <a:lstStyle/>
                    <a:p>
                      <a:endParaRPr lang="ru-RU"/>
                    </a:p>
                  </a:txBody>
                  <a:tcPr/>
                </a:tc>
                <a:extLst>
                  <a:ext uri="{0D108BD9-81ED-4DB2-BD59-A6C34878D82A}">
                    <a16:rowId xmlns:a16="http://schemas.microsoft.com/office/drawing/2014/main" val="10000"/>
                  </a:ext>
                </a:extLst>
              </a:tr>
              <a:tr h="774513">
                <a:tc vMerge="1">
                  <a:txBody>
                    <a:bodyPr/>
                    <a:lstStyle/>
                    <a:p>
                      <a:endParaRPr lang="ru-RU"/>
                    </a:p>
                  </a:txBody>
                  <a:tcPr/>
                </a:tc>
                <a:tc vMerge="1">
                  <a:txBody>
                    <a:bodyPr/>
                    <a:lstStyle/>
                    <a:p>
                      <a:endParaRPr lang="ru-RU"/>
                    </a:p>
                  </a:txBody>
                  <a:tcPr/>
                </a:tc>
                <a:tc>
                  <a:txBody>
                    <a:bodyPr/>
                    <a:lstStyle/>
                    <a:p>
                      <a:pPr algn="ctr">
                        <a:spcAft>
                          <a:spcPts val="0"/>
                        </a:spcAft>
                      </a:pPr>
                      <a:r>
                        <a:rPr lang="ru-RU" sz="2000" dirty="0">
                          <a:effectLst/>
                        </a:rPr>
                        <a:t>Уменьшении цены</a:t>
                      </a:r>
                      <a:endParaRPr lang="ru-RU" sz="2000" dirty="0">
                        <a:solidFill>
                          <a:srgbClr val="000000"/>
                        </a:solidFill>
                        <a:effectLst/>
                        <a:latin typeface="Times New Roman"/>
                        <a:ea typeface="Times New Roman"/>
                      </a:endParaRPr>
                    </a:p>
                  </a:txBody>
                  <a:tcPr marL="68580" marR="68580" marT="0" marB="0"/>
                </a:tc>
                <a:tc>
                  <a:txBody>
                    <a:bodyPr/>
                    <a:lstStyle/>
                    <a:p>
                      <a:pPr algn="ctr">
                        <a:spcAft>
                          <a:spcPts val="0"/>
                        </a:spcAft>
                      </a:pPr>
                      <a:r>
                        <a:rPr lang="ru-RU" sz="2000" dirty="0">
                          <a:effectLst/>
                        </a:rPr>
                        <a:t>Увеличении цены</a:t>
                      </a:r>
                      <a:endParaRPr lang="ru-RU" sz="2000" dirty="0">
                        <a:solidFill>
                          <a:srgbClr val="000000"/>
                        </a:solidFill>
                        <a:effectLst/>
                        <a:latin typeface="Times New Roman"/>
                        <a:ea typeface="Times New Roman"/>
                      </a:endParaRPr>
                    </a:p>
                  </a:txBody>
                  <a:tcPr marL="68580" marR="68580" marT="0" marB="0"/>
                </a:tc>
                <a:extLst>
                  <a:ext uri="{0D108BD9-81ED-4DB2-BD59-A6C34878D82A}">
                    <a16:rowId xmlns:a16="http://schemas.microsoft.com/office/drawing/2014/main" val="10001"/>
                  </a:ext>
                </a:extLst>
              </a:tr>
              <a:tr h="1549026">
                <a:tc>
                  <a:txBody>
                    <a:bodyPr/>
                    <a:lstStyle/>
                    <a:p>
                      <a:pPr algn="ctr">
                        <a:spcAft>
                          <a:spcPts val="0"/>
                        </a:spcAft>
                      </a:pPr>
                      <a:r>
                        <a:rPr lang="ru-RU" sz="2000" dirty="0">
                          <a:effectLst/>
                        </a:rPr>
                        <a:t>Эластичный спрос</a:t>
                      </a:r>
                    </a:p>
                    <a:p>
                      <a:pPr algn="ctr">
                        <a:spcAft>
                          <a:spcPts val="0"/>
                        </a:spcAft>
                      </a:pPr>
                      <a:r>
                        <a:rPr lang="ru-RU" sz="2000" dirty="0">
                          <a:effectLst/>
                        </a:rPr>
                        <a:t>Е</a:t>
                      </a:r>
                      <a:r>
                        <a:rPr lang="en-US" sz="2000" baseline="-25000" dirty="0">
                          <a:effectLst/>
                        </a:rPr>
                        <a:t>D</a:t>
                      </a:r>
                      <a:r>
                        <a:rPr lang="en-US" sz="2000" dirty="0">
                          <a:effectLst/>
                        </a:rPr>
                        <a:t>&gt;1</a:t>
                      </a:r>
                      <a:endParaRPr lang="ru-RU" sz="2000" dirty="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dirty="0">
                          <a:effectLst/>
                        </a:rPr>
                        <a:t>Цена меняется на </a:t>
                      </a:r>
                      <a:endParaRPr lang="en-US" sz="2000" dirty="0">
                        <a:effectLst/>
                      </a:endParaRPr>
                    </a:p>
                    <a:p>
                      <a:pPr algn="just">
                        <a:spcAft>
                          <a:spcPts val="0"/>
                        </a:spcAft>
                      </a:pPr>
                      <a:r>
                        <a:rPr lang="ru-RU" sz="2000" dirty="0">
                          <a:effectLst/>
                        </a:rPr>
                        <a:t>1 %, спрос меняется &gt;, чем на 1 %</a:t>
                      </a:r>
                      <a:endParaRPr lang="ru-RU" sz="2000" dirty="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dirty="0">
                          <a:effectLst/>
                        </a:rPr>
                        <a:t>Растет </a:t>
                      </a:r>
                      <a:endParaRPr lang="ru-RU" sz="2000" dirty="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dirty="0">
                          <a:effectLst/>
                        </a:rPr>
                        <a:t>Падает</a:t>
                      </a:r>
                      <a:endParaRPr lang="ru-RU" sz="2000" dirty="0">
                        <a:solidFill>
                          <a:srgbClr val="000000"/>
                        </a:solidFill>
                        <a:effectLst/>
                        <a:latin typeface="Times New Roman"/>
                        <a:ea typeface="Times New Roman"/>
                      </a:endParaRPr>
                    </a:p>
                  </a:txBody>
                  <a:tcPr marL="68580" marR="68580" marT="0" marB="0"/>
                </a:tc>
                <a:extLst>
                  <a:ext uri="{0D108BD9-81ED-4DB2-BD59-A6C34878D82A}">
                    <a16:rowId xmlns:a16="http://schemas.microsoft.com/office/drawing/2014/main" val="10002"/>
                  </a:ext>
                </a:extLst>
              </a:tr>
              <a:tr h="1549026">
                <a:tc>
                  <a:txBody>
                    <a:bodyPr/>
                    <a:lstStyle/>
                    <a:p>
                      <a:pPr algn="ctr">
                        <a:spcAft>
                          <a:spcPts val="0"/>
                        </a:spcAft>
                      </a:pPr>
                      <a:r>
                        <a:rPr lang="ru-RU" sz="2000" dirty="0">
                          <a:effectLst/>
                        </a:rPr>
                        <a:t>Спрос с единичной эластичностью</a:t>
                      </a:r>
                    </a:p>
                    <a:p>
                      <a:pPr algn="ctr">
                        <a:spcAft>
                          <a:spcPts val="0"/>
                        </a:spcAft>
                      </a:pPr>
                      <a:r>
                        <a:rPr lang="ru-RU" sz="2000" dirty="0">
                          <a:effectLst/>
                        </a:rPr>
                        <a:t>Е</a:t>
                      </a:r>
                      <a:r>
                        <a:rPr lang="en-US" sz="2000" baseline="-25000" dirty="0">
                          <a:effectLst/>
                        </a:rPr>
                        <a:t>D</a:t>
                      </a:r>
                      <a:r>
                        <a:rPr lang="ru-RU" sz="2000" dirty="0">
                          <a:effectLst/>
                        </a:rPr>
                        <a:t>=1</a:t>
                      </a:r>
                      <a:endParaRPr lang="ru-RU" sz="2000" dirty="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a:effectLst/>
                        </a:rPr>
                        <a:t>Цена меняется на 1 %, спрос также меняется на 1 %</a:t>
                      </a:r>
                      <a:endParaRPr lang="ru-RU" sz="200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a:effectLst/>
                        </a:rPr>
                        <a:t>Не изменяется</a:t>
                      </a:r>
                      <a:endParaRPr lang="ru-RU" sz="200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dirty="0">
                          <a:effectLst/>
                        </a:rPr>
                        <a:t>Не изменяется</a:t>
                      </a:r>
                      <a:endParaRPr lang="ru-RU" sz="2000" dirty="0">
                        <a:solidFill>
                          <a:srgbClr val="000000"/>
                        </a:solidFill>
                        <a:effectLst/>
                        <a:latin typeface="Times New Roman"/>
                        <a:ea typeface="Times New Roman"/>
                      </a:endParaRPr>
                    </a:p>
                  </a:txBody>
                  <a:tcPr marL="68580" marR="68580" marT="0" marB="0"/>
                </a:tc>
                <a:extLst>
                  <a:ext uri="{0D108BD9-81ED-4DB2-BD59-A6C34878D82A}">
                    <a16:rowId xmlns:a16="http://schemas.microsoft.com/office/drawing/2014/main" val="10003"/>
                  </a:ext>
                </a:extLst>
              </a:tr>
              <a:tr h="1936283">
                <a:tc>
                  <a:txBody>
                    <a:bodyPr/>
                    <a:lstStyle/>
                    <a:p>
                      <a:pPr algn="ctr">
                        <a:spcAft>
                          <a:spcPts val="0"/>
                        </a:spcAft>
                      </a:pPr>
                      <a:r>
                        <a:rPr lang="ru-RU" sz="2000" dirty="0">
                          <a:effectLst/>
                        </a:rPr>
                        <a:t>Неэластичный спрос</a:t>
                      </a:r>
                    </a:p>
                    <a:p>
                      <a:pPr algn="ctr">
                        <a:spcAft>
                          <a:spcPts val="0"/>
                        </a:spcAft>
                      </a:pPr>
                      <a:r>
                        <a:rPr lang="ru-RU" sz="2000" dirty="0">
                          <a:effectLst/>
                        </a:rPr>
                        <a:t>Е</a:t>
                      </a:r>
                      <a:r>
                        <a:rPr lang="en-US" sz="2000" baseline="-25000" dirty="0">
                          <a:effectLst/>
                        </a:rPr>
                        <a:t>D</a:t>
                      </a:r>
                      <a:r>
                        <a:rPr lang="ru-RU" sz="2000" dirty="0">
                          <a:effectLst/>
                        </a:rPr>
                        <a:t>&lt;</a:t>
                      </a:r>
                      <a:r>
                        <a:rPr lang="en-US" sz="2000" dirty="0">
                          <a:effectLst/>
                        </a:rPr>
                        <a:t>1</a:t>
                      </a:r>
                      <a:endParaRPr lang="ru-RU" sz="2000" dirty="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dirty="0">
                          <a:effectLst/>
                        </a:rPr>
                        <a:t>Цена меняется на 1 %, спрос меняется меньше, чем на 1 %</a:t>
                      </a:r>
                      <a:endParaRPr lang="ru-RU" sz="2000" dirty="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dirty="0">
                          <a:effectLst/>
                        </a:rPr>
                        <a:t>Падает </a:t>
                      </a:r>
                      <a:endParaRPr lang="ru-RU" sz="2000" dirty="0">
                        <a:solidFill>
                          <a:srgbClr val="000000"/>
                        </a:solidFill>
                        <a:effectLst/>
                        <a:latin typeface="Times New Roman"/>
                        <a:ea typeface="Times New Roman"/>
                      </a:endParaRPr>
                    </a:p>
                  </a:txBody>
                  <a:tcPr marL="68580" marR="68580" marT="0" marB="0"/>
                </a:tc>
                <a:tc>
                  <a:txBody>
                    <a:bodyPr/>
                    <a:lstStyle/>
                    <a:p>
                      <a:pPr algn="just">
                        <a:spcAft>
                          <a:spcPts val="0"/>
                        </a:spcAft>
                      </a:pPr>
                      <a:r>
                        <a:rPr lang="ru-RU" sz="2000" dirty="0">
                          <a:effectLst/>
                        </a:rPr>
                        <a:t>Растет </a:t>
                      </a:r>
                      <a:endParaRPr lang="ru-RU" sz="2000" dirty="0">
                        <a:solidFill>
                          <a:srgbClr val="000000"/>
                        </a:solidFill>
                        <a:effectLst/>
                        <a:latin typeface="Times New Roman"/>
                        <a:ea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390901" y="2115122"/>
            <a:ext cx="14696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96750" bIns="0" numCol="1" anchor="ctr" anchorCtr="0" compatLnSpc="1">
            <a:prstTxWarp prst="textNoShape">
              <a:avLst/>
            </a:prstTxWarp>
            <a:spAutoFit/>
          </a:bodyPr>
          <a:lstStyle/>
          <a:p>
            <a:pPr indent="450850" fontAlgn="base">
              <a:spcBef>
                <a:spcPct val="0"/>
              </a:spcBef>
              <a:spcAft>
                <a:spcPct val="0"/>
              </a:spcAft>
            </a:pPr>
            <a:endParaRPr lang="ru-RU" sz="1400" dirty="0">
              <a:solidFill>
                <a:srgbClr val="000000"/>
              </a:solidFill>
              <a:latin typeface="Times New Roman" pitchFamily="18" charset="0"/>
              <a:cs typeface="Times New Roman" pitchFamily="18" charset="0"/>
            </a:endParaRPr>
          </a:p>
          <a:p>
            <a:pPr indent="450850" eaLnBrk="0" fontAlgn="base" hangingPunct="0">
              <a:spcBef>
                <a:spcPct val="0"/>
              </a:spcBef>
              <a:spcAft>
                <a:spcPct val="0"/>
              </a:spcAft>
            </a:pPr>
            <a:endParaRPr lang="ru-RU" dirty="0">
              <a:latin typeface="Arial" pitchFamily="34" charset="0"/>
              <a:cs typeface="Arial" pitchFamily="34" charset="0"/>
            </a:endParaRPr>
          </a:p>
        </p:txBody>
      </p:sp>
    </p:spTree>
    <p:extLst>
      <p:ext uri="{BB962C8B-B14F-4D97-AF65-F5344CB8AC3E}">
        <p14:creationId xmlns:p14="http://schemas.microsoft.com/office/powerpoint/2010/main" val="1559196410"/>
      </p:ext>
    </p:extLst>
  </p:cSld>
  <p:clrMapOvr>
    <a:masterClrMapping/>
  </p:clrMapOvr>
</p:sld>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Грань">
  <a:themeElements>
    <a:clrScheme name="Желтый и оранжевый">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412</TotalTime>
  <Words>2093</Words>
  <Application>Microsoft Office PowerPoint</Application>
  <PresentationFormat>Широкоэкранный</PresentationFormat>
  <Paragraphs>137</Paragraphs>
  <Slides>42</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3</vt:i4>
      </vt:variant>
      <vt:variant>
        <vt:lpstr>Внедренные серверы OLE</vt:lpstr>
      </vt:variant>
      <vt:variant>
        <vt:i4>1</vt:i4>
      </vt:variant>
      <vt:variant>
        <vt:lpstr>Заголовки слайдов</vt:lpstr>
      </vt:variant>
      <vt:variant>
        <vt:i4>42</vt:i4>
      </vt:variant>
    </vt:vector>
  </HeadingPairs>
  <TitlesOfParts>
    <vt:vector size="54" baseType="lpstr">
      <vt:lpstr>Arial</vt:lpstr>
      <vt:lpstr>Calibri</vt:lpstr>
      <vt:lpstr>Calibri Light</vt:lpstr>
      <vt:lpstr>Cambria Math</vt:lpstr>
      <vt:lpstr>Times New Roman</vt:lpstr>
      <vt:lpstr>Trebuchet MS</vt:lpstr>
      <vt:lpstr>Wingdings 2</vt:lpstr>
      <vt:lpstr>Wingdings 3</vt:lpstr>
      <vt:lpstr>HDOfficeLightV0</vt:lpstr>
      <vt:lpstr>1_HDOfficeLightV0</vt:lpstr>
      <vt:lpstr>Грань</vt:lpstr>
      <vt:lpstr>Уравнение</vt:lpstr>
      <vt:lpstr>Лекция 3.2.  Эластичность спроса и предложения </vt:lpstr>
      <vt:lpstr>Вопросы: </vt:lpstr>
      <vt:lpstr>Эластичность</vt:lpstr>
      <vt:lpstr>1. Эластичность и её измерение </vt:lpstr>
      <vt:lpstr>  Коэффициент эластичности показывает степень количественного изменения одного фактора (например, величины спроса или предложения) в ответ на изменение другого фактора (например, цены, доходов, издержек) на 1 %: </vt:lpstr>
      <vt:lpstr>Формула Эластичности</vt:lpstr>
      <vt:lpstr>Эластичность спроса по цене</vt:lpstr>
      <vt:lpstr>Презентация PowerPoint</vt:lpstr>
      <vt:lpstr>Презентация PowerPoint</vt:lpstr>
      <vt:lpstr>   Метод  точечной эластичности используется при оценке эластичности в точке при небольших изменениях цены, например, в окрестностях равновесной цены. При этом применяется формула точечной эластичности: </vt:lpstr>
      <vt:lpstr>Презентация PowerPoint</vt:lpstr>
      <vt:lpstr>Графически точечная эластичность определяется путём проведения касательной к кривой спроса (предложения).  Так, наклон кривой спроса определяется значением тангенса угла касательной с осью Х.  Значение коэффициента точечной эластичности спроса по цене будет обратно пропорционально тангенсу угла наклона. Если кривая спроса задана линейной функцией, например QD i = ai – bPi, то её наклон будет равен dQi / dPi = -b, тогда: </vt:lpstr>
      <vt:lpstr>Рассмотренная формула также означает, что коэффициент эластичности будет различным в разных точках кривой спроса (или предложения), несмотря на один и тот же наклон (см. рис. 5.1.1). </vt:lpstr>
      <vt:lpstr>Метод дуговой эластичности</vt:lpstr>
      <vt:lpstr>В расчётах обычно используют средние значения цены и количества товаров:  </vt:lpstr>
      <vt:lpstr>Презентация PowerPoint</vt:lpstr>
      <vt:lpstr>2. Эластичность спроса по цене </vt:lpstr>
      <vt:lpstr>Коэффициент прямой эластичности спроса по цене </vt:lpstr>
      <vt:lpstr>Кривая эластичного и неэластичного спроса</vt:lpstr>
      <vt:lpstr>Кривая единичного спроса  D 1  </vt:lpstr>
      <vt:lpstr>Кривая неэластичного спроса  D 2</vt:lpstr>
      <vt:lpstr>Кривая эластичного спроса D 3</vt:lpstr>
      <vt:lpstr>В случае абсолютно эластичного спроса (D5) кривая представляет собой горизонтальную линию - потребители платят одну и ту же цену за товар, невзирая на величину спроса. В случае абсолютно неэластичного спроса (D4) они покупают одно и то же количество товара при любых уровнях цен, то есть изменение цены не вызывает никакого изменения спроса, а кривая вырождается в вертикальную прямую (рис. 5.2.1, б). </vt:lpstr>
      <vt:lpstr>Эластичность спроса по цене зависит от ряда факторов, к которым относятся</vt:lpstr>
      <vt:lpstr>Перекрёстная эластичность спроса по цене</vt:lpstr>
      <vt:lpstr>Коэффициент перекрёстной эластичности спроса по цене – показатель, выражающий отношение процентного изменения в объёме спрашиваемого блага к процентному изменению цены другого блага. Он показывает, на сколько процентов изменится спрос на товар А при изменении цены на товар В на 1 %: </vt:lpstr>
      <vt:lpstr>Перекрёстная эластичность показывает наличие связи в потреблении между рассматриваемыми товарами. Знак перед коэффициентом перекрестной эластичности имеет большое значение. </vt:lpstr>
      <vt:lpstr>Перекрёстная эластичность</vt:lpstr>
      <vt:lpstr>3. Эластичность спроса по доходу </vt:lpstr>
      <vt:lpstr>Коэффициент эластичности спроса по доходу рассчитывается по формуле: </vt:lpstr>
      <vt:lpstr>Презентация PowerPoint</vt:lpstr>
      <vt:lpstr>4. Эластичность предложения по цене</vt:lpstr>
      <vt:lpstr>Коэффициент рассчитывается по формуле: </vt:lpstr>
      <vt:lpstr>Эластичность  предложения</vt:lpstr>
      <vt:lpstr>Рис. 5.4.1. Кривые предложения с разной степенью эластичности </vt:lpstr>
      <vt:lpstr>К основным факторам, определяющим эластичность предложения по цене, можно отнести: </vt:lpstr>
      <vt:lpstr>Презентация PowerPoint</vt:lpstr>
      <vt:lpstr>Рис. 5.4.2. Фактор времени и эластичность предложения </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5.  Эластичность спроса и предложения</dc:title>
  <dc:creator>Elena</dc:creator>
  <cp:lastModifiedBy>Елена</cp:lastModifiedBy>
  <cp:revision>38</cp:revision>
  <dcterms:created xsi:type="dcterms:W3CDTF">2015-03-10T18:29:21Z</dcterms:created>
  <dcterms:modified xsi:type="dcterms:W3CDTF">2021-02-06T18:34:38Z</dcterms:modified>
</cp:coreProperties>
</file>