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6" r:id="rId10"/>
    <p:sldId id="283" r:id="rId11"/>
    <p:sldId id="263" r:id="rId12"/>
    <p:sldId id="265" r:id="rId13"/>
    <p:sldId id="264" r:id="rId14"/>
    <p:sldId id="275" r:id="rId15"/>
    <p:sldId id="267" r:id="rId16"/>
    <p:sldId id="268" r:id="rId17"/>
    <p:sldId id="274" r:id="rId18"/>
    <p:sldId id="277" r:id="rId19"/>
    <p:sldId id="278" r:id="rId20"/>
    <p:sldId id="270" r:id="rId21"/>
    <p:sldId id="271" r:id="rId22"/>
    <p:sldId id="279" r:id="rId23"/>
    <p:sldId id="280" r:id="rId24"/>
    <p:sldId id="269" r:id="rId25"/>
    <p:sldId id="272" r:id="rId26"/>
    <p:sldId id="273" r:id="rId27"/>
    <p:sldId id="284" r:id="rId28"/>
    <p:sldId id="285" r:id="rId29"/>
    <p:sldId id="2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Исключительные ситуации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using (</a:t>
            </a:r>
            <a:r>
              <a:rPr lang="en-US" dirty="0" err="1"/>
              <a:t>StreamReader</a:t>
            </a:r>
            <a:r>
              <a:rPr lang="en-US" dirty="0"/>
              <a:t> f = new </a:t>
            </a:r>
            <a:r>
              <a:rPr lang="en-US" dirty="0" err="1" smtClean="0"/>
              <a:t>StreamReader</a:t>
            </a:r>
            <a:r>
              <a:rPr lang="en-US" dirty="0" smtClean="0"/>
              <a:t> (</a:t>
            </a:r>
            <a:r>
              <a:rPr lang="en-US" dirty="0"/>
              <a:t>filename))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f.ReadToEnd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str</a:t>
            </a:r>
            <a:r>
              <a:rPr lang="en-US" dirty="0"/>
              <a:t> = "";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Environment.Exit</a:t>
            </a:r>
            <a:r>
              <a:rPr lang="en-US" dirty="0"/>
              <a:t>(0</a:t>
            </a:r>
            <a:r>
              <a:rPr lang="en-US" dirty="0" smtClean="0"/>
              <a:t>); //</a:t>
            </a:r>
            <a:r>
              <a:rPr lang="ru-RU" dirty="0" smtClean="0"/>
              <a:t>выход из программы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6275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ru-RU" dirty="0" smtClean="0"/>
              <a:t>Режимы доступа к файлу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90872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Режим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только для чтения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ReadWrite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для чтения и записи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только для записи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23528" y="2348880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Режимы открытия файла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3098800"/>
          <a:ext cx="8229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6454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Режим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Append 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файл, если он существует, и установить текущий указатель в конец файла. Если файл не существует, создать новый файл.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Create 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Создать новый файл. Если в каталоге уже существует файл с таким же именем, он будет стерт.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CreateNew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Создать новый файл. Если в каталоге уже существует файл с таким же именем, возникает исключение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IOException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Open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существующий файл.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OpenOrCreate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файл, если он существует. Если нет, создать файл с таким именем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Truncate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существующий файл. После открытия он должен быть обрезан до нулевой длины.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Потоки байтов (</a:t>
            </a:r>
            <a:r>
              <a:rPr lang="ru-RU" b="1" dirty="0" err="1" smtClean="0"/>
              <a:t>FileStream</a:t>
            </a:r>
            <a:r>
              <a:rPr lang="ru-RU" b="1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BeginWrite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Начать асинхронный ввод или вывод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CanSeek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CanWrite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Свойства, определяющие, какие операции поддерживает поток: чтение, прямой доступ и/или запись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текущий поток и освободить связанные с ним ресурсы (сокеты, указатели на файлы и т. п.)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EndWrite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Ожидать завершения асинхронного ввода;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/>
                      </a:r>
                      <a:b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</a:b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закончить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асинхронный вывод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Flush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данные из буфера в связанный с потоком источник данных и очистить буфер. Если для данного потока буфер не используется, то этот метод ничего не делает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Потоки байтов (</a:t>
            </a:r>
            <a:r>
              <a:rPr lang="ru-RU" b="1" dirty="0" err="1" smtClean="0"/>
              <a:t>FileStream</a:t>
            </a:r>
            <a:r>
              <a:rPr lang="ru-RU" b="1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9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длину потока в байтах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текущую позицию в потоке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ReadByte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последовательность байтов (или один байт) из текущего потока и переместить указатель в потоке на количество считанных байтов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5128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текущий указатель потока на заданную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позицию (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смещение в байтах относительно точки отсчета, точка отсчета задается константами перечисления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SeekOrigin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начало файла —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текущая позиция —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конец файла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— End.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SetLength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длину текущего потока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WriteByte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последовательность байтов (или один байт) в текущий потоки переместить указатель в потоке на количество записанных байтов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63813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11_1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и чтение потока байтов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16288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try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smtClean="0"/>
              <a:t>using(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/>
              <a:t>f = new </a:t>
            </a:r>
            <a:r>
              <a:rPr lang="en-US" dirty="0" err="1"/>
              <a:t>FileStream</a:t>
            </a:r>
            <a:r>
              <a:rPr lang="en-US" dirty="0"/>
              <a:t>("test1.txt", </a:t>
            </a:r>
            <a:r>
              <a:rPr lang="en-US" dirty="0" err="1"/>
              <a:t>FileMode.Create</a:t>
            </a:r>
            <a:r>
              <a:rPr lang="en-US" dirty="0"/>
              <a:t>, </a:t>
            </a:r>
            <a:r>
              <a:rPr lang="en-US" dirty="0" err="1"/>
              <a:t>FileAccess.ReadWrite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f.WriteByte</a:t>
            </a:r>
            <a:r>
              <a:rPr lang="en-US" dirty="0" smtClean="0"/>
              <a:t>(100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byte</a:t>
            </a:r>
            <a:r>
              <a:rPr lang="en-US" dirty="0"/>
              <a:t>[] x = new byte[10];</a:t>
            </a:r>
          </a:p>
          <a:p>
            <a:pPr marL="0" indent="0">
              <a:buNone/>
            </a:pPr>
            <a:r>
              <a:rPr lang="en-US" dirty="0" smtClean="0"/>
              <a:t>Random </a:t>
            </a:r>
            <a:r>
              <a:rPr lang="en-US" dirty="0"/>
              <a:t>rand = new Random();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(byte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= (byte)</a:t>
            </a:r>
            <a:r>
              <a:rPr lang="en-US" dirty="0" err="1"/>
              <a:t>rand.Next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ru-RU" dirty="0" err="1"/>
              <a:t>f.WriteByte</a:t>
            </a:r>
            <a:r>
              <a:rPr lang="ru-RU" dirty="0"/>
              <a:t>(i); 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f.Write</a:t>
            </a:r>
            <a:r>
              <a:rPr lang="ru-RU" dirty="0" smtClean="0"/>
              <a:t>(x</a:t>
            </a:r>
            <a:r>
              <a:rPr lang="ru-RU" dirty="0"/>
              <a:t>, 0, 5</a:t>
            </a:r>
            <a:r>
              <a:rPr lang="ru-RU" dirty="0" smtClean="0"/>
              <a:t>); </a:t>
            </a:r>
            <a:r>
              <a:rPr lang="ru-RU" dirty="0" err="1" smtClean="0"/>
              <a:t>byte</a:t>
            </a:r>
            <a:r>
              <a:rPr lang="ru-RU" dirty="0"/>
              <a:t>[] у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byte</a:t>
            </a:r>
            <a:r>
              <a:rPr lang="ru-RU" dirty="0"/>
              <a:t>[20</a:t>
            </a:r>
            <a:r>
              <a:rPr lang="ru-RU" dirty="0" smtClean="0"/>
              <a:t>];</a:t>
            </a:r>
          </a:p>
          <a:p>
            <a:pPr marL="0" indent="0">
              <a:buNone/>
            </a:pPr>
            <a:r>
              <a:rPr lang="en-US" dirty="0" err="1" smtClean="0"/>
              <a:t>f.Seek</a:t>
            </a:r>
            <a:r>
              <a:rPr lang="en-US" dirty="0" smtClean="0"/>
              <a:t>(0</a:t>
            </a:r>
            <a:r>
              <a:rPr lang="en-US" dirty="0"/>
              <a:t>, </a:t>
            </a:r>
            <a:r>
              <a:rPr lang="en-US" dirty="0" err="1"/>
              <a:t>SeekOrigin.Begin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f.Read</a:t>
            </a:r>
            <a:r>
              <a:rPr lang="en-US" dirty="0" smtClean="0"/>
              <a:t>(</a:t>
            </a:r>
            <a:r>
              <a:rPr lang="ru-RU" dirty="0"/>
              <a:t>у, 0, 20);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(byte </a:t>
            </a:r>
            <a:r>
              <a:rPr lang="en-US" dirty="0" err="1" smtClean="0"/>
              <a:t>elem</a:t>
            </a:r>
            <a:r>
              <a:rPr lang="en-US" dirty="0" smtClean="0"/>
              <a:t> in у)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(" " + </a:t>
            </a:r>
            <a:r>
              <a:rPr lang="en-US" dirty="0" err="1" smtClean="0"/>
              <a:t>elem</a:t>
            </a:r>
            <a:r>
              <a:rPr lang="en-US" dirty="0" smtClean="0"/>
              <a:t>);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860032" y="1556792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f.Seek</a:t>
            </a:r>
            <a:r>
              <a:rPr lang="en-US" dirty="0"/>
              <a:t>(5, </a:t>
            </a:r>
            <a:r>
              <a:rPr lang="en-US" dirty="0" err="1"/>
              <a:t>SeekOrigin.Begin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а = </a:t>
            </a:r>
            <a:r>
              <a:rPr lang="en-US" dirty="0" err="1"/>
              <a:t>f.ReadByte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ru-RU" dirty="0"/>
              <a:t>а);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а </a:t>
            </a:r>
            <a:r>
              <a:rPr lang="ru-RU" dirty="0"/>
              <a:t>= </a:t>
            </a:r>
            <a:r>
              <a:rPr lang="ru-RU" dirty="0" err="1"/>
              <a:t>f.ReadByte</a:t>
            </a:r>
            <a:r>
              <a:rPr lang="ru-RU" dirty="0"/>
              <a:t>();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ru-RU" dirty="0"/>
              <a:t>а);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Текущая позиция в потоке " + </a:t>
            </a:r>
            <a:r>
              <a:rPr lang="en-US" dirty="0" err="1"/>
              <a:t>f.Position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 smtClean="0"/>
              <a:t>         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IOException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ru-RU" dirty="0" err="1"/>
              <a:t>Console.WriteLine</a:t>
            </a:r>
            <a:r>
              <a:rPr lang="ru-RU" dirty="0"/>
              <a:t>("Ошибка при работе с файлом</a:t>
            </a:r>
            <a:r>
              <a:rPr lang="ru-RU" dirty="0" smtClean="0"/>
              <a:t>!");</a:t>
            </a:r>
            <a:r>
              <a:rPr lang="en-US" dirty="0" smtClean="0"/>
              <a:t> return;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0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символов (</a:t>
            </a:r>
            <a:r>
              <a:rPr lang="ru-RU" dirty="0" err="1" smtClean="0"/>
              <a:t>StreamWriter</a:t>
            </a:r>
            <a:r>
              <a:rPr lang="ru-RU" dirty="0" smtClean="0"/>
              <a:t>,)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022198"/>
              </p:ext>
            </p:extLst>
          </p:nvPr>
        </p:nvGraphicFramePr>
        <p:xfrm>
          <a:off x="457200" y="1600200"/>
          <a:ext cx="82296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файл и освободить связанные с ним ресурсы. Если в процессе записи используется буфер, он будет автоматически очищен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Flush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Очистить все буферы для текущего файла и записать накопленные в них данные в место их постоянного хранения. Сам файл при этом не закрывается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NewLine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Используется для задания последовательности символов, означающих начало новой строки.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фрагмент текста в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WriteLi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n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строку в поток и перейти на другую строку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символов (</a:t>
            </a:r>
            <a:r>
              <a:rPr lang="ru-RU" dirty="0" err="1" smtClean="0"/>
              <a:t>Stream</a:t>
            </a:r>
            <a:r>
              <a:rPr lang="en-US" dirty="0" smtClean="0"/>
              <a:t>Reader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Peek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следующий символ, не изменяя позицию указателя в файле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данные из входного потока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ReadBlock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из входного потока указанное пользователем количество символов и записать их в буфер, начиная с заданной позиции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ReadLine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строку из текущего потока и возвратить ее как значение типа string. Пустая строка (nul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l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) означает конец файла (EOF)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ReadToEnd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все символы до конца потока, начиная с текущей позиции, и возвратить считанные данные как одну строку типа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string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60212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11_</a:t>
            </a:r>
            <a:r>
              <a:rPr lang="en-US" dirty="0" smtClean="0"/>
              <a:t>2</a:t>
            </a:r>
          </a:p>
          <a:p>
            <a:r>
              <a:rPr lang="ru-RU" dirty="0" smtClean="0"/>
              <a:t>Пример 11_3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текстовый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try</a:t>
            </a:r>
            <a:r>
              <a:rPr lang="ru-RU" sz="2400" dirty="0" smtClean="0"/>
              <a:t>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       </a:t>
            </a:r>
            <a:r>
              <a:rPr lang="en-US" sz="2400" dirty="0" smtClean="0"/>
              <a:t>using(</a:t>
            </a:r>
            <a:r>
              <a:rPr lang="en-US" sz="2400" dirty="0" err="1" smtClean="0"/>
              <a:t>StreamWriter</a:t>
            </a:r>
            <a:r>
              <a:rPr lang="en-US" sz="2400" dirty="0" smtClean="0"/>
              <a:t> </a:t>
            </a:r>
            <a:r>
              <a:rPr lang="en-US" sz="2400" dirty="0"/>
              <a:t>f = new </a:t>
            </a:r>
            <a:r>
              <a:rPr lang="en-US" sz="2400" dirty="0" err="1"/>
              <a:t>StreamWriter</a:t>
            </a:r>
            <a:r>
              <a:rPr lang="en-US" sz="2400" dirty="0"/>
              <a:t>("text.txt</a:t>
            </a:r>
            <a:r>
              <a:rPr lang="en-US" sz="2400" dirty="0" smtClean="0"/>
              <a:t>"))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              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 </a:t>
            </a:r>
            <a:r>
              <a:rPr lang="ru-RU" sz="2400" dirty="0" err="1"/>
              <a:t>f.WriteLine</a:t>
            </a:r>
            <a:r>
              <a:rPr lang="ru-RU" sz="2400" dirty="0" smtClean="0"/>
              <a:t>(«Запись </a:t>
            </a:r>
            <a:r>
              <a:rPr lang="ru-RU" sz="2400" dirty="0"/>
              <a:t>в текстовый файл:");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	double </a:t>
            </a:r>
            <a:r>
              <a:rPr lang="en-US" sz="2400" dirty="0"/>
              <a:t>a = 12234</a:t>
            </a:r>
            <a:r>
              <a:rPr lang="en-US" sz="2400" dirty="0" smtClean="0"/>
              <a:t>; </a:t>
            </a:r>
            <a:r>
              <a:rPr lang="en-US" sz="2400" dirty="0" err="1"/>
              <a:t>int</a:t>
            </a:r>
            <a:r>
              <a:rPr lang="en-US" sz="2400" dirty="0"/>
              <a:t> b = 29;</a:t>
            </a:r>
          </a:p>
          <a:p>
            <a:pPr marL="0" indent="0">
              <a:buNone/>
            </a:pPr>
            <a:r>
              <a:rPr lang="pt-BR" sz="2400" dirty="0"/>
              <a:t>                </a:t>
            </a:r>
            <a:r>
              <a:rPr lang="pt-BR" sz="2400" dirty="0" smtClean="0"/>
              <a:t>	f.WriteLine</a:t>
            </a:r>
            <a:r>
              <a:rPr lang="pt-BR" sz="2400" dirty="0"/>
              <a:t>("a = {0,6:C}\n b = {1}", a, b</a:t>
            </a:r>
            <a:r>
              <a:rPr lang="pt-BR" sz="2400" dirty="0" smtClean="0"/>
              <a:t>);</a:t>
            </a:r>
          </a:p>
          <a:p>
            <a:pPr marL="0" indent="0">
              <a:buNone/>
            </a:pPr>
            <a:r>
              <a:rPr lang="pt-BR" sz="2400" dirty="0" smtClean="0"/>
              <a:t>	}</a:t>
            </a:r>
            <a:endParaRPr lang="pt-BR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ru-RU" sz="2400" dirty="0" smtClean="0"/>
              <a:t>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catch (</a:t>
            </a:r>
            <a:r>
              <a:rPr lang="en-US" sz="2400" dirty="0" err="1" smtClean="0"/>
              <a:t>IOException</a:t>
            </a:r>
            <a:r>
              <a:rPr lang="en-US" sz="2400" dirty="0" smtClean="0"/>
              <a:t> </a:t>
            </a:r>
            <a:r>
              <a:rPr lang="en-US" sz="2400" dirty="0"/>
              <a:t>e)</a:t>
            </a:r>
          </a:p>
          <a:p>
            <a:pPr marL="0" indent="0">
              <a:buNone/>
            </a:pPr>
            <a:r>
              <a:rPr lang="ru-RU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Console.WriteLine</a:t>
            </a:r>
            <a:r>
              <a:rPr lang="en-US" sz="2400" dirty="0"/>
              <a:t>("Error: " + </a:t>
            </a:r>
            <a:r>
              <a:rPr lang="en-US" sz="2400" dirty="0" err="1"/>
              <a:t>e.Message</a:t>
            </a:r>
            <a:r>
              <a:rPr lang="en-US" sz="2400" dirty="0" smtClean="0"/>
              <a:t>); </a:t>
            </a:r>
            <a:r>
              <a:rPr lang="en-US" sz="2400" dirty="0"/>
              <a:t>return;</a:t>
            </a:r>
          </a:p>
          <a:p>
            <a:pPr marL="0" indent="0">
              <a:buNone/>
            </a:pPr>
            <a:r>
              <a:rPr lang="ru-RU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399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текстового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try</a:t>
            </a:r>
            <a:r>
              <a:rPr lang="ru-RU" sz="2400" dirty="0" smtClean="0"/>
              <a:t>{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using (</a:t>
            </a:r>
            <a:r>
              <a:rPr lang="en-US" sz="2400" dirty="0" err="1" smtClean="0"/>
              <a:t>StreamReader</a:t>
            </a:r>
            <a:r>
              <a:rPr lang="en-US" sz="2400" dirty="0" smtClean="0"/>
              <a:t> </a:t>
            </a:r>
            <a:r>
              <a:rPr lang="en-US" sz="2400" dirty="0"/>
              <a:t>f = new </a:t>
            </a:r>
            <a:r>
              <a:rPr lang="en-US" sz="2400" dirty="0" err="1"/>
              <a:t>StreamReader</a:t>
            </a:r>
            <a:r>
              <a:rPr lang="en-US" sz="2400" dirty="0"/>
              <a:t>("text.txt</a:t>
            </a:r>
            <a:r>
              <a:rPr lang="en-US" sz="2400" dirty="0" smtClean="0"/>
              <a:t>"))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string </a:t>
            </a:r>
            <a:r>
              <a:rPr lang="en-US" sz="2400" dirty="0"/>
              <a:t>s = </a:t>
            </a:r>
            <a:r>
              <a:rPr lang="en-US" sz="2400" dirty="0" err="1"/>
              <a:t>f.ReadToEnd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}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1484784"/>
            <a:ext cx="438829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try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using (</a:t>
            </a:r>
            <a:r>
              <a:rPr lang="en-US" dirty="0" err="1"/>
              <a:t>StreamReader</a:t>
            </a:r>
            <a:r>
              <a:rPr lang="en-US" dirty="0"/>
              <a:t> f = new </a:t>
            </a:r>
            <a:r>
              <a:rPr lang="en-US" dirty="0" err="1"/>
              <a:t>StreamReader</a:t>
            </a:r>
            <a:r>
              <a:rPr lang="en-US" dirty="0"/>
              <a:t>("text.txt"))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s;</a:t>
            </a:r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((s = </a:t>
            </a:r>
            <a:r>
              <a:rPr lang="en-US" dirty="0" err="1"/>
              <a:t>f.ReadLine</a:t>
            </a:r>
            <a:r>
              <a:rPr lang="en-US" dirty="0"/>
              <a:t>()) != null)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(++</a:t>
            </a:r>
            <a:r>
              <a:rPr lang="en-US" dirty="0" err="1"/>
              <a:t>i</a:t>
            </a:r>
            <a:r>
              <a:rPr lang="en-US" dirty="0"/>
              <a:t> + ":" + s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4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текстового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catch (</a:t>
            </a:r>
            <a:r>
              <a:rPr lang="en-US" sz="2400" dirty="0" err="1"/>
              <a:t>FileNotFoundException</a:t>
            </a:r>
            <a:r>
              <a:rPr lang="en-US" sz="2400" dirty="0"/>
              <a:t> e)</a:t>
            </a:r>
          </a:p>
          <a:p>
            <a:pPr marL="0" indent="0">
              <a:buNone/>
            </a:pPr>
            <a:r>
              <a:rPr lang="ru-RU" sz="2400" dirty="0"/>
              <a:t>            {</a:t>
            </a:r>
          </a:p>
          <a:p>
            <a:pPr marL="0" indent="0">
              <a:buNone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</a:t>
            </a:r>
            <a:r>
              <a:rPr lang="en-US" sz="2400" dirty="0" err="1" smtClean="0"/>
              <a:t>e.Message</a:t>
            </a:r>
            <a:r>
              <a:rPr lang="en-US" sz="2400" dirty="0" smtClean="0"/>
              <a:t>);</a:t>
            </a:r>
            <a:r>
              <a:rPr lang="ru-RU" sz="2400" dirty="0" smtClean="0"/>
              <a:t>             </a:t>
            </a:r>
            <a:r>
              <a:rPr lang="ru-RU" sz="2400" dirty="0" err="1"/>
              <a:t>Console.WriteLine</a:t>
            </a:r>
            <a:r>
              <a:rPr lang="ru-RU" sz="2400" dirty="0"/>
              <a:t>("Проверьте правильность имени файла!");</a:t>
            </a:r>
          </a:p>
          <a:p>
            <a:pPr marL="0" indent="0">
              <a:buNone/>
            </a:pPr>
            <a:r>
              <a:rPr lang="en-US" sz="2400" dirty="0"/>
              <a:t>                return;</a:t>
            </a:r>
          </a:p>
          <a:p>
            <a:pPr marL="0" indent="0">
              <a:buNone/>
            </a:pPr>
            <a:r>
              <a:rPr lang="ru-RU" sz="2400" dirty="0"/>
              <a:t>            </a:t>
            </a:r>
            <a:r>
              <a:rPr lang="ru-RU" sz="2400" dirty="0" smtClean="0"/>
              <a:t>}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catch </a:t>
            </a:r>
            <a:r>
              <a:rPr lang="en-US" dirty="0" smtClean="0"/>
              <a:t>(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e)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r>
              <a:rPr lang="en-US" dirty="0" smtClean="0"/>
              <a:t>             </a:t>
            </a:r>
            <a:r>
              <a:rPr lang="en-US" dirty="0" err="1"/>
              <a:t>Console.WriteLine</a:t>
            </a:r>
            <a:r>
              <a:rPr lang="en-US" dirty="0"/>
              <a:t>("Error: " + 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0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Файл</a:t>
            </a:r>
            <a:r>
              <a:rPr lang="ru-RU" dirty="0" smtClean="0"/>
              <a:t> —  именованная информация на внешнем носителе, например на жестком или гибком магнитном диске. </a:t>
            </a:r>
          </a:p>
          <a:p>
            <a:r>
              <a:rPr lang="ru-RU" dirty="0" smtClean="0"/>
              <a:t>Логически файл можно представить как конечное количество </a:t>
            </a:r>
            <a:r>
              <a:rPr lang="ru-RU" b="1" dirty="0" smtClean="0"/>
              <a:t>последовательных байтов</a:t>
            </a:r>
            <a:r>
              <a:rPr lang="ru-RU" dirty="0" smtClean="0"/>
              <a:t>, поэтому такие устройства, как дисплей, клавиатура и принтер, также можно рассматривать как частные случаи файлов. </a:t>
            </a:r>
          </a:p>
          <a:p>
            <a:r>
              <a:rPr lang="ru-RU" dirty="0" smtClean="0"/>
              <a:t>Передача данных с внешнего устройства в оперативную память называется </a:t>
            </a:r>
            <a:r>
              <a:rPr lang="ru-RU" b="1" dirty="0" smtClean="0"/>
              <a:t>чтением</a:t>
            </a:r>
            <a:r>
              <a:rPr lang="ru-RU" i="1" dirty="0" smtClean="0"/>
              <a:t>, </a:t>
            </a:r>
            <a:r>
              <a:rPr lang="ru-RU" dirty="0" smtClean="0"/>
              <a:t>или </a:t>
            </a:r>
            <a:r>
              <a:rPr lang="ru-RU" b="1" dirty="0" smtClean="0"/>
              <a:t>вводом</a:t>
            </a:r>
            <a:r>
              <a:rPr lang="ru-RU" i="1" dirty="0" smtClean="0"/>
              <a:t>, </a:t>
            </a:r>
            <a:r>
              <a:rPr lang="ru-RU" dirty="0" smtClean="0"/>
              <a:t>обратный процесс — </a:t>
            </a:r>
            <a:r>
              <a:rPr lang="ru-RU" b="1" dirty="0" smtClean="0"/>
              <a:t>записью</a:t>
            </a:r>
            <a:r>
              <a:rPr lang="ru-RU" i="1" dirty="0" smtClean="0"/>
              <a:t>, </a:t>
            </a:r>
            <a:r>
              <a:rPr lang="ru-RU" dirty="0" smtClean="0"/>
              <a:t>или </a:t>
            </a:r>
            <a:r>
              <a:rPr lang="ru-RU" b="1" dirty="0" smtClean="0"/>
              <a:t>выводом</a:t>
            </a:r>
            <a:r>
              <a:rPr lang="ru-RU" i="1" dirty="0" smtClean="0"/>
              <a:t>.</a:t>
            </a:r>
            <a:endParaRPr lang="ru-RU" dirty="0" smtClean="0"/>
          </a:p>
          <a:p>
            <a:r>
              <a:rPr lang="ru-RU" dirty="0" smtClean="0"/>
              <a:t>Обмен данными с файлом реализуется с помощью </a:t>
            </a:r>
            <a:r>
              <a:rPr lang="ru-RU" b="1" dirty="0" smtClean="0"/>
              <a:t>потоков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Поток</a:t>
            </a:r>
            <a:r>
              <a:rPr lang="ru-RU" i="1" dirty="0" smtClean="0"/>
              <a:t> </a:t>
            </a:r>
            <a:r>
              <a:rPr lang="ru-RU" dirty="0" smtClean="0"/>
              <a:t>— это абстрактное понятие, относящееся к любому переносу данных от источника к приемнику.</a:t>
            </a:r>
          </a:p>
          <a:p>
            <a:r>
              <a:rPr lang="ru-RU" dirty="0" smtClean="0"/>
              <a:t>Поток определяется </a:t>
            </a:r>
            <a:r>
              <a:rPr lang="ru-RU" b="1" dirty="0" smtClean="0"/>
              <a:t>как последовательность байтов </a:t>
            </a:r>
            <a:r>
              <a:rPr lang="ru-RU" dirty="0" smtClean="0"/>
              <a:t>и не зависит от конкретного устройства, с которым производится обмен (оперативная память, файл на диске, клавиатура или принтер).</a:t>
            </a:r>
          </a:p>
          <a:p>
            <a:r>
              <a:rPr lang="ru-RU" dirty="0" smtClean="0"/>
              <a:t>Обмен с потоком для повышения скорости передачи данных производится, как правило, через специальную область оперативной памяти — </a:t>
            </a:r>
            <a:r>
              <a:rPr lang="ru-RU" b="1" dirty="0" smtClean="0"/>
              <a:t>буфер.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Двоичные файлы  (</a:t>
            </a:r>
            <a:r>
              <a:rPr lang="ru-RU" b="1" dirty="0" err="1" smtClean="0"/>
              <a:t>BinaryWriter</a:t>
            </a:r>
            <a:r>
              <a:rPr lang="ru-RU" b="1" dirty="0" smtClean="0"/>
              <a:t>)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BaseStream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Базовый поток, с которым работает объект BinaryWriter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Flush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Очистить все буферы для текущего файла и записать накопленные в них данные в место их постоянного хранения. Сам файл при этом не закрывается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Seek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позицию в текущем потоке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фрагмент текста в поток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725144"/>
            <a:ext cx="8748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Двоичные файлы</a:t>
            </a:r>
            <a:r>
              <a:rPr lang="ru-RU" dirty="0" smtClean="0"/>
              <a:t> хранят данные во внутренней форме представления, т.е.  они применяются не для просмотра их человеком, а для использования в программах.</a:t>
            </a:r>
          </a:p>
          <a:p>
            <a:endParaRPr lang="ru-RU" dirty="0" smtClean="0"/>
          </a:p>
          <a:p>
            <a:r>
              <a:rPr lang="ru-RU" dirty="0" smtClean="0"/>
              <a:t>Выходной поток </a:t>
            </a:r>
            <a:r>
              <a:rPr lang="ru-RU" dirty="0" err="1" smtClean="0"/>
              <a:t>BinaryWriter</a:t>
            </a:r>
            <a:r>
              <a:rPr lang="ru-RU" dirty="0" smtClean="0"/>
              <a:t> поддерживает произвольный доступ. </a:t>
            </a:r>
          </a:p>
          <a:p>
            <a:r>
              <a:rPr lang="ru-RU" dirty="0" smtClean="0"/>
              <a:t>Двоичный файл открывается на основе базового потока, в качестве которого чаще всего используется поток </a:t>
            </a:r>
            <a:r>
              <a:rPr lang="ru-RU" dirty="0" err="1" smtClean="0"/>
              <a:t>FileStream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Двоичные файлы  (</a:t>
            </a:r>
            <a:r>
              <a:rPr lang="ru-RU" b="1" dirty="0" err="1" smtClean="0"/>
              <a:t>Binary</a:t>
            </a:r>
            <a:r>
              <a:rPr lang="en-US" b="1" dirty="0" smtClean="0"/>
              <a:t>Reader</a:t>
            </a:r>
            <a:r>
              <a:rPr lang="ru-RU" b="1" dirty="0" smtClean="0"/>
              <a:t>)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BaseStream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Базовый поток, с которым работает объект BinaryWriter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Peek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Char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следующий символ, не изменяя позицию указателя в файле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данные из входного потока и сохранить в массиве, передаваемом как входной параметр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ReadХХХХ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из входного потока данные определенного типа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725144"/>
            <a:ext cx="874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Входной</a:t>
            </a:r>
            <a:r>
              <a:rPr lang="ru-RU" dirty="0" smtClean="0"/>
              <a:t> </a:t>
            </a:r>
            <a:r>
              <a:rPr lang="ru-RU" b="1" dirty="0" smtClean="0"/>
              <a:t>двоичный поток </a:t>
            </a:r>
            <a:r>
              <a:rPr lang="ru-RU" dirty="0" smtClean="0"/>
              <a:t>содержит перегруженные методы чтения для всех простых встроенных типов данных.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 11_4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файл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60851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try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using (</a:t>
            </a:r>
            <a:r>
              <a:rPr lang="en-US" dirty="0" err="1"/>
              <a:t>FileStream</a:t>
            </a:r>
            <a:r>
              <a:rPr lang="en-US" dirty="0"/>
              <a:t> f = new </a:t>
            </a:r>
            <a:r>
              <a:rPr lang="en-US" dirty="0" err="1" smtClean="0"/>
              <a:t>FileStream</a:t>
            </a:r>
            <a:r>
              <a:rPr lang="en-US" dirty="0" smtClean="0"/>
              <a:t> (</a:t>
            </a:r>
            <a:r>
              <a:rPr lang="en-US" dirty="0"/>
              <a:t>filename, </a:t>
            </a:r>
            <a:r>
              <a:rPr lang="en-US" dirty="0" err="1"/>
              <a:t>FileMode.Open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/>
              <a:t>using (</a:t>
            </a:r>
            <a:r>
              <a:rPr lang="en-US" dirty="0" err="1" smtClean="0"/>
              <a:t>Binary</a:t>
            </a:r>
            <a:r>
              <a:rPr lang="en-US" dirty="0" err="1" smtClean="0"/>
              <a:t>Writer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fout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BinaryWriter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f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double </a:t>
            </a:r>
            <a:r>
              <a:rPr lang="en-US" dirty="0"/>
              <a:t>d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while </a:t>
            </a:r>
            <a:r>
              <a:rPr lang="en-US" dirty="0"/>
              <a:t>(d &lt; 4)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	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		 </a:t>
            </a:r>
            <a:r>
              <a:rPr lang="en-US" dirty="0" err="1"/>
              <a:t>fout.Write</a:t>
            </a:r>
            <a:r>
              <a:rPr lang="en-US" dirty="0"/>
              <a:t>(d);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		d </a:t>
            </a:r>
            <a:r>
              <a:rPr lang="en-US" dirty="0"/>
              <a:t>+= 0.33;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105400" y="1484784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fout.Seek</a:t>
            </a:r>
            <a:r>
              <a:rPr lang="en-US" dirty="0" smtClean="0"/>
              <a:t>(16</a:t>
            </a:r>
            <a:r>
              <a:rPr lang="en-US" dirty="0"/>
              <a:t>, </a:t>
            </a:r>
            <a:r>
              <a:rPr lang="en-US" dirty="0" err="1"/>
              <a:t>SeekOrigin.Begin</a:t>
            </a:r>
            <a:r>
              <a:rPr lang="en-US" dirty="0"/>
              <a:t>); </a:t>
            </a:r>
            <a:r>
              <a:rPr lang="en-US" dirty="0" err="1" smtClean="0"/>
              <a:t>fout.Write</a:t>
            </a:r>
            <a:r>
              <a:rPr lang="en-US" dirty="0" smtClean="0"/>
              <a:t>(8888.0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catch (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e)</a:t>
            </a:r>
          </a:p>
          <a:p>
            <a:pPr marL="0" indent="0">
              <a:buNone/>
            </a:pPr>
            <a:r>
              <a:rPr lang="ru-RU" dirty="0" smtClean="0"/>
              <a:t> {</a:t>
            </a:r>
            <a:r>
              <a:rPr lang="en-US" dirty="0" smtClean="0"/>
              <a:t>              </a:t>
            </a:r>
            <a:r>
              <a:rPr lang="en-US" dirty="0" err="1"/>
              <a:t>Console.WriteLine</a:t>
            </a:r>
            <a:r>
              <a:rPr lang="en-US" dirty="0"/>
              <a:t>("Error: " + 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2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using (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/>
              <a:t>f = new </a:t>
            </a:r>
            <a:r>
              <a:rPr lang="en-US" dirty="0" err="1"/>
              <a:t>FileStream</a:t>
            </a:r>
            <a:r>
              <a:rPr lang="en-US" dirty="0"/>
              <a:t>("binary", </a:t>
            </a:r>
            <a:r>
              <a:rPr lang="en-US" dirty="0" err="1"/>
              <a:t>FileMode.Open</a:t>
            </a:r>
            <a:r>
              <a:rPr lang="en-US" dirty="0" smtClean="0"/>
              <a:t>)){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using (</a:t>
            </a:r>
            <a:r>
              <a:rPr lang="en-US" dirty="0" err="1" smtClean="0"/>
              <a:t>BinaryReader</a:t>
            </a:r>
            <a:r>
              <a:rPr lang="en-US" dirty="0" smtClean="0"/>
              <a:t> </a:t>
            </a:r>
            <a:r>
              <a:rPr lang="en-US" dirty="0"/>
              <a:t>fin = new </a:t>
            </a:r>
            <a:r>
              <a:rPr lang="en-US" dirty="0" err="1"/>
              <a:t>BinaryReader</a:t>
            </a:r>
            <a:r>
              <a:rPr lang="en-US" dirty="0"/>
              <a:t>(f</a:t>
            </a:r>
            <a:r>
              <a:rPr lang="en-US" dirty="0" smtClean="0"/>
              <a:t>)){</a:t>
            </a:r>
            <a:endParaRPr lang="en-US" dirty="0"/>
          </a:p>
          <a:p>
            <a:pPr marL="0" indent="0">
              <a:buNone/>
            </a:pPr>
            <a:r>
              <a:rPr lang="ru-RU" dirty="0" err="1" smtClean="0"/>
              <a:t>long</a:t>
            </a:r>
            <a:r>
              <a:rPr lang="ru-RU" dirty="0" smtClean="0"/>
              <a:t> </a:t>
            </a:r>
            <a:r>
              <a:rPr lang="ru-RU" dirty="0"/>
              <a:t>n = </a:t>
            </a:r>
            <a:r>
              <a:rPr lang="ru-RU" dirty="0" err="1"/>
              <a:t>f.Length</a:t>
            </a:r>
            <a:r>
              <a:rPr lang="ru-RU" dirty="0"/>
              <a:t> / 8;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double</a:t>
            </a:r>
            <a:r>
              <a:rPr lang="en-US" dirty="0"/>
              <a:t>[] x = new double[n];</a:t>
            </a:r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while (true) x[</a:t>
            </a:r>
            <a:r>
              <a:rPr lang="en-US" dirty="0" err="1"/>
              <a:t>i</a:t>
            </a:r>
            <a:r>
              <a:rPr lang="en-US" dirty="0"/>
              <a:t>++] = </a:t>
            </a:r>
            <a:r>
              <a:rPr lang="en-US" dirty="0" err="1"/>
              <a:t>fin.ReadDouble</a:t>
            </a:r>
            <a:r>
              <a:rPr lang="en-US" dirty="0"/>
              <a:t>();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EndOfStreamException</a:t>
            </a:r>
            <a:r>
              <a:rPr lang="en-US" dirty="0"/>
              <a:t> ) {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(double d in x) </a:t>
            </a:r>
            <a:r>
              <a:rPr lang="en-US" dirty="0" err="1"/>
              <a:t>Console.Write</a:t>
            </a:r>
            <a:r>
              <a:rPr lang="en-US" dirty="0"/>
              <a:t>(" " + 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FileNotFoundException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err="1" smtClean="0"/>
              <a:t>Console.WriteLine</a:t>
            </a:r>
            <a:r>
              <a:rPr lang="ru-RU" dirty="0"/>
              <a:t>("Проверьте правильность имени файла!");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catch </a:t>
            </a:r>
            <a:r>
              <a:rPr lang="en-US" dirty="0"/>
              <a:t>(Exception e)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/>
              <a:t>("Error: " + 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8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Сохранение объектов (</a:t>
            </a:r>
            <a:r>
              <a:rPr lang="ru-RU" dirty="0" err="1" smtClean="0"/>
              <a:t>сериализация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 С# есть возможность сохранять на внешних носителях не только данные стандартных типов, но и объекты. </a:t>
            </a:r>
          </a:p>
          <a:p>
            <a:r>
              <a:rPr lang="ru-RU" dirty="0" smtClean="0"/>
              <a:t>Сохранение объектов называется </a:t>
            </a:r>
            <a:r>
              <a:rPr lang="ru-RU" b="1" dirty="0" err="1" smtClean="0"/>
              <a:t>сериализацией</a:t>
            </a:r>
            <a:r>
              <a:rPr lang="ru-RU" dirty="0" smtClean="0"/>
              <a:t>, а восстановление сохраненных объектов — </a:t>
            </a:r>
            <a:r>
              <a:rPr lang="ru-RU" b="1" dirty="0" err="1" smtClean="0"/>
              <a:t>десериализацией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 </a:t>
            </a:r>
            <a:r>
              <a:rPr lang="ru-RU" dirty="0" err="1" smtClean="0"/>
              <a:t>сериализации</a:t>
            </a:r>
            <a:r>
              <a:rPr lang="ru-RU" dirty="0" smtClean="0"/>
              <a:t> объект преобразуется в линейную последовательность байтов. Это сложный процесс, т.к. объект может включать множество унаследованных полей и ссылки на вложенные объекты, которые, в свою очередь, тоже могут состоять из объектов сложной структуры.</a:t>
            </a:r>
          </a:p>
          <a:p>
            <a:r>
              <a:rPr lang="ru-RU" dirty="0" err="1" smtClean="0"/>
              <a:t>Сериализация</a:t>
            </a:r>
            <a:r>
              <a:rPr lang="ru-RU" dirty="0" smtClean="0"/>
              <a:t> выполняется </a:t>
            </a:r>
            <a:r>
              <a:rPr lang="ru-RU" b="1" dirty="0" smtClean="0"/>
              <a:t>автоматически</a:t>
            </a:r>
            <a:r>
              <a:rPr lang="ru-RU" dirty="0" smtClean="0"/>
              <a:t>, для этого нужно отметить класс как </a:t>
            </a:r>
            <a:r>
              <a:rPr lang="ru-RU" dirty="0" err="1" smtClean="0"/>
              <a:t>сериализуемый</a:t>
            </a:r>
            <a:r>
              <a:rPr lang="ru-RU" dirty="0" smtClean="0"/>
              <a:t> с помощью атрибута [</a:t>
            </a:r>
            <a:r>
              <a:rPr lang="ru-RU" dirty="0" err="1" smtClean="0"/>
              <a:t>Serializable</a:t>
            </a:r>
            <a:r>
              <a:rPr lang="ru-RU" dirty="0" smtClean="0"/>
              <a:t>].</a:t>
            </a:r>
          </a:p>
          <a:p>
            <a:r>
              <a:rPr lang="ru-RU" dirty="0" smtClean="0"/>
              <a:t>Поля, которые сохранять не требуется, помечаются атрибутом [</a:t>
            </a:r>
            <a:r>
              <a:rPr lang="ru-RU" dirty="0" err="1" smtClean="0"/>
              <a:t>NonSerialized</a:t>
            </a:r>
            <a:r>
              <a:rPr lang="ru-RU" dirty="0" smtClean="0"/>
              <a:t>].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ru-RU" dirty="0" err="1" smtClean="0"/>
              <a:t>сериализации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каждого формата предусмотрен свой класс: </a:t>
            </a:r>
          </a:p>
          <a:p>
            <a:pPr lvl="1"/>
            <a:r>
              <a:rPr lang="ru-RU" b="1" dirty="0" smtClean="0"/>
              <a:t>бинарный </a:t>
            </a:r>
            <a:r>
              <a:rPr lang="ru-RU" dirty="0" smtClean="0"/>
              <a:t>–</a:t>
            </a:r>
            <a:r>
              <a:rPr lang="ru-RU" b="1" dirty="0" smtClean="0"/>
              <a:t> класс </a:t>
            </a:r>
            <a:r>
              <a:rPr lang="en-US" b="1" dirty="0" err="1" smtClean="0"/>
              <a:t>BinaryFormatter</a:t>
            </a:r>
            <a:r>
              <a:rPr lang="ru-RU" b="1" dirty="0" smtClean="0"/>
              <a:t>;</a:t>
            </a:r>
          </a:p>
          <a:p>
            <a:pPr lvl="1"/>
            <a:r>
              <a:rPr lang="en-US" dirty="0" smtClean="0"/>
              <a:t>SOAP</a:t>
            </a:r>
            <a:r>
              <a:rPr lang="ru-RU" dirty="0" smtClean="0"/>
              <a:t> (</a:t>
            </a:r>
            <a:r>
              <a:rPr lang="en-US" dirty="0" smtClean="0"/>
              <a:t> Simple Object Access Protocol</a:t>
            </a:r>
            <a:r>
              <a:rPr lang="ru-RU" dirty="0" smtClean="0"/>
              <a:t>) – класс </a:t>
            </a:r>
            <a:r>
              <a:rPr lang="en-US" dirty="0" err="1" smtClean="0"/>
              <a:t>SoapFormatter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xml (</a:t>
            </a:r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 </a:t>
            </a:r>
            <a:r>
              <a:rPr lang="en-US" b="1" dirty="0" smtClean="0"/>
              <a:t>M</a:t>
            </a:r>
            <a:r>
              <a:rPr lang="en-US" dirty="0" smtClean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anguage)</a:t>
            </a:r>
            <a:r>
              <a:rPr lang="ru-RU" dirty="0" smtClean="0"/>
              <a:t> – класс </a:t>
            </a:r>
            <a:r>
              <a:rPr lang="en-US" dirty="0" err="1" smtClean="0"/>
              <a:t>XmlSerializer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JSON</a:t>
            </a:r>
            <a:r>
              <a:rPr lang="ru-RU" dirty="0" smtClean="0"/>
              <a:t> (</a:t>
            </a:r>
            <a:r>
              <a:rPr lang="en-US" dirty="0" smtClean="0"/>
              <a:t>JavaScript Object Notation</a:t>
            </a:r>
            <a:r>
              <a:rPr lang="ru-RU" dirty="0" smtClean="0"/>
              <a:t>) – класс </a:t>
            </a:r>
            <a:r>
              <a:rPr lang="en-US" dirty="0" err="1" smtClean="0"/>
              <a:t>DataContractJsonSerializer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охранение объектов в двоичном формате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Подключить к программе пространство имен </a:t>
            </a:r>
            <a:r>
              <a:rPr lang="ru-RU" dirty="0" err="1" smtClean="0"/>
              <a:t>System.Runtime.Serialization.Formatters.Binary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Пометить сохраняемый класс и связанные с ним классы атрибутом [</a:t>
            </a:r>
            <a:r>
              <a:rPr lang="ru-RU" dirty="0" err="1" smtClean="0"/>
              <a:t>Serializable</a:t>
            </a:r>
            <a:r>
              <a:rPr lang="ru-RU" dirty="0" smtClean="0"/>
              <a:t>].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поток и связать его с файлом на диске или с областью оперативной памяти.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объект класса </a:t>
            </a:r>
            <a:r>
              <a:rPr lang="ru-RU" dirty="0" err="1" smtClean="0"/>
              <a:t>BinaryFormatter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Сохранить объекты в потоке.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Закрыть файл.</a:t>
            </a:r>
          </a:p>
          <a:p>
            <a:r>
              <a:rPr lang="ru-RU" u="sng" dirty="0" smtClean="0"/>
              <a:t>Пример 11.5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каталогами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работы с каталогами используются классы:</a:t>
            </a:r>
          </a:p>
          <a:p>
            <a:pPr lvl="1"/>
            <a:r>
              <a:rPr lang="en-US" b="1" dirty="0" err="1" smtClean="0"/>
              <a:t>DirectoryInfo</a:t>
            </a:r>
            <a:r>
              <a:rPr lang="ru-RU" b="1" dirty="0" smtClean="0"/>
              <a:t>,</a:t>
            </a:r>
          </a:p>
          <a:p>
            <a:pPr lvl="1"/>
            <a:r>
              <a:rPr lang="en-US" b="1" dirty="0" smtClean="0"/>
              <a:t>Directory</a:t>
            </a:r>
            <a:r>
              <a:rPr lang="ru-RU" b="1" dirty="0" smtClean="0"/>
              <a:t> </a:t>
            </a:r>
            <a:r>
              <a:rPr lang="ru-RU" dirty="0" smtClean="0"/>
              <a:t>(статические методы).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75750"/>
              </p:ext>
            </p:extLst>
          </p:nvPr>
        </p:nvGraphicFramePr>
        <p:xfrm>
          <a:off x="755576" y="3212976"/>
          <a:ext cx="7632848" cy="32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97"/>
                <a:gridCol w="5739451"/>
              </a:tblGrid>
              <a:tr h="462909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Create()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Создает каталог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Delete()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Удаляет каталог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Exists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Проверяет,</a:t>
                      </a:r>
                      <a:r>
                        <a:rPr lang="ru-RU" baseline="0" dirty="0" smtClean="0"/>
                        <a:t> существует ли каталог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MoveTo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Перемещает каталог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Получает родительский каталог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Получает корневой каталог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работы с каталогами используются классы:</a:t>
            </a:r>
          </a:p>
          <a:p>
            <a:pPr lvl="1"/>
            <a:r>
              <a:rPr lang="en-US" b="1" dirty="0" err="1" smtClean="0"/>
              <a:t>FileInfo</a:t>
            </a:r>
            <a:r>
              <a:rPr lang="ru-RU" b="1" dirty="0" smtClean="0"/>
              <a:t>,</a:t>
            </a:r>
          </a:p>
          <a:p>
            <a:pPr lvl="1"/>
            <a:r>
              <a:rPr lang="en-US" b="1" dirty="0"/>
              <a:t>File</a:t>
            </a:r>
            <a:r>
              <a:rPr lang="en-US" dirty="0"/>
              <a:t> </a:t>
            </a:r>
            <a:r>
              <a:rPr lang="ru-RU" b="1" dirty="0" smtClean="0"/>
              <a:t> </a:t>
            </a:r>
            <a:r>
              <a:rPr lang="ru-RU" dirty="0" smtClean="0"/>
              <a:t>(статические методы).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29357"/>
              </p:ext>
            </p:extLst>
          </p:nvPr>
        </p:nvGraphicFramePr>
        <p:xfrm>
          <a:off x="755576" y="3212976"/>
          <a:ext cx="7632848" cy="32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97"/>
                <a:gridCol w="5739451"/>
              </a:tblGrid>
              <a:tr h="462909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Create()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Создает файл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Delete()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Удаляет файл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Exists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Проверяет,</a:t>
                      </a:r>
                      <a:r>
                        <a:rPr lang="ru-RU" baseline="0" dirty="0" smtClean="0"/>
                        <a:t> существует ли файл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MoveTo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Перемещает файл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CopyTo</a:t>
                      </a:r>
                      <a:r>
                        <a:rPr lang="ru-RU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Копирует</a:t>
                      </a:r>
                      <a:r>
                        <a:rPr lang="ru-RU" baseline="0" dirty="0" smtClean="0"/>
                        <a:t> файл</a:t>
                      </a:r>
                      <a:endParaRPr lang="ru-RU" dirty="0"/>
                    </a:p>
                  </a:txBody>
                  <a:tcPr/>
                </a:tc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Получает родительский каталог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бинарном файле записаны целые числа. </a:t>
            </a:r>
          </a:p>
          <a:p>
            <a:pPr lvl="1"/>
            <a:r>
              <a:rPr lang="ru-RU" dirty="0" smtClean="0"/>
              <a:t>Найти количество простых чисел в файле.</a:t>
            </a:r>
          </a:p>
          <a:p>
            <a:pPr lvl="1"/>
            <a:r>
              <a:rPr lang="ru-RU" dirty="0" smtClean="0"/>
              <a:t>Найти самое большое простое число и записать его в конец файла.</a:t>
            </a:r>
          </a:p>
          <a:p>
            <a:r>
              <a:rPr lang="ru-RU" dirty="0" smtClean="0"/>
              <a:t>В текстовом файле записаны целые числа. </a:t>
            </a:r>
          </a:p>
          <a:p>
            <a:pPr lvl="1"/>
            <a:r>
              <a:rPr lang="ru-RU" dirty="0" smtClean="0"/>
              <a:t>Отсортировать их по возрастанию и записать другой тестовый файл.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Записать отсортированные числа в конец первого файла.</a:t>
            </a:r>
            <a:endParaRPr lang="en-US" dirty="0" smtClean="0"/>
          </a:p>
          <a:p>
            <a:r>
              <a:rPr lang="ru-RU" dirty="0" smtClean="0"/>
              <a:t>Удалить из бинарного файла, в который записаны данные типа </a:t>
            </a:r>
            <a:r>
              <a:rPr lang="en-US" dirty="0" smtClean="0"/>
              <a:t>Person</a:t>
            </a:r>
            <a:r>
              <a:rPr lang="ru-RU" dirty="0" smtClean="0"/>
              <a:t> запись с номером </a:t>
            </a:r>
            <a:r>
              <a:rPr lang="en-US" dirty="0" smtClean="0"/>
              <a:t>k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5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данными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539552" y="3284984"/>
            <a:ext cx="8147248" cy="331236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При </a:t>
            </a:r>
            <a:r>
              <a:rPr lang="ru-RU" b="1" dirty="0" smtClean="0"/>
              <a:t>записи</a:t>
            </a:r>
            <a:r>
              <a:rPr lang="ru-RU" dirty="0" smtClean="0"/>
              <a:t> в файл вся информация сначала направляется в буфер и там накапливается до тех пор, пока весь буфер не заполнится. Только после этого или после специальной команды сброса происходит передача данных на внешнее устройство.</a:t>
            </a:r>
          </a:p>
          <a:p>
            <a:r>
              <a:rPr lang="ru-RU" dirty="0" smtClean="0"/>
              <a:t>При </a:t>
            </a:r>
            <a:r>
              <a:rPr lang="ru-RU" b="1" dirty="0" smtClean="0"/>
              <a:t>чтении</a:t>
            </a:r>
            <a:r>
              <a:rPr lang="ru-RU" dirty="0" smtClean="0"/>
              <a:t> из файла данные вначале считываются в буфер, причем не столько, сколько запрашивается, а сколько помещается в буфер.</a:t>
            </a:r>
          </a:p>
          <a:p>
            <a:r>
              <a:rPr lang="ru-RU" dirty="0" smtClean="0"/>
              <a:t>Механизм буферизации позволяет более быстро и эффективно обмениваться информацией с внешними устройствами.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049" y="1700808"/>
            <a:ext cx="806640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классы пространства имен </a:t>
            </a:r>
            <a:r>
              <a:rPr lang="ru-RU" b="1" dirty="0" err="1" smtClean="0"/>
              <a:t>System</a:t>
            </a:r>
            <a:r>
              <a:rPr lang="ru-RU" b="1" dirty="0" smtClean="0"/>
              <a:t>.</a:t>
            </a:r>
            <a:r>
              <a:rPr lang="en-US" b="1" dirty="0" smtClean="0"/>
              <a:t>IO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BinaryReader</a:t>
            </a:r>
            <a:r>
              <a:rPr lang="en-US" b="1" dirty="0" smtClean="0"/>
              <a:t>, </a:t>
            </a:r>
            <a:r>
              <a:rPr lang="en-US" b="1" dirty="0" err="1" smtClean="0"/>
              <a:t>BinaryWriter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чтение и запись значений простых встроенных типов (целочисленных, логических, строковых и т. п.) во внутренней форме представления</a:t>
            </a:r>
            <a:r>
              <a:rPr lang="en-US" dirty="0" smtClean="0"/>
              <a:t>.</a:t>
            </a:r>
          </a:p>
          <a:p>
            <a:r>
              <a:rPr lang="ru-RU" b="1" dirty="0" err="1" smtClean="0"/>
              <a:t>FileStream</a:t>
            </a:r>
            <a:r>
              <a:rPr lang="en-US" dirty="0" smtClean="0"/>
              <a:t> - </a:t>
            </a:r>
            <a:r>
              <a:rPr lang="ru-RU" dirty="0" smtClean="0"/>
              <a:t>произвольный доступ к потоку байтов в оперативной памяти</a:t>
            </a:r>
            <a:r>
              <a:rPr lang="en-US" dirty="0" smtClean="0"/>
              <a:t>.</a:t>
            </a:r>
          </a:p>
          <a:p>
            <a:r>
              <a:rPr lang="ru-RU" b="1" dirty="0" err="1" smtClean="0"/>
              <a:t>StreamReader</a:t>
            </a:r>
            <a:r>
              <a:rPr lang="ru-RU" b="1" dirty="0" smtClean="0"/>
              <a:t>, </a:t>
            </a:r>
            <a:r>
              <a:rPr lang="ru-RU" b="1" dirty="0" err="1" smtClean="0"/>
              <a:t>StreamWriter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чтение из файла и запись в файл текстовой информации (произвольный доступ не поддерживается).</a:t>
            </a:r>
          </a:p>
          <a:p>
            <a:r>
              <a:rPr lang="en-US" b="1" dirty="0" smtClean="0"/>
              <a:t>Di rectory,</a:t>
            </a:r>
            <a:r>
              <a:rPr lang="ru-RU" b="1" dirty="0" smtClean="0"/>
              <a:t> </a:t>
            </a:r>
            <a:r>
              <a:rPr lang="en-US" b="1" dirty="0" err="1" smtClean="0"/>
              <a:t>DirectoryInfo</a:t>
            </a:r>
            <a:r>
              <a:rPr lang="en-US" b="1" dirty="0" smtClean="0"/>
              <a:t>, File,</a:t>
            </a:r>
            <a:r>
              <a:rPr lang="ru-RU" b="1" dirty="0" smtClean="0"/>
              <a:t> </a:t>
            </a:r>
            <a:r>
              <a:rPr lang="en-US" b="1" dirty="0" err="1" smtClean="0"/>
              <a:t>FileInfo</a:t>
            </a:r>
            <a:r>
              <a:rPr lang="ru-RU" b="1" dirty="0" smtClean="0"/>
              <a:t> </a:t>
            </a:r>
            <a:r>
              <a:rPr lang="ru-RU" dirty="0" smtClean="0"/>
              <a:t>- работа с каталогами или физическими файлами: создание, удаление, получение свойств.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0924"/>
            <a:ext cx="4038600" cy="424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данными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Таким образом, выполнять обмен с внешними устройствами можно на </a:t>
            </a:r>
            <a:r>
              <a:rPr lang="ru-RU" b="1" dirty="0" smtClean="0"/>
              <a:t>уровне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байтов (</a:t>
            </a:r>
            <a:r>
              <a:rPr lang="ru-RU" dirty="0" err="1" smtClean="0"/>
              <a:t>FileStream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двоичного представления данных (</a:t>
            </a:r>
            <a:r>
              <a:rPr lang="ru-RU" dirty="0" err="1" smtClean="0"/>
              <a:t>BinaryReader</a:t>
            </a:r>
            <a:r>
              <a:rPr lang="ru-RU" dirty="0" smtClean="0"/>
              <a:t>, </a:t>
            </a:r>
            <a:r>
              <a:rPr lang="ru-RU" dirty="0" err="1" smtClean="0"/>
              <a:t>BinaryWriter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текста, то есть символов (</a:t>
            </a:r>
            <a:r>
              <a:rPr lang="ru-RU" dirty="0" err="1" smtClean="0"/>
              <a:t>StreamWriter</a:t>
            </a:r>
            <a:r>
              <a:rPr lang="ru-RU" dirty="0" smtClean="0"/>
              <a:t>, </a:t>
            </a:r>
            <a:r>
              <a:rPr lang="ru-RU" dirty="0" err="1" smtClean="0"/>
              <a:t>StreamReader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.NET используется кодировка </a:t>
            </a:r>
            <a:r>
              <a:rPr lang="ru-RU" dirty="0" err="1" smtClean="0"/>
              <a:t>Unicode</a:t>
            </a:r>
            <a:r>
              <a:rPr lang="ru-RU" dirty="0" smtClean="0"/>
              <a:t>, в которой каждый символ кодируется двумя байтами. Классы, работающие с текстом, являются </a:t>
            </a:r>
            <a:r>
              <a:rPr lang="ru-RU" b="1" dirty="0" smtClean="0"/>
              <a:t>оболочками классов</a:t>
            </a:r>
            <a:r>
              <a:rPr lang="ru-RU" dirty="0" smtClean="0"/>
              <a:t>, использующих байты, и автоматически выполняют </a:t>
            </a:r>
            <a:r>
              <a:rPr lang="ru-RU" b="1" dirty="0" smtClean="0"/>
              <a:t>перекодирование</a:t>
            </a:r>
            <a:r>
              <a:rPr lang="ru-RU" dirty="0" smtClean="0"/>
              <a:t> из байтов в символы и обратно.</a:t>
            </a:r>
          </a:p>
          <a:p>
            <a:r>
              <a:rPr lang="ru-RU" dirty="0" smtClean="0"/>
              <a:t>Двоичные и байтовые потоки хранят данные </a:t>
            </a:r>
            <a:r>
              <a:rPr lang="ru-RU" b="1" dirty="0" smtClean="0"/>
              <a:t>в том же виде</a:t>
            </a:r>
            <a:r>
              <a:rPr lang="ru-RU" dirty="0" smtClean="0"/>
              <a:t>, в котором они представлены в оперативной памяти, то есть при обмене с файлом происходит побитовое копирование информации. </a:t>
            </a:r>
          </a:p>
          <a:p>
            <a:r>
              <a:rPr lang="ru-RU" dirty="0" smtClean="0"/>
              <a:t>Двоичные файлы применяются не для просмотра их человеком, а для использования в программах.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файлам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Доступ к файлам может быть:</a:t>
            </a:r>
          </a:p>
          <a:p>
            <a:pPr lvl="1"/>
            <a:r>
              <a:rPr lang="ru-RU" b="1" dirty="0" smtClean="0"/>
              <a:t>последовательным</a:t>
            </a:r>
            <a:r>
              <a:rPr lang="ru-RU" dirty="0" smtClean="0"/>
              <a:t>, когда очередной элемент можно прочитать (записать) только после аналогичной операции с предыдущим элементом,</a:t>
            </a:r>
          </a:p>
          <a:p>
            <a:pPr lvl="1"/>
            <a:r>
              <a:rPr lang="ru-RU" b="1" dirty="0" smtClean="0"/>
              <a:t>прямым</a:t>
            </a:r>
            <a:r>
              <a:rPr lang="ru-RU" dirty="0" smtClean="0"/>
              <a:t>, при котором выполняется чтение (запись) произвольного элемента по заданному адресу. </a:t>
            </a:r>
          </a:p>
          <a:p>
            <a:r>
              <a:rPr lang="ru-RU" dirty="0" smtClean="0"/>
              <a:t>Текстовые файлы позволяют выполнять только последовательный доступ, в двоичных и байтовых потоках можно использовать оба метода.</a:t>
            </a:r>
          </a:p>
          <a:p>
            <a:r>
              <a:rPr lang="ru-RU" dirty="0" smtClean="0"/>
              <a:t>Прямой доступ в сочетании с отсутствием преобразований обеспечивает высокую скорость получения нужной информации.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классов файловых потоков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ru-RU" dirty="0" smtClean="0"/>
              <a:t>//1. Создание потока и связывание его с физическим файлом</a:t>
            </a:r>
          </a:p>
          <a:p>
            <a:pPr>
              <a:buNone/>
            </a:pPr>
            <a:r>
              <a:rPr lang="en-US" dirty="0" err="1" smtClean="0"/>
              <a:t>FileStream</a:t>
            </a:r>
            <a:r>
              <a:rPr lang="en-US" dirty="0" smtClean="0"/>
              <a:t> f = new </a:t>
            </a:r>
            <a:r>
              <a:rPr lang="en-US" dirty="0" err="1" smtClean="0"/>
              <a:t>FileStream</a:t>
            </a:r>
            <a:r>
              <a:rPr lang="ru-RU" dirty="0" smtClean="0"/>
              <a:t> </a:t>
            </a:r>
            <a:r>
              <a:rPr lang="en-US" dirty="0" smtClean="0"/>
              <a:t>("test.txt",</a:t>
            </a:r>
            <a:r>
              <a:rPr lang="ru-RU" dirty="0" smtClean="0"/>
              <a:t> </a:t>
            </a:r>
            <a:r>
              <a:rPr lang="en-US" dirty="0" err="1" smtClean="0"/>
              <a:t>FileMode.Create</a:t>
            </a:r>
            <a:r>
              <a:rPr lang="en-US" dirty="0" smtClean="0"/>
              <a:t>, </a:t>
            </a:r>
            <a:r>
              <a:rPr lang="en-US" dirty="0" err="1" smtClean="0"/>
              <a:t>FileAccess.ReadWrite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//</a:t>
            </a:r>
            <a:r>
              <a:rPr lang="ru-RU" dirty="0" smtClean="0"/>
              <a:t>2. Обмен</a:t>
            </a:r>
            <a:r>
              <a:rPr lang="en-US" dirty="0" smtClean="0"/>
              <a:t>           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for (byte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</a:t>
            </a:r>
            <a:r>
              <a:rPr lang="ru-RU" dirty="0" err="1" smtClean="0"/>
              <a:t>f.WriteByte</a:t>
            </a:r>
            <a:r>
              <a:rPr lang="ru-RU" dirty="0" smtClean="0"/>
              <a:t>(</a:t>
            </a:r>
            <a:r>
              <a:rPr lang="ru-RU" dirty="0" err="1" smtClean="0"/>
              <a:t>i</a:t>
            </a:r>
            <a:r>
              <a:rPr lang="ru-RU" dirty="0" smtClean="0"/>
              <a:t>); </a:t>
            </a:r>
          </a:p>
          <a:p>
            <a:pPr>
              <a:buNone/>
            </a:pPr>
            <a:r>
              <a:rPr lang="ru-RU" dirty="0" smtClean="0"/>
              <a:t>             }</a:t>
            </a:r>
          </a:p>
          <a:p>
            <a:pPr>
              <a:buNone/>
            </a:pPr>
            <a:r>
              <a:rPr lang="ru-RU" dirty="0" smtClean="0"/>
              <a:t> //3. Закрыть файл</a:t>
            </a:r>
          </a:p>
          <a:p>
            <a:pPr>
              <a:buNone/>
            </a:pPr>
            <a:r>
              <a:rPr lang="ru-RU" dirty="0" err="1" smtClean="0"/>
              <a:t>f.Close</a:t>
            </a:r>
            <a:r>
              <a:rPr lang="ru-RU" dirty="0" smtClean="0"/>
              <a:t>();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Инструкция </a:t>
            </a:r>
            <a:r>
              <a:rPr lang="ru-RU" b="1" dirty="0" err="1"/>
              <a:t>using</a:t>
            </a:r>
            <a:r>
              <a:rPr lang="ru-RU" dirty="0"/>
              <a:t> позволяет не писать явный код для закрытия файловых потоков и делает это </a:t>
            </a:r>
            <a:r>
              <a:rPr lang="ru-RU" dirty="0" smtClean="0"/>
              <a:t>автоматически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using (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/>
              <a:t>f = new </a:t>
            </a:r>
            <a:r>
              <a:rPr lang="en-US" dirty="0" err="1"/>
              <a:t>FileStream</a:t>
            </a:r>
            <a:r>
              <a:rPr lang="ru-RU" dirty="0"/>
              <a:t> </a:t>
            </a:r>
            <a:r>
              <a:rPr lang="en-US" dirty="0"/>
              <a:t>("test.txt",</a:t>
            </a:r>
            <a:r>
              <a:rPr lang="ru-RU" dirty="0"/>
              <a:t> </a:t>
            </a:r>
            <a:r>
              <a:rPr lang="en-US" dirty="0" err="1"/>
              <a:t>FileMode.Create</a:t>
            </a:r>
            <a:r>
              <a:rPr lang="en-US" dirty="0"/>
              <a:t>, </a:t>
            </a:r>
            <a:r>
              <a:rPr lang="en-US" dirty="0" err="1"/>
              <a:t>FileAccess.ReadWrite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(byte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 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	</a:t>
            </a:r>
            <a:r>
              <a:rPr lang="ru-RU" dirty="0" err="1"/>
              <a:t>f.WriteByte</a:t>
            </a:r>
            <a:r>
              <a:rPr lang="ru-RU" dirty="0"/>
              <a:t>(i); </a:t>
            </a:r>
          </a:p>
          <a:p>
            <a:pPr marL="0" indent="0">
              <a:buNone/>
            </a:pPr>
            <a:r>
              <a:rPr lang="ru-RU" dirty="0"/>
              <a:t>             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9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err="1" smtClean="0"/>
              <a:t>FileNotFoundException</a:t>
            </a:r>
            <a:r>
              <a:rPr lang="ru-RU" dirty="0" smtClean="0"/>
              <a:t>, если файла с указанным именем в указанном каталоге не существует;</a:t>
            </a:r>
          </a:p>
          <a:p>
            <a:pPr lvl="0"/>
            <a:r>
              <a:rPr lang="ru-RU" dirty="0" err="1" smtClean="0"/>
              <a:t>DirectoryNotFoundException</a:t>
            </a:r>
            <a:r>
              <a:rPr lang="ru-RU" dirty="0" smtClean="0"/>
              <a:t>, если не существует указанный каталог;</a:t>
            </a:r>
          </a:p>
          <a:p>
            <a:pPr lvl="0"/>
            <a:r>
              <a:rPr lang="ru-RU" dirty="0" err="1" smtClean="0"/>
              <a:t>Argument</a:t>
            </a:r>
            <a:r>
              <a:rPr lang="ru-RU" dirty="0" smtClean="0"/>
              <a:t> </a:t>
            </a:r>
            <a:r>
              <a:rPr lang="ru-RU" dirty="0" err="1" smtClean="0"/>
              <a:t>Exception</a:t>
            </a:r>
            <a:r>
              <a:rPr lang="ru-RU" dirty="0" smtClean="0"/>
              <a:t>, если неверно задан режим открытия файла;</a:t>
            </a:r>
          </a:p>
          <a:p>
            <a:pPr lvl="0"/>
            <a:r>
              <a:rPr lang="ru-RU" dirty="0" err="1" smtClean="0"/>
              <a:t>IOException</a:t>
            </a:r>
            <a:r>
              <a:rPr lang="ru-RU" dirty="0" smtClean="0"/>
              <a:t>, если файл не открывается из-за ошибок ввода-вывода.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2163</Words>
  <Application>Microsoft Office PowerPoint</Application>
  <PresentationFormat>Экран (4:3)</PresentationFormat>
  <Paragraphs>369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Работа с файлами</vt:lpstr>
      <vt:lpstr>Основные понятия</vt:lpstr>
      <vt:lpstr>Обмен данными</vt:lpstr>
      <vt:lpstr>Основные классы пространства имен System.IO</vt:lpstr>
      <vt:lpstr>Обмен данными</vt:lpstr>
      <vt:lpstr>Доступ к файлам </vt:lpstr>
      <vt:lpstr>Использование классов файловых потоков </vt:lpstr>
      <vt:lpstr>Использование using</vt:lpstr>
      <vt:lpstr>Исключительные ситуации</vt:lpstr>
      <vt:lpstr>Исключительные ситуации</vt:lpstr>
      <vt:lpstr>Режимы доступа к файлу</vt:lpstr>
      <vt:lpstr>Потоки байтов (FileStream)</vt:lpstr>
      <vt:lpstr>Потоки байтов (FileStream)</vt:lpstr>
      <vt:lpstr>Запись и чтение потока байтов</vt:lpstr>
      <vt:lpstr>Потоки символов (StreamWriter,)</vt:lpstr>
      <vt:lpstr>Потоки символов (StreamReader)</vt:lpstr>
      <vt:lpstr>Запись в текстовый файл</vt:lpstr>
      <vt:lpstr>Чтение из текстового файла</vt:lpstr>
      <vt:lpstr>Чтение из текстового файла</vt:lpstr>
      <vt:lpstr>Двоичные файлы  (BinaryWriter)</vt:lpstr>
      <vt:lpstr>Двоичные файлы  (BinaryReader)</vt:lpstr>
      <vt:lpstr>Запись в файл</vt:lpstr>
      <vt:lpstr>Чтение из файла</vt:lpstr>
      <vt:lpstr>Сохранение объектов (сериализация)</vt:lpstr>
      <vt:lpstr>Формат сериализации</vt:lpstr>
      <vt:lpstr>Cохранение объектов в двоичном формате</vt:lpstr>
      <vt:lpstr>Работа с каталогами</vt:lpstr>
      <vt:lpstr>Работа с файлами</vt:lpstr>
      <vt:lpstr>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VikentyevaOL</dc:creator>
  <cp:lastModifiedBy>Ольга</cp:lastModifiedBy>
  <cp:revision>23</cp:revision>
  <dcterms:created xsi:type="dcterms:W3CDTF">2016-02-15T07:52:23Z</dcterms:created>
  <dcterms:modified xsi:type="dcterms:W3CDTF">2017-02-20T04:36:46Z</dcterms:modified>
</cp:coreProperties>
</file>