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2ECFFE5E-9F81-409A-ACF3-B6FD763D4FC3}"/>
    <pc:docChg chg="addSld delSld">
      <pc:chgData name="Olga Vikenteva" userId="8d6471a35df9b40c" providerId="Windows Live" clId="Web-{2ECFFE5E-9F81-409A-ACF3-B6FD763D4FC3}" dt="2019-05-24T03:20:24.780" v="1"/>
      <pc:docMkLst>
        <pc:docMk/>
      </pc:docMkLst>
      <pc:sldChg chg="new del">
        <pc:chgData name="Olga Vikenteva" userId="8d6471a35df9b40c" providerId="Windows Live" clId="Web-{2ECFFE5E-9F81-409A-ACF3-B6FD763D4FC3}" dt="2019-05-24T03:20:24.780" v="1"/>
        <pc:sldMkLst>
          <pc:docMk/>
          <pc:sldMk cId="2735527432" sldId="305"/>
        </pc:sldMkLst>
      </pc:sldChg>
    </pc:docChg>
  </pc:docChgLst>
  <pc:docChgLst>
    <pc:chgData name="Kostya Poludnicyn" userId="252baed80a375d61" providerId="Windows Live" clId="Web-{4F9847C9-A488-42D6-A106-B570DD472A3E}"/>
    <pc:docChg chg="modSld">
      <pc:chgData name="Kostya Poludnicyn" userId="252baed80a375d61" providerId="Windows Live" clId="Web-{4F9847C9-A488-42D6-A106-B570DD472A3E}" dt="2018-12-06T20:14:39.164" v="5" actId="20577"/>
      <pc:docMkLst>
        <pc:docMk/>
      </pc:docMkLst>
      <pc:sldChg chg="modSp">
        <pc:chgData name="Kostya Poludnicyn" userId="252baed80a375d61" providerId="Windows Live" clId="Web-{4F9847C9-A488-42D6-A106-B570DD472A3E}" dt="2018-12-06T20:14:39.164" v="4" actId="20577"/>
        <pc:sldMkLst>
          <pc:docMk/>
          <pc:sldMk cId="0" sldId="299"/>
        </pc:sldMkLst>
        <pc:spChg chg="mod">
          <ac:chgData name="Kostya Poludnicyn" userId="252baed80a375d61" providerId="Windows Live" clId="Web-{4F9847C9-A488-42D6-A106-B570DD472A3E}" dt="2018-12-06T20:14:39.164" v="4" actId="20577"/>
          <ac:spMkLst>
            <pc:docMk/>
            <pc:sldMk cId="0" sldId="29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481E-8D3E-42FE-8269-10C356C1A948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свойства ОО программирования: наследование, полиморфизм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имен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Производный класс может определить элемент, имя которого </a:t>
            </a:r>
            <a:r>
              <a:rPr lang="ru-RU" b="1" dirty="0"/>
              <a:t>совпадает</a:t>
            </a:r>
            <a:r>
              <a:rPr lang="ru-RU" dirty="0"/>
              <a:t> с именем элемента базового класса. </a:t>
            </a:r>
          </a:p>
          <a:p>
            <a:r>
              <a:rPr lang="ru-RU" dirty="0"/>
              <a:t>В этом случае элемент базового класса становится </a:t>
            </a:r>
            <a:r>
              <a:rPr lang="ru-RU" b="1" dirty="0"/>
              <a:t>скрытым</a:t>
            </a:r>
            <a:r>
              <a:rPr lang="ru-RU" dirty="0"/>
              <a:t> в производном классе. </a:t>
            </a:r>
          </a:p>
          <a:p>
            <a:r>
              <a:rPr lang="ru-RU" dirty="0"/>
              <a:t>Поскольку с точки зрения формального синтаксиса языка С# эта ситуация не является ошибочной, компилятор выдаст предупреждающее сообщение, которое должно послужить напоминанием о факте сокрытия имени. </a:t>
            </a:r>
          </a:p>
          <a:p>
            <a:r>
              <a:rPr lang="ru-RU" dirty="0"/>
              <a:t>Для предотвращения этого предупреждения перед членом производного класса необходимо поставить ключевое слово </a:t>
            </a:r>
            <a:r>
              <a:rPr lang="ru-RU" b="1" dirty="0" err="1"/>
              <a:t>new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u="sng" dirty="0"/>
              <a:t>Пример 13_2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Triangle t1 = new Triangle(10, 15, "</a:t>
            </a:r>
            <a:r>
              <a:rPr lang="ru-RU" dirty="0"/>
              <a:t>прямоугольный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Shape s</a:t>
            </a:r>
            <a:r>
              <a:rPr lang="ru-RU" b="1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ru-RU" b="1" dirty="0">
                <a:solidFill>
                  <a:srgbClr val="FF0000"/>
                </a:solidFill>
              </a:rPr>
              <a:t>1;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Show</a:t>
            </a:r>
            <a:r>
              <a:rPr lang="ru-RU" dirty="0"/>
              <a:t>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С# — строго типизированный язык. </a:t>
            </a:r>
          </a:p>
          <a:p>
            <a:r>
              <a:rPr lang="ru-RU" dirty="0"/>
              <a:t>Поэтому переменная одного типа (в том числе пользовательского) обычно не может ссылаться на объект другого типа. </a:t>
            </a:r>
          </a:p>
          <a:p>
            <a:r>
              <a:rPr lang="ru-RU" b="1" dirty="0">
                <a:solidFill>
                  <a:srgbClr val="FF0000"/>
                </a:solidFill>
              </a:rPr>
              <a:t>НО ссылочной переменной базового класса можно присвоить ссылку на объект любого класса, производного от этого базового класса.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789040"/>
            <a:ext cx="459263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 </a:t>
            </a:r>
            <a:r>
              <a:rPr lang="en-US" dirty="0"/>
              <a:t>Shape[]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arr</a:t>
            </a:r>
            <a:r>
              <a:rPr lang="en-US" dirty="0"/>
              <a:t>) 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 err="1"/>
              <a:t>s.Show</a:t>
            </a:r>
            <a:r>
              <a:rPr lang="en-US" dirty="0"/>
              <a:t>();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Виртуальным</a:t>
            </a:r>
            <a:r>
              <a:rPr lang="ru-RU" dirty="0"/>
              <a:t> называется метод, объявляемый с помощью ключевого слова </a:t>
            </a:r>
            <a:r>
              <a:rPr lang="en-US" b="1" dirty="0"/>
              <a:t>virtual</a:t>
            </a:r>
            <a:r>
              <a:rPr lang="ru-RU" dirty="0"/>
              <a:t> в базовом классе и переопределяемый в одном или нескольких производных классах. </a:t>
            </a:r>
          </a:p>
          <a:p>
            <a:r>
              <a:rPr lang="ru-RU" dirty="0"/>
              <a:t>При использовании виртуальных методов, тот метод, который  нужно вызвать, С# определяет по типу объекта, на который указывает ссылка, причем решение принимается </a:t>
            </a:r>
            <a:r>
              <a:rPr lang="ru-RU" b="1" dirty="0"/>
              <a:t>динамически, во время выполнения программы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Чтобы объявить метод в базовом классе виртуальным, его объявление необходимо предварить ключевым словом </a:t>
            </a:r>
            <a:r>
              <a:rPr lang="en-US" b="1" dirty="0"/>
              <a:t>virtual</a:t>
            </a:r>
            <a:r>
              <a:rPr lang="ru-RU" dirty="0"/>
              <a:t>. </a:t>
            </a:r>
          </a:p>
          <a:p>
            <a:r>
              <a:rPr lang="ru-RU" dirty="0"/>
              <a:t>При переопределении виртуального метода в производном классе используется модификатор </a:t>
            </a:r>
            <a:r>
              <a:rPr lang="ru-RU" b="1" dirty="0" err="1"/>
              <a:t>override</a:t>
            </a:r>
            <a:r>
              <a:rPr lang="ru-RU" dirty="0"/>
              <a:t>. </a:t>
            </a:r>
          </a:p>
          <a:p>
            <a:r>
              <a:rPr lang="ru-RU" dirty="0"/>
              <a:t>Описания методов в базовом и производном классе должны совпадать. </a:t>
            </a:r>
          </a:p>
          <a:p>
            <a:r>
              <a:rPr lang="ru-RU" b="1" dirty="0"/>
              <a:t>Позднее связывание</a:t>
            </a:r>
            <a:r>
              <a:rPr lang="ru-RU" dirty="0"/>
              <a:t> – это механизм вызова переопределенного метода во время выполнения программы, а не в период компиляции. </a:t>
            </a:r>
          </a:p>
          <a:p>
            <a:r>
              <a:rPr lang="ru-RU" dirty="0"/>
              <a:t>Именно благодаря позднему связыванию в С# реализуется </a:t>
            </a:r>
            <a:r>
              <a:rPr lang="ru-RU" b="1" dirty="0"/>
              <a:t>динамический по</a:t>
            </a:r>
            <a:r>
              <a:rPr lang="ru-RU" dirty="0"/>
              <a:t>лиморфизм.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Shape</a:t>
            </a:r>
            <a:r>
              <a:rPr lang="ru-RU" dirty="0"/>
              <a:t> //базовый класс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width; //</a:t>
            </a:r>
            <a:r>
              <a:rPr lang="en-US" dirty="0" err="1"/>
              <a:t>ширина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height;//</a:t>
            </a:r>
            <a:r>
              <a:rPr lang="en-US" dirty="0" err="1"/>
              <a:t>высота</a:t>
            </a:r>
            <a:endParaRPr lang="ru-RU" dirty="0"/>
          </a:p>
          <a:p>
            <a:pPr>
              <a:buNone/>
            </a:pPr>
            <a:r>
              <a:rPr lang="en-US" b="1" dirty="0"/>
              <a:t>. . . </a:t>
            </a:r>
            <a:endParaRPr lang="ru-RU" dirty="0"/>
          </a:p>
          <a:p>
            <a:pPr>
              <a:buNone/>
            </a:pPr>
            <a:r>
              <a:rPr lang="en-US" b="1" dirty="0"/>
              <a:t>       virtual 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("Shape: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u="sng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Triangle : Shape //</a:t>
            </a:r>
            <a:r>
              <a:rPr lang="en-US" dirty="0" err="1"/>
              <a:t>производный</a:t>
            </a:r>
            <a:r>
              <a:rPr lang="en-US" dirty="0"/>
              <a:t> </a:t>
            </a:r>
            <a:r>
              <a:rPr lang="en-US" dirty="0" err="1"/>
              <a:t>класс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string style;</a:t>
            </a:r>
            <a:endParaRPr lang="ru-RU" dirty="0"/>
          </a:p>
          <a:p>
            <a:pPr>
              <a:buNone/>
            </a:pPr>
            <a:r>
              <a:rPr lang="en-US" dirty="0"/>
              <a:t>. . .</a:t>
            </a:r>
            <a:endParaRPr lang="ru-RU" dirty="0"/>
          </a:p>
          <a:p>
            <a:pPr>
              <a:buNone/>
            </a:pPr>
            <a:r>
              <a:rPr lang="en-US" b="1" dirty="0"/>
              <a:t>        override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("Triangle: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height+" </a:t>
            </a:r>
            <a:r>
              <a:rPr lang="en-US" b="1" dirty="0" err="1"/>
              <a:t>стиль</a:t>
            </a:r>
            <a:r>
              <a:rPr lang="en-US" b="1" dirty="0"/>
              <a:t>="+style);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3635896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class Rectangle : Shape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. . . .</a:t>
            </a:r>
            <a:endParaRPr lang="ru-RU" dirty="0"/>
          </a:p>
          <a:p>
            <a:pPr>
              <a:buNone/>
            </a:pPr>
            <a:r>
              <a:rPr lang="en-US" b="1" dirty="0"/>
              <a:t>        override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en-US" b="1" dirty="0" err="1"/>
              <a:t>Rectngle</a:t>
            </a:r>
            <a:r>
              <a:rPr lang="en-US" b="1" dirty="0"/>
              <a:t>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u="sng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>
              <a:buNone/>
            </a:pPr>
            <a:r>
              <a:rPr lang="ru-RU" u="sng" dirty="0"/>
              <a:t>Пример 13_3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896544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Rectangle r = new Rectangle();</a:t>
            </a:r>
            <a:endParaRPr lang="ru-RU" dirty="0"/>
          </a:p>
          <a:p>
            <a:pPr>
              <a:buNone/>
            </a:pPr>
            <a:r>
              <a:rPr lang="en-US" dirty="0"/>
              <a:t>            Triangle t1 = new Triangle(10, 15, "</a:t>
            </a:r>
            <a:r>
              <a:rPr lang="en-US" dirty="0" err="1"/>
              <a:t>прямоугольный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Triangle t2 = new Triangle(4, 4, "</a:t>
            </a:r>
            <a:r>
              <a:rPr lang="en-US" dirty="0" err="1"/>
              <a:t>равнобедренный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Rectangle r1 = new Rectangle(5, 6);</a:t>
            </a:r>
            <a:endParaRPr lang="ru-RU" dirty="0"/>
          </a:p>
          <a:p>
            <a:pPr>
              <a:buNone/>
            </a:pPr>
            <a:r>
              <a:rPr lang="en-US" dirty="0"/>
              <a:t>            Shape[]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b="1" dirty="0" err="1"/>
              <a:t>foreach</a:t>
            </a:r>
            <a:r>
              <a:rPr lang="en-US" b="1" dirty="0"/>
              <a:t> (Shape s in </a:t>
            </a:r>
            <a:r>
              <a:rPr lang="en-US" b="1" dirty="0" err="1"/>
              <a:t>arr</a:t>
            </a:r>
            <a:r>
              <a:rPr lang="en-US" b="1" dirty="0"/>
              <a:t>) </a:t>
            </a:r>
            <a:r>
              <a:rPr lang="en-US" b="1" dirty="0" err="1"/>
              <a:t>s.Show</a:t>
            </a:r>
            <a:r>
              <a:rPr lang="en-US" b="1" dirty="0"/>
              <a:t>();</a:t>
            </a:r>
            <a:r>
              <a:rPr lang="en-US" dirty="0"/>
              <a:t>          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Таблица виртуальных функций</a:t>
            </a:r>
            <a:endParaRPr lang="ru-RU" dirty="0"/>
          </a:p>
        </p:txBody>
      </p:sp>
      <p:grpSp>
        <p:nvGrpSpPr>
          <p:cNvPr id="6" name="Group 3"/>
          <p:cNvGrpSpPr>
            <a:grpSpLocks noGrp="1" noChangeAspect="1"/>
          </p:cNvGrpSpPr>
          <p:nvPr/>
        </p:nvGrpSpPr>
        <p:grpSpPr bwMode="auto">
          <a:xfrm>
            <a:off x="457200" y="1600200"/>
            <a:ext cx="8229600" cy="4525963"/>
            <a:chOff x="2054" y="1288"/>
            <a:chExt cx="9249" cy="7586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2647" y="1288"/>
              <a:ext cx="8656" cy="7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21" y="1674"/>
              <a:ext cx="28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200">
                  <a:cs typeface="Arial" charset="0"/>
                </a:rPr>
                <a:t>0.     адрес </a:t>
              </a:r>
              <a:r>
                <a:rPr lang="en-US" sz="1200">
                  <a:cs typeface="Arial" charset="0"/>
                </a:rPr>
                <a:t>Triangle.</a:t>
              </a:r>
              <a:r>
                <a:rPr lang="ru-RU" sz="1200">
                  <a:cs typeface="Arial" charset="0"/>
                </a:rPr>
                <a:t>show()</a:t>
              </a:r>
            </a:p>
            <a:p>
              <a:pPr algn="l"/>
              <a:endParaRPr lang="ru-RU" sz="1200"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54" y="1486"/>
              <a:ext cx="30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Triangle </a:t>
              </a:r>
              <a:r>
                <a:rPr lang="ru-RU" sz="1200">
                  <a:cs typeface="Arial" charset="0"/>
                </a:rPr>
                <a:t> </a:t>
              </a:r>
              <a:r>
                <a:rPr lang="en-US" sz="1200">
                  <a:cs typeface="Arial" charset="0"/>
                </a:rPr>
                <a:t>t2</a:t>
              </a:r>
              <a:r>
                <a:rPr lang="ru-RU" sz="1200">
                  <a:cs typeface="Arial" charset="0"/>
                </a:rPr>
                <a:t>           </a:t>
              </a:r>
              <a:endParaRPr lang="ru-RU">
                <a:cs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761" y="167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220" y="149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>
                <a:cs typeface="Arial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21" y="4374"/>
              <a:ext cx="306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Triangle </a:t>
              </a:r>
              <a:r>
                <a:rPr lang="ru-RU" sz="1200">
                  <a:cs typeface="Arial" charset="0"/>
                </a:rPr>
                <a:t> </a:t>
              </a:r>
              <a:r>
                <a:rPr lang="en-US" sz="1200">
                  <a:cs typeface="Arial" charset="0"/>
                </a:rPr>
                <a:t>t1</a:t>
              </a:r>
              <a:r>
                <a:rPr lang="ru-RU" sz="1200">
                  <a:cs typeface="Arial" charset="0"/>
                </a:rPr>
                <a:t>           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121" y="2872"/>
              <a:ext cx="1879" cy="1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79" y="4374"/>
              <a:ext cx="539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 sz="1200">
                <a:cs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1" y="7255"/>
              <a:ext cx="306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Rectangle r</a:t>
              </a:r>
              <a:r>
                <a:rPr lang="ru-RU" sz="1200">
                  <a:cs typeface="Arial" charset="0"/>
                </a:rPr>
                <a:t>           </a:t>
              </a:r>
              <a:endParaRPr lang="ru-RU">
                <a:cs typeface="Aria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122" y="7433"/>
              <a:ext cx="2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280" y="7433"/>
              <a:ext cx="3421" cy="1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200">
                  <a:cs typeface="Arial" charset="0"/>
                </a:rPr>
                <a:t>0.     адрес </a:t>
              </a:r>
              <a:r>
                <a:rPr lang="en-US" sz="1200">
                  <a:cs typeface="Arial" charset="0"/>
                </a:rPr>
                <a:t>Rectangle.</a:t>
              </a:r>
              <a:r>
                <a:rPr lang="ru-RU" sz="1200">
                  <a:cs typeface="Arial" charset="0"/>
                </a:rPr>
                <a:t>show()</a:t>
              </a:r>
            </a:p>
            <a:p>
              <a:pPr algn="l"/>
              <a:endParaRPr lang="ru-RU" sz="1200"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80" y="7255"/>
              <a:ext cx="539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>
                <a:cs typeface="Aria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641" y="7433"/>
              <a:ext cx="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280" y="7973"/>
              <a:ext cx="3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461" y="1674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921" y="2213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3673" y="4906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313" y="5446"/>
              <a:ext cx="25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Shape s=t1</a:t>
              </a:r>
              <a:endParaRPr lang="ru-RU"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Динамическая идентификация типов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Динамическая идентификация типов</a:t>
            </a:r>
            <a:r>
              <a:rPr lang="ru-RU" dirty="0"/>
              <a:t> (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identification</a:t>
            </a:r>
            <a:r>
              <a:rPr lang="ru-RU" dirty="0"/>
              <a:t> — RTTI) позволяет определить тип объекта во время выполнения программы.</a:t>
            </a:r>
          </a:p>
          <a:p>
            <a:r>
              <a:rPr lang="ru-RU" dirty="0"/>
              <a:t>Например, можно совершенно точно узнать, на объект какого типа в действительности указывает ссылка на базовый класс.</a:t>
            </a:r>
          </a:p>
          <a:p>
            <a:r>
              <a:rPr lang="ru-RU" dirty="0"/>
              <a:t>В С# предусмотрено три ключевых слова, которые поддерживают динамическую идентификацию типов: </a:t>
            </a:r>
            <a:r>
              <a:rPr lang="ru-RU" b="1" dirty="0" err="1"/>
              <a:t>is</a:t>
            </a:r>
            <a:r>
              <a:rPr lang="ru-RU" b="1" dirty="0"/>
              <a:t> , </a:t>
            </a:r>
            <a:r>
              <a:rPr lang="ru-RU" b="1" dirty="0" err="1"/>
              <a:t>as</a:t>
            </a:r>
            <a:r>
              <a:rPr lang="ru-RU" b="1" dirty="0"/>
              <a:t> и </a:t>
            </a:r>
            <a:r>
              <a:rPr lang="ru-RU" b="1" dirty="0" err="1"/>
              <a:t>typeof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 помощью оператора </a:t>
            </a:r>
            <a:r>
              <a:rPr lang="ru-RU" dirty="0" err="1"/>
              <a:t>is</a:t>
            </a:r>
            <a:r>
              <a:rPr lang="ru-RU" dirty="0"/>
              <a:t> можно определить, имеет ли рассматриваемый объект заданный тип. </a:t>
            </a:r>
            <a:endParaRPr lang="en-US" dirty="0"/>
          </a:p>
          <a:p>
            <a:r>
              <a:rPr lang="ru-RU" dirty="0"/>
              <a:t>Общая форма его записи имеет следующий вид:</a:t>
            </a:r>
          </a:p>
          <a:p>
            <a:pPr>
              <a:buNone/>
            </a:pPr>
            <a:r>
              <a:rPr lang="ru-RU" b="1" dirty="0"/>
              <a:t>выражение </a:t>
            </a:r>
            <a:r>
              <a:rPr lang="ru-RU" b="1" dirty="0" err="1"/>
              <a:t>is</a:t>
            </a:r>
            <a:r>
              <a:rPr lang="ru-RU" b="1" dirty="0"/>
              <a:t> ТИП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Shape[] </a:t>
            </a:r>
            <a:r>
              <a:rPr lang="en-US" dirty="0" err="1"/>
              <a:t>arr</a:t>
            </a:r>
            <a:r>
              <a:rPr lang="en-US" dirty="0"/>
              <a:t> = new Shape[5];</a:t>
            </a:r>
            <a:endParaRPr lang="ru-RU" dirty="0"/>
          </a:p>
          <a:p>
            <a:pPr>
              <a:buNone/>
            </a:pPr>
            <a:r>
              <a:rPr lang="en-US" dirty="0"/>
              <a:t>. . . . .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count1 = 0;</a:t>
            </a:r>
            <a:endParaRPr lang="ru-RU" dirty="0"/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(Shape p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b="1" dirty="0"/>
              <a:t>            if (p is Triangle) count1++;</a:t>
            </a:r>
            <a:endParaRPr lang="ru-RU" b="1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 массиве</a:t>
            </a:r>
            <a:r>
              <a:rPr lang="en-US" dirty="0"/>
              <a:t> " + count1 + " </a:t>
            </a:r>
            <a:r>
              <a:rPr lang="ru-RU" dirty="0"/>
              <a:t>объектов типа</a:t>
            </a:r>
            <a:r>
              <a:rPr lang="en-US" dirty="0"/>
              <a:t> Triangle");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Иерархии классов.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400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Наследование</a:t>
            </a:r>
            <a:r>
              <a:rPr lang="ru-RU" dirty="0"/>
              <a:t> – это такое отношение между классами, когда один класс частично или полностью  повторяет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dirty="0"/>
              <a:t>Наследование устанавливает между классами иерархию «общее-частное».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556792"/>
            <a:ext cx="15525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1556792"/>
            <a:ext cx="326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Если во время работы программы требуется выполнить операцию приведения типов, не генерируя исключение в случае, если попытка окажется неудачной, то используется  оператор </a:t>
            </a:r>
            <a:r>
              <a:rPr lang="ru-RU" dirty="0" err="1"/>
              <a:t>as</a:t>
            </a:r>
            <a:r>
              <a:rPr lang="ru-RU" dirty="0"/>
              <a:t>:</a:t>
            </a:r>
          </a:p>
          <a:p>
            <a:r>
              <a:rPr lang="ru-RU" b="1" dirty="0"/>
              <a:t>выражение </a:t>
            </a:r>
            <a:r>
              <a:rPr lang="ru-RU" b="1" dirty="0" err="1"/>
              <a:t>as</a:t>
            </a:r>
            <a:r>
              <a:rPr lang="ru-RU" b="1" dirty="0"/>
              <a:t> ТИП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(Shape p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Rectangle </a:t>
            </a:r>
            <a:r>
              <a:rPr lang="en-US" dirty="0" err="1"/>
              <a:t>rt</a:t>
            </a:r>
            <a:r>
              <a:rPr lang="en-US" dirty="0"/>
              <a:t> = p as Rectangle;</a:t>
            </a:r>
            <a:endParaRPr lang="ru-RU" dirty="0"/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rt</a:t>
            </a:r>
            <a:r>
              <a:rPr lang="en-US" dirty="0"/>
              <a:t> != null) count2++;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Console.WriteLine</a:t>
            </a:r>
            <a:r>
              <a:rPr lang="en-US" dirty="0"/>
              <a:t>("В </a:t>
            </a:r>
            <a:r>
              <a:rPr lang="en-US" dirty="0" err="1"/>
              <a:t>массиве</a:t>
            </a:r>
            <a:r>
              <a:rPr lang="en-US" dirty="0"/>
              <a:t> " + count2 + " </a:t>
            </a:r>
            <a:r>
              <a:rPr lang="en-US" dirty="0" err="1"/>
              <a:t>объектов</a:t>
            </a:r>
            <a:r>
              <a:rPr lang="en-US" dirty="0"/>
              <a:t> </a:t>
            </a:r>
            <a:r>
              <a:rPr lang="en-US" dirty="0" err="1"/>
              <a:t>типа</a:t>
            </a:r>
            <a:r>
              <a:rPr lang="en-US" dirty="0"/>
              <a:t> Rectangle");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5699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ru-RU" dirty="0"/>
              <a:t>используется для получения информации о типе.  </a:t>
            </a:r>
            <a:endParaRPr lang="en-US" dirty="0"/>
          </a:p>
          <a:p>
            <a:r>
              <a:rPr lang="ru-RU" dirty="0"/>
              <a:t>Операция возвращает объект типа </a:t>
            </a:r>
            <a:r>
              <a:rPr lang="en-US" dirty="0"/>
              <a:t>Type</a:t>
            </a:r>
            <a:r>
              <a:rPr lang="ru-RU" dirty="0"/>
              <a:t>, который содержит информацию о заданном типе.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Type t = </a:t>
            </a:r>
            <a:r>
              <a:rPr lang="en-US" dirty="0" err="1"/>
              <a:t>typeof</a:t>
            </a:r>
            <a:r>
              <a:rPr lang="en-US" dirty="0"/>
              <a:t>(Triangle);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t.BaseType</a:t>
            </a:r>
            <a:r>
              <a:rPr lang="en-US" dirty="0"/>
              <a:t> + "-&gt;" + </a:t>
            </a:r>
            <a:r>
              <a:rPr lang="en-US" dirty="0" err="1"/>
              <a:t>t.FullName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013176"/>
            <a:ext cx="82637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Абстрактные классы. Класс </a:t>
            </a:r>
            <a:r>
              <a:rPr lang="en-US" b="1" dirty="0"/>
              <a:t>object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</a:t>
            </a:r>
            <a:r>
              <a:rPr lang="en-US" dirty="0"/>
              <a:t>area</a:t>
            </a:r>
            <a:r>
              <a:rPr lang="ru-RU" dirty="0"/>
              <a:t>() также хорошо было бы вынести в базовый класс (т.к. он имеется во всех производных от </a:t>
            </a:r>
            <a:r>
              <a:rPr lang="en-US" dirty="0"/>
              <a:t>Shape </a:t>
            </a:r>
            <a:r>
              <a:rPr lang="ru-RU" dirty="0"/>
              <a:t>классах), но не понятно, по какой формуле нужно будет вычислять площадь для объектов класса </a:t>
            </a:r>
            <a:r>
              <a:rPr lang="en-US" dirty="0"/>
              <a:t>Shape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40" y="1600200"/>
            <a:ext cx="31381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Абстрактные классы. Класс </a:t>
            </a:r>
            <a:r>
              <a:rPr lang="en-US" b="1" dirty="0"/>
              <a:t>object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таком случае создается  базовый класс, определяющий </a:t>
            </a:r>
            <a:r>
              <a:rPr lang="ru-RU" b="1" dirty="0"/>
              <a:t>"шаблон", </a:t>
            </a:r>
            <a:r>
              <a:rPr lang="ru-RU" dirty="0"/>
              <a:t>который унаследуют все производные классы, причем каждый из них заполнит этот "шаблон" собственной информацией. </a:t>
            </a:r>
            <a:endParaRPr lang="en-US" dirty="0"/>
          </a:p>
          <a:p>
            <a:r>
              <a:rPr lang="ru-RU" dirty="0"/>
              <a:t>Подобный «шаблон» называется </a:t>
            </a:r>
            <a:r>
              <a:rPr lang="ru-RU" b="1" dirty="0"/>
              <a:t>абстрактным методом.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40" y="1600200"/>
            <a:ext cx="31381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Абстрактный метод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Абстрактный метод</a:t>
            </a:r>
            <a:r>
              <a:rPr lang="ru-RU" dirty="0"/>
              <a:t> создается с помощью модификатора типа </a:t>
            </a:r>
            <a:r>
              <a:rPr lang="en-US" b="1" dirty="0"/>
              <a:t>abstract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Абстрактный метод не содержит тела и, следовательно, не реализуется базовым классом. </a:t>
            </a:r>
            <a:endParaRPr lang="en-US" dirty="0"/>
          </a:p>
          <a:p>
            <a:r>
              <a:rPr lang="ru-RU" dirty="0"/>
              <a:t>Поэтому производный класс обязательно должен его переопределить. </a:t>
            </a:r>
          </a:p>
          <a:p>
            <a:r>
              <a:rPr lang="ru-RU" dirty="0"/>
              <a:t>Для объявления абстрактного метода используется следующий формат записи.</a:t>
            </a:r>
          </a:p>
          <a:p>
            <a:pPr>
              <a:buNone/>
            </a:pPr>
            <a:r>
              <a:rPr lang="ru-RU" b="1" dirty="0" err="1"/>
              <a:t>abstract</a:t>
            </a:r>
            <a:r>
              <a:rPr lang="ru-RU" b="1" dirty="0"/>
              <a:t> тип имя(</a:t>
            </a:r>
            <a:r>
              <a:rPr lang="ru-RU" b="1" dirty="0" err="1"/>
              <a:t>список_параметров</a:t>
            </a:r>
            <a:r>
              <a:rPr lang="ru-RU" b="1" dirty="0"/>
              <a:t>);</a:t>
            </a:r>
          </a:p>
          <a:p>
            <a:r>
              <a:rPr lang="ru-RU" dirty="0"/>
              <a:t>Тело абстрактного метода отсутствует.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Свойства абстрактных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Абстрактный метод автоматически является виртуальным. </a:t>
            </a:r>
          </a:p>
          <a:p>
            <a:pPr lvl="0"/>
            <a:r>
              <a:rPr lang="ru-RU" dirty="0"/>
              <a:t>Абстрактный метод не может быть статическим. </a:t>
            </a:r>
          </a:p>
          <a:p>
            <a:pPr lvl="0"/>
            <a:r>
              <a:rPr lang="ru-RU" dirty="0"/>
              <a:t>Свойства также могут быть абстрактными.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Класс</a:t>
            </a:r>
            <a:r>
              <a:rPr lang="ru-RU" dirty="0"/>
              <a:t>, содержащий один или несколько абстрактных методов, также должен быть объявлен как </a:t>
            </a:r>
            <a:r>
              <a:rPr lang="ru-RU" b="1" dirty="0"/>
              <a:t>абстрактный</a:t>
            </a:r>
            <a:r>
              <a:rPr lang="ru-RU" dirty="0"/>
              <a:t> с помощью спецификатора </a:t>
            </a:r>
            <a:r>
              <a:rPr lang="ru-RU" dirty="0" err="1"/>
              <a:t>abstract</a:t>
            </a:r>
            <a:r>
              <a:rPr lang="ru-RU" dirty="0"/>
              <a:t>.</a:t>
            </a:r>
          </a:p>
          <a:p>
            <a:r>
              <a:rPr lang="ru-RU" dirty="0"/>
              <a:t> Поскольку абстрактный класс имеет абстрактные (не реализуемые) методы, </a:t>
            </a:r>
            <a:r>
              <a:rPr lang="ru-RU" b="1" dirty="0"/>
              <a:t>невозможно создать его объекты. </a:t>
            </a:r>
            <a:endParaRPr lang="ru-RU" dirty="0"/>
          </a:p>
          <a:p>
            <a:r>
              <a:rPr lang="ru-RU" dirty="0"/>
              <a:t>Если производный класс выводится из абстрактного, он может реализовать </a:t>
            </a:r>
            <a:r>
              <a:rPr lang="ru-RU" b="1" dirty="0"/>
              <a:t>все</a:t>
            </a:r>
            <a:r>
              <a:rPr lang="ru-RU" dirty="0"/>
              <a:t> абстрактные методы базового класса.  </a:t>
            </a:r>
          </a:p>
          <a:p>
            <a:r>
              <a:rPr lang="ru-RU" dirty="0"/>
              <a:t>Если производный класс реализует не все методы абстрактного класса, то он также является абстрактным. </a:t>
            </a:r>
          </a:p>
          <a:p>
            <a:r>
              <a:rPr lang="ru-RU" dirty="0"/>
              <a:t>Таким образом, атрибут </a:t>
            </a:r>
            <a:r>
              <a:rPr lang="ru-RU" dirty="0" err="1"/>
              <a:t>abstract</a:t>
            </a:r>
            <a:r>
              <a:rPr lang="ru-RU" dirty="0"/>
              <a:t> наследуется до тех пор, пока реализация класса не будет полностью достигнута.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abstract class Shape //</a:t>
            </a:r>
            <a:r>
              <a:rPr lang="ru-RU" dirty="0"/>
              <a:t>базовый класс</a:t>
            </a:r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width; 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height;</a:t>
            </a:r>
            <a:endParaRPr lang="ru-RU" dirty="0"/>
          </a:p>
          <a:p>
            <a:pPr>
              <a:buNone/>
            </a:pPr>
            <a:r>
              <a:rPr lang="en-US" dirty="0"/>
              <a:t>       . . . . .</a:t>
            </a:r>
            <a:endParaRPr lang="ru-RU" dirty="0"/>
          </a:p>
          <a:p>
            <a:pPr>
              <a:buNone/>
            </a:pPr>
            <a:r>
              <a:rPr lang="en-US" dirty="0"/>
              <a:t>public abstract double area();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24847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class Triangle : Shape //</a:t>
            </a:r>
            <a:r>
              <a:rPr lang="ru-RU" dirty="0"/>
              <a:t>производный класс</a:t>
            </a:r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string style;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. . . . . .</a:t>
            </a:r>
          </a:p>
          <a:p>
            <a:pPr>
              <a:buNone/>
            </a:pPr>
            <a:r>
              <a:rPr lang="en-US" dirty="0"/>
              <a:t>        override public double area()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return width * height / 2;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032448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class Rectangle : Shape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. . . .</a:t>
            </a:r>
            <a:endParaRPr lang="ru-RU" dirty="0"/>
          </a:p>
          <a:p>
            <a:pPr>
              <a:buNone/>
            </a:pPr>
            <a:r>
              <a:rPr lang="en-US" dirty="0"/>
              <a:t>        override public double area()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return width * height;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139952" y="1556792"/>
            <a:ext cx="4824536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r>
              <a:rPr lang="ru-RU" dirty="0"/>
              <a:t> . . . . . . </a:t>
            </a:r>
          </a:p>
          <a:p>
            <a:pPr>
              <a:buNone/>
            </a:pPr>
            <a:r>
              <a:rPr lang="en-US" dirty="0"/>
              <a:t>            Shape[]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Площади фигур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s.Show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Площадь</a:t>
            </a:r>
            <a:r>
              <a:rPr lang="en-US" dirty="0"/>
              <a:t>=" + </a:t>
            </a:r>
            <a:r>
              <a:rPr lang="en-US" dirty="0" err="1"/>
              <a:t>s.area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С# определен специальный класс с именем </a:t>
            </a:r>
            <a:r>
              <a:rPr lang="ru-RU" dirty="0" err="1"/>
              <a:t>object</a:t>
            </a:r>
            <a:r>
              <a:rPr lang="ru-RU" dirty="0"/>
              <a:t>, который является неявным базовым классом всех других классов и типов (включая типы значений). </a:t>
            </a:r>
          </a:p>
          <a:p>
            <a:r>
              <a:rPr lang="ru-RU" dirty="0"/>
              <a:t>Т.е. переменная типа </a:t>
            </a:r>
            <a:r>
              <a:rPr lang="ru-RU" dirty="0" err="1"/>
              <a:t>object</a:t>
            </a:r>
            <a:r>
              <a:rPr lang="ru-RU" dirty="0"/>
              <a:t> может указывать на объект любого типа (в том числе и массив). </a:t>
            </a:r>
          </a:p>
          <a:p>
            <a:r>
              <a:rPr lang="ru-RU" dirty="0"/>
              <a:t>Ссылку типа </a:t>
            </a:r>
            <a:r>
              <a:rPr lang="ru-RU" dirty="0" err="1"/>
              <a:t>object</a:t>
            </a:r>
            <a:r>
              <a:rPr lang="ru-RU" dirty="0"/>
              <a:t> можно использовать в качестве ссылки на любой другой тип, включая типы значений.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Shape[]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object[] </a:t>
            </a:r>
            <a:r>
              <a:rPr lang="en-US" dirty="0" err="1"/>
              <a:t>mas</a:t>
            </a:r>
            <a:r>
              <a:rPr lang="en-US" dirty="0"/>
              <a:t>=new object[4];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mas</a:t>
            </a:r>
            <a:r>
              <a:rPr lang="en-US" dirty="0"/>
              <a:t>=</a:t>
            </a:r>
            <a:r>
              <a:rPr lang="en-US" dirty="0" err="1"/>
              <a:t>arr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mas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s.Show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Площадь</a:t>
            </a:r>
            <a:r>
              <a:rPr lang="en-US" dirty="0"/>
              <a:t>=" + </a:t>
            </a:r>
            <a:r>
              <a:rPr lang="en-US" dirty="0" err="1"/>
              <a:t>s.area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Иерархии классов.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Класс, который находится выше в иерархии классов, называют </a:t>
            </a:r>
            <a:r>
              <a:rPr lang="ru-RU" b="1" dirty="0"/>
              <a:t>базовым классом </a:t>
            </a:r>
            <a:r>
              <a:rPr lang="ru-RU" dirty="0"/>
              <a:t>или суперклассом, класс, который находится ниже в иерархии классов называют </a:t>
            </a:r>
            <a:r>
              <a:rPr lang="ru-RU" b="1" dirty="0"/>
              <a:t>производным</a:t>
            </a:r>
            <a:r>
              <a:rPr lang="ru-RU" dirty="0"/>
              <a:t> или подклассом.</a:t>
            </a:r>
          </a:p>
          <a:p>
            <a:r>
              <a:rPr lang="ru-RU" dirty="0"/>
              <a:t>Подкласс обычно расширяет или ограничивает существующую структуру (поля) и поведение (методы) своего суперкласса. </a:t>
            </a:r>
          </a:p>
          <a:p>
            <a:r>
              <a:rPr lang="ru-RU" dirty="0"/>
              <a:t>Помимо наследуемых, каждый подкласс имеет свои </a:t>
            </a:r>
            <a:r>
              <a:rPr lang="ru-RU" b="1" dirty="0"/>
              <a:t>собственные</a:t>
            </a:r>
            <a:r>
              <a:rPr lang="ru-RU" dirty="0"/>
              <a:t> уникальные атрибуты, операции и связи.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50832"/>
            <a:ext cx="4038600" cy="44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ая выноска 5"/>
          <p:cNvSpPr/>
          <p:nvPr/>
        </p:nvSpPr>
        <p:spPr>
          <a:xfrm>
            <a:off x="6876256" y="1340768"/>
            <a:ext cx="1656184" cy="936104"/>
          </a:xfrm>
          <a:prstGeom prst="wedgeRectCallout">
            <a:avLst>
              <a:gd name="adj1" fmla="val -59056"/>
              <a:gd name="adj2" fmla="val 93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Базовый класс</a:t>
            </a:r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6012160" y="3933056"/>
            <a:ext cx="1224136" cy="936104"/>
          </a:xfrm>
          <a:prstGeom prst="wedgeRectCallout">
            <a:avLst>
              <a:gd name="adj1" fmla="val -59056"/>
              <a:gd name="adj2" fmla="val 93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Производный класс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/>
              <a:t>public virtual </a:t>
            </a:r>
            <a:r>
              <a:rPr lang="en-US" b="1" dirty="0" err="1"/>
              <a:t>bool</a:t>
            </a:r>
            <a:r>
              <a:rPr lang="en-US" b="1" dirty="0"/>
              <a:t> Equals</a:t>
            </a:r>
            <a:r>
              <a:rPr lang="ru-RU" b="1" dirty="0"/>
              <a:t>(</a:t>
            </a:r>
            <a:r>
              <a:rPr lang="en-US" b="1" dirty="0"/>
              <a:t>object </a:t>
            </a:r>
            <a:r>
              <a:rPr lang="en-US" b="1" dirty="0" err="1"/>
              <a:t>obj</a:t>
            </a:r>
            <a:r>
              <a:rPr lang="ru-RU" b="1" dirty="0"/>
              <a:t>) </a:t>
            </a:r>
            <a:r>
              <a:rPr lang="ru-RU" dirty="0"/>
              <a:t>-  сравнивает текущий объект с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ru-RU" dirty="0"/>
              <a:t> и возвращает </a:t>
            </a:r>
            <a:r>
              <a:rPr lang="ru-RU" dirty="0" err="1"/>
              <a:t>true</a:t>
            </a:r>
            <a:r>
              <a:rPr lang="ru-RU" dirty="0"/>
              <a:t>, если объекты одинаковые и </a:t>
            </a:r>
            <a:r>
              <a:rPr lang="ru-RU" dirty="0" err="1"/>
              <a:t>false</a:t>
            </a:r>
            <a:r>
              <a:rPr lang="ru-RU" dirty="0"/>
              <a:t> в противном случае. </a:t>
            </a:r>
          </a:p>
          <a:p>
            <a:pPr lvl="0"/>
            <a:r>
              <a:rPr lang="ru-RU" dirty="0"/>
              <a:t>По умолчанию метод определяет, ссылается ли вызывающий метод объект и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на один и тот же элемент. </a:t>
            </a:r>
          </a:p>
          <a:p>
            <a:pPr lvl="0"/>
            <a:r>
              <a:rPr lang="ru-RU" dirty="0"/>
              <a:t>Можно переопределить этот метод так, чтобы он сравнивал содержимое двух объектов.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public virtual </a:t>
            </a:r>
            <a:r>
              <a:rPr lang="en-US" b="1" dirty="0" err="1"/>
              <a:t>int</a:t>
            </a:r>
            <a:r>
              <a:rPr lang="ru-RU" b="1" dirty="0"/>
              <a:t>  </a:t>
            </a:r>
            <a:r>
              <a:rPr lang="en-US" b="1" dirty="0" err="1"/>
              <a:t>GetHashCode</a:t>
            </a:r>
            <a:r>
              <a:rPr lang="ru-RU" b="1" dirty="0"/>
              <a:t> ()</a:t>
            </a:r>
            <a:r>
              <a:rPr lang="ru-RU" dirty="0"/>
              <a:t> возвращает </a:t>
            </a:r>
            <a:r>
              <a:rPr lang="ru-RU" dirty="0" err="1"/>
              <a:t>хеш-код</a:t>
            </a:r>
            <a:r>
              <a:rPr lang="ru-RU" dirty="0"/>
              <a:t>, связанный с вызывающим объектом.</a:t>
            </a:r>
          </a:p>
          <a:p>
            <a:pPr lvl="0"/>
            <a:r>
              <a:rPr lang="ru-RU" dirty="0"/>
              <a:t>Этот </a:t>
            </a:r>
            <a:r>
              <a:rPr lang="ru-RU" dirty="0" err="1"/>
              <a:t>хеш-код</a:t>
            </a:r>
            <a:r>
              <a:rPr lang="ru-RU" dirty="0"/>
              <a:t> можно использовать с любым алгоритмом, который применяет хеширование как средство доступа к объектам, хранимым в памяти.</a:t>
            </a:r>
          </a:p>
          <a:p>
            <a:r>
              <a:rPr lang="ru-RU" dirty="0"/>
              <a:t>При перегрузке оператора "==" необходимо переопределить методы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 и </a:t>
            </a:r>
            <a:r>
              <a:rPr lang="ru-RU" dirty="0" err="1"/>
              <a:t>GetHashCode</a:t>
            </a:r>
            <a:r>
              <a:rPr lang="ru-RU" dirty="0"/>
              <a:t> (), поскольку функции оператора "==" и метода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), как правило, должны быть идентичными. </a:t>
            </a:r>
          </a:p>
          <a:p>
            <a:r>
              <a:rPr lang="ru-RU" dirty="0"/>
              <a:t>Переопределив метод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), рекомендуется  переопределить и метод </a:t>
            </a:r>
            <a:r>
              <a:rPr lang="ru-RU" dirty="0" err="1"/>
              <a:t>GetHashCode</a:t>
            </a:r>
            <a:r>
              <a:rPr lang="ru-RU" dirty="0"/>
              <a:t> (), чтобы они были совместимы.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public Type </a:t>
            </a:r>
            <a:r>
              <a:rPr lang="en-US" b="1" dirty="0" err="1"/>
              <a:t>GetType</a:t>
            </a:r>
            <a:r>
              <a:rPr lang="ru-RU" b="1" dirty="0"/>
              <a:t>() </a:t>
            </a:r>
            <a:r>
              <a:rPr lang="ru-RU" dirty="0"/>
              <a:t>- получает тип объекта во время выполнения программы.</a:t>
            </a:r>
          </a:p>
          <a:p>
            <a:pPr lvl="0"/>
            <a:r>
              <a:rPr lang="en-US" b="1" dirty="0"/>
              <a:t>protected object </a:t>
            </a:r>
            <a:r>
              <a:rPr lang="en-US" b="1" dirty="0" err="1"/>
              <a:t>MemberwiseClone</a:t>
            </a:r>
            <a:r>
              <a:rPr lang="ru-RU" b="1" dirty="0"/>
              <a:t>() </a:t>
            </a:r>
            <a:r>
              <a:rPr lang="ru-RU" dirty="0"/>
              <a:t>- выполняет "поверхностное копирование" объекта, т.е. не копирует содержимое объектов.</a:t>
            </a:r>
          </a:p>
          <a:p>
            <a:pPr lvl="0"/>
            <a:r>
              <a:rPr lang="en-US" b="1" dirty="0"/>
              <a:t>public virtual string </a:t>
            </a:r>
            <a:r>
              <a:rPr lang="en-US" b="1" dirty="0" err="1"/>
              <a:t>ToString</a:t>
            </a:r>
            <a:r>
              <a:rPr lang="ru-RU" b="1" dirty="0"/>
              <a:t>() </a:t>
            </a:r>
            <a:r>
              <a:rPr lang="ru-RU" dirty="0"/>
              <a:t>- возвращает строку, которая описывает объект.</a:t>
            </a:r>
          </a:p>
          <a:p>
            <a:pPr lvl="0"/>
            <a:r>
              <a:rPr lang="ru-RU" dirty="0"/>
              <a:t> Метод </a:t>
            </a:r>
            <a:r>
              <a:rPr lang="ru-RU" dirty="0" err="1"/>
              <a:t>ToString</a:t>
            </a:r>
            <a:r>
              <a:rPr lang="ru-RU" dirty="0"/>
              <a:t>() автоматически вызывается при выводе объекта с помощью метода </a:t>
            </a:r>
            <a:r>
              <a:rPr lang="ru-RU" dirty="0" err="1"/>
              <a:t>WriteLine</a:t>
            </a:r>
            <a:r>
              <a:rPr lang="ru-RU" dirty="0"/>
              <a:t>(). 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() переопределяется во многих классах. </a:t>
            </a:r>
          </a:p>
          <a:p>
            <a:r>
              <a:rPr lang="ru-RU" u="sng" dirty="0"/>
              <a:t>Пример 13_3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Запрещение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отключения механизма наследования используется ключевое слово </a:t>
            </a:r>
            <a:r>
              <a:rPr lang="en-US" b="1" dirty="0"/>
              <a:t>sealed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Нельзя одновременно объявлять класс как </a:t>
            </a:r>
            <a:r>
              <a:rPr lang="en-US" dirty="0"/>
              <a:t>abstract </a:t>
            </a:r>
            <a:r>
              <a:rPr lang="ru-RU" dirty="0"/>
              <a:t>и </a:t>
            </a:r>
            <a:r>
              <a:rPr lang="en-US" dirty="0"/>
              <a:t>sealed</a:t>
            </a:r>
            <a:r>
              <a:rPr lang="ru-RU" dirty="0"/>
              <a:t>. т.к. абстрактный класс предполагает, что у него обязательно должны быть наследники.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Запрещение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608512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sealed class Point</a:t>
            </a:r>
            <a:endParaRPr lang="ru-RU" dirty="0"/>
          </a:p>
          <a:p>
            <a:pPr>
              <a:buNone/>
            </a:pPr>
            <a:r>
              <a:rPr lang="en-US" dirty="0"/>
              <a:t>   {</a:t>
            </a:r>
            <a:endParaRPr lang="ru-RU" dirty="0"/>
          </a:p>
          <a:p>
            <a:pPr>
              <a:buNone/>
            </a:pPr>
            <a:r>
              <a:rPr lang="en-US" dirty="0"/>
              <a:t>       double x;</a:t>
            </a:r>
            <a:endParaRPr lang="ru-RU" dirty="0"/>
          </a:p>
          <a:p>
            <a:pPr>
              <a:buNone/>
            </a:pPr>
            <a:r>
              <a:rPr lang="en-US" dirty="0"/>
              <a:t>       double y;</a:t>
            </a:r>
            <a:endParaRPr lang="ru-RU" dirty="0"/>
          </a:p>
          <a:p>
            <a:pPr>
              <a:buNone/>
            </a:pPr>
            <a:r>
              <a:rPr lang="en-US" dirty="0"/>
              <a:t>       public Point(</a:t>
            </a:r>
            <a:r>
              <a:rPr lang="en-US" dirty="0" err="1"/>
              <a:t>int</a:t>
            </a:r>
            <a:r>
              <a:rPr lang="en-US" dirty="0"/>
              <a:t> x = 0, </a:t>
            </a:r>
            <a:r>
              <a:rPr lang="en-US" dirty="0" err="1"/>
              <a:t>int</a:t>
            </a:r>
            <a:r>
              <a:rPr lang="en-US" dirty="0"/>
              <a:t> y = 0)</a:t>
            </a:r>
            <a:endParaRPr lang="ru-RU" dirty="0"/>
          </a:p>
          <a:p>
            <a:pPr>
              <a:buNone/>
            </a:pPr>
            <a:r>
              <a:rPr lang="en-US" dirty="0"/>
              <a:t>       {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this.x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this.y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    public void Show()</a:t>
            </a:r>
            <a:endParaRPr lang="ru-RU" dirty="0"/>
          </a:p>
          <a:p>
            <a:pPr>
              <a:buNone/>
            </a:pPr>
            <a:r>
              <a:rPr lang="en-US" dirty="0"/>
              <a:t>       {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Console.WriteLine</a:t>
            </a:r>
            <a:r>
              <a:rPr lang="en-US" dirty="0"/>
              <a:t>(x + ", " + y);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class </a:t>
            </a:r>
            <a:r>
              <a:rPr lang="en-US" dirty="0" err="1"/>
              <a:t>ColorPont</a:t>
            </a:r>
            <a:r>
              <a:rPr lang="en-US" dirty="0"/>
              <a:t> : Point</a:t>
            </a:r>
            <a:endParaRPr lang="ru-RU" dirty="0"/>
          </a:p>
          <a:p>
            <a:pPr>
              <a:buNone/>
            </a:pPr>
            <a:r>
              <a:rPr lang="en-US" dirty="0"/>
              <a:t>   {</a:t>
            </a:r>
            <a:endParaRPr lang="ru-RU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color;</a:t>
            </a:r>
            <a:endParaRPr lang="ru-RU" dirty="0"/>
          </a:p>
          <a:p>
            <a:pPr>
              <a:buNone/>
            </a:pPr>
            <a:r>
              <a:rPr lang="en-US" dirty="0"/>
              <a:t>       public </a:t>
            </a:r>
            <a:r>
              <a:rPr lang="en-US" dirty="0" err="1"/>
              <a:t>ColorPont</a:t>
            </a:r>
            <a:r>
              <a:rPr lang="en-US" dirty="0"/>
              <a:t>(double x, double y, </a:t>
            </a:r>
            <a:r>
              <a:rPr lang="en-US" dirty="0" err="1"/>
              <a:t>int</a:t>
            </a:r>
            <a:r>
              <a:rPr lang="en-US" dirty="0"/>
              <a:t> color)</a:t>
            </a:r>
            <a:endParaRPr lang="ru-RU" dirty="0"/>
          </a:p>
          <a:p>
            <a:pPr>
              <a:buNone/>
            </a:pPr>
            <a:r>
              <a:rPr lang="en-US" dirty="0"/>
              <a:t>           : base(x, y)</a:t>
            </a:r>
            <a:endParaRPr lang="ru-RU" dirty="0"/>
          </a:p>
          <a:p>
            <a:pPr>
              <a:buNone/>
            </a:pPr>
            <a:r>
              <a:rPr lang="en-US" dirty="0"/>
              <a:t>       {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определяет набор методов, которые будут реализованы классом. </a:t>
            </a:r>
          </a:p>
          <a:p>
            <a:r>
              <a:rPr lang="ru-RU" dirty="0"/>
              <a:t>Сам интерфейс не реализует методы.</a:t>
            </a:r>
          </a:p>
          <a:p>
            <a:r>
              <a:rPr lang="ru-RU" dirty="0"/>
              <a:t>Он определяет, </a:t>
            </a:r>
            <a:r>
              <a:rPr lang="ru-RU" b="1" dirty="0"/>
              <a:t>что должно быть сделано</a:t>
            </a:r>
            <a:r>
              <a:rPr lang="ru-RU" dirty="0"/>
              <a:t>, но не уточняет, как.</a:t>
            </a:r>
          </a:p>
          <a:p>
            <a:r>
              <a:rPr lang="ru-RU" dirty="0"/>
              <a:t>Таким образом, </a:t>
            </a:r>
            <a:r>
              <a:rPr lang="ru-RU" b="1" dirty="0"/>
              <a:t>интерфейс</a:t>
            </a:r>
            <a:r>
              <a:rPr lang="ru-RU" dirty="0"/>
              <a:t> — это логическая конструкция, которая описывает методы, не устанавливая жестко способ их реализации.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Интерфейсы объявляются с помощью ключевого слова </a:t>
            </a:r>
            <a:r>
              <a:rPr lang="en-US" dirty="0"/>
              <a:t>interface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 err="1"/>
              <a:t>interface</a:t>
            </a:r>
            <a:r>
              <a:rPr lang="ru-RU" dirty="0"/>
              <a:t> имя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имя_метода1 {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имя_метода2 {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/>
              <a:t>// . . .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ru-RU" dirty="0" err="1"/>
              <a:t>имя_метода</a:t>
            </a:r>
            <a:r>
              <a:rPr lang="en-US" dirty="0"/>
              <a:t>N</a:t>
            </a:r>
            <a:r>
              <a:rPr lang="ru-RU" dirty="0"/>
              <a:t>(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r>
              <a:rPr lang="ru-RU" dirty="0"/>
              <a:t>В интерфейсе методы </a:t>
            </a:r>
            <a:r>
              <a:rPr lang="ru-RU" b="1" dirty="0"/>
              <a:t>неявно являются открытыми</a:t>
            </a:r>
            <a:r>
              <a:rPr lang="ru-RU" dirty="0"/>
              <a:t> (public-методами), при этом не разрешается явным образом указывать спецификатор доступа.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реализации интерфейса класс должен обеспечить способы реализации методов, описанных в интерфейсе. </a:t>
            </a:r>
          </a:p>
          <a:p>
            <a:r>
              <a:rPr lang="ru-RU" dirty="0"/>
              <a:t>Каждый класс может определить собственную реализацию. </a:t>
            </a:r>
          </a:p>
          <a:p>
            <a:r>
              <a:rPr lang="ru-RU" dirty="0"/>
              <a:t>Таким образом, два класса могут реализовать один и тот же интерфейс различными способами, но все классы поддерживают одинаковый набор методов.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Чтобы реализовать интерфейс, нужно указать его имя после имени класса подобно тому, как при создании производного указывается базовый класс. </a:t>
            </a:r>
          </a:p>
          <a:p>
            <a:r>
              <a:rPr lang="ru-RU" dirty="0"/>
              <a:t>Формат записи класса, который реализует интерфейс:</a:t>
            </a:r>
          </a:p>
          <a:p>
            <a:pPr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имя_класса</a:t>
            </a:r>
            <a:r>
              <a:rPr lang="ru-RU" dirty="0"/>
              <a:t> : </a:t>
            </a:r>
            <a:r>
              <a:rPr lang="ru-RU" dirty="0" err="1"/>
              <a:t>имя__интерфейса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// </a:t>
            </a:r>
            <a:r>
              <a:rPr lang="ru-RU" dirty="0"/>
              <a:t>тело класса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Пример 13_4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Отличия интерфейса от абстрактного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Элементы интерфейса по умолчанию имеют спецификатор доступа </a:t>
            </a:r>
            <a:r>
              <a:rPr lang="ru-RU" dirty="0" err="1"/>
              <a:t>publiс</a:t>
            </a:r>
            <a:r>
              <a:rPr lang="ru-RU" dirty="0"/>
              <a:t> и не могут иметь спецификаторов, заданных явным образом.</a:t>
            </a:r>
          </a:p>
          <a:p>
            <a:pPr lvl="0"/>
            <a:r>
              <a:rPr lang="ru-RU" dirty="0"/>
              <a:t>Все элементы интерфейса должны быть абстрактными.</a:t>
            </a:r>
          </a:p>
          <a:p>
            <a:pPr lvl="0"/>
            <a:r>
              <a:rPr lang="ru-RU" dirty="0"/>
              <a:t>Класс, в списке предков которого задается интерфейс, должен определять все его элементы, потомок абстрактного класса может не переопределять часть абстрактных методов предка (в этом случае производный класс также будет абстрактным).</a:t>
            </a:r>
          </a:p>
          <a:p>
            <a:pPr lvl="0"/>
            <a:r>
              <a:rPr lang="ru-RU" dirty="0"/>
              <a:t>Класс может иметь в списке предков несколько интерфейсов, при этом он должен определять все их методы.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наследования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Возможность использования </a:t>
            </a:r>
            <a:r>
              <a:rPr lang="ru-RU" b="1" dirty="0"/>
              <a:t>повторного кода</a:t>
            </a:r>
            <a:r>
              <a:rPr lang="ru-RU" dirty="0"/>
              <a:t> (это можно сделать и при помощи агрегирования)</a:t>
            </a:r>
          </a:p>
          <a:p>
            <a:pPr lvl="0"/>
            <a:r>
              <a:rPr lang="ru-RU" dirty="0"/>
              <a:t>Возможность реализовать производный класс на </a:t>
            </a:r>
            <a:r>
              <a:rPr lang="ru-RU" b="1" dirty="0"/>
              <a:t>основе базового</a:t>
            </a:r>
            <a:r>
              <a:rPr lang="ru-RU" dirty="0"/>
              <a:t>, упрощая реализацию кода для производного класса.</a:t>
            </a:r>
          </a:p>
          <a:p>
            <a:pPr lvl="0"/>
            <a:r>
              <a:rPr lang="ru-RU" dirty="0"/>
              <a:t>Возможность обработки производных классов </a:t>
            </a:r>
            <a:r>
              <a:rPr lang="ru-RU" b="1" dirty="0"/>
              <a:t>методами, разработанными при проектировании базового класса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6176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Пример 13_4_3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 библиотеке классов .NET определено множество стандартных интерфейсов, задающих желаемое поведение объектов. </a:t>
            </a:r>
          </a:p>
          <a:p>
            <a:pPr marL="514350" lvl="0" indent="-514350">
              <a:buAutoNum type="arabicPeriod"/>
            </a:pPr>
            <a:r>
              <a:rPr lang="ru-RU" b="1" dirty="0"/>
              <a:t>Интерфейс </a:t>
            </a:r>
            <a:r>
              <a:rPr lang="ru-RU" b="1" dirty="0" err="1"/>
              <a:t>IComparable</a:t>
            </a:r>
            <a:r>
              <a:rPr lang="ru-RU" dirty="0"/>
              <a:t> определен в пространстве имен </a:t>
            </a:r>
            <a:r>
              <a:rPr lang="ru-RU" dirty="0" err="1"/>
              <a:t>System</a:t>
            </a:r>
            <a:r>
              <a:rPr lang="ru-RU" dirty="0"/>
              <a:t>. </a:t>
            </a:r>
            <a:endParaRPr lang="en-US" dirty="0"/>
          </a:p>
          <a:p>
            <a:pPr marL="514350" indent="-514350"/>
            <a:r>
              <a:rPr lang="ru-RU" dirty="0"/>
              <a:t>Он содержит всего один метод </a:t>
            </a:r>
            <a:r>
              <a:rPr lang="ru-RU" dirty="0" err="1"/>
              <a:t>CompareTo</a:t>
            </a:r>
            <a:r>
              <a:rPr lang="ru-RU" dirty="0"/>
              <a:t>, возвращающий результат сравнения двух объектов – текущего и переданного ему в качестве параметра:</a:t>
            </a:r>
          </a:p>
          <a:p>
            <a:pPr>
              <a:buNone/>
            </a:pPr>
            <a:r>
              <a:rPr lang="en-US" dirty="0"/>
              <a:t>interface </a:t>
            </a:r>
            <a:r>
              <a:rPr lang="en-US" dirty="0" err="1"/>
              <a:t>IComparable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 object </a:t>
            </a:r>
            <a:r>
              <a:rPr lang="en-US" dirty="0" err="1"/>
              <a:t>obj</a:t>
            </a:r>
            <a:r>
              <a:rPr lang="en-US" dirty="0"/>
              <a:t> )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r>
              <a:rPr lang="ru-RU" dirty="0"/>
              <a:t>Метод должен возвращать:</a:t>
            </a:r>
          </a:p>
          <a:p>
            <a:pPr lvl="1"/>
            <a:r>
              <a:rPr lang="ru-RU" dirty="0"/>
              <a:t>0, если текущий объект и параметр равны;</a:t>
            </a:r>
          </a:p>
          <a:p>
            <a:pPr lvl="1"/>
            <a:r>
              <a:rPr lang="ru-RU" dirty="0"/>
              <a:t>отрицательное число, если текущий объект меньше параметра;</a:t>
            </a:r>
          </a:p>
          <a:p>
            <a:pPr lvl="1"/>
            <a:r>
              <a:rPr lang="ru-RU" dirty="0"/>
              <a:t>положительное число, если текущий объект больше параметра.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ru-RU" b="1" dirty="0"/>
              <a:t>Интерфейс IC</a:t>
            </a:r>
            <a:r>
              <a:rPr lang="en-US" b="1" dirty="0"/>
              <a:t>lone</a:t>
            </a:r>
            <a:r>
              <a:rPr lang="ru-RU" b="1" dirty="0" err="1"/>
              <a:t>able</a:t>
            </a:r>
            <a:r>
              <a:rPr lang="ru-RU" dirty="0"/>
              <a:t> определен в пространстве имен </a:t>
            </a:r>
            <a:r>
              <a:rPr lang="ru-RU" dirty="0" err="1"/>
              <a:t>System</a:t>
            </a:r>
            <a:r>
              <a:rPr lang="ru-RU" dirty="0"/>
              <a:t>. </a:t>
            </a:r>
            <a:endParaRPr lang="en-US" b="1" dirty="0"/>
          </a:p>
          <a:p>
            <a:r>
              <a:rPr lang="ru-RU" b="1" dirty="0"/>
              <a:t>Клонирование</a:t>
            </a:r>
            <a:r>
              <a:rPr lang="ru-RU" dirty="0"/>
              <a:t> - это создание копии объекта. </a:t>
            </a:r>
            <a:endParaRPr lang="en-US" dirty="0"/>
          </a:p>
          <a:p>
            <a:r>
              <a:rPr lang="ru-RU" dirty="0"/>
              <a:t>При присваивании одного объекта ссылочного типа другому копируется ссылка (адрес), а не сам объект. Если необходимо скопировать в другую область памяти поля объекта, можно воспользоваться методом </a:t>
            </a:r>
            <a:r>
              <a:rPr lang="ru-RU" dirty="0" err="1"/>
              <a:t>MemberwiseClone</a:t>
            </a:r>
            <a:r>
              <a:rPr lang="ru-RU" dirty="0"/>
              <a:t>(), который любой объект наследует от класса </a:t>
            </a:r>
            <a:r>
              <a:rPr lang="ru-RU" dirty="0" err="1"/>
              <a:t>object</a:t>
            </a:r>
            <a:r>
              <a:rPr lang="ru-RU" dirty="0"/>
              <a:t>. При этом объекты, на которые указывают поля объекта, в свою очередь являющиеся ссылками, не копируются.  Это называется </a:t>
            </a:r>
            <a:r>
              <a:rPr lang="ru-RU" b="1" dirty="0"/>
              <a:t>поверхностным копированием. </a:t>
            </a:r>
            <a:endParaRPr lang="en-US" b="1" dirty="0"/>
          </a:p>
          <a:p>
            <a:r>
              <a:rPr lang="ru-RU" dirty="0"/>
              <a:t>Для создания полностью независимых объектов необходимо </a:t>
            </a:r>
            <a:r>
              <a:rPr lang="ru-RU" b="1" dirty="0"/>
              <a:t>глубокое</a:t>
            </a:r>
            <a:r>
              <a:rPr lang="ru-RU" dirty="0"/>
              <a:t> </a:t>
            </a:r>
            <a:r>
              <a:rPr lang="ru-RU" b="1" dirty="0"/>
              <a:t>клонирование</a:t>
            </a:r>
            <a:r>
              <a:rPr lang="ru-RU" dirty="0"/>
              <a:t>, когда в памяти создается дубликат всего дерева объектов, то есть объектов, на которые ссылаются поля объекта, поля полей и т. д. </a:t>
            </a:r>
          </a:p>
          <a:p>
            <a:r>
              <a:rPr lang="ru-RU" dirty="0"/>
              <a:t>Алгоритм глубокого клонирования весьма сложен, поскольку требует рекурсивного обхода всех ссылок объекта и отслеживания циклических зависимостей. Объект, имеющий собственные алгоритмы клонирования, должен объявляться как наследник интерфейса </a:t>
            </a:r>
            <a:r>
              <a:rPr lang="ru-RU" b="1" dirty="0" err="1"/>
              <a:t>ICloneable</a:t>
            </a:r>
            <a:r>
              <a:rPr lang="ru-RU" dirty="0"/>
              <a:t> и переопределять его единственный метод С</a:t>
            </a:r>
            <a:r>
              <a:rPr lang="en-US" dirty="0"/>
              <a:t>l</a:t>
            </a:r>
            <a:r>
              <a:rPr lang="ru-RU" dirty="0" err="1"/>
              <a:t>оne</a:t>
            </a:r>
            <a:r>
              <a:rPr lang="ru-RU" dirty="0"/>
              <a:t>().</a:t>
            </a:r>
            <a:endParaRPr lang="en-US" dirty="0"/>
          </a:p>
          <a:p>
            <a:endParaRPr lang="en-US" dirty="0"/>
          </a:p>
          <a:p>
            <a:r>
              <a:rPr lang="ru-RU" u="sng" dirty="0"/>
              <a:t>Пример 13_4_4 (Сортировка  и клонирование 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ru-RU" dirty="0"/>
              <a:t>Интерфейс </a:t>
            </a:r>
            <a:r>
              <a:rPr lang="en-US" b="1" dirty="0" err="1"/>
              <a:t>IComparer</a:t>
            </a:r>
            <a:r>
              <a:rPr lang="en-US" dirty="0"/>
              <a:t> </a:t>
            </a:r>
            <a:r>
              <a:rPr lang="ru-RU" dirty="0"/>
              <a:t>определен в пространстве имен </a:t>
            </a:r>
            <a:r>
              <a:rPr lang="en-US" dirty="0"/>
              <a:t>System</a:t>
            </a:r>
            <a:r>
              <a:rPr lang="ru-RU" dirty="0"/>
              <a:t>. </a:t>
            </a:r>
            <a:r>
              <a:rPr lang="ru-RU" dirty="0" err="1"/>
              <a:t>Collections</a:t>
            </a:r>
            <a:r>
              <a:rPr lang="ru-RU" dirty="0"/>
              <a:t>.</a:t>
            </a:r>
            <a:r>
              <a:rPr lang="ru-RU" dirty="0">
                <a:cs typeface="Calibri"/>
              </a:rPr>
              <a:t> </a:t>
            </a:r>
            <a:endParaRPr lang="ru-RU" dirty="0"/>
          </a:p>
          <a:p>
            <a:pPr lvl="0"/>
            <a:r>
              <a:rPr lang="ru-RU" dirty="0"/>
              <a:t>Он содержит один метод </a:t>
            </a:r>
            <a:r>
              <a:rPr lang="en-US" dirty="0"/>
              <a:t>Compare</a:t>
            </a:r>
            <a:r>
              <a:rPr lang="ru-RU" dirty="0"/>
              <a:t>, возвращающий результат сравнения двух объектов, переданных ему в качестве параметров:</a:t>
            </a:r>
          </a:p>
          <a:p>
            <a:pPr>
              <a:buNone/>
            </a:pPr>
            <a:r>
              <a:rPr lang="en-US" dirty="0"/>
              <a:t>interface </a:t>
            </a:r>
            <a:r>
              <a:rPr lang="en-US" dirty="0" err="1"/>
              <a:t>IComparer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 lvl="1">
              <a:buNone/>
            </a:pPr>
            <a:r>
              <a:rPr lang="en-US" dirty="0"/>
              <a:t>int Compare ( object ob1, object ob2 )</a:t>
            </a:r>
            <a:endParaRPr lang="ru-RU" dirty="0"/>
          </a:p>
          <a:p>
            <a:pPr>
              <a:buNone/>
            </a:pPr>
            <a:r>
              <a:rPr lang="ru-RU" dirty="0"/>
              <a:t>}</a:t>
            </a:r>
          </a:p>
          <a:p>
            <a:r>
              <a:rPr lang="ru-RU" dirty="0"/>
              <a:t>Принцип применения этого интерфейса состоит в там, что для каждого критерия сортировки объектов описывается небольшой вспомогательный класс, реализующий этот интерфейс.</a:t>
            </a:r>
          </a:p>
          <a:p>
            <a:r>
              <a:rPr lang="ru-RU" dirty="0"/>
              <a:t> Объект этого класса передается в стандартный метод сортировки массива в качестве второго аргумента (существует несколько перегруженных версий этого метода).</a:t>
            </a:r>
          </a:p>
          <a:p>
            <a:endParaRPr lang="ru-RU" u="sng" dirty="0"/>
          </a:p>
          <a:p>
            <a:r>
              <a:rPr lang="ru-RU" u="sng" dirty="0"/>
              <a:t>Пример 13_5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</a:t>
            </a:r>
            <a:r>
              <a:rPr lang="ru-RU" b="1" dirty="0" err="1"/>
              <a:t>foreach</a:t>
            </a:r>
            <a:r>
              <a:rPr lang="ru-RU" dirty="0"/>
              <a:t> является удобным средством перебора элементов объекта.</a:t>
            </a:r>
          </a:p>
          <a:p>
            <a:r>
              <a:rPr lang="ru-RU" dirty="0"/>
              <a:t>Массивы и все стандартные коллекции библиотеки .NET позволяют выполнять такой перебор благодаря тому, что в них реализованы интерфейсы </a:t>
            </a:r>
            <a:r>
              <a:rPr lang="ru-RU" b="1" dirty="0" err="1"/>
              <a:t>IEnumerable</a:t>
            </a:r>
            <a:r>
              <a:rPr lang="ru-RU" dirty="0"/>
              <a:t> и </a:t>
            </a:r>
            <a:r>
              <a:rPr lang="ru-RU" b="1" dirty="0" err="1"/>
              <a:t>IEnumerator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применения оператора </a:t>
            </a:r>
            <a:r>
              <a:rPr lang="ru-RU" dirty="0" err="1"/>
              <a:t>foreach</a:t>
            </a:r>
            <a:r>
              <a:rPr lang="ru-RU" dirty="0"/>
              <a:t> к пользовательскому типу данных требуется реализовать в нем эти интерфейсы.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IEnumerable</a:t>
            </a:r>
            <a:r>
              <a:rPr lang="ru-RU" dirty="0"/>
              <a:t> (перечислимый) определяет всего один метод — </a:t>
            </a:r>
            <a:r>
              <a:rPr lang="ru-RU" b="1" dirty="0" err="1"/>
              <a:t>GetEnu</a:t>
            </a:r>
            <a:r>
              <a:rPr lang="en-US" b="1" dirty="0"/>
              <a:t>m</a:t>
            </a:r>
            <a:r>
              <a:rPr lang="ru-RU" b="1" dirty="0" err="1"/>
              <a:t>erator</a:t>
            </a:r>
            <a:r>
              <a:rPr lang="ru-RU" dirty="0"/>
              <a:t>, возвращающий объект типа </a:t>
            </a:r>
            <a:r>
              <a:rPr lang="ru-RU" b="1" dirty="0" err="1"/>
              <a:t>IEnumerator</a:t>
            </a:r>
            <a:r>
              <a:rPr lang="ru-RU" dirty="0"/>
              <a:t> (перечислитель), который можно использовать для просмотра элементов объекта.</a:t>
            </a:r>
          </a:p>
          <a:p>
            <a:pPr>
              <a:buNone/>
            </a:pPr>
            <a:r>
              <a:rPr lang="en-US" dirty="0"/>
              <a:t>public interface </a:t>
            </a:r>
            <a:r>
              <a:rPr lang="en-US" dirty="0" err="1"/>
              <a:t>IEnumerable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 err="1"/>
              <a:t>GetEnu</a:t>
            </a:r>
            <a:r>
              <a:rPr lang="en-US" dirty="0"/>
              <a:t>m</a:t>
            </a:r>
            <a:r>
              <a:rPr lang="ru-RU" dirty="0" err="1"/>
              <a:t>erator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Интерфейс </a:t>
            </a:r>
            <a:r>
              <a:rPr lang="ru-RU" dirty="0" err="1"/>
              <a:t>IEnumerator</a:t>
            </a:r>
            <a:r>
              <a:rPr lang="ru-RU" dirty="0"/>
              <a:t> задает три элемента:</a:t>
            </a:r>
          </a:p>
          <a:p>
            <a:pPr lvl="1"/>
            <a:r>
              <a:rPr lang="ru-RU" dirty="0"/>
              <a:t>свойство </a:t>
            </a:r>
            <a:r>
              <a:rPr lang="ru-RU" dirty="0" err="1"/>
              <a:t>Current</a:t>
            </a:r>
            <a:r>
              <a:rPr lang="ru-RU" dirty="0"/>
              <a:t>, возвращающее текущий элемент объекта;</a:t>
            </a:r>
          </a:p>
          <a:p>
            <a:pPr lvl="1"/>
            <a:r>
              <a:rPr lang="ru-RU" dirty="0"/>
              <a:t>метод </a:t>
            </a:r>
            <a:r>
              <a:rPr lang="ru-RU" dirty="0" err="1"/>
              <a:t>MoveNext</a:t>
            </a:r>
            <a:r>
              <a:rPr lang="ru-RU" dirty="0"/>
              <a:t>, продвигающий перечислитель на следующий элемент объекта;</a:t>
            </a:r>
          </a:p>
          <a:p>
            <a:pPr lvl="1"/>
            <a:r>
              <a:rPr lang="ru-RU" dirty="0"/>
              <a:t>метод </a:t>
            </a:r>
            <a:r>
              <a:rPr lang="ru-RU" dirty="0" err="1"/>
              <a:t>Reset</a:t>
            </a:r>
            <a:r>
              <a:rPr lang="ru-RU" dirty="0"/>
              <a:t>, устанавливающий перечислитель в начало просмотра.</a:t>
            </a:r>
          </a:p>
          <a:p>
            <a:r>
              <a:rPr lang="ru-RU" dirty="0"/>
              <a:t>Цикл </a:t>
            </a:r>
            <a:r>
              <a:rPr lang="ru-RU" dirty="0" err="1"/>
              <a:t>foreach</a:t>
            </a:r>
            <a:r>
              <a:rPr lang="ru-RU" dirty="0"/>
              <a:t> использует эти методы для перебора элементов, из которых состоит объект.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public </a:t>
            </a:r>
            <a:r>
              <a:rPr lang="en-US" sz="2800" dirty="0" err="1"/>
              <a:t>IEnumerator</a:t>
            </a:r>
            <a:r>
              <a:rPr lang="en-US" sz="2800" dirty="0"/>
              <a:t> </a:t>
            </a:r>
            <a:r>
              <a:rPr lang="en-US" sz="2800" dirty="0" err="1"/>
              <a:t>GetEnumerator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ru-RU" sz="2800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sz="2800" dirty="0" err="1"/>
              <a:t>IEnumerator</a:t>
            </a:r>
            <a:r>
              <a:rPr lang="en-US" sz="2800" dirty="0"/>
              <a:t> </a:t>
            </a:r>
            <a:r>
              <a:rPr lang="en-US" sz="2800" dirty="0" err="1"/>
              <a:t>ienum</a:t>
            </a:r>
            <a:r>
              <a:rPr lang="en-US" sz="2800" dirty="0"/>
              <a:t> = </a:t>
            </a:r>
            <a:r>
              <a:rPr lang="ru-RU" sz="2800" dirty="0"/>
              <a:t> </a:t>
            </a:r>
            <a:r>
              <a:rPr lang="en-US" sz="2800" dirty="0" err="1"/>
              <a:t>arr.GetEnumerator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            while (</a:t>
            </a:r>
            <a:r>
              <a:rPr lang="en-US" sz="2800" dirty="0" err="1"/>
              <a:t>ienum.MoveNext</a:t>
            </a:r>
            <a:r>
              <a:rPr lang="en-US" sz="2800" dirty="0"/>
              <a:t>())</a:t>
            </a:r>
          </a:p>
          <a:p>
            <a:pPr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ienum.Current</a:t>
            </a:r>
            <a:r>
              <a:rPr lang="en-US" sz="2800" dirty="0"/>
              <a:t> + " ");</a:t>
            </a:r>
          </a:p>
          <a:p>
            <a:pPr>
              <a:buNone/>
            </a:pPr>
            <a:r>
              <a:rPr lang="ru-RU" sz="2800" dirty="0"/>
              <a:t>           </a:t>
            </a:r>
            <a:r>
              <a:rPr lang="en-US" sz="2800" dirty="0"/>
              <a:t>return </a:t>
            </a:r>
            <a:r>
              <a:rPr lang="en-US" sz="2800" dirty="0" err="1"/>
              <a:t>ienum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ru-RU" sz="2800" dirty="0"/>
              <a:t>        }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573325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Пример 13_5_2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объектами через стандартные интерфейсы .NET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версию </a:t>
            </a:r>
            <a:r>
              <a:rPr lang="en-US" dirty="0"/>
              <a:t>C#</a:t>
            </a:r>
            <a:r>
              <a:rPr lang="ru-RU" dirty="0"/>
              <a:t>2.0 были введены средства, облегчающие выполнение перебора в объекте — </a:t>
            </a:r>
            <a:r>
              <a:rPr lang="ru-RU" b="1" dirty="0"/>
              <a:t>итераторы</a:t>
            </a:r>
            <a:r>
              <a:rPr lang="ru-RU" dirty="0"/>
              <a:t>.</a:t>
            </a:r>
          </a:p>
          <a:p>
            <a:r>
              <a:rPr lang="ru-RU" dirty="0"/>
              <a:t>Итератор представляет собой блок кода, задающий последовательность перебора элементов объекта. </a:t>
            </a:r>
          </a:p>
          <a:p>
            <a:r>
              <a:rPr lang="ru-RU" dirty="0"/>
              <a:t>На каждом проходе цикла </a:t>
            </a:r>
            <a:r>
              <a:rPr lang="ru-RU" dirty="0" err="1"/>
              <a:t>foreach</a:t>
            </a:r>
            <a:r>
              <a:rPr lang="ru-RU" dirty="0"/>
              <a:t> выполняется один шаг итератора, заканчивающийся выдачей очередного значения. </a:t>
            </a:r>
          </a:p>
          <a:p>
            <a:r>
              <a:rPr lang="ru-RU" dirty="0"/>
              <a:t>Выдача значения выполняется с помощью ключевого слова </a:t>
            </a:r>
            <a:r>
              <a:rPr lang="ru-RU" b="1" dirty="0" err="1"/>
              <a:t>yield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616530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Пример 13_5_2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иерархии классов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146875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[ атрибуты ] [ спецификаторы ] </a:t>
            </a:r>
            <a:r>
              <a:rPr lang="ru-RU" dirty="0" err="1"/>
              <a:t>class</a:t>
            </a:r>
            <a:r>
              <a:rPr lang="ru-RU" b="1" dirty="0"/>
              <a:t> </a:t>
            </a:r>
            <a:r>
              <a:rPr lang="ru-RU" dirty="0" err="1"/>
              <a:t>имякласса</a:t>
            </a:r>
            <a:r>
              <a:rPr lang="ru-RU" dirty="0"/>
              <a:t> </a:t>
            </a:r>
            <a:r>
              <a:rPr lang="ru-RU" b="1" dirty="0"/>
              <a:t>[ : предки ] </a:t>
            </a:r>
            <a:r>
              <a:rPr lang="ru-RU" dirty="0"/>
              <a:t>тело класса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95536" y="2420888"/>
            <a:ext cx="8291264" cy="3705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Shape //</a:t>
            </a:r>
            <a:r>
              <a:rPr lang="ru-RU" dirty="0"/>
              <a:t>базовый класс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protected double width; //</a:t>
            </a:r>
            <a:r>
              <a:rPr lang="ru-RU" dirty="0"/>
              <a:t>ширина</a:t>
            </a:r>
            <a:endParaRPr lang="en-US" dirty="0"/>
          </a:p>
          <a:p>
            <a:pPr>
              <a:buNone/>
            </a:pPr>
            <a:r>
              <a:rPr lang="en-US" dirty="0"/>
              <a:t>protected double height;//</a:t>
            </a:r>
            <a:r>
              <a:rPr lang="ru-RU" dirty="0"/>
              <a:t>высота</a:t>
            </a:r>
            <a:endParaRPr lang="en-US" dirty="0"/>
          </a:p>
          <a:p>
            <a:pPr>
              <a:buNone/>
            </a:pPr>
            <a:r>
              <a:rPr lang="ru-RU" dirty="0"/>
              <a:t>. . . 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class Triangle: Shape //</a:t>
            </a:r>
            <a:r>
              <a:rPr lang="ru-RU" dirty="0"/>
              <a:t>производный класс</a:t>
            </a:r>
          </a:p>
          <a:p>
            <a:pPr>
              <a:buNone/>
            </a:pPr>
            <a:r>
              <a:rPr lang="en-US" dirty="0"/>
              <a:t> {</a:t>
            </a:r>
            <a:endParaRPr lang="ru-RU" dirty="0"/>
          </a:p>
          <a:p>
            <a:pPr>
              <a:buNone/>
            </a:pPr>
            <a:r>
              <a:rPr lang="en-US" dirty="0"/>
              <a:t> protected string style;</a:t>
            </a:r>
          </a:p>
          <a:p>
            <a:pPr>
              <a:buNone/>
            </a:pPr>
            <a:r>
              <a:rPr lang="en-US" dirty="0"/>
              <a:t>. . . .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084168" y="2492896"/>
            <a:ext cx="1224136" cy="1152128"/>
            <a:chOff x="6156325" y="333375"/>
            <a:chExt cx="2447925" cy="1943100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6156325" y="333375"/>
              <a:ext cx="2447925" cy="19431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width</a:t>
              </a:r>
            </a:p>
            <a:p>
              <a:pPr algn="l"/>
              <a:r>
                <a:rPr lang="en-US" dirty="0"/>
                <a:t>height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cxnSpLocks noChangeShapeType="1"/>
              <a:stCxn id="8" idx="1"/>
              <a:endCxn id="8" idx="3"/>
            </p:cNvCxnSpPr>
            <p:nvPr/>
          </p:nvCxnSpPr>
          <p:spPr bwMode="auto">
            <a:xfrm>
              <a:off x="6156325" y="1304925"/>
              <a:ext cx="24479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" name="Группа 9"/>
          <p:cNvGrpSpPr/>
          <p:nvPr/>
        </p:nvGrpSpPr>
        <p:grpSpPr>
          <a:xfrm>
            <a:off x="6012160" y="4221088"/>
            <a:ext cx="1439986" cy="1619944"/>
            <a:chOff x="6156325" y="333375"/>
            <a:chExt cx="2447925" cy="2663825"/>
          </a:xfrm>
        </p:grpSpPr>
        <p:sp>
          <p:nvSpPr>
            <p:cNvPr id="11" name="Прямоугольник 10"/>
            <p:cNvSpPr>
              <a:spLocks noChangeArrowheads="1"/>
            </p:cNvSpPr>
            <p:nvPr/>
          </p:nvSpPr>
          <p:spPr bwMode="auto">
            <a:xfrm>
              <a:off x="6156325" y="333375"/>
              <a:ext cx="2447925" cy="2663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width</a:t>
              </a:r>
            </a:p>
            <a:p>
              <a:pPr algn="l"/>
              <a:r>
                <a:rPr lang="en-US" dirty="0"/>
                <a:t>height</a:t>
              </a:r>
            </a:p>
            <a:p>
              <a:pPr algn="l"/>
              <a:r>
                <a:rPr lang="en-US" dirty="0"/>
                <a:t>style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endParaRPr lang="ru-RU" dirty="0"/>
            </a:p>
          </p:txBody>
        </p:sp>
        <p:cxnSp>
          <p:nvCxnSpPr>
            <p:cNvPr id="12" name="Прямая соединительная линия 11"/>
            <p:cNvCxnSpPr>
              <a:cxnSpLocks noChangeShapeType="1"/>
              <a:stCxn id="11" idx="1"/>
              <a:endCxn id="11" idx="3"/>
            </p:cNvCxnSpPr>
            <p:nvPr/>
          </p:nvCxnSpPr>
          <p:spPr bwMode="auto">
            <a:xfrm>
              <a:off x="6156325" y="1665288"/>
              <a:ext cx="24479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Доступ к элементам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public</a:t>
            </a:r>
            <a:r>
              <a:rPr lang="ru-RU" dirty="0"/>
              <a:t> – открытые.</a:t>
            </a:r>
          </a:p>
          <a:p>
            <a:pPr lvl="0"/>
            <a:r>
              <a:rPr lang="en-US" dirty="0"/>
              <a:t>private</a:t>
            </a:r>
            <a:r>
              <a:rPr lang="ru-RU" dirty="0"/>
              <a:t> – закрытые, не наследуются.</a:t>
            </a:r>
          </a:p>
          <a:p>
            <a:pPr lvl="0"/>
            <a:r>
              <a:rPr lang="en-US" dirty="0"/>
              <a:t>protected</a:t>
            </a:r>
            <a:r>
              <a:rPr lang="ru-RU" dirty="0"/>
              <a:t> – защищенные, определен доступ для наследников класса, наследуются.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иерархии классов как базовые, так и производные классы могут иметь собственные конструкторы. </a:t>
            </a:r>
          </a:p>
          <a:p>
            <a:r>
              <a:rPr lang="ru-RU" dirty="0"/>
              <a:t>При этом конструктор базового класса создает часть объекта, соответствующую базовому классу, а конструктор производного класса — часть объекта, соответствующую производному классу.</a:t>
            </a:r>
          </a:p>
          <a:p>
            <a:r>
              <a:rPr lang="ru-RU" dirty="0"/>
              <a:t>Если конструкторы определены и в базовом, и в производном классе, в процессе создания объектов должны выполниться конструкторы обоих классов. </a:t>
            </a:r>
          </a:p>
          <a:p>
            <a:r>
              <a:rPr lang="ru-RU" dirty="0"/>
              <a:t>В этом случае необходимо использовать ключевое слово </a:t>
            </a:r>
            <a:r>
              <a:rPr lang="ru-RU" b="1" dirty="0" err="1"/>
              <a:t>base</a:t>
            </a:r>
            <a:r>
              <a:rPr lang="ru-RU" dirty="0"/>
              <a:t>, которое имеет два назначения: </a:t>
            </a:r>
          </a:p>
          <a:p>
            <a:pPr lvl="1"/>
            <a:r>
              <a:rPr lang="ru-RU" dirty="0"/>
              <a:t>вызвать конструктор базового класса; </a:t>
            </a:r>
          </a:p>
          <a:p>
            <a:pPr lvl="1"/>
            <a:r>
              <a:rPr lang="ru-RU" dirty="0"/>
              <a:t>получить доступ к элементу базового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 err="1"/>
              <a:t>конструктор_производного_класса</a:t>
            </a:r>
            <a:r>
              <a:rPr lang="ru-RU" sz="2000" dirty="0"/>
              <a:t> (</a:t>
            </a:r>
            <a:r>
              <a:rPr lang="ru-RU" sz="2000" dirty="0" err="1"/>
              <a:t>список_параметров</a:t>
            </a:r>
            <a:r>
              <a:rPr lang="ru-RU" sz="2000" dirty="0"/>
              <a:t>) : </a:t>
            </a:r>
            <a:r>
              <a:rPr lang="ru-RU" sz="2000" b="1" dirty="0" err="1"/>
              <a:t>base</a:t>
            </a:r>
            <a:r>
              <a:rPr lang="ru-RU" sz="2000" b="1" dirty="0"/>
              <a:t> (</a:t>
            </a:r>
            <a:r>
              <a:rPr lang="ru-RU" sz="2000" b="1" dirty="0" err="1"/>
              <a:t>список_аргументов</a:t>
            </a:r>
            <a:r>
              <a:rPr lang="ru-RU" sz="2000" b="1" dirty="0"/>
              <a:t>) </a:t>
            </a:r>
          </a:p>
          <a:p>
            <a:pPr>
              <a:buNone/>
            </a:pPr>
            <a:r>
              <a:rPr lang="ru-RU" sz="2000" dirty="0"/>
              <a:t>{</a:t>
            </a:r>
          </a:p>
          <a:p>
            <a:pPr>
              <a:buNone/>
            </a:pPr>
            <a:r>
              <a:rPr lang="ru-RU" sz="2000" dirty="0"/>
              <a:t>// тело конструктора</a:t>
            </a:r>
          </a:p>
          <a:p>
            <a:pPr>
              <a:buNone/>
            </a:pPr>
            <a:r>
              <a:rPr lang="ru-RU" sz="2000" b="1" dirty="0"/>
              <a:t>}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  public Shape(double w, double h) 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  width = w; height = h;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}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public Triangle(double w, double h, string s) 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</a:t>
            </a:r>
            <a:r>
              <a:rPr lang="en-US" sz="2000" b="1" dirty="0"/>
              <a:t> </a:t>
            </a:r>
            <a:r>
              <a:rPr lang="ru-RU" sz="2000" b="1" dirty="0"/>
              <a:t>: </a:t>
            </a:r>
            <a:r>
              <a:rPr lang="ru-RU" sz="2000" b="1" dirty="0" err="1"/>
              <a:t>base</a:t>
            </a:r>
            <a:r>
              <a:rPr lang="ru-RU" sz="2000" b="1" dirty="0"/>
              <a:t>(</a:t>
            </a:r>
            <a:r>
              <a:rPr lang="ru-RU" sz="2000" b="1" dirty="0" err="1"/>
              <a:t>w</a:t>
            </a:r>
            <a:r>
              <a:rPr lang="ru-RU" sz="2000" b="1" dirty="0"/>
              <a:t>, </a:t>
            </a:r>
            <a:r>
              <a:rPr lang="ru-RU" sz="2000" b="1" dirty="0" err="1"/>
              <a:t>h</a:t>
            </a:r>
            <a:r>
              <a:rPr lang="ru-RU" sz="2000" b="1" dirty="0"/>
              <a:t>)</a:t>
            </a:r>
          </a:p>
          <a:p>
            <a:pPr>
              <a:buNone/>
            </a:pPr>
            <a:r>
              <a:rPr lang="ru-RU" sz="2000" dirty="0"/>
              <a:t>        </a:t>
            </a:r>
            <a:r>
              <a:rPr lang="en-US" sz="2000" dirty="0"/>
              <a:t>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 style = s;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}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public Rectangle(double w, double h) : </a:t>
            </a:r>
            <a:r>
              <a:rPr lang="en-US" sz="2000" b="1" dirty="0"/>
              <a:t>base(w, h)</a:t>
            </a:r>
            <a:endParaRPr lang="ru-RU" sz="2000" b="1" dirty="0"/>
          </a:p>
          <a:p>
            <a:pPr>
              <a:buNone/>
            </a:pPr>
            <a:r>
              <a:rPr lang="en-US" sz="2000" dirty="0"/>
              <a:t> { } </a:t>
            </a:r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41310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44208" y="5661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13_1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2969</Words>
  <Application>Microsoft Office PowerPoint</Application>
  <PresentationFormat>Экран (4:3)</PresentationFormat>
  <Paragraphs>391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Основные свойства ОО программирования: наследование, полиморфизм </vt:lpstr>
      <vt:lpstr>Иерархии классов. Наследование</vt:lpstr>
      <vt:lpstr>Иерархии классов. Наследование</vt:lpstr>
      <vt:lpstr>Преимущества наследования</vt:lpstr>
      <vt:lpstr>Определение иерархии классов </vt:lpstr>
      <vt:lpstr>Доступ к элементам класса</vt:lpstr>
      <vt:lpstr>Конструкторы</vt:lpstr>
      <vt:lpstr>Конструкторы</vt:lpstr>
      <vt:lpstr>Пример</vt:lpstr>
      <vt:lpstr>Сокрытие имен</vt:lpstr>
      <vt:lpstr>Виртуальные методы. Механизм позднего связывания</vt:lpstr>
      <vt:lpstr>Пример</vt:lpstr>
      <vt:lpstr>Виртуальные методы. Механизм позднего связывания</vt:lpstr>
      <vt:lpstr>Виртуальные методы. Механизм позднего связывания</vt:lpstr>
      <vt:lpstr>Виртуальные методы. Механизм позднего связывания</vt:lpstr>
      <vt:lpstr>Виртуальные методы. Механизм позднего связывания</vt:lpstr>
      <vt:lpstr>Таблица виртуальных функций</vt:lpstr>
      <vt:lpstr>Динамическая идентификация типов</vt:lpstr>
      <vt:lpstr>Оператор is</vt:lpstr>
      <vt:lpstr>Оператор as</vt:lpstr>
      <vt:lpstr>Оператор typeof</vt:lpstr>
      <vt:lpstr>Абстрактные классы. Класс object.</vt:lpstr>
      <vt:lpstr>Абстрактные классы. Класс object.</vt:lpstr>
      <vt:lpstr>Абстрактный метод</vt:lpstr>
      <vt:lpstr>Свойства абстрактных методов</vt:lpstr>
      <vt:lpstr>Абстрактный класс</vt:lpstr>
      <vt:lpstr>Абстрактный класс</vt:lpstr>
      <vt:lpstr>Абстрактный класс</vt:lpstr>
      <vt:lpstr>Класс object</vt:lpstr>
      <vt:lpstr>Класс object</vt:lpstr>
      <vt:lpstr>Класс object</vt:lpstr>
      <vt:lpstr>Класс object</vt:lpstr>
      <vt:lpstr>Запрещение наследования</vt:lpstr>
      <vt:lpstr>Запрещение наследования</vt:lpstr>
      <vt:lpstr>Интерфейсы</vt:lpstr>
      <vt:lpstr>Интерфейсы</vt:lpstr>
      <vt:lpstr>Реализация интерфейса</vt:lpstr>
      <vt:lpstr>Реализация интерфейса</vt:lpstr>
      <vt:lpstr>Отличия интерфейса от абстрактного класса</vt:lpstr>
      <vt:lpstr>Пример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свойства ОО программирования: наследование, полиморфизм</dc:title>
  <dc:creator>VikentyevaOL</dc:creator>
  <cp:lastModifiedBy>Ольга</cp:lastModifiedBy>
  <cp:revision>12</cp:revision>
  <dcterms:created xsi:type="dcterms:W3CDTF">2016-04-04T14:42:23Z</dcterms:created>
  <dcterms:modified xsi:type="dcterms:W3CDTF">2019-05-24T03:20:36Z</dcterms:modified>
</cp:coreProperties>
</file>