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9" r:id="rId3"/>
    <p:sldId id="258" r:id="rId4"/>
    <p:sldId id="270" r:id="rId5"/>
    <p:sldId id="283" r:id="rId6"/>
    <p:sldId id="284" r:id="rId7"/>
    <p:sldId id="261" r:id="rId8"/>
    <p:sldId id="262" r:id="rId9"/>
    <p:sldId id="263" r:id="rId10"/>
    <p:sldId id="282" r:id="rId11"/>
    <p:sldId id="285" r:id="rId12"/>
    <p:sldId id="289" r:id="rId13"/>
    <p:sldId id="286" r:id="rId14"/>
    <p:sldId id="290" r:id="rId15"/>
    <p:sldId id="288" r:id="rId16"/>
    <p:sldId id="291" r:id="rId17"/>
    <p:sldId id="292" r:id="rId18"/>
    <p:sldId id="293" r:id="rId19"/>
    <p:sldId id="294" r:id="rId20"/>
    <p:sldId id="295" r:id="rId21"/>
    <p:sldId id="296" r:id="rId22"/>
    <p:sldId id="264" r:id="rId23"/>
    <p:sldId id="297" r:id="rId24"/>
    <p:sldId id="300" r:id="rId25"/>
    <p:sldId id="301" r:id="rId26"/>
    <p:sldId id="302" r:id="rId27"/>
    <p:sldId id="299" r:id="rId28"/>
    <p:sldId id="303" r:id="rId29"/>
    <p:sldId id="298" r:id="rId30"/>
    <p:sldId id="304" r:id="rId31"/>
    <p:sldId id="305" r:id="rId32"/>
    <p:sldId id="306" r:id="rId33"/>
    <p:sldId id="307" r:id="rId34"/>
    <p:sldId id="265" r:id="rId35"/>
    <p:sldId id="266" r:id="rId36"/>
    <p:sldId id="267" r:id="rId37"/>
    <p:sldId id="308" r:id="rId38"/>
    <p:sldId id="309" r:id="rId39"/>
    <p:sldId id="268" r:id="rId40"/>
    <p:sldId id="310" r:id="rId41"/>
    <p:sldId id="273" r:id="rId42"/>
    <p:sldId id="311" r:id="rId43"/>
    <p:sldId id="274" r:id="rId44"/>
    <p:sldId id="275" r:id="rId45"/>
    <p:sldId id="278" r:id="rId46"/>
    <p:sldId id="276" r:id="rId47"/>
    <p:sldId id="277" r:id="rId48"/>
    <p:sldId id="279" r:id="rId49"/>
    <p:sldId id="280" r:id="rId50"/>
    <p:sldId id="281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08" autoAdjust="0"/>
  </p:normalViewPr>
  <p:slideViewPr>
    <p:cSldViewPr>
      <p:cViewPr varScale="1">
        <p:scale>
          <a:sx n="61" d="100"/>
          <a:sy n="6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B6D9-2C94-411E-9CB4-058EB1E5F787}" type="datetimeFigureOut">
              <a:rPr lang="ru-RU" smtClean="0"/>
              <a:pPr/>
              <a:t>24.04.2017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4F2F4-EB87-4AC6-B559-D1A080579F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62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375FE-BA28-4EB7-90F4-7B82EA1055C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4F2F4-EB87-4AC6-B559-D1A080579F1C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10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4F2F4-EB87-4AC6-B559-D1A080579F1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80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Ошибка</a:t>
            </a:r>
            <a:r>
              <a:rPr lang="ru-RU" baseline="0" dirty="0" smtClean="0"/>
              <a:t> 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4F2F4-EB87-4AC6-B559-D1A080579F1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2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Ошибка 2 и 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4F2F4-EB87-4AC6-B559-D1A080579F1C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36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Ошибка 3 (в</a:t>
            </a:r>
            <a:r>
              <a:rPr lang="ru-RU" baseline="0" dirty="0" smtClean="0"/>
              <a:t> </a:t>
            </a:r>
            <a:r>
              <a:rPr lang="en-US" baseline="0" dirty="0" smtClean="0"/>
              <a:t>Person </a:t>
            </a:r>
            <a:r>
              <a:rPr lang="ru-RU" baseline="0" dirty="0" smtClean="0"/>
              <a:t>нет конструктора без параметров)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4F2F4-EB87-4AC6-B559-D1A080579F1C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367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Ошибка </a:t>
            </a:r>
            <a:r>
              <a:rPr lang="en-US" dirty="0" smtClean="0"/>
              <a:t>1 </a:t>
            </a:r>
            <a:r>
              <a:rPr lang="ru-RU" dirty="0" smtClean="0"/>
              <a:t>и</a:t>
            </a:r>
            <a:r>
              <a:rPr lang="ru-RU" baseline="0" dirty="0" smtClean="0"/>
              <a:t> 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4F2F4-EB87-4AC6-B559-D1A080579F1C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367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Ошибка 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4F2F4-EB87-4AC6-B559-D1A080579F1C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36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производном классе следует непременно указывать параметры типа, требующиеся его обобщенному базовому классу, даже если этот производный класс не обязательно должен быть обобщенным. В производный класс можно добавлять новые параметры типа, если в этом есть необходимость.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375FE-BA28-4EB7-90F4-7B82EA1055C8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4F2F4-EB87-4AC6-B559-D1A080579F1C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10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24.04.2017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24.04.2017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24.04.2017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7AC7F-0D69-4F9A-9291-2EA1B6A6D0F6}" type="datetimeFigureOut">
              <a:rPr lang="ru-RU" smtClean="0"/>
              <a:pPr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Обобщенные типы данных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578342" cy="317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8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List</a:t>
            </a:r>
          </a:p>
          <a:p>
            <a:pPr marL="0" indent="0">
              <a:buNone/>
            </a:pPr>
            <a:r>
              <a:rPr lang="ru-RU" dirty="0"/>
              <a:t>    {</a:t>
            </a:r>
          </a:p>
          <a:p>
            <a:pPr marL="0" indent="0">
              <a:buNone/>
            </a:pPr>
            <a:r>
              <a:rPr lang="en-US" dirty="0"/>
              <a:t>      Person[] list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size;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current;   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 Size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ru-RU" dirty="0" smtClean="0"/>
              <a:t>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set</a:t>
            </a:r>
            <a:r>
              <a:rPr lang="ru-RU" dirty="0" smtClean="0"/>
              <a:t> {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if </a:t>
            </a:r>
            <a:r>
              <a:rPr lang="en-US" dirty="0"/>
              <a:t>(value &lt; 0) value = 0</a:t>
            </a:r>
            <a:r>
              <a:rPr lang="en-US" dirty="0" smtClean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size </a:t>
            </a:r>
            <a:r>
              <a:rPr lang="en-US" dirty="0"/>
              <a:t>= value</a:t>
            </a:r>
            <a:r>
              <a:rPr lang="en-US" dirty="0" smtClean="0"/>
              <a:t>;</a:t>
            </a: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get</a:t>
            </a:r>
            <a:r>
              <a:rPr lang="ru-RU" dirty="0" smtClean="0"/>
              <a:t> {</a:t>
            </a:r>
            <a:r>
              <a:rPr lang="en-US" dirty="0" smtClean="0"/>
              <a:t> </a:t>
            </a:r>
            <a:r>
              <a:rPr lang="en-US" dirty="0"/>
              <a:t>return size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97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int</a:t>
            </a:r>
            <a:r>
              <a:rPr lang="en-US" dirty="0"/>
              <a:t> Current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ru-RU" dirty="0"/>
              <a:t> </a:t>
            </a:r>
            <a:r>
              <a:rPr lang="ru-RU" dirty="0" smtClean="0"/>
              <a:t>{</a:t>
            </a:r>
          </a:p>
          <a:p>
            <a:pPr marL="0" indent="0">
              <a:buNone/>
            </a:pPr>
            <a:r>
              <a:rPr lang="ru-RU" dirty="0" smtClean="0"/>
              <a:t>              </a:t>
            </a:r>
            <a:r>
              <a:rPr lang="en-US" dirty="0" smtClean="0"/>
              <a:t>if </a:t>
            </a:r>
            <a:r>
              <a:rPr lang="en-US" dirty="0"/>
              <a:t>(value &lt; 0) value = 0;</a:t>
            </a:r>
          </a:p>
          <a:p>
            <a:pPr marL="0" indent="0">
              <a:buNone/>
            </a:pPr>
            <a:r>
              <a:rPr lang="ru-RU" dirty="0" smtClean="0"/>
              <a:t>              </a:t>
            </a:r>
            <a:r>
              <a:rPr lang="en-US" dirty="0" smtClean="0"/>
              <a:t>if </a:t>
            </a:r>
            <a:r>
              <a:rPr lang="en-US" dirty="0"/>
              <a:t>(value &gt;= size)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</a:t>
            </a:r>
            <a:r>
              <a:rPr lang="en-US" dirty="0" smtClean="0"/>
              <a:t>value </a:t>
            </a:r>
            <a:r>
              <a:rPr lang="en-US" dirty="0"/>
              <a:t>= size;</a:t>
            </a:r>
          </a:p>
          <a:p>
            <a:pPr marL="0" indent="0">
              <a:buNone/>
            </a:pPr>
            <a:r>
              <a:rPr lang="ru-RU" dirty="0" smtClean="0"/>
              <a:t>              </a:t>
            </a:r>
            <a:r>
              <a:rPr lang="en-US" dirty="0" smtClean="0"/>
              <a:t>current </a:t>
            </a:r>
            <a:r>
              <a:rPr lang="en-US" dirty="0"/>
              <a:t>= value;</a:t>
            </a:r>
            <a:r>
              <a:rPr lang="ru-RU" dirty="0"/>
              <a:t> }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get</a:t>
            </a:r>
            <a:r>
              <a:rPr lang="ru-RU" dirty="0" smtClean="0"/>
              <a:t> </a:t>
            </a:r>
            <a:r>
              <a:rPr lang="ru-RU" dirty="0"/>
              <a:t>{</a:t>
            </a:r>
            <a:r>
              <a:rPr lang="en-US" dirty="0"/>
              <a:t>return current;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public List()</a:t>
            </a:r>
          </a:p>
          <a:p>
            <a:pPr marL="0" indent="0">
              <a:buNone/>
            </a:pPr>
            <a:r>
              <a:rPr lang="ru-RU" dirty="0"/>
              <a:t> {</a:t>
            </a:r>
          </a:p>
          <a:p>
            <a:pPr marL="0" indent="0">
              <a:buNone/>
            </a:pPr>
            <a:r>
              <a:rPr lang="en-US" dirty="0"/>
              <a:t>         size = 10;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</a:t>
            </a:r>
            <a:r>
              <a:rPr lang="en-US" dirty="0" smtClean="0"/>
              <a:t>list </a:t>
            </a:r>
            <a:r>
              <a:rPr lang="en-US" dirty="0"/>
              <a:t>= new Person[10</a:t>
            </a:r>
            <a:r>
              <a:rPr lang="en-US" dirty="0" smtClean="0"/>
              <a:t>];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</a:t>
            </a:r>
            <a:r>
              <a:rPr lang="en-US" dirty="0" smtClean="0"/>
              <a:t>current </a:t>
            </a:r>
            <a:r>
              <a:rPr lang="en-US" dirty="0"/>
              <a:t>= 0;</a:t>
            </a:r>
          </a:p>
          <a:p>
            <a:pPr marL="0" indent="0">
              <a:buNone/>
            </a:pPr>
            <a:r>
              <a:rPr lang="ru-R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915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5482952" cy="53285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void Add(Person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{</a:t>
            </a:r>
          </a:p>
          <a:p>
            <a:pPr marL="0" indent="0">
              <a:buNone/>
            </a:pPr>
            <a:r>
              <a:rPr lang="ru-RU" dirty="0" smtClean="0"/>
              <a:t>          </a:t>
            </a:r>
            <a:r>
              <a:rPr lang="en-US" dirty="0" smtClean="0"/>
              <a:t>if (current &lt; Size)</a:t>
            </a:r>
            <a:r>
              <a:rPr lang="ru-RU" dirty="0" smtClean="0"/>
              <a:t> {</a:t>
            </a:r>
          </a:p>
          <a:p>
            <a:pPr marL="0" indent="0">
              <a:buNone/>
            </a:pPr>
            <a:r>
              <a:rPr lang="ru-RU" dirty="0" smtClean="0"/>
              <a:t>                         </a:t>
            </a:r>
            <a:r>
              <a:rPr lang="en-US" dirty="0" smtClean="0"/>
              <a:t>list[current] = </a:t>
            </a:r>
            <a:r>
              <a:rPr lang="en-US" dirty="0" err="1" smtClean="0"/>
              <a:t>obj</a:t>
            </a:r>
            <a:r>
              <a:rPr lang="en-US" dirty="0" smtClean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</a:t>
            </a:r>
            <a:r>
              <a:rPr lang="en-US" dirty="0" smtClean="0"/>
              <a:t>Current++;}</a:t>
            </a:r>
          </a:p>
          <a:p>
            <a:pPr marL="0" indent="0">
              <a:buNone/>
            </a:pPr>
            <a:r>
              <a:rPr lang="ru-RU" dirty="0" smtClean="0"/>
              <a:t>          </a:t>
            </a:r>
            <a:r>
              <a:rPr lang="en-US" dirty="0" smtClean="0"/>
              <a:t>else</a:t>
            </a:r>
            <a:r>
              <a:rPr lang="ru-RU" dirty="0" smtClean="0"/>
              <a:t>  </a:t>
            </a:r>
            <a:r>
              <a:rPr lang="ru-RU" dirty="0"/>
              <a:t>{</a:t>
            </a:r>
            <a:r>
              <a:rPr lang="en-US" dirty="0"/>
              <a:t>    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</a:t>
            </a:r>
            <a:r>
              <a:rPr lang="en-US" dirty="0" smtClean="0"/>
              <a:t>Person</a:t>
            </a:r>
            <a:r>
              <a:rPr lang="en-US" dirty="0"/>
              <a:t>[] temp = new Person[size + 10];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ru-RU" dirty="0" smtClean="0"/>
              <a:t>     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 temp[</a:t>
            </a:r>
            <a:r>
              <a:rPr lang="en-US" dirty="0" err="1"/>
              <a:t>i</a:t>
            </a:r>
            <a:r>
              <a:rPr lang="en-US" dirty="0"/>
              <a:t>] = list[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ru-RU" dirty="0" smtClean="0"/>
              <a:t>     </a:t>
            </a:r>
            <a:r>
              <a:rPr lang="en-US" dirty="0" smtClean="0"/>
              <a:t> </a:t>
            </a:r>
            <a:r>
              <a:rPr lang="en-US" dirty="0"/>
              <a:t>temp[Size] = </a:t>
            </a:r>
            <a:r>
              <a:rPr lang="en-US" dirty="0" err="1"/>
              <a:t>obj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</a:t>
            </a:r>
            <a:r>
              <a:rPr lang="en-US" dirty="0" smtClean="0"/>
              <a:t> </a:t>
            </a:r>
            <a:r>
              <a:rPr lang="en-US" dirty="0"/>
              <a:t>list = temp;</a:t>
            </a:r>
          </a:p>
          <a:p>
            <a:pPr marL="0" indent="0">
              <a:buNone/>
            </a:pPr>
            <a:r>
              <a:rPr lang="en-US" dirty="0"/>
              <a:t>                Size += 10;  Current++;</a:t>
            </a:r>
            <a:r>
              <a:rPr lang="ru-RU" dirty="0"/>
              <a:t> }</a:t>
            </a:r>
          </a:p>
          <a:p>
            <a:pPr marL="0" indent="0">
              <a:buNone/>
            </a:pPr>
            <a:r>
              <a:rPr lang="ru-RU" dirty="0" smtClean="0"/>
              <a:t>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void Show()</a:t>
            </a:r>
            <a:r>
              <a:rPr lang="ru-RU" dirty="0"/>
              <a:t> {</a:t>
            </a:r>
          </a:p>
          <a:p>
            <a:pPr marL="0" indent="0">
              <a:buNone/>
            </a:pPr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Current;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(list[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ToString</a:t>
            </a:r>
            <a:r>
              <a:rPr lang="en-US" dirty="0"/>
              <a:t>());</a:t>
            </a:r>
            <a:r>
              <a:rPr lang="ru-RU" dirty="0"/>
              <a:t>      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}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0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 class Group&lt;T&gt;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T[] list;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size;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current;</a:t>
            </a:r>
          </a:p>
          <a:p>
            <a:pPr marL="0" indent="0">
              <a:buNone/>
            </a:pPr>
            <a:r>
              <a:rPr lang="ru-RU" dirty="0" smtClean="0"/>
              <a:t>        </a:t>
            </a:r>
            <a:r>
              <a:rPr lang="en-US" dirty="0" smtClean="0"/>
              <a:t>public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smtClean="0"/>
              <a:t>Size</a:t>
            </a:r>
            <a:r>
              <a:rPr lang="ru-RU" dirty="0" smtClean="0"/>
              <a:t>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            set</a:t>
            </a:r>
            <a:r>
              <a:rPr lang="ru-RU" dirty="0"/>
              <a:t> {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</a:t>
            </a:r>
            <a:r>
              <a:rPr lang="en-US" dirty="0" smtClean="0"/>
              <a:t>if </a:t>
            </a:r>
            <a:r>
              <a:rPr lang="en-US" dirty="0"/>
              <a:t>(value &lt; 0) value = 0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</a:t>
            </a:r>
            <a:r>
              <a:rPr lang="en-US" dirty="0" smtClean="0"/>
              <a:t> </a:t>
            </a:r>
            <a:r>
              <a:rPr lang="en-US" dirty="0"/>
              <a:t>size = value;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en-US" dirty="0"/>
              <a:t>            get</a:t>
            </a:r>
            <a:r>
              <a:rPr lang="ru-RU" dirty="0"/>
              <a:t> {</a:t>
            </a:r>
            <a:r>
              <a:rPr lang="en-US" dirty="0"/>
              <a:t> return size;</a:t>
            </a:r>
            <a:r>
              <a:rPr lang="ru-RU" dirty="0"/>
              <a:t> }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int</a:t>
            </a:r>
            <a:r>
              <a:rPr lang="en-US" dirty="0"/>
              <a:t> Current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set</a:t>
            </a:r>
            <a:r>
              <a:rPr lang="ru-RU" dirty="0"/>
              <a:t> {</a:t>
            </a:r>
          </a:p>
          <a:p>
            <a:pPr marL="0" indent="0">
              <a:buNone/>
            </a:pPr>
            <a:r>
              <a:rPr lang="en-US" dirty="0"/>
              <a:t>                if (value &lt; 0) value = 0;</a:t>
            </a:r>
          </a:p>
          <a:p>
            <a:pPr marL="0" indent="0">
              <a:buNone/>
            </a:pPr>
            <a:r>
              <a:rPr lang="en-US" dirty="0"/>
              <a:t>                if (value &gt;= size) value = size;</a:t>
            </a:r>
          </a:p>
          <a:p>
            <a:pPr marL="0" indent="0">
              <a:buNone/>
            </a:pPr>
            <a:r>
              <a:rPr lang="en-US" dirty="0"/>
              <a:t>                current = value;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get</a:t>
            </a:r>
            <a:r>
              <a:rPr lang="ru-RU" dirty="0"/>
              <a:t> {</a:t>
            </a:r>
            <a:r>
              <a:rPr lang="en-US" dirty="0"/>
              <a:t>return current;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        public Group()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size = 10;</a:t>
            </a:r>
          </a:p>
          <a:p>
            <a:pPr marL="0" indent="0">
              <a:buNone/>
            </a:pPr>
            <a:r>
              <a:rPr lang="en-US" b="1" dirty="0"/>
              <a:t>            list = new T[10];</a:t>
            </a:r>
          </a:p>
          <a:p>
            <a:pPr marL="0" indent="0">
              <a:buNone/>
            </a:pPr>
            <a:r>
              <a:rPr lang="en-US" dirty="0"/>
              <a:t>            current = 0;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3212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public void Add(T </a:t>
            </a:r>
            <a:r>
              <a:rPr lang="en-US" b="1" dirty="0" err="1"/>
              <a:t>obj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if (current &lt; Size)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b="1" dirty="0"/>
              <a:t>                list[current] = </a:t>
            </a:r>
            <a:r>
              <a:rPr lang="en-US" b="1" dirty="0" err="1"/>
              <a:t>obj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/>
              <a:t>                Current++;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else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b="1" dirty="0"/>
              <a:t>                T[] temp = new T[size + 10];</a:t>
            </a:r>
          </a:p>
          <a:p>
            <a:pPr marL="0" indent="0">
              <a:buNone/>
            </a:pPr>
            <a:r>
              <a:rPr lang="en-US" dirty="0"/>
              <a:t>       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 temp[</a:t>
            </a:r>
            <a:r>
              <a:rPr lang="en-US" dirty="0" err="1"/>
              <a:t>i</a:t>
            </a:r>
            <a:r>
              <a:rPr lang="en-US" dirty="0"/>
              <a:t>] = list[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        temp[Size] =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list = temp</a:t>
            </a:r>
            <a:r>
              <a:rPr lang="en-US" dirty="0" smtClean="0"/>
              <a:t>; </a:t>
            </a:r>
            <a:r>
              <a:rPr lang="en-US" dirty="0"/>
              <a:t>Size += 10</a:t>
            </a:r>
            <a:r>
              <a:rPr lang="en-US" dirty="0" smtClean="0"/>
              <a:t>; </a:t>
            </a:r>
            <a:r>
              <a:rPr lang="en-US" dirty="0"/>
              <a:t>Current++;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public void Show()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Current;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(list[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ToString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9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245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Group&lt;Student&gt; group1 = new Group&lt;Student&gt;();</a:t>
            </a:r>
          </a:p>
          <a:p>
            <a:pPr marL="0" indent="0">
              <a:buNone/>
            </a:pPr>
            <a:r>
              <a:rPr lang="nn-NO" dirty="0"/>
              <a:t>            for (int i = 0; i &lt; 5; i++)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Student s = new Student();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s.RandomInit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group1.Add(s);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group1.Show();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            Group&lt;</a:t>
            </a:r>
            <a:r>
              <a:rPr lang="en-US" dirty="0" err="1"/>
              <a:t>int</a:t>
            </a:r>
            <a:r>
              <a:rPr lang="en-US" dirty="0"/>
              <a:t>&gt; intGr1 = new Group&lt;</a:t>
            </a:r>
            <a:r>
              <a:rPr lang="en-US" dirty="0" err="1"/>
              <a:t>int</a:t>
            </a:r>
            <a:r>
              <a:rPr lang="en-US" dirty="0"/>
              <a:t>&gt;();</a:t>
            </a:r>
          </a:p>
          <a:p>
            <a:pPr marL="0" indent="0">
              <a:buNone/>
            </a:pPr>
            <a:r>
              <a:rPr lang="nn-NO" dirty="0"/>
              <a:t>            for (int i = 0; i &lt; 5; i++)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intGr1.Add(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intGr1.Show();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74" y="1772817"/>
            <a:ext cx="355621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9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Group&lt;Person&gt; group2 = new Group&lt;Person&gt;();</a:t>
            </a:r>
          </a:p>
          <a:p>
            <a:pPr marL="0" indent="0">
              <a:buNone/>
            </a:pPr>
            <a:r>
              <a:rPr lang="nn-NO" dirty="0"/>
              <a:t>            for (int i = 0; i &lt; 5; i++)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Student s = new Student();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s.RandomInit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group2.Add(s);</a:t>
            </a:r>
          </a:p>
          <a:p>
            <a:pPr marL="0" indent="0">
              <a:buNone/>
            </a:pPr>
            <a:r>
              <a:rPr lang="en-US" dirty="0"/>
              <a:t>                Person p = new Person();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p.RandomInit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group2.Add(p);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group2.Show();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969" y="3645024"/>
            <a:ext cx="4230031" cy="298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5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class Group&lt;T&gt;</a:t>
            </a:r>
          </a:p>
          <a:p>
            <a:pPr marL="0" indent="0">
              <a:buNone/>
            </a:pPr>
            <a:r>
              <a:rPr lang="en-US" b="1" dirty="0" smtClean="0"/>
              <a:t>where </a:t>
            </a:r>
            <a:r>
              <a:rPr lang="en-US" b="1" dirty="0"/>
              <a:t>T:Person </a:t>
            </a:r>
            <a:endParaRPr lang="ru-RU" b="1" dirty="0" smtClean="0"/>
          </a:p>
          <a:p>
            <a:pPr marL="0" indent="0">
              <a:buNone/>
            </a:pPr>
            <a:r>
              <a:rPr lang="en-US" dirty="0" smtClean="0"/>
              <a:t>{…}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635896" y="1600200"/>
            <a:ext cx="525658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Group&lt;Student</a:t>
            </a:r>
            <a:r>
              <a:rPr lang="en-US" dirty="0"/>
              <a:t>&gt; group1 = new Group&lt;Student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Group&lt;</a:t>
            </a:r>
            <a:r>
              <a:rPr lang="en-US" dirty="0" err="1"/>
              <a:t>int</a:t>
            </a:r>
            <a:r>
              <a:rPr lang="en-US" dirty="0"/>
              <a:t>&gt; intGr1 = new Group&lt;</a:t>
            </a:r>
            <a:r>
              <a:rPr lang="en-US" dirty="0" err="1"/>
              <a:t>int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3. Group&lt;Person</a:t>
            </a:r>
            <a:r>
              <a:rPr lang="en-US" dirty="0"/>
              <a:t>&gt; group2 = new Group&lt;Person&gt;();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4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class Group&lt;T&gt;</a:t>
            </a:r>
          </a:p>
          <a:p>
            <a:pPr marL="0" indent="0">
              <a:buNone/>
            </a:pPr>
            <a:r>
              <a:rPr lang="en-US" dirty="0"/>
              <a:t> where T : </a:t>
            </a:r>
            <a:r>
              <a:rPr lang="en-US" dirty="0" err="1" smtClean="0"/>
              <a:t>INameDialog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{…}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32048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Group&lt;Student</a:t>
            </a:r>
            <a:r>
              <a:rPr lang="en-US" dirty="0"/>
              <a:t>&gt; group1 = new Group&lt;Student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Group&lt;</a:t>
            </a:r>
            <a:r>
              <a:rPr lang="en-US" dirty="0" err="1"/>
              <a:t>int</a:t>
            </a:r>
            <a:r>
              <a:rPr lang="en-US" dirty="0"/>
              <a:t>&gt; intGr1 = new Group&lt;</a:t>
            </a:r>
            <a:r>
              <a:rPr lang="en-US" dirty="0" err="1"/>
              <a:t>int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3. Group&lt;Person</a:t>
            </a:r>
            <a:r>
              <a:rPr lang="en-US" dirty="0"/>
              <a:t>&gt; group2 = new Group&lt;Person&gt;();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9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class Group&lt;T&gt;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/>
              <a:t>T: new()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{…}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32048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Group&lt;Student</a:t>
            </a:r>
            <a:r>
              <a:rPr lang="en-US" dirty="0"/>
              <a:t>&gt; group1 = new Group&lt;Student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Group&lt;</a:t>
            </a:r>
            <a:r>
              <a:rPr lang="en-US" dirty="0" err="1"/>
              <a:t>int</a:t>
            </a:r>
            <a:r>
              <a:rPr lang="en-US" dirty="0"/>
              <a:t>&gt; intGr1 = new Group&lt;</a:t>
            </a:r>
            <a:r>
              <a:rPr lang="en-US" dirty="0" err="1"/>
              <a:t>int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3. Group&lt;Person</a:t>
            </a:r>
            <a:r>
              <a:rPr lang="en-US" dirty="0"/>
              <a:t>&gt; group2 = new Group&lt;Person&gt;();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4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типы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Многие алгоритмы не зависят от типов данных, с которыми они </a:t>
            </a:r>
            <a:r>
              <a:rPr lang="ru-RU" dirty="0" smtClean="0"/>
              <a:t>работают (сортировка </a:t>
            </a:r>
            <a:r>
              <a:rPr lang="ru-RU" dirty="0"/>
              <a:t>и </a:t>
            </a:r>
            <a:r>
              <a:rPr lang="ru-RU" dirty="0" smtClean="0"/>
              <a:t>поиск). </a:t>
            </a:r>
          </a:p>
          <a:p>
            <a:r>
              <a:rPr lang="ru-RU" dirty="0" smtClean="0"/>
              <a:t>Возможность </a:t>
            </a:r>
            <a:r>
              <a:rPr lang="ru-RU" dirty="0"/>
              <a:t>отделить алгоритмы от типов данных предоставляют </a:t>
            </a:r>
            <a:r>
              <a:rPr lang="ru-RU" b="1" dirty="0"/>
              <a:t>классы-прототипы</a:t>
            </a:r>
            <a:r>
              <a:rPr lang="ru-RU" i="1" dirty="0"/>
              <a:t> </a:t>
            </a:r>
            <a:r>
              <a:rPr lang="ru-RU" dirty="0"/>
              <a:t>(</a:t>
            </a:r>
            <a:r>
              <a:rPr lang="ru-RU" dirty="0" err="1" smtClean="0"/>
              <a:t>generics</a:t>
            </a:r>
            <a:r>
              <a:rPr lang="ru-RU" dirty="0" smtClean="0"/>
              <a:t>, обобщенные классы) </a:t>
            </a:r>
            <a:r>
              <a:rPr lang="ru-RU" dirty="0"/>
              <a:t>– </a:t>
            </a:r>
            <a:r>
              <a:rPr lang="ru-RU" b="1" dirty="0"/>
              <a:t>параметризированные</a:t>
            </a:r>
            <a:r>
              <a:rPr lang="ru-RU" dirty="0"/>
              <a:t> классы, имеющие в качестве параметров типы данных</a:t>
            </a:r>
            <a:r>
              <a:rPr lang="ru-RU" dirty="0" smtClean="0"/>
              <a:t>.</a:t>
            </a:r>
            <a:endParaRPr lang="ru-RU" b="1" dirty="0" smtClean="0"/>
          </a:p>
          <a:p>
            <a:r>
              <a:rPr lang="ru-RU" dirty="0" smtClean="0"/>
              <a:t>С помощью обобщений можно создать единый класс, который автоматически становится пригодным для обработки разнотипных данных.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class Group&lt;T&gt;</a:t>
            </a:r>
          </a:p>
          <a:p>
            <a:pPr marL="0" indent="0">
              <a:buNone/>
            </a:pPr>
            <a:r>
              <a:rPr lang="en-US" dirty="0"/>
              <a:t>where T: </a:t>
            </a:r>
            <a:r>
              <a:rPr lang="en-US" dirty="0" err="1" smtClean="0"/>
              <a:t>struct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{…}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32048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Group&lt;Student</a:t>
            </a:r>
            <a:r>
              <a:rPr lang="en-US" dirty="0"/>
              <a:t>&gt; group1 = new Group&lt;Student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Group&lt;</a:t>
            </a:r>
            <a:r>
              <a:rPr lang="en-US" dirty="0" err="1"/>
              <a:t>int</a:t>
            </a:r>
            <a:r>
              <a:rPr lang="en-US" dirty="0"/>
              <a:t>&gt; intGr1 = new Group&lt;</a:t>
            </a:r>
            <a:r>
              <a:rPr lang="en-US" dirty="0" err="1"/>
              <a:t>int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3. Group&lt;Person</a:t>
            </a:r>
            <a:r>
              <a:rPr lang="en-US" dirty="0"/>
              <a:t>&gt; group2 = new Group&lt;Person&gt;();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6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class Group&lt;T&gt;</a:t>
            </a:r>
          </a:p>
          <a:p>
            <a:pPr marL="0" indent="0">
              <a:buNone/>
            </a:pPr>
            <a:r>
              <a:rPr lang="en-US" dirty="0"/>
              <a:t>where T: </a:t>
            </a:r>
            <a:r>
              <a:rPr lang="en-US" dirty="0" smtClean="0"/>
              <a:t>class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{…}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32048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Group&lt;Student</a:t>
            </a:r>
            <a:r>
              <a:rPr lang="en-US" dirty="0"/>
              <a:t>&gt; group1 = new Group&lt;Student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Group&lt;</a:t>
            </a:r>
            <a:r>
              <a:rPr lang="en-US" dirty="0" err="1"/>
              <a:t>int</a:t>
            </a:r>
            <a:r>
              <a:rPr lang="en-US" dirty="0"/>
              <a:t>&gt; intGr1 = new Group&lt;</a:t>
            </a:r>
            <a:r>
              <a:rPr lang="en-US" dirty="0" err="1"/>
              <a:t>int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3. Group&lt;Person</a:t>
            </a:r>
            <a:r>
              <a:rPr lang="en-US" dirty="0"/>
              <a:t>&gt; group2 = new Group&lt;Person&gt;();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8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Иерархия обобщенных </a:t>
            </a:r>
            <a:r>
              <a:rPr lang="ru-RU" b="1" dirty="0" smtClean="0"/>
              <a:t>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Обобщенные классы могут входить в иерархию классов аналогично необобщенным классам. </a:t>
            </a:r>
            <a:endParaRPr lang="ru-RU" dirty="0" smtClean="0"/>
          </a:p>
          <a:p>
            <a:r>
              <a:rPr lang="ru-RU" dirty="0" smtClean="0"/>
              <a:t>Следовательно</a:t>
            </a:r>
            <a:r>
              <a:rPr lang="ru-RU" dirty="0"/>
              <a:t>, обобщенный класс может действовать как базовый или производный класс. </a:t>
            </a:r>
            <a:endParaRPr lang="ru-RU" dirty="0" smtClean="0"/>
          </a:p>
          <a:p>
            <a:r>
              <a:rPr lang="ru-RU" dirty="0" smtClean="0"/>
              <a:t>Главное </a:t>
            </a:r>
            <a:r>
              <a:rPr lang="ru-RU" dirty="0"/>
              <a:t>отличие между иерархиями обобщенных и необобщенных классов заключается в том, что в случае  использования обобщенных классов </a:t>
            </a:r>
            <a:r>
              <a:rPr lang="ru-RU" b="1" dirty="0"/>
              <a:t>аргументы типа</a:t>
            </a:r>
            <a:r>
              <a:rPr lang="ru-RU" dirty="0"/>
              <a:t>, необходимые обобщенному базовому классу, </a:t>
            </a:r>
            <a:r>
              <a:rPr lang="ru-RU" b="1" dirty="0"/>
              <a:t>должны передаваться всеми производными классами вверх по иерархии </a:t>
            </a:r>
            <a:r>
              <a:rPr lang="ru-RU" dirty="0"/>
              <a:t>аналогично передаче аргументов конструктора.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Пример 15_3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2229644"/>
            <a:ext cx="81819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9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563888" y="1600200"/>
            <a:ext cx="532859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class Base1&lt;T1&gt;</a:t>
            </a:r>
          </a:p>
          <a:p>
            <a:pPr marL="0" indent="0">
              <a:buNone/>
            </a:pPr>
            <a:r>
              <a:rPr lang="ru-RU" dirty="0"/>
              <a:t>    {</a:t>
            </a:r>
          </a:p>
          <a:p>
            <a:pPr marL="0" indent="0">
              <a:buNone/>
            </a:pPr>
            <a:r>
              <a:rPr lang="en-US" dirty="0"/>
              <a:t>        protected T1 arg1;</a:t>
            </a:r>
          </a:p>
          <a:p>
            <a:pPr marL="0" indent="0">
              <a:buNone/>
            </a:pPr>
            <a:r>
              <a:rPr lang="en-US" dirty="0"/>
              <a:t>        public Base1(T1 x)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arg1 = x;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en-US" dirty="0"/>
              <a:t>        virtual public void Show()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("arg1=" + arg1);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("type=" + </a:t>
            </a:r>
            <a:r>
              <a:rPr lang="en-US" dirty="0" err="1"/>
              <a:t>typeof</a:t>
            </a:r>
            <a:r>
              <a:rPr lang="en-US" dirty="0"/>
              <a:t>(T1));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227306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5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563888" y="1600200"/>
            <a:ext cx="532859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class Derived1&lt;T1, T2&gt; : Base1&lt;T1&gt;</a:t>
            </a:r>
          </a:p>
          <a:p>
            <a:pPr marL="0" indent="0">
              <a:buNone/>
            </a:pPr>
            <a:r>
              <a:rPr lang="ru-RU" dirty="0"/>
              <a:t>    {</a:t>
            </a:r>
          </a:p>
          <a:p>
            <a:pPr marL="0" indent="0">
              <a:buNone/>
            </a:pPr>
            <a:r>
              <a:rPr lang="en-US" dirty="0"/>
              <a:t>        protected T2 arg2;</a:t>
            </a:r>
          </a:p>
          <a:p>
            <a:pPr marL="0" indent="0">
              <a:buNone/>
            </a:pPr>
            <a:r>
              <a:rPr lang="fr-FR" dirty="0"/>
              <a:t>        public Derived1(T1 x, T2 y)</a:t>
            </a:r>
          </a:p>
          <a:p>
            <a:pPr marL="0" indent="0">
              <a:buNone/>
            </a:pPr>
            <a:r>
              <a:rPr lang="en-US" dirty="0"/>
              <a:t>            : base(x)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arg2 = y;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en-US" dirty="0"/>
              <a:t>        override public void Show()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base.Show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("arg2=" + arg2);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("type=" + </a:t>
            </a:r>
            <a:r>
              <a:rPr lang="en-US" dirty="0" err="1"/>
              <a:t>typeof</a:t>
            </a:r>
            <a:r>
              <a:rPr lang="en-US" dirty="0"/>
              <a:t>(T2));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227306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5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203848" y="1600200"/>
            <a:ext cx="568863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Base1&lt;</a:t>
            </a:r>
            <a:r>
              <a:rPr lang="en-US" sz="2000" dirty="0" err="1" smtClean="0"/>
              <a:t>int</a:t>
            </a:r>
            <a:r>
              <a:rPr lang="en-US" sz="2000" dirty="0"/>
              <a:t>&gt; obj1 = new Base1&lt;</a:t>
            </a:r>
            <a:r>
              <a:rPr lang="en-US" sz="2000" dirty="0" err="1"/>
              <a:t>int</a:t>
            </a:r>
            <a:r>
              <a:rPr lang="en-US" sz="2000" dirty="0"/>
              <a:t>&gt;(1);</a:t>
            </a:r>
          </a:p>
          <a:p>
            <a:pPr marL="0" indent="0">
              <a:buNone/>
            </a:pPr>
            <a:r>
              <a:rPr lang="en-US" sz="2000" dirty="0" smtClean="0"/>
              <a:t>Derived1&lt;char</a:t>
            </a:r>
            <a:r>
              <a:rPr lang="en-US" sz="2000" dirty="0"/>
              <a:t>, double&gt; obj2 = new Derived1&lt;char, double&gt;('a', 1.1);</a:t>
            </a:r>
            <a:endParaRPr lang="ru-RU" sz="2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227306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159290"/>
            <a:ext cx="5188812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7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139952" y="1124744"/>
            <a:ext cx="4824536" cy="54726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class Derived2&lt;T1, T2, T3&gt; : Base1&lt;T1&gt;</a:t>
            </a:r>
          </a:p>
          <a:p>
            <a:pPr marL="0" indent="0">
              <a:buNone/>
            </a:pPr>
            <a:r>
              <a:rPr lang="ru-RU" dirty="0"/>
              <a:t>    {</a:t>
            </a:r>
          </a:p>
          <a:p>
            <a:pPr marL="0" indent="0">
              <a:buNone/>
            </a:pPr>
            <a:r>
              <a:rPr lang="en-US" dirty="0"/>
              <a:t>        protected T2 arg2;</a:t>
            </a:r>
          </a:p>
          <a:p>
            <a:pPr marL="0" indent="0">
              <a:buNone/>
            </a:pPr>
            <a:r>
              <a:rPr lang="en-US" dirty="0"/>
              <a:t>        protected T3 arg3;</a:t>
            </a:r>
          </a:p>
          <a:p>
            <a:pPr marL="0" indent="0">
              <a:buNone/>
            </a:pPr>
            <a:r>
              <a:rPr lang="fr-FR" dirty="0"/>
              <a:t>        public Derived2(T1 x, T2 y, T3 z)</a:t>
            </a:r>
          </a:p>
          <a:p>
            <a:pPr marL="0" indent="0">
              <a:buNone/>
            </a:pPr>
            <a:r>
              <a:rPr lang="en-US" dirty="0"/>
              <a:t>            : base(x)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arg2 = y;</a:t>
            </a:r>
          </a:p>
          <a:p>
            <a:pPr marL="0" indent="0">
              <a:buNone/>
            </a:pPr>
            <a:r>
              <a:rPr lang="en-US" dirty="0"/>
              <a:t>            arg3 = z;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en-US" dirty="0"/>
              <a:t>        override public void Show()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base.Show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("arg2=" + arg2);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("type=" + </a:t>
            </a:r>
            <a:r>
              <a:rPr lang="en-US" dirty="0" err="1"/>
              <a:t>typeof</a:t>
            </a:r>
            <a:r>
              <a:rPr lang="en-US" dirty="0"/>
              <a:t>(T2));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("arg3=" + arg3);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("type=" + </a:t>
            </a:r>
            <a:r>
              <a:rPr lang="en-US" dirty="0" err="1"/>
              <a:t>typeof</a:t>
            </a:r>
            <a:r>
              <a:rPr lang="en-US" dirty="0"/>
              <a:t>(T3));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53816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8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139952" y="1124744"/>
            <a:ext cx="4824536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Derived2&lt;</a:t>
            </a:r>
            <a:r>
              <a:rPr lang="en-US" sz="2000" dirty="0" err="1" smtClean="0"/>
              <a:t>int</a:t>
            </a:r>
            <a:r>
              <a:rPr lang="en-US" sz="2000" dirty="0"/>
              <a:t>, char, double&gt; obj3 = new Derived2&lt;</a:t>
            </a:r>
            <a:r>
              <a:rPr lang="en-US" sz="2000" dirty="0" err="1"/>
              <a:t>int</a:t>
            </a:r>
            <a:r>
              <a:rPr lang="en-US" sz="2000" dirty="0"/>
              <a:t>, char, double&gt;(1, 'a', 1.1);</a:t>
            </a:r>
            <a:endParaRPr lang="ru-RU" sz="20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353816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90986"/>
            <a:ext cx="5025357" cy="193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4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330824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Derived3 : Base1&lt;</a:t>
            </a:r>
            <a:r>
              <a:rPr lang="en-US" dirty="0" err="1"/>
              <a:t>int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ru-RU" dirty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protected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public Derived3(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pPr marL="0" indent="0">
              <a:buNone/>
            </a:pPr>
            <a:r>
              <a:rPr lang="en-US" dirty="0"/>
              <a:t>            : base(x)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arg</a:t>
            </a:r>
            <a:r>
              <a:rPr lang="en-US" dirty="0"/>
              <a:t> = y;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en-US" dirty="0"/>
              <a:t>        override public void Show()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base.Show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arg</a:t>
            </a:r>
            <a:r>
              <a:rPr lang="en-US" dirty="0"/>
              <a:t>=" + </a:t>
            </a:r>
            <a:r>
              <a:rPr lang="en-US" dirty="0" err="1"/>
              <a:t>arg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700808"/>
            <a:ext cx="266672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1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типы данных</a:t>
            </a:r>
            <a:endParaRPr lang="ru-RU" dirty="0"/>
          </a:p>
        </p:txBody>
      </p:sp>
      <p:sp>
        <p:nvSpPr>
          <p:cNvPr id="65538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class Vector </a:t>
            </a:r>
            <a:r>
              <a:rPr lang="en-US" dirty="0" smtClean="0">
                <a:solidFill>
                  <a:srgbClr val="FF0000"/>
                </a:solidFill>
              </a:rPr>
              <a:t>&lt;T&gt;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[] </a:t>
            </a:r>
            <a:r>
              <a:rPr lang="en-US" dirty="0" err="1" smtClean="0"/>
              <a:t>arr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size;</a:t>
            </a:r>
          </a:p>
          <a:p>
            <a:pPr>
              <a:buNone/>
            </a:pPr>
            <a:r>
              <a:rPr lang="en-US" dirty="0" smtClean="0"/>
              <a:t>	. . . .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Vector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object </a:t>
            </a:r>
            <a:r>
              <a:rPr lang="en-US" dirty="0"/>
              <a:t> []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size;</a:t>
            </a:r>
          </a:p>
          <a:p>
            <a:pPr>
              <a:buNone/>
            </a:pPr>
            <a:r>
              <a:rPr lang="en-US" dirty="0"/>
              <a:t>	. . . .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3308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Derived3 obj4 = new Derived3(0, 100);</a:t>
            </a:r>
            <a:endParaRPr lang="ru-RU" sz="2000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700808"/>
            <a:ext cx="266672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3275930"/>
            <a:ext cx="4032448" cy="142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6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52" y="1600200"/>
            <a:ext cx="454684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Base2</a:t>
            </a:r>
          </a:p>
          <a:p>
            <a:pPr marL="0" indent="0">
              <a:buNone/>
            </a:pPr>
            <a:r>
              <a:rPr lang="ru-RU" dirty="0"/>
              <a:t>    {</a:t>
            </a:r>
          </a:p>
          <a:p>
            <a:pPr marL="0" indent="0">
              <a:buNone/>
            </a:pPr>
            <a:r>
              <a:rPr lang="en-US" dirty="0"/>
              <a:t>        protected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        public Base2(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arg</a:t>
            </a:r>
            <a:r>
              <a:rPr lang="en-US" dirty="0"/>
              <a:t> = a;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en-US" dirty="0"/>
              <a:t>        virtual public void Show()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arg</a:t>
            </a:r>
            <a:r>
              <a:rPr lang="en-US" dirty="0"/>
              <a:t>=" + </a:t>
            </a:r>
            <a:r>
              <a:rPr lang="en-US" dirty="0" err="1"/>
              <a:t>arg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 smtClean="0"/>
              <a:t>        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1800200" cy="378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6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52" y="1600200"/>
            <a:ext cx="4546848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Derived4&lt;T&gt; : Base2</a:t>
            </a:r>
          </a:p>
          <a:p>
            <a:pPr marL="0" indent="0">
              <a:buNone/>
            </a:pPr>
            <a:r>
              <a:rPr lang="ru-RU" dirty="0"/>
              <a:t>    {</a:t>
            </a:r>
          </a:p>
          <a:p>
            <a:pPr marL="0" indent="0">
              <a:buNone/>
            </a:pPr>
            <a:r>
              <a:rPr lang="en-US" dirty="0"/>
              <a:t>        protected T arg2;</a:t>
            </a:r>
          </a:p>
          <a:p>
            <a:pPr marL="0" indent="0">
              <a:buNone/>
            </a:pPr>
            <a:r>
              <a:rPr lang="en-US" dirty="0"/>
              <a:t>        public Derived4(T x, 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0" indent="0">
              <a:buNone/>
            </a:pPr>
            <a:r>
              <a:rPr lang="en-US" dirty="0"/>
              <a:t>            : base(a)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arg2 = x;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        override public void Show()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base.Show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("arg2=" + arg2);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("type=" + </a:t>
            </a:r>
            <a:r>
              <a:rPr lang="en-US" dirty="0" err="1"/>
              <a:t>typeof</a:t>
            </a:r>
            <a:r>
              <a:rPr lang="en-US" dirty="0"/>
              <a:t>(T));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1800200" cy="378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5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47864" y="1600200"/>
            <a:ext cx="56166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Base2 </a:t>
            </a:r>
            <a:r>
              <a:rPr lang="en-US" sz="2000" dirty="0"/>
              <a:t>obj5 = new Base2(5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/>
              <a:t> Derived4&lt;</a:t>
            </a:r>
            <a:r>
              <a:rPr lang="en-US" sz="2000" dirty="0" err="1"/>
              <a:t>int</a:t>
            </a:r>
            <a:r>
              <a:rPr lang="en-US" sz="2000" dirty="0"/>
              <a:t>&gt; obj6 = new Derived4&lt;</a:t>
            </a:r>
            <a:r>
              <a:rPr lang="en-US" sz="2000" dirty="0" err="1"/>
              <a:t>int</a:t>
            </a:r>
            <a:r>
              <a:rPr lang="en-US" sz="2000" dirty="0"/>
              <a:t>&gt;(10, 20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 Derived4&lt;char&gt; obj7 = new Derived4&lt;char&gt;('a', 10);</a:t>
            </a:r>
            <a:endParaRPr lang="ru-RU" sz="20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1800200" cy="378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12976"/>
            <a:ext cx="3811855" cy="284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9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Значения по умолчанию</a:t>
            </a:r>
          </a:p>
        </p:txBody>
      </p:sp>
      <p:sp>
        <p:nvSpPr>
          <p:cNvPr id="8089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  class Test&lt;T&gt; {</a:t>
            </a:r>
            <a:r>
              <a:rPr lang="ru-RU" smtClean="0"/>
              <a:t>Т</a:t>
            </a:r>
            <a:r>
              <a:rPr lang="en-US" smtClean="0"/>
              <a:t> obj ;</a:t>
            </a:r>
            <a:r>
              <a:rPr lang="ru-RU" smtClean="0"/>
              <a:t>  ...</a:t>
            </a:r>
            <a:r>
              <a:rPr lang="en-US" smtClean="0"/>
              <a:t>}</a:t>
            </a:r>
          </a:p>
          <a:p>
            <a:r>
              <a:rPr lang="ru-RU" smtClean="0"/>
              <a:t>Если переменной obj требуется присвоить значение по умолчанию, то какой из двух вариантов следует выбрать?:</a:t>
            </a:r>
          </a:p>
          <a:p>
            <a:r>
              <a:rPr lang="ru-RU" smtClean="0"/>
              <a:t>obj = null; // подходит только для ссылочных типов</a:t>
            </a:r>
          </a:p>
          <a:p>
            <a:r>
              <a:rPr lang="ru-RU" smtClean="0"/>
              <a:t>obj =0; // подходит только для числовых типов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Значения по умолчанию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class Group&lt;T, E&gt; where T: class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T[] list;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size;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current;</a:t>
            </a:r>
            <a:endParaRPr lang="ru-RU" dirty="0"/>
          </a:p>
          <a:p>
            <a:pPr>
              <a:buNone/>
            </a:pPr>
            <a:r>
              <a:rPr lang="en-US" b="1" dirty="0"/>
              <a:t>        public E </a:t>
            </a:r>
            <a:r>
              <a:rPr lang="en-US" b="1" dirty="0" err="1"/>
              <a:t>param</a:t>
            </a:r>
            <a:r>
              <a:rPr lang="en-US" b="1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   . . . </a:t>
            </a:r>
            <a:endParaRPr lang="ru-RU" dirty="0"/>
          </a:p>
          <a:p>
            <a:pPr>
              <a:buNone/>
            </a:pPr>
            <a:r>
              <a:rPr lang="en-US" dirty="0"/>
              <a:t>        public Group()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size=10;</a:t>
            </a:r>
            <a:endParaRPr lang="ru-RU" dirty="0"/>
          </a:p>
          <a:p>
            <a:pPr>
              <a:buNone/>
            </a:pPr>
            <a:r>
              <a:rPr lang="en-US" dirty="0"/>
              <a:t>            list=new T[10];</a:t>
            </a:r>
            <a:endParaRPr lang="ru-RU" dirty="0"/>
          </a:p>
          <a:p>
            <a:pPr>
              <a:buNone/>
            </a:pPr>
            <a:r>
              <a:rPr lang="en-US" dirty="0"/>
              <a:t>            current=0;</a:t>
            </a:r>
            <a:endParaRPr lang="ru-RU" dirty="0"/>
          </a:p>
          <a:p>
            <a:pPr>
              <a:buNone/>
            </a:pPr>
            <a:r>
              <a:rPr lang="en-US" b="1" dirty="0"/>
              <a:t>            </a:t>
            </a:r>
            <a:r>
              <a:rPr lang="en-US" b="1" dirty="0" err="1"/>
              <a:t>param</a:t>
            </a:r>
            <a:r>
              <a:rPr lang="en-US" b="1" dirty="0"/>
              <a:t> = default(E);</a:t>
            </a:r>
            <a:endParaRPr lang="ru-RU" b="1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. . . 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Статические члены обобщенных </a:t>
            </a:r>
            <a:r>
              <a:rPr lang="ru-RU" b="1" dirty="0" smtClean="0"/>
              <a:t>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Статические члены обобщенного класса разделяются только одним экземпляром </a:t>
            </a:r>
            <a:r>
              <a:rPr lang="ru-RU" dirty="0" smtClean="0"/>
              <a:t>класса.</a:t>
            </a:r>
          </a:p>
          <a:p>
            <a:endParaRPr lang="ru-RU" dirty="0"/>
          </a:p>
          <a:p>
            <a:r>
              <a:rPr lang="ru-RU" u="sng" dirty="0" smtClean="0"/>
              <a:t>Пример 15_4</a:t>
            </a:r>
            <a:endParaRPr lang="en-US" u="sng" dirty="0"/>
          </a:p>
          <a:p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4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691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Group&lt;T&gt;</a:t>
            </a:r>
          </a:p>
          <a:p>
            <a:pPr marL="0" indent="0">
              <a:buNone/>
            </a:pPr>
            <a:r>
              <a:rPr lang="en-US" dirty="0"/>
              <a:t>    where T: class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T[] list;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size;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current;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smtClean="0"/>
              <a:t>static </a:t>
            </a:r>
            <a:r>
              <a:rPr lang="en-US" b="1" dirty="0" err="1"/>
              <a:t>int</a:t>
            </a:r>
            <a:r>
              <a:rPr lang="en-US" b="1" dirty="0"/>
              <a:t> count = 0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. . . </a:t>
            </a:r>
          </a:p>
          <a:p>
            <a:pPr marL="0" indent="0">
              <a:buNone/>
            </a:pPr>
            <a:r>
              <a:rPr lang="en-US" dirty="0"/>
              <a:t>public void Add(T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if (current &lt; Size)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list[current] =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Current</a:t>
            </a:r>
            <a:r>
              <a:rPr lang="en-US" dirty="0" smtClean="0"/>
              <a:t>++;  </a:t>
            </a:r>
            <a:r>
              <a:rPr lang="en-US" b="1" dirty="0"/>
              <a:t>count++;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en-US" dirty="0"/>
              <a:t>            else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T[] temp = new T[size + 10];</a:t>
            </a:r>
          </a:p>
          <a:p>
            <a:pPr marL="0" indent="0">
              <a:buNone/>
            </a:pPr>
            <a:r>
              <a:rPr lang="en-US" dirty="0"/>
              <a:t>       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 temp[</a:t>
            </a:r>
            <a:r>
              <a:rPr lang="en-US" dirty="0" err="1"/>
              <a:t>i</a:t>
            </a:r>
            <a:r>
              <a:rPr lang="en-US" dirty="0"/>
              <a:t>] = list[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        temp[Size] = </a:t>
            </a:r>
            <a:r>
              <a:rPr lang="en-US" dirty="0" err="1"/>
              <a:t>obj</a:t>
            </a:r>
            <a:r>
              <a:rPr lang="en-US" dirty="0" smtClean="0"/>
              <a:t>;  </a:t>
            </a:r>
            <a:r>
              <a:rPr lang="en-US" dirty="0"/>
              <a:t>list = temp;</a:t>
            </a:r>
          </a:p>
          <a:p>
            <a:pPr marL="0" indent="0">
              <a:buNone/>
            </a:pPr>
            <a:r>
              <a:rPr lang="en-US" dirty="0"/>
              <a:t>                Size += 10</a:t>
            </a:r>
            <a:r>
              <a:rPr lang="en-US" dirty="0" smtClean="0"/>
              <a:t>;  </a:t>
            </a:r>
            <a:r>
              <a:rPr lang="en-US" dirty="0"/>
              <a:t>Current</a:t>
            </a:r>
            <a:r>
              <a:rPr lang="en-US" dirty="0" smtClean="0"/>
              <a:t>++;  </a:t>
            </a:r>
            <a:r>
              <a:rPr lang="en-US" b="1" dirty="0"/>
              <a:t>count++;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ru-RU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98409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8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4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Group&lt;Person</a:t>
            </a:r>
            <a:r>
              <a:rPr lang="en-US" dirty="0"/>
              <a:t>&gt; group2 = new Group&lt;Person&gt;();</a:t>
            </a:r>
          </a:p>
          <a:p>
            <a:pPr marL="0" indent="0">
              <a:buNone/>
            </a:pPr>
            <a:r>
              <a:rPr lang="nn-NO" dirty="0" smtClean="0"/>
              <a:t> for </a:t>
            </a:r>
            <a:r>
              <a:rPr lang="nn-NO" dirty="0"/>
              <a:t>(int i = 0; i &lt; 3; i++)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 smtClean="0"/>
              <a:t>Person </a:t>
            </a:r>
            <a:r>
              <a:rPr lang="en-US" dirty="0"/>
              <a:t>p = new Person();</a:t>
            </a:r>
          </a:p>
          <a:p>
            <a:pPr marL="0" indent="0">
              <a:buNone/>
            </a:pPr>
            <a:r>
              <a:rPr lang="en-US" dirty="0" err="1" smtClean="0"/>
              <a:t>p.RandomInit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group2.Add(p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group2.Show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(Group &lt;</a:t>
            </a:r>
            <a:r>
              <a:rPr lang="en-US" dirty="0"/>
              <a:t>Person&gt;.</a:t>
            </a:r>
            <a:r>
              <a:rPr lang="en-US" dirty="0" err="1"/>
              <a:t>GetCount</a:t>
            </a:r>
            <a:r>
              <a:rPr lang="en-US" dirty="0"/>
              <a:t>());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730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Group&lt;Student&gt; group1 = new Group&lt;Student&gt;();</a:t>
            </a:r>
          </a:p>
          <a:p>
            <a:pPr marL="0" indent="0">
              <a:buNone/>
            </a:pPr>
            <a:r>
              <a:rPr lang="nn-NO" dirty="0" smtClean="0"/>
              <a:t>for </a:t>
            </a:r>
            <a:r>
              <a:rPr lang="nn-NO" dirty="0"/>
              <a:t>(int i = 0; i &lt; 5; i++)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 smtClean="0"/>
              <a:t>Student </a:t>
            </a:r>
            <a:r>
              <a:rPr lang="en-US" dirty="0"/>
              <a:t>s = new Student();</a:t>
            </a:r>
          </a:p>
          <a:p>
            <a:pPr marL="0" indent="0">
              <a:buNone/>
            </a:pPr>
            <a:r>
              <a:rPr lang="en-US" dirty="0" err="1" smtClean="0"/>
              <a:t>s.RandomInit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group1.Add(s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group1.Show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Group &lt; Student</a:t>
            </a:r>
            <a:r>
              <a:rPr lang="en-US" dirty="0"/>
              <a:t>&gt;.</a:t>
            </a:r>
            <a:r>
              <a:rPr lang="en-US" dirty="0" err="1"/>
              <a:t>GetCount</a:t>
            </a:r>
            <a:r>
              <a:rPr lang="en-US" dirty="0" smtClean="0"/>
              <a:t>());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587727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Т.О. для </a:t>
            </a:r>
            <a:r>
              <a:rPr lang="en-US" dirty="0"/>
              <a:t>Group&lt;Student&gt; group1 </a:t>
            </a:r>
            <a:r>
              <a:rPr lang="ru-RU" dirty="0"/>
              <a:t> будет создана своя статическая переменная, а для </a:t>
            </a:r>
            <a:r>
              <a:rPr lang="en-US" dirty="0"/>
              <a:t>Group&lt;Person&gt; group2 </a:t>
            </a:r>
            <a:r>
              <a:rPr lang="ru-RU" dirty="0"/>
              <a:t> - своя.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Обобщенные </a:t>
            </a:r>
            <a:r>
              <a:rPr lang="ru-RU" b="1" dirty="0" smtClean="0"/>
              <a:t>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Построение обобщенных методов представляет собой более развитую версию традиционной перегрузки методов. </a:t>
            </a:r>
            <a:r>
              <a:rPr lang="ru-RU" b="1" dirty="0"/>
              <a:t>Перегрузка</a:t>
            </a:r>
            <a:r>
              <a:rPr lang="ru-RU" dirty="0"/>
              <a:t> — это определение нескольких версий одного метода, отличающихся друг от друга количеством или типами параметров.</a:t>
            </a:r>
          </a:p>
          <a:p>
            <a:endParaRPr lang="ru-RU" dirty="0" smtClean="0"/>
          </a:p>
          <a:p>
            <a:r>
              <a:rPr lang="ru-RU" dirty="0" smtClean="0"/>
              <a:t>Пример 15_5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Общая форма объявления класса-прототипа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b="1" dirty="0" err="1" smtClean="0"/>
              <a:t>class</a:t>
            </a:r>
            <a:r>
              <a:rPr lang="ru-RU" dirty="0" smtClean="0"/>
              <a:t> </a:t>
            </a:r>
            <a:r>
              <a:rPr lang="ru-RU" dirty="0" err="1" smtClean="0"/>
              <a:t>имя_класса</a:t>
            </a:r>
            <a:r>
              <a:rPr lang="ru-RU" dirty="0" smtClean="0"/>
              <a:t> &lt;</a:t>
            </a:r>
            <a:r>
              <a:rPr lang="ru-RU" b="1" dirty="0" err="1" smtClean="0"/>
              <a:t>список_параметров_типа</a:t>
            </a:r>
            <a:r>
              <a:rPr lang="ru-RU" dirty="0" smtClean="0"/>
              <a:t>&gt;  {...}</a:t>
            </a:r>
          </a:p>
          <a:p>
            <a:r>
              <a:rPr lang="ru-RU" dirty="0" smtClean="0"/>
              <a:t>Ссылка на обобщенный класс:</a:t>
            </a:r>
          </a:p>
          <a:p>
            <a:pPr>
              <a:buFontTx/>
              <a:buNone/>
            </a:pPr>
            <a:r>
              <a:rPr lang="ru-RU" dirty="0" err="1" smtClean="0"/>
              <a:t>имя_класса</a:t>
            </a:r>
            <a:r>
              <a:rPr lang="ru-RU" dirty="0" smtClean="0"/>
              <a:t> &lt;</a:t>
            </a:r>
            <a:r>
              <a:rPr lang="ru-RU" b="1" dirty="0" err="1" smtClean="0"/>
              <a:t>список_аргументов_типа</a:t>
            </a:r>
            <a:r>
              <a:rPr lang="ru-RU" dirty="0" smtClean="0"/>
              <a:t>&gt; </a:t>
            </a:r>
            <a:r>
              <a:rPr lang="ru-RU" dirty="0" err="1" smtClean="0"/>
              <a:t>имя_переменной</a:t>
            </a:r>
            <a:r>
              <a:rPr lang="ru-RU" dirty="0" smtClean="0"/>
              <a:t> </a:t>
            </a:r>
            <a:r>
              <a:rPr lang="ru-RU" dirty="0" err="1" smtClean="0"/>
              <a:t>=</a:t>
            </a:r>
            <a:r>
              <a:rPr lang="ru-RU" b="1" dirty="0" err="1" smtClean="0"/>
              <a:t>new</a:t>
            </a:r>
            <a:r>
              <a:rPr lang="ru-RU" b="1" dirty="0" smtClean="0"/>
              <a:t> </a:t>
            </a:r>
            <a:r>
              <a:rPr lang="ru-RU" dirty="0" err="1" smtClean="0"/>
              <a:t>имя_класса</a:t>
            </a:r>
            <a:r>
              <a:rPr lang="ru-RU" dirty="0" smtClean="0"/>
              <a:t> &lt;</a:t>
            </a:r>
            <a:r>
              <a:rPr lang="ru-RU" dirty="0" err="1" smtClean="0"/>
              <a:t>список_параметров_типа</a:t>
            </a:r>
            <a:r>
              <a:rPr lang="ru-RU" dirty="0" smtClean="0"/>
              <a:t>&gt; (</a:t>
            </a:r>
            <a:r>
              <a:rPr lang="ru-RU" dirty="0" err="1" smtClean="0"/>
              <a:t>список_аргументов_конструктора</a:t>
            </a:r>
            <a:r>
              <a:rPr lang="ru-RU" dirty="0" smtClean="0"/>
              <a:t>);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5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411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void Swap&lt;T&gt;(ref T p1, ref T p2)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T temp = p1;</a:t>
            </a:r>
          </a:p>
          <a:p>
            <a:pPr marL="0" indent="0">
              <a:buNone/>
            </a:pPr>
            <a:r>
              <a:rPr lang="en-US" dirty="0"/>
              <a:t>            p1 = p2;</a:t>
            </a:r>
          </a:p>
          <a:p>
            <a:pPr marL="0" indent="0">
              <a:buNone/>
            </a:pPr>
            <a:r>
              <a:rPr lang="en-US" dirty="0"/>
              <a:t>            p2 = temp;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ru-RU" dirty="0" smtClean="0"/>
              <a:t>}</a:t>
            </a:r>
          </a:p>
          <a:p>
            <a:pPr marL="0" indent="0">
              <a:buNone/>
            </a:pPr>
            <a:r>
              <a:rPr lang="en-US" dirty="0"/>
              <a:t> Group&lt;Person&gt; group1 = new Group&lt;Person</a:t>
            </a:r>
            <a:r>
              <a:rPr lang="en-US" dirty="0" smtClean="0"/>
              <a:t>&gt;();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. . . . </a:t>
            </a:r>
          </a:p>
          <a:p>
            <a:pPr marL="0" indent="0">
              <a:buNone/>
            </a:pPr>
            <a:r>
              <a:rPr lang="en-US" dirty="0"/>
              <a:t> Swap&lt;Person&gt;(ref p1, ref p2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 = 5</a:t>
            </a:r>
            <a:r>
              <a:rPr lang="en-US" dirty="0" smtClean="0"/>
              <a:t>;  </a:t>
            </a:r>
            <a:r>
              <a:rPr lang="en-US" dirty="0" err="1"/>
              <a:t>int</a:t>
            </a:r>
            <a:r>
              <a:rPr lang="en-US" dirty="0"/>
              <a:t> y = 7;</a:t>
            </a:r>
          </a:p>
          <a:p>
            <a:pPr marL="0" indent="0">
              <a:buNone/>
            </a:pPr>
            <a:r>
              <a:rPr lang="en-US" dirty="0" smtClean="0"/>
              <a:t>Swap&lt;</a:t>
            </a:r>
            <a:r>
              <a:rPr lang="en-US" dirty="0" err="1" smtClean="0"/>
              <a:t>int</a:t>
            </a:r>
            <a:r>
              <a:rPr lang="en-US" dirty="0"/>
              <a:t>&gt;(ref x, ref y);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04877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7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интерфейсы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и классы, интерфейсы могут быть </a:t>
            </a:r>
            <a:r>
              <a:rPr lang="ru-RU" dirty="0" smtClean="0"/>
              <a:t>обобщенными.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54150"/>
            <a:ext cx="601478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6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427984" y="1600200"/>
            <a:ext cx="4608512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IAccount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intClient</a:t>
            </a:r>
            <a:r>
              <a:rPr lang="en-US" dirty="0"/>
              <a:t> = new Client&lt;</a:t>
            </a:r>
            <a:r>
              <a:rPr lang="en-US" dirty="0" err="1"/>
              <a:t>int</a:t>
            </a:r>
            <a:r>
              <a:rPr lang="en-US" dirty="0"/>
              <a:t>&gt;();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 </a:t>
            </a:r>
            <a:r>
              <a:rPr lang="en-US" dirty="0" err="1"/>
              <a:t>intClient.SetSum</a:t>
            </a:r>
            <a:r>
              <a:rPr lang="en-US" dirty="0"/>
              <a:t>(300);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intClient.Display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IAccount</a:t>
            </a:r>
            <a:r>
              <a:rPr lang="en-US" dirty="0"/>
              <a:t>&lt;double&gt; </a:t>
            </a:r>
            <a:r>
              <a:rPr lang="en-US" dirty="0" err="1"/>
              <a:t>doubleClient</a:t>
            </a:r>
            <a:r>
              <a:rPr lang="en-US" dirty="0"/>
              <a:t> = new Client &lt;double&gt; 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doubleClient.SetSum</a:t>
            </a:r>
            <a:r>
              <a:rPr lang="en-US" dirty="0"/>
              <a:t>(500.09);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doubleClient.Display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Client&lt;T&gt; : </a:t>
            </a:r>
            <a:r>
              <a:rPr lang="en-US" dirty="0" err="1"/>
              <a:t>IAccount</a:t>
            </a:r>
            <a:r>
              <a:rPr lang="en-US" dirty="0"/>
              <a:t>&lt;T&gt;</a:t>
            </a:r>
          </a:p>
          <a:p>
            <a:pPr marL="0" indent="0">
              <a:buNone/>
            </a:pPr>
            <a:r>
              <a:rPr lang="ru-RU" dirty="0"/>
              <a:t>    {</a:t>
            </a:r>
          </a:p>
          <a:p>
            <a:pPr marL="0" indent="0">
              <a:buNone/>
            </a:pPr>
            <a:r>
              <a:rPr lang="en-US" dirty="0"/>
              <a:t>        T sum = default(T);</a:t>
            </a:r>
          </a:p>
          <a:p>
            <a:pPr marL="0" indent="0">
              <a:buNone/>
            </a:pPr>
            <a:r>
              <a:rPr lang="en-US" dirty="0"/>
              <a:t>        public void </a:t>
            </a:r>
            <a:r>
              <a:rPr lang="en-US" dirty="0" err="1"/>
              <a:t>SetSum</a:t>
            </a:r>
            <a:r>
              <a:rPr lang="en-US" dirty="0"/>
              <a:t>(T sum)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this.sum</a:t>
            </a:r>
            <a:r>
              <a:rPr lang="en-US" dirty="0"/>
              <a:t> = sum;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en-US" dirty="0"/>
              <a:t>        public void Display()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(sum);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4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err="1"/>
              <a:t>Ковариантность</a:t>
            </a:r>
            <a:r>
              <a:rPr lang="ru-RU" sz="4000" b="1" dirty="0"/>
              <a:t> и </a:t>
            </a:r>
            <a:r>
              <a:rPr lang="ru-RU" sz="4000" b="1" dirty="0" err="1"/>
              <a:t>контравариантность</a:t>
            </a:r>
            <a:r>
              <a:rPr lang="ru-RU" sz="4000" b="1" dirty="0"/>
              <a:t> обобщенных </a:t>
            </a:r>
            <a:r>
              <a:rPr lang="ru-RU" sz="4000" b="1" dirty="0" smtClean="0"/>
              <a:t>интерфейсов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Понятия </a:t>
            </a:r>
            <a:r>
              <a:rPr lang="ru-RU" b="1" dirty="0" err="1"/>
              <a:t>ковариантности</a:t>
            </a:r>
            <a:r>
              <a:rPr lang="ru-RU" dirty="0"/>
              <a:t> и </a:t>
            </a:r>
            <a:r>
              <a:rPr lang="ru-RU" b="1" dirty="0" err="1"/>
              <a:t>контравариантности</a:t>
            </a:r>
            <a:r>
              <a:rPr lang="ru-RU" dirty="0"/>
              <a:t> связаны с возможностью использовать в приложении вместо некоторого типа другой тип, который находится ниже или выше в иерархии наследования.</a:t>
            </a:r>
          </a:p>
          <a:p>
            <a:r>
              <a:rPr lang="ru-RU" dirty="0"/>
              <a:t>Имеется три возможных варианта поведения:</a:t>
            </a:r>
          </a:p>
          <a:p>
            <a:pPr lvl="1"/>
            <a:r>
              <a:rPr lang="ru-RU" b="1" dirty="0" err="1"/>
              <a:t>Ковариантность</a:t>
            </a:r>
            <a:r>
              <a:rPr lang="ru-RU" dirty="0"/>
              <a:t>: позволяет использовать более конкретный тип, чем заданный </a:t>
            </a:r>
            <a:r>
              <a:rPr lang="ru-RU" dirty="0" smtClean="0"/>
              <a:t>изначально</a:t>
            </a:r>
            <a:r>
              <a:rPr lang="en-US" dirty="0" smtClean="0"/>
              <a:t> (</a:t>
            </a:r>
            <a:r>
              <a:rPr lang="ru-RU" dirty="0" smtClean="0"/>
              <a:t>частный вместо общего)</a:t>
            </a:r>
            <a:endParaRPr lang="ru-RU" dirty="0"/>
          </a:p>
          <a:p>
            <a:pPr lvl="1"/>
            <a:r>
              <a:rPr lang="ru-RU" b="1" dirty="0" err="1"/>
              <a:t>Контравариантность</a:t>
            </a:r>
            <a:r>
              <a:rPr lang="ru-RU" dirty="0"/>
              <a:t>: позволяет использовать более универсальный тип, чем заданный </a:t>
            </a:r>
            <a:r>
              <a:rPr lang="ru-RU" dirty="0" smtClean="0"/>
              <a:t>изначально (общий вместо частного)</a:t>
            </a:r>
            <a:endParaRPr lang="ru-RU" dirty="0"/>
          </a:p>
          <a:p>
            <a:pPr lvl="1"/>
            <a:r>
              <a:rPr lang="ru-RU" b="1" dirty="0"/>
              <a:t>Инвариантность</a:t>
            </a:r>
            <a:r>
              <a:rPr lang="ru-RU" dirty="0"/>
              <a:t>: позволяет использовать только заданный </a:t>
            </a:r>
            <a:r>
              <a:rPr lang="ru-RU" dirty="0" smtClean="0"/>
              <a:t>тип.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err="1" smtClean="0"/>
              <a:t>Ковариантность</a:t>
            </a:r>
            <a:r>
              <a:rPr lang="ru-RU" sz="4000" b="1" dirty="0" smtClean="0"/>
              <a:t> и </a:t>
            </a:r>
            <a:r>
              <a:rPr lang="ru-RU" sz="4000" b="1" dirty="0" err="1" smtClean="0"/>
              <a:t>контравариантность</a:t>
            </a:r>
            <a:r>
              <a:rPr lang="ru-RU" sz="4000" b="1" dirty="0" smtClean="0"/>
              <a:t> </a:t>
            </a:r>
            <a:r>
              <a:rPr lang="ru-RU" b="1" dirty="0" smtClean="0"/>
              <a:t>обобщенных интерфейсов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 умолчанию все</a:t>
            </a:r>
            <a:r>
              <a:rPr lang="ru-RU" b="1" dirty="0" smtClean="0"/>
              <a:t> обобщенные </a:t>
            </a:r>
            <a:r>
              <a:rPr lang="ru-RU" dirty="0" smtClean="0"/>
              <a:t>интерфейсы являются </a:t>
            </a:r>
            <a:r>
              <a:rPr lang="ru-RU" b="1" dirty="0" smtClean="0"/>
              <a:t>инвариантными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Обобщенные </a:t>
            </a:r>
            <a:r>
              <a:rPr lang="ru-RU" dirty="0"/>
              <a:t>интерфейсы могут быть </a:t>
            </a:r>
            <a:r>
              <a:rPr lang="ru-RU" b="1" dirty="0"/>
              <a:t>ковариантными</a:t>
            </a:r>
            <a:r>
              <a:rPr lang="ru-RU" dirty="0"/>
              <a:t>, если к универсальному параметру применяется ключевое слово </a:t>
            </a:r>
            <a:r>
              <a:rPr lang="ru-RU" b="1" dirty="0" err="1"/>
              <a:t>out</a:t>
            </a:r>
            <a:r>
              <a:rPr lang="ru-RU" dirty="0"/>
              <a:t>. </a:t>
            </a:r>
            <a:endParaRPr lang="ru-RU" dirty="0" smtClean="0"/>
          </a:p>
          <a:p>
            <a:r>
              <a:rPr lang="ru-RU" dirty="0" smtClean="0"/>
              <a:t>Универсальный </a:t>
            </a:r>
            <a:r>
              <a:rPr lang="ru-RU" dirty="0"/>
              <a:t>параметр может использоваться только в качестве </a:t>
            </a:r>
            <a:r>
              <a:rPr lang="ru-RU" b="1" dirty="0"/>
              <a:t>типа значения</a:t>
            </a:r>
            <a:r>
              <a:rPr lang="ru-RU" dirty="0"/>
              <a:t>, </a:t>
            </a:r>
            <a:r>
              <a:rPr lang="ru-RU" b="1" dirty="0"/>
              <a:t>возвращаемого</a:t>
            </a:r>
            <a:r>
              <a:rPr lang="ru-RU" dirty="0"/>
              <a:t> методами </a:t>
            </a:r>
            <a:r>
              <a:rPr lang="ru-RU" dirty="0" smtClean="0"/>
              <a:t>интерфейса</a:t>
            </a:r>
            <a:r>
              <a:rPr lang="en-US" dirty="0" smtClean="0"/>
              <a:t>,</a:t>
            </a:r>
            <a:r>
              <a:rPr lang="ru-RU" dirty="0" smtClean="0"/>
              <a:t> но </a:t>
            </a:r>
            <a:r>
              <a:rPr lang="ru-RU" dirty="0"/>
              <a:t>не может использоваться в качестве типа аргументов метода или ограничения методов интерфейса.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056784" cy="437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323528" y="1196752"/>
            <a:ext cx="4316288" cy="5400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class Account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en-US" dirty="0"/>
              <a:t>        static Random </a:t>
            </a:r>
            <a:r>
              <a:rPr lang="en-US" dirty="0" err="1"/>
              <a:t>rnd</a:t>
            </a:r>
            <a:r>
              <a:rPr lang="en-US" dirty="0"/>
              <a:t> = new Random();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  public void </a:t>
            </a:r>
            <a:r>
              <a:rPr lang="en-US" dirty="0" err="1"/>
              <a:t>DoTransfer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sum = </a:t>
            </a:r>
            <a:r>
              <a:rPr lang="en-US" dirty="0" err="1"/>
              <a:t>rnd.Next</a:t>
            </a:r>
            <a:r>
              <a:rPr lang="en-US" dirty="0"/>
              <a:t>(10, 120);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err="1"/>
              <a:t>Console.WriteLine</a:t>
            </a:r>
            <a:r>
              <a:rPr lang="ru-RU" dirty="0"/>
              <a:t>("Клиент положил на счет {0} долларов", </a:t>
            </a:r>
            <a:r>
              <a:rPr lang="ru-RU" dirty="0" err="1"/>
              <a:t>sum</a:t>
            </a:r>
            <a:r>
              <a:rPr lang="ru-RU" dirty="0"/>
              <a:t>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ru-RU" dirty="0"/>
              <a:t>    }</a:t>
            </a:r>
          </a:p>
          <a:p>
            <a:pPr>
              <a:buNone/>
            </a:pPr>
            <a:r>
              <a:rPr lang="en-US" dirty="0"/>
              <a:t>    class </a:t>
            </a:r>
            <a:r>
              <a:rPr lang="en-US" dirty="0" err="1"/>
              <a:t>DepositAccount</a:t>
            </a:r>
            <a:r>
              <a:rPr lang="en-US" dirty="0"/>
              <a:t> : Account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ru-RU" dirty="0"/>
              <a:t>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>
          <a:xfrm>
            <a:off x="4860032" y="1340768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ru-RU" sz="2200" dirty="0" smtClean="0"/>
              <a:t>/*</a:t>
            </a:r>
            <a:r>
              <a:rPr lang="ru-RU" sz="2400" dirty="0"/>
              <a:t> данный интерфейс будет </a:t>
            </a:r>
            <a:r>
              <a:rPr lang="ru-RU" sz="2400" b="1" u="sng" dirty="0" smtClean="0"/>
              <a:t>ковариантным</a:t>
            </a:r>
            <a:r>
              <a:rPr lang="ru-RU" sz="2400" dirty="0" smtClean="0"/>
              <a:t> (частный вместо общего)*/</a:t>
            </a:r>
            <a:endParaRPr lang="ru-RU" sz="2200" dirty="0" smtClean="0"/>
          </a:p>
          <a:p>
            <a:pPr>
              <a:buNone/>
            </a:pPr>
            <a:r>
              <a:rPr lang="en-US" sz="2200" dirty="0" smtClean="0"/>
              <a:t>interface </a:t>
            </a:r>
            <a:r>
              <a:rPr lang="en-US" sz="2200" dirty="0" err="1" smtClean="0"/>
              <a:t>IBank</a:t>
            </a:r>
            <a:r>
              <a:rPr lang="en-US" sz="2200" dirty="0" smtClean="0"/>
              <a:t>&lt;</a:t>
            </a:r>
            <a:r>
              <a:rPr lang="en-US" sz="2200" b="1" dirty="0" smtClean="0">
                <a:solidFill>
                  <a:srgbClr val="FF0000"/>
                </a:solidFill>
              </a:rPr>
              <a:t>out</a:t>
            </a:r>
            <a:r>
              <a:rPr lang="en-US" sz="2200" dirty="0" smtClean="0"/>
              <a:t> T&gt; where T : Account</a:t>
            </a:r>
          </a:p>
          <a:p>
            <a:pPr>
              <a:buNone/>
            </a:pPr>
            <a:r>
              <a:rPr lang="ru-RU" sz="2200" dirty="0" smtClean="0"/>
              <a:t>    {</a:t>
            </a:r>
          </a:p>
          <a:p>
            <a:pPr>
              <a:buNone/>
            </a:pPr>
            <a:r>
              <a:rPr lang="en-US" sz="2200" dirty="0" smtClean="0"/>
              <a:t>        </a:t>
            </a:r>
            <a:r>
              <a:rPr lang="en-US" sz="2200" dirty="0" smtClean="0">
                <a:solidFill>
                  <a:srgbClr val="FF0000"/>
                </a:solidFill>
              </a:rPr>
              <a:t>T</a:t>
            </a:r>
            <a:r>
              <a:rPr lang="en-US" sz="2200" dirty="0" smtClean="0"/>
              <a:t> </a:t>
            </a:r>
            <a:r>
              <a:rPr lang="en-US" sz="2200" dirty="0" err="1" smtClean="0"/>
              <a:t>DoOperation</a:t>
            </a:r>
            <a:r>
              <a:rPr lang="en-US" sz="2200" dirty="0" smtClean="0"/>
              <a:t>();</a:t>
            </a:r>
          </a:p>
          <a:p>
            <a:pPr>
              <a:buNone/>
            </a:pPr>
            <a:r>
              <a:rPr lang="ru-RU" sz="2200" dirty="0" smtClean="0"/>
              <a:t>    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class Bank : </a:t>
            </a:r>
            <a:r>
              <a:rPr lang="en-US" dirty="0" err="1" smtClean="0"/>
              <a:t>IBank</a:t>
            </a:r>
            <a:r>
              <a:rPr lang="en-US" dirty="0" smtClean="0"/>
              <a:t>&lt;</a:t>
            </a:r>
            <a:r>
              <a:rPr lang="en-US" dirty="0" err="1" smtClean="0"/>
              <a:t>DepositAccount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ru-RU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DepositAccount</a:t>
            </a:r>
            <a:r>
              <a:rPr lang="en-US" dirty="0" smtClean="0"/>
              <a:t> </a:t>
            </a:r>
            <a:r>
              <a:rPr lang="en-US" dirty="0" err="1" smtClean="0"/>
              <a:t>DoOperation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ru-RU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DepositAccount</a:t>
            </a:r>
            <a:r>
              <a:rPr lang="en-US" dirty="0" smtClean="0"/>
              <a:t> acc = new </a:t>
            </a:r>
            <a:r>
              <a:rPr lang="en-US" dirty="0" err="1" smtClean="0"/>
              <a:t>DepositAccount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acc.DoTransfer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return acc;</a:t>
            </a:r>
          </a:p>
          <a:p>
            <a:pPr>
              <a:buNone/>
            </a:pPr>
            <a:r>
              <a:rPr lang="ru-RU" dirty="0" smtClean="0"/>
              <a:t>        }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en-US" dirty="0" err="1" smtClean="0"/>
              <a:t>IBank</a:t>
            </a:r>
            <a:r>
              <a:rPr lang="en-US" dirty="0" smtClean="0"/>
              <a:t>&lt;</a:t>
            </a:r>
            <a:r>
              <a:rPr lang="en-US" dirty="0" err="1" smtClean="0"/>
              <a:t>DepositAccount</a:t>
            </a:r>
            <a:r>
              <a:rPr lang="en-US" dirty="0"/>
              <a:t>&gt; </a:t>
            </a:r>
            <a:r>
              <a:rPr lang="en-US" dirty="0" err="1"/>
              <a:t>depositBank</a:t>
            </a:r>
            <a:r>
              <a:rPr lang="en-US" dirty="0"/>
              <a:t> = new Bank();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depositBank.DoOperation</a:t>
            </a:r>
            <a:r>
              <a:rPr lang="en-US" dirty="0" smtClean="0"/>
              <a:t>();</a:t>
            </a:r>
            <a:endParaRPr lang="ru-RU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smtClean="0"/>
              <a:t>/*можем </a:t>
            </a:r>
            <a:r>
              <a:rPr lang="ru-RU" dirty="0"/>
              <a:t>присвоить более общему типу </a:t>
            </a:r>
            <a:r>
              <a:rPr lang="ru-RU" dirty="0" err="1"/>
              <a:t>IBank</a:t>
            </a:r>
            <a:r>
              <a:rPr lang="ru-RU" dirty="0"/>
              <a:t>&lt;</a:t>
            </a:r>
            <a:r>
              <a:rPr lang="ru-RU" dirty="0" err="1"/>
              <a:t>Account</a:t>
            </a:r>
            <a:r>
              <a:rPr lang="ru-RU" dirty="0"/>
              <a:t>&gt; объект более конкретного типа </a:t>
            </a:r>
            <a:r>
              <a:rPr lang="ru-RU" dirty="0" err="1"/>
              <a:t>IBank</a:t>
            </a:r>
            <a:r>
              <a:rPr lang="ru-RU" dirty="0"/>
              <a:t>&lt;</a:t>
            </a:r>
            <a:r>
              <a:rPr lang="ru-RU" dirty="0" err="1"/>
              <a:t>DepositAccount</a:t>
            </a:r>
            <a:r>
              <a:rPr lang="ru-RU" dirty="0" smtClean="0"/>
              <a:t>&gt;*/</a:t>
            </a:r>
            <a:endParaRPr lang="ru-RU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 err="1">
                <a:solidFill>
                  <a:srgbClr val="FF0000"/>
                </a:solidFill>
              </a:rPr>
              <a:t>IBank</a:t>
            </a:r>
            <a:r>
              <a:rPr lang="en-US" dirty="0">
                <a:solidFill>
                  <a:srgbClr val="FF0000"/>
                </a:solidFill>
              </a:rPr>
              <a:t>&lt;Account&gt; </a:t>
            </a:r>
            <a:r>
              <a:rPr lang="en-US" dirty="0" err="1">
                <a:solidFill>
                  <a:srgbClr val="FF0000"/>
                </a:solidFill>
              </a:rPr>
              <a:t>ordinaryBank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depositBank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ordinaryBank.DoOperation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err="1" smtClean="0"/>
              <a:t>Ковариантность</a:t>
            </a:r>
            <a:r>
              <a:rPr lang="ru-RU" sz="3600" b="1" dirty="0" smtClean="0"/>
              <a:t> и </a:t>
            </a:r>
            <a:r>
              <a:rPr lang="ru-RU" sz="3600" b="1" dirty="0" err="1" smtClean="0"/>
              <a:t>контравариантность</a:t>
            </a:r>
            <a:r>
              <a:rPr lang="ru-RU" sz="3600" b="1" dirty="0" smtClean="0"/>
              <a:t> обобщенных интерфейсов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/>
          </a:bodyPr>
          <a:lstStyle/>
          <a:p>
            <a:r>
              <a:rPr lang="ru-RU" sz="2400" dirty="0"/>
              <a:t>Для создания </a:t>
            </a:r>
            <a:r>
              <a:rPr lang="ru-RU" sz="2400" b="1" u="sng" dirty="0"/>
              <a:t>контравариантного </a:t>
            </a:r>
            <a:r>
              <a:rPr lang="ru-RU" sz="2400" dirty="0"/>
              <a:t>интерфейса надо использовать ключевое слово </a:t>
            </a:r>
            <a:r>
              <a:rPr lang="ru-RU" sz="2400" b="1" dirty="0" err="1"/>
              <a:t>in</a:t>
            </a:r>
            <a:r>
              <a:rPr lang="ru-RU" sz="2400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995936" y="1340768"/>
            <a:ext cx="504056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interface </a:t>
            </a:r>
            <a:r>
              <a:rPr lang="en-US" sz="2200" dirty="0" err="1" smtClean="0"/>
              <a:t>Ibank</a:t>
            </a:r>
            <a:r>
              <a:rPr lang="ru-RU" sz="2200" dirty="0" smtClean="0"/>
              <a:t> </a:t>
            </a:r>
            <a:r>
              <a:rPr lang="en-US" sz="2200" dirty="0" smtClean="0"/>
              <a:t>&lt;</a:t>
            </a:r>
            <a:r>
              <a:rPr lang="en-US" sz="2200" b="1" dirty="0" smtClean="0">
                <a:solidFill>
                  <a:srgbClr val="FF0000"/>
                </a:solidFill>
              </a:rPr>
              <a:t>in</a:t>
            </a:r>
            <a:r>
              <a:rPr lang="en-US" sz="2200" b="1" dirty="0" smtClean="0"/>
              <a:t> </a:t>
            </a:r>
            <a:r>
              <a:rPr lang="en-US" sz="2200" dirty="0" smtClean="0"/>
              <a:t>T&gt; where T : Account</a:t>
            </a:r>
          </a:p>
          <a:p>
            <a:pPr>
              <a:buNone/>
            </a:pPr>
            <a:r>
              <a:rPr lang="ru-RU" sz="2200" dirty="0" smtClean="0"/>
              <a:t>        {</a:t>
            </a:r>
          </a:p>
          <a:p>
            <a:pPr>
              <a:buNone/>
            </a:pPr>
            <a:r>
              <a:rPr lang="en-US" sz="2200" dirty="0" smtClean="0"/>
              <a:t>            void </a:t>
            </a:r>
            <a:r>
              <a:rPr lang="en-US" sz="2200" dirty="0" err="1" smtClean="0"/>
              <a:t>DoOperation</a:t>
            </a:r>
            <a:r>
              <a:rPr lang="en-US" sz="2200" dirty="0" smtClean="0"/>
              <a:t>(T account);</a:t>
            </a:r>
          </a:p>
          <a:p>
            <a:pPr>
              <a:buNone/>
            </a:pPr>
            <a:r>
              <a:rPr lang="ru-RU" sz="2200" dirty="0" smtClean="0"/>
              <a:t>        }</a:t>
            </a:r>
          </a:p>
          <a:p>
            <a:pPr>
              <a:buNone/>
            </a:pPr>
            <a:r>
              <a:rPr lang="en-US" sz="2200" dirty="0" smtClean="0"/>
              <a:t>class Bank&lt;T&gt; : </a:t>
            </a:r>
            <a:r>
              <a:rPr lang="en-US" sz="2200" dirty="0" err="1" smtClean="0"/>
              <a:t>IBank</a:t>
            </a:r>
            <a:r>
              <a:rPr lang="en-US" sz="2200" dirty="0" smtClean="0"/>
              <a:t>&lt;T&gt; where T : Account</a:t>
            </a:r>
          </a:p>
          <a:p>
            <a:pPr>
              <a:buNone/>
            </a:pPr>
            <a:r>
              <a:rPr lang="ru-RU" sz="2200" dirty="0" smtClean="0"/>
              <a:t>        {</a:t>
            </a:r>
          </a:p>
          <a:p>
            <a:pPr>
              <a:buNone/>
            </a:pPr>
            <a:r>
              <a:rPr lang="en-US" sz="2200" dirty="0" smtClean="0"/>
              <a:t>     public void </a:t>
            </a:r>
            <a:r>
              <a:rPr lang="en-US" sz="2200" dirty="0" err="1" smtClean="0"/>
              <a:t>DoOperation</a:t>
            </a:r>
            <a:r>
              <a:rPr lang="ru-RU" sz="2200" dirty="0" smtClean="0"/>
              <a:t> </a:t>
            </a:r>
            <a:r>
              <a:rPr lang="en-US" sz="2200" dirty="0" smtClean="0"/>
              <a:t>(T account)</a:t>
            </a:r>
          </a:p>
          <a:p>
            <a:pPr>
              <a:buNone/>
            </a:pPr>
            <a:r>
              <a:rPr lang="ru-RU" sz="2200" dirty="0" smtClean="0"/>
              <a:t>            {</a:t>
            </a:r>
          </a:p>
          <a:p>
            <a:pPr>
              <a:buNone/>
            </a:pPr>
            <a:r>
              <a:rPr lang="en-US" sz="2200" dirty="0" smtClean="0"/>
              <a:t>                </a:t>
            </a:r>
            <a:r>
              <a:rPr lang="en-US" sz="2200" dirty="0" err="1" smtClean="0"/>
              <a:t>account.DoTransfer</a:t>
            </a:r>
            <a:r>
              <a:rPr lang="en-US" sz="2200" dirty="0" smtClean="0"/>
              <a:t>();</a:t>
            </a:r>
          </a:p>
          <a:p>
            <a:pPr>
              <a:buNone/>
            </a:pPr>
            <a:r>
              <a:rPr lang="ru-RU" sz="2200" dirty="0" smtClean="0"/>
              <a:t>            }</a:t>
            </a:r>
          </a:p>
          <a:p>
            <a:pPr>
              <a:buNone/>
            </a:pPr>
            <a:r>
              <a:rPr lang="ru-RU" sz="2200" dirty="0" smtClean="0"/>
              <a:t>        }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07504" y="1600200"/>
            <a:ext cx="4388296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class </a:t>
            </a:r>
            <a:r>
              <a:rPr lang="en-US" dirty="0" err="1"/>
              <a:t>MyCollection</a:t>
            </a:r>
            <a:r>
              <a:rPr lang="en-US" dirty="0"/>
              <a:t>&lt;T1, </a:t>
            </a:r>
            <a:r>
              <a:rPr lang="ru-RU" dirty="0"/>
              <a:t>Т2&gt;</a:t>
            </a:r>
          </a:p>
          <a:p>
            <a:pPr marL="0" indent="0">
              <a:buNone/>
            </a:pPr>
            <a:r>
              <a:rPr lang="ru-RU" dirty="0"/>
              <a:t>    {</a:t>
            </a:r>
          </a:p>
          <a:p>
            <a:pPr marL="0" indent="0">
              <a:buNone/>
            </a:pPr>
            <a:r>
              <a:rPr lang="en-US" dirty="0"/>
              <a:t>        T1[] </a:t>
            </a:r>
            <a:r>
              <a:rPr lang="en-US" dirty="0" smtClean="0"/>
              <a:t>array;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/>
              <a:t>массив</a:t>
            </a:r>
          </a:p>
          <a:p>
            <a:pPr marL="0" indent="0">
              <a:buNone/>
            </a:pPr>
            <a:r>
              <a:rPr lang="ru-RU" dirty="0"/>
              <a:t>        Т2 </a:t>
            </a:r>
            <a:r>
              <a:rPr lang="en-US" dirty="0" err="1" smtClean="0"/>
              <a:t>elem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/>
              <a:t>элемент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size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/>
              <a:t>размер</a:t>
            </a:r>
          </a:p>
          <a:p>
            <a:pPr marL="0" indent="0">
              <a:buNone/>
            </a:pPr>
            <a:r>
              <a:rPr lang="en-US" dirty="0"/>
              <a:t>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public </a:t>
            </a:r>
            <a:r>
              <a:rPr lang="en-US" dirty="0" err="1"/>
              <a:t>MyCollection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s, T1 </a:t>
            </a:r>
            <a:r>
              <a:rPr lang="en-US" dirty="0" smtClean="0"/>
              <a:t>x,  </a:t>
            </a:r>
            <a:r>
              <a:rPr lang="ru-RU" dirty="0" smtClean="0"/>
              <a:t>Т2 </a:t>
            </a:r>
            <a:r>
              <a:rPr lang="en-US" dirty="0" smtClean="0"/>
              <a:t>y)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     </a:t>
            </a:r>
            <a:r>
              <a:rPr lang="en-US" dirty="0"/>
              <a:t>size = s;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elem</a:t>
            </a:r>
            <a:r>
              <a:rPr lang="en-US" dirty="0" smtClean="0"/>
              <a:t>= </a:t>
            </a:r>
            <a:r>
              <a:rPr lang="en-US" dirty="0" smtClean="0"/>
              <a:t>y;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beg = new T1[size];</a:t>
            </a:r>
          </a:p>
          <a:p>
            <a:pPr marL="0" indent="0">
              <a:buNone/>
            </a:pPr>
            <a:r>
              <a:rPr lang="nn-NO" dirty="0"/>
              <a:t>            for (int i = 0; i &lt; size; i++)</a:t>
            </a:r>
          </a:p>
          <a:p>
            <a:pPr marL="0" indent="0">
              <a:buNone/>
            </a:pPr>
            <a:r>
              <a:rPr lang="ru-RU" dirty="0"/>
              <a:t>           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array[</a:t>
            </a:r>
            <a:r>
              <a:rPr lang="en-US" dirty="0" err="1" smtClean="0"/>
              <a:t>i</a:t>
            </a:r>
            <a:r>
              <a:rPr lang="en-US" dirty="0"/>
              <a:t>] = x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public void Show()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elem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nn-NO" dirty="0"/>
              <a:t>          </a:t>
            </a:r>
            <a:r>
              <a:rPr lang="nn-NO" dirty="0" smtClean="0"/>
              <a:t> </a:t>
            </a:r>
            <a:r>
              <a:rPr lang="nn-NO" dirty="0"/>
              <a:t>for (int i = 0; i &lt; size; i++)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(array[</a:t>
            </a:r>
            <a:r>
              <a:rPr lang="en-US" dirty="0" err="1" smtClean="0"/>
              <a:t>i</a:t>
            </a:r>
            <a:r>
              <a:rPr lang="en-US" dirty="0"/>
              <a:t>].</a:t>
            </a:r>
            <a:r>
              <a:rPr lang="en-US" dirty="0" err="1"/>
              <a:t>ToString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en-US" dirty="0"/>
              <a:t>        public void </a:t>
            </a:r>
            <a:r>
              <a:rPr lang="en-US" dirty="0" err="1"/>
              <a:t>PrintType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Тип объекта1:" + </a:t>
            </a:r>
            <a:r>
              <a:rPr lang="en-US" dirty="0" err="1"/>
              <a:t>typeof</a:t>
            </a:r>
            <a:r>
              <a:rPr lang="en-US" dirty="0"/>
              <a:t>(T1));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Тип объекта2:" + 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ru-RU" dirty="0"/>
              <a:t>Т2));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564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Account </a:t>
            </a:r>
            <a:r>
              <a:rPr lang="en-US" dirty="0" err="1"/>
              <a:t>account</a:t>
            </a:r>
            <a:r>
              <a:rPr lang="en-US" dirty="0"/>
              <a:t> = new Account();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IBank</a:t>
            </a:r>
            <a:r>
              <a:rPr lang="en-US" dirty="0"/>
              <a:t>&lt;Account&gt; </a:t>
            </a:r>
            <a:r>
              <a:rPr lang="en-US" dirty="0" err="1"/>
              <a:t>ordinaryBank</a:t>
            </a:r>
            <a:r>
              <a:rPr lang="en-US" dirty="0"/>
              <a:t> = new Bank&lt;Account&gt;();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ordinaryBank.DoOperation</a:t>
            </a:r>
            <a:r>
              <a:rPr lang="en-US" dirty="0"/>
              <a:t>(account);</a:t>
            </a:r>
          </a:p>
          <a:p>
            <a:pPr>
              <a:buNone/>
            </a:pPr>
            <a:r>
              <a:rPr lang="ru-RU" dirty="0"/>
              <a:t>           </a:t>
            </a:r>
            <a:r>
              <a:rPr lang="en-US" dirty="0" smtClean="0"/>
              <a:t> </a:t>
            </a:r>
            <a:r>
              <a:rPr lang="en-US" dirty="0" err="1"/>
              <a:t>DepositAccount</a:t>
            </a:r>
            <a:r>
              <a:rPr lang="en-US" dirty="0"/>
              <a:t> </a:t>
            </a:r>
            <a:r>
              <a:rPr lang="en-US" dirty="0" err="1"/>
              <a:t>depositAcc</a:t>
            </a:r>
            <a:r>
              <a:rPr lang="en-US" dirty="0"/>
              <a:t> = new </a:t>
            </a:r>
            <a:r>
              <a:rPr lang="en-US" dirty="0" err="1"/>
              <a:t>DepositAccount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ru-RU" dirty="0"/>
              <a:t>           </a:t>
            </a:r>
            <a:endParaRPr lang="ru-RU" dirty="0" smtClean="0"/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 /*можем </a:t>
            </a:r>
            <a:r>
              <a:rPr lang="ru-RU" dirty="0"/>
              <a:t>объект </a:t>
            </a:r>
            <a:r>
              <a:rPr lang="en-US" dirty="0"/>
              <a:t>Bank&lt;Account&gt; </a:t>
            </a:r>
            <a:r>
              <a:rPr lang="ru-RU" dirty="0"/>
              <a:t>привести к типу </a:t>
            </a:r>
            <a:r>
              <a:rPr lang="en-US" dirty="0" err="1" smtClean="0"/>
              <a:t>IBank</a:t>
            </a:r>
            <a:r>
              <a:rPr lang="en-US" dirty="0" smtClean="0"/>
              <a:t>&lt;</a:t>
            </a:r>
            <a:r>
              <a:rPr lang="en-US" dirty="0" err="1" smtClean="0"/>
              <a:t>DepositAccount</a:t>
            </a:r>
            <a:r>
              <a:rPr lang="en-US" dirty="0" smtClean="0"/>
              <a:t>&gt;</a:t>
            </a:r>
            <a:r>
              <a:rPr lang="ru-RU" dirty="0" smtClean="0"/>
              <a:t>, т.е </a:t>
            </a:r>
            <a:r>
              <a:rPr lang="ru-RU" dirty="0"/>
              <a:t>объект интерфейса с более универсальным типом приводится к объекту интерфейса с более конкретным типом</a:t>
            </a:r>
            <a:r>
              <a:rPr lang="ru-RU" dirty="0" smtClean="0"/>
              <a:t> */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 err="1">
                <a:solidFill>
                  <a:srgbClr val="FF0000"/>
                </a:solidFill>
              </a:rPr>
              <a:t>IBank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DepositAccount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depositBank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ordinaryBank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 err="1">
                <a:solidFill>
                  <a:srgbClr val="FF0000"/>
                </a:solidFill>
              </a:rPr>
              <a:t>depositBank.DoOperation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depositAcc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ru-RU" dirty="0"/>
              <a:t>        </a:t>
            </a:r>
            <a:r>
              <a:rPr lang="ru-RU" dirty="0" smtClean="0"/>
              <a:t>}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 err="1" smtClean="0"/>
              <a:t>MyCollection</a:t>
            </a:r>
            <a:r>
              <a:rPr lang="en-US" dirty="0" smtClean="0"/>
              <a:t>&lt;</a:t>
            </a:r>
            <a:r>
              <a:rPr lang="en-US" dirty="0" err="1" smtClean="0"/>
              <a:t>int,double</a:t>
            </a:r>
            <a:r>
              <a:rPr lang="en-US" dirty="0"/>
              <a:t>&gt; mci = new </a:t>
            </a:r>
            <a:r>
              <a:rPr lang="en-US" dirty="0" err="1"/>
              <a:t>MyCollection</a:t>
            </a:r>
            <a:r>
              <a:rPr lang="en-US" dirty="0"/>
              <a:t>&lt;</a:t>
            </a:r>
            <a:r>
              <a:rPr lang="en-US" dirty="0" err="1"/>
              <a:t>int,double</a:t>
            </a:r>
            <a:r>
              <a:rPr lang="en-US" dirty="0"/>
              <a:t>&gt;(5,1,0.5); </a:t>
            </a:r>
          </a:p>
          <a:p>
            <a:pPr marL="0" indent="0">
              <a:buNone/>
            </a:pPr>
            <a:r>
              <a:rPr lang="en-US" dirty="0" err="1" smtClean="0"/>
              <a:t>mci.Show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mci.PrintType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MyCollection</a:t>
            </a:r>
            <a:r>
              <a:rPr lang="en-US" dirty="0" smtClean="0"/>
              <a:t>&lt;</a:t>
            </a:r>
            <a:r>
              <a:rPr lang="en-US" dirty="0" err="1" smtClean="0"/>
              <a:t>double,char</a:t>
            </a:r>
            <a:r>
              <a:rPr lang="en-US" dirty="0"/>
              <a:t>&gt; mcd = new </a:t>
            </a:r>
            <a:r>
              <a:rPr lang="en-US" dirty="0" err="1"/>
              <a:t>MyCollection</a:t>
            </a:r>
            <a:r>
              <a:rPr lang="en-US" dirty="0"/>
              <a:t>&lt;double, char&gt;(5, 1.5,'a');</a:t>
            </a:r>
          </a:p>
          <a:p>
            <a:pPr marL="0" indent="0">
              <a:buNone/>
            </a:pPr>
            <a:r>
              <a:rPr lang="en-US" dirty="0" err="1" smtClean="0"/>
              <a:t>mcd.Show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mcd.PrintType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006" y="1628800"/>
            <a:ext cx="4536504" cy="363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8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Рекомендации по именованию обобщенных типов: </a:t>
            </a:r>
          </a:p>
        </p:txBody>
      </p:sp>
      <p:sp>
        <p:nvSpPr>
          <p:cNvPr id="72707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ru-RU" sz="2400" dirty="0" smtClean="0"/>
              <a:t>Имена обобщенных типов должны начинаться с буквы Т.</a:t>
            </a:r>
          </a:p>
          <a:p>
            <a:r>
              <a:rPr lang="ru-RU" sz="2400" dirty="0" smtClean="0"/>
              <a:t>Если обобщенный тип может быть заменен любым классом, т.к. нет никаких специальных требований, и используется только один обобщенный тип, Т — вполне подходящее имя для обобщенного типа:</a:t>
            </a:r>
          </a:p>
          <a:p>
            <a:pPr lvl="1">
              <a:buFontTx/>
              <a:buNone/>
            </a:pPr>
            <a:r>
              <a:rPr lang="ru-RU" sz="2400" b="1" dirty="0" err="1" smtClean="0"/>
              <a:t>public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class</a:t>
            </a:r>
            <a:r>
              <a:rPr lang="ru-RU" sz="2400" b="1" dirty="0" smtClean="0"/>
              <a:t> </a:t>
            </a:r>
            <a:r>
              <a:rPr lang="en-US" sz="2400" b="1" dirty="0" smtClean="0"/>
              <a:t>Vector </a:t>
            </a:r>
            <a:r>
              <a:rPr lang="ru-RU" sz="2400" b="1" dirty="0" smtClean="0"/>
              <a:t>&lt;T&gt; { }</a:t>
            </a:r>
          </a:p>
          <a:p>
            <a:pPr lvl="1">
              <a:buFontTx/>
              <a:buNone/>
            </a:pPr>
            <a:r>
              <a:rPr lang="ru-RU" sz="2400" b="1" dirty="0" err="1" smtClean="0"/>
              <a:t>public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class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List</a:t>
            </a:r>
            <a:r>
              <a:rPr lang="ru-RU" sz="2400" b="1" dirty="0" smtClean="0"/>
              <a:t>&lt;T&gt; { }</a:t>
            </a:r>
          </a:p>
          <a:p>
            <a:r>
              <a:rPr lang="ru-RU" sz="2400" dirty="0" smtClean="0"/>
              <a:t>Если к обобщенному типу предъявляются специальные требования, либо же используется два или более обобщенных типа в качестве параметров, то следует применять осмысленные имена типов:</a:t>
            </a:r>
          </a:p>
          <a:p>
            <a:pPr lvl="1">
              <a:buFontTx/>
              <a:buNone/>
            </a:pPr>
            <a:r>
              <a:rPr lang="en-US" sz="2400" b="1" dirty="0" smtClean="0"/>
              <a:t>public class </a:t>
            </a:r>
            <a:r>
              <a:rPr lang="en-US" sz="2400" b="1" dirty="0" err="1" smtClean="0"/>
              <a:t>SortedList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TKey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TValue</a:t>
            </a:r>
            <a:r>
              <a:rPr lang="en-US" sz="2400" b="1" dirty="0" smtClean="0"/>
              <a:t>&gt; { }</a:t>
            </a:r>
            <a:endParaRPr lang="ru-RU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Ограниченные типы</a:t>
            </a:r>
          </a:p>
        </p:txBody>
      </p:sp>
      <p:sp>
        <p:nvSpPr>
          <p:cNvPr id="7373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Указывая параметр типа, можно наложить определенное ограничение на этот параметр с помощью </a:t>
            </a:r>
            <a:r>
              <a:rPr lang="ru-RU" b="1" smtClean="0"/>
              <a:t>оператора where</a:t>
            </a:r>
            <a:r>
              <a:rPr lang="ru-RU" smtClean="0"/>
              <a:t> при указании параметра типа:</a:t>
            </a:r>
          </a:p>
          <a:p>
            <a:pPr lvl="1">
              <a:buFontTx/>
              <a:buNone/>
            </a:pPr>
            <a:r>
              <a:rPr lang="ru-RU" b="1" smtClean="0"/>
              <a:t>class</a:t>
            </a:r>
            <a:r>
              <a:rPr lang="ru-RU" smtClean="0"/>
              <a:t> имя_класса &lt;параметр_типа&gt; </a:t>
            </a:r>
            <a:r>
              <a:rPr lang="ru-RU" b="1" smtClean="0"/>
              <a:t>where</a:t>
            </a:r>
            <a:r>
              <a:rPr lang="ru-RU" smtClean="0"/>
              <a:t> параметр_типа : ограничения {...}</a:t>
            </a:r>
          </a:p>
          <a:p>
            <a:r>
              <a:rPr lang="ru-RU" smtClean="0"/>
              <a:t>где ограничения указываются списком через запятую.</a:t>
            </a:r>
          </a:p>
          <a:p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ru-RU" b="1" dirty="0"/>
              <a:t>Ограничение на базовый </a:t>
            </a:r>
            <a:r>
              <a:rPr lang="ru-RU" b="1" dirty="0" smtClean="0"/>
              <a:t>класс: </a:t>
            </a:r>
            <a:r>
              <a:rPr lang="ru-RU" dirty="0" smtClean="0"/>
              <a:t>наличие </a:t>
            </a:r>
            <a:r>
              <a:rPr lang="ru-RU" dirty="0"/>
              <a:t>определенного базового класса в аргументе </a:t>
            </a:r>
            <a:r>
              <a:rPr lang="ru-RU" dirty="0" smtClean="0"/>
              <a:t>типа(указывается имя </a:t>
            </a:r>
            <a:r>
              <a:rPr lang="ru-RU" dirty="0"/>
              <a:t>требуемого базового </a:t>
            </a:r>
            <a:r>
              <a:rPr lang="ru-RU" dirty="0" smtClean="0"/>
              <a:t>класса). </a:t>
            </a:r>
            <a:endParaRPr lang="ru-RU" dirty="0"/>
          </a:p>
          <a:p>
            <a:pPr>
              <a:defRPr/>
            </a:pPr>
            <a:r>
              <a:rPr lang="ru-RU" b="1" dirty="0"/>
              <a:t>Ограничение на </a:t>
            </a:r>
            <a:r>
              <a:rPr lang="ru-RU" b="1" dirty="0" smtClean="0"/>
              <a:t>интерфейс: </a:t>
            </a:r>
            <a:r>
              <a:rPr lang="ru-RU" dirty="0" smtClean="0"/>
              <a:t>реализация </a:t>
            </a:r>
            <a:r>
              <a:rPr lang="ru-RU" dirty="0"/>
              <a:t>одного или нескольких интерфейсов аргументом </a:t>
            </a:r>
            <a:r>
              <a:rPr lang="ru-RU" dirty="0" smtClean="0"/>
              <a:t>типа (указывается имя </a:t>
            </a:r>
            <a:r>
              <a:rPr lang="ru-RU" dirty="0"/>
              <a:t>требуемого </a:t>
            </a:r>
            <a:r>
              <a:rPr lang="ru-RU" dirty="0" smtClean="0"/>
              <a:t>интерфейса).</a:t>
            </a:r>
            <a:endParaRPr lang="ru-RU" dirty="0"/>
          </a:p>
          <a:p>
            <a:pPr>
              <a:defRPr/>
            </a:pPr>
            <a:r>
              <a:rPr lang="ru-RU" b="1" dirty="0"/>
              <a:t>Ограничение на </a:t>
            </a:r>
            <a:r>
              <a:rPr lang="ru-RU" b="1" dirty="0" smtClean="0"/>
              <a:t>конструктор: </a:t>
            </a:r>
            <a:r>
              <a:rPr lang="ru-RU" dirty="0" smtClean="0"/>
              <a:t>нужен </a:t>
            </a:r>
            <a:r>
              <a:rPr lang="ru-RU" dirty="0"/>
              <a:t>конструктор без параметров в </a:t>
            </a:r>
            <a:r>
              <a:rPr lang="ru-RU" b="1" dirty="0"/>
              <a:t>аргументе </a:t>
            </a:r>
            <a:r>
              <a:rPr lang="ru-RU" b="1" dirty="0" smtClean="0"/>
              <a:t>типа </a:t>
            </a:r>
            <a:r>
              <a:rPr lang="ru-RU" dirty="0" smtClean="0"/>
              <a:t>(оператор </a:t>
            </a:r>
            <a:r>
              <a:rPr lang="ru-RU" dirty="0" err="1"/>
              <a:t>new</a:t>
            </a:r>
            <a:r>
              <a:rPr lang="ru-RU" dirty="0" smtClean="0"/>
              <a:t>()).</a:t>
            </a:r>
            <a:endParaRPr lang="ru-RU" dirty="0"/>
          </a:p>
          <a:p>
            <a:pPr>
              <a:defRPr/>
            </a:pPr>
            <a:r>
              <a:rPr lang="ru-RU" b="1" dirty="0"/>
              <a:t>Ограничение ссылочного </a:t>
            </a:r>
            <a:r>
              <a:rPr lang="ru-RU" b="1" dirty="0" smtClean="0"/>
              <a:t>типа: </a:t>
            </a:r>
            <a:r>
              <a:rPr lang="ru-RU" dirty="0"/>
              <a:t> </a:t>
            </a:r>
            <a:r>
              <a:rPr lang="ru-RU" dirty="0" smtClean="0"/>
              <a:t>указываем </a:t>
            </a:r>
            <a:r>
              <a:rPr lang="ru-RU" dirty="0"/>
              <a:t>аргумент ссылочного типа с помощью оператора </a:t>
            </a:r>
            <a:r>
              <a:rPr lang="ru-RU" b="1" dirty="0" err="1"/>
              <a:t>class</a:t>
            </a:r>
            <a:r>
              <a:rPr lang="ru-RU" dirty="0"/>
              <a:t>.</a:t>
            </a:r>
          </a:p>
          <a:p>
            <a:pPr>
              <a:defRPr/>
            </a:pPr>
            <a:r>
              <a:rPr lang="ru-RU" b="1" dirty="0"/>
              <a:t>Ограничение типа </a:t>
            </a:r>
            <a:r>
              <a:rPr lang="ru-RU" b="1" dirty="0" smtClean="0"/>
              <a:t>значения:</a:t>
            </a:r>
            <a:r>
              <a:rPr lang="ru-RU" dirty="0" smtClean="0"/>
              <a:t> указываем </a:t>
            </a:r>
            <a:r>
              <a:rPr lang="ru-RU" dirty="0"/>
              <a:t>аргумент типа значения с помощью оператора </a:t>
            </a:r>
            <a:r>
              <a:rPr lang="ru-RU" b="1" dirty="0" err="1"/>
              <a:t>struct</a:t>
            </a:r>
            <a:r>
              <a:rPr lang="ru-RU" dirty="0"/>
              <a:t>.</a:t>
            </a:r>
          </a:p>
          <a:p>
            <a:pPr>
              <a:defRPr/>
            </a:pPr>
            <a:endParaRPr lang="ru-RU" dirty="0" smtClean="0"/>
          </a:p>
          <a:p>
            <a:pPr>
              <a:buNone/>
              <a:defRPr/>
            </a:pPr>
            <a:r>
              <a:rPr lang="ru-RU" b="1" dirty="0" smtClean="0"/>
              <a:t>Пример 15_2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2797</Words>
  <Application>Microsoft Office PowerPoint</Application>
  <PresentationFormat>Экран (4:3)</PresentationFormat>
  <Paragraphs>576</Paragraphs>
  <Slides>50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Тема Office</vt:lpstr>
      <vt:lpstr>Обобщенные типы данных </vt:lpstr>
      <vt:lpstr>Обобщенные типы данных</vt:lpstr>
      <vt:lpstr>Обобщенные типы данных</vt:lpstr>
      <vt:lpstr>Общая форма объявления класса-прототипа</vt:lpstr>
      <vt:lpstr>Пример 1</vt:lpstr>
      <vt:lpstr>Пример 1</vt:lpstr>
      <vt:lpstr>Рекомендации по именованию обобщенных типов: </vt:lpstr>
      <vt:lpstr>Ограниченные типы</vt:lpstr>
      <vt:lpstr>Ограничения</vt:lpstr>
      <vt:lpstr>Пример 2</vt:lpstr>
      <vt:lpstr>Пример 2</vt:lpstr>
      <vt:lpstr>Пример 2</vt:lpstr>
      <vt:lpstr>Пример 2</vt:lpstr>
      <vt:lpstr>Пример 2</vt:lpstr>
      <vt:lpstr>Пример 2</vt:lpstr>
      <vt:lpstr>Пример 2</vt:lpstr>
      <vt:lpstr>Ограничения</vt:lpstr>
      <vt:lpstr>Ограничения</vt:lpstr>
      <vt:lpstr>Ограничения</vt:lpstr>
      <vt:lpstr>Ограничения</vt:lpstr>
      <vt:lpstr>Ограничения</vt:lpstr>
      <vt:lpstr>Иерархия обобщенных классов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Значения по умолчанию</vt:lpstr>
      <vt:lpstr>Значения по умолчанию</vt:lpstr>
      <vt:lpstr>Статические члены обобщенных классов</vt:lpstr>
      <vt:lpstr>Пример 4</vt:lpstr>
      <vt:lpstr>Пример 4</vt:lpstr>
      <vt:lpstr>Обобщенные методы</vt:lpstr>
      <vt:lpstr>Пример 5</vt:lpstr>
      <vt:lpstr>Обобщенные интерфейсы</vt:lpstr>
      <vt:lpstr>Пример 6</vt:lpstr>
      <vt:lpstr>Ковариантность и контравариантность обобщенных интерфейсов</vt:lpstr>
      <vt:lpstr>Ковариантность и контравариантность обобщенных интерфейсов</vt:lpstr>
      <vt:lpstr>Пример</vt:lpstr>
      <vt:lpstr>Пример</vt:lpstr>
      <vt:lpstr>Пример</vt:lpstr>
      <vt:lpstr>Пример</vt:lpstr>
      <vt:lpstr>Ковариантность и контравариантность обобщенных интерфейсов</vt:lpstr>
      <vt:lpstr>Пример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Обобщенные типы данных </dc:title>
  <dc:creator>VikentyevaOL</dc:creator>
  <cp:lastModifiedBy>Ольга</cp:lastModifiedBy>
  <cp:revision>21</cp:revision>
  <dcterms:created xsi:type="dcterms:W3CDTF">2016-04-25T15:22:09Z</dcterms:created>
  <dcterms:modified xsi:type="dcterms:W3CDTF">2017-04-24T08:00:35Z</dcterms:modified>
</cp:coreProperties>
</file>