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366" r:id="rId2"/>
    <p:sldId id="323" r:id="rId3"/>
    <p:sldId id="262" r:id="rId4"/>
    <p:sldId id="324" r:id="rId5"/>
    <p:sldId id="325" r:id="rId6"/>
    <p:sldId id="269" r:id="rId7"/>
    <p:sldId id="326" r:id="rId8"/>
    <p:sldId id="327" r:id="rId9"/>
    <p:sldId id="328" r:id="rId10"/>
    <p:sldId id="329" r:id="rId11"/>
    <p:sldId id="265" r:id="rId12"/>
    <p:sldId id="330" r:id="rId13"/>
    <p:sldId id="331" r:id="rId14"/>
    <p:sldId id="263" r:id="rId15"/>
    <p:sldId id="359" r:id="rId16"/>
    <p:sldId id="333" r:id="rId17"/>
    <p:sldId id="369" r:id="rId18"/>
    <p:sldId id="268" r:id="rId19"/>
    <p:sldId id="367" r:id="rId20"/>
    <p:sldId id="270" r:id="rId21"/>
    <p:sldId id="368" r:id="rId22"/>
    <p:sldId id="370" r:id="rId23"/>
    <p:sldId id="371" r:id="rId24"/>
    <p:sldId id="372" r:id="rId25"/>
    <p:sldId id="373" r:id="rId26"/>
    <p:sldId id="374" r:id="rId27"/>
    <p:sldId id="273" r:id="rId28"/>
    <p:sldId id="274" r:id="rId29"/>
    <p:sldId id="277" r:id="rId30"/>
    <p:sldId id="278" r:id="rId31"/>
    <p:sldId id="280" r:id="rId32"/>
    <p:sldId id="282" r:id="rId33"/>
    <p:sldId id="281" r:id="rId34"/>
    <p:sldId id="283" r:id="rId35"/>
    <p:sldId id="365" r:id="rId36"/>
    <p:sldId id="284" r:id="rId37"/>
    <p:sldId id="36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375" r:id="rId46"/>
    <p:sldId id="376" r:id="rId47"/>
    <p:sldId id="377" r:id="rId48"/>
    <p:sldId id="378" r:id="rId49"/>
    <p:sldId id="292" r:id="rId50"/>
    <p:sldId id="293" r:id="rId51"/>
    <p:sldId id="379" r:id="rId52"/>
    <p:sldId id="380" r:id="rId53"/>
    <p:sldId id="360" r:id="rId54"/>
    <p:sldId id="361" r:id="rId55"/>
    <p:sldId id="362" r:id="rId56"/>
    <p:sldId id="363" r:id="rId57"/>
    <p:sldId id="294" r:id="rId58"/>
    <p:sldId id="295" r:id="rId59"/>
    <p:sldId id="296" r:id="rId60"/>
    <p:sldId id="381" r:id="rId61"/>
    <p:sldId id="382" r:id="rId62"/>
    <p:sldId id="297" r:id="rId63"/>
    <p:sldId id="298" r:id="rId64"/>
    <p:sldId id="383" r:id="rId65"/>
    <p:sldId id="384" r:id="rId66"/>
    <p:sldId id="299" r:id="rId67"/>
    <p:sldId id="300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95" r:id="rId79"/>
    <p:sldId id="396" r:id="rId80"/>
    <p:sldId id="397" r:id="rId81"/>
    <p:sldId id="398" r:id="rId82"/>
    <p:sldId id="399" r:id="rId83"/>
    <p:sldId id="400" r:id="rId84"/>
    <p:sldId id="401" r:id="rId8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34D02-96AD-48B8-A945-D1673E585DBA}" v="1" dt="2020-03-01T10:41:47.337"/>
    <p1510:client id="{93710C47-A1BE-4DC4-A5BF-7B149DF1CA65}" v="2" dt="2020-01-28T16:09:4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Windows Live" clId="Web-{1CE34D02-96AD-48B8-A945-D1673E585DBA}"/>
    <pc:docChg chg="modSld">
      <pc:chgData name="Olga Vikenteva" userId="8d6471a35df9b40c" providerId="Windows Live" clId="Web-{1CE34D02-96AD-48B8-A945-D1673E585DBA}" dt="2020-03-01T10:41:47.337" v="0" actId="1076"/>
      <pc:docMkLst>
        <pc:docMk/>
      </pc:docMkLst>
      <pc:sldChg chg="modSp">
        <pc:chgData name="Olga Vikenteva" userId="8d6471a35df9b40c" providerId="Windows Live" clId="Web-{1CE34D02-96AD-48B8-A945-D1673E585DBA}" dt="2020-03-01T10:41:47.337" v="0" actId="1076"/>
        <pc:sldMkLst>
          <pc:docMk/>
          <pc:sldMk cId="0" sldId="379"/>
        </pc:sldMkLst>
        <pc:picChg chg="mod">
          <ac:chgData name="Olga Vikenteva" userId="8d6471a35df9b40c" providerId="Windows Live" clId="Web-{1CE34D02-96AD-48B8-A945-D1673E585DBA}" dt="2020-03-01T10:41:47.337" v="0" actId="1076"/>
          <ac:picMkLst>
            <pc:docMk/>
            <pc:sldMk cId="0" sldId="379"/>
            <ac:picMk id="78850" creationId="{4D14EAA8-EB1B-43D8-BC02-B6113950FD4E}"/>
          </ac:picMkLst>
        </pc:picChg>
      </pc:sldChg>
    </pc:docChg>
  </pc:docChgLst>
  <pc:docChgLst>
    <pc:chgData name="Olga Vikenteva" userId="8d6471a35df9b40c" providerId="Windows Live" clId="Web-{93710C47-A1BE-4DC4-A5BF-7B149DF1CA65}"/>
    <pc:docChg chg="modSld">
      <pc:chgData name="Olga Vikenteva" userId="8d6471a35df9b40c" providerId="Windows Live" clId="Web-{93710C47-A1BE-4DC4-A5BF-7B149DF1CA65}" dt="2020-01-28T16:09:43.018" v="1" actId="1076"/>
      <pc:docMkLst>
        <pc:docMk/>
      </pc:docMkLst>
      <pc:sldChg chg="modSp">
        <pc:chgData name="Olga Vikenteva" userId="8d6471a35df9b40c" providerId="Windows Live" clId="Web-{93710C47-A1BE-4DC4-A5BF-7B149DF1CA65}" dt="2020-01-28T16:09:43.018" v="1" actId="1076"/>
        <pc:sldMkLst>
          <pc:docMk/>
          <pc:sldMk cId="0" sldId="379"/>
        </pc:sldMkLst>
        <pc:picChg chg="mod">
          <ac:chgData name="Olga Vikenteva" userId="8d6471a35df9b40c" providerId="Windows Live" clId="Web-{93710C47-A1BE-4DC4-A5BF-7B149DF1CA65}" dt="2020-01-28T16:09:43.018" v="1" actId="1076"/>
          <ac:picMkLst>
            <pc:docMk/>
            <pc:sldMk cId="0" sldId="379"/>
            <ac:picMk id="78850" creationId="{4D14EAA8-EB1B-43D8-BC02-B6113950FD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6EC0535-17E7-41A6-A78D-CBB1C8C407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5A9DE4-7135-4878-A751-70935E72B0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C0CFAF-83F6-4343-ADA9-3883303E3EDC}" type="datetimeFigureOut">
              <a:rPr lang="ru-RU"/>
              <a:pPr>
                <a:defRPr/>
              </a:pPr>
              <a:t>01.03.2020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868DC288-A314-40A0-B396-FA74DFB03C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2B151DF1-4060-4019-879E-DF6D2BCB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A0D252-5730-4FD7-9CAB-A87732358C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194C9-9380-4F44-98DF-C17BCF22C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7DF241-2769-458B-93EE-DB79A0C74238}" type="slidenum">
              <a:rPr lang="ru-RU" altLang="cs-CZ"/>
              <a:pPr/>
              <a:t>‹#›</a:t>
            </a:fld>
            <a:endParaRPr lang="ru-RU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Образ слайда 1">
            <a:extLst>
              <a:ext uri="{FF2B5EF4-FFF2-40B4-BE49-F238E27FC236}">
                <a16:creationId xmlns:a16="http://schemas.microsoft.com/office/drawing/2014/main" id="{D27AA20D-B99F-4FD7-B148-2CE19FFB7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Заметки 2">
            <a:extLst>
              <a:ext uri="{FF2B5EF4-FFF2-40B4-BE49-F238E27FC236}">
                <a16:creationId xmlns:a16="http://schemas.microsoft.com/office/drawing/2014/main" id="{22B377F0-B4C5-46A2-9207-BB6F7B6A33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Назначение коллекции — служить хранилищем объектов и обеспечивать доступ к ним. Обычно коллекции используются для хранения групп однотипных объектов, подлежащих стереотипной обработке. Для обращения к конкретному элементу коллекции могут использоваться различные методы, в зависимости от того, какой абстрактный тип данных она реализует.</a:t>
            </a:r>
          </a:p>
          <a:p>
            <a:endParaRPr lang="ru-RU" altLang="ru-RU"/>
          </a:p>
        </p:txBody>
      </p:sp>
      <p:sp>
        <p:nvSpPr>
          <p:cNvPr id="89092" name="Номер слайда 3">
            <a:extLst>
              <a:ext uri="{FF2B5EF4-FFF2-40B4-BE49-F238E27FC236}">
                <a16:creationId xmlns:a16="http://schemas.microsoft.com/office/drawing/2014/main" id="{A3B5F9B2-8FF6-4268-8BE7-3875A82B7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D3FB3D-3351-4D2E-8FB3-F0A69CCA3D03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Образ слайда 1">
            <a:extLst>
              <a:ext uri="{FF2B5EF4-FFF2-40B4-BE49-F238E27FC236}">
                <a16:creationId xmlns:a16="http://schemas.microsoft.com/office/drawing/2014/main" id="{9E893592-5356-42C6-94EB-155306EB02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Заметки 2">
            <a:extLst>
              <a:ext uri="{FF2B5EF4-FFF2-40B4-BE49-F238E27FC236}">
                <a16:creationId xmlns:a16="http://schemas.microsoft.com/office/drawing/2014/main" id="{7DB97663-922B-4B6A-ABF8-710C327494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cs-CZ"/>
              <a:t>В С# всегда имелась возможность создавать обобщенный код, оперируя ссылками типа </a:t>
            </a:r>
            <a:r>
              <a:rPr lang="ru-RU" altLang="cs-CZ" b="1"/>
              <a:t>object.</a:t>
            </a:r>
            <a:r>
              <a:rPr lang="ru-RU" altLang="cs-CZ"/>
              <a:t> Так как класс object является базовым для всех остальных классов, то по ссылке типа object можно обращаться к объекту любого типа. Таким образом, до появления обобщений для оперирования разнотипными объектами в программах служил обобщенный код, в котором для этой цели использовались ссылки типа object.</a:t>
            </a:r>
          </a:p>
          <a:p>
            <a:r>
              <a:rPr lang="ru-RU" altLang="cs-CZ"/>
              <a:t>Но в таком коде трудно соблюдать </a:t>
            </a:r>
            <a:r>
              <a:rPr lang="ru-RU" altLang="cs-CZ" b="1"/>
              <a:t>типовую безопасность</a:t>
            </a:r>
            <a:r>
              <a:rPr lang="ru-RU" altLang="cs-CZ"/>
              <a:t>, т.к. для преобразования типа object в конкретный тип данных требуется приведение типов.</a:t>
            </a:r>
          </a:p>
          <a:p>
            <a:pPr eaLnBrk="1" hangingPunct="1">
              <a:spcBef>
                <a:spcPct val="0"/>
              </a:spcBef>
            </a:pPr>
            <a:r>
              <a:rPr lang="ru-RU" altLang="cs-CZ"/>
              <a:t>Обобщения — это не совсем новая конструкция; подобные концепции присутствуют и в других языках. Например, схожие с обобщениями черты имеют шаблоны С++. Однако между шаблонами С++ и обобщениями .NET есть большая разница. В С++ при создании экземпляра шаблона с конкретным типом необходим исходный код шаблонов. В отличие от шаблонов С++, обобщения являются не только конструкцией языка С#, но также определены для CLR. Это позволяет создавать экземпляры шаблонов с определенным типом-параметром на языке Visual Basic, даже если обобщенный класс определен на С#.</a:t>
            </a:r>
          </a:p>
          <a:p>
            <a:endParaRPr lang="ru-RU" altLang="cs-CZ"/>
          </a:p>
        </p:txBody>
      </p:sp>
      <p:sp>
        <p:nvSpPr>
          <p:cNvPr id="98308" name="Номер слайда 3">
            <a:extLst>
              <a:ext uri="{FF2B5EF4-FFF2-40B4-BE49-F238E27FC236}">
                <a16:creationId xmlns:a16="http://schemas.microsoft.com/office/drawing/2014/main" id="{12702BBA-F02C-4C63-BEFF-A235481D9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68879B-5E3F-4E71-A6AA-045100E62960}" type="slidenum">
              <a:rPr lang="ru-RU" altLang="cs-CZ"/>
              <a:pPr eaLnBrk="1" hangingPunct="1"/>
              <a:t>71</a:t>
            </a:fld>
            <a:endParaRPr lang="ru-RU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Образ слайда 1">
            <a:extLst>
              <a:ext uri="{FF2B5EF4-FFF2-40B4-BE49-F238E27FC236}">
                <a16:creationId xmlns:a16="http://schemas.microsoft.com/office/drawing/2014/main" id="{B8D8FB0D-1B8E-4EC6-B86D-473C8E4F0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Заметки 2">
            <a:extLst>
              <a:ext uri="{FF2B5EF4-FFF2-40B4-BE49-F238E27FC236}">
                <a16:creationId xmlns:a16="http://schemas.microsoft.com/office/drawing/2014/main" id="{F7641BF0-794E-4E3E-A0E4-F0D65CAFAE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Вся внутренняя структура АТД спрятана от разработчика программного обеспечения — в этом и заключается суть абстракции. </a:t>
            </a:r>
          </a:p>
          <a:p>
            <a:r>
              <a:rPr lang="ru-RU" altLang="ru-RU"/>
              <a:t>Абстрактный тип данных определяет набор функций,  независимых от конкретной реализации типа, для оперирования его значениями</a:t>
            </a:r>
          </a:p>
        </p:txBody>
      </p:sp>
      <p:sp>
        <p:nvSpPr>
          <p:cNvPr id="90116" name="Номер слайда 3">
            <a:extLst>
              <a:ext uri="{FF2B5EF4-FFF2-40B4-BE49-F238E27FC236}">
                <a16:creationId xmlns:a16="http://schemas.microsoft.com/office/drawing/2014/main" id="{BAD48401-1B30-4FD5-A049-996E07F6B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467281-CAF9-4548-8632-9236E76B0095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Образ слайда 1">
            <a:extLst>
              <a:ext uri="{FF2B5EF4-FFF2-40B4-BE49-F238E27FC236}">
                <a16:creationId xmlns:a16="http://schemas.microsoft.com/office/drawing/2014/main" id="{F51EB345-4E80-48AA-B97C-BDB25DEA83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Заметки 2">
            <a:extLst>
              <a:ext uri="{FF2B5EF4-FFF2-40B4-BE49-F238E27FC236}">
                <a16:creationId xmlns:a16="http://schemas.microsoft.com/office/drawing/2014/main" id="{DDEC5A57-92D5-4BFF-A044-312FDE864B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 нем есть несколько полезных методов, упрощающих работу с массивами, например, методы получения размерности, сортировки и поиска.</a:t>
            </a:r>
          </a:p>
        </p:txBody>
      </p:sp>
      <p:sp>
        <p:nvSpPr>
          <p:cNvPr id="91140" name="Номер слайда 3">
            <a:extLst>
              <a:ext uri="{FF2B5EF4-FFF2-40B4-BE49-F238E27FC236}">
                <a16:creationId xmlns:a16="http://schemas.microsoft.com/office/drawing/2014/main" id="{0BD54D6B-B674-4097-AB0B-68ADFBB34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023407-FF0B-4FE7-9DAC-D773EF20087F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Образ слайда 1">
            <a:extLst>
              <a:ext uri="{FF2B5EF4-FFF2-40B4-BE49-F238E27FC236}">
                <a16:creationId xmlns:a16="http://schemas.microsoft.com/office/drawing/2014/main" id="{9D5C5CE0-5353-4DE1-BBC9-BCD9D818B1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Заметки 2">
            <a:extLst>
              <a:ext uri="{FF2B5EF4-FFF2-40B4-BE49-F238E27FC236}">
                <a16:creationId xmlns:a16="http://schemas.microsoft.com/office/drawing/2014/main" id="{E5EC4C48-52C5-4950-9EB6-C4E604485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Каждый элемент массива представляет собой указатель на начало списка. </a:t>
            </a:r>
          </a:p>
          <a:p>
            <a:r>
              <a:rPr lang="ru-RU" altLang="ru-RU"/>
              <a:t>При помещении элемента в структуру сначала вычисляется хеш-функция  и в зависимости от полученного результата элемент помещается в один из списков, полученное значение является индексом массива. </a:t>
            </a:r>
          </a:p>
          <a:p>
            <a:r>
              <a:rPr lang="ru-RU" altLang="ru-RU"/>
              <a:t>Число хранимых элементов делённое на размер массива (число возможных значений хэш-функции) называется коэффициентом заполнения хэш-таблицы</a:t>
            </a:r>
          </a:p>
        </p:txBody>
      </p:sp>
      <p:sp>
        <p:nvSpPr>
          <p:cNvPr id="92164" name="Номер слайда 3">
            <a:extLst>
              <a:ext uri="{FF2B5EF4-FFF2-40B4-BE49-F238E27FC236}">
                <a16:creationId xmlns:a16="http://schemas.microsoft.com/office/drawing/2014/main" id="{88C717FA-5D5F-4DD8-94A1-2178A7765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8F9ED3-DB52-40F0-8C2B-A1D3825D5406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Образ слайда 1">
            <a:extLst>
              <a:ext uri="{FF2B5EF4-FFF2-40B4-BE49-F238E27FC236}">
                <a16:creationId xmlns:a16="http://schemas.microsoft.com/office/drawing/2014/main" id="{071EEDD4-D6A4-4A61-B897-FF5C4A876C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Заметки 2">
            <a:extLst>
              <a:ext uri="{FF2B5EF4-FFF2-40B4-BE49-F238E27FC236}">
                <a16:creationId xmlns:a16="http://schemas.microsoft.com/office/drawing/2014/main" id="{7D0FD3CF-E6E9-4555-A880-4815CDEA72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b="1"/>
              <a:t>Интерфейс</a:t>
            </a:r>
            <a:r>
              <a:rPr lang="ru-RU" altLang="ru-RU"/>
              <a:t> — это логическая конструкция, которая описывает методы, не устанавливая жестко способ их реализации.</a:t>
            </a:r>
          </a:p>
          <a:p>
            <a:r>
              <a:rPr lang="ru-RU" altLang="ru-RU"/>
              <a:t>Для реализации интерфейса класс должен обеспечить способы реализации методов, описанных в интерфейсе. Каждый класс может определить собственную реализацию. Таким образом, два класса могут реализовать один и тот же интерфейс различными способами, но все классы поддерживают одинаковый набор методов.</a:t>
            </a:r>
          </a:p>
          <a:p>
            <a:endParaRPr lang="ru-RU" altLang="ru-RU"/>
          </a:p>
        </p:txBody>
      </p:sp>
      <p:sp>
        <p:nvSpPr>
          <p:cNvPr id="93188" name="Номер слайда 3">
            <a:extLst>
              <a:ext uri="{FF2B5EF4-FFF2-40B4-BE49-F238E27FC236}">
                <a16:creationId xmlns:a16="http://schemas.microsoft.com/office/drawing/2014/main" id="{B066E1E5-3F19-4B13-BD3E-143E10000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B5A31F-4C5B-4B29-BBF4-1B3E0EAF3E7E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C0734EB2-AFFA-4041-983A-73A91A449F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34EE88E8-6070-4C6B-A841-E3B0D2B0C1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Интерфейс IEnumerable (перечислимый) определяет всего один метод — GetEnuraerator, возвращающий объект типа IEnumerator (перечислитель), который можно использовать для просмотра элементов объекта.</a:t>
            </a:r>
          </a:p>
          <a:p>
            <a:r>
              <a:rPr lang="ru-RU" altLang="ru-RU"/>
              <a:t>Интерфейс IEnumerator задает три элемента:</a:t>
            </a:r>
          </a:p>
          <a:p>
            <a:r>
              <a:rPr lang="ru-RU" altLang="ru-RU"/>
              <a:t>свойство Current, возвращающее текущий элемент объекта;</a:t>
            </a:r>
          </a:p>
          <a:p>
            <a:r>
              <a:rPr lang="ru-RU" altLang="ru-RU"/>
              <a:t>метод MoveNext, продвигающий перечислитель на следующий элемент объекта;</a:t>
            </a:r>
          </a:p>
          <a:p>
            <a:r>
              <a:rPr lang="ru-RU" altLang="ru-RU"/>
              <a:t>метод Reset, устанавливающий перечислитель в начало просмотра.</a:t>
            </a:r>
          </a:p>
          <a:p>
            <a:r>
              <a:rPr lang="ru-RU" altLang="ru-RU"/>
              <a:t>Цикл foreach использует эти методы для перебора элементов, из которых состоит объект.</a:t>
            </a:r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DE89CDBF-362C-47E9-8503-A13B7A203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50FBA1-DA7E-420A-B02C-2DBCD86C1570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287360C5-D5CD-4584-8451-02AFFFF6E2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9292FCAA-2B87-4A7C-A2D3-794939CB44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Классы общего назначения можно использовать для хранения объектов любого типа. Битовые – предназначены для хранения битовой информации. Коллекции специального назначения разрабатываются для обработки данных конкретного типа. Мы будем рассматривать классы коллекций общего назначения</a:t>
            </a:r>
          </a:p>
          <a:p>
            <a:endParaRPr lang="ru-RU" altLang="ru-RU"/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D567D9F4-B113-4F17-8CAF-FCB5F2772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0C57AB-5A7A-466B-978D-81043893B45D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Образ слайда 1">
            <a:extLst>
              <a:ext uri="{FF2B5EF4-FFF2-40B4-BE49-F238E27FC236}">
                <a16:creationId xmlns:a16="http://schemas.microsoft.com/office/drawing/2014/main" id="{47148460-D974-4937-A73B-D7BD5E2384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Заметки 2">
            <a:extLst>
              <a:ext uri="{FF2B5EF4-FFF2-40B4-BE49-F238E27FC236}">
                <a16:creationId xmlns:a16="http://schemas.microsoft.com/office/drawing/2014/main" id="{F331FC58-0E4E-47B3-9BE3-7FA24BBB16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96260" name="Номер слайда 3">
            <a:extLst>
              <a:ext uri="{FF2B5EF4-FFF2-40B4-BE49-F238E27FC236}">
                <a16:creationId xmlns:a16="http://schemas.microsoft.com/office/drawing/2014/main" id="{EB3306B5-80D6-4EDA-BB71-DF5395FFD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962514-949F-46AA-918F-D436DD070D0E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Образ слайда 1">
            <a:extLst>
              <a:ext uri="{FF2B5EF4-FFF2-40B4-BE49-F238E27FC236}">
                <a16:creationId xmlns:a16="http://schemas.microsoft.com/office/drawing/2014/main" id="{B45F1342-5871-4F8F-A1E7-53E32464EE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Заметки 2">
            <a:extLst>
              <a:ext uri="{FF2B5EF4-FFF2-40B4-BE49-F238E27FC236}">
                <a16:creationId xmlns:a16="http://schemas.microsoft.com/office/drawing/2014/main" id="{0B22960A-C039-4A2C-9173-7279E592CE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cs-CZ"/>
              <a:t>Многие алгоритмы не зависят от типов данных, с которыми они работают. Простейшими примерами могут служить сортировка и поиск. Возможность отделить алгоритмы от типов данных предоставляют </a:t>
            </a:r>
            <a:r>
              <a:rPr lang="ru-RU" altLang="cs-CZ" b="1"/>
              <a:t>классы-прототипы</a:t>
            </a:r>
            <a:r>
              <a:rPr lang="ru-RU" altLang="cs-CZ" i="1"/>
              <a:t> </a:t>
            </a:r>
            <a:r>
              <a:rPr lang="ru-RU" altLang="cs-CZ"/>
              <a:t>(generics) – </a:t>
            </a:r>
            <a:r>
              <a:rPr lang="ru-RU" altLang="cs-CZ" b="1"/>
              <a:t>параметризированные</a:t>
            </a:r>
            <a:r>
              <a:rPr lang="ru-RU" altLang="cs-CZ"/>
              <a:t> классы, имеющие в качестве параметров типы данных.</a:t>
            </a:r>
          </a:p>
          <a:p>
            <a:endParaRPr lang="ru-RU" altLang="cs-CZ"/>
          </a:p>
        </p:txBody>
      </p:sp>
      <p:sp>
        <p:nvSpPr>
          <p:cNvPr id="97284" name="Номер слайда 3">
            <a:extLst>
              <a:ext uri="{FF2B5EF4-FFF2-40B4-BE49-F238E27FC236}">
                <a16:creationId xmlns:a16="http://schemas.microsoft.com/office/drawing/2014/main" id="{FEE35525-2636-422C-ABC2-F8F867F41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1C23D9-B0F3-4B72-96D8-6C73C6BACA95}" type="slidenum">
              <a:rPr lang="ru-RU" altLang="cs-CZ"/>
              <a:pPr eaLnBrk="1" hangingPunct="1"/>
              <a:t>70</a:t>
            </a:fld>
            <a:endParaRPr lang="ru-RU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F73D5F-3051-4D3E-B190-646A43273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3DE7D-A4DB-4530-9EA0-2869F7BA5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90FD8A-4E75-4992-A0C8-83D407EF9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396C1-B432-43FB-9A88-03384143DF12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31426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226243-2624-4FA0-93B7-9E0712B59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CE49DA-2E38-4704-8ADE-8FEAE7EDE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A84B8F-A0A2-4904-976B-8EE291C5D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1D4C7-E701-4B72-A67B-7D6B6369BFB9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270362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82F2A6-3762-429E-A20E-A5F0DCCC2C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F17219-11DF-447A-A34E-259CB9FD2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BB7F2F-CEFA-4267-9E8A-EA5125344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5B64F-D4D8-48BA-B89C-7A98D98160B8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12285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C51E6F-03CE-44CA-817A-E999666D8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A52D89-49FE-4C12-BA1B-0386E4FE1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F6ABA9-CBA1-46A2-B6E6-CB053B07D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93129-DEF7-4DF4-9632-D43C31318874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17434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67D3A2-983B-486F-81CE-E4D832514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C8C39-236A-4868-ABA1-1D13BE575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C9EDC1-F007-45E4-B39D-753AA75ED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76B16-A251-4199-A43D-D3B755CA4513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22066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8F1A7-986F-491A-AF8E-2B4F2C948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A0B4E-4DDE-4091-8AE7-6AE97C6C6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A600B-577D-465F-B496-0349D0283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51CA5-1E22-42FF-A1D7-D123543A3EF6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30280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AA8333-4FEF-45DA-837D-72E070BA9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C01C9D-2550-49D4-A167-63D30450F9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D4C5DA-279D-4411-A9D4-7F37FD64F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E9C72-19C9-4BC9-9BAE-1318400009A3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3231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56686E-5A13-4AA6-9A6D-C2643AA90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68875E-DEE7-4F73-9C07-146CD46BE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556D6A-F7F4-427D-AF8C-E02355B21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1844F-0033-4D1C-B9F9-1F600169CCDC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204256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D47F38-46CB-485E-BDAF-48C3AC052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3EEA3E-9F1A-4694-BC08-DAAE3B189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5FFD44-A809-4129-A960-765C78F20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A5982-6746-49AE-93DA-0830B71BD94F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20633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2A5FC-9B04-4767-9855-2CC6F5E0B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9FEC2-D025-4C00-BCC0-E9D90F2A0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C6D49-707E-40B4-B1BB-3CECF3584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B0173-0AC7-428B-B05B-080D1AB42595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19079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7B202-845F-471C-A4F1-A69C07B65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C5ABF-F86A-43F7-A585-0F3C66C36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422A6-5539-4A85-B728-179A1DBBA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CDDE1-2D9A-4F90-BA22-FCE619C734CA}" type="slidenum">
              <a:rPr lang="ru-RU" altLang="cs-CZ"/>
              <a:pPr/>
              <a:t>‹#›</a:t>
            </a:fld>
            <a:endParaRPr lang="ru-RU" altLang="cs-CZ"/>
          </a:p>
        </p:txBody>
      </p:sp>
    </p:spTree>
    <p:extLst>
      <p:ext uri="{BB962C8B-B14F-4D97-AF65-F5344CB8AC3E}">
        <p14:creationId xmlns:p14="http://schemas.microsoft.com/office/powerpoint/2010/main" val="24954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E53EFE-6F7E-47C8-AC3F-0ED0B019E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1D4F51-A00A-4069-9257-2EB6610B4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B84318-2E37-413A-91C9-7585B5EBBB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82188B7-DC25-407D-8F68-BDCFDFA55F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B26C89A-04BF-4CBF-A0CB-7137E8147E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BA2282-4EDF-4F6A-8A33-054BCC88B74F}" type="slidenum">
              <a:rPr lang="ru-RU" altLang="cs-CZ"/>
              <a:pPr/>
              <a:t>‹#›</a:t>
            </a:fld>
            <a:endParaRPr lang="ru-RU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3">
            <a:extLst>
              <a:ext uri="{FF2B5EF4-FFF2-40B4-BE49-F238E27FC236}">
                <a16:creationId xmlns:a16="http://schemas.microsoft.com/office/drawing/2014/main" id="{79CD96BF-DBB4-4A1D-B0D3-DB9EE556E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Коллекции</a:t>
            </a:r>
          </a:p>
        </p:txBody>
      </p:sp>
      <p:sp>
        <p:nvSpPr>
          <p:cNvPr id="2051" name="Подзаголовок 4">
            <a:extLst>
              <a:ext uri="{FF2B5EF4-FFF2-40B4-BE49-F238E27FC236}">
                <a16:creationId xmlns:a16="http://schemas.microsoft.com/office/drawing/2014/main" id="{E0E34D2E-CBC5-4AD6-AAEF-BD83A2275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Тема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A78F76C9-4008-4B37-92C0-EFEED6F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Список</a:t>
            </a:r>
          </a:p>
        </p:txBody>
      </p:sp>
      <p:sp>
        <p:nvSpPr>
          <p:cNvPr id="11267" name="Содержимое 2">
            <a:extLst>
              <a:ext uri="{FF2B5EF4-FFF2-40B4-BE49-F238E27FC236}">
                <a16:creationId xmlns:a16="http://schemas.microsoft.com/office/drawing/2014/main" id="{180C71C9-6B87-43D4-A0B5-9FF3507E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2620963"/>
          </a:xfrm>
        </p:spPr>
        <p:txBody>
          <a:bodyPr/>
          <a:lstStyle/>
          <a:p>
            <a:r>
              <a:rPr lang="ru-RU" altLang="ru-RU" sz="2000"/>
              <a:t>Список – набор данных, к которым возможен последовательный доступ. В любой момент доступен первый и последний элемент списка. От любого элемента списка можно получить доступ к следующему и к предыдущему по порядку, таким образом, можно последовательно дойти до любого желаемого. Новый элемент может добавляться в начало или в конец списка.</a:t>
            </a:r>
          </a:p>
          <a:p>
            <a:pPr eaLnBrk="1" hangingPunct="1"/>
            <a:r>
              <a:rPr lang="ru-RU" altLang="ru-RU" sz="2000"/>
              <a:t>Количество элементов в списке может изменяться в процессе работы программы.</a:t>
            </a:r>
          </a:p>
          <a:p>
            <a:pPr eaLnBrk="1" hangingPunct="1"/>
            <a:endParaRPr lang="ru-RU" alt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E355580-DAB8-4809-9B16-3EEA5AFD59A9}"/>
              </a:ext>
            </a:extLst>
          </p:cNvPr>
          <p:cNvSpPr/>
          <p:nvPr/>
        </p:nvSpPr>
        <p:spPr>
          <a:xfrm>
            <a:off x="250825" y="4724400"/>
            <a:ext cx="2305050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2343A64-1022-4532-BB87-871E84E3D820}"/>
              </a:ext>
            </a:extLst>
          </p:cNvPr>
          <p:cNvSpPr/>
          <p:nvPr/>
        </p:nvSpPr>
        <p:spPr>
          <a:xfrm>
            <a:off x="3419475" y="4724400"/>
            <a:ext cx="2305050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2EA42F61-BB4C-4F8A-BCAA-6AA80266DB49}"/>
              </a:ext>
            </a:extLst>
          </p:cNvPr>
          <p:cNvSpPr/>
          <p:nvPr/>
        </p:nvSpPr>
        <p:spPr>
          <a:xfrm>
            <a:off x="6516688" y="4797425"/>
            <a:ext cx="2303462" cy="93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Стрелка вправо 27">
            <a:extLst>
              <a:ext uri="{FF2B5EF4-FFF2-40B4-BE49-F238E27FC236}">
                <a16:creationId xmlns:a16="http://schemas.microsoft.com/office/drawing/2014/main" id="{9C2E3D2C-FA09-4417-82AD-A346CDAA872F}"/>
              </a:ext>
            </a:extLst>
          </p:cNvPr>
          <p:cNvSpPr/>
          <p:nvPr/>
        </p:nvSpPr>
        <p:spPr>
          <a:xfrm>
            <a:off x="2700338" y="5445125"/>
            <a:ext cx="50323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Стрелка вправо 29">
            <a:extLst>
              <a:ext uri="{FF2B5EF4-FFF2-40B4-BE49-F238E27FC236}">
                <a16:creationId xmlns:a16="http://schemas.microsoft.com/office/drawing/2014/main" id="{123241F9-CA13-4551-BCAE-671927938E1A}"/>
              </a:ext>
            </a:extLst>
          </p:cNvPr>
          <p:cNvSpPr/>
          <p:nvPr/>
        </p:nvSpPr>
        <p:spPr>
          <a:xfrm>
            <a:off x="5867400" y="5516563"/>
            <a:ext cx="5048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Стрелка вправо 31">
            <a:extLst>
              <a:ext uri="{FF2B5EF4-FFF2-40B4-BE49-F238E27FC236}">
                <a16:creationId xmlns:a16="http://schemas.microsoft.com/office/drawing/2014/main" id="{F460E144-E250-43A4-B5A9-1C18A82EB045}"/>
              </a:ext>
            </a:extLst>
          </p:cNvPr>
          <p:cNvSpPr/>
          <p:nvPr/>
        </p:nvSpPr>
        <p:spPr>
          <a:xfrm rot="10800000">
            <a:off x="2700338" y="4868863"/>
            <a:ext cx="50323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Стрелка вправо 32">
            <a:extLst>
              <a:ext uri="{FF2B5EF4-FFF2-40B4-BE49-F238E27FC236}">
                <a16:creationId xmlns:a16="http://schemas.microsoft.com/office/drawing/2014/main" id="{FEE4CADB-CD84-471B-99CF-1FF01CD01B9A}"/>
              </a:ext>
            </a:extLst>
          </p:cNvPr>
          <p:cNvSpPr/>
          <p:nvPr/>
        </p:nvSpPr>
        <p:spPr>
          <a:xfrm rot="10800000">
            <a:off x="5867400" y="4941888"/>
            <a:ext cx="5048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B853F-9B52-44AB-8F03-C1E48665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Операции над списками:</a:t>
            </a:r>
            <a:endParaRPr lang="ru-RU" dirty="0"/>
          </a:p>
        </p:txBody>
      </p:sp>
      <p:sp>
        <p:nvSpPr>
          <p:cNvPr id="12291" name="Содержимое 2">
            <a:extLst>
              <a:ext uri="{FF2B5EF4-FFF2-40B4-BE49-F238E27FC236}">
                <a16:creationId xmlns:a16="http://schemas.microsoft.com/office/drawing/2014/main" id="{68ADCD8C-84FC-4F47-9AEB-8D10A939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/>
              <a:t>добавление элемента в начало списка;</a:t>
            </a:r>
          </a:p>
          <a:p>
            <a:pPr lvl="1"/>
            <a:r>
              <a:rPr lang="ru-RU" altLang="ru-RU"/>
              <a:t>добавление элемента в конец списка;</a:t>
            </a:r>
          </a:p>
          <a:p>
            <a:pPr lvl="1"/>
            <a:r>
              <a:rPr lang="ru-RU" altLang="ru-RU"/>
              <a:t>получение элемента из начала списка;</a:t>
            </a:r>
          </a:p>
          <a:p>
            <a:pPr lvl="1"/>
            <a:r>
              <a:rPr lang="ru-RU" altLang="ru-RU"/>
              <a:t>получение элемента из конца списка;</a:t>
            </a:r>
          </a:p>
          <a:p>
            <a:pPr lvl="1"/>
            <a:r>
              <a:rPr lang="ru-RU" altLang="ru-RU"/>
              <a:t>получение следующего элемента списка.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DE0A07E3-C223-40CF-B5EF-E5742F30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Физическое представление данных</a:t>
            </a:r>
          </a:p>
        </p:txBody>
      </p:sp>
      <p:sp>
        <p:nvSpPr>
          <p:cNvPr id="13315" name="Содержимое 2">
            <a:extLst>
              <a:ext uri="{FF2B5EF4-FFF2-40B4-BE49-F238E27FC236}">
                <a16:creationId xmlns:a16="http://schemas.microsoft.com/office/drawing/2014/main" id="{63B1F938-CB56-4DF5-A49B-5654F437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 b="1"/>
              <a:t>Структура данных </a:t>
            </a:r>
            <a:r>
              <a:rPr lang="ru-RU" altLang="ru-RU" sz="2400"/>
              <a:t>— это программная единица, позволяющая хранить и обрабатывать какие либо связанные данные.</a:t>
            </a:r>
          </a:p>
          <a:p>
            <a:r>
              <a:rPr lang="ru-RU" altLang="ru-RU" sz="2400"/>
              <a:t> Используется для реализации каких либо абстрактных типов данных. </a:t>
            </a:r>
          </a:p>
          <a:p>
            <a:r>
              <a:rPr lang="ru-RU" altLang="ru-RU" sz="2400"/>
              <a:t>Структурой данных определяет то, как данные будут размещены в памяти и соответственно время, необходимое для выполнения тех или иных операций над хранимыми данными.</a:t>
            </a:r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25E5F4E9-5571-473A-A7B3-760D036C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структуры данных</a:t>
            </a:r>
          </a:p>
        </p:txBody>
      </p:sp>
      <p:sp>
        <p:nvSpPr>
          <p:cNvPr id="14339" name="Содержимое 2">
            <a:extLst>
              <a:ext uri="{FF2B5EF4-FFF2-40B4-BE49-F238E27FC236}">
                <a16:creationId xmlns:a16="http://schemas.microsoft.com/office/drawing/2014/main" id="{31C36D0D-12F9-40A8-B1E4-111E74EE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массив;</a:t>
            </a:r>
          </a:p>
          <a:p>
            <a:r>
              <a:rPr lang="ru-RU" altLang="ru-RU"/>
              <a:t>связный список;</a:t>
            </a:r>
          </a:p>
          <a:p>
            <a:r>
              <a:rPr lang="ru-RU" altLang="ru-RU"/>
              <a:t>двоичное дерево;</a:t>
            </a:r>
          </a:p>
          <a:p>
            <a:r>
              <a:rPr lang="ru-RU" altLang="ru-RU"/>
              <a:t>хеш-структуры;</a:t>
            </a:r>
          </a:p>
          <a:p>
            <a:r>
              <a:rPr lang="ru-RU" altLang="ru-RU"/>
              <a:t>комбинированные структуры.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6F32BEDD-E2F6-42E1-BE2A-AF5565B8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Массив</a:t>
            </a:r>
          </a:p>
        </p:txBody>
      </p:sp>
      <p:sp>
        <p:nvSpPr>
          <p:cNvPr id="15363" name="Содержимое 2">
            <a:extLst>
              <a:ext uri="{FF2B5EF4-FFF2-40B4-BE49-F238E27FC236}">
                <a16:creationId xmlns:a16="http://schemas.microsoft.com/office/drawing/2014/main" id="{4C793D13-FB26-4E75-AF77-5996C84B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116138"/>
          </a:xfrm>
        </p:spPr>
        <p:txBody>
          <a:bodyPr/>
          <a:lstStyle/>
          <a:p>
            <a:pPr eaLnBrk="1" hangingPunct="1"/>
            <a:r>
              <a:rPr lang="ru-RU" altLang="ru-RU" sz="2400" b="1"/>
              <a:t>Массив</a:t>
            </a:r>
            <a:r>
              <a:rPr lang="ru-RU" altLang="ru-RU" sz="2400"/>
              <a:t> ­ это конечная совокупность однотипных величин.</a:t>
            </a:r>
            <a:endParaRPr lang="en-US" altLang="ru-RU" sz="2400"/>
          </a:p>
          <a:p>
            <a:pPr eaLnBrk="1" hangingPunct="1"/>
            <a:r>
              <a:rPr lang="ru-RU" altLang="ru-RU" sz="2400"/>
              <a:t> Массив занимает непрерывную область памяти и предоставляет прямой, или произвольный, доступ к своим элементам по индексу. </a:t>
            </a:r>
            <a:endParaRPr lang="en-US" altLang="ru-RU" sz="2400"/>
          </a:p>
          <a:p>
            <a:pPr eaLnBrk="1" hangingPunct="1"/>
            <a:r>
              <a:rPr lang="ru-RU" altLang="ru-RU" sz="2400"/>
              <a:t>Память под массив выделяется до начала работы с ним и впоследствии не изменяется.</a:t>
            </a:r>
          </a:p>
          <a:p>
            <a:pPr eaLnBrk="1" hangingPunct="1"/>
            <a:endParaRPr lang="ru-RU" altLang="ru-RU"/>
          </a:p>
        </p:txBody>
      </p:sp>
      <p:grpSp>
        <p:nvGrpSpPr>
          <p:cNvPr id="15364" name="Группа 12">
            <a:extLst>
              <a:ext uri="{FF2B5EF4-FFF2-40B4-BE49-F238E27FC236}">
                <a16:creationId xmlns:a16="http://schemas.microsoft.com/office/drawing/2014/main" id="{117DE619-1A01-4B0D-9A51-6C37C3E5F61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221163"/>
            <a:ext cx="6911975" cy="792162"/>
            <a:chOff x="899592" y="4797152"/>
            <a:chExt cx="6912768" cy="7920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8FD919A-A5A4-48DE-9272-D85316A350FD}"/>
                </a:ext>
              </a:extLst>
            </p:cNvPr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CA193890-CE1E-4BAE-90E6-97BD12FEFE0B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355975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5AABB47-2360-4FF9-B06A-F9B7909B9C59}"/>
                </a:ext>
              </a:extLst>
            </p:cNvPr>
            <p:cNvCxnSpPr/>
            <p:nvPr/>
          </p:nvCxnSpPr>
          <p:spPr>
            <a:xfrm>
              <a:off x="262857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794CF6F8-C059-4BE6-8E70-F385780A0877}"/>
                </a:ext>
              </a:extLst>
            </p:cNvPr>
            <p:cNvCxnSpPr/>
            <p:nvPr/>
          </p:nvCxnSpPr>
          <p:spPr>
            <a:xfrm>
              <a:off x="615640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7772C84-0A65-4509-84DE-85E70292B025}"/>
                </a:ext>
              </a:extLst>
            </p:cNvPr>
            <p:cNvCxnSpPr/>
            <p:nvPr/>
          </p:nvCxnSpPr>
          <p:spPr>
            <a:xfrm>
              <a:off x="7020106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058F35C-1E57-4B70-B1FD-3E7D17A63188}"/>
                </a:ext>
              </a:extLst>
            </p:cNvPr>
            <p:cNvCxnSpPr/>
            <p:nvPr/>
          </p:nvCxnSpPr>
          <p:spPr>
            <a:xfrm>
              <a:off x="536415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A7F9E64-03E7-4E43-8AEF-8A3BF74C6E9B}"/>
                </a:ext>
              </a:extLst>
            </p:cNvPr>
            <p:cNvCxnSpPr/>
            <p:nvPr/>
          </p:nvCxnSpPr>
          <p:spPr>
            <a:xfrm>
              <a:off x="356372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2587826-7C02-48AF-B901-3837CD5E8D99}"/>
                </a:ext>
              </a:extLst>
            </p:cNvPr>
            <p:cNvCxnSpPr/>
            <p:nvPr/>
          </p:nvCxnSpPr>
          <p:spPr>
            <a:xfrm>
              <a:off x="17632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TextBox 13">
            <a:extLst>
              <a:ext uri="{FF2B5EF4-FFF2-40B4-BE49-F238E27FC236}">
                <a16:creationId xmlns:a16="http://schemas.microsoft.com/office/drawing/2014/main" id="{FB8A83E3-D4B0-4C76-8188-8537D57B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84763"/>
            <a:ext cx="705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   0            1             2           3             4             5           6            7</a:t>
            </a:r>
          </a:p>
        </p:txBody>
      </p:sp>
      <p:sp>
        <p:nvSpPr>
          <p:cNvPr id="15366" name="TextBox 14">
            <a:extLst>
              <a:ext uri="{FF2B5EF4-FFF2-40B4-BE49-F238E27FC236}">
                <a16:creationId xmlns:a16="http://schemas.microsoft.com/office/drawing/2014/main" id="{74FA44D3-8530-41BB-B6E2-FD5EF4D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3"/>
            <a:ext cx="4537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ea typeface="Times-Roman"/>
                <a:cs typeface="Times-Roman"/>
              </a:rPr>
              <a:t>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 </a:t>
            </a:r>
            <a:r>
              <a:rPr lang="ru-RU" altLang="ru-RU" sz="2000">
                <a:ea typeface="Times-Roman"/>
                <a:cs typeface="Times-Roman"/>
              </a:rPr>
              <a:t>] </a:t>
            </a:r>
            <a:r>
              <a:rPr lang="en-US" altLang="ru-RU" sz="2000">
                <a:ea typeface="Times-Roman"/>
                <a:cs typeface="Times-Roman"/>
              </a:rPr>
              <a:t>mas</a:t>
            </a:r>
            <a:r>
              <a:rPr lang="ru-RU" altLang="ru-RU" sz="2000">
                <a:ea typeface="Times-Roman"/>
                <a:cs typeface="Times-Roman"/>
              </a:rPr>
              <a:t>=</a:t>
            </a:r>
            <a:r>
              <a:rPr lang="en-US" altLang="ru-RU" sz="2000">
                <a:ea typeface="Times-Roman"/>
                <a:cs typeface="Times-Roman"/>
              </a:rPr>
              <a:t>new 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8</a:t>
            </a:r>
            <a:r>
              <a:rPr lang="ru-RU" altLang="ru-RU" sz="2000">
                <a:ea typeface="Times-Roman"/>
                <a:cs typeface="Times-Roman"/>
              </a:rPr>
              <a:t>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44B340B5-C531-466B-A152-52422EAA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Массивы в С</a:t>
            </a:r>
            <a:r>
              <a:rPr lang="en-US" altLang="ru-RU"/>
              <a:t>#</a:t>
            </a:r>
            <a:endParaRPr lang="ru-RU" altLang="ru-RU"/>
          </a:p>
        </p:txBody>
      </p:sp>
      <p:sp>
        <p:nvSpPr>
          <p:cNvPr id="16387" name="Содержимое 2">
            <a:extLst>
              <a:ext uri="{FF2B5EF4-FFF2-40B4-BE49-F238E27FC236}">
                <a16:creationId xmlns:a16="http://schemas.microsoft.com/office/drawing/2014/main" id="{1FBD6985-6C31-4629-9D9B-F459FB1E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r>
              <a:rPr lang="ru-RU" altLang="ru-RU" sz="2400"/>
              <a:t>Все массивы в С# имеют общий базовый класс Array, определенный в пространстве имен System.</a:t>
            </a:r>
          </a:p>
          <a:p>
            <a:endParaRPr lang="ru-RU" altLang="ru-RU"/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3BB65F01-92A7-4CB4-9104-CF197B94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8159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538FAE52-04EC-478D-B17B-7D3B7044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Связный список</a:t>
            </a:r>
          </a:p>
        </p:txBody>
      </p:sp>
      <p:sp>
        <p:nvSpPr>
          <p:cNvPr id="17411" name="Содержимое 2">
            <a:extLst>
              <a:ext uri="{FF2B5EF4-FFF2-40B4-BE49-F238E27FC236}">
                <a16:creationId xmlns:a16="http://schemas.microsoft.com/office/drawing/2014/main" id="{D24D8752-4BDF-4FE3-8E75-090B8001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2620963"/>
          </a:xfrm>
        </p:spPr>
        <p:txBody>
          <a:bodyPr/>
          <a:lstStyle/>
          <a:p>
            <a:r>
              <a:rPr lang="ru-RU" altLang="ru-RU" sz="2000"/>
              <a:t>Связный список - это структура данных состоящая из узлов, каждый из которых содержит собственные данные и одну или две ссылки на следующие и/или предыдущие узлы списка. </a:t>
            </a:r>
          </a:p>
          <a:p>
            <a:r>
              <a:rPr lang="ru-RU" altLang="ru-RU" sz="2000"/>
              <a:t>Расположение элементов списков в памяти компьютера не совпадает с расположением элементов в списке. </a:t>
            </a:r>
          </a:p>
          <a:p>
            <a:r>
              <a:rPr lang="ru-RU" altLang="ru-RU" sz="2000"/>
              <a:t>Операции добавления и удаления элементов из списка не требуют перераспределения памяти под всю структуру данных.</a:t>
            </a:r>
          </a:p>
          <a:p>
            <a:pPr eaLnBrk="1" hangingPunct="1"/>
            <a:endParaRPr lang="ru-RU" altLang="ru-RU"/>
          </a:p>
        </p:txBody>
      </p:sp>
      <p:grpSp>
        <p:nvGrpSpPr>
          <p:cNvPr id="17412" name="Группа 8">
            <a:extLst>
              <a:ext uri="{FF2B5EF4-FFF2-40B4-BE49-F238E27FC236}">
                <a16:creationId xmlns:a16="http://schemas.microsoft.com/office/drawing/2014/main" id="{644ABD77-EB7E-4646-998D-E8768BDCC00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508500"/>
            <a:ext cx="1441450" cy="504825"/>
            <a:chOff x="827584" y="4509120"/>
            <a:chExt cx="1440160" cy="50405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F0192A06-CB3E-4C4B-8862-1A3E5FBA7BAA}"/>
                </a:ext>
              </a:extLst>
            </p:cNvPr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1AAA22F5-BAD5-4626-BF02-C519020303A2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1547664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3" name="Группа 9">
            <a:extLst>
              <a:ext uri="{FF2B5EF4-FFF2-40B4-BE49-F238E27FC236}">
                <a16:creationId xmlns:a16="http://schemas.microsoft.com/office/drawing/2014/main" id="{BD9BD141-65C6-4056-B354-CC7CB6B4F6A5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508500"/>
            <a:ext cx="1439863" cy="504825"/>
            <a:chOff x="827584" y="4509120"/>
            <a:chExt cx="1440160" cy="50405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A754B79-44CC-48C2-8728-EED154A6F778}"/>
                </a:ext>
              </a:extLst>
            </p:cNvPr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82935EB-7BF3-4272-A9FF-EFD9141886DC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548458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4" name="Группа 12">
            <a:extLst>
              <a:ext uri="{FF2B5EF4-FFF2-40B4-BE49-F238E27FC236}">
                <a16:creationId xmlns:a16="http://schemas.microsoft.com/office/drawing/2014/main" id="{BE8D8F0F-97C0-4734-85EE-58534A86B6CE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437063"/>
            <a:ext cx="1439863" cy="504825"/>
            <a:chOff x="827584" y="4509120"/>
            <a:chExt cx="1440160" cy="504056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C4BA213-5D2D-454F-B448-F378E83D5E94}"/>
                </a:ext>
              </a:extLst>
            </p:cNvPr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CDA7EE-C0A4-4F43-ADF7-14DBC3A359F4}"/>
                </a:ext>
              </a:extLst>
            </p:cNvPr>
            <p:cNvCxnSpPr>
              <a:endCxn id="14" idx="2"/>
            </p:cNvCxnSpPr>
            <p:nvPr/>
          </p:nvCxnSpPr>
          <p:spPr>
            <a:xfrm>
              <a:off x="1548458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F657BC8-15DD-41FA-8083-2A2C3AD638A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268538" y="4760913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54902F3-9D9E-494E-9291-AF17279A2631}"/>
              </a:ext>
            </a:extLst>
          </p:cNvPr>
          <p:cNvCxnSpPr/>
          <p:nvPr/>
        </p:nvCxnSpPr>
        <p:spPr>
          <a:xfrm>
            <a:off x="4932363" y="4724400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CE3447-E395-4414-9382-7BFD9D49D7B9}"/>
              </a:ext>
            </a:extLst>
          </p:cNvPr>
          <p:cNvCxnSpPr/>
          <p:nvPr/>
        </p:nvCxnSpPr>
        <p:spPr>
          <a:xfrm rot="10800000">
            <a:off x="2268538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F91A7C2-1BDA-4DFB-B380-BB30C5FAE349}"/>
              </a:ext>
            </a:extLst>
          </p:cNvPr>
          <p:cNvCxnSpPr/>
          <p:nvPr/>
        </p:nvCxnSpPr>
        <p:spPr>
          <a:xfrm rot="10800000">
            <a:off x="4932363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2A04256-C6D7-4FA0-A4FA-74E2220DA26C}"/>
              </a:ext>
            </a:extLst>
          </p:cNvPr>
          <p:cNvCxnSpPr/>
          <p:nvPr/>
        </p:nvCxnSpPr>
        <p:spPr>
          <a:xfrm>
            <a:off x="1042988" y="5013325"/>
            <a:ext cx="0" cy="1008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9224DE1-32DC-463C-96C1-0C8A25A2BEF2}"/>
              </a:ext>
            </a:extLst>
          </p:cNvPr>
          <p:cNvCxnSpPr/>
          <p:nvPr/>
        </p:nvCxnSpPr>
        <p:spPr>
          <a:xfrm flipH="1">
            <a:off x="1331913" y="5732463"/>
            <a:ext cx="5761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1DF24AC-2737-415E-BCF0-5E661D363F6B}"/>
              </a:ext>
            </a:extLst>
          </p:cNvPr>
          <p:cNvCxnSpPr/>
          <p:nvPr/>
        </p:nvCxnSpPr>
        <p:spPr>
          <a:xfrm flipV="1">
            <a:off x="1331913" y="5013325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F51D6F8-297E-423C-BCAD-31681A6776DF}"/>
              </a:ext>
            </a:extLst>
          </p:cNvPr>
          <p:cNvCxnSpPr/>
          <p:nvPr/>
        </p:nvCxnSpPr>
        <p:spPr>
          <a:xfrm flipH="1">
            <a:off x="1042988" y="6021388"/>
            <a:ext cx="633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FC364EB-1093-4D35-90FD-FF43E4BE63CD}"/>
              </a:ext>
            </a:extLst>
          </p:cNvPr>
          <p:cNvCxnSpPr/>
          <p:nvPr/>
        </p:nvCxnSpPr>
        <p:spPr>
          <a:xfrm>
            <a:off x="7092950" y="4941888"/>
            <a:ext cx="0" cy="79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7D0F3BC-FB3A-4E24-94E1-325E1C670A9A}"/>
              </a:ext>
            </a:extLst>
          </p:cNvPr>
          <p:cNvCxnSpPr/>
          <p:nvPr/>
        </p:nvCxnSpPr>
        <p:spPr>
          <a:xfrm flipV="1">
            <a:off x="7380288" y="4941888"/>
            <a:ext cx="0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26">
            <a:extLst>
              <a:ext uri="{FF2B5EF4-FFF2-40B4-BE49-F238E27FC236}">
                <a16:creationId xmlns:a16="http://schemas.microsoft.com/office/drawing/2014/main" id="{B6AFE3A8-260F-4A69-9DF8-27F1C1DE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81750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Пример 14_1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A031A3FB-0B12-49AC-B996-BB6FB8119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class Point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int</a:t>
            </a:r>
            <a:r>
              <a:rPr lang="en-US" sz="1800" dirty="0"/>
              <a:t> data;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Point next;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Point()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data=0; next=null;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public Point(</a:t>
            </a:r>
            <a:r>
              <a:rPr lang="en-US" sz="1800" dirty="0" err="1"/>
              <a:t>int</a:t>
            </a:r>
            <a:r>
              <a:rPr lang="en-US" sz="1800" dirty="0"/>
              <a:t> d)</a:t>
            </a:r>
            <a:r>
              <a:rPr lang="ru-RU" sz="1800" dirty="0"/>
              <a:t> 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ru-RU" sz="1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data=</a:t>
            </a:r>
            <a:r>
              <a:rPr lang="en-US" sz="1800" dirty="0" err="1"/>
              <a:t>d;next</a:t>
            </a:r>
            <a:r>
              <a:rPr lang="en-US" sz="1800" dirty="0"/>
              <a:t>=null;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override 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  <a:r>
              <a:rPr lang="ru-RU" sz="1800" dirty="0"/>
              <a:t> 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ru-RU" sz="1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return data+" ";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}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}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18435" name="Объект 8">
            <a:extLst>
              <a:ext uri="{FF2B5EF4-FFF2-40B4-BE49-F238E27FC236}">
                <a16:creationId xmlns:a16="http://schemas.microsoft.com/office/drawing/2014/main" id="{FF23C674-A475-4F48-9959-87190DFD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static Point MakePoint(int d)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Point p = new Point(d);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p;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static Point MakeList(int size) </a:t>
            </a:r>
            <a:r>
              <a:rPr lang="ru-RU" altLang="ru-RU" sz="1800"/>
              <a:t>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 (size &lt;= 0) return null;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Random rnd = new Random();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info = rnd.Next(0, 11);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Point beg = MakePoint(info);</a:t>
            </a:r>
          </a:p>
          <a:p>
            <a:pPr marL="0" indent="0">
              <a:buFontTx/>
              <a:buNone/>
            </a:pPr>
            <a:r>
              <a:rPr lang="nn-NO" altLang="ru-RU" sz="1800"/>
              <a:t>            for (int i = 1; i &lt; size; i++)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info = rnd.Next(0, 11);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Point p = MakePoint(info);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p.next = beg;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beg = p;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beg;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C85FB946-55A2-4947-BDF9-AA32AF5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Бинарное дерево </a:t>
            </a:r>
          </a:p>
        </p:txBody>
      </p:sp>
      <p:sp>
        <p:nvSpPr>
          <p:cNvPr id="19459" name="Содержимое 2">
            <a:extLst>
              <a:ext uri="{FF2B5EF4-FFF2-40B4-BE49-F238E27FC236}">
                <a16:creationId xmlns:a16="http://schemas.microsoft.com/office/drawing/2014/main" id="{0EFFBCFB-79D0-4A76-8D4F-D6251B0E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1612900"/>
          </a:xfrm>
        </p:spPr>
        <p:txBody>
          <a:bodyPr/>
          <a:lstStyle/>
          <a:p>
            <a:pPr eaLnBrk="1" hangingPunct="1"/>
            <a:r>
              <a:rPr lang="ru-RU" altLang="ru-RU" sz="2400" b="1"/>
              <a:t>Бинарное дерево</a:t>
            </a:r>
            <a:r>
              <a:rPr lang="ru-RU" altLang="ru-RU" sz="2400"/>
              <a:t> ­ это динамическая структура данных, состоящая из узлов, каждый из которых содержит помимо данных не более двух ссылок на различные бинарные поддеревья.</a:t>
            </a:r>
          </a:p>
        </p:txBody>
      </p:sp>
      <p:grpSp>
        <p:nvGrpSpPr>
          <p:cNvPr id="19460" name="Группа 7">
            <a:extLst>
              <a:ext uri="{FF2B5EF4-FFF2-40B4-BE49-F238E27FC236}">
                <a16:creationId xmlns:a16="http://schemas.microsoft.com/office/drawing/2014/main" id="{D00B5B7D-36F1-4812-A9CD-FF4767FD8AD3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068638"/>
            <a:ext cx="2160588" cy="504825"/>
            <a:chOff x="827584" y="4509120"/>
            <a:chExt cx="2160240" cy="504056"/>
          </a:xfrm>
        </p:grpSpPr>
        <p:grpSp>
          <p:nvGrpSpPr>
            <p:cNvPr id="19494" name="Группа 3">
              <a:extLst>
                <a:ext uri="{FF2B5EF4-FFF2-40B4-BE49-F238E27FC236}">
                  <a16:creationId xmlns:a16="http://schemas.microsoft.com/office/drawing/2014/main" id="{765D280E-DBDD-4860-AFA0-A04DC932C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9A4ED617-CE4D-4897-AC6B-F3A2E29D6FD8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3963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2D48C1B2-39ED-4F86-A465-49F87950E90B}"/>
                  </a:ext>
                </a:extLst>
              </p:cNvPr>
              <p:cNvCxnSpPr>
                <a:endCxn id="5" idx="2"/>
              </p:cNvCxnSpPr>
              <p:nvPr/>
            </p:nvCxnSpPr>
            <p:spPr>
              <a:xfrm>
                <a:off x="154819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FFA9188-0D95-4193-ADE6-07BED3F252C9}"/>
                </a:ext>
              </a:extLst>
            </p:cNvPr>
            <p:cNvSpPr/>
            <p:nvPr/>
          </p:nvSpPr>
          <p:spPr>
            <a:xfrm>
              <a:off x="2267215" y="4509120"/>
              <a:ext cx="72060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1" name="Группа 8">
            <a:extLst>
              <a:ext uri="{FF2B5EF4-FFF2-40B4-BE49-F238E27FC236}">
                <a16:creationId xmlns:a16="http://schemas.microsoft.com/office/drawing/2014/main" id="{8094B06F-6CFD-45F8-B231-992D73EADDB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76700"/>
            <a:ext cx="2159000" cy="504825"/>
            <a:chOff x="827584" y="4509120"/>
            <a:chExt cx="2160240" cy="504056"/>
          </a:xfrm>
        </p:grpSpPr>
        <p:grpSp>
          <p:nvGrpSpPr>
            <p:cNvPr id="19490" name="Группа 9">
              <a:extLst>
                <a:ext uri="{FF2B5EF4-FFF2-40B4-BE49-F238E27FC236}">
                  <a16:creationId xmlns:a16="http://schemas.microsoft.com/office/drawing/2014/main" id="{A5A393B3-96A1-46EE-9FB1-89A99EF37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525DD00-8963-4A28-B4F3-2BF6EA21A83C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AC55C4EA-C76B-4BA1-892D-6EFB217AF494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C54E961-AC21-41F7-8C4D-E08FBE318C31}"/>
                </a:ext>
              </a:extLst>
            </p:cNvPr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2" name="Группа 13">
            <a:extLst>
              <a:ext uri="{FF2B5EF4-FFF2-40B4-BE49-F238E27FC236}">
                <a16:creationId xmlns:a16="http://schemas.microsoft.com/office/drawing/2014/main" id="{2E2DA236-DBBA-4BEA-ABCC-0225368AECF2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076700"/>
            <a:ext cx="2159000" cy="504825"/>
            <a:chOff x="827584" y="4509120"/>
            <a:chExt cx="2160240" cy="504056"/>
          </a:xfrm>
        </p:grpSpPr>
        <p:grpSp>
          <p:nvGrpSpPr>
            <p:cNvPr id="19486" name="Группа 14">
              <a:extLst>
                <a:ext uri="{FF2B5EF4-FFF2-40B4-BE49-F238E27FC236}">
                  <a16:creationId xmlns:a16="http://schemas.microsoft.com/office/drawing/2014/main" id="{6CC30ADF-3FE8-4674-88C6-DC1E31AB0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409FE86-5D38-443D-BD4A-6347C202E41F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9A4999CF-E1AA-4049-90C5-F80DDFA39BE3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680645A-705D-4C68-AF7F-A4D1D3BE4429}"/>
                </a:ext>
              </a:extLst>
            </p:cNvPr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3" name="Группа 18">
            <a:extLst>
              <a:ext uri="{FF2B5EF4-FFF2-40B4-BE49-F238E27FC236}">
                <a16:creationId xmlns:a16="http://schemas.microsoft.com/office/drawing/2014/main" id="{78160B61-FC5A-411B-BBB8-F2E6ACE6F084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5157788"/>
            <a:ext cx="2159000" cy="503237"/>
            <a:chOff x="827584" y="4509120"/>
            <a:chExt cx="2160240" cy="504056"/>
          </a:xfrm>
        </p:grpSpPr>
        <p:grpSp>
          <p:nvGrpSpPr>
            <p:cNvPr id="19482" name="Группа 19">
              <a:extLst>
                <a:ext uri="{FF2B5EF4-FFF2-40B4-BE49-F238E27FC236}">
                  <a16:creationId xmlns:a16="http://schemas.microsoft.com/office/drawing/2014/main" id="{127FA0CF-EB12-4628-8786-BB096B0D9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B45B6CA-90CA-4BFC-A21A-C25D8B808C41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8D89862E-65E9-4E68-9A1C-E6D70E951CBE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FE52602-D697-4A03-A425-4B22033605CB}"/>
                </a:ext>
              </a:extLst>
            </p:cNvPr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4" name="Группа 23">
            <a:extLst>
              <a:ext uri="{FF2B5EF4-FFF2-40B4-BE49-F238E27FC236}">
                <a16:creationId xmlns:a16="http://schemas.microsoft.com/office/drawing/2014/main" id="{76AD939F-BCA1-42FF-85CD-65BD47D08002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5157788"/>
            <a:ext cx="2159000" cy="503237"/>
            <a:chOff x="827584" y="4509120"/>
            <a:chExt cx="2160240" cy="504056"/>
          </a:xfrm>
        </p:grpSpPr>
        <p:grpSp>
          <p:nvGrpSpPr>
            <p:cNvPr id="19478" name="Группа 24">
              <a:extLst>
                <a:ext uri="{FF2B5EF4-FFF2-40B4-BE49-F238E27FC236}">
                  <a16:creationId xmlns:a16="http://schemas.microsoft.com/office/drawing/2014/main" id="{333B9516-0E71-44E4-9217-15D0D0438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BD2735C4-2339-403E-B5AD-5F0345E95703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809FE7C1-858D-409F-9B60-44671FAE3FEA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23553443-BE76-4833-9529-34B43450246F}"/>
                </a:ext>
              </a:extLst>
            </p:cNvPr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D5973C8-22C7-4BD2-AAAA-ABFA741698B8}"/>
              </a:ext>
            </a:extLst>
          </p:cNvPr>
          <p:cNvCxnSpPr/>
          <p:nvPr/>
        </p:nvCxnSpPr>
        <p:spPr>
          <a:xfrm flipH="1">
            <a:off x="2339975" y="3573463"/>
            <a:ext cx="936625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3E78226-3ACB-485D-BB14-FB0CFBA34DC9}"/>
              </a:ext>
            </a:extLst>
          </p:cNvPr>
          <p:cNvCxnSpPr/>
          <p:nvPr/>
        </p:nvCxnSpPr>
        <p:spPr>
          <a:xfrm flipH="1">
            <a:off x="4716463" y="4581525"/>
            <a:ext cx="1008062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544DE0A-9F58-4490-BD56-FC6D56BC1A02}"/>
              </a:ext>
            </a:extLst>
          </p:cNvPr>
          <p:cNvCxnSpPr>
            <a:stCxn id="7" idx="2"/>
          </p:cNvCxnSpPr>
          <p:nvPr/>
        </p:nvCxnSpPr>
        <p:spPr>
          <a:xfrm>
            <a:off x="4787900" y="3573463"/>
            <a:ext cx="1079500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A6012D0-1DAE-4E43-A0BA-290C7A839AF5}"/>
              </a:ext>
            </a:extLst>
          </p:cNvPr>
          <p:cNvCxnSpPr/>
          <p:nvPr/>
        </p:nvCxnSpPr>
        <p:spPr>
          <a:xfrm>
            <a:off x="6948488" y="4581525"/>
            <a:ext cx="936625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41">
            <a:extLst>
              <a:ext uri="{FF2B5EF4-FFF2-40B4-BE49-F238E27FC236}">
                <a16:creationId xmlns:a16="http://schemas.microsoft.com/office/drawing/2014/main" id="{4A19C498-CC57-4BB8-AAD6-D82ABB877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4166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корень</a:t>
            </a:r>
          </a:p>
        </p:txBody>
      </p:sp>
      <p:sp>
        <p:nvSpPr>
          <p:cNvPr id="19470" name="TextBox 42">
            <a:extLst>
              <a:ext uri="{FF2B5EF4-FFF2-40B4-BE49-F238E27FC236}">
                <a16:creationId xmlns:a16="http://schemas.microsoft.com/office/drawing/2014/main" id="{52422F74-4E53-4CF5-9C2F-ADA492C9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1" name="TextBox 43">
            <a:extLst>
              <a:ext uri="{FF2B5EF4-FFF2-40B4-BE49-F238E27FC236}">
                <a16:creationId xmlns:a16="http://schemas.microsoft.com/office/drawing/2014/main" id="{2E51C38B-889E-4DA8-86C5-A8C94F1C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2" name="TextBox 44">
            <a:extLst>
              <a:ext uri="{FF2B5EF4-FFF2-40B4-BE49-F238E27FC236}">
                <a16:creationId xmlns:a16="http://schemas.microsoft.com/office/drawing/2014/main" id="{3C870FCA-6696-486A-B90F-27A029467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3" name="TextBox 45">
            <a:extLst>
              <a:ext uri="{FF2B5EF4-FFF2-40B4-BE49-F238E27FC236}">
                <a16:creationId xmlns:a16="http://schemas.microsoft.com/office/drawing/2014/main" id="{48037ECD-A0C6-44AF-A743-98D1E0015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141663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5</a:t>
            </a:r>
          </a:p>
        </p:txBody>
      </p:sp>
      <p:sp>
        <p:nvSpPr>
          <p:cNvPr id="19474" name="TextBox 46">
            <a:extLst>
              <a:ext uri="{FF2B5EF4-FFF2-40B4-BE49-F238E27FC236}">
                <a16:creationId xmlns:a16="http://schemas.microsoft.com/office/drawing/2014/main" id="{BB60DA36-20B7-41B5-8201-922D315C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1497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</a:t>
            </a:r>
          </a:p>
        </p:txBody>
      </p:sp>
      <p:sp>
        <p:nvSpPr>
          <p:cNvPr id="19475" name="TextBox 47">
            <a:extLst>
              <a:ext uri="{FF2B5EF4-FFF2-40B4-BE49-F238E27FC236}">
                <a16:creationId xmlns:a16="http://schemas.microsoft.com/office/drawing/2014/main" id="{544B82F7-E7D8-43A4-BEE2-A4871876B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14972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9</a:t>
            </a:r>
          </a:p>
        </p:txBody>
      </p:sp>
      <p:sp>
        <p:nvSpPr>
          <p:cNvPr id="19476" name="TextBox 48">
            <a:extLst>
              <a:ext uri="{FF2B5EF4-FFF2-40B4-BE49-F238E27FC236}">
                <a16:creationId xmlns:a16="http://schemas.microsoft.com/office/drawing/2014/main" id="{B562F67D-18F8-4AB1-87B2-F097B517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6</a:t>
            </a:r>
          </a:p>
        </p:txBody>
      </p:sp>
      <p:sp>
        <p:nvSpPr>
          <p:cNvPr id="19477" name="TextBox 49">
            <a:extLst>
              <a:ext uri="{FF2B5EF4-FFF2-40B4-BE49-F238E27FC236}">
                <a16:creationId xmlns:a16="http://schemas.microsoft.com/office/drawing/2014/main" id="{9FD12856-B65B-4A7B-B461-A8CBFCE6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4">
            <a:extLst>
              <a:ext uri="{FF2B5EF4-FFF2-40B4-BE49-F238E27FC236}">
                <a16:creationId xmlns:a16="http://schemas.microsoft.com/office/drawing/2014/main" id="{DA383461-2E7B-4523-9388-1FC67DB00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404813"/>
            <a:ext cx="4038600" cy="572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class Point</a:t>
            </a:r>
          </a:p>
          <a:p>
            <a:pPr marL="0" indent="0">
              <a:buFontTx/>
              <a:buNone/>
            </a:pPr>
            <a:r>
              <a:rPr lang="ru-RU" altLang="ru-RU" sz="180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int data;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Point left, right;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Point()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data = 0;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left = null; right = null;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Point(int d)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data = d;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left = null; right = null;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override string ToString()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data + " ";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/>
              <a:t>    }</a:t>
            </a:r>
          </a:p>
        </p:txBody>
      </p:sp>
      <p:sp>
        <p:nvSpPr>
          <p:cNvPr id="20483" name="Объект 5">
            <a:extLst>
              <a:ext uri="{FF2B5EF4-FFF2-40B4-BE49-F238E27FC236}">
                <a16:creationId xmlns:a16="http://schemas.microsoft.com/office/drawing/2014/main" id="{913F34F7-E41C-4D10-A9C6-9EF93429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476250"/>
            <a:ext cx="4316413" cy="56499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static Point IdealTree(int size, Point p)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Point r;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nl, nr;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if(size==0)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     p=null;return p; 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nl=size/2;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nr=size-nl-1;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d = GetInfo();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 = new Point(d);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r.left=IdealTree(nl,r.left);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r.right=IdealTree(nr,r.right);</a:t>
            </a:r>
          </a:p>
          <a:p>
            <a:pPr marL="0" indent="0">
              <a:buFontTx/>
              <a:buNone/>
            </a:pPr>
            <a:r>
              <a:rPr lang="ru-RU" altLang="ru-RU" sz="1800"/>
              <a:t>    </a:t>
            </a:r>
            <a:r>
              <a:rPr lang="en-US" altLang="ru-RU" sz="1800"/>
              <a:t>        return r;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>
            <a:extLst>
              <a:ext uri="{FF2B5EF4-FFF2-40B4-BE49-F238E27FC236}">
                <a16:creationId xmlns:a16="http://schemas.microsoft.com/office/drawing/2014/main" id="{3DF7F29B-D94C-4E5E-8C0B-9B2272B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Коллекции</a:t>
            </a:r>
          </a:p>
        </p:txBody>
      </p:sp>
      <p:sp>
        <p:nvSpPr>
          <p:cNvPr id="3075" name="Содержимое 2">
            <a:extLst>
              <a:ext uri="{FF2B5EF4-FFF2-40B4-BE49-F238E27FC236}">
                <a16:creationId xmlns:a16="http://schemas.microsoft.com/office/drawing/2014/main" id="{BFA4BC44-0D6D-46DD-9297-DC45568A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b="1"/>
              <a:t>Коллекция </a:t>
            </a:r>
            <a:r>
              <a:rPr lang="ru-RU" altLang="ru-RU" sz="2800"/>
              <a:t>— программный объект, содержащий в себе набор значений одного или различных типов, и позволяющий обращаться к этим значениям.</a:t>
            </a:r>
          </a:p>
          <a:p>
            <a:r>
              <a:rPr lang="ru-RU" altLang="ru-RU" sz="2800"/>
              <a:t>Различают</a:t>
            </a:r>
            <a:r>
              <a:rPr lang="en-US" altLang="ru-RU" sz="2800"/>
              <a:t>:</a:t>
            </a:r>
          </a:p>
          <a:p>
            <a:pPr lvl="1"/>
            <a:r>
              <a:rPr lang="ru-RU" altLang="ru-RU" sz="2000"/>
              <a:t> </a:t>
            </a:r>
            <a:r>
              <a:rPr lang="ru-RU" altLang="ru-RU" sz="2000" b="1"/>
              <a:t>логическое</a:t>
            </a:r>
            <a:r>
              <a:rPr lang="en-US" altLang="ru-RU" sz="2000" b="1"/>
              <a:t> </a:t>
            </a:r>
            <a:r>
              <a:rPr lang="ru-RU" altLang="ru-RU" sz="2000" b="1"/>
              <a:t>представление данных </a:t>
            </a:r>
            <a:r>
              <a:rPr lang="ru-RU" altLang="ru-RU" sz="2000"/>
              <a:t>(абстрактный тип данных) </a:t>
            </a:r>
            <a:endParaRPr lang="en-US" altLang="ru-RU" sz="2000"/>
          </a:p>
          <a:p>
            <a:pPr lvl="1"/>
            <a:r>
              <a:rPr lang="ru-RU" altLang="ru-RU" sz="2000" b="1"/>
              <a:t>физическое</a:t>
            </a:r>
            <a:r>
              <a:rPr lang="en-US" altLang="ru-RU" sz="2000"/>
              <a:t> </a:t>
            </a:r>
            <a:r>
              <a:rPr lang="ru-RU" altLang="ru-RU" sz="2000" b="1"/>
              <a:t>представление данных </a:t>
            </a:r>
            <a:r>
              <a:rPr lang="ru-RU" altLang="ru-RU" sz="2000"/>
              <a:t>(структура данных</a:t>
            </a:r>
            <a:r>
              <a:rPr lang="ru-RU" altLang="ru-RU" sz="2000" b="1"/>
              <a:t>) .</a:t>
            </a:r>
          </a:p>
          <a:p>
            <a:endParaRPr lang="ru-RU" altLang="ru-RU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>
            <a:extLst>
              <a:ext uri="{FF2B5EF4-FFF2-40B4-BE49-F238E27FC236}">
                <a16:creationId xmlns:a16="http://schemas.microsoft.com/office/drawing/2014/main" id="{6D555D08-2446-4426-B2EB-961593C8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Хеш-таблица</a:t>
            </a:r>
          </a:p>
        </p:txBody>
      </p:sp>
      <p:sp>
        <p:nvSpPr>
          <p:cNvPr id="21507" name="Содержимое 2">
            <a:extLst>
              <a:ext uri="{FF2B5EF4-FFF2-40B4-BE49-F238E27FC236}">
                <a16:creationId xmlns:a16="http://schemas.microsoft.com/office/drawing/2014/main" id="{A30EF1A4-D883-4A1B-98F3-A6A3CB12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ru-RU" altLang="ru-RU" sz="2400"/>
              <a:t>Хеш-таблица – это структура данных представляющая собой комбинацию массива и списков. </a:t>
            </a:r>
          </a:p>
          <a:p>
            <a:endParaRPr lang="ru-RU" altLang="ru-RU" sz="2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D8AA6A-9468-4FF2-8C0C-13B3F130F472}"/>
              </a:ext>
            </a:extLst>
          </p:cNvPr>
          <p:cNvSpPr/>
          <p:nvPr/>
        </p:nvSpPr>
        <p:spPr>
          <a:xfrm>
            <a:off x="900113" y="2852738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6F70F7-2540-4E60-8C56-D5BD41D00947}"/>
              </a:ext>
            </a:extLst>
          </p:cNvPr>
          <p:cNvSpPr/>
          <p:nvPr/>
        </p:nvSpPr>
        <p:spPr>
          <a:xfrm>
            <a:off x="900113" y="3357563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1940B1-12B2-4469-BC79-DF3CF99B38C2}"/>
              </a:ext>
            </a:extLst>
          </p:cNvPr>
          <p:cNvSpPr/>
          <p:nvPr/>
        </p:nvSpPr>
        <p:spPr>
          <a:xfrm>
            <a:off x="900113" y="3860800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65BF25B-0A92-4D1B-83B3-94AAFE1B9481}"/>
              </a:ext>
            </a:extLst>
          </p:cNvPr>
          <p:cNvSpPr/>
          <p:nvPr/>
        </p:nvSpPr>
        <p:spPr>
          <a:xfrm>
            <a:off x="900113" y="4365625"/>
            <a:ext cx="503237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606BE2-7C99-4545-99AF-023B5A0756C8}"/>
              </a:ext>
            </a:extLst>
          </p:cNvPr>
          <p:cNvSpPr/>
          <p:nvPr/>
        </p:nvSpPr>
        <p:spPr>
          <a:xfrm>
            <a:off x="900113" y="4868863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C6F9BC-D6A2-4DCA-A4AF-113CC19B42B6}"/>
              </a:ext>
            </a:extLst>
          </p:cNvPr>
          <p:cNvSpPr/>
          <p:nvPr/>
        </p:nvSpPr>
        <p:spPr>
          <a:xfrm>
            <a:off x="900113" y="5373688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29B84A-799C-4E52-A54C-556BF47E0688}"/>
              </a:ext>
            </a:extLst>
          </p:cNvPr>
          <p:cNvSpPr/>
          <p:nvPr/>
        </p:nvSpPr>
        <p:spPr>
          <a:xfrm>
            <a:off x="2051050" y="2852738"/>
            <a:ext cx="504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009605-DAB7-4657-A74D-E01753A3C88E}"/>
              </a:ext>
            </a:extLst>
          </p:cNvPr>
          <p:cNvSpPr/>
          <p:nvPr/>
        </p:nvSpPr>
        <p:spPr>
          <a:xfrm>
            <a:off x="2555875" y="2852738"/>
            <a:ext cx="50323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21516" name="Группа 14">
            <a:extLst>
              <a:ext uri="{FF2B5EF4-FFF2-40B4-BE49-F238E27FC236}">
                <a16:creationId xmlns:a16="http://schemas.microsoft.com/office/drawing/2014/main" id="{73F94184-6541-445F-BA84-861440F19C17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860800"/>
            <a:ext cx="1008063" cy="504825"/>
            <a:chOff x="3707904" y="2852936"/>
            <a:chExt cx="1008112" cy="50405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50E6E2-3879-4D6B-A493-F338A48EB43E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8E27B99-69E5-40E4-9A95-9A70C05EB878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1517" name="Группа 17">
            <a:extLst>
              <a:ext uri="{FF2B5EF4-FFF2-40B4-BE49-F238E27FC236}">
                <a16:creationId xmlns:a16="http://schemas.microsoft.com/office/drawing/2014/main" id="{D1ED6491-002D-4FA3-A526-519B1611D9CA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3860800"/>
            <a:ext cx="1008063" cy="504825"/>
            <a:chOff x="3707904" y="2852936"/>
            <a:chExt cx="1008112" cy="50405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98E124B-2F6B-45BC-A757-DC0FD6AB378B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02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F7E7F40-5F8B-4526-B3D5-8FB58EBF2A67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1518" name="Группа 20">
            <a:extLst>
              <a:ext uri="{FF2B5EF4-FFF2-40B4-BE49-F238E27FC236}">
                <a16:creationId xmlns:a16="http://schemas.microsoft.com/office/drawing/2014/main" id="{4AD536EB-0615-4074-BE45-FD52A8742AEA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860800"/>
            <a:ext cx="1008063" cy="504825"/>
            <a:chOff x="3707904" y="2852936"/>
            <a:chExt cx="1008112" cy="504056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58FFACF-CAEF-4C46-A554-DC03F8FE1C58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61F56E4-19AC-4743-A7D7-D5FFA56FECF6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1519" name="Группа 27">
            <a:extLst>
              <a:ext uri="{FF2B5EF4-FFF2-40B4-BE49-F238E27FC236}">
                <a16:creationId xmlns:a16="http://schemas.microsoft.com/office/drawing/2014/main" id="{165D621D-B687-4135-AF4A-1B1892BE1756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724400"/>
            <a:ext cx="1008063" cy="504825"/>
            <a:chOff x="3707904" y="2852936"/>
            <a:chExt cx="1008112" cy="504056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F3ECADD-418D-4819-B38A-58907CE3B47A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EC1BF34-D506-4428-BD7A-9033F2FA2F4E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1520" name="Группа 30">
            <a:extLst>
              <a:ext uri="{FF2B5EF4-FFF2-40B4-BE49-F238E27FC236}">
                <a16:creationId xmlns:a16="http://schemas.microsoft.com/office/drawing/2014/main" id="{BDAD75B6-FFB1-479C-A164-FAB808978012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5445125"/>
            <a:ext cx="1008063" cy="504825"/>
            <a:chOff x="3707904" y="2852936"/>
            <a:chExt cx="1008112" cy="504056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CDD915FF-F617-40C4-A8B9-30BCE5885B5F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C24CC6F-FFAC-47E5-BF20-B96222419E75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1521" name="Группа 33">
            <a:extLst>
              <a:ext uri="{FF2B5EF4-FFF2-40B4-BE49-F238E27FC236}">
                <a16:creationId xmlns:a16="http://schemas.microsoft.com/office/drawing/2014/main" id="{3E5CD422-6655-43A3-9AAC-A3CB8D6AB8AC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5445125"/>
            <a:ext cx="1008063" cy="504825"/>
            <a:chOff x="3707904" y="2852936"/>
            <a:chExt cx="1008112" cy="504056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00284BF7-4CAF-4441-8784-BC2DAA75DA52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05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FEC60459-3B92-4CC3-A48F-AD669CC9350E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047856-EF59-4B80-B271-C57F3ACC5EF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403350" y="310515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ED9B7EA-48D1-46CC-878C-49872AC00E5F}"/>
              </a:ext>
            </a:extLst>
          </p:cNvPr>
          <p:cNvCxnSpPr/>
          <p:nvPr/>
        </p:nvCxnSpPr>
        <p:spPr>
          <a:xfrm>
            <a:off x="1403350" y="407670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1304397-8AAF-441D-B502-3C424FB52DD6}"/>
              </a:ext>
            </a:extLst>
          </p:cNvPr>
          <p:cNvCxnSpPr/>
          <p:nvPr/>
        </p:nvCxnSpPr>
        <p:spPr>
          <a:xfrm>
            <a:off x="1403350" y="5084763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56082D2-03D5-4863-840B-E1DE4951C772}"/>
              </a:ext>
            </a:extLst>
          </p:cNvPr>
          <p:cNvCxnSpPr/>
          <p:nvPr/>
        </p:nvCxnSpPr>
        <p:spPr>
          <a:xfrm>
            <a:off x="1403350" y="5661025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3D5A162-6D0A-43C1-9D86-4D85501191B9}"/>
              </a:ext>
            </a:extLst>
          </p:cNvPr>
          <p:cNvCxnSpPr/>
          <p:nvPr/>
        </p:nvCxnSpPr>
        <p:spPr>
          <a:xfrm>
            <a:off x="3059113" y="5732463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D2F7233-8771-4BAA-AA1C-6A45228B8337}"/>
              </a:ext>
            </a:extLst>
          </p:cNvPr>
          <p:cNvCxnSpPr/>
          <p:nvPr/>
        </p:nvCxnSpPr>
        <p:spPr>
          <a:xfrm>
            <a:off x="3059113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71D68A4-E1D2-479F-861C-CD211C74305E}"/>
              </a:ext>
            </a:extLst>
          </p:cNvPr>
          <p:cNvCxnSpPr/>
          <p:nvPr/>
        </p:nvCxnSpPr>
        <p:spPr>
          <a:xfrm>
            <a:off x="4643438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5">
            <a:extLst>
              <a:ext uri="{FF2B5EF4-FFF2-40B4-BE49-F238E27FC236}">
                <a16:creationId xmlns:a16="http://schemas.microsoft.com/office/drawing/2014/main" id="{49BCDB6F-0AD0-4206-B900-F1A16648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81750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Пример 14_2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752E81F8-1613-4B7D-A217-6377B469C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 class </a:t>
            </a:r>
            <a:r>
              <a:rPr lang="en-US" sz="1800" b="1" dirty="0" err="1"/>
              <a:t>LPoint</a:t>
            </a:r>
            <a:endParaRPr lang="en-US" sz="1800" b="1" dirty="0"/>
          </a:p>
          <a:p>
            <a:pPr marL="0" indent="0">
              <a:buFontTx/>
              <a:buNone/>
              <a:defRPr/>
            </a:pPr>
            <a:r>
              <a:rPr lang="ru-RU" sz="1800" dirty="0"/>
              <a:t>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int</a:t>
            </a:r>
            <a:r>
              <a:rPr lang="en-US" sz="1800" dirty="0"/>
              <a:t> key;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string value;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LPoint</a:t>
            </a:r>
            <a:r>
              <a:rPr lang="en-US" sz="1800" dirty="0"/>
              <a:t> next;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static Random </a:t>
            </a:r>
            <a:r>
              <a:rPr lang="en-US" sz="1800" dirty="0" err="1"/>
              <a:t>rnd</a:t>
            </a:r>
            <a:r>
              <a:rPr lang="en-US" sz="1800" dirty="0"/>
              <a:t> = new Random();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</a:t>
            </a:r>
            <a:r>
              <a:rPr lang="en-US" sz="1800" dirty="0"/>
              <a:t>public </a:t>
            </a:r>
            <a:r>
              <a:rPr lang="en-US" sz="1800" dirty="0" err="1"/>
              <a:t>LPoint</a:t>
            </a:r>
            <a:r>
              <a:rPr lang="en-US" sz="1800" dirty="0"/>
              <a:t>(string s)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value = s;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key = </a:t>
            </a:r>
            <a:r>
              <a:rPr lang="en-US" sz="1800" dirty="0" err="1"/>
              <a:t>GetHashCode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next = null;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public override 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return key + ":" + </a:t>
            </a:r>
            <a:r>
              <a:rPr lang="en-US" sz="1800" dirty="0" err="1"/>
              <a:t>value.ToString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}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2531" name="Объект 5">
            <a:extLst>
              <a:ext uri="{FF2B5EF4-FFF2-40B4-BE49-F238E27FC236}">
                <a16:creationId xmlns:a16="http://schemas.microsoft.com/office/drawing/2014/main" id="{6EAC1AF5-6127-4FC1-A7BA-5116D2F77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public override int GetHashCode()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code = 0;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foreach (char c in value)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code += (int)c;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code;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/>
              <a:t> 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4">
            <a:extLst>
              <a:ext uri="{FF2B5EF4-FFF2-40B4-BE49-F238E27FC236}">
                <a16:creationId xmlns:a16="http://schemas.microsoft.com/office/drawing/2014/main" id="{0174C5C0-D8B7-4AAB-948A-9BCC3FF25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class </a:t>
            </a:r>
            <a:r>
              <a:rPr lang="en-US" altLang="ru-RU" sz="1800" b="1"/>
              <a:t>HTable</a:t>
            </a:r>
          </a:p>
          <a:p>
            <a:pPr marL="0" indent="0">
              <a:buFontTx/>
              <a:buNone/>
            </a:pPr>
            <a:r>
              <a:rPr lang="ru-RU" altLang="ru-RU" sz="180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LPoint[] table;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int Size;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HTable(int size=10)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Size = size;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table = new LPoint[Size];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public bool </a:t>
            </a:r>
            <a:r>
              <a:rPr lang="en-US" altLang="ru-RU" sz="1800" b="1"/>
              <a:t>Add</a:t>
            </a:r>
            <a:r>
              <a:rPr lang="en-US" altLang="ru-RU" sz="1800"/>
              <a:t> (string s)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LPoint point = new LPoint(s);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 (s == null) return false;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index = Math.Abs(point.GetHashCode()) % Size;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 (table[index] == null) table[index] = point;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</a:t>
            </a:r>
            <a:endParaRPr lang="ru-RU" altLang="ru-RU"/>
          </a:p>
        </p:txBody>
      </p:sp>
      <p:sp>
        <p:nvSpPr>
          <p:cNvPr id="23555" name="Объект 5">
            <a:extLst>
              <a:ext uri="{FF2B5EF4-FFF2-40B4-BE49-F238E27FC236}">
                <a16:creationId xmlns:a16="http://schemas.microsoft.com/office/drawing/2014/main" id="{C838C213-ECD2-48B7-8C5A-4DF2F6811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4663" y="333375"/>
            <a:ext cx="467995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else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LPoint cur = table[index];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return false</a:t>
            </a:r>
            <a:r>
              <a:rPr lang="en-US" altLang="ru-RU" sz="1800"/>
              <a:t>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while (cur.next != null)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        return false;</a:t>
            </a: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                    cur = cur.next;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cur.next = point;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ъект 4">
            <a:extLst>
              <a:ext uri="{FF2B5EF4-FFF2-40B4-BE49-F238E27FC236}">
                <a16:creationId xmlns:a16="http://schemas.microsoft.com/office/drawing/2014/main" id="{171D803F-D974-4D08-9D10-E4A1D7FDA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public void </a:t>
            </a:r>
            <a:r>
              <a:rPr lang="en-US" altLang="ru-RU" sz="1800" b="1"/>
              <a:t>Print()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 (table == null) { Console.WriteLine("</a:t>
            </a:r>
            <a:r>
              <a:rPr lang="ru-RU" altLang="ru-RU" sz="1800"/>
              <a:t>Таблица пустая!"); </a:t>
            </a:r>
            <a:r>
              <a:rPr lang="en-US" altLang="ru-RU" sz="1800"/>
              <a:t>return; }</a:t>
            </a:r>
          </a:p>
          <a:p>
            <a:pPr marL="0" indent="0">
              <a:buFontTx/>
              <a:buNone/>
            </a:pPr>
            <a:r>
              <a:rPr lang="nn-NO" altLang="ru-RU" sz="1800"/>
              <a:t>            for (int i = 0; i &lt; Size; i++)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(table[i] == null) Console.WriteLine(i + " : ");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else</a:t>
            </a:r>
            <a:r>
              <a:rPr lang="ru-RU" altLang="ru-RU" sz="1800"/>
              <a:t>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Console.Write(i + " : ");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LPoint p = table[i];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while (p != null)</a:t>
            </a:r>
            <a:r>
              <a:rPr lang="ru-RU" altLang="ru-RU" sz="1800"/>
              <a:t> {</a:t>
            </a:r>
            <a:r>
              <a:rPr lang="en-US" altLang="ru-RU" sz="1800"/>
              <a:t>                   Console.Write(p.ToString() + "\t");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    p = p.next;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Console.WriteLine();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}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            </a:t>
            </a:r>
            <a:endParaRPr lang="ru-RU" altLang="ru-RU"/>
          </a:p>
        </p:txBody>
      </p:sp>
      <p:sp>
        <p:nvSpPr>
          <p:cNvPr id="24579" name="Объект 5">
            <a:extLst>
              <a:ext uri="{FF2B5EF4-FFF2-40B4-BE49-F238E27FC236}">
                <a16:creationId xmlns:a16="http://schemas.microsoft.com/office/drawing/2014/main" id="{7F5B38F0-692A-427C-98EC-1B1A42A5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4663" y="333375"/>
            <a:ext cx="467995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else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LPoint cur = table[index];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return false</a:t>
            </a:r>
            <a:r>
              <a:rPr lang="en-US" altLang="ru-RU" sz="1800"/>
              <a:t>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while (cur.next != null)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        return false;</a:t>
            </a: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                    cur = cur.next;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cur.next = point;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ъект 4">
            <a:extLst>
              <a:ext uri="{FF2B5EF4-FFF2-40B4-BE49-F238E27FC236}">
                <a16:creationId xmlns:a16="http://schemas.microsoft.com/office/drawing/2014/main" id="{DFC6C45B-F073-4835-8FB6-9AD7EF4DE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public bool </a:t>
            </a:r>
            <a:r>
              <a:rPr lang="en-US" altLang="ru-RU" sz="1800" b="1"/>
              <a:t>FindPoin</a:t>
            </a:r>
            <a:r>
              <a:rPr lang="en-US" altLang="ru-RU" sz="1800"/>
              <a:t>t(string str)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LPoint lp = new LPoint(str);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code = Math.Abs(lp.GetHashCode()) % Size;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 (String.Compare (table[code].value, str) == 0) return true;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lp = table[code];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while (lp != null)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(string.Compare (lp.value, str) == 0)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return true;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 = lp.next;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false;</a:t>
            </a:r>
            <a:endParaRPr lang="ru-RU" altLang="ru-RU" sz="1800"/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            </a:t>
            </a:r>
            <a:endParaRPr lang="ru-RU" altLang="ru-RU"/>
          </a:p>
        </p:txBody>
      </p:sp>
      <p:sp>
        <p:nvSpPr>
          <p:cNvPr id="25603" name="Объект 5">
            <a:extLst>
              <a:ext uri="{FF2B5EF4-FFF2-40B4-BE49-F238E27FC236}">
                <a16:creationId xmlns:a16="http://schemas.microsoft.com/office/drawing/2014/main" id="{ACF2E4C7-3D10-4A44-85A5-BE56F9E0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else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LPoint cur = table[index];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return false</a:t>
            </a:r>
            <a:r>
              <a:rPr lang="en-US" altLang="ru-RU" sz="1800"/>
              <a:t>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while (cur.next != null)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        return false;</a:t>
            </a: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                    cur = cur.next;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cur.next = point;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ъект 4">
            <a:extLst>
              <a:ext uri="{FF2B5EF4-FFF2-40B4-BE49-F238E27FC236}">
                <a16:creationId xmlns:a16="http://schemas.microsoft.com/office/drawing/2014/main" id="{3BD169E8-4377-4336-B5B1-81EF722B4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 public string  DelPoint(string str)</a:t>
            </a:r>
          </a:p>
          <a:p>
            <a:pPr marL="0" indent="0">
              <a:buFontTx/>
              <a:buNone/>
            </a:pPr>
            <a:r>
              <a:rPr lang="ru-RU" altLang="ru-RU" sz="180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LPoint lp = new LPoint(str);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int code = Math.Abs(lp.GetHashCode()) % Size;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lp = table[code];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if (table[code] == null) return null; </a:t>
            </a:r>
          </a:p>
          <a:p>
            <a:pPr marL="0" indent="0">
              <a:buFontTx/>
              <a:buNone/>
            </a:pPr>
            <a:r>
              <a:rPr lang="en-US" altLang="ru-RU" sz="1800"/>
              <a:t>if (table[code]!=null &amp;&amp; String.Compare (table[code].value, str) == 0)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 = table[code];</a:t>
            </a:r>
          </a:p>
          <a:p>
            <a:pPr marL="0" indent="0">
              <a:buFontTx/>
              <a:buNone/>
            </a:pPr>
            <a:r>
              <a:rPr lang="fr-FR" altLang="ru-RU" sz="1800"/>
              <a:t>                table[code] = table[code].next;</a:t>
            </a:r>
          </a:p>
          <a:p>
            <a:pPr marL="0" indent="0">
              <a:buFontTx/>
              <a:buNone/>
            </a:pPr>
            <a:r>
              <a:rPr lang="fr-FR" altLang="ru-RU" sz="1800"/>
              <a:t>               </a:t>
            </a:r>
            <a:r>
              <a:rPr lang="en-US" altLang="ru-RU" sz="1800"/>
              <a:t>return lp.value;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while (lp.next != null &amp;&amp; (string.Compare(lp.next.value, str) != 0))                    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 = lp.next;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</a:t>
            </a:r>
            <a:endParaRPr lang="ru-RU" altLang="ru-RU"/>
          </a:p>
        </p:txBody>
      </p:sp>
      <p:sp>
        <p:nvSpPr>
          <p:cNvPr id="26627" name="Объект 5">
            <a:extLst>
              <a:ext uri="{FF2B5EF4-FFF2-40B4-BE49-F238E27FC236}">
                <a16:creationId xmlns:a16="http://schemas.microsoft.com/office/drawing/2014/main" id="{86C0EE35-F6BF-4051-89C4-FE3B591A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if (lp.next!=null)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str=lp.next.value;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lp.next = lp.next.next;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return str;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return null;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0683EE1E-37FD-4DE0-8492-8C742CF1C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endParaRPr lang="ru-RU" sz="1800" dirty="0"/>
          </a:p>
          <a:p>
            <a:pPr marL="0" indent="0">
              <a:buFontTx/>
              <a:buNone/>
              <a:defRPr/>
            </a:pPr>
            <a:r>
              <a:rPr lang="en-US" sz="1800" dirty="0"/>
              <a:t>string[] </a:t>
            </a:r>
            <a:r>
              <a:rPr lang="en-US" sz="1800" dirty="0" err="1"/>
              <a:t>arr</a:t>
            </a:r>
            <a:r>
              <a:rPr lang="en-US" sz="1800" dirty="0"/>
              <a:t> = new string[22];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[0] = "</a:t>
            </a:r>
            <a:r>
              <a:rPr lang="en-US" sz="1800" dirty="0" err="1"/>
              <a:t>aaa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[1] = "</a:t>
            </a:r>
            <a:r>
              <a:rPr lang="en-US" sz="1800" dirty="0" err="1"/>
              <a:t>aab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[2] = "aba";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[3] = "baa"; </a:t>
            </a:r>
            <a:r>
              <a:rPr lang="en-US" sz="1800" dirty="0" err="1"/>
              <a:t>arr</a:t>
            </a:r>
            <a:r>
              <a:rPr lang="en-US" sz="1800" dirty="0"/>
              <a:t>[4] = "</a:t>
            </a:r>
            <a:r>
              <a:rPr lang="en-US" sz="1800" dirty="0" err="1"/>
              <a:t>abb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[5] = "</a:t>
            </a:r>
            <a:r>
              <a:rPr lang="en-US" sz="1800" dirty="0" err="1"/>
              <a:t>bba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[6] = "</a:t>
            </a:r>
            <a:r>
              <a:rPr lang="en-US" sz="1800" dirty="0" err="1"/>
              <a:t>aac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[7] = "</a:t>
            </a:r>
            <a:r>
              <a:rPr lang="en-US" sz="1800" dirty="0" err="1"/>
              <a:t>caa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[8] = "aca";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[9] = "</a:t>
            </a:r>
            <a:r>
              <a:rPr lang="en-US" sz="1800" dirty="0" err="1"/>
              <a:t>abc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[10] = "</a:t>
            </a:r>
            <a:r>
              <a:rPr lang="en-US" sz="1800" dirty="0" err="1"/>
              <a:t>bca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[11] = "</a:t>
            </a:r>
            <a:r>
              <a:rPr lang="en-US" sz="1800" dirty="0" err="1"/>
              <a:t>acc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[12] = "</a:t>
            </a:r>
            <a:r>
              <a:rPr lang="en-US" sz="1800" dirty="0" err="1"/>
              <a:t>cca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[13] = "</a:t>
            </a:r>
            <a:r>
              <a:rPr lang="en-US" sz="1800" dirty="0" err="1"/>
              <a:t>bcb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[14] = "</a:t>
            </a:r>
            <a:r>
              <a:rPr lang="en-US" sz="1800" dirty="0" err="1"/>
              <a:t>bbc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[15] = "</a:t>
            </a:r>
            <a:r>
              <a:rPr lang="en-US" sz="1800" dirty="0" err="1"/>
              <a:t>ccb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[16] = "</a:t>
            </a:r>
            <a:r>
              <a:rPr lang="en-US" sz="1800" dirty="0" err="1"/>
              <a:t>bbb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[17] = "ccc"; </a:t>
            </a:r>
            <a:r>
              <a:rPr lang="en-US" sz="1800" dirty="0" err="1"/>
              <a:t>arr</a:t>
            </a:r>
            <a:r>
              <a:rPr lang="en-US" sz="1800" dirty="0"/>
              <a:t>[18] = "</a:t>
            </a:r>
            <a:r>
              <a:rPr lang="en-US" sz="1800" dirty="0" err="1"/>
              <a:t>acb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[19] = "</a:t>
            </a:r>
            <a:r>
              <a:rPr lang="en-US" sz="1800" dirty="0" err="1"/>
              <a:t>cba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[20] = "</a:t>
            </a:r>
            <a:r>
              <a:rPr lang="en-US" sz="1800" dirty="0" err="1"/>
              <a:t>ccb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[21] = "</a:t>
            </a:r>
            <a:r>
              <a:rPr lang="en-US" sz="1800" dirty="0" err="1"/>
              <a:t>acc</a:t>
            </a:r>
            <a:r>
              <a:rPr lang="en-US" sz="1800" dirty="0"/>
              <a:t>";</a:t>
            </a:r>
          </a:p>
          <a:p>
            <a:pPr>
              <a:defRPr/>
            </a:pPr>
            <a:endParaRPr lang="ru-RU" sz="1800" dirty="0"/>
          </a:p>
          <a:p>
            <a:pPr>
              <a:defRPr/>
            </a:pPr>
            <a:r>
              <a:rPr lang="en-US" sz="1800" dirty="0"/>
              <a:t>            </a:t>
            </a:r>
          </a:p>
        </p:txBody>
      </p:sp>
      <p:sp>
        <p:nvSpPr>
          <p:cNvPr id="27651" name="Объект 5">
            <a:extLst>
              <a:ext uri="{FF2B5EF4-FFF2-40B4-BE49-F238E27FC236}">
                <a16:creationId xmlns:a16="http://schemas.microsoft.com/office/drawing/2014/main" id="{9E655B64-F16F-4D35-B36C-51AB3E64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HTable ht = new HTable();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(string s in arr)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ht.Add(s);</a:t>
            </a:r>
          </a:p>
          <a:p>
            <a:pPr marL="0" indent="0">
              <a:buFontTx/>
              <a:buNone/>
            </a:pPr>
            <a:r>
              <a:rPr lang="en-US" altLang="ru-RU" sz="1800"/>
              <a:t>ht.Print();</a:t>
            </a:r>
          </a:p>
          <a:p>
            <a:pPr marL="0" indent="0">
              <a:buFontTx/>
              <a:buNone/>
            </a:pPr>
            <a:r>
              <a:rPr lang="en-US" altLang="ru-RU" sz="1800"/>
              <a:t>string findStr;</a:t>
            </a:r>
          </a:p>
          <a:p>
            <a:pPr marL="0" indent="0">
              <a:buFontTx/>
              <a:buNone/>
            </a:pPr>
            <a:r>
              <a:rPr lang="en-US" altLang="ru-RU" sz="1800"/>
              <a:t>do</a:t>
            </a:r>
          </a:p>
          <a:p>
            <a:pPr marL="0" indent="0">
              <a:buFontTx/>
              <a:buNone/>
            </a:pPr>
            <a:r>
              <a:rPr lang="ru-RU" altLang="ru-RU" sz="1800"/>
              <a:t>{</a:t>
            </a:r>
          </a:p>
          <a:p>
            <a:pPr marL="0" indent="0">
              <a:buFontTx/>
              <a:buNone/>
            </a:pPr>
            <a:r>
              <a:rPr lang="en-US" altLang="ru-RU" sz="1800"/>
              <a:t>	</a:t>
            </a:r>
            <a:r>
              <a:rPr lang="ru-RU" altLang="ru-RU" sz="1800"/>
              <a:t>Console.WriteLine("Введите строку для поиска");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findStr = Console.ReadLine();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(findStr == "end") continue;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    if (ht.FindPoint(findStr)) Console.WriteLine("</a:t>
            </a:r>
            <a:r>
              <a:rPr lang="ru-RU" altLang="ru-RU" sz="1800"/>
              <a:t>Строка найдена");</a:t>
            </a:r>
          </a:p>
          <a:p>
            <a:pPr marL="0" indent="0">
              <a:buFontTx/>
              <a:buNone/>
            </a:pPr>
            <a:r>
              <a:rPr lang="ru-RU" altLang="ru-RU" sz="1800"/>
              <a:t>                else Console.WriteLine("Строка не найдена");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    } while (findStr != "end");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>
            <a:extLst>
              <a:ext uri="{FF2B5EF4-FFF2-40B4-BE49-F238E27FC236}">
                <a16:creationId xmlns:a16="http://schemas.microsoft.com/office/drawing/2014/main" id="{FFAEC921-A52C-4C41-AC6C-262C1351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Коллекции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B07AC2DD-C425-4CDC-97D3-F2325B12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В библиотеках ОО языков программирования представлены стандартные классы, реализующие основные абстрактные структуры данных.</a:t>
            </a:r>
          </a:p>
          <a:p>
            <a:pPr eaLnBrk="1" hangingPunct="1"/>
            <a:r>
              <a:rPr lang="ru-RU" altLang="ru-RU" sz="2400"/>
              <a:t>Такие классы называются </a:t>
            </a:r>
            <a:r>
              <a:rPr lang="ru-RU" altLang="ru-RU" sz="2400">
                <a:solidFill>
                  <a:srgbClr val="FF0000"/>
                </a:solidFill>
              </a:rPr>
              <a:t>коллекциями</a:t>
            </a:r>
            <a:r>
              <a:rPr lang="ru-RU" altLang="ru-RU" sz="2400"/>
              <a:t>, или контейнерами.</a:t>
            </a:r>
          </a:p>
          <a:p>
            <a:pPr eaLnBrk="1" hangingPunct="1"/>
            <a:r>
              <a:rPr lang="ru-RU" altLang="ru-RU" sz="2400"/>
              <a:t>В библиотеке .NET определено множество стандартных классов, реализующих большинство перечисленных ранее абстрактных структур данных.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1CF9E974-7C1B-4AC5-90AD-2B02288E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Коллекции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3310D257-1E11-4862-9DA3-E04F2C86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/>
            <a:r>
              <a:rPr lang="ru-RU" altLang="ru-RU" sz="2000"/>
              <a:t>Для каждого типа коллекции определены методы работы с ее элементами, не зависящие от конкретного типа данных, поэтому один и тот же вид коллекции можно использовать для хранения данных различных типов. </a:t>
            </a:r>
          </a:p>
          <a:p>
            <a:pPr eaLnBrk="1" hangingPunct="1"/>
            <a:r>
              <a:rPr lang="ru-RU" altLang="ru-RU" sz="2000"/>
              <a:t>Каждый вид коллекции поддерживает свой набор операций над данными, и быстродействие этих операций может быть разным. </a:t>
            </a:r>
          </a:p>
          <a:p>
            <a:pPr eaLnBrk="1" hangingPunct="1"/>
            <a:r>
              <a:rPr lang="ru-RU" altLang="ru-RU" sz="2000"/>
              <a:t>Выбор вида коллекции зависит от того, что требуется делать с данными в программе и какие требования предъявляются к ее быстродействию. </a:t>
            </a:r>
          </a:p>
          <a:p>
            <a:pPr eaLnBrk="1" hangingPunct="1"/>
            <a:r>
              <a:rPr lang="ru-RU" altLang="ru-RU" sz="2000"/>
              <a:t>Использование коллекций позволяет сократить сроки разработки программ и повысить их надежность.</a:t>
            </a:r>
          </a:p>
          <a:p>
            <a:pPr eaLnBrk="1" hangingPunct="1"/>
            <a:endParaRPr lang="ru-RU" altLang="ru-RU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F737F58A-5A1D-4CA6-9848-EF6BFFE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Пространство имен </a:t>
            </a:r>
            <a:r>
              <a:rPr lang="en-US" altLang="ru-RU"/>
              <a:t>System.Collections</a:t>
            </a:r>
            <a:endParaRPr lang="ru-RU" altLang="ru-RU"/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5AB8C8A8-8136-4096-AF0C-2F30C0E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С# под коллекцией</a:t>
            </a:r>
            <a:r>
              <a:rPr lang="ru-RU" altLang="ru-RU" i="1"/>
              <a:t> </a:t>
            </a:r>
            <a:r>
              <a:rPr lang="ru-RU" altLang="ru-RU"/>
              <a:t>понимается группа объектов. </a:t>
            </a:r>
          </a:p>
          <a:p>
            <a:pPr eaLnBrk="1" hangingPunct="1"/>
            <a:r>
              <a:rPr lang="ru-RU" altLang="ru-RU"/>
              <a:t>Пространство имен System.Collections содержит множество </a:t>
            </a:r>
            <a:r>
              <a:rPr lang="ru-RU" altLang="ru-RU">
                <a:solidFill>
                  <a:srgbClr val="FF0000"/>
                </a:solidFill>
              </a:rPr>
              <a:t>интерфейсов</a:t>
            </a:r>
            <a:r>
              <a:rPr lang="ru-RU" altLang="ru-RU"/>
              <a:t> и </a:t>
            </a:r>
            <a:r>
              <a:rPr lang="ru-RU" altLang="ru-RU">
                <a:solidFill>
                  <a:srgbClr val="FF0000"/>
                </a:solidFill>
              </a:rPr>
              <a:t>классов</a:t>
            </a:r>
            <a:r>
              <a:rPr lang="ru-RU" altLang="ru-RU"/>
              <a:t>, которые определяют и реализуют коллекции различных типов.</a:t>
            </a:r>
          </a:p>
          <a:p>
            <a:pPr eaLnBrk="1" hangingPunct="1"/>
            <a:r>
              <a:rPr lang="ru-RU" altLang="ru-RU"/>
              <a:t>Подключение: </a:t>
            </a:r>
            <a:r>
              <a:rPr lang="en-US" altLang="ru-RU">
                <a:solidFill>
                  <a:srgbClr val="FF0000"/>
                </a:solidFill>
              </a:rPr>
              <a:t>using System.Collections;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2">
            <a:extLst>
              <a:ext uri="{FF2B5EF4-FFF2-40B4-BE49-F238E27FC236}">
                <a16:creationId xmlns:a16="http://schemas.microsoft.com/office/drawing/2014/main" id="{E8295002-04D0-41DE-836E-989E1D30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Абстрактные типы данных и структуры данных</a:t>
            </a:r>
          </a:p>
        </p:txBody>
      </p:sp>
      <p:sp>
        <p:nvSpPr>
          <p:cNvPr id="4099" name="Содержимое 3">
            <a:extLst>
              <a:ext uri="{FF2B5EF4-FFF2-40B4-BE49-F238E27FC236}">
                <a16:creationId xmlns:a16="http://schemas.microsoft.com/office/drawing/2014/main" id="{F9E23133-7D24-4757-A2EB-E6330A2A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r>
              <a:rPr lang="ru-RU" altLang="ru-RU" sz="2000" b="1"/>
              <a:t>Абстрактный тип данных </a:t>
            </a:r>
            <a:r>
              <a:rPr lang="ru-RU" altLang="ru-RU" sz="2000"/>
              <a:t>— это тип данных, который предоставляет для работы с элементами этого типа определённый </a:t>
            </a:r>
            <a:r>
              <a:rPr lang="ru-RU" altLang="ru-RU" sz="2000" b="1"/>
              <a:t>набор функций</a:t>
            </a:r>
            <a:r>
              <a:rPr lang="ru-RU" altLang="ru-RU" sz="2000"/>
              <a:t>, а также возможность создавать элементы этого типа при помощи специальных функций. </a:t>
            </a:r>
          </a:p>
          <a:p>
            <a:r>
              <a:rPr lang="ru-RU" altLang="ru-RU" sz="2000"/>
              <a:t>Конкретные </a:t>
            </a:r>
            <a:r>
              <a:rPr lang="ru-RU" altLang="ru-RU" sz="2000" b="1"/>
              <a:t>реализации</a:t>
            </a:r>
            <a:r>
              <a:rPr lang="ru-RU" altLang="ru-RU" sz="2000"/>
              <a:t> АТД называются </a:t>
            </a:r>
            <a:r>
              <a:rPr lang="ru-RU" altLang="ru-RU" sz="2000" b="1"/>
              <a:t>структурами данных</a:t>
            </a:r>
            <a:r>
              <a:rPr lang="ru-RU" altLang="ru-RU" sz="2400"/>
              <a:t>.</a:t>
            </a:r>
          </a:p>
          <a:p>
            <a:pPr eaLnBrk="1" hangingPunct="1"/>
            <a:endParaRPr lang="ru-RU" altLang="ru-RU" sz="2400"/>
          </a:p>
        </p:txBody>
      </p:sp>
      <p:grpSp>
        <p:nvGrpSpPr>
          <p:cNvPr id="4100" name="Группа 3">
            <a:extLst>
              <a:ext uri="{FF2B5EF4-FFF2-40B4-BE49-F238E27FC236}">
                <a16:creationId xmlns:a16="http://schemas.microsoft.com/office/drawing/2014/main" id="{024049A5-AEBD-419E-AE72-BB0217052D4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933825"/>
            <a:ext cx="5329238" cy="2590800"/>
            <a:chOff x="1835696" y="3933056"/>
            <a:chExt cx="5328592" cy="259228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2A7C226-52A2-44B1-A7FC-82DDEC5D2071}"/>
                </a:ext>
              </a:extLst>
            </p:cNvPr>
            <p:cNvSpPr/>
            <p:nvPr/>
          </p:nvSpPr>
          <p:spPr>
            <a:xfrm>
              <a:off x="1835696" y="4077602"/>
              <a:ext cx="1296831" cy="172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АТД</a:t>
              </a:r>
            </a:p>
          </p:txBody>
        </p:sp>
        <p:grpSp>
          <p:nvGrpSpPr>
            <p:cNvPr id="4103" name="Группа 14">
              <a:extLst>
                <a:ext uri="{FF2B5EF4-FFF2-40B4-BE49-F238E27FC236}">
                  <a16:creationId xmlns:a16="http://schemas.microsoft.com/office/drawing/2014/main" id="{365D5E91-8407-4A5B-98DB-31F045792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968" y="3933056"/>
              <a:ext cx="1440160" cy="360040"/>
              <a:chOff x="4283968" y="3933056"/>
              <a:chExt cx="1440160" cy="360040"/>
            </a:xfrm>
          </p:grpSpPr>
          <p:sp>
            <p:nvSpPr>
              <p:cNvPr id="31" name="Прямоугольник 4">
                <a:extLst>
                  <a:ext uri="{FF2B5EF4-FFF2-40B4-BE49-F238E27FC236}">
                    <a16:creationId xmlns:a16="http://schemas.microsoft.com/office/drawing/2014/main" id="{EBA118BE-9D19-4315-9760-6D1F7BE21340}"/>
                  </a:ext>
                </a:extLst>
              </p:cNvPr>
              <p:cNvSpPr/>
              <p:nvPr/>
            </p:nvSpPr>
            <p:spPr>
              <a:xfrm>
                <a:off x="4283324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AF99B348-7FF0-4CE0-9210-2085ABB8CC77}"/>
                  </a:ext>
                </a:extLst>
              </p:cNvPr>
              <p:cNvSpPr/>
              <p:nvPr/>
            </p:nvSpPr>
            <p:spPr>
              <a:xfrm>
                <a:off x="4643643" y="3933056"/>
                <a:ext cx="360318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E44BC62-8B34-42E1-A989-FF48A80E0A1E}"/>
                  </a:ext>
                </a:extLst>
              </p:cNvPr>
              <p:cNvSpPr/>
              <p:nvPr/>
            </p:nvSpPr>
            <p:spPr>
              <a:xfrm>
                <a:off x="5003962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2CED95E8-5E22-432F-AFAA-8ADC2F2BD27B}"/>
                  </a:ext>
                </a:extLst>
              </p:cNvPr>
              <p:cNvSpPr/>
              <p:nvPr/>
            </p:nvSpPr>
            <p:spPr>
              <a:xfrm>
                <a:off x="5364281" y="3933056"/>
                <a:ext cx="360318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32B9141-B4DA-4731-9156-B3067FD5ED67}"/>
                </a:ext>
              </a:extLst>
            </p:cNvPr>
            <p:cNvSpPr/>
            <p:nvPr/>
          </p:nvSpPr>
          <p:spPr>
            <a:xfrm>
              <a:off x="4283324" y="4652607"/>
              <a:ext cx="360319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49C6B8-57E8-45E7-8126-39589D04757C}"/>
                </a:ext>
              </a:extLst>
            </p:cNvPr>
            <p:cNvSpPr/>
            <p:nvPr/>
          </p:nvSpPr>
          <p:spPr>
            <a:xfrm>
              <a:off x="4643644" y="4652607"/>
              <a:ext cx="360318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5D9B38A-8423-416E-BA9A-269186A4F446}"/>
                </a:ext>
              </a:extLst>
            </p:cNvPr>
            <p:cNvSpPr/>
            <p:nvPr/>
          </p:nvSpPr>
          <p:spPr>
            <a:xfrm>
              <a:off x="5364281" y="4652607"/>
              <a:ext cx="360318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F938723-8F8A-4537-8F85-3527594193AB}"/>
                </a:ext>
              </a:extLst>
            </p:cNvPr>
            <p:cNvSpPr/>
            <p:nvPr/>
          </p:nvSpPr>
          <p:spPr>
            <a:xfrm>
              <a:off x="5724600" y="4652607"/>
              <a:ext cx="360319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A9C7722-E1B5-4E0D-AF23-B19D25B41940}"/>
                </a:ext>
              </a:extLst>
            </p:cNvPr>
            <p:cNvSpPr/>
            <p:nvPr/>
          </p:nvSpPr>
          <p:spPr>
            <a:xfrm>
              <a:off x="6443650" y="4652607"/>
              <a:ext cx="360318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5763FE8-2F3F-409E-8212-27D4A8B6E8FD}"/>
                </a:ext>
              </a:extLst>
            </p:cNvPr>
            <p:cNvSpPr/>
            <p:nvPr/>
          </p:nvSpPr>
          <p:spPr>
            <a:xfrm>
              <a:off x="6803969" y="4652607"/>
              <a:ext cx="360319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4110" name="Группа 15">
              <a:extLst>
                <a:ext uri="{FF2B5EF4-FFF2-40B4-BE49-F238E27FC236}">
                  <a16:creationId xmlns:a16="http://schemas.microsoft.com/office/drawing/2014/main" id="{DC555D9E-9BC8-4163-A30C-14BFF5342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5445224"/>
              <a:ext cx="1440160" cy="360040"/>
              <a:chOff x="4283968" y="3933056"/>
              <a:chExt cx="1440160" cy="360040"/>
            </a:xfrm>
          </p:grpSpPr>
          <p:sp>
            <p:nvSpPr>
              <p:cNvPr id="27" name="Прямоугольник 16">
                <a:extLst>
                  <a:ext uri="{FF2B5EF4-FFF2-40B4-BE49-F238E27FC236}">
                    <a16:creationId xmlns:a16="http://schemas.microsoft.com/office/drawing/2014/main" id="{B54BA90A-FE49-4922-85A5-46773789FF4E}"/>
                  </a:ext>
                </a:extLst>
              </p:cNvPr>
              <p:cNvSpPr/>
              <p:nvPr/>
            </p:nvSpPr>
            <p:spPr>
              <a:xfrm>
                <a:off x="4284332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0F007946-C4B4-4FB3-964C-9B3B7B4C1430}"/>
                  </a:ext>
                </a:extLst>
              </p:cNvPr>
              <p:cNvSpPr/>
              <p:nvPr/>
            </p:nvSpPr>
            <p:spPr>
              <a:xfrm>
                <a:off x="4644651" y="3933056"/>
                <a:ext cx="360318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C9000B6-8BA8-4358-9C39-7FCB2A57DF8B}"/>
                  </a:ext>
                </a:extLst>
              </p:cNvPr>
              <p:cNvSpPr/>
              <p:nvPr/>
            </p:nvSpPr>
            <p:spPr>
              <a:xfrm>
                <a:off x="5004969" y="3933056"/>
                <a:ext cx="358731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9DA7C70F-CB4F-4F96-8AEF-B3F225245DBD}"/>
                  </a:ext>
                </a:extLst>
              </p:cNvPr>
              <p:cNvSpPr/>
              <p:nvPr/>
            </p:nvSpPr>
            <p:spPr>
              <a:xfrm>
                <a:off x="5363701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grpSp>
          <p:nvGrpSpPr>
            <p:cNvPr id="4111" name="Группа 20">
              <a:extLst>
                <a:ext uri="{FF2B5EF4-FFF2-40B4-BE49-F238E27FC236}">
                  <a16:creationId xmlns:a16="http://schemas.microsoft.com/office/drawing/2014/main" id="{9DEA9DFE-323B-4B55-86A5-B505D8660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5805264"/>
              <a:ext cx="1440160" cy="360040"/>
              <a:chOff x="4283968" y="3933056"/>
              <a:chExt cx="1440160" cy="360040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97D89D1F-B381-4892-81C8-58045554CCDE}"/>
                  </a:ext>
                </a:extLst>
              </p:cNvPr>
              <p:cNvSpPr/>
              <p:nvPr/>
            </p:nvSpPr>
            <p:spPr>
              <a:xfrm>
                <a:off x="4284332" y="3933586"/>
                <a:ext cx="360319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CF038F6-5722-487D-A275-F426BECF7A62}"/>
                  </a:ext>
                </a:extLst>
              </p:cNvPr>
              <p:cNvSpPr/>
              <p:nvPr/>
            </p:nvSpPr>
            <p:spPr>
              <a:xfrm>
                <a:off x="4644651" y="3933586"/>
                <a:ext cx="360318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BA38D11-7E31-4B6B-AF6A-532C65C2BADD}"/>
                  </a:ext>
                </a:extLst>
              </p:cNvPr>
              <p:cNvSpPr/>
              <p:nvPr/>
            </p:nvSpPr>
            <p:spPr>
              <a:xfrm>
                <a:off x="5004969" y="3933586"/>
                <a:ext cx="358731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37E6F71-25F4-49A8-8D4A-EA53F993458F}"/>
                  </a:ext>
                </a:extLst>
              </p:cNvPr>
              <p:cNvSpPr/>
              <p:nvPr/>
            </p:nvSpPr>
            <p:spPr>
              <a:xfrm>
                <a:off x="5363701" y="3933586"/>
                <a:ext cx="360319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grpSp>
          <p:nvGrpSpPr>
            <p:cNvPr id="4112" name="Группа 25">
              <a:extLst>
                <a:ext uri="{FF2B5EF4-FFF2-40B4-BE49-F238E27FC236}">
                  <a16:creationId xmlns:a16="http://schemas.microsoft.com/office/drawing/2014/main" id="{3F27D2EE-8F8C-46DD-9679-BEDDA9A93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6165304"/>
              <a:ext cx="1440160" cy="360040"/>
              <a:chOff x="4283968" y="3933056"/>
              <a:chExt cx="1440160" cy="360040"/>
            </a:xfrm>
          </p:grpSpPr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A3E774E-4CA9-40F4-AFE6-9A855D270054}"/>
                  </a:ext>
                </a:extLst>
              </p:cNvPr>
              <p:cNvSpPr/>
              <p:nvPr/>
            </p:nvSpPr>
            <p:spPr>
              <a:xfrm>
                <a:off x="4284332" y="3932527"/>
                <a:ext cx="360319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B2686FE-494C-465C-A409-08311B1B1268}"/>
                  </a:ext>
                </a:extLst>
              </p:cNvPr>
              <p:cNvSpPr/>
              <p:nvPr/>
            </p:nvSpPr>
            <p:spPr>
              <a:xfrm>
                <a:off x="4644651" y="3932527"/>
                <a:ext cx="360318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8FCB91EC-4A09-4902-9753-413DD3818BB3}"/>
                  </a:ext>
                </a:extLst>
              </p:cNvPr>
              <p:cNvSpPr/>
              <p:nvPr/>
            </p:nvSpPr>
            <p:spPr>
              <a:xfrm>
                <a:off x="5004969" y="3932527"/>
                <a:ext cx="358731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D56564B-B71A-418E-869E-1F9F9B57542A}"/>
                  </a:ext>
                </a:extLst>
              </p:cNvPr>
              <p:cNvSpPr/>
              <p:nvPr/>
            </p:nvSpPr>
            <p:spPr>
              <a:xfrm>
                <a:off x="5363701" y="3932527"/>
                <a:ext cx="360319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DF17743-3137-48C5-BBC5-2BAD225386D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003962" y="4833686"/>
              <a:ext cx="36031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013F23D-3891-408D-A9F7-A9FAF767183C}"/>
                </a:ext>
              </a:extLst>
            </p:cNvPr>
            <p:cNvCxnSpPr/>
            <p:nvPr/>
          </p:nvCxnSpPr>
          <p:spPr>
            <a:xfrm>
              <a:off x="6084919" y="4868631"/>
              <a:ext cx="35873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Стрелка вправо 17">
              <a:extLst>
                <a:ext uri="{FF2B5EF4-FFF2-40B4-BE49-F238E27FC236}">
                  <a16:creationId xmlns:a16="http://schemas.microsoft.com/office/drawing/2014/main" id="{28CE7297-082E-42D9-824D-8098C17E98CB}"/>
                </a:ext>
              </a:extLst>
            </p:cNvPr>
            <p:cNvSpPr/>
            <p:nvPr/>
          </p:nvSpPr>
          <p:spPr>
            <a:xfrm>
              <a:off x="3348401" y="4652607"/>
              <a:ext cx="647621" cy="505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4101" name="TextBox 34">
            <a:extLst>
              <a:ext uri="{FF2B5EF4-FFF2-40B4-BE49-F238E27FC236}">
                <a16:creationId xmlns:a16="http://schemas.microsoft.com/office/drawing/2014/main" id="{74543BAA-0C58-4466-AC04-30D3F300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73688"/>
            <a:ext cx="1657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набор функций</a:t>
            </a:r>
            <a:endParaRPr lang="ru-RU" altLang="ru-RU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A4CCC92F-F429-46F6-82B9-21B3BF0A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Интерфейсы</a:t>
            </a:r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78E71804-B322-4CBC-B48A-70EE474F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5256213"/>
          </a:xfrm>
        </p:spPr>
        <p:txBody>
          <a:bodyPr/>
          <a:lstStyle/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ICollection</a:t>
            </a:r>
            <a:r>
              <a:rPr lang="ru-RU" altLang="ru-RU" sz="2000"/>
              <a:t> - определяет общие характеристики (например, размер)</a:t>
            </a:r>
            <a:r>
              <a:rPr lang="en-US" altLang="ru-RU" sz="2000"/>
              <a:t> </a:t>
            </a:r>
            <a:r>
              <a:rPr lang="ru-RU" altLang="ru-RU" sz="2000"/>
              <a:t>для набора элементов.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IComparer</a:t>
            </a:r>
            <a:r>
              <a:rPr lang="ru-RU" altLang="ru-RU" sz="2000"/>
              <a:t> - позволяет сравнивать два объекта.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IDictionary</a:t>
            </a:r>
            <a:r>
              <a:rPr lang="ru-RU" altLang="ru-RU" sz="2000"/>
              <a:t> - позволяет представлять содержимое объекта в виде пар «имя</a:t>
            </a:r>
            <a:r>
              <a:rPr lang="en-US" altLang="ru-RU" sz="2000"/>
              <a:t> </a:t>
            </a:r>
            <a:r>
              <a:rPr lang="ru-RU" altLang="ru-RU" sz="2000"/>
              <a:t>-</a:t>
            </a:r>
            <a:r>
              <a:rPr lang="en-US" altLang="ru-RU" sz="2000"/>
              <a:t> </a:t>
            </a:r>
            <a:r>
              <a:rPr lang="ru-RU" altLang="ru-RU" sz="2000"/>
              <a:t>значение».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IDictionaryEnumenato</a:t>
            </a:r>
            <a:r>
              <a:rPr lang="en-US" altLang="ru-RU" sz="2000"/>
              <a:t>r</a:t>
            </a:r>
            <a:r>
              <a:rPr lang="ru-RU" altLang="ru-RU" sz="2000"/>
              <a:t> - используется для нумерации содержимого объекта, поддерживающего интерфейс IDictionary.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IEnumerable</a:t>
            </a:r>
            <a:r>
              <a:rPr lang="ru-RU" altLang="ru-RU" sz="2000"/>
              <a:t> - возвращает интерфейс </a:t>
            </a:r>
            <a:r>
              <a:rPr lang="ru-RU" altLang="ru-RU" sz="2000">
                <a:solidFill>
                  <a:srgbClr val="FF0000"/>
                </a:solidFill>
              </a:rPr>
              <a:t>IEnumerator</a:t>
            </a:r>
            <a:r>
              <a:rPr lang="ru-RU" altLang="ru-RU" sz="2000"/>
              <a:t> для указанного объекта </a:t>
            </a:r>
            <a:r>
              <a:rPr lang="en-US" altLang="ru-RU" sz="2000"/>
              <a:t>IEnumerator</a:t>
            </a:r>
            <a:r>
              <a:rPr lang="ru-RU" altLang="ru-RU" sz="2000"/>
              <a:t>,используется для поддержки оператора foreach в отношении объектов.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IHashCodeProvider</a:t>
            </a:r>
            <a:r>
              <a:rPr lang="ru-RU" altLang="ru-RU" sz="2000"/>
              <a:t> - возвращает хеш-код для реализации типа с применением выбранного пользователем алгоритма хеширования.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IList</a:t>
            </a:r>
            <a:r>
              <a:rPr lang="ru-RU" altLang="ru-RU" sz="2000"/>
              <a:t> - поддерживает методы добавления, удаления и индексирования элементов в списке объектов.</a:t>
            </a:r>
          </a:p>
          <a:p>
            <a:pPr eaLnBrk="1" hangingPunct="1">
              <a:buFontTx/>
              <a:buNone/>
            </a:pPr>
            <a:endParaRPr lang="ru-RU" altLang="ru-RU" sz="2400"/>
          </a:p>
          <a:p>
            <a:pPr eaLnBrk="1" hangingPunct="1"/>
            <a:endParaRPr lang="ru-RU" altLang="ru-RU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0BBC0101-B7E3-445B-9666-491D7F5C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en-US" altLang="ru-RU" b="1"/>
              <a:t>IEnumerator </a:t>
            </a:r>
            <a:r>
              <a:rPr lang="ru-RU" altLang="ru-RU"/>
              <a:t>(нумератор) </a:t>
            </a:r>
          </a:p>
        </p:txBody>
      </p:sp>
      <p:sp>
        <p:nvSpPr>
          <p:cNvPr id="32771" name="Содержимое 2">
            <a:extLst>
              <a:ext uri="{FF2B5EF4-FFF2-40B4-BE49-F238E27FC236}">
                <a16:creationId xmlns:a16="http://schemas.microsoft.com/office/drawing/2014/main" id="{8B46C982-5FEC-4824-97AF-1B49898E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Перечислитель </a:t>
            </a:r>
            <a:r>
              <a:rPr lang="en-US" altLang="ru-RU" sz="2400" b="1"/>
              <a:t>IEnumerator</a:t>
            </a:r>
            <a:r>
              <a:rPr lang="en-US" altLang="ru-RU" sz="2400"/>
              <a:t> </a:t>
            </a:r>
            <a:r>
              <a:rPr lang="ru-RU" altLang="ru-RU" sz="2400"/>
              <a:t> обеспечивает стандартизованный способ поэлементного доступа к содержимому коллекции. </a:t>
            </a:r>
          </a:p>
          <a:p>
            <a:pPr eaLnBrk="1" hangingPunct="1"/>
            <a:r>
              <a:rPr lang="ru-RU" altLang="ru-RU" sz="2400"/>
              <a:t>Каждая коллекция должна реализовать интерфейс </a:t>
            </a:r>
            <a:r>
              <a:rPr lang="ru-RU" altLang="ru-RU" sz="2400" b="1"/>
              <a:t>IEnumerable</a:t>
            </a:r>
            <a:r>
              <a:rPr lang="ru-RU" altLang="ru-RU" sz="2400"/>
              <a:t>, поэтому к элементам любого класса коллекции можно получить доступ с помощью методов, определенных в интерфейсе </a:t>
            </a:r>
            <a:r>
              <a:rPr lang="en-US" altLang="ru-RU" sz="2400"/>
              <a:t>IEnumerator:</a:t>
            </a:r>
          </a:p>
          <a:p>
            <a:pPr marL="742950" lvl="2" indent="-342900" eaLnBrk="1" hangingPunct="1"/>
            <a:r>
              <a:rPr lang="ru-RU" altLang="ru-RU" sz="2000"/>
              <a:t>метод </a:t>
            </a:r>
            <a:r>
              <a:rPr lang="en-US" altLang="ru-RU" sz="2000"/>
              <a:t>IEnumerator</a:t>
            </a:r>
            <a:r>
              <a:rPr lang="ru-RU" altLang="ru-RU" sz="2000"/>
              <a:t> GetEnumerator ()  - возвращает нумератор коллекции.</a:t>
            </a:r>
          </a:p>
          <a:p>
            <a:pPr eaLnBrk="1" hangingPunct="1"/>
            <a:endParaRPr lang="ru-RU" altLang="ru-RU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9CB39F3D-121E-4849-8155-A22347EC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en-US" altLang="ru-RU" b="1"/>
              <a:t>ICollection</a:t>
            </a:r>
            <a:endParaRPr lang="ru-RU" altLang="ru-RU" b="1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D58F063-2356-4884-B429-008A700E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400" dirty="0"/>
              <a:t>Интерфейс </a:t>
            </a:r>
            <a:r>
              <a:rPr lang="ru-RU" sz="2400" b="1" dirty="0" err="1"/>
              <a:t>ICollection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содержит основные методы и свойства, без которых не может обойтись ни одна коллекция: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свойство </a:t>
            </a:r>
            <a:r>
              <a:rPr lang="ru-RU" sz="2400" b="1" dirty="0" err="1">
                <a:ea typeface="+mn-ea"/>
                <a:cs typeface="+mn-cs"/>
              </a:rPr>
              <a:t>Count</a:t>
            </a:r>
            <a:r>
              <a:rPr lang="ru-RU" sz="2400" b="1" dirty="0">
                <a:ea typeface="+mn-ea"/>
                <a:cs typeface="+mn-cs"/>
              </a:rPr>
              <a:t> </a:t>
            </a:r>
            <a:r>
              <a:rPr lang="ru-RU" sz="2400" dirty="0">
                <a:ea typeface="+mn-ea"/>
                <a:cs typeface="+mn-cs"/>
              </a:rPr>
              <a:t> - количество элементов, хранимых в коллекции в данный момент. 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метод </a:t>
            </a:r>
            <a:r>
              <a:rPr lang="en-US" sz="2400" dirty="0">
                <a:ea typeface="+mn-ea"/>
                <a:cs typeface="+mn-cs"/>
              </a:rPr>
              <a:t>void </a:t>
            </a:r>
            <a:r>
              <a:rPr lang="en-US" sz="2400" b="1" dirty="0" err="1">
                <a:ea typeface="+mn-ea"/>
                <a:cs typeface="+mn-cs"/>
              </a:rPr>
              <a:t>CopyTo</a:t>
            </a:r>
            <a:r>
              <a:rPr lang="ru-RU" sz="2400" dirty="0">
                <a:ea typeface="+mn-ea"/>
                <a:cs typeface="+mn-cs"/>
              </a:rPr>
              <a:t> (</a:t>
            </a:r>
            <a:r>
              <a:rPr lang="en-US" sz="2400" dirty="0">
                <a:ea typeface="+mn-ea"/>
                <a:cs typeface="+mn-cs"/>
              </a:rPr>
              <a:t>Array target</a:t>
            </a:r>
            <a:r>
              <a:rPr lang="ru-RU" sz="2400" dirty="0">
                <a:ea typeface="+mn-ea"/>
                <a:cs typeface="+mn-cs"/>
              </a:rPr>
              <a:t>, </a:t>
            </a:r>
            <a:r>
              <a:rPr lang="en-US" sz="2400" dirty="0" err="1">
                <a:ea typeface="+mn-ea"/>
                <a:cs typeface="+mn-cs"/>
              </a:rPr>
              <a:t>int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startIdx</a:t>
            </a:r>
            <a:r>
              <a:rPr lang="ru-RU" sz="2400" dirty="0">
                <a:ea typeface="+mn-ea"/>
                <a:cs typeface="+mn-cs"/>
              </a:rPr>
              <a:t>)  - обеспечивает переход от коллекции к стандартному </a:t>
            </a:r>
            <a:r>
              <a:rPr lang="ru-RU" sz="2400" dirty="0" err="1">
                <a:ea typeface="+mn-ea"/>
                <a:cs typeface="+mn-cs"/>
              </a:rPr>
              <a:t>С#-массиву</a:t>
            </a:r>
            <a:r>
              <a:rPr lang="ru-RU" sz="2400" dirty="0">
                <a:ea typeface="+mn-ea"/>
                <a:cs typeface="+mn-cs"/>
              </a:rPr>
              <a:t>.</a:t>
            </a:r>
            <a:endParaRPr lang="en-US" sz="24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ru-RU" sz="24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1341BC68-38BE-4919-98FB-E516BCC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en-US" altLang="ru-RU" b="1"/>
              <a:t>IList</a:t>
            </a:r>
            <a:endParaRPr lang="ru-RU" altLang="ru-RU" b="1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5F38458-0827-498F-A854-94268C96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Интерфейс </a:t>
            </a:r>
            <a:r>
              <a:rPr lang="ru-RU" sz="2400" b="1" dirty="0" err="1"/>
              <a:t>IList</a:t>
            </a:r>
            <a:r>
              <a:rPr lang="ru-RU" sz="2400" dirty="0"/>
              <a:t> наследует интерфейс </a:t>
            </a:r>
            <a:r>
              <a:rPr lang="ru-RU" sz="2400" dirty="0" err="1"/>
              <a:t>ICollection</a:t>
            </a:r>
            <a:r>
              <a:rPr lang="ru-RU" sz="2400" dirty="0"/>
              <a:t> и определяет поведение коллекции, доступ к элементам которой разрешен посредством индекса с отсчетом от нуля.</a:t>
            </a:r>
          </a:p>
          <a:p>
            <a:pPr eaLnBrk="1" hangingPunct="1">
              <a:defRPr/>
            </a:pPr>
            <a:r>
              <a:rPr lang="ru-RU" sz="2400" dirty="0"/>
              <a:t>Методы 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Add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</a:t>
            </a:r>
            <a:r>
              <a:rPr lang="en-US" sz="2000" dirty="0">
                <a:ea typeface="+mn-ea"/>
                <a:cs typeface="+mn-cs"/>
              </a:rPr>
              <a:t> - </a:t>
            </a:r>
            <a:r>
              <a:rPr lang="ru-RU" sz="2000" dirty="0">
                <a:ea typeface="+mn-ea"/>
                <a:cs typeface="+mn-cs"/>
              </a:rPr>
              <a:t>добавляет объект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 вызывающую коллекцию. Возвращает индекс, по которому этот объект сохранен.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Clear</a:t>
            </a:r>
            <a:r>
              <a:rPr lang="ru-RU" sz="2000" dirty="0">
                <a:ea typeface="+mn-ea"/>
                <a:cs typeface="+mn-cs"/>
              </a:rPr>
              <a:t>() - удаляет все элементы из вызывающей коллекции.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bool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Contains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 - возвращает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вызывающая коллекция содержит объект, переданный в параметре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и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 в противном случае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3">
            <a:extLst>
              <a:ext uri="{FF2B5EF4-FFF2-40B4-BE49-F238E27FC236}">
                <a16:creationId xmlns:a16="http://schemas.microsoft.com/office/drawing/2014/main" id="{8702CF00-9DA0-4566-926F-ED4F7F0A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  <a:r>
              <a:rPr lang="en-US" altLang="ru-RU" b="1"/>
              <a:t>IList</a:t>
            </a:r>
            <a:endParaRPr lang="ru-RU" altLang="ru-RU" b="1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406AEF1-3B60-4B1C-9E5A-3CD963A7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Методы:</a:t>
            </a:r>
            <a:endParaRPr lang="en-US" sz="2400" dirty="0"/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IndexOf</a:t>
            </a:r>
            <a:r>
              <a:rPr lang="en-US" sz="2000" b="1" dirty="0">
                <a:ea typeface="+mn-ea"/>
                <a:cs typeface="+mn-cs"/>
              </a:rPr>
              <a:t> </a:t>
            </a:r>
            <a:r>
              <a:rPr lang="ru-RU" sz="2000" b="1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возвращает индекс объекта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,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если объект содержится в вызывающей </a:t>
            </a:r>
            <a:r>
              <a:rPr lang="ru-RU" sz="2000" dirty="0" err="1">
                <a:ea typeface="+mn-ea"/>
                <a:cs typeface="+mn-cs"/>
              </a:rPr>
              <a:t>коллекциии</a:t>
            </a:r>
            <a:r>
              <a:rPr lang="en-US" sz="2000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 -1 в противном случае. 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void </a:t>
            </a:r>
            <a:r>
              <a:rPr lang="en-US" sz="2000" b="1" dirty="0">
                <a:ea typeface="+mn-ea"/>
                <a:cs typeface="+mn-cs"/>
              </a:rPr>
              <a:t>Insert</a:t>
            </a:r>
            <a:r>
              <a:rPr lang="en-US" sz="2000" dirty="0">
                <a:ea typeface="+mn-ea"/>
                <a:cs typeface="+mn-cs"/>
              </a:rPr>
              <a:t> 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err="1">
                <a:ea typeface="+mn-ea"/>
                <a:cs typeface="+mn-cs"/>
              </a:rPr>
              <a:t>idx</a:t>
            </a:r>
            <a:r>
              <a:rPr lang="en-US" sz="2000" dirty="0">
                <a:ea typeface="+mn-ea"/>
                <a:cs typeface="+mn-cs"/>
              </a:rPr>
              <a:t>, object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en-US" sz="2000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- вставляет в вызывающую коллекцию объект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по индексу, заданному параметром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dirty="0">
                <a:ea typeface="+mn-ea"/>
                <a:cs typeface="+mn-cs"/>
              </a:rPr>
              <a:t>.</a:t>
            </a:r>
            <a:r>
              <a:rPr lang="ru-RU" sz="2000" i="1" dirty="0">
                <a:ea typeface="+mn-ea"/>
                <a:cs typeface="+mn-cs"/>
              </a:rPr>
              <a:t> 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Remove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 - удаляет из вызывающей коллекции объект, расположенный по индексу, заданному параметром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dirty="0">
                <a:ea typeface="+mn-ea"/>
                <a:cs typeface="+mn-cs"/>
              </a:rPr>
              <a:t>. 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RemoveAt</a:t>
            </a:r>
            <a:r>
              <a:rPr lang="en-US" sz="2000" b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dirty="0">
                <a:ea typeface="+mn-ea"/>
                <a:cs typeface="+mn-cs"/>
              </a:rPr>
              <a:t>)  - удаляет первое вхождение объекта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из вызывающей коллекции. </a:t>
            </a:r>
          </a:p>
          <a:p>
            <a:pPr lvl="1" eaLnBrk="1" hangingPunct="1">
              <a:buFontTx/>
              <a:buNone/>
              <a:defRPr/>
            </a:pPr>
            <a:endParaRPr lang="ru-RU" sz="20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3">
            <a:extLst>
              <a:ext uri="{FF2B5EF4-FFF2-40B4-BE49-F238E27FC236}">
                <a16:creationId xmlns:a16="http://schemas.microsoft.com/office/drawing/2014/main" id="{16FBAB13-1E96-44C2-9C9F-41054D62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  <a:r>
              <a:rPr lang="en-US" altLang="ru-RU" b="1"/>
              <a:t>IList</a:t>
            </a:r>
            <a:endParaRPr lang="ru-RU" altLang="ru-RU" b="1"/>
          </a:p>
        </p:txBody>
      </p:sp>
      <p:sp>
        <p:nvSpPr>
          <p:cNvPr id="36867" name="Содержимое 2">
            <a:extLst>
              <a:ext uri="{FF2B5EF4-FFF2-40B4-BE49-F238E27FC236}">
                <a16:creationId xmlns:a16="http://schemas.microsoft.com/office/drawing/2014/main" id="{61EC7AF5-07F5-4D69-BD24-A22A2D50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ru-RU" altLang="ru-RU" sz="2800"/>
              <a:t>Свойства </a:t>
            </a:r>
            <a:r>
              <a:rPr lang="en-US" altLang="ru-RU" sz="2800"/>
              <a:t>:</a:t>
            </a:r>
          </a:p>
          <a:p>
            <a:pPr lvl="1" eaLnBrk="1" hangingPunct="1"/>
            <a:r>
              <a:rPr lang="en-US" altLang="ru-RU" sz="2400"/>
              <a:t>bool </a:t>
            </a:r>
            <a:r>
              <a:rPr lang="en-US" altLang="ru-RU" sz="2400" b="1"/>
              <a:t>IsFixedSize</a:t>
            </a:r>
            <a:r>
              <a:rPr lang="en-US" altLang="ru-RU" sz="2400"/>
              <a:t> { get; } –</a:t>
            </a:r>
            <a:r>
              <a:rPr lang="ru-RU" altLang="ru-RU" sz="2400"/>
              <a:t>в такую коллекцию нельзя вставлять и удалять элементы . </a:t>
            </a:r>
          </a:p>
          <a:p>
            <a:pPr lvl="1" eaLnBrk="1" hangingPunct="1"/>
            <a:r>
              <a:rPr lang="en-US" altLang="ru-RU" sz="2400"/>
              <a:t>bool </a:t>
            </a:r>
            <a:r>
              <a:rPr lang="en-US" altLang="ru-RU" sz="2400" b="1"/>
              <a:t>IsReadOnly</a:t>
            </a:r>
            <a:r>
              <a:rPr lang="en-US" altLang="ru-RU" sz="2400"/>
              <a:t> { get; }</a:t>
            </a:r>
            <a:r>
              <a:rPr lang="ru-RU" altLang="ru-RU" sz="2400"/>
              <a:t> - если свойство равно </a:t>
            </a:r>
            <a:r>
              <a:rPr lang="en-US" altLang="ru-RU" sz="2400"/>
              <a:t>true</a:t>
            </a:r>
            <a:r>
              <a:rPr lang="ru-RU" altLang="ru-RU" sz="2400"/>
              <a:t>, то содержимое коллекции не меняется.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92CCE999-DE0C-4B4B-B12F-98395F34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ru-RU" altLang="ru-RU" b="1"/>
              <a:t>IDictionary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C2AD89B-3D31-43DD-ABAF-7331B413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1800" b="1" dirty="0"/>
              <a:t>Интерфейс </a:t>
            </a:r>
            <a:r>
              <a:rPr lang="ru-RU" sz="1800" b="1" dirty="0" err="1"/>
              <a:t>IDictionary</a:t>
            </a:r>
            <a:r>
              <a:rPr lang="ru-RU" sz="1800" dirty="0"/>
              <a:t> определяет поведение коллекции, которая устанавливает соответствие между уникальными ключами и значениями. </a:t>
            </a:r>
          </a:p>
          <a:p>
            <a:pPr eaLnBrk="1" hangingPunct="1">
              <a:defRPr/>
            </a:pPr>
            <a:r>
              <a:rPr lang="ru-RU" sz="1800" b="1" dirty="0"/>
              <a:t>Ключ </a:t>
            </a:r>
            <a:r>
              <a:rPr lang="ru-RU" sz="1800" dirty="0"/>
              <a:t>- это объект, который используется для получения соответствующего ему </a:t>
            </a:r>
            <a:r>
              <a:rPr lang="ru-RU" sz="1800" b="1" dirty="0"/>
              <a:t>значения</a:t>
            </a:r>
            <a:r>
              <a:rPr lang="ru-RU" sz="1800" dirty="0"/>
              <a:t>. </a:t>
            </a:r>
          </a:p>
          <a:p>
            <a:pPr eaLnBrk="1" hangingPunct="1">
              <a:defRPr/>
            </a:pPr>
            <a:r>
              <a:rPr lang="ru-RU" sz="1800" b="1" dirty="0"/>
              <a:t>Методы интерфейса </a:t>
            </a:r>
            <a:r>
              <a:rPr lang="ru-RU" sz="1800" b="1" dirty="0" err="1"/>
              <a:t>IDictionary</a:t>
            </a:r>
            <a:r>
              <a:rPr lang="ru-RU" sz="1800" b="1" dirty="0"/>
              <a:t>: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</a:t>
            </a:r>
            <a:r>
              <a:rPr lang="en-US" sz="1800" b="1" dirty="0">
                <a:ea typeface="+mn-ea"/>
                <a:cs typeface="+mn-cs"/>
              </a:rPr>
              <a:t>Add</a:t>
            </a:r>
            <a:r>
              <a:rPr lang="en-US" sz="1800" dirty="0">
                <a:ea typeface="+mn-ea"/>
                <a:cs typeface="+mn-cs"/>
              </a:rPr>
              <a:t>( object k, object v)</a:t>
            </a:r>
            <a:r>
              <a:rPr lang="ru-RU" sz="1800" dirty="0">
                <a:ea typeface="+mn-ea"/>
                <a:cs typeface="+mn-cs"/>
              </a:rPr>
              <a:t> - добавляет в вызывающую коллекцию пару ключ/значение.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</a:t>
            </a:r>
            <a:r>
              <a:rPr lang="en-US" sz="1800" b="1" dirty="0">
                <a:ea typeface="+mn-ea"/>
                <a:cs typeface="+mn-cs"/>
              </a:rPr>
              <a:t>Clear</a:t>
            </a:r>
            <a:r>
              <a:rPr lang="en-US" sz="1800" dirty="0">
                <a:ea typeface="+mn-ea"/>
                <a:cs typeface="+mn-cs"/>
              </a:rPr>
              <a:t>()</a:t>
            </a:r>
            <a:r>
              <a:rPr lang="ru-RU" sz="1800" dirty="0">
                <a:ea typeface="+mn-ea"/>
                <a:cs typeface="+mn-cs"/>
              </a:rPr>
              <a:t> - удаляет все пары ключ/значение из вызывающей коллекции.</a:t>
            </a:r>
          </a:p>
          <a:p>
            <a:pPr lvl="1" eaLnBrk="1" hangingPunct="1">
              <a:defRPr/>
            </a:pPr>
            <a:r>
              <a:rPr lang="en-US" sz="1800" dirty="0" err="1">
                <a:ea typeface="+mn-ea"/>
                <a:cs typeface="+mn-cs"/>
              </a:rPr>
              <a:t>bool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b="1" dirty="0">
                <a:ea typeface="+mn-ea"/>
                <a:cs typeface="+mn-cs"/>
              </a:rPr>
              <a:t>Contains</a:t>
            </a:r>
            <a:r>
              <a:rPr lang="en-US" sz="1800" dirty="0">
                <a:ea typeface="+mn-ea"/>
                <a:cs typeface="+mn-cs"/>
              </a:rPr>
              <a:t> (object k)</a:t>
            </a:r>
            <a:r>
              <a:rPr lang="ru-RU" sz="1800" dirty="0">
                <a:ea typeface="+mn-ea"/>
                <a:cs typeface="+mn-cs"/>
              </a:rPr>
              <a:t> - возвращает значение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 , если вызывающая коллекция содержит объект</a:t>
            </a:r>
            <a:r>
              <a:rPr lang="en-US" sz="1800" dirty="0">
                <a:ea typeface="+mn-ea"/>
                <a:cs typeface="+mn-cs"/>
              </a:rPr>
              <a:t> k</a:t>
            </a:r>
            <a:r>
              <a:rPr lang="ru-RU" sz="1800" dirty="0">
                <a:ea typeface="+mn-ea"/>
                <a:cs typeface="+mn-cs"/>
              </a:rPr>
              <a:t> в качестве ключа, в противном случае возвращает значение </a:t>
            </a:r>
            <a:r>
              <a:rPr lang="en-US" sz="1800" dirty="0">
                <a:ea typeface="+mn-ea"/>
                <a:cs typeface="+mn-cs"/>
              </a:rPr>
              <a:t>false</a:t>
            </a:r>
            <a:r>
              <a:rPr lang="ru-RU" sz="1800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>
            <a:extLst>
              <a:ext uri="{FF2B5EF4-FFF2-40B4-BE49-F238E27FC236}">
                <a16:creationId xmlns:a16="http://schemas.microsoft.com/office/drawing/2014/main" id="{C943B0CF-F286-4F62-A8CF-1A313ED5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ru-RU" altLang="ru-RU" b="1"/>
              <a:t>IDictionary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CC90ADC-B757-42F1-AAF8-BEC59047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1800" b="1" dirty="0"/>
              <a:t>Интерфейс </a:t>
            </a:r>
            <a:r>
              <a:rPr lang="ru-RU" sz="1800" b="1" dirty="0" err="1"/>
              <a:t>IDictionary</a:t>
            </a:r>
            <a:r>
              <a:rPr lang="ru-RU" sz="1800" dirty="0"/>
              <a:t> определяет поведение коллекции, которая устанавливает соответствие между уникальными ключами и значениями. </a:t>
            </a:r>
          </a:p>
          <a:p>
            <a:pPr eaLnBrk="1" hangingPunct="1">
              <a:defRPr/>
            </a:pPr>
            <a:r>
              <a:rPr lang="ru-RU" sz="1800" dirty="0"/>
              <a:t>Ключ - это объект, который используется для получения соответствующего ему значения. </a:t>
            </a:r>
          </a:p>
          <a:p>
            <a:pPr eaLnBrk="1" hangingPunct="1">
              <a:defRPr/>
            </a:pPr>
            <a:r>
              <a:rPr lang="ru-RU" sz="1800" b="1" dirty="0"/>
              <a:t>Методы интерфейса </a:t>
            </a:r>
            <a:r>
              <a:rPr lang="ru-RU" sz="1800" b="1" dirty="0" err="1"/>
              <a:t>IDictionary</a:t>
            </a:r>
            <a:r>
              <a:rPr lang="ru-RU" sz="1800" b="1" dirty="0"/>
              <a:t>: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</a:t>
            </a:r>
            <a:r>
              <a:rPr lang="en-US" sz="1800" b="1" dirty="0">
                <a:ea typeface="+mn-ea"/>
                <a:cs typeface="+mn-cs"/>
              </a:rPr>
              <a:t>Add</a:t>
            </a:r>
            <a:r>
              <a:rPr lang="en-US" sz="1800" dirty="0">
                <a:ea typeface="+mn-ea"/>
                <a:cs typeface="+mn-cs"/>
              </a:rPr>
              <a:t>( object k, object v)</a:t>
            </a:r>
            <a:r>
              <a:rPr lang="ru-RU" sz="1800" dirty="0">
                <a:ea typeface="+mn-ea"/>
                <a:cs typeface="+mn-cs"/>
              </a:rPr>
              <a:t> - добавляет в вызывающую коллекцию пару ключ/значение.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</a:t>
            </a:r>
            <a:r>
              <a:rPr lang="en-US" sz="1800" b="1" dirty="0">
                <a:ea typeface="+mn-ea"/>
                <a:cs typeface="+mn-cs"/>
              </a:rPr>
              <a:t>Clear</a:t>
            </a:r>
            <a:r>
              <a:rPr lang="en-US" sz="1800" dirty="0">
                <a:ea typeface="+mn-ea"/>
                <a:cs typeface="+mn-cs"/>
              </a:rPr>
              <a:t>()</a:t>
            </a:r>
            <a:r>
              <a:rPr lang="ru-RU" sz="1800" dirty="0">
                <a:ea typeface="+mn-ea"/>
                <a:cs typeface="+mn-cs"/>
              </a:rPr>
              <a:t> - удаляет все пары ключ/значение из вызывающей коллекции.</a:t>
            </a:r>
          </a:p>
          <a:p>
            <a:pPr lvl="1" eaLnBrk="1" hangingPunct="1">
              <a:defRPr/>
            </a:pPr>
            <a:r>
              <a:rPr lang="en-US" sz="1800" dirty="0" err="1">
                <a:ea typeface="+mn-ea"/>
                <a:cs typeface="+mn-cs"/>
              </a:rPr>
              <a:t>bool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b="1" dirty="0">
                <a:ea typeface="+mn-ea"/>
                <a:cs typeface="+mn-cs"/>
              </a:rPr>
              <a:t>Contains</a:t>
            </a:r>
            <a:r>
              <a:rPr lang="en-US" sz="1800" dirty="0">
                <a:ea typeface="+mn-ea"/>
                <a:cs typeface="+mn-cs"/>
              </a:rPr>
              <a:t> (object k)</a:t>
            </a:r>
            <a:r>
              <a:rPr lang="ru-RU" sz="1800" dirty="0">
                <a:ea typeface="+mn-ea"/>
                <a:cs typeface="+mn-cs"/>
              </a:rPr>
              <a:t> - возвращает значение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 , если вызывающая коллекция содержит объект </a:t>
            </a:r>
            <a:r>
              <a:rPr lang="ru-RU" sz="1800" i="1" dirty="0">
                <a:ea typeface="+mn-ea"/>
                <a:cs typeface="+mn-cs"/>
              </a:rPr>
              <a:t>к </a:t>
            </a:r>
            <a:r>
              <a:rPr lang="ru-RU" sz="1800" dirty="0">
                <a:ea typeface="+mn-ea"/>
                <a:cs typeface="+mn-cs"/>
              </a:rPr>
              <a:t>в качестве ключа, в противном случае возвращает значение </a:t>
            </a:r>
            <a:r>
              <a:rPr lang="en-US" sz="1800" dirty="0">
                <a:ea typeface="+mn-ea"/>
                <a:cs typeface="+mn-cs"/>
              </a:rPr>
              <a:t>false</a:t>
            </a:r>
            <a:r>
              <a:rPr lang="ru-RU" sz="18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1800" dirty="0" err="1"/>
              <a:t>iDictionaryEnumerator</a:t>
            </a:r>
            <a:r>
              <a:rPr lang="ru-RU" sz="1800" dirty="0"/>
              <a:t> </a:t>
            </a:r>
            <a:r>
              <a:rPr lang="ru-RU" sz="1800" b="1" dirty="0" err="1"/>
              <a:t>GetEnumerator</a:t>
            </a:r>
            <a:r>
              <a:rPr lang="ru-RU" sz="1800" dirty="0"/>
              <a:t>() - возвращает нумератор для вызывающей коллекции.</a:t>
            </a:r>
          </a:p>
          <a:p>
            <a:pPr lvl="1" eaLnBrk="1" hangingPunct="1">
              <a:defRPr/>
            </a:pPr>
            <a:r>
              <a:rPr lang="en-US" sz="1800" dirty="0"/>
              <a:t>void </a:t>
            </a:r>
            <a:r>
              <a:rPr lang="en-US" sz="1800" b="1" dirty="0"/>
              <a:t>Remove</a:t>
            </a:r>
            <a:r>
              <a:rPr lang="en-US" sz="1800" dirty="0"/>
              <a:t> (object k</a:t>
            </a:r>
            <a:r>
              <a:rPr lang="en-US" sz="1800" i="1" dirty="0"/>
              <a:t>)</a:t>
            </a:r>
            <a:r>
              <a:rPr lang="ru-RU" sz="1800" i="1" dirty="0"/>
              <a:t>- </a:t>
            </a:r>
            <a:r>
              <a:rPr lang="ru-RU" sz="1800" dirty="0"/>
              <a:t>удаляет элемент, ключ которого равен значению </a:t>
            </a:r>
            <a:r>
              <a:rPr lang="en-US" sz="1800" i="1" dirty="0"/>
              <a:t>k</a:t>
            </a:r>
            <a:r>
              <a:rPr lang="ru-RU" sz="1800" i="1" dirty="0"/>
              <a:t>.</a:t>
            </a:r>
            <a:endParaRPr lang="ru-RU" sz="1800" dirty="0"/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3">
            <a:extLst>
              <a:ext uri="{FF2B5EF4-FFF2-40B4-BE49-F238E27FC236}">
                <a16:creationId xmlns:a16="http://schemas.microsoft.com/office/drawing/2014/main" id="{CB9DDBA2-D1AB-41BF-A81E-2DA2FDCE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  <a:r>
              <a:rPr lang="ru-RU" altLang="ru-RU" b="1"/>
              <a:t>IDictionary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80C84CC-8159-4047-BCE8-33FE8DFA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1800" dirty="0"/>
              <a:t> </a:t>
            </a:r>
            <a:r>
              <a:rPr lang="ru-RU" sz="1800" b="1" dirty="0"/>
              <a:t>Свойства:</a:t>
            </a:r>
          </a:p>
          <a:p>
            <a:pPr lvl="1" eaLnBrk="1" hangingPunct="1">
              <a:defRPr/>
            </a:pPr>
            <a:r>
              <a:rPr lang="ru-RU" sz="1800" dirty="0" err="1">
                <a:ea typeface="+mn-ea"/>
                <a:cs typeface="+mn-cs"/>
              </a:rPr>
              <a:t>bool</a:t>
            </a:r>
            <a:r>
              <a:rPr lang="ru-RU" sz="1800" dirty="0">
                <a:ea typeface="+mn-ea"/>
                <a:cs typeface="+mn-cs"/>
              </a:rPr>
              <a:t>  </a:t>
            </a:r>
            <a:r>
              <a:rPr lang="ru-RU" sz="1800" b="1" dirty="0" err="1">
                <a:ea typeface="+mn-ea"/>
                <a:cs typeface="+mn-cs"/>
              </a:rPr>
              <a:t>isFixedSize</a:t>
            </a:r>
            <a:r>
              <a:rPr lang="ru-RU" sz="1800" dirty="0">
                <a:ea typeface="+mn-ea"/>
                <a:cs typeface="+mn-cs"/>
              </a:rPr>
              <a:t> - равно значению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, если словарь имеет фиксированный размер.</a:t>
            </a:r>
          </a:p>
          <a:p>
            <a:pPr lvl="1" eaLnBrk="1" hangingPunct="1">
              <a:defRPr/>
            </a:pPr>
            <a:r>
              <a:rPr lang="ru-RU" sz="1800" dirty="0" err="1">
                <a:ea typeface="+mn-ea"/>
                <a:cs typeface="+mn-cs"/>
              </a:rPr>
              <a:t>bool</a:t>
            </a:r>
            <a:r>
              <a:rPr lang="ru-RU" sz="1800" dirty="0">
                <a:ea typeface="+mn-ea"/>
                <a:cs typeface="+mn-cs"/>
              </a:rPr>
              <a:t> </a:t>
            </a:r>
            <a:r>
              <a:rPr lang="ru-RU" sz="1800" b="1" dirty="0" err="1">
                <a:ea typeface="+mn-ea"/>
                <a:cs typeface="+mn-cs"/>
              </a:rPr>
              <a:t>isReadOnly</a:t>
            </a:r>
            <a:r>
              <a:rPr lang="ru-RU" sz="1800" dirty="0">
                <a:ea typeface="+mn-ea"/>
                <a:cs typeface="+mn-cs"/>
              </a:rPr>
              <a:t> - равно значению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 , если словарь предназначен только для чтения.</a:t>
            </a:r>
          </a:p>
          <a:p>
            <a:pPr lvl="1" eaLnBrk="1" hangingPunct="1">
              <a:defRPr/>
            </a:pPr>
            <a:r>
              <a:rPr lang="en-US" sz="1800" dirty="0" err="1">
                <a:ea typeface="+mn-ea"/>
                <a:cs typeface="+mn-cs"/>
              </a:rPr>
              <a:t>iCollection</a:t>
            </a:r>
            <a:r>
              <a:rPr lang="ru-RU" sz="1800" dirty="0">
                <a:ea typeface="+mn-ea"/>
                <a:cs typeface="+mn-cs"/>
              </a:rPr>
              <a:t> </a:t>
            </a:r>
            <a:r>
              <a:rPr lang="en-US" sz="1800" b="1" dirty="0">
                <a:ea typeface="+mn-ea"/>
                <a:cs typeface="+mn-cs"/>
              </a:rPr>
              <a:t>Keys</a:t>
            </a:r>
            <a:r>
              <a:rPr lang="ru-RU" sz="1800" dirty="0">
                <a:ea typeface="+mn-ea"/>
                <a:cs typeface="+mn-cs"/>
              </a:rPr>
              <a:t> - получает коллекцию ключей.</a:t>
            </a:r>
          </a:p>
          <a:p>
            <a:pPr lvl="1" eaLnBrk="1" hangingPunct="1">
              <a:defRPr/>
            </a:pPr>
            <a:r>
              <a:rPr lang="ru-RU" sz="1800" dirty="0" err="1">
                <a:ea typeface="+mn-ea"/>
                <a:cs typeface="+mn-cs"/>
              </a:rPr>
              <a:t>i</a:t>
            </a:r>
            <a:r>
              <a:rPr lang="en-US" sz="1800" dirty="0">
                <a:ea typeface="+mn-ea"/>
                <a:cs typeface="+mn-cs"/>
              </a:rPr>
              <a:t>C</a:t>
            </a:r>
            <a:r>
              <a:rPr lang="ru-RU" sz="1800" dirty="0" err="1">
                <a:ea typeface="+mn-ea"/>
                <a:cs typeface="+mn-cs"/>
              </a:rPr>
              <a:t>ollection</a:t>
            </a:r>
            <a:r>
              <a:rPr lang="ru-RU" sz="1800" dirty="0">
                <a:ea typeface="+mn-ea"/>
                <a:cs typeface="+mn-cs"/>
              </a:rPr>
              <a:t> </a:t>
            </a:r>
            <a:r>
              <a:rPr lang="ru-RU" sz="1800" b="1" dirty="0" err="1">
                <a:ea typeface="+mn-ea"/>
                <a:cs typeface="+mn-cs"/>
              </a:rPr>
              <a:t>Values</a:t>
            </a:r>
            <a:r>
              <a:rPr lang="ru-RU" sz="1800" dirty="0">
                <a:ea typeface="+mn-ea"/>
                <a:cs typeface="+mn-cs"/>
              </a:rPr>
              <a:t> - получает коллекцию значений.</a:t>
            </a:r>
          </a:p>
          <a:p>
            <a:pPr eaLnBrk="1" hangingPunct="1">
              <a:defRPr/>
            </a:pPr>
            <a:r>
              <a:rPr lang="ru-RU" sz="1800" dirty="0"/>
              <a:t>Для хранения пары ключ/значение, используются объекты структуры </a:t>
            </a:r>
            <a:r>
              <a:rPr lang="ru-RU" sz="1800" dirty="0" err="1"/>
              <a:t>DictionaryEntry</a:t>
            </a:r>
            <a:r>
              <a:rPr lang="ru-RU" sz="1800" dirty="0"/>
              <a:t>. В ней определены свойства</a:t>
            </a:r>
            <a:r>
              <a:rPr lang="en-US" sz="1800" dirty="0"/>
              <a:t>:</a:t>
            </a:r>
            <a:endParaRPr lang="ru-RU" sz="1800" dirty="0"/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public object </a:t>
            </a:r>
            <a:r>
              <a:rPr lang="en-US" sz="1800" b="1" dirty="0">
                <a:ea typeface="+mn-ea"/>
                <a:cs typeface="+mn-cs"/>
              </a:rPr>
              <a:t>Key</a:t>
            </a:r>
            <a:r>
              <a:rPr lang="en-US" sz="1800" dirty="0">
                <a:ea typeface="+mn-ea"/>
                <a:cs typeface="+mn-cs"/>
              </a:rPr>
              <a:t> { get; set; }</a:t>
            </a:r>
            <a:endParaRPr lang="ru-RU" sz="18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public object </a:t>
            </a:r>
            <a:r>
              <a:rPr lang="en-US" sz="1800" b="1" dirty="0">
                <a:ea typeface="+mn-ea"/>
                <a:cs typeface="+mn-cs"/>
              </a:rPr>
              <a:t>Value</a:t>
            </a:r>
            <a:r>
              <a:rPr lang="en-US" sz="1800" dirty="0">
                <a:ea typeface="+mn-ea"/>
                <a:cs typeface="+mn-cs"/>
              </a:rPr>
              <a:t> { get; set; }</a:t>
            </a:r>
            <a:endParaRPr lang="ru-RU" sz="18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6A57F8DC-22C1-4111-AF28-12BCA8D6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Коллекции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0B1DF69-EAC2-41DD-8A2E-E694203E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Классы коллекций делятся на три основных категории: </a:t>
            </a:r>
          </a:p>
          <a:p>
            <a:pPr lvl="1" eaLnBrk="1" hangingPunct="1">
              <a:defRPr/>
            </a:pPr>
            <a:r>
              <a:rPr lang="ru-RU" dirty="0">
                <a:solidFill>
                  <a:srgbClr val="FF0000"/>
                </a:solidFill>
                <a:ea typeface="+mn-ea"/>
                <a:cs typeface="+mn-cs"/>
              </a:rPr>
              <a:t>общего назначения, </a:t>
            </a:r>
          </a:p>
          <a:p>
            <a:pPr lvl="1" eaLnBrk="1" hangingPunct="1">
              <a:defRPr/>
            </a:pPr>
            <a:r>
              <a:rPr lang="ru-RU" dirty="0">
                <a:ea typeface="+mn-ea"/>
                <a:cs typeface="+mn-cs"/>
              </a:rPr>
              <a:t>специализированные,</a:t>
            </a:r>
          </a:p>
          <a:p>
            <a:pPr lvl="1" eaLnBrk="1" hangingPunct="1">
              <a:defRPr/>
            </a:pPr>
            <a:r>
              <a:rPr lang="ru-RU" dirty="0">
                <a:ea typeface="+mn-ea"/>
                <a:cs typeface="+mn-cs"/>
              </a:rPr>
              <a:t>ориентированные на побитовую организацию данных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C00BAE31-52EB-408F-8478-3241380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абстрактные типы данных</a:t>
            </a:r>
          </a:p>
        </p:txBody>
      </p:sp>
      <p:sp>
        <p:nvSpPr>
          <p:cNvPr id="5123" name="Содержимое 2">
            <a:extLst>
              <a:ext uri="{FF2B5EF4-FFF2-40B4-BE49-F238E27FC236}">
                <a16:creationId xmlns:a16="http://schemas.microsoft.com/office/drawing/2014/main" id="{5B75D159-4951-4A5B-8E2B-F2F412D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множество;</a:t>
            </a:r>
          </a:p>
          <a:p>
            <a:r>
              <a:rPr lang="ru-RU" altLang="ru-RU"/>
              <a:t>словарь;</a:t>
            </a:r>
          </a:p>
          <a:p>
            <a:r>
              <a:rPr lang="ru-RU" altLang="ru-RU"/>
              <a:t>очередь;</a:t>
            </a:r>
          </a:p>
          <a:p>
            <a:r>
              <a:rPr lang="ru-RU" altLang="ru-RU"/>
              <a:t>стек;</a:t>
            </a:r>
          </a:p>
          <a:p>
            <a:r>
              <a:rPr lang="ru-RU" altLang="ru-RU"/>
              <a:t>список.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>
            <a:extLst>
              <a:ext uri="{FF2B5EF4-FFF2-40B4-BE49-F238E27FC236}">
                <a16:creationId xmlns:a16="http://schemas.microsoft.com/office/drawing/2014/main" id="{79CB0576-B79A-4362-9250-F2A3C281A2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88913"/>
          <a:ext cx="8218487" cy="62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Класс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Назначение 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Интерфейсы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</a:rPr>
                        <a:t>ArrayList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Массив</a:t>
                      </a:r>
                      <a:r>
                        <a:rPr lang="en-US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динамически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изменяющий свой размер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IList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ICloneabl</a:t>
                      </a:r>
                      <a:r>
                        <a:rPr lang="en-US" sz="2400" dirty="0">
                          <a:latin typeface="Times New Roman"/>
                          <a:ea typeface="Times-Bold"/>
                        </a:rPr>
                        <a:t>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-Bold"/>
                        </a:rPr>
                        <a:t>Hashtable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Хеш-таблица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IDictionary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ICloneable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Queue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Очередь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ICloneable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SortedList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Коллекция, отсортированная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по ключам. Доступ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к элементам — по ключу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или по индексу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IDictionary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</a:rPr>
                        <a:t>ICloneable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Stack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Стек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66CA14E4-CB24-4300-9439-F404A255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Класс ArrayList 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05C820D-62BA-4B27-A4C4-8ABED18F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Класс </a:t>
            </a:r>
            <a:r>
              <a:rPr lang="ru-RU" sz="2400" dirty="0" err="1"/>
              <a:t>ArrayList</a:t>
            </a:r>
            <a:r>
              <a:rPr lang="ru-RU" sz="2400" dirty="0"/>
              <a:t> предназначен для поддержки динамических массивов, которые при необходимости могут увеличиваться или уменьшаться. </a:t>
            </a:r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ArrayList</a:t>
            </a:r>
            <a:r>
              <a:rPr lang="ru-RU" sz="2000" dirty="0">
                <a:ea typeface="+mn-ea"/>
                <a:cs typeface="+mn-cs"/>
              </a:rPr>
              <a:t>() – создает создания пустой массив.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ArrayList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) - создает массив с заданным начальным размером.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ArrayList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ICollection</a:t>
            </a:r>
            <a:r>
              <a:rPr lang="ru-RU" sz="2000" dirty="0">
                <a:ea typeface="+mn-ea"/>
                <a:cs typeface="+mn-cs"/>
              </a:rPr>
              <a:t> с) - создает массив, который инициализируется элементами и емкостью коллекции, заданной параметром с.</a:t>
            </a:r>
          </a:p>
          <a:p>
            <a:pPr marL="0" indent="0" eaLnBrk="1" hangingPunct="1">
              <a:buFontTx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>
            <a:extLst>
              <a:ext uri="{FF2B5EF4-FFF2-40B4-BE49-F238E27FC236}">
                <a16:creationId xmlns:a16="http://schemas.microsoft.com/office/drawing/2014/main" id="{2E5A19C3-266B-46F9-9B02-7CD2AE86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Класс ArrayList 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98D9C70-3CBD-4AD4-AC05-E61C6886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 - количество элементов, которые могут храниться в массиве.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 - фактическое количество элементов массива.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Item</a:t>
            </a:r>
            <a:r>
              <a:rPr lang="ru-RU" sz="2000" dirty="0">
                <a:ea typeface="+mn-ea"/>
                <a:cs typeface="+mn-cs"/>
              </a:rPr>
              <a:t> - получить или установить значение элемента по заданному индексу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Add</a:t>
            </a:r>
            <a:r>
              <a:rPr lang="ru-RU" sz="2000" dirty="0">
                <a:ea typeface="+mn-ea"/>
                <a:cs typeface="+mn-cs"/>
              </a:rPr>
              <a:t> () - добавление элемента в конец массива.</a:t>
            </a:r>
          </a:p>
          <a:p>
            <a:pPr lvl="1" eaLnBrk="1" hangingPunct="1">
              <a:defRPr/>
            </a:pPr>
            <a:r>
              <a:rPr lang="en-US" sz="2000" dirty="0" err="1">
                <a:ea typeface="+mn-ea"/>
                <a:cs typeface="+mn-cs"/>
              </a:rPr>
              <a:t>AddRange</a:t>
            </a:r>
            <a:r>
              <a:rPr lang="ru-RU" sz="2000" dirty="0">
                <a:ea typeface="+mn-ea"/>
                <a:cs typeface="+mn-cs"/>
              </a:rPr>
              <a:t> () - добавление серии элементов в конец массива.</a:t>
            </a:r>
          </a:p>
          <a:p>
            <a:pPr lvl="1" eaLnBrk="1" hangingPunct="1">
              <a:defRPr/>
            </a:pPr>
            <a:r>
              <a:rPr lang="en-US" sz="2000" dirty="0" err="1">
                <a:ea typeface="+mn-ea"/>
                <a:cs typeface="+mn-cs"/>
              </a:rPr>
              <a:t>BinarySearch</a:t>
            </a:r>
            <a:r>
              <a:rPr lang="ru-RU" sz="2000" dirty="0">
                <a:ea typeface="+mn-ea"/>
                <a:cs typeface="+mn-cs"/>
              </a:rPr>
              <a:t>() - двоичный поиск в отсортированном массиве или его части.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Clear</a:t>
            </a:r>
            <a:r>
              <a:rPr lang="ru-RU" sz="2000" dirty="0">
                <a:ea typeface="+mn-ea"/>
                <a:cs typeface="+mn-cs"/>
              </a:rPr>
              <a:t>()- удаление всех элементов из массива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2">
            <a:extLst>
              <a:ext uri="{FF2B5EF4-FFF2-40B4-BE49-F238E27FC236}">
                <a16:creationId xmlns:a16="http://schemas.microsoft.com/office/drawing/2014/main" id="{CC58D0E6-5F99-49C9-85AA-65E1C356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45059" name="Содержимое 2">
            <a:extLst>
              <a:ext uri="{FF2B5EF4-FFF2-40B4-BE49-F238E27FC236}">
                <a16:creationId xmlns:a16="http://schemas.microsoft.com/office/drawing/2014/main" id="{84C84724-95E7-484C-83DE-DB70089A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ru-RU" sz="2000"/>
              <a:t>CopyTo</a:t>
            </a:r>
            <a:r>
              <a:rPr lang="ru-RU" altLang="ru-RU" sz="2000"/>
              <a:t>() - копирование всех или части элементов массива в одномерный массив.</a:t>
            </a:r>
          </a:p>
          <a:p>
            <a:pPr lvl="1" eaLnBrk="1" hangingPunct="1"/>
            <a:r>
              <a:rPr lang="en-US" altLang="ru-RU" sz="2000"/>
              <a:t>GetRange</a:t>
            </a:r>
            <a:r>
              <a:rPr lang="ru-RU" altLang="ru-RU" sz="2000"/>
              <a:t>() - получение значений подмножества элементов массива в виде объекта типа ArrayList.</a:t>
            </a:r>
          </a:p>
          <a:p>
            <a:pPr lvl="1" eaLnBrk="1" hangingPunct="1"/>
            <a:r>
              <a:rPr lang="en-US" altLang="ru-RU" sz="2000"/>
              <a:t>Index</a:t>
            </a:r>
            <a:r>
              <a:rPr lang="ru-RU" altLang="ru-RU" sz="2000"/>
              <a:t>() - поиск первого вхождения элемента в массив (возвращает индекс найденного элемента или -1, если элемент не найден).</a:t>
            </a:r>
          </a:p>
          <a:p>
            <a:pPr lvl="1" eaLnBrk="1" hangingPunct="1"/>
            <a:r>
              <a:rPr lang="en-US" altLang="ru-RU" sz="2000"/>
              <a:t>Insert</a:t>
            </a:r>
            <a:r>
              <a:rPr lang="ru-RU" altLang="ru-RU" sz="2000"/>
              <a:t>() - вставка элемента в заданную позицию (по заданному индексу).</a:t>
            </a:r>
          </a:p>
          <a:p>
            <a:pPr lvl="1" eaLnBrk="1" hangingPunct="1"/>
            <a:r>
              <a:rPr lang="en-US" altLang="ru-RU" sz="2000"/>
              <a:t>InserRange</a:t>
            </a:r>
            <a:r>
              <a:rPr lang="ru-RU" altLang="ru-RU" sz="2000"/>
              <a:t>() - вставка группы элементов, начиная с заданной позиции.</a:t>
            </a:r>
          </a:p>
          <a:p>
            <a:pPr lvl="1" eaLnBrk="1" hangingPunct="1"/>
            <a:r>
              <a:rPr lang="ru-RU" altLang="ru-RU" sz="2000"/>
              <a:t>LastIndexOf() - поиск последнего вхождения элемента в одномерный массив.</a:t>
            </a:r>
          </a:p>
          <a:p>
            <a:pPr lvl="1" eaLnBrk="1" hangingPunct="1"/>
            <a:r>
              <a:rPr lang="ru-RU" altLang="ru-RU" sz="2000"/>
              <a:t>Remove() - удаление первого вхождения заданного элемента в массив.</a:t>
            </a:r>
          </a:p>
          <a:p>
            <a:pPr lvl="1" eaLnBrk="1" hangingPunct="1">
              <a:buFontTx/>
              <a:buNone/>
            </a:pPr>
            <a:r>
              <a:rPr lang="ru-RU" altLang="ru-RU" sz="200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2">
            <a:extLst>
              <a:ext uri="{FF2B5EF4-FFF2-40B4-BE49-F238E27FC236}">
                <a16:creationId xmlns:a16="http://schemas.microsoft.com/office/drawing/2014/main" id="{825BDF50-4BF5-4991-A7EA-8E5F1BC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46083" name="Содержимое 2">
            <a:extLst>
              <a:ext uri="{FF2B5EF4-FFF2-40B4-BE49-F238E27FC236}">
                <a16:creationId xmlns:a16="http://schemas.microsoft.com/office/drawing/2014/main" id="{EC8DC8A6-E4AE-42C3-8202-E8877571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ru-RU" altLang="ru-RU" sz="2000"/>
              <a:t>RemoveAt() - удаление элемента из массива по заданному индексу.</a:t>
            </a:r>
          </a:p>
          <a:p>
            <a:pPr lvl="1" eaLnBrk="1" hangingPunct="1"/>
            <a:r>
              <a:rPr lang="ru-RU" altLang="ru-RU" sz="2000"/>
              <a:t>RemoveRange() - удаление группы элементов из массива.</a:t>
            </a:r>
          </a:p>
          <a:p>
            <a:pPr lvl="1" eaLnBrk="1" hangingPunct="1"/>
            <a:r>
              <a:rPr lang="ru-RU" altLang="ru-RU" sz="2000"/>
              <a:t>Reverse () - изменение порядка следования элементов на обратный.</a:t>
            </a:r>
          </a:p>
          <a:p>
            <a:pPr lvl="1" eaLnBrk="1" hangingPunct="1"/>
            <a:r>
              <a:rPr lang="ru-RU" altLang="ru-RU" sz="2000"/>
              <a:t>SetRange() - установка значений элементов массива в заданном диапазоне.</a:t>
            </a:r>
          </a:p>
          <a:p>
            <a:pPr lvl="1" eaLnBrk="1" hangingPunct="1"/>
            <a:r>
              <a:rPr lang="ru-RU" altLang="ru-RU" sz="2000"/>
              <a:t>Sort() - упорядочивание элементов массива или его части</a:t>
            </a:r>
          </a:p>
          <a:p>
            <a:pPr lvl="1" eaLnBrk="1" hangingPunct="1"/>
            <a:r>
              <a:rPr lang="ru-RU" altLang="ru-RU" sz="2000"/>
              <a:t>TrimToSize() - установка емкости массива равной фактическому количеству элементов.</a:t>
            </a:r>
          </a:p>
          <a:p>
            <a:pPr lvl="1" eaLnBrk="1" hangingPunct="1"/>
            <a:endParaRPr lang="ru-RU" altLang="ru-RU"/>
          </a:p>
          <a:p>
            <a:pPr eaLnBrk="1" hangingPunct="1"/>
            <a:endParaRPr lang="ru-RU" altLang="ru-RU"/>
          </a:p>
          <a:p>
            <a:pPr eaLnBrk="1" hangingPunct="1">
              <a:buFontTx/>
              <a:buNone/>
            </a:pPr>
            <a:r>
              <a:rPr lang="ru-RU" altLang="ru-RU"/>
              <a:t>Пример 14_3.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D326218A-7C61-4DAB-9022-8FCD7F18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47107" name="Объект 2">
            <a:extLst>
              <a:ext uri="{FF2B5EF4-FFF2-40B4-BE49-F238E27FC236}">
                <a16:creationId xmlns:a16="http://schemas.microsoft.com/office/drawing/2014/main" id="{4D5D00F2-D053-4B68-85DA-6ABFEB7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ArrayList al1 = new ArrayList();</a:t>
            </a:r>
          </a:p>
          <a:p>
            <a:pPr marL="0" indent="0">
              <a:buFontTx/>
              <a:buNone/>
            </a:pPr>
            <a:r>
              <a:rPr lang="ru-RU" altLang="ru-RU" sz="1800"/>
              <a:t>Console.WriteLine("Основные характеристики объекта типа ArrayList, созданного конструктором без параметров");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al1.Capacity);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al1.Count);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ArrayList al2 = new ArrayList(10);</a:t>
            </a:r>
          </a:p>
          <a:p>
            <a:pPr marL="0" indent="0">
              <a:buFontTx/>
              <a:buNone/>
            </a:pPr>
            <a:r>
              <a:rPr lang="ru-RU" altLang="ru-RU" sz="1800"/>
              <a:t>Console.WriteLine("Основные характеристики объекта типа ArrayList, созданного конструктором c параметром int 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al2.Capacity);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al2.Count);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int[] array = { 1, 2, 3, 4, 5 };</a:t>
            </a:r>
          </a:p>
          <a:p>
            <a:pPr marL="0" indent="0">
              <a:buFontTx/>
              <a:buNone/>
            </a:pPr>
            <a:r>
              <a:rPr lang="en-US" altLang="ru-RU" sz="1800"/>
              <a:t>ArrayList al3 = new ArrayList(array);</a:t>
            </a:r>
          </a:p>
          <a:p>
            <a:pPr marL="0" indent="0">
              <a:buFontTx/>
              <a:buNone/>
            </a:pPr>
            <a:r>
              <a:rPr lang="ru-RU" altLang="ru-RU" sz="1800"/>
              <a:t>Console.WriteLine("Основные характеристики объекта типа ArrayList, созданного конструктором c параметром int[] 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al3.Capacity);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al3.Count);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DBA4DEBC-C797-4023-B758-B1838C9E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343400"/>
            <a:ext cx="8890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>
            <a:extLst>
              <a:ext uri="{FF2B5EF4-FFF2-40B4-BE49-F238E27FC236}">
                <a16:creationId xmlns:a16="http://schemas.microsoft.com/office/drawing/2014/main" id="{A6DDB277-6872-4CCB-8301-AC513790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48131" name="Объект 2">
            <a:extLst>
              <a:ext uri="{FF2B5EF4-FFF2-40B4-BE49-F238E27FC236}">
                <a16:creationId xmlns:a16="http://schemas.microsoft.com/office/drawing/2014/main" id="{45AC5603-6857-48CE-A6D1-39690C86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 Console.WriteLine("</a:t>
            </a:r>
            <a:r>
              <a:rPr lang="ru-RU" altLang="ru-RU" sz="1800"/>
              <a:t>Добавляем 5 элементов");</a:t>
            </a:r>
          </a:p>
          <a:p>
            <a:pPr marL="0" indent="0">
              <a:buFontTx/>
              <a:buNone/>
            </a:pPr>
            <a:r>
              <a:rPr lang="nn-NO" altLang="ru-RU" sz="1800"/>
              <a:t>for (int i = 0; i &lt; 5; i++)</a:t>
            </a:r>
            <a:r>
              <a:rPr lang="en-US" altLang="ru-RU" sz="1800"/>
              <a:t> al1.Add(i + 1);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al1.Capacity);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al1.Count);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(int num in al1) Console.Write(num + "\t");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Console.WriteLine();</a:t>
            </a:r>
          </a:p>
          <a:p>
            <a:pPr marL="0" indent="0">
              <a:buFontTx/>
              <a:buNone/>
            </a:pPr>
            <a:r>
              <a:rPr lang="ru-RU" altLang="ru-RU" sz="1800"/>
              <a:t> Console.WriteLine("Добавляем еще 6 элементов");</a:t>
            </a:r>
          </a:p>
          <a:p>
            <a:pPr marL="0" indent="0">
              <a:buFontTx/>
              <a:buNone/>
            </a:pPr>
            <a:r>
              <a:rPr lang="nn-NO" altLang="ru-RU" sz="1800"/>
              <a:t>for (int i = 5; i &lt;= 10; i++)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al1.Add(i + 1);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al1.Capacity);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al1.Count);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(int num in al1)Console.Write(num + "\t");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96FF6470-4670-4D3A-9941-6D6543C3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3638"/>
            <a:ext cx="93249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65A6F1E7-7EEE-4C68-A405-1B292B38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49155" name="Объект 2">
            <a:extLst>
              <a:ext uri="{FF2B5EF4-FFF2-40B4-BE49-F238E27FC236}">
                <a16:creationId xmlns:a16="http://schemas.microsoft.com/office/drawing/2014/main" id="{AEFB065D-1D3A-42FD-BE35-39E47E81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51403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Удаляем элемент=1");</a:t>
            </a:r>
          </a:p>
          <a:p>
            <a:pPr marL="0" indent="0">
              <a:buFontTx/>
              <a:buNone/>
            </a:pPr>
            <a:r>
              <a:rPr lang="en-US" altLang="ru-RU" sz="1800"/>
              <a:t>al1.Remove(1);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Удаляем элемент </a:t>
            </a:r>
            <a:r>
              <a:rPr lang="en-US" altLang="ru-RU" sz="1800"/>
              <a:t>c </a:t>
            </a:r>
            <a:r>
              <a:rPr lang="ru-RU" altLang="ru-RU" sz="1800"/>
              <a:t>индексом 5");</a:t>
            </a:r>
          </a:p>
          <a:p>
            <a:pPr marL="0" indent="0">
              <a:buFontTx/>
              <a:buNone/>
            </a:pPr>
            <a:r>
              <a:rPr lang="en-US" altLang="ru-RU" sz="1800"/>
              <a:t>al1.RemoveAt(5);</a:t>
            </a:r>
          </a:p>
          <a:p>
            <a:pPr marL="0" indent="0">
              <a:buFontTx/>
              <a:buNone/>
            </a:pPr>
            <a:r>
              <a:rPr lang="ru-RU" altLang="ru-RU" sz="1800"/>
              <a:t>Console.WriteLine("Меняем элемент с индексом 5 на значение 100");</a:t>
            </a:r>
          </a:p>
          <a:p>
            <a:pPr marL="0" indent="0">
              <a:buFontTx/>
              <a:buNone/>
            </a:pPr>
            <a:r>
              <a:rPr lang="en-US" altLang="ru-RU" sz="1800"/>
              <a:t>al1[5] = 100;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al1.Capacity);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al1.Count);</a:t>
            </a:r>
          </a:p>
          <a:p>
            <a:pPr marL="0" indent="0">
              <a:buFontTx/>
              <a:buNone/>
            </a:pP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Сортировка");</a:t>
            </a:r>
          </a:p>
          <a:p>
            <a:pPr marL="0" indent="0">
              <a:buFontTx/>
              <a:buNone/>
            </a:pPr>
            <a:r>
              <a:rPr lang="en-US" altLang="ru-RU" sz="1800"/>
              <a:t>al1.Sort();</a:t>
            </a:r>
          </a:p>
          <a:p>
            <a:pPr marL="0" indent="0">
              <a:buFontTx/>
              <a:buNone/>
            </a:pPr>
            <a:endParaRPr lang="en-US" altLang="ru-RU" sz="1800"/>
          </a:p>
          <a:p>
            <a:pPr marL="0" indent="0">
              <a:buFontTx/>
              <a:buNone/>
            </a:pPr>
            <a:r>
              <a:rPr lang="ru-RU" altLang="ru-RU" sz="1800"/>
              <a:t>Console.WriteLine("Бинарный поиск. Ищем число 6");</a:t>
            </a:r>
          </a:p>
          <a:p>
            <a:pPr marL="0" indent="0">
              <a:buFontTx/>
              <a:buNone/>
            </a:pPr>
            <a:r>
              <a:rPr lang="en-US" altLang="ru-RU" sz="1800"/>
              <a:t>int number = al1.BinarySearch(6);</a:t>
            </a:r>
          </a:p>
          <a:p>
            <a:pPr marL="0" indent="0">
              <a:buFontTx/>
              <a:buNone/>
            </a:pPr>
            <a:r>
              <a:rPr lang="en-US" altLang="ru-RU" sz="1800"/>
              <a:t>if (number &gt;= 0) Console.WriteLine("Нашли! Его номер=" + (number + 1));</a:t>
            </a:r>
          </a:p>
          <a:p>
            <a:pPr marL="0" indent="0">
              <a:buFontTx/>
              <a:buNone/>
            </a:pPr>
            <a:r>
              <a:rPr lang="en-US" altLang="ru-RU" sz="1800"/>
              <a:t>else Console.WriteLine("</a:t>
            </a:r>
            <a:r>
              <a:rPr lang="ru-RU" altLang="ru-RU" sz="1800"/>
              <a:t>Не нашли! ");</a:t>
            </a:r>
            <a:endParaRPr lang="en-US" altLang="ru-RU" sz="1800"/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2869C0DB-F5BD-434E-8152-B65200F1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7425"/>
            <a:ext cx="93249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>
            <a:extLst>
              <a:ext uri="{FF2B5EF4-FFF2-40B4-BE49-F238E27FC236}">
                <a16:creationId xmlns:a16="http://schemas.microsoft.com/office/drawing/2014/main" id="{C969F80A-83FF-4705-91D1-EC37C1E8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50179" name="Объект 2">
            <a:extLst>
              <a:ext uri="{FF2B5EF4-FFF2-40B4-BE49-F238E27FC236}">
                <a16:creationId xmlns:a16="http://schemas.microsoft.com/office/drawing/2014/main" id="{43448E05-D14E-4B88-AF07-CBC89739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51403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al1.Clear();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al1.Capacity);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al1.Count);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if (al1.Count == 0) Console.WriteLine("</a:t>
            </a:r>
            <a:r>
              <a:rPr lang="ru-RU" altLang="ru-RU" sz="1800"/>
              <a:t>Коллекция пустая!");</a:t>
            </a:r>
          </a:p>
          <a:p>
            <a:pPr marL="0" indent="0">
              <a:buFontTx/>
              <a:buNone/>
            </a:pPr>
            <a:r>
              <a:rPr lang="en-US" altLang="ru-RU" sz="1800"/>
              <a:t>else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(object obj in al1) Console.WriteLine(obj);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al1.Add("Hello!");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al1.Add("Bye!");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al1.Add(5.5);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al1.Add(23.4);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al1.Add(10);</a:t>
            </a:r>
          </a:p>
          <a:p>
            <a:pPr marL="0" indent="0">
              <a:buFontTx/>
              <a:buNone/>
            </a:pPr>
            <a:r>
              <a:rPr lang="en-US" altLang="ru-RU" sz="1800"/>
              <a:t>int[]mas={1,2,3};</a:t>
            </a:r>
          </a:p>
          <a:p>
            <a:pPr marL="0" indent="0">
              <a:buFontTx/>
              <a:buNone/>
            </a:pPr>
            <a:r>
              <a:rPr lang="en-US" altLang="ru-RU" sz="1800"/>
              <a:t>al1.AddRange(mas);</a:t>
            </a:r>
          </a:p>
          <a:p>
            <a:pPr marL="0" indent="0">
              <a:buFontTx/>
              <a:buNone/>
            </a:pPr>
            <a:r>
              <a:rPr lang="en-US" altLang="ru-RU" sz="1800"/>
              <a:t>al1.Reverse();</a:t>
            </a: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0930C901-AC31-4CFD-A762-32577FE2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900"/>
            <a:ext cx="9324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>
            <a:extLst>
              <a:ext uri="{FF2B5EF4-FFF2-40B4-BE49-F238E27FC236}">
                <a16:creationId xmlns:a16="http://schemas.microsoft.com/office/drawing/2014/main" id="{92F455A1-501F-4014-ACB0-9F322B75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Hashtable  </a:t>
            </a:r>
          </a:p>
        </p:txBody>
      </p:sp>
      <p:sp>
        <p:nvSpPr>
          <p:cNvPr id="7" name="Содержимое 6">
            <a:extLst>
              <a:ext uri="{FF2B5EF4-FFF2-40B4-BE49-F238E27FC236}">
                <a16:creationId xmlns:a16="http://schemas.microsoft.com/office/drawing/2014/main" id="{47DF8173-19FD-4B16-A413-AA3AD288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b="1" dirty="0"/>
              <a:t>Класс </a:t>
            </a:r>
            <a:r>
              <a:rPr lang="ru-RU" sz="2400" b="1" dirty="0" err="1"/>
              <a:t>Hashtable</a:t>
            </a:r>
            <a:r>
              <a:rPr lang="ru-RU" sz="2400" dirty="0"/>
              <a:t> предназначен для создания коллекции, в которой для хранения объектов используется </a:t>
            </a:r>
            <a:r>
              <a:rPr lang="ru-RU" sz="2400" b="1" dirty="0"/>
              <a:t>хеш-таблица</a:t>
            </a:r>
            <a:r>
              <a:rPr lang="ru-RU" sz="2400" i="1" dirty="0"/>
              <a:t>.</a:t>
            </a:r>
          </a:p>
          <a:p>
            <a:pPr eaLnBrk="1" hangingPunct="1">
              <a:defRPr/>
            </a:pPr>
            <a:r>
              <a:rPr lang="ru-RU" sz="2400" u="sng" dirty="0"/>
              <a:t>Конструкторы: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() - создает стандартный объект класса </a:t>
            </a:r>
            <a:r>
              <a:rPr lang="ru-RU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IDictionary</a:t>
            </a:r>
            <a:r>
              <a:rPr lang="ru-RU" sz="2000" dirty="0">
                <a:ea typeface="+mn-ea"/>
                <a:cs typeface="+mn-cs"/>
              </a:rPr>
              <a:t> с) – создает коллекцию и инициализирует ее элементами заданной коллекции с.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capacity</a:t>
            </a:r>
            <a:r>
              <a:rPr lang="ru-RU" sz="2000" i="1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– создает коллекцию и инициализирует емкость  значением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en-US" sz="2000" dirty="0">
                <a:ea typeface="+mn-ea"/>
                <a:cs typeface="+mn-cs"/>
              </a:rPr>
              <a:t>float </a:t>
            </a:r>
            <a:r>
              <a:rPr lang="en-US" sz="2000" dirty="0" err="1">
                <a:ea typeface="+mn-ea"/>
                <a:cs typeface="+mn-cs"/>
              </a:rPr>
              <a:t>fillRatio</a:t>
            </a:r>
            <a:r>
              <a:rPr lang="ru-RU" sz="2000" i="1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– создает коллекцию и инициализирует ее емкость значением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а коэффициент заполнения значением </a:t>
            </a:r>
            <a:r>
              <a:rPr lang="ru-RU" sz="2000" dirty="0" err="1">
                <a:ea typeface="+mn-ea"/>
                <a:cs typeface="+mn-cs"/>
              </a:rPr>
              <a:t>fillRatio</a:t>
            </a:r>
            <a:r>
              <a:rPr lang="ru-RU" sz="2000" i="1" dirty="0">
                <a:ea typeface="+mn-ea"/>
                <a:cs typeface="+mn-cs"/>
              </a:rPr>
              <a:t>. </a:t>
            </a: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A2F81477-9669-4802-8F9F-E726EEEA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Множество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E9A5AC1-A92A-4A0E-8B74-64D4A5E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b="1" dirty="0"/>
              <a:t>Множество</a:t>
            </a:r>
            <a:r>
              <a:rPr lang="ru-RU" sz="2400" dirty="0"/>
              <a:t> ­ это неупорядоченная совокупность элементов.</a:t>
            </a:r>
          </a:p>
          <a:p>
            <a:pPr eaLnBrk="1" hangingPunct="1">
              <a:defRPr/>
            </a:pPr>
            <a:r>
              <a:rPr lang="ru-RU" sz="2400" dirty="0"/>
              <a:t>Для множеств определены операции: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проверки принадлежности элемента множеству,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включения элемента,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исключения элемента,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объединения </a:t>
            </a:r>
            <a:r>
              <a:rPr lang="ru-RU" sz="2400" dirty="0"/>
              <a:t>множеств</a:t>
            </a:r>
            <a:r>
              <a:rPr lang="ru-RU" sz="2400" dirty="0">
                <a:ea typeface="+mn-ea"/>
                <a:cs typeface="+mn-cs"/>
              </a:rPr>
              <a:t>,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пересечения </a:t>
            </a:r>
            <a:r>
              <a:rPr lang="ru-RU" sz="2400" dirty="0"/>
              <a:t>множеств</a:t>
            </a:r>
            <a:r>
              <a:rPr lang="ru-RU" sz="2400" dirty="0">
                <a:ea typeface="+mn-ea"/>
                <a:cs typeface="+mn-cs"/>
              </a:rPr>
              <a:t>, </a:t>
            </a:r>
          </a:p>
          <a:p>
            <a:pPr marL="1028700" lvl="1" indent="-514350" eaLnBrk="1" hangingPunct="1">
              <a:defRPr/>
            </a:pPr>
            <a:r>
              <a:rPr lang="ru-RU" sz="2400" dirty="0"/>
              <a:t>вычитания множеств.</a:t>
            </a:r>
          </a:p>
          <a:p>
            <a:pPr lvl="1"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>
            <a:extLst>
              <a:ext uri="{FF2B5EF4-FFF2-40B4-BE49-F238E27FC236}">
                <a16:creationId xmlns:a16="http://schemas.microsoft.com/office/drawing/2014/main" id="{AADEF643-D555-45CE-8DF3-ACF50745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Основные элементы класса Hashtable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56B5A41-7CCA-4C81-B2C6-6C824EDA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Keys</a:t>
            </a:r>
            <a:r>
              <a:rPr lang="ru-RU" sz="2000" dirty="0">
                <a:ea typeface="+mn-ea"/>
                <a:cs typeface="+mn-cs"/>
              </a:rPr>
              <a:t> - получить коллекцию ключей 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Values</a:t>
            </a:r>
            <a:r>
              <a:rPr lang="ru-RU" sz="2000" dirty="0">
                <a:ea typeface="+mn-ea"/>
                <a:cs typeface="+mn-cs"/>
              </a:rPr>
              <a:t> - получить коллекцию значений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ContainsKey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>
                <a:ea typeface="+mn-ea"/>
                <a:cs typeface="+mn-cs"/>
              </a:rPr>
              <a:t>object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 - возвращает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 вызывающей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коллекции содержится ключ, заданный параметром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ContainsValue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>
                <a:ea typeface="+mn-ea"/>
                <a:cs typeface="+mn-cs"/>
              </a:rPr>
              <a:t>object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)-возвращает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  вызывающей коллекции содержится значение, заданное параметром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ru-RU" dirty="0"/>
              <a:t>Пример</a:t>
            </a:r>
            <a:r>
              <a:rPr lang="ru-RU" b="1" dirty="0"/>
              <a:t> </a:t>
            </a:r>
            <a:r>
              <a:rPr lang="ru-RU" dirty="0"/>
              <a:t>14_4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>
            <a:extLst>
              <a:ext uri="{FF2B5EF4-FFF2-40B4-BE49-F238E27FC236}">
                <a16:creationId xmlns:a16="http://schemas.microsoft.com/office/drawing/2014/main" id="{7F20353E-72B1-4415-A506-08D534E9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Hashtable</a:t>
            </a:r>
          </a:p>
        </p:txBody>
      </p:sp>
      <p:sp>
        <p:nvSpPr>
          <p:cNvPr id="53251" name="Объект 2">
            <a:extLst>
              <a:ext uri="{FF2B5EF4-FFF2-40B4-BE49-F238E27FC236}">
                <a16:creationId xmlns:a16="http://schemas.microsoft.com/office/drawing/2014/main" id="{DF35E37A-68CB-41FE-9657-99A590A3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Hashtable ht = new Hashtable();</a:t>
            </a:r>
          </a:p>
          <a:p>
            <a:pPr marL="0" indent="0">
              <a:buFontTx/>
              <a:buNone/>
            </a:pPr>
            <a:r>
              <a:rPr lang="ru-RU" altLang="ru-RU" sz="1800"/>
              <a:t>Console.WriteLine("Основные характеристики объекта типа Hashtable,созданного конструктором без параметров");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Добавляем 6 элементов");</a:t>
            </a:r>
          </a:p>
          <a:p>
            <a:pPr marL="0" indent="0">
              <a:buFontTx/>
              <a:buNone/>
            </a:pPr>
            <a:r>
              <a:rPr lang="en-US" altLang="ru-RU" sz="1800"/>
              <a:t>ht.Add("cat", "</a:t>
            </a:r>
            <a:r>
              <a:rPr lang="ru-RU" altLang="ru-RU" sz="1800"/>
              <a:t>кошка");</a:t>
            </a:r>
            <a:r>
              <a:rPr lang="en-US" altLang="ru-RU" sz="1800"/>
              <a:t> ht.Add(" dog", "</a:t>
            </a:r>
            <a:r>
              <a:rPr lang="ru-RU" altLang="ru-RU" sz="1800"/>
              <a:t>собака");</a:t>
            </a:r>
          </a:p>
          <a:p>
            <a:pPr marL="0" indent="0">
              <a:buFontTx/>
              <a:buNone/>
            </a:pPr>
            <a:r>
              <a:rPr lang="en-US" altLang="ru-RU" sz="1800"/>
              <a:t>ht.Add("house", "</a:t>
            </a:r>
            <a:r>
              <a:rPr lang="ru-RU" altLang="ru-RU" sz="1800"/>
              <a:t>дом");</a:t>
            </a:r>
            <a:r>
              <a:rPr lang="en-US" altLang="ru-RU" sz="1800"/>
              <a:t> ht.Add("table", "</a:t>
            </a:r>
            <a:r>
              <a:rPr lang="ru-RU" altLang="ru-RU" sz="1800"/>
              <a:t>стол");</a:t>
            </a:r>
          </a:p>
          <a:p>
            <a:pPr marL="0" indent="0">
              <a:buFontTx/>
              <a:buNone/>
            </a:pPr>
            <a:r>
              <a:rPr lang="en-US" altLang="ru-RU" sz="1800"/>
              <a:t>ht.Add("program", "</a:t>
            </a:r>
            <a:r>
              <a:rPr lang="ru-RU" altLang="ru-RU" sz="1800"/>
              <a:t>программа");</a:t>
            </a:r>
            <a:r>
              <a:rPr lang="en-US" altLang="ru-RU" sz="1800"/>
              <a:t> ht.Add("student", "</a:t>
            </a:r>
            <a:r>
              <a:rPr lang="ru-RU" altLang="ru-RU" sz="1800"/>
              <a:t>студент");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ht.Count);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ICollection c = ht.Keys;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(string s in c)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Console.WriteLine(s + " : " + ht[s]);</a:t>
            </a:r>
          </a:p>
          <a:p>
            <a:pPr marL="0" indent="0">
              <a:buFontTx/>
              <a:buNone/>
            </a:pPr>
            <a:endParaRPr lang="ru-RU" altLang="ru-RU" sz="1800"/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4D14EAA8-EB1B-43D8-BC02-B6113950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180" y="4913441"/>
            <a:ext cx="93249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>
            <a:extLst>
              <a:ext uri="{FF2B5EF4-FFF2-40B4-BE49-F238E27FC236}">
                <a16:creationId xmlns:a16="http://schemas.microsoft.com/office/drawing/2014/main" id="{47914576-479D-47BF-9B81-C0B169B5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Hashtable</a:t>
            </a:r>
          </a:p>
        </p:txBody>
      </p:sp>
      <p:sp>
        <p:nvSpPr>
          <p:cNvPr id="54275" name="Объект 2">
            <a:extLst>
              <a:ext uri="{FF2B5EF4-FFF2-40B4-BE49-F238E27FC236}">
                <a16:creationId xmlns:a16="http://schemas.microsoft.com/office/drawing/2014/main" id="{3F238D9D-39AF-4823-A435-13C2CF72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Добавляем 4 элемента");</a:t>
            </a:r>
          </a:p>
          <a:p>
            <a:pPr marL="0" indent="0">
              <a:buFontTx/>
              <a:buNone/>
            </a:pPr>
            <a:r>
              <a:rPr lang="en-US" altLang="ru-RU" sz="1800"/>
              <a:t>ht["time"] = "</a:t>
            </a:r>
            <a:r>
              <a:rPr lang="ru-RU" altLang="ru-RU" sz="1800"/>
              <a:t>время";</a:t>
            </a:r>
          </a:p>
          <a:p>
            <a:pPr marL="0" indent="0">
              <a:buFontTx/>
              <a:buNone/>
            </a:pPr>
            <a:r>
              <a:rPr lang="en-US" altLang="ru-RU" sz="1800"/>
              <a:t>ht["book"] = "</a:t>
            </a:r>
            <a:r>
              <a:rPr lang="ru-RU" altLang="ru-RU" sz="1800"/>
              <a:t>книга";</a:t>
            </a:r>
          </a:p>
          <a:p>
            <a:pPr marL="0" indent="0">
              <a:buFontTx/>
              <a:buNone/>
            </a:pPr>
            <a:r>
              <a:rPr lang="en-US" altLang="ru-RU" sz="1800"/>
              <a:t>ht["table"] = "</a:t>
            </a:r>
            <a:r>
              <a:rPr lang="ru-RU" altLang="ru-RU" sz="1800"/>
              <a:t>стол";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ht.Count);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(string s in c) Console.WriteLine(s + " : " + ht[s]);</a:t>
            </a:r>
          </a:p>
          <a:p>
            <a:pPr marL="0" indent="0">
              <a:buFontTx/>
              <a:buNone/>
            </a:pPr>
            <a:endParaRPr lang="en-US" altLang="ru-RU" sz="1800"/>
          </a:p>
          <a:p>
            <a:pPr marL="0" indent="0">
              <a:buFontTx/>
              <a:buNone/>
            </a:pPr>
            <a:r>
              <a:rPr lang="en-US" altLang="ru-RU" sz="1800"/>
              <a:t>ht.Add("table", "</a:t>
            </a:r>
            <a:r>
              <a:rPr lang="ru-RU" altLang="ru-RU" sz="1800"/>
              <a:t>стол");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3EBFFEEA-6CA8-44CE-BDAA-427E0A8B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2133600"/>
            <a:ext cx="9324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4FE7FED1-627B-48A8-B6B0-463E0B77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8" y="2324100"/>
            <a:ext cx="932497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>
            <a:extLst>
              <a:ext uri="{FF2B5EF4-FFF2-40B4-BE49-F238E27FC236}">
                <a16:creationId xmlns:a16="http://schemas.microsoft.com/office/drawing/2014/main" id="{91DD7FE7-A112-4F18-8A16-4BE7068F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8229600" cy="1143000"/>
          </a:xfrm>
        </p:spPr>
        <p:txBody>
          <a:bodyPr/>
          <a:lstStyle/>
          <a:p>
            <a:r>
              <a:rPr lang="ru-RU" altLang="ru-RU"/>
              <a:t>Hashtable (детали)</a:t>
            </a:r>
          </a:p>
        </p:txBody>
      </p:sp>
      <p:sp>
        <p:nvSpPr>
          <p:cNvPr id="55299" name="Содержимое 2">
            <a:extLst>
              <a:ext uri="{FF2B5EF4-FFF2-40B4-BE49-F238E27FC236}">
                <a16:creationId xmlns:a16="http://schemas.microsoft.com/office/drawing/2014/main" id="{31802098-5B15-4A52-887D-8D9ABC8B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Функция хеширования класса Хеш-таблиц (Hashtable) определена следующим образом:</a:t>
            </a:r>
          </a:p>
          <a:p>
            <a:r>
              <a:rPr lang="en-US" altLang="ru-RU" b="1"/>
              <a:t>H(key) = [GetHash(key) + 1 + (((GetHash(key) &gt;&gt; 5) + 1) % (hashsize – 1))] % hashsize</a:t>
            </a:r>
            <a:endParaRPr lang="ru-RU" altLang="ru-RU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>
            <a:extLst>
              <a:ext uri="{FF2B5EF4-FFF2-40B4-BE49-F238E27FC236}">
                <a16:creationId xmlns:a16="http://schemas.microsoft.com/office/drawing/2014/main" id="{2B5115AF-6C74-4C45-8250-F2D741AE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Разрешение коллизий в коллекции Hashtable</a:t>
            </a:r>
          </a:p>
        </p:txBody>
      </p:sp>
      <p:sp>
        <p:nvSpPr>
          <p:cNvPr id="56323" name="Содержимое 2">
            <a:extLst>
              <a:ext uri="{FF2B5EF4-FFF2-40B4-BE49-F238E27FC236}">
                <a16:creationId xmlns:a16="http://schemas.microsoft.com/office/drawing/2014/main" id="{EFDFD0A3-03D5-49E9-AE77-F926188F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/>
              <a:t>Класс </a:t>
            </a:r>
            <a:r>
              <a:rPr lang="ru-RU" altLang="ru-RU" sz="2400" b="1"/>
              <a:t>Hashtable использует технику, называемую повторным хешированием </a:t>
            </a:r>
            <a:r>
              <a:rPr lang="en-US" altLang="ru-RU" sz="2400"/>
              <a:t>(</a:t>
            </a:r>
            <a:r>
              <a:rPr lang="en-US" altLang="ru-RU" sz="2400" i="1"/>
              <a:t>rehashing)</a:t>
            </a:r>
            <a:r>
              <a:rPr lang="ru-RU" altLang="ru-RU" sz="2400" i="1"/>
              <a:t>:</a:t>
            </a:r>
          </a:p>
          <a:p>
            <a:r>
              <a:rPr lang="ru-RU" altLang="ru-RU" sz="2400"/>
              <a:t>Пусть имеется набор различных хеш</a:t>
            </a:r>
            <a:r>
              <a:rPr lang="en-US" altLang="ru-RU" sz="2400"/>
              <a:t>-</a:t>
            </a:r>
            <a:r>
              <a:rPr lang="ru-RU" altLang="ru-RU" sz="2400"/>
              <a:t>функций </a:t>
            </a:r>
            <a:r>
              <a:rPr lang="ru-RU" altLang="ru-RU" sz="2400" i="1"/>
              <a:t>H1 ... Hn, и при вставке или извлечении элемента из хеш</a:t>
            </a:r>
            <a:r>
              <a:rPr lang="en-US" altLang="ru-RU" sz="2400" i="1"/>
              <a:t>-</a:t>
            </a:r>
            <a:r>
              <a:rPr lang="ru-RU" altLang="ru-RU" sz="2400" i="1"/>
              <a:t>таблицы </a:t>
            </a:r>
            <a:r>
              <a:rPr lang="ru-RU" altLang="ru-RU" sz="2400"/>
              <a:t>первоначально используется функция </a:t>
            </a:r>
            <a:r>
              <a:rPr lang="ru-RU" altLang="ru-RU" sz="2400" i="1"/>
              <a:t>H1. </a:t>
            </a:r>
            <a:endParaRPr lang="en-US" altLang="ru-RU" sz="2400" i="1"/>
          </a:p>
          <a:p>
            <a:r>
              <a:rPr lang="ru-RU" altLang="ru-RU" sz="2400" i="1"/>
              <a:t>Если это приводит к коллизии, то производится </a:t>
            </a:r>
            <a:r>
              <a:rPr lang="ru-RU" altLang="ru-RU" sz="2400"/>
              <a:t>попытка использования хеш</a:t>
            </a:r>
            <a:r>
              <a:rPr lang="en-US" altLang="ru-RU" sz="2400"/>
              <a:t>-</a:t>
            </a:r>
            <a:r>
              <a:rPr lang="ru-RU" altLang="ru-RU" sz="2400"/>
              <a:t>функции </a:t>
            </a:r>
            <a:r>
              <a:rPr lang="ru-RU" altLang="ru-RU" sz="2400" i="1"/>
              <a:t>H2 и так далее вплоть до Hn при необходимости. </a:t>
            </a:r>
          </a:p>
          <a:p>
            <a:r>
              <a:rPr lang="ru-RU" altLang="ru-RU" sz="2400"/>
              <a:t>В общем случае хеш</a:t>
            </a:r>
            <a:r>
              <a:rPr lang="en-US" altLang="ru-RU" sz="2400"/>
              <a:t>-</a:t>
            </a:r>
            <a:r>
              <a:rPr lang="ru-RU" altLang="ru-RU" sz="2400"/>
              <a:t>функция </a:t>
            </a:r>
            <a:r>
              <a:rPr lang="ru-RU" altLang="ru-RU" sz="2400" i="1"/>
              <a:t>Hk </a:t>
            </a:r>
            <a:r>
              <a:rPr lang="ru-RU" altLang="ru-RU" sz="2400"/>
              <a:t>определяется следующим образом:</a:t>
            </a:r>
          </a:p>
          <a:p>
            <a:r>
              <a:rPr lang="en-US" altLang="ru-RU" sz="2400" b="1"/>
              <a:t>Hk(key) = [GetHash(key) + k * (1 + (((GetHash(key) &gt;&gt; 5) + 1) % (hashsize –1)))] % hashsize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>
            <a:extLst>
              <a:ext uri="{FF2B5EF4-FFF2-40B4-BE49-F238E27FC236}">
                <a16:creationId xmlns:a16="http://schemas.microsoft.com/office/drawing/2014/main" id="{31AC5CF4-88BC-4F5A-B9F6-FE1C4FEE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6000"/>
              <a:t>Hashtable (детали)</a:t>
            </a:r>
            <a:endParaRPr lang="ru-RU" altLang="ru-RU"/>
          </a:p>
        </p:txBody>
      </p:sp>
      <p:sp>
        <p:nvSpPr>
          <p:cNvPr id="57347" name="Содержимое 2">
            <a:extLst>
              <a:ext uri="{FF2B5EF4-FFF2-40B4-BE49-F238E27FC236}">
                <a16:creationId xmlns:a16="http://schemas.microsoft.com/office/drawing/2014/main" id="{E988D876-A4E1-4805-87AD-B83467D2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000"/>
              <a:t>Класс Hashtable</a:t>
            </a:r>
            <a:r>
              <a:rPr lang="ru-RU" altLang="ru-RU" sz="2000" b="1"/>
              <a:t> </a:t>
            </a:r>
            <a:r>
              <a:rPr lang="ru-RU" altLang="ru-RU" sz="2000"/>
              <a:t>содержит скрытое поле </a:t>
            </a:r>
            <a:r>
              <a:rPr lang="ru-RU" altLang="ru-RU" sz="2000" b="1"/>
              <a:t>loadFactor</a:t>
            </a:r>
            <a:r>
              <a:rPr lang="ru-RU" altLang="ru-RU" sz="2000"/>
              <a:t> который задает максимальное отношение количества элементов в хеш-таблице к общему числу ячеек.</a:t>
            </a:r>
          </a:p>
          <a:p>
            <a:r>
              <a:rPr lang="ru-RU" altLang="ru-RU" sz="2000"/>
              <a:t>В конструкторе Hashtable можно задать значение loadFactor числом между 0.1 и 1.0. Это значение будет масштабировано на 72%, так как величина 0.72 была определена Microsoft как оптимальный коэффициент загрузки.</a:t>
            </a:r>
            <a:endParaRPr lang="en-US" altLang="ru-RU" sz="2000"/>
          </a:p>
          <a:p>
            <a:r>
              <a:rPr lang="ru-RU" altLang="ru-RU" sz="2000"/>
              <a:t>Коэффициент загрузки оказывает влияние на общий размер хеш</a:t>
            </a:r>
            <a:r>
              <a:rPr lang="en-US" altLang="ru-RU" sz="2000"/>
              <a:t>-</a:t>
            </a:r>
            <a:r>
              <a:rPr lang="ru-RU" altLang="ru-RU" sz="2000"/>
              <a:t>таблицы и ожидаемое</a:t>
            </a:r>
            <a:r>
              <a:rPr lang="en-US" altLang="ru-RU" sz="2000"/>
              <a:t> </a:t>
            </a:r>
            <a:r>
              <a:rPr lang="ru-RU" altLang="ru-RU" sz="2000"/>
              <a:t>количество просмотров, необходимое при возникновении коллизии. </a:t>
            </a:r>
            <a:endParaRPr lang="en-US" altLang="ru-RU" sz="2000"/>
          </a:p>
          <a:p>
            <a:r>
              <a:rPr lang="ru-RU" altLang="ru-RU" sz="2000"/>
              <a:t>Более высокий</a:t>
            </a:r>
            <a:r>
              <a:rPr lang="en-US" altLang="ru-RU" sz="2000"/>
              <a:t> </a:t>
            </a:r>
            <a:r>
              <a:rPr lang="ru-RU" altLang="ru-RU" sz="2000"/>
              <a:t>коэффициент загрузки, который позволяет иметь относительно плотную хеш</a:t>
            </a:r>
            <a:r>
              <a:rPr lang="en-US" altLang="ru-RU" sz="2000"/>
              <a:t>-</a:t>
            </a:r>
            <a:r>
              <a:rPr lang="ru-RU" altLang="ru-RU" sz="2000"/>
              <a:t>таблицу,</a:t>
            </a:r>
            <a:r>
              <a:rPr lang="en-US" altLang="ru-RU" sz="2000"/>
              <a:t> </a:t>
            </a:r>
            <a:r>
              <a:rPr lang="ru-RU" altLang="ru-RU" sz="2000"/>
              <a:t>требует меньше памяти, но большего числа просмотров при возникновении коллизии, чем</a:t>
            </a:r>
            <a:r>
              <a:rPr lang="en-US" altLang="ru-RU" sz="2000"/>
              <a:t> </a:t>
            </a:r>
            <a:r>
              <a:rPr lang="ru-RU" altLang="ru-RU" sz="2000"/>
              <a:t>разреженная хеш</a:t>
            </a:r>
            <a:r>
              <a:rPr lang="en-US" altLang="ru-RU" sz="2000"/>
              <a:t>-</a:t>
            </a:r>
            <a:r>
              <a:rPr lang="ru-RU" altLang="ru-RU" sz="2000"/>
              <a:t>таблица.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>
            <a:extLst>
              <a:ext uri="{FF2B5EF4-FFF2-40B4-BE49-F238E27FC236}">
                <a16:creationId xmlns:a16="http://schemas.microsoft.com/office/drawing/2014/main" id="{C03D737A-529A-43F6-830A-86EE4FA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Hashtable (детали)</a:t>
            </a:r>
          </a:p>
        </p:txBody>
      </p:sp>
      <p:sp>
        <p:nvSpPr>
          <p:cNvPr id="58371" name="Содержимое 2">
            <a:extLst>
              <a:ext uri="{FF2B5EF4-FFF2-40B4-BE49-F238E27FC236}">
                <a16:creationId xmlns:a16="http://schemas.microsoft.com/office/drawing/2014/main" id="{66F49501-2A8D-449B-B5CF-BFA58C4A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/>
              <a:t>При добавлении нового элемента в Hashtable производится проверка, того, что добавление нового элемента приведет к нарушению заданного отношения количества заполненных элементов к общему числу ячеек.</a:t>
            </a:r>
          </a:p>
          <a:p>
            <a:r>
              <a:rPr lang="ru-RU" altLang="ru-RU" sz="2400"/>
              <a:t>Если же это приведет к такому увеличению, то хеш-таблица будет расширена.</a:t>
            </a:r>
          </a:p>
          <a:p>
            <a:r>
              <a:rPr lang="ru-RU" altLang="ru-RU" sz="2400"/>
              <a:t>Расширение таблицы осуществляется в виде двух шагов (метод </a:t>
            </a:r>
            <a:r>
              <a:rPr lang="en-US" altLang="ru-RU" sz="2400"/>
              <a:t>Add())</a:t>
            </a:r>
            <a:r>
              <a:rPr lang="ru-RU" altLang="ru-RU" sz="2400"/>
              <a:t>:</a:t>
            </a:r>
          </a:p>
          <a:p>
            <a:pPr lvl="1"/>
            <a:r>
              <a:rPr lang="ru-RU" altLang="ru-RU" sz="1800"/>
              <a:t>1. Число ячеек в Hashtable удваивается. </a:t>
            </a:r>
          </a:p>
          <a:p>
            <a:pPr lvl="1"/>
            <a:r>
              <a:rPr lang="ru-RU" altLang="ru-RU" sz="1800"/>
              <a:t>2. Так как хеш-значение каждого элемента в хеш-таблице зависит от общего числа ячеек, то все значения необходимо повторно вычислить.</a:t>
            </a:r>
          </a:p>
          <a:p>
            <a:pPr lvl="1"/>
            <a:endParaRPr lang="ru-RU" altLang="ru-RU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>
            <a:extLst>
              <a:ext uri="{FF2B5EF4-FFF2-40B4-BE49-F238E27FC236}">
                <a16:creationId xmlns:a16="http://schemas.microsoft.com/office/drawing/2014/main" id="{97A3A683-DC89-4292-ADFD-B25DF654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SortedList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1E613D2-E81B-490C-80FA-6A2DA07D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78472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dirty="0"/>
              <a:t>Класс </a:t>
            </a:r>
            <a:r>
              <a:rPr lang="ru-RU" sz="2400" b="1" dirty="0" err="1"/>
              <a:t>SortedList</a:t>
            </a:r>
            <a:r>
              <a:rPr lang="ru-RU" sz="2400" dirty="0"/>
              <a:t> предназначен для создания коллекции, которая хранит пары ключ/значение в упорядоченном виде, а именно отсортированы по ключу. </a:t>
            </a:r>
            <a:endParaRPr lang="en-US" sz="2400" dirty="0"/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SortedList</a:t>
            </a:r>
            <a:r>
              <a:rPr lang="ru-RU" sz="2000" dirty="0">
                <a:ea typeface="+mn-ea"/>
                <a:cs typeface="+mn-cs"/>
              </a:rPr>
              <a:t>() - создает пустую коллекцию.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SortedList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IDictionary</a:t>
            </a:r>
            <a:r>
              <a:rPr lang="en-US" sz="2000" dirty="0">
                <a:ea typeface="+mn-ea"/>
                <a:cs typeface="+mn-cs"/>
              </a:rPr>
              <a:t> c</a:t>
            </a:r>
            <a:r>
              <a:rPr lang="ru-RU" sz="2000" dirty="0">
                <a:ea typeface="+mn-ea"/>
                <a:cs typeface="+mn-cs"/>
              </a:rPr>
              <a:t>) -  создает коллекцию, которая инициализируется элементами и емкостью коллекции, заданной параметром с.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SortedList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capacity</a:t>
            </a:r>
            <a:r>
              <a:rPr lang="ru-RU" sz="2000" dirty="0">
                <a:ea typeface="+mn-ea"/>
                <a:cs typeface="+mn-cs"/>
              </a:rPr>
              <a:t>)</a:t>
            </a:r>
            <a:r>
              <a:rPr lang="ru-RU" sz="2000" i="1" dirty="0">
                <a:ea typeface="+mn-ea"/>
                <a:cs typeface="+mn-cs"/>
              </a:rPr>
              <a:t> - </a:t>
            </a:r>
            <a:r>
              <a:rPr lang="ru-RU" sz="2000" dirty="0">
                <a:ea typeface="+mn-ea"/>
                <a:cs typeface="+mn-cs"/>
              </a:rPr>
              <a:t>создает коллекцию, которая инициализируется емкостью, заданной параметром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/>
              <a:t>public </a:t>
            </a:r>
            <a:r>
              <a:rPr lang="en-US" sz="2000" dirty="0" err="1"/>
              <a:t>SortedList</a:t>
            </a:r>
            <a:r>
              <a:rPr lang="ru-RU" sz="2000" dirty="0"/>
              <a:t>(</a:t>
            </a:r>
            <a:r>
              <a:rPr lang="en-US" sz="2000" dirty="0" err="1"/>
              <a:t>IComparer</a:t>
            </a:r>
            <a:r>
              <a:rPr lang="en-US" sz="2000" dirty="0"/>
              <a:t> comp</a:t>
            </a:r>
            <a:r>
              <a:rPr lang="ru-RU" sz="2000" i="1" dirty="0"/>
              <a:t>) - </a:t>
            </a:r>
            <a:r>
              <a:rPr lang="ru-RU" sz="2000" dirty="0"/>
              <a:t> создает коллекцию и позволяет задать метод сравнения, который должен использоваться для сравнения объектов коллекции. 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>
            <a:extLst>
              <a:ext uri="{FF2B5EF4-FFF2-40B4-BE49-F238E27FC236}">
                <a16:creationId xmlns:a16="http://schemas.microsoft.com/office/drawing/2014/main" id="{908151D7-0868-4C59-B0AA-6756F0B3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элементы </a:t>
            </a:r>
            <a:r>
              <a:rPr lang="en-US" altLang="ru-RU"/>
              <a:t>SortedList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73A40DB-E54F-4633-BBEF-3B23DBE1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Keys</a:t>
            </a:r>
            <a:r>
              <a:rPr lang="ru-RU" sz="2000" dirty="0"/>
              <a:t> - п</a:t>
            </a:r>
            <a:r>
              <a:rPr lang="ru-RU" sz="2000" dirty="0">
                <a:ea typeface="+mn-ea"/>
                <a:cs typeface="+mn-cs"/>
              </a:rPr>
              <a:t>олучить коллекцию ключей.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Values</a:t>
            </a:r>
            <a:r>
              <a:rPr lang="ru-RU" sz="2000" dirty="0">
                <a:ea typeface="+mn-ea"/>
                <a:cs typeface="+mn-cs"/>
              </a:rPr>
              <a:t> - получить коллекцию значений.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ContainsKey</a:t>
            </a:r>
            <a:r>
              <a:rPr lang="ru-RU" sz="2000" dirty="0">
                <a:ea typeface="+mn-ea"/>
                <a:cs typeface="+mn-cs"/>
              </a:rPr>
              <a:t>() - возвращает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 коллекции содержится ключ, заданный параметром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/>
              <a:t>ContainsValue</a:t>
            </a:r>
            <a:r>
              <a:rPr lang="ru-RU" sz="2000" dirty="0"/>
              <a:t>()- возвращает значение </a:t>
            </a:r>
            <a:r>
              <a:rPr lang="en-US" sz="2000" dirty="0"/>
              <a:t>true</a:t>
            </a:r>
            <a:r>
              <a:rPr lang="ru-RU" sz="2000" dirty="0"/>
              <a:t> , если в коллекции содержится значение, заданное параметром. В противном случае возвращает значение </a:t>
            </a:r>
            <a:r>
              <a:rPr lang="en-US" sz="2000" dirty="0"/>
              <a:t>false</a:t>
            </a:r>
            <a:r>
              <a:rPr lang="ru-RU" sz="1600" dirty="0"/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GetBylndex</a:t>
            </a:r>
            <a:r>
              <a:rPr lang="ru-RU" sz="2000" dirty="0">
                <a:ea typeface="+mn-ea"/>
                <a:cs typeface="+mn-cs"/>
              </a:rPr>
              <a:t>() - возвращает значение, индекс которого задан параметром.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GetKey</a:t>
            </a:r>
            <a:r>
              <a:rPr lang="ru-RU" sz="2000" dirty="0">
                <a:ea typeface="+mn-ea"/>
                <a:cs typeface="+mn-cs"/>
              </a:rPr>
              <a:t>() - Возвращает ключ, индекс которого задан параметром.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3">
            <a:extLst>
              <a:ext uri="{FF2B5EF4-FFF2-40B4-BE49-F238E27FC236}">
                <a16:creationId xmlns:a16="http://schemas.microsoft.com/office/drawing/2014/main" id="{86DA89FB-399B-4148-A3B3-2B0770C0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элементы </a:t>
            </a:r>
            <a:r>
              <a:rPr lang="en-US" altLang="ru-RU"/>
              <a:t>SortedList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8F82108-7B41-4D81-9E39-64218E9E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GetKeyList</a:t>
            </a:r>
            <a:r>
              <a:rPr lang="ru-RU" sz="2000" dirty="0">
                <a:ea typeface="+mn-ea"/>
                <a:cs typeface="+mn-cs"/>
              </a:rPr>
              <a:t>() - возвращает </a:t>
            </a:r>
            <a:r>
              <a:rPr lang="en-US" sz="2000" dirty="0">
                <a:ea typeface="+mn-ea"/>
                <a:cs typeface="+mn-cs"/>
              </a:rPr>
              <a:t>I</a:t>
            </a:r>
            <a:r>
              <a:rPr lang="ru-RU" sz="2000" dirty="0">
                <a:ea typeface="+mn-ea"/>
                <a:cs typeface="+mn-cs"/>
              </a:rPr>
              <a:t>List-коллекцию ключей, хранимых в вызывающей SortedList-коллекции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GetValueList</a:t>
            </a:r>
            <a:r>
              <a:rPr lang="ru-RU" sz="2000" dirty="0">
                <a:ea typeface="+mn-ea"/>
                <a:cs typeface="+mn-cs"/>
              </a:rPr>
              <a:t>()</a:t>
            </a:r>
            <a:r>
              <a:rPr lang="en-US" sz="2000" dirty="0">
                <a:ea typeface="+mn-ea"/>
                <a:cs typeface="+mn-cs"/>
              </a:rPr>
              <a:t> - </a:t>
            </a:r>
            <a:r>
              <a:rPr lang="ru-RU" sz="2000" dirty="0">
                <a:ea typeface="+mn-ea"/>
                <a:cs typeface="+mn-cs"/>
              </a:rPr>
              <a:t>Возвращает iList-коллекцию значений, хранимых в вызывающей SortedList-коллекции</a:t>
            </a:r>
            <a:r>
              <a:rPr lang="en-US" sz="2000" dirty="0"/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IndexOfKe</a:t>
            </a:r>
            <a:r>
              <a:rPr lang="en-US" sz="2000" dirty="0">
                <a:ea typeface="+mn-ea"/>
                <a:cs typeface="+mn-cs"/>
              </a:rPr>
              <a:t>() - d</a:t>
            </a:r>
            <a:r>
              <a:rPr lang="ru-RU" sz="2000" dirty="0" err="1">
                <a:ea typeface="+mn-ea"/>
                <a:cs typeface="+mn-cs"/>
              </a:rPr>
              <a:t>озвращает</a:t>
            </a:r>
            <a:r>
              <a:rPr lang="ru-RU" sz="2000" dirty="0">
                <a:ea typeface="+mn-ea"/>
                <a:cs typeface="+mn-cs"/>
              </a:rPr>
              <a:t> индекс ключа, заданного параметром </a:t>
            </a:r>
            <a:r>
              <a:rPr lang="ru-RU" sz="2000" i="1" dirty="0">
                <a:ea typeface="+mn-ea"/>
                <a:cs typeface="+mn-cs"/>
              </a:rPr>
              <a:t>к. </a:t>
            </a:r>
            <a:r>
              <a:rPr lang="ru-RU" sz="2000" dirty="0">
                <a:ea typeface="+mn-ea"/>
                <a:cs typeface="+mn-cs"/>
              </a:rPr>
              <a:t>Возвращает значение - 1 , если в списке нет заданного ключа</a:t>
            </a:r>
            <a:r>
              <a:rPr lang="en-US" sz="2000" dirty="0"/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IndexOfValue</a:t>
            </a:r>
            <a:r>
              <a:rPr lang="en-US" sz="2000" dirty="0">
                <a:ea typeface="+mn-ea"/>
                <a:cs typeface="+mn-cs"/>
              </a:rPr>
              <a:t>() - </a:t>
            </a:r>
            <a:r>
              <a:rPr lang="ru-RU" sz="2000" dirty="0">
                <a:ea typeface="+mn-ea"/>
                <a:cs typeface="+mn-cs"/>
              </a:rPr>
              <a:t>возвращает индекс первого вхождения значения, заданного параметром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Возвращает -1, если в списке нет заданного ключа</a:t>
            </a:r>
          </a:p>
          <a:p>
            <a:pPr lvl="1" eaLnBrk="1" hangingPunct="1">
              <a:defRPr/>
            </a:pPr>
            <a:r>
              <a:rPr lang="en-US" sz="2000" dirty="0" err="1">
                <a:ea typeface="+mn-ea"/>
                <a:cs typeface="+mn-cs"/>
              </a:rPr>
              <a:t>SetBylndex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 err="1">
                <a:ea typeface="+mn-ea"/>
                <a:cs typeface="+mn-cs"/>
              </a:rPr>
              <a:t>idx</a:t>
            </a:r>
            <a:r>
              <a:rPr lang="en-US" sz="2000" i="1" dirty="0">
                <a:ea typeface="+mn-ea"/>
                <a:cs typeface="+mn-cs"/>
              </a:rPr>
              <a:t>, </a:t>
            </a:r>
            <a:r>
              <a:rPr lang="en-US" sz="2000" dirty="0">
                <a:ea typeface="+mn-ea"/>
                <a:cs typeface="+mn-cs"/>
              </a:rPr>
              <a:t>object </a:t>
            </a:r>
            <a:r>
              <a:rPr lang="en-US" sz="2000" i="1" dirty="0">
                <a:ea typeface="+mn-ea"/>
                <a:cs typeface="+mn-cs"/>
              </a:rPr>
              <a:t>v)</a:t>
            </a:r>
            <a:r>
              <a:rPr lang="ru-RU" sz="2000" i="1" dirty="0">
                <a:ea typeface="+mn-ea"/>
                <a:cs typeface="+mn-cs"/>
              </a:rPr>
              <a:t> - у</a:t>
            </a:r>
            <a:r>
              <a:rPr lang="ru-RU" sz="2000" dirty="0">
                <a:ea typeface="+mn-ea"/>
                <a:cs typeface="+mn-cs"/>
              </a:rPr>
              <a:t>станавливает значение по индексу, заданному параметром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b="1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равным значению, переданному в параметре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TrimToSize</a:t>
            </a:r>
            <a:r>
              <a:rPr lang="ru-RU" sz="2000" dirty="0">
                <a:ea typeface="+mn-ea"/>
                <a:cs typeface="+mn-cs"/>
              </a:rPr>
              <a:t>() - устанавливает свойство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 равным значению свойства </a:t>
            </a:r>
            <a:r>
              <a:rPr lang="ru-RU" sz="2000" dirty="0" err="1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ru-RU" sz="1600" b="1" dirty="0"/>
              <a:t>Пример 14_5.</a:t>
            </a:r>
            <a:endParaRPr lang="ru-RU" sz="1600" dirty="0"/>
          </a:p>
          <a:p>
            <a:pPr lvl="2" eaLnBrk="1" hangingPunct="1">
              <a:defRPr/>
            </a:pPr>
            <a:endParaRPr lang="ru-RU" sz="1600" dirty="0"/>
          </a:p>
          <a:p>
            <a:pPr lvl="1"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FDD33A8B-3E4B-4F6D-BDE2-EE24E414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Словарь</a:t>
            </a:r>
          </a:p>
        </p:txBody>
      </p:sp>
      <p:sp>
        <p:nvSpPr>
          <p:cNvPr id="7171" name="Содержимое 2">
            <a:extLst>
              <a:ext uri="{FF2B5EF4-FFF2-40B4-BE49-F238E27FC236}">
                <a16:creationId xmlns:a16="http://schemas.microsoft.com/office/drawing/2014/main" id="{19B784C3-2DAB-436A-89F3-5AE93B229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ru-RU" altLang="ru-RU" sz="2000" b="1"/>
              <a:t>Ассоциативный массив, или словарь</a:t>
            </a:r>
            <a:r>
              <a:rPr lang="ru-RU" altLang="ru-RU" sz="2000" i="1"/>
              <a:t> </a:t>
            </a:r>
            <a:r>
              <a:rPr lang="ru-RU" altLang="ru-RU" sz="2000"/>
              <a:t>­ это массив, доступ к элементам которого осуществляется не по номеру, а по некоторому ключу, т.е. это таблица, состоящая из пар ключ-значение.</a:t>
            </a:r>
            <a:endParaRPr lang="en-US" altLang="ru-RU" sz="2000"/>
          </a:p>
          <a:p>
            <a:pPr eaLnBrk="1" hangingPunct="1"/>
            <a:r>
              <a:rPr lang="ru-RU" altLang="ru-RU" sz="2000"/>
              <a:t>В качестве </a:t>
            </a:r>
            <a:r>
              <a:rPr lang="ru-RU" altLang="ru-RU" sz="2000" b="1"/>
              <a:t>ключа</a:t>
            </a:r>
            <a:r>
              <a:rPr lang="ru-RU" altLang="ru-RU" sz="2000"/>
              <a:t> могут использоваться значения различных типов, при этом тип ключа должен допускать </a:t>
            </a:r>
            <a:r>
              <a:rPr lang="ru-RU" altLang="ru-RU" sz="2000" b="1"/>
              <a:t>сравнение на равенство. </a:t>
            </a:r>
          </a:p>
        </p:txBody>
      </p:sp>
      <p:sp>
        <p:nvSpPr>
          <p:cNvPr id="7172" name="TextBox 23">
            <a:extLst>
              <a:ext uri="{FF2B5EF4-FFF2-40B4-BE49-F238E27FC236}">
                <a16:creationId xmlns:a16="http://schemas.microsoft.com/office/drawing/2014/main" id="{DA082C5C-6A3C-43AC-AF00-6019117A2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916113"/>
            <a:ext cx="4824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        Ключ                          Значение</a:t>
            </a:r>
          </a:p>
        </p:txBody>
      </p:sp>
      <p:grpSp>
        <p:nvGrpSpPr>
          <p:cNvPr id="7173" name="Содержимое 26">
            <a:extLst>
              <a:ext uri="{FF2B5EF4-FFF2-40B4-BE49-F238E27FC236}">
                <a16:creationId xmlns:a16="http://schemas.microsoft.com/office/drawing/2014/main" id="{AE7258AC-6168-4D3D-AD0D-A4869E4FBB93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648200" y="2636838"/>
            <a:ext cx="4038600" cy="3489325"/>
            <a:chOff x="1042988" y="3644900"/>
            <a:chExt cx="4752975" cy="2016125"/>
          </a:xfrm>
        </p:grpSpPr>
        <p:grpSp>
          <p:nvGrpSpPr>
            <p:cNvPr id="7174" name="Группа 3">
              <a:extLst>
                <a:ext uri="{FF2B5EF4-FFF2-40B4-BE49-F238E27FC236}">
                  <a16:creationId xmlns:a16="http://schemas.microsoft.com/office/drawing/2014/main" id="{674D7C95-E097-4F4B-8089-78EA07705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3644900"/>
              <a:ext cx="4752975" cy="504825"/>
              <a:chOff x="827584" y="4509120"/>
              <a:chExt cx="1440160" cy="504056"/>
            </a:xfrm>
          </p:grpSpPr>
          <p:sp>
            <p:nvSpPr>
              <p:cNvPr id="46" name="Прямоугольник 4">
                <a:extLst>
                  <a:ext uri="{FF2B5EF4-FFF2-40B4-BE49-F238E27FC236}">
                    <a16:creationId xmlns:a16="http://schemas.microsoft.com/office/drawing/2014/main" id="{B75E4882-CB25-4E4B-8239-9A9C41A2F45C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160" cy="503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7" name="Прямая соединительная линия 5">
                <a:extLst>
                  <a:ext uri="{FF2B5EF4-FFF2-40B4-BE49-F238E27FC236}">
                    <a16:creationId xmlns:a16="http://schemas.microsoft.com/office/drawing/2014/main" id="{49825385-A247-456A-8C35-6039732794F1}"/>
                  </a:ext>
                </a:extLst>
              </p:cNvPr>
              <p:cNvCxnSpPr/>
              <p:nvPr/>
            </p:nvCxnSpPr>
            <p:spPr>
              <a:xfrm>
                <a:off x="1547664" y="4509120"/>
                <a:ext cx="0" cy="503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5" name="Группа 6">
              <a:extLst>
                <a:ext uri="{FF2B5EF4-FFF2-40B4-BE49-F238E27FC236}">
                  <a16:creationId xmlns:a16="http://schemas.microsoft.com/office/drawing/2014/main" id="{260E4DFD-0754-4AFE-B41C-486C7561C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4149725"/>
              <a:ext cx="4752975" cy="503238"/>
              <a:chOff x="827584" y="4509120"/>
              <a:chExt cx="1440160" cy="504056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B81C126-4422-409E-A292-DB09A094F25F}"/>
                  </a:ext>
                </a:extLst>
              </p:cNvPr>
              <p:cNvSpPr/>
              <p:nvPr/>
            </p:nvSpPr>
            <p:spPr>
              <a:xfrm>
                <a:off x="827584" y="4508784"/>
                <a:ext cx="1440160" cy="5043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4A0BA9A3-0D31-43DC-B21F-078CB3C19336}"/>
                  </a:ext>
                </a:extLst>
              </p:cNvPr>
              <p:cNvCxnSpPr>
                <a:endCxn id="44" idx="2"/>
              </p:cNvCxnSpPr>
              <p:nvPr/>
            </p:nvCxnSpPr>
            <p:spPr>
              <a:xfrm>
                <a:off x="1547664" y="4508784"/>
                <a:ext cx="0" cy="504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6" name="Группа 9">
              <a:extLst>
                <a:ext uri="{FF2B5EF4-FFF2-40B4-BE49-F238E27FC236}">
                  <a16:creationId xmlns:a16="http://schemas.microsoft.com/office/drawing/2014/main" id="{E0FEC715-69D4-45A9-9B11-8E5479A57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4652963"/>
              <a:ext cx="4752975" cy="504825"/>
              <a:chOff x="827584" y="4509120"/>
              <a:chExt cx="1440160" cy="504056"/>
            </a:xfrm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AD4B4247-F878-4CFA-B8C1-704B8882C84B}"/>
                  </a:ext>
                </a:extLst>
              </p:cNvPr>
              <p:cNvSpPr/>
              <p:nvPr/>
            </p:nvSpPr>
            <p:spPr>
              <a:xfrm>
                <a:off x="827584" y="4509119"/>
                <a:ext cx="1440160" cy="503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FEE6F47C-71F0-4B0B-AB65-43192E1E6321}"/>
                  </a:ext>
                </a:extLst>
              </p:cNvPr>
              <p:cNvCxnSpPr>
                <a:endCxn id="42" idx="2"/>
              </p:cNvCxnSpPr>
              <p:nvPr/>
            </p:nvCxnSpPr>
            <p:spPr>
              <a:xfrm>
                <a:off x="1547664" y="4509119"/>
                <a:ext cx="0" cy="503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7" name="Группа 12">
              <a:extLst>
                <a:ext uri="{FF2B5EF4-FFF2-40B4-BE49-F238E27FC236}">
                  <a16:creationId xmlns:a16="http://schemas.microsoft.com/office/drawing/2014/main" id="{BD877D3D-5A4E-412F-8D4B-31F90BCE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5157788"/>
              <a:ext cx="4752975" cy="503237"/>
              <a:chOff x="827584" y="4509120"/>
              <a:chExt cx="1440160" cy="50405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92F14944-9D0F-418D-A613-94BFAB0A2E81}"/>
                  </a:ext>
                </a:extLst>
              </p:cNvPr>
              <p:cNvSpPr/>
              <p:nvPr/>
            </p:nvSpPr>
            <p:spPr>
              <a:xfrm>
                <a:off x="827584" y="4508784"/>
                <a:ext cx="1440160" cy="504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580FBC16-2CF6-4515-B148-6EBAFECEAC45}"/>
                  </a:ext>
                </a:extLst>
              </p:cNvPr>
              <p:cNvCxnSpPr>
                <a:endCxn id="40" idx="2"/>
              </p:cNvCxnSpPr>
              <p:nvPr/>
            </p:nvCxnSpPr>
            <p:spPr>
              <a:xfrm>
                <a:off x="1547664" y="4508784"/>
                <a:ext cx="0" cy="504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78" name="TextBox 16">
              <a:extLst>
                <a:ext uri="{FF2B5EF4-FFF2-40B4-BE49-F238E27FC236}">
                  <a16:creationId xmlns:a16="http://schemas.microsoft.com/office/drawing/2014/main" id="{C75F1853-9B1B-43E8-A647-8C8001DC5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913" y="3716338"/>
              <a:ext cx="18716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cat</a:t>
              </a:r>
              <a:endParaRPr lang="ru-RU" altLang="ru-RU" sz="1800"/>
            </a:p>
          </p:txBody>
        </p:sp>
        <p:sp>
          <p:nvSpPr>
            <p:cNvPr id="7179" name="TextBox 17">
              <a:extLst>
                <a:ext uri="{FF2B5EF4-FFF2-40B4-BE49-F238E27FC236}">
                  <a16:creationId xmlns:a16="http://schemas.microsoft.com/office/drawing/2014/main" id="{08DB768E-994E-4181-B0DC-B45E30C8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913" y="4221163"/>
              <a:ext cx="18716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dog</a:t>
              </a:r>
              <a:endParaRPr lang="ru-RU" altLang="ru-RU" sz="1800"/>
            </a:p>
          </p:txBody>
        </p:sp>
        <p:sp>
          <p:nvSpPr>
            <p:cNvPr id="7180" name="TextBox 18">
              <a:extLst>
                <a:ext uri="{FF2B5EF4-FFF2-40B4-BE49-F238E27FC236}">
                  <a16:creationId xmlns:a16="http://schemas.microsoft.com/office/drawing/2014/main" id="{C281E355-76BB-434C-8FF1-F41B67EEB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724400"/>
              <a:ext cx="1081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table</a:t>
              </a:r>
              <a:endParaRPr lang="ru-RU" altLang="ru-RU" sz="1800"/>
            </a:p>
          </p:txBody>
        </p:sp>
        <p:sp>
          <p:nvSpPr>
            <p:cNvPr id="7181" name="TextBox 19">
              <a:extLst>
                <a:ext uri="{FF2B5EF4-FFF2-40B4-BE49-F238E27FC236}">
                  <a16:creationId xmlns:a16="http://schemas.microsoft.com/office/drawing/2014/main" id="{1A854A48-D82D-4FDC-ABC5-183D2092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5229225"/>
              <a:ext cx="8651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door</a:t>
              </a:r>
              <a:endParaRPr lang="ru-RU" altLang="ru-RU" sz="1800"/>
            </a:p>
          </p:txBody>
        </p:sp>
        <p:sp>
          <p:nvSpPr>
            <p:cNvPr id="7182" name="TextBox 20">
              <a:extLst>
                <a:ext uri="{FF2B5EF4-FFF2-40B4-BE49-F238E27FC236}">
                  <a16:creationId xmlns:a16="http://schemas.microsoft.com/office/drawing/2014/main" id="{D337381C-995B-4841-9B2D-730012BAB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716338"/>
              <a:ext cx="158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кошка</a:t>
              </a:r>
            </a:p>
          </p:txBody>
        </p:sp>
        <p:sp>
          <p:nvSpPr>
            <p:cNvPr id="7183" name="TextBox 21">
              <a:extLst>
                <a:ext uri="{FF2B5EF4-FFF2-40B4-BE49-F238E27FC236}">
                  <a16:creationId xmlns:a16="http://schemas.microsoft.com/office/drawing/2014/main" id="{A071ED52-50FC-433F-B6CD-C8833F73D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4221163"/>
              <a:ext cx="158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собака</a:t>
              </a:r>
            </a:p>
          </p:txBody>
        </p:sp>
        <p:sp>
          <p:nvSpPr>
            <p:cNvPr id="7184" name="TextBox 22">
              <a:extLst>
                <a:ext uri="{FF2B5EF4-FFF2-40B4-BE49-F238E27FC236}">
                  <a16:creationId xmlns:a16="http://schemas.microsoft.com/office/drawing/2014/main" id="{BA42BD44-5038-4C25-8C9B-076CD9863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4724400"/>
              <a:ext cx="1584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стол</a:t>
              </a:r>
            </a:p>
          </p:txBody>
        </p:sp>
        <p:sp>
          <p:nvSpPr>
            <p:cNvPr id="7185" name="TextBox 23">
              <a:extLst>
                <a:ext uri="{FF2B5EF4-FFF2-40B4-BE49-F238E27FC236}">
                  <a16:creationId xmlns:a16="http://schemas.microsoft.com/office/drawing/2014/main" id="{B3AA30BB-8CAB-4FCD-B8BA-2787C96E9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5229225"/>
              <a:ext cx="1584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дверь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>
            <a:extLst>
              <a:ext uri="{FF2B5EF4-FFF2-40B4-BE49-F238E27FC236}">
                <a16:creationId xmlns:a16="http://schemas.microsoft.com/office/drawing/2014/main" id="{FE167D45-DDD0-4141-B94E-1DD4C60A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SortedList</a:t>
            </a:r>
            <a:endParaRPr lang="ru-RU" altLang="ru-RU"/>
          </a:p>
        </p:txBody>
      </p:sp>
      <p:sp>
        <p:nvSpPr>
          <p:cNvPr id="62467" name="Объект 2">
            <a:extLst>
              <a:ext uri="{FF2B5EF4-FFF2-40B4-BE49-F238E27FC236}">
                <a16:creationId xmlns:a16="http://schemas.microsoft.com/office/drawing/2014/main" id="{9E713732-CD30-4B0D-B1D2-7C339001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SortedList sl = new SortedList();</a:t>
            </a:r>
          </a:p>
          <a:p>
            <a:pPr marL="0" indent="0">
              <a:buFontTx/>
              <a:buNone/>
            </a:pPr>
            <a:r>
              <a:rPr lang="ru-RU" altLang="ru-RU" sz="1800"/>
              <a:t>Console.WriteLine("Основные характеристики объекта типа SortedList,созданного конструктором без параметров");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sl.Capacity);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sl.Count);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Добавляем 6 элементов");</a:t>
            </a:r>
          </a:p>
          <a:p>
            <a:pPr marL="0" indent="0">
              <a:buFontTx/>
              <a:buNone/>
            </a:pPr>
            <a:r>
              <a:rPr lang="en-US" altLang="ru-RU" sz="1800"/>
              <a:t>sl.Add("cat", "</a:t>
            </a:r>
            <a:r>
              <a:rPr lang="ru-RU" altLang="ru-RU" sz="1800"/>
              <a:t>кошка");</a:t>
            </a:r>
            <a:r>
              <a:rPr lang="en-US" altLang="ru-RU" sz="1800"/>
              <a:t>  sl.Add("program", "</a:t>
            </a:r>
            <a:r>
              <a:rPr lang="ru-RU" altLang="ru-RU" sz="1800"/>
              <a:t>программа");</a:t>
            </a:r>
          </a:p>
          <a:p>
            <a:pPr marL="0" indent="0">
              <a:buFontTx/>
              <a:buNone/>
            </a:pPr>
            <a:r>
              <a:rPr lang="en-US" altLang="ru-RU" sz="1800"/>
              <a:t>sl.Add("dog", "</a:t>
            </a:r>
            <a:r>
              <a:rPr lang="ru-RU" altLang="ru-RU" sz="1800"/>
              <a:t>собака");</a:t>
            </a:r>
            <a:r>
              <a:rPr lang="en-US" altLang="ru-RU" sz="1800"/>
              <a:t>  sl.Add("table", "</a:t>
            </a:r>
            <a:r>
              <a:rPr lang="ru-RU" altLang="ru-RU" sz="1800"/>
              <a:t>стол");</a:t>
            </a:r>
          </a:p>
          <a:p>
            <a:pPr marL="0" indent="0">
              <a:buFontTx/>
              <a:buNone/>
            </a:pPr>
            <a:r>
              <a:rPr lang="en-US" altLang="ru-RU" sz="1800"/>
              <a:t>sl.Add("house", "</a:t>
            </a:r>
            <a:r>
              <a:rPr lang="ru-RU" altLang="ru-RU" sz="1800"/>
              <a:t>дом");</a:t>
            </a:r>
            <a:r>
              <a:rPr lang="en-US" altLang="ru-RU" sz="1800"/>
              <a:t>  sl.Add("student", "</a:t>
            </a:r>
            <a:r>
              <a:rPr lang="ru-RU" altLang="ru-RU" sz="1800"/>
              <a:t>студент");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Число элементов= " + </a:t>
            </a:r>
            <a:r>
              <a:rPr lang="en-US" altLang="ru-RU" sz="1800"/>
              <a:t>sl.Count);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Емкость= " + </a:t>
            </a:r>
            <a:r>
              <a:rPr lang="en-US" altLang="ru-RU" sz="1800"/>
              <a:t>sl.Capacity);</a:t>
            </a:r>
          </a:p>
          <a:p>
            <a:pPr marL="0" indent="0">
              <a:buFontTx/>
              <a:buNone/>
            </a:pPr>
            <a:r>
              <a:rPr lang="en-US" altLang="ru-RU" sz="1800"/>
              <a:t>ICollection c = sl.Keys;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(string s in c) Console.WriteLine(s + " : " + sl[s]);</a:t>
            </a:r>
            <a:endParaRPr lang="ru-RU" altLang="ru-RU" sz="1800"/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AC7DE5AA-32B3-47E7-B045-687824DB5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713"/>
            <a:ext cx="93249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>
            <a:extLst>
              <a:ext uri="{FF2B5EF4-FFF2-40B4-BE49-F238E27FC236}">
                <a16:creationId xmlns:a16="http://schemas.microsoft.com/office/drawing/2014/main" id="{C63A7F5C-9F34-4BF0-9E76-6ED027C9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SortedList</a:t>
            </a:r>
            <a:endParaRPr lang="ru-RU" alt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F88A87-AFAB-4190-83A4-1EF51AC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 </a:t>
            </a: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Добавляем 4 элемента");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sl</a:t>
            </a:r>
            <a:r>
              <a:rPr lang="en-US" sz="1800" dirty="0"/>
              <a:t>["time"] = "</a:t>
            </a:r>
            <a:r>
              <a:rPr lang="ru-RU" sz="1800" dirty="0"/>
              <a:t>время";</a:t>
            </a:r>
            <a:r>
              <a:rPr lang="en-US" sz="1800" dirty="0"/>
              <a:t> </a:t>
            </a:r>
            <a:r>
              <a:rPr lang="en-US" sz="1800" dirty="0" err="1"/>
              <a:t>sl</a:t>
            </a:r>
            <a:r>
              <a:rPr lang="en-US" sz="1800" dirty="0"/>
              <a:t>["book"] = "</a:t>
            </a:r>
            <a:r>
              <a:rPr lang="ru-RU" sz="1800" dirty="0"/>
              <a:t>книга";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sl</a:t>
            </a:r>
            <a:r>
              <a:rPr lang="en-US" sz="1800" dirty="0"/>
              <a:t>["timetable"] = "</a:t>
            </a:r>
            <a:r>
              <a:rPr lang="ru-RU" sz="1800" dirty="0"/>
              <a:t>расписание";</a:t>
            </a:r>
            <a:r>
              <a:rPr lang="en-US" sz="1800" dirty="0"/>
              <a:t> </a:t>
            </a:r>
            <a:r>
              <a:rPr lang="en-US" sz="1800" dirty="0" err="1"/>
              <a:t>sl</a:t>
            </a:r>
            <a:r>
              <a:rPr lang="en-US" sz="1800" dirty="0"/>
              <a:t>["table"] = "</a:t>
            </a:r>
            <a:r>
              <a:rPr lang="ru-RU" sz="1800" dirty="0"/>
              <a:t>стол";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Число элементов= " + </a:t>
            </a:r>
            <a:r>
              <a:rPr lang="en-US" sz="1800" dirty="0" err="1"/>
              <a:t>sl.Count</a:t>
            </a:r>
            <a:r>
              <a:rPr lang="en-US" sz="18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Емкость= " + </a:t>
            </a:r>
            <a:r>
              <a:rPr lang="en-US" sz="1800" dirty="0" err="1"/>
              <a:t>sl.Capacity</a:t>
            </a:r>
            <a:r>
              <a:rPr lang="en-US" sz="18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foreach</a:t>
            </a:r>
            <a:r>
              <a:rPr lang="en-US" sz="1800" dirty="0"/>
              <a:t> (string s in c) </a:t>
            </a:r>
            <a:r>
              <a:rPr lang="en-US" sz="1800" dirty="0" err="1"/>
              <a:t>Console.WriteLine</a:t>
            </a:r>
            <a:r>
              <a:rPr lang="en-US" sz="1800" dirty="0"/>
              <a:t>(s + " : " + </a:t>
            </a:r>
            <a:r>
              <a:rPr lang="en-US" sz="1800" dirty="0" err="1"/>
              <a:t>sl</a:t>
            </a:r>
            <a:r>
              <a:rPr lang="en-US" sz="1800" dirty="0"/>
              <a:t>[s]);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dirty="0" err="1"/>
              <a:t>sl.Add</a:t>
            </a:r>
            <a:r>
              <a:rPr lang="en-US" sz="1800" dirty="0"/>
              <a:t>("table", "</a:t>
            </a:r>
            <a:r>
              <a:rPr lang="ru-RU" sz="1800" dirty="0"/>
              <a:t>стол");</a:t>
            </a:r>
          </a:p>
          <a:p>
            <a:pPr>
              <a:defRPr/>
            </a:pPr>
            <a:endParaRPr lang="ru-RU" dirty="0"/>
          </a:p>
        </p:txBody>
      </p:sp>
      <p:pic>
        <p:nvPicPr>
          <p:cNvPr id="63492" name="Picture 3">
            <a:extLst>
              <a:ext uri="{FF2B5EF4-FFF2-40B4-BE49-F238E27FC236}">
                <a16:creationId xmlns:a16="http://schemas.microsoft.com/office/drawing/2014/main" id="{3E9ADBDE-F492-4EBB-ADEF-50BDE50C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6288"/>
            <a:ext cx="93249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>
            <a:extLst>
              <a:ext uri="{FF2B5EF4-FFF2-40B4-BE49-F238E27FC236}">
                <a16:creationId xmlns:a16="http://schemas.microsoft.com/office/drawing/2014/main" id="{CD9BD524-516D-44E6-A6BB-E0695227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Stack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E29767A-7CD1-463F-8E26-24D72B98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dirty="0"/>
              <a:t>Стек</a:t>
            </a:r>
            <a:r>
              <a:rPr lang="ru-RU" sz="2400" i="1" dirty="0"/>
              <a:t> </a:t>
            </a:r>
            <a:r>
              <a:rPr lang="ru-RU" sz="2400" dirty="0"/>
              <a:t>представляет собой список, добавление и удаление элементов к которому осуществляется по принципу "последним пришел — первым обслужен" .</a:t>
            </a:r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Stack</a:t>
            </a:r>
            <a:r>
              <a:rPr lang="ru-RU" sz="2000" dirty="0">
                <a:ea typeface="+mn-ea"/>
                <a:cs typeface="+mn-cs"/>
              </a:rPr>
              <a:t>() - создает пустой стек с начальной емкостью, равной 10 элементам.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Stack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capacity</a:t>
            </a:r>
            <a:r>
              <a:rPr lang="ru-RU" sz="2000" i="1" dirty="0">
                <a:ea typeface="+mn-ea"/>
                <a:cs typeface="+mn-cs"/>
              </a:rPr>
              <a:t>)- </a:t>
            </a:r>
            <a:r>
              <a:rPr lang="ru-RU" sz="2000" dirty="0">
                <a:ea typeface="+mn-ea"/>
                <a:cs typeface="+mn-cs"/>
              </a:rPr>
              <a:t>создает пустой стек с начальной емкостью, заданной параметром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Stack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ICollection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c</a:t>
            </a:r>
            <a:r>
              <a:rPr lang="ru-RU" sz="2000" dirty="0">
                <a:ea typeface="+mn-ea"/>
                <a:cs typeface="+mn-cs"/>
              </a:rPr>
              <a:t>) – создает стек, который инициализируется элементами и емкостью коллекции, заданной параметром с.</a:t>
            </a:r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>
            <a:extLst>
              <a:ext uri="{FF2B5EF4-FFF2-40B4-BE49-F238E27FC236}">
                <a16:creationId xmlns:a16="http://schemas.microsoft.com/office/drawing/2014/main" id="{6D79A9EE-2806-4215-85EB-3A5DAC6C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элементы </a:t>
            </a:r>
            <a:r>
              <a:rPr lang="en-US" altLang="ru-RU"/>
              <a:t>Stack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AE8B432-4B70-4D2D-8898-89025C1C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v</a:t>
            </a:r>
            <a:r>
              <a:rPr lang="ru-RU" sz="2000" dirty="0">
                <a:ea typeface="+mn-ea"/>
                <a:cs typeface="+mn-cs"/>
              </a:rPr>
              <a:t>) - возвращает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содержится в вызывающем стеке. 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Clear</a:t>
            </a:r>
            <a:r>
              <a:rPr lang="ru-RU" sz="2000" dirty="0">
                <a:ea typeface="+mn-ea"/>
                <a:cs typeface="+mn-cs"/>
              </a:rPr>
              <a:t>() - устанавливает свойство </a:t>
            </a:r>
            <a:r>
              <a:rPr lang="en-US" sz="2000" dirty="0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 равным нулю, тем самым эффективно очищая стек.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Peek</a:t>
            </a:r>
            <a:r>
              <a:rPr lang="ru-RU" sz="2000" dirty="0">
                <a:ea typeface="+mn-ea"/>
                <a:cs typeface="+mn-cs"/>
              </a:rPr>
              <a:t>() - возвращает элемент, расположенный в вершине стека, но не удаляет его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Pop</a:t>
            </a:r>
            <a:r>
              <a:rPr lang="ru-RU" sz="2000" dirty="0">
                <a:ea typeface="+mn-ea"/>
                <a:cs typeface="+mn-cs"/>
              </a:rPr>
              <a:t>() - возвращает элемент, расположенный в вершине стека, и удаляет его.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Push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) - по</a:t>
            </a:r>
            <a:r>
              <a:rPr lang="ru-RU" sz="2000" dirty="0">
                <a:ea typeface="+mn-ea"/>
                <a:cs typeface="+mn-cs"/>
              </a:rPr>
              <a:t>мещает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 стек.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ToArray</a:t>
            </a:r>
            <a:r>
              <a:rPr lang="ru-RU" sz="2000" dirty="0">
                <a:ea typeface="+mn-ea"/>
                <a:cs typeface="+mn-cs"/>
              </a:rPr>
              <a:t>() - возвращает массив, который содержит копии элементов вызывающего стека.</a:t>
            </a:r>
          </a:p>
          <a:p>
            <a:pPr eaLnBrk="1" hangingPunct="1">
              <a:buFontTx/>
              <a:buNone/>
              <a:defRPr/>
            </a:pPr>
            <a:r>
              <a:rPr lang="ru-RU" sz="2400" b="1" dirty="0"/>
              <a:t>Пример 14_6.</a:t>
            </a:r>
            <a:endParaRPr lang="ru-RU" sz="2400" dirty="0"/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>
            <a:extLst>
              <a:ext uri="{FF2B5EF4-FFF2-40B4-BE49-F238E27FC236}">
                <a16:creationId xmlns:a16="http://schemas.microsoft.com/office/drawing/2014/main" id="{8662E007-3F8D-4E85-AD4B-32517FCC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Stack</a:t>
            </a:r>
          </a:p>
        </p:txBody>
      </p:sp>
      <p:sp>
        <p:nvSpPr>
          <p:cNvPr id="66563" name="Объект 3">
            <a:extLst>
              <a:ext uri="{FF2B5EF4-FFF2-40B4-BE49-F238E27FC236}">
                <a16:creationId xmlns:a16="http://schemas.microsoft.com/office/drawing/2014/main" id="{F49A22DA-25CD-4827-B557-8880FD699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static void ShowPush(Stack st, int elem)</a:t>
            </a:r>
          </a:p>
          <a:p>
            <a:pPr marL="0" indent="0">
              <a:buFontTx/>
              <a:buNone/>
            </a:pPr>
            <a:r>
              <a:rPr lang="ru-RU" altLang="ru-RU" sz="1800"/>
              <a:t>{</a:t>
            </a:r>
          </a:p>
          <a:p>
            <a:pPr marL="0" indent="0">
              <a:buFontTx/>
              <a:buNone/>
            </a:pPr>
            <a:r>
              <a:rPr lang="en-US" altLang="ru-RU" sz="1800"/>
              <a:t>st.Push(elem);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Помещаем элемент {0} в стек", </a:t>
            </a:r>
            <a:r>
              <a:rPr lang="en-US" altLang="ru-RU" sz="1800"/>
              <a:t>elem);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Стек:");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(int x in st)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Console.Write(x + " 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Console.WriteLine();</a:t>
            </a:r>
          </a:p>
          <a:p>
            <a:pPr marL="0" indent="0">
              <a:buFontTx/>
              <a:buNone/>
            </a:pPr>
            <a:r>
              <a:rPr lang="ru-RU" altLang="ru-RU" sz="1800"/>
              <a:t>}</a:t>
            </a:r>
          </a:p>
          <a:p>
            <a:pPr marL="0" indent="0">
              <a:buFontTx/>
              <a:buNone/>
            </a:pPr>
            <a:endParaRPr lang="ru-RU" altLang="ru-RU" sz="1800"/>
          </a:p>
          <a:p>
            <a:pPr marL="0" indent="0">
              <a:buFontTx/>
              <a:buNone/>
            </a:pPr>
            <a:r>
              <a:rPr lang="en-US" altLang="ru-RU" sz="1800"/>
              <a:t>        </a:t>
            </a:r>
            <a:endParaRPr lang="ru-RU" altLang="ru-RU" sz="180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63C12AB-B3D3-4AE8-856E-8B48A017EB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static void </a:t>
            </a:r>
            <a:r>
              <a:rPr lang="en-US" sz="1800" dirty="0" err="1"/>
              <a:t>ShowPop</a:t>
            </a:r>
            <a:r>
              <a:rPr lang="en-US" sz="1800" dirty="0"/>
              <a:t>(Stack </a:t>
            </a:r>
            <a:r>
              <a:rPr lang="en-US" sz="1800" dirty="0" err="1"/>
              <a:t>st</a:t>
            </a:r>
            <a:r>
              <a:rPr lang="en-US" sz="1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if (</a:t>
            </a:r>
            <a:r>
              <a:rPr lang="en-US" sz="1800" dirty="0" err="1"/>
              <a:t>st.Count</a:t>
            </a:r>
            <a:r>
              <a:rPr lang="en-US" sz="1800" dirty="0"/>
              <a:t> == 0) </a:t>
            </a: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en-US" sz="1800" dirty="0" err="1"/>
              <a:t>Стек</a:t>
            </a:r>
            <a:r>
              <a:rPr lang="en-US" sz="1800" dirty="0"/>
              <a:t> </a:t>
            </a:r>
            <a:r>
              <a:rPr lang="en-US" sz="1800" dirty="0" err="1"/>
              <a:t>пуст</a:t>
            </a:r>
            <a:r>
              <a:rPr lang="en-US" sz="1800" dirty="0"/>
              <a:t>");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else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elem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  <a:r>
              <a:rPr lang="en-US" sz="1800" dirty="0" err="1"/>
              <a:t>st.Pop</a:t>
            </a:r>
            <a:r>
              <a:rPr lang="en-US" sz="1800" dirty="0"/>
              <a:t>();              </a:t>
            </a: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Удаляем элемент {0} из стек</a:t>
            </a:r>
            <a:r>
              <a:rPr lang="en-US" sz="1800" dirty="0"/>
              <a:t>a", </a:t>
            </a:r>
            <a:r>
              <a:rPr lang="en-US" sz="1800" dirty="0" err="1"/>
              <a:t>elem</a:t>
            </a:r>
            <a:r>
              <a:rPr lang="en-US" sz="18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Стек:");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foreach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x in </a:t>
            </a:r>
            <a:r>
              <a:rPr lang="en-US" sz="1800" dirty="0" err="1"/>
              <a:t>st</a:t>
            </a:r>
            <a:r>
              <a:rPr lang="en-US" sz="1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</a:t>
            </a:r>
            <a:r>
              <a:rPr lang="en-US" sz="1800" dirty="0"/>
              <a:t>(x + " ");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}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:a16="http://schemas.microsoft.com/office/drawing/2014/main" id="{9DC50C38-E772-406E-A8F9-17340129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Stack</a:t>
            </a:r>
          </a:p>
        </p:txBody>
      </p:sp>
      <p:sp>
        <p:nvSpPr>
          <p:cNvPr id="67587" name="Объект 3">
            <a:extLst>
              <a:ext uri="{FF2B5EF4-FFF2-40B4-BE49-F238E27FC236}">
                <a16:creationId xmlns:a16="http://schemas.microsoft.com/office/drawing/2014/main" id="{7791682C-3A05-4647-BC9F-F46C72381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 static void Main(string[] args)</a:t>
            </a:r>
          </a:p>
          <a:p>
            <a:pPr marL="0" indent="0">
              <a:buFontTx/>
              <a:buNone/>
            </a:pPr>
            <a:r>
              <a:rPr lang="ru-RU" altLang="ru-RU" sz="1800"/>
              <a:t>{</a:t>
            </a:r>
          </a:p>
          <a:p>
            <a:pPr marL="0" indent="0">
              <a:buFontTx/>
              <a:buNone/>
            </a:pPr>
            <a:r>
              <a:rPr lang="en-US" altLang="ru-RU" sz="1800"/>
              <a:t>Stack st = new Stack();</a:t>
            </a:r>
            <a:endParaRPr lang="ru-RU" altLang="ru-RU" sz="1800"/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В стеке {0} элементов", </a:t>
            </a:r>
            <a:r>
              <a:rPr lang="en-US" altLang="ru-RU" sz="1800"/>
              <a:t>st.Count);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ShowPush(st, 22);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ShowPush(st, 65);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ShowPush(st, 91);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ShowPop(st);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ShowPop(st);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ShowPop(st);</a:t>
            </a:r>
          </a:p>
          <a:p>
            <a:pPr marL="0" indent="0">
              <a:buFontTx/>
              <a:buNone/>
            </a:pPr>
            <a:r>
              <a:rPr lang="en-US" altLang="ru-RU" sz="1800"/>
              <a:t>ShowPop(st);</a:t>
            </a:r>
          </a:p>
          <a:p>
            <a:pPr marL="0" indent="0">
              <a:buFontTx/>
              <a:buNone/>
            </a:pPr>
            <a:r>
              <a:rPr lang="ru-RU" altLang="ru-RU" sz="1800"/>
              <a:t>}</a:t>
            </a:r>
          </a:p>
          <a:p>
            <a:pPr marL="0" indent="0">
              <a:buFontTx/>
              <a:buNone/>
            </a:pPr>
            <a:r>
              <a:rPr lang="en-US" altLang="ru-RU" sz="1800"/>
              <a:t>        </a:t>
            </a:r>
            <a:endParaRPr lang="ru-RU" altLang="ru-RU" sz="1800"/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07390448-5C77-4A28-A923-ADF8C6477D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0" y="1628775"/>
            <a:ext cx="4422775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56B3-EF4D-46A4-97CC-B469EFCE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043AC7F-CA44-49FF-8099-03A3FA5D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Добавление элементов в очередь и удаление их из нее осуществляется по принципу "первым пришел</a:t>
            </a:r>
            <a:r>
              <a:rPr lang="en-US" sz="2400" dirty="0"/>
              <a:t> — </a:t>
            </a:r>
            <a:r>
              <a:rPr lang="ru-RU" sz="2400" dirty="0"/>
              <a:t>первым обслужен</a:t>
            </a:r>
            <a:r>
              <a:rPr lang="en-US" sz="2400" dirty="0"/>
              <a:t>"</a:t>
            </a:r>
            <a:r>
              <a:rPr lang="ru-RU" sz="2400" dirty="0"/>
              <a:t>.</a:t>
            </a:r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Queue</a:t>
            </a:r>
            <a:r>
              <a:rPr lang="ru-RU" sz="2000" dirty="0">
                <a:ea typeface="+mn-ea"/>
                <a:cs typeface="+mn-cs"/>
              </a:rPr>
              <a:t>() – создает пустую очередь с начальной емкостью, равной 32 элементам, и коэффициентом роста 2,0.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Queue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- создает пустую очередь с начальной емкостью, заданной параметром </a:t>
            </a:r>
            <a:r>
              <a:rPr lang="ru-RU" sz="2000" i="1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и коэффициентом роста 2,0.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Queue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en-US" sz="2000" dirty="0">
                <a:ea typeface="+mn-ea"/>
                <a:cs typeface="+mn-cs"/>
              </a:rPr>
              <a:t>float </a:t>
            </a:r>
            <a:r>
              <a:rPr lang="en-US" sz="2000" i="1" dirty="0" err="1">
                <a:ea typeface="+mn-ea"/>
                <a:cs typeface="+mn-cs"/>
              </a:rPr>
              <a:t>growFact</a:t>
            </a:r>
            <a:r>
              <a:rPr lang="ru-RU" sz="2000" i="1" dirty="0">
                <a:ea typeface="+mn-ea"/>
                <a:cs typeface="+mn-cs"/>
              </a:rPr>
              <a:t>)- </a:t>
            </a:r>
            <a:r>
              <a:rPr lang="ru-RU" sz="2000" dirty="0">
                <a:ea typeface="+mn-ea"/>
                <a:cs typeface="+mn-cs"/>
              </a:rPr>
              <a:t>позволяет задать коэффициент роста посредством параметра </a:t>
            </a:r>
            <a:r>
              <a:rPr lang="ru-RU" sz="2000" i="1" dirty="0" err="1">
                <a:ea typeface="+mn-ea"/>
                <a:cs typeface="+mn-cs"/>
              </a:rPr>
              <a:t>growFact</a:t>
            </a:r>
            <a:r>
              <a:rPr lang="ru-RU" sz="2000" i="1" dirty="0">
                <a:ea typeface="+mn-ea"/>
                <a:cs typeface="+mn-cs"/>
              </a:rPr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Queue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ru-RU" sz="2000" dirty="0" err="1">
                <a:ea typeface="+mn-ea"/>
                <a:cs typeface="+mn-cs"/>
              </a:rPr>
              <a:t>ICollection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c</a:t>
            </a:r>
            <a:r>
              <a:rPr lang="ru-RU" sz="2000" dirty="0">
                <a:ea typeface="+mn-ea"/>
                <a:cs typeface="+mn-cs"/>
              </a:rPr>
              <a:t>) – создает очередь, которая инициализируется элементами и емкостью коллекции, заданной параметром с.</a:t>
            </a: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>
            <a:extLst>
              <a:ext uri="{FF2B5EF4-FFF2-40B4-BE49-F238E27FC236}">
                <a16:creationId xmlns:a16="http://schemas.microsoft.com/office/drawing/2014/main" id="{35A75515-E51E-4BF6-900D-8FB4896A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элементы </a:t>
            </a:r>
            <a:r>
              <a:rPr lang="en-US" altLang="ru-RU"/>
              <a:t>Queue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F750E51-15EC-4776-A4CF-9E9D47CF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) - в</a:t>
            </a:r>
            <a:r>
              <a:rPr lang="ru-RU" sz="2000" dirty="0">
                <a:ea typeface="+mn-ea"/>
                <a:cs typeface="+mn-cs"/>
              </a:rPr>
              <a:t>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содержится в вызывающей очереди. 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</a:t>
            </a:r>
            <a:r>
              <a:rPr lang="ru-RU" sz="2000" dirty="0" err="1">
                <a:ea typeface="+mn-ea"/>
                <a:cs typeface="+mn-cs"/>
              </a:rPr>
              <a:t>lear</a:t>
            </a:r>
            <a:r>
              <a:rPr lang="ru-RU" sz="2000" dirty="0">
                <a:ea typeface="+mn-ea"/>
                <a:cs typeface="+mn-cs"/>
              </a:rPr>
              <a:t>() – очищает очередь.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Dequeue</a:t>
            </a:r>
            <a:r>
              <a:rPr lang="ru-RU" sz="2000" dirty="0">
                <a:ea typeface="+mn-ea"/>
                <a:cs typeface="+mn-cs"/>
              </a:rPr>
              <a:t> () - возвращает объект из начала вызывающей очереди, возвращаемый  объект из очереди удаляется.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Enqueue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) - д</a:t>
            </a:r>
            <a:r>
              <a:rPr lang="ru-RU" sz="2000" dirty="0">
                <a:ea typeface="+mn-ea"/>
                <a:cs typeface="+mn-cs"/>
              </a:rPr>
              <a:t>обавляет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 конец очереди.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Peek</a:t>
            </a:r>
            <a:r>
              <a:rPr lang="ru-RU" sz="2000" dirty="0">
                <a:ea typeface="+mn-ea"/>
                <a:cs typeface="+mn-cs"/>
              </a:rPr>
              <a:t> () - возвращает объект из начала вызывающей очереди, но не удаляет его.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тоАггау</a:t>
            </a:r>
            <a:r>
              <a:rPr lang="ru-RU" sz="2000" dirty="0">
                <a:ea typeface="+mn-ea"/>
                <a:cs typeface="+mn-cs"/>
              </a:rPr>
              <a:t> () - возвращает массив, который содержит копии элементов из вызывающей очереди.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TrimToSize</a:t>
            </a:r>
            <a:r>
              <a:rPr lang="en-US" sz="2000" dirty="0">
                <a:ea typeface="+mn-ea"/>
                <a:cs typeface="+mn-cs"/>
              </a:rPr>
              <a:t>()</a:t>
            </a:r>
            <a:r>
              <a:rPr lang="ru-RU" sz="2000" dirty="0">
                <a:ea typeface="+mn-ea"/>
                <a:cs typeface="+mn-cs"/>
              </a:rPr>
              <a:t> - устанавливает свойство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 равным значению свойства </a:t>
            </a:r>
            <a:r>
              <a:rPr lang="ru-RU" sz="2000" dirty="0" err="1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ru-RU" sz="2000" b="1" dirty="0"/>
              <a:t>Пример 14_7</a:t>
            </a:r>
            <a:endParaRPr lang="ru-RU" sz="2000" dirty="0"/>
          </a:p>
          <a:p>
            <a:pPr lvl="1" eaLnBrk="1" hangingPunct="1">
              <a:defRPr/>
            </a:pP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>
            <a:extLst>
              <a:ext uri="{FF2B5EF4-FFF2-40B4-BE49-F238E27FC236}">
                <a16:creationId xmlns:a16="http://schemas.microsoft.com/office/drawing/2014/main" id="{D47A192E-FB04-4FB7-98A8-4EBE3F1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Queue</a:t>
            </a:r>
            <a:endParaRPr lang="ru-RU" alt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96819E-6A2D-4246-83D9-FBC50BCCC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static void </a:t>
            </a:r>
            <a:r>
              <a:rPr lang="en-US" sz="1800" dirty="0" err="1"/>
              <a:t>ShowEnq</a:t>
            </a:r>
            <a:r>
              <a:rPr lang="en-US" sz="1800" dirty="0"/>
              <a:t>(Queue q,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elem</a:t>
            </a:r>
            <a:r>
              <a:rPr lang="en-US" sz="1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q.Enqueue</a:t>
            </a:r>
            <a:r>
              <a:rPr lang="en-US" sz="1800" dirty="0"/>
              <a:t>(</a:t>
            </a:r>
            <a:r>
              <a:rPr lang="en-US" sz="1800" dirty="0" err="1"/>
              <a:t>elem</a:t>
            </a:r>
            <a:r>
              <a:rPr lang="en-US" sz="18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Помещаем элемент {0} в очередь", </a:t>
            </a:r>
            <a:r>
              <a:rPr lang="en-US" sz="1800" dirty="0" err="1"/>
              <a:t>elem</a:t>
            </a:r>
            <a:r>
              <a:rPr lang="en-US" sz="18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ru-RU" sz="1800" dirty="0"/>
              <a:t>Очередь:");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foreach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x in q) </a:t>
            </a:r>
            <a:r>
              <a:rPr lang="en-US" sz="1800" dirty="0" err="1"/>
              <a:t>Console.Write</a:t>
            </a:r>
            <a:r>
              <a:rPr lang="en-US" sz="1800" dirty="0"/>
              <a:t>(x + " ");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}</a:t>
            </a:r>
          </a:p>
          <a:p>
            <a:pPr>
              <a:defRPr/>
            </a:pPr>
            <a:endParaRPr lang="ru-RU" sz="1800" dirty="0"/>
          </a:p>
          <a:p>
            <a:pPr marL="0" indent="0">
              <a:buFontTx/>
              <a:buNone/>
              <a:defRPr/>
            </a:pPr>
            <a:r>
              <a:rPr lang="en-US" sz="1800" dirty="0"/>
              <a:t>        </a:t>
            </a:r>
            <a:endParaRPr lang="ru-RU" sz="1800" dirty="0"/>
          </a:p>
        </p:txBody>
      </p:sp>
      <p:sp>
        <p:nvSpPr>
          <p:cNvPr id="70660" name="Объект 4">
            <a:extLst>
              <a:ext uri="{FF2B5EF4-FFF2-40B4-BE49-F238E27FC236}">
                <a16:creationId xmlns:a16="http://schemas.microsoft.com/office/drawing/2014/main" id="{A2326515-CDE1-4F2F-8490-9C612A4DF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413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static void ShowDeq(Queue q)</a:t>
            </a:r>
          </a:p>
          <a:p>
            <a:pPr marL="0" indent="0">
              <a:buFontTx/>
              <a:buNone/>
            </a:pPr>
            <a:r>
              <a:rPr lang="ru-RU" altLang="ru-RU" sz="1800"/>
              <a:t> {</a:t>
            </a:r>
          </a:p>
          <a:p>
            <a:pPr marL="0" indent="0">
              <a:buFontTx/>
              <a:buNone/>
            </a:pPr>
            <a:r>
              <a:rPr lang="en-US" altLang="ru-RU" sz="1800"/>
              <a:t>if (q.Count == 0) Console.WriteLine("</a:t>
            </a:r>
            <a:r>
              <a:rPr lang="ru-RU" altLang="ru-RU" sz="1800"/>
              <a:t>Очередь пустая");</a:t>
            </a:r>
          </a:p>
          <a:p>
            <a:pPr marL="0" indent="0">
              <a:buFontTx/>
              <a:buNone/>
            </a:pPr>
            <a:r>
              <a:rPr lang="en-US" altLang="ru-RU" sz="1800"/>
              <a:t>else</a:t>
            </a:r>
          </a:p>
          <a:p>
            <a:pPr marL="0" indent="0">
              <a:buFontTx/>
              <a:buNone/>
            </a:pPr>
            <a:r>
              <a:rPr lang="ru-RU" altLang="ru-RU" sz="1800"/>
              <a:t> {</a:t>
            </a:r>
          </a:p>
          <a:p>
            <a:pPr marL="0" indent="0">
              <a:buFontTx/>
              <a:buNone/>
            </a:pPr>
            <a:r>
              <a:rPr lang="en-US" altLang="ru-RU" sz="1800"/>
              <a:t>int elem = (int)q.Dequeue();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Удаляем элемент {0} из очереди", </a:t>
            </a:r>
            <a:r>
              <a:rPr lang="en-US" altLang="ru-RU" sz="1800"/>
              <a:t>elem);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Очередь:");</a:t>
            </a:r>
          </a:p>
          <a:p>
            <a:pPr marL="0" indent="0">
              <a:buFontTx/>
              <a:buNone/>
            </a:pPr>
            <a:r>
              <a:rPr lang="en-US" altLang="ru-RU" sz="1800"/>
              <a:t>foreach (int x in q) Console.Write(x + " ");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Console.WriteLine();</a:t>
            </a:r>
          </a:p>
          <a:p>
            <a:pPr marL="0" indent="0">
              <a:buFontTx/>
              <a:buNone/>
            </a:pPr>
            <a:r>
              <a:rPr lang="ru-RU" altLang="ru-RU" sz="1800"/>
              <a:t>}</a:t>
            </a:r>
          </a:p>
          <a:p>
            <a:pPr marL="0" indent="0">
              <a:buFontTx/>
              <a:buNone/>
            </a:pPr>
            <a:r>
              <a:rPr lang="ru-RU" altLang="ru-RU" sz="1800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>
            <a:extLst>
              <a:ext uri="{FF2B5EF4-FFF2-40B4-BE49-F238E27FC236}">
                <a16:creationId xmlns:a16="http://schemas.microsoft.com/office/drawing/2014/main" id="{6B065003-0EC0-47E9-BF1F-8C4AE2A6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Queue</a:t>
            </a:r>
            <a:endParaRPr lang="ru-RU" altLang="ru-RU"/>
          </a:p>
        </p:txBody>
      </p:sp>
      <p:sp>
        <p:nvSpPr>
          <p:cNvPr id="71683" name="Объект 3">
            <a:extLst>
              <a:ext uri="{FF2B5EF4-FFF2-40B4-BE49-F238E27FC236}">
                <a16:creationId xmlns:a16="http://schemas.microsoft.com/office/drawing/2014/main" id="{C498F185-00E6-4BB7-B0EE-9C9398BB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1800"/>
              <a:t> static void Main(string[] args)</a:t>
            </a:r>
          </a:p>
          <a:p>
            <a:pPr marL="0" indent="0">
              <a:buFontTx/>
              <a:buNone/>
            </a:pPr>
            <a:r>
              <a:rPr lang="ru-RU" altLang="ru-RU" sz="1800"/>
              <a:t>{</a:t>
            </a:r>
          </a:p>
          <a:p>
            <a:pPr marL="0" indent="0">
              <a:buFontTx/>
              <a:buNone/>
            </a:pPr>
            <a:r>
              <a:rPr lang="en-US" altLang="ru-RU" sz="1800"/>
              <a:t>Queue q = new Queue();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В очереди {0} элементов", </a:t>
            </a:r>
            <a:r>
              <a:rPr lang="en-US" altLang="ru-RU" sz="1800"/>
              <a:t>q.Count);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Console.WriteLine();</a:t>
            </a:r>
          </a:p>
          <a:p>
            <a:pPr marL="0" indent="0">
              <a:buFontTx/>
              <a:buNone/>
            </a:pPr>
            <a:r>
              <a:rPr lang="en-US" altLang="ru-RU" sz="1800"/>
              <a:t>ShowEnq(q, 22);ShowEnq(q, 65);</a:t>
            </a:r>
          </a:p>
          <a:p>
            <a:pPr marL="0" indent="0">
              <a:buFontTx/>
              <a:buNone/>
            </a:pPr>
            <a:r>
              <a:rPr lang="en-US" altLang="ru-RU" sz="1800"/>
              <a:t>ShowEnq(q, 91); ShowDeq(q);</a:t>
            </a:r>
          </a:p>
          <a:p>
            <a:pPr marL="0" indent="0">
              <a:buFontTx/>
              <a:buNone/>
            </a:pPr>
            <a:r>
              <a:rPr lang="en-US" altLang="ru-RU" sz="1800"/>
              <a:t>ShowDeq(q);ShowDeq(q);</a:t>
            </a:r>
          </a:p>
          <a:p>
            <a:pPr marL="0" indent="0">
              <a:buFontTx/>
              <a:buNone/>
            </a:pPr>
            <a:r>
              <a:rPr lang="en-US" altLang="ru-RU" sz="1800"/>
              <a:t>ShowDeq(q);ShowEnq(q, 122);</a:t>
            </a:r>
          </a:p>
          <a:p>
            <a:pPr marL="0" indent="0">
              <a:buFontTx/>
              <a:buNone/>
            </a:pPr>
            <a:r>
              <a:rPr lang="en-US" altLang="ru-RU" sz="1800"/>
              <a:t>ShowEnq(q, 165);ShowEnq(q, 191);</a:t>
            </a:r>
          </a:p>
          <a:p>
            <a:pPr marL="0" indent="0">
              <a:buFontTx/>
              <a:buNone/>
            </a:pPr>
            <a:r>
              <a:rPr lang="en-US" altLang="ru-RU" sz="1800"/>
              <a:t>q.TrimToSize();</a:t>
            </a:r>
          </a:p>
          <a:p>
            <a:pPr marL="0" indent="0">
              <a:buFontTx/>
              <a:buNone/>
            </a:pPr>
            <a:r>
              <a:rPr lang="en-US" altLang="ru-RU" sz="1800"/>
              <a:t>Console.WriteLine("</a:t>
            </a:r>
            <a:r>
              <a:rPr lang="ru-RU" altLang="ru-RU" sz="1800"/>
              <a:t>В очереди {0} элементов", </a:t>
            </a:r>
            <a:r>
              <a:rPr lang="en-US" altLang="ru-RU" sz="1800"/>
              <a:t>q.Count);</a:t>
            </a:r>
          </a:p>
          <a:p>
            <a:pPr marL="0" indent="0">
              <a:buFontTx/>
              <a:buNone/>
            </a:pPr>
            <a:r>
              <a:rPr lang="ru-RU" altLang="ru-RU" sz="1800"/>
              <a:t>}</a:t>
            </a:r>
            <a:r>
              <a:rPr lang="en-US" altLang="ru-RU" sz="1800"/>
              <a:t>        </a:t>
            </a:r>
            <a:endParaRPr lang="ru-RU" altLang="ru-RU" sz="1800"/>
          </a:p>
        </p:txBody>
      </p:sp>
      <p:pic>
        <p:nvPicPr>
          <p:cNvPr id="71684" name="Picture 2">
            <a:extLst>
              <a:ext uri="{FF2B5EF4-FFF2-40B4-BE49-F238E27FC236}">
                <a16:creationId xmlns:a16="http://schemas.microsoft.com/office/drawing/2014/main" id="{D87EAB47-696C-4134-B7A1-2BCC5D6CF4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1125538"/>
            <a:ext cx="4278313" cy="561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>
            <a:extLst>
              <a:ext uri="{FF2B5EF4-FFF2-40B4-BE49-F238E27FC236}">
                <a16:creationId xmlns:a16="http://schemas.microsoft.com/office/drawing/2014/main" id="{C13559D8-03CF-405D-BBAB-95A4E0E6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1143000"/>
          </a:xfrm>
        </p:spPr>
        <p:txBody>
          <a:bodyPr/>
          <a:lstStyle/>
          <a:p>
            <a:r>
              <a:rPr lang="ru-RU" altLang="ru-RU"/>
              <a:t>Операции определенные над словарем</a:t>
            </a:r>
          </a:p>
        </p:txBody>
      </p:sp>
      <p:sp>
        <p:nvSpPr>
          <p:cNvPr id="8195" name="Содержимое 2">
            <a:extLst>
              <a:ext uri="{FF2B5EF4-FFF2-40B4-BE49-F238E27FC236}">
                <a16:creationId xmlns:a16="http://schemas.microsoft.com/office/drawing/2014/main" id="{06AF7E1B-47FD-49DD-8444-342B485E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492375"/>
            <a:ext cx="8229600" cy="21177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/>
              <a:t>Добавление пары ключ значение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/>
              <a:t>Удаление пары ключ значение по ключу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/>
              <a:t>Получение значения по ключу</a:t>
            </a:r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>
            <a:extLst>
              <a:ext uri="{FF2B5EF4-FFF2-40B4-BE49-F238E27FC236}">
                <a16:creationId xmlns:a16="http://schemas.microsoft.com/office/drawing/2014/main" id="{413DE9D8-30AB-4220-9ACA-2D8BAAD2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/>
              <a:t>Обобщенные коллекции</a:t>
            </a:r>
          </a:p>
        </p:txBody>
      </p:sp>
      <p:sp>
        <p:nvSpPr>
          <p:cNvPr id="65538" name="Содержимое 3">
            <a:extLst>
              <a:ext uri="{FF2B5EF4-FFF2-40B4-BE49-F238E27FC236}">
                <a16:creationId xmlns:a16="http://schemas.microsoft.com/office/drawing/2014/main" id="{3953392F-3D83-4DA2-8ABB-BF07A2E1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>
                <a:solidFill>
                  <a:srgbClr val="FF0000"/>
                </a:solidFill>
              </a:rPr>
              <a:t>Обобщенные классы</a:t>
            </a:r>
            <a:r>
              <a:rPr lang="ru-RU" dirty="0"/>
              <a:t>(классы-прототипы) - классы, имеющие в качестве параметров типы данных.</a:t>
            </a:r>
          </a:p>
          <a:p>
            <a:pPr>
              <a:defRPr/>
            </a:pPr>
            <a:r>
              <a:rPr lang="ru-RU" dirty="0"/>
              <a:t>С помощью обобщений можно создать единый класс, который автоматически становится пригодным для обработки разнотипных данных.</a:t>
            </a:r>
          </a:p>
          <a:p>
            <a:pPr>
              <a:defRPr/>
            </a:pPr>
            <a:r>
              <a:rPr lang="ru-RU" dirty="0"/>
              <a:t>Чаще всего такие классы применяются для хранения данных – в качестве контейнерных классов, или коллекций. </a:t>
            </a:r>
          </a:p>
          <a:p>
            <a:pPr>
              <a:defRPr/>
            </a:pPr>
            <a:r>
              <a:rPr lang="ru-RU" dirty="0"/>
              <a:t>Параметризированным коллекциям соответствует пространство имен </a:t>
            </a:r>
            <a:r>
              <a:rPr lang="ru-RU" b="1" dirty="0" err="1"/>
              <a:t>System.Collections.Generic</a:t>
            </a:r>
            <a:r>
              <a:rPr lang="ru-RU" b="1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97B7BD-42FC-48CA-903F-202279BC2FF1}"/>
              </a:ext>
            </a:extLst>
          </p:cNvPr>
          <p:cNvSpPr/>
          <p:nvPr/>
        </p:nvSpPr>
        <p:spPr>
          <a:xfrm>
            <a:off x="900113" y="836613"/>
            <a:ext cx="6480175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6918744-DDF2-4820-905E-428CDACA5D34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140200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62E5459-F725-4573-9652-5CE8FEBFE3C0}"/>
              </a:ext>
            </a:extLst>
          </p:cNvPr>
          <p:cNvCxnSpPr/>
          <p:nvPr/>
        </p:nvCxnSpPr>
        <p:spPr>
          <a:xfrm>
            <a:off x="2484438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B3188F9-0FAF-4B26-A022-B78500156F4C}"/>
              </a:ext>
            </a:extLst>
          </p:cNvPr>
          <p:cNvCxnSpPr/>
          <p:nvPr/>
        </p:nvCxnSpPr>
        <p:spPr>
          <a:xfrm>
            <a:off x="5724525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1308075-EAD9-433E-95A1-6BC3ED4F79A4}"/>
              </a:ext>
            </a:extLst>
          </p:cNvPr>
          <p:cNvSpPr/>
          <p:nvPr/>
        </p:nvSpPr>
        <p:spPr>
          <a:xfrm>
            <a:off x="971550" y="3284538"/>
            <a:ext cx="2160588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E04A00-F19A-4607-81B3-C4383D3FE790}"/>
              </a:ext>
            </a:extLst>
          </p:cNvPr>
          <p:cNvSpPr/>
          <p:nvPr/>
        </p:nvSpPr>
        <p:spPr>
          <a:xfrm>
            <a:off x="3708400" y="3284538"/>
            <a:ext cx="2159000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336C3B-3D9F-4750-BA58-AD46A4CA6FF4}"/>
              </a:ext>
            </a:extLst>
          </p:cNvPr>
          <p:cNvSpPr/>
          <p:nvPr/>
        </p:nvSpPr>
        <p:spPr>
          <a:xfrm>
            <a:off x="6372225" y="3284538"/>
            <a:ext cx="2160588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3178DD2-BAAA-4AAC-9900-1DE995EFB3B1}"/>
              </a:ext>
            </a:extLst>
          </p:cNvPr>
          <p:cNvCxnSpPr/>
          <p:nvPr/>
        </p:nvCxnSpPr>
        <p:spPr>
          <a:xfrm flipH="1">
            <a:off x="1547813" y="1844675"/>
            <a:ext cx="144462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595822-00B4-455A-A87A-DF0FA72A7A21}"/>
              </a:ext>
            </a:extLst>
          </p:cNvPr>
          <p:cNvCxnSpPr>
            <a:endCxn id="10" idx="0"/>
          </p:cNvCxnSpPr>
          <p:nvPr/>
        </p:nvCxnSpPr>
        <p:spPr>
          <a:xfrm>
            <a:off x="3635375" y="1700213"/>
            <a:ext cx="1152525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A5E0864-4F95-49B1-B182-02E052E2680F}"/>
              </a:ext>
            </a:extLst>
          </p:cNvPr>
          <p:cNvCxnSpPr/>
          <p:nvPr/>
        </p:nvCxnSpPr>
        <p:spPr>
          <a:xfrm>
            <a:off x="5003800" y="1700213"/>
            <a:ext cx="2016125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0" name="TextBox 18">
            <a:extLst>
              <a:ext uri="{FF2B5EF4-FFF2-40B4-BE49-F238E27FC236}">
                <a16:creationId xmlns:a16="http://schemas.microsoft.com/office/drawing/2014/main" id="{77585963-2F15-44D7-8BFD-80ACC6D6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268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cs-CZ"/>
              <a:t>. . . . . . . </a:t>
            </a:r>
          </a:p>
        </p:txBody>
      </p:sp>
      <p:sp>
        <p:nvSpPr>
          <p:cNvPr id="73741" name="TextBox 19">
            <a:extLst>
              <a:ext uri="{FF2B5EF4-FFF2-40B4-BE49-F238E27FC236}">
                <a16:creationId xmlns:a16="http://schemas.microsoft.com/office/drawing/2014/main" id="{D38095A7-9E78-4622-BCA8-301C0233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268413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/>
              <a:t>object</a:t>
            </a:r>
            <a:endParaRPr lang="ru-RU" altLang="cs-CZ"/>
          </a:p>
        </p:txBody>
      </p:sp>
      <p:sp>
        <p:nvSpPr>
          <p:cNvPr id="73742" name="TextBox 20">
            <a:extLst>
              <a:ext uri="{FF2B5EF4-FFF2-40B4-BE49-F238E27FC236}">
                <a16:creationId xmlns:a16="http://schemas.microsoft.com/office/drawing/2014/main" id="{FDB1BDFC-2FA8-47E7-A415-B2BAF08F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196975"/>
            <a:ext cx="86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/>
              <a:t>object</a:t>
            </a:r>
            <a:endParaRPr lang="ru-RU" altLang="cs-CZ"/>
          </a:p>
        </p:txBody>
      </p:sp>
      <p:sp>
        <p:nvSpPr>
          <p:cNvPr id="73743" name="TextBox 21">
            <a:extLst>
              <a:ext uri="{FF2B5EF4-FFF2-40B4-BE49-F238E27FC236}">
                <a16:creationId xmlns:a16="http://schemas.microsoft.com/office/drawing/2014/main" id="{B76780E9-D449-4302-BE65-17442237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684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/>
              <a:t>object</a:t>
            </a:r>
            <a:endParaRPr lang="ru-RU" altLang="cs-CZ"/>
          </a:p>
        </p:txBody>
      </p:sp>
      <p:sp>
        <p:nvSpPr>
          <p:cNvPr id="73744" name="TextBox 22">
            <a:extLst>
              <a:ext uri="{FF2B5EF4-FFF2-40B4-BE49-F238E27FC236}">
                <a16:creationId xmlns:a16="http://schemas.microsoft.com/office/drawing/2014/main" id="{C4A83755-5F01-460C-8B81-CC8F55A0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89363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/>
              <a:t>int</a:t>
            </a:r>
            <a:endParaRPr lang="ru-RU" altLang="cs-CZ"/>
          </a:p>
        </p:txBody>
      </p:sp>
      <p:sp>
        <p:nvSpPr>
          <p:cNvPr id="73745" name="TextBox 23">
            <a:extLst>
              <a:ext uri="{FF2B5EF4-FFF2-40B4-BE49-F238E27FC236}">
                <a16:creationId xmlns:a16="http://schemas.microsoft.com/office/drawing/2014/main" id="{15D0FF86-C1AC-4B64-8566-1AF458C6E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789363"/>
            <a:ext cx="165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/>
              <a:t>string</a:t>
            </a:r>
            <a:endParaRPr lang="ru-RU" altLang="cs-CZ"/>
          </a:p>
        </p:txBody>
      </p:sp>
      <p:sp>
        <p:nvSpPr>
          <p:cNvPr id="73746" name="TextBox 24">
            <a:extLst>
              <a:ext uri="{FF2B5EF4-FFF2-40B4-BE49-F238E27FC236}">
                <a16:creationId xmlns:a16="http://schemas.microsoft.com/office/drawing/2014/main" id="{34B7BE4E-D928-4DC5-9E8C-2892F8E5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860800"/>
            <a:ext cx="1296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/>
              <a:t>Person</a:t>
            </a:r>
            <a:endParaRPr lang="ru-RU" altLang="cs-CZ"/>
          </a:p>
        </p:txBody>
      </p:sp>
      <p:sp>
        <p:nvSpPr>
          <p:cNvPr id="73747" name="TextBox 25">
            <a:extLst>
              <a:ext uri="{FF2B5EF4-FFF2-40B4-BE49-F238E27FC236}">
                <a16:creationId xmlns:a16="http://schemas.microsoft.com/office/drawing/2014/main" id="{BED4BD34-0B86-4A37-B17B-AA561764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792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cs-CZ"/>
              <a:t>ПРОБЛЕМА: Для преобразования </a:t>
            </a:r>
            <a:r>
              <a:rPr lang="en-US" altLang="cs-CZ"/>
              <a:t>object </a:t>
            </a:r>
            <a:r>
              <a:rPr lang="ru-RU" altLang="cs-CZ"/>
              <a:t>в конкретный тип данных требуется преобразование типов. Это может являться источником ошибок.</a:t>
            </a:r>
          </a:p>
        </p:txBody>
      </p:sp>
    </p:spTree>
  </p:cSld>
  <p:clrMapOvr>
    <a:masterClrMapping/>
  </p:clrMapOvr>
  <p:transition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8AC80-293E-4391-9053-4C23721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Основные преимущества использования обобщений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0D0B095-DBC9-41C3-BBBA-E282000F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b="1" dirty="0"/>
              <a:t>Производительность.</a:t>
            </a:r>
            <a:r>
              <a:rPr lang="ru-RU" dirty="0"/>
              <a:t> Использование типов значений с не обобщенными классами коллекций вызывает </a:t>
            </a:r>
            <a:r>
              <a:rPr lang="ru-RU" b="1" dirty="0"/>
              <a:t>упаковку (</a:t>
            </a:r>
            <a:r>
              <a:rPr lang="ru-RU" b="1" dirty="0" err="1"/>
              <a:t>boxing</a:t>
            </a:r>
            <a:r>
              <a:rPr lang="ru-RU" b="1" dirty="0"/>
              <a:t>)</a:t>
            </a:r>
            <a:r>
              <a:rPr lang="ru-RU" dirty="0"/>
              <a:t> и </a:t>
            </a:r>
            <a:r>
              <a:rPr lang="ru-RU" b="1" dirty="0"/>
              <a:t>распаковку (</a:t>
            </a:r>
            <a:r>
              <a:rPr lang="ru-RU" b="1" dirty="0" err="1"/>
              <a:t>unboxing</a:t>
            </a:r>
            <a:r>
              <a:rPr lang="ru-RU" b="1" dirty="0"/>
              <a:t>)</a:t>
            </a:r>
            <a:r>
              <a:rPr lang="ru-RU" dirty="0"/>
              <a:t> при преобразовании в ссылочный тип и обратно.</a:t>
            </a:r>
          </a:p>
          <a:p>
            <a:pPr>
              <a:defRPr/>
            </a:pPr>
            <a:r>
              <a:rPr lang="ru-RU" b="1" dirty="0"/>
              <a:t>Безопасность.</a:t>
            </a:r>
            <a:r>
              <a:rPr lang="ru-RU" dirty="0"/>
              <a:t> Обобщения автоматически обеспечивают типовую безопасность всех операций, т.к. обобщения исключают необходимость обращаться к приведению типов и проверять соответствие типов в коде вручную.</a:t>
            </a:r>
          </a:p>
          <a:p>
            <a:pPr>
              <a:defRPr/>
            </a:pPr>
            <a:r>
              <a:rPr lang="ru-RU" b="1" dirty="0"/>
              <a:t>Повторное использование двоичного кода. </a:t>
            </a:r>
            <a:r>
              <a:rPr lang="ru-RU" dirty="0"/>
              <a:t>Обобщенный класс может быть определен однажды, и на его основе могут быть созданы экземпляры многих типов.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>
            <a:extLst>
              <a:ext uri="{FF2B5EF4-FFF2-40B4-BE49-F238E27FC236}">
                <a16:creationId xmlns:a16="http://schemas.microsoft.com/office/drawing/2014/main" id="{39D97981-285C-4430-AFE4-414A449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/>
              <a:t>Параметризованные интерфейсы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00D751B-8ACC-4EE9-B790-C122403E0005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397000"/>
          <a:ext cx="7345362" cy="411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9273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Параметризованный интерфейс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Обычный интерфейс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15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  <a:cs typeface="Times New Roman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&lt;T&gt; 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  <a:cs typeface="Times New Roman"/>
                        </a:rPr>
                        <a:t>ICollection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5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IComparable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&lt;T&gt;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IComparable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15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IDictionary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</a:t>
                      </a: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Т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&gt; 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-Bold"/>
                          <a:cs typeface="Times New Roman"/>
                        </a:rPr>
                        <a:t>IDictionary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15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IEnumerable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&lt;T&gt;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-Bold"/>
                          <a:cs typeface="Times New Roman"/>
                        </a:rPr>
                        <a:t>I Enumerable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715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IEnumerator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&lt;T&gt; 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I Enumerator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15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  <a:cs typeface="Times New Roman"/>
                        </a:rPr>
                        <a:t>IList&lt;T&gt;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  <a:cs typeface="Times New Roman"/>
                        </a:rPr>
                        <a:t>IList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09D65-5AAF-4858-A28F-0635B109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Параметризованные коллекции библиотеки .NET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ADA90FF-9375-41D4-B535-BE4497C27FDB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397000"/>
          <a:ext cx="6648450" cy="531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Класс- прототип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Обычный класс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Comparer &lt;T&gt;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Comparer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Dictionary &lt;K,T&gt;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HashTable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LinkedList</a:t>
                      </a: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 &lt;T&gt;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-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List &lt;T&gt;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ArrayList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Queue&lt;T&gt;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Queue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SortedDictionary</a:t>
                      </a: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 &lt;K,T&gt;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SortedList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3774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-Bold"/>
                          <a:cs typeface="Times New Roman"/>
                        </a:rPr>
                        <a:t>Stack</a:t>
                      </a:r>
                      <a:r>
                        <a:rPr lang="ru-RU" sz="2000" dirty="0">
                          <a:latin typeface="Times New Roman"/>
                          <a:ea typeface="Times-Bold"/>
                          <a:cs typeface="Times New Roman"/>
                        </a:rPr>
                        <a:t> &lt;T&gt;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-Bold"/>
                          <a:cs typeface="Times New Roman"/>
                        </a:rPr>
                        <a:t>Stack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1">
            <a:extLst>
              <a:ext uri="{FF2B5EF4-FFF2-40B4-BE49-F238E27FC236}">
                <a16:creationId xmlns:a16="http://schemas.microsoft.com/office/drawing/2014/main" id="{AEC092CB-C496-40FC-A795-F449D7DC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Список </a:t>
            </a:r>
            <a:r>
              <a:rPr lang="en-US" altLang="cs-CZ" b="1"/>
              <a:t>List&lt;T&gt;</a:t>
            </a:r>
            <a:endParaRPr lang="ru-RU" altLang="cs-CZ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44843B8-ECBA-41E3-AD6E-5144EB21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ru-RU" dirty="0"/>
              <a:t>Среди его методов можно выделить следующие:</a:t>
            </a:r>
          </a:p>
          <a:p>
            <a:pPr lvl="1">
              <a:defRPr/>
            </a:pPr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Add</a:t>
            </a:r>
            <a:r>
              <a:rPr lang="ru-RU" b="1" dirty="0"/>
              <a:t>(T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добавление нового элемента в список</a:t>
            </a:r>
          </a:p>
          <a:p>
            <a:pPr lvl="1">
              <a:defRPr/>
            </a:pPr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AddRange</a:t>
            </a:r>
            <a:r>
              <a:rPr lang="ru-RU" b="1" dirty="0"/>
              <a:t>(</a:t>
            </a:r>
            <a:r>
              <a:rPr lang="ru-RU" b="1" dirty="0" err="1"/>
              <a:t>ICollection</a:t>
            </a:r>
            <a:r>
              <a:rPr lang="ru-RU" b="1" dirty="0"/>
              <a:t> </a:t>
            </a:r>
            <a:r>
              <a:rPr lang="ru-RU" b="1" dirty="0" err="1"/>
              <a:t>collection</a:t>
            </a:r>
            <a:r>
              <a:rPr lang="ru-RU" b="1" dirty="0"/>
              <a:t>)</a:t>
            </a:r>
            <a:r>
              <a:rPr lang="ru-RU" dirty="0"/>
              <a:t>: добавление с список коллекции или массива</a:t>
            </a:r>
          </a:p>
          <a:p>
            <a:pPr lvl="1">
              <a:defRPr/>
            </a:pP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BinarySearch</a:t>
            </a:r>
            <a:r>
              <a:rPr lang="ru-RU" b="1" dirty="0"/>
              <a:t>(T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бинарный поиск элемента в списке. Если элемент найден, то метод возвращает индекс этого элемента в коллекции. При этом список должен быть отсортирован.</a:t>
            </a:r>
          </a:p>
          <a:p>
            <a:pPr lvl="1">
              <a:defRPr/>
            </a:pP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IndexOf</a:t>
            </a:r>
            <a:r>
              <a:rPr lang="ru-RU" b="1" dirty="0"/>
              <a:t>(T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возвращает индекс первого вхождения элемента в списке</a:t>
            </a:r>
          </a:p>
          <a:p>
            <a:pPr lvl="1">
              <a:defRPr/>
            </a:pPr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Insert</a:t>
            </a:r>
            <a:r>
              <a:rPr lang="ru-RU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index</a:t>
            </a:r>
            <a:r>
              <a:rPr lang="ru-RU" b="1" dirty="0"/>
              <a:t>, T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вставляет элемент </a:t>
            </a:r>
            <a:r>
              <a:rPr lang="ru-RU" dirty="0" err="1"/>
              <a:t>item</a:t>
            </a:r>
            <a:r>
              <a:rPr lang="ru-RU" dirty="0"/>
              <a:t> в списке на позицию </a:t>
            </a:r>
            <a:r>
              <a:rPr lang="ru-RU" dirty="0" err="1"/>
              <a:t>index</a:t>
            </a:r>
            <a:endParaRPr lang="ru-RU" dirty="0"/>
          </a:p>
          <a:p>
            <a:pPr lvl="1">
              <a:defRPr/>
            </a:pPr>
            <a:r>
              <a:rPr lang="ru-RU" b="1" dirty="0" err="1"/>
              <a:t>bool</a:t>
            </a:r>
            <a:r>
              <a:rPr lang="ru-RU" b="1" dirty="0"/>
              <a:t> </a:t>
            </a:r>
            <a:r>
              <a:rPr lang="ru-RU" b="1" dirty="0" err="1"/>
              <a:t>Remove</a:t>
            </a:r>
            <a:r>
              <a:rPr lang="ru-RU" b="1" dirty="0"/>
              <a:t>(T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удаляет элемент </a:t>
            </a:r>
            <a:r>
              <a:rPr lang="ru-RU" dirty="0" err="1"/>
              <a:t>item</a:t>
            </a:r>
            <a:r>
              <a:rPr lang="ru-RU" dirty="0"/>
              <a:t> из списка, и если удаление прошло успешно, то возвращает </a:t>
            </a:r>
            <a:r>
              <a:rPr lang="ru-RU" dirty="0" err="1"/>
              <a:t>true</a:t>
            </a:r>
            <a:endParaRPr lang="ru-RU" dirty="0"/>
          </a:p>
          <a:p>
            <a:pPr lvl="1">
              <a:defRPr/>
            </a:pPr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RemoveAt</a:t>
            </a:r>
            <a:r>
              <a:rPr lang="ru-RU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index</a:t>
            </a:r>
            <a:r>
              <a:rPr lang="ru-RU" b="1" dirty="0"/>
              <a:t>)</a:t>
            </a:r>
            <a:r>
              <a:rPr lang="ru-RU" dirty="0"/>
              <a:t>: удаление элемента по указанному индексу </a:t>
            </a:r>
            <a:r>
              <a:rPr lang="ru-RU" dirty="0" err="1"/>
              <a:t>index</a:t>
            </a:r>
            <a:endParaRPr lang="ru-RU" dirty="0"/>
          </a:p>
          <a:p>
            <a:pPr lvl="1">
              <a:defRPr/>
            </a:pPr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Sort</a:t>
            </a:r>
            <a:r>
              <a:rPr lang="ru-RU" b="1" dirty="0"/>
              <a:t>()</a:t>
            </a:r>
            <a:r>
              <a:rPr lang="ru-RU" dirty="0"/>
              <a:t>: сортировка списка</a:t>
            </a:r>
          </a:p>
          <a:p>
            <a:pPr>
              <a:defRPr/>
            </a:pPr>
            <a:endParaRPr lang="ru-RU" b="1" u="sng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>
            <a:extLst>
              <a:ext uri="{FF2B5EF4-FFF2-40B4-BE49-F238E27FC236}">
                <a16:creationId xmlns:a16="http://schemas.microsoft.com/office/drawing/2014/main" id="{50B6D31B-FFA7-4371-9B43-949315E8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Список </a:t>
            </a:r>
            <a:r>
              <a:rPr lang="en-US" altLang="cs-CZ" b="1"/>
              <a:t>List&lt;T&gt;</a:t>
            </a:r>
            <a:endParaRPr lang="ru-RU" alt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62D4B-F8D3-458C-9D54-66E60FFD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/>
              <a:t> List&lt;</a:t>
            </a:r>
            <a:r>
              <a:rPr lang="en-US" dirty="0" err="1"/>
              <a:t>int</a:t>
            </a:r>
            <a:r>
              <a:rPr lang="en-US" dirty="0"/>
              <a:t>&gt; numbers = new List&lt;</a:t>
            </a:r>
            <a:r>
              <a:rPr lang="en-US" dirty="0" err="1"/>
              <a:t>int</a:t>
            </a:r>
            <a:r>
              <a:rPr lang="en-US" dirty="0"/>
              <a:t>&gt;() { 1, 2, 3 };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Емкость коллекции=" + </a:t>
            </a:r>
            <a:r>
              <a:rPr lang="en-US" dirty="0" err="1"/>
              <a:t>numbers.Capacity</a:t>
            </a:r>
            <a:r>
              <a:rPr lang="en-US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Размер коллекции=" + </a:t>
            </a:r>
            <a:r>
              <a:rPr lang="en-US" dirty="0" err="1"/>
              <a:t>numbers.Count</a:t>
            </a:r>
            <a:r>
              <a:rPr lang="en-US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numbers.Add</a:t>
            </a:r>
            <a:r>
              <a:rPr lang="en-US" dirty="0"/>
              <a:t>(6); // </a:t>
            </a:r>
            <a:r>
              <a:rPr lang="ru-RU" dirty="0"/>
              <a:t>добавление элемента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numbers.AddRange</a:t>
            </a:r>
            <a:r>
              <a:rPr lang="en-US" dirty="0"/>
              <a:t>(new </a:t>
            </a:r>
            <a:r>
              <a:rPr lang="en-US" dirty="0" err="1"/>
              <a:t>int</a:t>
            </a:r>
            <a:r>
              <a:rPr lang="en-US" dirty="0"/>
              <a:t>[] { 7, 8, 9 });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numbers.Add</a:t>
            </a:r>
            <a:r>
              <a:rPr lang="en-US" dirty="0"/>
              <a:t>(40); // </a:t>
            </a:r>
            <a:r>
              <a:rPr lang="ru-RU" dirty="0"/>
              <a:t>добавление элемента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numbers.Add</a:t>
            </a:r>
            <a:r>
              <a:rPr lang="en-US" dirty="0"/>
              <a:t>(50); // </a:t>
            </a:r>
            <a:r>
              <a:rPr lang="ru-RU" dirty="0"/>
              <a:t>добавление элемента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numbers.Add</a:t>
            </a:r>
            <a:r>
              <a:rPr lang="en-US" dirty="0"/>
              <a:t>(60); // </a:t>
            </a:r>
            <a:r>
              <a:rPr lang="ru-RU" dirty="0"/>
              <a:t>добавление элемента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numbers.AddRange</a:t>
            </a:r>
            <a:r>
              <a:rPr lang="en-US" dirty="0"/>
              <a:t>(new </a:t>
            </a:r>
            <a:r>
              <a:rPr lang="en-US" dirty="0" err="1"/>
              <a:t>int</a:t>
            </a:r>
            <a:r>
              <a:rPr lang="en-US" dirty="0"/>
              <a:t>[] { 7, 8, 11,12,9,10, });</a:t>
            </a:r>
          </a:p>
          <a:p>
            <a:pPr marL="0" indent="0">
              <a:buFontTx/>
              <a:buNone/>
              <a:defRPr/>
            </a:pPr>
            <a:r>
              <a:rPr lang="ru-RU" dirty="0"/>
              <a:t>            </a:t>
            </a:r>
            <a:r>
              <a:rPr lang="ru-RU" dirty="0" err="1"/>
              <a:t>numbers.Insert</a:t>
            </a:r>
            <a:r>
              <a:rPr lang="ru-RU" dirty="0"/>
              <a:t>(0, 666); // вставляем на первое место в списке число 666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numbers.RemoveAt</a:t>
            </a:r>
            <a:r>
              <a:rPr lang="en-US" dirty="0"/>
              <a:t>(1); //  </a:t>
            </a:r>
            <a:r>
              <a:rPr lang="ru-RU" dirty="0"/>
              <a:t>удаляем второй элемент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numbers)</a:t>
            </a:r>
          </a:p>
          <a:p>
            <a:pPr marL="0" indent="0">
              <a:buFontTx/>
              <a:buNone/>
              <a:defRPr/>
            </a:pPr>
            <a:r>
              <a:rPr lang="ru-RU" dirty="0"/>
              <a:t>           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ru-RU" dirty="0"/>
              <a:t>            }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Емкость коллекции=" + </a:t>
            </a:r>
            <a:r>
              <a:rPr lang="en-US" dirty="0" err="1"/>
              <a:t>numbers.Capacity</a:t>
            </a:r>
            <a:r>
              <a:rPr lang="en-US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Размер коллекции=" + </a:t>
            </a:r>
            <a:r>
              <a:rPr lang="en-US" dirty="0" err="1"/>
              <a:t>numbers.Count</a:t>
            </a:r>
            <a:r>
              <a:rPr lang="en-US" dirty="0"/>
              <a:t>);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4AC5B-E462-4DB5-A626-72A9358F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92150"/>
            <a:ext cx="35845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64F5F-8DE0-4316-BCC4-B0C5A65E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Двухсвязный список </a:t>
            </a:r>
            <a:r>
              <a:rPr lang="en-US" b="1" dirty="0" err="1"/>
              <a:t>LinkedList</a:t>
            </a:r>
            <a:r>
              <a:rPr lang="en-US" b="1" dirty="0"/>
              <a:t>&lt;T&gt;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A48098A-5CFB-4A55-88F5-EF0DEE22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/>
              <a:t>Класс </a:t>
            </a:r>
            <a:r>
              <a:rPr lang="ru-RU" b="1" dirty="0" err="1"/>
              <a:t>LinkedList</a:t>
            </a:r>
            <a:r>
              <a:rPr lang="ru-RU" b="1" dirty="0"/>
              <a:t>&lt;T&gt;</a:t>
            </a:r>
            <a:r>
              <a:rPr lang="ru-RU" dirty="0"/>
              <a:t> представляет двухсвязный список, в котором каждый элемент хранит ссылку одновременно на следующий и на предыдущий элемент.</a:t>
            </a:r>
            <a:endParaRPr lang="en-US" dirty="0"/>
          </a:p>
          <a:p>
            <a:pPr>
              <a:defRPr/>
            </a:pPr>
            <a:r>
              <a:rPr lang="ru-RU" dirty="0"/>
              <a:t>В </a:t>
            </a:r>
            <a:r>
              <a:rPr lang="ru-RU" dirty="0" err="1"/>
              <a:t>LinkedList</a:t>
            </a:r>
            <a:r>
              <a:rPr lang="ru-RU" dirty="0"/>
              <a:t>&lt;T&gt; каждый узел представляет объект класса </a:t>
            </a:r>
            <a:r>
              <a:rPr lang="ru-RU" b="1" dirty="0" err="1"/>
              <a:t>LinkedListNode</a:t>
            </a:r>
            <a:r>
              <a:rPr lang="ru-RU" b="1" dirty="0"/>
              <a:t>&lt;T&gt;</a:t>
            </a:r>
            <a:r>
              <a:rPr lang="ru-RU" dirty="0"/>
              <a:t>. Этот класс имеет следующие свойства:</a:t>
            </a:r>
          </a:p>
          <a:p>
            <a:pPr lvl="1">
              <a:defRPr/>
            </a:pPr>
            <a:r>
              <a:rPr lang="ru-RU" b="1" dirty="0" err="1"/>
              <a:t>Value</a:t>
            </a:r>
            <a:r>
              <a:rPr lang="ru-RU" dirty="0"/>
              <a:t>: само значение узла, представленное типом T.</a:t>
            </a:r>
          </a:p>
          <a:p>
            <a:pPr lvl="1">
              <a:defRPr/>
            </a:pPr>
            <a:r>
              <a:rPr lang="ru-RU" b="1" dirty="0" err="1"/>
              <a:t>Next</a:t>
            </a:r>
            <a:r>
              <a:rPr lang="ru-RU" dirty="0"/>
              <a:t>: ссылка на следующий элемент типа </a:t>
            </a:r>
            <a:r>
              <a:rPr lang="ru-RU" dirty="0" err="1"/>
              <a:t>LinkedListNode</a:t>
            </a:r>
            <a:r>
              <a:rPr lang="ru-RU" dirty="0"/>
              <a:t>&lt;T&gt; в списке. Если следующий элемент отсутствует, то имеет значение 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pPr lvl="1">
              <a:defRPr/>
            </a:pPr>
            <a:r>
              <a:rPr lang="ru-RU" b="1" dirty="0" err="1"/>
              <a:t>Previous</a:t>
            </a:r>
            <a:r>
              <a:rPr lang="ru-RU" dirty="0"/>
              <a:t>: ссылка на предыдущий элемент типа </a:t>
            </a:r>
            <a:r>
              <a:rPr lang="ru-RU" dirty="0" err="1"/>
              <a:t>LinkedListNode</a:t>
            </a:r>
            <a:r>
              <a:rPr lang="ru-RU" dirty="0"/>
              <a:t>&lt;T&gt; в списке. Если предыдущий элемент отсутствует, то имеет значение 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9ADDE-D53F-4771-80BE-FD4CF00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Двухсвязный список </a:t>
            </a:r>
            <a:r>
              <a:rPr lang="en-US" b="1" dirty="0" err="1"/>
              <a:t>LinkedList</a:t>
            </a:r>
            <a:r>
              <a:rPr lang="en-US" b="1" dirty="0"/>
              <a:t>&lt;T&gt;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289D8FA-3C71-44F9-94DA-A91AB61C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600200"/>
            <a:ext cx="8785225" cy="50688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ru-RU" dirty="0"/>
              <a:t>Используя методы класса </a:t>
            </a:r>
            <a:r>
              <a:rPr lang="en-US" dirty="0" err="1"/>
              <a:t>LinkedList</a:t>
            </a:r>
            <a:r>
              <a:rPr lang="en-US" dirty="0"/>
              <a:t>&lt;T&gt;, </a:t>
            </a:r>
            <a:r>
              <a:rPr lang="ru-RU" dirty="0"/>
              <a:t>можно обращаться к различным элементам, как в конце, так и в начале списка:</a:t>
            </a:r>
          </a:p>
          <a:p>
            <a:pPr lvl="1">
              <a:defRPr/>
            </a:pPr>
            <a:r>
              <a:rPr lang="en-US" b="1" dirty="0" err="1"/>
              <a:t>AddAfter</a:t>
            </a:r>
            <a:r>
              <a:rPr lang="en-US" b="1" dirty="0"/>
              <a:t>(</a:t>
            </a:r>
            <a:r>
              <a:rPr lang="en-US" b="1" dirty="0" err="1"/>
              <a:t>LinkedListNode</a:t>
            </a:r>
            <a:r>
              <a:rPr lang="en-US" b="1" dirty="0"/>
              <a:t>&lt;T&gt; node, </a:t>
            </a:r>
            <a:r>
              <a:rPr lang="en-US" b="1" dirty="0" err="1"/>
              <a:t>LinkedListNode</a:t>
            </a:r>
            <a:r>
              <a:rPr lang="en-US" b="1" dirty="0"/>
              <a:t>&lt;T&gt; </a:t>
            </a:r>
            <a:r>
              <a:rPr lang="en-US" b="1" dirty="0" err="1"/>
              <a:t>newNode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ru-RU" dirty="0"/>
              <a:t>вставляет узел </a:t>
            </a:r>
            <a:r>
              <a:rPr lang="en-US" dirty="0" err="1"/>
              <a:t>newNode</a:t>
            </a:r>
            <a:r>
              <a:rPr lang="en-US" dirty="0"/>
              <a:t> </a:t>
            </a:r>
            <a:r>
              <a:rPr lang="ru-RU" dirty="0"/>
              <a:t>в список после узла </a:t>
            </a:r>
            <a:r>
              <a:rPr lang="en-US" dirty="0"/>
              <a:t>node.</a:t>
            </a:r>
          </a:p>
          <a:p>
            <a:pPr lvl="1">
              <a:defRPr/>
            </a:pPr>
            <a:r>
              <a:rPr lang="en-US" b="1" dirty="0" err="1"/>
              <a:t>AddAfter</a:t>
            </a:r>
            <a:r>
              <a:rPr lang="en-US" b="1" dirty="0"/>
              <a:t>(</a:t>
            </a:r>
            <a:r>
              <a:rPr lang="en-US" b="1" dirty="0" err="1"/>
              <a:t>LinkedListNode</a:t>
            </a:r>
            <a:r>
              <a:rPr lang="en-US" b="1" dirty="0"/>
              <a:t>&lt;T&gt; node, T value)</a:t>
            </a:r>
            <a:r>
              <a:rPr lang="en-US" dirty="0"/>
              <a:t>: </a:t>
            </a:r>
            <a:r>
              <a:rPr lang="ru-RU" dirty="0"/>
              <a:t>вставляет в список новый узел со значением </a:t>
            </a:r>
            <a:r>
              <a:rPr lang="en-US" dirty="0"/>
              <a:t>value </a:t>
            </a:r>
            <a:r>
              <a:rPr lang="ru-RU" dirty="0"/>
              <a:t>после узла </a:t>
            </a:r>
            <a:r>
              <a:rPr lang="en-US" dirty="0"/>
              <a:t>node.</a:t>
            </a:r>
          </a:p>
          <a:p>
            <a:pPr lvl="1">
              <a:defRPr/>
            </a:pPr>
            <a:r>
              <a:rPr lang="en-US" b="1" dirty="0" err="1"/>
              <a:t>AddBefore</a:t>
            </a:r>
            <a:r>
              <a:rPr lang="en-US" b="1" dirty="0"/>
              <a:t>(</a:t>
            </a:r>
            <a:r>
              <a:rPr lang="en-US" b="1" dirty="0" err="1"/>
              <a:t>LinkedListNode</a:t>
            </a:r>
            <a:r>
              <a:rPr lang="en-US" b="1" dirty="0"/>
              <a:t>&lt;T&gt; node, </a:t>
            </a:r>
            <a:r>
              <a:rPr lang="en-US" b="1" dirty="0" err="1"/>
              <a:t>LinkedListNode</a:t>
            </a:r>
            <a:r>
              <a:rPr lang="en-US" b="1" dirty="0"/>
              <a:t>&lt;T&gt; </a:t>
            </a:r>
            <a:r>
              <a:rPr lang="en-US" b="1" dirty="0" err="1"/>
              <a:t>newNode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ru-RU" dirty="0"/>
              <a:t>вставляет в список узел </a:t>
            </a:r>
            <a:r>
              <a:rPr lang="en-US" dirty="0" err="1"/>
              <a:t>newNode</a:t>
            </a:r>
            <a:r>
              <a:rPr lang="en-US" dirty="0"/>
              <a:t> </a:t>
            </a:r>
            <a:r>
              <a:rPr lang="ru-RU" dirty="0"/>
              <a:t>перед узлом </a:t>
            </a:r>
            <a:r>
              <a:rPr lang="en-US" dirty="0"/>
              <a:t>node.</a:t>
            </a:r>
          </a:p>
          <a:p>
            <a:pPr lvl="1">
              <a:defRPr/>
            </a:pPr>
            <a:r>
              <a:rPr lang="en-US" b="1" dirty="0" err="1"/>
              <a:t>AddBefore</a:t>
            </a:r>
            <a:r>
              <a:rPr lang="en-US" b="1" dirty="0"/>
              <a:t>(</a:t>
            </a:r>
            <a:r>
              <a:rPr lang="en-US" b="1" dirty="0" err="1"/>
              <a:t>LinkedListNode</a:t>
            </a:r>
            <a:r>
              <a:rPr lang="en-US" b="1" dirty="0"/>
              <a:t>&lt;T&gt; node, T value)</a:t>
            </a:r>
            <a:r>
              <a:rPr lang="en-US" dirty="0"/>
              <a:t>: </a:t>
            </a:r>
            <a:r>
              <a:rPr lang="ru-RU" dirty="0"/>
              <a:t>вставляет в список новый узел со значением </a:t>
            </a:r>
            <a:r>
              <a:rPr lang="en-US" dirty="0"/>
              <a:t>value </a:t>
            </a:r>
            <a:r>
              <a:rPr lang="ru-RU" dirty="0"/>
              <a:t>перед узлом </a:t>
            </a:r>
            <a:r>
              <a:rPr lang="en-US" dirty="0"/>
              <a:t>node.</a:t>
            </a:r>
          </a:p>
          <a:p>
            <a:pPr lvl="1">
              <a:defRPr/>
            </a:pPr>
            <a:r>
              <a:rPr lang="en-US" b="1" dirty="0" err="1"/>
              <a:t>AddFirst</a:t>
            </a:r>
            <a:r>
              <a:rPr lang="en-US" b="1" dirty="0"/>
              <a:t>(</a:t>
            </a:r>
            <a:r>
              <a:rPr lang="en-US" b="1" dirty="0" err="1"/>
              <a:t>LinkedListNode</a:t>
            </a:r>
            <a:r>
              <a:rPr lang="en-US" b="1" dirty="0"/>
              <a:t>&lt;T&gt; node)</a:t>
            </a:r>
            <a:r>
              <a:rPr lang="en-US" dirty="0"/>
              <a:t>: </a:t>
            </a:r>
            <a:r>
              <a:rPr lang="ru-RU" dirty="0"/>
              <a:t>вставляет новый узел в начало списка.</a:t>
            </a:r>
          </a:p>
          <a:p>
            <a:pPr lvl="1">
              <a:defRPr/>
            </a:pPr>
            <a:r>
              <a:rPr lang="en-US" b="1" dirty="0" err="1"/>
              <a:t>AddFirst</a:t>
            </a:r>
            <a:r>
              <a:rPr lang="en-US" b="1" dirty="0"/>
              <a:t>(T value)</a:t>
            </a:r>
            <a:r>
              <a:rPr lang="en-US" dirty="0"/>
              <a:t>: </a:t>
            </a:r>
            <a:r>
              <a:rPr lang="ru-RU" dirty="0"/>
              <a:t>вставляет новый узел со значением </a:t>
            </a:r>
            <a:r>
              <a:rPr lang="en-US" dirty="0"/>
              <a:t>value </a:t>
            </a:r>
            <a:r>
              <a:rPr lang="ru-RU" dirty="0"/>
              <a:t>в начало списка.</a:t>
            </a:r>
          </a:p>
          <a:p>
            <a:pPr lvl="1">
              <a:defRPr/>
            </a:pPr>
            <a:r>
              <a:rPr lang="en-US" b="1" dirty="0" err="1"/>
              <a:t>AddLast</a:t>
            </a:r>
            <a:r>
              <a:rPr lang="en-US" b="1" dirty="0"/>
              <a:t>(</a:t>
            </a:r>
            <a:r>
              <a:rPr lang="en-US" b="1" dirty="0" err="1"/>
              <a:t>LinkedListNode</a:t>
            </a:r>
            <a:r>
              <a:rPr lang="en-US" b="1" dirty="0"/>
              <a:t>&lt;T&gt; node)</a:t>
            </a:r>
            <a:r>
              <a:rPr lang="en-US" dirty="0"/>
              <a:t>: </a:t>
            </a:r>
            <a:r>
              <a:rPr lang="ru-RU" dirty="0"/>
              <a:t>вставляет новый узел в конец списка.</a:t>
            </a:r>
          </a:p>
          <a:p>
            <a:pPr lvl="1">
              <a:defRPr/>
            </a:pPr>
            <a:r>
              <a:rPr lang="en-US" b="1" dirty="0" err="1"/>
              <a:t>AddLast</a:t>
            </a:r>
            <a:r>
              <a:rPr lang="en-US" b="1" dirty="0"/>
              <a:t>(T value)</a:t>
            </a:r>
            <a:r>
              <a:rPr lang="en-US" dirty="0"/>
              <a:t>: </a:t>
            </a:r>
            <a:r>
              <a:rPr lang="ru-RU" dirty="0"/>
              <a:t>вставляет новый узел со значением </a:t>
            </a:r>
            <a:r>
              <a:rPr lang="en-US" dirty="0"/>
              <a:t>value </a:t>
            </a:r>
            <a:r>
              <a:rPr lang="ru-RU" dirty="0"/>
              <a:t>в конец списка.</a:t>
            </a:r>
          </a:p>
          <a:p>
            <a:pPr lvl="1">
              <a:defRPr/>
            </a:pPr>
            <a:r>
              <a:rPr lang="en-US" b="1" dirty="0" err="1"/>
              <a:t>RemoveFirst</a:t>
            </a:r>
            <a:r>
              <a:rPr lang="en-US" b="1" dirty="0"/>
              <a:t>()</a:t>
            </a:r>
            <a:r>
              <a:rPr lang="en-US" dirty="0"/>
              <a:t>: </a:t>
            </a:r>
            <a:r>
              <a:rPr lang="ru-RU" dirty="0"/>
              <a:t>удаляет первый узел из списка. После этого новым первым узлом становится узел, следующий за удаленным.</a:t>
            </a:r>
          </a:p>
          <a:p>
            <a:pPr lvl="1">
              <a:defRPr/>
            </a:pPr>
            <a:r>
              <a:rPr lang="en-US" b="1" dirty="0" err="1"/>
              <a:t>RemoveLast</a:t>
            </a:r>
            <a:r>
              <a:rPr lang="en-US" b="1" dirty="0"/>
              <a:t>()</a:t>
            </a:r>
            <a:r>
              <a:rPr lang="en-US" dirty="0"/>
              <a:t>: </a:t>
            </a:r>
            <a:r>
              <a:rPr lang="ru-RU" dirty="0"/>
              <a:t>удаляет последний узел из списка.</a:t>
            </a:r>
          </a:p>
          <a:p>
            <a:pPr lvl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>
            <a:extLst>
              <a:ext uri="{FF2B5EF4-FFF2-40B4-BE49-F238E27FC236}">
                <a16:creationId xmlns:a16="http://schemas.microsoft.com/office/drawing/2014/main" id="{FE9EC272-EB06-4B00-92D7-FE11BA1A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Очередь </a:t>
            </a:r>
            <a:r>
              <a:rPr lang="en-US" altLang="cs-CZ" b="1"/>
              <a:t>Queue&lt;T&gt;</a:t>
            </a:r>
            <a:endParaRPr lang="ru-RU" altLang="cs-CZ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6315947-FC3F-4365-A1F3-11F6F84C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/>
              <a:t>Класс </a:t>
            </a:r>
            <a:r>
              <a:rPr lang="ru-RU" dirty="0" err="1"/>
              <a:t>Queue</a:t>
            </a:r>
            <a:r>
              <a:rPr lang="ru-RU" dirty="0"/>
              <a:t>&lt;T&gt; представляет обычную очередь, работающую по алгоритму FIFO</a:t>
            </a:r>
            <a:r>
              <a:rPr lang="en-US" dirty="0"/>
              <a:t>.</a:t>
            </a:r>
            <a:endParaRPr lang="ru-RU" dirty="0"/>
          </a:p>
          <a:p>
            <a:pPr>
              <a:defRPr/>
            </a:pPr>
            <a:r>
              <a:rPr lang="ru-RU" dirty="0"/>
              <a:t>У класса </a:t>
            </a:r>
            <a:r>
              <a:rPr lang="ru-RU" dirty="0" err="1"/>
              <a:t>Queue</a:t>
            </a:r>
            <a:r>
              <a:rPr lang="ru-RU" dirty="0"/>
              <a:t>&lt;T&gt; можно отметить следующие методы:</a:t>
            </a:r>
          </a:p>
          <a:p>
            <a:pPr lvl="1">
              <a:defRPr/>
            </a:pPr>
            <a:r>
              <a:rPr lang="ru-RU" b="1" dirty="0" err="1"/>
              <a:t>Dequeue</a:t>
            </a:r>
            <a:r>
              <a:rPr lang="ru-RU" dirty="0"/>
              <a:t>: извлекает и возвращает первый элемент очереди.</a:t>
            </a:r>
          </a:p>
          <a:p>
            <a:pPr lvl="1">
              <a:defRPr/>
            </a:pPr>
            <a:r>
              <a:rPr lang="ru-RU" b="1" dirty="0" err="1"/>
              <a:t>Enqueue</a:t>
            </a:r>
            <a:r>
              <a:rPr lang="ru-RU" dirty="0"/>
              <a:t>: добавляет элемент в конец очереди.</a:t>
            </a:r>
          </a:p>
          <a:p>
            <a:pPr lvl="1">
              <a:defRPr/>
            </a:pPr>
            <a:r>
              <a:rPr lang="ru-RU" b="1" dirty="0" err="1"/>
              <a:t>Peek</a:t>
            </a:r>
            <a:r>
              <a:rPr lang="ru-RU" dirty="0"/>
              <a:t>: просто возвращает первый элемент из начала очереди без его удаления.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10F1DB05-F841-44B5-894D-15FF515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Очередь</a:t>
            </a:r>
          </a:p>
        </p:txBody>
      </p:sp>
      <p:sp>
        <p:nvSpPr>
          <p:cNvPr id="9219" name="Содержимое 2">
            <a:extLst>
              <a:ext uri="{FF2B5EF4-FFF2-40B4-BE49-F238E27FC236}">
                <a16:creationId xmlns:a16="http://schemas.microsoft.com/office/drawing/2014/main" id="{359DD8CE-5FB5-47B6-B4EE-7E4B69B8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r>
              <a:rPr lang="ru-RU" altLang="ru-RU" sz="2400"/>
              <a:t>Очередь – набор данных, реализующий принцип хранения «FIFO» («первым пришёл – первым вышел»). </a:t>
            </a:r>
          </a:p>
        </p:txBody>
      </p:sp>
      <p:grpSp>
        <p:nvGrpSpPr>
          <p:cNvPr id="9220" name="Группа 3">
            <a:extLst>
              <a:ext uri="{FF2B5EF4-FFF2-40B4-BE49-F238E27FC236}">
                <a16:creationId xmlns:a16="http://schemas.microsoft.com/office/drawing/2014/main" id="{EDDAE5F9-5338-4E12-8A26-4A8054FF29DB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852738"/>
            <a:ext cx="3024188" cy="936625"/>
            <a:chOff x="899592" y="4797152"/>
            <a:chExt cx="6912768" cy="79208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BDCF9F3-B97C-4600-9729-BAB01B30DB8B}"/>
                </a:ext>
              </a:extLst>
            </p:cNvPr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805145FD-6DBB-47FB-B250-39A33C2F270B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43577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057694B-F457-48F1-9C39-F787B2F98DEF}"/>
                </a:ext>
              </a:extLst>
            </p:cNvPr>
            <p:cNvCxnSpPr/>
            <p:nvPr/>
          </p:nvCxnSpPr>
          <p:spPr>
            <a:xfrm>
              <a:off x="262687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C83643D-5BD7-4BF6-9607-39E7CEDA6E19}"/>
                </a:ext>
              </a:extLst>
            </p:cNvPr>
            <p:cNvCxnSpPr/>
            <p:nvPr/>
          </p:nvCxnSpPr>
          <p:spPr>
            <a:xfrm>
              <a:off x="6157650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518E081-80BC-4C5E-9DC1-CC322E1C3E9B}"/>
                </a:ext>
              </a:extLst>
            </p:cNvPr>
            <p:cNvCxnSpPr/>
            <p:nvPr/>
          </p:nvCxnSpPr>
          <p:spPr>
            <a:xfrm>
              <a:off x="702129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17B0029-A4A8-4D6B-9084-4CA30FE8DA44}"/>
                </a:ext>
              </a:extLst>
            </p:cNvPr>
            <p:cNvCxnSpPr/>
            <p:nvPr/>
          </p:nvCxnSpPr>
          <p:spPr>
            <a:xfrm>
              <a:off x="536295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873D26D1-1590-4A80-BF1C-07C8B3D448AB}"/>
                </a:ext>
              </a:extLst>
            </p:cNvPr>
            <p:cNvCxnSpPr/>
            <p:nvPr/>
          </p:nvCxnSpPr>
          <p:spPr>
            <a:xfrm>
              <a:off x="356309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FD88F61C-4C7F-4EE4-B1DF-2BAACB4C0753}"/>
                </a:ext>
              </a:extLst>
            </p:cNvPr>
            <p:cNvCxnSpPr/>
            <p:nvPr/>
          </p:nvCxnSpPr>
          <p:spPr>
            <a:xfrm>
              <a:off x="176323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581C2ACB-0DE2-43BE-BB8D-1F49DAB56493}"/>
              </a:ext>
            </a:extLst>
          </p:cNvPr>
          <p:cNvSpPr/>
          <p:nvPr/>
        </p:nvSpPr>
        <p:spPr>
          <a:xfrm rot="10800000">
            <a:off x="5940425" y="314166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трелка вправо 14">
            <a:extLst>
              <a:ext uri="{FF2B5EF4-FFF2-40B4-BE49-F238E27FC236}">
                <a16:creationId xmlns:a16="http://schemas.microsoft.com/office/drawing/2014/main" id="{EFF110A4-9207-4490-A8D6-385722E639D8}"/>
              </a:ext>
            </a:extLst>
          </p:cNvPr>
          <p:cNvSpPr/>
          <p:nvPr/>
        </p:nvSpPr>
        <p:spPr>
          <a:xfrm rot="10800000">
            <a:off x="1692275" y="3068638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23" name="TextBox 15">
            <a:extLst>
              <a:ext uri="{FF2B5EF4-FFF2-40B4-BE49-F238E27FC236}">
                <a16:creationId xmlns:a16="http://schemas.microsoft.com/office/drawing/2014/main" id="{3BFF3F5E-1308-46D5-8654-4EC40BA8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9725"/>
            <a:ext cx="784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Операции определенные над очередью: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/>
              <a:t>Помещение элемента в очередь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/>
              <a:t>Извлечение элемента из очереди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>
            <a:extLst>
              <a:ext uri="{FF2B5EF4-FFF2-40B4-BE49-F238E27FC236}">
                <a16:creationId xmlns:a16="http://schemas.microsoft.com/office/drawing/2014/main" id="{CFAE0FC7-FE24-4951-842B-2F893E0E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Коллекция </a:t>
            </a:r>
            <a:r>
              <a:rPr lang="en-US" altLang="cs-CZ" b="1"/>
              <a:t>Stack&lt;T&gt;</a:t>
            </a:r>
            <a:endParaRPr lang="ru-RU" altLang="cs-CZ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0F46A3F-D07D-4ED0-8FDA-BEEE4371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/>
              <a:t>Класс </a:t>
            </a:r>
            <a:r>
              <a:rPr lang="ru-RU" dirty="0" err="1"/>
              <a:t>Stack</a:t>
            </a:r>
            <a:r>
              <a:rPr lang="ru-RU" dirty="0"/>
              <a:t>&lt;T&gt; представляет коллекцию, которая использует алгоритм LIFO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ru-RU" dirty="0"/>
              <a:t>В классе </a:t>
            </a:r>
            <a:r>
              <a:rPr lang="ru-RU" dirty="0" err="1"/>
              <a:t>Stack</a:t>
            </a:r>
            <a:r>
              <a:rPr lang="ru-RU" dirty="0"/>
              <a:t> можно выделить два основных метода, которые позволяют управлять элементами:</a:t>
            </a:r>
          </a:p>
          <a:p>
            <a:pPr lvl="1">
              <a:defRPr/>
            </a:pPr>
            <a:r>
              <a:rPr lang="ru-RU" b="1" dirty="0" err="1"/>
              <a:t>Push</a:t>
            </a:r>
            <a:r>
              <a:rPr lang="ru-RU" dirty="0"/>
              <a:t>: добавляет элемент в стек на первое место.</a:t>
            </a:r>
          </a:p>
          <a:p>
            <a:pPr lvl="1">
              <a:defRPr/>
            </a:pPr>
            <a:r>
              <a:rPr lang="ru-RU" b="1" dirty="0" err="1"/>
              <a:t>Pop</a:t>
            </a:r>
            <a:r>
              <a:rPr lang="ru-RU" dirty="0"/>
              <a:t>: извлекает и возвращает первый элемент из стека.</a:t>
            </a:r>
          </a:p>
          <a:p>
            <a:pPr lvl="1">
              <a:defRPr/>
            </a:pPr>
            <a:r>
              <a:rPr lang="ru-RU" b="1" dirty="0" err="1"/>
              <a:t>Peek</a:t>
            </a:r>
            <a:r>
              <a:rPr lang="ru-RU" dirty="0"/>
              <a:t>: просто возвращает первый элемент из стека без его удаления.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>
            <a:extLst>
              <a:ext uri="{FF2B5EF4-FFF2-40B4-BE49-F238E27FC236}">
                <a16:creationId xmlns:a16="http://schemas.microsoft.com/office/drawing/2014/main" id="{25B74368-4DFB-4013-9100-0928739C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Коллекция </a:t>
            </a:r>
            <a:r>
              <a:rPr lang="en-US" altLang="cs-CZ" b="1"/>
              <a:t>Dictionary&lt;T, V&gt;</a:t>
            </a:r>
            <a:endParaRPr lang="ru-RU" altLang="cs-CZ"/>
          </a:p>
        </p:txBody>
      </p:sp>
      <p:sp>
        <p:nvSpPr>
          <p:cNvPr id="83971" name="Содержимое 2">
            <a:extLst>
              <a:ext uri="{FF2B5EF4-FFF2-40B4-BE49-F238E27FC236}">
                <a16:creationId xmlns:a16="http://schemas.microsoft.com/office/drawing/2014/main" id="{607FFA38-218B-427D-8923-8AE36C0D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cs-CZ"/>
              <a:t>Словарь хранит объекты, которые представляют пару ключ-значение. Каждый такой объект является объектом класса </a:t>
            </a:r>
            <a:r>
              <a:rPr lang="ru-RU" altLang="cs-CZ" b="1"/>
              <a:t>KeyValuePair&lt;TKey, TValue&gt;</a:t>
            </a:r>
            <a:r>
              <a:rPr lang="ru-RU" altLang="cs-CZ"/>
              <a:t>. </a:t>
            </a:r>
            <a:endParaRPr lang="en-US" altLang="cs-CZ"/>
          </a:p>
          <a:p>
            <a:r>
              <a:rPr lang="ru-RU" altLang="cs-CZ"/>
              <a:t>Благодаря свойствам Key и Value, которые есть у данного класса, мы можем получить ключ и значение элемента в словаре.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Заголовок 1">
            <a:extLst>
              <a:ext uri="{FF2B5EF4-FFF2-40B4-BE49-F238E27FC236}">
                <a16:creationId xmlns:a16="http://schemas.microsoft.com/office/drawing/2014/main" id="{D992C8FC-5699-463A-8602-0222E79C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Коллекция </a:t>
            </a:r>
            <a:r>
              <a:rPr lang="en-US" altLang="cs-CZ" b="1"/>
              <a:t>Dictionary&lt;T, V&gt;</a:t>
            </a:r>
            <a:endParaRPr lang="ru-RU" altLang="cs-CZ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F108A037-6F4E-4F36-8BB2-18F2F67AF6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  <a:defRPr/>
            </a:pPr>
            <a:r>
              <a:rPr lang="en-US" dirty="0"/>
              <a:t>Dictionary&lt;</a:t>
            </a:r>
            <a:r>
              <a:rPr lang="en-US" dirty="0" err="1"/>
              <a:t>int</a:t>
            </a:r>
            <a:r>
              <a:rPr lang="en-US" dirty="0"/>
              <a:t>, string&gt; countries = new Dictionary&lt;</a:t>
            </a:r>
            <a:r>
              <a:rPr lang="en-US" dirty="0" err="1"/>
              <a:t>int</a:t>
            </a:r>
            <a:r>
              <a:rPr lang="en-US" dirty="0"/>
              <a:t>, string&gt;(5);</a:t>
            </a:r>
          </a:p>
          <a:p>
            <a:pPr>
              <a:buFontTx/>
              <a:buNone/>
              <a:defRPr/>
            </a:pPr>
            <a:r>
              <a:rPr lang="en-US" dirty="0" err="1"/>
              <a:t>countries.Add</a:t>
            </a:r>
            <a:r>
              <a:rPr lang="en-US" dirty="0"/>
              <a:t>(1, "Russia");</a:t>
            </a:r>
          </a:p>
          <a:p>
            <a:pPr>
              <a:buFontTx/>
              <a:buNone/>
              <a:defRPr/>
            </a:pPr>
            <a:r>
              <a:rPr lang="en-US" dirty="0" err="1"/>
              <a:t>countries.Add</a:t>
            </a:r>
            <a:r>
              <a:rPr lang="en-US" dirty="0"/>
              <a:t>(3, "Great Britain");</a:t>
            </a:r>
          </a:p>
          <a:p>
            <a:pPr>
              <a:buFontTx/>
              <a:buNone/>
              <a:defRPr/>
            </a:pPr>
            <a:r>
              <a:rPr lang="en-US" dirty="0" err="1"/>
              <a:t>countries.Add</a:t>
            </a:r>
            <a:r>
              <a:rPr lang="en-US" dirty="0"/>
              <a:t>(2, "USA");</a:t>
            </a:r>
          </a:p>
          <a:p>
            <a:pPr>
              <a:buFontTx/>
              <a:buNone/>
              <a:defRPr/>
            </a:pPr>
            <a:r>
              <a:rPr lang="en-US" dirty="0" err="1"/>
              <a:t>countries.Add</a:t>
            </a:r>
            <a:r>
              <a:rPr lang="en-US" dirty="0"/>
              <a:t>(4, "France");</a:t>
            </a:r>
          </a:p>
          <a:p>
            <a:pPr>
              <a:buFontTx/>
              <a:buNone/>
              <a:defRPr/>
            </a:pPr>
            <a:r>
              <a:rPr lang="en-US" dirty="0" err="1"/>
              <a:t>countries.Add</a:t>
            </a:r>
            <a:r>
              <a:rPr lang="en-US" dirty="0"/>
              <a:t>(5, "China");          </a:t>
            </a:r>
          </a:p>
          <a:p>
            <a:pPr>
              <a:buFontTx/>
              <a:buNone/>
              <a:defRPr/>
            </a:pPr>
            <a:r>
              <a:rPr lang="en-US" dirty="0"/>
              <a:t> </a:t>
            </a:r>
          </a:p>
          <a:p>
            <a:pPr>
              <a:buFontTx/>
              <a:buNone/>
              <a:defRPr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KeyValuePair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string&gt; </a:t>
            </a:r>
            <a:r>
              <a:rPr lang="en-US" dirty="0" err="1"/>
              <a:t>keyValue</a:t>
            </a:r>
            <a:r>
              <a:rPr lang="en-US" dirty="0"/>
              <a:t> in countries)</a:t>
            </a:r>
          </a:p>
          <a:p>
            <a:pPr>
              <a:buFontTx/>
              <a:buNone/>
              <a:defRPr/>
            </a:pPr>
            <a:r>
              <a:rPr lang="en-US" dirty="0"/>
              <a:t>{</a:t>
            </a:r>
          </a:p>
          <a:p>
            <a:pPr>
              <a:buFontTx/>
              <a:buNone/>
              <a:defRPr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keyValue.Key</a:t>
            </a:r>
            <a:r>
              <a:rPr lang="en-US" dirty="0"/>
              <a:t> + " - " + </a:t>
            </a:r>
            <a:r>
              <a:rPr lang="en-US" dirty="0" err="1"/>
              <a:t>keyValue.Value</a:t>
            </a:r>
            <a:r>
              <a:rPr lang="en-US" dirty="0"/>
              <a:t>);</a:t>
            </a:r>
          </a:p>
          <a:p>
            <a:pPr>
              <a:buFontTx/>
              <a:buNone/>
              <a:defRPr/>
            </a:pPr>
            <a:r>
              <a:rPr lang="en-US" dirty="0"/>
              <a:t>}</a:t>
            </a:r>
          </a:p>
          <a:p>
            <a:pPr>
              <a:buFontTx/>
              <a:buNone/>
              <a:defRPr/>
            </a:pPr>
            <a:r>
              <a:rPr lang="en-US" dirty="0"/>
              <a:t> 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4" name="Содержимое 3">
            <a:extLst>
              <a:ext uri="{FF2B5EF4-FFF2-40B4-BE49-F238E27FC236}">
                <a16:creationId xmlns:a16="http://schemas.microsoft.com/office/drawing/2014/main" id="{CD2C2BD2-C2CE-47AB-A954-7D531CAC90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  <a:defRPr/>
            </a:pPr>
            <a:r>
              <a:rPr lang="en-US" dirty="0"/>
              <a:t>// </a:t>
            </a:r>
            <a:r>
              <a:rPr lang="ru-RU" dirty="0"/>
              <a:t>получение элемента по ключу</a:t>
            </a:r>
          </a:p>
          <a:p>
            <a:pPr>
              <a:buFontTx/>
              <a:buNone/>
              <a:defRPr/>
            </a:pPr>
            <a:r>
              <a:rPr lang="en-US" dirty="0"/>
              <a:t>string country = countries[4];</a:t>
            </a:r>
          </a:p>
          <a:p>
            <a:pPr>
              <a:buFontTx/>
              <a:buNone/>
              <a:defRPr/>
            </a:pPr>
            <a:r>
              <a:rPr lang="en-US" dirty="0"/>
              <a:t>// </a:t>
            </a:r>
            <a:r>
              <a:rPr lang="ru-RU" dirty="0"/>
              <a:t>изменение объекта</a:t>
            </a:r>
          </a:p>
          <a:p>
            <a:pPr>
              <a:buFontTx/>
              <a:buNone/>
              <a:defRPr/>
            </a:pPr>
            <a:r>
              <a:rPr lang="en-US" dirty="0"/>
              <a:t>countries[4] = "Spain";</a:t>
            </a:r>
          </a:p>
          <a:p>
            <a:pPr>
              <a:buFontTx/>
              <a:buNone/>
              <a:defRPr/>
            </a:pPr>
            <a:r>
              <a:rPr lang="en-US" dirty="0"/>
              <a:t>// </a:t>
            </a:r>
            <a:r>
              <a:rPr lang="ru-RU" dirty="0"/>
              <a:t>удаление по ключу</a:t>
            </a:r>
          </a:p>
          <a:p>
            <a:pPr>
              <a:buFontTx/>
              <a:buNone/>
              <a:defRPr/>
            </a:pPr>
            <a:r>
              <a:rPr lang="en-US" dirty="0" err="1"/>
              <a:t>countries.Remove</a:t>
            </a:r>
            <a:r>
              <a:rPr lang="en-US" dirty="0"/>
              <a:t>(2);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1">
            <a:extLst>
              <a:ext uri="{FF2B5EF4-FFF2-40B4-BE49-F238E27FC236}">
                <a16:creationId xmlns:a16="http://schemas.microsoft.com/office/drawing/2014/main" id="{84DEAA34-8C9A-4DD8-B985-1DD9F9E0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Коллекция </a:t>
            </a:r>
            <a:r>
              <a:rPr lang="en-US" altLang="cs-CZ" b="1"/>
              <a:t>Dictionary&lt;T, V&gt;</a:t>
            </a:r>
            <a:endParaRPr lang="ru-RU" altLang="cs-CZ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76C5FE4-0FFE-474A-93FC-4967943C3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450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None/>
              <a:defRPr/>
            </a:pPr>
            <a:r>
              <a:rPr lang="en-US" sz="3300" dirty="0"/>
              <a:t>Dictionary&lt;char, Person&gt; people = new Dictionary&lt;char, Person&gt;();</a:t>
            </a:r>
          </a:p>
          <a:p>
            <a:pPr>
              <a:buFontTx/>
              <a:buNone/>
              <a:defRPr/>
            </a:pPr>
            <a:r>
              <a:rPr lang="en-US" sz="3300" dirty="0" err="1"/>
              <a:t>people.Add</a:t>
            </a:r>
            <a:r>
              <a:rPr lang="en-US" sz="3300" dirty="0"/>
              <a:t>('b', new Person() </a:t>
            </a:r>
          </a:p>
          <a:p>
            <a:pPr>
              <a:buFontTx/>
              <a:buNone/>
              <a:defRPr/>
            </a:pPr>
            <a:r>
              <a:rPr lang="en-US" sz="3300" dirty="0"/>
              <a:t>{ Name = "Bill" });</a:t>
            </a:r>
          </a:p>
          <a:p>
            <a:pPr>
              <a:buFontTx/>
              <a:buNone/>
              <a:defRPr/>
            </a:pPr>
            <a:r>
              <a:rPr lang="en-US" sz="3300" dirty="0" err="1"/>
              <a:t>people.Add</a:t>
            </a:r>
            <a:r>
              <a:rPr lang="en-US" sz="3300" dirty="0"/>
              <a:t>('t', new Person() </a:t>
            </a:r>
          </a:p>
          <a:p>
            <a:pPr>
              <a:buFontTx/>
              <a:buNone/>
              <a:defRPr/>
            </a:pPr>
            <a:r>
              <a:rPr lang="en-US" sz="3300" dirty="0"/>
              <a:t>{ Name = "Tom" }); </a:t>
            </a:r>
          </a:p>
          <a:p>
            <a:pPr>
              <a:buFontTx/>
              <a:buNone/>
              <a:defRPr/>
            </a:pPr>
            <a:r>
              <a:rPr lang="en-US" sz="3300" dirty="0" err="1"/>
              <a:t>people.Add</a:t>
            </a:r>
            <a:r>
              <a:rPr lang="en-US" sz="3300" dirty="0"/>
              <a:t>('j', new Person() </a:t>
            </a:r>
          </a:p>
          <a:p>
            <a:pPr>
              <a:buFontTx/>
              <a:buNone/>
              <a:defRPr/>
            </a:pPr>
            <a:r>
              <a:rPr lang="en-US" sz="3300" dirty="0"/>
              <a:t>{ Name = "John" });</a:t>
            </a:r>
          </a:p>
          <a:p>
            <a:pPr>
              <a:buFontTx/>
              <a:buNone/>
              <a:defRPr/>
            </a:pPr>
            <a:r>
              <a:rPr lang="en-US" sz="3300" dirty="0"/>
              <a:t> </a:t>
            </a:r>
          </a:p>
          <a:p>
            <a:pPr>
              <a:buFontTx/>
              <a:buNone/>
              <a:defRPr/>
            </a:pPr>
            <a:r>
              <a:rPr lang="en-US" sz="3300" dirty="0" err="1"/>
              <a:t>foreach</a:t>
            </a:r>
            <a:r>
              <a:rPr lang="en-US" sz="3300" dirty="0"/>
              <a:t> (</a:t>
            </a:r>
            <a:r>
              <a:rPr lang="en-US" sz="3300" dirty="0" err="1"/>
              <a:t>KeyValuePair</a:t>
            </a:r>
            <a:r>
              <a:rPr lang="en-US" sz="3300" dirty="0"/>
              <a:t>&lt;char, Person&gt; </a:t>
            </a:r>
            <a:r>
              <a:rPr lang="en-US" sz="3300" dirty="0" err="1"/>
              <a:t>keyValue</a:t>
            </a:r>
            <a:r>
              <a:rPr lang="en-US" sz="3300" dirty="0"/>
              <a:t> in people)</a:t>
            </a:r>
          </a:p>
          <a:p>
            <a:pPr>
              <a:buFontTx/>
              <a:buNone/>
              <a:defRPr/>
            </a:pPr>
            <a:r>
              <a:rPr lang="en-US" sz="3300" dirty="0"/>
              <a:t>{</a:t>
            </a:r>
          </a:p>
          <a:p>
            <a:pPr>
              <a:buFontTx/>
              <a:buNone/>
              <a:defRPr/>
            </a:pPr>
            <a:r>
              <a:rPr lang="en-US" sz="3300" dirty="0"/>
              <a:t>       </a:t>
            </a:r>
            <a:r>
              <a:rPr lang="en-US" sz="3300" dirty="0" err="1"/>
              <a:t>Console.WriteLine</a:t>
            </a:r>
            <a:r>
              <a:rPr lang="en-US" sz="3300" dirty="0"/>
              <a:t>(</a:t>
            </a:r>
            <a:r>
              <a:rPr lang="en-US" sz="3300" dirty="0" err="1"/>
              <a:t>keyValue.Key</a:t>
            </a:r>
            <a:r>
              <a:rPr lang="en-US" sz="3300" dirty="0"/>
              <a:t> + " - " + </a:t>
            </a:r>
            <a:r>
              <a:rPr lang="en-US" sz="3300" dirty="0" err="1"/>
              <a:t>keyValue.Value.Name</a:t>
            </a:r>
            <a:r>
              <a:rPr lang="en-US" sz="3300" dirty="0"/>
              <a:t>); </a:t>
            </a:r>
          </a:p>
          <a:p>
            <a:pPr>
              <a:buFontTx/>
              <a:buNone/>
              <a:defRPr/>
            </a:pPr>
            <a:r>
              <a:rPr lang="en-US" sz="3300" dirty="0"/>
              <a:t>}</a:t>
            </a:r>
          </a:p>
          <a:p>
            <a:pPr>
              <a:buFontTx/>
              <a:buNone/>
              <a:defRPr/>
            </a:pPr>
            <a:r>
              <a:rPr lang="en-US" sz="2900" dirty="0"/>
              <a:t> </a:t>
            </a:r>
          </a:p>
          <a:p>
            <a:pPr>
              <a:buFontTx/>
              <a:buNone/>
              <a:defRPr/>
            </a:pPr>
            <a:r>
              <a:rPr lang="en-US" sz="3300" dirty="0"/>
              <a:t>people['a'] = new Person() { Name = "Alice" };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4" name="Содержимое 3">
            <a:extLst>
              <a:ext uri="{FF2B5EF4-FFF2-40B4-BE49-F238E27FC236}">
                <a16:creationId xmlns:a16="http://schemas.microsoft.com/office/drawing/2014/main" id="{10EFF352-164C-459D-9F8E-55A43E97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9338" y="1628775"/>
            <a:ext cx="4038600" cy="4525963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None/>
              <a:defRPr/>
            </a:pPr>
            <a:r>
              <a:rPr lang="en-US" sz="3300" dirty="0"/>
              <a:t>// </a:t>
            </a:r>
            <a:r>
              <a:rPr lang="ru-RU" sz="3300" dirty="0"/>
              <a:t>перебор ключей</a:t>
            </a:r>
          </a:p>
          <a:p>
            <a:pPr>
              <a:buFontTx/>
              <a:buNone/>
              <a:defRPr/>
            </a:pPr>
            <a:r>
              <a:rPr lang="en-US" sz="3300" dirty="0" err="1"/>
              <a:t>foreach</a:t>
            </a:r>
            <a:r>
              <a:rPr lang="en-US" sz="3300" dirty="0"/>
              <a:t> (char c in </a:t>
            </a:r>
            <a:r>
              <a:rPr lang="en-US" sz="3300" dirty="0" err="1"/>
              <a:t>people.Keys</a:t>
            </a:r>
            <a:r>
              <a:rPr lang="en-US" sz="3300" dirty="0"/>
              <a:t>)</a:t>
            </a:r>
          </a:p>
          <a:p>
            <a:pPr>
              <a:buFontTx/>
              <a:buNone/>
              <a:defRPr/>
            </a:pPr>
            <a:r>
              <a:rPr lang="en-US" sz="3300" dirty="0"/>
              <a:t>{</a:t>
            </a:r>
          </a:p>
          <a:p>
            <a:pPr>
              <a:buFontTx/>
              <a:buNone/>
              <a:defRPr/>
            </a:pPr>
            <a:r>
              <a:rPr lang="en-US" sz="3300" dirty="0"/>
              <a:t>    </a:t>
            </a:r>
            <a:r>
              <a:rPr lang="en-US" sz="3300" dirty="0" err="1"/>
              <a:t>Console.WriteLine</a:t>
            </a:r>
            <a:r>
              <a:rPr lang="en-US" sz="3300" dirty="0"/>
              <a:t>(c);</a:t>
            </a:r>
          </a:p>
          <a:p>
            <a:pPr>
              <a:buFontTx/>
              <a:buNone/>
              <a:defRPr/>
            </a:pPr>
            <a:r>
              <a:rPr lang="en-US" sz="3300" dirty="0"/>
              <a:t>}</a:t>
            </a:r>
          </a:p>
          <a:p>
            <a:pPr>
              <a:buFontTx/>
              <a:buNone/>
              <a:defRPr/>
            </a:pPr>
            <a:r>
              <a:rPr lang="en-US" sz="3300" dirty="0"/>
              <a:t> </a:t>
            </a:r>
          </a:p>
          <a:p>
            <a:pPr>
              <a:buFontTx/>
              <a:buNone/>
              <a:defRPr/>
            </a:pPr>
            <a:r>
              <a:rPr lang="en-US" sz="3300" dirty="0"/>
              <a:t>// </a:t>
            </a:r>
            <a:r>
              <a:rPr lang="ru-RU" sz="3300" dirty="0"/>
              <a:t>перебор по значениям</a:t>
            </a:r>
          </a:p>
          <a:p>
            <a:pPr>
              <a:buFontTx/>
              <a:buNone/>
              <a:defRPr/>
            </a:pPr>
            <a:r>
              <a:rPr lang="en-US" sz="3300" dirty="0" err="1"/>
              <a:t>foreach</a:t>
            </a:r>
            <a:r>
              <a:rPr lang="en-US" sz="3300" dirty="0"/>
              <a:t> (Person p in </a:t>
            </a:r>
            <a:r>
              <a:rPr lang="en-US" sz="3300" dirty="0" err="1"/>
              <a:t>people.Values</a:t>
            </a:r>
            <a:r>
              <a:rPr lang="en-US" sz="3300" dirty="0"/>
              <a:t>)</a:t>
            </a:r>
          </a:p>
          <a:p>
            <a:pPr>
              <a:buFontTx/>
              <a:buNone/>
              <a:defRPr/>
            </a:pPr>
            <a:r>
              <a:rPr lang="en-US" sz="3300" dirty="0"/>
              <a:t>{</a:t>
            </a:r>
          </a:p>
          <a:p>
            <a:pPr>
              <a:buFontTx/>
              <a:buNone/>
              <a:defRPr/>
            </a:pPr>
            <a:r>
              <a:rPr lang="en-US" sz="3300" dirty="0"/>
              <a:t>    </a:t>
            </a:r>
            <a:r>
              <a:rPr lang="en-US" sz="3300" dirty="0" err="1"/>
              <a:t>Console.WriteLine</a:t>
            </a:r>
            <a:r>
              <a:rPr lang="en-US" sz="3300" dirty="0"/>
              <a:t>(</a:t>
            </a:r>
            <a:r>
              <a:rPr lang="en-US" sz="3300" dirty="0" err="1"/>
              <a:t>p.Name</a:t>
            </a:r>
            <a:r>
              <a:rPr lang="en-US" sz="3300" dirty="0"/>
              <a:t>);</a:t>
            </a:r>
          </a:p>
          <a:p>
            <a:pPr>
              <a:buFontTx/>
              <a:buNone/>
              <a:defRPr/>
            </a:pPr>
            <a:r>
              <a:rPr lang="en-US" sz="3300" dirty="0"/>
              <a:t>}</a:t>
            </a:r>
          </a:p>
          <a:p>
            <a:pPr>
              <a:buFontTx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Заголовок 1">
            <a:extLst>
              <a:ext uri="{FF2B5EF4-FFF2-40B4-BE49-F238E27FC236}">
                <a16:creationId xmlns:a16="http://schemas.microsoft.com/office/drawing/2014/main" id="{D3A49A20-9E69-4C7E-9BA5-8ACD74D2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cs-CZ" b="1"/>
              <a:t>Коллекция </a:t>
            </a:r>
            <a:r>
              <a:rPr lang="en-US" altLang="cs-CZ" b="1"/>
              <a:t>Dictionary&lt;T, V&gt;</a:t>
            </a:r>
            <a:endParaRPr lang="ru-RU" altLang="cs-CZ"/>
          </a:p>
        </p:txBody>
      </p:sp>
      <p:sp>
        <p:nvSpPr>
          <p:cNvPr id="87043" name="Содержимое 2">
            <a:extLst>
              <a:ext uri="{FF2B5EF4-FFF2-40B4-BE49-F238E27FC236}">
                <a16:creationId xmlns:a16="http://schemas.microsoft.com/office/drawing/2014/main" id="{574D854C-9530-4F1E-B3AE-3BA7BC20B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cs-CZ" b="1"/>
              <a:t>Dictionary </a:t>
            </a:r>
            <a:r>
              <a:rPr lang="ru-RU" altLang="cs-CZ"/>
              <a:t>реализует отличную от класса Hashtable</a:t>
            </a:r>
            <a:r>
              <a:rPr lang="ru-RU" altLang="cs-CZ" b="1"/>
              <a:t> стратегию разрешения коллизий - </a:t>
            </a:r>
            <a:r>
              <a:rPr lang="ru-RU" altLang="cs-CZ"/>
              <a:t> метод построения цепочек.</a:t>
            </a:r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6D2A3F21-C4E7-41D4-A832-60F059560F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412875"/>
            <a:ext cx="3600450" cy="4038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BD6DA76D-D883-42B5-B149-CDFDD134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Стек</a:t>
            </a:r>
          </a:p>
        </p:txBody>
      </p:sp>
      <p:sp>
        <p:nvSpPr>
          <p:cNvPr id="10243" name="Содержимое 2">
            <a:extLst>
              <a:ext uri="{FF2B5EF4-FFF2-40B4-BE49-F238E27FC236}">
                <a16:creationId xmlns:a16="http://schemas.microsoft.com/office/drawing/2014/main" id="{72FFAC42-1901-4C46-9CAE-948FDF81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491288" cy="4205288"/>
          </a:xfrm>
        </p:spPr>
        <p:txBody>
          <a:bodyPr/>
          <a:lstStyle/>
          <a:p>
            <a:pPr eaLnBrk="1" hangingPunct="1"/>
            <a:r>
              <a:rPr lang="ru-RU" altLang="ru-RU" sz="2400"/>
              <a:t>Стек – набор данных, реализующий принцип хранения «LIFO» («последним пришёл – первым вышел»). В стеке постоянно доступен только один элемент — тот, который был добавлен последним.</a:t>
            </a:r>
          </a:p>
          <a:p>
            <a:r>
              <a:rPr lang="ru-RU" altLang="ru-RU" sz="2400"/>
              <a:t>Операции определенные над стеком</a:t>
            </a:r>
          </a:p>
          <a:p>
            <a:pPr lvl="1"/>
            <a:r>
              <a:rPr lang="ru-RU" altLang="ru-RU" sz="2400"/>
              <a:t>Помещение элемента в стек.</a:t>
            </a:r>
          </a:p>
          <a:p>
            <a:pPr lvl="1"/>
            <a:r>
              <a:rPr lang="ru-RU" altLang="ru-RU" sz="2400"/>
              <a:t>Удаление элемента из стека.</a:t>
            </a:r>
          </a:p>
          <a:p>
            <a:pPr eaLnBrk="1" hangingPunct="1"/>
            <a:endParaRPr lang="ru-RU" altLang="ru-RU" sz="2400"/>
          </a:p>
        </p:txBody>
      </p:sp>
      <p:grpSp>
        <p:nvGrpSpPr>
          <p:cNvPr id="10244" name="Группа 3">
            <a:extLst>
              <a:ext uri="{FF2B5EF4-FFF2-40B4-BE49-F238E27FC236}">
                <a16:creationId xmlns:a16="http://schemas.microsoft.com/office/drawing/2014/main" id="{E9C83767-3400-4A5C-9F78-00C4B0F528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36507" y="3464719"/>
            <a:ext cx="3024187" cy="936625"/>
            <a:chOff x="899592" y="4797152"/>
            <a:chExt cx="6912768" cy="79208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E1DD9A4-6217-41DB-B762-A91A6CEA6173}"/>
                </a:ext>
              </a:extLst>
            </p:cNvPr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D3B1CAAE-C7C8-476C-97D7-176FAD449BE8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4357789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9ED87BB-F1B2-4B83-968F-DDE8B973FC64}"/>
                </a:ext>
              </a:extLst>
            </p:cNvPr>
            <p:cNvCxnSpPr/>
            <p:nvPr/>
          </p:nvCxnSpPr>
          <p:spPr>
            <a:xfrm>
              <a:off x="2626876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2DDC4DB-1B6E-4C29-A317-1E8207111A4E}"/>
                </a:ext>
              </a:extLst>
            </p:cNvPr>
            <p:cNvCxnSpPr/>
            <p:nvPr/>
          </p:nvCxnSpPr>
          <p:spPr>
            <a:xfrm>
              <a:off x="6157649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2EA10EE-135C-4BDC-A098-0AFA576509DB}"/>
                </a:ext>
              </a:extLst>
            </p:cNvPr>
            <p:cNvCxnSpPr/>
            <p:nvPr/>
          </p:nvCxnSpPr>
          <p:spPr>
            <a:xfrm>
              <a:off x="70212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9178BF01-F028-4D49-A47E-096E645288A3}"/>
                </a:ext>
              </a:extLst>
            </p:cNvPr>
            <p:cNvCxnSpPr/>
            <p:nvPr/>
          </p:nvCxnSpPr>
          <p:spPr>
            <a:xfrm>
              <a:off x="536295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604092-5831-4C27-BC79-ADA034202BDB}"/>
                </a:ext>
              </a:extLst>
            </p:cNvPr>
            <p:cNvCxnSpPr/>
            <p:nvPr/>
          </p:nvCxnSpPr>
          <p:spPr>
            <a:xfrm>
              <a:off x="356309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F5AE829F-AC25-410F-9F03-59838A9E49BC}"/>
                </a:ext>
              </a:extLst>
            </p:cNvPr>
            <p:cNvCxnSpPr/>
            <p:nvPr/>
          </p:nvCxnSpPr>
          <p:spPr>
            <a:xfrm>
              <a:off x="176323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Стрелка вниз 12">
            <a:extLst>
              <a:ext uri="{FF2B5EF4-FFF2-40B4-BE49-F238E27FC236}">
                <a16:creationId xmlns:a16="http://schemas.microsoft.com/office/drawing/2014/main" id="{61011F03-BA6B-474D-BFA7-5352A33E6F7B}"/>
              </a:ext>
            </a:extLst>
          </p:cNvPr>
          <p:cNvSpPr/>
          <p:nvPr/>
        </p:nvSpPr>
        <p:spPr>
          <a:xfrm>
            <a:off x="7812088" y="1628775"/>
            <a:ext cx="43180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DF14428-F287-4710-AA2C-14534A09B273}"/>
              </a:ext>
            </a:extLst>
          </p:cNvPr>
          <p:cNvSpPr/>
          <p:nvPr/>
        </p:nvSpPr>
        <p:spPr>
          <a:xfrm rot="10800000">
            <a:off x="7308850" y="1557338"/>
            <a:ext cx="431800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6710</Words>
  <Application>Microsoft Office PowerPoint</Application>
  <PresentationFormat>Экран (4:3)</PresentationFormat>
  <Paragraphs>946</Paragraphs>
  <Slides>84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85" baseType="lpstr">
      <vt:lpstr>Оформление по умолчанию</vt:lpstr>
      <vt:lpstr>Коллекции</vt:lpstr>
      <vt:lpstr>Коллекции</vt:lpstr>
      <vt:lpstr>Абстрактные типы данных и структуры данных</vt:lpstr>
      <vt:lpstr>Основные абстрактные типы данных</vt:lpstr>
      <vt:lpstr>Множество</vt:lpstr>
      <vt:lpstr>Словарь</vt:lpstr>
      <vt:lpstr>Операции определенные над словарем</vt:lpstr>
      <vt:lpstr>Очередь</vt:lpstr>
      <vt:lpstr>Стек</vt:lpstr>
      <vt:lpstr>Список</vt:lpstr>
      <vt:lpstr>Операции над списками:</vt:lpstr>
      <vt:lpstr>Физическое представление данных</vt:lpstr>
      <vt:lpstr>Основные структуры данных</vt:lpstr>
      <vt:lpstr>Массив</vt:lpstr>
      <vt:lpstr>Массивы в С#</vt:lpstr>
      <vt:lpstr>Связный список</vt:lpstr>
      <vt:lpstr>Презентация PowerPoint</vt:lpstr>
      <vt:lpstr>Бинарное дерево </vt:lpstr>
      <vt:lpstr>Презентация PowerPoint</vt:lpstr>
      <vt:lpstr>Хеш-таблица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Коллекции</vt:lpstr>
      <vt:lpstr>Коллекции</vt:lpstr>
      <vt:lpstr>Пространство имен System.Collections</vt:lpstr>
      <vt:lpstr>Интерфейсы</vt:lpstr>
      <vt:lpstr>Интерфейс IEnumerator (нумератор) </vt:lpstr>
      <vt:lpstr>Интерфейс ICollection</vt:lpstr>
      <vt:lpstr>Интерфейс IList</vt:lpstr>
      <vt:lpstr>Интерфейс IList</vt:lpstr>
      <vt:lpstr>Интерфейс IList</vt:lpstr>
      <vt:lpstr>Интерфейс IDictionary</vt:lpstr>
      <vt:lpstr>Интерфейс IDictionary</vt:lpstr>
      <vt:lpstr>Интерфейс IDictionary</vt:lpstr>
      <vt:lpstr>Коллекции</vt:lpstr>
      <vt:lpstr>Презентация PowerPoint</vt:lpstr>
      <vt:lpstr>Класс ArrayList </vt:lpstr>
      <vt:lpstr>Класс ArrayList </vt:lpstr>
      <vt:lpstr>Класс ArrayList </vt:lpstr>
      <vt:lpstr>Класс ArrayList </vt:lpstr>
      <vt:lpstr>Класс ArrayList </vt:lpstr>
      <vt:lpstr>Класс ArrayList </vt:lpstr>
      <vt:lpstr>Класс ArrayList </vt:lpstr>
      <vt:lpstr>Класс ArrayList </vt:lpstr>
      <vt:lpstr>Hashtable  </vt:lpstr>
      <vt:lpstr>Основные элементы класса Hashtable</vt:lpstr>
      <vt:lpstr>Hashtable</vt:lpstr>
      <vt:lpstr>Hashtable</vt:lpstr>
      <vt:lpstr>Hashtable (детали)</vt:lpstr>
      <vt:lpstr>Разрешение коллизий в коллекции Hashtable</vt:lpstr>
      <vt:lpstr>Hashtable (детали)</vt:lpstr>
      <vt:lpstr>Hashtable (детали)</vt:lpstr>
      <vt:lpstr>SortedList</vt:lpstr>
      <vt:lpstr>Основные элементы SortedList</vt:lpstr>
      <vt:lpstr>Основные элементы SortedList</vt:lpstr>
      <vt:lpstr>SortedList</vt:lpstr>
      <vt:lpstr>SortedList</vt:lpstr>
      <vt:lpstr>Stack</vt:lpstr>
      <vt:lpstr>Основные элементы Stack</vt:lpstr>
      <vt:lpstr>Stack</vt:lpstr>
      <vt:lpstr>Stack</vt:lpstr>
      <vt:lpstr>Queue</vt:lpstr>
      <vt:lpstr>Основные элементы Queue</vt:lpstr>
      <vt:lpstr>Queue</vt:lpstr>
      <vt:lpstr>Queue</vt:lpstr>
      <vt:lpstr>Обобщенные коллекции</vt:lpstr>
      <vt:lpstr>Презентация PowerPoint</vt:lpstr>
      <vt:lpstr>Основные преимущества использования обобщений</vt:lpstr>
      <vt:lpstr>Параметризованные интерфейсы</vt:lpstr>
      <vt:lpstr>Параметризованные коллекции библиотеки .NET</vt:lpstr>
      <vt:lpstr>Список List&lt;T&gt;</vt:lpstr>
      <vt:lpstr>Список List&lt;T&gt;</vt:lpstr>
      <vt:lpstr>Двухсвязный список LinkedList&lt;T&gt;</vt:lpstr>
      <vt:lpstr>Двухсвязный список LinkedList&lt;T&gt;</vt:lpstr>
      <vt:lpstr>Очередь Queue&lt;T&gt;</vt:lpstr>
      <vt:lpstr>Коллекция Stack&lt;T&gt;</vt:lpstr>
      <vt:lpstr>Коллекция Dictionary&lt;T, V&gt;</vt:lpstr>
      <vt:lpstr>Коллекция Dictionary&lt;T, V&gt;</vt:lpstr>
      <vt:lpstr>Коллекция Dictionary&lt;T, V&gt;</vt:lpstr>
      <vt:lpstr>Коллекция Dictionary&lt;T, V&gt;</vt:lpstr>
    </vt:vector>
  </TitlesOfParts>
  <Company>PSTU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абстракций данных</dc:title>
  <dc:creator>Дмитрий</dc:creator>
  <cp:lastModifiedBy>Ольга</cp:lastModifiedBy>
  <cp:revision>72</cp:revision>
  <dcterms:created xsi:type="dcterms:W3CDTF">2009-03-11T13:02:02Z</dcterms:created>
  <dcterms:modified xsi:type="dcterms:W3CDTF">2020-03-01T10:41:47Z</dcterms:modified>
</cp:coreProperties>
</file>