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8" r:id="rId3"/>
    <p:sldId id="289" r:id="rId4"/>
    <p:sldId id="290" r:id="rId5"/>
    <p:sldId id="291" r:id="rId6"/>
    <p:sldId id="29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4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297" r:id="rId35"/>
    <p:sldId id="298" r:id="rId36"/>
    <p:sldId id="299" r:id="rId37"/>
    <p:sldId id="300" r:id="rId38"/>
    <p:sldId id="301" r:id="rId39"/>
    <p:sldId id="302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3" r:id="rId52"/>
    <p:sldId id="341" r:id="rId53"/>
    <p:sldId id="342" r:id="rId54"/>
    <p:sldId id="344" r:id="rId55"/>
    <p:sldId id="329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0F23-280E-4DDB-A7B9-F8A603F91843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1A32-C138-46B8-81E0-FC9D8FBAE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smtClean="0"/>
              <a:t>В нем есть несколько полезных методов, упрощающих работу с массивами, например, методы получения размерности, сортировки и поиска.</a:t>
            </a:r>
          </a:p>
        </p:txBody>
      </p:sp>
      <p:sp>
        <p:nvSpPr>
          <p:cNvPr id="757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6211DC-5293-4B61-A8B5-00C1F7CA8830}" type="slidenum">
              <a:rPr lang="ru-RU" altLang="ru-RU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ru-RU" alt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Каждый элемент массива представляет собой указатель на начало списка. </a:t>
            </a:r>
          </a:p>
          <a:p>
            <a:r>
              <a:rPr lang="ru-RU" altLang="ru-RU" dirty="0" smtClean="0"/>
              <a:t>При помещении элемента в структуру сначала вычисляется хеш-функция  и в зависимости от полученного результата элемент помещается в один из списков, полученное значение является индексом массива. </a:t>
            </a:r>
          </a:p>
          <a:p>
            <a:r>
              <a:rPr lang="ru-RU" altLang="ru-RU" dirty="0" smtClean="0"/>
              <a:t>Число хранимых элементов делённое на размер массива (число возможных значений хэш-функции) называется коэффициентом заполнения хэш-таблицы</a:t>
            </a:r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15DF66-93C8-43C8-B872-0481B51DCA37}" type="slidenum">
              <a:rPr lang="ru-RU" altLang="ru-RU" smtClean="0"/>
              <a:pPr eaLnBrk="1" hangingPunct="1"/>
              <a:t>33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</a:t>
            </a:r>
            <a:r>
              <a:rPr lang="en-US" dirty="0" smtClean="0"/>
              <a:t>Current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0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Плюс к методам, которые есть в обычных и/ф,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д.б</a:t>
            </a:r>
            <a:r>
              <a:rPr lang="ru-RU" baseline="0" dirty="0" smtClean="0"/>
              <a:t>. еще эти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 помощью итераторов реализовать интерфейс </a:t>
            </a:r>
            <a:r>
              <a:rPr lang="en-US" dirty="0" err="1" smtClean="0"/>
              <a:t>IEnumerable</a:t>
            </a:r>
            <a:r>
              <a:rPr lang="ru-RU" dirty="0" smtClean="0"/>
              <a:t>&lt;</a:t>
            </a:r>
            <a:r>
              <a:rPr lang="en-US" dirty="0" smtClean="0"/>
              <a:t>T</a:t>
            </a:r>
            <a:r>
              <a:rPr lang="ru-RU" dirty="0" smtClean="0"/>
              <a:t>&gt; для коллекции можно следующим образом: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4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7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4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05AB-6153-47F3-80E2-C21E22799266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труктуры</a:t>
            </a:r>
            <a:r>
              <a:rPr lang="ru-RU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элемента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ru-RU" i="1" dirty="0" smtClean="0"/>
              <a:t>//</a:t>
            </a:r>
            <a:r>
              <a:rPr lang="ru-RU" i="1" dirty="0"/>
              <a:t>информационное </a:t>
            </a:r>
            <a:r>
              <a:rPr lang="ru-RU" i="1" dirty="0" smtClean="0"/>
              <a:t>поле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data</a:t>
            </a:r>
            <a:r>
              <a:rPr lang="ru-RU" dirty="0"/>
              <a:t>;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i="1" dirty="0" smtClean="0"/>
              <a:t>//</a:t>
            </a:r>
            <a:r>
              <a:rPr lang="ru-RU" i="1" dirty="0" smtClean="0"/>
              <a:t>адресное поле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public Point next</a:t>
            </a:r>
            <a:r>
              <a:rPr lang="ru-RU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ru-RU" i="1" dirty="0"/>
              <a:t>//конструктор без параметров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Point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data</a:t>
            </a:r>
            <a:r>
              <a:rPr lang="ru-RU" dirty="0"/>
              <a:t>=0;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next</a:t>
            </a:r>
            <a:r>
              <a:rPr lang="ru-RU" dirty="0"/>
              <a:t>=</a:t>
            </a:r>
            <a:r>
              <a:rPr lang="en-US" dirty="0"/>
              <a:t>null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    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//конструктор с параметрами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Point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d</a:t>
            </a:r>
            <a:r>
              <a:rPr lang="ru-RU" dirty="0" smtClean="0"/>
              <a:t>)</a:t>
            </a:r>
            <a:r>
              <a:rPr lang="en-US" dirty="0" smtClean="0"/>
              <a:t>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data=d;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next=null;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smtClean="0"/>
              <a:t>data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" </a:t>
            </a:r>
            <a:r>
              <a:rPr lang="ru-RU" dirty="0"/>
              <a:t>";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из </a:t>
            </a:r>
            <a:r>
              <a:rPr lang="en-US" dirty="0"/>
              <a:t>n 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585958"/>
            <a:ext cx="4326632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 smtClean="0"/>
              <a:t>//</a:t>
            </a:r>
            <a:r>
              <a:rPr lang="ru-RU" sz="1800" i="1" dirty="0" smtClean="0"/>
              <a:t>формируем 1-ый элемент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/>
              <a:t>Point </a:t>
            </a:r>
            <a:r>
              <a:rPr lang="en-US" sz="1800" dirty="0" err="1"/>
              <a:t>MakePoint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Point p = new Point(d);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return p;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//добавляем  элементы</a:t>
            </a:r>
          </a:p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/>
              <a:t>Point </a:t>
            </a:r>
            <a:r>
              <a:rPr lang="en-US" sz="1800" dirty="0" err="1"/>
              <a:t>MakeList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size)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 smtClean="0"/>
              <a:t>if </a:t>
            </a:r>
            <a:r>
              <a:rPr lang="en-US" sz="1800" dirty="0"/>
              <a:t>(size == 0) return null;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Random </a:t>
            </a:r>
            <a:r>
              <a:rPr lang="en-US" sz="1800" dirty="0" err="1"/>
              <a:t>rnd</a:t>
            </a:r>
            <a:r>
              <a:rPr lang="en-US" sz="1800" dirty="0"/>
              <a:t> = new Random();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//формируем </a:t>
            </a:r>
            <a:r>
              <a:rPr lang="ru-RU" sz="1800" dirty="0"/>
              <a:t>инф. поле с помощью ДСЧ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info</a:t>
            </a:r>
            <a:r>
              <a:rPr lang="ru-RU" sz="1800" dirty="0"/>
              <a:t> = </a:t>
            </a:r>
            <a:r>
              <a:rPr lang="en-US" sz="1800" dirty="0" err="1"/>
              <a:t>rnd</a:t>
            </a:r>
            <a:r>
              <a:rPr lang="ru-RU" sz="1800" dirty="0"/>
              <a:t>.</a:t>
            </a:r>
            <a:r>
              <a:rPr lang="en-US" sz="1800" dirty="0"/>
              <a:t>Next</a:t>
            </a:r>
            <a:r>
              <a:rPr lang="ru-RU" sz="1800" dirty="0"/>
              <a:t>(0, 11);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7896" y="162880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//формируем первый элемент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Console.WriteLine</a:t>
            </a:r>
            <a:r>
              <a:rPr lang="en-US" dirty="0"/>
              <a:t>("The element {0} is adding...", info);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Point </a:t>
            </a:r>
            <a:r>
              <a:rPr lang="en-US" dirty="0"/>
              <a:t>beg</a:t>
            </a:r>
            <a:r>
              <a:rPr lang="ru-RU" dirty="0"/>
              <a:t> = </a:t>
            </a:r>
            <a:r>
              <a:rPr lang="en-US" dirty="0" err="1"/>
              <a:t>MakePoint</a:t>
            </a:r>
            <a:r>
              <a:rPr lang="ru-RU" dirty="0"/>
              <a:t>(</a:t>
            </a:r>
            <a:r>
              <a:rPr lang="en-US" dirty="0"/>
              <a:t>info</a:t>
            </a:r>
            <a:r>
              <a:rPr lang="ru-RU" dirty="0"/>
              <a:t>);</a:t>
            </a:r>
            <a:endParaRPr lang="ru-RU" sz="4000" dirty="0"/>
          </a:p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dirty="0"/>
              <a:t>добавляем остальные элементы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info = </a:t>
            </a:r>
            <a:r>
              <a:rPr lang="en-US" dirty="0" err="1"/>
              <a:t>rnd.Next</a:t>
            </a:r>
            <a:r>
              <a:rPr lang="en-US" dirty="0"/>
              <a:t>(0, 11);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("The element {0} is adding...", info);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Point p = </a:t>
            </a:r>
            <a:r>
              <a:rPr lang="en-US" dirty="0" err="1"/>
              <a:t>MakePoint</a:t>
            </a:r>
            <a:r>
              <a:rPr lang="en-US" dirty="0"/>
              <a:t>(info);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p.next</a:t>
            </a:r>
            <a:r>
              <a:rPr lang="en-US" dirty="0"/>
              <a:t> = beg;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beg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return beg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из </a:t>
            </a:r>
            <a:r>
              <a:rPr lang="en-US" dirty="0"/>
              <a:t>n 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585958"/>
            <a:ext cx="4326632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static Point </a:t>
            </a:r>
            <a:r>
              <a:rPr lang="en-US" sz="2000" dirty="0" err="1"/>
              <a:t>MakeListToEnd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size) //</a:t>
            </a:r>
            <a:r>
              <a:rPr lang="ru-RU" sz="2000" dirty="0"/>
              <a:t>добавление в конец</a:t>
            </a:r>
          </a:p>
          <a:p>
            <a:pPr marL="0" indent="0">
              <a:buNone/>
            </a:pPr>
            <a:r>
              <a:rPr lang="en-US" sz="2000" dirty="0"/>
              <a:t>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if (size == 0) return null;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Random </a:t>
            </a:r>
            <a:r>
              <a:rPr lang="en-US" sz="2000" dirty="0" err="1"/>
              <a:t>rnd</a:t>
            </a:r>
            <a:r>
              <a:rPr lang="en-US" sz="2000" dirty="0"/>
              <a:t> = new Random();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info</a:t>
            </a:r>
            <a:r>
              <a:rPr lang="ru-RU" sz="2000" dirty="0"/>
              <a:t> = </a:t>
            </a:r>
            <a:r>
              <a:rPr lang="ru-RU" sz="2000" dirty="0" err="1"/>
              <a:t>rnd.Next</a:t>
            </a:r>
            <a:r>
              <a:rPr lang="ru-RU" sz="2000" dirty="0"/>
              <a:t>(0, 11);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("The element {0} is adding...", 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Point beg = </a:t>
            </a:r>
            <a:r>
              <a:rPr lang="en-US" sz="2000" dirty="0" err="1"/>
              <a:t>MakePoint</a:t>
            </a:r>
            <a:r>
              <a:rPr lang="en-US" sz="2000" dirty="0"/>
              <a:t>(info);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Point r = beg</a:t>
            </a:r>
            <a:r>
              <a:rPr lang="en-US" sz="2000" dirty="0" smtClean="0"/>
              <a:t>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7896" y="16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 size;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info = </a:t>
            </a:r>
            <a:r>
              <a:rPr lang="en-US" sz="2000" dirty="0" err="1"/>
              <a:t>rnd.Next</a:t>
            </a:r>
            <a:r>
              <a:rPr lang="en-US" sz="2000" dirty="0"/>
              <a:t>(0, 11);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("The element {0} is adding...",info);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Point p = </a:t>
            </a:r>
            <a:r>
              <a:rPr lang="en-US" sz="2000" dirty="0" err="1"/>
              <a:t>MakePoint</a:t>
            </a:r>
            <a:r>
              <a:rPr lang="en-US" sz="2000" dirty="0"/>
              <a:t>(info);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r.next</a:t>
            </a:r>
            <a:r>
              <a:rPr lang="en-US" sz="2000" dirty="0"/>
              <a:t> = p;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ru-RU" sz="2000" dirty="0"/>
              <a:t>r = p;</a:t>
            </a:r>
          </a:p>
          <a:p>
            <a:pPr marL="0" indent="0">
              <a:buNone/>
            </a:pPr>
            <a:r>
              <a:rPr lang="ru-RU" sz="2000" dirty="0"/>
              <a:t>            }</a:t>
            </a:r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beg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36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Перебор элементов </a:t>
            </a:r>
            <a:r>
              <a:rPr lang="ru-RU" b="1" dirty="0" smtClean="0"/>
              <a:t>списка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ShowList</a:t>
            </a:r>
            <a:r>
              <a:rPr lang="en-US" dirty="0"/>
              <a:t>(Point beg)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//проверка наличия элементов в списке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beg</a:t>
            </a:r>
            <a:r>
              <a:rPr lang="ru-RU" dirty="0"/>
              <a:t> == </a:t>
            </a:r>
            <a:r>
              <a:rPr lang="en-US" dirty="0"/>
              <a:t>null</a:t>
            </a:r>
            <a:r>
              <a:rPr lang="ru-RU" dirty="0"/>
              <a:t>)            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("The List is empty");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return;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 p = beg;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while (p!=null)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Console</a:t>
            </a:r>
            <a:r>
              <a:rPr lang="ru-RU" dirty="0"/>
              <a:t>.</a:t>
            </a:r>
            <a:r>
              <a:rPr lang="en-US" dirty="0"/>
              <a:t>Write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p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Удаление элемента с заданным </a:t>
            </a:r>
            <a:r>
              <a:rPr lang="ru-RU" b="1" dirty="0" smtClean="0"/>
              <a:t>номером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79512" y="2852936"/>
            <a:ext cx="4400228" cy="3888432"/>
          </a:xfrm>
        </p:spPr>
        <p:txBody>
          <a:bodyPr>
            <a:normAutofit fontScale="55000" lnSpcReduction="20000"/>
          </a:bodyPr>
          <a:lstStyle/>
          <a:p>
            <a:r>
              <a:rPr lang="en-US" sz="3300" b="0" dirty="0"/>
              <a:t>static Point </a:t>
            </a:r>
            <a:r>
              <a:rPr lang="en-US" sz="3300" b="0" dirty="0" err="1"/>
              <a:t>DelElement</a:t>
            </a:r>
            <a:r>
              <a:rPr lang="en-US" sz="3300" b="0" dirty="0"/>
              <a:t>(Point beg, </a:t>
            </a:r>
            <a:r>
              <a:rPr lang="en-US" sz="3300" b="0" dirty="0" err="1"/>
              <a:t>int</a:t>
            </a:r>
            <a:r>
              <a:rPr lang="en-US" sz="3300" b="0" dirty="0"/>
              <a:t> number)</a:t>
            </a:r>
            <a:endParaRPr lang="ru-RU" sz="3300" b="0" dirty="0"/>
          </a:p>
          <a:p>
            <a:r>
              <a:rPr lang="en-US" sz="3300" b="0" dirty="0"/>
              <a:t>        </a:t>
            </a:r>
            <a:r>
              <a:rPr lang="ru-RU" sz="3300" b="0" dirty="0"/>
              <a:t>{</a:t>
            </a:r>
          </a:p>
          <a:p>
            <a:r>
              <a:rPr lang="ru-RU" sz="3300" b="0" dirty="0"/>
              <a:t>            </a:t>
            </a:r>
            <a:r>
              <a:rPr lang="en-US" sz="3300" b="0" dirty="0"/>
              <a:t>if</a:t>
            </a:r>
            <a:r>
              <a:rPr lang="ru-RU" sz="3300" b="0" dirty="0"/>
              <a:t> (</a:t>
            </a:r>
            <a:r>
              <a:rPr lang="en-US" sz="3300" b="0" dirty="0"/>
              <a:t>beg</a:t>
            </a:r>
            <a:r>
              <a:rPr lang="ru-RU" sz="3300" b="0" dirty="0"/>
              <a:t> == </a:t>
            </a:r>
            <a:r>
              <a:rPr lang="en-US" sz="3300" b="0" dirty="0"/>
              <a:t>null</a:t>
            </a:r>
            <a:r>
              <a:rPr lang="ru-RU" sz="3300" b="0" dirty="0"/>
              <a:t>)//пустой список</a:t>
            </a:r>
          </a:p>
          <a:p>
            <a:r>
              <a:rPr lang="ru-RU" sz="3300" b="0" dirty="0"/>
              <a:t>            {</a:t>
            </a:r>
          </a:p>
          <a:p>
            <a:r>
              <a:rPr lang="ru-RU" sz="3300" b="0" dirty="0"/>
              <a:t>                </a:t>
            </a:r>
            <a:r>
              <a:rPr lang="en-US" sz="3300" b="0" dirty="0" err="1"/>
              <a:t>Console.WriteLine</a:t>
            </a:r>
            <a:r>
              <a:rPr lang="en-US" sz="3300" b="0" dirty="0"/>
              <a:t>("Error</a:t>
            </a:r>
            <a:r>
              <a:rPr lang="en-US" sz="3300" b="0" dirty="0" smtClean="0"/>
              <a:t>! ");</a:t>
            </a:r>
            <a:endParaRPr lang="ru-RU" sz="3300" b="0" dirty="0"/>
          </a:p>
          <a:p>
            <a:r>
              <a:rPr lang="en-US" sz="3300" b="0" dirty="0"/>
              <a:t>                return null;</a:t>
            </a:r>
            <a:endParaRPr lang="ru-RU" sz="3300" b="0" dirty="0"/>
          </a:p>
          <a:p>
            <a:r>
              <a:rPr lang="en-US" sz="3300" b="0" dirty="0"/>
              <a:t>            }</a:t>
            </a:r>
            <a:endParaRPr lang="ru-RU" sz="3300" b="0" dirty="0"/>
          </a:p>
          <a:p>
            <a:r>
              <a:rPr lang="en-US" sz="3300" b="0" dirty="0"/>
              <a:t>            if (number == 1</a:t>
            </a:r>
            <a:r>
              <a:rPr lang="en-US" sz="3300" b="0" dirty="0" smtClean="0"/>
              <a:t>)</a:t>
            </a:r>
            <a:endParaRPr lang="ru-RU" sz="3300" b="0" dirty="0" smtClean="0"/>
          </a:p>
          <a:p>
            <a:r>
              <a:rPr lang="en-US" sz="3300" b="0" dirty="0" smtClean="0"/>
              <a:t> </a:t>
            </a:r>
            <a:r>
              <a:rPr lang="en-US" sz="3300" b="0" dirty="0"/>
              <a:t>{</a:t>
            </a:r>
            <a:endParaRPr lang="ru-RU" sz="3300" b="0" dirty="0"/>
          </a:p>
          <a:p>
            <a:r>
              <a:rPr lang="en-US" sz="3300" b="0" dirty="0"/>
              <a:t>                beg = </a:t>
            </a:r>
            <a:r>
              <a:rPr lang="en-US" sz="3300" b="0" dirty="0" err="1"/>
              <a:t>beg.next</a:t>
            </a:r>
            <a:r>
              <a:rPr lang="en-US" sz="3300" b="0" dirty="0"/>
              <a:t>;</a:t>
            </a:r>
            <a:endParaRPr lang="ru-RU" sz="3300" b="0" dirty="0"/>
          </a:p>
          <a:p>
            <a:r>
              <a:rPr lang="en-US" sz="3300" b="0" dirty="0"/>
              <a:t>                return beg;</a:t>
            </a:r>
            <a:endParaRPr lang="ru-RU" sz="3300" b="0" dirty="0"/>
          </a:p>
          <a:p>
            <a:r>
              <a:rPr lang="en-US" sz="3300" b="0" dirty="0"/>
              <a:t>  </a:t>
            </a:r>
            <a:r>
              <a:rPr lang="ru-RU" sz="3300" b="0" dirty="0" smtClean="0"/>
              <a:t>}</a:t>
            </a:r>
            <a:endParaRPr lang="ru-RU" sz="3300" b="0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1412776"/>
            <a:ext cx="74168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644008" y="2708920"/>
            <a:ext cx="4392488" cy="4032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Point p</a:t>
            </a:r>
            <a:r>
              <a:rPr lang="ru-RU" sz="2900" dirty="0"/>
              <a:t> = </a:t>
            </a:r>
            <a:r>
              <a:rPr lang="en-US" sz="2900" dirty="0"/>
              <a:t>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en-US" sz="2900" dirty="0" smtClean="0"/>
              <a:t>for 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 = 1; </a:t>
            </a:r>
            <a:r>
              <a:rPr lang="en-US" sz="2900" dirty="0" err="1"/>
              <a:t>i</a:t>
            </a:r>
            <a:r>
              <a:rPr lang="en-US" sz="2900" dirty="0"/>
              <a:t> &lt; number - 1 &amp;&amp; </a:t>
            </a:r>
            <a:r>
              <a:rPr lang="en-US" sz="2900" dirty="0" err="1"/>
              <a:t>p.next</a:t>
            </a:r>
            <a:r>
              <a:rPr lang="en-US" sz="2900" dirty="0"/>
              <a:t> != null; </a:t>
            </a:r>
            <a:r>
              <a:rPr lang="en-US" sz="2900" dirty="0" err="1"/>
              <a:t>i</a:t>
            </a:r>
            <a:r>
              <a:rPr lang="en-US" sz="2900" dirty="0"/>
              <a:t>++) 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        p</a:t>
            </a:r>
            <a:r>
              <a:rPr lang="ru-RU" sz="2900" dirty="0"/>
              <a:t> = </a:t>
            </a:r>
            <a:r>
              <a:rPr lang="en-US" sz="2900" dirty="0"/>
              <a:t>p</a:t>
            </a:r>
            <a:r>
              <a:rPr lang="ru-RU" sz="2900" dirty="0"/>
              <a:t>.</a:t>
            </a:r>
            <a:r>
              <a:rPr lang="en-US" sz="2900" dirty="0"/>
              <a:t>next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/>
              <a:t>            </a:t>
            </a:r>
            <a:r>
              <a:rPr lang="en-US" sz="2900" dirty="0"/>
              <a:t>if</a:t>
            </a:r>
            <a:r>
              <a:rPr lang="ru-RU" sz="2900" dirty="0"/>
              <a:t> (</a:t>
            </a:r>
            <a:r>
              <a:rPr lang="en-US" sz="2900" dirty="0"/>
              <a:t>p</a:t>
            </a:r>
            <a:r>
              <a:rPr lang="ru-RU" sz="2900" dirty="0"/>
              <a:t>.</a:t>
            </a:r>
            <a:r>
              <a:rPr lang="en-US" sz="2900" dirty="0"/>
              <a:t>next</a:t>
            </a:r>
            <a:r>
              <a:rPr lang="ru-RU" sz="2900" dirty="0"/>
              <a:t> == </a:t>
            </a:r>
            <a:r>
              <a:rPr lang="en-US" sz="2900" dirty="0"/>
              <a:t>null</a:t>
            </a:r>
            <a:r>
              <a:rPr lang="ru-RU" sz="2900" dirty="0" smtClean="0"/>
              <a:t>) </a:t>
            </a:r>
          </a:p>
          <a:p>
            <a:pPr marL="0" indent="0">
              <a:buNone/>
            </a:pPr>
            <a:r>
              <a:rPr lang="en-US" sz="2900" dirty="0" smtClean="0"/>
              <a:t>{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err="1"/>
              <a:t>Console.WriteLine</a:t>
            </a:r>
            <a:r>
              <a:rPr lang="en-US" sz="2900" dirty="0"/>
              <a:t>("Error! </a:t>
            </a:r>
            <a:r>
              <a:rPr lang="en-US" sz="2900" dirty="0" smtClean="0"/>
              <a:t>");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            return 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 smtClean="0"/>
              <a:t>}</a:t>
            </a:r>
            <a:endParaRPr lang="ru-RU" sz="2900" dirty="0"/>
          </a:p>
          <a:p>
            <a:pPr marL="0" indent="0">
              <a:buNone/>
            </a:pPr>
            <a:r>
              <a:rPr lang="en-US" sz="2900" dirty="0" err="1" smtClean="0"/>
              <a:t>p.next</a:t>
            </a:r>
            <a:r>
              <a:rPr lang="en-US" sz="2900" dirty="0" smtClean="0"/>
              <a:t> </a:t>
            </a:r>
            <a:r>
              <a:rPr lang="en-US" sz="2900" dirty="0"/>
              <a:t>= </a:t>
            </a:r>
            <a:r>
              <a:rPr lang="en-US" sz="2900" dirty="0" err="1"/>
              <a:t>p.next.next</a:t>
            </a:r>
            <a:r>
              <a:rPr lang="en-US" sz="2900" dirty="0"/>
              <a:t>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err="1" smtClean="0"/>
              <a:t>Console.WriteLine</a:t>
            </a:r>
            <a:r>
              <a:rPr lang="en-US" sz="2900" dirty="0"/>
              <a:t>("The element is deleting</a:t>
            </a:r>
            <a:r>
              <a:rPr lang="en-US" sz="2900" dirty="0" smtClean="0"/>
              <a:t>...");</a:t>
            </a:r>
            <a:r>
              <a:rPr lang="ru-RU" sz="2900" dirty="0"/>
              <a:t> </a:t>
            </a:r>
            <a:endParaRPr lang="ru-RU" sz="2900" dirty="0" smtClean="0"/>
          </a:p>
          <a:p>
            <a:pPr marL="0" indent="0">
              <a:buNone/>
            </a:pPr>
            <a:r>
              <a:rPr lang="en-US" sz="2900" dirty="0" smtClean="0"/>
              <a:t>return </a:t>
            </a:r>
            <a:r>
              <a:rPr lang="en-US" sz="2900" dirty="0"/>
              <a:t>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Добавление элемента </a:t>
            </a:r>
            <a:r>
              <a:rPr lang="ru-RU" b="1" dirty="0"/>
              <a:t>с заданным </a:t>
            </a:r>
            <a:r>
              <a:rPr lang="ru-RU" b="1" dirty="0" smtClean="0"/>
              <a:t>номером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79512" y="2780928"/>
            <a:ext cx="4400228" cy="3960440"/>
          </a:xfrm>
        </p:spPr>
        <p:txBody>
          <a:bodyPr>
            <a:normAutofit fontScale="70000" lnSpcReduction="20000"/>
          </a:bodyPr>
          <a:lstStyle/>
          <a:p>
            <a:r>
              <a:rPr lang="en-US" sz="2300" b="0" dirty="0" smtClean="0"/>
              <a:t>static </a:t>
            </a:r>
            <a:r>
              <a:rPr lang="en-US" sz="2300" b="0" dirty="0"/>
              <a:t>Point </a:t>
            </a:r>
            <a:r>
              <a:rPr lang="en-US" sz="2300" b="0" dirty="0" err="1"/>
              <a:t>AddPoint</a:t>
            </a:r>
            <a:r>
              <a:rPr lang="en-US" sz="2300" b="0" dirty="0"/>
              <a:t>(Point beg, </a:t>
            </a:r>
            <a:r>
              <a:rPr lang="en-US" sz="2300" b="0" dirty="0" err="1"/>
              <a:t>int</a:t>
            </a:r>
            <a:r>
              <a:rPr lang="en-US" sz="2300" b="0" dirty="0"/>
              <a:t> number)</a:t>
            </a:r>
            <a:endParaRPr lang="ru-RU" sz="2300" b="0" dirty="0"/>
          </a:p>
          <a:p>
            <a:r>
              <a:rPr lang="en-US" sz="2300" b="0" dirty="0"/>
              <a:t>        {</a:t>
            </a:r>
            <a:endParaRPr lang="ru-RU" sz="2300" b="0" dirty="0"/>
          </a:p>
          <a:p>
            <a:r>
              <a:rPr lang="en-US" sz="2300" b="0" dirty="0"/>
              <a:t>            Random </a:t>
            </a:r>
            <a:r>
              <a:rPr lang="en-US" sz="2300" b="0" dirty="0" err="1"/>
              <a:t>rnd</a:t>
            </a:r>
            <a:r>
              <a:rPr lang="en-US" sz="2300" b="0" dirty="0"/>
              <a:t> = new Random();</a:t>
            </a:r>
            <a:endParaRPr lang="ru-RU" sz="2300" b="0" dirty="0"/>
          </a:p>
          <a:p>
            <a:r>
              <a:rPr lang="en-US" sz="2300" b="0" dirty="0"/>
              <a:t>            </a:t>
            </a:r>
            <a:r>
              <a:rPr lang="en-US" sz="2300" b="0" dirty="0" err="1"/>
              <a:t>int</a:t>
            </a:r>
            <a:r>
              <a:rPr lang="en-US" sz="2300" b="0" dirty="0"/>
              <a:t> info = </a:t>
            </a:r>
            <a:r>
              <a:rPr lang="en-US" sz="2300" b="0" dirty="0" err="1"/>
              <a:t>rnd.Next</a:t>
            </a:r>
            <a:r>
              <a:rPr lang="en-US" sz="2300" b="0" dirty="0"/>
              <a:t>(10, 100);</a:t>
            </a:r>
            <a:endParaRPr lang="ru-RU" sz="2300" b="0" dirty="0"/>
          </a:p>
          <a:p>
            <a:r>
              <a:rPr lang="en-US" sz="2300" b="0" dirty="0"/>
              <a:t>        </a:t>
            </a:r>
            <a:r>
              <a:rPr lang="en-US" sz="2300" b="0" dirty="0" err="1"/>
              <a:t>Console.WriteLine</a:t>
            </a:r>
            <a:r>
              <a:rPr lang="en-US" sz="2300" b="0" dirty="0"/>
              <a:t>("The element {0} is adding...", info);</a:t>
            </a:r>
            <a:endParaRPr lang="ru-RU" sz="2300" b="0" dirty="0"/>
          </a:p>
          <a:p>
            <a:r>
              <a:rPr lang="en-US" sz="2300" b="0" dirty="0" smtClean="0"/>
              <a:t>Point </a:t>
            </a:r>
            <a:r>
              <a:rPr lang="en-US" sz="2300" b="0" dirty="0" err="1"/>
              <a:t>NewPoint</a:t>
            </a:r>
            <a:r>
              <a:rPr lang="en-US" sz="2300" b="0" dirty="0"/>
              <a:t> = </a:t>
            </a:r>
            <a:r>
              <a:rPr lang="en-US" sz="2300" b="0" dirty="0" err="1"/>
              <a:t>MakePoint</a:t>
            </a:r>
            <a:r>
              <a:rPr lang="en-US" sz="2300" b="0" dirty="0"/>
              <a:t>(info);</a:t>
            </a:r>
            <a:endParaRPr lang="ru-RU" sz="2300" b="0" dirty="0"/>
          </a:p>
          <a:p>
            <a:r>
              <a:rPr lang="en-US" sz="2300" b="0" dirty="0"/>
              <a:t>            if (beg == null</a:t>
            </a:r>
            <a:r>
              <a:rPr lang="en-US" sz="2300" b="0" dirty="0" smtClean="0"/>
              <a:t>)</a:t>
            </a:r>
            <a:endParaRPr lang="ru-RU" sz="2300" b="0" dirty="0" smtClean="0"/>
          </a:p>
          <a:p>
            <a:r>
              <a:rPr lang="en-US" sz="2300" b="0" dirty="0" smtClean="0"/>
              <a:t>            </a:t>
            </a:r>
            <a:r>
              <a:rPr lang="en-US" sz="2300" b="0" dirty="0"/>
              <a:t>{</a:t>
            </a:r>
            <a:endParaRPr lang="ru-RU" sz="2300" b="0" dirty="0"/>
          </a:p>
          <a:p>
            <a:r>
              <a:rPr lang="en-US" sz="2300" b="0" dirty="0"/>
              <a:t>                beg = </a:t>
            </a:r>
            <a:r>
              <a:rPr lang="en-US" sz="2300" b="0" dirty="0" err="1" smtClean="0"/>
              <a:t>MakePoint</a:t>
            </a:r>
            <a:r>
              <a:rPr lang="en-US" sz="2300" b="0" dirty="0" smtClean="0"/>
              <a:t>(info);</a:t>
            </a:r>
            <a:endParaRPr lang="ru-RU" sz="2300" b="0" dirty="0"/>
          </a:p>
          <a:p>
            <a:r>
              <a:rPr lang="en-US" sz="2300" b="0" dirty="0"/>
              <a:t>                return beg;</a:t>
            </a:r>
            <a:endParaRPr lang="ru-RU" sz="2300" b="0" dirty="0"/>
          </a:p>
          <a:p>
            <a:r>
              <a:rPr lang="en-US" sz="2300" b="0" dirty="0"/>
              <a:t>            </a:t>
            </a:r>
            <a:r>
              <a:rPr lang="ru-RU" sz="2300" b="0" dirty="0" smtClean="0"/>
              <a:t>}</a:t>
            </a:r>
          </a:p>
          <a:p>
            <a:r>
              <a:rPr lang="en-US" sz="2300" b="0" dirty="0"/>
              <a:t>if</a:t>
            </a:r>
            <a:r>
              <a:rPr lang="ru-RU" sz="2300" b="0" dirty="0"/>
              <a:t> (</a:t>
            </a:r>
            <a:r>
              <a:rPr lang="en-US" sz="2300" b="0" dirty="0"/>
              <a:t>number</a:t>
            </a:r>
            <a:r>
              <a:rPr lang="ru-RU" sz="2300" b="0" dirty="0"/>
              <a:t> == 1</a:t>
            </a:r>
            <a:r>
              <a:rPr lang="ru-RU" sz="2300" b="0" dirty="0" smtClean="0"/>
              <a:t>) </a:t>
            </a:r>
            <a:r>
              <a:rPr lang="en-US" sz="2300" b="0" dirty="0"/>
              <a:t>{</a:t>
            </a:r>
            <a:r>
              <a:rPr lang="ru-RU" sz="2300" b="0" dirty="0"/>
              <a:t> </a:t>
            </a:r>
            <a:r>
              <a:rPr lang="en-US" sz="2300" b="0" dirty="0" err="1"/>
              <a:t>NewPoint.next</a:t>
            </a:r>
            <a:r>
              <a:rPr lang="en-US" sz="2300" b="0" dirty="0"/>
              <a:t> = beg;</a:t>
            </a:r>
            <a:endParaRPr lang="ru-RU" sz="2300" b="0" dirty="0"/>
          </a:p>
          <a:p>
            <a:r>
              <a:rPr lang="en-US" sz="2300" b="0" dirty="0"/>
              <a:t>                beg = </a:t>
            </a:r>
            <a:r>
              <a:rPr lang="en-US" sz="2300" b="0" dirty="0" err="1"/>
              <a:t>NewPoint</a:t>
            </a:r>
            <a:r>
              <a:rPr lang="en-US" sz="2300" b="0" dirty="0"/>
              <a:t>;</a:t>
            </a:r>
            <a:endParaRPr lang="ru-RU" sz="2300" b="0" dirty="0"/>
          </a:p>
          <a:p>
            <a:r>
              <a:rPr lang="en-US" sz="2300" b="0" dirty="0"/>
              <a:t>                return beg;</a:t>
            </a:r>
            <a:endParaRPr lang="ru-RU" sz="2300" b="0" dirty="0"/>
          </a:p>
          <a:p>
            <a:r>
              <a:rPr lang="en-US" sz="2300" b="0" dirty="0"/>
              <a:t>            }</a:t>
            </a:r>
            <a:endParaRPr lang="ru-RU" sz="2300" b="0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499992" y="2852936"/>
            <a:ext cx="4536504" cy="388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Point </a:t>
            </a:r>
            <a:r>
              <a:rPr lang="en-US" sz="1600" dirty="0"/>
              <a:t>p</a:t>
            </a:r>
            <a:r>
              <a:rPr lang="ru-RU" sz="1600" dirty="0"/>
              <a:t> = </a:t>
            </a:r>
            <a:r>
              <a:rPr lang="en-US" sz="1600" dirty="0"/>
              <a:t>beg</a:t>
            </a:r>
            <a:r>
              <a:rPr lang="ru-RU" sz="1600" dirty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number-1 &amp;&amp; p != null;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endParaRPr lang="ru-RU" sz="1600" dirty="0"/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/>
              <a:t>p</a:t>
            </a:r>
            <a:r>
              <a:rPr lang="ru-RU" sz="1600" dirty="0"/>
              <a:t> = </a:t>
            </a:r>
            <a:r>
              <a:rPr lang="en-US" sz="1600" dirty="0"/>
              <a:t>p</a:t>
            </a:r>
            <a:r>
              <a:rPr lang="ru-RU" sz="1600" dirty="0"/>
              <a:t>.</a:t>
            </a:r>
            <a:r>
              <a:rPr lang="en-US" sz="1600" dirty="0"/>
              <a:t>next</a:t>
            </a:r>
            <a:r>
              <a:rPr lang="ru-RU" sz="1600" dirty="0"/>
              <a:t>;</a:t>
            </a:r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en-US" sz="1600" dirty="0"/>
              <a:t>if</a:t>
            </a:r>
            <a:r>
              <a:rPr lang="ru-RU" sz="1600" dirty="0"/>
              <a:t> (</a:t>
            </a:r>
            <a:r>
              <a:rPr lang="en-US" sz="1600" dirty="0"/>
              <a:t>p</a:t>
            </a:r>
            <a:r>
              <a:rPr lang="ru-RU" sz="1600" dirty="0"/>
              <a:t> == </a:t>
            </a:r>
            <a:r>
              <a:rPr lang="en-US" sz="1600" dirty="0"/>
              <a:t>null</a:t>
            </a:r>
            <a:r>
              <a:rPr lang="ru-RU" sz="1600" dirty="0" smtClean="0"/>
              <a:t>)</a:t>
            </a:r>
          </a:p>
          <a:p>
            <a:pPr marL="0" indent="0">
              <a:buNone/>
            </a:pPr>
            <a:r>
              <a:rPr lang="ru-RU" sz="1600" dirty="0" smtClean="0"/>
              <a:t>            </a:t>
            </a:r>
            <a:r>
              <a:rPr lang="en-US" sz="1600" dirty="0"/>
              <a:t>{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err="1"/>
              <a:t>Console.WriteLine</a:t>
            </a:r>
            <a:r>
              <a:rPr lang="en-US" sz="1600" dirty="0"/>
              <a:t>("Error! </a:t>
            </a:r>
            <a:r>
              <a:rPr lang="en-US" sz="1600" dirty="0" smtClean="0"/>
              <a:t>"); </a:t>
            </a:r>
            <a:r>
              <a:rPr lang="en-US" sz="1600" dirty="0"/>
              <a:t>return beg;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}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  </a:t>
            </a:r>
            <a:r>
              <a:rPr lang="en-US" sz="1600" dirty="0" err="1" smtClean="0"/>
              <a:t>NewPoint.next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p.next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p.next</a:t>
            </a:r>
            <a:r>
              <a:rPr lang="en-US" sz="1600" dirty="0"/>
              <a:t> = </a:t>
            </a:r>
            <a:r>
              <a:rPr lang="en-US" sz="1600" dirty="0" err="1"/>
              <a:t>NewPoint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return beg;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}</a:t>
            </a:r>
            <a:endParaRPr lang="ru-RU" sz="1600" dirty="0"/>
          </a:p>
        </p:txBody>
      </p:sp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79928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7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Двунаправленные </a:t>
            </a:r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1"/>
          </p:nvPr>
        </p:nvSpPr>
        <p:spPr>
          <a:xfrm>
            <a:off x="315888" y="3212976"/>
            <a:ext cx="4038600" cy="31292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 next, </a:t>
            </a:r>
            <a:r>
              <a:rPr lang="en-US" dirty="0" err="1"/>
              <a:t>pred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pred</a:t>
            </a:r>
            <a:r>
              <a:rPr lang="en-US" dirty="0"/>
              <a:t>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4716016" y="3070854"/>
            <a:ext cx="4038600" cy="33452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Point(</a:t>
            </a:r>
            <a:r>
              <a:rPr lang="en-US" dirty="0" err="1"/>
              <a:t>int</a:t>
            </a:r>
            <a:r>
              <a:rPr lang="en-US" dirty="0"/>
              <a:t> d)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pred</a:t>
            </a:r>
            <a:r>
              <a:rPr lang="en-US" dirty="0"/>
              <a:t>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data + " 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ru-RU" dirty="0"/>
              <a:t>}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096" y="1484784"/>
            <a:ext cx="7056784" cy="158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24128" y="609329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en-US" dirty="0" err="1"/>
              <a:t>Dynamic_structure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Бинарное дерево 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612900"/>
          </a:xfrm>
        </p:spPr>
        <p:txBody>
          <a:bodyPr/>
          <a:lstStyle/>
          <a:p>
            <a:pPr eaLnBrk="1" hangingPunct="1"/>
            <a:r>
              <a:rPr lang="ru-RU" altLang="ru-RU" sz="2400" b="1" smtClean="0"/>
              <a:t>Бинарное дерево</a:t>
            </a:r>
            <a:r>
              <a:rPr lang="ru-RU" altLang="ru-RU" sz="2400" smtClean="0"/>
              <a:t> ­ это динамическая структура данных, состоящая из узлов, каждый из которых содержит помимо данных не более двух ссылок на различные бинарные поддеревья.</a:t>
            </a:r>
          </a:p>
        </p:txBody>
      </p:sp>
      <p:grpSp>
        <p:nvGrpSpPr>
          <p:cNvPr id="19460" name="Группа 7"/>
          <p:cNvGrpSpPr>
            <a:grpSpLocks/>
          </p:cNvGrpSpPr>
          <p:nvPr/>
        </p:nvGrpSpPr>
        <p:grpSpPr bwMode="auto">
          <a:xfrm>
            <a:off x="2987675" y="3068638"/>
            <a:ext cx="2160588" cy="504825"/>
            <a:chOff x="827584" y="4509120"/>
            <a:chExt cx="2160240" cy="504056"/>
          </a:xfrm>
        </p:grpSpPr>
        <p:grpSp>
          <p:nvGrpSpPr>
            <p:cNvPr id="19494" name="Группа 3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827584" y="4509120"/>
                <a:ext cx="143963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6" name="Прямая соединительная линия 5"/>
              <p:cNvCxnSpPr>
                <a:endCxn id="5" idx="2"/>
              </p:cNvCxnSpPr>
              <p:nvPr/>
            </p:nvCxnSpPr>
            <p:spPr>
              <a:xfrm>
                <a:off x="154819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рямоугольник 6"/>
            <p:cNvSpPr/>
            <p:nvPr/>
          </p:nvSpPr>
          <p:spPr>
            <a:xfrm>
              <a:off x="2267215" y="4509120"/>
              <a:ext cx="72060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1" name="Группа 8"/>
          <p:cNvGrpSpPr>
            <a:grpSpLocks/>
          </p:cNvGrpSpPr>
          <p:nvPr/>
        </p:nvGrpSpPr>
        <p:grpSpPr bwMode="auto">
          <a:xfrm>
            <a:off x="684213" y="4076700"/>
            <a:ext cx="2159000" cy="504825"/>
            <a:chOff x="827584" y="4509120"/>
            <a:chExt cx="2160240" cy="504056"/>
          </a:xfrm>
        </p:grpSpPr>
        <p:grpSp>
          <p:nvGrpSpPr>
            <p:cNvPr id="19490" name="Группа 9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3" name="Прямая соединительная линия 12"/>
              <p:cNvCxnSpPr>
                <a:endCxn id="1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Прямоугольник 10"/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2" name="Группа 13"/>
          <p:cNvGrpSpPr>
            <a:grpSpLocks/>
          </p:cNvGrpSpPr>
          <p:nvPr/>
        </p:nvGrpSpPr>
        <p:grpSpPr bwMode="auto">
          <a:xfrm>
            <a:off x="5292725" y="4076700"/>
            <a:ext cx="2159000" cy="504825"/>
            <a:chOff x="827584" y="4509120"/>
            <a:chExt cx="2160240" cy="504056"/>
          </a:xfrm>
        </p:grpSpPr>
        <p:grpSp>
          <p:nvGrpSpPr>
            <p:cNvPr id="19486" name="Группа 14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" name="Прямая соединительная линия 17"/>
              <p:cNvCxnSpPr>
                <a:endCxn id="1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/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3" name="Группа 18"/>
          <p:cNvGrpSpPr>
            <a:grpSpLocks/>
          </p:cNvGrpSpPr>
          <p:nvPr/>
        </p:nvGrpSpPr>
        <p:grpSpPr bwMode="auto">
          <a:xfrm>
            <a:off x="6300788" y="5157788"/>
            <a:ext cx="2159000" cy="503237"/>
            <a:chOff x="827584" y="4509120"/>
            <a:chExt cx="2160240" cy="504056"/>
          </a:xfrm>
        </p:grpSpPr>
        <p:grpSp>
          <p:nvGrpSpPr>
            <p:cNvPr id="19482" name="Группа 19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3" name="Прямая соединительная линия 22"/>
              <p:cNvCxnSpPr>
                <a:endCxn id="2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рямоугольник 20"/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4" name="Группа 23"/>
          <p:cNvGrpSpPr>
            <a:grpSpLocks/>
          </p:cNvGrpSpPr>
          <p:nvPr/>
        </p:nvGrpSpPr>
        <p:grpSpPr bwMode="auto">
          <a:xfrm>
            <a:off x="3492500" y="5157788"/>
            <a:ext cx="2159000" cy="503237"/>
            <a:chOff x="827584" y="4509120"/>
            <a:chExt cx="2160240" cy="504056"/>
          </a:xfrm>
        </p:grpSpPr>
        <p:grpSp>
          <p:nvGrpSpPr>
            <p:cNvPr id="19478" name="Группа 24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8" name="Прямая соединительная линия 27"/>
              <p:cNvCxnSpPr>
                <a:endCxn id="2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Прямоугольник 25"/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2" name="Прямая со стрелкой 31"/>
          <p:cNvCxnSpPr/>
          <p:nvPr/>
        </p:nvCxnSpPr>
        <p:spPr>
          <a:xfrm flipH="1">
            <a:off x="2339975" y="3573463"/>
            <a:ext cx="936625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4716463" y="4581525"/>
            <a:ext cx="1008062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</p:cNvCxnSpPr>
          <p:nvPr/>
        </p:nvCxnSpPr>
        <p:spPr>
          <a:xfrm>
            <a:off x="4787900" y="3573463"/>
            <a:ext cx="1079500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948488" y="4581525"/>
            <a:ext cx="936625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41"/>
          <p:cNvSpPr txBox="1">
            <a:spLocks noChangeArrowheads="1"/>
          </p:cNvSpPr>
          <p:nvPr/>
        </p:nvSpPr>
        <p:spPr bwMode="auto">
          <a:xfrm>
            <a:off x="5435600" y="314166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корень</a:t>
            </a:r>
          </a:p>
        </p:txBody>
      </p:sp>
      <p:sp>
        <p:nvSpPr>
          <p:cNvPr id="19470" name="TextBox 42"/>
          <p:cNvSpPr txBox="1">
            <a:spLocks noChangeArrowheads="1"/>
          </p:cNvSpPr>
          <p:nvPr/>
        </p:nvSpPr>
        <p:spPr bwMode="auto">
          <a:xfrm>
            <a:off x="684213" y="479742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1" name="TextBox 43"/>
          <p:cNvSpPr txBox="1">
            <a:spLocks noChangeArrowheads="1"/>
          </p:cNvSpPr>
          <p:nvPr/>
        </p:nvSpPr>
        <p:spPr bwMode="auto">
          <a:xfrm>
            <a:off x="3492500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2" name="TextBox 44"/>
          <p:cNvSpPr txBox="1">
            <a:spLocks noChangeArrowheads="1"/>
          </p:cNvSpPr>
          <p:nvPr/>
        </p:nvSpPr>
        <p:spPr bwMode="auto">
          <a:xfrm>
            <a:off x="6300788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3" name="TextBox 45"/>
          <p:cNvSpPr txBox="1">
            <a:spLocks noChangeArrowheads="1"/>
          </p:cNvSpPr>
          <p:nvPr/>
        </p:nvSpPr>
        <p:spPr bwMode="auto">
          <a:xfrm>
            <a:off x="3708400" y="314166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sp>
        <p:nvSpPr>
          <p:cNvPr id="19474" name="TextBox 46"/>
          <p:cNvSpPr txBox="1">
            <a:spLocks noChangeArrowheads="1"/>
          </p:cNvSpPr>
          <p:nvPr/>
        </p:nvSpPr>
        <p:spPr bwMode="auto">
          <a:xfrm>
            <a:off x="1476375" y="41497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  <p:sp>
        <p:nvSpPr>
          <p:cNvPr id="19475" name="TextBox 47"/>
          <p:cNvSpPr txBox="1">
            <a:spLocks noChangeArrowheads="1"/>
          </p:cNvSpPr>
          <p:nvPr/>
        </p:nvSpPr>
        <p:spPr bwMode="auto">
          <a:xfrm>
            <a:off x="6011863" y="414972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19476" name="TextBox 48"/>
          <p:cNvSpPr txBox="1">
            <a:spLocks noChangeArrowheads="1"/>
          </p:cNvSpPr>
          <p:nvPr/>
        </p:nvSpPr>
        <p:spPr bwMode="auto">
          <a:xfrm>
            <a:off x="4211638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  <p:sp>
        <p:nvSpPr>
          <p:cNvPr id="19477" name="TextBox 49"/>
          <p:cNvSpPr txBox="1">
            <a:spLocks noChangeArrowheads="1"/>
          </p:cNvSpPr>
          <p:nvPr/>
        </p:nvSpPr>
        <p:spPr bwMode="auto">
          <a:xfrm>
            <a:off x="7019925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01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деревья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268761"/>
            <a:ext cx="4254624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 left, right;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public </a:t>
            </a:r>
            <a:r>
              <a:rPr lang="en-US" dirty="0"/>
              <a:t>Point(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d=0)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left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right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data + " 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43608" y="16288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53666" y="1664804"/>
            <a:ext cx="4532564" cy="3312368"/>
            <a:chOff x="547648" y="1916832"/>
            <a:chExt cx="4532564" cy="331236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43608" y="1916832"/>
              <a:ext cx="2088232" cy="360040"/>
              <a:chOff x="1043608" y="1916832"/>
              <a:chExt cx="2088232" cy="36004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043608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1731934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5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411760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683568" y="2780928"/>
              <a:ext cx="2088232" cy="360040"/>
              <a:chOff x="1043608" y="1916832"/>
              <a:chExt cx="2088232" cy="36004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1043608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1731934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3</a:t>
                </a:r>
                <a:endParaRPr lang="ru-RU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2411760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2991980" y="2780928"/>
              <a:ext cx="2088232" cy="360040"/>
              <a:chOff x="1043608" y="1916832"/>
              <a:chExt cx="2088232" cy="36004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1043608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1731934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7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47648" y="4149080"/>
              <a:ext cx="1998341" cy="360040"/>
              <a:chOff x="1133499" y="1916832"/>
              <a:chExt cx="1998341" cy="36004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1133499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1731934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1</a:t>
                </a:r>
                <a:endParaRPr lang="ru-RU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2411760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</p:grpSp>
        <p:grpSp>
          <p:nvGrpSpPr>
            <p:cNvPr id="22" name="Группа 21"/>
            <p:cNvGrpSpPr/>
            <p:nvPr/>
          </p:nvGrpSpPr>
          <p:grpSpPr>
            <a:xfrm>
              <a:off x="2493693" y="4869160"/>
              <a:ext cx="2088232" cy="360040"/>
              <a:chOff x="1043608" y="1916832"/>
              <a:chExt cx="2088232" cy="360040"/>
            </a:xfrm>
          </p:grpSpPr>
          <p:sp>
            <p:nvSpPr>
              <p:cNvPr id="23" name="Прямоугольник 22"/>
              <p:cNvSpPr/>
              <p:nvPr/>
            </p:nvSpPr>
            <p:spPr>
              <a:xfrm>
                <a:off x="1043608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1731934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9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2411760" y="1916832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ru-RU" dirty="0"/>
              </a:p>
            </p:txBody>
          </p:sp>
        </p:grpSp>
        <p:cxnSp>
          <p:nvCxnSpPr>
            <p:cNvPr id="27" name="Прямая со стрелкой 26"/>
            <p:cNvCxnSpPr/>
            <p:nvPr/>
          </p:nvCxnSpPr>
          <p:spPr>
            <a:xfrm flipH="1">
              <a:off x="1177837" y="2096852"/>
              <a:ext cx="225811" cy="6840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8" idx="2"/>
            </p:cNvCxnSpPr>
            <p:nvPr/>
          </p:nvCxnSpPr>
          <p:spPr>
            <a:xfrm>
              <a:off x="2771800" y="2276872"/>
              <a:ext cx="1130299" cy="50405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817797" y="3140968"/>
              <a:ext cx="338717" cy="1008112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flipH="1">
              <a:off x="3682302" y="3140968"/>
              <a:ext cx="834756" cy="1728192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73746" y="1268760"/>
            <a:ext cx="208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Корень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081429" y="5026732"/>
            <a:ext cx="208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Лист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3666" y="4257092"/>
            <a:ext cx="208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Лист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752398" y="1673797"/>
            <a:ext cx="208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Предок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5081" y="2888940"/>
            <a:ext cx="208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Потомок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4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деревья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Высота дерева определяется количеством уровней, на которых располагаются узлы.</a:t>
            </a:r>
          </a:p>
          <a:p>
            <a:r>
              <a:rPr lang="ru-RU" dirty="0"/>
              <a:t>Если дерево организовано таким образом, что для каждого узла все ключи его левого поддерева меньше ключа этого узла, а все ключи его правого поддерева  - больше называется </a:t>
            </a:r>
            <a:r>
              <a:rPr lang="ru-RU" b="1" i="1" dirty="0"/>
              <a:t>деревом поиска</a:t>
            </a:r>
            <a:r>
              <a:rPr lang="ru-RU" dirty="0"/>
              <a:t>. Одинаковые ключи не допускаются.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b="1" i="1" dirty="0"/>
              <a:t>идеально сбалансированном дереве</a:t>
            </a:r>
            <a:r>
              <a:rPr lang="ru-RU" dirty="0"/>
              <a:t> количество узлов в справа и слева отличается не более, чем на единицу</a:t>
            </a:r>
          </a:p>
        </p:txBody>
      </p:sp>
    </p:spTree>
    <p:extLst>
      <p:ext uri="{BB962C8B-B14F-4D97-AF65-F5344CB8AC3E}">
        <p14:creationId xmlns:p14="http://schemas.microsoft.com/office/powerpoint/2010/main" val="1084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mtClean="0"/>
              <a:t>Физическое представление данных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 b="1" smtClean="0"/>
              <a:t>Структура данных </a:t>
            </a:r>
            <a:r>
              <a:rPr lang="ru-RU" altLang="ru-RU" sz="2400" smtClean="0"/>
              <a:t>— это программная единица, позволяющая хранить и обрабатывать какие либо связанные данные.</a:t>
            </a:r>
          </a:p>
          <a:p>
            <a:r>
              <a:rPr lang="ru-RU" altLang="ru-RU" sz="2400" smtClean="0"/>
              <a:t> Используется для реализации каких либо абстрактных типов данных. </a:t>
            </a:r>
          </a:p>
          <a:p>
            <a:r>
              <a:rPr lang="ru-RU" altLang="ru-RU" sz="2400" smtClean="0"/>
              <a:t>Структурой данных определяет то, как данные будут размещены в памяти и соответственно время, необходимое для выполнения тех или иных операций над хранимыми данными.</a:t>
            </a:r>
          </a:p>
          <a:p>
            <a:endParaRPr lang="ru-RU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5377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Дерево можно определить как рекурсивную структуру, в которой </a:t>
            </a:r>
            <a:r>
              <a:rPr lang="ru-RU" dirty="0" smtClean="0"/>
              <a:t>каждый </a:t>
            </a:r>
            <a:r>
              <a:rPr lang="ru-RU" dirty="0"/>
              <a:t>элемент является:</a:t>
            </a:r>
          </a:p>
          <a:p>
            <a:pPr lvl="1"/>
            <a:r>
              <a:rPr lang="ru-RU" dirty="0"/>
              <a:t>либо пустой структурой;</a:t>
            </a:r>
          </a:p>
          <a:p>
            <a:pPr lvl="1"/>
            <a:r>
              <a:rPr lang="ru-RU" dirty="0"/>
              <a:t>либо элементом, с которым связано конечное число поддеревьев.</a:t>
            </a:r>
          </a:p>
          <a:p>
            <a:r>
              <a:rPr lang="ru-RU" dirty="0"/>
              <a:t>Действия с рекурсивными структурами удобнее всего описываются с помощью рекурсивных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2662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Дерево можно определить как рекурсивную структуру, в которой </a:t>
            </a:r>
            <a:r>
              <a:rPr lang="ru-RU" dirty="0" smtClean="0"/>
              <a:t>каждый </a:t>
            </a:r>
            <a:r>
              <a:rPr lang="ru-RU" dirty="0"/>
              <a:t>элемент является:</a:t>
            </a:r>
          </a:p>
          <a:p>
            <a:pPr lvl="1"/>
            <a:r>
              <a:rPr lang="ru-RU" dirty="0"/>
              <a:t>либо пустой структурой;</a:t>
            </a:r>
          </a:p>
          <a:p>
            <a:pPr lvl="1"/>
            <a:r>
              <a:rPr lang="ru-RU" dirty="0"/>
              <a:t>либо элементом, с которым связано конечное число поддеревьев.</a:t>
            </a:r>
          </a:p>
          <a:p>
            <a:r>
              <a:rPr lang="ru-RU" dirty="0"/>
              <a:t>Действия с рекурсивными структурами удобнее всего описываются с помощью рекурсивных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532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5536" y="3789040"/>
            <a:ext cx="8291264" cy="2337123"/>
          </a:xfrm>
        </p:spPr>
        <p:txBody>
          <a:bodyPr>
            <a:normAutofit fontScale="85000"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этом дереве можно определить три метода упорядочения:</a:t>
            </a:r>
          </a:p>
          <a:p>
            <a:pPr lvl="1"/>
            <a:r>
              <a:rPr lang="ru-RU" b="1" u="sng" dirty="0"/>
              <a:t>Слева направо</a:t>
            </a:r>
            <a:r>
              <a:rPr lang="ru-RU" dirty="0"/>
              <a:t>: Левое поддерево – Корень – Правое поддерево; </a:t>
            </a:r>
          </a:p>
          <a:p>
            <a:pPr lvl="1"/>
            <a:r>
              <a:rPr lang="ru-RU" b="1" u="sng" dirty="0"/>
              <a:t>Сверху вниз: </a:t>
            </a:r>
            <a:r>
              <a:rPr lang="ru-RU" dirty="0"/>
              <a:t>Корень – Левое поддерево – Правое поддерево;</a:t>
            </a:r>
          </a:p>
          <a:p>
            <a:pPr lvl="1"/>
            <a:r>
              <a:rPr lang="ru-RU" b="1" u="sng" dirty="0"/>
              <a:t>Снизу вверх: </a:t>
            </a:r>
            <a:r>
              <a:rPr lang="ru-RU" dirty="0"/>
              <a:t>Левое поддерево – Правое поддерево – Корень.</a:t>
            </a:r>
          </a:p>
          <a:p>
            <a:pPr lvl="1"/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63722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слева направо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289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void </a:t>
            </a: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Point 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!=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 smtClean="0"/>
              <a:t>);</a:t>
            </a:r>
            <a:endParaRPr lang="en-US" dirty="0" smtClean="0"/>
          </a:p>
          <a:p>
            <a:pPr marL="400050" lvl="1" indent="0">
              <a:buNone/>
            </a:pPr>
            <a:r>
              <a:rPr lang="ru-RU" dirty="0" smtClean="0"/>
              <a:t>&lt;</a:t>
            </a:r>
            <a:r>
              <a:rPr lang="ru-RU" dirty="0"/>
              <a:t>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сверху вниз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30963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Run</a:t>
            </a:r>
            <a:r>
              <a:rPr lang="ru-RU" dirty="0" smtClean="0"/>
              <a:t>(</a:t>
            </a:r>
            <a:r>
              <a:rPr lang="en-US" dirty="0" smtClean="0"/>
              <a:t>Point p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</a:t>
            </a:r>
            <a:r>
              <a:rPr lang="ru-RU" dirty="0" smtClean="0"/>
              <a:t>(</a:t>
            </a:r>
            <a:r>
              <a:rPr lang="en-US" dirty="0" smtClean="0"/>
              <a:t>p</a:t>
            </a:r>
            <a:r>
              <a:rPr lang="ru-RU" dirty="0" smtClean="0"/>
              <a:t>!=</a:t>
            </a:r>
            <a:r>
              <a:rPr lang="en-US" dirty="0" smtClean="0"/>
              <a:t>null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Run</a:t>
            </a:r>
            <a:r>
              <a:rPr lang="ru-RU" dirty="0" smtClean="0"/>
              <a:t>(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  <a:r>
              <a:rPr lang="en-US" dirty="0" smtClean="0"/>
              <a:t>left</a:t>
            </a:r>
            <a:r>
              <a:rPr lang="ru-RU" dirty="0" smtClean="0"/>
              <a:t>);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Run</a:t>
            </a:r>
            <a:r>
              <a:rPr lang="ru-RU" dirty="0" smtClean="0"/>
              <a:t>(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  <a:r>
              <a:rPr lang="en-US" dirty="0" smtClean="0"/>
              <a:t>right</a:t>
            </a:r>
            <a:r>
              <a:rPr lang="ru-RU" dirty="0"/>
              <a:t>); &lt;обработка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 smtClean="0"/>
              <a:t>data</a:t>
            </a:r>
            <a:r>
              <a:rPr lang="ru-RU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снизу вверх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30963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Point 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!=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 smtClean="0"/>
              <a:t>);</a:t>
            </a:r>
            <a:endParaRPr lang="en-US" dirty="0" smtClean="0"/>
          </a:p>
          <a:p>
            <a:pPr marL="400050" lvl="1" indent="0">
              <a:buNone/>
            </a:pPr>
            <a:r>
              <a:rPr lang="ru-RU" dirty="0" smtClean="0"/>
              <a:t>&lt;</a:t>
            </a:r>
            <a:r>
              <a:rPr lang="ru-RU" dirty="0"/>
              <a:t>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</a:t>
            </a:r>
            <a:r>
              <a:rPr lang="ru-RU" dirty="0" smtClean="0"/>
              <a:t>идеально сбалансированного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//вспомогательная функция для ввода информации 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GetInfo</a:t>
            </a:r>
            <a:r>
              <a:rPr lang="ru-RU" dirty="0"/>
              <a:t>()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info = </a:t>
            </a:r>
            <a:r>
              <a:rPr lang="en-US" dirty="0" err="1"/>
              <a:t>rnd.Next</a:t>
            </a:r>
            <a:r>
              <a:rPr lang="en-US" dirty="0"/>
              <a:t>(0, 100);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("The element {0} is adding...", info);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info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464496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static Point 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size, Point p)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 r;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nl</a:t>
            </a:r>
            <a:r>
              <a:rPr lang="en-US" dirty="0"/>
              <a:t>, </a:t>
            </a:r>
            <a:r>
              <a:rPr lang="en-US" dirty="0" err="1"/>
              <a:t>nr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if(size==0){p=</a:t>
            </a:r>
            <a:r>
              <a:rPr lang="en-US" dirty="0" err="1"/>
              <a:t>null;return</a:t>
            </a:r>
            <a:r>
              <a:rPr lang="en-US" dirty="0"/>
              <a:t> p;}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nl</a:t>
            </a:r>
            <a:r>
              <a:rPr lang="en-US" dirty="0"/>
              <a:t>=size/2</a:t>
            </a:r>
            <a:r>
              <a:rPr lang="en-US" dirty="0" smtClean="0"/>
              <a:t>; </a:t>
            </a:r>
            <a:r>
              <a:rPr lang="en-US" dirty="0" err="1"/>
              <a:t>nr</a:t>
            </a:r>
            <a:r>
              <a:rPr lang="en-US" dirty="0"/>
              <a:t>=size-nl-1;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GetInfo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 = new Point(d);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r.left</a:t>
            </a:r>
            <a:r>
              <a:rPr lang="en-US" dirty="0"/>
              <a:t>=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nl,r.left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</a:t>
            </a:r>
            <a:r>
              <a:rPr lang="en-US" dirty="0" smtClean="0"/>
              <a:t> </a:t>
            </a:r>
            <a:r>
              <a:rPr lang="en-US" dirty="0" err="1"/>
              <a:t>r.right</a:t>
            </a:r>
            <a:r>
              <a:rPr lang="en-US" dirty="0"/>
              <a:t>=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nr,r.right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        return r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5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ечать </a:t>
            </a:r>
            <a:r>
              <a:rPr lang="ru-RU" dirty="0"/>
              <a:t>дерева по </a:t>
            </a:r>
            <a:r>
              <a:rPr lang="ru-RU" dirty="0" smtClean="0"/>
              <a:t>уровням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static  </a:t>
            </a:r>
            <a:r>
              <a:rPr lang="en-US" dirty="0"/>
              <a:t>void </a:t>
            </a:r>
            <a:r>
              <a:rPr lang="en-US" dirty="0" err="1"/>
              <a:t>ShowTree</a:t>
            </a:r>
            <a:r>
              <a:rPr lang="en-US" dirty="0"/>
              <a:t>(Point p, </a:t>
            </a:r>
            <a:r>
              <a:rPr lang="en-US" dirty="0" err="1"/>
              <a:t>int</a:t>
            </a:r>
            <a:r>
              <a:rPr lang="en-US" dirty="0"/>
              <a:t> 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if(p!=null)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ShowTree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,</a:t>
            </a:r>
            <a:r>
              <a:rPr lang="en-US" dirty="0"/>
              <a:t>l</a:t>
            </a:r>
            <a:r>
              <a:rPr lang="ru-RU" dirty="0"/>
              <a:t>+3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l;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Console.Write</a:t>
            </a:r>
            <a:r>
              <a:rPr lang="en-US" dirty="0"/>
              <a:t>(" 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p.data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ShowTree</a:t>
            </a:r>
            <a:r>
              <a:rPr lang="en-US" dirty="0"/>
              <a:t>(p.right,l+3</a:t>
            </a:r>
            <a:r>
              <a:rPr lang="en-US" dirty="0" smtClean="0"/>
              <a:t>);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ru-RU" dirty="0"/>
              <a:t>5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 </a:t>
            </a:r>
            <a:r>
              <a:rPr lang="en-US" dirty="0" err="1"/>
              <a:t>idTree</a:t>
            </a:r>
            <a:r>
              <a:rPr lang="en-US" dirty="0"/>
              <a:t>=null;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idTree</a:t>
            </a:r>
            <a:r>
              <a:rPr lang="en-US" dirty="0"/>
              <a:t>= </a:t>
            </a:r>
            <a:r>
              <a:rPr lang="en-US" dirty="0" err="1"/>
              <a:t>IdealTree</a:t>
            </a:r>
            <a:r>
              <a:rPr lang="en-US" dirty="0"/>
              <a:t>(size, </a:t>
            </a:r>
            <a:r>
              <a:rPr lang="en-US" dirty="0" err="1"/>
              <a:t>idTree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ShowTree</a:t>
            </a:r>
            <a:r>
              <a:rPr lang="en-US" dirty="0"/>
              <a:t>(</a:t>
            </a:r>
            <a:r>
              <a:rPr lang="en-US" dirty="0" err="1"/>
              <a:t>idTree</a:t>
            </a:r>
            <a:r>
              <a:rPr lang="en-US" dirty="0"/>
              <a:t>, </a:t>
            </a:r>
            <a:r>
              <a:rPr lang="ru-RU" dirty="0" smtClean="0"/>
              <a:t>3</a:t>
            </a:r>
            <a:r>
              <a:rPr lang="en-US" dirty="0" smtClean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3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поиска</a:t>
            </a:r>
            <a:endParaRPr lang="ru-R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01036" cy="39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2008" y="5445224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формировании дерева поиска нужно учитывать упорядоченность элементов в таком дереве, т. е. добавление элемента с ключом больше текущего осуществляется в правое поддерево, а меньше текущего – в левое. Ключи не дублируется,</a:t>
            </a:r>
          </a:p>
        </p:txBody>
      </p:sp>
    </p:spTree>
    <p:extLst>
      <p:ext uri="{BB962C8B-B14F-4D97-AF65-F5344CB8AC3E}">
        <p14:creationId xmlns:p14="http://schemas.microsoft.com/office/powerpoint/2010/main" val="285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дерева поиска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</a:t>
            </a:r>
            <a:r>
              <a:rPr lang="ru-RU" dirty="0"/>
              <a:t>  </a:t>
            </a:r>
            <a:r>
              <a:rPr lang="en-US" dirty="0"/>
              <a:t>Point </a:t>
            </a:r>
            <a:r>
              <a:rPr lang="en-US" dirty="0" err="1"/>
              <a:t>MakePoint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ru-RU" dirty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</a:t>
            </a: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</a:t>
            </a:r>
            <a:r>
              <a:rPr lang="en-US" dirty="0" smtClean="0"/>
              <a:t>Point p=new Point(d);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return 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Point Add(Point root, </a:t>
            </a:r>
            <a:r>
              <a:rPr lang="en-US" dirty="0" err="1"/>
              <a:t>int</a:t>
            </a:r>
            <a:r>
              <a:rPr lang="en-US" dirty="0"/>
              <a:t> d)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Point p = </a:t>
            </a:r>
            <a:r>
              <a:rPr lang="en-US" dirty="0" smtClean="0"/>
              <a:t>root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Point r = null;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</a:t>
            </a:r>
            <a:r>
              <a:rPr lang="en-US" dirty="0" smtClean="0"/>
              <a:t>bool </a:t>
            </a:r>
            <a:r>
              <a:rPr lang="en-US" dirty="0"/>
              <a:t>ok = false;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while (p!=null &amp;&amp; !ok)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r = p;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d</a:t>
            </a:r>
            <a:r>
              <a:rPr lang="ru-RU" dirty="0"/>
              <a:t> ==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) </a:t>
            </a:r>
            <a:r>
              <a:rPr lang="en-US" dirty="0"/>
              <a:t>ok</a:t>
            </a:r>
            <a:r>
              <a:rPr lang="ru-RU" dirty="0"/>
              <a:t> = </a:t>
            </a:r>
            <a:r>
              <a:rPr lang="en-US" dirty="0"/>
              <a:t>true</a:t>
            </a:r>
            <a:r>
              <a:rPr lang="ru-RU" dirty="0" smtClean="0"/>
              <a:t>; </a:t>
            </a:r>
            <a:r>
              <a:rPr lang="en-US" dirty="0" smtClean="0"/>
              <a:t>else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d</a:t>
            </a:r>
            <a:r>
              <a:rPr lang="ru-RU" dirty="0"/>
              <a:t> &lt;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) </a:t>
            </a:r>
            <a:r>
              <a:rPr lang="en-US" dirty="0"/>
              <a:t>p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p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smtClean="0"/>
              <a:t>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ok</a:t>
            </a:r>
            <a:r>
              <a:rPr lang="ru-RU" dirty="0"/>
              <a:t>) </a:t>
            </a:r>
            <a:r>
              <a:rPr lang="en-US" dirty="0"/>
              <a:t>return p</a:t>
            </a:r>
            <a:r>
              <a:rPr lang="ru-RU" dirty="0" smtClean="0"/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 smtClean="0"/>
              <a:t>Point </a:t>
            </a:r>
            <a:r>
              <a:rPr lang="en-US" dirty="0" err="1"/>
              <a:t>NewPoint</a:t>
            </a:r>
            <a:r>
              <a:rPr lang="en-US" dirty="0"/>
              <a:t> = </a:t>
            </a:r>
            <a:r>
              <a:rPr lang="en-US" dirty="0" err="1"/>
              <a:t>MakePoint</a:t>
            </a:r>
            <a:r>
              <a:rPr lang="en-US" dirty="0"/>
              <a:t>(d</a:t>
            </a:r>
            <a:r>
              <a:rPr lang="en-US" dirty="0" smtClean="0"/>
              <a:t>);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</a:t>
            </a:r>
            <a:r>
              <a:rPr lang="en-US" dirty="0" smtClean="0"/>
              <a:t>if </a:t>
            </a:r>
            <a:r>
              <a:rPr lang="en-US" dirty="0"/>
              <a:t>(d &lt; </a:t>
            </a:r>
            <a:r>
              <a:rPr lang="en-US" dirty="0" err="1"/>
              <a:t>r.data</a:t>
            </a:r>
            <a:r>
              <a:rPr lang="en-US" dirty="0"/>
              <a:t>) </a:t>
            </a:r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</a:t>
            </a:r>
            <a:r>
              <a:rPr lang="en-US" dirty="0" smtClean="0"/>
              <a:t>else </a:t>
            </a:r>
            <a:r>
              <a:rPr lang="en-US" dirty="0" err="1"/>
              <a:t>r.right</a:t>
            </a:r>
            <a:r>
              <a:rPr lang="en-US" dirty="0"/>
              <a:t> =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return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4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Основные структуры данных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 smtClean="0"/>
              <a:t>массив;</a:t>
            </a:r>
          </a:p>
          <a:p>
            <a:r>
              <a:rPr lang="ru-RU" altLang="ru-RU" dirty="0" smtClean="0"/>
              <a:t>связный список;</a:t>
            </a:r>
          </a:p>
          <a:p>
            <a:r>
              <a:rPr lang="ru-RU" altLang="ru-RU" dirty="0" smtClean="0"/>
              <a:t>двоичное</a:t>
            </a:r>
            <a:r>
              <a:rPr lang="en-US" altLang="ru-RU" dirty="0" smtClean="0"/>
              <a:t> (</a:t>
            </a:r>
            <a:r>
              <a:rPr lang="ru-RU" altLang="ru-RU" dirty="0" smtClean="0"/>
              <a:t>бинарное) </a:t>
            </a:r>
            <a:r>
              <a:rPr lang="ru-RU" altLang="ru-RU" dirty="0" smtClean="0"/>
              <a:t>дерево;</a:t>
            </a:r>
          </a:p>
          <a:p>
            <a:r>
              <a:rPr lang="ru-RU" altLang="ru-RU" dirty="0" err="1" smtClean="0"/>
              <a:t>хеш</a:t>
            </a:r>
            <a:r>
              <a:rPr lang="ru-RU" altLang="ru-RU" dirty="0" smtClean="0"/>
              <a:t>-структуры;</a:t>
            </a:r>
          </a:p>
          <a:p>
            <a:r>
              <a:rPr lang="ru-RU" altLang="ru-RU" dirty="0" smtClean="0"/>
              <a:t>комбинированные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22474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количество четных элементов в дереве.</a:t>
            </a:r>
            <a:endParaRPr lang="en-US" dirty="0" smtClean="0"/>
          </a:p>
          <a:p>
            <a:r>
              <a:rPr lang="ru-RU" dirty="0" smtClean="0"/>
              <a:t>Найти количество листьев в дереве.</a:t>
            </a:r>
          </a:p>
          <a:p>
            <a:r>
              <a:rPr lang="ru-RU" dirty="0" smtClean="0"/>
              <a:t>Найти высоту дерева.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12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Хеш-таблица</a:t>
            </a:r>
            <a:r>
              <a:rPr lang="ru-RU" dirty="0"/>
              <a:t> — это структура данных, реализующая интерфейс ассоциативного массива</a:t>
            </a:r>
            <a:r>
              <a:rPr lang="ru-RU" dirty="0" smtClean="0"/>
              <a:t>, </a:t>
            </a:r>
            <a:r>
              <a:rPr lang="ru-RU" dirty="0"/>
              <a:t>она позволяет хранить пары (ключ, значение) и выполнять три операции: </a:t>
            </a:r>
            <a:endParaRPr lang="ru-RU" dirty="0" smtClean="0"/>
          </a:p>
          <a:p>
            <a:pPr lvl="1"/>
            <a:r>
              <a:rPr lang="ru-RU" dirty="0" smtClean="0"/>
              <a:t>операцию </a:t>
            </a:r>
            <a:r>
              <a:rPr lang="ru-RU" dirty="0"/>
              <a:t>добавления новой пары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операцию </a:t>
            </a:r>
            <a:r>
              <a:rPr lang="ru-RU" dirty="0" smtClean="0"/>
              <a:t>поиска, </a:t>
            </a:r>
          </a:p>
          <a:p>
            <a:pPr lvl="1"/>
            <a:r>
              <a:rPr lang="ru-RU" dirty="0" smtClean="0"/>
              <a:t>операцию </a:t>
            </a:r>
            <a:r>
              <a:rPr lang="ru-RU" dirty="0"/>
              <a:t>удаления пары по </a:t>
            </a:r>
            <a:r>
              <a:rPr lang="ru-RU" dirty="0" smtClean="0"/>
              <a:t>ключу.</a:t>
            </a:r>
          </a:p>
          <a:p>
            <a:r>
              <a:rPr lang="ru-RU" dirty="0" smtClean="0"/>
              <a:t>Существуют </a:t>
            </a:r>
            <a:r>
              <a:rPr lang="ru-RU" dirty="0"/>
              <a:t>два основных варианта хеш-таблиц: </a:t>
            </a:r>
            <a:endParaRPr lang="ru-RU" dirty="0" smtClean="0"/>
          </a:p>
          <a:p>
            <a:pPr lvl="1"/>
            <a:r>
              <a:rPr lang="ru-RU" dirty="0" smtClean="0"/>
              <a:t>с цепочками,</a:t>
            </a:r>
          </a:p>
          <a:p>
            <a:pPr lvl="1"/>
            <a:r>
              <a:rPr lang="ru-RU" dirty="0" smtClean="0"/>
              <a:t>открытой </a:t>
            </a:r>
            <a:r>
              <a:rPr lang="ru-RU" dirty="0"/>
              <a:t>адресацией.</a:t>
            </a:r>
          </a:p>
        </p:txBody>
      </p:sp>
    </p:spTree>
    <p:extLst>
      <p:ext uri="{BB962C8B-B14F-4D97-AF65-F5344CB8AC3E}">
        <p14:creationId xmlns:p14="http://schemas.microsoft.com/office/powerpoint/2010/main" val="240394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Хеш-таблица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Выполнение операции в хеш-таблице начинается с вычисления хеш-функции от ключа. </a:t>
            </a:r>
            <a:endParaRPr lang="ru-RU" dirty="0" smtClean="0"/>
          </a:p>
          <a:p>
            <a:r>
              <a:rPr lang="ru-RU" dirty="0" smtClean="0"/>
              <a:t>Получающееся </a:t>
            </a:r>
            <a:r>
              <a:rPr lang="ru-RU" dirty="0" err="1"/>
              <a:t>хеш</a:t>
            </a:r>
            <a:r>
              <a:rPr lang="ru-RU" dirty="0"/>
              <a:t>-значение i = </a:t>
            </a:r>
            <a:r>
              <a:rPr lang="ru-RU" dirty="0" err="1" smtClean="0"/>
              <a:t>hash</a:t>
            </a:r>
            <a:r>
              <a:rPr lang="ru-RU" dirty="0" smtClean="0"/>
              <a:t>(</a:t>
            </a:r>
            <a:r>
              <a:rPr lang="en-US" dirty="0" smtClean="0"/>
              <a:t>key)</a:t>
            </a:r>
            <a:r>
              <a:rPr lang="ru-RU" dirty="0" smtClean="0"/>
              <a:t> играет </a:t>
            </a:r>
            <a:r>
              <a:rPr lang="ru-RU" dirty="0"/>
              <a:t>роль индекса в массиве </a:t>
            </a:r>
            <a:r>
              <a:rPr lang="ru-RU" dirty="0" smtClean="0"/>
              <a:t>H.</a:t>
            </a:r>
            <a:endParaRPr lang="en-US" dirty="0" smtClean="0"/>
          </a:p>
          <a:p>
            <a:r>
              <a:rPr lang="ru-RU" dirty="0" smtClean="0"/>
              <a:t>Ситуация</a:t>
            </a:r>
            <a:r>
              <a:rPr lang="ru-RU" dirty="0"/>
              <a:t>, когда для различных ключей получается одно и то же </a:t>
            </a:r>
            <a:r>
              <a:rPr lang="ru-RU" dirty="0" err="1"/>
              <a:t>хеш</a:t>
            </a:r>
            <a:r>
              <a:rPr lang="ru-RU" dirty="0"/>
              <a:t>-значение, называется </a:t>
            </a:r>
            <a:r>
              <a:rPr lang="ru-RU" dirty="0" smtClean="0"/>
              <a:t>коллизией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64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Хеш-таблица с цепочками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ru-RU" altLang="ru-RU" sz="2400" smtClean="0"/>
              <a:t>Хеш-таблица – это структура данных представляющая собой комбинацию массива и списков. </a:t>
            </a:r>
          </a:p>
          <a:p>
            <a:endParaRPr lang="ru-RU" altLang="ru-RU" sz="240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900113" y="2852738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0113" y="3357563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00113" y="3860800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0113" y="4365625"/>
            <a:ext cx="503237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00113" y="4868863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00113" y="5373688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1050" y="2852738"/>
            <a:ext cx="504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875" y="2852738"/>
            <a:ext cx="50323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9468" name="Группа 14"/>
          <p:cNvGrpSpPr>
            <a:grpSpLocks/>
          </p:cNvGrpSpPr>
          <p:nvPr/>
        </p:nvGrpSpPr>
        <p:grpSpPr bwMode="auto">
          <a:xfrm>
            <a:off x="2051050" y="3860800"/>
            <a:ext cx="1008063" cy="504825"/>
            <a:chOff x="3707904" y="2852936"/>
            <a:chExt cx="1008112" cy="50405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9" name="Группа 17"/>
          <p:cNvGrpSpPr>
            <a:grpSpLocks/>
          </p:cNvGrpSpPr>
          <p:nvPr/>
        </p:nvGrpSpPr>
        <p:grpSpPr bwMode="auto">
          <a:xfrm>
            <a:off x="3708400" y="3860800"/>
            <a:ext cx="1008063" cy="504825"/>
            <a:chOff x="3707904" y="2852936"/>
            <a:chExt cx="1008112" cy="50405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0" name="Группа 20"/>
          <p:cNvGrpSpPr>
            <a:grpSpLocks/>
          </p:cNvGrpSpPr>
          <p:nvPr/>
        </p:nvGrpSpPr>
        <p:grpSpPr bwMode="auto">
          <a:xfrm>
            <a:off x="5292725" y="3860800"/>
            <a:ext cx="1008063" cy="504825"/>
            <a:chOff x="3707904" y="2852936"/>
            <a:chExt cx="1008112" cy="504056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1" name="Группа 27"/>
          <p:cNvGrpSpPr>
            <a:grpSpLocks/>
          </p:cNvGrpSpPr>
          <p:nvPr/>
        </p:nvGrpSpPr>
        <p:grpSpPr bwMode="auto">
          <a:xfrm>
            <a:off x="2051050" y="4724400"/>
            <a:ext cx="1008063" cy="504825"/>
            <a:chOff x="3707904" y="2852936"/>
            <a:chExt cx="1008112" cy="50405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2" name="Группа 30"/>
          <p:cNvGrpSpPr>
            <a:grpSpLocks/>
          </p:cNvGrpSpPr>
          <p:nvPr/>
        </p:nvGrpSpPr>
        <p:grpSpPr bwMode="auto">
          <a:xfrm>
            <a:off x="2051050" y="5445125"/>
            <a:ext cx="1008063" cy="504825"/>
            <a:chOff x="3707904" y="2852936"/>
            <a:chExt cx="1008112" cy="50405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3" name="Группа 33"/>
          <p:cNvGrpSpPr>
            <a:grpSpLocks/>
          </p:cNvGrpSpPr>
          <p:nvPr/>
        </p:nvGrpSpPr>
        <p:grpSpPr bwMode="auto">
          <a:xfrm>
            <a:off x="3708400" y="5445125"/>
            <a:ext cx="1008063" cy="504825"/>
            <a:chOff x="3707904" y="2852936"/>
            <a:chExt cx="1008112" cy="504056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05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8" name="Прямая со стрелкой 37"/>
          <p:cNvCxnSpPr>
            <a:stCxn id="4" idx="3"/>
            <a:endCxn id="10" idx="1"/>
          </p:cNvCxnSpPr>
          <p:nvPr/>
        </p:nvCxnSpPr>
        <p:spPr>
          <a:xfrm>
            <a:off x="1403350" y="310515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403350" y="407670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403350" y="5084763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403350" y="5661025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3059113" y="5732463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059113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643438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 class </a:t>
            </a:r>
            <a:r>
              <a:rPr lang="en-US" sz="1800" b="1" dirty="0" err="1"/>
              <a:t>LPoint</a:t>
            </a:r>
            <a:endParaRPr lang="en-US" sz="1800" b="1" dirty="0"/>
          </a:p>
          <a:p>
            <a:pPr marL="0" indent="0">
              <a:buFontTx/>
              <a:buNone/>
              <a:defRPr/>
            </a:pPr>
            <a:r>
              <a:rPr lang="ru-RU" sz="1800" dirty="0"/>
              <a:t>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int</a:t>
            </a:r>
            <a:r>
              <a:rPr lang="en-US" sz="1800" dirty="0"/>
              <a:t> key;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string value;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LPoint</a:t>
            </a:r>
            <a:r>
              <a:rPr lang="en-US" sz="1800" dirty="0"/>
              <a:t> next;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static Random </a:t>
            </a:r>
            <a:r>
              <a:rPr lang="en-US" sz="1800" dirty="0" err="1"/>
              <a:t>rnd</a:t>
            </a:r>
            <a:r>
              <a:rPr lang="en-US" sz="1800" dirty="0"/>
              <a:t> = new Random();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</a:t>
            </a:r>
            <a:r>
              <a:rPr lang="en-US" sz="1800" dirty="0" smtClean="0"/>
              <a:t>public </a:t>
            </a:r>
            <a:r>
              <a:rPr lang="en-US" sz="1800" dirty="0" err="1"/>
              <a:t>LPoint</a:t>
            </a:r>
            <a:r>
              <a:rPr lang="en-US" sz="1800" dirty="0"/>
              <a:t>(string s)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</a:t>
            </a:r>
            <a:r>
              <a:rPr lang="ru-RU" sz="1800" dirty="0" smtClean="0"/>
              <a:t>{</a:t>
            </a:r>
            <a:endParaRPr lang="ru-RU" sz="1800" dirty="0"/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value = s;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key = </a:t>
            </a:r>
            <a:r>
              <a:rPr lang="en-US" sz="1800" dirty="0" err="1"/>
              <a:t>GetHashCode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next = null;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public override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return key + ":" + </a:t>
            </a:r>
            <a:r>
              <a:rPr lang="en-US" sz="1800" dirty="0" err="1"/>
              <a:t>value.ToString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2531" name="Объект 5"/>
          <p:cNvSpPr>
            <a:spLocks noGrp="1"/>
          </p:cNvSpPr>
          <p:nvPr>
            <p:ph sz="half" idx="2"/>
          </p:nvPr>
        </p:nvSpPr>
        <p:spPr>
          <a:xfrm>
            <a:off x="4648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 smtClean="0"/>
              <a:t>public override int GetHashCode()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int code = 0;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foreach (char c in value)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code += (int)c;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code;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590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4"/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4038600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 class </a:t>
            </a:r>
            <a:r>
              <a:rPr lang="en-US" altLang="ru-RU" sz="1800" b="1" smtClean="0"/>
              <a:t>HTable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public LPoint[] table;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public int Size;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public HTable(int size=10)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Size = size;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table = new LPoint[Size];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public bool </a:t>
            </a:r>
            <a:r>
              <a:rPr lang="en-US" altLang="ru-RU" sz="1800" b="1" smtClean="0"/>
              <a:t>Add</a:t>
            </a:r>
            <a:r>
              <a:rPr lang="en-US" altLang="ru-RU" sz="1800" smtClean="0"/>
              <a:t> (string s)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LPoint point = new LPoint(s);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if (s == null) return false;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int index = Math.Abs(point.GetHashCode()) % Size;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if (table[index] == null) table[index] = point;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</a:t>
            </a:r>
            <a:endParaRPr lang="ru-RU" altLang="ru-RU" smtClean="0"/>
          </a:p>
        </p:txBody>
      </p:sp>
      <p:sp>
        <p:nvSpPr>
          <p:cNvPr id="23555" name="Объект 5"/>
          <p:cNvSpPr>
            <a:spLocks noGrp="1"/>
          </p:cNvSpPr>
          <p:nvPr>
            <p:ph sz="half" idx="2"/>
          </p:nvPr>
        </p:nvSpPr>
        <p:spPr>
          <a:xfrm>
            <a:off x="4284663" y="333375"/>
            <a:ext cx="4679950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else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return false</a:t>
            </a:r>
            <a:r>
              <a:rPr lang="en-US" altLang="ru-RU" sz="1800" smtClean="0"/>
              <a:t>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        return false;</a:t>
            </a:r>
            <a:endParaRPr lang="en-US" altLang="ru-RU" sz="1800" smtClean="0"/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743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4"/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4038600" cy="5792788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 public void </a:t>
            </a:r>
            <a:r>
              <a:rPr lang="en-US" altLang="ru-RU" sz="1800" b="1" smtClean="0"/>
              <a:t>Print()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if (table == null) { Console.WriteLine("</a:t>
            </a:r>
            <a:r>
              <a:rPr lang="ru-RU" altLang="ru-RU" sz="1800" smtClean="0"/>
              <a:t>Таблица пустая!"); </a:t>
            </a:r>
            <a:r>
              <a:rPr lang="en-US" altLang="ru-RU" sz="1800" smtClean="0"/>
              <a:t>return; }</a:t>
            </a:r>
          </a:p>
          <a:p>
            <a:pPr marL="0" indent="0">
              <a:buFontTx/>
              <a:buNone/>
            </a:pPr>
            <a:r>
              <a:rPr lang="nn-NO" altLang="ru-RU" sz="1800" smtClean="0"/>
              <a:t>            for (int i = 0; i &lt; Size; i++)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(table[i] == null) Console.WriteLine(i + " : ");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else</a:t>
            </a:r>
            <a:r>
              <a:rPr lang="ru-RU" altLang="ru-RU" sz="1800" smtClean="0"/>
              <a:t>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Console.Write(i + " : ");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LPoint p = table[i];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while (p != null)</a:t>
            </a:r>
            <a:r>
              <a:rPr lang="ru-RU" altLang="ru-RU" sz="1800" smtClean="0"/>
              <a:t> {</a:t>
            </a:r>
            <a:r>
              <a:rPr lang="en-US" altLang="ru-RU" sz="1800" smtClean="0"/>
              <a:t>                   Console.Write(p.ToString() + "\t");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    p = p.next;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Console.WriteLine();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}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  <a:p>
            <a:pPr marL="0" indent="0">
              <a:buFontTx/>
              <a:buNone/>
            </a:pPr>
            <a:endParaRPr lang="en-US" altLang="ru-RU" sz="1800" smtClean="0"/>
          </a:p>
          <a:p>
            <a:pPr marL="0" indent="0">
              <a:buFontTx/>
              <a:buNone/>
            </a:pPr>
            <a:r>
              <a:rPr lang="en-US" altLang="ru-RU" sz="1800" smtClean="0"/>
              <a:t>            </a:t>
            </a:r>
            <a:endParaRPr lang="ru-RU" altLang="ru-RU" smtClean="0"/>
          </a:p>
        </p:txBody>
      </p:sp>
      <p:sp>
        <p:nvSpPr>
          <p:cNvPr id="24579" name="Объект 5"/>
          <p:cNvSpPr>
            <a:spLocks noGrp="1"/>
          </p:cNvSpPr>
          <p:nvPr>
            <p:ph sz="half" idx="2"/>
          </p:nvPr>
        </p:nvSpPr>
        <p:spPr>
          <a:xfrm>
            <a:off x="4284663" y="333375"/>
            <a:ext cx="4679950" cy="5792788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else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return false</a:t>
            </a:r>
            <a:r>
              <a:rPr lang="en-US" altLang="ru-RU" sz="1800" smtClean="0"/>
              <a:t>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        return false;</a:t>
            </a:r>
            <a:endParaRPr lang="en-US" altLang="ru-RU" sz="1800" smtClean="0"/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302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4"/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 smtClean="0"/>
              <a:t> public bool </a:t>
            </a:r>
            <a:r>
              <a:rPr lang="en-US" altLang="ru-RU" sz="1800" b="1" smtClean="0"/>
              <a:t>FindPoin</a:t>
            </a:r>
            <a:r>
              <a:rPr lang="en-US" altLang="ru-RU" sz="1800" smtClean="0"/>
              <a:t>t(string str)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LPoint lp = new LPoint(str);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int code = Math.Abs(lp.GetHashCode()) % Size;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if (String.Compare (table[code].value, str) == 0) return true;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lp = table[code];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while (lp != null)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(string.Compare (lp.value, str) == 0)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return true;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 = lp.next;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false;</a:t>
            </a:r>
            <a:endParaRPr lang="ru-RU" altLang="ru-RU" sz="1800" smtClean="0"/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  <a:endParaRPr lang="en-US" altLang="ru-RU" sz="1800" smtClean="0"/>
          </a:p>
          <a:p>
            <a:pPr marL="0" indent="0">
              <a:buFontTx/>
              <a:buNone/>
            </a:pPr>
            <a:r>
              <a:rPr lang="en-US" altLang="ru-RU" sz="1800" smtClean="0"/>
              <a:t>            </a:t>
            </a:r>
            <a:endParaRPr lang="ru-RU" altLang="ru-RU" smtClean="0"/>
          </a:p>
        </p:txBody>
      </p:sp>
      <p:sp>
        <p:nvSpPr>
          <p:cNvPr id="25603" name="Объект 5"/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 smtClean="0"/>
              <a:t>else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LPoint cur = table[index];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return false</a:t>
            </a:r>
            <a:r>
              <a:rPr lang="en-US" altLang="ru-RU" sz="1800" smtClean="0"/>
              <a:t>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while (cur.next != null)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if (string.Compare (cur.ToString(), point.ToString())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        return false;</a:t>
            </a:r>
            <a:endParaRPr lang="en-US" altLang="ru-RU" sz="1800" smtClean="0"/>
          </a:p>
          <a:p>
            <a:pPr marL="0" indent="0">
              <a:buFontTx/>
              <a:buNone/>
            </a:pPr>
            <a:r>
              <a:rPr lang="en-US" altLang="ru-RU" sz="1800" smtClean="0"/>
              <a:t>                    cur = cur.next;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cur.next = point;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5219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4"/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  public string  DelPoint(string str)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LPoint lp = new LPoint(str);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int code = Math.Abs(lp.GetHashCode()) % Size;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lp = table[code];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if (table[code] == null) return null; 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if (table[code]!=null &amp;&amp; String.Compare (table[code].value, str) == 0)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 = table[code];</a:t>
            </a:r>
          </a:p>
          <a:p>
            <a:pPr marL="0" indent="0">
              <a:buFontTx/>
              <a:buNone/>
            </a:pPr>
            <a:r>
              <a:rPr lang="fr-FR" altLang="ru-RU" sz="1800" smtClean="0"/>
              <a:t>                table[code] = table[code].next;</a:t>
            </a:r>
          </a:p>
          <a:p>
            <a:pPr marL="0" indent="0">
              <a:buFontTx/>
              <a:buNone/>
            </a:pPr>
            <a:r>
              <a:rPr lang="fr-FR" altLang="ru-RU" sz="1800" smtClean="0"/>
              <a:t>               </a:t>
            </a:r>
            <a:r>
              <a:rPr lang="en-US" altLang="ru-RU" sz="1800" smtClean="0"/>
              <a:t>return lp.value;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while (lp.next != null &amp;&amp; (string.Compare(lp.next.value, str) != 0))                    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 = lp.next;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</a:t>
            </a:r>
            <a:endParaRPr lang="ru-RU" altLang="ru-RU" smtClean="0"/>
          </a:p>
        </p:txBody>
      </p:sp>
      <p:sp>
        <p:nvSpPr>
          <p:cNvPr id="26627" name="Объект 5"/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if (lp.next!=null)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str=lp.next.value;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lp.next = lp.next.next;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return str;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return null;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638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1800" dirty="0"/>
              <a:t>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endParaRPr lang="ru-RU" sz="1800" dirty="0"/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string</a:t>
            </a:r>
            <a:r>
              <a:rPr lang="en-US" sz="1800" dirty="0"/>
              <a:t>[] </a:t>
            </a:r>
            <a:r>
              <a:rPr lang="en-US" sz="1800" dirty="0" err="1"/>
              <a:t>arr</a:t>
            </a:r>
            <a:r>
              <a:rPr lang="en-US" sz="1800" dirty="0"/>
              <a:t> = new string[22</a:t>
            </a:r>
            <a:r>
              <a:rPr lang="en-US" sz="1800" dirty="0" smtClean="0"/>
              <a:t>];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[0</a:t>
            </a:r>
            <a:r>
              <a:rPr lang="en-US" sz="1800" dirty="0"/>
              <a:t>] = "</a:t>
            </a:r>
            <a:r>
              <a:rPr lang="en-US" sz="1800" dirty="0" err="1"/>
              <a:t>aaa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</a:t>
            </a:r>
            <a:r>
              <a:rPr lang="en-US" sz="1800" dirty="0"/>
              <a:t>] = "</a:t>
            </a:r>
            <a:r>
              <a:rPr lang="en-US" sz="1800" dirty="0" err="1"/>
              <a:t>aab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[2] = "aba";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[3</a:t>
            </a:r>
            <a:r>
              <a:rPr lang="en-US" sz="1800" dirty="0"/>
              <a:t>] = "baa"; </a:t>
            </a:r>
            <a:r>
              <a:rPr lang="en-US" sz="1800" dirty="0" err="1"/>
              <a:t>arr</a:t>
            </a:r>
            <a:r>
              <a:rPr lang="en-US" sz="1800" dirty="0"/>
              <a:t>[4] = "</a:t>
            </a:r>
            <a:r>
              <a:rPr lang="en-US" sz="1800" dirty="0" err="1"/>
              <a:t>abb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[5</a:t>
            </a:r>
            <a:r>
              <a:rPr lang="en-US" sz="1800" dirty="0"/>
              <a:t>] = "</a:t>
            </a:r>
            <a:r>
              <a:rPr lang="en-US" sz="1800" dirty="0" err="1"/>
              <a:t>bba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[6] = "</a:t>
            </a:r>
            <a:r>
              <a:rPr lang="en-US" sz="1800" dirty="0" err="1"/>
              <a:t>aac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[7</a:t>
            </a:r>
            <a:r>
              <a:rPr lang="en-US" sz="1800" dirty="0"/>
              <a:t>] = "</a:t>
            </a:r>
            <a:r>
              <a:rPr lang="en-US" sz="1800" dirty="0" err="1"/>
              <a:t>caa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[8] = "aca";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[9</a:t>
            </a:r>
            <a:r>
              <a:rPr lang="en-US" sz="1800" dirty="0"/>
              <a:t>] = "</a:t>
            </a:r>
            <a:r>
              <a:rPr lang="en-US" sz="1800" dirty="0" err="1"/>
              <a:t>abc</a:t>
            </a:r>
            <a:r>
              <a:rPr lang="en-US" sz="1800" dirty="0" smtClean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[10] = "</a:t>
            </a:r>
            <a:r>
              <a:rPr lang="en-US" sz="1800" dirty="0" err="1"/>
              <a:t>bca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[11</a:t>
            </a:r>
            <a:r>
              <a:rPr lang="en-US" sz="1800" dirty="0"/>
              <a:t>] = "</a:t>
            </a:r>
            <a:r>
              <a:rPr lang="en-US" sz="1800" dirty="0" err="1"/>
              <a:t>acc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[12] = "</a:t>
            </a:r>
            <a:r>
              <a:rPr lang="en-US" sz="1800" dirty="0" err="1"/>
              <a:t>cca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[13</a:t>
            </a:r>
            <a:r>
              <a:rPr lang="en-US" sz="1800" dirty="0"/>
              <a:t>] = "</a:t>
            </a:r>
            <a:r>
              <a:rPr lang="en-US" sz="1800" dirty="0" err="1"/>
              <a:t>bcb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[14] = "</a:t>
            </a:r>
            <a:r>
              <a:rPr lang="en-US" sz="1800" dirty="0" err="1"/>
              <a:t>bbc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[15</a:t>
            </a:r>
            <a:r>
              <a:rPr lang="en-US" sz="1800" dirty="0"/>
              <a:t>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[16] = "</a:t>
            </a:r>
            <a:r>
              <a:rPr lang="en-US" sz="1800" dirty="0" err="1"/>
              <a:t>bbb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[17</a:t>
            </a:r>
            <a:r>
              <a:rPr lang="en-US" sz="1800" dirty="0"/>
              <a:t>] = "ccc"; </a:t>
            </a:r>
            <a:r>
              <a:rPr lang="en-US" sz="1800" dirty="0" err="1"/>
              <a:t>arr</a:t>
            </a:r>
            <a:r>
              <a:rPr lang="en-US" sz="1800" dirty="0"/>
              <a:t>[18] = "</a:t>
            </a:r>
            <a:r>
              <a:rPr lang="en-US" sz="1800" dirty="0" err="1"/>
              <a:t>acb</a:t>
            </a:r>
            <a:r>
              <a:rPr lang="en-US" sz="1800" dirty="0" smtClean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[19</a:t>
            </a:r>
            <a:r>
              <a:rPr lang="en-US" sz="1800" dirty="0"/>
              <a:t>] = "</a:t>
            </a:r>
            <a:r>
              <a:rPr lang="en-US" sz="1800" dirty="0" err="1"/>
              <a:t>cba</a:t>
            </a:r>
            <a:r>
              <a:rPr lang="en-US" sz="1800" dirty="0" smtClean="0"/>
              <a:t>"; </a:t>
            </a:r>
            <a:r>
              <a:rPr lang="en-US" sz="1800" dirty="0" err="1" smtClean="0"/>
              <a:t>arr</a:t>
            </a:r>
            <a:r>
              <a:rPr lang="en-US" sz="1800" dirty="0" smtClean="0"/>
              <a:t>[20</a:t>
            </a:r>
            <a:r>
              <a:rPr lang="en-US" sz="1800" dirty="0"/>
              <a:t>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err="1" smtClean="0"/>
              <a:t>arr</a:t>
            </a:r>
            <a:r>
              <a:rPr lang="en-US" sz="1800" dirty="0" smtClean="0"/>
              <a:t>[21</a:t>
            </a:r>
            <a:r>
              <a:rPr lang="en-US" sz="1800" dirty="0"/>
              <a:t>] = "</a:t>
            </a:r>
            <a:r>
              <a:rPr lang="en-US" sz="1800" dirty="0" err="1"/>
              <a:t>acc</a:t>
            </a:r>
            <a:r>
              <a:rPr lang="en-US" sz="1800" dirty="0"/>
              <a:t>";</a:t>
            </a:r>
          </a:p>
          <a:p>
            <a:pPr>
              <a:defRPr/>
            </a:pPr>
            <a:endParaRPr lang="ru-RU" sz="1800" dirty="0"/>
          </a:p>
          <a:p>
            <a:pPr>
              <a:defRPr/>
            </a:pPr>
            <a:r>
              <a:rPr lang="en-US" sz="1800" dirty="0"/>
              <a:t>            </a:t>
            </a:r>
          </a:p>
        </p:txBody>
      </p:sp>
      <p:sp>
        <p:nvSpPr>
          <p:cNvPr id="27651" name="Объект 5"/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smtClean="0"/>
              <a:t>HTable ht = new HTable();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foreach (string s in arr)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ht.Add(s);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ht.Print();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string findStr;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do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{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	</a:t>
            </a:r>
            <a:r>
              <a:rPr lang="ru-RU" altLang="ru-RU" sz="1800" smtClean="0"/>
              <a:t>Console.WriteLine("Введите строку для поиска");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findStr = Console.ReadLine();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(findStr == "end") continue;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    if (ht.FindPoint(findStr)) Console.WriteLine("</a:t>
            </a:r>
            <a:r>
              <a:rPr lang="ru-RU" altLang="ru-RU" sz="1800" smtClean="0"/>
              <a:t>Строка найдена");</a:t>
            </a:r>
          </a:p>
          <a:p>
            <a:pPr marL="0" indent="0">
              <a:buFontTx/>
              <a:buNone/>
            </a:pPr>
            <a:r>
              <a:rPr lang="ru-RU" altLang="ru-RU" sz="1800" smtClean="0"/>
              <a:t>                else Console.WriteLine("Строка не найдена");</a:t>
            </a:r>
          </a:p>
          <a:p>
            <a:pPr marL="0" indent="0">
              <a:buFontTx/>
              <a:buNone/>
            </a:pPr>
            <a:r>
              <a:rPr lang="en-US" altLang="ru-RU" sz="1800" smtClean="0"/>
              <a:t>            } while (findStr != "end");</a:t>
            </a:r>
          </a:p>
        </p:txBody>
      </p:sp>
    </p:spTree>
    <p:extLst>
      <p:ext uri="{BB962C8B-B14F-4D97-AF65-F5344CB8AC3E}">
        <p14:creationId xmlns:p14="http://schemas.microsoft.com/office/powerpoint/2010/main" val="18859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Массив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1161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2400" b="1" smtClean="0"/>
              <a:t>Массив</a:t>
            </a:r>
            <a:r>
              <a:rPr lang="ru-RU" altLang="ru-RU" sz="2400" smtClean="0"/>
              <a:t> ­ это конечная совокупность однотипных величин.</a:t>
            </a:r>
            <a:endParaRPr lang="en-US" altLang="ru-RU" sz="2400" smtClean="0"/>
          </a:p>
          <a:p>
            <a:pPr eaLnBrk="1" hangingPunct="1"/>
            <a:r>
              <a:rPr lang="ru-RU" altLang="ru-RU" sz="2400" smtClean="0"/>
              <a:t> Массив занимает непрерывную область памяти и предоставляет прямой, или произвольный, доступ к своим элементам по индексу. </a:t>
            </a:r>
            <a:endParaRPr lang="en-US" altLang="ru-RU" sz="2400" smtClean="0"/>
          </a:p>
          <a:p>
            <a:pPr eaLnBrk="1" hangingPunct="1"/>
            <a:r>
              <a:rPr lang="ru-RU" altLang="ru-RU" sz="2400" smtClean="0"/>
              <a:t>Память под массив выделяется до начала работы с ним и впоследствии не изменяется.</a:t>
            </a:r>
          </a:p>
          <a:p>
            <a:pPr eaLnBrk="1" hangingPunct="1"/>
            <a:endParaRPr lang="ru-RU" altLang="ru-RU" smtClean="0"/>
          </a:p>
        </p:txBody>
      </p:sp>
      <p:grpSp>
        <p:nvGrpSpPr>
          <p:cNvPr id="15364" name="Группа 12"/>
          <p:cNvGrpSpPr>
            <a:grpSpLocks/>
          </p:cNvGrpSpPr>
          <p:nvPr/>
        </p:nvGrpSpPr>
        <p:grpSpPr bwMode="auto">
          <a:xfrm>
            <a:off x="900113" y="4221163"/>
            <a:ext cx="6911975" cy="792162"/>
            <a:chOff x="899592" y="4797152"/>
            <a:chExt cx="6912768" cy="7920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>
              <a:stCxn id="4" idx="0"/>
              <a:endCxn id="4" idx="2"/>
            </p:cNvCxnSpPr>
            <p:nvPr/>
          </p:nvCxnSpPr>
          <p:spPr>
            <a:xfrm>
              <a:off x="4355975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6285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615640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02010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53641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56372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763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827088" y="5084763"/>
            <a:ext cx="705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0            1             2           3             4             5           6            7</a:t>
            </a:r>
          </a:p>
        </p:txBody>
      </p:sp>
      <p:sp>
        <p:nvSpPr>
          <p:cNvPr id="15366" name="TextBox 14"/>
          <p:cNvSpPr txBox="1">
            <a:spLocks noChangeArrowheads="1"/>
          </p:cNvSpPr>
          <p:nvPr/>
        </p:nvSpPr>
        <p:spPr bwMode="auto">
          <a:xfrm>
            <a:off x="971550" y="5516563"/>
            <a:ext cx="4537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ea typeface="Times-Roman"/>
                <a:cs typeface="Times-Roman"/>
              </a:rPr>
              <a:t>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 </a:t>
            </a:r>
            <a:r>
              <a:rPr lang="ru-RU" altLang="ru-RU" sz="2000">
                <a:ea typeface="Times-Roman"/>
                <a:cs typeface="Times-Roman"/>
              </a:rPr>
              <a:t>] </a:t>
            </a:r>
            <a:r>
              <a:rPr lang="en-US" altLang="ru-RU" sz="2000">
                <a:ea typeface="Times-Roman"/>
                <a:cs typeface="Times-Roman"/>
              </a:rPr>
              <a:t>mas</a:t>
            </a:r>
            <a:r>
              <a:rPr lang="ru-RU" altLang="ru-RU" sz="2000">
                <a:ea typeface="Times-Roman"/>
                <a:cs typeface="Times-Roman"/>
              </a:rPr>
              <a:t>=</a:t>
            </a:r>
            <a:r>
              <a:rPr lang="en-US" altLang="ru-RU" sz="2000">
                <a:ea typeface="Times-Roman"/>
                <a:cs typeface="Times-Roman"/>
              </a:rPr>
              <a:t>new 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8</a:t>
            </a:r>
            <a:r>
              <a:rPr lang="ru-RU" altLang="ru-RU" sz="2000">
                <a:ea typeface="Times-Roman"/>
                <a:cs typeface="Times-Roman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086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Доступ к элементам коллекций с помощью нумератора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Нумератор – </a:t>
            </a:r>
            <a:r>
              <a:rPr lang="ru-RU" dirty="0"/>
              <a:t>это объект, который используется для перебора коллекции циклом </a:t>
            </a:r>
            <a:r>
              <a:rPr lang="en-US" dirty="0" err="1"/>
              <a:t>foreach</a:t>
            </a:r>
            <a:r>
              <a:rPr lang="ru-RU" dirty="0"/>
              <a:t>. Нумератор представляет собой «курсор», который перемещается по коллекции только в одну сторону. </a:t>
            </a:r>
          </a:p>
          <a:p>
            <a:r>
              <a:rPr lang="ru-RU" b="1" dirty="0"/>
              <a:t>Нумератор</a:t>
            </a:r>
            <a:r>
              <a:rPr lang="ru-RU" dirty="0"/>
              <a:t> реализует интерфейс </a:t>
            </a:r>
            <a:r>
              <a:rPr lang="ru-RU" dirty="0" err="1"/>
              <a:t>IEnumerator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96136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1331640" y="3645024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907704" y="530120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Коллекция</a:t>
            </a:r>
            <a:r>
              <a:rPr lang="en-US" dirty="0" smtClean="0"/>
              <a:t> (</a:t>
            </a:r>
            <a:r>
              <a:rPr lang="ru-RU" dirty="0" smtClean="0"/>
              <a:t>перечислимый объект)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123728" y="359464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Нумератор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591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ru-RU" dirty="0" err="1"/>
              <a:t>IEnumerator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Current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}- свойство, которое позволяет получить элемент, соответствующий текущему значению нумератора. </a:t>
            </a:r>
            <a:endParaRPr lang="ru-RU" dirty="0" smtClean="0"/>
          </a:p>
          <a:p>
            <a:pPr lvl="0"/>
            <a:r>
              <a:rPr lang="ru-RU" dirty="0" err="1" smtClean="0"/>
              <a:t>bool</a:t>
            </a:r>
            <a:r>
              <a:rPr lang="ru-RU" dirty="0" smtClean="0"/>
              <a:t> </a:t>
            </a:r>
            <a:r>
              <a:rPr lang="ru-RU" dirty="0" err="1"/>
              <a:t>MoveNext</a:t>
            </a:r>
            <a:r>
              <a:rPr lang="ru-RU" dirty="0"/>
              <a:t>() – метод, при каждом обращении к которому текущая позиция нумератора перемещается к следующему элементу коллекции. 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() – метод, который устанавливает нумератор в начало коллекции.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76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IDictionaryEnumerator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DictionaryEnumerator</a:t>
            </a:r>
            <a:r>
              <a:rPr lang="ru-RU" dirty="0"/>
              <a:t> является производным от класса </a:t>
            </a:r>
            <a:r>
              <a:rPr lang="ru-RU" dirty="0" err="1"/>
              <a:t>IEnumerator</a:t>
            </a:r>
            <a:r>
              <a:rPr lang="ru-RU" dirty="0"/>
              <a:t> и дополнительно определяет три </a:t>
            </a:r>
            <a:r>
              <a:rPr lang="ru-RU" dirty="0" smtClean="0"/>
              <a:t>свойства: </a:t>
            </a:r>
            <a:endParaRPr lang="ru-RU" dirty="0"/>
          </a:p>
          <a:p>
            <a:pPr lvl="1"/>
            <a:r>
              <a:rPr lang="ru-RU" dirty="0" err="1"/>
              <a:t>DictionaryEntry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Entry</a:t>
            </a:r>
            <a:r>
              <a:rPr lang="ru-RU" dirty="0" smtClean="0"/>
              <a:t> </a:t>
            </a:r>
            <a:r>
              <a:rPr lang="ru-RU" dirty="0"/>
              <a:t>{ </a:t>
            </a:r>
            <a:r>
              <a:rPr lang="ru-RU" dirty="0" err="1"/>
              <a:t>get</a:t>
            </a:r>
            <a:r>
              <a:rPr lang="ru-RU" dirty="0"/>
              <a:t>; </a:t>
            </a:r>
            <a:r>
              <a:rPr lang="ru-RU" dirty="0" smtClean="0"/>
              <a:t>} -  </a:t>
            </a:r>
            <a:r>
              <a:rPr lang="ru-RU" dirty="0"/>
              <a:t>позволяет получить </a:t>
            </a:r>
            <a:r>
              <a:rPr lang="ru-RU" dirty="0" smtClean="0"/>
              <a:t>пару </a:t>
            </a:r>
            <a:r>
              <a:rPr lang="ru-RU" dirty="0"/>
              <a:t>ключ/значение в форме структуры типа </a:t>
            </a:r>
            <a:r>
              <a:rPr lang="ru-RU" dirty="0" err="1"/>
              <a:t>DictionaryEntry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 - позволяет получить прямой доступ к ключу.</a:t>
            </a:r>
          </a:p>
          <a:p>
            <a:pPr lvl="1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</a:t>
            </a:r>
            <a:r>
              <a:rPr lang="ru-RU" dirty="0" smtClean="0"/>
              <a:t>} - </a:t>
            </a:r>
            <a:r>
              <a:rPr lang="ru-RU" dirty="0"/>
              <a:t>позволяет получить прямой доступ к значению.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574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ru-RU" dirty="0"/>
              <a:t> </a:t>
            </a:r>
            <a:r>
              <a:rPr lang="ru-RU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Перечислимый объект</a:t>
            </a:r>
            <a:r>
              <a:rPr lang="ru-RU" dirty="0"/>
              <a:t>– это объект, по которому движется нумератор. </a:t>
            </a:r>
            <a:endParaRPr lang="en-US" dirty="0" smtClean="0"/>
          </a:p>
          <a:p>
            <a:r>
              <a:rPr lang="ru-RU" dirty="0" smtClean="0"/>
              <a:t>Перечислимый </a:t>
            </a:r>
            <a:r>
              <a:rPr lang="ru-RU" dirty="0"/>
              <a:t>объект (коллекция) либо реализует интерфейс </a:t>
            </a:r>
            <a:r>
              <a:rPr lang="ru-RU" dirty="0" err="1"/>
              <a:t>IEnumerable</a:t>
            </a:r>
            <a:r>
              <a:rPr lang="ru-RU" dirty="0"/>
              <a:t>, либо содержит метод </a:t>
            </a:r>
            <a:r>
              <a:rPr lang="ru-RU" dirty="0" err="1"/>
              <a:t>GetEnumerator</a:t>
            </a:r>
            <a:r>
              <a:rPr lang="ru-RU" dirty="0"/>
              <a:t>, который возвращает нумератор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30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Интерфейсы </a:t>
            </a:r>
            <a:r>
              <a:rPr lang="ru-RU" dirty="0" err="1"/>
              <a:t>IEnumerator</a:t>
            </a:r>
            <a:r>
              <a:rPr lang="ru-RU" dirty="0"/>
              <a:t> и </a:t>
            </a:r>
            <a:r>
              <a:rPr lang="ru-RU" dirty="0" err="1"/>
              <a:t>IEnumerable</a:t>
            </a:r>
            <a:r>
              <a:rPr lang="ru-RU" dirty="0"/>
              <a:t> почти всегда реализуются в сочетании со своими обобщенными </a:t>
            </a:r>
            <a:r>
              <a:rPr lang="ru-RU" dirty="0" smtClean="0"/>
              <a:t>версиями.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interface </a:t>
            </a:r>
            <a:r>
              <a:rPr lang="en-US" dirty="0" err="1"/>
              <a:t>IEnumerator</a:t>
            </a:r>
            <a:r>
              <a:rPr lang="en-US" dirty="0"/>
              <a:t>&lt;T&gt;:</a:t>
            </a:r>
            <a:r>
              <a:rPr lang="en-US" dirty="0" err="1"/>
              <a:t>IEnumerator</a:t>
            </a:r>
            <a:r>
              <a:rPr lang="en-US" dirty="0"/>
              <a:t>, </a:t>
            </a:r>
            <a:r>
              <a:rPr lang="en-US" dirty="0" err="1"/>
              <a:t>IDisposable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T Current {get;}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IEnumerable</a:t>
            </a:r>
            <a:r>
              <a:rPr lang="en-US" dirty="0"/>
              <a:t>&lt;T&gt;:</a:t>
            </a:r>
            <a:r>
              <a:rPr lang="en-US" dirty="0" err="1"/>
              <a:t>IEnumerable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 err="1"/>
              <a:t>GetEnumerator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77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Пример: локальный класс </a:t>
            </a:r>
            <a:r>
              <a:rPr lang="en-US" sz="3600" dirty="0" err="1" smtClean="0"/>
              <a:t>MyNumerator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для перебора коллекции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class </a:t>
            </a:r>
            <a:r>
              <a:rPr lang="en-US" dirty="0" err="1"/>
              <a:t>MyEnumerator</a:t>
            </a:r>
            <a:r>
              <a:rPr lang="en-US" dirty="0"/>
              <a:t> : </a:t>
            </a:r>
            <a:r>
              <a:rPr lang="en-US" dirty="0" err="1"/>
              <a:t>IEnumerator</a:t>
            </a:r>
            <a:r>
              <a:rPr lang="en-US" dirty="0"/>
              <a:t>&lt;T&gt;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Point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/>
              <a:t>beg</a:t>
            </a:r>
            <a:r>
              <a:rPr lang="ru-RU" dirty="0"/>
              <a:t>;//начало коллекции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Point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/>
              <a:t>current</a:t>
            </a:r>
            <a:r>
              <a:rPr lang="ru-RU" dirty="0"/>
              <a:t>;//текущий элемент коллекции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//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public </a:t>
            </a:r>
            <a:r>
              <a:rPr lang="en-US" dirty="0" err="1"/>
              <a:t>MyEnumerator</a:t>
            </a:r>
            <a:r>
              <a:rPr lang="en-US" dirty="0"/>
              <a:t>(</a:t>
            </a:r>
            <a:r>
              <a:rPr lang="en-US" dirty="0" err="1"/>
              <a:t>MyGenericCollection</a:t>
            </a:r>
            <a:r>
              <a:rPr lang="en-US" dirty="0"/>
              <a:t>&lt;T&gt; c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beg = </a:t>
            </a:r>
            <a:r>
              <a:rPr lang="en-US" dirty="0" err="1"/>
              <a:t>c.beg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c.beg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48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Пример: локальный класс </a:t>
            </a:r>
            <a:r>
              <a:rPr lang="en-US" sz="3600" dirty="0" err="1" smtClean="0"/>
              <a:t>MyNumerator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для перебора коллекции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/>
              <a:t>/*свойство, которое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object </a:t>
            </a:r>
            <a:r>
              <a:rPr lang="en-US" dirty="0" err="1"/>
              <a:t>IEnumerator.Current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get { return Current;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/*</a:t>
            </a:r>
            <a:r>
              <a:rPr lang="ru-RU" dirty="0"/>
              <a:t>свойство, которое возвращает информационное поле текущего элемента, реализует свойство интерфейса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T Current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get { return </a:t>
            </a:r>
            <a:r>
              <a:rPr lang="en-US" dirty="0" err="1"/>
              <a:t>current.Data</a:t>
            </a:r>
            <a:r>
              <a:rPr lang="en-US" dirty="0"/>
              <a:t>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771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Пример: локальный класс </a:t>
            </a:r>
            <a:r>
              <a:rPr lang="en-US" sz="3600" dirty="0" err="1" smtClean="0"/>
              <a:t>MyNumerator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для перебора коллекции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/*метод для перехода к следующему элементу списка,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bool </a:t>
            </a:r>
            <a:r>
              <a:rPr lang="en-US" dirty="0" err="1"/>
              <a:t>MoveNext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current.next</a:t>
            </a:r>
            <a:r>
              <a:rPr lang="en-US" dirty="0"/>
              <a:t> == null)//</a:t>
            </a:r>
            <a:r>
              <a:rPr lang="ru-RU" dirty="0"/>
              <a:t>конец списка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    Reset</a:t>
            </a:r>
            <a:r>
              <a:rPr lang="ru-RU" dirty="0"/>
              <a:t>();//переход на начало коллекции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/>
              <a:t>return false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else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ru-RU" dirty="0"/>
              <a:t>//переход к следующему элементу коллекции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/>
              <a:t>current = </a:t>
            </a:r>
            <a:r>
              <a:rPr lang="en-US" dirty="0" err="1"/>
              <a:t>current.next</a:t>
            </a:r>
            <a:r>
              <a:rPr lang="en-US" dirty="0"/>
              <a:t>;     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return true;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66421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Пример: локальный класс </a:t>
            </a:r>
            <a:r>
              <a:rPr lang="en-US" sz="3600" dirty="0" err="1" smtClean="0"/>
              <a:t>MyNumerator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для перебора коллекции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/*метод, который ставит текущий элемент на начало коллекции,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Reset()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this.beg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   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/*метод для удаления ресурсов нумератора, реализует интерфейс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Dispose</a:t>
            </a:r>
            <a:r>
              <a:rPr lang="ru-RU" dirty="0"/>
              <a:t>() { }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ru-RU" dirty="0" smtClean="0"/>
              <a:t>}</a:t>
            </a:r>
            <a:r>
              <a:rPr lang="en-US" dirty="0" smtClean="0"/>
              <a:t> //</a:t>
            </a:r>
            <a:r>
              <a:rPr lang="ru-RU" dirty="0" smtClean="0"/>
              <a:t>конец </a:t>
            </a:r>
            <a:r>
              <a:rPr lang="en-US" dirty="0" err="1" smtClean="0"/>
              <a:t>MyNumerator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536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самой коллекции необходимо реализовать интерфейс </a:t>
            </a:r>
            <a:r>
              <a:rPr lang="ru-RU" dirty="0" err="1"/>
              <a:t>IEnumerable</a:t>
            </a:r>
            <a:r>
              <a:rPr lang="ru-RU" dirty="0"/>
              <a:t>&lt;T&gt;:</a:t>
            </a:r>
          </a:p>
          <a:p>
            <a:pPr marL="0" indent="0">
              <a:buNone/>
            </a:pPr>
            <a:r>
              <a:rPr lang="ru-RU" dirty="0"/>
              <a:t>/*метод необобщенного интерфейса </a:t>
            </a:r>
            <a:r>
              <a:rPr lang="en-US" dirty="0" err="1"/>
              <a:t>IEnumerable</a:t>
            </a:r>
            <a:r>
              <a:rPr lang="ru-RU" dirty="0"/>
              <a:t>, который возвращает объект-нумератор*/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dirty="0" smtClean="0"/>
              <a:t>       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en-US" dirty="0" err="1"/>
              <a:t>IEnumerable.GetEnumerator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GetEnumerator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/*метод обобщенного интерфейса </a:t>
            </a:r>
            <a:r>
              <a:rPr lang="en-US" dirty="0" err="1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&gt;, который возвращает обобщенный объект-нумератор */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public </a:t>
            </a:r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dirty="0" err="1"/>
              <a:t>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new </a:t>
            </a:r>
            <a:r>
              <a:rPr lang="en-US" dirty="0" err="1"/>
              <a:t>MyEnumerator</a:t>
            </a:r>
            <a:r>
              <a:rPr lang="en-US" dirty="0"/>
              <a:t>(this);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93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Массивы в С</a:t>
            </a:r>
            <a:r>
              <a:rPr lang="en-US" altLang="ru-RU" smtClean="0"/>
              <a:t>#</a:t>
            </a:r>
            <a:endParaRPr lang="ru-RU" altLang="ru-RU" smtClean="0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r>
              <a:rPr lang="ru-RU" altLang="ru-RU" sz="2400" smtClean="0"/>
              <a:t>Все массивы в С# имеют общий базовый класс Array, определенный в пространстве имен System.</a:t>
            </a:r>
          </a:p>
          <a:p>
            <a:endParaRPr lang="ru-RU" altLang="ru-RU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8159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получит объект-нумератор с помощью метода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 </a:t>
            </a:r>
            <a:r>
              <a:rPr lang="en-US" dirty="0" err="1"/>
              <a:t>GetEnumerator</a:t>
            </a:r>
            <a:r>
              <a:rPr lang="ru-RU" dirty="0"/>
              <a:t>() и с его помощью будет перебирать элементы коллекции.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p2 in c</a:t>
            </a:r>
            <a:r>
              <a:rPr lang="en-US" dirty="0" smtClean="0"/>
              <a:t>)// </a:t>
            </a:r>
            <a:r>
              <a:rPr lang="ru-RU" dirty="0" smtClean="0"/>
              <a:t>вместо Т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(p2.ToString());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33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получит объект-нумератор с помощью метода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 </a:t>
            </a:r>
            <a:r>
              <a:rPr lang="en-US" dirty="0" err="1"/>
              <a:t>GetEnumerator</a:t>
            </a:r>
            <a:r>
              <a:rPr lang="ru-RU" dirty="0"/>
              <a:t>() и с его помощью будет перебирать элементы коллекции.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p2 in c</a:t>
            </a:r>
            <a:r>
              <a:rPr lang="en-US" dirty="0" smtClean="0"/>
              <a:t>)// </a:t>
            </a:r>
            <a:r>
              <a:rPr lang="ru-RU" dirty="0" smtClean="0"/>
              <a:t>вместо Т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(p2.ToString());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23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Итератор представляет собой блок кода, задающий последовательность перебора элементов объекта. 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каждом проходе цикла </a:t>
            </a:r>
            <a:r>
              <a:rPr lang="ru-RU" dirty="0" err="1"/>
              <a:t>foreach</a:t>
            </a:r>
            <a:r>
              <a:rPr lang="ru-RU" dirty="0"/>
              <a:t> выполняется один шаг итератора, заканчивающийся выдачей очередного значения. </a:t>
            </a:r>
          </a:p>
          <a:p>
            <a:r>
              <a:rPr lang="ru-RU" dirty="0"/>
              <a:t>Выдача значения выполняется с помощью ключевого слова </a:t>
            </a:r>
            <a:r>
              <a:rPr lang="ru-RU" dirty="0" err="1" smtClean="0"/>
              <a:t>yield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: определяет возвращаемый элемент;</a:t>
            </a:r>
          </a:p>
          <a:p>
            <a:pPr lvl="1"/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: указывает, что последовательность больше не имеет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879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тераторы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//</a:t>
            </a:r>
            <a:r>
              <a:rPr lang="ru-RU" dirty="0"/>
              <a:t>реализовать необобщенный нумератор </a:t>
            </a:r>
          </a:p>
          <a:p>
            <a:pPr marL="0" indent="0">
              <a:buNone/>
            </a:pP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en-US" dirty="0" err="1"/>
              <a:t>IEnumerable</a:t>
            </a:r>
            <a:r>
              <a:rPr lang="ru-RU" dirty="0"/>
              <a:t>.</a:t>
            </a:r>
            <a:r>
              <a:rPr lang="en-US" dirty="0" err="1"/>
              <a:t>GetEnumerator</a:t>
            </a:r>
            <a:r>
              <a:rPr lang="ru-RU" dirty="0"/>
              <a:t>()        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return </a:t>
            </a:r>
            <a:r>
              <a:rPr lang="en-US" dirty="0" err="1"/>
              <a:t>GetEnumerator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реализовать обобщенный нумератор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dirty="0" err="1"/>
              <a:t>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Point&lt;T&gt; current = beg;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while (</a:t>
            </a:r>
            <a:r>
              <a:rPr lang="en-US" dirty="0" err="1"/>
              <a:t>curr</a:t>
            </a:r>
            <a:r>
              <a:rPr lang="en-US" dirty="0"/>
              <a:t> != null)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yield return </a:t>
            </a:r>
            <a:r>
              <a:rPr lang="en-US" dirty="0" err="1"/>
              <a:t>current.Data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current.next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3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Итераторы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получит </a:t>
            </a:r>
            <a:r>
              <a:rPr lang="ru-RU" dirty="0" smtClean="0"/>
              <a:t>итератор </a:t>
            </a:r>
            <a:r>
              <a:rPr lang="ru-RU" dirty="0"/>
              <a:t>с помощью метода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 </a:t>
            </a:r>
            <a:r>
              <a:rPr lang="en-US" dirty="0" err="1"/>
              <a:t>GetEnumerator</a:t>
            </a:r>
            <a:r>
              <a:rPr lang="ru-RU" dirty="0"/>
              <a:t>() и с его помощью будет перебирать элементы коллекции.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p2 in c</a:t>
            </a:r>
            <a:r>
              <a:rPr lang="en-US" dirty="0" smtClean="0"/>
              <a:t>)// </a:t>
            </a:r>
            <a:r>
              <a:rPr lang="ru-RU" dirty="0" smtClean="0"/>
              <a:t>вместо Т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(p2.ToString());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374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№</a:t>
            </a:r>
            <a:r>
              <a:rPr lang="ru-RU" dirty="0" smtClean="0"/>
              <a:t>12</a:t>
            </a:r>
            <a:br>
              <a:rPr lang="ru-RU" dirty="0" smtClean="0"/>
            </a:br>
            <a:r>
              <a:rPr lang="ru-RU" b="1" dirty="0"/>
              <a:t>Классы-коллекции, создаваемые пользователем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Задание 1. Сформировать и обработать однонаправленный список, двунаправленный список, бинарное дерево.</a:t>
            </a:r>
          </a:p>
          <a:p>
            <a:r>
              <a:rPr lang="ru-RU" dirty="0" smtClean="0"/>
              <a:t>Задание 2. На базе однонаправленного списка/двунаправленного списка/бинарного дерева реализовать указанную коллекцию. Перебрать ее оператором </a:t>
            </a:r>
            <a:r>
              <a:rPr lang="en-US" dirty="0" err="1" smtClean="0"/>
              <a:t>foreach</a:t>
            </a:r>
            <a:r>
              <a:rPr lang="en-US"/>
              <a:t>.</a:t>
            </a:r>
            <a:r>
              <a:rPr lang="ru-RU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2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Связный список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 smtClean="0"/>
              <a:t>Связный список - это структура данных состоящая из узлов, каждый из которых содержит собственные данные и одну или две ссылки на следующие и/или предыдущие узлы списка. </a:t>
            </a:r>
          </a:p>
          <a:p>
            <a:r>
              <a:rPr lang="ru-RU" altLang="ru-RU" sz="2000" smtClean="0"/>
              <a:t>Расположение элементов списков в памяти компьютера не совпадает с расположением элементов в списке. </a:t>
            </a:r>
          </a:p>
          <a:p>
            <a:r>
              <a:rPr lang="ru-RU" altLang="ru-RU" sz="2000" smtClean="0"/>
              <a:t>Операции добавления и удаления элементов из списка не требуют перераспределения памяти под всю структуру данных.</a:t>
            </a:r>
          </a:p>
          <a:p>
            <a:pPr eaLnBrk="1" hangingPunct="1"/>
            <a:endParaRPr lang="ru-RU" altLang="ru-RU" smtClean="0"/>
          </a:p>
        </p:txBody>
      </p:sp>
      <p:grpSp>
        <p:nvGrpSpPr>
          <p:cNvPr id="17412" name="Группа 8"/>
          <p:cNvGrpSpPr>
            <a:grpSpLocks/>
          </p:cNvGrpSpPr>
          <p:nvPr/>
        </p:nvGrpSpPr>
        <p:grpSpPr bwMode="auto">
          <a:xfrm>
            <a:off x="827088" y="4508500"/>
            <a:ext cx="1441450" cy="504825"/>
            <a:chOff x="827584" y="4509120"/>
            <a:chExt cx="1440160" cy="50405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>
              <a:endCxn id="4" idx="2"/>
            </p:cNvCxnSpPr>
            <p:nvPr/>
          </p:nvCxnSpPr>
          <p:spPr>
            <a:xfrm>
              <a:off x="1547664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3" name="Группа 9"/>
          <p:cNvGrpSpPr>
            <a:grpSpLocks/>
          </p:cNvGrpSpPr>
          <p:nvPr/>
        </p:nvGrpSpPr>
        <p:grpSpPr bwMode="auto">
          <a:xfrm>
            <a:off x="3492500" y="4508500"/>
            <a:ext cx="1439863" cy="504825"/>
            <a:chOff x="827584" y="4509120"/>
            <a:chExt cx="1440160" cy="50405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единительная линия 11"/>
            <p:cNvCxnSpPr>
              <a:endCxn id="11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4" name="Группа 12"/>
          <p:cNvGrpSpPr>
            <a:grpSpLocks/>
          </p:cNvGrpSpPr>
          <p:nvPr/>
        </p:nvGrpSpPr>
        <p:grpSpPr bwMode="auto">
          <a:xfrm>
            <a:off x="6156325" y="4437063"/>
            <a:ext cx="1439863" cy="504825"/>
            <a:chOff x="827584" y="4509120"/>
            <a:chExt cx="1440160" cy="504056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5" name="Прямая соединительная линия 14"/>
            <p:cNvCxnSpPr>
              <a:endCxn id="14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/>
          <p:cNvCxnSpPr>
            <a:stCxn id="4" idx="3"/>
            <a:endCxn id="11" idx="1"/>
          </p:cNvCxnSpPr>
          <p:nvPr/>
        </p:nvCxnSpPr>
        <p:spPr>
          <a:xfrm>
            <a:off x="2268538" y="4760913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32363" y="4724400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>
            <a:off x="2268538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4932363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42988" y="5013325"/>
            <a:ext cx="0" cy="100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331913" y="5732463"/>
            <a:ext cx="5761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331913" y="5013325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042988" y="6021388"/>
            <a:ext cx="633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092950" y="4941888"/>
            <a:ext cx="0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7380288" y="4941888"/>
            <a:ext cx="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68313" y="6381750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Пример 14_1</a:t>
            </a:r>
          </a:p>
        </p:txBody>
      </p:sp>
    </p:spTree>
    <p:extLst>
      <p:ext uri="{BB962C8B-B14F-4D97-AF65-F5344CB8AC3E}">
        <p14:creationId xmlns:p14="http://schemas.microsoft.com/office/powerpoint/2010/main" val="15619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Линейный </a:t>
            </a:r>
            <a:r>
              <a:rPr lang="ru-RU" dirty="0"/>
              <a:t>однонаправленный список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7544" y="3645024"/>
            <a:ext cx="8496944" cy="29523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ru-RU" b="1" dirty="0"/>
              <a:t> </a:t>
            </a:r>
            <a:r>
              <a:rPr lang="ru-RU" b="1" dirty="0" err="1"/>
              <a:t>имя_типа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{</a:t>
            </a:r>
          </a:p>
          <a:p>
            <a:pPr marL="0" indent="0">
              <a:buNone/>
            </a:pPr>
            <a:r>
              <a:rPr lang="ru-RU" i="1" dirty="0" smtClean="0"/>
              <a:t>// поле любого, ранее объявленного или стандартного типа</a:t>
            </a:r>
          </a:p>
          <a:p>
            <a:pPr marL="0" indent="0">
              <a:buNone/>
            </a:pPr>
            <a:r>
              <a:rPr lang="ru-RU" b="1" dirty="0" smtClean="0"/>
              <a:t>информационное </a:t>
            </a:r>
            <a:r>
              <a:rPr lang="ru-RU" b="1" dirty="0"/>
              <a:t>поле</a:t>
            </a:r>
            <a:r>
              <a:rPr lang="ru-RU" b="1" dirty="0" smtClean="0"/>
              <a:t>; </a:t>
            </a:r>
          </a:p>
          <a:p>
            <a:pPr marL="0" indent="0">
              <a:buNone/>
            </a:pPr>
            <a:r>
              <a:rPr lang="ru-RU" i="1" dirty="0" smtClean="0"/>
              <a:t>// адрес следующего элемента списка</a:t>
            </a:r>
          </a:p>
          <a:p>
            <a:pPr marL="0" indent="0">
              <a:buNone/>
            </a:pPr>
            <a:r>
              <a:rPr lang="ru-RU" b="1" dirty="0" smtClean="0"/>
              <a:t>адресное </a:t>
            </a:r>
            <a:r>
              <a:rPr lang="ru-RU" b="1" dirty="0"/>
              <a:t>поле</a:t>
            </a:r>
            <a:r>
              <a:rPr lang="ru-RU" b="1" dirty="0" smtClean="0"/>
              <a:t>;</a:t>
            </a:r>
          </a:p>
          <a:p>
            <a:pPr marL="0" indent="0">
              <a:buNone/>
            </a:pPr>
            <a:r>
              <a:rPr lang="ru-RU" b="1" dirty="0" smtClean="0"/>
              <a:t>}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2728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5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Линейный однонаправленный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i="1" dirty="0" smtClean="0"/>
              <a:t>//информационное поле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data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i="1" dirty="0" smtClean="0"/>
              <a:t>//адресное поле</a:t>
            </a:r>
          </a:p>
          <a:p>
            <a:pPr marL="0" indent="0">
              <a:buNone/>
            </a:pPr>
            <a:r>
              <a:rPr lang="en-US" dirty="0" smtClean="0"/>
              <a:t>Point </a:t>
            </a:r>
            <a:r>
              <a:rPr lang="en-US" dirty="0"/>
              <a:t>next</a:t>
            </a:r>
            <a:r>
              <a:rPr lang="ru-RU" dirty="0"/>
              <a:t>;	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i="1" dirty="0" smtClean="0"/>
              <a:t>//информационное поле</a:t>
            </a:r>
          </a:p>
          <a:p>
            <a:pPr marL="0" indent="0">
              <a:buNone/>
            </a:pPr>
            <a:r>
              <a:rPr lang="en-US" dirty="0" smtClean="0"/>
              <a:t>string  name</a:t>
            </a:r>
            <a:r>
              <a:rPr lang="ru-RU" dirty="0" smtClean="0"/>
              <a:t>; </a:t>
            </a:r>
            <a:r>
              <a:rPr lang="ru-RU" i="1" dirty="0" smtClean="0"/>
              <a:t>//информационное поле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</a:t>
            </a:r>
            <a:r>
              <a:rPr lang="ru-RU" dirty="0"/>
              <a:t>;	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//адресное поле</a:t>
            </a:r>
          </a:p>
          <a:p>
            <a:pPr marL="0" indent="0">
              <a:buNone/>
            </a:pPr>
            <a:r>
              <a:rPr lang="en-US" dirty="0" smtClean="0"/>
              <a:t>Person </a:t>
            </a:r>
            <a:r>
              <a:rPr lang="en-US" dirty="0"/>
              <a:t>next</a:t>
            </a:r>
            <a:r>
              <a:rPr lang="ru-RU" dirty="0"/>
              <a:t>;	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Линейный однонаправленный список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Над списками можно выполнять следующие операции:</a:t>
            </a:r>
          </a:p>
          <a:p>
            <a:pPr lvl="1"/>
            <a:r>
              <a:rPr lang="ru-RU" dirty="0"/>
              <a:t>начальное формирование списка (создание первого элемента);</a:t>
            </a:r>
          </a:p>
          <a:p>
            <a:pPr lvl="1"/>
            <a:r>
              <a:rPr lang="ru-RU" dirty="0"/>
              <a:t>добавление элемента в конец списка;</a:t>
            </a:r>
          </a:p>
          <a:p>
            <a:pPr lvl="1"/>
            <a:r>
              <a:rPr lang="ru-RU" dirty="0"/>
              <a:t>добавление элемента в начало списка;</a:t>
            </a:r>
          </a:p>
          <a:p>
            <a:pPr lvl="1"/>
            <a:r>
              <a:rPr lang="ru-RU" dirty="0"/>
              <a:t>поиск элемента с заданным ключом;</a:t>
            </a:r>
          </a:p>
          <a:p>
            <a:pPr lvl="1"/>
            <a:r>
              <a:rPr lang="ru-RU" dirty="0"/>
              <a:t>удаление элемента с заданным ключом;</a:t>
            </a:r>
          </a:p>
          <a:p>
            <a:pPr lvl="1"/>
            <a:r>
              <a:rPr lang="ru-RU" dirty="0"/>
              <a:t>удаление элемента с заданным номером;</a:t>
            </a:r>
          </a:p>
          <a:p>
            <a:pPr lvl="1"/>
            <a:r>
              <a:rPr lang="ru-RU" dirty="0"/>
              <a:t>добавление элемента с заданным номером;</a:t>
            </a:r>
          </a:p>
          <a:p>
            <a:pPr lvl="1"/>
            <a:r>
              <a:rPr lang="ru-RU" dirty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41453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3443</Words>
  <Application>Microsoft Office PowerPoint</Application>
  <PresentationFormat>Экран (4:3)</PresentationFormat>
  <Paragraphs>718</Paragraphs>
  <Slides>55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Cтруктуры данных</vt:lpstr>
      <vt:lpstr>Физическое представление данных</vt:lpstr>
      <vt:lpstr>Основные структуры данных</vt:lpstr>
      <vt:lpstr>Массив</vt:lpstr>
      <vt:lpstr>Массивы в С#</vt:lpstr>
      <vt:lpstr>Связный список</vt:lpstr>
      <vt:lpstr>Линейный однонаправленный список</vt:lpstr>
      <vt:lpstr>Линейный однонаправленный список</vt:lpstr>
      <vt:lpstr>Линейный однонаправленный список</vt:lpstr>
      <vt:lpstr>Создание элемента списка</vt:lpstr>
      <vt:lpstr>Создание списка из n элементов</vt:lpstr>
      <vt:lpstr>Создание списка из n элементов</vt:lpstr>
      <vt:lpstr>Перебор элементов списка</vt:lpstr>
      <vt:lpstr>Удаление элемента с заданным номером</vt:lpstr>
      <vt:lpstr>Добавление элемента с заданным номером</vt:lpstr>
      <vt:lpstr>Двунаправленные списки</vt:lpstr>
      <vt:lpstr>Бинарное дерево </vt:lpstr>
      <vt:lpstr>Бинарные деревья</vt:lpstr>
      <vt:lpstr>Бинарные деревья</vt:lpstr>
      <vt:lpstr>Бинарные деревья</vt:lpstr>
      <vt:lpstr>Бинарные деревья</vt:lpstr>
      <vt:lpstr>Бинарные деревья</vt:lpstr>
      <vt:lpstr>Обход слева направо</vt:lpstr>
      <vt:lpstr>Обход сверху вниз</vt:lpstr>
      <vt:lpstr>Обход снизу вверх</vt:lpstr>
      <vt:lpstr>Формирование идеально сбалансированного дерева</vt:lpstr>
      <vt:lpstr>Печать дерева по уровням</vt:lpstr>
      <vt:lpstr>Дерево поиска</vt:lpstr>
      <vt:lpstr>Формирование дерева поиска</vt:lpstr>
      <vt:lpstr>Задачи</vt:lpstr>
      <vt:lpstr>Хеш-таблицы</vt:lpstr>
      <vt:lpstr>Хеш-таблица</vt:lpstr>
      <vt:lpstr>Хеш-таблица с цепочками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Доступ к элементам коллекций с помощью нумератора</vt:lpstr>
      <vt:lpstr>Интерфейс IEnumerator </vt:lpstr>
      <vt:lpstr>Интерфейс IDictionaryEnumerator </vt:lpstr>
      <vt:lpstr>Интерфейс IEnumerable</vt:lpstr>
      <vt:lpstr>Обобщенные интерфейсы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Итераторы</vt:lpstr>
      <vt:lpstr>Итераторы</vt:lpstr>
      <vt:lpstr>Итераторы</vt:lpstr>
      <vt:lpstr>Лабораторная работа №12 Классы-коллекции, создаваемые пользователем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Ольга</dc:creator>
  <cp:lastModifiedBy>Ольга</cp:lastModifiedBy>
  <cp:revision>28</cp:revision>
  <dcterms:created xsi:type="dcterms:W3CDTF">2017-01-14T04:26:19Z</dcterms:created>
  <dcterms:modified xsi:type="dcterms:W3CDTF">2019-09-02T17:51:51Z</dcterms:modified>
</cp:coreProperties>
</file>