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309" r:id="rId8"/>
    <p:sldId id="310" r:id="rId9"/>
    <p:sldId id="267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312" r:id="rId34"/>
    <p:sldId id="286" r:id="rId35"/>
    <p:sldId id="311" r:id="rId36"/>
    <p:sldId id="287" r:id="rId37"/>
    <p:sldId id="288" r:id="rId38"/>
    <p:sldId id="313" r:id="rId39"/>
    <p:sldId id="314" r:id="rId40"/>
    <p:sldId id="290" r:id="rId41"/>
    <p:sldId id="315" r:id="rId42"/>
    <p:sldId id="291" r:id="rId43"/>
    <p:sldId id="292" r:id="rId44"/>
    <p:sldId id="293" r:id="rId45"/>
    <p:sldId id="316" r:id="rId46"/>
    <p:sldId id="294" r:id="rId47"/>
    <p:sldId id="295" r:id="rId48"/>
    <p:sldId id="297" r:id="rId49"/>
    <p:sldId id="298" r:id="rId50"/>
    <p:sldId id="299" r:id="rId51"/>
    <p:sldId id="300" r:id="rId52"/>
    <p:sldId id="317" r:id="rId53"/>
    <p:sldId id="301" r:id="rId54"/>
    <p:sldId id="302" r:id="rId55"/>
    <p:sldId id="304" r:id="rId56"/>
    <p:sldId id="305" r:id="rId57"/>
    <p:sldId id="306" r:id="rId58"/>
    <p:sldId id="307" r:id="rId59"/>
    <p:sldId id="308" r:id="rId60"/>
    <p:sldId id="318" r:id="rId61"/>
    <p:sldId id="319" r:id="rId6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84A04-0770-4458-BCE1-7BB295133BE4}" v="2" dt="2018-11-01T18:15:05.553"/>
    <p1510:client id="{2FEC678E-041F-4DEC-8AF9-73513C6456B1}" v="2" dt="2018-11-01T18:15:13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ня Рязанов" userId="0d37406ba22ca2c2" providerId="Windows Live" clId="Web-{61484A04-0770-4458-BCE1-7BB295133BE4}"/>
    <pc:docChg chg="modSld">
      <pc:chgData name="Ваня Рязанов" userId="0d37406ba22ca2c2" providerId="Windows Live" clId="Web-{61484A04-0770-4458-BCE1-7BB295133BE4}" dt="2018-11-01T18:15:20.301" v="5" actId="20577"/>
      <pc:docMkLst>
        <pc:docMk/>
      </pc:docMkLst>
      <pc:sldChg chg="modSp">
        <pc:chgData name="Ваня Рязанов" userId="0d37406ba22ca2c2" providerId="Windows Live" clId="Web-{61484A04-0770-4458-BCE1-7BB295133BE4}" dt="2018-11-01T18:15:20.286" v="4" actId="20577"/>
        <pc:sldMkLst>
          <pc:docMk/>
          <pc:sldMk cId="3295148241" sldId="260"/>
        </pc:sldMkLst>
        <pc:spChg chg="mod">
          <ac:chgData name="Ваня Рязанов" userId="0d37406ba22ca2c2" providerId="Windows Live" clId="Web-{61484A04-0770-4458-BCE1-7BB295133BE4}" dt="2018-11-01T18:15:20.286" v="4" actId="20577"/>
          <ac:spMkLst>
            <pc:docMk/>
            <pc:sldMk cId="3295148241" sldId="260"/>
            <ac:spMk id="3" creationId="{00000000-0000-0000-0000-000000000000}"/>
          </ac:spMkLst>
        </pc:spChg>
      </pc:sldChg>
    </pc:docChg>
  </pc:docChgLst>
  <pc:docChgLst>
    <pc:chgData name="Kostya Poludnicyn" userId="252baed80a375d61" providerId="Windows Live" clId="Web-{2FEC678E-041F-4DEC-8AF9-73513C6456B1}"/>
    <pc:docChg chg="modSld">
      <pc:chgData name="Kostya Poludnicyn" userId="252baed80a375d61" providerId="Windows Live" clId="Web-{2FEC678E-041F-4DEC-8AF9-73513C6456B1}" dt="2018-11-01T18:15:21.080" v="4" actId="20577"/>
      <pc:docMkLst>
        <pc:docMk/>
      </pc:docMkLst>
      <pc:sldChg chg="modSp">
        <pc:chgData name="Kostya Poludnicyn" userId="252baed80a375d61" providerId="Windows Live" clId="Web-{2FEC678E-041F-4DEC-8AF9-73513C6456B1}" dt="2018-11-01T18:15:13.736" v="2" actId="20577"/>
        <pc:sldMkLst>
          <pc:docMk/>
          <pc:sldMk cId="3295148241" sldId="260"/>
        </pc:sldMkLst>
        <pc:spChg chg="mod">
          <ac:chgData name="Kostya Poludnicyn" userId="252baed80a375d61" providerId="Windows Live" clId="Web-{2FEC678E-041F-4DEC-8AF9-73513C6456B1}" dt="2018-11-01T18:15:13.736" v="2" actId="20577"/>
          <ac:spMkLst>
            <pc:docMk/>
            <pc:sldMk cId="3295148241" sldId="26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C175-C5D7-4040-84E0-2BCAAA101798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AB85A-0393-4C53-8DC2-4768C0FCB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07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Можно</a:t>
            </a:r>
            <a:r>
              <a:rPr lang="ru-RU" baseline="0"/>
              <a:t> сделать статические методы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AB85A-0393-4C53-8DC2-4768C0FCBB7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85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97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35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39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5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14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99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94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69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55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04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2849-287D-4835-B02E-10BB42B2BB2F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2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2849-287D-4835-B02E-10BB42B2BB2F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39877-6E9E-4A24-8699-85A379683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75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/>
              <a:t>Объектно-событийное программирование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Тема 16</a:t>
            </a:r>
          </a:p>
        </p:txBody>
      </p:sp>
    </p:spTree>
    <p:extLst>
      <p:ext uri="{BB962C8B-B14F-4D97-AF65-F5344CB8AC3E}">
        <p14:creationId xmlns:p14="http://schemas.microsoft.com/office/powerpoint/2010/main" val="117392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/>
              <a:t>Поддержка </a:t>
            </a:r>
            <a:r>
              <a:rPr lang="ru-RU" b="1" err="1"/>
              <a:t>многоадресатной</a:t>
            </a:r>
            <a:r>
              <a:rPr lang="ru-RU" b="1"/>
              <a:t> передачи (</a:t>
            </a:r>
            <a:r>
              <a:rPr lang="ru-RU" b="1" err="1"/>
              <a:t>multicasting</a:t>
            </a:r>
            <a:r>
              <a:rPr lang="ru-RU" b="1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ru-RU"/>
              <a:t>Добавить функцию в список вызова можно с помощью статического метода </a:t>
            </a:r>
            <a:r>
              <a:rPr lang="ru-RU" err="1"/>
              <a:t>Combine</a:t>
            </a:r>
            <a:r>
              <a:rPr lang="ru-RU"/>
              <a:t>(), который сцепляет списки вызовов или массивы делегатов (метод получает в качестве параметра массив делегатов), или двух делегатов (метод получает в качестве параметров два делегата): </a:t>
            </a:r>
          </a:p>
          <a:p>
            <a:pPr marL="0" indent="0">
              <a:buNone/>
            </a:pPr>
            <a:r>
              <a:rPr lang="en-US" b="1"/>
              <a:t>Delegate Combine(Delegate[]); </a:t>
            </a:r>
            <a:endParaRPr lang="ru-RU" b="1"/>
          </a:p>
          <a:p>
            <a:pPr marL="0" indent="0">
              <a:buNone/>
            </a:pPr>
            <a:r>
              <a:rPr lang="en-US" b="1"/>
              <a:t>Delegate Combine(Delegate, Delegate); </a:t>
            </a:r>
            <a:endParaRPr lang="ru-RU" b="1"/>
          </a:p>
          <a:p>
            <a:r>
              <a:rPr lang="ru-RU"/>
              <a:t>Также для этих целей можно использовать перегруженную операцию </a:t>
            </a:r>
            <a:r>
              <a:rPr lang="ru-RU" b="1"/>
              <a:t>"+="</a:t>
            </a:r>
            <a:r>
              <a:rPr lang="ru-RU"/>
              <a:t>. Второй операнд операции представляет собой делегат или функцию, которая добавляется в список вызова исходного делегата. </a:t>
            </a:r>
          </a:p>
          <a:p>
            <a:r>
              <a:rPr lang="ru-RU"/>
              <a:t>Обратную операцию – удаление метода из списка вызова выполняют статический метод </a:t>
            </a:r>
            <a:r>
              <a:rPr lang="ru-RU" b="1" err="1"/>
              <a:t>Remove</a:t>
            </a:r>
            <a:r>
              <a:rPr lang="ru-RU" b="1"/>
              <a:t>() </a:t>
            </a:r>
            <a:r>
              <a:rPr lang="ru-RU"/>
              <a:t>и операция </a:t>
            </a:r>
            <a:r>
              <a:rPr lang="ru-RU" b="1"/>
              <a:t>"-="</a:t>
            </a:r>
            <a:r>
              <a:rPr lang="ru-RU"/>
              <a:t>. </a:t>
            </a:r>
          </a:p>
          <a:p>
            <a:pPr marL="0" indent="0">
              <a:buNone/>
            </a:pPr>
            <a:r>
              <a:rPr lang="ru-RU" b="1" err="1"/>
              <a:t>Delegate</a:t>
            </a:r>
            <a:r>
              <a:rPr lang="ru-RU" b="1"/>
              <a:t> </a:t>
            </a:r>
            <a:r>
              <a:rPr lang="ru-RU" b="1" err="1"/>
              <a:t>Remove</a:t>
            </a:r>
            <a:r>
              <a:rPr lang="ru-RU" b="1"/>
              <a:t>(</a:t>
            </a:r>
            <a:r>
              <a:rPr lang="ru-RU" b="1" err="1"/>
              <a:t>Delegate</a:t>
            </a:r>
            <a:r>
              <a:rPr lang="ru-RU" b="1"/>
              <a:t>, </a:t>
            </a:r>
            <a:r>
              <a:rPr lang="ru-RU" b="1" err="1"/>
              <a:t>Delegate</a:t>
            </a:r>
            <a:r>
              <a:rPr lang="ru-RU" b="1"/>
              <a:t>); </a:t>
            </a:r>
            <a:endParaRPr lang="en-US" b="1"/>
          </a:p>
          <a:p>
            <a:r>
              <a:rPr lang="ru-RU"/>
              <a:t>Удаляется последнее вхождение метода или списка вызовов делегата из списка вызовов другого делегата</a:t>
            </a:r>
            <a:endParaRPr lang="ru-RU" b="1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Поддержка </a:t>
            </a:r>
            <a:r>
              <a:rPr lang="ru-RU" b="1" err="1"/>
              <a:t>многоадресатной</a:t>
            </a:r>
            <a:r>
              <a:rPr lang="ru-RU" b="1"/>
              <a:t> передачи (</a:t>
            </a:r>
            <a:r>
              <a:rPr lang="ru-RU" b="1" err="1"/>
              <a:t>multicasting</a:t>
            </a:r>
            <a:r>
              <a:rPr lang="ru-RU" b="1"/>
              <a:t>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/>
              <a:t> </a:t>
            </a:r>
            <a:r>
              <a:rPr lang="en-US"/>
              <a:t>//</a:t>
            </a:r>
            <a:r>
              <a:rPr lang="ru-RU"/>
              <a:t>модификация строки</a:t>
            </a:r>
          </a:p>
          <a:p>
            <a:pPr marL="0" indent="0">
              <a:buNone/>
            </a:pPr>
            <a:r>
              <a:rPr lang="en-US" b="1"/>
              <a:t>delegate</a:t>
            </a:r>
            <a:r>
              <a:rPr lang="en-US"/>
              <a:t> void </a:t>
            </a:r>
            <a:r>
              <a:rPr lang="en-US" err="1"/>
              <a:t>strMod</a:t>
            </a:r>
            <a:r>
              <a:rPr lang="en-US"/>
              <a:t>( ref string </a:t>
            </a:r>
            <a:r>
              <a:rPr lang="en-US" err="1"/>
              <a:t>stx</a:t>
            </a:r>
            <a:r>
              <a:rPr lang="en-US"/>
              <a:t>);</a:t>
            </a:r>
            <a:r>
              <a:rPr lang="ru-RU"/>
              <a:t> </a:t>
            </a:r>
          </a:p>
          <a:p>
            <a:pPr marL="0" indent="0">
              <a:buNone/>
            </a:pPr>
            <a:r>
              <a:rPr lang="ru-RU" err="1"/>
              <a:t>class</a:t>
            </a:r>
            <a:r>
              <a:rPr lang="ru-RU"/>
              <a:t> </a:t>
            </a:r>
            <a:r>
              <a:rPr lang="ru-RU" err="1"/>
              <a:t>ModifyString</a:t>
            </a:r>
            <a:endParaRPr lang="en-US"/>
          </a:p>
          <a:p>
            <a:pPr marL="0" indent="0">
              <a:buNone/>
            </a:pPr>
            <a:r>
              <a:rPr lang="ru-RU"/>
              <a:t>{</a:t>
            </a:r>
          </a:p>
          <a:p>
            <a:pPr marL="0" indent="0">
              <a:buNone/>
            </a:pPr>
            <a:r>
              <a:rPr lang="en-US"/>
              <a:t>// </a:t>
            </a:r>
            <a:r>
              <a:rPr lang="ru-RU"/>
              <a:t>Метод заменяет пробелы дефисами</a:t>
            </a:r>
            <a:r>
              <a:rPr lang="en-US"/>
              <a:t>.</a:t>
            </a:r>
            <a:endParaRPr lang="ru-RU"/>
          </a:p>
          <a:p>
            <a:pPr marL="0" indent="0">
              <a:buNone/>
            </a:pPr>
            <a:r>
              <a:rPr lang="en-US"/>
              <a:t>static void </a:t>
            </a:r>
            <a:r>
              <a:rPr lang="en-US" err="1"/>
              <a:t>replaceSpaces</a:t>
            </a:r>
            <a:r>
              <a:rPr lang="en-US"/>
              <a:t>(ref string a)</a:t>
            </a:r>
            <a:r>
              <a:rPr lang="ru-RU"/>
              <a:t> </a:t>
            </a:r>
            <a:r>
              <a:rPr lang="en-US"/>
              <a:t>{ . . . . .}</a:t>
            </a:r>
          </a:p>
          <a:p>
            <a:pPr marL="0" indent="0">
              <a:buNone/>
            </a:pPr>
            <a:r>
              <a:rPr lang="en-US"/>
              <a:t>// </a:t>
            </a:r>
            <a:r>
              <a:rPr lang="ru-RU"/>
              <a:t>Метод удаляет пробелы</a:t>
            </a:r>
            <a:endParaRPr lang="en-US"/>
          </a:p>
          <a:p>
            <a:pPr marL="0" indent="0">
              <a:buNone/>
            </a:pPr>
            <a:r>
              <a:rPr lang="en-US"/>
              <a:t>static void </a:t>
            </a:r>
            <a:r>
              <a:rPr lang="en-US" err="1"/>
              <a:t>removeSpaces</a:t>
            </a:r>
            <a:r>
              <a:rPr lang="en-US"/>
              <a:t>(ref string a) { . . . . .}</a:t>
            </a:r>
            <a:endParaRPr lang="ru-RU"/>
          </a:p>
          <a:p>
            <a:pPr marL="0" indent="0">
              <a:buNone/>
            </a:pPr>
            <a:r>
              <a:rPr lang="en-US"/>
              <a:t>// </a:t>
            </a:r>
            <a:r>
              <a:rPr lang="ru-RU"/>
              <a:t>Метод реверсирует строку</a:t>
            </a:r>
            <a:endParaRPr lang="en-US"/>
          </a:p>
          <a:p>
            <a:pPr marL="0" indent="0">
              <a:buNone/>
            </a:pPr>
            <a:r>
              <a:rPr lang="en-US"/>
              <a:t>static void reverse( ref string a) </a:t>
            </a:r>
            <a:r>
              <a:rPr lang="ru-RU"/>
              <a:t>{</a:t>
            </a:r>
            <a:r>
              <a:rPr lang="en-US"/>
              <a:t>. . . }</a:t>
            </a:r>
          </a:p>
          <a:p>
            <a:pPr marL="0" indent="0">
              <a:buNone/>
            </a:pPr>
            <a:r>
              <a:rPr lang="en-US"/>
              <a:t>}</a:t>
            </a:r>
            <a:endParaRPr lang="ru-RU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85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Поддержка </a:t>
            </a:r>
            <a:r>
              <a:rPr lang="ru-RU" b="1" err="1"/>
              <a:t>многоадресатной</a:t>
            </a:r>
            <a:r>
              <a:rPr lang="ru-RU" b="1"/>
              <a:t> передачи (</a:t>
            </a:r>
            <a:r>
              <a:rPr lang="ru-RU" b="1" err="1"/>
              <a:t>multicasting</a:t>
            </a:r>
            <a:r>
              <a:rPr lang="ru-RU" b="1"/>
              <a:t>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static void Main(string[] </a:t>
            </a:r>
            <a:r>
              <a:rPr lang="en-US" err="1"/>
              <a:t>args</a:t>
            </a:r>
            <a:r>
              <a:rPr lang="en-US"/>
              <a:t>)</a:t>
            </a:r>
            <a:endParaRPr lang="ru-RU"/>
          </a:p>
          <a:p>
            <a:pPr marL="0" indent="0">
              <a:buNone/>
            </a:pPr>
            <a:r>
              <a:rPr lang="en-US"/>
              <a:t>        </a:t>
            </a:r>
            <a:r>
              <a:rPr lang="ru-RU"/>
              <a:t>{</a:t>
            </a:r>
          </a:p>
          <a:p>
            <a:pPr marL="0" indent="0">
              <a:buNone/>
            </a:pPr>
            <a:r>
              <a:rPr lang="en-US"/>
              <a:t>             </a:t>
            </a:r>
            <a:r>
              <a:rPr lang="ru-RU"/>
              <a:t>// Создаем экземпляры делегатов.</a:t>
            </a:r>
          </a:p>
          <a:p>
            <a:pPr marL="0" indent="0">
              <a:buNone/>
            </a:pPr>
            <a:r>
              <a:rPr lang="ru-RU"/>
              <a:t>            </a:t>
            </a:r>
            <a:r>
              <a:rPr lang="ru-RU" err="1"/>
              <a:t>strMod</a:t>
            </a:r>
            <a:r>
              <a:rPr lang="ru-RU"/>
              <a:t> </a:t>
            </a:r>
            <a:r>
              <a:rPr lang="ru-RU" err="1"/>
              <a:t>strOp</a:t>
            </a:r>
            <a:r>
              <a:rPr lang="ru-RU"/>
              <a:t>;</a:t>
            </a:r>
          </a:p>
          <a:p>
            <a:pPr marL="0" indent="0">
              <a:buNone/>
            </a:pPr>
            <a:r>
              <a:rPr lang="ru-RU"/>
              <a:t>            </a:t>
            </a:r>
            <a:r>
              <a:rPr lang="en-US" err="1"/>
              <a:t>strMod</a:t>
            </a:r>
            <a:r>
              <a:rPr lang="en-US"/>
              <a:t> </a:t>
            </a:r>
            <a:r>
              <a:rPr lang="en-US" err="1"/>
              <a:t>replaceStr</a:t>
            </a:r>
            <a:r>
              <a:rPr lang="en-US"/>
              <a:t> = new </a:t>
            </a:r>
            <a:r>
              <a:rPr lang="en-US" b="1" err="1"/>
              <a:t>strMod</a:t>
            </a:r>
            <a:r>
              <a:rPr lang="en-US" b="1"/>
              <a:t>(</a:t>
            </a:r>
            <a:r>
              <a:rPr lang="en-US" b="1" err="1"/>
              <a:t>replaceSpaces</a:t>
            </a:r>
            <a:r>
              <a:rPr lang="en-US"/>
              <a:t>);</a:t>
            </a:r>
            <a:endParaRPr lang="ru-RU"/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 err="1"/>
              <a:t>strMod</a:t>
            </a:r>
            <a:r>
              <a:rPr lang="en-US"/>
              <a:t> </a:t>
            </a:r>
            <a:r>
              <a:rPr lang="en-US" err="1"/>
              <a:t>removeStr</a:t>
            </a:r>
            <a:r>
              <a:rPr lang="en-US"/>
              <a:t> = new </a:t>
            </a:r>
            <a:r>
              <a:rPr lang="en-US" b="1" err="1"/>
              <a:t>strMod</a:t>
            </a:r>
            <a:r>
              <a:rPr lang="en-US" b="1"/>
              <a:t>(</a:t>
            </a:r>
            <a:r>
              <a:rPr lang="en-US" b="1" err="1"/>
              <a:t>removeSpaces</a:t>
            </a:r>
            <a:r>
              <a:rPr lang="en-US"/>
              <a:t>);</a:t>
            </a:r>
            <a:endParaRPr lang="ru-RU"/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 err="1"/>
              <a:t>strMod</a:t>
            </a:r>
            <a:r>
              <a:rPr lang="en-US"/>
              <a:t> </a:t>
            </a:r>
            <a:r>
              <a:rPr lang="en-US" err="1"/>
              <a:t>reverseStr</a:t>
            </a:r>
            <a:r>
              <a:rPr lang="en-US"/>
              <a:t> = new </a:t>
            </a:r>
            <a:r>
              <a:rPr lang="en-US" b="1" err="1"/>
              <a:t>strMod</a:t>
            </a:r>
            <a:r>
              <a:rPr lang="en-US" b="1"/>
              <a:t>(reverse</a:t>
            </a:r>
            <a:r>
              <a:rPr lang="en-US"/>
              <a:t>);</a:t>
            </a:r>
            <a:endParaRPr lang="ru-RU"/>
          </a:p>
          <a:p>
            <a:pPr marL="0" indent="0">
              <a:buNone/>
            </a:pPr>
            <a:r>
              <a:rPr lang="en-US"/>
              <a:t>            </a:t>
            </a:r>
            <a:r>
              <a:rPr lang="ru-RU"/>
              <a:t> </a:t>
            </a:r>
            <a:r>
              <a:rPr lang="ru-RU" err="1"/>
              <a:t>string</a:t>
            </a:r>
            <a:r>
              <a:rPr lang="ru-RU"/>
              <a:t> </a:t>
            </a:r>
            <a:r>
              <a:rPr lang="ru-RU" err="1"/>
              <a:t>str</a:t>
            </a:r>
            <a:r>
              <a:rPr lang="ru-RU"/>
              <a:t> = "Это простой тест.";</a:t>
            </a:r>
          </a:p>
          <a:p>
            <a:pPr marL="0" indent="0">
              <a:buNone/>
            </a:pPr>
            <a:r>
              <a:rPr lang="ru-RU"/>
              <a:t>             // Организация </a:t>
            </a:r>
            <a:r>
              <a:rPr lang="ru-RU" err="1"/>
              <a:t>многоадресатной</a:t>
            </a:r>
            <a:r>
              <a:rPr lang="ru-RU"/>
              <a:t> передачи.</a:t>
            </a:r>
          </a:p>
          <a:p>
            <a:pPr marL="0" indent="0">
              <a:buNone/>
            </a:pPr>
            <a:r>
              <a:rPr lang="ru-RU" b="1"/>
              <a:t>            </a:t>
            </a:r>
            <a:r>
              <a:rPr lang="ru-RU" b="1" err="1"/>
              <a:t>strOp</a:t>
            </a:r>
            <a:r>
              <a:rPr lang="ru-RU" b="1"/>
              <a:t> = </a:t>
            </a:r>
            <a:r>
              <a:rPr lang="ru-RU" b="1" err="1"/>
              <a:t>replaceStr</a:t>
            </a:r>
            <a:r>
              <a:rPr lang="ru-RU" b="1"/>
              <a:t>;</a:t>
            </a:r>
          </a:p>
          <a:p>
            <a:pPr marL="0" indent="0">
              <a:buNone/>
            </a:pPr>
            <a:r>
              <a:rPr lang="ru-RU" b="1"/>
              <a:t>            </a:t>
            </a:r>
            <a:r>
              <a:rPr lang="ru-RU" b="1" err="1"/>
              <a:t>strOp</a:t>
            </a:r>
            <a:r>
              <a:rPr lang="ru-RU" b="1"/>
              <a:t> += </a:t>
            </a:r>
            <a:r>
              <a:rPr lang="ru-RU" b="1" err="1"/>
              <a:t>reverseStr</a:t>
            </a:r>
            <a:r>
              <a:rPr lang="ru-RU" b="1"/>
              <a:t>;</a:t>
            </a:r>
          </a:p>
          <a:p>
            <a:pPr marL="0" indent="0">
              <a:buNone/>
            </a:pPr>
            <a:r>
              <a:rPr lang="ru-RU"/>
              <a:t>             // Вызов делегата с </a:t>
            </a:r>
            <a:r>
              <a:rPr lang="ru-RU" err="1"/>
              <a:t>многоадресатной</a:t>
            </a:r>
            <a:r>
              <a:rPr lang="ru-RU"/>
              <a:t> передачей.</a:t>
            </a:r>
          </a:p>
          <a:p>
            <a:pPr marL="0" indent="0">
              <a:buNone/>
            </a:pPr>
            <a:r>
              <a:rPr lang="ru-RU"/>
              <a:t>            </a:t>
            </a:r>
            <a:r>
              <a:rPr lang="ru-RU" b="1" err="1"/>
              <a:t>strOp</a:t>
            </a:r>
            <a:r>
              <a:rPr lang="ru-RU" b="1"/>
              <a:t>(</a:t>
            </a:r>
            <a:r>
              <a:rPr lang="ru-RU" b="1" err="1"/>
              <a:t>ref</a:t>
            </a:r>
            <a:r>
              <a:rPr lang="ru-RU" b="1"/>
              <a:t> </a:t>
            </a:r>
            <a:r>
              <a:rPr lang="ru-RU" b="1" err="1"/>
              <a:t>str</a:t>
            </a:r>
            <a:r>
              <a:rPr lang="ru-RU" b="1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707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Поддержка </a:t>
            </a:r>
            <a:r>
              <a:rPr lang="ru-RU" b="1" err="1"/>
              <a:t>многоадресатной</a:t>
            </a:r>
            <a:r>
              <a:rPr lang="ru-RU" b="1"/>
              <a:t> передачи (</a:t>
            </a:r>
            <a:r>
              <a:rPr lang="ru-RU" b="1" err="1"/>
              <a:t>multicasting</a:t>
            </a:r>
            <a:r>
              <a:rPr lang="ru-RU" b="1"/>
              <a:t>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err="1"/>
              <a:t>Console.WriteLine</a:t>
            </a:r>
            <a:r>
              <a:rPr lang="ru-RU"/>
              <a:t>("Результирующая строка: " + </a:t>
            </a:r>
            <a:r>
              <a:rPr lang="ru-RU" err="1"/>
              <a:t>str</a:t>
            </a:r>
            <a:r>
              <a:rPr lang="ru-RU"/>
              <a:t>);</a:t>
            </a:r>
          </a:p>
          <a:p>
            <a:pPr marL="0" indent="0">
              <a:buNone/>
            </a:pPr>
            <a:r>
              <a:rPr lang="ru-RU"/>
              <a:t>/</a:t>
            </a:r>
            <a:r>
              <a:rPr lang="en-US"/>
              <a:t>*</a:t>
            </a:r>
            <a:r>
              <a:rPr lang="ru-RU"/>
              <a:t> Удаляем метод замены пробелов и добавляем метод их удаления</a:t>
            </a:r>
            <a:r>
              <a:rPr lang="en-US"/>
              <a:t>*/</a:t>
            </a:r>
            <a:endParaRPr lang="ru-RU"/>
          </a:p>
          <a:p>
            <a:pPr marL="0" indent="0">
              <a:buNone/>
            </a:pPr>
            <a:r>
              <a:rPr lang="ru-RU"/>
              <a:t>            </a:t>
            </a:r>
            <a:r>
              <a:rPr lang="ru-RU" err="1"/>
              <a:t>strOp</a:t>
            </a:r>
            <a:r>
              <a:rPr lang="ru-RU"/>
              <a:t> -= </a:t>
            </a:r>
            <a:r>
              <a:rPr lang="ru-RU" err="1"/>
              <a:t>replaceStr</a:t>
            </a:r>
            <a:r>
              <a:rPr lang="ru-RU"/>
              <a:t>;</a:t>
            </a:r>
          </a:p>
          <a:p>
            <a:pPr marL="0" indent="0">
              <a:buNone/>
            </a:pPr>
            <a:r>
              <a:rPr lang="ru-RU"/>
              <a:t>            </a:t>
            </a:r>
            <a:r>
              <a:rPr lang="ru-RU" err="1"/>
              <a:t>strOp</a:t>
            </a:r>
            <a:r>
              <a:rPr lang="ru-RU"/>
              <a:t> += </a:t>
            </a:r>
            <a:r>
              <a:rPr lang="ru-RU" err="1"/>
              <a:t>removeStr</a:t>
            </a:r>
            <a:r>
              <a:rPr lang="ru-RU"/>
              <a:t>;</a:t>
            </a:r>
          </a:p>
          <a:p>
            <a:pPr marL="0" indent="0">
              <a:buNone/>
            </a:pPr>
            <a:r>
              <a:rPr lang="ru-RU"/>
              <a:t>            </a:t>
            </a:r>
            <a:r>
              <a:rPr lang="ru-RU" err="1"/>
              <a:t>str</a:t>
            </a:r>
            <a:r>
              <a:rPr lang="ru-RU"/>
              <a:t> = "Это простой тест."; </a:t>
            </a:r>
          </a:p>
          <a:p>
            <a:pPr marL="0" indent="0">
              <a:buNone/>
            </a:pPr>
            <a:r>
              <a:rPr lang="ru-RU"/>
              <a:t>// Вызов делегата с </a:t>
            </a:r>
            <a:r>
              <a:rPr lang="ru-RU" err="1"/>
              <a:t>многоадресатной</a:t>
            </a:r>
            <a:r>
              <a:rPr lang="ru-RU"/>
              <a:t> передачей.</a:t>
            </a:r>
          </a:p>
          <a:p>
            <a:pPr marL="0" indent="0">
              <a:buNone/>
            </a:pPr>
            <a:r>
              <a:rPr lang="ru-RU"/>
              <a:t>            </a:t>
            </a:r>
            <a:r>
              <a:rPr lang="ru-RU" err="1"/>
              <a:t>strOp</a:t>
            </a:r>
            <a:r>
              <a:rPr lang="ru-RU"/>
              <a:t>(</a:t>
            </a:r>
            <a:r>
              <a:rPr lang="ru-RU" err="1"/>
              <a:t>ref</a:t>
            </a:r>
            <a:r>
              <a:rPr lang="ru-RU"/>
              <a:t> </a:t>
            </a:r>
            <a:r>
              <a:rPr lang="ru-RU" err="1"/>
              <a:t>str</a:t>
            </a:r>
            <a:r>
              <a:rPr lang="ru-RU"/>
              <a:t>);</a:t>
            </a:r>
          </a:p>
          <a:p>
            <a:pPr marL="0" indent="0">
              <a:buNone/>
            </a:pPr>
            <a:r>
              <a:rPr lang="ru-RU"/>
              <a:t>            </a:t>
            </a:r>
            <a:r>
              <a:rPr lang="ru-RU" err="1"/>
              <a:t>Console.WriteLine</a:t>
            </a:r>
            <a:r>
              <a:rPr lang="ru-RU"/>
              <a:t>("Результирующая строка: " + </a:t>
            </a:r>
            <a:r>
              <a:rPr lang="ru-RU" err="1"/>
              <a:t>str</a:t>
            </a:r>
            <a:r>
              <a:rPr lang="ru-RU"/>
              <a:t>);</a:t>
            </a:r>
          </a:p>
          <a:p>
            <a:pPr marL="0" indent="0">
              <a:buNone/>
            </a:pPr>
            <a:r>
              <a:rPr lang="ru-RU"/>
              <a:t>            </a:t>
            </a:r>
            <a:r>
              <a:rPr lang="ru-RU" err="1"/>
              <a:t>Console.WriteLine</a:t>
            </a:r>
            <a:r>
              <a:rPr lang="ru-RU"/>
              <a:t>();</a:t>
            </a:r>
          </a:p>
          <a:p>
            <a:pPr marL="0" indent="0">
              <a:buNone/>
            </a:pPr>
            <a:r>
              <a:rPr lang="en-US" b="1"/>
              <a:t>}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308998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/>
              <a:t>События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5069160"/>
          </a:xfrm>
        </p:spPr>
        <p:txBody>
          <a:bodyPr>
            <a:normAutofit fontScale="70000" lnSpcReduction="20000"/>
          </a:bodyPr>
          <a:lstStyle/>
          <a:p>
            <a:r>
              <a:rPr lang="ru-RU" b="1"/>
              <a:t>События</a:t>
            </a:r>
            <a:r>
              <a:rPr lang="ru-RU"/>
              <a:t> это особый тип </a:t>
            </a:r>
            <a:r>
              <a:rPr lang="ru-RU" b="1"/>
              <a:t>многоадресных делегатов</a:t>
            </a:r>
            <a:r>
              <a:rPr lang="ru-RU"/>
              <a:t>, которые можно вызвать только из класса или структуры, в которой они объявлены.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en-US" b="1"/>
              <a:t>event </a:t>
            </a:r>
            <a:r>
              <a:rPr lang="ru-RU" b="1" err="1"/>
              <a:t>делегат_события</a:t>
            </a:r>
            <a:r>
              <a:rPr lang="ru-RU" b="1"/>
              <a:t> </a:t>
            </a:r>
            <a:r>
              <a:rPr lang="ru-RU" b="1" err="1"/>
              <a:t>имя_события</a:t>
            </a:r>
            <a:r>
              <a:rPr lang="ru-RU" i="1"/>
              <a:t>;</a:t>
            </a:r>
          </a:p>
          <a:p>
            <a:pPr marL="0" indent="0">
              <a:buNone/>
            </a:pPr>
            <a:endParaRPr lang="ru-RU"/>
          </a:p>
          <a:p>
            <a:r>
              <a:rPr lang="ru-RU"/>
              <a:t>События позволяют классу или объекту уведомлять другие классы или объекты о возникновении каких-либо ситуаций. </a:t>
            </a:r>
          </a:p>
          <a:p>
            <a:r>
              <a:rPr lang="ru-RU"/>
              <a:t>Класс, отправляющий (или вызывающий) событие, называется </a:t>
            </a:r>
            <a:r>
              <a:rPr lang="ru-RU" b="1"/>
              <a:t>издателем</a:t>
            </a:r>
            <a:r>
              <a:rPr lang="ru-RU"/>
              <a:t>, а классы, принимающие (или обрабатывающие) событие, называются </a:t>
            </a:r>
            <a:r>
              <a:rPr lang="ru-RU" b="1"/>
              <a:t>подписчиками</a:t>
            </a:r>
            <a:r>
              <a:rPr lang="ru-RU"/>
              <a:t>. 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300192" y="1772816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Издатель</a:t>
            </a:r>
          </a:p>
        </p:txBody>
      </p:sp>
      <p:sp>
        <p:nvSpPr>
          <p:cNvPr id="5" name="Стрелка вниз 4"/>
          <p:cNvSpPr/>
          <p:nvPr/>
        </p:nvSpPr>
        <p:spPr>
          <a:xfrm>
            <a:off x="7038274" y="2924944"/>
            <a:ext cx="61206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3933056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Подписчик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8174" y="31409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Событие</a:t>
            </a:r>
          </a:p>
        </p:txBody>
      </p:sp>
    </p:spTree>
    <p:extLst>
      <p:ext uri="{BB962C8B-B14F-4D97-AF65-F5344CB8AC3E}">
        <p14:creationId xmlns:p14="http://schemas.microsoft.com/office/powerpoint/2010/main" val="102289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События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/>
              <a:t>Под </a:t>
            </a:r>
            <a:r>
              <a:rPr lang="ru-RU" b="1"/>
              <a:t>подпиской на событие </a:t>
            </a:r>
            <a:r>
              <a:rPr lang="ru-RU"/>
              <a:t>подразумевается предоставление кода, который должен выполняться при генерации данного события, в виде обработчика событий. </a:t>
            </a:r>
          </a:p>
          <a:p>
            <a:r>
              <a:rPr lang="ru-RU"/>
              <a:t>На событие можно подписывать несколько обработчиков, которые будут вызываться при генерации этого события. </a:t>
            </a:r>
          </a:p>
          <a:p>
            <a:r>
              <a:rPr lang="ru-RU"/>
              <a:t>Сами </a:t>
            </a:r>
            <a:r>
              <a:rPr lang="ru-RU" b="1"/>
              <a:t>обработчики событий </a:t>
            </a:r>
            <a:r>
              <a:rPr lang="ru-RU"/>
              <a:t>представляют собой просто функции. Единственным ограничением для такой функции является то, что ее возвращаемый тип и параметры должны обязательно соответствовать тем, которых требует событие. Это  ограничение задается делегатом. 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839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События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class Program</a:t>
            </a:r>
            <a:endParaRPr lang="ru-RU"/>
          </a:p>
          <a:p>
            <a:pPr marL="0" indent="0">
              <a:buNone/>
            </a:pPr>
            <a:r>
              <a:rPr lang="en-US"/>
              <a:t>    {</a:t>
            </a:r>
            <a:endParaRPr lang="ru-RU"/>
          </a:p>
          <a:p>
            <a:pPr marL="0" indent="0">
              <a:buNone/>
            </a:pPr>
            <a:r>
              <a:rPr lang="en-US"/>
              <a:t>static </a:t>
            </a:r>
            <a:r>
              <a:rPr lang="en-US" err="1"/>
              <a:t>int</a:t>
            </a:r>
            <a:r>
              <a:rPr lang="en-US"/>
              <a:t> counter=0;</a:t>
            </a:r>
            <a:endParaRPr lang="ru-RU"/>
          </a:p>
          <a:p>
            <a:pPr marL="0" indent="0">
              <a:buNone/>
            </a:pPr>
            <a:r>
              <a:rPr lang="en-US"/>
              <a:t>static string </a:t>
            </a:r>
            <a:r>
              <a:rPr lang="en-US" err="1"/>
              <a:t>displayString</a:t>
            </a:r>
            <a:r>
              <a:rPr lang="en-US"/>
              <a:t>="This string will appear one letter at a time\n";</a:t>
            </a:r>
            <a:endParaRPr lang="ru-RU"/>
          </a:p>
          <a:p>
            <a:pPr marL="0" indent="0">
              <a:buNone/>
            </a:pPr>
            <a:r>
              <a:rPr lang="en-US"/>
              <a:t>static void Main(string[] </a:t>
            </a:r>
            <a:r>
              <a:rPr lang="en-US" err="1"/>
              <a:t>args</a:t>
            </a:r>
            <a:r>
              <a:rPr lang="en-US"/>
              <a:t>)</a:t>
            </a:r>
            <a:endParaRPr lang="ru-RU"/>
          </a:p>
          <a:p>
            <a:pPr marL="0" indent="0">
              <a:buNone/>
            </a:pPr>
            <a:r>
              <a:rPr lang="en-US"/>
              <a:t>        </a:t>
            </a:r>
            <a:r>
              <a:rPr lang="ru-RU"/>
              <a:t>{</a:t>
            </a:r>
          </a:p>
          <a:p>
            <a:pPr marL="0" indent="0">
              <a:buNone/>
            </a:pPr>
            <a:r>
              <a:rPr lang="ru-RU"/>
              <a:t>//создается объект, который будет генерировать события - издатель</a:t>
            </a:r>
          </a:p>
          <a:p>
            <a:pPr marL="0" indent="0">
              <a:buNone/>
            </a:pPr>
            <a:r>
              <a:rPr lang="ru-RU"/>
              <a:t>            </a:t>
            </a:r>
            <a:r>
              <a:rPr lang="ru-RU" err="1"/>
              <a:t>Timer</a:t>
            </a:r>
            <a:r>
              <a:rPr lang="ru-RU"/>
              <a:t> </a:t>
            </a:r>
            <a:r>
              <a:rPr lang="ru-RU" err="1"/>
              <a:t>myTimer</a:t>
            </a:r>
            <a:r>
              <a:rPr lang="ru-RU"/>
              <a:t>=</a:t>
            </a:r>
            <a:r>
              <a:rPr lang="ru-RU" err="1"/>
              <a:t>new</a:t>
            </a:r>
            <a:r>
              <a:rPr lang="ru-RU"/>
              <a:t> </a:t>
            </a:r>
            <a:r>
              <a:rPr lang="ru-RU" err="1"/>
              <a:t>Timer</a:t>
            </a:r>
            <a:r>
              <a:rPr lang="ru-RU"/>
              <a:t>(100);</a:t>
            </a:r>
          </a:p>
          <a:p>
            <a:pPr marL="0" indent="0">
              <a:buNone/>
            </a:pPr>
            <a:r>
              <a:rPr lang="ru-RU"/>
              <a:t>//подключение обработчика к событию </a:t>
            </a:r>
            <a:r>
              <a:rPr lang="ru-RU" err="1"/>
              <a:t>myTimer.Elapsed</a:t>
            </a:r>
            <a:r>
              <a:rPr lang="ru-RU"/>
              <a:t> – подписка на событие</a:t>
            </a:r>
          </a:p>
          <a:p>
            <a:pPr marL="0" indent="0">
              <a:buNone/>
            </a:pPr>
            <a:r>
              <a:rPr lang="ru-RU" b="1"/>
              <a:t>            </a:t>
            </a:r>
            <a:r>
              <a:rPr lang="en-US" b="1" err="1"/>
              <a:t>myTimer.Elapsed</a:t>
            </a:r>
            <a:r>
              <a:rPr lang="en-US" b="1"/>
              <a:t>+=new </a:t>
            </a:r>
            <a:r>
              <a:rPr lang="en-US" b="1" err="1"/>
              <a:t>ElapsedEventHandler</a:t>
            </a:r>
            <a:r>
              <a:rPr lang="en-US" b="1"/>
              <a:t>(</a:t>
            </a:r>
            <a:r>
              <a:rPr lang="en-US" b="1" err="1"/>
              <a:t>WriteChar</a:t>
            </a:r>
            <a:r>
              <a:rPr lang="en-US" b="1"/>
              <a:t>);</a:t>
            </a:r>
            <a:endParaRPr lang="ru-RU"/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 err="1"/>
              <a:t>myTimer.Start</a:t>
            </a:r>
            <a:r>
              <a:rPr lang="en-US"/>
              <a:t>();//</a:t>
            </a:r>
            <a:r>
              <a:rPr lang="ru-RU"/>
              <a:t>запуск таймера</a:t>
            </a:r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 err="1"/>
              <a:t>Console.ReadLine</a:t>
            </a:r>
            <a:r>
              <a:rPr lang="en-US"/>
              <a:t>();</a:t>
            </a:r>
            <a:endParaRPr lang="ru-RU"/>
          </a:p>
          <a:p>
            <a:pPr marL="0" indent="0">
              <a:buNone/>
            </a:pPr>
            <a:r>
              <a:rPr lang="en-US"/>
              <a:t>        }</a:t>
            </a:r>
            <a:endParaRPr lang="ru-RU"/>
          </a:p>
          <a:p>
            <a:pPr marL="0" indent="0">
              <a:buNone/>
            </a:pPr>
            <a:r>
              <a:rPr lang="en-US"/>
              <a:t>        static void </a:t>
            </a:r>
            <a:r>
              <a:rPr lang="en-US" b="1" err="1"/>
              <a:t>WriteChar</a:t>
            </a:r>
            <a:r>
              <a:rPr lang="en-US" b="1"/>
              <a:t> </a:t>
            </a:r>
            <a:r>
              <a:rPr lang="en-US"/>
              <a:t>( object source, </a:t>
            </a:r>
            <a:r>
              <a:rPr lang="en-US" err="1"/>
              <a:t>ElapsedEventArgs</a:t>
            </a:r>
            <a:r>
              <a:rPr lang="en-US"/>
              <a:t> e)</a:t>
            </a:r>
            <a:endParaRPr lang="ru-RU"/>
          </a:p>
          <a:p>
            <a:pPr marL="0" indent="0">
              <a:buNone/>
            </a:pPr>
            <a:r>
              <a:rPr lang="en-US"/>
              <a:t>        {</a:t>
            </a:r>
            <a:endParaRPr lang="ru-RU"/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 err="1"/>
              <a:t>Console.Write</a:t>
            </a:r>
            <a:r>
              <a:rPr lang="en-US"/>
              <a:t>(</a:t>
            </a:r>
            <a:r>
              <a:rPr lang="en-US" err="1"/>
              <a:t>displayString</a:t>
            </a:r>
            <a:r>
              <a:rPr lang="en-US"/>
              <a:t>[counter++ % </a:t>
            </a:r>
            <a:r>
              <a:rPr lang="en-US" err="1"/>
              <a:t>displayString.Length</a:t>
            </a:r>
            <a:r>
              <a:rPr lang="en-US"/>
              <a:t>]);</a:t>
            </a:r>
            <a:endParaRPr lang="ru-RU"/>
          </a:p>
          <a:p>
            <a:pPr marL="0" indent="0">
              <a:buNone/>
            </a:pPr>
            <a:r>
              <a:rPr lang="en-US"/>
              <a:t>        </a:t>
            </a:r>
            <a:r>
              <a:rPr lang="ru-RU"/>
              <a:t>}</a:t>
            </a:r>
          </a:p>
          <a:p>
            <a:pPr marL="0" indent="0">
              <a:buNone/>
            </a:pPr>
            <a:r>
              <a:rPr lang="ru-RU"/>
              <a:t>    }</a:t>
            </a:r>
          </a:p>
          <a:p>
            <a:pPr marL="0" indent="0">
              <a:buNone/>
            </a:pPr>
            <a:r>
              <a:rPr lang="en-US"/>
              <a:t>}</a:t>
            </a: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368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/>
              <a:t>Определение событий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/>
              <a:t>Перед определением события требуется обязательно определить используемый вместе с событием тип делегата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 b="1"/>
              <a:t>delegate void </a:t>
            </a:r>
            <a:r>
              <a:rPr lang="en-US" b="1" err="1"/>
              <a:t>MyEventHandler</a:t>
            </a:r>
            <a:r>
              <a:rPr lang="en-US" b="1"/>
              <a:t>(); </a:t>
            </a:r>
          </a:p>
          <a:p>
            <a:pPr marL="0" indent="0">
              <a:buNone/>
            </a:pPr>
            <a:r>
              <a:rPr lang="en-US"/>
              <a:t>2. </a:t>
            </a:r>
            <a:r>
              <a:rPr lang="ru-RU"/>
              <a:t>Объявляем класс-издатель</a:t>
            </a:r>
          </a:p>
          <a:p>
            <a:pPr marL="0" indent="0">
              <a:buNone/>
            </a:pPr>
            <a:r>
              <a:rPr lang="en-US"/>
              <a:t> class </a:t>
            </a:r>
            <a:r>
              <a:rPr lang="en-US" err="1"/>
              <a:t>MyEvent</a:t>
            </a:r>
            <a:endParaRPr lang="ru-RU"/>
          </a:p>
          <a:p>
            <a:pPr marL="0" indent="0">
              <a:buNone/>
            </a:pPr>
            <a:r>
              <a:rPr lang="ru-RU"/>
              <a:t>        {</a:t>
            </a:r>
          </a:p>
          <a:p>
            <a:pPr marL="0" indent="0">
              <a:buNone/>
            </a:pPr>
            <a:r>
              <a:rPr lang="ru-RU"/>
              <a:t>            </a:t>
            </a:r>
            <a:r>
              <a:rPr lang="en-US" b="1"/>
              <a:t>public event </a:t>
            </a:r>
            <a:r>
              <a:rPr lang="en-US" b="1" err="1"/>
              <a:t>MyEventHandler</a:t>
            </a:r>
            <a:r>
              <a:rPr lang="en-US" b="1"/>
              <a:t> </a:t>
            </a:r>
            <a:r>
              <a:rPr lang="en-US" b="1" err="1"/>
              <a:t>SomeEvent</a:t>
            </a:r>
            <a:r>
              <a:rPr lang="ru-RU" b="1"/>
              <a:t>; //событие</a:t>
            </a:r>
          </a:p>
          <a:p>
            <a:pPr marL="0" indent="0">
              <a:buNone/>
            </a:pPr>
            <a:r>
              <a:rPr lang="ru-RU"/>
              <a:t>// Этот метод вызывается для генерирования события</a:t>
            </a:r>
          </a:p>
          <a:p>
            <a:pPr marL="0" indent="0">
              <a:buNone/>
            </a:pPr>
            <a:r>
              <a:rPr lang="ru-RU"/>
              <a:t>            </a:t>
            </a:r>
            <a:r>
              <a:rPr lang="en-US"/>
              <a:t>public void </a:t>
            </a:r>
            <a:r>
              <a:rPr lang="en-US" err="1"/>
              <a:t>OnSomeEvent</a:t>
            </a:r>
            <a:r>
              <a:rPr lang="ru-RU"/>
              <a:t>()            </a:t>
            </a:r>
          </a:p>
          <a:p>
            <a:pPr marL="0" indent="0">
              <a:buNone/>
            </a:pPr>
            <a:r>
              <a:rPr lang="ru-RU"/>
              <a:t>	{</a:t>
            </a:r>
          </a:p>
          <a:p>
            <a:pPr marL="0" indent="0">
              <a:buNone/>
            </a:pPr>
            <a:r>
              <a:rPr lang="ru-RU"/>
              <a:t>//проверяем, есть ли элементы в списке вызова</a:t>
            </a:r>
          </a:p>
          <a:p>
            <a:pPr marL="0" indent="0">
              <a:buNone/>
            </a:pPr>
            <a:r>
              <a:rPr lang="ru-RU"/>
              <a:t>                </a:t>
            </a:r>
            <a:r>
              <a:rPr lang="en-US"/>
              <a:t>if</a:t>
            </a:r>
            <a:r>
              <a:rPr lang="ru-RU"/>
              <a:t> (</a:t>
            </a:r>
            <a:r>
              <a:rPr lang="en-US" err="1"/>
              <a:t>SomeEvent</a:t>
            </a:r>
            <a:r>
              <a:rPr lang="ru-RU"/>
              <a:t> != </a:t>
            </a:r>
            <a:r>
              <a:rPr lang="en-US"/>
              <a:t>null</a:t>
            </a:r>
            <a:r>
              <a:rPr lang="ru-RU"/>
              <a:t>)</a:t>
            </a:r>
          </a:p>
          <a:p>
            <a:pPr marL="0" indent="0">
              <a:buNone/>
            </a:pPr>
            <a:r>
              <a:rPr lang="ru-RU"/>
              <a:t>                    </a:t>
            </a:r>
            <a:r>
              <a:rPr lang="en-US" err="1"/>
              <a:t>SomeEvent</a:t>
            </a:r>
            <a:r>
              <a:rPr lang="ru-RU"/>
              <a:t>();//вызываем метод, подписанный на событие</a:t>
            </a:r>
          </a:p>
          <a:p>
            <a:pPr marL="0" indent="0">
              <a:buNone/>
            </a:pPr>
            <a:r>
              <a:rPr lang="ru-RU"/>
              <a:t>            </a:t>
            </a:r>
            <a:r>
              <a:rPr lang="en-US"/>
              <a:t>}</a:t>
            </a:r>
            <a:endParaRPr lang="ru-RU"/>
          </a:p>
          <a:p>
            <a:pPr marL="0" indent="0">
              <a:buNone/>
            </a:pPr>
            <a:r>
              <a:rPr lang="en-US"/>
              <a:t>        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445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/>
              <a:t>Определение событий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/>
              <a:t>Объявляем класс - подписчик</a:t>
            </a:r>
            <a:r>
              <a:rPr lang="en-US"/>
              <a:t> </a:t>
            </a:r>
            <a:endParaRPr lang="ru-RU"/>
          </a:p>
          <a:p>
            <a:pPr marL="0" indent="0">
              <a:buNone/>
            </a:pPr>
            <a:r>
              <a:rPr lang="en-US"/>
              <a:t>class </a:t>
            </a:r>
            <a:r>
              <a:rPr lang="en-US" err="1"/>
              <a:t>EventDemo</a:t>
            </a:r>
            <a:endParaRPr lang="ru-RU"/>
          </a:p>
          <a:p>
            <a:pPr marL="0" indent="0">
              <a:buNone/>
            </a:pPr>
            <a:r>
              <a:rPr lang="en-US"/>
              <a:t>        {</a:t>
            </a:r>
            <a:endParaRPr lang="ru-RU"/>
          </a:p>
          <a:p>
            <a:pPr marL="0" indent="0">
              <a:buNone/>
            </a:pPr>
            <a:r>
              <a:rPr lang="en-US"/>
              <a:t>            static void </a:t>
            </a:r>
            <a:r>
              <a:rPr lang="en-US" b="1"/>
              <a:t>handler() </a:t>
            </a:r>
            <a:r>
              <a:rPr lang="en-US"/>
              <a:t>// </a:t>
            </a:r>
            <a:r>
              <a:rPr lang="en-US" err="1"/>
              <a:t>Обработчик</a:t>
            </a:r>
            <a:r>
              <a:rPr lang="en-US"/>
              <a:t> </a:t>
            </a:r>
            <a:r>
              <a:rPr lang="en-US" err="1"/>
              <a:t>события</a:t>
            </a:r>
            <a:endParaRPr lang="ru-RU"/>
          </a:p>
          <a:p>
            <a:pPr marL="0" indent="0">
              <a:buNone/>
            </a:pPr>
            <a:r>
              <a:rPr lang="en-US"/>
              <a:t>            {</a:t>
            </a:r>
            <a:endParaRPr lang="ru-RU"/>
          </a:p>
          <a:p>
            <a:pPr marL="0" indent="0">
              <a:buNone/>
            </a:pPr>
            <a:r>
              <a:rPr lang="en-US"/>
              <a:t>                </a:t>
            </a:r>
            <a:r>
              <a:rPr lang="en-US" err="1"/>
              <a:t>Console.WriteLine</a:t>
            </a:r>
            <a:r>
              <a:rPr lang="en-US"/>
              <a:t>("</a:t>
            </a:r>
            <a:r>
              <a:rPr lang="en-US" err="1"/>
              <a:t>Произошло</a:t>
            </a:r>
            <a:r>
              <a:rPr lang="en-US"/>
              <a:t> </a:t>
            </a:r>
            <a:r>
              <a:rPr lang="en-US" err="1"/>
              <a:t>событие</a:t>
            </a:r>
            <a:r>
              <a:rPr lang="en-US"/>
              <a:t>.");</a:t>
            </a:r>
            <a:endParaRPr lang="ru-RU"/>
          </a:p>
          <a:p>
            <a:pPr marL="0" indent="0">
              <a:buNone/>
            </a:pPr>
            <a:r>
              <a:rPr lang="en-US"/>
              <a:t>            }</a:t>
            </a:r>
            <a:endParaRPr lang="ru-RU"/>
          </a:p>
          <a:p>
            <a:pPr marL="0" indent="0">
              <a:buNone/>
            </a:pPr>
            <a:r>
              <a:rPr lang="en-US"/>
              <a:t>        static void Main(string[] </a:t>
            </a:r>
            <a:r>
              <a:rPr lang="en-US" err="1"/>
              <a:t>args</a:t>
            </a:r>
            <a:r>
              <a:rPr lang="en-US"/>
              <a:t>)</a:t>
            </a:r>
            <a:endParaRPr lang="ru-RU"/>
          </a:p>
          <a:p>
            <a:pPr marL="0" indent="0">
              <a:buNone/>
            </a:pPr>
            <a:r>
              <a:rPr lang="en-US"/>
              <a:t>        </a:t>
            </a:r>
            <a:r>
              <a:rPr lang="ru-RU"/>
              <a:t>{</a:t>
            </a:r>
          </a:p>
          <a:p>
            <a:pPr marL="0" indent="0">
              <a:buNone/>
            </a:pPr>
            <a:r>
              <a:rPr lang="ru-RU"/>
              <a:t>            </a:t>
            </a:r>
            <a:r>
              <a:rPr lang="en-US" err="1"/>
              <a:t>MyEvent</a:t>
            </a:r>
            <a:r>
              <a:rPr lang="en-US"/>
              <a:t> </a:t>
            </a:r>
            <a:r>
              <a:rPr lang="en-US" err="1"/>
              <a:t>evt</a:t>
            </a:r>
            <a:r>
              <a:rPr lang="ru-RU"/>
              <a:t> = </a:t>
            </a:r>
            <a:r>
              <a:rPr lang="en-US"/>
              <a:t>new </a:t>
            </a:r>
            <a:r>
              <a:rPr lang="en-US" err="1"/>
              <a:t>MyEvent</a:t>
            </a:r>
            <a:r>
              <a:rPr lang="ru-RU"/>
              <a:t>();</a:t>
            </a:r>
          </a:p>
          <a:p>
            <a:pPr marL="0" indent="0">
              <a:buNone/>
            </a:pPr>
            <a:r>
              <a:rPr lang="ru-RU"/>
              <a:t>            // Добавляем метод </a:t>
            </a:r>
            <a:r>
              <a:rPr lang="en-US"/>
              <a:t>handler</a:t>
            </a:r>
            <a:r>
              <a:rPr lang="ru-RU"/>
              <a:t>() в список вызовов события - подписка </a:t>
            </a:r>
          </a:p>
          <a:p>
            <a:pPr marL="0" indent="0">
              <a:buNone/>
            </a:pPr>
            <a:r>
              <a:rPr lang="ru-RU" b="1"/>
              <a:t>            </a:t>
            </a:r>
            <a:r>
              <a:rPr lang="en-US" b="1" err="1"/>
              <a:t>evt.SomeEvent</a:t>
            </a:r>
            <a:r>
              <a:rPr lang="en-US" b="1"/>
              <a:t> += new </a:t>
            </a:r>
            <a:r>
              <a:rPr lang="en-US" b="1" err="1"/>
              <a:t>MyEventHandler</a:t>
            </a:r>
            <a:r>
              <a:rPr lang="en-US" b="1"/>
              <a:t>(handler);</a:t>
            </a:r>
            <a:endParaRPr lang="ru-RU" b="1"/>
          </a:p>
          <a:p>
            <a:pPr marL="0" indent="0">
              <a:buNone/>
            </a:pPr>
            <a:r>
              <a:rPr lang="en-US"/>
              <a:t>            </a:t>
            </a:r>
            <a:r>
              <a:rPr lang="ru-RU"/>
              <a:t>// Генерируем событие,</a:t>
            </a:r>
          </a:p>
          <a:p>
            <a:pPr marL="0" indent="0">
              <a:buNone/>
            </a:pPr>
            <a:r>
              <a:rPr lang="ru-RU"/>
              <a:t>            </a:t>
            </a:r>
            <a:r>
              <a:rPr lang="en-US" b="1" err="1"/>
              <a:t>evt</a:t>
            </a:r>
            <a:r>
              <a:rPr lang="ru-RU" b="1"/>
              <a:t>.</a:t>
            </a:r>
            <a:r>
              <a:rPr lang="en-US" b="1" err="1"/>
              <a:t>OnSomeEvent</a:t>
            </a:r>
            <a:r>
              <a:rPr lang="ru-RU" b="1"/>
              <a:t>();</a:t>
            </a:r>
          </a:p>
          <a:p>
            <a:pPr marL="0" indent="0">
              <a:buNone/>
            </a:pPr>
            <a:r>
              <a:rPr lang="ru-RU"/>
              <a:t>        }</a:t>
            </a:r>
          </a:p>
          <a:p>
            <a:pPr marL="0" indent="0">
              <a:buNone/>
            </a:pPr>
            <a:r>
              <a:rPr lang="ru-RU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6619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err="1"/>
              <a:t>Многоадресатная</a:t>
            </a:r>
            <a:r>
              <a:rPr lang="ru-RU" b="1"/>
              <a:t> передача событий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/>
              <a:t>/*одно уведомление о событии может отвечать несколько объектов*/</a:t>
            </a:r>
          </a:p>
          <a:p>
            <a:pPr marL="0" indent="0">
              <a:buNone/>
            </a:pPr>
            <a:r>
              <a:rPr lang="ru-RU"/>
              <a:t>// Объявляем делегат для события</a:t>
            </a:r>
          </a:p>
          <a:p>
            <a:pPr marL="0" indent="0">
              <a:buNone/>
            </a:pPr>
            <a:r>
              <a:rPr lang="en-US" b="1"/>
              <a:t>delegate void </a:t>
            </a:r>
            <a:r>
              <a:rPr lang="en-US" b="1" err="1"/>
              <a:t>MyEventHandler</a:t>
            </a:r>
            <a:r>
              <a:rPr lang="ru-RU"/>
              <a:t>();</a:t>
            </a:r>
          </a:p>
          <a:p>
            <a:pPr marL="0" indent="0">
              <a:buNone/>
            </a:pPr>
            <a:r>
              <a:rPr lang="ru-RU"/>
              <a:t>// Объявляем класс события       </a:t>
            </a:r>
          </a:p>
          <a:p>
            <a:pPr marL="0" indent="0">
              <a:buNone/>
            </a:pPr>
            <a:r>
              <a:rPr lang="ru-RU"/>
              <a:t> </a:t>
            </a:r>
            <a:r>
              <a:rPr lang="en-US"/>
              <a:t>class </a:t>
            </a:r>
            <a:r>
              <a:rPr lang="en-US" err="1"/>
              <a:t>MyEvent</a:t>
            </a:r>
            <a:r>
              <a:rPr lang="ru-RU"/>
              <a:t> </a:t>
            </a:r>
          </a:p>
          <a:p>
            <a:pPr marL="0" indent="0">
              <a:buNone/>
            </a:pPr>
            <a:r>
              <a:rPr lang="ru-RU"/>
              <a:t>{</a:t>
            </a:r>
          </a:p>
          <a:p>
            <a:pPr marL="0" indent="0">
              <a:buNone/>
            </a:pPr>
            <a:r>
              <a:rPr lang="ru-RU"/>
              <a:t>            </a:t>
            </a:r>
            <a:r>
              <a:rPr lang="en-US"/>
              <a:t>public event </a:t>
            </a:r>
            <a:r>
              <a:rPr lang="en-US" err="1"/>
              <a:t>MyEventHandler</a:t>
            </a:r>
            <a:r>
              <a:rPr lang="en-US"/>
              <a:t> </a:t>
            </a:r>
            <a:r>
              <a:rPr lang="en-US" err="1"/>
              <a:t>SomeEvent</a:t>
            </a:r>
            <a:r>
              <a:rPr lang="en-US"/>
              <a:t>;</a:t>
            </a:r>
            <a:endParaRPr lang="ru-RU"/>
          </a:p>
          <a:p>
            <a:pPr marL="0" indent="0">
              <a:buNone/>
            </a:pPr>
            <a:r>
              <a:rPr lang="en-US"/>
              <a:t>            public void </a:t>
            </a:r>
            <a:r>
              <a:rPr lang="en-US" err="1"/>
              <a:t>OnSomeEvent</a:t>
            </a:r>
            <a:r>
              <a:rPr lang="en-US"/>
              <a:t>()            </a:t>
            </a:r>
            <a:endParaRPr lang="ru-RU"/>
          </a:p>
          <a:p>
            <a:pPr marL="0" indent="0">
              <a:buNone/>
            </a:pPr>
            <a:r>
              <a:rPr lang="ru-RU"/>
              <a:t>	</a:t>
            </a:r>
            <a:r>
              <a:rPr lang="en-US"/>
              <a:t>{</a:t>
            </a:r>
            <a:endParaRPr lang="ru-RU"/>
          </a:p>
          <a:p>
            <a:pPr marL="0" indent="0">
              <a:buNone/>
            </a:pPr>
            <a:r>
              <a:rPr lang="en-US"/>
              <a:t>                if (</a:t>
            </a:r>
            <a:r>
              <a:rPr lang="en-US" err="1"/>
              <a:t>SomeEvent</a:t>
            </a:r>
            <a:r>
              <a:rPr lang="en-US"/>
              <a:t> != null)</a:t>
            </a:r>
            <a:r>
              <a:rPr lang="ru-RU"/>
              <a:t>  </a:t>
            </a:r>
            <a:r>
              <a:rPr lang="en-US" err="1"/>
              <a:t>SomeEvent</a:t>
            </a:r>
            <a:r>
              <a:rPr lang="en-US"/>
              <a:t>();</a:t>
            </a:r>
            <a:endParaRPr lang="ru-RU"/>
          </a:p>
          <a:p>
            <a:pPr marL="0" indent="0">
              <a:buNone/>
            </a:pPr>
            <a:r>
              <a:rPr lang="en-US"/>
              <a:t>            }</a:t>
            </a:r>
            <a:endParaRPr lang="ru-RU"/>
          </a:p>
          <a:p>
            <a:pPr marL="0" indent="0">
              <a:buNone/>
            </a:pPr>
            <a:r>
              <a:rPr lang="en-US"/>
              <a:t>        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95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/>
              <a:t>Делегаты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/>
              <a:t>Делегат (</a:t>
            </a:r>
            <a:r>
              <a:rPr lang="ru-RU" b="1" err="1"/>
              <a:t>delegate</a:t>
            </a:r>
            <a:r>
              <a:rPr lang="ru-RU" b="1"/>
              <a:t>)</a:t>
            </a:r>
            <a:r>
              <a:rPr lang="ru-RU"/>
              <a:t> — это тип, который позволяет хранить ссылки на функции. </a:t>
            </a:r>
          </a:p>
          <a:p>
            <a:pPr marL="0" indent="0">
              <a:buNone/>
            </a:pPr>
            <a:r>
              <a:rPr lang="ru-RU" sz="2400"/>
              <a:t>[спецификаторы ] </a:t>
            </a:r>
            <a:r>
              <a:rPr lang="ru-RU" sz="2400" b="1" err="1"/>
              <a:t>delegate</a:t>
            </a:r>
            <a:r>
              <a:rPr lang="ru-RU" sz="2400"/>
              <a:t> тип </a:t>
            </a:r>
            <a:r>
              <a:rPr lang="ru-RU" sz="2400" err="1"/>
              <a:t>имя_делегата</a:t>
            </a:r>
            <a:r>
              <a:rPr lang="ru-RU" sz="2400"/>
              <a:t> ( [ параметры ] )</a:t>
            </a:r>
          </a:p>
          <a:p>
            <a:r>
              <a:rPr lang="ru-RU"/>
              <a:t>Спецификаторы:</a:t>
            </a:r>
          </a:p>
          <a:p>
            <a:pPr lvl="1"/>
            <a:r>
              <a:rPr lang="ru-RU" err="1"/>
              <a:t>new</a:t>
            </a:r>
            <a:r>
              <a:rPr lang="ru-RU"/>
              <a:t>, </a:t>
            </a:r>
          </a:p>
          <a:p>
            <a:pPr lvl="1"/>
            <a:r>
              <a:rPr lang="ru-RU" err="1"/>
              <a:t>public</a:t>
            </a:r>
            <a:r>
              <a:rPr lang="ru-RU"/>
              <a:t>, </a:t>
            </a:r>
          </a:p>
          <a:p>
            <a:pPr lvl="1"/>
            <a:r>
              <a:rPr lang="ru-RU" err="1"/>
              <a:t>protected</a:t>
            </a:r>
            <a:r>
              <a:rPr lang="ru-RU"/>
              <a:t>, </a:t>
            </a:r>
          </a:p>
          <a:p>
            <a:pPr lvl="1"/>
            <a:r>
              <a:rPr lang="en-US" err="1"/>
              <a:t>i</a:t>
            </a:r>
            <a:r>
              <a:rPr lang="ru-RU" err="1"/>
              <a:t>nternal</a:t>
            </a:r>
            <a:r>
              <a:rPr lang="ru-RU"/>
              <a:t>,</a:t>
            </a:r>
          </a:p>
          <a:p>
            <a:pPr lvl="1"/>
            <a:r>
              <a:rPr lang="ru-RU" err="1"/>
              <a:t>private</a:t>
            </a:r>
            <a:r>
              <a:rPr lang="ru-RU"/>
              <a:t>.</a:t>
            </a:r>
          </a:p>
          <a:p>
            <a:pPr marL="457200" lvl="1" indent="0">
              <a:buNone/>
            </a:pPr>
            <a:r>
              <a:rPr lang="en-US" sz="3500" b="1">
                <a:solidFill>
                  <a:srgbClr val="FF0000"/>
                </a:solidFill>
              </a:rPr>
              <a:t>public delegate void D ( </a:t>
            </a:r>
            <a:r>
              <a:rPr lang="en-US" sz="3500" b="1" err="1">
                <a:solidFill>
                  <a:srgbClr val="FF0000"/>
                </a:solidFill>
              </a:rPr>
              <a:t>int</a:t>
            </a:r>
            <a:r>
              <a:rPr lang="en-US" sz="3500" b="1">
                <a:solidFill>
                  <a:srgbClr val="FF0000"/>
                </a:solidFill>
              </a:rPr>
              <a:t> </a:t>
            </a:r>
            <a:r>
              <a:rPr lang="en-US" sz="3500" b="1" err="1">
                <a:solidFill>
                  <a:srgbClr val="FF0000"/>
                </a:solidFill>
              </a:rPr>
              <a:t>i</a:t>
            </a:r>
            <a:r>
              <a:rPr lang="en-US" sz="3500" b="1">
                <a:solidFill>
                  <a:srgbClr val="FF0000"/>
                </a:solidFill>
              </a:rPr>
              <a:t> );</a:t>
            </a:r>
            <a:endParaRPr lang="ru-RU" sz="3500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ru-RU"/>
          </a:p>
          <a:p>
            <a:pPr lvl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37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err="1"/>
              <a:t>Многоадресатная</a:t>
            </a:r>
            <a:r>
              <a:rPr lang="ru-RU" b="1"/>
              <a:t> передача событий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/>
              <a:t>//классы для обработчиков событий</a:t>
            </a:r>
          </a:p>
          <a:p>
            <a:pPr marL="0" indent="0">
              <a:buNone/>
            </a:pPr>
            <a:r>
              <a:rPr lang="en-US" sz="1800"/>
              <a:t> class X</a:t>
            </a:r>
            <a:endParaRPr lang="ru-RU" sz="1800"/>
          </a:p>
          <a:p>
            <a:pPr marL="0" indent="0">
              <a:buNone/>
            </a:pPr>
            <a:r>
              <a:rPr lang="en-US" sz="1800"/>
              <a:t>        {</a:t>
            </a:r>
            <a:endParaRPr lang="ru-RU" sz="1800"/>
          </a:p>
          <a:p>
            <a:pPr marL="0" indent="0">
              <a:buNone/>
            </a:pPr>
            <a:r>
              <a:rPr lang="en-US" sz="1800"/>
              <a:t>            public void </a:t>
            </a:r>
            <a:r>
              <a:rPr lang="en-US" sz="1800" b="1" err="1"/>
              <a:t>Xhandler</a:t>
            </a:r>
            <a:r>
              <a:rPr lang="en-US" sz="1800"/>
              <a:t>()</a:t>
            </a:r>
            <a:endParaRPr lang="ru-RU" sz="1800"/>
          </a:p>
          <a:p>
            <a:pPr marL="0" indent="0">
              <a:buNone/>
            </a:pPr>
            <a:r>
              <a:rPr lang="en-US" sz="1800"/>
              <a:t>            {</a:t>
            </a:r>
            <a:endParaRPr lang="ru-RU" sz="1800"/>
          </a:p>
          <a:p>
            <a:pPr marL="0" indent="0">
              <a:buNone/>
            </a:pPr>
            <a:r>
              <a:rPr lang="en-US" sz="1800"/>
              <a:t>                Console</a:t>
            </a:r>
            <a:r>
              <a:rPr lang="ru-RU" sz="1800"/>
              <a:t>.</a:t>
            </a:r>
            <a:r>
              <a:rPr lang="en-US" sz="1800" err="1"/>
              <a:t>WriteLine</a:t>
            </a:r>
            <a:r>
              <a:rPr lang="ru-RU" sz="1800"/>
              <a:t>("Событие, полученное объектом </a:t>
            </a:r>
            <a:r>
              <a:rPr lang="en-US" sz="1800"/>
              <a:t>X</a:t>
            </a:r>
            <a:r>
              <a:rPr lang="ru-RU" sz="1800"/>
              <a:t>.");</a:t>
            </a:r>
          </a:p>
          <a:p>
            <a:pPr marL="0" indent="0">
              <a:buNone/>
            </a:pPr>
            <a:r>
              <a:rPr lang="ru-RU" sz="1800"/>
              <a:t>            </a:t>
            </a:r>
            <a:r>
              <a:rPr lang="en-US" sz="1800"/>
              <a:t>}</a:t>
            </a:r>
            <a:endParaRPr lang="ru-RU" sz="1800"/>
          </a:p>
          <a:p>
            <a:pPr marL="0" indent="0">
              <a:buNone/>
            </a:pPr>
            <a:r>
              <a:rPr lang="en-US" sz="1800"/>
              <a:t>        }</a:t>
            </a:r>
            <a:endParaRPr lang="ru-RU" sz="1800"/>
          </a:p>
          <a:p>
            <a:pPr marL="0" indent="0">
              <a:buNone/>
            </a:pPr>
            <a:r>
              <a:rPr lang="en-US" sz="1800"/>
              <a:t>         class Y</a:t>
            </a:r>
            <a:endParaRPr lang="ru-RU" sz="1800"/>
          </a:p>
          <a:p>
            <a:pPr marL="0" indent="0">
              <a:buNone/>
            </a:pPr>
            <a:r>
              <a:rPr lang="en-US" sz="1800"/>
              <a:t>        {</a:t>
            </a:r>
            <a:endParaRPr lang="ru-RU" sz="1800"/>
          </a:p>
          <a:p>
            <a:pPr marL="0" indent="0">
              <a:buNone/>
            </a:pPr>
            <a:r>
              <a:rPr lang="en-US" sz="1800"/>
              <a:t>            public void </a:t>
            </a:r>
            <a:r>
              <a:rPr lang="en-US" sz="1800" b="1" err="1"/>
              <a:t>Yhandler</a:t>
            </a:r>
            <a:r>
              <a:rPr lang="en-US" sz="1800"/>
              <a:t>()</a:t>
            </a:r>
            <a:endParaRPr lang="ru-RU" sz="1800"/>
          </a:p>
          <a:p>
            <a:pPr marL="0" indent="0">
              <a:buNone/>
            </a:pPr>
            <a:r>
              <a:rPr lang="en-US" sz="1800"/>
              <a:t>            </a:t>
            </a:r>
            <a:r>
              <a:rPr lang="ru-RU" sz="1800"/>
              <a:t>{</a:t>
            </a:r>
          </a:p>
          <a:p>
            <a:pPr marL="0" indent="0">
              <a:buNone/>
            </a:pPr>
            <a:r>
              <a:rPr lang="ru-RU" sz="1800"/>
              <a:t>                </a:t>
            </a:r>
            <a:r>
              <a:rPr lang="en-US" sz="1800"/>
              <a:t>Console</a:t>
            </a:r>
            <a:r>
              <a:rPr lang="ru-RU" sz="1800"/>
              <a:t>.</a:t>
            </a:r>
            <a:r>
              <a:rPr lang="en-US" sz="1800" err="1"/>
              <a:t>WriteLine</a:t>
            </a:r>
            <a:r>
              <a:rPr lang="ru-RU" sz="1800"/>
              <a:t>("Событие, полученное объектом </a:t>
            </a:r>
            <a:r>
              <a:rPr lang="en-US" sz="1800"/>
              <a:t>Y</a:t>
            </a:r>
            <a:r>
              <a:rPr lang="ru-RU" sz="1800"/>
              <a:t>.");</a:t>
            </a:r>
          </a:p>
          <a:p>
            <a:pPr marL="0" indent="0">
              <a:buNone/>
            </a:pPr>
            <a:r>
              <a:rPr lang="ru-RU" sz="1800"/>
              <a:t>            </a:t>
            </a:r>
            <a:r>
              <a:rPr lang="en-US" sz="1800"/>
              <a:t>}</a:t>
            </a:r>
            <a:endParaRPr lang="ru-RU" sz="1800"/>
          </a:p>
          <a:p>
            <a:pPr marL="0" indent="0">
              <a:buNone/>
            </a:pPr>
            <a:r>
              <a:rPr lang="en-US" sz="1800"/>
              <a:t>        }</a:t>
            </a: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250326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err="1"/>
              <a:t>Многоадресатная</a:t>
            </a:r>
            <a:r>
              <a:rPr lang="ru-RU" b="1"/>
              <a:t> передача событий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412776"/>
            <a:ext cx="4244280" cy="471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/>
              <a:t>class </a:t>
            </a:r>
            <a:r>
              <a:rPr lang="en-US" sz="2000" err="1"/>
              <a:t>EventDemo</a:t>
            </a:r>
            <a:r>
              <a:rPr lang="ru-RU" sz="2000"/>
              <a:t> //класс подписчик</a:t>
            </a:r>
          </a:p>
          <a:p>
            <a:pPr marL="0" indent="0">
              <a:buNone/>
            </a:pPr>
            <a:r>
              <a:rPr lang="en-US" sz="2000"/>
              <a:t>        {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    static void handler()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    {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      Console</a:t>
            </a:r>
            <a:r>
              <a:rPr lang="ru-RU" sz="2000"/>
              <a:t>.</a:t>
            </a:r>
            <a:r>
              <a:rPr lang="en-US" sz="2000" err="1"/>
              <a:t>WriteLine</a:t>
            </a:r>
            <a:r>
              <a:rPr lang="ru-RU" sz="2000"/>
              <a:t>("Событие, полученное классом </a:t>
            </a:r>
            <a:r>
              <a:rPr lang="en-US" sz="2000" err="1"/>
              <a:t>EventDemo</a:t>
            </a:r>
            <a:r>
              <a:rPr lang="ru-RU" sz="2000"/>
              <a:t>.");</a:t>
            </a:r>
          </a:p>
          <a:p>
            <a:pPr marL="0" indent="0">
              <a:buNone/>
            </a:pPr>
            <a:r>
              <a:rPr lang="ru-RU" sz="2000"/>
              <a:t>            </a:t>
            </a:r>
            <a:r>
              <a:rPr lang="en-US" sz="2000"/>
              <a:t>}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    static void Main(string[] </a:t>
            </a:r>
            <a:r>
              <a:rPr lang="en-US" sz="2000" err="1"/>
              <a:t>args</a:t>
            </a:r>
            <a:r>
              <a:rPr lang="en-US" sz="2000"/>
              <a:t>)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    {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      </a:t>
            </a:r>
            <a:r>
              <a:rPr lang="en-US" sz="2000" err="1"/>
              <a:t>MyEvent</a:t>
            </a:r>
            <a:r>
              <a:rPr lang="en-US" sz="2000"/>
              <a:t> </a:t>
            </a:r>
            <a:r>
              <a:rPr lang="en-US" sz="2000" err="1"/>
              <a:t>evt</a:t>
            </a:r>
            <a:r>
              <a:rPr lang="en-US" sz="2000"/>
              <a:t> = new </a:t>
            </a:r>
            <a:r>
              <a:rPr lang="en-US" sz="2000" err="1"/>
              <a:t>MyEvent</a:t>
            </a:r>
            <a:r>
              <a:rPr lang="en-US" sz="2000"/>
              <a:t>();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      X </a:t>
            </a:r>
            <a:r>
              <a:rPr lang="en-US" sz="2000" err="1"/>
              <a:t>xOb</a:t>
            </a:r>
            <a:r>
              <a:rPr lang="en-US" sz="2000"/>
              <a:t> = new X();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      Y </a:t>
            </a:r>
            <a:r>
              <a:rPr lang="en-US" sz="2000" err="1"/>
              <a:t>yOb</a:t>
            </a:r>
            <a:r>
              <a:rPr lang="ru-RU" sz="2000"/>
              <a:t> = </a:t>
            </a:r>
            <a:r>
              <a:rPr lang="en-US" sz="2000"/>
              <a:t>new Y</a:t>
            </a:r>
            <a:r>
              <a:rPr lang="ru-RU" sz="2000"/>
              <a:t>();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/>
              <a:t> /* Добавляем метод </a:t>
            </a:r>
            <a:r>
              <a:rPr lang="en-US"/>
              <a:t>handler</a:t>
            </a:r>
            <a:r>
              <a:rPr lang="ru-RU"/>
              <a:t>() в список события*/</a:t>
            </a:r>
          </a:p>
          <a:p>
            <a:pPr marL="0" indent="0">
              <a:buNone/>
            </a:pPr>
            <a:r>
              <a:rPr lang="ru-RU"/>
              <a:t> </a:t>
            </a:r>
            <a:r>
              <a:rPr lang="en-US" err="1"/>
              <a:t>evt.SomeEvent</a:t>
            </a:r>
            <a:r>
              <a:rPr lang="en-US"/>
              <a:t> += new </a:t>
            </a:r>
            <a:r>
              <a:rPr lang="en-US" err="1"/>
              <a:t>MyEventHandler</a:t>
            </a:r>
            <a:r>
              <a:rPr lang="en-US"/>
              <a:t>(handler);</a:t>
            </a:r>
            <a:endParaRPr lang="ru-RU"/>
          </a:p>
          <a:p>
            <a:pPr marL="0" indent="0">
              <a:buNone/>
            </a:pPr>
            <a:r>
              <a:rPr lang="en-US"/>
              <a:t> </a:t>
            </a:r>
            <a:r>
              <a:rPr lang="en-US" err="1"/>
              <a:t>evt.SomeEvent</a:t>
            </a:r>
            <a:r>
              <a:rPr lang="en-US"/>
              <a:t> += new </a:t>
            </a:r>
            <a:r>
              <a:rPr lang="en-US" err="1"/>
              <a:t>MyEventHandler</a:t>
            </a:r>
            <a:r>
              <a:rPr lang="en-US"/>
              <a:t>(</a:t>
            </a:r>
            <a:r>
              <a:rPr lang="en-US" err="1"/>
              <a:t>xOb.Xhandler</a:t>
            </a:r>
            <a:r>
              <a:rPr lang="en-US"/>
              <a:t>);</a:t>
            </a:r>
            <a:endParaRPr lang="ru-RU"/>
          </a:p>
          <a:p>
            <a:pPr marL="0" indent="0">
              <a:buNone/>
            </a:pPr>
            <a:r>
              <a:rPr lang="en-US"/>
              <a:t> </a:t>
            </a:r>
            <a:r>
              <a:rPr lang="en-US" err="1"/>
              <a:t>evt.SomeEvent</a:t>
            </a:r>
            <a:r>
              <a:rPr lang="en-US"/>
              <a:t> += new </a:t>
            </a:r>
            <a:r>
              <a:rPr lang="en-US" err="1"/>
              <a:t>MyEventHandler</a:t>
            </a:r>
            <a:r>
              <a:rPr lang="en-US"/>
              <a:t>(</a:t>
            </a:r>
            <a:r>
              <a:rPr lang="en-US" err="1"/>
              <a:t>yOb.Yhandler</a:t>
            </a:r>
            <a:r>
              <a:rPr lang="en-US"/>
              <a:t>);</a:t>
            </a:r>
            <a:endParaRPr lang="ru-RU"/>
          </a:p>
          <a:p>
            <a:pPr marL="0" indent="0">
              <a:buNone/>
            </a:pPr>
            <a:r>
              <a:rPr lang="en-US"/>
              <a:t>// </a:t>
            </a:r>
            <a:r>
              <a:rPr lang="en-US" err="1"/>
              <a:t>Генерируем</a:t>
            </a:r>
            <a:r>
              <a:rPr lang="en-US"/>
              <a:t> </a:t>
            </a:r>
            <a:r>
              <a:rPr lang="en-US" err="1"/>
              <a:t>событие</a:t>
            </a:r>
            <a:endParaRPr lang="ru-RU"/>
          </a:p>
          <a:p>
            <a:pPr marL="0" indent="0">
              <a:buNone/>
            </a:pPr>
            <a:r>
              <a:rPr lang="en-US" err="1"/>
              <a:t>evt.OnSomeEvent</a:t>
            </a:r>
            <a:r>
              <a:rPr lang="en-US"/>
              <a:t>();</a:t>
            </a:r>
            <a:endParaRPr lang="ru-RU"/>
          </a:p>
          <a:p>
            <a:pPr marL="0" indent="0">
              <a:buNone/>
            </a:pPr>
            <a:r>
              <a:rPr lang="en-US" err="1"/>
              <a:t>Console.WriteLine</a:t>
            </a:r>
            <a:r>
              <a:rPr lang="en-US"/>
              <a:t>();</a:t>
            </a:r>
            <a:endParaRPr lang="ru-RU"/>
          </a:p>
          <a:p>
            <a:pPr marL="0" indent="0">
              <a:buNone/>
            </a:pPr>
            <a:r>
              <a:rPr lang="en-US"/>
              <a:t>            }</a:t>
            </a:r>
            <a:endParaRPr lang="ru-RU"/>
          </a:p>
          <a:p>
            <a:pPr marL="0" indent="0">
              <a:buNone/>
            </a:pPr>
            <a:r>
              <a:rPr lang="ru-RU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973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/>
              <a:t>Примеры программ с использованием делегатов и событий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4038600" cy="4137323"/>
          </a:xfrm>
        </p:spPr>
        <p:txBody>
          <a:bodyPr>
            <a:normAutofit fontScale="92500" lnSpcReduction="20000"/>
          </a:bodyPr>
          <a:lstStyle/>
          <a:p>
            <a:r>
              <a:rPr lang="ru-RU"/>
              <a:t>Решение квадратного уравнения (делегаты)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8840"/>
            <a:ext cx="4038600" cy="475252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Ax</a:t>
            </a:r>
            <a:r>
              <a:rPr lang="en-US" baseline="30000"/>
              <a:t>2</a:t>
            </a:r>
            <a:r>
              <a:rPr lang="en-US"/>
              <a:t>+Bx+C=0</a:t>
            </a:r>
          </a:p>
          <a:p>
            <a:r>
              <a:rPr lang="ru-RU" b="1" u="sng"/>
              <a:t>Исходные данные</a:t>
            </a:r>
            <a:r>
              <a:rPr lang="en-US"/>
              <a:t>: A, B, C</a:t>
            </a:r>
          </a:p>
          <a:p>
            <a:r>
              <a:rPr lang="ru-RU" b="1" u="sng"/>
              <a:t>Результат:</a:t>
            </a:r>
          </a:p>
          <a:p>
            <a:pPr marL="514350" indent="-514350">
              <a:buAutoNum type="arabicParenR"/>
            </a:pPr>
            <a:r>
              <a:rPr lang="en-US"/>
              <a:t>A=0, B=0 =&gt; </a:t>
            </a:r>
            <a:r>
              <a:rPr lang="ru-RU"/>
              <a:t>Нет корней </a:t>
            </a:r>
            <a:r>
              <a:rPr lang="en-US"/>
              <a:t>|| </a:t>
            </a:r>
            <a:r>
              <a:rPr lang="ru-RU"/>
              <a:t> бесконечное множество корней</a:t>
            </a:r>
          </a:p>
          <a:p>
            <a:pPr marL="514350" indent="-514350">
              <a:buAutoNum type="arabicParenR"/>
            </a:pPr>
            <a:r>
              <a:rPr lang="en-US"/>
              <a:t>A=0 =&gt; </a:t>
            </a:r>
            <a:r>
              <a:rPr lang="ru-RU"/>
              <a:t>один корень </a:t>
            </a:r>
            <a:br>
              <a:rPr lang="en-US"/>
            </a:br>
            <a:r>
              <a:rPr lang="en-US"/>
              <a:t>x=-b/c</a:t>
            </a:r>
          </a:p>
          <a:p>
            <a:pPr marL="514350" indent="-514350">
              <a:buAutoNum type="arabicParenR"/>
            </a:pPr>
            <a:r>
              <a:rPr lang="ru-RU"/>
              <a:t>А!=0 =</a:t>
            </a:r>
            <a:r>
              <a:rPr lang="en-US"/>
              <a:t>&gt;</a:t>
            </a:r>
            <a:r>
              <a:rPr lang="ru-RU"/>
              <a:t> два корня</a:t>
            </a:r>
          </a:p>
          <a:p>
            <a:pPr marL="0" indent="0">
              <a:buNone/>
            </a:pPr>
            <a:r>
              <a:rPr lang="en-US"/>
              <a:t>x1=(b2-sqrt(d))/2a</a:t>
            </a:r>
          </a:p>
          <a:p>
            <a:pPr marL="0" indent="0">
              <a:buNone/>
            </a:pPr>
            <a:r>
              <a:rPr lang="en-US"/>
              <a:t>x2=(b2-sqrt(d))/2a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638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/>
              <a:t>Примеры программ с использованием делегатов и событий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4038600" cy="41373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/>
              <a:t>Класс </a:t>
            </a:r>
            <a:r>
              <a:rPr lang="en-US" b="1"/>
              <a:t>Equation</a:t>
            </a:r>
          </a:p>
          <a:p>
            <a:pPr marL="0" indent="0">
              <a:buNone/>
            </a:pPr>
            <a:r>
              <a:rPr lang="ru-RU" u="sng"/>
              <a:t>Атрибуты:</a:t>
            </a:r>
          </a:p>
          <a:p>
            <a:r>
              <a:rPr lang="en-US"/>
              <a:t>A, B, C – </a:t>
            </a:r>
            <a:r>
              <a:rPr lang="ru-RU"/>
              <a:t>коэффициенты</a:t>
            </a:r>
          </a:p>
          <a:p>
            <a:r>
              <a:rPr lang="en-US"/>
              <a:t>x1, x2 – </a:t>
            </a:r>
            <a:r>
              <a:rPr lang="ru-RU"/>
              <a:t>корни уравнения</a:t>
            </a:r>
          </a:p>
          <a:p>
            <a:r>
              <a:rPr lang="en-US"/>
              <a:t>count – </a:t>
            </a:r>
            <a:r>
              <a:rPr lang="ru-RU"/>
              <a:t>количество корней</a:t>
            </a:r>
          </a:p>
          <a:p>
            <a:r>
              <a:rPr lang="en-US"/>
              <a:t>type – </a:t>
            </a:r>
            <a:r>
              <a:rPr lang="ru-RU"/>
              <a:t>тип уравнения</a:t>
            </a:r>
            <a:endParaRPr lang="en-US"/>
          </a:p>
          <a:p>
            <a:r>
              <a:rPr lang="en-US"/>
              <a:t>Method </a:t>
            </a:r>
            <a:r>
              <a:rPr lang="en-US" err="1"/>
              <a:t>SolveEquation</a:t>
            </a:r>
            <a:r>
              <a:rPr lang="en-US"/>
              <a:t>  - </a:t>
            </a:r>
            <a:r>
              <a:rPr lang="ru-RU"/>
              <a:t>объект типа делегат для хранения метода решения уравнения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6016" y="1916832"/>
            <a:ext cx="4038600" cy="47525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u="sng"/>
              <a:t>Методы:</a:t>
            </a:r>
            <a:endParaRPr lang="en-US" b="1" u="sng"/>
          </a:p>
          <a:p>
            <a:pPr marL="0" indent="0">
              <a:buNone/>
            </a:pPr>
            <a:r>
              <a:rPr lang="en-US" err="1"/>
              <a:t>DefineTypeEquation</a:t>
            </a:r>
            <a:r>
              <a:rPr lang="en-US"/>
              <a:t>() – </a:t>
            </a:r>
            <a:r>
              <a:rPr lang="ru-RU"/>
              <a:t>определение типа уравнения</a:t>
            </a:r>
          </a:p>
          <a:p>
            <a:pPr marL="0" indent="0">
              <a:buNone/>
            </a:pPr>
            <a:r>
              <a:rPr lang="en-US"/>
              <a:t>Solve () – </a:t>
            </a:r>
            <a:r>
              <a:rPr lang="ru-RU"/>
              <a:t>выбор метода решения</a:t>
            </a:r>
          </a:p>
          <a:p>
            <a:pPr marL="0" indent="0">
              <a:buNone/>
            </a:pPr>
            <a:r>
              <a:rPr lang="en-US" err="1"/>
              <a:t>PrintSolution</a:t>
            </a:r>
            <a:r>
              <a:rPr lang="en-US"/>
              <a:t>() – </a:t>
            </a:r>
            <a:r>
              <a:rPr lang="ru-RU"/>
              <a:t>печать решения 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 u="sng"/>
              <a:t>Пример 16.5</a:t>
            </a:r>
          </a:p>
        </p:txBody>
      </p:sp>
    </p:spTree>
    <p:extLst>
      <p:ext uri="{BB962C8B-B14F-4D97-AF65-F5344CB8AC3E}">
        <p14:creationId xmlns:p14="http://schemas.microsoft.com/office/powerpoint/2010/main" val="3822754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Примеры программ с использованием делегатов и событий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/>
              <a:t>События позволяют классу или объекту </a:t>
            </a:r>
            <a:r>
              <a:rPr lang="ru-RU" b="1"/>
              <a:t>уведомлять</a:t>
            </a:r>
            <a:r>
              <a:rPr lang="ru-RU"/>
              <a:t> другие классы или объекты о возникновении каких-либо ситуаций.</a:t>
            </a:r>
          </a:p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69160"/>
          </a:xfrm>
        </p:spPr>
        <p:txBody>
          <a:bodyPr>
            <a:normAutofit fontScale="92500" lnSpcReduction="20000"/>
          </a:bodyPr>
          <a:lstStyle/>
          <a:p>
            <a:r>
              <a:rPr lang="ru-RU"/>
              <a:t>Добавим в программу возможность изменить коэффициенты уравнения.</a:t>
            </a:r>
          </a:p>
          <a:p>
            <a:r>
              <a:rPr lang="ru-RU"/>
              <a:t>При этом будут меняться корни уравнения.</a:t>
            </a:r>
          </a:p>
          <a:p>
            <a:r>
              <a:rPr lang="ru-RU"/>
              <a:t>Необходимо добавить в программу событие, которое уведомляет об изменении коэффициентов , при этом происходит пересчет решения уравнения. </a:t>
            </a:r>
          </a:p>
          <a:p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541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Примеры программ с использованием делегатов и событий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/>
              <a:t>Добавим событие для отслеживания изменения коэффициентов уравнения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67944" y="1600200"/>
            <a:ext cx="4896544" cy="50691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900"/>
              <a:t>//делегат</a:t>
            </a:r>
          </a:p>
          <a:p>
            <a:pPr marL="0" indent="0">
              <a:buNone/>
            </a:pPr>
            <a:r>
              <a:rPr lang="en-US" sz="2900"/>
              <a:t>public delegate </a:t>
            </a:r>
            <a:r>
              <a:rPr lang="ru-RU" sz="2900"/>
              <a:t> </a:t>
            </a:r>
            <a:r>
              <a:rPr lang="en-US" sz="2900"/>
              <a:t>void</a:t>
            </a:r>
            <a:r>
              <a:rPr lang="ru-RU" sz="2900"/>
              <a:t> </a:t>
            </a:r>
            <a:r>
              <a:rPr lang="en-US" sz="2900" err="1"/>
              <a:t>EquationDelegate</a:t>
            </a:r>
            <a:r>
              <a:rPr lang="ru-RU" sz="2900"/>
              <a:t> </a:t>
            </a:r>
            <a:r>
              <a:rPr lang="en-US" sz="2900"/>
              <a:t>(Equation e); </a:t>
            </a:r>
            <a:endParaRPr lang="ru-RU" sz="2900"/>
          </a:p>
          <a:p>
            <a:pPr marL="0" indent="0">
              <a:buNone/>
            </a:pPr>
            <a:r>
              <a:rPr lang="ru-RU" sz="2900"/>
              <a:t>//событие</a:t>
            </a:r>
          </a:p>
          <a:p>
            <a:pPr marL="0" indent="0">
              <a:buNone/>
            </a:pPr>
            <a:r>
              <a:rPr lang="en-US" sz="2900"/>
              <a:t>public event </a:t>
            </a:r>
            <a:r>
              <a:rPr lang="en-US" sz="2900" err="1"/>
              <a:t>EquationDelegate</a:t>
            </a:r>
            <a:r>
              <a:rPr lang="en-US" sz="2900"/>
              <a:t> </a:t>
            </a:r>
            <a:r>
              <a:rPr lang="en-US" sz="2900" err="1"/>
              <a:t>ReplaceCoefEvent</a:t>
            </a:r>
            <a:r>
              <a:rPr lang="en-US" sz="2900"/>
              <a:t>;</a:t>
            </a:r>
            <a:endParaRPr lang="ru-RU" sz="2900"/>
          </a:p>
          <a:p>
            <a:pPr marL="0" indent="0">
              <a:buNone/>
            </a:pPr>
            <a:endParaRPr lang="ru-RU" sz="2900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54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Примеры программ с использованием делегатов и событий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ru-RU"/>
              <a:t>Добавим свойства для коэффициентов уравнения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67944" y="1600200"/>
            <a:ext cx="4896544" cy="506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/>
              <a:t>2.  </a:t>
            </a:r>
            <a:r>
              <a:rPr lang="en-US"/>
              <a:t>public double A</a:t>
            </a:r>
          </a:p>
          <a:p>
            <a:pPr marL="0" indent="0">
              <a:buNone/>
            </a:pPr>
            <a:r>
              <a:rPr lang="ru-RU"/>
              <a:t>        {</a:t>
            </a:r>
          </a:p>
          <a:p>
            <a:pPr marL="0" indent="0">
              <a:buNone/>
            </a:pPr>
            <a:r>
              <a:rPr lang="en-US"/>
              <a:t>            get</a:t>
            </a:r>
          </a:p>
          <a:p>
            <a:pPr marL="0" indent="0">
              <a:buNone/>
            </a:pPr>
            <a:r>
              <a:rPr lang="ru-RU"/>
              <a:t>            {</a:t>
            </a:r>
          </a:p>
          <a:p>
            <a:pPr marL="0" indent="0">
              <a:buNone/>
            </a:pPr>
            <a:r>
              <a:rPr lang="en-US"/>
              <a:t>                return a;</a:t>
            </a:r>
          </a:p>
          <a:p>
            <a:pPr marL="0" indent="0">
              <a:buNone/>
            </a:pPr>
            <a:r>
              <a:rPr lang="ru-RU"/>
              <a:t>            }</a:t>
            </a:r>
          </a:p>
          <a:p>
            <a:pPr marL="0" indent="0">
              <a:buNone/>
            </a:pPr>
            <a:r>
              <a:rPr lang="en-US"/>
              <a:t>            set</a:t>
            </a:r>
          </a:p>
          <a:p>
            <a:pPr marL="0" indent="0">
              <a:buNone/>
            </a:pPr>
            <a:r>
              <a:rPr lang="ru-RU"/>
              <a:t>            {</a:t>
            </a:r>
          </a:p>
          <a:p>
            <a:pPr marL="0" indent="0">
              <a:buNone/>
            </a:pPr>
            <a:r>
              <a:rPr lang="en-US"/>
              <a:t>                a = value;</a:t>
            </a:r>
          </a:p>
          <a:p>
            <a:pPr marL="0" indent="0">
              <a:buNone/>
            </a:pPr>
            <a:r>
              <a:rPr lang="ru-RU"/>
              <a:t>// вызов обработчиков события изменения коэффициентов</a:t>
            </a:r>
          </a:p>
          <a:p>
            <a:pPr marL="0" indent="0">
              <a:buNone/>
            </a:pPr>
            <a:r>
              <a:rPr lang="en-US"/>
              <a:t>                if (</a:t>
            </a:r>
            <a:r>
              <a:rPr lang="en-US" err="1"/>
              <a:t>ReplaceCoefEvent</a:t>
            </a:r>
            <a:r>
              <a:rPr lang="en-US"/>
              <a:t> != null)</a:t>
            </a:r>
          </a:p>
          <a:p>
            <a:pPr marL="0" indent="0">
              <a:buNone/>
            </a:pPr>
            <a:r>
              <a:rPr lang="en-US"/>
              <a:t>                    </a:t>
            </a:r>
            <a:r>
              <a:rPr lang="en-US" err="1"/>
              <a:t>ReplaceCoefEvent</a:t>
            </a:r>
            <a:r>
              <a:rPr lang="en-US"/>
              <a:t>(this);</a:t>
            </a:r>
          </a:p>
          <a:p>
            <a:pPr marL="0" indent="0">
              <a:buNone/>
            </a:pPr>
            <a:r>
              <a:rPr lang="ru-RU"/>
              <a:t>            }</a:t>
            </a:r>
          </a:p>
          <a:p>
            <a:pPr marL="0" indent="0">
              <a:buNone/>
            </a:pPr>
            <a:r>
              <a:rPr lang="ru-RU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055433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Примеры программ с использованием делегатов и событий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/>
              <a:t>В классе </a:t>
            </a:r>
            <a:r>
              <a:rPr lang="en-US"/>
              <a:t>Program </a:t>
            </a:r>
            <a:r>
              <a:rPr lang="ru-RU"/>
              <a:t>создадим метод для пересчета корней уравнения.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67944" y="1600200"/>
            <a:ext cx="4896544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static void </a:t>
            </a:r>
            <a:r>
              <a:rPr lang="en-US" err="1"/>
              <a:t>ReSolve</a:t>
            </a:r>
            <a:r>
              <a:rPr lang="en-US"/>
              <a:t>(Equation e)</a:t>
            </a:r>
          </a:p>
          <a:p>
            <a:pPr marL="0" indent="0">
              <a:buNone/>
            </a:pPr>
            <a:r>
              <a:rPr lang="ru-RU"/>
              <a:t>        {</a:t>
            </a:r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 err="1"/>
              <a:t>e.SolveEquation</a:t>
            </a:r>
            <a:r>
              <a:rPr lang="en-US"/>
              <a:t>();</a:t>
            </a:r>
          </a:p>
          <a:p>
            <a:pPr marL="0" indent="0">
              <a:buNone/>
            </a:pPr>
            <a:r>
              <a:rPr lang="ru-RU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67242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Примеры программ с использованием делегатов и событий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ru-RU"/>
              <a:t>Выполняем подписку на метод для обработки события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563888" y="1600200"/>
            <a:ext cx="5400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 e1.ReplaceCoefEvent += </a:t>
            </a:r>
            <a:r>
              <a:rPr lang="en-US" err="1"/>
              <a:t>ReSolve</a:t>
            </a:r>
            <a:r>
              <a:rPr lang="en-US"/>
              <a:t>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250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Примеры программ с использованием делегатов и событий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3538736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4000"/>
              <a:t>Функция</a:t>
            </a:r>
            <a:r>
              <a:rPr lang="en-US" sz="4000"/>
              <a:t> Main()</a:t>
            </a:r>
            <a:endParaRPr lang="ru-RU" sz="4000"/>
          </a:p>
          <a:p>
            <a:pPr marL="0" indent="0">
              <a:buNone/>
            </a:pPr>
            <a:endParaRPr lang="ru-RU" sz="4000"/>
          </a:p>
          <a:p>
            <a:pPr marL="0" indent="0">
              <a:buNone/>
            </a:pPr>
            <a:endParaRPr lang="ru-RU" sz="4000"/>
          </a:p>
          <a:p>
            <a:pPr marL="0" indent="0">
              <a:buNone/>
            </a:pPr>
            <a:endParaRPr lang="ru-RU" sz="4000"/>
          </a:p>
          <a:p>
            <a:pPr marL="0" indent="0">
              <a:buNone/>
            </a:pPr>
            <a:endParaRPr lang="ru-RU" sz="4000"/>
          </a:p>
          <a:p>
            <a:pPr marL="0" indent="0">
              <a:buNone/>
            </a:pPr>
            <a:endParaRPr lang="ru-RU" sz="4000"/>
          </a:p>
          <a:p>
            <a:pPr marL="0" indent="0">
              <a:buNone/>
            </a:pPr>
            <a:endParaRPr lang="ru-RU" sz="4000"/>
          </a:p>
          <a:p>
            <a:pPr marL="0" indent="0">
              <a:buNone/>
            </a:pPr>
            <a:endParaRPr lang="ru-RU" sz="4000"/>
          </a:p>
          <a:p>
            <a:pPr marL="0" indent="0">
              <a:buNone/>
            </a:pPr>
            <a:endParaRPr lang="ru-RU" sz="4000"/>
          </a:p>
          <a:p>
            <a:pPr marL="0" indent="0">
              <a:buNone/>
            </a:pPr>
            <a:endParaRPr lang="ru-RU" sz="4000"/>
          </a:p>
          <a:p>
            <a:pPr marL="0" indent="0">
              <a:buNone/>
            </a:pPr>
            <a:endParaRPr lang="ru-RU" sz="4000"/>
          </a:p>
          <a:p>
            <a:pPr marL="0" indent="0">
              <a:buNone/>
            </a:pPr>
            <a:endParaRPr lang="ru-RU" sz="4000"/>
          </a:p>
          <a:p>
            <a:pPr marL="0" indent="0">
              <a:buNone/>
            </a:pPr>
            <a:r>
              <a:rPr lang="ru-RU" sz="4000" u="sng"/>
              <a:t>Пример 16.5</a:t>
            </a:r>
          </a:p>
          <a:p>
            <a:pPr marL="0" indent="0">
              <a:buNone/>
            </a:pPr>
            <a:endParaRPr lang="ru-RU" sz="4000"/>
          </a:p>
          <a:p>
            <a:pPr marL="0" indent="0">
              <a:buNone/>
            </a:pPr>
            <a:endParaRPr lang="ru-RU" sz="4000"/>
          </a:p>
          <a:p>
            <a:pPr marL="0" indent="0">
              <a:buNone/>
            </a:pPr>
            <a:endParaRPr lang="ru-RU" sz="4000"/>
          </a:p>
          <a:p>
            <a:pPr marL="0" indent="0">
              <a:buNone/>
            </a:pPr>
            <a:endParaRPr lang="ru-RU" sz="4000"/>
          </a:p>
          <a:p>
            <a:pPr marL="0" indent="0">
              <a:buNone/>
            </a:pPr>
            <a:endParaRPr lang="ru-RU" sz="4000"/>
          </a:p>
          <a:p>
            <a:pPr marL="0" indent="0">
              <a:buNone/>
            </a:pPr>
            <a:endParaRPr lang="ru-RU" sz="400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563888" y="1788840"/>
            <a:ext cx="5400600" cy="50691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  </a:t>
            </a:r>
            <a:r>
              <a:rPr lang="en-US" sz="3300"/>
              <a:t>static void Main(string[] </a:t>
            </a:r>
            <a:r>
              <a:rPr lang="en-US" sz="3300" err="1"/>
              <a:t>args</a:t>
            </a:r>
            <a:r>
              <a:rPr lang="en-US" sz="3300"/>
              <a:t>)</a:t>
            </a:r>
          </a:p>
          <a:p>
            <a:pPr marL="0" indent="0">
              <a:buNone/>
            </a:pPr>
            <a:r>
              <a:rPr lang="ru-RU" sz="3300"/>
              <a:t>        {</a:t>
            </a:r>
          </a:p>
          <a:p>
            <a:pPr marL="0" indent="0">
              <a:buNone/>
            </a:pPr>
            <a:r>
              <a:rPr lang="en-US" sz="3300"/>
              <a:t>            try</a:t>
            </a:r>
          </a:p>
          <a:p>
            <a:pPr marL="0" indent="0">
              <a:buNone/>
            </a:pPr>
            <a:r>
              <a:rPr lang="ru-RU" sz="3300"/>
              <a:t>            {</a:t>
            </a:r>
          </a:p>
          <a:p>
            <a:pPr marL="0" indent="0">
              <a:buNone/>
            </a:pPr>
            <a:r>
              <a:rPr lang="en-US" sz="3300"/>
              <a:t>                Equation e1 = new Equation(1, -2, -1);</a:t>
            </a:r>
          </a:p>
          <a:p>
            <a:pPr marL="0" indent="0">
              <a:buNone/>
            </a:pPr>
            <a:r>
              <a:rPr lang="en-US" sz="3300"/>
              <a:t>//</a:t>
            </a:r>
            <a:r>
              <a:rPr lang="ru-RU" sz="3300"/>
              <a:t>подписка</a:t>
            </a:r>
            <a:endParaRPr lang="en-US" sz="3300"/>
          </a:p>
          <a:p>
            <a:pPr marL="0" indent="0">
              <a:buNone/>
            </a:pPr>
            <a:r>
              <a:rPr lang="en-US" sz="3300"/>
              <a:t>                e1.ReplaceCoefEvent += </a:t>
            </a:r>
            <a:r>
              <a:rPr lang="en-US" sz="3300" err="1"/>
              <a:t>ReSolve</a:t>
            </a:r>
            <a:r>
              <a:rPr lang="en-US" sz="3300"/>
              <a:t>;</a:t>
            </a:r>
            <a:endParaRPr lang="ru-RU" sz="3300"/>
          </a:p>
          <a:p>
            <a:pPr marL="0" indent="0">
              <a:buNone/>
            </a:pPr>
            <a:r>
              <a:rPr lang="en-US" sz="3300"/>
              <a:t>                e1.SolveEquation();</a:t>
            </a:r>
          </a:p>
          <a:p>
            <a:pPr marL="0" indent="0">
              <a:buNone/>
            </a:pPr>
            <a:r>
              <a:rPr lang="ru-RU" sz="3300"/>
              <a:t>//изменение коэффициентов</a:t>
            </a:r>
          </a:p>
          <a:p>
            <a:pPr marL="0" indent="0">
              <a:buNone/>
            </a:pPr>
            <a:r>
              <a:rPr lang="en-US" sz="3300"/>
              <a:t>                e1.A = 0;</a:t>
            </a:r>
          </a:p>
          <a:p>
            <a:pPr marL="0" indent="0">
              <a:buNone/>
            </a:pPr>
            <a:r>
              <a:rPr lang="en-US" sz="3300"/>
              <a:t>                e1.B = 0;</a:t>
            </a:r>
          </a:p>
          <a:p>
            <a:pPr marL="0" indent="0">
              <a:buNone/>
            </a:pPr>
            <a:r>
              <a:rPr lang="en-US" sz="3300"/>
              <a:t>                e1.C = 0;</a:t>
            </a:r>
          </a:p>
          <a:p>
            <a:pPr marL="0" indent="0">
              <a:buNone/>
            </a:pPr>
            <a:r>
              <a:rPr lang="ru-RU" sz="3300"/>
              <a:t>            }</a:t>
            </a:r>
          </a:p>
          <a:p>
            <a:pPr marL="0" indent="0">
              <a:buNone/>
            </a:pPr>
            <a:r>
              <a:rPr lang="en-US" sz="3300"/>
              <a:t>            catch (Exception ex)</a:t>
            </a:r>
          </a:p>
          <a:p>
            <a:pPr marL="0" indent="0">
              <a:buNone/>
            </a:pPr>
            <a:r>
              <a:rPr lang="ru-RU" sz="3300"/>
              <a:t>            {</a:t>
            </a:r>
          </a:p>
          <a:p>
            <a:pPr marL="0" indent="0">
              <a:buNone/>
            </a:pPr>
            <a:r>
              <a:rPr lang="en-US" sz="3300"/>
              <a:t>                </a:t>
            </a:r>
            <a:r>
              <a:rPr lang="en-US" sz="3300" err="1"/>
              <a:t>Console.WriteLine</a:t>
            </a:r>
            <a:r>
              <a:rPr lang="en-US" sz="3300"/>
              <a:t>(</a:t>
            </a:r>
            <a:r>
              <a:rPr lang="en-US" sz="3300" err="1"/>
              <a:t>ex.Message</a:t>
            </a:r>
            <a:r>
              <a:rPr lang="en-US" sz="3300"/>
              <a:t>);</a:t>
            </a:r>
          </a:p>
          <a:p>
            <a:pPr marL="0" indent="0">
              <a:buNone/>
            </a:pPr>
            <a:r>
              <a:rPr lang="ru-RU" sz="3300"/>
              <a:t>            }</a:t>
            </a:r>
          </a:p>
          <a:p>
            <a:pPr marL="0" indent="0">
              <a:buNone/>
            </a:pPr>
            <a:r>
              <a:rPr lang="ru-RU" sz="330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23860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Делегаты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/>
              <a:t>После определения делегата можно объявлять переменную с типом этого делегата. </a:t>
            </a:r>
          </a:p>
          <a:p>
            <a:r>
              <a:rPr lang="ru-RU"/>
              <a:t>Далее этой переменной можно присвоить ссылку на любую функцию, которая имеет точно такой же возвращаемый тип и список параметров, как и у делегата. </a:t>
            </a:r>
          </a:p>
          <a:p>
            <a:r>
              <a:rPr lang="ru-RU"/>
              <a:t>После этого функцию можно вызывать с использованием переменной делегата так, будто бы это и есть сама функция.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894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Требования </a:t>
            </a:r>
            <a:r>
              <a:rPr lang="en-US" b="1"/>
              <a:t>Microsoft </a:t>
            </a:r>
            <a:r>
              <a:rPr lang="ru-RU" b="1"/>
              <a:t>к событиям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</p:spPr>
        <p:txBody>
          <a:bodyPr>
            <a:normAutofit fontScale="85000" lnSpcReduction="10000"/>
          </a:bodyPr>
          <a:lstStyle/>
          <a:p>
            <a:r>
              <a:rPr lang="ru-RU"/>
              <a:t>Обработчики событий должны  иметь  два параметра:</a:t>
            </a:r>
          </a:p>
          <a:p>
            <a:pPr lvl="1"/>
            <a:r>
              <a:rPr lang="ru-RU" b="1"/>
              <a:t>Первый</a:t>
            </a:r>
            <a:r>
              <a:rPr lang="ru-RU"/>
              <a:t> должен быть ссылкой на объект, который будет генерировать событие. </a:t>
            </a:r>
          </a:p>
          <a:p>
            <a:pPr lvl="1"/>
            <a:r>
              <a:rPr lang="ru-RU" b="1"/>
              <a:t>Второй</a:t>
            </a:r>
            <a:r>
              <a:rPr lang="ru-RU"/>
              <a:t> должен иметь тип </a:t>
            </a:r>
            <a:r>
              <a:rPr lang="ru-RU" err="1"/>
              <a:t>EventArgs</a:t>
            </a:r>
            <a:r>
              <a:rPr lang="ru-RU"/>
              <a:t> и содержать остальную информацию, необходимую обработчику.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>
            <a:normAutofit fontScale="85000" lnSpcReduction="10000"/>
          </a:bodyPr>
          <a:lstStyle/>
          <a:p>
            <a:r>
              <a:rPr lang="ru-RU"/>
              <a:t>Таким образом, .NET-совместимые обработчики событий должны иметь следующую общую форму записи:</a:t>
            </a:r>
          </a:p>
          <a:p>
            <a:r>
              <a:rPr lang="en-US"/>
              <a:t>void handler</a:t>
            </a:r>
            <a:r>
              <a:rPr lang="ru-RU"/>
              <a:t> </a:t>
            </a:r>
            <a:r>
              <a:rPr lang="en-US"/>
              <a:t>(</a:t>
            </a:r>
            <a:r>
              <a:rPr lang="en-US" b="1"/>
              <a:t>object source, </a:t>
            </a:r>
            <a:r>
              <a:rPr lang="en-US" b="1" err="1"/>
              <a:t>EventArgs</a:t>
            </a:r>
            <a:r>
              <a:rPr lang="en-US" b="1"/>
              <a:t> </a:t>
            </a:r>
            <a:r>
              <a:rPr lang="en-US" b="1" err="1"/>
              <a:t>arg</a:t>
            </a:r>
            <a:r>
              <a:rPr lang="en-US"/>
              <a:t>) {}</a:t>
            </a:r>
            <a:endParaRPr lang="ru-RU"/>
          </a:p>
          <a:p>
            <a:pPr lvl="1"/>
            <a:r>
              <a:rPr lang="ru-RU" b="1" err="1"/>
              <a:t>source</a:t>
            </a:r>
            <a:r>
              <a:rPr lang="ru-RU"/>
              <a:t> – источник события, передается вызывающим кодом. </a:t>
            </a:r>
          </a:p>
          <a:p>
            <a:pPr lvl="1"/>
            <a:r>
              <a:rPr lang="ru-RU" b="1" err="1"/>
              <a:t>EventArgs</a:t>
            </a:r>
            <a:r>
              <a:rPr lang="ru-RU"/>
              <a:t> содержит дополнительную информацию необходимую для обработки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499523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Приложение для мгновенного обмена сообщениями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/>
              <a:t>Мгновенный обмен сообщениями:</a:t>
            </a:r>
          </a:p>
          <a:p>
            <a:r>
              <a:rPr lang="ru-RU"/>
              <a:t>Объект </a:t>
            </a:r>
            <a:r>
              <a:rPr lang="ru-RU" b="1" err="1"/>
              <a:t>Connection</a:t>
            </a:r>
            <a:r>
              <a:rPr lang="ru-RU"/>
              <a:t>, генерирует события, за обработку которых отвечает объект </a:t>
            </a:r>
            <a:r>
              <a:rPr lang="ru-RU" b="1" err="1"/>
              <a:t>Display</a:t>
            </a:r>
            <a:r>
              <a:rPr lang="ru-RU"/>
              <a:t>.</a:t>
            </a:r>
          </a:p>
          <a:p>
            <a:endParaRPr lang="ru-RU"/>
          </a:p>
          <a:p>
            <a:endParaRPr lang="ru-RU"/>
          </a:p>
          <a:p>
            <a:pPr marL="0" indent="0">
              <a:buNone/>
            </a:pPr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683568" y="2060848"/>
            <a:ext cx="3731809" cy="3894986"/>
            <a:chOff x="683568" y="2060848"/>
            <a:chExt cx="3731809" cy="3894986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827584" y="2060848"/>
              <a:ext cx="1800200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/>
                <a:t>Приложение</a:t>
              </a:r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683568" y="4941168"/>
              <a:ext cx="1800200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/>
                <a:t>Объект, предоставляющий дисплей</a:t>
              </a:r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2615177" y="3429000"/>
              <a:ext cx="1800200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/>
                <a:t>Объект,  предоставляющий соединение</a:t>
              </a:r>
            </a:p>
          </p:txBody>
        </p:sp>
        <p:cxnSp>
          <p:nvCxnSpPr>
            <p:cNvPr id="9" name="Соединительная линия уступом 8"/>
            <p:cNvCxnSpPr/>
            <p:nvPr/>
          </p:nvCxnSpPr>
          <p:spPr>
            <a:xfrm>
              <a:off x="2627784" y="2564904"/>
              <a:ext cx="1008112" cy="864096"/>
            </a:xfrm>
            <a:prstGeom prst="bentConnector3">
              <a:avLst>
                <a:gd name="adj1" fmla="val 98101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15177" y="219557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/>
                <a:t>Создает</a:t>
              </a:r>
            </a:p>
          </p:txBody>
        </p:sp>
        <p:cxnSp>
          <p:nvCxnSpPr>
            <p:cNvPr id="13" name="Соединительная линия уступом 12"/>
            <p:cNvCxnSpPr/>
            <p:nvPr/>
          </p:nvCxnSpPr>
          <p:spPr>
            <a:xfrm rot="5400000">
              <a:off x="791580" y="4005064"/>
              <a:ext cx="1872208" cy="12700"/>
            </a:xfrm>
            <a:prstGeom prst="bentConnector3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42151" y="401141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/>
                <a:t>Создает</a:t>
              </a:r>
            </a:p>
          </p:txBody>
        </p:sp>
        <p:cxnSp>
          <p:nvCxnSpPr>
            <p:cNvPr id="15" name="Соединительная линия уступом 14"/>
            <p:cNvCxnSpPr/>
            <p:nvPr/>
          </p:nvCxnSpPr>
          <p:spPr>
            <a:xfrm flipV="1">
              <a:off x="2503387" y="4437112"/>
              <a:ext cx="1132509" cy="1080120"/>
            </a:xfrm>
            <a:prstGeom prst="bentConnector3">
              <a:avLst>
                <a:gd name="adj1" fmla="val 94041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95254" y="5586502"/>
              <a:ext cx="1688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/>
                <a:t>Подписывается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885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Приложение для мгновенного обмена сообщениями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/>
              <a:t>public  </a:t>
            </a:r>
            <a:r>
              <a:rPr lang="en-US" sz="2000" b="1"/>
              <a:t>delegate</a:t>
            </a:r>
            <a:r>
              <a:rPr lang="en-US" sz="2000"/>
              <a:t> void </a:t>
            </a:r>
            <a:r>
              <a:rPr lang="en-US" sz="2000" b="1" err="1"/>
              <a:t>MessageHandler</a:t>
            </a:r>
            <a:r>
              <a:rPr lang="en-US" sz="2000"/>
              <a:t>(string text);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public class Connection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{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public </a:t>
            </a:r>
            <a:r>
              <a:rPr lang="en-US" sz="2000" b="1"/>
              <a:t>event</a:t>
            </a:r>
            <a:r>
              <a:rPr lang="en-US" sz="2000"/>
              <a:t> </a:t>
            </a:r>
            <a:r>
              <a:rPr lang="en-US" sz="2000" err="1"/>
              <a:t>MessageHandler</a:t>
            </a:r>
            <a:r>
              <a:rPr lang="en-US" sz="2000"/>
              <a:t> </a:t>
            </a:r>
            <a:r>
              <a:rPr lang="en-US" sz="2000" b="1" err="1"/>
              <a:t>MessageArraved</a:t>
            </a:r>
            <a:r>
              <a:rPr lang="en-US" sz="2000" b="1"/>
              <a:t>;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private Timer </a:t>
            </a:r>
            <a:r>
              <a:rPr lang="en-US" sz="2000" err="1"/>
              <a:t>timer</a:t>
            </a:r>
            <a:r>
              <a:rPr lang="en-US" sz="2000"/>
              <a:t>;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public Connection()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{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    timer = new Timer(100);</a:t>
            </a:r>
            <a:endParaRPr lang="ru-RU" sz="2000"/>
          </a:p>
          <a:p>
            <a:pPr marL="0" indent="0">
              <a:buNone/>
            </a:pPr>
            <a:r>
              <a:rPr lang="ru-RU" sz="2000" b="1"/>
              <a:t>            </a:t>
            </a:r>
            <a:r>
              <a:rPr lang="en-US" sz="2000" b="1" err="1"/>
              <a:t>timer.Elapsed</a:t>
            </a:r>
            <a:r>
              <a:rPr lang="en-US" sz="2000"/>
              <a:t> += new </a:t>
            </a:r>
            <a:r>
              <a:rPr lang="en-US" sz="2000" b="1" err="1"/>
              <a:t>ElapsedEventHandler</a:t>
            </a:r>
            <a:r>
              <a:rPr lang="en-US" sz="2000"/>
              <a:t>(</a:t>
            </a:r>
            <a:r>
              <a:rPr lang="ru-RU" sz="2000"/>
              <a:t> </a:t>
            </a:r>
            <a:r>
              <a:rPr lang="en-US" sz="2000" err="1"/>
              <a:t>CheckForMessage</a:t>
            </a:r>
            <a:r>
              <a:rPr lang="en-US" sz="2000"/>
              <a:t>);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}</a:t>
            </a:r>
            <a:endParaRPr lang="ru-RU" sz="2000"/>
          </a:p>
          <a:p>
            <a:pPr marL="0" indent="0">
              <a:buNone/>
            </a:pPr>
            <a:r>
              <a:rPr lang="ru-RU" sz="2000"/>
              <a:t>       </a:t>
            </a:r>
            <a:r>
              <a:rPr lang="en-US" sz="2000"/>
              <a:t>public void Connect()</a:t>
            </a:r>
          </a:p>
          <a:p>
            <a:pPr marL="0" indent="0">
              <a:buNone/>
            </a:pPr>
            <a:r>
              <a:rPr lang="ru-RU" sz="2000"/>
              <a:t>      {</a:t>
            </a:r>
            <a:r>
              <a:rPr lang="en-US" sz="2000"/>
              <a:t>   </a:t>
            </a:r>
            <a:endParaRPr lang="ru-RU" sz="2000"/>
          </a:p>
          <a:p>
            <a:pPr marL="0" indent="0">
              <a:buNone/>
            </a:pPr>
            <a:r>
              <a:rPr lang="ru-RU" sz="2000"/>
              <a:t>	</a:t>
            </a:r>
            <a:r>
              <a:rPr lang="en-US" sz="2000" err="1"/>
              <a:t>timer.Start</a:t>
            </a:r>
            <a:r>
              <a:rPr lang="en-US" sz="2000"/>
              <a:t>();</a:t>
            </a:r>
            <a:r>
              <a:rPr lang="ru-RU" sz="2000"/>
              <a:t>   </a:t>
            </a:r>
          </a:p>
          <a:p>
            <a:pPr marL="0" indent="0">
              <a:buNone/>
            </a:pPr>
            <a:r>
              <a:rPr lang="ru-RU" sz="2000"/>
              <a:t>      }</a:t>
            </a:r>
          </a:p>
          <a:p>
            <a:pPr marL="0" indent="0">
              <a:buNone/>
            </a:pP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452692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Приложение для мгновенного обмена сообщениями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public void Disconnect()</a:t>
            </a:r>
            <a:r>
              <a:rPr lang="ru-RU"/>
              <a:t>   </a:t>
            </a:r>
          </a:p>
          <a:p>
            <a:pPr marL="0" indent="0">
              <a:buNone/>
            </a:pPr>
            <a:r>
              <a:rPr lang="ru-RU"/>
              <a:t>{</a:t>
            </a:r>
            <a:r>
              <a:rPr lang="en-US"/>
              <a:t>   </a:t>
            </a:r>
            <a:endParaRPr lang="ru-RU"/>
          </a:p>
          <a:p>
            <a:pPr marL="0" indent="0">
              <a:buNone/>
            </a:pPr>
            <a:r>
              <a:rPr lang="ru-RU"/>
              <a:t>	</a:t>
            </a:r>
            <a:r>
              <a:rPr lang="en-US" err="1"/>
              <a:t>timer.Stop</a:t>
            </a:r>
            <a:r>
              <a:rPr lang="en-US"/>
              <a:t>();</a:t>
            </a:r>
            <a:r>
              <a:rPr lang="ru-RU"/>
              <a:t>    </a:t>
            </a:r>
          </a:p>
          <a:p>
            <a:pPr marL="0" indent="0">
              <a:buNone/>
            </a:pPr>
            <a:r>
              <a:rPr lang="ru-RU"/>
              <a:t>}</a:t>
            </a:r>
          </a:p>
          <a:p>
            <a:pPr marL="0" indent="0">
              <a:buNone/>
            </a:pPr>
            <a:r>
              <a:rPr lang="en-US"/>
              <a:t>private static Random </a:t>
            </a:r>
            <a:r>
              <a:rPr lang="en-US" err="1"/>
              <a:t>rnd</a:t>
            </a:r>
            <a:r>
              <a:rPr lang="en-US"/>
              <a:t> = new Random();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en-US"/>
              <a:t>private void </a:t>
            </a:r>
            <a:r>
              <a:rPr lang="en-US" b="1" err="1"/>
              <a:t>CheckForMessage</a:t>
            </a:r>
            <a:r>
              <a:rPr lang="en-US"/>
              <a:t> (object source, </a:t>
            </a:r>
            <a:r>
              <a:rPr lang="en-US" err="1"/>
              <a:t>ElapsedEventArgs</a:t>
            </a:r>
            <a:r>
              <a:rPr lang="en-US"/>
              <a:t> e)</a:t>
            </a:r>
          </a:p>
          <a:p>
            <a:pPr marL="0" indent="0">
              <a:buNone/>
            </a:pPr>
            <a:r>
              <a:rPr lang="ru-RU"/>
              <a:t>        {</a:t>
            </a:r>
          </a:p>
          <a:p>
            <a:pPr marL="0" indent="0">
              <a:buNone/>
            </a:pPr>
            <a:r>
              <a:rPr lang="en-US"/>
              <a:t>     </a:t>
            </a:r>
            <a:r>
              <a:rPr lang="ru-RU"/>
              <a:t>	</a:t>
            </a:r>
            <a:r>
              <a:rPr lang="en-US" err="1"/>
              <a:t>Console.WriteLine</a:t>
            </a:r>
            <a:r>
              <a:rPr lang="en-US"/>
              <a:t>("Checking for new messages");</a:t>
            </a:r>
          </a:p>
          <a:p>
            <a:pPr marL="0" indent="0">
              <a:buNone/>
            </a:pPr>
            <a:r>
              <a:rPr lang="en-US"/>
              <a:t>     </a:t>
            </a:r>
            <a:r>
              <a:rPr lang="ru-RU"/>
              <a:t>	</a:t>
            </a:r>
            <a:r>
              <a:rPr lang="en-US"/>
              <a:t>if ((</a:t>
            </a:r>
            <a:r>
              <a:rPr lang="en-US" err="1"/>
              <a:t>rnd.Next</a:t>
            </a:r>
            <a:r>
              <a:rPr lang="en-US"/>
              <a:t>(9) == 0) &amp;&amp; (</a:t>
            </a:r>
            <a:r>
              <a:rPr lang="en-US" err="1"/>
              <a:t>MessageArraved</a:t>
            </a:r>
            <a:r>
              <a:rPr lang="en-US"/>
              <a:t> != null))</a:t>
            </a:r>
            <a:endParaRPr lang="ru-RU"/>
          </a:p>
          <a:p>
            <a:pPr marL="0" indent="0">
              <a:buNone/>
            </a:pPr>
            <a:r>
              <a:rPr lang="ru-RU"/>
              <a:t>//генерация события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ru-RU"/>
              <a:t>	</a:t>
            </a:r>
            <a:r>
              <a:rPr lang="en-US"/>
              <a:t> </a:t>
            </a:r>
            <a:r>
              <a:rPr lang="en-US" b="1" err="1"/>
              <a:t>MessageArraved</a:t>
            </a:r>
            <a:r>
              <a:rPr lang="en-US" b="1"/>
              <a:t> </a:t>
            </a:r>
            <a:r>
              <a:rPr lang="ru-RU"/>
              <a:t>(</a:t>
            </a:r>
            <a:r>
              <a:rPr lang="en-US"/>
              <a:t>"Hello!"); </a:t>
            </a:r>
          </a:p>
          <a:p>
            <a:pPr marL="0" indent="0">
              <a:buNone/>
            </a:pPr>
            <a:r>
              <a:rPr lang="ru-RU"/>
              <a:t>       }</a:t>
            </a:r>
          </a:p>
          <a:p>
            <a:pPr marL="0" indent="0">
              <a:buNone/>
            </a:pPr>
            <a:r>
              <a:rPr lang="ru-RU"/>
              <a:t>    }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496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Приложение для мгновенного обмена сообщениями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/>
              <a:t>//класс, который подписывается на событие</a:t>
            </a:r>
          </a:p>
          <a:p>
            <a:pPr marL="0" indent="0">
              <a:buNone/>
            </a:pPr>
            <a:r>
              <a:rPr lang="ru-RU" sz="2400"/>
              <a:t>    </a:t>
            </a:r>
            <a:r>
              <a:rPr lang="ru-RU" sz="2400" err="1"/>
              <a:t>public</a:t>
            </a:r>
            <a:r>
              <a:rPr lang="ru-RU" sz="2400"/>
              <a:t> </a:t>
            </a:r>
            <a:r>
              <a:rPr lang="ru-RU" sz="2400" err="1"/>
              <a:t>class</a:t>
            </a:r>
            <a:r>
              <a:rPr lang="ru-RU" sz="2400"/>
              <a:t> </a:t>
            </a:r>
            <a:r>
              <a:rPr lang="ru-RU" sz="2400" b="1" err="1"/>
              <a:t>Display</a:t>
            </a:r>
            <a:endParaRPr lang="ru-RU" sz="2400" b="1"/>
          </a:p>
          <a:p>
            <a:pPr marL="0" indent="0">
              <a:buNone/>
            </a:pPr>
            <a:r>
              <a:rPr lang="ru-RU" sz="2400"/>
              <a:t>    {</a:t>
            </a:r>
          </a:p>
          <a:p>
            <a:pPr marL="0" indent="0">
              <a:buNone/>
            </a:pPr>
            <a:r>
              <a:rPr lang="ru-RU" sz="2400"/>
              <a:t>        </a:t>
            </a:r>
            <a:r>
              <a:rPr lang="en-US" sz="2400"/>
              <a:t>public void </a:t>
            </a:r>
            <a:r>
              <a:rPr lang="en-US" sz="2400" b="1" err="1"/>
              <a:t>DisplayMessage</a:t>
            </a:r>
            <a:r>
              <a:rPr lang="en-US" sz="2400"/>
              <a:t>(string message)</a:t>
            </a:r>
            <a:endParaRPr lang="ru-RU" sz="2400"/>
          </a:p>
          <a:p>
            <a:pPr marL="0" indent="0">
              <a:buNone/>
            </a:pPr>
            <a:r>
              <a:rPr lang="en-US" sz="2400"/>
              <a:t>        {</a:t>
            </a:r>
            <a:endParaRPr lang="ru-RU" sz="2400"/>
          </a:p>
          <a:p>
            <a:pPr marL="0" indent="0">
              <a:buNone/>
            </a:pPr>
            <a:r>
              <a:rPr lang="en-US" sz="2400"/>
              <a:t>            Console</a:t>
            </a:r>
            <a:r>
              <a:rPr lang="ru-RU" sz="2400"/>
              <a:t>.</a:t>
            </a:r>
            <a:r>
              <a:rPr lang="en-US" sz="2400" err="1"/>
              <a:t>WriteLine</a:t>
            </a:r>
            <a:r>
              <a:rPr lang="ru-RU" sz="2400"/>
              <a:t>("Поступило новое сообщение: {0}", </a:t>
            </a:r>
            <a:r>
              <a:rPr lang="en-US" sz="2400"/>
              <a:t>message</a:t>
            </a:r>
            <a:r>
              <a:rPr lang="ru-RU" sz="2400"/>
              <a:t>);</a:t>
            </a:r>
          </a:p>
          <a:p>
            <a:pPr marL="0" indent="0">
              <a:buNone/>
            </a:pPr>
            <a:r>
              <a:rPr lang="ru-RU" sz="2400"/>
              <a:t>        }</a:t>
            </a:r>
          </a:p>
          <a:p>
            <a:pPr marL="0" indent="0">
              <a:buNone/>
            </a:pPr>
            <a:r>
              <a:rPr lang="ru-RU" sz="24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39159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Приложение для мгновенного обмена сообщениями</a:t>
            </a:r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/>
              <a:t>class Program</a:t>
            </a:r>
          </a:p>
          <a:p>
            <a:pPr marL="0" indent="0">
              <a:buNone/>
            </a:pPr>
            <a:r>
              <a:rPr lang="ru-RU" sz="2600"/>
              <a:t>{</a:t>
            </a:r>
          </a:p>
          <a:p>
            <a:pPr marL="0" indent="0">
              <a:buNone/>
            </a:pPr>
            <a:r>
              <a:rPr lang="en-US" sz="2600"/>
              <a:t>        static void Main(string[] </a:t>
            </a:r>
            <a:r>
              <a:rPr lang="en-US" sz="2600" err="1"/>
              <a:t>args</a:t>
            </a:r>
            <a:r>
              <a:rPr lang="en-US" sz="2600"/>
              <a:t>)</a:t>
            </a:r>
          </a:p>
          <a:p>
            <a:pPr marL="0" indent="0">
              <a:buNone/>
            </a:pPr>
            <a:r>
              <a:rPr lang="ru-RU" sz="2600"/>
              <a:t>        {</a:t>
            </a:r>
          </a:p>
          <a:p>
            <a:pPr marL="0" indent="0">
              <a:buNone/>
            </a:pPr>
            <a:r>
              <a:rPr lang="en-US" sz="2600"/>
              <a:t>            Connection </a:t>
            </a:r>
            <a:r>
              <a:rPr lang="en-US" sz="2600" err="1"/>
              <a:t>connection</a:t>
            </a:r>
            <a:r>
              <a:rPr lang="en-US" sz="2600"/>
              <a:t> = new Connection();</a:t>
            </a:r>
            <a:endParaRPr lang="ru-RU" sz="2600"/>
          </a:p>
          <a:p>
            <a:pPr marL="0" indent="0">
              <a:buNone/>
            </a:pPr>
            <a:r>
              <a:rPr lang="en-US" sz="2600"/>
              <a:t>            Display </a:t>
            </a:r>
            <a:r>
              <a:rPr lang="en-US" sz="2600" err="1"/>
              <a:t>display</a:t>
            </a:r>
            <a:r>
              <a:rPr lang="en-US" sz="2600"/>
              <a:t> = new Display();</a:t>
            </a:r>
            <a:endParaRPr lang="ru-RU" sz="2600"/>
          </a:p>
          <a:p>
            <a:pPr marL="0" indent="0">
              <a:buNone/>
            </a:pPr>
            <a:r>
              <a:rPr lang="en-US" sz="2600"/>
              <a:t>            </a:t>
            </a:r>
            <a:r>
              <a:rPr lang="en-US" sz="2600" err="1"/>
              <a:t>connection.MessageArraved</a:t>
            </a:r>
            <a:r>
              <a:rPr lang="en-US" sz="2600"/>
              <a:t> += new </a:t>
            </a:r>
            <a:r>
              <a:rPr lang="en-US" sz="2600" b="1" err="1"/>
              <a:t>MessageHandler</a:t>
            </a:r>
            <a:r>
              <a:rPr lang="en-US" sz="2600"/>
              <a:t> (</a:t>
            </a:r>
            <a:r>
              <a:rPr lang="en-US" sz="2600" err="1"/>
              <a:t>display.DisplayMessage</a:t>
            </a:r>
            <a:r>
              <a:rPr lang="en-US" sz="2600"/>
              <a:t>);</a:t>
            </a:r>
            <a:endParaRPr lang="ru-RU" sz="2600"/>
          </a:p>
          <a:p>
            <a:pPr marL="0" indent="0">
              <a:buNone/>
            </a:pPr>
            <a:r>
              <a:rPr lang="en-US" sz="2600"/>
              <a:t>            </a:t>
            </a:r>
            <a:r>
              <a:rPr lang="ru-RU" sz="2600" err="1"/>
              <a:t>connection.Connect</a:t>
            </a:r>
            <a:r>
              <a:rPr lang="ru-RU" sz="2600"/>
              <a:t>();</a:t>
            </a:r>
          </a:p>
          <a:p>
            <a:pPr marL="0" indent="0">
              <a:buNone/>
            </a:pPr>
            <a:r>
              <a:rPr lang="ru-RU" sz="2600"/>
              <a:t>        }</a:t>
            </a:r>
          </a:p>
          <a:p>
            <a:pPr marL="0" indent="0">
              <a:buNone/>
            </a:pPr>
            <a:r>
              <a:rPr lang="ru-RU" sz="2600"/>
              <a:t>}</a:t>
            </a:r>
            <a:endParaRPr lang="en-US" sz="260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309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/>
              <a:t>Универсальные обработчики событий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/>
              <a:t>Можно использовать </a:t>
            </a:r>
            <a:r>
              <a:rPr lang="ru-RU" b="1"/>
              <a:t>один</a:t>
            </a:r>
            <a:r>
              <a:rPr lang="ru-RU"/>
              <a:t> обработчик событий для нескольких </a:t>
            </a:r>
            <a:r>
              <a:rPr lang="ru-RU" b="1"/>
              <a:t>идентичных</a:t>
            </a:r>
            <a:r>
              <a:rPr lang="ru-RU"/>
              <a:t> событий, генерируемых  </a:t>
            </a:r>
            <a:r>
              <a:rPr lang="ru-RU" b="1"/>
              <a:t>разными</a:t>
            </a:r>
            <a:r>
              <a:rPr lang="ru-RU"/>
              <a:t> объектами, и при этом все равно знать, какой конкретно объект сгенерировал  данное событие.</a:t>
            </a:r>
          </a:p>
          <a:p>
            <a:r>
              <a:rPr lang="ru-RU"/>
              <a:t>Для этого в качестве параметра обработчика событий можно отправить </a:t>
            </a:r>
            <a:r>
              <a:rPr lang="ru-RU" b="1"/>
              <a:t>ссылку на объект, генерирующий событие</a:t>
            </a:r>
            <a:r>
              <a:rPr lang="ru-RU"/>
              <a:t>, и таким образом настроить ответ этого обработчика на определенный объект.</a:t>
            </a:r>
          </a:p>
        </p:txBody>
      </p:sp>
    </p:spTree>
    <p:extLst>
      <p:ext uri="{BB962C8B-B14F-4D97-AF65-F5344CB8AC3E}">
        <p14:creationId xmlns:p14="http://schemas.microsoft.com/office/powerpoint/2010/main" val="495817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Универсальные обработчики событий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71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/>
              <a:t>//класс для передачи параметров события</a:t>
            </a:r>
          </a:p>
          <a:p>
            <a:pPr marL="0" indent="0">
              <a:buNone/>
            </a:pPr>
            <a:r>
              <a:rPr lang="en-US" sz="2000"/>
              <a:t>public class </a:t>
            </a:r>
            <a:r>
              <a:rPr lang="en-US" sz="2000" b="1" err="1"/>
              <a:t>MessageArrivedEventArgs</a:t>
            </a:r>
            <a:r>
              <a:rPr lang="ru-RU" sz="2000" b="1"/>
              <a:t> </a:t>
            </a:r>
          </a:p>
          <a:p>
            <a:pPr marL="0" indent="0">
              <a:buNone/>
            </a:pPr>
            <a:r>
              <a:rPr lang="en-US" sz="2000"/>
              <a:t>{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string message;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public string Message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{</a:t>
            </a:r>
            <a:endParaRPr lang="ru-RU" sz="2000"/>
          </a:p>
          <a:p>
            <a:pPr marL="0" indent="0">
              <a:buNone/>
            </a:pPr>
            <a:r>
              <a:rPr lang="ru-RU" sz="2000"/>
              <a:t>	</a:t>
            </a:r>
            <a:r>
              <a:rPr lang="en-US" sz="2000"/>
              <a:t>  get {return message; }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}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public </a:t>
            </a:r>
            <a:r>
              <a:rPr lang="en-US" sz="2000" err="1"/>
              <a:t>MessageArrivedEventArgs</a:t>
            </a:r>
            <a:r>
              <a:rPr lang="en-US" sz="2000"/>
              <a:t>()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{ message = "no message send"; }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public </a:t>
            </a:r>
            <a:r>
              <a:rPr lang="en-US" sz="2000" err="1"/>
              <a:t>MessageArrivedEventArgs</a:t>
            </a:r>
            <a:r>
              <a:rPr lang="en-US" sz="2000"/>
              <a:t>(string </a:t>
            </a:r>
            <a:r>
              <a:rPr lang="en-US" sz="2000" err="1"/>
              <a:t>newMessage</a:t>
            </a:r>
            <a:r>
              <a:rPr lang="en-US" sz="2000"/>
              <a:t>)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{ message = </a:t>
            </a:r>
            <a:r>
              <a:rPr lang="en-US" sz="2000" err="1"/>
              <a:t>newMessage</a:t>
            </a:r>
            <a:r>
              <a:rPr lang="en-US" sz="2000"/>
              <a:t>; }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}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308764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Универсальные обработчики событий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300"/>
              <a:t>//параметром метода являются аргументы события</a:t>
            </a:r>
          </a:p>
          <a:p>
            <a:pPr marL="0" indent="0">
              <a:buNone/>
            </a:pPr>
            <a:r>
              <a:rPr lang="en-US" sz="3300"/>
              <a:t>public </a:t>
            </a:r>
            <a:r>
              <a:rPr lang="en-US" sz="3300" b="1"/>
              <a:t>delegate</a:t>
            </a:r>
            <a:r>
              <a:rPr lang="en-US" sz="3300"/>
              <a:t> void </a:t>
            </a:r>
            <a:r>
              <a:rPr lang="en-US" sz="3300" b="1" err="1"/>
              <a:t>MessageHandler</a:t>
            </a:r>
            <a:r>
              <a:rPr lang="ru-RU" sz="3300" b="1"/>
              <a:t> </a:t>
            </a:r>
            <a:r>
              <a:rPr lang="en-US" sz="3300"/>
              <a:t>( Connection connect,</a:t>
            </a:r>
            <a:r>
              <a:rPr lang="ru-RU" sz="3300"/>
              <a:t> </a:t>
            </a:r>
            <a:r>
              <a:rPr lang="en-US" sz="3300" b="1" err="1"/>
              <a:t>MessageArrivedEventArgs</a:t>
            </a:r>
            <a:r>
              <a:rPr lang="en-US" sz="3300" b="1"/>
              <a:t> e</a:t>
            </a:r>
            <a:r>
              <a:rPr lang="en-US" sz="3300"/>
              <a:t>);</a:t>
            </a:r>
            <a:r>
              <a:rPr lang="ru-RU" sz="3300"/>
              <a:t> </a:t>
            </a:r>
            <a:endParaRPr lang="en-US" sz="3300"/>
          </a:p>
          <a:p>
            <a:pPr marL="0" indent="0">
              <a:buNone/>
            </a:pPr>
            <a:r>
              <a:rPr lang="en-US"/>
              <a:t>public class Connection</a:t>
            </a:r>
            <a:endParaRPr lang="ru-RU"/>
          </a:p>
          <a:p>
            <a:pPr marL="0" indent="0">
              <a:buNone/>
            </a:pPr>
            <a:r>
              <a:rPr lang="en-US"/>
              <a:t>    {</a:t>
            </a:r>
            <a:endParaRPr lang="ru-RU"/>
          </a:p>
          <a:p>
            <a:pPr marL="0" indent="0">
              <a:buNone/>
            </a:pPr>
            <a:r>
              <a:rPr lang="en-US"/>
              <a:t>        public event </a:t>
            </a:r>
            <a:r>
              <a:rPr lang="en-US" err="1"/>
              <a:t>MessageHandler</a:t>
            </a:r>
            <a:r>
              <a:rPr lang="en-US"/>
              <a:t> </a:t>
            </a:r>
            <a:r>
              <a:rPr lang="en-US" b="1" err="1"/>
              <a:t>MessageArraved</a:t>
            </a:r>
            <a:r>
              <a:rPr lang="en-US"/>
              <a:t>;</a:t>
            </a:r>
            <a:endParaRPr lang="ru-RU"/>
          </a:p>
          <a:p>
            <a:pPr marL="0" indent="0">
              <a:buNone/>
            </a:pPr>
            <a:r>
              <a:rPr lang="en-US"/>
              <a:t>        private Timer </a:t>
            </a:r>
            <a:r>
              <a:rPr lang="en-US" err="1"/>
              <a:t>timer</a:t>
            </a:r>
            <a:r>
              <a:rPr lang="en-US"/>
              <a:t>;</a:t>
            </a:r>
            <a:endParaRPr lang="ru-RU"/>
          </a:p>
          <a:p>
            <a:pPr marL="0" indent="0">
              <a:buNone/>
            </a:pPr>
            <a:r>
              <a:rPr lang="ru-RU" b="1"/>
              <a:t>        </a:t>
            </a:r>
            <a:r>
              <a:rPr lang="en-US"/>
              <a:t>public string Name</a:t>
            </a:r>
            <a:r>
              <a:rPr lang="ru-RU"/>
              <a:t> </a:t>
            </a:r>
            <a:r>
              <a:rPr lang="en-US"/>
              <a:t>{get;</a:t>
            </a:r>
            <a:r>
              <a:rPr lang="ru-RU"/>
              <a:t> </a:t>
            </a:r>
            <a:r>
              <a:rPr lang="en-US"/>
              <a:t>set;}</a:t>
            </a:r>
            <a:r>
              <a:rPr lang="ru-RU"/>
              <a:t> //название объекта типа </a:t>
            </a:r>
            <a:r>
              <a:rPr lang="en-US"/>
              <a:t>Connection</a:t>
            </a:r>
            <a:endParaRPr lang="ru-RU"/>
          </a:p>
          <a:p>
            <a:pPr marL="0" indent="0">
              <a:buNone/>
            </a:pPr>
            <a:r>
              <a:rPr lang="en-US"/>
              <a:t>public Connection()</a:t>
            </a:r>
            <a:endParaRPr lang="ru-RU"/>
          </a:p>
          <a:p>
            <a:pPr marL="0" indent="0">
              <a:buNone/>
            </a:pPr>
            <a:r>
              <a:rPr lang="en-US"/>
              <a:t>    {</a:t>
            </a:r>
            <a:endParaRPr lang="ru-RU"/>
          </a:p>
          <a:p>
            <a:pPr marL="0" indent="0">
              <a:buNone/>
            </a:pPr>
            <a:r>
              <a:rPr lang="en-US"/>
              <a:t>            timer = new Timer(100);</a:t>
            </a:r>
            <a:endParaRPr lang="ru-RU"/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 err="1"/>
              <a:t>timer.Elapsed</a:t>
            </a:r>
            <a:r>
              <a:rPr lang="en-US"/>
              <a:t> += new </a:t>
            </a:r>
            <a:r>
              <a:rPr lang="en-US" err="1"/>
              <a:t>ElapsedEventHandler</a:t>
            </a:r>
            <a:r>
              <a:rPr lang="en-US"/>
              <a:t>(</a:t>
            </a:r>
            <a:r>
              <a:rPr lang="en-US" err="1"/>
              <a:t>CheckForMessage</a:t>
            </a:r>
            <a:r>
              <a:rPr lang="en-US"/>
              <a:t>);</a:t>
            </a:r>
            <a:endParaRPr lang="ru-RU"/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public void Connect()</a:t>
            </a:r>
            <a:endParaRPr lang="ru-RU"/>
          </a:p>
          <a:p>
            <a:pPr marL="0" indent="0">
              <a:buNone/>
            </a:pPr>
            <a:r>
              <a:rPr lang="en-US"/>
              <a:t>        {  </a:t>
            </a:r>
            <a:r>
              <a:rPr lang="en-US" err="1"/>
              <a:t>timer.Start</a:t>
            </a:r>
            <a:r>
              <a:rPr lang="en-US"/>
              <a:t>();   }</a:t>
            </a:r>
            <a:endParaRPr lang="ru-RU"/>
          </a:p>
          <a:p>
            <a:pPr marL="0" indent="0">
              <a:buNone/>
            </a:pPr>
            <a:r>
              <a:rPr lang="en-US"/>
              <a:t>        public void Disconnect()</a:t>
            </a:r>
            <a:endParaRPr lang="ru-RU"/>
          </a:p>
          <a:p>
            <a:pPr marL="0" indent="0">
              <a:buNone/>
            </a:pPr>
            <a:r>
              <a:rPr lang="en-US"/>
              <a:t>        {  </a:t>
            </a:r>
            <a:r>
              <a:rPr lang="en-US" err="1"/>
              <a:t>timer.Stop</a:t>
            </a:r>
            <a:r>
              <a:rPr lang="en-US"/>
              <a:t>();   }</a:t>
            </a: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727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Универсальные обработчики событий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private static Random </a:t>
            </a:r>
            <a:r>
              <a:rPr lang="en-US" sz="2000" err="1"/>
              <a:t>rnd</a:t>
            </a:r>
            <a:r>
              <a:rPr lang="en-US" sz="2000"/>
              <a:t> = new Random();</a:t>
            </a:r>
            <a:endParaRPr lang="ru-RU" sz="2000"/>
          </a:p>
          <a:p>
            <a:pPr marL="0" indent="0">
              <a:buNone/>
            </a:pPr>
            <a:r>
              <a:rPr lang="en-US" sz="2000" b="1"/>
              <a:t>        private void </a:t>
            </a:r>
            <a:r>
              <a:rPr lang="en-US" sz="2000" b="1" err="1"/>
              <a:t>CheckForMessage</a:t>
            </a:r>
            <a:r>
              <a:rPr lang="en-US" sz="2000"/>
              <a:t>(</a:t>
            </a:r>
            <a:r>
              <a:rPr lang="en-US" sz="2000" b="1"/>
              <a:t>object source, </a:t>
            </a:r>
            <a:r>
              <a:rPr lang="en-US" sz="2000" b="1" err="1"/>
              <a:t>ElapsedEventArgs</a:t>
            </a:r>
            <a:r>
              <a:rPr lang="en-US" sz="2000" b="1"/>
              <a:t> e</a:t>
            </a:r>
            <a:r>
              <a:rPr lang="en-US" sz="2000"/>
              <a:t>)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{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    </a:t>
            </a:r>
            <a:r>
              <a:rPr lang="en-US" sz="2000" err="1"/>
              <a:t>Console.WriteLine</a:t>
            </a:r>
            <a:r>
              <a:rPr lang="en-US" sz="2000"/>
              <a:t>("Checking for new messages");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    if ((</a:t>
            </a:r>
            <a:r>
              <a:rPr lang="en-US" sz="2000" err="1"/>
              <a:t>rnd.Next</a:t>
            </a:r>
            <a:r>
              <a:rPr lang="en-US" sz="2000"/>
              <a:t>(9) == 0) &amp;&amp; (</a:t>
            </a:r>
            <a:r>
              <a:rPr lang="en-US" sz="2000" err="1"/>
              <a:t>MessageArraved</a:t>
            </a:r>
            <a:r>
              <a:rPr lang="en-US" sz="2000"/>
              <a:t> != null))</a:t>
            </a:r>
            <a:endParaRPr lang="ru-RU" sz="2000"/>
          </a:p>
          <a:p>
            <a:pPr marL="0" indent="0">
              <a:buNone/>
            </a:pPr>
            <a:r>
              <a:rPr lang="en-US" sz="2000" b="1"/>
              <a:t>                </a:t>
            </a:r>
            <a:r>
              <a:rPr lang="en-US" sz="2000" b="1" err="1"/>
              <a:t>MessageArraved</a:t>
            </a:r>
            <a:r>
              <a:rPr lang="en-US" sz="2000" b="1"/>
              <a:t>(this, new </a:t>
            </a:r>
            <a:r>
              <a:rPr lang="en-US" sz="2000" b="1" err="1"/>
              <a:t>MessageArrivedEventArgs</a:t>
            </a:r>
            <a:r>
              <a:rPr lang="en-US" sz="2000" b="1"/>
              <a:t>("Hello!"));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    }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    }</a:t>
            </a:r>
            <a:endParaRPr lang="ru-RU" sz="2000"/>
          </a:p>
          <a:p>
            <a:pPr marL="0" indent="0">
              <a:buNone/>
            </a:pPr>
            <a:endParaRPr lang="ru-RU" sz="2800"/>
          </a:p>
          <a:p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154902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Делегаты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//</a:t>
            </a:r>
            <a:r>
              <a:rPr lang="ru-RU" sz="2400"/>
              <a:t>делегат</a:t>
            </a:r>
          </a:p>
          <a:p>
            <a:pPr marL="0" indent="0">
              <a:buNone/>
            </a:pPr>
            <a:r>
              <a:rPr lang="en-US" sz="2400"/>
              <a:t>delegate </a:t>
            </a:r>
            <a:r>
              <a:rPr lang="en-US" sz="2400" b="1"/>
              <a:t>double</a:t>
            </a:r>
            <a:r>
              <a:rPr lang="en-US" sz="2400"/>
              <a:t> Process(</a:t>
            </a:r>
            <a:r>
              <a:rPr lang="en-US" sz="2400" b="1"/>
              <a:t>double number1, double number2</a:t>
            </a:r>
            <a:r>
              <a:rPr lang="en-US" sz="2400"/>
              <a:t>);</a:t>
            </a:r>
            <a:r>
              <a:rPr lang="ru-RU" sz="2400"/>
              <a:t> </a:t>
            </a:r>
          </a:p>
          <a:p>
            <a:pPr marL="0" indent="0">
              <a:buNone/>
            </a:pPr>
            <a:r>
              <a:rPr lang="en-US" sz="2400"/>
              <a:t>static </a:t>
            </a:r>
            <a:r>
              <a:rPr lang="en-US" sz="2400" b="1"/>
              <a:t>double</a:t>
            </a:r>
            <a:r>
              <a:rPr lang="en-US" sz="2400"/>
              <a:t> Multiply(</a:t>
            </a:r>
            <a:r>
              <a:rPr lang="en-US" sz="2400" b="1"/>
              <a:t>double number1, double number2</a:t>
            </a:r>
            <a:r>
              <a:rPr lang="en-US" sz="2400"/>
              <a:t>)</a:t>
            </a:r>
            <a:endParaRPr lang="ru-RU" sz="2400"/>
          </a:p>
          <a:p>
            <a:pPr marL="0" indent="0">
              <a:buNone/>
            </a:pPr>
            <a:r>
              <a:rPr lang="en-US" sz="2400"/>
              <a:t>        {</a:t>
            </a:r>
            <a:endParaRPr lang="ru-RU" sz="2400"/>
          </a:p>
          <a:p>
            <a:pPr marL="0" indent="0">
              <a:buNone/>
            </a:pPr>
            <a:r>
              <a:rPr lang="en-US" sz="2400"/>
              <a:t>            return number1 * number2;</a:t>
            </a:r>
            <a:endParaRPr lang="ru-RU" sz="2400"/>
          </a:p>
          <a:p>
            <a:pPr marL="0" indent="0">
              <a:buNone/>
            </a:pPr>
            <a:r>
              <a:rPr lang="en-US" sz="2400"/>
              <a:t>        }</a:t>
            </a:r>
            <a:endParaRPr lang="ru-RU" sz="2400"/>
          </a:p>
          <a:p>
            <a:pPr marL="0" indent="0">
              <a:buNone/>
            </a:pPr>
            <a:r>
              <a:rPr lang="en-US" sz="2400"/>
              <a:t>        static </a:t>
            </a:r>
            <a:r>
              <a:rPr lang="en-US" sz="2400" b="1"/>
              <a:t>double</a:t>
            </a:r>
            <a:r>
              <a:rPr lang="en-US" sz="2400"/>
              <a:t> Divide(</a:t>
            </a:r>
            <a:r>
              <a:rPr lang="en-US" sz="2400" b="1"/>
              <a:t>double number1, double number2</a:t>
            </a:r>
            <a:r>
              <a:rPr lang="en-US" sz="2400"/>
              <a:t>)</a:t>
            </a:r>
            <a:endParaRPr lang="ru-RU" sz="2400"/>
          </a:p>
          <a:p>
            <a:pPr marL="0" indent="0">
              <a:buNone/>
            </a:pPr>
            <a:r>
              <a:rPr lang="en-US" sz="2400"/>
              <a:t>        {</a:t>
            </a:r>
            <a:endParaRPr lang="ru-RU" sz="2400"/>
          </a:p>
          <a:p>
            <a:pPr marL="0" indent="0">
              <a:buNone/>
            </a:pPr>
            <a:r>
              <a:rPr lang="en-US" sz="2400"/>
              <a:t>            return number1 / number2;</a:t>
            </a:r>
            <a:endParaRPr lang="ru-RU" sz="2400"/>
          </a:p>
          <a:p>
            <a:pPr marL="0" indent="0">
              <a:buNone/>
            </a:pPr>
            <a:r>
              <a:rPr lang="en-US" sz="2400"/>
              <a:t>        }</a:t>
            </a:r>
            <a:endParaRPr lang="ru-RU" sz="2400"/>
          </a:p>
          <a:p>
            <a:pPr marL="0" indent="0">
              <a:buNone/>
            </a:pP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287404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Универсальные обработчики событий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/>
              <a:t>public class Display</a:t>
            </a:r>
            <a:endParaRPr lang="ru-RU" sz="1800"/>
          </a:p>
          <a:p>
            <a:pPr marL="0" indent="0">
              <a:buNone/>
            </a:pPr>
            <a:r>
              <a:rPr lang="en-US" sz="1800"/>
              <a:t>    {</a:t>
            </a:r>
            <a:endParaRPr lang="ru-RU" sz="1800"/>
          </a:p>
          <a:p>
            <a:pPr marL="0" indent="0">
              <a:buNone/>
            </a:pPr>
            <a:r>
              <a:rPr lang="en-US" sz="1800"/>
              <a:t>        public void </a:t>
            </a:r>
            <a:r>
              <a:rPr lang="en-US" sz="1800" err="1"/>
              <a:t>DisplayMessage</a:t>
            </a:r>
            <a:r>
              <a:rPr lang="en-US" sz="1800"/>
              <a:t>(Connection </a:t>
            </a:r>
            <a:r>
              <a:rPr lang="en-US" sz="1800" err="1"/>
              <a:t>sourse</a:t>
            </a:r>
            <a:r>
              <a:rPr lang="en-US" sz="1800"/>
              <a:t>, </a:t>
            </a:r>
            <a:r>
              <a:rPr lang="en-US" sz="1800" err="1"/>
              <a:t>MessageArrivedEventArgs</a:t>
            </a:r>
            <a:r>
              <a:rPr lang="en-US" sz="1800"/>
              <a:t> e)</a:t>
            </a:r>
            <a:endParaRPr lang="ru-RU" sz="1800"/>
          </a:p>
          <a:p>
            <a:pPr marL="0" indent="0">
              <a:buNone/>
            </a:pPr>
            <a:r>
              <a:rPr lang="en-US" sz="1800"/>
              <a:t>        </a:t>
            </a:r>
            <a:r>
              <a:rPr lang="ru-RU" sz="1800"/>
              <a:t>{</a:t>
            </a:r>
          </a:p>
          <a:p>
            <a:pPr marL="0" indent="0">
              <a:buNone/>
            </a:pPr>
            <a:r>
              <a:rPr lang="ru-RU" sz="1800" b="1"/>
              <a:t>            </a:t>
            </a:r>
            <a:r>
              <a:rPr lang="ru-RU" sz="1800" b="1" err="1"/>
              <a:t>Console.WriteLine</a:t>
            </a:r>
            <a:r>
              <a:rPr lang="ru-RU" sz="1800" b="1"/>
              <a:t>("Поступило новое сообщение от: {0},", </a:t>
            </a:r>
            <a:r>
              <a:rPr lang="ru-RU" sz="1800" b="1" err="1"/>
              <a:t>sourse.Name</a:t>
            </a:r>
            <a:r>
              <a:rPr lang="ru-RU" sz="1800" b="1"/>
              <a:t>);</a:t>
            </a:r>
            <a:endParaRPr lang="ru-RU" sz="1800"/>
          </a:p>
          <a:p>
            <a:pPr marL="0" indent="0">
              <a:buNone/>
            </a:pPr>
            <a:r>
              <a:rPr lang="ru-RU" sz="1800" b="1"/>
              <a:t>            </a:t>
            </a:r>
            <a:r>
              <a:rPr lang="ru-RU" sz="1800" b="1" err="1"/>
              <a:t>Console.WriteLine</a:t>
            </a:r>
            <a:r>
              <a:rPr lang="ru-RU" sz="1800" b="1"/>
              <a:t>("текст сообщения: {0}", </a:t>
            </a:r>
            <a:r>
              <a:rPr lang="ru-RU" sz="1800" b="1" err="1"/>
              <a:t>e.Message</a:t>
            </a:r>
            <a:r>
              <a:rPr lang="ru-RU" sz="1800" b="1"/>
              <a:t>);</a:t>
            </a:r>
            <a:endParaRPr lang="ru-RU" sz="1800"/>
          </a:p>
          <a:p>
            <a:pPr marL="0" indent="0">
              <a:buNone/>
            </a:pPr>
            <a:r>
              <a:rPr lang="ru-RU" sz="1800"/>
              <a:t>        </a:t>
            </a:r>
            <a:r>
              <a:rPr lang="en-US" sz="1800"/>
              <a:t>}</a:t>
            </a:r>
            <a:endParaRPr lang="ru-RU" sz="1800"/>
          </a:p>
          <a:p>
            <a:pPr marL="0" indent="0">
              <a:buNone/>
            </a:pPr>
            <a:r>
              <a:rPr lang="en-US" sz="1800"/>
              <a:t>    }</a:t>
            </a:r>
            <a:endParaRPr lang="ru-RU" sz="1800"/>
          </a:p>
          <a:p>
            <a:pPr marL="0" indent="0">
              <a:buNone/>
            </a:pPr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441764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Универсальные обработчики событий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class Program</a:t>
            </a:r>
            <a:endParaRPr lang="ru-RU"/>
          </a:p>
          <a:p>
            <a:pPr marL="0" indent="0">
              <a:buNone/>
            </a:pPr>
            <a:r>
              <a:rPr lang="en-US"/>
              <a:t>    {</a:t>
            </a:r>
            <a:endParaRPr lang="ru-RU"/>
          </a:p>
          <a:p>
            <a:pPr marL="0" indent="0">
              <a:buNone/>
            </a:pPr>
            <a:r>
              <a:rPr lang="en-US"/>
              <a:t>        static void Main(string[] </a:t>
            </a:r>
            <a:r>
              <a:rPr lang="en-US" err="1"/>
              <a:t>args</a:t>
            </a:r>
            <a:r>
              <a:rPr lang="en-US"/>
              <a:t>)</a:t>
            </a:r>
            <a:endParaRPr lang="ru-RU"/>
          </a:p>
          <a:p>
            <a:pPr marL="0" indent="0">
              <a:buNone/>
            </a:pPr>
            <a:r>
              <a:rPr lang="en-US"/>
              <a:t>        {</a:t>
            </a:r>
            <a:endParaRPr lang="ru-RU"/>
          </a:p>
          <a:p>
            <a:pPr marL="0" indent="0">
              <a:buNone/>
            </a:pPr>
            <a:r>
              <a:rPr lang="en-US"/>
              <a:t>            Connection connect1 = new Connection();</a:t>
            </a:r>
            <a:endParaRPr lang="ru-RU"/>
          </a:p>
          <a:p>
            <a:pPr marL="0" indent="0">
              <a:buNone/>
            </a:pPr>
            <a:r>
              <a:rPr lang="en-US"/>
              <a:t>            connect1.Name = "First connection";</a:t>
            </a:r>
            <a:endParaRPr lang="ru-RU"/>
          </a:p>
          <a:p>
            <a:pPr marL="0" indent="0">
              <a:buNone/>
            </a:pPr>
            <a:r>
              <a:rPr lang="en-US"/>
              <a:t>            Connection connect2 = new Connection();</a:t>
            </a:r>
            <a:endParaRPr lang="ru-RU"/>
          </a:p>
          <a:p>
            <a:pPr marL="0" indent="0">
              <a:buNone/>
            </a:pPr>
            <a:r>
              <a:rPr lang="en-US"/>
              <a:t>            connect2.Name = "Second connection";</a:t>
            </a:r>
            <a:endParaRPr lang="ru-RU"/>
          </a:p>
          <a:p>
            <a:pPr marL="0" indent="0">
              <a:buNone/>
            </a:pPr>
            <a:r>
              <a:rPr lang="en-US"/>
              <a:t>            Display </a:t>
            </a:r>
            <a:r>
              <a:rPr lang="en-US" err="1"/>
              <a:t>display</a:t>
            </a:r>
            <a:r>
              <a:rPr lang="en-US"/>
              <a:t> = new Display();</a:t>
            </a:r>
            <a:endParaRPr lang="ru-RU"/>
          </a:p>
          <a:p>
            <a:pPr marL="0" indent="0">
              <a:buNone/>
            </a:pPr>
            <a:r>
              <a:rPr lang="en-US"/>
              <a:t>            connect1.MessageArraved += new </a:t>
            </a:r>
            <a:r>
              <a:rPr lang="en-US" err="1"/>
              <a:t>MessageHandler</a:t>
            </a:r>
            <a:r>
              <a:rPr lang="en-US"/>
              <a:t> (</a:t>
            </a:r>
            <a:r>
              <a:rPr lang="en-US" err="1"/>
              <a:t>display.DisplayMessage</a:t>
            </a:r>
            <a:r>
              <a:rPr lang="en-US"/>
              <a:t>);</a:t>
            </a:r>
            <a:endParaRPr lang="ru-RU"/>
          </a:p>
          <a:p>
            <a:pPr marL="0" indent="0">
              <a:buNone/>
            </a:pPr>
            <a:r>
              <a:rPr lang="en-US"/>
              <a:t>            connect2.MessageArraved += new </a:t>
            </a:r>
            <a:r>
              <a:rPr lang="en-US" err="1"/>
              <a:t>MessageHandler</a:t>
            </a:r>
            <a:r>
              <a:rPr lang="en-US"/>
              <a:t> (</a:t>
            </a:r>
            <a:r>
              <a:rPr lang="en-US" err="1"/>
              <a:t>display.DisplayMessage</a:t>
            </a:r>
            <a:r>
              <a:rPr lang="en-US"/>
              <a:t>);</a:t>
            </a:r>
            <a:endParaRPr lang="ru-RU"/>
          </a:p>
          <a:p>
            <a:pPr marL="0" indent="0">
              <a:buNone/>
            </a:pPr>
            <a:r>
              <a:rPr lang="en-US"/>
              <a:t>            connect1.Connect();</a:t>
            </a:r>
            <a:endParaRPr lang="ru-RU"/>
          </a:p>
          <a:p>
            <a:pPr marL="0" indent="0">
              <a:buNone/>
            </a:pPr>
            <a:r>
              <a:rPr lang="en-US"/>
              <a:t>            connect2.Connect();</a:t>
            </a:r>
            <a:endParaRPr lang="ru-RU"/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 err="1"/>
              <a:t>Console.ReadLine</a:t>
            </a:r>
            <a:r>
              <a:rPr lang="en-US"/>
              <a:t>();</a:t>
            </a:r>
            <a:endParaRPr lang="ru-RU"/>
          </a:p>
          <a:p>
            <a:pPr marL="0" indent="0">
              <a:buNone/>
            </a:pPr>
            <a:r>
              <a:rPr lang="en-US"/>
              <a:t>        </a:t>
            </a:r>
            <a:r>
              <a:rPr lang="ru-RU"/>
              <a:t>}</a:t>
            </a:r>
          </a:p>
          <a:p>
            <a:pPr marL="0" indent="0">
              <a:buNone/>
            </a:pPr>
            <a:r>
              <a:rPr lang="ru-RU"/>
              <a:t>    }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58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Универсальные обработчики событий</a:t>
            </a:r>
            <a:endParaRPr lang="ru-RU"/>
          </a:p>
        </p:txBody>
      </p:sp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63284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0495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/>
              <a:t>Анонимные методы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/>
              <a:t>Анонимным методом  называется метод, который не является методом какого-либо определенного класса. </a:t>
            </a:r>
          </a:p>
          <a:p>
            <a:r>
              <a:rPr lang="ru-RU"/>
              <a:t>Анонимный метод создается для применения в качестве целевого метода для делегата. </a:t>
            </a:r>
          </a:p>
          <a:p>
            <a:pPr marL="400050" lvl="1" indent="0">
              <a:buNone/>
            </a:pPr>
            <a:r>
              <a:rPr lang="ru-RU" b="1" err="1">
                <a:solidFill>
                  <a:srgbClr val="FF0000"/>
                </a:solidFill>
              </a:rPr>
              <a:t>delegate</a:t>
            </a:r>
            <a:r>
              <a:rPr lang="ru-RU" b="1">
                <a:solidFill>
                  <a:srgbClr val="FF0000"/>
                </a:solidFill>
              </a:rPr>
              <a:t> (параметры) </a:t>
            </a:r>
          </a:p>
          <a:p>
            <a:pPr marL="400050" lvl="1" indent="0">
              <a:buNone/>
            </a:pPr>
            <a:r>
              <a:rPr lang="ru-RU" b="1">
                <a:solidFill>
                  <a:srgbClr val="FF0000"/>
                </a:solidFill>
              </a:rPr>
              <a:t>{ </a:t>
            </a:r>
          </a:p>
          <a:p>
            <a:pPr marL="400050" lvl="1" indent="0">
              <a:buNone/>
            </a:pPr>
            <a:r>
              <a:rPr lang="ru-RU"/>
              <a:t>// Код анонимного метода. </a:t>
            </a:r>
          </a:p>
          <a:p>
            <a:pPr marL="400050" lvl="1" indent="0">
              <a:buNone/>
            </a:pPr>
            <a:r>
              <a:rPr lang="ru-RU" b="1">
                <a:solidFill>
                  <a:srgbClr val="FF0000"/>
                </a:solidFill>
              </a:rPr>
              <a:t>}</a:t>
            </a:r>
            <a:r>
              <a:rPr lang="ru-RU"/>
              <a:t>; 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553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/>
              <a:t>Анонимные методы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/>
              <a:t>public  </a:t>
            </a:r>
            <a:r>
              <a:rPr lang="en-US" sz="1800" b="1"/>
              <a:t>delegate</a:t>
            </a:r>
            <a:r>
              <a:rPr lang="en-US" sz="1800"/>
              <a:t> void </a:t>
            </a:r>
            <a:r>
              <a:rPr lang="en-US" sz="1800" b="1" err="1"/>
              <a:t>MessageHandler</a:t>
            </a:r>
            <a:r>
              <a:rPr lang="en-US" sz="1800" b="1"/>
              <a:t> </a:t>
            </a:r>
            <a:r>
              <a:rPr lang="en-US" sz="1800"/>
              <a:t>(</a:t>
            </a:r>
            <a:r>
              <a:rPr lang="en-US" sz="1800" b="1"/>
              <a:t>Connection </a:t>
            </a:r>
            <a:r>
              <a:rPr lang="en-US" sz="1800" b="1" err="1"/>
              <a:t>sourse</a:t>
            </a:r>
            <a:r>
              <a:rPr lang="en-US" sz="1800" b="1"/>
              <a:t>, </a:t>
            </a:r>
            <a:r>
              <a:rPr lang="en-US" sz="1800" b="1" err="1"/>
              <a:t>MessageArrivedEventArgs</a:t>
            </a:r>
            <a:r>
              <a:rPr lang="en-US" sz="1800" b="1"/>
              <a:t> e</a:t>
            </a:r>
            <a:r>
              <a:rPr lang="en-US" sz="1800"/>
              <a:t>); </a:t>
            </a:r>
          </a:p>
          <a:p>
            <a:pPr marL="0" indent="0">
              <a:buNone/>
            </a:pPr>
            <a:r>
              <a:rPr lang="en-US" sz="1800"/>
              <a:t>public class Display /</a:t>
            </a:r>
            <a:r>
              <a:rPr lang="ru-RU" sz="1800"/>
              <a:t>/Подписчик</a:t>
            </a:r>
          </a:p>
          <a:p>
            <a:pPr marL="0" indent="0">
              <a:buNone/>
            </a:pPr>
            <a:r>
              <a:rPr lang="en-US" sz="1800"/>
              <a:t>    {</a:t>
            </a:r>
            <a:endParaRPr lang="ru-RU" sz="1800"/>
          </a:p>
          <a:p>
            <a:pPr marL="0" indent="0">
              <a:buNone/>
            </a:pPr>
            <a:r>
              <a:rPr lang="en-US" sz="1800"/>
              <a:t>        public void </a:t>
            </a:r>
            <a:r>
              <a:rPr lang="en-US" sz="1800" b="1" err="1"/>
              <a:t>DisplayMessage</a:t>
            </a:r>
            <a:r>
              <a:rPr lang="en-US" sz="1800" b="1"/>
              <a:t> (Connection </a:t>
            </a:r>
            <a:r>
              <a:rPr lang="en-US" sz="1800" b="1" err="1"/>
              <a:t>sourse</a:t>
            </a:r>
            <a:r>
              <a:rPr lang="en-US" sz="1800" b="1"/>
              <a:t>, </a:t>
            </a:r>
            <a:r>
              <a:rPr lang="en-US" sz="1800" b="1" err="1"/>
              <a:t>MessageArrivedEventArgs</a:t>
            </a:r>
            <a:r>
              <a:rPr lang="en-US" sz="1800" b="1"/>
              <a:t> e)</a:t>
            </a:r>
            <a:endParaRPr lang="ru-RU" sz="1800" b="1"/>
          </a:p>
          <a:p>
            <a:pPr marL="0" indent="0">
              <a:buNone/>
            </a:pPr>
            <a:r>
              <a:rPr lang="en-US" sz="1800" b="1"/>
              <a:t>        </a:t>
            </a:r>
            <a:r>
              <a:rPr lang="ru-RU" sz="1800" b="1"/>
              <a:t>{</a:t>
            </a:r>
          </a:p>
          <a:p>
            <a:pPr marL="0" indent="0">
              <a:buNone/>
            </a:pPr>
            <a:r>
              <a:rPr lang="ru-RU" sz="1800" b="1"/>
              <a:t>            </a:t>
            </a:r>
            <a:r>
              <a:rPr lang="ru-RU" sz="1800" err="1"/>
              <a:t>Console.WriteLine</a:t>
            </a:r>
            <a:r>
              <a:rPr lang="ru-RU" sz="1800"/>
              <a:t>("Поступило новое сообщение от: {0},", </a:t>
            </a:r>
            <a:r>
              <a:rPr lang="ru-RU" sz="1800" err="1"/>
              <a:t>sourse.Name</a:t>
            </a:r>
            <a:r>
              <a:rPr lang="ru-RU" sz="1800"/>
              <a:t>);</a:t>
            </a:r>
          </a:p>
          <a:p>
            <a:pPr marL="0" indent="0">
              <a:buNone/>
            </a:pPr>
            <a:r>
              <a:rPr lang="ru-RU" sz="1800"/>
              <a:t>            </a:t>
            </a:r>
            <a:r>
              <a:rPr lang="ru-RU" sz="1800" err="1"/>
              <a:t>Console.WriteLine</a:t>
            </a:r>
            <a:r>
              <a:rPr lang="ru-RU" sz="1800"/>
              <a:t>("текст сообщения: {0}", </a:t>
            </a:r>
            <a:r>
              <a:rPr lang="ru-RU" sz="1800" err="1"/>
              <a:t>e.Message</a:t>
            </a:r>
            <a:r>
              <a:rPr lang="ru-RU" sz="1800"/>
              <a:t>);</a:t>
            </a:r>
          </a:p>
          <a:p>
            <a:pPr marL="0" indent="0">
              <a:buNone/>
            </a:pPr>
            <a:r>
              <a:rPr lang="ru-RU" sz="1800"/>
              <a:t>        </a:t>
            </a:r>
            <a:r>
              <a:rPr lang="en-US" sz="1800" b="1"/>
              <a:t>}</a:t>
            </a:r>
            <a:r>
              <a:rPr lang="en-US" sz="1800"/>
              <a:t>    </a:t>
            </a:r>
          </a:p>
          <a:p>
            <a:pPr marL="0" indent="0">
              <a:buNone/>
            </a:pPr>
            <a:r>
              <a:rPr lang="en-US" sz="1800"/>
              <a:t>}</a:t>
            </a:r>
            <a:endParaRPr lang="ru-RU" sz="1800"/>
          </a:p>
          <a:p>
            <a:pPr marL="0" indent="0">
              <a:buNone/>
            </a:pPr>
            <a:r>
              <a:rPr lang="en-US" sz="1800"/>
              <a:t>public class Program </a:t>
            </a:r>
          </a:p>
          <a:p>
            <a:pPr marL="0" indent="0">
              <a:buNone/>
            </a:pPr>
            <a:r>
              <a:rPr lang="en-US" sz="1800"/>
              <a:t>{</a:t>
            </a:r>
          </a:p>
          <a:p>
            <a:pPr marL="0" indent="0">
              <a:buNone/>
            </a:pPr>
            <a:r>
              <a:rPr lang="en-US" sz="1800"/>
              <a:t> . . . </a:t>
            </a:r>
            <a:endParaRPr lang="ru-RU" sz="1800"/>
          </a:p>
          <a:p>
            <a:pPr marL="0" indent="0">
              <a:buNone/>
            </a:pPr>
            <a:r>
              <a:rPr lang="en-US" sz="1800" err="1"/>
              <a:t>connection.MessageArraved</a:t>
            </a:r>
            <a:r>
              <a:rPr lang="en-US" sz="1800"/>
              <a:t> += new </a:t>
            </a:r>
            <a:r>
              <a:rPr lang="en-US" sz="1800" b="1" err="1"/>
              <a:t>MessageHandler</a:t>
            </a:r>
            <a:r>
              <a:rPr lang="en-US" sz="1800"/>
              <a:t> (</a:t>
            </a:r>
            <a:r>
              <a:rPr lang="en-US" sz="1800" err="1"/>
              <a:t>display.DisplayMessage</a:t>
            </a:r>
            <a:r>
              <a:rPr lang="en-US" sz="1800"/>
              <a:t>);</a:t>
            </a:r>
            <a:endParaRPr lang="ru-RU" sz="1800"/>
          </a:p>
          <a:p>
            <a:pPr marL="0" indent="0">
              <a:buNone/>
            </a:pPr>
            <a:r>
              <a:rPr lang="en-US" sz="1800"/>
              <a:t>. . . .</a:t>
            </a:r>
            <a:endParaRPr lang="ru-RU" sz="1800"/>
          </a:p>
          <a:p>
            <a:pPr marL="0" indent="0">
              <a:buNone/>
            </a:pPr>
            <a:r>
              <a:rPr lang="ru-RU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9700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Анонимные методы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err="1"/>
              <a:t>myConnectionl.MessageArrived</a:t>
            </a:r>
            <a:r>
              <a:rPr lang="en-US" sz="2000"/>
              <a:t> += </a:t>
            </a:r>
            <a:endParaRPr lang="ru-RU" sz="2000"/>
          </a:p>
          <a:p>
            <a:pPr marL="0" indent="0">
              <a:buNone/>
            </a:pPr>
            <a:r>
              <a:rPr lang="en-US" sz="2000" b="1"/>
              <a:t>delegate (Connection source, </a:t>
            </a:r>
            <a:r>
              <a:rPr lang="en-US" sz="2000" b="1" err="1"/>
              <a:t>MessageArrivedEventArgs</a:t>
            </a:r>
            <a:r>
              <a:rPr lang="en-US" sz="2000" b="1"/>
              <a:t> e) </a:t>
            </a:r>
            <a:endParaRPr lang="ru-RU" sz="2000" b="1"/>
          </a:p>
          <a:p>
            <a:pPr marL="0" indent="0">
              <a:buNone/>
            </a:pPr>
            <a:r>
              <a:rPr lang="en-US" sz="2000" b="1"/>
              <a:t>{</a:t>
            </a:r>
            <a:r>
              <a:rPr lang="en-US" sz="2000"/>
              <a:t> </a:t>
            </a:r>
            <a:endParaRPr lang="ru-RU" sz="2000"/>
          </a:p>
          <a:p>
            <a:pPr marL="0" indent="0">
              <a:buNone/>
            </a:pPr>
            <a:r>
              <a:rPr lang="en-US" sz="2000"/>
              <a:t>Console</a:t>
            </a:r>
            <a:r>
              <a:rPr lang="ru-RU" sz="2000"/>
              <a:t>.</a:t>
            </a:r>
            <a:r>
              <a:rPr lang="en-US" sz="2000" err="1"/>
              <a:t>WriteLine</a:t>
            </a:r>
            <a:r>
              <a:rPr lang="ru-RU" sz="2000"/>
              <a:t>("Поступило новое сообщение от: {0},", </a:t>
            </a:r>
            <a:r>
              <a:rPr lang="en-US" sz="2000"/>
              <a:t>source</a:t>
            </a:r>
            <a:r>
              <a:rPr lang="ru-RU" sz="2000"/>
              <a:t>.</a:t>
            </a:r>
            <a:r>
              <a:rPr lang="en-US" sz="2000"/>
              <a:t>Name</a:t>
            </a:r>
            <a:r>
              <a:rPr lang="ru-RU" sz="2000"/>
              <a:t>); </a:t>
            </a:r>
          </a:p>
          <a:p>
            <a:pPr marL="0" indent="0">
              <a:buNone/>
            </a:pPr>
            <a:r>
              <a:rPr lang="en-US" sz="2000"/>
              <a:t>Console</a:t>
            </a:r>
            <a:r>
              <a:rPr lang="ru-RU" sz="2000"/>
              <a:t>.</a:t>
            </a:r>
            <a:r>
              <a:rPr lang="en-US" sz="2000" err="1"/>
              <a:t>WriteLine</a:t>
            </a:r>
            <a:r>
              <a:rPr lang="ru-RU" sz="2000"/>
              <a:t>("текст сообщения:</a:t>
            </a:r>
            <a:r>
              <a:rPr lang="en-US" sz="2000"/>
              <a:t> </a:t>
            </a:r>
            <a:r>
              <a:rPr lang="ru-RU" sz="2000"/>
              <a:t>{0}", </a:t>
            </a:r>
            <a:r>
              <a:rPr lang="en-US" sz="2000"/>
              <a:t>e</a:t>
            </a:r>
            <a:r>
              <a:rPr lang="ru-RU" sz="2000"/>
              <a:t>.</a:t>
            </a:r>
            <a:r>
              <a:rPr lang="en-US" sz="2000"/>
              <a:t>Message</a:t>
            </a:r>
            <a:r>
              <a:rPr lang="ru-RU" sz="2000"/>
              <a:t>); </a:t>
            </a:r>
          </a:p>
          <a:p>
            <a:pPr marL="0" indent="0">
              <a:buNone/>
            </a:pPr>
            <a:r>
              <a:rPr lang="ru-RU" sz="2000" b="1"/>
              <a:t>};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315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/>
              <a:t>Лямбда-выражения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fontScale="77500" lnSpcReduction="20000"/>
          </a:bodyPr>
          <a:lstStyle/>
          <a:p>
            <a:r>
              <a:rPr lang="ru-RU"/>
              <a:t>Лямбда-выражения (</a:t>
            </a:r>
            <a:r>
              <a:rPr lang="ru-RU" err="1"/>
              <a:t>lambda</a:t>
            </a:r>
            <a:r>
              <a:rPr lang="ru-RU"/>
              <a:t> </a:t>
            </a:r>
            <a:r>
              <a:rPr lang="ru-RU" err="1"/>
              <a:t>expressions</a:t>
            </a:r>
            <a:r>
              <a:rPr lang="ru-RU"/>
              <a:t>) являются новой конструкцией в С# 3.0 и могут упрощать некоторые аспекты программирования на языке С#.</a:t>
            </a:r>
          </a:p>
          <a:p>
            <a:r>
              <a:rPr lang="ru-RU"/>
              <a:t>Лямбда-исчисление лежит в основе функциональных языков программирования.</a:t>
            </a:r>
          </a:p>
          <a:p>
            <a:r>
              <a:rPr lang="ru-RU" i="1"/>
              <a:t>Выражение в лямбда-исчислении представлено в префиксной форме:  </a:t>
            </a:r>
            <a:r>
              <a:rPr lang="en-US" i="1"/>
              <a:t>a</a:t>
            </a:r>
            <a:r>
              <a:rPr lang="ru-RU" i="1"/>
              <a:t>+</a:t>
            </a:r>
            <a:r>
              <a:rPr lang="en-US" i="1"/>
              <a:t>b </a:t>
            </a:r>
            <a:r>
              <a:rPr lang="en-US" i="1">
                <a:sym typeface="Wingdings"/>
              </a:rPr>
              <a:t></a:t>
            </a:r>
            <a:r>
              <a:rPr lang="ru-RU" i="1"/>
              <a:t> +(</a:t>
            </a:r>
            <a:r>
              <a:rPr lang="en-US" i="1"/>
              <a:t>a</a:t>
            </a:r>
            <a:r>
              <a:rPr lang="ru-RU" i="1"/>
              <a:t>,</a:t>
            </a:r>
            <a:r>
              <a:rPr lang="en-US" i="1"/>
              <a:t>b</a:t>
            </a:r>
            <a:r>
              <a:rPr lang="ru-RU" i="1"/>
              <a:t>)</a:t>
            </a:r>
          </a:p>
          <a:p>
            <a:r>
              <a:rPr lang="en-US" b="1" i="1" err="1"/>
              <a:t>λx</a:t>
            </a:r>
            <a:r>
              <a:rPr lang="ru-RU" b="1" i="1"/>
              <a:t>.</a:t>
            </a:r>
            <a:r>
              <a:rPr lang="ru-RU" i="1"/>
              <a:t>  ( </a:t>
            </a:r>
            <a:r>
              <a:rPr lang="en-US" i="1"/>
              <a:t>λ</a:t>
            </a:r>
            <a:r>
              <a:rPr lang="ru-RU" i="1"/>
              <a:t> абстракция) – это выражение, определяющее функцию, где  х – формальный параметр функции. Например </a:t>
            </a:r>
            <a:r>
              <a:rPr lang="en-US" b="1" i="1" err="1"/>
              <a:t>λx</a:t>
            </a:r>
            <a:r>
              <a:rPr lang="ru-RU" b="1" i="1"/>
              <a:t>.+х1 </a:t>
            </a:r>
            <a:r>
              <a:rPr lang="en-US" i="1">
                <a:sym typeface="Wingdings"/>
              </a:rPr>
              <a:t></a:t>
            </a:r>
            <a:r>
              <a:rPr lang="en-US" i="1"/>
              <a:t> x</a:t>
            </a:r>
            <a:r>
              <a:rPr lang="ru-RU" i="1"/>
              <a:t>+1, +</a:t>
            </a:r>
            <a:r>
              <a:rPr lang="en-US" i="1"/>
              <a:t>x</a:t>
            </a:r>
            <a:r>
              <a:rPr lang="ru-RU" i="1"/>
              <a:t>1 – тело функции.</a:t>
            </a:r>
          </a:p>
          <a:p>
            <a:r>
              <a:rPr lang="ru-RU" b="1" i="1"/>
              <a:t>(</a:t>
            </a:r>
            <a:r>
              <a:rPr lang="en-US" b="1" i="1" err="1"/>
              <a:t>λx</a:t>
            </a:r>
            <a:r>
              <a:rPr lang="ru-RU" b="1" i="1"/>
              <a:t>.+х1) 4</a:t>
            </a:r>
            <a:r>
              <a:rPr lang="ru-RU" i="1"/>
              <a:t> </a:t>
            </a:r>
            <a:r>
              <a:rPr lang="en-US" i="1">
                <a:sym typeface="Wingdings"/>
              </a:rPr>
              <a:t></a:t>
            </a:r>
            <a:r>
              <a:rPr lang="en-US" i="1"/>
              <a:t> f</a:t>
            </a:r>
            <a:r>
              <a:rPr lang="ru-RU" i="1"/>
              <a:t>(</a:t>
            </a:r>
            <a:r>
              <a:rPr lang="en-US" i="1"/>
              <a:t>x</a:t>
            </a:r>
            <a:r>
              <a:rPr lang="ru-RU" i="1"/>
              <a:t>){</a:t>
            </a:r>
            <a:r>
              <a:rPr lang="en-US" i="1"/>
              <a:t>return x</a:t>
            </a:r>
            <a:r>
              <a:rPr lang="ru-RU" i="1"/>
              <a:t>+1;}, </a:t>
            </a:r>
          </a:p>
          <a:p>
            <a:pPr marL="0" indent="0">
              <a:buNone/>
            </a:pPr>
            <a:r>
              <a:rPr lang="ru-RU" i="1"/>
              <a:t>                            </a:t>
            </a:r>
            <a:r>
              <a:rPr lang="en-US" i="1"/>
              <a:t>f</a:t>
            </a:r>
            <a:r>
              <a:rPr lang="ru-RU" i="1"/>
              <a:t>(4), т. е. 4 – фактический параметр функции.</a:t>
            </a:r>
          </a:p>
          <a:p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387366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ru-RU" b="1"/>
              <a:t>Лямбда-выражения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 fontScale="77500" lnSpcReduction="20000"/>
          </a:bodyPr>
          <a:lstStyle/>
          <a:p>
            <a:r>
              <a:rPr lang="ru-RU"/>
              <a:t>Лямбда-выражения можно использовать для упрощения синтаксиса анонимных методов.</a:t>
            </a:r>
          </a:p>
          <a:p>
            <a:r>
              <a:rPr lang="ru-RU"/>
              <a:t>Лямбда-выражение состоит  из трех частей: </a:t>
            </a:r>
          </a:p>
          <a:p>
            <a:pPr lvl="1"/>
            <a:r>
              <a:rPr lang="ru-RU"/>
              <a:t>список (</a:t>
            </a:r>
            <a:r>
              <a:rPr lang="ru-RU" err="1"/>
              <a:t>нетипизированных</a:t>
            </a:r>
            <a:r>
              <a:rPr lang="ru-RU"/>
              <a:t>) параметров; </a:t>
            </a:r>
          </a:p>
          <a:p>
            <a:pPr lvl="1"/>
            <a:r>
              <a:rPr lang="ru-RU"/>
              <a:t>операция </a:t>
            </a:r>
            <a:r>
              <a:rPr lang="ru-RU" b="1"/>
              <a:t>=&gt;</a:t>
            </a:r>
            <a:r>
              <a:rPr lang="ru-RU"/>
              <a:t>; </a:t>
            </a:r>
          </a:p>
          <a:p>
            <a:pPr lvl="1"/>
            <a:r>
              <a:rPr lang="ru-RU"/>
              <a:t>оператор.</a:t>
            </a:r>
          </a:p>
          <a:p>
            <a:r>
              <a:rPr lang="ru-RU" b="1" u="sng"/>
              <a:t>Пример:</a:t>
            </a:r>
          </a:p>
          <a:p>
            <a:pPr marL="400050" lvl="1" indent="0">
              <a:buNone/>
            </a:pPr>
            <a:r>
              <a:rPr lang="ru-RU"/>
              <a:t>x =&gt; x * x /*задает параметр с именем x и возвращает квадрат значения x*/</a:t>
            </a:r>
          </a:p>
          <a:p>
            <a:r>
              <a:rPr lang="ru-RU"/>
              <a:t>Можно назначить это выражение типу делегата:</a:t>
            </a:r>
          </a:p>
          <a:p>
            <a:pPr marL="400050" lvl="1" indent="0">
              <a:buNone/>
            </a:pPr>
            <a:r>
              <a:rPr lang="en-US"/>
              <a:t>delegate </a:t>
            </a:r>
            <a:r>
              <a:rPr lang="en-US" err="1"/>
              <a:t>int</a:t>
            </a:r>
            <a:r>
              <a:rPr lang="en-US"/>
              <a:t> del(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); </a:t>
            </a:r>
            <a:endParaRPr lang="ru-RU"/>
          </a:p>
          <a:p>
            <a:pPr marL="400050" lvl="1" indent="0">
              <a:buNone/>
            </a:pPr>
            <a:r>
              <a:rPr lang="en-US"/>
              <a:t>static void Main(string[] </a:t>
            </a:r>
            <a:r>
              <a:rPr lang="en-US" err="1"/>
              <a:t>args</a:t>
            </a:r>
            <a:r>
              <a:rPr lang="en-US"/>
              <a:t>) </a:t>
            </a:r>
            <a:endParaRPr lang="ru-RU"/>
          </a:p>
          <a:p>
            <a:pPr marL="400050" lvl="1" indent="0">
              <a:buNone/>
            </a:pPr>
            <a:r>
              <a:rPr lang="en-US"/>
              <a:t>{ </a:t>
            </a:r>
            <a:endParaRPr lang="ru-RU"/>
          </a:p>
          <a:p>
            <a:pPr marL="800100" lvl="2" indent="0">
              <a:buNone/>
            </a:pPr>
            <a:r>
              <a:rPr lang="en-US" sz="2600"/>
              <a:t>del </a:t>
            </a:r>
            <a:r>
              <a:rPr lang="en-US" sz="2600" err="1"/>
              <a:t>myDelegate</a:t>
            </a:r>
            <a:r>
              <a:rPr lang="en-US" sz="2600"/>
              <a:t> = x =&gt; x * x; </a:t>
            </a:r>
            <a:endParaRPr lang="ru-RU" sz="2600"/>
          </a:p>
          <a:p>
            <a:pPr marL="800100" lvl="2" indent="0">
              <a:buNone/>
            </a:pPr>
            <a:r>
              <a:rPr lang="en-US" sz="2600" err="1"/>
              <a:t>int</a:t>
            </a:r>
            <a:r>
              <a:rPr lang="en-US" sz="2600"/>
              <a:t> j = </a:t>
            </a:r>
            <a:r>
              <a:rPr lang="en-US" sz="2600" err="1"/>
              <a:t>myDelegate</a:t>
            </a:r>
            <a:r>
              <a:rPr lang="en-US" sz="2600"/>
              <a:t>(5);</a:t>
            </a:r>
            <a:endParaRPr lang="ru-RU" sz="2600"/>
          </a:p>
          <a:p>
            <a:pPr marL="400050" lvl="1" indent="0">
              <a:buNone/>
            </a:pPr>
            <a:r>
              <a:rPr lang="en-US"/>
              <a:t>}</a:t>
            </a:r>
            <a:endParaRPr lang="ru-RU"/>
          </a:p>
          <a:p>
            <a:pPr marL="400050" lvl="1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107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Использование лямбда-выражений для анонимных методов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r>
              <a:rPr lang="ru-RU"/>
              <a:t>При добавлении обработчика событий для какого-то события необходимо выполнить следующие шаги: 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/>
              <a:t>Объявить переменную с типом делегата, используемого для события. 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/>
              <a:t>Определить метод обработчика событий, причем так, чтобы его возвращаемый тип и параметры совпадали с возвращаемым типом и параметрами делегата, требуемого для подписываемого события. 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/>
              <a:t>Инициализировать переменную делегата экземпляром типа делегата, который ссылается на метод обработчика событий. 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/>
              <a:t>Добавить переменную делегата в список подписчиков события. </a:t>
            </a:r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72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Использование лямбда-выражений для анонимных методов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175448" y="1700808"/>
            <a:ext cx="4968552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Timer </a:t>
            </a:r>
            <a:r>
              <a:rPr lang="en-US" err="1"/>
              <a:t>myTimer</a:t>
            </a:r>
            <a:r>
              <a:rPr lang="ru-RU"/>
              <a:t> = </a:t>
            </a:r>
            <a:r>
              <a:rPr lang="en-US"/>
              <a:t>new Timer</a:t>
            </a:r>
            <a:r>
              <a:rPr lang="ru-RU"/>
              <a:t>(100) ; </a:t>
            </a:r>
          </a:p>
          <a:p>
            <a:pPr marL="0" indent="0">
              <a:buNone/>
            </a:pPr>
            <a:r>
              <a:rPr lang="ru-RU"/>
              <a:t>/* подписка на событие </a:t>
            </a:r>
            <a:r>
              <a:rPr lang="en-US"/>
              <a:t>Elapsed</a:t>
            </a:r>
            <a:r>
              <a:rPr lang="ru-RU"/>
              <a:t> объекта </a:t>
            </a:r>
            <a:r>
              <a:rPr lang="en-US"/>
              <a:t>Timer</a:t>
            </a:r>
            <a:r>
              <a:rPr lang="ru-RU"/>
              <a:t>* /</a:t>
            </a:r>
          </a:p>
          <a:p>
            <a:pPr marL="0" indent="0">
              <a:buNone/>
            </a:pPr>
            <a:r>
              <a:rPr lang="en-US" err="1"/>
              <a:t>myTimer.Elapsed</a:t>
            </a:r>
            <a:r>
              <a:rPr lang="en-US"/>
              <a:t> += new </a:t>
            </a:r>
            <a:r>
              <a:rPr lang="en-US" err="1"/>
              <a:t>ElapsedEventHandler</a:t>
            </a:r>
            <a:r>
              <a:rPr lang="en-US"/>
              <a:t>(</a:t>
            </a:r>
            <a:r>
              <a:rPr lang="en-US" err="1"/>
              <a:t>WriteChar</a:t>
            </a:r>
            <a:r>
              <a:rPr lang="en-US"/>
              <a:t>);</a:t>
            </a: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 err="1"/>
              <a:t>myTimer.Elapsed</a:t>
            </a:r>
            <a:r>
              <a:rPr lang="ru-RU"/>
              <a:t> += </a:t>
            </a:r>
            <a:r>
              <a:rPr lang="ru-RU" err="1"/>
              <a:t>WriteChar</a:t>
            </a:r>
            <a:r>
              <a:rPr lang="ru-RU"/>
              <a:t>;</a:t>
            </a:r>
          </a:p>
          <a:p>
            <a:pPr marL="0" indent="0">
              <a:buNone/>
            </a:pPr>
            <a:r>
              <a:rPr lang="en-US"/>
              <a:t> </a:t>
            </a:r>
            <a:endParaRPr lang="ru-RU"/>
          </a:p>
          <a:p>
            <a:endParaRPr lang="ru-RU" sz="320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251520" y="1628800"/>
            <a:ext cx="3528392" cy="4525963"/>
          </a:xfrm>
        </p:spPr>
        <p:txBody>
          <a:bodyPr>
            <a:normAutofit fontScale="77500" lnSpcReduction="20000"/>
          </a:bodyPr>
          <a:lstStyle/>
          <a:p>
            <a:r>
              <a:rPr lang="ru-RU"/>
              <a:t>На практике обычно переменная для хранения делегата не используется, а экземпляр делегата просто используется при подписке на событие.</a:t>
            </a:r>
          </a:p>
          <a:p>
            <a:r>
              <a:rPr lang="ru-RU"/>
              <a:t>Компилятор С# сможет достигать точно такого же результата и с помощью даже меньшего количества кода.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91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Делегаты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340768"/>
            <a:ext cx="3960440" cy="4525963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/>
              <a:t>static void Main(string[] </a:t>
            </a:r>
            <a:r>
              <a:rPr lang="en-US" sz="8000" err="1"/>
              <a:t>args</a:t>
            </a:r>
            <a:r>
              <a:rPr lang="en-US" sz="8000"/>
              <a:t>)</a:t>
            </a:r>
            <a:endParaRPr lang="ru-RU" sz="8000"/>
          </a:p>
          <a:p>
            <a:pPr marL="0" indent="0">
              <a:buNone/>
            </a:pPr>
            <a:r>
              <a:rPr lang="en-US" sz="8000"/>
              <a:t>{</a:t>
            </a:r>
          </a:p>
          <a:p>
            <a:pPr marL="0" indent="0">
              <a:buNone/>
            </a:pPr>
            <a:r>
              <a:rPr lang="en-US" sz="8000"/>
              <a:t>           string </a:t>
            </a:r>
            <a:r>
              <a:rPr lang="en-US" sz="8000" err="1"/>
              <a:t>buf</a:t>
            </a:r>
            <a:r>
              <a:rPr lang="en-US" sz="8000"/>
              <a:t>; int answer=0;</a:t>
            </a:r>
            <a:endParaRPr lang="ru-RU" sz="8000"/>
          </a:p>
          <a:p>
            <a:pPr marL="0" indent="0">
              <a:buNone/>
            </a:pPr>
            <a:r>
              <a:rPr lang="en-US" sz="8000"/>
              <a:t>           bool ok = false;</a:t>
            </a:r>
            <a:endParaRPr lang="en-US" sz="8000">
              <a:cs typeface="Calibri"/>
            </a:endParaRPr>
          </a:p>
          <a:p>
            <a:pPr marL="0" indent="0">
              <a:buNone/>
            </a:pPr>
            <a:r>
              <a:rPr lang="en-US" sz="8000"/>
              <a:t>        do</a:t>
            </a:r>
            <a:endParaRPr lang="ru-RU" sz="8000"/>
          </a:p>
          <a:p>
            <a:pPr marL="0" indent="0">
              <a:buNone/>
            </a:pPr>
            <a:r>
              <a:rPr lang="en-US" sz="8000"/>
              <a:t>        {</a:t>
            </a:r>
            <a:endParaRPr lang="ru-RU" sz="8000"/>
          </a:p>
          <a:p>
            <a:pPr marL="0" indent="0">
              <a:buNone/>
            </a:pPr>
            <a:r>
              <a:rPr lang="en-US" sz="8000"/>
              <a:t>            Console</a:t>
            </a:r>
            <a:r>
              <a:rPr lang="ru-RU" sz="8000"/>
              <a:t>.</a:t>
            </a:r>
            <a:r>
              <a:rPr lang="en-US" sz="8000"/>
              <a:t>WriteLine</a:t>
            </a:r>
            <a:r>
              <a:rPr lang="ru-RU" sz="8000"/>
              <a:t>("Введите 2 числа ");</a:t>
            </a:r>
            <a:endParaRPr lang="ru-RU" sz="8000">
              <a:cs typeface="Calibri"/>
            </a:endParaRPr>
          </a:p>
          <a:p>
            <a:pPr marL="0" indent="0">
              <a:buNone/>
            </a:pPr>
            <a:r>
              <a:rPr lang="ru-RU" sz="8000"/>
              <a:t>            </a:t>
            </a:r>
            <a:r>
              <a:rPr lang="en-US" sz="8000" err="1"/>
              <a:t>buf</a:t>
            </a:r>
            <a:r>
              <a:rPr lang="en-US" sz="8000"/>
              <a:t> = </a:t>
            </a:r>
            <a:r>
              <a:rPr lang="en-US" sz="8000" err="1"/>
              <a:t>Console.ReadLine</a:t>
            </a:r>
            <a:r>
              <a:rPr lang="en-US" sz="8000"/>
              <a:t>();</a:t>
            </a:r>
            <a:endParaRPr lang="ru-RU" sz="8000"/>
          </a:p>
          <a:p>
            <a:pPr marL="0" indent="0">
              <a:buNone/>
            </a:pPr>
            <a:r>
              <a:rPr lang="en-US" sz="8000" b="1"/>
              <a:t>            </a:t>
            </a:r>
            <a:r>
              <a:rPr lang="ru-RU" sz="8000" b="1"/>
              <a:t>. . . . . .</a:t>
            </a:r>
            <a:endParaRPr lang="en-US" sz="8000" b="1"/>
          </a:p>
          <a:p>
            <a:pPr marL="0" indent="0">
              <a:buNone/>
            </a:pPr>
            <a:r>
              <a:rPr lang="en-US" sz="8000" b="1"/>
              <a:t>Process</a:t>
            </a:r>
            <a:r>
              <a:rPr lang="en-US" sz="7200" b="1"/>
              <a:t> proc; //</a:t>
            </a:r>
            <a:r>
              <a:rPr lang="ru-RU" sz="7200" b="1"/>
              <a:t>объект типа делегат</a:t>
            </a:r>
            <a:endParaRPr lang="ru-RU" sz="7200"/>
          </a:p>
          <a:p>
            <a:pPr marL="0" indent="0">
              <a:buNone/>
            </a:pPr>
            <a:endParaRPr lang="ru-RU" sz="8000" b="1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427984" y="1268760"/>
            <a:ext cx="4608512" cy="5472608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ru-RU" sz="8000" err="1"/>
              <a:t>do</a:t>
            </a:r>
            <a:endParaRPr lang="ru-RU" sz="8000"/>
          </a:p>
          <a:p>
            <a:pPr marL="0" indent="0">
              <a:buNone/>
            </a:pPr>
            <a:r>
              <a:rPr lang="ru-RU" sz="8000"/>
              <a:t>       {</a:t>
            </a:r>
          </a:p>
          <a:p>
            <a:pPr marL="0" indent="0">
              <a:buNone/>
            </a:pPr>
            <a:r>
              <a:rPr lang="ru-RU" sz="8000"/>
              <a:t>            </a:t>
            </a:r>
            <a:r>
              <a:rPr lang="ru-RU" sz="8000" err="1"/>
              <a:t>Console.WriteLine</a:t>
            </a:r>
            <a:r>
              <a:rPr lang="ru-RU" sz="8000"/>
              <a:t>("Введите операцию:\n 1. Умножение \n 2.Деление \n 3. Выход");      </a:t>
            </a:r>
            <a:r>
              <a:rPr lang="en-US" sz="8000"/>
              <a:t>answer=Convert.ToInt32 (Console.ReadLine());</a:t>
            </a:r>
            <a:endParaRPr lang="ru-RU" sz="8000"/>
          </a:p>
          <a:p>
            <a:pPr marL="0" indent="0">
              <a:buNone/>
            </a:pPr>
            <a:r>
              <a:rPr lang="en-US" sz="8000"/>
              <a:t>           switch (answer){</a:t>
            </a:r>
            <a:endParaRPr lang="ru-RU" sz="8000"/>
          </a:p>
          <a:p>
            <a:pPr marL="0" indent="0">
              <a:buNone/>
            </a:pPr>
            <a:r>
              <a:rPr lang="en-US" sz="8000"/>
              <a:t>case 1: </a:t>
            </a:r>
            <a:r>
              <a:rPr lang="en-US" sz="8000" b="1"/>
              <a:t>proc= new Process(Multiply);</a:t>
            </a:r>
            <a:r>
              <a:rPr lang="en-US" sz="8000"/>
              <a:t> </a:t>
            </a:r>
            <a:r>
              <a:rPr lang="en-US" sz="8000" err="1"/>
              <a:t>Console.WriteLine</a:t>
            </a:r>
            <a:r>
              <a:rPr lang="en-US" sz="8000"/>
              <a:t>("</a:t>
            </a:r>
            <a:r>
              <a:rPr lang="ru-RU" sz="8000"/>
              <a:t>Результат</a:t>
            </a:r>
            <a:r>
              <a:rPr lang="en-US" sz="8000"/>
              <a:t> = {0}",</a:t>
            </a:r>
            <a:r>
              <a:rPr lang="en-US" sz="8000" b="1"/>
              <a:t>proc(number1,number2))</a:t>
            </a:r>
            <a:r>
              <a:rPr lang="en-US" sz="8000"/>
              <a:t>; break;</a:t>
            </a:r>
            <a:endParaRPr lang="ru-RU" sz="8000"/>
          </a:p>
          <a:p>
            <a:pPr marL="0" indent="0">
              <a:buNone/>
            </a:pPr>
            <a:r>
              <a:rPr lang="en-US" sz="8000"/>
              <a:t>               }</a:t>
            </a:r>
          </a:p>
          <a:p>
            <a:pPr marL="0" indent="0">
              <a:buNone/>
            </a:pPr>
            <a:r>
              <a:rPr lang="en-US" sz="8000" b="1"/>
              <a:t>              </a:t>
            </a:r>
            <a:r>
              <a:rPr lang="ru-RU" sz="8000" b="1"/>
              <a:t>. . . . . .</a:t>
            </a:r>
          </a:p>
          <a:p>
            <a:pPr marL="0" indent="0">
              <a:buNone/>
            </a:pPr>
            <a:r>
              <a:rPr lang="en-US" sz="8000"/>
              <a:t>            }while(answer&lt;3);</a:t>
            </a:r>
            <a:endParaRPr lang="ru-RU" sz="8000"/>
          </a:p>
          <a:p>
            <a:pPr marL="0" indent="0">
              <a:buNone/>
            </a:pPr>
            <a:r>
              <a:rPr lang="en-US" sz="8000"/>
              <a:t>        }    </a:t>
            </a:r>
          </a:p>
          <a:p>
            <a:pPr marL="0" indent="0">
              <a:buNone/>
            </a:pPr>
            <a:r>
              <a:rPr lang="ru-RU" sz="8000"/>
              <a:t>}</a:t>
            </a:r>
          </a:p>
          <a:p>
            <a:pPr marL="0" indent="0">
              <a:buNone/>
            </a:pP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148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Использование лямбда-выражений для анонимных методов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100" err="1"/>
              <a:t>myTimer.Elapsed</a:t>
            </a:r>
            <a:r>
              <a:rPr lang="en-US" sz="2100"/>
              <a:t> += </a:t>
            </a:r>
            <a:r>
              <a:rPr lang="en-US" sz="2100" b="1"/>
              <a:t>delegate(object source, </a:t>
            </a:r>
            <a:r>
              <a:rPr lang="en-US" sz="2100" b="1" err="1"/>
              <a:t>ElapsedEventArgs</a:t>
            </a:r>
            <a:r>
              <a:rPr lang="en-US" sz="2100" b="1"/>
              <a:t> e) </a:t>
            </a:r>
            <a:endParaRPr lang="ru-RU" sz="2100" b="1"/>
          </a:p>
          <a:p>
            <a:pPr marL="0" indent="0">
              <a:buNone/>
            </a:pPr>
            <a:r>
              <a:rPr lang="ru-RU" sz="2100" b="1"/>
              <a:t>{ </a:t>
            </a:r>
          </a:p>
          <a:p>
            <a:pPr marL="0" indent="0">
              <a:buNone/>
            </a:pPr>
            <a:r>
              <a:rPr lang="en-US" sz="2100"/>
              <a:t>Console</a:t>
            </a:r>
            <a:r>
              <a:rPr lang="ru-RU" sz="2100"/>
              <a:t>.</a:t>
            </a:r>
            <a:r>
              <a:rPr lang="en-US" sz="2100" err="1"/>
              <a:t>WriteLine</a:t>
            </a:r>
            <a:r>
              <a:rPr lang="ru-RU" sz="2100"/>
              <a:t>("Обработчик события будет вызван через  {0} миллисекунд.", (</a:t>
            </a:r>
            <a:r>
              <a:rPr lang="en-US" sz="2100"/>
              <a:t>source as Timer</a:t>
            </a:r>
            <a:r>
              <a:rPr lang="ru-RU" sz="2100"/>
              <a:t>).</a:t>
            </a:r>
            <a:r>
              <a:rPr lang="en-US" sz="2100"/>
              <a:t>Interval</a:t>
            </a:r>
            <a:r>
              <a:rPr lang="ru-RU" sz="2100"/>
              <a:t>); </a:t>
            </a:r>
          </a:p>
          <a:p>
            <a:pPr marL="0" indent="0">
              <a:buNone/>
            </a:pPr>
            <a:r>
              <a:rPr lang="ru-RU" sz="2100" b="1"/>
              <a:t>};</a:t>
            </a:r>
          </a:p>
          <a:p>
            <a:endParaRPr lang="ru-RU"/>
          </a:p>
          <a:p>
            <a:endParaRPr lang="ru-RU"/>
          </a:p>
          <a:p>
            <a:endParaRPr lang="ru-RU"/>
          </a:p>
          <a:p>
            <a:pPr marL="0" indent="0">
              <a:buNone/>
            </a:pPr>
            <a:r>
              <a:rPr lang="en-US" sz="2100" err="1"/>
              <a:t>myTimer</a:t>
            </a:r>
            <a:r>
              <a:rPr lang="ru-RU" sz="2100"/>
              <a:t>.</a:t>
            </a:r>
            <a:r>
              <a:rPr lang="en-US" sz="2100"/>
              <a:t>Elapsed</a:t>
            </a:r>
            <a:r>
              <a:rPr lang="ru-RU" sz="2100"/>
              <a:t> += </a:t>
            </a:r>
            <a:r>
              <a:rPr lang="ru-RU" sz="2100" b="1"/>
              <a:t>(</a:t>
            </a:r>
            <a:r>
              <a:rPr lang="en-US" sz="2100" b="1"/>
              <a:t>source</a:t>
            </a:r>
            <a:r>
              <a:rPr lang="ru-RU" sz="2100" b="1"/>
              <a:t>, </a:t>
            </a:r>
            <a:r>
              <a:rPr lang="en-US" sz="2100" b="1"/>
              <a:t>e</a:t>
            </a:r>
            <a:r>
              <a:rPr lang="ru-RU" sz="2100" b="1"/>
              <a:t>) =&gt; </a:t>
            </a:r>
            <a:r>
              <a:rPr lang="en-US" sz="2100" b="1"/>
              <a:t>Console</a:t>
            </a:r>
            <a:r>
              <a:rPr lang="ru-RU" sz="2100" b="1"/>
              <a:t>.</a:t>
            </a:r>
            <a:r>
              <a:rPr lang="en-US" sz="2100" b="1" err="1"/>
              <a:t>WriteLine</a:t>
            </a:r>
            <a:r>
              <a:rPr lang="ru-RU" sz="2100" b="1"/>
              <a:t>("Обработчик события будет вызван через {0} миллисекунд.", (</a:t>
            </a:r>
            <a:r>
              <a:rPr lang="en-US" sz="2100" b="1"/>
              <a:t>source as Timer</a:t>
            </a:r>
            <a:r>
              <a:rPr lang="ru-RU" sz="2100" b="1"/>
              <a:t>).</a:t>
            </a:r>
            <a:r>
              <a:rPr lang="en-US" sz="2100" b="1"/>
              <a:t>Interval</a:t>
            </a:r>
            <a:r>
              <a:rPr lang="ru-RU" sz="2100" b="1"/>
              <a:t>);</a:t>
            </a:r>
          </a:p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/>
              <a:t>Использование анонимного метода с возвращаемым типом и параметрами, соответствующими возвращаемому типу и параметрам делегата, который требуется для подписываемого события.</a:t>
            </a:r>
          </a:p>
          <a:p>
            <a:r>
              <a:rPr lang="ru-RU"/>
              <a:t>Лямбда-выражения можно использовать для упрощения синтаксиса анонимных методов.</a:t>
            </a:r>
          </a:p>
          <a:p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223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/>
              <a:t>delegate </a:t>
            </a:r>
            <a:r>
              <a:rPr lang="en-US" b="1" err="1"/>
              <a:t>int</a:t>
            </a:r>
            <a:r>
              <a:rPr lang="en-US" b="1"/>
              <a:t> </a:t>
            </a:r>
            <a:r>
              <a:rPr lang="en-US" b="1" err="1"/>
              <a:t>BynaryIntOperation</a:t>
            </a:r>
            <a:r>
              <a:rPr lang="en-US" b="1"/>
              <a:t>(</a:t>
            </a:r>
            <a:r>
              <a:rPr lang="en-US" b="1" err="1"/>
              <a:t>int</a:t>
            </a:r>
            <a:r>
              <a:rPr lang="en-US" b="1"/>
              <a:t> </a:t>
            </a:r>
            <a:r>
              <a:rPr lang="en-US" b="1" err="1"/>
              <a:t>paramA</a:t>
            </a:r>
            <a:r>
              <a:rPr lang="en-US" b="1"/>
              <a:t>, </a:t>
            </a:r>
            <a:r>
              <a:rPr lang="en-US" b="1" err="1"/>
              <a:t>int</a:t>
            </a:r>
            <a:r>
              <a:rPr lang="en-US" b="1"/>
              <a:t> </a:t>
            </a:r>
            <a:r>
              <a:rPr lang="en-US" b="1" err="1"/>
              <a:t>paramB</a:t>
            </a:r>
            <a:r>
              <a:rPr lang="en-US" b="1"/>
              <a:t>); </a:t>
            </a:r>
            <a:endParaRPr lang="ru-RU" b="1"/>
          </a:p>
          <a:p>
            <a:pPr marL="0" indent="0">
              <a:buNone/>
            </a:pPr>
            <a:r>
              <a:rPr lang="en-US"/>
              <a:t>    class Program</a:t>
            </a:r>
            <a:endParaRPr lang="ru-RU"/>
          </a:p>
          <a:p>
            <a:pPr marL="0" indent="0">
              <a:buNone/>
            </a:pPr>
            <a:r>
              <a:rPr lang="ru-RU"/>
              <a:t>    {</a:t>
            </a:r>
          </a:p>
          <a:p>
            <a:pPr marL="0" indent="0">
              <a:buNone/>
            </a:pPr>
            <a:r>
              <a:rPr lang="en-US"/>
              <a:t>static void </a:t>
            </a:r>
            <a:r>
              <a:rPr lang="en-US" err="1"/>
              <a:t>PerformOperations</a:t>
            </a:r>
            <a:r>
              <a:rPr lang="ru-RU"/>
              <a:t> </a:t>
            </a:r>
            <a:r>
              <a:rPr lang="en-US"/>
              <a:t>(</a:t>
            </a:r>
            <a:r>
              <a:rPr lang="en-US" err="1"/>
              <a:t>BynaryIntOperation</a:t>
            </a:r>
            <a:r>
              <a:rPr lang="en-US"/>
              <a:t> del)</a:t>
            </a:r>
            <a:endParaRPr lang="ru-RU"/>
          </a:p>
          <a:p>
            <a:pPr marL="0" indent="0">
              <a:buNone/>
            </a:pPr>
            <a:r>
              <a:rPr lang="en-US"/>
              <a:t>        {</a:t>
            </a:r>
            <a:endParaRPr lang="ru-RU"/>
          </a:p>
          <a:p>
            <a:pPr marL="0" indent="0">
              <a:buNone/>
            </a:pPr>
            <a:r>
              <a:rPr lang="en-US"/>
              <a:t>            for (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valX</a:t>
            </a:r>
            <a:r>
              <a:rPr lang="en-US"/>
              <a:t> = 1; </a:t>
            </a:r>
            <a:r>
              <a:rPr lang="en-US" err="1"/>
              <a:t>valX</a:t>
            </a:r>
            <a:r>
              <a:rPr lang="en-US"/>
              <a:t> &lt;= 5; </a:t>
            </a:r>
            <a:r>
              <a:rPr lang="en-US" err="1"/>
              <a:t>valX</a:t>
            </a:r>
            <a:r>
              <a:rPr lang="en-US"/>
              <a:t>++)</a:t>
            </a:r>
            <a:endParaRPr lang="ru-RU"/>
          </a:p>
          <a:p>
            <a:pPr marL="0" indent="0">
              <a:buNone/>
            </a:pPr>
            <a:r>
              <a:rPr lang="en-US"/>
              <a:t>            {</a:t>
            </a:r>
            <a:endParaRPr lang="ru-RU"/>
          </a:p>
          <a:p>
            <a:pPr marL="0" indent="0">
              <a:buNone/>
            </a:pPr>
            <a:r>
              <a:rPr lang="en-US"/>
              <a:t>                for (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valY</a:t>
            </a:r>
            <a:r>
              <a:rPr lang="en-US"/>
              <a:t> = 1; </a:t>
            </a:r>
            <a:r>
              <a:rPr lang="en-US" err="1"/>
              <a:t>valY</a:t>
            </a:r>
            <a:r>
              <a:rPr lang="en-US"/>
              <a:t> &lt;= 5; </a:t>
            </a:r>
            <a:r>
              <a:rPr lang="en-US" err="1"/>
              <a:t>valY</a:t>
            </a:r>
            <a:r>
              <a:rPr lang="en-US"/>
              <a:t>++)</a:t>
            </a:r>
            <a:endParaRPr lang="ru-RU"/>
          </a:p>
          <a:p>
            <a:pPr marL="0" indent="0">
              <a:buNone/>
            </a:pPr>
            <a:r>
              <a:rPr lang="en-US"/>
              <a:t>                {</a:t>
            </a:r>
            <a:endParaRPr lang="ru-RU"/>
          </a:p>
          <a:p>
            <a:pPr marL="0" indent="0">
              <a:buNone/>
            </a:pPr>
            <a:r>
              <a:rPr lang="en-US"/>
              <a:t>                    </a:t>
            </a:r>
            <a:r>
              <a:rPr lang="en-US" b="1" err="1"/>
              <a:t>int</a:t>
            </a:r>
            <a:r>
              <a:rPr lang="en-US" b="1"/>
              <a:t> </a:t>
            </a:r>
            <a:r>
              <a:rPr lang="en-US" b="1" err="1"/>
              <a:t>delResult</a:t>
            </a:r>
            <a:r>
              <a:rPr lang="en-US" b="1"/>
              <a:t> = del(</a:t>
            </a:r>
            <a:r>
              <a:rPr lang="en-US" b="1" err="1"/>
              <a:t>valX</a:t>
            </a:r>
            <a:r>
              <a:rPr lang="en-US" b="1"/>
              <a:t>, </a:t>
            </a:r>
            <a:r>
              <a:rPr lang="en-US" b="1" err="1"/>
              <a:t>valY</a:t>
            </a:r>
            <a:r>
              <a:rPr lang="en-US" b="1"/>
              <a:t>);</a:t>
            </a:r>
            <a:endParaRPr lang="ru-RU"/>
          </a:p>
          <a:p>
            <a:pPr marL="0" indent="0">
              <a:buNone/>
            </a:pPr>
            <a:r>
              <a:rPr lang="en-US" err="1"/>
              <a:t>Console.Write</a:t>
            </a:r>
            <a:r>
              <a:rPr lang="en-US"/>
              <a:t>("f({0},{1})={2}", </a:t>
            </a:r>
            <a:r>
              <a:rPr lang="en-US" err="1"/>
              <a:t>valX</a:t>
            </a:r>
            <a:r>
              <a:rPr lang="en-US"/>
              <a:t>, </a:t>
            </a:r>
            <a:r>
              <a:rPr lang="en-US" err="1"/>
              <a:t>valY</a:t>
            </a:r>
            <a:r>
              <a:rPr lang="en-US"/>
              <a:t>, </a:t>
            </a:r>
            <a:r>
              <a:rPr lang="en-US" err="1"/>
              <a:t>delResult</a:t>
            </a:r>
            <a:r>
              <a:rPr lang="en-US"/>
              <a:t>);</a:t>
            </a:r>
            <a:endParaRPr lang="ru-RU"/>
          </a:p>
          <a:p>
            <a:pPr marL="0" indent="0">
              <a:buNone/>
            </a:pPr>
            <a:r>
              <a:rPr lang="en-US"/>
              <a:t>if (</a:t>
            </a:r>
            <a:r>
              <a:rPr lang="en-US" err="1"/>
              <a:t>valY</a:t>
            </a:r>
            <a:r>
              <a:rPr lang="en-US"/>
              <a:t> != 5) </a:t>
            </a:r>
            <a:r>
              <a:rPr lang="en-US" err="1"/>
              <a:t>Console.Write</a:t>
            </a:r>
            <a:r>
              <a:rPr lang="en-US"/>
              <a:t>(",");</a:t>
            </a:r>
            <a:endParaRPr lang="ru-RU"/>
          </a:p>
          <a:p>
            <a:pPr marL="0" indent="0">
              <a:buNone/>
            </a:pPr>
            <a:r>
              <a:rPr lang="en-US"/>
              <a:t>                }</a:t>
            </a:r>
            <a:endParaRPr lang="ru-RU"/>
          </a:p>
          <a:p>
            <a:pPr marL="0" indent="0">
              <a:buNone/>
            </a:pPr>
            <a:r>
              <a:rPr lang="en-US"/>
              <a:t>                </a:t>
            </a:r>
            <a:r>
              <a:rPr lang="en-US" err="1"/>
              <a:t>Console.WriteLine</a:t>
            </a:r>
            <a:r>
              <a:rPr lang="en-US"/>
              <a:t>();</a:t>
            </a:r>
            <a:endParaRPr lang="ru-RU"/>
          </a:p>
          <a:p>
            <a:pPr marL="0" indent="0">
              <a:buNone/>
            </a:pPr>
            <a:r>
              <a:rPr lang="en-US"/>
              <a:t>            }</a:t>
            </a:r>
            <a:endParaRPr lang="ru-RU"/>
          </a:p>
          <a:p>
            <a:pPr marL="0" indent="0">
              <a:buNone/>
            </a:pPr>
            <a:r>
              <a:rPr lang="en-US"/>
              <a:t>}</a:t>
            </a:r>
            <a:endParaRPr lang="ru-RU"/>
          </a:p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4294967295"/>
          </p:nvPr>
        </p:nvSpPr>
        <p:spPr>
          <a:xfrm>
            <a:off x="4756150" y="1196975"/>
            <a:ext cx="4387850" cy="532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954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static void Main(string[] </a:t>
            </a:r>
            <a:r>
              <a:rPr lang="en-US" err="1"/>
              <a:t>args</a:t>
            </a:r>
            <a:r>
              <a:rPr lang="en-US"/>
              <a:t>)</a:t>
            </a:r>
            <a:endParaRPr lang="ru-RU"/>
          </a:p>
          <a:p>
            <a:pPr marL="0" indent="0">
              <a:buNone/>
            </a:pPr>
            <a:r>
              <a:rPr lang="en-US"/>
              <a:t>        {</a:t>
            </a:r>
            <a:endParaRPr lang="ru-RU"/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 err="1"/>
              <a:t>Console.WriteLine</a:t>
            </a:r>
            <a:r>
              <a:rPr lang="en-US"/>
              <a:t>("f(</a:t>
            </a:r>
            <a:r>
              <a:rPr lang="en-US" err="1"/>
              <a:t>a,b</a:t>
            </a:r>
            <a:r>
              <a:rPr lang="en-US"/>
              <a:t>)=</a:t>
            </a:r>
            <a:r>
              <a:rPr lang="en-US" err="1"/>
              <a:t>a+b</a:t>
            </a:r>
            <a:r>
              <a:rPr lang="en-US"/>
              <a:t>");</a:t>
            </a:r>
            <a:endParaRPr lang="ru-RU"/>
          </a:p>
          <a:p>
            <a:pPr marL="0" indent="0">
              <a:buNone/>
            </a:pPr>
            <a:r>
              <a:rPr lang="ru-RU"/>
              <a:t>//лямбда выражение</a:t>
            </a:r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 err="1"/>
              <a:t>PerformOperations</a:t>
            </a:r>
            <a:r>
              <a:rPr lang="en-US"/>
              <a:t>((</a:t>
            </a:r>
            <a:r>
              <a:rPr lang="en-US" b="1" err="1"/>
              <a:t>paramA</a:t>
            </a:r>
            <a:r>
              <a:rPr lang="en-US" b="1"/>
              <a:t>, </a:t>
            </a:r>
            <a:r>
              <a:rPr lang="en-US" b="1" err="1"/>
              <a:t>paramB</a:t>
            </a:r>
            <a:r>
              <a:rPr lang="en-US" b="1"/>
              <a:t>) =&gt; </a:t>
            </a:r>
            <a:r>
              <a:rPr lang="en-US" b="1" err="1"/>
              <a:t>paramA</a:t>
            </a:r>
            <a:r>
              <a:rPr lang="en-US" b="1"/>
              <a:t> + </a:t>
            </a:r>
            <a:r>
              <a:rPr lang="en-US" b="1" err="1"/>
              <a:t>paramB</a:t>
            </a:r>
            <a:r>
              <a:rPr lang="en-US"/>
              <a:t>);</a:t>
            </a:r>
            <a:endParaRPr lang="ru-RU"/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 err="1"/>
              <a:t>Console.WriteLine</a:t>
            </a:r>
            <a:r>
              <a:rPr lang="en-US"/>
              <a:t>();</a:t>
            </a:r>
            <a:endParaRPr lang="ru-RU"/>
          </a:p>
          <a:p>
            <a:pPr marL="0" indent="0">
              <a:buNone/>
            </a:pPr>
            <a:r>
              <a:rPr lang="en-US"/>
              <a:t>//</a:t>
            </a:r>
            <a:r>
              <a:rPr lang="ru-RU"/>
              <a:t>лямбда выражение</a:t>
            </a:r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 err="1"/>
              <a:t>Console.WriteLine</a:t>
            </a:r>
            <a:r>
              <a:rPr lang="en-US"/>
              <a:t>("f(</a:t>
            </a:r>
            <a:r>
              <a:rPr lang="en-US" err="1"/>
              <a:t>a,b</a:t>
            </a:r>
            <a:r>
              <a:rPr lang="en-US"/>
              <a:t>)=a*b");</a:t>
            </a:r>
            <a:endParaRPr lang="ru-RU"/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 err="1"/>
              <a:t>PerformOperations</a:t>
            </a:r>
            <a:r>
              <a:rPr lang="en-US"/>
              <a:t>((</a:t>
            </a:r>
            <a:r>
              <a:rPr lang="en-US" b="1" err="1"/>
              <a:t>paramA</a:t>
            </a:r>
            <a:r>
              <a:rPr lang="en-US" b="1"/>
              <a:t>, </a:t>
            </a:r>
            <a:r>
              <a:rPr lang="en-US" b="1" err="1"/>
              <a:t>paramB</a:t>
            </a:r>
            <a:r>
              <a:rPr lang="en-US" b="1"/>
              <a:t>) =&gt; </a:t>
            </a:r>
            <a:r>
              <a:rPr lang="en-US" b="1" err="1"/>
              <a:t>paramA</a:t>
            </a:r>
            <a:r>
              <a:rPr lang="en-US" b="1"/>
              <a:t> * </a:t>
            </a:r>
            <a:r>
              <a:rPr lang="en-US" b="1" err="1"/>
              <a:t>paramB</a:t>
            </a:r>
            <a:r>
              <a:rPr lang="en-US"/>
              <a:t>);</a:t>
            </a:r>
            <a:endParaRPr lang="ru-RU"/>
          </a:p>
          <a:p>
            <a:pPr marL="0" indent="0">
              <a:buNone/>
            </a:pPr>
            <a:r>
              <a:rPr lang="en-US"/>
              <a:t>            Console</a:t>
            </a:r>
            <a:r>
              <a:rPr lang="ru-RU"/>
              <a:t>.</a:t>
            </a:r>
            <a:r>
              <a:rPr lang="en-US" err="1"/>
              <a:t>WriteLine</a:t>
            </a:r>
            <a:r>
              <a:rPr lang="ru-RU"/>
              <a:t>();</a:t>
            </a:r>
          </a:p>
          <a:p>
            <a:pPr marL="0" indent="0">
              <a:buNone/>
            </a:pPr>
            <a:r>
              <a:rPr lang="ru-RU"/>
              <a:t> </a:t>
            </a:r>
          </a:p>
          <a:p>
            <a:pPr marL="0" indent="0">
              <a:buNone/>
            </a:pPr>
            <a:r>
              <a:rPr lang="ru-RU"/>
              <a:t>        }</a:t>
            </a:r>
          </a:p>
          <a:p>
            <a:pPr marL="0" indent="0">
              <a:buNone/>
            </a:pPr>
            <a:r>
              <a:rPr lang="ru-RU"/>
              <a:t>    }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109441"/>
            <a:ext cx="5940425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072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Параметры лямбда-выражений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ru-RU"/>
              <a:t>Типы операндов, используемых в лямбда-выражении не определяются:</a:t>
            </a:r>
          </a:p>
          <a:p>
            <a:pPr marL="0" indent="0">
              <a:buNone/>
            </a:pPr>
            <a:r>
              <a:rPr lang="en-US" err="1"/>
              <a:t>PerformOperations</a:t>
            </a:r>
            <a:r>
              <a:rPr lang="en-US"/>
              <a:t>((</a:t>
            </a:r>
            <a:r>
              <a:rPr lang="en-US" b="1" err="1"/>
              <a:t>paramA</a:t>
            </a:r>
            <a:r>
              <a:rPr lang="en-US" b="1"/>
              <a:t>, </a:t>
            </a:r>
            <a:r>
              <a:rPr lang="en-US" b="1" err="1"/>
              <a:t>paramB</a:t>
            </a:r>
            <a:r>
              <a:rPr lang="en-US" b="1"/>
              <a:t>) =&gt; </a:t>
            </a:r>
            <a:r>
              <a:rPr lang="en-US" b="1" err="1"/>
              <a:t>paramA</a:t>
            </a:r>
            <a:r>
              <a:rPr lang="en-US" b="1"/>
              <a:t> + </a:t>
            </a:r>
            <a:r>
              <a:rPr lang="en-US" b="1" err="1"/>
              <a:t>paramB</a:t>
            </a:r>
            <a:r>
              <a:rPr lang="en-US"/>
              <a:t>);</a:t>
            </a:r>
            <a:endParaRPr lang="ru-RU"/>
          </a:p>
          <a:p>
            <a:r>
              <a:rPr lang="ru-RU"/>
              <a:t>Типы операндов можно определить:</a:t>
            </a:r>
          </a:p>
          <a:p>
            <a:pPr marL="0" indent="0">
              <a:buNone/>
            </a:pPr>
            <a:r>
              <a:rPr lang="en-US" err="1"/>
              <a:t>PerformOperations</a:t>
            </a:r>
            <a:r>
              <a:rPr lang="en-US"/>
              <a:t>((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b="1" err="1"/>
              <a:t>paramA</a:t>
            </a:r>
            <a:r>
              <a:rPr lang="en-US" b="1"/>
              <a:t>, </a:t>
            </a:r>
            <a:r>
              <a:rPr lang="en-US" b="1" err="1"/>
              <a:t>int</a:t>
            </a:r>
            <a:r>
              <a:rPr lang="en-US" b="1"/>
              <a:t> </a:t>
            </a:r>
            <a:r>
              <a:rPr lang="en-US" b="1" err="1"/>
              <a:t>paramB</a:t>
            </a:r>
            <a:r>
              <a:rPr lang="en-US" b="1"/>
              <a:t>) =&gt; </a:t>
            </a:r>
            <a:r>
              <a:rPr lang="en-US" b="1" err="1"/>
              <a:t>paramA</a:t>
            </a:r>
            <a:r>
              <a:rPr lang="en-US" b="1"/>
              <a:t> + </a:t>
            </a:r>
            <a:r>
              <a:rPr lang="en-US" b="1" err="1"/>
              <a:t>paramB</a:t>
            </a:r>
            <a:r>
              <a:rPr lang="en-US"/>
              <a:t>);</a:t>
            </a:r>
            <a:endParaRPr lang="ru-RU"/>
          </a:p>
          <a:p>
            <a:r>
              <a:rPr lang="ru-RU">
                <a:solidFill>
                  <a:srgbClr val="FF0000"/>
                </a:solidFill>
              </a:rPr>
              <a:t>ошибка!!!</a:t>
            </a:r>
          </a:p>
          <a:p>
            <a:pPr marL="0" indent="0">
              <a:buNone/>
            </a:pPr>
            <a:r>
              <a:rPr lang="en-US" err="1"/>
              <a:t>PerformOperations</a:t>
            </a:r>
            <a:r>
              <a:rPr lang="ru-RU"/>
              <a:t>((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b="1" err="1"/>
              <a:t>paramA</a:t>
            </a:r>
            <a:r>
              <a:rPr lang="ru-RU" b="1"/>
              <a:t>, </a:t>
            </a:r>
            <a:r>
              <a:rPr lang="en-US" b="1" err="1"/>
              <a:t>paramB</a:t>
            </a:r>
            <a:r>
              <a:rPr lang="ru-RU" b="1"/>
              <a:t>) =&gt; </a:t>
            </a:r>
            <a:r>
              <a:rPr lang="en-US" b="1" err="1"/>
              <a:t>paramA</a:t>
            </a:r>
            <a:r>
              <a:rPr lang="ru-RU" b="1"/>
              <a:t> + </a:t>
            </a:r>
            <a:r>
              <a:rPr lang="en-US" b="1" err="1"/>
              <a:t>paramB</a:t>
            </a:r>
            <a:r>
              <a:rPr lang="ru-RU"/>
              <a:t>); </a:t>
            </a:r>
          </a:p>
          <a:p>
            <a:r>
              <a:rPr lang="ru-RU"/>
              <a:t>Если параметр только один, то круглые скобки можно опустить:</a:t>
            </a:r>
          </a:p>
          <a:p>
            <a:pPr marL="0" indent="0">
              <a:buNone/>
            </a:pPr>
            <a:r>
              <a:rPr lang="en-US" b="1" err="1"/>
              <a:t>paramA</a:t>
            </a:r>
            <a:r>
              <a:rPr lang="ru-RU" b="1"/>
              <a:t> =&gt; </a:t>
            </a:r>
            <a:r>
              <a:rPr lang="en-US" b="1" err="1"/>
              <a:t>paramA</a:t>
            </a:r>
            <a:r>
              <a:rPr lang="ru-RU" b="1"/>
              <a:t> + </a:t>
            </a:r>
            <a:r>
              <a:rPr lang="en-US" b="1" err="1"/>
              <a:t>param</a:t>
            </a:r>
            <a:r>
              <a:rPr lang="ru-RU" b="1"/>
              <a:t>А</a:t>
            </a:r>
            <a:r>
              <a:rPr lang="ru-RU"/>
              <a:t>;</a:t>
            </a:r>
          </a:p>
          <a:p>
            <a:r>
              <a:rPr lang="ru-RU">
                <a:solidFill>
                  <a:srgbClr val="FF0000"/>
                </a:solidFill>
              </a:rPr>
              <a:t>ошибка!!!</a:t>
            </a:r>
            <a:endParaRPr lang="ru-RU"/>
          </a:p>
          <a:p>
            <a:pPr marL="0" indent="0">
              <a:buNone/>
            </a:pPr>
            <a:r>
              <a:rPr lang="en-US" err="1"/>
              <a:t>PerformOperations</a:t>
            </a:r>
            <a:r>
              <a:rPr lang="en-US"/>
              <a:t>(</a:t>
            </a:r>
            <a:r>
              <a:rPr lang="en-US" b="1" err="1"/>
              <a:t>paramA</a:t>
            </a:r>
            <a:r>
              <a:rPr lang="en-US" b="1"/>
              <a:t>, </a:t>
            </a:r>
            <a:r>
              <a:rPr lang="en-US" b="1" err="1"/>
              <a:t>paramB</a:t>
            </a:r>
            <a:r>
              <a:rPr lang="ru-RU" b="1"/>
              <a:t> </a:t>
            </a:r>
            <a:r>
              <a:rPr lang="en-US" b="1"/>
              <a:t>=&gt; </a:t>
            </a:r>
            <a:r>
              <a:rPr lang="en-US" b="1" err="1"/>
              <a:t>paramA</a:t>
            </a:r>
            <a:r>
              <a:rPr lang="en-US" b="1"/>
              <a:t> + </a:t>
            </a:r>
            <a:r>
              <a:rPr lang="en-US" b="1" err="1"/>
              <a:t>paramB</a:t>
            </a:r>
            <a:r>
              <a:rPr lang="en-US"/>
              <a:t>);</a:t>
            </a:r>
            <a:endParaRPr lang="ru-RU"/>
          </a:p>
          <a:p>
            <a:r>
              <a:rPr lang="ru-RU"/>
              <a:t>Можно определять лямбда-выражения, не имеющие параметров:</a:t>
            </a:r>
          </a:p>
          <a:p>
            <a:pPr marL="0" indent="0">
              <a:buNone/>
            </a:pPr>
            <a:r>
              <a:rPr lang="en-US" b="1"/>
              <a:t>() =&gt; </a:t>
            </a:r>
            <a:r>
              <a:rPr lang="en-US" b="1" err="1"/>
              <a:t>Math.PI</a:t>
            </a:r>
            <a:r>
              <a:rPr lang="en-US" b="1"/>
              <a:t>;</a:t>
            </a:r>
            <a:endParaRPr lang="ru-RU"/>
          </a:p>
          <a:p>
            <a:pPr marL="0" indent="0">
              <a:buNone/>
            </a:pP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368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Тело операторов лямбда-выражений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800"/>
              <a:t>В лямбда-выражении можно использовать несколько  операторов:</a:t>
            </a:r>
          </a:p>
          <a:p>
            <a:pPr marL="0" indent="0">
              <a:buNone/>
            </a:pPr>
            <a:r>
              <a:rPr lang="ru-RU" b="1"/>
              <a:t>(</a:t>
            </a:r>
            <a:r>
              <a:rPr lang="en-US" b="1" err="1"/>
              <a:t>param</a:t>
            </a:r>
            <a:r>
              <a:rPr lang="ru-RU" b="1"/>
              <a:t>1, </a:t>
            </a:r>
            <a:r>
              <a:rPr lang="en-US" b="1" err="1"/>
              <a:t>param</a:t>
            </a:r>
            <a:r>
              <a:rPr lang="ru-RU" b="1"/>
              <a:t>2) =&gt; </a:t>
            </a:r>
            <a:endParaRPr lang="ru-RU"/>
          </a:p>
          <a:p>
            <a:pPr marL="0" indent="0">
              <a:buNone/>
            </a:pPr>
            <a:r>
              <a:rPr lang="ru-RU" b="1"/>
              <a:t>{ </a:t>
            </a:r>
            <a:endParaRPr lang="ru-RU"/>
          </a:p>
          <a:p>
            <a:pPr marL="0" indent="0">
              <a:buNone/>
            </a:pPr>
            <a:r>
              <a:rPr lang="ru-RU" b="1"/>
              <a:t>// Здесь идет несколько операторов. </a:t>
            </a:r>
          </a:p>
          <a:p>
            <a:pPr marL="0" indent="0">
              <a:buNone/>
            </a:pPr>
            <a:r>
              <a:rPr lang="ru-RU" b="1"/>
              <a:t>//если результат отличен от </a:t>
            </a:r>
            <a:r>
              <a:rPr lang="ru-RU" b="1" err="1"/>
              <a:t>void</a:t>
            </a:r>
            <a:endParaRPr lang="ru-RU"/>
          </a:p>
          <a:p>
            <a:pPr marL="0" indent="0">
              <a:buNone/>
            </a:pPr>
            <a:r>
              <a:rPr lang="ru-RU" b="1"/>
              <a:t>[</a:t>
            </a:r>
            <a:r>
              <a:rPr lang="en-US" b="1"/>
              <a:t>return </a:t>
            </a:r>
            <a:r>
              <a:rPr lang="ru-RU" b="1"/>
              <a:t>результат]</a:t>
            </a:r>
            <a:endParaRPr lang="ru-RU"/>
          </a:p>
          <a:p>
            <a:pPr marL="0" indent="0">
              <a:buNone/>
            </a:pPr>
            <a:r>
              <a:rPr lang="ru-RU" b="1"/>
              <a:t>}</a:t>
            </a:r>
            <a:endParaRPr lang="ru-RU"/>
          </a:p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6288" cy="5069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/>
              <a:t>//1 способ</a:t>
            </a:r>
            <a:endParaRPr lang="ru-RU"/>
          </a:p>
          <a:p>
            <a:pPr marL="0" indent="0">
              <a:buNone/>
            </a:pPr>
            <a:r>
              <a:rPr lang="en-US" b="1" err="1"/>
              <a:t>PerformOperations</a:t>
            </a:r>
            <a:r>
              <a:rPr lang="en-US" b="1"/>
              <a:t>(delegate(</a:t>
            </a:r>
            <a:r>
              <a:rPr lang="en-US" b="1" err="1"/>
              <a:t>int</a:t>
            </a:r>
            <a:r>
              <a:rPr lang="en-US" b="1"/>
              <a:t> </a:t>
            </a:r>
            <a:r>
              <a:rPr lang="en-US" b="1" err="1"/>
              <a:t>paramA</a:t>
            </a:r>
            <a:r>
              <a:rPr lang="en-US" b="1"/>
              <a:t>, </a:t>
            </a:r>
            <a:r>
              <a:rPr lang="en-US" b="1" err="1"/>
              <a:t>int</a:t>
            </a:r>
            <a:r>
              <a:rPr lang="en-US" b="1"/>
              <a:t> </a:t>
            </a:r>
            <a:r>
              <a:rPr lang="en-US" b="1" err="1"/>
              <a:t>paramB</a:t>
            </a:r>
            <a:r>
              <a:rPr lang="en-US" b="1"/>
              <a:t>) </a:t>
            </a:r>
            <a:endParaRPr lang="ru-RU"/>
          </a:p>
          <a:p>
            <a:pPr marL="0" indent="0">
              <a:buNone/>
            </a:pPr>
            <a:r>
              <a:rPr lang="en-US" b="1"/>
              <a:t>{ </a:t>
            </a:r>
            <a:endParaRPr lang="ru-RU"/>
          </a:p>
          <a:p>
            <a:pPr marL="0" indent="0">
              <a:buNone/>
            </a:pPr>
            <a:r>
              <a:rPr lang="en-US" b="1"/>
              <a:t>return </a:t>
            </a:r>
            <a:r>
              <a:rPr lang="en-US" b="1" err="1"/>
              <a:t>paramA</a:t>
            </a:r>
            <a:r>
              <a:rPr lang="en-US" b="1"/>
              <a:t> + </a:t>
            </a:r>
            <a:r>
              <a:rPr lang="en-US" b="1" err="1"/>
              <a:t>paramB</a:t>
            </a:r>
            <a:r>
              <a:rPr lang="en-US" b="1"/>
              <a:t>; </a:t>
            </a:r>
            <a:endParaRPr lang="ru-RU"/>
          </a:p>
          <a:p>
            <a:pPr marL="0" indent="0">
              <a:buNone/>
            </a:pPr>
            <a:r>
              <a:rPr lang="en-US" b="1"/>
              <a:t>});</a:t>
            </a:r>
            <a:endParaRPr lang="ru-RU"/>
          </a:p>
          <a:p>
            <a:pPr marL="0" indent="0">
              <a:buNone/>
            </a:pPr>
            <a:r>
              <a:rPr lang="en-US" b="1"/>
              <a:t>//2 </a:t>
            </a:r>
            <a:r>
              <a:rPr lang="ru-RU" b="1"/>
              <a:t>способ</a:t>
            </a:r>
            <a:endParaRPr lang="ru-RU"/>
          </a:p>
          <a:p>
            <a:pPr marL="0" indent="0">
              <a:buNone/>
            </a:pPr>
            <a:r>
              <a:rPr lang="en-US" b="1" err="1"/>
              <a:t>PerformOperations</a:t>
            </a:r>
            <a:r>
              <a:rPr lang="en-US" b="1"/>
              <a:t>((</a:t>
            </a:r>
            <a:r>
              <a:rPr lang="en-US" b="1" err="1"/>
              <a:t>paramA</a:t>
            </a:r>
            <a:r>
              <a:rPr lang="en-US" b="1"/>
              <a:t>, </a:t>
            </a:r>
            <a:r>
              <a:rPr lang="en-US" b="1" err="1"/>
              <a:t>paramB</a:t>
            </a:r>
            <a:r>
              <a:rPr lang="en-US" b="1"/>
              <a:t>) =&gt; </a:t>
            </a:r>
            <a:endParaRPr lang="ru-RU"/>
          </a:p>
          <a:p>
            <a:pPr marL="0" indent="0">
              <a:buNone/>
            </a:pPr>
            <a:r>
              <a:rPr lang="en-US" b="1"/>
              <a:t>{ </a:t>
            </a:r>
            <a:endParaRPr lang="ru-RU"/>
          </a:p>
          <a:p>
            <a:pPr marL="0" indent="0">
              <a:buNone/>
            </a:pPr>
            <a:r>
              <a:rPr lang="en-US" b="1"/>
              <a:t>return </a:t>
            </a:r>
            <a:r>
              <a:rPr lang="en-US" b="1" err="1"/>
              <a:t>paramA</a:t>
            </a:r>
            <a:r>
              <a:rPr lang="en-US" b="1"/>
              <a:t> + </a:t>
            </a:r>
            <a:r>
              <a:rPr lang="en-US" b="1" err="1"/>
              <a:t>paramB</a:t>
            </a:r>
            <a:r>
              <a:rPr lang="en-US" b="1"/>
              <a:t>; </a:t>
            </a:r>
            <a:endParaRPr lang="ru-RU"/>
          </a:p>
          <a:p>
            <a:pPr marL="0" indent="0">
              <a:buNone/>
            </a:pPr>
            <a:r>
              <a:rPr lang="ru-RU" b="1"/>
              <a:t>});</a:t>
            </a: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28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Делегат </a:t>
            </a:r>
            <a:r>
              <a:rPr lang="fr-FR" b="1"/>
              <a:t>Action&lt;T&gt;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b="1"/>
              <a:t>public delegate void Action&lt;T&gt;(T obj)</a:t>
            </a:r>
          </a:p>
          <a:p>
            <a:r>
              <a:rPr lang="ru-RU"/>
              <a:t>Данный делегат имеет ряд перегруженных версий. Каждая версия принимает разное число параметров</a:t>
            </a:r>
            <a:r>
              <a:rPr lang="en-US"/>
              <a:t>, </a:t>
            </a:r>
            <a:r>
              <a:rPr lang="ru-RU"/>
              <a:t>можно передать до 16 значений в метод.</a:t>
            </a:r>
            <a:endParaRPr lang="en-US"/>
          </a:p>
          <a:p>
            <a:r>
              <a:rPr lang="ru-RU"/>
              <a:t>Как правило, этот делегат передается в качестве параметра метода и предусматривает вызов определенных действий в ответ на произошедшие действия.</a:t>
            </a:r>
            <a:endParaRPr lang="en-US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7750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Делегат </a:t>
            </a:r>
            <a:r>
              <a:rPr lang="fr-FR" b="1"/>
              <a:t>Action&lt;T&gt;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/>
              <a:t>static void Operation(</a:t>
            </a:r>
            <a:r>
              <a:rPr lang="en-US" b="1" err="1"/>
              <a:t>int</a:t>
            </a:r>
            <a:r>
              <a:rPr lang="en-US" b="1"/>
              <a:t> x1, </a:t>
            </a:r>
            <a:r>
              <a:rPr lang="en-US" b="1" err="1"/>
              <a:t>int</a:t>
            </a:r>
            <a:r>
              <a:rPr lang="en-US" b="1"/>
              <a:t> x2, Action&lt;</a:t>
            </a:r>
            <a:r>
              <a:rPr lang="en-US" b="1" err="1"/>
              <a:t>int</a:t>
            </a:r>
            <a:r>
              <a:rPr lang="en-US" b="1"/>
              <a:t>, </a:t>
            </a:r>
            <a:r>
              <a:rPr lang="en-US" b="1" err="1"/>
              <a:t>int</a:t>
            </a:r>
            <a:r>
              <a:rPr lang="en-US" b="1"/>
              <a:t>&gt; op)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    if (x1 &gt; x2) op(x1, x2);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 b="1"/>
              <a:t>static void Add(</a:t>
            </a:r>
            <a:r>
              <a:rPr lang="en-US" b="1" err="1"/>
              <a:t>int</a:t>
            </a:r>
            <a:r>
              <a:rPr lang="en-US" b="1"/>
              <a:t> x1, </a:t>
            </a:r>
            <a:r>
              <a:rPr lang="en-US" b="1" err="1"/>
              <a:t>int</a:t>
            </a:r>
            <a:r>
              <a:rPr lang="en-US" b="1"/>
              <a:t> x2)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    </a:t>
            </a:r>
            <a:r>
              <a:rPr lang="en-US" err="1"/>
              <a:t>Console.WriteLine</a:t>
            </a:r>
            <a:r>
              <a:rPr lang="en-US"/>
              <a:t>("</a:t>
            </a:r>
            <a:r>
              <a:rPr lang="ru-RU"/>
              <a:t>Сумма чисел: " + (</a:t>
            </a:r>
            <a:r>
              <a:rPr lang="en-US"/>
              <a:t>x1 + x2));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 </a:t>
            </a:r>
          </a:p>
          <a:p>
            <a:pPr marL="0" indent="0">
              <a:buNone/>
            </a:pPr>
            <a:r>
              <a:rPr lang="en-US" b="1"/>
              <a:t>static void </a:t>
            </a:r>
            <a:r>
              <a:rPr lang="en-US" b="1" err="1"/>
              <a:t>Substract</a:t>
            </a:r>
            <a:r>
              <a:rPr lang="en-US" b="1"/>
              <a:t>(</a:t>
            </a:r>
            <a:r>
              <a:rPr lang="en-US" b="1" err="1"/>
              <a:t>int</a:t>
            </a:r>
            <a:r>
              <a:rPr lang="en-US" b="1"/>
              <a:t> x1, </a:t>
            </a:r>
            <a:r>
              <a:rPr lang="en-US" b="1" err="1"/>
              <a:t>int</a:t>
            </a:r>
            <a:r>
              <a:rPr lang="en-US" b="1"/>
              <a:t> x2)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    </a:t>
            </a:r>
            <a:r>
              <a:rPr lang="en-US" err="1"/>
              <a:t>Console.WriteLine</a:t>
            </a:r>
            <a:r>
              <a:rPr lang="en-US"/>
              <a:t>("</a:t>
            </a:r>
            <a:r>
              <a:rPr lang="ru-RU"/>
              <a:t>Разность чисел: " + (</a:t>
            </a:r>
            <a:r>
              <a:rPr lang="en-US"/>
              <a:t>x1 - x2));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/>
              <a:t>static void Main(string[] </a:t>
            </a:r>
            <a:r>
              <a:rPr lang="en-US" b="1" err="1"/>
              <a:t>args</a:t>
            </a:r>
            <a:r>
              <a:rPr lang="en-US" b="1"/>
              <a:t>) 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    Action&lt;</a:t>
            </a:r>
            <a:r>
              <a:rPr lang="en-US" err="1"/>
              <a:t>int</a:t>
            </a:r>
            <a:r>
              <a:rPr lang="en-US"/>
              <a:t>, </a:t>
            </a:r>
            <a:r>
              <a:rPr lang="en-US" err="1"/>
              <a:t>int</a:t>
            </a:r>
            <a:r>
              <a:rPr lang="en-US"/>
              <a:t>&gt; op = Add;</a:t>
            </a:r>
          </a:p>
          <a:p>
            <a:pPr marL="0" indent="0">
              <a:buNone/>
            </a:pPr>
            <a:r>
              <a:rPr lang="en-US"/>
              <a:t>    Operation(10, 6, op);</a:t>
            </a:r>
          </a:p>
          <a:p>
            <a:pPr marL="0" indent="0">
              <a:buNone/>
            </a:pPr>
            <a:r>
              <a:rPr lang="en-US"/>
              <a:t>    </a:t>
            </a:r>
          </a:p>
          <a:p>
            <a:pPr marL="0" indent="0">
              <a:buNone/>
            </a:pPr>
            <a:r>
              <a:rPr lang="en-US"/>
              <a:t>    op = </a:t>
            </a:r>
            <a:r>
              <a:rPr lang="en-US" err="1"/>
              <a:t>Substract</a:t>
            </a:r>
            <a:r>
              <a:rPr lang="en-US"/>
              <a:t>;</a:t>
            </a:r>
          </a:p>
          <a:p>
            <a:pPr marL="0" indent="0">
              <a:buNone/>
            </a:pPr>
            <a:r>
              <a:rPr lang="en-US"/>
              <a:t>    Operation(10, 6, op);</a:t>
            </a:r>
          </a:p>
          <a:p>
            <a:pPr marL="0" indent="0">
              <a:buNone/>
            </a:pPr>
            <a:r>
              <a:rPr lang="en-US"/>
              <a:t>   }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43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Делегат </a:t>
            </a:r>
            <a:r>
              <a:rPr lang="en-US" b="1"/>
              <a:t>Predicate&lt;T&gt;</a:t>
            </a:r>
            <a:endParaRPr lang="ru-RU" b="1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628800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/>
              <a:t>Делегат </a:t>
            </a:r>
            <a:r>
              <a:rPr lang="ru-RU" err="1"/>
              <a:t>Predicate</a:t>
            </a:r>
            <a:r>
              <a:rPr lang="ru-RU"/>
              <a:t>&lt;T&gt;, как правило, используется для сравнения, сопоставления некоторого объекта T определенному условию. </a:t>
            </a:r>
            <a:endParaRPr lang="en-US"/>
          </a:p>
          <a:p>
            <a:r>
              <a:rPr lang="ru-RU"/>
              <a:t>В качестве выходного результата возвращается значение </a:t>
            </a:r>
            <a:r>
              <a:rPr lang="ru-RU" err="1"/>
              <a:t>true</a:t>
            </a:r>
            <a:r>
              <a:rPr lang="ru-RU"/>
              <a:t>, если условие соблюдено, и </a:t>
            </a:r>
            <a:r>
              <a:rPr lang="ru-RU" err="1"/>
              <a:t>false</a:t>
            </a:r>
            <a:r>
              <a:rPr lang="ru-RU"/>
              <a:t>, если не соблюдено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68052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/>
              <a:t>Predicate&lt;int&gt; isPositive = delegate (int x) { return x &gt; 0; };</a:t>
            </a:r>
          </a:p>
          <a:p>
            <a:pPr marL="0" indent="0">
              <a:buNone/>
            </a:pPr>
            <a:r>
              <a:rPr lang="it-IT"/>
              <a:t> </a:t>
            </a:r>
          </a:p>
          <a:p>
            <a:pPr marL="0" indent="0">
              <a:buNone/>
            </a:pPr>
            <a:r>
              <a:rPr lang="it-IT"/>
              <a:t>Console.WriteLine(isPositive(20));</a:t>
            </a:r>
          </a:p>
          <a:p>
            <a:pPr marL="0" indent="0">
              <a:buNone/>
            </a:pPr>
            <a:r>
              <a:rPr lang="it-IT"/>
              <a:t>Console.WriteLine(isPositive(-20));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371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Делегат </a:t>
            </a:r>
            <a:r>
              <a:rPr lang="en-US" err="1"/>
              <a:t>Func</a:t>
            </a:r>
            <a:r>
              <a:rPr lang="en-US"/>
              <a:t>&lt;T&gt;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/>
              <a:t>Делегат </a:t>
            </a:r>
            <a:r>
              <a:rPr lang="ru-RU" err="1"/>
              <a:t>Func</a:t>
            </a:r>
            <a:r>
              <a:rPr lang="en-US"/>
              <a:t>&lt;T&gt;</a:t>
            </a:r>
            <a:r>
              <a:rPr lang="ru-RU"/>
              <a:t> возвращает результат действия и может принимать параметры. </a:t>
            </a:r>
            <a:endParaRPr lang="en-US"/>
          </a:p>
          <a:p>
            <a:r>
              <a:rPr lang="ru-RU"/>
              <a:t>Он также имеет различные формы: от </a:t>
            </a:r>
            <a:r>
              <a:rPr lang="ru-RU" err="1"/>
              <a:t>Func</a:t>
            </a:r>
            <a:r>
              <a:rPr lang="ru-RU"/>
              <a:t>&lt;</a:t>
            </a:r>
            <a:r>
              <a:rPr lang="ru-RU" err="1"/>
              <a:t>out</a:t>
            </a:r>
            <a:r>
              <a:rPr lang="ru-RU"/>
              <a:t> T&gt;(), где T - тип возвращаемого значения, до </a:t>
            </a:r>
            <a:r>
              <a:rPr lang="ru-RU" err="1"/>
              <a:t>Func</a:t>
            </a:r>
            <a:r>
              <a:rPr lang="ru-RU"/>
              <a:t>&lt;</a:t>
            </a:r>
            <a:r>
              <a:rPr lang="ru-RU" err="1"/>
              <a:t>in</a:t>
            </a:r>
            <a:r>
              <a:rPr lang="ru-RU"/>
              <a:t> T1, </a:t>
            </a:r>
            <a:r>
              <a:rPr lang="ru-RU" err="1"/>
              <a:t>in</a:t>
            </a:r>
            <a:r>
              <a:rPr lang="ru-RU"/>
              <a:t> T2,...</a:t>
            </a:r>
            <a:r>
              <a:rPr lang="ru-RU" err="1"/>
              <a:t>in</a:t>
            </a:r>
            <a:r>
              <a:rPr lang="ru-RU"/>
              <a:t> T16, </a:t>
            </a:r>
            <a:r>
              <a:rPr lang="ru-RU" b="1" err="1"/>
              <a:t>out</a:t>
            </a:r>
            <a:r>
              <a:rPr lang="ru-RU"/>
              <a:t> </a:t>
            </a:r>
            <a:r>
              <a:rPr lang="ru-RU" err="1"/>
              <a:t>TResult</a:t>
            </a:r>
            <a:r>
              <a:rPr lang="ru-RU"/>
              <a:t>&gt;(), то есть может принимать до 16 параметров.</a:t>
            </a:r>
            <a:endParaRPr lang="en-US"/>
          </a:p>
          <a:p>
            <a:r>
              <a:rPr lang="en-US" err="1"/>
              <a:t>TResult</a:t>
            </a:r>
            <a:r>
              <a:rPr lang="en-US"/>
              <a:t> </a:t>
            </a:r>
            <a:r>
              <a:rPr lang="en-US" err="1"/>
              <a:t>Func</a:t>
            </a:r>
            <a:r>
              <a:rPr lang="en-US"/>
              <a:t>&lt;out </a:t>
            </a:r>
            <a:r>
              <a:rPr lang="en-US" err="1"/>
              <a:t>TResult</a:t>
            </a:r>
            <a:r>
              <a:rPr lang="en-US"/>
              <a:t>&gt;()</a:t>
            </a:r>
          </a:p>
          <a:p>
            <a:r>
              <a:rPr lang="en-US" err="1"/>
              <a:t>TResult</a:t>
            </a:r>
            <a:r>
              <a:rPr lang="en-US"/>
              <a:t> </a:t>
            </a:r>
            <a:r>
              <a:rPr lang="en-US" err="1"/>
              <a:t>Func</a:t>
            </a:r>
            <a:r>
              <a:rPr lang="en-US"/>
              <a:t>&lt;in T, out </a:t>
            </a:r>
            <a:r>
              <a:rPr lang="en-US" err="1"/>
              <a:t>TResult</a:t>
            </a:r>
            <a:r>
              <a:rPr lang="en-US"/>
              <a:t>&gt;(T </a:t>
            </a:r>
            <a:r>
              <a:rPr lang="en-US" err="1"/>
              <a:t>arg</a:t>
            </a:r>
            <a:r>
              <a:rPr lang="en-US"/>
              <a:t>)</a:t>
            </a:r>
          </a:p>
          <a:p>
            <a:r>
              <a:rPr lang="en-US" err="1"/>
              <a:t>TResult</a:t>
            </a:r>
            <a:r>
              <a:rPr lang="en-US"/>
              <a:t> </a:t>
            </a:r>
            <a:r>
              <a:rPr lang="en-US" err="1"/>
              <a:t>Func</a:t>
            </a:r>
            <a:r>
              <a:rPr lang="en-US"/>
              <a:t>&lt;in T1, in T2, out </a:t>
            </a:r>
            <a:r>
              <a:rPr lang="en-US" err="1"/>
              <a:t>TResult</a:t>
            </a:r>
            <a:r>
              <a:rPr lang="en-US"/>
              <a:t>&gt;(T1 arg1, T2 arg2)</a:t>
            </a:r>
          </a:p>
          <a:p>
            <a:r>
              <a:rPr lang="ru-RU"/>
              <a:t>и т.д.</a:t>
            </a:r>
            <a:endParaRPr lang="en-US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4862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Делегат </a:t>
            </a:r>
            <a:r>
              <a:rPr lang="en-US" err="1"/>
              <a:t>Func</a:t>
            </a:r>
            <a:r>
              <a:rPr lang="en-US"/>
              <a:t>&lt;T&gt;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/>
              <a:t>static </a:t>
            </a:r>
            <a:r>
              <a:rPr lang="en-US" b="1" err="1"/>
              <a:t>int</a:t>
            </a:r>
            <a:r>
              <a:rPr lang="en-US" b="1"/>
              <a:t> Factorial(</a:t>
            </a:r>
            <a:r>
              <a:rPr lang="en-US" b="1" err="1"/>
              <a:t>int</a:t>
            </a:r>
            <a:r>
              <a:rPr lang="en-US" b="1"/>
              <a:t> x)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    </a:t>
            </a:r>
            <a:r>
              <a:rPr lang="en-US" err="1"/>
              <a:t>int</a:t>
            </a:r>
            <a:r>
              <a:rPr lang="en-US"/>
              <a:t> result = 1;</a:t>
            </a:r>
          </a:p>
          <a:p>
            <a:pPr marL="0" indent="0">
              <a:buNone/>
            </a:pPr>
            <a:r>
              <a:rPr lang="en-US"/>
              <a:t>    for (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= 1; </a:t>
            </a:r>
            <a:r>
              <a:rPr lang="en-US" err="1"/>
              <a:t>i</a:t>
            </a:r>
            <a:r>
              <a:rPr lang="en-US"/>
              <a:t> &lt;= x; </a:t>
            </a:r>
            <a:r>
              <a:rPr lang="en-US" err="1"/>
              <a:t>i</a:t>
            </a:r>
            <a:r>
              <a:rPr lang="en-US"/>
              <a:t>++)</a:t>
            </a:r>
          </a:p>
          <a:p>
            <a:pPr marL="0" indent="0">
              <a:buNone/>
            </a:pPr>
            <a:r>
              <a:rPr lang="en-US"/>
              <a:t>    {</a:t>
            </a:r>
          </a:p>
          <a:p>
            <a:pPr marL="0" indent="0">
              <a:buNone/>
            </a:pPr>
            <a:r>
              <a:rPr lang="en-US"/>
              <a:t>        result *= </a:t>
            </a:r>
            <a:r>
              <a:rPr lang="en-US" err="1"/>
              <a:t>i</a:t>
            </a:r>
            <a:r>
              <a:rPr lang="en-US"/>
              <a:t>;</a:t>
            </a:r>
          </a:p>
          <a:p>
            <a:pPr marL="0" indent="0">
              <a:buNone/>
            </a:pPr>
            <a:r>
              <a:rPr lang="en-US"/>
              <a:t>    }</a:t>
            </a:r>
          </a:p>
          <a:p>
            <a:pPr marL="0" indent="0">
              <a:buNone/>
            </a:pPr>
            <a:r>
              <a:rPr lang="en-US"/>
              <a:t>    return result;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 b="1"/>
              <a:t>static </a:t>
            </a:r>
            <a:r>
              <a:rPr lang="en-US" b="1" err="1"/>
              <a:t>int</a:t>
            </a:r>
            <a:r>
              <a:rPr lang="en-US" b="1"/>
              <a:t> </a:t>
            </a:r>
            <a:r>
              <a:rPr lang="en-US" b="1" err="1"/>
              <a:t>GetInt</a:t>
            </a:r>
            <a:r>
              <a:rPr lang="en-US" b="1"/>
              <a:t>(</a:t>
            </a:r>
            <a:r>
              <a:rPr lang="en-US" b="1" err="1"/>
              <a:t>int</a:t>
            </a:r>
            <a:r>
              <a:rPr lang="en-US" b="1"/>
              <a:t> x1, </a:t>
            </a:r>
            <a:r>
              <a:rPr lang="en-US" b="1" err="1"/>
              <a:t>Func</a:t>
            </a:r>
            <a:r>
              <a:rPr lang="en-US" b="1"/>
              <a:t>&lt;</a:t>
            </a:r>
            <a:r>
              <a:rPr lang="en-US" b="1" err="1"/>
              <a:t>int</a:t>
            </a:r>
            <a:r>
              <a:rPr lang="en-US" b="1"/>
              <a:t>, </a:t>
            </a:r>
            <a:r>
              <a:rPr lang="en-US" b="1" err="1"/>
              <a:t>int</a:t>
            </a:r>
            <a:r>
              <a:rPr lang="en-US" b="1"/>
              <a:t>&gt; </a:t>
            </a:r>
            <a:r>
              <a:rPr lang="en-US" b="1" err="1"/>
              <a:t>retF</a:t>
            </a:r>
            <a:r>
              <a:rPr lang="en-US" b="1"/>
              <a:t>)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    </a:t>
            </a:r>
            <a:r>
              <a:rPr lang="en-US" err="1"/>
              <a:t>int</a:t>
            </a:r>
            <a:r>
              <a:rPr lang="en-US"/>
              <a:t> result = 0;</a:t>
            </a:r>
          </a:p>
          <a:p>
            <a:pPr marL="0" indent="0">
              <a:buNone/>
            </a:pPr>
            <a:r>
              <a:rPr lang="en-US"/>
              <a:t>    if (x1 &gt; 0)  result = </a:t>
            </a:r>
            <a:r>
              <a:rPr lang="en-US" err="1"/>
              <a:t>retF</a:t>
            </a:r>
            <a:r>
              <a:rPr lang="en-US"/>
              <a:t>(x1);</a:t>
            </a:r>
          </a:p>
          <a:p>
            <a:pPr marL="0" indent="0">
              <a:buNone/>
            </a:pPr>
            <a:r>
              <a:rPr lang="en-US"/>
              <a:t>    return result;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/>
              <a:t>static void Main(string[] </a:t>
            </a:r>
            <a:r>
              <a:rPr lang="en-US" b="1" err="1"/>
              <a:t>args</a:t>
            </a:r>
            <a:r>
              <a:rPr lang="en-US" b="1"/>
              <a:t>) 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    </a:t>
            </a:r>
            <a:r>
              <a:rPr lang="en-US" err="1"/>
              <a:t>Func</a:t>
            </a:r>
            <a:r>
              <a:rPr lang="en-US"/>
              <a:t>&lt;</a:t>
            </a:r>
            <a:r>
              <a:rPr lang="en-US" err="1"/>
              <a:t>int</a:t>
            </a:r>
            <a:r>
              <a:rPr lang="en-US"/>
              <a:t>, </a:t>
            </a:r>
            <a:r>
              <a:rPr lang="en-US" err="1"/>
              <a:t>int</a:t>
            </a:r>
            <a:r>
              <a:rPr lang="en-US"/>
              <a:t>&gt; </a:t>
            </a:r>
            <a:r>
              <a:rPr lang="en-US" err="1"/>
              <a:t>retFunc</a:t>
            </a:r>
            <a:r>
              <a:rPr lang="en-US"/>
              <a:t> = Factorial;</a:t>
            </a:r>
          </a:p>
          <a:p>
            <a:pPr marL="0" indent="0">
              <a:buNone/>
            </a:pPr>
            <a:r>
              <a:rPr lang="en-US"/>
              <a:t>    </a:t>
            </a:r>
            <a:r>
              <a:rPr lang="en-US" err="1"/>
              <a:t>int</a:t>
            </a:r>
            <a:r>
              <a:rPr lang="en-US"/>
              <a:t> n1 = </a:t>
            </a:r>
            <a:r>
              <a:rPr lang="en-US" err="1"/>
              <a:t>GetInt</a:t>
            </a:r>
            <a:r>
              <a:rPr lang="en-US"/>
              <a:t>(6, </a:t>
            </a:r>
            <a:r>
              <a:rPr lang="en-US" err="1"/>
              <a:t>retFunc</a:t>
            </a:r>
            <a:r>
              <a:rPr lang="en-US"/>
              <a:t>);</a:t>
            </a:r>
          </a:p>
          <a:p>
            <a:pPr marL="0" indent="0">
              <a:buNone/>
            </a:pPr>
            <a:r>
              <a:rPr lang="en-US"/>
              <a:t>    </a:t>
            </a:r>
            <a:r>
              <a:rPr lang="en-US" err="1"/>
              <a:t>Console.WriteLine</a:t>
            </a:r>
            <a:r>
              <a:rPr lang="en-US"/>
              <a:t>(n1);  // 720</a:t>
            </a:r>
          </a:p>
          <a:p>
            <a:pPr marL="0" indent="0">
              <a:buNone/>
            </a:pPr>
            <a:r>
              <a:rPr lang="en-US"/>
              <a:t>     </a:t>
            </a:r>
          </a:p>
          <a:p>
            <a:pPr marL="0" indent="0">
              <a:buNone/>
            </a:pPr>
            <a:r>
              <a:rPr lang="en-US"/>
              <a:t>    </a:t>
            </a:r>
            <a:r>
              <a:rPr lang="en-US" err="1"/>
              <a:t>int</a:t>
            </a:r>
            <a:r>
              <a:rPr lang="en-US"/>
              <a:t> n2 = </a:t>
            </a:r>
            <a:r>
              <a:rPr lang="en-US" err="1"/>
              <a:t>GetInt</a:t>
            </a:r>
            <a:r>
              <a:rPr lang="en-US"/>
              <a:t>(6, x=&gt; x *x);</a:t>
            </a:r>
          </a:p>
          <a:p>
            <a:pPr marL="0" indent="0">
              <a:buNone/>
            </a:pPr>
            <a:r>
              <a:rPr lang="en-US"/>
              <a:t>    </a:t>
            </a:r>
            <a:r>
              <a:rPr lang="en-US" err="1"/>
              <a:t>Console.WriteLine</a:t>
            </a:r>
            <a:r>
              <a:rPr lang="en-US"/>
              <a:t>(n2); // 36</a:t>
            </a:r>
          </a:p>
          <a:p>
            <a:pPr marL="0" indent="0">
              <a:buNone/>
            </a:pPr>
            <a:r>
              <a:rPr lang="en-US"/>
              <a:t>   }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25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Делегаты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/>
              <a:t>Задача: </a:t>
            </a:r>
            <a:r>
              <a:rPr lang="ru-RU"/>
              <a:t>Написать программу для модификации строки ( удаление пробелов, замена пробелов дефисами, переворот строки).</a:t>
            </a:r>
          </a:p>
          <a:p>
            <a:r>
              <a:rPr lang="ru-RU" b="1" u="sng"/>
              <a:t>Пример 16.2</a:t>
            </a:r>
          </a:p>
        </p:txBody>
      </p:sp>
    </p:spTree>
    <p:extLst>
      <p:ext uri="{BB962C8B-B14F-4D97-AF65-F5344CB8AC3E}">
        <p14:creationId xmlns:p14="http://schemas.microsoft.com/office/powerpoint/2010/main" val="15499311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Примеры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/>
              <a:t>16_10</a:t>
            </a:r>
          </a:p>
          <a:p>
            <a:r>
              <a:rPr lang="ru-RU"/>
              <a:t>16_11</a:t>
            </a:r>
          </a:p>
          <a:p>
            <a:r>
              <a:rPr lang="ru-RU"/>
              <a:t>16_12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/>
              <a:t>В коллекции целых чисел найти:</a:t>
            </a:r>
          </a:p>
          <a:p>
            <a:pPr lvl="1"/>
            <a:r>
              <a:rPr lang="ru-RU"/>
              <a:t>Количество отрицательных чисел,</a:t>
            </a:r>
          </a:p>
          <a:p>
            <a:pPr lvl="1"/>
            <a:r>
              <a:rPr lang="ru-RU"/>
              <a:t>Количество положительных  чисел,</a:t>
            </a:r>
          </a:p>
          <a:p>
            <a:pPr lvl="1"/>
            <a:r>
              <a:rPr lang="ru-RU"/>
              <a:t>Минимальный элемент,</a:t>
            </a:r>
          </a:p>
          <a:p>
            <a:pPr lvl="1"/>
            <a:r>
              <a:rPr lang="ru-RU"/>
              <a:t>Максимальный элемент.</a:t>
            </a:r>
          </a:p>
          <a:p>
            <a:pPr lvl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0445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/>
              <a:t>Разработать класс </a:t>
            </a:r>
            <a:r>
              <a:rPr lang="en-US"/>
              <a:t>Matrix</a:t>
            </a:r>
            <a:r>
              <a:rPr lang="ru-RU"/>
              <a:t>, который формирует двумерный массив, используя ДСЧ, а затем печатает этот массив.  </a:t>
            </a:r>
          </a:p>
          <a:p>
            <a:pPr lvl="0"/>
            <a:r>
              <a:rPr lang="ru-RU"/>
              <a:t>При записи в  массив положительного числа генерируется  событие, которое  записывает в  текстовый файл  сообщение, содержащее название матрицы, сгенерированное число и  позицию (номер строки и столбца), в которой это число находится. </a:t>
            </a:r>
          </a:p>
          <a:p>
            <a:pPr lvl="0"/>
            <a:r>
              <a:rPr lang="ru-RU"/>
              <a:t>При формировании отрицательного числа  генерируется  событие, которое выдает аналогичное сообщение на экран монитора. 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9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/>
              <a:t>delegate string </a:t>
            </a:r>
            <a:r>
              <a:rPr lang="en-US" sz="1600" b="1" err="1"/>
              <a:t>strMod</a:t>
            </a:r>
            <a:r>
              <a:rPr lang="en-US" sz="1600" b="1"/>
              <a:t>(string </a:t>
            </a:r>
            <a:r>
              <a:rPr lang="en-US" sz="1600" b="1" err="1"/>
              <a:t>stx</a:t>
            </a:r>
            <a:r>
              <a:rPr lang="en-US" sz="1600" b="1"/>
              <a:t>);</a:t>
            </a:r>
            <a:endParaRPr lang="ru-RU" sz="1600" b="1"/>
          </a:p>
          <a:p>
            <a:pPr marL="0" indent="0">
              <a:buNone/>
            </a:pPr>
            <a:r>
              <a:rPr lang="en-US" sz="1600"/>
              <a:t> class </a:t>
            </a:r>
            <a:r>
              <a:rPr lang="en-US" sz="1600" err="1"/>
              <a:t>ModifyString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{</a:t>
            </a:r>
          </a:p>
          <a:p>
            <a:pPr marL="0" indent="0">
              <a:buNone/>
            </a:pPr>
            <a:r>
              <a:rPr lang="en-US" sz="1600"/>
              <a:t>        public string </a:t>
            </a:r>
            <a:r>
              <a:rPr lang="en-US" sz="1600" err="1"/>
              <a:t>replaceSpaces</a:t>
            </a:r>
            <a:r>
              <a:rPr lang="en-US" sz="1600"/>
              <a:t>(string a) // </a:t>
            </a:r>
            <a:r>
              <a:rPr lang="ru-RU" sz="1600"/>
              <a:t>Метод заменяет пробелы дефисами.</a:t>
            </a:r>
          </a:p>
          <a:p>
            <a:pPr marL="0" indent="0">
              <a:buNone/>
            </a:pPr>
            <a:r>
              <a:rPr lang="ru-RU" sz="1600"/>
              <a:t>        {</a:t>
            </a:r>
          </a:p>
          <a:p>
            <a:pPr marL="0" indent="0">
              <a:buNone/>
            </a:pPr>
            <a:r>
              <a:rPr lang="ru-RU" sz="1600"/>
              <a:t>            </a:t>
            </a:r>
            <a:r>
              <a:rPr lang="en-US" sz="1600" err="1"/>
              <a:t>Console.WriteLine</a:t>
            </a:r>
            <a:r>
              <a:rPr lang="en-US" sz="1600"/>
              <a:t>("</a:t>
            </a:r>
            <a:r>
              <a:rPr lang="ru-RU" sz="1600"/>
              <a:t>Замена пробелов дефисами.");</a:t>
            </a:r>
          </a:p>
          <a:p>
            <a:pPr marL="0" indent="0">
              <a:buNone/>
            </a:pPr>
            <a:r>
              <a:rPr lang="ru-RU" sz="1600"/>
              <a:t>            </a:t>
            </a:r>
            <a:r>
              <a:rPr lang="en-US" sz="1600"/>
              <a:t>return </a:t>
            </a:r>
            <a:r>
              <a:rPr lang="en-US" sz="1600" err="1"/>
              <a:t>a.Replace</a:t>
            </a:r>
            <a:r>
              <a:rPr lang="en-US" sz="1600"/>
              <a:t>(' ',  '-');</a:t>
            </a:r>
          </a:p>
          <a:p>
            <a:pPr marL="0" indent="0">
              <a:buNone/>
            </a:pPr>
            <a:r>
              <a:rPr lang="en-US" sz="1600"/>
              <a:t>        }</a:t>
            </a:r>
          </a:p>
          <a:p>
            <a:pPr marL="0" indent="0">
              <a:buNone/>
            </a:pPr>
            <a:r>
              <a:rPr lang="en-US" sz="1600"/>
              <a:t>        public string </a:t>
            </a:r>
            <a:r>
              <a:rPr lang="en-US" sz="1600" err="1"/>
              <a:t>removeSpaces</a:t>
            </a:r>
            <a:r>
              <a:rPr lang="en-US" sz="1600"/>
              <a:t>(string a)// </a:t>
            </a:r>
            <a:r>
              <a:rPr lang="ru-RU" sz="1600"/>
              <a:t>Метод удаляет пробелы.</a:t>
            </a:r>
          </a:p>
          <a:p>
            <a:pPr marL="0" indent="0">
              <a:buNone/>
            </a:pPr>
            <a:r>
              <a:rPr lang="ru-RU" sz="1600"/>
              <a:t>        {</a:t>
            </a:r>
          </a:p>
          <a:p>
            <a:pPr marL="0" indent="0">
              <a:buNone/>
            </a:pPr>
            <a:r>
              <a:rPr lang="ru-RU" sz="1600"/>
              <a:t>            </a:t>
            </a:r>
            <a:r>
              <a:rPr lang="en-US" sz="1600"/>
              <a:t>string temp = "";</a:t>
            </a:r>
            <a:r>
              <a:rPr lang="ru-RU" sz="1600"/>
              <a:t> </a:t>
            </a:r>
            <a:r>
              <a:rPr lang="en-US" sz="1600"/>
              <a:t> </a:t>
            </a:r>
            <a:r>
              <a:rPr lang="en-US" sz="1600" err="1"/>
              <a:t>int</a:t>
            </a:r>
            <a:r>
              <a:rPr lang="en-US" sz="1600"/>
              <a:t> </a:t>
            </a:r>
            <a:r>
              <a:rPr lang="en-US" sz="1600" err="1"/>
              <a:t>i</a:t>
            </a:r>
            <a:r>
              <a:rPr lang="en-US" sz="1600"/>
              <a:t>;</a:t>
            </a:r>
          </a:p>
          <a:p>
            <a:pPr marL="0" indent="0">
              <a:buNone/>
            </a:pPr>
            <a:r>
              <a:rPr lang="ru-RU" sz="1600"/>
              <a:t>            </a:t>
            </a:r>
            <a:r>
              <a:rPr lang="en-US" sz="1600" err="1"/>
              <a:t>Console.WriteLine</a:t>
            </a:r>
            <a:r>
              <a:rPr lang="en-US" sz="1600"/>
              <a:t>("</a:t>
            </a:r>
            <a:r>
              <a:rPr lang="ru-RU" sz="1600"/>
              <a:t>Удаление пробелов.");</a:t>
            </a:r>
          </a:p>
          <a:p>
            <a:pPr marL="0" indent="0">
              <a:buNone/>
            </a:pPr>
            <a:r>
              <a:rPr lang="ru-RU" sz="1600"/>
              <a:t>            </a:t>
            </a:r>
            <a:r>
              <a:rPr lang="en-US" sz="1600"/>
              <a:t>for (</a:t>
            </a:r>
            <a:r>
              <a:rPr lang="en-US" sz="1600" err="1"/>
              <a:t>i</a:t>
            </a:r>
            <a:r>
              <a:rPr lang="en-US" sz="1600"/>
              <a:t> = 0; </a:t>
            </a:r>
            <a:r>
              <a:rPr lang="en-US" sz="1600" err="1"/>
              <a:t>i</a:t>
            </a:r>
            <a:r>
              <a:rPr lang="en-US" sz="1600"/>
              <a:t> &lt; </a:t>
            </a:r>
            <a:r>
              <a:rPr lang="en-US" sz="1600" err="1"/>
              <a:t>a.Length</a:t>
            </a:r>
            <a:r>
              <a:rPr lang="en-US" sz="1600"/>
              <a:t>; </a:t>
            </a:r>
            <a:r>
              <a:rPr lang="en-US" sz="1600" err="1"/>
              <a:t>i</a:t>
            </a:r>
            <a:r>
              <a:rPr lang="en-US" sz="1600"/>
              <a:t>++) if (a[</a:t>
            </a:r>
            <a:r>
              <a:rPr lang="en-US" sz="1600" err="1"/>
              <a:t>i</a:t>
            </a:r>
            <a:r>
              <a:rPr lang="en-US" sz="1600"/>
              <a:t>] != ' ') temp += a[</a:t>
            </a:r>
            <a:r>
              <a:rPr lang="en-US" sz="1600" err="1"/>
              <a:t>i</a:t>
            </a:r>
            <a:r>
              <a:rPr lang="en-US" sz="1600"/>
              <a:t>];</a:t>
            </a:r>
          </a:p>
          <a:p>
            <a:pPr marL="0" indent="0">
              <a:buNone/>
            </a:pPr>
            <a:r>
              <a:rPr lang="en-US" sz="1600"/>
              <a:t>            return temp;</a:t>
            </a:r>
          </a:p>
          <a:p>
            <a:pPr marL="0" indent="0">
              <a:buNone/>
            </a:pPr>
            <a:r>
              <a:rPr lang="en-US" sz="1600"/>
              <a:t>        }</a:t>
            </a:r>
          </a:p>
          <a:p>
            <a:pPr marL="0" indent="0">
              <a:buNone/>
            </a:pPr>
            <a:r>
              <a:rPr lang="en-US" sz="1600"/>
              <a:t>        public string reverse(string a)// </a:t>
            </a:r>
            <a:r>
              <a:rPr lang="ru-RU" sz="1600"/>
              <a:t>Метод реверсирует строку</a:t>
            </a:r>
          </a:p>
          <a:p>
            <a:pPr marL="0" indent="0">
              <a:buNone/>
            </a:pPr>
            <a:r>
              <a:rPr lang="ru-RU" sz="1600"/>
              <a:t>        {</a:t>
            </a:r>
          </a:p>
          <a:p>
            <a:pPr marL="0" indent="0">
              <a:buNone/>
            </a:pPr>
            <a:r>
              <a:rPr lang="ru-RU" sz="1600"/>
              <a:t>            </a:t>
            </a:r>
            <a:r>
              <a:rPr lang="en-US" sz="1600"/>
              <a:t>string temp = "";</a:t>
            </a:r>
            <a:r>
              <a:rPr lang="ru-RU" sz="1600"/>
              <a:t> </a:t>
            </a:r>
            <a:r>
              <a:rPr lang="en-US" sz="1600"/>
              <a:t> </a:t>
            </a:r>
            <a:r>
              <a:rPr lang="en-US" sz="1600" err="1"/>
              <a:t>int</a:t>
            </a:r>
            <a:r>
              <a:rPr lang="en-US" sz="1600"/>
              <a:t> </a:t>
            </a:r>
            <a:r>
              <a:rPr lang="en-US" sz="1600" err="1"/>
              <a:t>i</a:t>
            </a:r>
            <a:r>
              <a:rPr lang="en-US" sz="1600"/>
              <a:t>, j;</a:t>
            </a:r>
          </a:p>
          <a:p>
            <a:pPr marL="0" indent="0">
              <a:buNone/>
            </a:pPr>
            <a:r>
              <a:rPr lang="en-US" sz="1600"/>
              <a:t>            </a:t>
            </a:r>
            <a:r>
              <a:rPr lang="en-US" sz="1600" err="1"/>
              <a:t>Console.WriteLine</a:t>
            </a:r>
            <a:r>
              <a:rPr lang="en-US" sz="1600"/>
              <a:t>("</a:t>
            </a:r>
            <a:r>
              <a:rPr lang="ru-RU" sz="1600"/>
              <a:t>Реверсирование строки.");</a:t>
            </a:r>
          </a:p>
          <a:p>
            <a:pPr marL="0" indent="0">
              <a:buNone/>
            </a:pPr>
            <a:r>
              <a:rPr lang="ru-RU" sz="1600"/>
              <a:t>            </a:t>
            </a:r>
            <a:r>
              <a:rPr lang="en-US" sz="1600"/>
              <a:t>for (</a:t>
            </a:r>
            <a:r>
              <a:rPr lang="en-US" sz="1600" err="1"/>
              <a:t>i</a:t>
            </a:r>
            <a:r>
              <a:rPr lang="en-US" sz="1600"/>
              <a:t> = </a:t>
            </a:r>
            <a:r>
              <a:rPr lang="en-US" sz="1600" err="1"/>
              <a:t>a.Length</a:t>
            </a:r>
            <a:r>
              <a:rPr lang="en-US" sz="1600"/>
              <a:t> - 1; </a:t>
            </a:r>
            <a:r>
              <a:rPr lang="en-US" sz="1600" err="1"/>
              <a:t>i</a:t>
            </a:r>
            <a:r>
              <a:rPr lang="en-US" sz="1600"/>
              <a:t> &gt;= 0; </a:t>
            </a:r>
            <a:r>
              <a:rPr lang="en-US" sz="1600" err="1"/>
              <a:t>i</a:t>
            </a:r>
            <a:r>
              <a:rPr lang="en-US" sz="1600"/>
              <a:t>--)</a:t>
            </a:r>
            <a:r>
              <a:rPr lang="ru-RU" sz="1600"/>
              <a:t> </a:t>
            </a:r>
            <a:r>
              <a:rPr lang="en-US" sz="1600"/>
              <a:t>temp += a[</a:t>
            </a:r>
            <a:r>
              <a:rPr lang="en-US" sz="1600" err="1"/>
              <a:t>i</a:t>
            </a:r>
            <a:r>
              <a:rPr lang="en-US" sz="1600"/>
              <a:t>];</a:t>
            </a:r>
          </a:p>
          <a:p>
            <a:pPr marL="0" indent="0">
              <a:buNone/>
            </a:pPr>
            <a:r>
              <a:rPr lang="en-US" sz="1600"/>
              <a:t>            return temp;</a:t>
            </a:r>
          </a:p>
          <a:p>
            <a:pPr marL="0" indent="0">
              <a:buNone/>
            </a:pPr>
            <a:r>
              <a:rPr lang="en-US" sz="1600"/>
              <a:t>        }</a:t>
            </a:r>
            <a:endParaRPr lang="ru-RU" sz="1600"/>
          </a:p>
          <a:p>
            <a:pPr marL="0" indent="0">
              <a:buNone/>
            </a:pPr>
            <a:r>
              <a:rPr lang="en-US" sz="1600"/>
              <a:t>}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217915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static void Main(string[] </a:t>
            </a:r>
            <a:r>
              <a:rPr lang="en-US" err="1"/>
              <a:t>args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        {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ModifyString</a:t>
            </a:r>
            <a:r>
              <a:rPr lang="en-US"/>
              <a:t> </a:t>
            </a:r>
            <a:r>
              <a:rPr lang="en-US" err="1"/>
              <a:t>ms</a:t>
            </a:r>
            <a:r>
              <a:rPr lang="en-US"/>
              <a:t> = new </a:t>
            </a:r>
            <a:r>
              <a:rPr lang="en-US" err="1"/>
              <a:t>ModifyString</a:t>
            </a:r>
            <a:r>
              <a:rPr lang="en-US"/>
              <a:t>();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strMod</a:t>
            </a:r>
            <a:r>
              <a:rPr lang="en-US"/>
              <a:t> </a:t>
            </a:r>
            <a:r>
              <a:rPr lang="en-US" err="1"/>
              <a:t>strOp</a:t>
            </a:r>
            <a:r>
              <a:rPr lang="en-US"/>
              <a:t> = new </a:t>
            </a:r>
            <a:r>
              <a:rPr lang="en-US" err="1"/>
              <a:t>strMod</a:t>
            </a:r>
            <a:r>
              <a:rPr lang="en-US"/>
              <a:t>(</a:t>
            </a:r>
            <a:r>
              <a:rPr lang="en-US" err="1"/>
              <a:t>ms.replaceSpaces</a:t>
            </a:r>
            <a:r>
              <a:rPr lang="en-US"/>
              <a:t>);</a:t>
            </a:r>
          </a:p>
          <a:p>
            <a:pPr marL="0" indent="0">
              <a:buNone/>
            </a:pPr>
            <a:r>
              <a:rPr lang="en-US"/>
              <a:t>           	string </a:t>
            </a:r>
            <a:r>
              <a:rPr lang="en-US" err="1"/>
              <a:t>str</a:t>
            </a:r>
            <a:r>
              <a:rPr lang="en-US"/>
              <a:t>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str</a:t>
            </a:r>
            <a:r>
              <a:rPr lang="en-US"/>
              <a:t> = </a:t>
            </a:r>
            <a:r>
              <a:rPr lang="en-US" err="1"/>
              <a:t>strOp</a:t>
            </a:r>
            <a:r>
              <a:rPr lang="en-US"/>
              <a:t>("</a:t>
            </a:r>
            <a:r>
              <a:rPr lang="ru-RU"/>
              <a:t>Это простой тест.");</a:t>
            </a:r>
          </a:p>
          <a:p>
            <a:pPr marL="0" indent="0">
              <a:buNone/>
            </a:pPr>
            <a:r>
              <a:rPr lang="ru-RU"/>
              <a:t>            </a:t>
            </a:r>
            <a:r>
              <a:rPr lang="en-US"/>
              <a:t>	</a:t>
            </a:r>
            <a:r>
              <a:rPr lang="en-US" err="1"/>
              <a:t>Console.WriteLine</a:t>
            </a:r>
            <a:r>
              <a:rPr lang="en-US"/>
              <a:t>("</a:t>
            </a:r>
            <a:r>
              <a:rPr lang="ru-RU"/>
              <a:t>Результирующая строка: " + </a:t>
            </a:r>
            <a:r>
              <a:rPr lang="en-US" err="1"/>
              <a:t>str</a:t>
            </a:r>
            <a:r>
              <a:rPr lang="en-US"/>
              <a:t>);</a:t>
            </a:r>
          </a:p>
          <a:p>
            <a:pPr marL="0" indent="0">
              <a:buNone/>
            </a:pPr>
            <a:r>
              <a:rPr lang="en-US"/>
              <a:t>            	</a:t>
            </a:r>
            <a:r>
              <a:rPr lang="en-US" err="1"/>
              <a:t>Console.WriteLine</a:t>
            </a:r>
            <a:r>
              <a:rPr lang="en-US"/>
              <a:t>();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strOp</a:t>
            </a:r>
            <a:r>
              <a:rPr lang="en-US"/>
              <a:t> = new </a:t>
            </a:r>
            <a:r>
              <a:rPr lang="en-US" err="1"/>
              <a:t>strMod</a:t>
            </a:r>
            <a:r>
              <a:rPr lang="en-US"/>
              <a:t>(</a:t>
            </a:r>
            <a:r>
              <a:rPr lang="en-US" err="1"/>
              <a:t>ms.removeSpaces</a:t>
            </a:r>
            <a:r>
              <a:rPr lang="en-US"/>
              <a:t>);</a:t>
            </a:r>
          </a:p>
          <a:p>
            <a:pPr marL="0" indent="0">
              <a:buNone/>
            </a:pPr>
            <a:r>
              <a:rPr lang="en-US"/>
              <a:t>            	</a:t>
            </a:r>
            <a:r>
              <a:rPr lang="en-US" err="1"/>
              <a:t>str</a:t>
            </a:r>
            <a:r>
              <a:rPr lang="en-US"/>
              <a:t> = </a:t>
            </a:r>
            <a:r>
              <a:rPr lang="en-US" err="1"/>
              <a:t>strOp</a:t>
            </a:r>
            <a:r>
              <a:rPr lang="en-US"/>
              <a:t>("</a:t>
            </a:r>
            <a:r>
              <a:rPr lang="ru-RU"/>
              <a:t>Это простой тест.");</a:t>
            </a:r>
          </a:p>
          <a:p>
            <a:pPr marL="0" indent="0">
              <a:buNone/>
            </a:pPr>
            <a:r>
              <a:rPr lang="ru-RU"/>
              <a:t>            </a:t>
            </a:r>
            <a:r>
              <a:rPr lang="en-US"/>
              <a:t>	</a:t>
            </a:r>
            <a:r>
              <a:rPr lang="en-US" err="1"/>
              <a:t>Console.WriteLine</a:t>
            </a:r>
            <a:r>
              <a:rPr lang="en-US"/>
              <a:t>("</a:t>
            </a:r>
            <a:r>
              <a:rPr lang="ru-RU"/>
              <a:t>Результирующая строка: " + </a:t>
            </a:r>
            <a:r>
              <a:rPr lang="en-US" err="1"/>
              <a:t>str</a:t>
            </a:r>
            <a:r>
              <a:rPr lang="en-US"/>
              <a:t>);</a:t>
            </a:r>
          </a:p>
          <a:p>
            <a:pPr marL="0" indent="0">
              <a:buNone/>
            </a:pPr>
            <a:r>
              <a:rPr lang="en-US"/>
              <a:t>            	</a:t>
            </a:r>
            <a:r>
              <a:rPr lang="en-US" err="1"/>
              <a:t>Console.WriteLine</a:t>
            </a:r>
            <a:r>
              <a:rPr lang="en-US"/>
              <a:t>();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strOp</a:t>
            </a:r>
            <a:r>
              <a:rPr lang="en-US"/>
              <a:t> = new </a:t>
            </a:r>
            <a:r>
              <a:rPr lang="en-US" err="1"/>
              <a:t>strMod</a:t>
            </a:r>
            <a:r>
              <a:rPr lang="en-US"/>
              <a:t>(</a:t>
            </a:r>
            <a:r>
              <a:rPr lang="en-US" err="1"/>
              <a:t>ms.reverse</a:t>
            </a:r>
            <a:r>
              <a:rPr lang="en-US"/>
              <a:t>);</a:t>
            </a:r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 err="1"/>
              <a:t>str</a:t>
            </a:r>
            <a:r>
              <a:rPr lang="en-US"/>
              <a:t> = </a:t>
            </a:r>
            <a:r>
              <a:rPr lang="en-US" err="1"/>
              <a:t>strOp</a:t>
            </a:r>
            <a:r>
              <a:rPr lang="en-US"/>
              <a:t>("</a:t>
            </a:r>
            <a:r>
              <a:rPr lang="ru-RU"/>
              <a:t>Это простой тест.");</a:t>
            </a:r>
          </a:p>
          <a:p>
            <a:pPr marL="0" indent="0">
              <a:buNone/>
            </a:pPr>
            <a:r>
              <a:rPr lang="ru-RU"/>
              <a:t>            </a:t>
            </a:r>
            <a:r>
              <a:rPr lang="en-US" err="1"/>
              <a:t>Console.WriteLine</a:t>
            </a:r>
            <a:r>
              <a:rPr lang="en-US"/>
              <a:t>("</a:t>
            </a:r>
            <a:r>
              <a:rPr lang="ru-RU"/>
              <a:t>Результирующая строка: " + </a:t>
            </a:r>
            <a:r>
              <a:rPr lang="en-US" err="1"/>
              <a:t>str</a:t>
            </a:r>
            <a:r>
              <a:rPr lang="en-US"/>
              <a:t>);</a:t>
            </a:r>
          </a:p>
          <a:p>
            <a:pPr marL="0" indent="0">
              <a:buNone/>
            </a:pPr>
            <a:r>
              <a:rPr lang="en-US"/>
              <a:t>        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6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/>
              <a:t>Поддержка </a:t>
            </a:r>
            <a:r>
              <a:rPr lang="ru-RU" b="1" err="1"/>
              <a:t>многоадресатной</a:t>
            </a:r>
            <a:r>
              <a:rPr lang="ru-RU" b="1"/>
              <a:t> передачи (</a:t>
            </a:r>
            <a:r>
              <a:rPr lang="ru-RU" b="1" err="1"/>
              <a:t>multicasting</a:t>
            </a:r>
            <a:r>
              <a:rPr lang="ru-RU" b="1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ru-RU" b="1" err="1"/>
              <a:t>Многоадресатная</a:t>
            </a:r>
            <a:r>
              <a:rPr lang="ru-RU" b="1"/>
              <a:t> передача</a:t>
            </a:r>
            <a:r>
              <a:rPr lang="ru-RU"/>
              <a:t> — это способность создавать </a:t>
            </a:r>
            <a:r>
              <a:rPr lang="ru-RU" b="1"/>
              <a:t>список (цепочку) вызовов  - </a:t>
            </a:r>
            <a:r>
              <a:rPr lang="ru-RU"/>
              <a:t>методов, которые должны автоматически вызываться при вызове делегата. </a:t>
            </a:r>
            <a:endParaRPr lang="en-US"/>
          </a:p>
          <a:p>
            <a:r>
              <a:rPr lang="ru-RU"/>
              <a:t>В пространстве имен </a:t>
            </a:r>
            <a:r>
              <a:rPr lang="ru-RU" err="1"/>
              <a:t>System</a:t>
            </a:r>
            <a:r>
              <a:rPr lang="ru-RU"/>
              <a:t> определены два класса: </a:t>
            </a:r>
            <a:r>
              <a:rPr lang="ru-RU" b="1" err="1"/>
              <a:t>Delegate</a:t>
            </a:r>
            <a:r>
              <a:rPr lang="ru-RU"/>
              <a:t> и </a:t>
            </a:r>
            <a:r>
              <a:rPr lang="ru-RU" b="1" err="1"/>
              <a:t>MulticastDelegate</a:t>
            </a:r>
            <a:r>
              <a:rPr lang="ru-RU"/>
              <a:t>. </a:t>
            </a:r>
            <a:endParaRPr lang="en-US"/>
          </a:p>
          <a:p>
            <a:r>
              <a:rPr lang="ru-RU"/>
              <a:t>При определении делегата в качестве базового компилятором назначается один из этих классов в зависимости от типа возвращаемого значения: для типа </a:t>
            </a:r>
            <a:r>
              <a:rPr lang="ru-RU" err="1"/>
              <a:t>void</a:t>
            </a:r>
            <a:r>
              <a:rPr lang="ru-RU"/>
              <a:t> базовым является </a:t>
            </a:r>
            <a:r>
              <a:rPr lang="ru-RU" b="1" err="1"/>
              <a:t>MulticastDelegate</a:t>
            </a:r>
            <a:r>
              <a:rPr lang="ru-RU"/>
              <a:t>, для остальных типов – </a:t>
            </a:r>
            <a:r>
              <a:rPr lang="ru-RU" b="1" err="1"/>
              <a:t>Delegate</a:t>
            </a:r>
            <a:r>
              <a:rPr lang="ru-RU"/>
              <a:t>. </a:t>
            </a:r>
            <a:endParaRPr lang="en-US"/>
          </a:p>
          <a:p>
            <a:r>
              <a:rPr lang="ru-RU"/>
              <a:t>Существенным отличием этих двух типов делегатов является возможность сохранения в одном делегате типа </a:t>
            </a:r>
            <a:r>
              <a:rPr lang="ru-RU" err="1"/>
              <a:t>MulticastDelegate</a:t>
            </a:r>
            <a:r>
              <a:rPr lang="ru-RU"/>
              <a:t> указателей сразу на несколько функций. Эти указатели хранятся в виде списка, который называют </a:t>
            </a:r>
            <a:r>
              <a:rPr lang="ru-RU" b="1"/>
              <a:t>списком вызова</a:t>
            </a:r>
            <a:r>
              <a:rPr lang="ru-RU"/>
              <a:t>. При обращении к такому делегату функции будут выполняться по очереди в порядке их помещения в список вызова. </a:t>
            </a:r>
          </a:p>
          <a:p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2950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61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Тема Office</vt:lpstr>
      <vt:lpstr>Объектно-событийное программирование</vt:lpstr>
      <vt:lpstr>Делегаты</vt:lpstr>
      <vt:lpstr>Делегаты</vt:lpstr>
      <vt:lpstr>Делегаты</vt:lpstr>
      <vt:lpstr>Делегаты</vt:lpstr>
      <vt:lpstr>Делегаты</vt:lpstr>
      <vt:lpstr>PowerPoint Presentation</vt:lpstr>
      <vt:lpstr>PowerPoint Presentation</vt:lpstr>
      <vt:lpstr>Поддержка многоадресатной передачи (multicasting)</vt:lpstr>
      <vt:lpstr>Поддержка многоадресатной передачи (multicasting)</vt:lpstr>
      <vt:lpstr>Поддержка многоадресатной передачи (multicasting)</vt:lpstr>
      <vt:lpstr>Поддержка многоадресатной передачи (multicasting)</vt:lpstr>
      <vt:lpstr>Поддержка многоадресатной передачи (multicasting)</vt:lpstr>
      <vt:lpstr>События</vt:lpstr>
      <vt:lpstr>События</vt:lpstr>
      <vt:lpstr>События</vt:lpstr>
      <vt:lpstr>Определение событий</vt:lpstr>
      <vt:lpstr>Определение событий</vt:lpstr>
      <vt:lpstr>Многоадресатная передача событий</vt:lpstr>
      <vt:lpstr>Многоадресатная передача событий</vt:lpstr>
      <vt:lpstr>Многоадресатная передача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Примеры программ с использованием делегатов и событий</vt:lpstr>
      <vt:lpstr>Требования Microsoft к событиям</vt:lpstr>
      <vt:lpstr>Приложение для мгновенного обмена сообщениями</vt:lpstr>
      <vt:lpstr>Приложение для мгновенного обмена сообщениями</vt:lpstr>
      <vt:lpstr>Приложение для мгновенного обмена сообщениями</vt:lpstr>
      <vt:lpstr>Приложение для мгновенного обмена сообщениями</vt:lpstr>
      <vt:lpstr>Приложение для мгновенного обмена сообщениями</vt:lpstr>
      <vt:lpstr>Универсальные обработчики событий</vt:lpstr>
      <vt:lpstr>Универсальные обработчики событий</vt:lpstr>
      <vt:lpstr>Универсальные обработчики событий</vt:lpstr>
      <vt:lpstr>Универсальные обработчики событий</vt:lpstr>
      <vt:lpstr>Универсальные обработчики событий</vt:lpstr>
      <vt:lpstr>Универсальные обработчики событий</vt:lpstr>
      <vt:lpstr>Универсальные обработчики событий</vt:lpstr>
      <vt:lpstr>Анонимные методы</vt:lpstr>
      <vt:lpstr>Анонимные методы</vt:lpstr>
      <vt:lpstr>Анонимные методы</vt:lpstr>
      <vt:lpstr>Лямбда-выражения</vt:lpstr>
      <vt:lpstr>Лямбда-выражения </vt:lpstr>
      <vt:lpstr>Использование лямбда-выражений для анонимных методов</vt:lpstr>
      <vt:lpstr>Использование лямбда-выражений для анонимных методов</vt:lpstr>
      <vt:lpstr>Использование лямбда-выражений для анонимных методов</vt:lpstr>
      <vt:lpstr>Пример</vt:lpstr>
      <vt:lpstr>Пример</vt:lpstr>
      <vt:lpstr>Параметры лямбда-выражений</vt:lpstr>
      <vt:lpstr>Тело операторов лямбда-выражений</vt:lpstr>
      <vt:lpstr>Делегат Action&lt;T&gt;</vt:lpstr>
      <vt:lpstr>Делегат Action&lt;T&gt;</vt:lpstr>
      <vt:lpstr>Делегат Predicate&lt;T&gt;</vt:lpstr>
      <vt:lpstr>Делегат Func&lt;T&gt;</vt:lpstr>
      <vt:lpstr>Делегат Func&lt;T&gt;</vt:lpstr>
      <vt:lpstr>Примеры задач</vt:lpstr>
      <vt:lpstr>Задача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Объектно-событийное программирование</dc:title>
  <dc:creator>Ольга</dc:creator>
  <cp:revision>1</cp:revision>
  <dcterms:created xsi:type="dcterms:W3CDTF">2016-09-13T03:48:58Z</dcterms:created>
  <dcterms:modified xsi:type="dcterms:W3CDTF">2018-11-01T18:15:40Z</dcterms:modified>
</cp:coreProperties>
</file>