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46" r:id="rId9"/>
    <p:sldId id="345" r:id="rId10"/>
    <p:sldId id="308" r:id="rId11"/>
    <p:sldId id="316" r:id="rId12"/>
    <p:sldId id="317" r:id="rId13"/>
    <p:sldId id="318" r:id="rId14"/>
    <p:sldId id="311" r:id="rId15"/>
    <p:sldId id="312" r:id="rId16"/>
    <p:sldId id="315" r:id="rId17"/>
    <p:sldId id="270" r:id="rId18"/>
    <p:sldId id="314" r:id="rId19"/>
    <p:sldId id="313" r:id="rId20"/>
    <p:sldId id="269" r:id="rId21"/>
    <p:sldId id="271" r:id="rId22"/>
    <p:sldId id="319" r:id="rId23"/>
    <p:sldId id="320" r:id="rId24"/>
    <p:sldId id="272" r:id="rId25"/>
    <p:sldId id="273" r:id="rId26"/>
    <p:sldId id="274" r:id="rId27"/>
    <p:sldId id="275" r:id="rId28"/>
    <p:sldId id="282" r:id="rId29"/>
    <p:sldId id="347" r:id="rId30"/>
    <p:sldId id="321" r:id="rId31"/>
    <p:sldId id="349" r:id="rId32"/>
    <p:sldId id="327" r:id="rId33"/>
    <p:sldId id="332" r:id="rId34"/>
    <p:sldId id="328" r:id="rId35"/>
    <p:sldId id="283" r:id="rId36"/>
    <p:sldId id="330" r:id="rId37"/>
    <p:sldId id="286" r:id="rId38"/>
    <p:sldId id="350" r:id="rId39"/>
    <p:sldId id="289" r:id="rId40"/>
    <p:sldId id="335" r:id="rId41"/>
    <p:sldId id="351" r:id="rId42"/>
    <p:sldId id="336" r:id="rId43"/>
    <p:sldId id="337" r:id="rId44"/>
    <p:sldId id="353" r:id="rId45"/>
    <p:sldId id="343" r:id="rId46"/>
    <p:sldId id="344" r:id="rId47"/>
    <p:sldId id="290" r:id="rId48"/>
    <p:sldId id="291" r:id="rId49"/>
    <p:sldId id="292" r:id="rId50"/>
    <p:sldId id="293" r:id="rId51"/>
    <p:sldId id="294" r:id="rId52"/>
    <p:sldId id="295" r:id="rId53"/>
    <p:sldId id="297" r:id="rId54"/>
    <p:sldId id="298" r:id="rId55"/>
    <p:sldId id="299" r:id="rId56"/>
    <p:sldId id="296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7CB9-DEC3-465A-AB2C-0087D1E9EC8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94C61E-4CDD-4203-9F5E-7BFE13315B93}">
      <dgm:prSet phldrT="[Текст]"/>
      <dgm:spPr/>
      <dgm:t>
        <a:bodyPr/>
        <a:lstStyle/>
        <a:p>
          <a:r>
            <a:rPr lang="en-US" dirty="0" smtClean="0"/>
            <a:t>LINQ</a:t>
          </a:r>
          <a:endParaRPr lang="ru-RU" dirty="0"/>
        </a:p>
      </dgm:t>
    </dgm:pt>
    <dgm:pt modelId="{852449D8-ACEB-4708-8A36-A4FB71735199}" type="parTrans" cxnId="{6C01BDC4-7988-41F9-BF03-4FB333D734ED}">
      <dgm:prSet/>
      <dgm:spPr/>
      <dgm:t>
        <a:bodyPr/>
        <a:lstStyle/>
        <a:p>
          <a:endParaRPr lang="ru-RU"/>
        </a:p>
      </dgm:t>
    </dgm:pt>
    <dgm:pt modelId="{8369CEF5-B61E-434F-8FAB-C0EDC3C7A709}" type="sibTrans" cxnId="{6C01BDC4-7988-41F9-BF03-4FB333D734ED}">
      <dgm:prSet/>
      <dgm:spPr/>
      <dgm:t>
        <a:bodyPr/>
        <a:lstStyle/>
        <a:p>
          <a:endParaRPr lang="ru-RU"/>
        </a:p>
      </dgm:t>
    </dgm:pt>
    <dgm:pt modelId="{FA0AC10E-EBCB-4718-ACB1-9078CD6FA867}">
      <dgm:prSet phldrT="[Текст]"/>
      <dgm:spPr/>
      <dgm:t>
        <a:bodyPr/>
        <a:lstStyle/>
        <a:p>
          <a:r>
            <a:rPr lang="ru-RU" dirty="0" smtClean="0"/>
            <a:t>Отложенные операции</a:t>
          </a:r>
          <a:endParaRPr lang="ru-RU" dirty="0"/>
        </a:p>
      </dgm:t>
    </dgm:pt>
    <dgm:pt modelId="{E62D5FB5-B4D7-48AC-81B6-9F7D2C808D85}" type="parTrans" cxnId="{1C3FC24D-4C77-4ECC-93F6-9C38BA9685D7}">
      <dgm:prSet/>
      <dgm:spPr/>
      <dgm:t>
        <a:bodyPr/>
        <a:lstStyle/>
        <a:p>
          <a:endParaRPr lang="ru-RU"/>
        </a:p>
      </dgm:t>
    </dgm:pt>
    <dgm:pt modelId="{370DECBB-5698-461A-950E-F0ABFC8BCE13}" type="sibTrans" cxnId="{1C3FC24D-4C77-4ECC-93F6-9C38BA9685D7}">
      <dgm:prSet/>
      <dgm:spPr/>
      <dgm:t>
        <a:bodyPr/>
        <a:lstStyle/>
        <a:p>
          <a:endParaRPr lang="ru-RU"/>
        </a:p>
      </dgm:t>
    </dgm:pt>
    <dgm:pt modelId="{29158208-504D-4F6B-93A5-CA444C6BD727}">
      <dgm:prSet phldrT="[Текст]"/>
      <dgm:spPr/>
      <dgm:t>
        <a:bodyPr/>
        <a:lstStyle/>
        <a:p>
          <a:r>
            <a:rPr lang="ru-RU" dirty="0" smtClean="0"/>
            <a:t>Не отложенные операции</a:t>
          </a:r>
          <a:endParaRPr lang="ru-RU" dirty="0"/>
        </a:p>
      </dgm:t>
    </dgm:pt>
    <dgm:pt modelId="{E32775C7-00B3-4303-845B-27163FC00702}" type="parTrans" cxnId="{6A4ED79F-0B49-45D8-BF55-6D476194661C}">
      <dgm:prSet/>
      <dgm:spPr/>
      <dgm:t>
        <a:bodyPr/>
        <a:lstStyle/>
        <a:p>
          <a:endParaRPr lang="ru-RU"/>
        </a:p>
      </dgm:t>
    </dgm:pt>
    <dgm:pt modelId="{D4A0AAD8-48FA-4112-86BE-27A1696D5B9D}" type="sibTrans" cxnId="{6A4ED79F-0B49-45D8-BF55-6D476194661C}">
      <dgm:prSet/>
      <dgm:spPr/>
      <dgm:t>
        <a:bodyPr/>
        <a:lstStyle/>
        <a:p>
          <a:endParaRPr lang="ru-RU"/>
        </a:p>
      </dgm:t>
    </dgm:pt>
    <dgm:pt modelId="{4BAAAC56-B127-4778-9320-5C3AE4C0EDBC}" type="pres">
      <dgm:prSet presAssocID="{C7127CB9-DEC3-465A-AB2C-0087D1E9EC8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A140FB7-6D30-4AA4-91F6-4CB9E62061F2}" type="pres">
      <dgm:prSet presAssocID="{5994C61E-4CDD-4203-9F5E-7BFE13315B93}" presName="hierRoot1" presStyleCnt="0">
        <dgm:presLayoutVars>
          <dgm:hierBranch val="init"/>
        </dgm:presLayoutVars>
      </dgm:prSet>
      <dgm:spPr/>
    </dgm:pt>
    <dgm:pt modelId="{016A0070-E526-4DCE-AD74-88D992239573}" type="pres">
      <dgm:prSet presAssocID="{5994C61E-4CDD-4203-9F5E-7BFE13315B93}" presName="rootComposite1" presStyleCnt="0"/>
      <dgm:spPr/>
    </dgm:pt>
    <dgm:pt modelId="{28908739-53C3-442E-A5F9-957F368B196C}" type="pres">
      <dgm:prSet presAssocID="{5994C61E-4CDD-4203-9F5E-7BFE13315B9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E6BDB7-8441-492A-850D-03D1DC4B2B3D}" type="pres">
      <dgm:prSet presAssocID="{5994C61E-4CDD-4203-9F5E-7BFE13315B93}" presName="topArc1" presStyleLbl="parChTrans1D1" presStyleIdx="0" presStyleCnt="6"/>
      <dgm:spPr/>
    </dgm:pt>
    <dgm:pt modelId="{4C2C18EF-D0F0-4C47-A95E-D8DE91D55E61}" type="pres">
      <dgm:prSet presAssocID="{5994C61E-4CDD-4203-9F5E-7BFE13315B93}" presName="bottomArc1" presStyleLbl="parChTrans1D1" presStyleIdx="1" presStyleCnt="6"/>
      <dgm:spPr/>
    </dgm:pt>
    <dgm:pt modelId="{16B10B4C-56B8-431F-853F-AA13419C185A}" type="pres">
      <dgm:prSet presAssocID="{5994C61E-4CDD-4203-9F5E-7BFE13315B93}" presName="topConnNode1" presStyleLbl="node1" presStyleIdx="0" presStyleCnt="0"/>
      <dgm:spPr/>
      <dgm:t>
        <a:bodyPr/>
        <a:lstStyle/>
        <a:p>
          <a:endParaRPr lang="ru-RU"/>
        </a:p>
      </dgm:t>
    </dgm:pt>
    <dgm:pt modelId="{F86F407C-45AD-4595-A830-DD9458F68925}" type="pres">
      <dgm:prSet presAssocID="{5994C61E-4CDD-4203-9F5E-7BFE13315B93}" presName="hierChild2" presStyleCnt="0"/>
      <dgm:spPr/>
    </dgm:pt>
    <dgm:pt modelId="{618457C8-B0A5-418C-AD31-3094BCD1C518}" type="pres">
      <dgm:prSet presAssocID="{E62D5FB5-B4D7-48AC-81B6-9F7D2C808D85}" presName="Name28" presStyleLbl="parChTrans1D2" presStyleIdx="0" presStyleCnt="2"/>
      <dgm:spPr/>
      <dgm:t>
        <a:bodyPr/>
        <a:lstStyle/>
        <a:p>
          <a:endParaRPr lang="ru-RU"/>
        </a:p>
      </dgm:t>
    </dgm:pt>
    <dgm:pt modelId="{08CA55AB-BC94-4188-B2F8-04B8A48105DE}" type="pres">
      <dgm:prSet presAssocID="{FA0AC10E-EBCB-4718-ACB1-9078CD6FA867}" presName="hierRoot2" presStyleCnt="0">
        <dgm:presLayoutVars>
          <dgm:hierBranch val="init"/>
        </dgm:presLayoutVars>
      </dgm:prSet>
      <dgm:spPr/>
    </dgm:pt>
    <dgm:pt modelId="{65F0A231-0379-4ADD-B5A6-EBE29AD0445F}" type="pres">
      <dgm:prSet presAssocID="{FA0AC10E-EBCB-4718-ACB1-9078CD6FA867}" presName="rootComposite2" presStyleCnt="0"/>
      <dgm:spPr/>
    </dgm:pt>
    <dgm:pt modelId="{1D19CB1B-A82D-4AC4-B0AC-E1EFC34B2972}" type="pres">
      <dgm:prSet presAssocID="{FA0AC10E-EBCB-4718-ACB1-9078CD6FA86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0FD111-E072-4973-A6C7-E3CFAB6C749A}" type="pres">
      <dgm:prSet presAssocID="{FA0AC10E-EBCB-4718-ACB1-9078CD6FA867}" presName="topArc2" presStyleLbl="parChTrans1D1" presStyleIdx="2" presStyleCnt="6"/>
      <dgm:spPr/>
    </dgm:pt>
    <dgm:pt modelId="{233287C2-EE32-4F38-ADBA-ED5DE9D3BC65}" type="pres">
      <dgm:prSet presAssocID="{FA0AC10E-EBCB-4718-ACB1-9078CD6FA867}" presName="bottomArc2" presStyleLbl="parChTrans1D1" presStyleIdx="3" presStyleCnt="6"/>
      <dgm:spPr/>
    </dgm:pt>
    <dgm:pt modelId="{E584C7B6-69FF-4EE0-B845-CE7AAC257225}" type="pres">
      <dgm:prSet presAssocID="{FA0AC10E-EBCB-4718-ACB1-9078CD6FA867}" presName="topConnNode2" presStyleLbl="node2" presStyleIdx="0" presStyleCnt="0"/>
      <dgm:spPr/>
      <dgm:t>
        <a:bodyPr/>
        <a:lstStyle/>
        <a:p>
          <a:endParaRPr lang="ru-RU"/>
        </a:p>
      </dgm:t>
    </dgm:pt>
    <dgm:pt modelId="{12B5A9EE-8ABD-4537-B77E-3C3CF72902B7}" type="pres">
      <dgm:prSet presAssocID="{FA0AC10E-EBCB-4718-ACB1-9078CD6FA867}" presName="hierChild4" presStyleCnt="0"/>
      <dgm:spPr/>
    </dgm:pt>
    <dgm:pt modelId="{3DC68E9E-50BE-42F8-B669-78AD065FEDEB}" type="pres">
      <dgm:prSet presAssocID="{FA0AC10E-EBCB-4718-ACB1-9078CD6FA867}" presName="hierChild5" presStyleCnt="0"/>
      <dgm:spPr/>
    </dgm:pt>
    <dgm:pt modelId="{0DD9E408-C033-415D-9FAC-785480CAB8C7}" type="pres">
      <dgm:prSet presAssocID="{E32775C7-00B3-4303-845B-27163FC00702}" presName="Name28" presStyleLbl="parChTrans1D2" presStyleIdx="1" presStyleCnt="2"/>
      <dgm:spPr/>
      <dgm:t>
        <a:bodyPr/>
        <a:lstStyle/>
        <a:p>
          <a:endParaRPr lang="ru-RU"/>
        </a:p>
      </dgm:t>
    </dgm:pt>
    <dgm:pt modelId="{DEC99BF5-5D07-4567-8940-3E4361F77824}" type="pres">
      <dgm:prSet presAssocID="{29158208-504D-4F6B-93A5-CA444C6BD727}" presName="hierRoot2" presStyleCnt="0">
        <dgm:presLayoutVars>
          <dgm:hierBranch val="init"/>
        </dgm:presLayoutVars>
      </dgm:prSet>
      <dgm:spPr/>
    </dgm:pt>
    <dgm:pt modelId="{FA1C859A-489E-4918-919D-C842D8012033}" type="pres">
      <dgm:prSet presAssocID="{29158208-504D-4F6B-93A5-CA444C6BD727}" presName="rootComposite2" presStyleCnt="0"/>
      <dgm:spPr/>
    </dgm:pt>
    <dgm:pt modelId="{A3080EF0-33BC-4B26-A1B9-6E9397CD5B2E}" type="pres">
      <dgm:prSet presAssocID="{29158208-504D-4F6B-93A5-CA444C6BD72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E25F00-8F36-45C5-92C1-903F6E67EC8E}" type="pres">
      <dgm:prSet presAssocID="{29158208-504D-4F6B-93A5-CA444C6BD727}" presName="topArc2" presStyleLbl="parChTrans1D1" presStyleIdx="4" presStyleCnt="6"/>
      <dgm:spPr/>
    </dgm:pt>
    <dgm:pt modelId="{1F0FBA22-5BA3-4CDB-B108-08F073E49FBD}" type="pres">
      <dgm:prSet presAssocID="{29158208-504D-4F6B-93A5-CA444C6BD727}" presName="bottomArc2" presStyleLbl="parChTrans1D1" presStyleIdx="5" presStyleCnt="6"/>
      <dgm:spPr/>
    </dgm:pt>
    <dgm:pt modelId="{268C9236-C236-4171-9239-5D7B46E9625F}" type="pres">
      <dgm:prSet presAssocID="{29158208-504D-4F6B-93A5-CA444C6BD727}" presName="topConnNode2" presStyleLbl="node2" presStyleIdx="0" presStyleCnt="0"/>
      <dgm:spPr/>
      <dgm:t>
        <a:bodyPr/>
        <a:lstStyle/>
        <a:p>
          <a:endParaRPr lang="ru-RU"/>
        </a:p>
      </dgm:t>
    </dgm:pt>
    <dgm:pt modelId="{1EB5BFD7-6340-4AEF-96FC-A0C32FF66CE1}" type="pres">
      <dgm:prSet presAssocID="{29158208-504D-4F6B-93A5-CA444C6BD727}" presName="hierChild4" presStyleCnt="0"/>
      <dgm:spPr/>
    </dgm:pt>
    <dgm:pt modelId="{F924AC93-C9B0-439C-87D5-74E28CD18E0C}" type="pres">
      <dgm:prSet presAssocID="{29158208-504D-4F6B-93A5-CA444C6BD727}" presName="hierChild5" presStyleCnt="0"/>
      <dgm:spPr/>
    </dgm:pt>
    <dgm:pt modelId="{20F3FFE3-D846-41B0-80A0-964FAED122CB}" type="pres">
      <dgm:prSet presAssocID="{5994C61E-4CDD-4203-9F5E-7BFE13315B93}" presName="hierChild3" presStyleCnt="0"/>
      <dgm:spPr/>
    </dgm:pt>
  </dgm:ptLst>
  <dgm:cxnLst>
    <dgm:cxn modelId="{74069150-3AF8-48B3-AAF0-8E515FEF7AD8}" type="presOf" srcId="{FA0AC10E-EBCB-4718-ACB1-9078CD6FA867}" destId="{1D19CB1B-A82D-4AC4-B0AC-E1EFC34B2972}" srcOrd="0" destOrd="0" presId="urn:microsoft.com/office/officeart/2008/layout/HalfCircleOrganizationChart"/>
    <dgm:cxn modelId="{7C024CC8-68F4-4FFB-8024-42A78FDEC2A0}" type="presOf" srcId="{E62D5FB5-B4D7-48AC-81B6-9F7D2C808D85}" destId="{618457C8-B0A5-418C-AD31-3094BCD1C518}" srcOrd="0" destOrd="0" presId="urn:microsoft.com/office/officeart/2008/layout/HalfCircleOrganizationChart"/>
    <dgm:cxn modelId="{6A4ED79F-0B49-45D8-BF55-6D476194661C}" srcId="{5994C61E-4CDD-4203-9F5E-7BFE13315B93}" destId="{29158208-504D-4F6B-93A5-CA444C6BD727}" srcOrd="1" destOrd="0" parTransId="{E32775C7-00B3-4303-845B-27163FC00702}" sibTransId="{D4A0AAD8-48FA-4112-86BE-27A1696D5B9D}"/>
    <dgm:cxn modelId="{C968CE9A-B2E6-4FEB-9AE2-E2051C71D09C}" type="presOf" srcId="{FA0AC10E-EBCB-4718-ACB1-9078CD6FA867}" destId="{E584C7B6-69FF-4EE0-B845-CE7AAC257225}" srcOrd="1" destOrd="0" presId="urn:microsoft.com/office/officeart/2008/layout/HalfCircleOrganizationChart"/>
    <dgm:cxn modelId="{201AC2D4-55FE-4605-AC0B-D1F0808EDD27}" type="presOf" srcId="{29158208-504D-4F6B-93A5-CA444C6BD727}" destId="{A3080EF0-33BC-4B26-A1B9-6E9397CD5B2E}" srcOrd="0" destOrd="0" presId="urn:microsoft.com/office/officeart/2008/layout/HalfCircleOrganizationChart"/>
    <dgm:cxn modelId="{1C3FC24D-4C77-4ECC-93F6-9C38BA9685D7}" srcId="{5994C61E-4CDD-4203-9F5E-7BFE13315B93}" destId="{FA0AC10E-EBCB-4718-ACB1-9078CD6FA867}" srcOrd="0" destOrd="0" parTransId="{E62D5FB5-B4D7-48AC-81B6-9F7D2C808D85}" sibTransId="{370DECBB-5698-461A-950E-F0ABFC8BCE13}"/>
    <dgm:cxn modelId="{4AC7D7A0-01FC-453C-9D2F-A972E2789012}" type="presOf" srcId="{E32775C7-00B3-4303-845B-27163FC00702}" destId="{0DD9E408-C033-415D-9FAC-785480CAB8C7}" srcOrd="0" destOrd="0" presId="urn:microsoft.com/office/officeart/2008/layout/HalfCircleOrganizationChart"/>
    <dgm:cxn modelId="{F307FDD4-43D4-477F-915B-F920BC662D2F}" type="presOf" srcId="{5994C61E-4CDD-4203-9F5E-7BFE13315B93}" destId="{28908739-53C3-442E-A5F9-957F368B196C}" srcOrd="0" destOrd="0" presId="urn:microsoft.com/office/officeart/2008/layout/HalfCircleOrganizationChart"/>
    <dgm:cxn modelId="{69BF8198-457E-48CA-AA88-F50E8D3DDDE8}" type="presOf" srcId="{C7127CB9-DEC3-465A-AB2C-0087D1E9EC82}" destId="{4BAAAC56-B127-4778-9320-5C3AE4C0EDBC}" srcOrd="0" destOrd="0" presId="urn:microsoft.com/office/officeart/2008/layout/HalfCircleOrganizationChart"/>
    <dgm:cxn modelId="{6C01BDC4-7988-41F9-BF03-4FB333D734ED}" srcId="{C7127CB9-DEC3-465A-AB2C-0087D1E9EC82}" destId="{5994C61E-4CDD-4203-9F5E-7BFE13315B93}" srcOrd="0" destOrd="0" parTransId="{852449D8-ACEB-4708-8A36-A4FB71735199}" sibTransId="{8369CEF5-B61E-434F-8FAB-C0EDC3C7A709}"/>
    <dgm:cxn modelId="{F15D3265-8290-4297-97C0-E8018AAD90E2}" type="presOf" srcId="{5994C61E-4CDD-4203-9F5E-7BFE13315B93}" destId="{16B10B4C-56B8-431F-853F-AA13419C185A}" srcOrd="1" destOrd="0" presId="urn:microsoft.com/office/officeart/2008/layout/HalfCircleOrganizationChart"/>
    <dgm:cxn modelId="{6B0471C9-DB9A-4411-B7F0-B6D9DB9DE68A}" type="presOf" srcId="{29158208-504D-4F6B-93A5-CA444C6BD727}" destId="{268C9236-C236-4171-9239-5D7B46E9625F}" srcOrd="1" destOrd="0" presId="urn:microsoft.com/office/officeart/2008/layout/HalfCircleOrganizationChart"/>
    <dgm:cxn modelId="{960A7D8D-E58B-4090-B535-D766EBC50863}" type="presParOf" srcId="{4BAAAC56-B127-4778-9320-5C3AE4C0EDBC}" destId="{4A140FB7-6D30-4AA4-91F6-4CB9E62061F2}" srcOrd="0" destOrd="0" presId="urn:microsoft.com/office/officeart/2008/layout/HalfCircleOrganizationChart"/>
    <dgm:cxn modelId="{710CC419-1810-4A49-9650-56CD35D5D234}" type="presParOf" srcId="{4A140FB7-6D30-4AA4-91F6-4CB9E62061F2}" destId="{016A0070-E526-4DCE-AD74-88D992239573}" srcOrd="0" destOrd="0" presId="urn:microsoft.com/office/officeart/2008/layout/HalfCircleOrganizationChart"/>
    <dgm:cxn modelId="{D153F310-15FC-458A-B730-C53021EA6D5B}" type="presParOf" srcId="{016A0070-E526-4DCE-AD74-88D992239573}" destId="{28908739-53C3-442E-A5F9-957F368B196C}" srcOrd="0" destOrd="0" presId="urn:microsoft.com/office/officeart/2008/layout/HalfCircleOrganizationChart"/>
    <dgm:cxn modelId="{BA971508-6825-492B-A80A-C6BF5672520B}" type="presParOf" srcId="{016A0070-E526-4DCE-AD74-88D992239573}" destId="{75E6BDB7-8441-492A-850D-03D1DC4B2B3D}" srcOrd="1" destOrd="0" presId="urn:microsoft.com/office/officeart/2008/layout/HalfCircleOrganizationChart"/>
    <dgm:cxn modelId="{11C56C45-E3E2-4C0B-91D3-5711407A6BDD}" type="presParOf" srcId="{016A0070-E526-4DCE-AD74-88D992239573}" destId="{4C2C18EF-D0F0-4C47-A95E-D8DE91D55E61}" srcOrd="2" destOrd="0" presId="urn:microsoft.com/office/officeart/2008/layout/HalfCircleOrganizationChart"/>
    <dgm:cxn modelId="{7E0EDF67-8AC2-4011-A7F3-4BDAB4877B1B}" type="presParOf" srcId="{016A0070-E526-4DCE-AD74-88D992239573}" destId="{16B10B4C-56B8-431F-853F-AA13419C185A}" srcOrd="3" destOrd="0" presId="urn:microsoft.com/office/officeart/2008/layout/HalfCircleOrganizationChart"/>
    <dgm:cxn modelId="{47849319-DB43-4B31-A459-C5DE86BC8C95}" type="presParOf" srcId="{4A140FB7-6D30-4AA4-91F6-4CB9E62061F2}" destId="{F86F407C-45AD-4595-A830-DD9458F68925}" srcOrd="1" destOrd="0" presId="urn:microsoft.com/office/officeart/2008/layout/HalfCircleOrganizationChart"/>
    <dgm:cxn modelId="{6728C22E-FFAD-44FC-A3CA-8ADBDE0A8D73}" type="presParOf" srcId="{F86F407C-45AD-4595-A830-DD9458F68925}" destId="{618457C8-B0A5-418C-AD31-3094BCD1C518}" srcOrd="0" destOrd="0" presId="urn:microsoft.com/office/officeart/2008/layout/HalfCircleOrganizationChart"/>
    <dgm:cxn modelId="{94E0E0B3-E3C3-4CB6-A7CE-3421B2B4966B}" type="presParOf" srcId="{F86F407C-45AD-4595-A830-DD9458F68925}" destId="{08CA55AB-BC94-4188-B2F8-04B8A48105DE}" srcOrd="1" destOrd="0" presId="urn:microsoft.com/office/officeart/2008/layout/HalfCircleOrganizationChart"/>
    <dgm:cxn modelId="{3F6A343A-CE27-4B26-AC7D-8A7D9C71CDB7}" type="presParOf" srcId="{08CA55AB-BC94-4188-B2F8-04B8A48105DE}" destId="{65F0A231-0379-4ADD-B5A6-EBE29AD0445F}" srcOrd="0" destOrd="0" presId="urn:microsoft.com/office/officeart/2008/layout/HalfCircleOrganizationChart"/>
    <dgm:cxn modelId="{3D2F1E69-F4E1-4080-88F2-68AAFCF6EE42}" type="presParOf" srcId="{65F0A231-0379-4ADD-B5A6-EBE29AD0445F}" destId="{1D19CB1B-A82D-4AC4-B0AC-E1EFC34B2972}" srcOrd="0" destOrd="0" presId="urn:microsoft.com/office/officeart/2008/layout/HalfCircleOrganizationChart"/>
    <dgm:cxn modelId="{748674BD-B915-4575-B59F-43B6A127E39A}" type="presParOf" srcId="{65F0A231-0379-4ADD-B5A6-EBE29AD0445F}" destId="{DE0FD111-E072-4973-A6C7-E3CFAB6C749A}" srcOrd="1" destOrd="0" presId="urn:microsoft.com/office/officeart/2008/layout/HalfCircleOrganizationChart"/>
    <dgm:cxn modelId="{004B83A7-5F74-4817-97AB-E9973EE9E22A}" type="presParOf" srcId="{65F0A231-0379-4ADD-B5A6-EBE29AD0445F}" destId="{233287C2-EE32-4F38-ADBA-ED5DE9D3BC65}" srcOrd="2" destOrd="0" presId="urn:microsoft.com/office/officeart/2008/layout/HalfCircleOrganizationChart"/>
    <dgm:cxn modelId="{94868785-F8FF-4373-8562-E946929C0BEC}" type="presParOf" srcId="{65F0A231-0379-4ADD-B5A6-EBE29AD0445F}" destId="{E584C7B6-69FF-4EE0-B845-CE7AAC257225}" srcOrd="3" destOrd="0" presId="urn:microsoft.com/office/officeart/2008/layout/HalfCircleOrganizationChart"/>
    <dgm:cxn modelId="{F29305A4-C93B-40F7-9D13-F9431488F008}" type="presParOf" srcId="{08CA55AB-BC94-4188-B2F8-04B8A48105DE}" destId="{12B5A9EE-8ABD-4537-B77E-3C3CF72902B7}" srcOrd="1" destOrd="0" presId="urn:microsoft.com/office/officeart/2008/layout/HalfCircleOrganizationChart"/>
    <dgm:cxn modelId="{BFDD6E45-7A6C-40AA-B71C-661B349303FA}" type="presParOf" srcId="{08CA55AB-BC94-4188-B2F8-04B8A48105DE}" destId="{3DC68E9E-50BE-42F8-B669-78AD065FEDEB}" srcOrd="2" destOrd="0" presId="urn:microsoft.com/office/officeart/2008/layout/HalfCircleOrganizationChart"/>
    <dgm:cxn modelId="{F22C9B86-F74E-4333-89B2-4B355DDA937D}" type="presParOf" srcId="{F86F407C-45AD-4595-A830-DD9458F68925}" destId="{0DD9E408-C033-415D-9FAC-785480CAB8C7}" srcOrd="2" destOrd="0" presId="urn:microsoft.com/office/officeart/2008/layout/HalfCircleOrganizationChart"/>
    <dgm:cxn modelId="{69F4408F-97DB-40B1-A260-535FE9043692}" type="presParOf" srcId="{F86F407C-45AD-4595-A830-DD9458F68925}" destId="{DEC99BF5-5D07-4567-8940-3E4361F77824}" srcOrd="3" destOrd="0" presId="urn:microsoft.com/office/officeart/2008/layout/HalfCircleOrganizationChart"/>
    <dgm:cxn modelId="{BB3C0A21-A7F9-4438-A954-CE27073D4217}" type="presParOf" srcId="{DEC99BF5-5D07-4567-8940-3E4361F77824}" destId="{FA1C859A-489E-4918-919D-C842D8012033}" srcOrd="0" destOrd="0" presId="urn:microsoft.com/office/officeart/2008/layout/HalfCircleOrganizationChart"/>
    <dgm:cxn modelId="{AB2D8C84-AE06-4541-8DF6-6D5A8C9D9E4E}" type="presParOf" srcId="{FA1C859A-489E-4918-919D-C842D8012033}" destId="{A3080EF0-33BC-4B26-A1B9-6E9397CD5B2E}" srcOrd="0" destOrd="0" presId="urn:microsoft.com/office/officeart/2008/layout/HalfCircleOrganizationChart"/>
    <dgm:cxn modelId="{42AB439F-D742-4A8F-9A6A-54131EA504EE}" type="presParOf" srcId="{FA1C859A-489E-4918-919D-C842D8012033}" destId="{7BE25F00-8F36-45C5-92C1-903F6E67EC8E}" srcOrd="1" destOrd="0" presId="urn:microsoft.com/office/officeart/2008/layout/HalfCircleOrganizationChart"/>
    <dgm:cxn modelId="{3339FE43-6970-40E2-9BA3-FB7FB9F9420E}" type="presParOf" srcId="{FA1C859A-489E-4918-919D-C842D8012033}" destId="{1F0FBA22-5BA3-4CDB-B108-08F073E49FBD}" srcOrd="2" destOrd="0" presId="urn:microsoft.com/office/officeart/2008/layout/HalfCircleOrganizationChart"/>
    <dgm:cxn modelId="{B2A8E470-B32F-49F6-B52C-DB85D5BE3D84}" type="presParOf" srcId="{FA1C859A-489E-4918-919D-C842D8012033}" destId="{268C9236-C236-4171-9239-5D7B46E9625F}" srcOrd="3" destOrd="0" presId="urn:microsoft.com/office/officeart/2008/layout/HalfCircleOrganizationChart"/>
    <dgm:cxn modelId="{9A03685D-CD1C-4656-9673-CE6CB41BC927}" type="presParOf" srcId="{DEC99BF5-5D07-4567-8940-3E4361F77824}" destId="{1EB5BFD7-6340-4AEF-96FC-A0C32FF66CE1}" srcOrd="1" destOrd="0" presId="urn:microsoft.com/office/officeart/2008/layout/HalfCircleOrganizationChart"/>
    <dgm:cxn modelId="{BCDB0F99-B364-4A4C-ABB0-2B852915B15C}" type="presParOf" srcId="{DEC99BF5-5D07-4567-8940-3E4361F77824}" destId="{F924AC93-C9B0-439C-87D5-74E28CD18E0C}" srcOrd="2" destOrd="0" presId="urn:microsoft.com/office/officeart/2008/layout/HalfCircleOrganizationChart"/>
    <dgm:cxn modelId="{12DCD304-4226-45D6-9648-B4F8CFCEF2C4}" type="presParOf" srcId="{4A140FB7-6D30-4AA4-91F6-4CB9E62061F2}" destId="{20F3FFE3-D846-41B0-80A0-964FAED122C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E408-C033-415D-9FAC-785480CAB8C7}">
      <dsp:nvSpPr>
        <dsp:cNvPr id="0" name=""/>
        <dsp:cNvSpPr/>
      </dsp:nvSpPr>
      <dsp:spPr>
        <a:xfrm>
          <a:off x="3047999" y="1339285"/>
          <a:ext cx="1618487" cy="56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94"/>
              </a:lnTo>
              <a:lnTo>
                <a:pt x="1618487" y="280894"/>
              </a:lnTo>
              <a:lnTo>
                <a:pt x="1618487" y="56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457C8-B0A5-418C-AD31-3094BCD1C518}">
      <dsp:nvSpPr>
        <dsp:cNvPr id="0" name=""/>
        <dsp:cNvSpPr/>
      </dsp:nvSpPr>
      <dsp:spPr>
        <a:xfrm>
          <a:off x="1429512" y="1339285"/>
          <a:ext cx="1618487" cy="561788"/>
        </a:xfrm>
        <a:custGeom>
          <a:avLst/>
          <a:gdLst/>
          <a:ahLst/>
          <a:cxnLst/>
          <a:rect l="0" t="0" r="0" b="0"/>
          <a:pathLst>
            <a:path>
              <a:moveTo>
                <a:pt x="1618487" y="0"/>
              </a:moveTo>
              <a:lnTo>
                <a:pt x="1618487" y="280894"/>
              </a:lnTo>
              <a:lnTo>
                <a:pt x="0" y="280894"/>
              </a:lnTo>
              <a:lnTo>
                <a:pt x="0" y="561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6BDB7-8441-492A-850D-03D1DC4B2B3D}">
      <dsp:nvSpPr>
        <dsp:cNvPr id="0" name=""/>
        <dsp:cNvSpPr/>
      </dsp:nvSpPr>
      <dsp:spPr>
        <a:xfrm>
          <a:off x="2379203" y="1692"/>
          <a:ext cx="1337592" cy="13375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C18EF-D0F0-4C47-A95E-D8DE91D55E61}">
      <dsp:nvSpPr>
        <dsp:cNvPr id="0" name=""/>
        <dsp:cNvSpPr/>
      </dsp:nvSpPr>
      <dsp:spPr>
        <a:xfrm>
          <a:off x="2379203" y="1692"/>
          <a:ext cx="1337592" cy="13375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08739-53C3-442E-A5F9-957F368B196C}">
      <dsp:nvSpPr>
        <dsp:cNvPr id="0" name=""/>
        <dsp:cNvSpPr/>
      </dsp:nvSpPr>
      <dsp:spPr>
        <a:xfrm>
          <a:off x="1710407" y="242459"/>
          <a:ext cx="2675185" cy="8560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LINQ</a:t>
          </a:r>
          <a:endParaRPr lang="ru-RU" sz="2900" kern="1200" dirty="0"/>
        </a:p>
      </dsp:txBody>
      <dsp:txXfrm>
        <a:off x="1710407" y="242459"/>
        <a:ext cx="2675185" cy="856059"/>
      </dsp:txXfrm>
    </dsp:sp>
    <dsp:sp modelId="{DE0FD111-E072-4973-A6C7-E3CFAB6C749A}">
      <dsp:nvSpPr>
        <dsp:cNvPr id="0" name=""/>
        <dsp:cNvSpPr/>
      </dsp:nvSpPr>
      <dsp:spPr>
        <a:xfrm>
          <a:off x="760716" y="1901074"/>
          <a:ext cx="1337592" cy="13375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287C2-EE32-4F38-ADBA-ED5DE9D3BC65}">
      <dsp:nvSpPr>
        <dsp:cNvPr id="0" name=""/>
        <dsp:cNvSpPr/>
      </dsp:nvSpPr>
      <dsp:spPr>
        <a:xfrm>
          <a:off x="760716" y="1901074"/>
          <a:ext cx="1337592" cy="13375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CB1B-A82D-4AC4-B0AC-E1EFC34B2972}">
      <dsp:nvSpPr>
        <dsp:cNvPr id="0" name=""/>
        <dsp:cNvSpPr/>
      </dsp:nvSpPr>
      <dsp:spPr>
        <a:xfrm>
          <a:off x="91919" y="2141841"/>
          <a:ext cx="2675185" cy="8560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Отложенные операции</a:t>
          </a:r>
          <a:endParaRPr lang="ru-RU" sz="2900" kern="1200" dirty="0"/>
        </a:p>
      </dsp:txBody>
      <dsp:txXfrm>
        <a:off x="91919" y="2141841"/>
        <a:ext cx="2675185" cy="856059"/>
      </dsp:txXfrm>
    </dsp:sp>
    <dsp:sp modelId="{7BE25F00-8F36-45C5-92C1-903F6E67EC8E}">
      <dsp:nvSpPr>
        <dsp:cNvPr id="0" name=""/>
        <dsp:cNvSpPr/>
      </dsp:nvSpPr>
      <dsp:spPr>
        <a:xfrm>
          <a:off x="3997690" y="1901074"/>
          <a:ext cx="1337592" cy="13375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BA22-5BA3-4CDB-B108-08F073E49FBD}">
      <dsp:nvSpPr>
        <dsp:cNvPr id="0" name=""/>
        <dsp:cNvSpPr/>
      </dsp:nvSpPr>
      <dsp:spPr>
        <a:xfrm>
          <a:off x="3997690" y="1901074"/>
          <a:ext cx="1337592" cy="13375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80EF0-33BC-4B26-A1B9-6E9397CD5B2E}">
      <dsp:nvSpPr>
        <dsp:cNvPr id="0" name=""/>
        <dsp:cNvSpPr/>
      </dsp:nvSpPr>
      <dsp:spPr>
        <a:xfrm>
          <a:off x="3328894" y="2141841"/>
          <a:ext cx="2675185" cy="8560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Не отложенные операции</a:t>
          </a:r>
          <a:endParaRPr lang="ru-RU" sz="2900" kern="1200" dirty="0"/>
        </a:p>
      </dsp:txBody>
      <dsp:txXfrm>
        <a:off x="3328894" y="2141841"/>
        <a:ext cx="2675185" cy="856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AA358-F7F3-41C2-BB23-425445CA73F9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B485F-94E0-4384-87CB-4654068F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2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485F-94E0-4384-87CB-4654068F618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6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Переделано</a:t>
            </a:r>
            <a:r>
              <a:rPr lang="ru-RU" baseline="0" dirty="0" smtClean="0"/>
              <a:t> до этого слайда!!!!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485F-94E0-4384-87CB-4654068F618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8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8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6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2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DAAE-BFF7-4B9D-B7E7-F7957141C0D4}" type="datetimeFigureOut">
              <a:rPr lang="ru-RU" smtClean="0"/>
              <a:t>12.05.2019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6475-B508-4D4F-9A4B-9AF7862FA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to Objects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LINQ включает в себя около 50 </a:t>
            </a:r>
            <a:r>
              <a:rPr lang="ru-RU" dirty="0" smtClean="0"/>
              <a:t>стандартных </a:t>
            </a:r>
            <a:r>
              <a:rPr lang="ru-RU" dirty="0"/>
              <a:t>операций запросов, разделяемых на 2 большие группы - </a:t>
            </a:r>
            <a:r>
              <a:rPr lang="ru-RU" b="1" dirty="0"/>
              <a:t>отложенные операции</a:t>
            </a:r>
            <a:r>
              <a:rPr lang="ru-RU" dirty="0"/>
              <a:t> (выполняются не во время инициализации, а только при их вызове) и </a:t>
            </a:r>
            <a:r>
              <a:rPr lang="ru-RU" b="1" dirty="0"/>
              <a:t>не отложенные операции</a:t>
            </a:r>
            <a:r>
              <a:rPr lang="ru-RU" dirty="0"/>
              <a:t> (выполняются сразу).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89788559"/>
              </p:ext>
            </p:extLst>
          </p:nvPr>
        </p:nvGraphicFramePr>
        <p:xfrm>
          <a:off x="1403648" y="2852936"/>
          <a:ext cx="60960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расширения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81877"/>
              </p:ext>
            </p:extLst>
          </p:nvPr>
        </p:nvGraphicFramePr>
        <p:xfrm>
          <a:off x="611560" y="126876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2813484"/>
                <a:gridCol w="2813484"/>
              </a:tblGrid>
              <a:tr h="24117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Группа</a:t>
                      </a:r>
                      <a:endParaRPr lang="ru-RU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Методы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Агрегация</a:t>
                      </a:r>
                      <a:endParaRPr lang="ru-RU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Agregate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Average, Min, Max, Count, Sum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Преобразование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AsEnumerable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Cast, </a:t>
                      </a:r>
                      <a:r>
                        <a:rPr lang="en-US" sz="2400" baseline="0" dirty="0" err="1" smtClean="0"/>
                        <a:t>OfType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ToArray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ToDictionary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ToList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Конкатенация</a:t>
                      </a:r>
                      <a:endParaRPr lang="ru-RU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Concat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Элемент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DefaultEmpty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ElementAt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ElementAtOrDefault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First,FirstOrDefault</a:t>
                      </a:r>
                      <a:r>
                        <a:rPr lang="en-US" sz="2400" baseline="0" dirty="0" smtClean="0"/>
                        <a:t>, Last, </a:t>
                      </a:r>
                      <a:r>
                        <a:rPr lang="en-US" sz="2400" baseline="0" dirty="0" err="1" smtClean="0"/>
                        <a:t>LastOrDefault</a:t>
                      </a:r>
                      <a:r>
                        <a:rPr lang="en-US" sz="2400" baseline="0" dirty="0" smtClean="0"/>
                        <a:t>, Single, </a:t>
                      </a:r>
                      <a:r>
                        <a:rPr lang="en-US" sz="2400" baseline="0" dirty="0" err="1" smtClean="0"/>
                        <a:t>SingleOrDefault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Множество</a:t>
                      </a:r>
                      <a:endParaRPr lang="ru-RU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Except, Distinct, Intersect, Union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Генерация</a:t>
                      </a:r>
                      <a:endParaRPr lang="ru-RU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Empty, Range, Repeat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расширения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438991"/>
              </p:ext>
            </p:extLst>
          </p:nvPr>
        </p:nvGraphicFramePr>
        <p:xfrm>
          <a:off x="611560" y="1540728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Группа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Методы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Группирование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GroupBy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Соединение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</a:t>
                      </a:r>
                      <a:r>
                        <a:rPr lang="en-US" sz="2400" dirty="0" err="1" smtClean="0"/>
                        <a:t>GroupJoin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Упорядочивание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OrderBy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OrderByDescending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ThenBy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ThenByDescending</a:t>
                      </a:r>
                      <a:r>
                        <a:rPr lang="en-US" sz="2400" dirty="0" smtClean="0"/>
                        <a:t>, Reverse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Проекция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Select, </a:t>
                      </a:r>
                      <a:r>
                        <a:rPr lang="en-US" sz="2400" dirty="0" err="1" smtClean="0"/>
                        <a:t>SelectMany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Разбиение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Skip, </a:t>
                      </a:r>
                      <a:r>
                        <a:rPr lang="en-US" sz="2400" dirty="0" err="1" smtClean="0"/>
                        <a:t>SkipWhile</a:t>
                      </a:r>
                      <a:r>
                        <a:rPr lang="en-US" sz="2400" dirty="0" smtClean="0"/>
                        <a:t>, Take,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TakeWhile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Ограничение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Квантификатор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Any, All, Contains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Эквивалентность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SequanceEqual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</a:t>
            </a:r>
            <a:r>
              <a:rPr lang="ru-RU" dirty="0"/>
              <a:t>LINQ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8568952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var</a:t>
            </a:r>
            <a:r>
              <a:rPr lang="ru-RU" dirty="0"/>
              <a:t> результат = </a:t>
            </a:r>
            <a:r>
              <a:rPr lang="en-US" b="1" dirty="0"/>
              <a:t>from</a:t>
            </a:r>
            <a:r>
              <a:rPr lang="ru-RU" dirty="0"/>
              <a:t> </a:t>
            </a:r>
            <a:r>
              <a:rPr lang="ru-RU" dirty="0" err="1"/>
              <a:t>сопоставляемыйЭлемент</a:t>
            </a:r>
            <a:r>
              <a:rPr lang="ru-RU" dirty="0"/>
              <a:t> </a:t>
            </a:r>
            <a:r>
              <a:rPr lang="en-US" b="1" dirty="0"/>
              <a:t>in</a:t>
            </a:r>
            <a:r>
              <a:rPr lang="ru-RU" dirty="0"/>
              <a:t> </a:t>
            </a:r>
            <a:r>
              <a:rPr lang="ru-RU" dirty="0" smtClean="0"/>
              <a:t>контейнер </a:t>
            </a:r>
            <a:r>
              <a:rPr lang="en-US" b="1" dirty="0" smtClean="0"/>
              <a:t>select</a:t>
            </a:r>
            <a:r>
              <a:rPr lang="ru-RU" dirty="0" smtClean="0"/>
              <a:t> </a:t>
            </a:r>
            <a:r>
              <a:rPr lang="ru-RU" dirty="0" err="1"/>
              <a:t>сопоставляемыйЭлемент</a:t>
            </a:r>
            <a:r>
              <a:rPr lang="ru-RU" dirty="0"/>
              <a:t>;</a:t>
            </a:r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6669190"/>
              </p:ext>
            </p:extLst>
          </p:nvPr>
        </p:nvGraphicFramePr>
        <p:xfrm>
          <a:off x="323528" y="2564904"/>
          <a:ext cx="8291512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12"/>
                <a:gridCol w="5915000"/>
              </a:tblGrid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Операции</a:t>
                      </a: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запросов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Назначение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from, in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Используется для определения любого запроса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where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Используется для определения ограничений о том, т.е. какие  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элементы </a:t>
                      </a: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должны извлекаться из контейнера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select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Используется для выбора последовательности из контейнера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join, on, equals, into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Выполняет соединения на основе указанного ключа.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orderby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Позволяет упорядочить результирующий набор в порядке возрастания или убывания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group, by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Группирует данные по указанному значению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98976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Найти в коллекции элементов  человека с максимальным возрастом.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List&lt;Person&gt; list = </a:t>
            </a:r>
            <a:r>
              <a:rPr lang="en-US" i="1" dirty="0" err="1"/>
              <a:t>MakeList</a:t>
            </a:r>
            <a:r>
              <a:rPr lang="en-US" i="1" dirty="0"/>
              <a:t>(10);</a:t>
            </a:r>
          </a:p>
          <a:p>
            <a:pPr marL="0" indent="0">
              <a:buNone/>
            </a:pPr>
            <a:r>
              <a:rPr lang="en-US" i="1" dirty="0"/>
              <a:t>            </a:t>
            </a:r>
            <a:r>
              <a:rPr lang="en-US" i="1" dirty="0" err="1"/>
              <a:t>foreach</a:t>
            </a:r>
            <a:r>
              <a:rPr lang="en-US" i="1" dirty="0"/>
              <a:t> (Person p in list)</a:t>
            </a:r>
          </a:p>
          <a:p>
            <a:pPr marL="0" indent="0">
              <a:buNone/>
            </a:pPr>
            <a:r>
              <a:rPr lang="en-US" i="1" dirty="0"/>
              <a:t>                </a:t>
            </a:r>
            <a:r>
              <a:rPr lang="en-US" i="1" dirty="0" err="1"/>
              <a:t>Console.WriteLine</a:t>
            </a:r>
            <a:r>
              <a:rPr lang="en-US" i="1" dirty="0"/>
              <a:t>(p);</a:t>
            </a:r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/>
              <a:t>maxAge</a:t>
            </a:r>
            <a:r>
              <a:rPr lang="en-US" i="1" dirty="0"/>
              <a:t> = list[0].Age;</a:t>
            </a:r>
          </a:p>
          <a:p>
            <a:pPr marL="0" indent="0">
              <a:buNone/>
            </a:pPr>
            <a:r>
              <a:rPr lang="nn-NO" i="1" dirty="0"/>
              <a:t>            for (int i = 1; i &lt; list.Count; i++)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ru-RU" i="1" dirty="0" smtClean="0"/>
              <a:t>	</a:t>
            </a:r>
            <a:r>
              <a:rPr lang="en-US" i="1" dirty="0" smtClean="0"/>
              <a:t>if </a:t>
            </a:r>
            <a:r>
              <a:rPr lang="en-US" i="1" dirty="0"/>
              <a:t>(list[</a:t>
            </a:r>
            <a:r>
              <a:rPr lang="en-US" i="1" dirty="0" err="1"/>
              <a:t>i</a:t>
            </a:r>
            <a:r>
              <a:rPr lang="en-US" i="1" dirty="0"/>
              <a:t>].Age &gt; </a:t>
            </a:r>
            <a:r>
              <a:rPr lang="en-US" i="1" dirty="0" err="1"/>
              <a:t>maxAge</a:t>
            </a:r>
            <a:r>
              <a:rPr lang="en-US" i="1" dirty="0"/>
              <a:t>)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maxAge</a:t>
            </a:r>
            <a:r>
              <a:rPr lang="en-US" i="1" dirty="0" smtClean="0"/>
              <a:t> </a:t>
            </a:r>
            <a:r>
              <a:rPr lang="en-US" i="1" dirty="0"/>
              <a:t>= list[</a:t>
            </a:r>
            <a:r>
              <a:rPr lang="en-US" i="1" dirty="0" err="1"/>
              <a:t>i</a:t>
            </a:r>
            <a:r>
              <a:rPr lang="en-US" i="1" dirty="0"/>
              <a:t>].Age;</a:t>
            </a:r>
          </a:p>
          <a:p>
            <a:pPr marL="0" indent="0">
              <a:buNone/>
            </a:pPr>
            <a:r>
              <a:rPr lang="ru-RU" i="1" dirty="0"/>
              <a:t>            </a:t>
            </a:r>
            <a:r>
              <a:rPr lang="ru-RU" i="1" dirty="0" err="1"/>
              <a:t>Console.WriteLine</a:t>
            </a:r>
            <a:r>
              <a:rPr lang="ru-RU" i="1" dirty="0"/>
              <a:t>("Человек с самым большим возрастом:" + </a:t>
            </a:r>
            <a:r>
              <a:rPr lang="ru-RU" i="1" dirty="0" err="1"/>
              <a:t>maxAge</a:t>
            </a:r>
            <a:r>
              <a:rPr lang="ru-RU" i="1" dirty="0"/>
              <a:t>);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98"/>
            <a:ext cx="1816650" cy="685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//метод расширения</a:t>
            </a:r>
          </a:p>
          <a:p>
            <a:pPr marL="0" indent="0">
              <a:buNone/>
            </a:pPr>
            <a:r>
              <a:rPr lang="en-US" i="1" dirty="0" err="1" smtClean="0"/>
              <a:t>maxAge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list.Max</a:t>
            </a:r>
            <a:r>
              <a:rPr lang="en-US" i="1" dirty="0"/>
              <a:t>&lt;Person&gt;(x =&gt; </a:t>
            </a:r>
            <a:r>
              <a:rPr lang="en-US" i="1" dirty="0" err="1"/>
              <a:t>x.Age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ru-RU" i="1" dirty="0" err="1" smtClean="0"/>
              <a:t>Console.WriteLine</a:t>
            </a:r>
            <a:r>
              <a:rPr lang="ru-RU" i="1" dirty="0"/>
              <a:t>("Человек с самым большим возрастом:" + </a:t>
            </a:r>
            <a:r>
              <a:rPr lang="ru-RU" i="1" dirty="0" err="1"/>
              <a:t>maxAge</a:t>
            </a:r>
            <a:r>
              <a:rPr lang="ru-RU" i="1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LINQ </a:t>
            </a:r>
            <a:r>
              <a:rPr lang="ru-RU" dirty="0" smtClean="0"/>
              <a:t>запрос</a:t>
            </a:r>
          </a:p>
          <a:p>
            <a:pPr marL="0" indent="0">
              <a:buNone/>
            </a:pPr>
            <a:r>
              <a:rPr lang="en-US" i="1" dirty="0" err="1" smtClean="0"/>
              <a:t>maxAge</a:t>
            </a:r>
            <a:r>
              <a:rPr lang="en-US" i="1" dirty="0" smtClean="0"/>
              <a:t> </a:t>
            </a:r>
            <a:r>
              <a:rPr lang="en-US" i="1" dirty="0"/>
              <a:t>= (from p in list select </a:t>
            </a:r>
            <a:r>
              <a:rPr lang="en-US" i="1" dirty="0" err="1"/>
              <a:t>p.Age</a:t>
            </a:r>
            <a:r>
              <a:rPr lang="en-US" i="1" dirty="0"/>
              <a:t>).Max();</a:t>
            </a:r>
          </a:p>
          <a:p>
            <a:pPr marL="0" indent="0">
              <a:buNone/>
            </a:pPr>
            <a:r>
              <a:rPr lang="ru-RU" i="1" dirty="0" err="1" smtClean="0"/>
              <a:t>Console.WriteLine</a:t>
            </a:r>
            <a:r>
              <a:rPr lang="ru-RU" i="1" dirty="0"/>
              <a:t>("Человек с самым большим возрастом:" + </a:t>
            </a:r>
            <a:r>
              <a:rPr lang="ru-RU" i="1" dirty="0" err="1"/>
              <a:t>maxAge</a:t>
            </a:r>
            <a:r>
              <a:rPr lang="ru-RU" i="1" dirty="0" smtClean="0"/>
              <a:t>);</a:t>
            </a:r>
            <a:endParaRPr lang="en-US" i="1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Как найти студента с самым большим рейтингом?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double </a:t>
            </a:r>
            <a:r>
              <a:rPr lang="en-US" i="1" dirty="0" err="1"/>
              <a:t>maxRating</a:t>
            </a:r>
            <a:r>
              <a:rPr lang="en-US" i="1" dirty="0"/>
              <a:t> = </a:t>
            </a:r>
            <a:r>
              <a:rPr lang="en-US" i="1" dirty="0" err="1"/>
              <a:t>list.Max</a:t>
            </a:r>
            <a:r>
              <a:rPr lang="en-US" i="1" dirty="0"/>
              <a:t>&lt;Person&gt;(x =&gt; { if (x is Student) return ((Student)x).Rating; else return 0; });</a:t>
            </a:r>
          </a:p>
          <a:p>
            <a:pPr marL="0" indent="0">
              <a:buNone/>
            </a:pPr>
            <a:r>
              <a:rPr lang="en-US" i="1" dirty="0" err="1" smtClean="0"/>
              <a:t>maxRating</a:t>
            </a:r>
            <a:r>
              <a:rPr lang="en-US" i="1" dirty="0" smtClean="0"/>
              <a:t> </a:t>
            </a:r>
            <a:r>
              <a:rPr lang="en-US" i="1" dirty="0"/>
              <a:t>= (from p in list where p is Student select ((Student)p).Rating).Max();</a:t>
            </a:r>
          </a:p>
          <a:p>
            <a:pPr marL="0" indent="0">
              <a:buNone/>
            </a:pPr>
            <a:r>
              <a:rPr lang="ru-RU" i="1" dirty="0"/>
              <a:t>           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Найти человека со средним возрастом.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 err="1"/>
              <a:t>avAge</a:t>
            </a:r>
            <a:r>
              <a:rPr lang="en-US" dirty="0"/>
              <a:t> = </a:t>
            </a:r>
            <a:r>
              <a:rPr lang="en-US" dirty="0" err="1"/>
              <a:t>list.Average</a:t>
            </a:r>
            <a:r>
              <a:rPr lang="en-US" dirty="0"/>
              <a:t>(x =&gt; </a:t>
            </a:r>
            <a:r>
              <a:rPr lang="en-US" dirty="0" err="1"/>
              <a:t>x.Age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Средний возраст:" + </a:t>
            </a:r>
            <a:r>
              <a:rPr lang="en-US" dirty="0" err="1"/>
              <a:t>avAge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avAge</a:t>
            </a:r>
            <a:r>
              <a:rPr lang="en-US" dirty="0" smtClean="0"/>
              <a:t> </a:t>
            </a:r>
            <a:r>
              <a:rPr lang="en-US" dirty="0"/>
              <a:t>= (from p in list select </a:t>
            </a:r>
            <a:r>
              <a:rPr lang="en-US" dirty="0" err="1"/>
              <a:t>p.Age</a:t>
            </a:r>
            <a:r>
              <a:rPr lang="en-US" dirty="0"/>
              <a:t>).Average();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Средний возраст:" + </a:t>
            </a:r>
            <a:r>
              <a:rPr lang="en-US" dirty="0" err="1"/>
              <a:t>avAge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6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Применение </a:t>
            </a:r>
            <a:r>
              <a:rPr lang="ru-RU" b="1" dirty="0" smtClean="0"/>
              <a:t>запросов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получении результатов запроса </a:t>
            </a:r>
            <a:r>
              <a:rPr lang="en-US" dirty="0"/>
              <a:t>LINQ</a:t>
            </a:r>
            <a:r>
              <a:rPr lang="ru-RU" dirty="0"/>
              <a:t> всегда  следует применять неявную типизацию. </a:t>
            </a:r>
            <a:endParaRPr lang="en-US" dirty="0" smtClean="0"/>
          </a:p>
          <a:p>
            <a:r>
              <a:rPr lang="ru-RU" dirty="0" smtClean="0"/>
              <a:t>В большинстве случаев  </a:t>
            </a:r>
            <a:r>
              <a:rPr lang="ru-RU" dirty="0"/>
              <a:t>реальное возвращенное значение имеет тип, реализующий интерфейс </a:t>
            </a:r>
            <a:r>
              <a:rPr lang="en-US" dirty="0" err="1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 smtClean="0"/>
              <a:t>&gt;.</a:t>
            </a:r>
            <a:endParaRPr lang="en-US" dirty="0" smtClean="0"/>
          </a:p>
          <a:p>
            <a:r>
              <a:rPr lang="ru-RU" dirty="0" smtClean="0"/>
              <a:t>Какой </a:t>
            </a:r>
            <a:r>
              <a:rPr lang="ru-RU" dirty="0"/>
              <a:t>именно тип кроется за этим </a:t>
            </a:r>
            <a:r>
              <a:rPr lang="ru-RU" dirty="0" smtClean="0"/>
              <a:t>не </a:t>
            </a:r>
            <a:r>
              <a:rPr lang="ru-RU" dirty="0"/>
              <a:t>важно, и определять его не обязательно.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4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 fontScale="47500" lnSpcReduction="20000"/>
          </a:bodyPr>
          <a:lstStyle/>
          <a:p>
            <a:r>
              <a:rPr lang="ru-RU" sz="5100" dirty="0"/>
              <a:t>Дан массив строк, вывести в алфавитном порядке строки, содержащие пробелы.</a:t>
            </a:r>
            <a:endParaRPr lang="en-US" sz="51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3800" i="1" dirty="0" smtClean="0"/>
              <a:t>string</a:t>
            </a:r>
            <a:r>
              <a:rPr lang="en-US" sz="3800" i="1" dirty="0"/>
              <a:t>[] </a:t>
            </a:r>
            <a:r>
              <a:rPr lang="en-US" sz="3800" i="1" dirty="0" err="1"/>
              <a:t>currentVideoGames</a:t>
            </a:r>
            <a:r>
              <a:rPr lang="en-US" sz="3800" i="1" dirty="0"/>
              <a:t> = { "</a:t>
            </a:r>
            <a:r>
              <a:rPr lang="en-US" sz="3800" i="1" dirty="0" err="1"/>
              <a:t>Morrowind</a:t>
            </a:r>
            <a:r>
              <a:rPr lang="en-US" sz="3800" i="1" dirty="0"/>
              <a:t>", "Uncharted 2", "Fallout 3", "Daxter", "System Shock 2" };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string[] </a:t>
            </a:r>
            <a:r>
              <a:rPr lang="en-US" sz="3800" i="1" dirty="0" err="1"/>
              <a:t>gamesWithSpaces</a:t>
            </a:r>
            <a:r>
              <a:rPr lang="en-US" sz="3800" i="1" dirty="0"/>
              <a:t> = new string[5];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for (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i</a:t>
            </a:r>
            <a:r>
              <a:rPr lang="en-US" sz="3800" i="1" dirty="0"/>
              <a:t> = 0; </a:t>
            </a:r>
            <a:r>
              <a:rPr lang="en-US" sz="3800" i="1" dirty="0" err="1"/>
              <a:t>i</a:t>
            </a:r>
            <a:r>
              <a:rPr lang="en-US" sz="3800" i="1" dirty="0"/>
              <a:t> &lt; </a:t>
            </a:r>
            <a:r>
              <a:rPr lang="en-US" sz="3800" i="1" dirty="0" err="1"/>
              <a:t>currentVideoGames.Length</a:t>
            </a:r>
            <a:r>
              <a:rPr lang="en-US" sz="3800" i="1" dirty="0"/>
              <a:t>; </a:t>
            </a:r>
            <a:r>
              <a:rPr lang="en-US" sz="3800" i="1" dirty="0" err="1"/>
              <a:t>i</a:t>
            </a:r>
            <a:r>
              <a:rPr lang="en-US" sz="3800" i="1" dirty="0"/>
              <a:t>++)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{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    if (</a:t>
            </a:r>
            <a:r>
              <a:rPr lang="en-US" sz="3800" i="1" dirty="0" err="1"/>
              <a:t>currentVideoGames</a:t>
            </a:r>
            <a:r>
              <a:rPr lang="en-US" sz="3800" i="1" dirty="0"/>
              <a:t>[</a:t>
            </a:r>
            <a:r>
              <a:rPr lang="en-US" sz="3800" i="1" dirty="0" err="1"/>
              <a:t>i</a:t>
            </a:r>
            <a:r>
              <a:rPr lang="en-US" sz="3800" i="1" dirty="0"/>
              <a:t>].Contains(" "))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         </a:t>
            </a:r>
            <a:r>
              <a:rPr lang="en-US" sz="3800" i="1" dirty="0" err="1"/>
              <a:t>gamesWithSpaces</a:t>
            </a:r>
            <a:r>
              <a:rPr lang="en-US" sz="3800" i="1" dirty="0"/>
              <a:t>[</a:t>
            </a:r>
            <a:r>
              <a:rPr lang="en-US" sz="3800" i="1" dirty="0" err="1"/>
              <a:t>i</a:t>
            </a:r>
            <a:r>
              <a:rPr lang="en-US" sz="3800" i="1" dirty="0"/>
              <a:t>] = </a:t>
            </a:r>
            <a:r>
              <a:rPr lang="en-US" sz="3800" i="1" dirty="0" err="1"/>
              <a:t>currentVideoGames</a:t>
            </a:r>
            <a:r>
              <a:rPr lang="en-US" sz="3800" i="1" dirty="0"/>
              <a:t>[</a:t>
            </a:r>
            <a:r>
              <a:rPr lang="en-US" sz="3800" i="1" dirty="0" err="1"/>
              <a:t>i</a:t>
            </a:r>
            <a:r>
              <a:rPr lang="en-US" sz="3800" i="1" dirty="0"/>
              <a:t>];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</a:t>
            </a:r>
            <a:r>
              <a:rPr lang="ru-RU" sz="3800" i="1" dirty="0"/>
              <a:t>}</a:t>
            </a:r>
          </a:p>
          <a:p>
            <a:pPr marL="0" indent="0">
              <a:buNone/>
            </a:pPr>
            <a:r>
              <a:rPr lang="ru-RU" sz="3800" i="1" dirty="0"/>
              <a:t>          // Отсортировать набор. </a:t>
            </a:r>
          </a:p>
          <a:p>
            <a:pPr marL="0" indent="0">
              <a:buNone/>
            </a:pPr>
            <a:r>
              <a:rPr lang="ru-RU" sz="3800" i="1" dirty="0"/>
              <a:t>     </a:t>
            </a:r>
            <a:r>
              <a:rPr lang="en-US" sz="3800" i="1" dirty="0"/>
              <a:t>Array</a:t>
            </a:r>
            <a:r>
              <a:rPr lang="ru-RU" sz="3800" i="1" dirty="0"/>
              <a:t>.</a:t>
            </a:r>
            <a:r>
              <a:rPr lang="en-US" sz="3800" i="1" dirty="0"/>
              <a:t>Sort</a:t>
            </a:r>
            <a:r>
              <a:rPr lang="ru-RU" sz="3800" i="1" dirty="0"/>
              <a:t>(</a:t>
            </a:r>
            <a:r>
              <a:rPr lang="en-US" sz="3800" i="1" dirty="0" err="1"/>
              <a:t>gamesWithSpaces</a:t>
            </a:r>
            <a:r>
              <a:rPr lang="ru-RU" sz="3800" i="1" dirty="0"/>
              <a:t>);</a:t>
            </a:r>
          </a:p>
          <a:p>
            <a:pPr marL="0" indent="0">
              <a:buNone/>
            </a:pPr>
            <a:r>
              <a:rPr lang="ru-RU" sz="3800" i="1" dirty="0"/>
              <a:t>         // Вывести на консоль результат, </a:t>
            </a:r>
          </a:p>
          <a:p>
            <a:pPr marL="0" indent="0">
              <a:buNone/>
            </a:pPr>
            <a:r>
              <a:rPr lang="ru-RU" sz="3800" i="1" dirty="0"/>
              <a:t>     </a:t>
            </a:r>
            <a:r>
              <a:rPr lang="en-US" sz="3800" i="1" dirty="0" err="1"/>
              <a:t>foreach</a:t>
            </a:r>
            <a:r>
              <a:rPr lang="en-US" sz="3800" i="1" dirty="0"/>
              <a:t> (string s in </a:t>
            </a:r>
            <a:r>
              <a:rPr lang="en-US" sz="3800" i="1" dirty="0" err="1"/>
              <a:t>gamesWithSpaces</a:t>
            </a:r>
            <a:r>
              <a:rPr lang="en-US" sz="3800" i="1" dirty="0"/>
              <a:t>)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{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       if (s != null)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           </a:t>
            </a:r>
            <a:r>
              <a:rPr lang="en-US" sz="3800" i="1" dirty="0" err="1"/>
              <a:t>Console.WriteLine</a:t>
            </a:r>
            <a:r>
              <a:rPr lang="en-US" sz="3800" i="1" dirty="0"/>
              <a:t>("Item: {0}", s);</a:t>
            </a:r>
            <a:endParaRPr lang="ru-RU" sz="3800" i="1" dirty="0"/>
          </a:p>
          <a:p>
            <a:pPr marL="0" indent="0">
              <a:buNone/>
            </a:pPr>
            <a:r>
              <a:rPr lang="en-US" sz="3800" i="1" dirty="0"/>
              <a:t>      </a:t>
            </a:r>
            <a:r>
              <a:rPr lang="en-US" sz="3800" i="1" dirty="0" smtClean="0"/>
              <a:t>}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157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//метод расширения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IEnumerable</a:t>
            </a:r>
            <a:r>
              <a:rPr lang="en-US" sz="2400" dirty="0"/>
              <a:t>&lt;string&gt;</a:t>
            </a:r>
            <a:r>
              <a:rPr lang="en-US" sz="2400" i="1" dirty="0" smtClean="0"/>
              <a:t> </a:t>
            </a:r>
            <a:r>
              <a:rPr lang="en-US" sz="2400" i="1" dirty="0"/>
              <a:t>result1 = </a:t>
            </a:r>
            <a:r>
              <a:rPr lang="en-US" sz="2400" i="1" dirty="0" err="1"/>
              <a:t>currentVideoGames.Select</a:t>
            </a:r>
            <a:r>
              <a:rPr lang="en-US" sz="2400" i="1" dirty="0"/>
              <a:t>(x =&gt; { if (</a:t>
            </a:r>
            <a:r>
              <a:rPr lang="en-US" sz="2400" i="1" dirty="0" err="1"/>
              <a:t>x.Contains</a:t>
            </a:r>
            <a:r>
              <a:rPr lang="en-US" sz="2400" i="1" dirty="0"/>
              <a:t>(" ")) return x; else return null; </a:t>
            </a:r>
            <a:r>
              <a:rPr lang="en-US" sz="2400" i="1" dirty="0" smtClean="0"/>
              <a:t>}).</a:t>
            </a:r>
            <a:r>
              <a:rPr lang="ru-RU" sz="2400" i="1" dirty="0" smtClean="0"/>
              <a:t> </a:t>
            </a:r>
            <a:r>
              <a:rPr lang="en-US" sz="2400" i="1" dirty="0" err="1" smtClean="0"/>
              <a:t>OrderBy</a:t>
            </a:r>
            <a:r>
              <a:rPr lang="ru-RU" sz="2400" i="1" dirty="0" smtClean="0"/>
              <a:t> </a:t>
            </a:r>
            <a:r>
              <a:rPr lang="en-US" sz="2400" i="1" dirty="0" smtClean="0"/>
              <a:t>(x</a:t>
            </a:r>
            <a:r>
              <a:rPr lang="en-US" sz="2400" i="1" dirty="0"/>
              <a:t>=&gt;x</a:t>
            </a:r>
            <a:r>
              <a:rPr lang="en-US" sz="2400" i="1" dirty="0" smtClean="0"/>
              <a:t>);</a:t>
            </a:r>
            <a:endParaRPr lang="ru-RU" sz="2400" i="1" dirty="0" smtClean="0"/>
          </a:p>
          <a:p>
            <a:pPr marL="0" indent="0">
              <a:buNone/>
            </a:pPr>
            <a:r>
              <a:rPr lang="en-US" sz="2400" i="1" dirty="0" err="1" smtClean="0"/>
              <a:t>foreach</a:t>
            </a:r>
            <a:r>
              <a:rPr lang="en-US" sz="2400" i="1" dirty="0" smtClean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var</a:t>
            </a:r>
            <a:r>
              <a:rPr lang="en-US" sz="2400" i="1" dirty="0"/>
              <a:t> s in result1</a:t>
            </a:r>
            <a:r>
              <a:rPr lang="en-US" sz="2400" i="1" dirty="0" smtClean="0"/>
              <a:t>) </a:t>
            </a:r>
            <a:r>
              <a:rPr lang="en-US" sz="2400" i="1" dirty="0" err="1"/>
              <a:t>Console.Write</a:t>
            </a:r>
            <a:r>
              <a:rPr lang="en-US" sz="2400" i="1" dirty="0"/>
              <a:t>(s + " ");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//</a:t>
            </a:r>
            <a:r>
              <a:rPr lang="en-US" sz="2800" dirty="0"/>
              <a:t>LINQ – </a:t>
            </a:r>
            <a:r>
              <a:rPr lang="ru-RU" sz="2800" dirty="0"/>
              <a:t>запрос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IEnumerable</a:t>
            </a:r>
            <a:r>
              <a:rPr lang="en-US" sz="2400" dirty="0"/>
              <a:t>&lt;string&gt;</a:t>
            </a:r>
            <a:r>
              <a:rPr lang="en-US" sz="2400" i="1" dirty="0" smtClean="0"/>
              <a:t>result2 </a:t>
            </a:r>
            <a:r>
              <a:rPr lang="en-US" sz="2400" i="1" dirty="0"/>
              <a:t>= from s in </a:t>
            </a:r>
            <a:r>
              <a:rPr lang="en-US" sz="2400" i="1" dirty="0" err="1"/>
              <a:t>currentVideoGames</a:t>
            </a:r>
            <a:r>
              <a:rPr lang="en-US" sz="2400" i="1" dirty="0"/>
              <a:t> where </a:t>
            </a:r>
            <a:r>
              <a:rPr lang="en-US" sz="2400" i="1" dirty="0" err="1"/>
              <a:t>s.Contains</a:t>
            </a:r>
            <a:r>
              <a:rPr lang="en-US" sz="2400" i="1" dirty="0"/>
              <a:t>(" ") </a:t>
            </a:r>
            <a:r>
              <a:rPr lang="en-US" sz="2400" i="1" dirty="0" err="1"/>
              <a:t>orderby</a:t>
            </a:r>
            <a:r>
              <a:rPr lang="en-US" sz="2400" i="1" dirty="0"/>
              <a:t> s select s;</a:t>
            </a:r>
          </a:p>
          <a:p>
            <a:pPr marL="0" indent="0">
              <a:buNone/>
            </a:pPr>
            <a:r>
              <a:rPr lang="en-US" sz="2400" i="1" dirty="0" err="1" smtClean="0"/>
              <a:t>foreach</a:t>
            </a:r>
            <a:r>
              <a:rPr lang="en-US" sz="2400" i="1" dirty="0" smtClean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var</a:t>
            </a:r>
            <a:r>
              <a:rPr lang="en-US" sz="2400" i="1" dirty="0"/>
              <a:t> s in </a:t>
            </a:r>
            <a:r>
              <a:rPr lang="en-US" sz="2400" i="1" dirty="0" smtClean="0"/>
              <a:t>result2)</a:t>
            </a:r>
            <a:r>
              <a:rPr lang="en-US" sz="2400" i="1" dirty="0" err="1" smtClean="0"/>
              <a:t>Console.Write</a:t>
            </a:r>
            <a:r>
              <a:rPr lang="en-US" sz="2400" i="1" dirty="0" smtClean="0"/>
              <a:t>(s </a:t>
            </a:r>
            <a:r>
              <a:rPr lang="en-US" sz="2400" i="1" dirty="0"/>
              <a:t>+ " </a:t>
            </a:r>
            <a:r>
              <a:rPr lang="en-US" sz="2400" i="1" dirty="0" smtClean="0"/>
              <a:t>");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550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LINQ (</a:t>
            </a:r>
            <a:r>
              <a:rPr lang="ru-RU" b="1" dirty="0" err="1" smtClean="0"/>
              <a:t>Language</a:t>
            </a:r>
            <a:r>
              <a:rPr lang="ru-RU" b="1" dirty="0" smtClean="0"/>
              <a:t> I</a:t>
            </a:r>
            <a:r>
              <a:rPr lang="en-US" b="1" dirty="0" smtClean="0"/>
              <a:t>N</a:t>
            </a:r>
            <a:r>
              <a:rPr lang="ru-RU" b="1" dirty="0" err="1" smtClean="0"/>
              <a:t>tegrated</a:t>
            </a:r>
            <a:r>
              <a:rPr lang="ru-RU" b="1" dirty="0" smtClean="0"/>
              <a:t> </a:t>
            </a:r>
            <a:r>
              <a:rPr lang="ru-RU" b="1" dirty="0" err="1" smtClean="0"/>
              <a:t>Query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Набор технологий </a:t>
            </a:r>
            <a:r>
              <a:rPr lang="ru-RU" b="1" dirty="0" smtClean="0"/>
              <a:t>LINQ</a:t>
            </a:r>
            <a:r>
              <a:rPr lang="ru-RU" dirty="0" smtClean="0"/>
              <a:t>, </a:t>
            </a:r>
            <a:r>
              <a:rPr lang="ru-RU" dirty="0"/>
              <a:t>появившийся в .NET 3.5, предоставил удобный способ доступа к различным хранилищам </a:t>
            </a:r>
            <a:r>
              <a:rPr lang="ru-RU" dirty="0" smtClean="0"/>
              <a:t>данных (</a:t>
            </a:r>
            <a:r>
              <a:rPr lang="en-US" dirty="0"/>
              <a:t>XML</a:t>
            </a:r>
            <a:r>
              <a:rPr lang="ru-RU" dirty="0" smtClean="0"/>
              <a:t>-файлам, коллекциям, массивам </a:t>
            </a:r>
            <a:r>
              <a:rPr lang="ru-RU" dirty="0"/>
              <a:t>, </a:t>
            </a:r>
            <a:r>
              <a:rPr lang="ru-RU" dirty="0" smtClean="0"/>
              <a:t>реляционным базам </a:t>
            </a:r>
            <a:r>
              <a:rPr lang="ru-RU" dirty="0"/>
              <a:t>данных 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Используя </a:t>
            </a:r>
            <a:r>
              <a:rPr lang="en-US" dirty="0"/>
              <a:t>LINQ</a:t>
            </a:r>
            <a:r>
              <a:rPr lang="ru-RU" dirty="0"/>
              <a:t>, можно строить любое количество выражений, которые выглядят и ведут себя   подобно </a:t>
            </a:r>
            <a:r>
              <a:rPr lang="en-US" dirty="0"/>
              <a:t>SQL</a:t>
            </a:r>
            <a:r>
              <a:rPr lang="ru-RU" dirty="0"/>
              <a:t>-запросам к базе данных. Однако запрос </a:t>
            </a:r>
            <a:r>
              <a:rPr lang="en-US" dirty="0"/>
              <a:t>LINQ</a:t>
            </a:r>
            <a:r>
              <a:rPr lang="ru-RU" dirty="0"/>
              <a:t> может применяться к любому числу хранилищ данных, включая хранилища, которые не имеют ничего общего с  реляционными базами данных.</a:t>
            </a:r>
          </a:p>
          <a:p>
            <a:r>
              <a:rPr lang="ru-RU" dirty="0"/>
              <a:t>Для того чтобы работать с LINQ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, потребуется обеспечить, чтобы в  каждом файле кода С#, содержащем запросы LINQ, импортировалось пространство имен </a:t>
            </a:r>
            <a:r>
              <a:rPr lang="ru-RU" b="1" dirty="0" err="1" smtClean="0"/>
              <a:t>System.Linq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Возвращенная последовательность хранится в переменной по имени </a:t>
            </a:r>
            <a:r>
              <a:rPr lang="en-US" dirty="0" smtClean="0"/>
              <a:t>result</a:t>
            </a:r>
            <a:r>
              <a:rPr lang="ru-RU" dirty="0" smtClean="0"/>
              <a:t>, </a:t>
            </a:r>
            <a:r>
              <a:rPr lang="ru-RU" dirty="0"/>
              <a:t>тип которой реализует обобщенную версию интерфейса </a:t>
            </a:r>
            <a:r>
              <a:rPr lang="ru-RU" dirty="0" err="1"/>
              <a:t>IEnumerable</a:t>
            </a:r>
            <a:r>
              <a:rPr lang="ru-RU" dirty="0"/>
              <a:t>&lt;T&gt;, где Т — тип </a:t>
            </a:r>
            <a:r>
              <a:rPr lang="en-US" dirty="0"/>
              <a:t>s</a:t>
            </a:r>
            <a:r>
              <a:rPr lang="ru-RU" dirty="0" err="1" smtClean="0"/>
              <a:t>tring</a:t>
            </a:r>
            <a:r>
              <a:rPr lang="ru-RU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Для получения результата запроса более удобно использовать </a:t>
            </a:r>
            <a:r>
              <a:rPr lang="ru-RU" b="1" dirty="0"/>
              <a:t>неявно типизированную локальную переменную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628800"/>
            <a:ext cx="46188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IEnumerable</a:t>
            </a:r>
            <a:r>
              <a:rPr lang="en-US" b="1" dirty="0"/>
              <a:t>&lt;string&gt; </a:t>
            </a:r>
            <a:r>
              <a:rPr lang="en-US" dirty="0" smtClean="0"/>
              <a:t>result2 </a:t>
            </a:r>
            <a:r>
              <a:rPr lang="en-US" dirty="0"/>
              <a:t>=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currentVideoGames</a:t>
            </a:r>
            <a:r>
              <a:rPr lang="en-US" dirty="0"/>
              <a:t>                                   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s.Contains</a:t>
            </a:r>
            <a:r>
              <a:rPr lang="en-US" dirty="0"/>
              <a:t>(" ")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orderby</a:t>
            </a:r>
            <a:r>
              <a:rPr lang="en-US" dirty="0"/>
              <a:t> </a:t>
            </a:r>
            <a:r>
              <a:rPr lang="en-US" dirty="0" smtClean="0"/>
              <a:t>s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result2=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 smtClean="0"/>
              <a:t>currentVideoGames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s.Contains</a:t>
            </a:r>
            <a:r>
              <a:rPr lang="en-US" dirty="0"/>
              <a:t>(" </a:t>
            </a:r>
            <a:r>
              <a:rPr lang="en-US" dirty="0" smtClean="0"/>
              <a:t>")                                         </a:t>
            </a:r>
            <a:r>
              <a:rPr lang="en-US" b="1" dirty="0" err="1"/>
              <a:t>orderby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s;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4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Отложенное выполнение запросов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LINQ </a:t>
            </a:r>
            <a:r>
              <a:rPr lang="ru-RU" dirty="0" smtClean="0"/>
              <a:t>запросы </a:t>
            </a:r>
            <a:r>
              <a:rPr lang="ru-RU" dirty="0"/>
              <a:t>не выполняются до тех пор, пока не будет начата итерация по последовательности. Это называется </a:t>
            </a:r>
            <a:r>
              <a:rPr lang="ru-RU" b="1" dirty="0"/>
              <a:t>отложенным выполнением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numbers = { 10, 20, 30, 40, 1, 2, 3, 8 };</a:t>
            </a:r>
          </a:p>
          <a:p>
            <a:pPr marL="0" indent="0">
              <a:buNone/>
            </a:pPr>
            <a:r>
              <a:rPr lang="ru-RU" dirty="0"/>
              <a:t>           </a:t>
            </a:r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ru-RU" dirty="0"/>
              <a:t>// Получить числа меньше 10. 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Console.WriteLine</a:t>
            </a:r>
            <a:r>
              <a:rPr lang="ru-RU" dirty="0"/>
              <a:t>("Метод расширения первый раз:");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subset1 = </a:t>
            </a:r>
            <a:r>
              <a:rPr lang="en-US" dirty="0" err="1"/>
              <a:t>numbers.Where</a:t>
            </a:r>
            <a:r>
              <a:rPr lang="en-US" dirty="0"/>
              <a:t>(x=&gt;x&lt;10);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in subset1) </a:t>
            </a:r>
            <a:r>
              <a:rPr lang="en-US" dirty="0" err="1"/>
              <a:t>Console.WriteLine</a:t>
            </a:r>
            <a:r>
              <a:rPr lang="en-US" dirty="0"/>
              <a:t>("{0} &lt; 10",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/>
              <a:t>Console.WriteLine</a:t>
            </a:r>
            <a:r>
              <a:rPr lang="ru-RU" dirty="0"/>
              <a:t>("LINQ запрос первый раз:");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subset2 = from </a:t>
            </a:r>
            <a:r>
              <a:rPr lang="en-US" dirty="0" err="1"/>
              <a:t>i</a:t>
            </a:r>
            <a:r>
              <a:rPr lang="en-US" dirty="0"/>
              <a:t> in numbers where </a:t>
            </a:r>
            <a:r>
              <a:rPr lang="en-US" dirty="0" err="1"/>
              <a:t>i</a:t>
            </a:r>
            <a:r>
              <a:rPr lang="en-US" dirty="0"/>
              <a:t> &lt; 10 select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           </a:t>
            </a:r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ru-RU" dirty="0"/>
              <a:t>// Оператор </a:t>
            </a:r>
            <a:r>
              <a:rPr lang="en-US" dirty="0"/>
              <a:t>LINQ </a:t>
            </a:r>
            <a:r>
              <a:rPr lang="ru-RU" dirty="0"/>
              <a:t>здесь выполняется! </a:t>
            </a:r>
          </a:p>
          <a:p>
            <a:pPr marL="0" indent="0">
              <a:buNone/>
            </a:pPr>
            <a:r>
              <a:rPr lang="sv-SE" dirty="0"/>
              <a:t>            </a:t>
            </a:r>
            <a:r>
              <a:rPr lang="sv-SE" dirty="0" smtClean="0"/>
              <a:t>   foreach </a:t>
            </a:r>
            <a:r>
              <a:rPr lang="sv-SE" dirty="0"/>
              <a:t>(var i in </a:t>
            </a:r>
            <a:r>
              <a:rPr lang="sv-SE" dirty="0" smtClean="0"/>
              <a:t>subset2) </a:t>
            </a:r>
            <a:r>
              <a:rPr lang="en-US" dirty="0" err="1" smtClean="0"/>
              <a:t>Console.WriteLine</a:t>
            </a:r>
            <a:r>
              <a:rPr lang="en-US" dirty="0"/>
              <a:t>("{0} &lt; 10",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Отложенное выполнение запросов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// Изменить некоторые данные в массиве.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numbers[0] = 4;</a:t>
            </a:r>
          </a:p>
          <a:p>
            <a:pPr marL="0" indent="0">
              <a:buNone/>
            </a:pPr>
            <a:r>
              <a:rPr lang="ru-RU" sz="2000" dirty="0" smtClean="0"/>
              <a:t>            // Оператор запроса</a:t>
            </a:r>
            <a:r>
              <a:rPr lang="en-US" sz="2000" dirty="0" smtClean="0"/>
              <a:t> </a:t>
            </a:r>
            <a:r>
              <a:rPr lang="ru-RU" sz="2000" dirty="0" smtClean="0"/>
              <a:t>снова выполняется! </a:t>
            </a:r>
          </a:p>
          <a:p>
            <a:pPr marL="0" indent="0">
              <a:buNone/>
            </a:pPr>
            <a:r>
              <a:rPr lang="ru-RU" sz="2000" dirty="0" smtClean="0"/>
              <a:t>            </a:t>
            </a:r>
            <a:r>
              <a:rPr lang="ru-RU" sz="2000" dirty="0" err="1" smtClean="0"/>
              <a:t>Console.WriteLine</a:t>
            </a:r>
            <a:r>
              <a:rPr lang="ru-RU" sz="2000" dirty="0" smtClean="0"/>
              <a:t>("Метод расширения после изменения массива:");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  <a:r>
              <a:rPr lang="en-US" sz="2000" dirty="0" err="1"/>
              <a:t>foreach</a:t>
            </a:r>
            <a:r>
              <a:rPr lang="en-US" sz="2000" dirty="0"/>
              <a:t> (</a:t>
            </a:r>
            <a:r>
              <a:rPr lang="en-US" sz="2000" dirty="0" err="1"/>
              <a:t>var</a:t>
            </a:r>
            <a:r>
              <a:rPr lang="en-US" sz="2000" dirty="0"/>
              <a:t> j in subset1</a:t>
            </a:r>
            <a:r>
              <a:rPr lang="en-US" sz="2000" dirty="0" smtClean="0"/>
              <a:t>) </a:t>
            </a:r>
            <a:r>
              <a:rPr lang="en-US" sz="2000" dirty="0" err="1"/>
              <a:t>Console.WriteLine</a:t>
            </a:r>
            <a:r>
              <a:rPr lang="en-US" sz="2000" dirty="0"/>
              <a:t>("{0} &lt; 10", j);</a:t>
            </a:r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ru-RU" sz="2000" dirty="0" err="1"/>
              <a:t>Console.WriteLine</a:t>
            </a:r>
            <a:r>
              <a:rPr lang="ru-RU" sz="2000" dirty="0"/>
              <a:t>("LINQ запрос после изменения:");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foreach</a:t>
            </a:r>
            <a:r>
              <a:rPr lang="en-US" sz="2000" dirty="0"/>
              <a:t> (</a:t>
            </a:r>
            <a:r>
              <a:rPr lang="en-US" sz="2000" dirty="0" err="1"/>
              <a:t>var</a:t>
            </a:r>
            <a:r>
              <a:rPr lang="en-US" sz="2000" dirty="0"/>
              <a:t> j in subset2</a:t>
            </a:r>
            <a:r>
              <a:rPr lang="en-US" sz="2000" dirty="0" smtClean="0"/>
              <a:t>) </a:t>
            </a:r>
            <a:r>
              <a:rPr lang="en-US" sz="2000" dirty="0" err="1"/>
              <a:t>Console.WriteLine</a:t>
            </a:r>
            <a:r>
              <a:rPr lang="en-US" sz="2000" dirty="0"/>
              <a:t>("{0} &lt; 10", j);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58864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Немедленное выполнение 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Чтобы выполнить </a:t>
            </a:r>
            <a:r>
              <a:rPr lang="ru-RU" dirty="0" smtClean="0"/>
              <a:t>запрос за </a:t>
            </a:r>
            <a:r>
              <a:rPr lang="ru-RU" dirty="0"/>
              <a:t>пределами логики итерации </a:t>
            </a:r>
            <a:r>
              <a:rPr lang="ru-RU" dirty="0" err="1"/>
              <a:t>foreach</a:t>
            </a:r>
            <a:r>
              <a:rPr lang="ru-RU" dirty="0"/>
              <a:t>, можно вызвать любое количество расширяющих методов, определенных типом </a:t>
            </a:r>
            <a:r>
              <a:rPr lang="ru-RU" dirty="0" err="1"/>
              <a:t>Enumerable</a:t>
            </a:r>
            <a:r>
              <a:rPr lang="ru-RU" dirty="0"/>
              <a:t>, таких как </a:t>
            </a:r>
            <a:r>
              <a:rPr lang="en-US" dirty="0" err="1"/>
              <a:t>ToArray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&gt;, </a:t>
            </a:r>
            <a:r>
              <a:rPr lang="en-US" dirty="0" err="1"/>
              <a:t>ToDictionary</a:t>
            </a:r>
            <a:r>
              <a:rPr lang="ru-RU" dirty="0"/>
              <a:t>&lt;</a:t>
            </a:r>
            <a:r>
              <a:rPr lang="en-US" dirty="0" err="1"/>
              <a:t>TSource</a:t>
            </a:r>
            <a:r>
              <a:rPr lang="ru-RU" dirty="0"/>
              <a:t>,</a:t>
            </a:r>
            <a:r>
              <a:rPr lang="en-US" dirty="0" err="1"/>
              <a:t>TKey</a:t>
            </a:r>
            <a:r>
              <a:rPr lang="ru-RU" dirty="0"/>
              <a:t>&gt;() и </a:t>
            </a:r>
            <a:r>
              <a:rPr lang="en-US" dirty="0" err="1"/>
              <a:t>ToList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&gt;().</a:t>
            </a:r>
          </a:p>
          <a:p>
            <a:r>
              <a:rPr lang="ru-RU" dirty="0"/>
              <a:t>Все эти методы заставляют запрос </a:t>
            </a:r>
            <a:r>
              <a:rPr lang="ru-RU" dirty="0" smtClean="0"/>
              <a:t>выполняться </a:t>
            </a:r>
            <a:r>
              <a:rPr lang="ru-RU" dirty="0"/>
              <a:t>в момент их вызова (</a:t>
            </a:r>
            <a:r>
              <a:rPr lang="ru-RU" b="1" dirty="0"/>
              <a:t>немедленное выполнение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Немедленное </a:t>
            </a:r>
            <a:r>
              <a:rPr lang="ru-RU" dirty="0"/>
              <a:t>выполнение запросов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10, 20, 30, 40, 1, 2, 3, 8 };</a:t>
            </a:r>
          </a:p>
          <a:p>
            <a:pPr marL="0" indent="0">
              <a:buNone/>
            </a:pPr>
            <a:r>
              <a:rPr lang="ru-RU" dirty="0" err="1" smtClean="0"/>
              <a:t>Console.WriteLine</a:t>
            </a:r>
            <a:r>
              <a:rPr lang="ru-RU" dirty="0"/>
              <a:t>("Метод расширения первый раз:");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subset1 = </a:t>
            </a:r>
            <a:r>
              <a:rPr lang="en-US" dirty="0" err="1"/>
              <a:t>numbers.Where</a:t>
            </a:r>
            <a:r>
              <a:rPr lang="en-US" dirty="0"/>
              <a:t>(x =&gt; x &lt; 10).</a:t>
            </a:r>
            <a:r>
              <a:rPr lang="en-US" b="1" dirty="0" err="1">
                <a:solidFill>
                  <a:srgbClr val="FF0000"/>
                </a:solidFill>
              </a:rPr>
              <a:t>ToArray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subset1) </a:t>
            </a:r>
            <a:r>
              <a:rPr lang="en-US" dirty="0" err="1"/>
              <a:t>Console.WriteLine</a:t>
            </a:r>
            <a:r>
              <a:rPr lang="en-US" dirty="0"/>
              <a:t>("{0} &lt; 10",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err="1" smtClean="0"/>
              <a:t>Console.WriteLine</a:t>
            </a:r>
            <a:r>
              <a:rPr lang="ru-RU" dirty="0"/>
              <a:t>("LINQ запрос первый раз:");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subset2 = (from </a:t>
            </a:r>
            <a:r>
              <a:rPr lang="en-US" dirty="0" err="1"/>
              <a:t>i</a:t>
            </a:r>
            <a:r>
              <a:rPr lang="en-US" dirty="0"/>
              <a:t> in numbers where </a:t>
            </a:r>
            <a:r>
              <a:rPr lang="en-US" dirty="0" err="1"/>
              <a:t>i</a:t>
            </a:r>
            <a:r>
              <a:rPr lang="en-US" dirty="0"/>
              <a:t> &lt; 10 select 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b="1" dirty="0" err="1">
                <a:solidFill>
                  <a:srgbClr val="FF0000"/>
                </a:solidFill>
              </a:rPr>
              <a:t>ToList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sv-SE" dirty="0" smtClean="0"/>
              <a:t>foreach </a:t>
            </a:r>
            <a:r>
              <a:rPr lang="sv-SE" dirty="0"/>
              <a:t>(var i in </a:t>
            </a:r>
            <a:r>
              <a:rPr lang="sv-SE" dirty="0" smtClean="0"/>
              <a:t>subset2) </a:t>
            </a:r>
            <a:r>
              <a:rPr lang="en-US" dirty="0" err="1" smtClean="0"/>
              <a:t>Console.WriteLine</a:t>
            </a:r>
            <a:r>
              <a:rPr lang="en-US" dirty="0" smtClean="0"/>
              <a:t>("{0} &lt; 10",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numbers[0</a:t>
            </a:r>
            <a:r>
              <a:rPr lang="en-US" b="1" dirty="0">
                <a:solidFill>
                  <a:srgbClr val="FF0000"/>
                </a:solidFill>
              </a:rPr>
              <a:t>] = 4;</a:t>
            </a:r>
          </a:p>
          <a:p>
            <a:pPr marL="0" indent="0">
              <a:buNone/>
            </a:pPr>
            <a:r>
              <a:rPr lang="ru-RU" dirty="0" err="1" smtClean="0"/>
              <a:t>Console.WriteLine</a:t>
            </a:r>
            <a:r>
              <a:rPr lang="ru-RU" dirty="0"/>
              <a:t>("Метод расширения после изменения массива:");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j in subset1</a:t>
            </a:r>
            <a:r>
              <a:rPr lang="en-US" dirty="0" smtClean="0"/>
              <a:t>) </a:t>
            </a:r>
            <a:r>
              <a:rPr lang="en-US" dirty="0" err="1"/>
              <a:t>Console.WriteLine</a:t>
            </a:r>
            <a:r>
              <a:rPr lang="en-US" dirty="0"/>
              <a:t>("{0} &lt; 10", j);</a:t>
            </a:r>
          </a:p>
          <a:p>
            <a:pPr marL="0" indent="0">
              <a:buNone/>
            </a:pPr>
            <a:r>
              <a:rPr lang="ru-RU" dirty="0" err="1" smtClean="0"/>
              <a:t>Console.WriteLine</a:t>
            </a:r>
            <a:r>
              <a:rPr lang="ru-RU" dirty="0"/>
              <a:t>("LINQ запрос после изменения:");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j in </a:t>
            </a:r>
            <a:r>
              <a:rPr lang="en-US" dirty="0" smtClean="0"/>
              <a:t>subset2) </a:t>
            </a:r>
            <a:r>
              <a:rPr lang="en-US" dirty="0" err="1" smtClean="0"/>
              <a:t>Console.WriteLine</a:t>
            </a:r>
            <a:r>
              <a:rPr lang="en-US" dirty="0"/>
              <a:t>("{0} &lt; 10", j);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0"/>
            <a:ext cx="56483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Ограничения, связанные с использованием </a:t>
            </a:r>
            <a:r>
              <a:rPr lang="ru-RU" dirty="0" err="1" smtClean="0"/>
              <a:t>var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Нельзя использовать неявную типизацию для </a:t>
            </a:r>
            <a:r>
              <a:rPr lang="ru-RU" b="1" dirty="0"/>
              <a:t>поля класса </a:t>
            </a:r>
            <a:r>
              <a:rPr lang="ru-RU" dirty="0"/>
              <a:t>или </a:t>
            </a:r>
            <a:r>
              <a:rPr lang="ru-RU" b="1" dirty="0"/>
              <a:t>структуры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Нельзя использовать неявно типизированные  переменные для определения </a:t>
            </a:r>
            <a:r>
              <a:rPr lang="ru-RU" b="1" dirty="0"/>
              <a:t>параметров, возвращаемых значений </a:t>
            </a:r>
            <a:r>
              <a:rPr lang="ru-RU" dirty="0"/>
              <a:t>методов.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896544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static</a:t>
            </a:r>
            <a:r>
              <a:rPr lang="en-US" b="1" dirty="0"/>
              <a:t> </a:t>
            </a:r>
            <a:r>
              <a:rPr lang="en-US" b="1" dirty="0" err="1"/>
              <a:t>IEnumerable</a:t>
            </a:r>
            <a:r>
              <a:rPr lang="en-US" b="1" dirty="0"/>
              <a:t>&lt;string&gt; </a:t>
            </a:r>
            <a:r>
              <a:rPr lang="en-US" dirty="0" err="1"/>
              <a:t>GetStringSubset</a:t>
            </a:r>
            <a:r>
              <a:rPr lang="en-US" dirty="0"/>
              <a:t> ()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string[] colors = {"Light Red11, "</a:t>
            </a:r>
            <a:r>
              <a:rPr lang="en-US" dirty="0" err="1"/>
              <a:t>Green","Yellow</a:t>
            </a:r>
            <a:r>
              <a:rPr lang="en-US" dirty="0"/>
              <a:t>", "Dark Red", "Red", "Purple"};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IEnumerable</a:t>
            </a:r>
            <a:r>
              <a:rPr lang="en-US" b="1" dirty="0"/>
              <a:t>&lt;string&gt;</a:t>
            </a:r>
            <a:r>
              <a:rPr lang="en-US" dirty="0"/>
              <a:t> </a:t>
            </a:r>
            <a:r>
              <a:rPr lang="en-US" dirty="0" err="1"/>
              <a:t>theRedColors</a:t>
            </a:r>
            <a:r>
              <a:rPr lang="en-US" dirty="0"/>
              <a:t> = from c in colors where </a:t>
            </a:r>
            <a:r>
              <a:rPr lang="en-US" dirty="0" err="1"/>
              <a:t>с.Contains</a:t>
            </a:r>
            <a:r>
              <a:rPr lang="en-US" dirty="0"/>
              <a:t>("Red") select c;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theRedColors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IEnumerable</a:t>
            </a:r>
            <a:r>
              <a:rPr lang="ru-RU" b="1" dirty="0"/>
              <a:t>&lt;</a:t>
            </a:r>
            <a:r>
              <a:rPr lang="en-US" b="1" dirty="0"/>
              <a:t>string</a:t>
            </a:r>
            <a:r>
              <a:rPr lang="ru-RU" b="1" dirty="0"/>
              <a:t>&gt; </a:t>
            </a:r>
            <a:r>
              <a:rPr lang="en-US" dirty="0"/>
              <a:t>subset</a:t>
            </a:r>
            <a:r>
              <a:rPr lang="ru-RU" dirty="0"/>
              <a:t> = </a:t>
            </a:r>
            <a:r>
              <a:rPr lang="en-US" dirty="0" err="1"/>
              <a:t>GetStringSubset</a:t>
            </a:r>
            <a:r>
              <a:rPr lang="ru-RU" dirty="0"/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3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Применение запросов LINQ к объектам </a:t>
            </a:r>
            <a:r>
              <a:rPr lang="ru-RU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коллекций</a:t>
            </a:r>
            <a:endParaRPr lang="ru-RU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3096344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Применение запроса LINQ к обобщенному контейнеру ничем не отличается от применения к простому массиву, </a:t>
            </a:r>
            <a:r>
              <a:rPr lang="ru-RU" dirty="0" smtClean="0"/>
              <a:t>т.к. LINQ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 может использоваться с любым типом, реализующим </a:t>
            </a:r>
            <a:r>
              <a:rPr lang="ru-RU" dirty="0" err="1"/>
              <a:t>IEnumerable</a:t>
            </a:r>
            <a:r>
              <a:rPr lang="ru-RU" dirty="0"/>
              <a:t>&lt;T&gt;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35896" y="1600200"/>
            <a:ext cx="532859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GetFastCars</a:t>
            </a:r>
            <a:r>
              <a:rPr lang="en-US" dirty="0"/>
              <a:t>(List&lt;Car&gt; </a:t>
            </a:r>
            <a:r>
              <a:rPr lang="en-US" dirty="0" err="1"/>
              <a:t>myCars</a:t>
            </a:r>
            <a:r>
              <a:rPr lang="en-US" dirty="0"/>
              <a:t>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 </a:t>
            </a:r>
          </a:p>
          <a:p>
            <a:pPr marL="0" indent="0">
              <a:buNone/>
            </a:pPr>
            <a:r>
              <a:rPr lang="ru-RU" dirty="0"/>
              <a:t>// Найти в контейнере </a:t>
            </a:r>
            <a:r>
              <a:rPr lang="en-US" dirty="0"/>
              <a:t>List</a:t>
            </a:r>
            <a:r>
              <a:rPr lang="ru-RU" dirty="0"/>
              <a:t>()объекты </a:t>
            </a:r>
            <a:r>
              <a:rPr lang="en-US" dirty="0"/>
              <a:t>Car</a:t>
            </a:r>
            <a:r>
              <a:rPr lang="ru-RU" dirty="0"/>
              <a:t>, у которых </a:t>
            </a:r>
            <a:r>
              <a:rPr lang="ru-RU" dirty="0" smtClean="0"/>
              <a:t>//</a:t>
            </a:r>
            <a:r>
              <a:rPr lang="en-US" dirty="0" smtClean="0"/>
              <a:t>Speed</a:t>
            </a:r>
            <a:r>
              <a:rPr lang="ru-RU" dirty="0" smtClean="0"/>
              <a:t> </a:t>
            </a:r>
            <a:r>
              <a:rPr lang="ru-RU" dirty="0"/>
              <a:t>&gt; 55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fastCars</a:t>
            </a:r>
            <a:r>
              <a:rPr lang="en-US" dirty="0"/>
              <a:t> = from с in </a:t>
            </a:r>
            <a:r>
              <a:rPr lang="en-US" dirty="0" err="1"/>
              <a:t>myCars</a:t>
            </a:r>
            <a:r>
              <a:rPr lang="en-US" dirty="0"/>
              <a:t> where c. Speed &gt; 55 select c;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car in </a:t>
            </a:r>
            <a:r>
              <a:rPr lang="en-US" dirty="0" err="1"/>
              <a:t>fastCars</a:t>
            </a:r>
            <a:r>
              <a:rPr lang="en-US" dirty="0"/>
              <a:t>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 ("{0 } is going too fast!", </a:t>
            </a:r>
            <a:r>
              <a:rPr lang="en-US" dirty="0" err="1"/>
              <a:t>car.Name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Найти</a:t>
            </a:r>
            <a:r>
              <a:rPr lang="en-US" dirty="0"/>
              <a:t> </a:t>
            </a:r>
            <a:r>
              <a:rPr lang="en-US" dirty="0" err="1"/>
              <a:t>быстрые</a:t>
            </a:r>
            <a:r>
              <a:rPr lang="en-US" dirty="0"/>
              <a:t> </a:t>
            </a:r>
            <a:r>
              <a:rPr lang="en-US" dirty="0" err="1"/>
              <a:t>автомобили</a:t>
            </a:r>
            <a:r>
              <a:rPr lang="en-US" dirty="0"/>
              <a:t> BMW!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fastCars</a:t>
            </a:r>
            <a:r>
              <a:rPr lang="en-US" dirty="0"/>
              <a:t> = from с in </a:t>
            </a:r>
            <a:r>
              <a:rPr lang="en-US" dirty="0" err="1"/>
              <a:t>myCars</a:t>
            </a:r>
            <a:r>
              <a:rPr lang="en-US" dirty="0"/>
              <a:t> where c. Speed &gt; 90 &amp;&amp; </a:t>
            </a:r>
            <a:r>
              <a:rPr lang="en-US" dirty="0" err="1"/>
              <a:t>c.Make</a:t>
            </a:r>
            <a:r>
              <a:rPr lang="en-US" dirty="0"/>
              <a:t> == "BMW" select c;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4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Применение запросов LINQ к необобщенным </a:t>
            </a:r>
            <a:r>
              <a:rPr lang="ru-RU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коллекциям</a:t>
            </a:r>
            <a:endParaRPr lang="ru-RU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ru-RU" dirty="0"/>
              <a:t>Операции запросов LINQ предназначены для работы с любым  типом, реализующим </a:t>
            </a:r>
            <a:r>
              <a:rPr lang="ru-RU" dirty="0" err="1"/>
              <a:t>IEnumerable</a:t>
            </a:r>
            <a:r>
              <a:rPr lang="ru-RU" dirty="0"/>
              <a:t>&lt;T&gt;, поэтому для </a:t>
            </a:r>
            <a:r>
              <a:rPr lang="ru-RU" b="1" dirty="0"/>
              <a:t>необобщенных коллекций их применять нельзя. 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dirty="0"/>
              <a:t>необобщенных коллекций, например, </a:t>
            </a:r>
            <a:r>
              <a:rPr lang="en-US" dirty="0" err="1"/>
              <a:t>ArrayList</a:t>
            </a:r>
            <a:r>
              <a:rPr lang="ru-RU" dirty="0"/>
              <a:t> используют обобщенный расширяющий метод </a:t>
            </a:r>
            <a:r>
              <a:rPr lang="ru-RU" b="1" dirty="0" err="1"/>
              <a:t>Enumerable.OfType</a:t>
            </a:r>
            <a:r>
              <a:rPr lang="ru-RU" b="1" dirty="0"/>
              <a:t>&lt;T</a:t>
            </a:r>
            <a:r>
              <a:rPr lang="ru-RU" b="1" dirty="0" smtClean="0"/>
              <a:t>&gt;()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ru-RU" dirty="0" smtClean="0"/>
              <a:t>который </a:t>
            </a:r>
            <a:r>
              <a:rPr lang="ru-RU" dirty="0"/>
              <a:t>выполняет фильтрацию элементов по заданному типу.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3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Применение запросов LINQ к необобщенным коллекциям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//необобщенная коллекция</a:t>
            </a:r>
          </a:p>
          <a:p>
            <a:pPr marL="0" indent="0">
              <a:buNone/>
            </a:pPr>
            <a:r>
              <a:rPr lang="en-US" b="1" dirty="0" err="1"/>
              <a:t>ArrayList</a:t>
            </a:r>
            <a:r>
              <a:rPr lang="en-US" b="1" dirty="0"/>
              <a:t> </a:t>
            </a:r>
            <a:r>
              <a:rPr lang="en-US" b="1" dirty="0" err="1"/>
              <a:t>myCars</a:t>
            </a:r>
            <a:r>
              <a:rPr lang="ru-RU" b="1" dirty="0"/>
              <a:t>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ru-RU" b="1" dirty="0"/>
              <a:t> ()</a:t>
            </a:r>
            <a:r>
              <a:rPr lang="ru-RU" dirty="0"/>
              <a:t> { </a:t>
            </a:r>
            <a:r>
              <a:rPr lang="en-US" dirty="0"/>
              <a:t>new Car { Name = "Henry",  Color = "Silver", Speed = 100, Make = "BMW"}, </a:t>
            </a:r>
            <a:r>
              <a:rPr lang="ru-RU" dirty="0"/>
              <a:t>. . . 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 Трансформировать </a:t>
            </a:r>
            <a:r>
              <a:rPr lang="en-US" dirty="0" err="1"/>
              <a:t>ArrayList</a:t>
            </a:r>
            <a:r>
              <a:rPr lang="ru-RU" dirty="0"/>
              <a:t> в тип, </a:t>
            </a:r>
            <a:r>
              <a:rPr lang="ru-RU" dirty="0" smtClean="0"/>
              <a:t>совместимый </a:t>
            </a:r>
            <a:r>
              <a:rPr lang="ru-RU" dirty="0"/>
              <a:t>с </a:t>
            </a:r>
            <a:r>
              <a:rPr lang="en-US" dirty="0"/>
              <a:t>//</a:t>
            </a:r>
            <a:r>
              <a:rPr lang="en-US" dirty="0" err="1" smtClean="0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&gt;. 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myCarsEnum</a:t>
            </a:r>
            <a:r>
              <a:rPr lang="en-US" b="1" dirty="0"/>
              <a:t> = </a:t>
            </a:r>
            <a:r>
              <a:rPr lang="en-US" b="1" dirty="0" err="1"/>
              <a:t>myCars.OfType</a:t>
            </a:r>
            <a:r>
              <a:rPr lang="en-US" b="1" dirty="0"/>
              <a:t>&lt;Car&gt;();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// Создать выражение запроса, нацеленное </a:t>
            </a:r>
            <a:r>
              <a:rPr lang="ru-RU" dirty="0" smtClean="0"/>
              <a:t>на  совместимый </a:t>
            </a:r>
            <a:r>
              <a:rPr lang="ru-RU" dirty="0"/>
              <a:t>с </a:t>
            </a:r>
            <a:r>
              <a:rPr lang="ru-RU" dirty="0" smtClean="0"/>
              <a:t>//</a:t>
            </a:r>
            <a:r>
              <a:rPr lang="en-US" dirty="0" err="1" smtClean="0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тип. 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fastCars</a:t>
            </a:r>
            <a:r>
              <a:rPr lang="en-US" b="1" dirty="0"/>
              <a:t> = from с in </a:t>
            </a:r>
            <a:r>
              <a:rPr lang="en-US" b="1" dirty="0" err="1"/>
              <a:t>myCarsEnum</a:t>
            </a:r>
            <a:r>
              <a:rPr lang="en-US" b="1" dirty="0"/>
              <a:t> where </a:t>
            </a:r>
            <a:r>
              <a:rPr lang="en-US" b="1" dirty="0" err="1"/>
              <a:t>с.Speed</a:t>
            </a:r>
            <a:r>
              <a:rPr lang="en-US" b="1" dirty="0"/>
              <a:t> &gt; 55 select c;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car in </a:t>
            </a:r>
            <a:r>
              <a:rPr lang="en-US" dirty="0" err="1"/>
              <a:t>fastCars</a:t>
            </a:r>
            <a:r>
              <a:rPr lang="en-US" dirty="0"/>
              <a:t>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 ("{0} is going too fast!", </a:t>
            </a:r>
            <a:r>
              <a:rPr lang="en-US" dirty="0" err="1"/>
              <a:t>car.Name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072344" cy="52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Разновидности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u="sng" dirty="0"/>
              <a:t>LI</a:t>
            </a:r>
            <a:r>
              <a:rPr lang="ru-RU" b="1" u="sng" dirty="0"/>
              <a:t>NQ </a:t>
            </a:r>
            <a:r>
              <a:rPr lang="ru-RU" b="1" u="sng" dirty="0" err="1"/>
              <a:t>to</a:t>
            </a:r>
            <a:r>
              <a:rPr lang="ru-RU" b="1" u="sng" dirty="0"/>
              <a:t> </a:t>
            </a:r>
            <a:r>
              <a:rPr lang="ru-RU" b="1" u="sng" dirty="0" err="1"/>
              <a:t>Objects</a:t>
            </a:r>
            <a:r>
              <a:rPr lang="ru-RU" b="1" u="sng" dirty="0"/>
              <a:t>. </a:t>
            </a:r>
            <a:r>
              <a:rPr lang="ru-RU" dirty="0"/>
              <a:t>Эта разновидность позволяет применять запросы LINQ к массивам и коллекциям. </a:t>
            </a:r>
          </a:p>
          <a:p>
            <a:pPr lvl="0"/>
            <a:r>
              <a:rPr lang="ru-RU" dirty="0"/>
              <a:t>L</a:t>
            </a:r>
            <a:r>
              <a:rPr lang="en-US" dirty="0"/>
              <a:t>I</a:t>
            </a:r>
            <a:r>
              <a:rPr lang="ru-RU" dirty="0"/>
              <a:t>NQ </a:t>
            </a:r>
            <a:r>
              <a:rPr lang="ru-RU" dirty="0" err="1"/>
              <a:t>to</a:t>
            </a:r>
            <a:r>
              <a:rPr lang="ru-RU" dirty="0"/>
              <a:t> XML. Эта разновидность позволяет применять LINQ для манипулирования и опроса документов XML. </a:t>
            </a:r>
          </a:p>
          <a:p>
            <a:pPr lvl="0"/>
            <a:r>
              <a:rPr lang="en-US" dirty="0"/>
              <a:t>LI</a:t>
            </a:r>
            <a:r>
              <a:rPr lang="ru-RU" dirty="0"/>
              <a:t>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DataSet</a:t>
            </a:r>
            <a:r>
              <a:rPr lang="ru-RU" dirty="0"/>
              <a:t>. Эта разновидность позволяет применять запросы LINQ к объектам </a:t>
            </a:r>
            <a:r>
              <a:rPr lang="ru-RU" dirty="0" err="1"/>
              <a:t>DataSet</a:t>
            </a:r>
            <a:r>
              <a:rPr lang="ru-RU" dirty="0"/>
              <a:t> из ADO.NET. </a:t>
            </a:r>
          </a:p>
          <a:p>
            <a:pPr lvl="0"/>
            <a:r>
              <a:rPr lang="en-US" dirty="0"/>
              <a:t>LI</a:t>
            </a:r>
            <a:r>
              <a:rPr lang="ru-RU" dirty="0"/>
              <a:t>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Entities</a:t>
            </a:r>
            <a:r>
              <a:rPr lang="ru-RU" dirty="0"/>
              <a:t>. Эта разновидность позволяет применять запросы LINQ внутри </a:t>
            </a:r>
            <a:r>
              <a:rPr lang="en-US" dirty="0"/>
              <a:t>API</a:t>
            </a:r>
            <a:r>
              <a:rPr lang="ru-RU" dirty="0"/>
              <a:t>-интерфейса </a:t>
            </a:r>
            <a:r>
              <a:rPr lang="en-US" dirty="0"/>
              <a:t>ADO</a:t>
            </a:r>
            <a:r>
              <a:rPr lang="ru-RU" dirty="0"/>
              <a:t>.</a:t>
            </a:r>
            <a:r>
              <a:rPr lang="en-US" dirty="0"/>
              <a:t>NET Entity Framework</a:t>
            </a:r>
            <a:r>
              <a:rPr lang="ru-RU" dirty="0"/>
              <a:t> (</a:t>
            </a:r>
            <a:r>
              <a:rPr lang="en-US" dirty="0"/>
              <a:t>EF</a:t>
            </a:r>
            <a:r>
              <a:rPr lang="ru-RU" dirty="0"/>
              <a:t>). </a:t>
            </a:r>
          </a:p>
          <a:p>
            <a:pPr lvl="0"/>
            <a:r>
              <a:rPr lang="en-US" dirty="0"/>
              <a:t>Parallel LINQ (</a:t>
            </a:r>
            <a:r>
              <a:rPr lang="ru-RU" dirty="0"/>
              <a:t>он же</a:t>
            </a:r>
            <a:r>
              <a:rPr lang="en-US" dirty="0"/>
              <a:t> PLINQ). </a:t>
            </a:r>
            <a:r>
              <a:rPr lang="ru-RU" dirty="0"/>
              <a:t>Эта разновидность позволяет выполнять параллельную обработку данных, возвращенных запросом LINQ.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u="sng" dirty="0"/>
          </a:p>
          <a:p>
            <a:r>
              <a:rPr lang="ru-RU" sz="3800" u="sng" dirty="0" smtClean="0"/>
              <a:t>Фильтрация (</a:t>
            </a:r>
            <a:r>
              <a:rPr lang="en-US" sz="3800" u="sng" dirty="0" smtClean="0"/>
              <a:t>LINQ)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from f in list</a:t>
            </a:r>
          </a:p>
          <a:p>
            <a:pPr marL="0" indent="0">
              <a:buNone/>
            </a:pPr>
            <a:r>
              <a:rPr lang="en-US" dirty="0"/>
              <a:t>                      from el in f</a:t>
            </a:r>
          </a:p>
          <a:p>
            <a:pPr marL="0" indent="0">
              <a:buNone/>
            </a:pPr>
            <a:r>
              <a:rPr lang="en-US" dirty="0"/>
              <a:t>                      select el;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(Person el in res)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 smtClean="0"/>
              <a:t>Фильтрация (</a:t>
            </a:r>
            <a:r>
              <a:rPr lang="en-US" u="sng" dirty="0" err="1" smtClean="0"/>
              <a:t>Extention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list.SelectMany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=&gt; f).Select(e =&gt; e);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(Person el in res)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8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u="sng" dirty="0"/>
          </a:p>
          <a:p>
            <a:r>
              <a:rPr lang="ru-RU" sz="3800" u="sng" dirty="0" smtClean="0"/>
              <a:t>Фильтрация (</a:t>
            </a:r>
            <a:r>
              <a:rPr lang="en-US" sz="3800" u="sng" dirty="0" smtClean="0"/>
              <a:t>LINQ)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from f in list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el in 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el is Student &amp;&amp; ((Student)el).Rating &gt; 7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el;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(Person el in res)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 smtClean="0"/>
              <a:t>Фильтрация (</a:t>
            </a:r>
            <a:r>
              <a:rPr lang="en-US" u="sng" dirty="0" err="1" smtClean="0"/>
              <a:t>Extention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list.SelectMany</a:t>
            </a:r>
            <a:r>
              <a:rPr lang="en-US" dirty="0"/>
              <a:t>(f =&gt; f).Select(e =&gt; e).Where(e =&gt; e is Student &amp;&amp; ((Student)e).Rating &gt; 7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(Person el in res)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8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 smtClean="0"/>
              <a:t>Проекция:</a:t>
            </a:r>
            <a:r>
              <a:rPr lang="ru-RU" dirty="0" smtClean="0"/>
              <a:t> </a:t>
            </a:r>
            <a:r>
              <a:rPr lang="ru-RU" dirty="0"/>
              <a:t>позволяет спроектировать из текущего типа выборки какой-то другой тип.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проекции используется оператор </a:t>
            </a:r>
            <a:r>
              <a:rPr lang="ru-RU" dirty="0" err="1"/>
              <a:t>select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from el in c where el is Employee select new { Name = </a:t>
            </a:r>
            <a:r>
              <a:rPr lang="en-US" dirty="0" err="1"/>
              <a:t>el.Name</a:t>
            </a:r>
            <a:r>
              <a:rPr lang="en-US" dirty="0"/>
              <a:t>, Salary =((Employee) el).Salary };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</a:t>
            </a:r>
            <a:r>
              <a:rPr lang="en-US" dirty="0" err="1"/>
              <a:t>c.Where</a:t>
            </a:r>
            <a:r>
              <a:rPr lang="en-US" dirty="0"/>
              <a:t>(e=&gt;e is Employee). Select(el =&gt; new { Name = </a:t>
            </a:r>
            <a:r>
              <a:rPr lang="en-US" dirty="0" err="1"/>
              <a:t>el.Name</a:t>
            </a:r>
            <a:r>
              <a:rPr lang="en-US" dirty="0"/>
              <a:t>, Salary = ((Employee)el).Salary });</a:t>
            </a:r>
            <a:endParaRPr lang="ru-RU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081213"/>
            <a:ext cx="6305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8245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Если </a:t>
            </a:r>
            <a:r>
              <a:rPr lang="ru-RU" dirty="0"/>
              <a:t>требуется вернуть проекцию, как результат метода, то ее нужно преобразовать в массив с помощью метода </a:t>
            </a:r>
            <a:r>
              <a:rPr lang="en-US" dirty="0" err="1"/>
              <a:t>ToArray</a:t>
            </a:r>
            <a:r>
              <a:rPr lang="ru-RU" dirty="0" smtClean="0"/>
              <a:t>():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 </a:t>
            </a:r>
            <a:r>
              <a:rPr lang="en-US" dirty="0" err="1"/>
              <a:t>NewTypeArray</a:t>
            </a:r>
            <a:r>
              <a:rPr lang="en-US" dirty="0"/>
              <a:t>(</a:t>
            </a:r>
            <a:r>
              <a:rPr lang="en-US" dirty="0" err="1"/>
              <a:t>ICollection</a:t>
            </a:r>
            <a:r>
              <a:rPr lang="en-US" dirty="0"/>
              <a:t>&lt;Person&gt; c)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</a:t>
            </a:r>
            <a:r>
              <a:rPr lang="en-US" dirty="0" err="1"/>
              <a:t>c.Where</a:t>
            </a:r>
            <a:r>
              <a:rPr lang="en-US" dirty="0"/>
              <a:t>(e=&gt;e is Employee). Select(el =&gt; new { Name = </a:t>
            </a:r>
            <a:r>
              <a:rPr lang="en-US" dirty="0" err="1"/>
              <a:t>el.Name</a:t>
            </a:r>
            <a:r>
              <a:rPr lang="en-US" dirty="0"/>
              <a:t>, </a:t>
            </a:r>
            <a:r>
              <a:rPr lang="en-US" dirty="0" smtClean="0"/>
              <a:t> Salary </a:t>
            </a:r>
            <a:r>
              <a:rPr lang="en-US" dirty="0"/>
              <a:t>= ((Employee)el).Salary });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b="1" dirty="0" err="1">
                <a:solidFill>
                  <a:srgbClr val="FF0000"/>
                </a:solidFill>
              </a:rPr>
              <a:t>res.ToArray</a:t>
            </a:r>
            <a:r>
              <a:rPr lang="en-US" b="1" dirty="0">
                <a:solidFill>
                  <a:srgbClr val="FF0000"/>
                </a:solidFill>
              </a:rPr>
              <a:t>();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ru-RU" dirty="0" smtClean="0"/>
              <a:t>Вызвать </a:t>
            </a:r>
            <a:r>
              <a:rPr lang="ru-RU" dirty="0"/>
              <a:t>метод, который возвращает проекцию </a:t>
            </a:r>
            <a:r>
              <a:rPr lang="ru-RU" dirty="0" smtClean="0"/>
              <a:t>можно</a:t>
            </a:r>
            <a:r>
              <a:rPr lang="en-US" dirty="0" smtClean="0"/>
              <a:t> </a:t>
            </a:r>
            <a:r>
              <a:rPr lang="ru-RU" dirty="0" smtClean="0"/>
              <a:t>следующим </a:t>
            </a:r>
            <a:r>
              <a:rPr lang="ru-RU" dirty="0"/>
              <a:t>образом:</a:t>
            </a:r>
          </a:p>
          <a:p>
            <a:pPr marL="0" indent="0">
              <a:buNone/>
            </a:pPr>
            <a:r>
              <a:rPr lang="en-US" b="1" dirty="0" smtClean="0"/>
              <a:t>Array </a:t>
            </a:r>
            <a:r>
              <a:rPr lang="en-US" b="1" dirty="0" err="1" smtClean="0"/>
              <a:t>arr</a:t>
            </a:r>
            <a:r>
              <a:rPr lang="en-US" b="1" dirty="0" smtClean="0"/>
              <a:t>=</a:t>
            </a:r>
            <a:r>
              <a:rPr lang="en-US" b="1" dirty="0" err="1" smtClean="0"/>
              <a:t>NewTypeArray</a:t>
            </a:r>
            <a:r>
              <a:rPr lang="en-US" b="1" dirty="0" smtClean="0"/>
              <a:t>(faculty1);</a:t>
            </a:r>
            <a:endParaRPr lang="en-US" b="1" dirty="0"/>
          </a:p>
          <a:p>
            <a:pPr marL="0" indent="0">
              <a:buNone/>
            </a:pPr>
            <a:r>
              <a:rPr lang="sv-SE" dirty="0" smtClean="0"/>
              <a:t>foreach </a:t>
            </a:r>
            <a:r>
              <a:rPr lang="sv-SE" dirty="0"/>
              <a:t>(var x in arr)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9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ru-RU" b="1" u="sng" dirty="0" smtClean="0"/>
              <a:t>Дополнительные вычисления</a:t>
            </a:r>
            <a:r>
              <a:rPr lang="en-US" b="1" u="sng" dirty="0" smtClean="0"/>
              <a:t> </a:t>
            </a:r>
            <a:r>
              <a:rPr lang="ru-RU" dirty="0" smtClean="0"/>
              <a:t>с помощью оператора </a:t>
            </a:r>
            <a:r>
              <a:rPr lang="en-US" dirty="0" smtClean="0"/>
              <a:t>let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u="sng" dirty="0"/>
              <a:t>from</a:t>
            </a:r>
            <a:r>
              <a:rPr lang="en-US" dirty="0"/>
              <a:t> el in list </a:t>
            </a:r>
            <a:r>
              <a:rPr lang="en-US" u="sng" dirty="0"/>
              <a:t>where</a:t>
            </a:r>
            <a:r>
              <a:rPr lang="en-US" dirty="0"/>
              <a:t> el is Teacher 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totalSalary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((Teacher)el).Salary + ((Teacher)el).Salary * ((Teacher)el).Bonus </a:t>
            </a:r>
            <a:r>
              <a:rPr lang="en-US" u="sng" dirty="0"/>
              <a:t>select</a:t>
            </a:r>
            <a:r>
              <a:rPr lang="en-US" dirty="0"/>
              <a:t> new { Name = </a:t>
            </a:r>
            <a:r>
              <a:rPr lang="en-US" dirty="0" err="1"/>
              <a:t>el.Name</a:t>
            </a:r>
            <a:r>
              <a:rPr lang="en-US" dirty="0"/>
              <a:t>, </a:t>
            </a:r>
            <a:r>
              <a:rPr lang="en-US" dirty="0" err="1"/>
              <a:t>TotalSalary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totalSalary</a:t>
            </a:r>
            <a:r>
              <a:rPr lang="en-US" dirty="0"/>
              <a:t> };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181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r>
              <a:rPr lang="ru-RU" sz="2800" dirty="0"/>
              <a:t>Для сортировки элементов в подмножестве по заданному значению используется операция </a:t>
            </a:r>
            <a:r>
              <a:rPr lang="ru-RU" sz="2800" b="1" dirty="0" err="1"/>
              <a:t>orderby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По </a:t>
            </a:r>
            <a:r>
              <a:rPr lang="ru-RU" sz="2800" dirty="0"/>
              <a:t>умолчанию принят порядок по возрастанию, поэтому упорядочение строк производится в алфавитном порядке, числовых значений — от меньшего к  большему, и т.д. </a:t>
            </a:r>
            <a:endParaRPr lang="en-US" sz="2800" dirty="0" smtClean="0"/>
          </a:p>
          <a:p>
            <a:r>
              <a:rPr lang="ru-RU" sz="2800" dirty="0" smtClean="0"/>
              <a:t>Чтобы </a:t>
            </a:r>
            <a:r>
              <a:rPr lang="ru-RU" sz="2800" dirty="0"/>
              <a:t>отсортировать в обратном порядке, используется операция  </a:t>
            </a:r>
            <a:r>
              <a:rPr lang="ru-RU" sz="2800" b="1" dirty="0" err="1"/>
              <a:t>descending</a:t>
            </a:r>
            <a:r>
              <a:rPr lang="ru-RU" sz="2800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 fontScale="85000" lnSpcReduction="10000"/>
          </a:bodyPr>
          <a:lstStyle/>
          <a:p>
            <a:r>
              <a:rPr lang="ru-RU" b="1" u="sng" dirty="0" smtClean="0"/>
              <a:t>Сортировка</a:t>
            </a:r>
            <a:r>
              <a:rPr lang="en-US" b="1" u="sng" dirty="0" smtClean="0"/>
              <a:t>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from el in list </a:t>
            </a:r>
            <a:r>
              <a:rPr lang="en-US" dirty="0" err="1"/>
              <a:t>orderby</a:t>
            </a:r>
            <a:r>
              <a:rPr lang="en-US" dirty="0"/>
              <a:t>  </a:t>
            </a:r>
            <a:r>
              <a:rPr lang="en-US" dirty="0" err="1"/>
              <a:t>el.Name</a:t>
            </a:r>
            <a:r>
              <a:rPr lang="en-US" dirty="0"/>
              <a:t> </a:t>
            </a:r>
            <a:r>
              <a:rPr lang="en-US" dirty="0" smtClean="0"/>
              <a:t>select </a:t>
            </a:r>
            <a:r>
              <a:rPr lang="en-US" dirty="0"/>
              <a:t>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s-ES" dirty="0"/>
              <a:t>var res = </a:t>
            </a:r>
            <a:r>
              <a:rPr lang="es-ES" dirty="0" smtClean="0"/>
              <a:t>list.OrderBy (</a:t>
            </a:r>
            <a:r>
              <a:rPr lang="es-ES" dirty="0"/>
              <a:t>el =&gt; el.Name).Select(el=&gt;el);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//по убыванию ключа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from el in list </a:t>
            </a:r>
            <a:r>
              <a:rPr lang="en-US" dirty="0" err="1"/>
              <a:t>orderby</a:t>
            </a:r>
            <a:r>
              <a:rPr lang="en-US" dirty="0"/>
              <a:t>  </a:t>
            </a:r>
            <a:r>
              <a:rPr lang="en-US" dirty="0" err="1"/>
              <a:t>el.Name</a:t>
            </a:r>
            <a:r>
              <a:rPr lang="en-US" dirty="0"/>
              <a:t> descending select el;</a:t>
            </a: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var </a:t>
            </a:r>
            <a:r>
              <a:rPr lang="es-ES" dirty="0"/>
              <a:t>res = list.OrderByDescending(el =&gt; el.Name</a:t>
            </a:r>
            <a:r>
              <a:rPr lang="es-ES" dirty="0" smtClean="0"/>
              <a:t>).</a:t>
            </a:r>
            <a:endParaRPr lang="ru-RU" dirty="0" smtClean="0"/>
          </a:p>
          <a:p>
            <a:pPr marL="0" indent="0">
              <a:buNone/>
            </a:pPr>
            <a:r>
              <a:rPr lang="es-ES" dirty="0" smtClean="0"/>
              <a:t>Select(el</a:t>
            </a:r>
            <a:r>
              <a:rPr lang="es-ES" dirty="0"/>
              <a:t>=&gt;el);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множественные критерии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from el in list </a:t>
            </a:r>
            <a:r>
              <a:rPr lang="en-US" dirty="0" err="1"/>
              <a:t>orderby</a:t>
            </a:r>
            <a:r>
              <a:rPr lang="en-US" dirty="0"/>
              <a:t>  </a:t>
            </a:r>
            <a:r>
              <a:rPr lang="en-US" dirty="0" err="1"/>
              <a:t>el.Name,el.Age</a:t>
            </a:r>
            <a:r>
              <a:rPr lang="en-US" dirty="0"/>
              <a:t> select el; </a:t>
            </a:r>
            <a:endParaRPr lang="ru-RU" dirty="0" smtClean="0"/>
          </a:p>
          <a:p>
            <a:pPr marL="0" indent="0">
              <a:buNone/>
            </a:pPr>
            <a:r>
              <a:rPr lang="es-ES" dirty="0"/>
              <a:t>var res = list.OrderBy(el =&gt; el.Name).ThenBy(el=&gt;el.Age).Select(el=&gt;el);</a:t>
            </a:r>
            <a:r>
              <a:rPr lang="sv-SE" dirty="0" smtClean="0"/>
              <a:t>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9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Объединение, разность, конкатенация и пересечение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1916832"/>
            <a:ext cx="8856984" cy="4525963"/>
          </a:xfrm>
        </p:spPr>
        <p:txBody>
          <a:bodyPr>
            <a:normAutofit/>
          </a:bodyPr>
          <a:lstStyle/>
          <a:p>
            <a:r>
              <a:rPr lang="ru-RU" sz="2800" dirty="0"/>
              <a:t>Класс </a:t>
            </a:r>
            <a:r>
              <a:rPr lang="ru-RU" sz="2800" dirty="0" err="1"/>
              <a:t>Enumerable</a:t>
            </a:r>
            <a:r>
              <a:rPr lang="ru-RU" sz="2800" dirty="0"/>
              <a:t> поддерживает набор расширяющих методов, которые позволяют использовать два (или более) запроса LINQ в качестве основы для нахождения объединений, разностей, конкатенации и пересечений данных.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067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//Объединение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res1 = (from el in faculty1 select el).</a:t>
            </a:r>
            <a:r>
              <a:rPr lang="en-US" dirty="0" smtClean="0"/>
              <a:t>Union(from </a:t>
            </a:r>
            <a:r>
              <a:rPr lang="en-US" dirty="0"/>
              <a:t>el in faculty2 select el);</a:t>
            </a:r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dirty="0"/>
              <a:t>разность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res2 = (from el in faculty1 select el).</a:t>
            </a:r>
            <a:r>
              <a:rPr lang="en-US" dirty="0" smtClean="0"/>
              <a:t>Except(from </a:t>
            </a:r>
            <a:r>
              <a:rPr lang="en-US" dirty="0"/>
              <a:t>el in faculty2 select el);</a:t>
            </a:r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dirty="0"/>
              <a:t>пересечение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res3 = (from el in faculty1 select el).Intersect</a:t>
            </a:r>
            <a:r>
              <a:rPr lang="en-US" dirty="0" smtClean="0"/>
              <a:t>( from </a:t>
            </a:r>
            <a:r>
              <a:rPr lang="en-US" dirty="0"/>
              <a:t>el in faculty2 select el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сцепление и удаление дубликатов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res4 = (from el in faculty1 select el).</a:t>
            </a:r>
            <a:r>
              <a:rPr lang="en-US" dirty="0" err="1"/>
              <a:t>Concat</a:t>
            </a:r>
            <a:r>
              <a:rPr lang="en-US" dirty="0"/>
              <a:t>(from el in faculty2 select el).Distinct();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3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Агрегатные операции </a:t>
            </a:r>
            <a:r>
              <a:rPr lang="ru-RU" b="1" dirty="0" smtClean="0"/>
              <a:t>LINQ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Для получение среднего, максимума, минимума или суммы используются  методы Мах(), </a:t>
            </a:r>
            <a:r>
              <a:rPr lang="ru-RU" dirty="0" err="1"/>
              <a:t>Min</a:t>
            </a:r>
            <a:r>
              <a:rPr lang="ru-RU" dirty="0"/>
              <a:t>(), </a:t>
            </a:r>
            <a:r>
              <a:rPr lang="ru-RU" dirty="0" err="1"/>
              <a:t>Average</a:t>
            </a:r>
            <a:r>
              <a:rPr lang="ru-RU" dirty="0"/>
              <a:t>(), </a:t>
            </a:r>
            <a:r>
              <a:rPr lang="ru-RU" dirty="0" err="1"/>
              <a:t>Sum</a:t>
            </a:r>
            <a:r>
              <a:rPr lang="ru-RU" dirty="0"/>
              <a:t>().</a:t>
            </a:r>
          </a:p>
          <a:p>
            <a:pPr marL="0" indent="0">
              <a:buNone/>
            </a:pPr>
            <a:r>
              <a:rPr lang="ru-RU" dirty="0"/>
              <a:t>//максимальное значение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(from f in university from el in f where el is Employee select ((Employee)el).Salary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r>
              <a:rPr lang="en-US" dirty="0" smtClean="0"/>
              <a:t>Max();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/>
              <a:t>university.SelectMany</a:t>
            </a:r>
            <a:r>
              <a:rPr lang="en-US" dirty="0"/>
              <a:t>(f =&gt; f).Select(e =&gt; e).Where(e =&gt; e is Student).Select(el =&gt; ((Employee)el).Salary</a:t>
            </a:r>
            <a:r>
              <a:rPr lang="en-US" dirty="0" smtClean="0"/>
              <a:t>).</a:t>
            </a:r>
            <a:r>
              <a:rPr lang="en-US" dirty="0"/>
              <a:t> Max();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среднее значение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(from f in university from el in f where el is </a:t>
            </a:r>
            <a:r>
              <a:rPr lang="en-US" dirty="0" smtClean="0"/>
              <a:t>Employee </a:t>
            </a:r>
            <a:r>
              <a:rPr lang="en-US" dirty="0"/>
              <a:t>select ((Employee)el).Salary).Average();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/>
              <a:t>university.SelectMany</a:t>
            </a:r>
            <a:r>
              <a:rPr lang="en-US" dirty="0"/>
              <a:t>(f =&gt; f).Select(e =&gt; e).Where(e =&gt; e is Student).Select(el =&gt; ((Employee)el).Salary).Average();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9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LINQ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С# использует следующие связанные с LINQ  средства: </a:t>
            </a:r>
          </a:p>
          <a:p>
            <a:pPr lvl="1"/>
            <a:r>
              <a:rPr lang="ru-RU" dirty="0"/>
              <a:t>неявно типизированные локальные переменные; </a:t>
            </a:r>
          </a:p>
          <a:p>
            <a:pPr lvl="1"/>
            <a:r>
              <a:rPr lang="ru-RU" dirty="0"/>
              <a:t>синтаксис инициализации объектов и коллекций; </a:t>
            </a:r>
          </a:p>
          <a:p>
            <a:pPr lvl="1"/>
            <a:r>
              <a:rPr lang="ru-RU" dirty="0"/>
              <a:t>лямбда-выражения; </a:t>
            </a:r>
          </a:p>
          <a:p>
            <a:pPr lvl="1"/>
            <a:r>
              <a:rPr lang="ru-RU" dirty="0"/>
              <a:t>расширяющие методы; </a:t>
            </a:r>
          </a:p>
          <a:p>
            <a:pPr lvl="1"/>
            <a:r>
              <a:rPr lang="ru-RU" dirty="0"/>
              <a:t>анонимные типы.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группировки данных по определенным параметрам применяется оператор </a:t>
            </a:r>
            <a:r>
              <a:rPr lang="ru-RU" b="1" dirty="0" err="1"/>
              <a:t>group</a:t>
            </a:r>
            <a:r>
              <a:rPr lang="ru-RU" b="1" dirty="0"/>
              <a:t> </a:t>
            </a:r>
            <a:r>
              <a:rPr lang="ru-RU" b="1" dirty="0" err="1"/>
              <a:t>by</a:t>
            </a:r>
            <a:r>
              <a:rPr lang="ru-RU" dirty="0"/>
              <a:t> или метод </a:t>
            </a:r>
            <a:r>
              <a:rPr lang="ru-RU" b="1" dirty="0" err="1"/>
              <a:t>GroupBy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Результатом оператора </a:t>
            </a:r>
            <a:r>
              <a:rPr lang="ru-RU" dirty="0" err="1"/>
              <a:t>group</a:t>
            </a:r>
            <a:r>
              <a:rPr lang="ru-RU" dirty="0"/>
              <a:t> является выборка, которая состоит из групп.</a:t>
            </a:r>
            <a:endParaRPr lang="en-US" dirty="0"/>
          </a:p>
          <a:p>
            <a:r>
              <a:rPr lang="ru-RU" dirty="0"/>
              <a:t>Каждая группа представляет объект </a:t>
            </a:r>
            <a:r>
              <a:rPr lang="ru-RU" dirty="0" err="1" smtClean="0"/>
              <a:t>IGrouping</a:t>
            </a:r>
            <a:r>
              <a:rPr lang="ru-RU" dirty="0" smtClean="0"/>
              <a:t>&lt;</a:t>
            </a:r>
            <a:r>
              <a:rPr lang="en-US" dirty="0" smtClean="0"/>
              <a:t>T1</a:t>
            </a:r>
            <a:r>
              <a:rPr lang="ru-RU" dirty="0" smtClean="0"/>
              <a:t>, </a:t>
            </a:r>
            <a:r>
              <a:rPr lang="en-US" dirty="0" smtClean="0"/>
              <a:t>T2</a:t>
            </a:r>
            <a:r>
              <a:rPr lang="ru-RU" dirty="0" smtClean="0"/>
              <a:t>&gt;: </a:t>
            </a:r>
            <a:r>
              <a:rPr lang="ru-RU" dirty="0"/>
              <a:t>параметр </a:t>
            </a:r>
            <a:r>
              <a:rPr lang="en-US" dirty="0" smtClean="0"/>
              <a:t>T1</a:t>
            </a:r>
            <a:r>
              <a:rPr lang="ru-RU" dirty="0" smtClean="0"/>
              <a:t>указывает </a:t>
            </a:r>
            <a:r>
              <a:rPr lang="ru-RU" dirty="0"/>
              <a:t>на тип ключа, а параметр </a:t>
            </a:r>
            <a:r>
              <a:rPr lang="en-US" dirty="0" smtClean="0"/>
              <a:t>T2</a:t>
            </a:r>
            <a:r>
              <a:rPr lang="ru-RU" dirty="0" smtClean="0"/>
              <a:t>- </a:t>
            </a:r>
            <a:r>
              <a:rPr lang="ru-RU" dirty="0"/>
              <a:t>на тип сгруппированных объектов.</a:t>
            </a:r>
            <a:endParaRPr lang="en-US" dirty="0"/>
          </a:p>
          <a:p>
            <a:r>
              <a:rPr lang="ru-RU" dirty="0"/>
              <a:t>Каждая группа имеет ключ, который мы можем получить через свойство </a:t>
            </a:r>
            <a:r>
              <a:rPr lang="ru-RU" dirty="0" err="1"/>
              <a:t>Key</a:t>
            </a:r>
            <a:r>
              <a:rPr lang="ru-RU" dirty="0"/>
              <a:t>: </a:t>
            </a:r>
            <a:r>
              <a:rPr lang="ru-RU" dirty="0" err="1"/>
              <a:t>g.Key</a:t>
            </a:r>
            <a:endParaRPr lang="en-US" dirty="0"/>
          </a:p>
          <a:p>
            <a:r>
              <a:rPr lang="ru-RU" dirty="0"/>
              <a:t>Все элементы группы можно получить с помощью дополнительной итерации.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6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Группировка по возрасту");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from el in faculty1 group el by </a:t>
            </a:r>
            <a:r>
              <a:rPr lang="en-US" dirty="0" err="1"/>
              <a:t>el.Age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IGrouping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Person&gt; g in res)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g.Key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sv-SE" dirty="0" smtClean="0"/>
              <a:t>	foreach </a:t>
            </a:r>
            <a:r>
              <a:rPr lang="sv-SE" dirty="0"/>
              <a:t>(var e in g)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(e);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26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6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grRes</a:t>
            </a:r>
            <a:r>
              <a:rPr lang="en-US" dirty="0"/>
              <a:t> = from el in faculty1 group el by </a:t>
            </a:r>
            <a:r>
              <a:rPr lang="en-US" dirty="0" err="1"/>
              <a:t>el.Age</a:t>
            </a:r>
            <a:r>
              <a:rPr lang="en-US" dirty="0"/>
              <a:t> into gr select new { Name = </a:t>
            </a:r>
            <a:r>
              <a:rPr lang="en-US" dirty="0" err="1"/>
              <a:t>gr.Key</a:t>
            </a:r>
            <a:r>
              <a:rPr lang="en-US" dirty="0"/>
              <a:t>, Count = </a:t>
            </a:r>
            <a:r>
              <a:rPr lang="en-US" dirty="0" err="1"/>
              <a:t>gr.Count</a:t>
            </a:r>
            <a:r>
              <a:rPr lang="en-US" dirty="0"/>
              <a:t>() };</a:t>
            </a:r>
          </a:p>
          <a:p>
            <a:pPr marL="0" indent="0">
              <a:buNone/>
            </a:pPr>
            <a:r>
              <a:rPr lang="sv-SE" dirty="0" smtClean="0"/>
              <a:t>foreach </a:t>
            </a:r>
            <a:r>
              <a:rPr lang="sv-SE" dirty="0"/>
              <a:t>(var g in grRes)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Console.WriteLine</a:t>
            </a:r>
            <a:r>
              <a:rPr lang="en-US" dirty="0"/>
              <a:t>($"{</a:t>
            </a:r>
            <a:r>
              <a:rPr lang="en-US" dirty="0" err="1"/>
              <a:t>g.Name</a:t>
            </a:r>
            <a:r>
              <a:rPr lang="en-US" dirty="0"/>
              <a:t>} - {</a:t>
            </a:r>
            <a:r>
              <a:rPr lang="en-US" dirty="0" err="1"/>
              <a:t>g.Count</a:t>
            </a:r>
            <a:r>
              <a:rPr lang="en-US" dirty="0"/>
              <a:t>}");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3386484" cy="498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2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Аналогичные запросы </a:t>
            </a:r>
            <a:r>
              <a:rPr lang="ru-RU" dirty="0"/>
              <a:t>можно построить с </a:t>
            </a:r>
            <a:r>
              <a:rPr lang="ru-RU" dirty="0" smtClean="0"/>
              <a:t>помощью </a:t>
            </a:r>
            <a:r>
              <a:rPr lang="ru-RU" dirty="0"/>
              <a:t>метода расширения </a:t>
            </a:r>
            <a:r>
              <a:rPr lang="ru-RU" b="1" dirty="0" err="1"/>
              <a:t>GroupBy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res = faculty1.GroupBy(el =&gt; </a:t>
            </a:r>
            <a:r>
              <a:rPr lang="en-US" dirty="0" err="1"/>
              <a:t>el.Age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IGrouping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Person&gt; g in res)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g.Key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sv-SE" dirty="0" smtClean="0"/>
              <a:t>foreach </a:t>
            </a:r>
            <a:r>
              <a:rPr lang="sv-SE" dirty="0"/>
              <a:t>(var e in g)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Аналогичные запросы </a:t>
            </a:r>
            <a:r>
              <a:rPr lang="ru-RU" dirty="0"/>
              <a:t>можно построить с </a:t>
            </a:r>
            <a:r>
              <a:rPr lang="ru-RU" dirty="0" smtClean="0"/>
              <a:t>помощью </a:t>
            </a:r>
            <a:r>
              <a:rPr lang="ru-RU" dirty="0"/>
              <a:t>метода расширения </a:t>
            </a:r>
            <a:r>
              <a:rPr lang="ru-RU" b="1" dirty="0" err="1"/>
              <a:t>GroupBy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grRes</a:t>
            </a:r>
            <a:r>
              <a:rPr lang="en-US" dirty="0"/>
              <a:t> = faculty1.GroupBy(el =&gt; </a:t>
            </a:r>
            <a:r>
              <a:rPr lang="en-US" dirty="0" err="1"/>
              <a:t>el.Age</a:t>
            </a:r>
            <a:r>
              <a:rPr lang="en-US" dirty="0"/>
              <a:t>).Select(gr =&gt; new { Name = </a:t>
            </a:r>
            <a:r>
              <a:rPr lang="en-US" dirty="0" err="1"/>
              <a:t>gr.Key</a:t>
            </a:r>
            <a:r>
              <a:rPr lang="en-US" dirty="0"/>
              <a:t>, Count = </a:t>
            </a:r>
            <a:r>
              <a:rPr lang="en-US" dirty="0" err="1"/>
              <a:t>gr.Count</a:t>
            </a:r>
            <a:r>
              <a:rPr lang="en-US" dirty="0"/>
              <a:t>() });</a:t>
            </a:r>
          </a:p>
          <a:p>
            <a:pPr marL="0" indent="0">
              <a:buNone/>
            </a:pPr>
            <a:r>
              <a:rPr lang="sv-SE" dirty="0" smtClean="0"/>
              <a:t>foreach </a:t>
            </a:r>
            <a:r>
              <a:rPr lang="sv-SE" dirty="0"/>
              <a:t>(var g in grRes)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($"{</a:t>
            </a:r>
            <a:r>
              <a:rPr lang="en-US" dirty="0" err="1"/>
              <a:t>g.Name</a:t>
            </a:r>
            <a:r>
              <a:rPr lang="en-US" dirty="0"/>
              <a:t>} - {</a:t>
            </a:r>
            <a:r>
              <a:rPr lang="en-US" dirty="0" err="1"/>
              <a:t>g.Count</a:t>
            </a:r>
            <a:r>
              <a:rPr lang="en-US" dirty="0"/>
              <a:t>}");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ru-RU" dirty="0" err="1" smtClean="0"/>
              <a:t>All</a:t>
            </a:r>
            <a:r>
              <a:rPr lang="ru-RU" dirty="0" smtClean="0"/>
              <a:t> и </a:t>
            </a:r>
            <a:r>
              <a:rPr lang="ru-RU" dirty="0" err="1" smtClean="0"/>
              <a:t>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Методы </a:t>
            </a:r>
            <a:r>
              <a:rPr lang="ru-RU" dirty="0" err="1"/>
              <a:t>All</a:t>
            </a:r>
            <a:r>
              <a:rPr lang="ru-RU" dirty="0"/>
              <a:t>, </a:t>
            </a:r>
            <a:r>
              <a:rPr lang="ru-RU" dirty="0" err="1"/>
              <a:t>Any</a:t>
            </a:r>
            <a:r>
              <a:rPr lang="ru-RU" dirty="0"/>
              <a:t> и </a:t>
            </a:r>
            <a:r>
              <a:rPr lang="ru-RU" dirty="0" err="1"/>
              <a:t>Contains</a:t>
            </a:r>
            <a:r>
              <a:rPr lang="ru-RU" dirty="0"/>
              <a:t> позволяют определить, соответствует ли коллекция определенному условию, и в зависимости от результата они возвращают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Метод </a:t>
            </a:r>
            <a:r>
              <a:rPr lang="ru-RU" dirty="0" err="1"/>
              <a:t>All</a:t>
            </a:r>
            <a:r>
              <a:rPr lang="ru-RU" dirty="0"/>
              <a:t> проверяет, соответствуют ли все элементы условию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Метод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узнать, соответствует ли хотя бы один элемент коллекции определенному </a:t>
            </a:r>
            <a:r>
              <a:rPr lang="ru-RU" dirty="0" smtClean="0"/>
              <a:t>условию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(from f in faculty1 where f is Student &amp;&amp; ((Student)f).Rating &lt; 4 select f).Any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(faculty1.Where(f =&gt; f is Student &amp;&amp; ((Student)f).Rating </a:t>
            </a:r>
            <a:r>
              <a:rPr lang="en-US" dirty="0" smtClean="0"/>
              <a:t>&gt; </a:t>
            </a:r>
            <a:r>
              <a:rPr lang="en-US" dirty="0"/>
              <a:t>4).Select(f =&gt; f</a:t>
            </a:r>
            <a:r>
              <a:rPr lang="en-US" dirty="0" smtClean="0"/>
              <a:t>)).All();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5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Внутреннее представление операторов запросов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LINQ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Компилятор С# на этапе компиляции транслирует все операции С# LINQ в вызовы методов класса </a:t>
            </a:r>
            <a:r>
              <a:rPr lang="ru-RU" b="1" dirty="0" err="1"/>
              <a:t>Enumerable</a:t>
            </a:r>
            <a:r>
              <a:rPr lang="ru-RU" dirty="0"/>
              <a:t>. </a:t>
            </a:r>
          </a:p>
          <a:p>
            <a:r>
              <a:rPr lang="ru-RU" dirty="0"/>
              <a:t>Класс </a:t>
            </a:r>
            <a:r>
              <a:rPr lang="en-US" dirty="0"/>
              <a:t>Enumerable</a:t>
            </a:r>
            <a:r>
              <a:rPr lang="ru-RU" dirty="0"/>
              <a:t> предоставляет </a:t>
            </a:r>
            <a:r>
              <a:rPr lang="ru-RU" b="1" dirty="0"/>
              <a:t>набор методов </a:t>
            </a:r>
            <a:r>
              <a:rPr lang="ru-RU" dirty="0"/>
              <a:t>типа </a:t>
            </a:r>
            <a:r>
              <a:rPr lang="ru-RU" dirty="0" err="1"/>
              <a:t>static</a:t>
            </a:r>
            <a:r>
              <a:rPr lang="ru-RU" dirty="0"/>
              <a:t> для выполнения запросов к объектам, реализующим интерфейс </a:t>
            </a:r>
            <a:r>
              <a:rPr lang="ru-RU" dirty="0" err="1"/>
              <a:t>IEnumerable</a:t>
            </a:r>
            <a:r>
              <a:rPr lang="ru-RU" dirty="0"/>
              <a:t>&lt;T&gt;. </a:t>
            </a:r>
          </a:p>
          <a:p>
            <a:r>
              <a:rPr lang="ru-RU" dirty="0"/>
              <a:t>Большинство методов </a:t>
            </a:r>
            <a:r>
              <a:rPr lang="ru-RU" dirty="0" err="1"/>
              <a:t>Enumerable</a:t>
            </a:r>
            <a:r>
              <a:rPr lang="ru-RU" dirty="0"/>
              <a:t> принимают в качестве аргументов </a:t>
            </a:r>
            <a:r>
              <a:rPr lang="ru-RU" b="1" dirty="0"/>
              <a:t>делегаты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/>
              <a:t>М</a:t>
            </a:r>
            <a:r>
              <a:rPr lang="ru-RU" dirty="0" smtClean="0"/>
              <a:t>ногие </a:t>
            </a:r>
            <a:r>
              <a:rPr lang="ru-RU" dirty="0"/>
              <a:t>методы требуют  обобщенного делегата по имени </a:t>
            </a:r>
            <a:r>
              <a:rPr lang="ru-RU" b="1" dirty="0" err="1"/>
              <a:t>Fun</a:t>
            </a:r>
            <a:r>
              <a:rPr lang="en-US" b="1" dirty="0"/>
              <a:t>c</a:t>
            </a:r>
            <a:r>
              <a:rPr lang="ru-RU" b="1" dirty="0" smtClean="0"/>
              <a:t>&lt;&gt;</a:t>
            </a:r>
            <a:r>
              <a:rPr lang="ru-RU" dirty="0" smtClean="0"/>
              <a:t>,</a:t>
            </a:r>
            <a:r>
              <a:rPr lang="ru-RU" b="1" dirty="0" smtClean="0"/>
              <a:t> </a:t>
            </a:r>
            <a:r>
              <a:rPr lang="ru-RU" dirty="0" smtClean="0"/>
              <a:t>который</a:t>
            </a:r>
            <a:r>
              <a:rPr lang="ru-RU" b="1" dirty="0" smtClean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шаблон функции с  набором аргументов и возвращаемым значением.</a:t>
            </a:r>
          </a:p>
          <a:p>
            <a:r>
              <a:rPr lang="ru-RU" dirty="0" smtClean="0"/>
              <a:t>Можно </a:t>
            </a:r>
            <a:r>
              <a:rPr lang="ru-RU" dirty="0"/>
              <a:t>либо вручную создать новый тип делегата и разработать для него необходимые целевые методы, </a:t>
            </a:r>
            <a:r>
              <a:rPr lang="ru-RU" dirty="0" smtClean="0"/>
              <a:t>либо воспользоваться </a:t>
            </a:r>
            <a:r>
              <a:rPr lang="ru-RU" dirty="0"/>
              <a:t>анонимным методом С</a:t>
            </a:r>
            <a:r>
              <a:rPr lang="ru-RU" dirty="0" smtClean="0"/>
              <a:t>#, </a:t>
            </a:r>
            <a:r>
              <a:rPr lang="ru-RU" dirty="0"/>
              <a:t>либо  определить подходящее лямбда-выражение.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7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carNames</a:t>
            </a:r>
            <a:r>
              <a:rPr lang="en-US" dirty="0"/>
              <a:t> = {"Opel </a:t>
            </a:r>
            <a:r>
              <a:rPr lang="en-US" dirty="0" err="1"/>
              <a:t>Corsa</a:t>
            </a:r>
            <a:r>
              <a:rPr lang="en-US" dirty="0"/>
              <a:t>","Nissan Juke", "Toyota", "</a:t>
            </a:r>
            <a:r>
              <a:rPr lang="en-US" dirty="0" err="1"/>
              <a:t>Chevrollet</a:t>
            </a:r>
            <a:r>
              <a:rPr lang="en-US" dirty="0"/>
              <a:t>", "Ford Focus", "KIA" </a:t>
            </a:r>
            <a:r>
              <a:rPr lang="en-US" dirty="0" smtClean="0"/>
              <a:t>};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/*Построение </a:t>
            </a:r>
            <a:r>
              <a:rPr lang="ru-RU" dirty="0"/>
              <a:t>выражений запросов с использованием операций </a:t>
            </a:r>
            <a:r>
              <a:rPr lang="ru-RU" dirty="0" smtClean="0"/>
              <a:t>запросов*/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subset = from car in </a:t>
            </a:r>
            <a:r>
              <a:rPr lang="en-US" dirty="0" err="1"/>
              <a:t>carNames</a:t>
            </a:r>
            <a:r>
              <a:rPr lang="en-US" dirty="0"/>
              <a:t> where </a:t>
            </a:r>
            <a:r>
              <a:rPr lang="en-US" dirty="0" err="1"/>
              <a:t>car.Contains</a:t>
            </a:r>
            <a:r>
              <a:rPr lang="en-US" dirty="0"/>
              <a:t>(" ") </a:t>
            </a:r>
            <a:r>
              <a:rPr lang="en-US" dirty="0" err="1"/>
              <a:t>orderby</a:t>
            </a:r>
            <a:r>
              <a:rPr lang="en-US" dirty="0"/>
              <a:t> car select car;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s in subset)              </a:t>
            </a:r>
            <a:r>
              <a:rPr lang="en-US" dirty="0" err="1"/>
              <a:t>Console.WriteLine</a:t>
            </a:r>
            <a:r>
              <a:rPr lang="en-US" dirty="0"/>
              <a:t>("Item: {0}", s);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9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carNames</a:t>
            </a:r>
            <a:r>
              <a:rPr lang="en-US" dirty="0"/>
              <a:t> = {"Opel </a:t>
            </a:r>
            <a:r>
              <a:rPr lang="en-US" dirty="0" err="1"/>
              <a:t>Corsa</a:t>
            </a:r>
            <a:r>
              <a:rPr lang="en-US" dirty="0"/>
              <a:t>","Nissan Juke", "Toyota", "</a:t>
            </a:r>
            <a:r>
              <a:rPr lang="en-US" dirty="0" err="1"/>
              <a:t>Chevrollet</a:t>
            </a:r>
            <a:r>
              <a:rPr lang="en-US" dirty="0"/>
              <a:t>", "Ford Focus", "KIA" </a:t>
            </a:r>
            <a:r>
              <a:rPr lang="en-US" dirty="0" smtClean="0"/>
              <a:t>};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/*</a:t>
            </a:r>
            <a:r>
              <a:rPr lang="ru-RU" dirty="0"/>
              <a:t>Построение выражений запросов с использованием типа </a:t>
            </a:r>
            <a:r>
              <a:rPr lang="ru-RU" dirty="0" err="1"/>
              <a:t>Enumerable</a:t>
            </a:r>
            <a:r>
              <a:rPr lang="ru-RU" dirty="0"/>
              <a:t> и </a:t>
            </a:r>
            <a:r>
              <a:rPr lang="ru-RU" dirty="0" smtClean="0"/>
              <a:t>лямбда-выражений*/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subset2 = </a:t>
            </a:r>
            <a:r>
              <a:rPr lang="en-US" dirty="0" err="1">
                <a:solidFill>
                  <a:srgbClr val="FF0000"/>
                </a:solidFill>
              </a:rPr>
              <a:t>carNames.Where</a:t>
            </a:r>
            <a:r>
              <a:rPr lang="en-US" dirty="0">
                <a:solidFill>
                  <a:srgbClr val="FF0000"/>
                </a:solidFill>
              </a:rPr>
              <a:t>(car =&gt; </a:t>
            </a:r>
            <a:r>
              <a:rPr lang="en-US" dirty="0" err="1">
                <a:solidFill>
                  <a:srgbClr val="FF0000"/>
                </a:solidFill>
              </a:rPr>
              <a:t>car.Contains</a:t>
            </a:r>
            <a:r>
              <a:rPr lang="en-US" dirty="0">
                <a:solidFill>
                  <a:srgbClr val="FF0000"/>
                </a:solidFill>
              </a:rPr>
              <a:t>(" ")). </a:t>
            </a:r>
            <a:r>
              <a:rPr lang="en-US" dirty="0" err="1">
                <a:solidFill>
                  <a:srgbClr val="FF0000"/>
                </a:solidFill>
              </a:rPr>
              <a:t>OrderBy</a:t>
            </a:r>
            <a:r>
              <a:rPr lang="en-US" dirty="0">
                <a:solidFill>
                  <a:srgbClr val="FF0000"/>
                </a:solidFill>
              </a:rPr>
              <a:t>(car =&gt; car).Select(car =&gt; car);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(string s in </a:t>
            </a:r>
            <a:r>
              <a:rPr lang="en-US" dirty="0" smtClean="0"/>
              <a:t>subset</a:t>
            </a:r>
            <a:r>
              <a:rPr lang="ru-RU" dirty="0" smtClean="0"/>
              <a:t>2</a:t>
            </a:r>
            <a:r>
              <a:rPr lang="en-US" smtClean="0"/>
              <a:t>)              </a:t>
            </a:r>
            <a:r>
              <a:rPr lang="en-US" dirty="0" err="1"/>
              <a:t>Console.WriteLine</a:t>
            </a:r>
            <a:r>
              <a:rPr lang="en-US" dirty="0"/>
              <a:t>("Item: {0}", s);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Неявная типизация локальных переменных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var</a:t>
            </a:r>
            <a:r>
              <a:rPr lang="ru-RU" dirty="0"/>
              <a:t> позволяет определять локальную переменную без явной спецификации лежащего в основе  типа данных. Тем не менее, такая переменная будет строго типизированной, поскольку  компилятор определит ее корректный тип данных исходя из начального присваивания.</a:t>
            </a:r>
          </a:p>
          <a:p>
            <a:pPr marL="400050" lvl="1" indent="0">
              <a:buNone/>
            </a:pPr>
            <a:r>
              <a:rPr lang="ru-RU" dirty="0"/>
              <a:t>// Неявно типизированные локальные </a:t>
            </a:r>
            <a:r>
              <a:rPr lang="ru-RU" dirty="0" smtClean="0"/>
              <a:t>переменные</a:t>
            </a:r>
            <a:endParaRPr lang="ru-RU" dirty="0"/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mylnt</a:t>
            </a:r>
            <a:r>
              <a:rPr lang="en-US" dirty="0"/>
              <a:t> = 0; </a:t>
            </a:r>
            <a:endParaRPr lang="ru-RU" dirty="0"/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</a:t>
            </a:r>
            <a:endParaRPr lang="ru-RU" dirty="0"/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= "Time, marches on...";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4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176464" cy="4997152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>
                <a:solidFill>
                  <a:srgbClr val="FF0000"/>
                </a:solidFill>
              </a:rPr>
              <a:t>var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carsWithSpaces</a:t>
            </a:r>
            <a:r>
              <a:rPr lang="en-US" sz="3400" dirty="0">
                <a:solidFill>
                  <a:srgbClr val="FF0000"/>
                </a:solidFill>
              </a:rPr>
              <a:t> = </a:t>
            </a:r>
            <a:r>
              <a:rPr lang="en-US" sz="3400" dirty="0" err="1">
                <a:solidFill>
                  <a:srgbClr val="FF0000"/>
                </a:solidFill>
              </a:rPr>
              <a:t>carNames.Where</a:t>
            </a:r>
            <a:r>
              <a:rPr lang="en-US" sz="3400" dirty="0">
                <a:solidFill>
                  <a:srgbClr val="FF0000"/>
                </a:solidFill>
              </a:rPr>
              <a:t>(car =&gt; </a:t>
            </a:r>
            <a:r>
              <a:rPr lang="en-US" sz="3400" dirty="0" err="1">
                <a:solidFill>
                  <a:srgbClr val="FF0000"/>
                </a:solidFill>
              </a:rPr>
              <a:t>car.Contains</a:t>
            </a:r>
            <a:r>
              <a:rPr lang="en-US" sz="3400" dirty="0">
                <a:solidFill>
                  <a:srgbClr val="FF0000"/>
                </a:solidFill>
              </a:rPr>
              <a:t>(" "));</a:t>
            </a:r>
            <a:endParaRPr lang="ru-RU" sz="34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</a:t>
            </a:r>
            <a:r>
              <a:rPr lang="en-US" sz="3400" dirty="0" err="1"/>
              <a:t>orderedGames</a:t>
            </a:r>
            <a:r>
              <a:rPr lang="en-US" sz="3400" dirty="0"/>
              <a:t> = </a:t>
            </a:r>
            <a:r>
              <a:rPr lang="en-US" sz="3400" dirty="0" err="1"/>
              <a:t>carsWithSpaces.OrderBy</a:t>
            </a:r>
            <a:r>
              <a:rPr lang="en-US" sz="3400" dirty="0"/>
              <a:t>(car =&gt; car);</a:t>
            </a:r>
            <a:endParaRPr lang="ru-RU" sz="3400" dirty="0"/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subset2 = </a:t>
            </a:r>
            <a:r>
              <a:rPr lang="en-US" sz="3400" dirty="0" err="1"/>
              <a:t>orderedGames.Select</a:t>
            </a:r>
            <a:r>
              <a:rPr lang="en-US" sz="3400" dirty="0"/>
              <a:t>(car =&gt; car); </a:t>
            </a:r>
            <a:endParaRPr lang="ru-RU" sz="34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Вызов </a:t>
            </a:r>
            <a:r>
              <a:rPr lang="ru-RU" dirty="0"/>
              <a:t>расширяющего метода </a:t>
            </a:r>
            <a:r>
              <a:rPr lang="ru-RU" b="1" dirty="0" err="1" smtClean="0"/>
              <a:t>Where</a:t>
            </a:r>
            <a:r>
              <a:rPr lang="ru-RU" b="1" dirty="0" smtClean="0"/>
              <a:t>(). </a:t>
            </a:r>
            <a:r>
              <a:rPr lang="ru-RU" dirty="0" smtClean="0"/>
              <a:t>Класс </a:t>
            </a:r>
            <a:r>
              <a:rPr lang="ru-RU" dirty="0" err="1"/>
              <a:t>Array</a:t>
            </a:r>
            <a:r>
              <a:rPr lang="ru-RU" dirty="0"/>
              <a:t> получает </a:t>
            </a:r>
            <a:r>
              <a:rPr lang="ru-RU" dirty="0" smtClean="0"/>
              <a:t>этот метод </a:t>
            </a:r>
            <a:r>
              <a:rPr lang="ru-RU" dirty="0"/>
              <a:t>от класса </a:t>
            </a:r>
            <a:r>
              <a:rPr lang="ru-RU" dirty="0" err="1"/>
              <a:t>Enumerable</a:t>
            </a:r>
            <a:r>
              <a:rPr lang="ru-RU" dirty="0"/>
              <a:t>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public static </a:t>
            </a:r>
            <a:r>
              <a:rPr lang="en-US" b="1" dirty="0" err="1"/>
              <a:t>IEnumerable</a:t>
            </a:r>
            <a:r>
              <a:rPr lang="en-US" b="1" dirty="0"/>
              <a:t>&lt;</a:t>
            </a:r>
            <a:r>
              <a:rPr lang="en-US" b="1" dirty="0" err="1"/>
              <a:t>TSource</a:t>
            </a:r>
            <a:r>
              <a:rPr lang="en-US" b="1" dirty="0"/>
              <a:t>&gt; Where&lt;</a:t>
            </a:r>
            <a:r>
              <a:rPr lang="en-US" b="1" dirty="0" err="1"/>
              <a:t>TSource</a:t>
            </a:r>
            <a:r>
              <a:rPr lang="en-US" b="1" dirty="0"/>
              <a:t>&gt;(this </a:t>
            </a:r>
            <a:r>
              <a:rPr lang="en-US" b="1" dirty="0" err="1"/>
              <a:t>IEnumerable</a:t>
            </a:r>
            <a:r>
              <a:rPr lang="en-US" b="1" dirty="0"/>
              <a:t> &lt;</a:t>
            </a:r>
            <a:r>
              <a:rPr lang="en-US" b="1" dirty="0" err="1"/>
              <a:t>TSource</a:t>
            </a:r>
            <a:r>
              <a:rPr lang="en-US" b="1" dirty="0"/>
              <a:t>&gt; source, </a:t>
            </a:r>
            <a:r>
              <a:rPr lang="en-US" b="1" dirty="0" err="1"/>
              <a:t>Func</a:t>
            </a:r>
            <a:r>
              <a:rPr lang="en-US" b="1" dirty="0"/>
              <a:t>&lt;</a:t>
            </a:r>
            <a:r>
              <a:rPr lang="en-US" b="1" dirty="0" err="1"/>
              <a:t>TSource</a:t>
            </a:r>
            <a:r>
              <a:rPr lang="en-US" b="1" dirty="0"/>
              <a:t>, bool&gt; </a:t>
            </a:r>
            <a:r>
              <a:rPr lang="en-US" b="1" dirty="0" smtClean="0"/>
              <a:t>predicate</a:t>
            </a:r>
            <a:r>
              <a:rPr lang="ru-RU" b="1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 err="1"/>
              <a:t>Enumerable.Where</a:t>
            </a:r>
            <a:r>
              <a:rPr lang="ru-RU" dirty="0"/>
              <a:t>() требует параметра-делегата </a:t>
            </a:r>
            <a:r>
              <a:rPr lang="ru-RU" dirty="0" err="1"/>
              <a:t>System.Func</a:t>
            </a:r>
            <a:r>
              <a:rPr lang="ru-RU" dirty="0"/>
              <a:t>&lt;</a:t>
            </a:r>
            <a:r>
              <a:rPr lang="ru-RU" dirty="0" err="1"/>
              <a:t>Tl</a:t>
            </a:r>
            <a:r>
              <a:rPr lang="ru-RU" dirty="0"/>
              <a:t>, </a:t>
            </a:r>
            <a:r>
              <a:rPr lang="ru-RU" dirty="0" err="1"/>
              <a:t>TResult</a:t>
            </a:r>
            <a:r>
              <a:rPr lang="ru-RU" dirty="0"/>
              <a:t>&gt;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Первый </a:t>
            </a:r>
            <a:r>
              <a:rPr lang="ru-RU" dirty="0"/>
              <a:t>параметр делегата – это данные для обработки 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Второй </a:t>
            </a:r>
            <a:r>
              <a:rPr lang="ru-RU" dirty="0"/>
              <a:t>параметр  — это результат, который получается от оператора, вставленного в </a:t>
            </a:r>
            <a:r>
              <a:rPr lang="ru-RU" dirty="0" smtClean="0"/>
              <a:t>лямбда-выражение.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37026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176464" cy="4997152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</a:t>
            </a:r>
            <a:r>
              <a:rPr lang="en-US" sz="3400" dirty="0" err="1"/>
              <a:t>carsWithSpaces</a:t>
            </a:r>
            <a:r>
              <a:rPr lang="en-US" sz="3400" dirty="0"/>
              <a:t> = </a:t>
            </a:r>
            <a:r>
              <a:rPr lang="en-US" sz="3400" dirty="0" err="1"/>
              <a:t>carNames.Where</a:t>
            </a:r>
            <a:r>
              <a:rPr lang="en-US" sz="3400" dirty="0"/>
              <a:t>(car =&gt; </a:t>
            </a:r>
            <a:r>
              <a:rPr lang="en-US" sz="3400" dirty="0" err="1"/>
              <a:t>car.Contains</a:t>
            </a:r>
            <a:r>
              <a:rPr lang="en-US" sz="3400" dirty="0"/>
              <a:t>(" "));</a:t>
            </a:r>
            <a:endParaRPr lang="ru-RU" sz="3400" dirty="0"/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>
                <a:solidFill>
                  <a:srgbClr val="FF0000"/>
                </a:solidFill>
              </a:rPr>
              <a:t>var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orderedGames</a:t>
            </a:r>
            <a:r>
              <a:rPr lang="en-US" sz="3400" dirty="0">
                <a:solidFill>
                  <a:srgbClr val="FF0000"/>
                </a:solidFill>
              </a:rPr>
              <a:t> = </a:t>
            </a:r>
            <a:r>
              <a:rPr lang="en-US" sz="3400" dirty="0" err="1">
                <a:solidFill>
                  <a:srgbClr val="FF0000"/>
                </a:solidFill>
              </a:rPr>
              <a:t>carsWithSpaces.OrderBy</a:t>
            </a:r>
            <a:r>
              <a:rPr lang="en-US" sz="3400" dirty="0">
                <a:solidFill>
                  <a:srgbClr val="FF0000"/>
                </a:solidFill>
              </a:rPr>
              <a:t>(car =&gt; car);</a:t>
            </a:r>
            <a:endParaRPr lang="ru-RU" sz="3400" dirty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subset2 = </a:t>
            </a:r>
            <a:r>
              <a:rPr lang="en-US" sz="3400" dirty="0" err="1" smtClean="0"/>
              <a:t>orderedGames.Select</a:t>
            </a:r>
            <a:r>
              <a:rPr lang="en-US" sz="3400" dirty="0" smtClean="0"/>
              <a:t>(car </a:t>
            </a:r>
            <a:r>
              <a:rPr lang="en-US" sz="3400" dirty="0"/>
              <a:t>=&gt; car); </a:t>
            </a:r>
            <a:endParaRPr lang="ru-RU" sz="34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Метод </a:t>
            </a:r>
            <a:r>
              <a:rPr lang="ru-RU" dirty="0" err="1"/>
              <a:t>Where</a:t>
            </a:r>
            <a:r>
              <a:rPr lang="ru-RU" dirty="0"/>
              <a:t> () возвращает результат типа </a:t>
            </a:r>
            <a:r>
              <a:rPr lang="ru-RU" dirty="0" err="1"/>
              <a:t>OrderedEnumerable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этого результата вызывается обобщенный метод </a:t>
            </a:r>
            <a:r>
              <a:rPr lang="ru-RU" b="1" dirty="0" err="1"/>
              <a:t>OrderBy</a:t>
            </a:r>
            <a:r>
              <a:rPr lang="ru-RU" b="1" dirty="0"/>
              <a:t> (),</a:t>
            </a:r>
            <a:r>
              <a:rPr lang="ru-RU" dirty="0"/>
              <a:t> который также принимает параметр — делегат </a:t>
            </a:r>
            <a:r>
              <a:rPr lang="ru-RU" dirty="0" err="1"/>
              <a:t>Funс</a:t>
            </a:r>
            <a:r>
              <a:rPr lang="ru-RU" dirty="0" smtClean="0"/>
              <a:t>&lt;&gt;.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его помощью производится передача всех элементов по очереди через  соответствующее лямбда-выражение.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Конечным </a:t>
            </a:r>
            <a:r>
              <a:rPr lang="ru-RU" dirty="0"/>
              <a:t>результатом вызова </a:t>
            </a:r>
            <a:r>
              <a:rPr lang="ru-RU" dirty="0" err="1"/>
              <a:t>OrderBy</a:t>
            </a:r>
            <a:r>
              <a:rPr lang="ru-RU" dirty="0"/>
              <a:t> () будет упорядоченная последовательность начальных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586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176464" cy="4997152"/>
          </a:xfr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</a:t>
            </a:r>
            <a:r>
              <a:rPr lang="en-US" sz="3400" dirty="0" err="1"/>
              <a:t>carsWithSpaces</a:t>
            </a:r>
            <a:r>
              <a:rPr lang="en-US" sz="3400" dirty="0"/>
              <a:t> = </a:t>
            </a:r>
            <a:r>
              <a:rPr lang="en-US" sz="3400" dirty="0" err="1"/>
              <a:t>carNames.Where</a:t>
            </a:r>
            <a:r>
              <a:rPr lang="en-US" sz="3400" dirty="0"/>
              <a:t>(car =&gt; </a:t>
            </a:r>
            <a:r>
              <a:rPr lang="en-US" sz="3400" dirty="0" err="1"/>
              <a:t>car.Contains</a:t>
            </a:r>
            <a:r>
              <a:rPr lang="en-US" sz="3400" dirty="0"/>
              <a:t>(" "));</a:t>
            </a:r>
            <a:endParaRPr lang="ru-RU" sz="3400" dirty="0"/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/>
              <a:t>var</a:t>
            </a:r>
            <a:r>
              <a:rPr lang="en-US" sz="3400" dirty="0"/>
              <a:t> </a:t>
            </a:r>
            <a:r>
              <a:rPr lang="en-US" sz="3400" dirty="0" err="1"/>
              <a:t>orderedGames</a:t>
            </a:r>
            <a:r>
              <a:rPr lang="en-US" sz="3400" dirty="0"/>
              <a:t> = </a:t>
            </a:r>
            <a:r>
              <a:rPr lang="en-US" sz="3400" dirty="0" err="1"/>
              <a:t>carsWithSpaces.OrderBy</a:t>
            </a:r>
            <a:r>
              <a:rPr lang="en-US" sz="3400" dirty="0"/>
              <a:t>(car =&gt; car);</a:t>
            </a:r>
            <a:endParaRPr lang="ru-RU" sz="3400" dirty="0"/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err="1">
                <a:solidFill>
                  <a:srgbClr val="FF0000"/>
                </a:solidFill>
              </a:rPr>
              <a:t>var</a:t>
            </a:r>
            <a:r>
              <a:rPr lang="en-US" sz="3400" dirty="0">
                <a:solidFill>
                  <a:srgbClr val="FF0000"/>
                </a:solidFill>
              </a:rPr>
              <a:t> subset2 = </a:t>
            </a:r>
            <a:r>
              <a:rPr lang="en-US" sz="3400" dirty="0" err="1" smtClean="0">
                <a:solidFill>
                  <a:srgbClr val="FF0000"/>
                </a:solidFill>
              </a:rPr>
              <a:t>orderedGames.Select</a:t>
            </a:r>
            <a:r>
              <a:rPr lang="en-US" sz="3400" dirty="0" smtClean="0">
                <a:solidFill>
                  <a:srgbClr val="FF0000"/>
                </a:solidFill>
              </a:rPr>
              <a:t>(car </a:t>
            </a:r>
            <a:r>
              <a:rPr lang="en-US" sz="3400" dirty="0">
                <a:solidFill>
                  <a:srgbClr val="FF0000"/>
                </a:solidFill>
              </a:rPr>
              <a:t>=&gt; car); </a:t>
            </a:r>
            <a:endParaRPr lang="ru-RU" sz="3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Производится вызов метода </a:t>
            </a:r>
            <a:r>
              <a:rPr lang="ru-RU" dirty="0" err="1"/>
              <a:t>Select</a:t>
            </a:r>
            <a:r>
              <a:rPr lang="ru-RU" dirty="0"/>
              <a:t> () на последовательности,  возвращенной </a:t>
            </a:r>
            <a:r>
              <a:rPr lang="ru-RU" dirty="0" err="1"/>
              <a:t>OrderBy</a:t>
            </a:r>
            <a:r>
              <a:rPr lang="ru-RU" dirty="0"/>
              <a:t> (), который в конечном итоге вернет результирующий набор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929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carNames</a:t>
            </a:r>
            <a:r>
              <a:rPr lang="en-US" dirty="0"/>
              <a:t> = {"Opel </a:t>
            </a:r>
            <a:r>
              <a:rPr lang="en-US" dirty="0" err="1"/>
              <a:t>Corsa</a:t>
            </a:r>
            <a:r>
              <a:rPr lang="en-US" dirty="0"/>
              <a:t>","Nissan Juke", "Toyota", "</a:t>
            </a:r>
            <a:r>
              <a:rPr lang="en-US" dirty="0" err="1"/>
              <a:t>Chevrollet</a:t>
            </a:r>
            <a:r>
              <a:rPr lang="en-US" dirty="0"/>
              <a:t>", "Ford Focus", "KIA" </a:t>
            </a:r>
            <a:r>
              <a:rPr lang="en-US" dirty="0" smtClean="0"/>
              <a:t>};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/*</a:t>
            </a:r>
            <a:r>
              <a:rPr lang="ru-RU" dirty="0"/>
              <a:t>Построение выражений запросов с использованием типа </a:t>
            </a:r>
            <a:r>
              <a:rPr lang="ru-RU" dirty="0" err="1"/>
              <a:t>Enumerable</a:t>
            </a:r>
            <a:r>
              <a:rPr lang="ru-RU" dirty="0"/>
              <a:t> и анонимных методов</a:t>
            </a:r>
            <a:r>
              <a:rPr lang="ru-RU" dirty="0" smtClean="0"/>
              <a:t>*/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&lt;string, bool&gt; </a:t>
            </a:r>
            <a:r>
              <a:rPr lang="en-US" dirty="0" err="1">
                <a:solidFill>
                  <a:srgbClr val="FF0000"/>
                </a:solidFill>
              </a:rPr>
              <a:t>searchFilter</a:t>
            </a:r>
            <a:r>
              <a:rPr lang="en-US" dirty="0">
                <a:solidFill>
                  <a:srgbClr val="FF0000"/>
                </a:solidFill>
              </a:rPr>
              <a:t> =delegate(string car) { return </a:t>
            </a:r>
            <a:r>
              <a:rPr lang="en-US" dirty="0" err="1">
                <a:solidFill>
                  <a:srgbClr val="FF0000"/>
                </a:solidFill>
              </a:rPr>
              <a:t>car.Contains</a:t>
            </a:r>
            <a:r>
              <a:rPr lang="en-US" dirty="0">
                <a:solidFill>
                  <a:srgbClr val="FF0000"/>
                </a:solidFill>
              </a:rPr>
              <a:t>(" "); };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&lt;string, string&gt; </a:t>
            </a:r>
            <a:r>
              <a:rPr lang="en-US" dirty="0" err="1">
                <a:solidFill>
                  <a:srgbClr val="FF0000"/>
                </a:solidFill>
              </a:rPr>
              <a:t>itemToProcess</a:t>
            </a:r>
            <a:r>
              <a:rPr lang="en-US" dirty="0">
                <a:solidFill>
                  <a:srgbClr val="FF0000"/>
                </a:solidFill>
              </a:rPr>
              <a:t> = delegate(string s) { return s; };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subset = </a:t>
            </a:r>
            <a:r>
              <a:rPr lang="en-US" dirty="0" err="1">
                <a:solidFill>
                  <a:srgbClr val="FF0000"/>
                </a:solidFill>
              </a:rPr>
              <a:t>carNames.Where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searchFilter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r>
              <a:rPr lang="en-US" dirty="0" err="1">
                <a:solidFill>
                  <a:srgbClr val="FF0000"/>
                </a:solidFill>
              </a:rPr>
              <a:t>OrderBy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itemToProcess</a:t>
            </a:r>
            <a:r>
              <a:rPr lang="en-US" dirty="0" smtClean="0">
                <a:solidFill>
                  <a:srgbClr val="FF0000"/>
                </a:solidFill>
              </a:rPr>
              <a:t>).Select(</a:t>
            </a:r>
            <a:r>
              <a:rPr lang="en-US" dirty="0" err="1" smtClean="0">
                <a:solidFill>
                  <a:srgbClr val="FF0000"/>
                </a:solidFill>
              </a:rPr>
              <a:t>itemToProcess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(string s in subset)              </a:t>
            </a:r>
            <a:r>
              <a:rPr lang="en-US" dirty="0" err="1"/>
              <a:t>Console.WriteLine</a:t>
            </a:r>
            <a:r>
              <a:rPr lang="en-US" dirty="0"/>
              <a:t>("Item: {0}", s);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176464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Func</a:t>
            </a:r>
            <a:r>
              <a:rPr lang="en-US" sz="2400" dirty="0">
                <a:solidFill>
                  <a:srgbClr val="FF0000"/>
                </a:solidFill>
              </a:rPr>
              <a:t>&lt;string, bool&gt; </a:t>
            </a:r>
            <a:r>
              <a:rPr lang="en-US" sz="2400" b="1" dirty="0" err="1">
                <a:solidFill>
                  <a:srgbClr val="FF0000"/>
                </a:solidFill>
              </a:rPr>
              <a:t>searchFilter</a:t>
            </a:r>
            <a:r>
              <a:rPr lang="en-US" sz="2400" dirty="0">
                <a:solidFill>
                  <a:srgbClr val="FF0000"/>
                </a:solidFill>
              </a:rPr>
              <a:t> =delegate(string car) { return </a:t>
            </a:r>
            <a:r>
              <a:rPr lang="en-US" sz="2400" dirty="0" err="1">
                <a:solidFill>
                  <a:srgbClr val="FF0000"/>
                </a:solidFill>
              </a:rPr>
              <a:t>car.Contains</a:t>
            </a:r>
            <a:r>
              <a:rPr lang="en-US" sz="2400" dirty="0">
                <a:solidFill>
                  <a:srgbClr val="FF0000"/>
                </a:solidFill>
              </a:rPr>
              <a:t>(" "); };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Func</a:t>
            </a:r>
            <a:r>
              <a:rPr lang="en-US" sz="2400" dirty="0">
                <a:solidFill>
                  <a:srgbClr val="FF0000"/>
                </a:solidFill>
              </a:rPr>
              <a:t>&lt;string, string&gt; </a:t>
            </a:r>
            <a:r>
              <a:rPr lang="en-US" sz="2400" b="1" dirty="0" err="1">
                <a:solidFill>
                  <a:srgbClr val="FF0000"/>
                </a:solidFill>
              </a:rPr>
              <a:t>itemToProcess</a:t>
            </a:r>
            <a:r>
              <a:rPr lang="en-US" sz="2400" dirty="0">
                <a:solidFill>
                  <a:srgbClr val="FF0000"/>
                </a:solidFill>
              </a:rPr>
              <a:t> = delegate(string s) { return s; };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subset = </a:t>
            </a:r>
            <a:r>
              <a:rPr lang="en-US" sz="2400" dirty="0" err="1"/>
              <a:t>carNames.Where</a:t>
            </a:r>
            <a:r>
              <a:rPr lang="en-US" sz="2400" dirty="0"/>
              <a:t>(</a:t>
            </a:r>
            <a:r>
              <a:rPr lang="en-US" sz="2400" dirty="0" err="1"/>
              <a:t>searchFilter</a:t>
            </a:r>
            <a:r>
              <a:rPr lang="en-US" sz="2400" dirty="0"/>
              <a:t>). </a:t>
            </a:r>
            <a:r>
              <a:rPr lang="en-US" sz="2400" dirty="0" err="1"/>
              <a:t>OrderBy</a:t>
            </a:r>
            <a:r>
              <a:rPr lang="en-US" sz="2400" dirty="0"/>
              <a:t>(</a:t>
            </a:r>
            <a:r>
              <a:rPr lang="en-US" sz="2400" dirty="0" err="1"/>
              <a:t>itemToProcess</a:t>
            </a:r>
            <a:r>
              <a:rPr lang="en-US" sz="2400" dirty="0"/>
              <a:t>).Select</a:t>
            </a:r>
            <a:r>
              <a:rPr lang="en-US" sz="2400" dirty="0" smtClean="0"/>
              <a:t>(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/>
              <a:t>itemToProcess</a:t>
            </a:r>
            <a:r>
              <a:rPr lang="en-US" sz="2400" dirty="0"/>
              <a:t>);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Объект </a:t>
            </a:r>
            <a:r>
              <a:rPr lang="en-US" b="1" dirty="0" err="1"/>
              <a:t>searchFilter</a:t>
            </a:r>
            <a:r>
              <a:rPr lang="en-US" dirty="0"/>
              <a:t> </a:t>
            </a:r>
            <a:r>
              <a:rPr lang="ru-RU" dirty="0"/>
              <a:t>это делегат</a:t>
            </a:r>
            <a:r>
              <a:rPr lang="en-US" dirty="0"/>
              <a:t>, </a:t>
            </a:r>
            <a:r>
              <a:rPr lang="ru-RU" dirty="0"/>
              <a:t>который принимает параметр типа</a:t>
            </a:r>
            <a:r>
              <a:rPr lang="en-US" dirty="0"/>
              <a:t> string </a:t>
            </a:r>
            <a:r>
              <a:rPr lang="ru-RU" dirty="0"/>
              <a:t>и возвращает результат типа</a:t>
            </a:r>
            <a:r>
              <a:rPr lang="en-US" dirty="0"/>
              <a:t> bool.</a:t>
            </a:r>
            <a:endParaRPr lang="ru-RU" dirty="0"/>
          </a:p>
          <a:p>
            <a:r>
              <a:rPr lang="ru-RU" sz="2900" dirty="0" smtClean="0"/>
              <a:t>Объект </a:t>
            </a:r>
            <a:r>
              <a:rPr lang="ru-RU" sz="2900" dirty="0" err="1"/>
              <a:t>itemToProcess</a:t>
            </a:r>
            <a:r>
              <a:rPr lang="ru-RU" sz="2900" dirty="0"/>
              <a:t> – это делегат, который принимает строку и возвращает строку, в данном случае без изменений.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176464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/>
              <a:t>Func</a:t>
            </a:r>
            <a:r>
              <a:rPr lang="en-US" sz="2600" dirty="0"/>
              <a:t>&lt;string, bool&gt; </a:t>
            </a:r>
            <a:r>
              <a:rPr lang="en-US" sz="2600" b="1" dirty="0" err="1"/>
              <a:t>searchFilter</a:t>
            </a:r>
            <a:r>
              <a:rPr lang="en-US" sz="2600" dirty="0"/>
              <a:t> =delegate(string car) { return </a:t>
            </a:r>
            <a:r>
              <a:rPr lang="en-US" sz="2600" dirty="0" err="1"/>
              <a:t>car.Contains</a:t>
            </a:r>
            <a:r>
              <a:rPr lang="en-US" sz="2600" dirty="0"/>
              <a:t>(" "); };</a:t>
            </a:r>
            <a:endParaRPr lang="ru-RU" sz="2600" dirty="0"/>
          </a:p>
          <a:p>
            <a:pPr marL="0" indent="0">
              <a:buNone/>
            </a:pPr>
            <a:r>
              <a:rPr lang="en-US" sz="2600" dirty="0" err="1"/>
              <a:t>Func</a:t>
            </a:r>
            <a:r>
              <a:rPr lang="en-US" sz="2600" dirty="0"/>
              <a:t>&lt;string, string&gt; </a:t>
            </a:r>
            <a:r>
              <a:rPr lang="en-US" sz="2600" b="1" dirty="0" err="1"/>
              <a:t>itemToProcess</a:t>
            </a:r>
            <a:r>
              <a:rPr lang="en-US" sz="2600" dirty="0"/>
              <a:t> = delegate(string s) { return s; };</a:t>
            </a:r>
            <a:endParaRPr lang="ru-RU" sz="2600" dirty="0"/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</a:rPr>
              <a:t>var</a:t>
            </a:r>
            <a:r>
              <a:rPr lang="en-US" sz="2600" dirty="0">
                <a:solidFill>
                  <a:srgbClr val="FF0000"/>
                </a:solidFill>
              </a:rPr>
              <a:t> subset = </a:t>
            </a:r>
            <a:r>
              <a:rPr lang="en-US" sz="2600" dirty="0" err="1">
                <a:solidFill>
                  <a:srgbClr val="FF0000"/>
                </a:solidFill>
              </a:rPr>
              <a:t>carNames.</a:t>
            </a:r>
            <a:r>
              <a:rPr lang="en-US" sz="2600" b="1" dirty="0" err="1">
                <a:solidFill>
                  <a:srgbClr val="FF0000"/>
                </a:solidFill>
              </a:rPr>
              <a:t>Where</a:t>
            </a:r>
            <a:r>
              <a:rPr lang="en-US" sz="2600" b="1" dirty="0">
                <a:solidFill>
                  <a:srgbClr val="FF0000"/>
                </a:solidFill>
              </a:rPr>
              <a:t>(</a:t>
            </a:r>
            <a:r>
              <a:rPr lang="en-US" sz="2600" b="1" dirty="0" err="1">
                <a:solidFill>
                  <a:srgbClr val="FF0000"/>
                </a:solidFill>
              </a:rPr>
              <a:t>searchFilter</a:t>
            </a:r>
            <a:r>
              <a:rPr lang="en-US" sz="2600" b="1" dirty="0">
                <a:solidFill>
                  <a:srgbClr val="FF0000"/>
                </a:solidFill>
              </a:rPr>
              <a:t>). </a:t>
            </a:r>
            <a:r>
              <a:rPr lang="en-US" sz="2600" b="1" dirty="0" err="1">
                <a:solidFill>
                  <a:srgbClr val="FF0000"/>
                </a:solidFill>
              </a:rPr>
              <a:t>OrderBy</a:t>
            </a:r>
            <a:r>
              <a:rPr lang="en-US" sz="2600" b="1" dirty="0">
                <a:solidFill>
                  <a:srgbClr val="FF0000"/>
                </a:solidFill>
              </a:rPr>
              <a:t>(</a:t>
            </a:r>
            <a:r>
              <a:rPr lang="en-US" sz="2600" b="1" dirty="0" err="1">
                <a:solidFill>
                  <a:srgbClr val="FF0000"/>
                </a:solidFill>
              </a:rPr>
              <a:t>itemToProcess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  <a:r>
              <a:rPr lang="en-US" sz="2600" dirty="0">
                <a:solidFill>
                  <a:srgbClr val="FF0000"/>
                </a:solidFill>
              </a:rPr>
              <a:t>.Se</a:t>
            </a:r>
            <a:r>
              <a:rPr lang="en-US" sz="2600" b="1" dirty="0">
                <a:solidFill>
                  <a:srgbClr val="FF0000"/>
                </a:solidFill>
              </a:rPr>
              <a:t>l</a:t>
            </a:r>
            <a:r>
              <a:rPr lang="en-US" sz="2600" dirty="0">
                <a:solidFill>
                  <a:srgbClr val="FF0000"/>
                </a:solidFill>
              </a:rPr>
              <a:t>ect</a:t>
            </a:r>
            <a:r>
              <a:rPr lang="en-US" sz="2600" dirty="0" smtClean="0">
                <a:solidFill>
                  <a:srgbClr val="FF0000"/>
                </a:solidFill>
              </a:rPr>
              <a:t>(</a:t>
            </a:r>
            <a:endParaRPr lang="ru-RU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itemToProcess</a:t>
            </a:r>
            <a:r>
              <a:rPr lang="en-US" sz="2600" dirty="0">
                <a:solidFill>
                  <a:srgbClr val="FF0000"/>
                </a:solidFill>
              </a:rPr>
              <a:t>);</a:t>
            </a:r>
            <a:endParaRPr lang="ru-RU" sz="26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Where</a:t>
            </a:r>
            <a:r>
              <a:rPr lang="ru-RU" b="1" dirty="0"/>
              <a:t>(</a:t>
            </a:r>
            <a:r>
              <a:rPr lang="ru-RU" b="1" dirty="0" err="1"/>
              <a:t>searchFilter</a:t>
            </a:r>
            <a:r>
              <a:rPr lang="ru-RU" b="1" dirty="0"/>
              <a:t>)</a:t>
            </a:r>
            <a:r>
              <a:rPr lang="ru-RU" dirty="0"/>
              <a:t> – выбирает из </a:t>
            </a:r>
            <a:r>
              <a:rPr lang="ru-RU" dirty="0" err="1"/>
              <a:t>carNames</a:t>
            </a:r>
            <a:r>
              <a:rPr lang="ru-RU" dirty="0"/>
              <a:t> элементы для которых результат выполнения метода делегата равен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r>
              <a:rPr lang="ru-RU" dirty="0"/>
              <a:t>Для результата полученного после применения </a:t>
            </a:r>
            <a:r>
              <a:rPr lang="ru-RU" dirty="0" err="1"/>
              <a:t>Where</a:t>
            </a:r>
            <a:r>
              <a:rPr lang="ru-RU" dirty="0"/>
              <a:t>() применяем метод </a:t>
            </a:r>
            <a:r>
              <a:rPr lang="ru-RU" b="1" dirty="0" err="1"/>
              <a:t>OrderBy</a:t>
            </a:r>
            <a:r>
              <a:rPr lang="ru-RU" b="1" dirty="0"/>
              <a:t>(</a:t>
            </a:r>
            <a:r>
              <a:rPr lang="ru-RU" b="1" dirty="0" err="1"/>
              <a:t>itemToProcess</a:t>
            </a:r>
            <a:r>
              <a:rPr lang="ru-RU" b="1" dirty="0"/>
              <a:t>),</a:t>
            </a:r>
            <a:r>
              <a:rPr lang="ru-RU" dirty="0"/>
              <a:t> который упорядочивает строки.</a:t>
            </a:r>
          </a:p>
          <a:p>
            <a:r>
              <a:rPr lang="ru-RU" dirty="0"/>
              <a:t>Метод </a:t>
            </a:r>
            <a:r>
              <a:rPr lang="ru-RU" b="1" dirty="0" err="1"/>
              <a:t>Select</a:t>
            </a:r>
            <a:r>
              <a:rPr lang="ru-RU" b="1" dirty="0"/>
              <a:t>(</a:t>
            </a:r>
            <a:r>
              <a:rPr lang="ru-RU" b="1" dirty="0" err="1"/>
              <a:t>itemToProcess</a:t>
            </a:r>
            <a:r>
              <a:rPr lang="ru-RU" b="1" dirty="0"/>
              <a:t>)</a:t>
            </a:r>
            <a:r>
              <a:rPr lang="ru-RU" dirty="0"/>
              <a:t> возвращает результат.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4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Примеры использования метода </a:t>
            </a:r>
            <a:r>
              <a:rPr lang="en-US" b="1" dirty="0"/>
              <a:t>Aggregate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628800"/>
            <a:ext cx="8805664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Aggregate</a:t>
            </a:r>
            <a:r>
              <a:rPr lang="ru-RU" dirty="0"/>
              <a:t>() применяет к последовательности агрегатную функцию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Агрегатная </a:t>
            </a:r>
            <a:r>
              <a:rPr lang="ru-RU" dirty="0"/>
              <a:t>функция (может предоставляться в виде лямбда-выражения) будет применяться для каждой пары элементов в коллекции от начала до конца, причем результат каждой операции будет являться входными данными следующей операции вычисления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u="sng" dirty="0"/>
              <a:t>Синтаксис</a:t>
            </a:r>
            <a:r>
              <a:rPr lang="en-US" b="1" u="sng" dirty="0"/>
              <a:t> :</a:t>
            </a:r>
            <a:endParaRPr lang="ru-RU" b="1" u="sng" dirty="0"/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TSource</a:t>
            </a:r>
            <a:r>
              <a:rPr lang="en-US" dirty="0"/>
              <a:t> Aggregate&lt;</a:t>
            </a:r>
            <a:r>
              <a:rPr lang="en-US" dirty="0" err="1"/>
              <a:t>TSource</a:t>
            </a:r>
            <a:r>
              <a:rPr lang="en-US" dirty="0"/>
              <a:t>&gt;(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 smtClean="0"/>
              <a:t>func</a:t>
            </a:r>
            <a:r>
              <a:rPr lang="ru-RU" dirty="0" smtClean="0"/>
              <a:t>  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b="1" dirty="0" err="1"/>
              <a:t>TSource</a:t>
            </a:r>
            <a:r>
              <a:rPr lang="en-US" b="1" dirty="0"/>
              <a:t> </a:t>
            </a:r>
            <a:r>
              <a:rPr lang="ru-RU" dirty="0"/>
              <a:t>– тип элементов обрабатываемой последовательности </a:t>
            </a:r>
            <a:r>
              <a:rPr lang="en-US" b="1" dirty="0"/>
              <a:t>source</a:t>
            </a:r>
            <a:r>
              <a:rPr lang="ru-RU" dirty="0"/>
              <a:t>,</a:t>
            </a:r>
          </a:p>
          <a:p>
            <a:r>
              <a:rPr lang="ru-RU" b="1" u="sng" dirty="0"/>
              <a:t>Параметры:</a:t>
            </a:r>
          </a:p>
          <a:p>
            <a:pPr marL="0" indent="0">
              <a:buNone/>
            </a:pPr>
            <a:r>
              <a:rPr lang="en-US" b="1" dirty="0" err="1"/>
              <a:t>IEnumerable</a:t>
            </a:r>
            <a:r>
              <a:rPr lang="ru-RU" b="1" dirty="0"/>
              <a:t>&lt;</a:t>
            </a:r>
            <a:r>
              <a:rPr lang="en-US" b="1" dirty="0"/>
              <a:t>T</a:t>
            </a:r>
            <a:r>
              <a:rPr lang="ru-RU" b="1" dirty="0"/>
              <a:t>&gt; </a:t>
            </a:r>
            <a:r>
              <a:rPr lang="en-US" b="1" dirty="0"/>
              <a:t>source</a:t>
            </a:r>
            <a:r>
              <a:rPr lang="en-US" dirty="0"/>
              <a:t> </a:t>
            </a:r>
            <a:r>
              <a:rPr lang="ru-RU" dirty="0"/>
              <a:t>– объект к которому будет применяться агрегатная функция,</a:t>
            </a:r>
          </a:p>
          <a:p>
            <a:pPr marL="0" indent="0">
              <a:buNone/>
            </a:pPr>
            <a:r>
              <a:rPr lang="en-US" b="1" dirty="0" err="1"/>
              <a:t>Func</a:t>
            </a:r>
            <a:r>
              <a:rPr lang="ru-RU" b="1" dirty="0"/>
              <a:t>&lt;</a:t>
            </a:r>
            <a:r>
              <a:rPr lang="en-US" b="1" dirty="0" err="1"/>
              <a:t>TSource</a:t>
            </a:r>
            <a:r>
              <a:rPr lang="ru-RU" b="1" dirty="0"/>
              <a:t>, </a:t>
            </a:r>
            <a:r>
              <a:rPr lang="en-US" b="1" dirty="0" err="1"/>
              <a:t>TSource</a:t>
            </a:r>
            <a:r>
              <a:rPr lang="ru-RU" b="1" dirty="0"/>
              <a:t>, </a:t>
            </a:r>
            <a:r>
              <a:rPr lang="en-US" b="1" dirty="0" err="1"/>
              <a:t>TSource</a:t>
            </a:r>
            <a:r>
              <a:rPr lang="ru-RU" b="1" dirty="0"/>
              <a:t>&gt; </a:t>
            </a:r>
            <a:r>
              <a:rPr lang="en-US" b="1" dirty="0" err="1"/>
              <a:t>func</a:t>
            </a:r>
            <a:r>
              <a:rPr lang="ru-RU" b="1" dirty="0"/>
              <a:t> – а</a:t>
            </a:r>
            <a:r>
              <a:rPr lang="ru-RU" dirty="0"/>
              <a:t>грегатная функция, вызываемая для каждого элемента последовательности.</a:t>
            </a:r>
          </a:p>
          <a:p>
            <a:pPr marL="0" indent="0">
              <a:buNone/>
            </a:pPr>
            <a:r>
              <a:rPr lang="ru-RU" dirty="0"/>
              <a:t>Возвращаемое значение типа </a:t>
            </a:r>
            <a:r>
              <a:rPr lang="en-US" b="1" dirty="0" err="1"/>
              <a:t>TSource</a:t>
            </a:r>
            <a:r>
              <a:rPr lang="ru-RU" dirty="0"/>
              <a:t> – конечное агрегатное значение.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8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Найти сумму элементов массива, состоящего из целых чисел.</a:t>
            </a:r>
          </a:p>
          <a:p>
            <a:pPr marL="0" indent="0">
              <a:buNone/>
            </a:pPr>
            <a:r>
              <a:rPr lang="ru-RU" dirty="0"/>
              <a:t>//последовательность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arr1 = { 1, 2, 3, 4, 5, 6, 7, 8, 9 };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//агрегатная функция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sum1 = arr1.Aggregate&lt;</a:t>
            </a:r>
            <a:r>
              <a:rPr lang="en-US" dirty="0" err="1"/>
              <a:t>int</a:t>
            </a:r>
            <a:r>
              <a:rPr lang="en-US" dirty="0"/>
              <a:t>&gt;((a, b) =&gt; a + b);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</a:t>
            </a:r>
            <a:r>
              <a:rPr lang="en-US" dirty="0"/>
              <a:t>sum</a:t>
            </a:r>
            <a:r>
              <a:rPr lang="ru-RU" dirty="0"/>
              <a:t>1=" + </a:t>
            </a:r>
            <a:r>
              <a:rPr lang="en-US" dirty="0"/>
              <a:t>sum</a:t>
            </a:r>
            <a:r>
              <a:rPr lang="ru-RU" dirty="0"/>
              <a:t>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Найти сумму элементов массива, состоящего из целых чисел.</a:t>
            </a:r>
          </a:p>
          <a:p>
            <a:pPr marL="0" indent="0">
              <a:buNone/>
            </a:pPr>
            <a:r>
              <a:rPr lang="ru-RU" dirty="0"/>
              <a:t>//последовательность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arr1 = { 1, 2, 3, 4, 5, 6, 7, 8, 9 };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//агрегатная функция</a:t>
            </a:r>
          </a:p>
          <a:p>
            <a:pPr marL="0" indent="0">
              <a:buNone/>
            </a:pP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int,int,int</a:t>
            </a:r>
            <a:r>
              <a:rPr lang="en-US" dirty="0"/>
              <a:t>&gt; summa=delegate(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{return </a:t>
            </a:r>
            <a:r>
              <a:rPr lang="en-US" dirty="0" err="1"/>
              <a:t>a+b</a:t>
            </a:r>
            <a:r>
              <a:rPr lang="en-US" dirty="0"/>
              <a:t>;};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sum2 = arr1.Aggregate&lt;</a:t>
            </a:r>
            <a:r>
              <a:rPr lang="en-US" dirty="0" err="1"/>
              <a:t>int</a:t>
            </a:r>
            <a:r>
              <a:rPr lang="en-US" dirty="0"/>
              <a:t>&gt;(summa);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("sum2=" + sum2);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Найти сумму элементов массива, состоящего из целых чисел.</a:t>
            </a:r>
          </a:p>
          <a:p>
            <a:pPr marL="0" indent="0">
              <a:buNone/>
            </a:pPr>
            <a:r>
              <a:rPr lang="ru-RU" dirty="0"/>
              <a:t>//последовательность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arr1 = { 1, 2, 3, 4, 5, 6, 7, 8, 9 };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en-US" dirty="0" smtClean="0"/>
              <a:t>LINQ-</a:t>
            </a:r>
            <a:r>
              <a:rPr lang="ru-RU" dirty="0" smtClean="0"/>
              <a:t>запрос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sum3=(from </a:t>
            </a:r>
            <a:r>
              <a:rPr lang="en-US" dirty="0" err="1"/>
              <a:t>num</a:t>
            </a:r>
            <a:r>
              <a:rPr lang="en-US" dirty="0"/>
              <a:t> in arr1 select </a:t>
            </a:r>
            <a:r>
              <a:rPr lang="en-US" dirty="0" err="1"/>
              <a:t>num</a:t>
            </a:r>
            <a:r>
              <a:rPr lang="en-US" dirty="0"/>
              <a:t>).Sum();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Console.WriteLine</a:t>
            </a:r>
            <a:r>
              <a:rPr lang="ru-RU" dirty="0"/>
              <a:t>("sum3=" + sum3);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Лямбда-выражения</a:t>
            </a:r>
            <a:endParaRPr lang="ru-RU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Лямбда выражения упрощают работу с делегатами.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public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ReadIntNumbers</a:t>
            </a:r>
            <a:r>
              <a:rPr lang="en-US" dirty="0"/>
              <a:t>(string message = "",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bool&gt; condition = null)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number = 0;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ok = </a:t>
            </a:r>
            <a:r>
              <a:rPr lang="en-US" dirty="0" err="1"/>
              <a:t>int.TryParse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(), out number);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(condition != null) ok = ok &amp; condition(number);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(!ok) throw new </a:t>
            </a:r>
            <a:r>
              <a:rPr lang="en-US" dirty="0" err="1"/>
              <a:t>ArgumentException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number;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//вызов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= </a:t>
            </a:r>
            <a:r>
              <a:rPr lang="ru-RU" dirty="0" err="1"/>
              <a:t>ReadIntNumbers</a:t>
            </a:r>
            <a:r>
              <a:rPr lang="ru-RU" dirty="0"/>
              <a:t>("Введите целое число от -10 до 10", </a:t>
            </a:r>
            <a:r>
              <a:rPr lang="ru-RU" b="1" dirty="0">
                <a:solidFill>
                  <a:srgbClr val="FF0000"/>
                </a:solidFill>
              </a:rPr>
              <a:t>x =&gt; x &gt;= -10 &amp;&amp; x &lt;= 10);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024" y="1268760"/>
            <a:ext cx="8784976" cy="492514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Получить конкатенацию строк массива строк.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ru-RU" dirty="0"/>
              <a:t>/исходная последовательность</a:t>
            </a:r>
          </a:p>
          <a:p>
            <a:pPr marL="0" indent="0">
              <a:buNone/>
            </a:pPr>
            <a:r>
              <a:rPr lang="en-US" dirty="0"/>
              <a:t>string[] arr2 = { "Masha", "Sasha", "Pasha" };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//агрегатная </a:t>
            </a:r>
            <a:r>
              <a:rPr lang="ru-RU" dirty="0"/>
              <a:t>функция в виде </a:t>
            </a:r>
            <a:r>
              <a:rPr lang="ru-RU" dirty="0" smtClean="0"/>
              <a:t>лямбда-выражения </a:t>
            </a:r>
            <a:r>
              <a:rPr lang="en-US" dirty="0" err="1" smtClean="0"/>
              <a:t>Func</a:t>
            </a:r>
            <a:r>
              <a:rPr lang="en-US" dirty="0" smtClean="0"/>
              <a:t>&lt;string</a:t>
            </a:r>
            <a:r>
              <a:rPr lang="en-US" dirty="0"/>
              <a:t>, string, string&gt; </a:t>
            </a:r>
            <a:r>
              <a:rPr lang="en-US" dirty="0" err="1"/>
              <a:t>concat</a:t>
            </a:r>
            <a:r>
              <a:rPr lang="en-US" dirty="0"/>
              <a:t> = (a, b) =&gt; a + " " + b;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параметром является агрегатная функция</a:t>
            </a:r>
          </a:p>
          <a:p>
            <a:pPr marL="0" indent="0">
              <a:buNone/>
            </a:pPr>
            <a:r>
              <a:rPr lang="en-US" dirty="0"/>
              <a:t>string concatString1 = arr2.Aggregate&lt;string&gt;(</a:t>
            </a:r>
            <a:r>
              <a:rPr lang="en-US" dirty="0" err="1"/>
              <a:t>concat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</a:t>
            </a:r>
            <a:r>
              <a:rPr lang="en-US" dirty="0" err="1"/>
              <a:t>concat</a:t>
            </a:r>
            <a:r>
              <a:rPr lang="ru-RU" dirty="0"/>
              <a:t>1=" + </a:t>
            </a:r>
            <a:r>
              <a:rPr lang="en-US" dirty="0" err="1"/>
              <a:t>concatString</a:t>
            </a:r>
            <a:r>
              <a:rPr lang="ru-RU" dirty="0"/>
              <a:t>1);</a:t>
            </a:r>
          </a:p>
          <a:p>
            <a:r>
              <a:rPr lang="ru-RU" dirty="0" smtClean="0"/>
              <a:t>Как записать в виде одного оператора?</a:t>
            </a:r>
          </a:p>
          <a:p>
            <a:pPr marL="0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concatString</a:t>
            </a:r>
            <a:r>
              <a:rPr lang="en-US" b="1" dirty="0"/>
              <a:t> = arr2.Aggregate&lt;string&gt;((a, b) =&gt; a +" "+ b);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5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9251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/>
              <a:t>Вычислить</a:t>
            </a:r>
            <a:r>
              <a:rPr lang="ru-RU" dirty="0"/>
              <a:t> сумму длин строк, находящихся в массиве </a:t>
            </a:r>
          </a:p>
          <a:p>
            <a:pPr marL="0" indent="0">
              <a:buNone/>
            </a:pPr>
            <a:r>
              <a:rPr lang="en-US" dirty="0"/>
              <a:t>string[] arr2 = { "Masha", "Sasha", "Pasha" };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/*агрегатная функция, которая суммирует длины строк, первый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– параметр, задающий начальное значение, последний – результат, </a:t>
            </a:r>
            <a:r>
              <a:rPr lang="en-US" dirty="0"/>
              <a:t>string </a:t>
            </a:r>
            <a:r>
              <a:rPr lang="ru-RU" dirty="0"/>
              <a:t>– строка, для которой вычисляется длина */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string, </a:t>
            </a:r>
            <a:r>
              <a:rPr lang="en-US" dirty="0" err="1"/>
              <a:t>int</a:t>
            </a:r>
            <a:r>
              <a:rPr lang="en-US" dirty="0"/>
              <a:t>&gt; length = (</a:t>
            </a:r>
            <a:r>
              <a:rPr lang="en-US" dirty="0" err="1"/>
              <a:t>int</a:t>
            </a:r>
            <a:r>
              <a:rPr lang="en-US" dirty="0"/>
              <a:t> s, string a) =&gt; s+ </a:t>
            </a:r>
            <a:r>
              <a:rPr lang="en-US" dirty="0" err="1"/>
              <a:t>a.Length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allLength1=arr2.Aggregate&lt;string, </a:t>
            </a:r>
            <a:r>
              <a:rPr lang="en-US" dirty="0" err="1"/>
              <a:t>int</a:t>
            </a:r>
            <a:r>
              <a:rPr lang="en-US" dirty="0"/>
              <a:t>&gt;(0,length);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</a:t>
            </a:r>
            <a:r>
              <a:rPr lang="en-US" dirty="0"/>
              <a:t>Length</a:t>
            </a:r>
            <a:r>
              <a:rPr lang="ru-RU" dirty="0"/>
              <a:t> = "+</a:t>
            </a:r>
            <a:r>
              <a:rPr lang="en-US" dirty="0" err="1"/>
              <a:t>allLength</a:t>
            </a:r>
            <a:r>
              <a:rPr lang="ru-RU" dirty="0"/>
              <a:t>1</a:t>
            </a:r>
            <a:r>
              <a:rPr lang="ru-RU" dirty="0" smtClean="0"/>
              <a:t>);</a:t>
            </a:r>
            <a:r>
              <a:rPr lang="ru-RU" dirty="0"/>
              <a:t> </a:t>
            </a:r>
          </a:p>
          <a:p>
            <a:r>
              <a:rPr lang="ru-RU" dirty="0" smtClean="0"/>
              <a:t>Как записать агрегатную </a:t>
            </a:r>
            <a:r>
              <a:rPr lang="ru-RU" dirty="0"/>
              <a:t>функцию </a:t>
            </a:r>
            <a:r>
              <a:rPr lang="ru-RU" dirty="0" smtClean="0"/>
              <a:t>с </a:t>
            </a:r>
            <a:r>
              <a:rPr lang="ru-RU" dirty="0"/>
              <a:t>помощью анонимного </a:t>
            </a:r>
            <a:r>
              <a:rPr lang="ru-RU" dirty="0" smtClean="0"/>
              <a:t>делегата?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Func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string, </a:t>
            </a:r>
            <a:r>
              <a:rPr lang="en-US" b="1" dirty="0" err="1"/>
              <a:t>int</a:t>
            </a:r>
            <a:r>
              <a:rPr lang="en-US" b="1" dirty="0"/>
              <a:t>&gt; length = delegate(</a:t>
            </a:r>
            <a:r>
              <a:rPr lang="en-US" b="1" dirty="0" err="1"/>
              <a:t>int</a:t>
            </a:r>
            <a:r>
              <a:rPr lang="en-US" b="1" dirty="0"/>
              <a:t> s, string a) { return s + </a:t>
            </a:r>
            <a:r>
              <a:rPr lang="en-US" b="1" dirty="0" err="1"/>
              <a:t>a.Length</a:t>
            </a:r>
            <a:r>
              <a:rPr lang="en-US" b="1" dirty="0" smtClean="0"/>
              <a:t>;};</a:t>
            </a:r>
            <a:endParaRPr lang="ru-RU" dirty="0"/>
          </a:p>
          <a:p>
            <a:r>
              <a:rPr lang="ru-RU" dirty="0" smtClean="0"/>
              <a:t>Как записать в виде одного оператора?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sum = arr2.Aggregate&lt;string, </a:t>
            </a:r>
            <a:r>
              <a:rPr lang="en-US" b="1" dirty="0" err="1"/>
              <a:t>int</a:t>
            </a:r>
            <a:r>
              <a:rPr lang="en-US" b="1" dirty="0"/>
              <a:t>&gt;(0, (a, b) =&gt; a + </a:t>
            </a:r>
            <a:r>
              <a:rPr lang="en-US" b="1" dirty="0" err="1"/>
              <a:t>b.Length</a:t>
            </a:r>
            <a:r>
              <a:rPr lang="en-US" b="1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5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9251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/>
              <a:t>Вычислить</a:t>
            </a:r>
            <a:r>
              <a:rPr lang="ru-RU" dirty="0"/>
              <a:t> сумму длин строк, находящихся в массиве </a:t>
            </a:r>
          </a:p>
          <a:p>
            <a:pPr marL="0" indent="0">
              <a:buNone/>
            </a:pPr>
            <a:r>
              <a:rPr lang="en-US" dirty="0"/>
              <a:t>string[] arr2 = { "Masha", "Sasha", "Pasha" };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/*агрегатная функция, которая суммирует длины строк, первый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– параметр, задающий начальное значение, последний – результат, </a:t>
            </a:r>
            <a:r>
              <a:rPr lang="en-US" dirty="0"/>
              <a:t>string </a:t>
            </a:r>
            <a:r>
              <a:rPr lang="ru-RU" dirty="0"/>
              <a:t>– строка, для которой вычисляется длина */</a:t>
            </a:r>
          </a:p>
          <a:p>
            <a:pPr marL="0" indent="0">
              <a:buNone/>
            </a:pP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string, </a:t>
            </a:r>
            <a:r>
              <a:rPr lang="en-US" dirty="0" err="1"/>
              <a:t>int</a:t>
            </a:r>
            <a:r>
              <a:rPr lang="en-US" dirty="0"/>
              <a:t>&gt; length = (</a:t>
            </a:r>
            <a:r>
              <a:rPr lang="en-US" dirty="0" err="1"/>
              <a:t>int</a:t>
            </a:r>
            <a:r>
              <a:rPr lang="en-US" dirty="0"/>
              <a:t> s, string a) =&gt; s+ </a:t>
            </a:r>
            <a:r>
              <a:rPr lang="en-US" dirty="0" err="1"/>
              <a:t>a.Length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allLength1=arr2.Aggregate&lt;string, </a:t>
            </a:r>
            <a:r>
              <a:rPr lang="en-US" dirty="0" err="1"/>
              <a:t>int</a:t>
            </a:r>
            <a:r>
              <a:rPr lang="en-US" dirty="0"/>
              <a:t>&gt;(0,length);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</a:t>
            </a:r>
            <a:r>
              <a:rPr lang="en-US" dirty="0"/>
              <a:t>Length</a:t>
            </a:r>
            <a:r>
              <a:rPr lang="ru-RU" dirty="0"/>
              <a:t> = "+</a:t>
            </a:r>
            <a:r>
              <a:rPr lang="en-US" dirty="0" err="1"/>
              <a:t>allLength</a:t>
            </a:r>
            <a:r>
              <a:rPr lang="ru-RU" dirty="0"/>
              <a:t>1</a:t>
            </a:r>
            <a:r>
              <a:rPr lang="ru-RU" dirty="0" smtClean="0"/>
              <a:t>);</a:t>
            </a:r>
            <a:r>
              <a:rPr lang="ru-RU" dirty="0"/>
              <a:t> </a:t>
            </a:r>
          </a:p>
          <a:p>
            <a:r>
              <a:rPr lang="ru-RU" dirty="0" smtClean="0"/>
              <a:t>Как записать агрегатную </a:t>
            </a:r>
            <a:r>
              <a:rPr lang="ru-RU" dirty="0"/>
              <a:t>функцию </a:t>
            </a:r>
            <a:r>
              <a:rPr lang="ru-RU" dirty="0" smtClean="0"/>
              <a:t>с </a:t>
            </a:r>
            <a:r>
              <a:rPr lang="ru-RU" dirty="0"/>
              <a:t>помощью анонимного </a:t>
            </a:r>
            <a:r>
              <a:rPr lang="ru-RU" dirty="0" smtClean="0"/>
              <a:t>делегата?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Func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string, </a:t>
            </a:r>
            <a:r>
              <a:rPr lang="en-US" b="1" dirty="0" err="1"/>
              <a:t>int</a:t>
            </a:r>
            <a:r>
              <a:rPr lang="en-US" b="1" dirty="0"/>
              <a:t>&gt; length = delegate(</a:t>
            </a:r>
            <a:r>
              <a:rPr lang="en-US" b="1" dirty="0" err="1"/>
              <a:t>int</a:t>
            </a:r>
            <a:r>
              <a:rPr lang="en-US" b="1" dirty="0"/>
              <a:t> s, string a) { return s + </a:t>
            </a:r>
            <a:r>
              <a:rPr lang="en-US" b="1" dirty="0" err="1"/>
              <a:t>a.Length</a:t>
            </a:r>
            <a:r>
              <a:rPr lang="en-US" b="1" dirty="0" smtClean="0"/>
              <a:t>;};</a:t>
            </a:r>
            <a:endParaRPr lang="ru-RU" dirty="0"/>
          </a:p>
          <a:p>
            <a:r>
              <a:rPr lang="ru-RU" dirty="0" smtClean="0"/>
              <a:t>Как записать в виде одного оператора?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sum = arr2.Aggregate&lt;string, </a:t>
            </a:r>
            <a:r>
              <a:rPr lang="en-US" b="1" dirty="0" err="1"/>
              <a:t>int</a:t>
            </a:r>
            <a:r>
              <a:rPr lang="en-US" b="1" dirty="0"/>
              <a:t>&gt;(0, (a, b) =&gt; a + </a:t>
            </a:r>
            <a:r>
              <a:rPr lang="en-US" b="1" dirty="0" err="1"/>
              <a:t>b.Length</a:t>
            </a:r>
            <a:r>
              <a:rPr lang="en-US" b="1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925144"/>
          </a:xfrm>
        </p:spPr>
        <p:txBody>
          <a:bodyPr>
            <a:normAutofit/>
          </a:bodyPr>
          <a:lstStyle/>
          <a:p>
            <a:r>
              <a:rPr lang="ru-RU" dirty="0"/>
              <a:t>Получить конкатенацию всех строк в массиве со строкой “</a:t>
            </a:r>
            <a:r>
              <a:rPr lang="ru-RU" dirty="0" err="1"/>
              <a:t>Example</a:t>
            </a:r>
            <a:r>
              <a:rPr lang="ru-RU" dirty="0"/>
              <a:t>: ”</a:t>
            </a:r>
          </a:p>
          <a:p>
            <a:pPr marL="0" indent="0">
              <a:buNone/>
            </a:pPr>
            <a:r>
              <a:rPr lang="en-US" b="1" dirty="0" err="1"/>
              <a:t>Func</a:t>
            </a:r>
            <a:r>
              <a:rPr lang="en-US" b="1" dirty="0"/>
              <a:t>&lt;string, string, string&gt; </a:t>
            </a:r>
            <a:r>
              <a:rPr lang="en-US" b="1" dirty="0" err="1"/>
              <a:t>concat</a:t>
            </a:r>
            <a:r>
              <a:rPr lang="en-US" b="1" dirty="0"/>
              <a:t> = (a, b) =&gt; a + " " + b;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string concatString2 = arr2.Aggregate&lt;string, string&gt; ("Example:", </a:t>
            </a:r>
            <a:r>
              <a:rPr lang="en-US" b="1" dirty="0" err="1"/>
              <a:t>concat</a:t>
            </a:r>
            <a:r>
              <a:rPr lang="en-US" b="1" dirty="0"/>
              <a:t>);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5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92514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Получить длину строки, полученной в результате</a:t>
            </a:r>
            <a:r>
              <a:rPr lang="ru-RU" b="1" dirty="0"/>
              <a:t> </a:t>
            </a:r>
            <a:r>
              <a:rPr lang="ru-RU" dirty="0"/>
              <a:t>конкатенации всех строк в массиве со строкой “</a:t>
            </a:r>
            <a:r>
              <a:rPr lang="ru-RU" dirty="0" err="1"/>
              <a:t>Example</a:t>
            </a:r>
            <a:r>
              <a:rPr lang="ru-RU" dirty="0"/>
              <a:t>: ”</a:t>
            </a:r>
          </a:p>
          <a:p>
            <a:pPr marL="0" indent="0">
              <a:buNone/>
            </a:pPr>
            <a:r>
              <a:rPr lang="en-US" b="1" dirty="0" err="1" smtClean="0"/>
              <a:t>Func</a:t>
            </a:r>
            <a:r>
              <a:rPr lang="en-US" b="1" dirty="0" smtClean="0"/>
              <a:t>&lt;string</a:t>
            </a:r>
            <a:r>
              <a:rPr lang="en-US" b="1" dirty="0"/>
              <a:t>, string, string&gt; </a:t>
            </a:r>
            <a:r>
              <a:rPr lang="en-US" b="1" dirty="0" err="1"/>
              <a:t>concat</a:t>
            </a:r>
            <a:r>
              <a:rPr lang="en-US" b="1" dirty="0"/>
              <a:t> = (a, b) =&gt; a + " " + b;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allLength2 = arr2.Aggregate&lt;string, string, </a:t>
            </a:r>
            <a:r>
              <a:rPr lang="en-US" b="1" dirty="0" err="1"/>
              <a:t>int</a:t>
            </a:r>
            <a:r>
              <a:rPr lang="en-US" b="1" dirty="0"/>
              <a:t>&gt;("Example:", </a:t>
            </a:r>
            <a:r>
              <a:rPr lang="en-US" b="1" dirty="0" err="1"/>
              <a:t>concat</a:t>
            </a:r>
            <a:r>
              <a:rPr lang="en-US" b="1" dirty="0"/>
              <a:t>, a =&gt; </a:t>
            </a:r>
            <a:r>
              <a:rPr lang="en-US" b="1" dirty="0" err="1"/>
              <a:t>a.Length</a:t>
            </a:r>
            <a:r>
              <a:rPr lang="en-US" b="1" dirty="0"/>
              <a:t>);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0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Расширяющие </a:t>
            </a:r>
            <a:r>
              <a:rPr lang="ru-RU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методы</a:t>
            </a:r>
            <a:endParaRPr lang="ru-RU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Расширяющие методы  позволяют существующим скомпилированным типам (классам, структурам или реализациям интерфейсов) получать новую функциональность без необходимости в непосредственном изменении расширяемого типа.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первого параметра такого метода используется ключевое слово </a:t>
            </a:r>
            <a:r>
              <a:rPr lang="en-US" b="1" dirty="0"/>
              <a:t>this</a:t>
            </a:r>
            <a:r>
              <a:rPr lang="ru-RU" dirty="0"/>
              <a:t>, которое  и помечает расширяемый тип. </a:t>
            </a:r>
            <a:endParaRPr lang="ru-RU" dirty="0" smtClean="0"/>
          </a:p>
          <a:p>
            <a:r>
              <a:rPr lang="ru-RU" dirty="0" smtClean="0"/>
              <a:t>Кроме </a:t>
            </a:r>
            <a:r>
              <a:rPr lang="ru-RU" dirty="0"/>
              <a:t>того, расширяющие методы должны всегда определяться внутри статического класса, а потому объявляться с использованием ключевого слова </a:t>
            </a:r>
            <a:r>
              <a:rPr lang="en-US" b="1" dirty="0"/>
              <a:t>static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4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Расширяющие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public static class </a:t>
            </a:r>
            <a:r>
              <a:rPr lang="en-US" b="1" dirty="0" err="1"/>
              <a:t>StringExtension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WordCount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/>
              <a:t>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str.Split</a:t>
            </a:r>
            <a:r>
              <a:rPr lang="en-US" dirty="0"/>
              <a:t>(new char[] { ' ', '.', '?' }, </a:t>
            </a:r>
            <a:r>
              <a:rPr lang="en-US" dirty="0" err="1"/>
              <a:t>StringSplitOptions.RemoveEmptyEntries</a:t>
            </a:r>
            <a:r>
              <a:rPr lang="en-US" dirty="0"/>
              <a:t>).Length;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/>
              <a:t>. . . 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Program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string s = </a:t>
            </a:r>
            <a:r>
              <a:rPr lang="en-US" dirty="0" err="1"/>
              <a:t>Console.ReadLine</a:t>
            </a:r>
            <a:r>
              <a:rPr lang="en-US" dirty="0"/>
              <a:t>();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s.WordCount</a:t>
            </a:r>
            <a:r>
              <a:rPr lang="en-US" b="1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Console.WriteLine</a:t>
            </a:r>
            <a:r>
              <a:rPr lang="en-US" dirty="0" smtClean="0"/>
              <a:t>($"</a:t>
            </a:r>
            <a:r>
              <a:rPr lang="en-US" dirty="0"/>
              <a:t>Word count of s is </a:t>
            </a:r>
            <a:r>
              <a:rPr lang="en-US" dirty="0" smtClean="0"/>
              <a:t>{</a:t>
            </a:r>
            <a:r>
              <a:rPr lang="en-US" dirty="0" err="1" smtClean="0"/>
              <a:t>i</a:t>
            </a:r>
            <a:r>
              <a:rPr lang="en-US" dirty="0" smtClean="0"/>
              <a:t>}");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ru-RU" dirty="0"/>
              <a:t>. . 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6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Расширяющие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static class </a:t>
            </a:r>
            <a:r>
              <a:rPr lang="en-US" sz="1800" b="1" dirty="0" err="1"/>
              <a:t>ObjectExtensions</a:t>
            </a:r>
            <a:endParaRPr lang="ru-RU" sz="1800" b="1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public static void </a:t>
            </a:r>
            <a:r>
              <a:rPr lang="en-US" sz="1800" dirty="0" err="1"/>
              <a:t>DisplayName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this</a:t>
            </a:r>
            <a:r>
              <a:rPr lang="en-US" sz="1800" b="1" dirty="0"/>
              <a:t> object </a:t>
            </a:r>
            <a:r>
              <a:rPr lang="en-US" sz="1800" b="1" dirty="0" err="1"/>
              <a:t>obj</a:t>
            </a:r>
            <a:r>
              <a:rPr lang="en-US" sz="1800" b="1" dirty="0"/>
              <a:t>)</a:t>
            </a:r>
            <a:endParaRPr lang="ru-RU" sz="1800" b="1" dirty="0"/>
          </a:p>
          <a:p>
            <a:pPr marL="0" indent="0">
              <a:buNone/>
            </a:pPr>
            <a:r>
              <a:rPr lang="en-US" sz="1800" dirty="0"/>
              <a:t>    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Console.WriteLine</a:t>
            </a:r>
            <a:r>
              <a:rPr lang="en-US" sz="1800" dirty="0"/>
              <a:t>( </a:t>
            </a:r>
            <a:r>
              <a:rPr lang="en-US" sz="1800" dirty="0" err="1"/>
              <a:t>obj.GetType</a:t>
            </a:r>
            <a:r>
              <a:rPr lang="en-US" sz="1800" dirty="0"/>
              <a:t>().Name);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}      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 }</a:t>
            </a:r>
            <a:r>
              <a:rPr lang="ru-RU" sz="18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/>
              <a:t>Program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myInt</a:t>
            </a:r>
            <a:r>
              <a:rPr lang="en-US" sz="1800" dirty="0"/>
              <a:t> = 12345678;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myInt.DisplayName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. . . .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39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4255</Words>
  <Application>Microsoft Office PowerPoint</Application>
  <PresentationFormat>Экран (4:3)</PresentationFormat>
  <Paragraphs>550</Paragraphs>
  <Slides>64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Тема Office</vt:lpstr>
      <vt:lpstr>LINQ to Objects</vt:lpstr>
      <vt:lpstr>LINQ (Language INtegrated Query</vt:lpstr>
      <vt:lpstr>Разновидности LINQ</vt:lpstr>
      <vt:lpstr>LINQ</vt:lpstr>
      <vt:lpstr>Неявная типизация локальных переменных </vt:lpstr>
      <vt:lpstr>Лямбда-выражения</vt:lpstr>
      <vt:lpstr>Расширяющие методы</vt:lpstr>
      <vt:lpstr>Расширяющие методы</vt:lpstr>
      <vt:lpstr>Расширяющие методы</vt:lpstr>
      <vt:lpstr>LINQ</vt:lpstr>
      <vt:lpstr>Методы расширения</vt:lpstr>
      <vt:lpstr>Методы расширения</vt:lpstr>
      <vt:lpstr>Запросы LINQ</vt:lpstr>
      <vt:lpstr>Пример 1</vt:lpstr>
      <vt:lpstr>Пример 1</vt:lpstr>
      <vt:lpstr>Пример 1</vt:lpstr>
      <vt:lpstr>Применение запросов</vt:lpstr>
      <vt:lpstr>Пример 2</vt:lpstr>
      <vt:lpstr>Пример 2</vt:lpstr>
      <vt:lpstr>Пример 2</vt:lpstr>
      <vt:lpstr>Отложенное выполнение запросов</vt:lpstr>
      <vt:lpstr>Отложенное выполнение запросов</vt:lpstr>
      <vt:lpstr>Немедленное выполнение запросов</vt:lpstr>
      <vt:lpstr>Немедленное выполнение запросов LINQ</vt:lpstr>
      <vt:lpstr>Ограничения, связанные с использованием var</vt:lpstr>
      <vt:lpstr>Применение запросов LINQ к объектам коллекций</vt:lpstr>
      <vt:lpstr>Применение запросов LINQ к необобщенным коллекциям</vt:lpstr>
      <vt:lpstr>Применение запросов LINQ к необобщенным коллекциям</vt:lpstr>
      <vt:lpstr>Примеры запросов</vt:lpstr>
      <vt:lpstr>Примеры запросов</vt:lpstr>
      <vt:lpstr>Примеры запросов</vt:lpstr>
      <vt:lpstr>Примеры запросов</vt:lpstr>
      <vt:lpstr>Примеры запросов</vt:lpstr>
      <vt:lpstr>Примеры запросов</vt:lpstr>
      <vt:lpstr>Примеры запросов</vt:lpstr>
      <vt:lpstr>Примеры запросов</vt:lpstr>
      <vt:lpstr>Объединение, разность, конкатенация и пересечение данных</vt:lpstr>
      <vt:lpstr>Примеры запросов</vt:lpstr>
      <vt:lpstr>Агрегатные операции LINQ</vt:lpstr>
      <vt:lpstr>Группировка</vt:lpstr>
      <vt:lpstr>Примеры запросов</vt:lpstr>
      <vt:lpstr>Примеры запросов</vt:lpstr>
      <vt:lpstr>Примеры запросов</vt:lpstr>
      <vt:lpstr>Примеры запросов</vt:lpstr>
      <vt:lpstr>Методы All и Any</vt:lpstr>
      <vt:lpstr>Примеры запросов</vt:lpstr>
      <vt:lpstr>Внутреннее представление операторов запросов LINQ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Примеры использования метода Aggregate()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Objects</dc:title>
  <dc:creator>Ольга</dc:creator>
  <cp:lastModifiedBy>Ольга</cp:lastModifiedBy>
  <cp:revision>79</cp:revision>
  <dcterms:created xsi:type="dcterms:W3CDTF">2016-10-01T15:32:08Z</dcterms:created>
  <dcterms:modified xsi:type="dcterms:W3CDTF">2019-05-12T19:22:34Z</dcterms:modified>
</cp:coreProperties>
</file>