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93" r:id="rId14"/>
    <p:sldId id="294" r:id="rId15"/>
    <p:sldId id="268" r:id="rId16"/>
    <p:sldId id="295" r:id="rId17"/>
    <p:sldId id="269" r:id="rId18"/>
    <p:sldId id="272" r:id="rId19"/>
    <p:sldId id="306" r:id="rId20"/>
    <p:sldId id="307" r:id="rId21"/>
    <p:sldId id="276" r:id="rId22"/>
    <p:sldId id="296" r:id="rId23"/>
    <p:sldId id="297" r:id="rId24"/>
    <p:sldId id="277" r:id="rId25"/>
    <p:sldId id="298" r:id="rId26"/>
    <p:sldId id="299" r:id="rId27"/>
    <p:sldId id="282" r:id="rId28"/>
    <p:sldId id="300" r:id="rId29"/>
    <p:sldId id="286" r:id="rId30"/>
    <p:sldId id="301" r:id="rId31"/>
    <p:sldId id="288" r:id="rId32"/>
    <p:sldId id="304" r:id="rId33"/>
    <p:sldId id="287" r:id="rId34"/>
    <p:sldId id="302" r:id="rId35"/>
    <p:sldId id="303" r:id="rId36"/>
    <p:sldId id="305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Многопоточное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18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Статические элементы класса</a:t>
            </a:r>
            <a:r>
              <a:rPr lang="ru-RU" b="1" dirty="0" smtClean="0"/>
              <a:t> </a:t>
            </a:r>
            <a:r>
              <a:rPr lang="ru-RU" dirty="0" err="1" smtClean="0"/>
              <a:t>Thread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err="1" smtClean="0"/>
              <a:t>CurrentContext</a:t>
            </a:r>
            <a:r>
              <a:rPr lang="ru-RU" dirty="0" smtClean="0"/>
              <a:t> – свойство только для чтения возвращает контекст, в котором в данный момент выполняется поток.</a:t>
            </a:r>
          </a:p>
          <a:p>
            <a:pPr lvl="0"/>
            <a:r>
              <a:rPr lang="ru-RU" dirty="0" err="1" smtClean="0"/>
              <a:t>CurrentThread</a:t>
            </a:r>
            <a:r>
              <a:rPr lang="ru-RU" dirty="0" smtClean="0"/>
              <a:t> – свойство только для чтения возвращает ссылку на текущий выполняемый поток.</a:t>
            </a:r>
          </a:p>
          <a:p>
            <a:pPr lvl="0"/>
            <a:r>
              <a:rPr lang="ru-RU" dirty="0" err="1" smtClean="0"/>
              <a:t>Sleep</a:t>
            </a:r>
            <a:r>
              <a:rPr lang="ru-RU" dirty="0" smtClean="0"/>
              <a:t>() – метод приостанавливает текущий поток на заданное время.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объектов для класса </a:t>
            </a:r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b="1" dirty="0" err="1" smtClean="0"/>
              <a:t>IsAlive</a:t>
            </a:r>
            <a:r>
              <a:rPr lang="ru-RU" dirty="0" smtClean="0"/>
              <a:t> – возвращает булевское значение, указывающее на то, запущен ли поток (и еще не прерван и не отменен)</a:t>
            </a:r>
          </a:p>
          <a:p>
            <a:pPr lvl="0"/>
            <a:r>
              <a:rPr lang="ru-RU" b="1" dirty="0" err="1" smtClean="0"/>
              <a:t>IsBackground</a:t>
            </a:r>
            <a:r>
              <a:rPr lang="ru-RU" dirty="0" smtClean="0"/>
              <a:t> – получает или устанавливает значение, указывающее, является ли данный поток "фоновым" (подробнее объясняется далее)</a:t>
            </a:r>
          </a:p>
          <a:p>
            <a:pPr lvl="0"/>
            <a:r>
              <a:rPr lang="ru-RU" b="1" dirty="0" err="1" smtClean="0"/>
              <a:t>Name</a:t>
            </a:r>
            <a:r>
              <a:rPr lang="ru-RU" dirty="0" smtClean="0"/>
              <a:t> – позволяет вам установить дружественное текстовое имя потока</a:t>
            </a:r>
          </a:p>
          <a:p>
            <a:pPr lvl="0"/>
            <a:r>
              <a:rPr lang="ru-RU" b="1" dirty="0" err="1" smtClean="0"/>
              <a:t>Priority</a:t>
            </a:r>
            <a:r>
              <a:rPr lang="ru-RU" dirty="0" smtClean="0"/>
              <a:t> – получает или устанавливает приоритет потока, который может принимать значение из перечисления </a:t>
            </a:r>
            <a:r>
              <a:rPr lang="ru-RU" dirty="0" err="1" smtClean="0"/>
              <a:t>ThreadPriority</a:t>
            </a:r>
            <a:endParaRPr lang="ru-RU" dirty="0" smtClean="0"/>
          </a:p>
          <a:p>
            <a:pPr lvl="0"/>
            <a:r>
              <a:rPr lang="ru-RU" b="1" dirty="0" err="1" smtClean="0"/>
              <a:t>ThreadState</a:t>
            </a:r>
            <a:r>
              <a:rPr lang="ru-RU" dirty="0" smtClean="0"/>
              <a:t> – получает состояние данного потока, которому может быть присвоено значение из перечисления </a:t>
            </a:r>
            <a:r>
              <a:rPr lang="ru-RU" dirty="0" err="1" smtClean="0"/>
              <a:t>ThreadState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объектов для класса </a:t>
            </a:r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b="1" dirty="0" err="1" smtClean="0"/>
              <a:t>Abort</a:t>
            </a:r>
            <a:r>
              <a:rPr lang="ru-RU" dirty="0" smtClean="0"/>
              <a:t>() – прерывание потока, как только это будет возможно</a:t>
            </a:r>
          </a:p>
          <a:p>
            <a:pPr lvl="0"/>
            <a:r>
              <a:rPr lang="ru-RU" b="1" dirty="0" err="1" smtClean="0"/>
              <a:t>Interrupt</a:t>
            </a:r>
            <a:r>
              <a:rPr lang="ru-RU" dirty="0" smtClean="0"/>
              <a:t>() – прерывает (т.е. приостанавливает) текущий поток на заданный период ожидания</a:t>
            </a:r>
          </a:p>
          <a:p>
            <a:pPr lvl="0"/>
            <a:r>
              <a:rPr lang="ru-RU" b="1" dirty="0" err="1" smtClean="0"/>
              <a:t>Join</a:t>
            </a:r>
            <a:r>
              <a:rPr lang="ru-RU" dirty="0" smtClean="0"/>
              <a:t>() – блокирует вызывающий поток до тех пор, пока указанный поток (тот, в котором вызван </a:t>
            </a:r>
            <a:r>
              <a:rPr lang="ru-RU" dirty="0" err="1" smtClean="0"/>
              <a:t>Join</a:t>
            </a:r>
            <a:r>
              <a:rPr lang="ru-RU" dirty="0" smtClean="0"/>
              <a:t>()) не завершится</a:t>
            </a:r>
          </a:p>
          <a:p>
            <a:pPr lvl="0"/>
            <a:r>
              <a:rPr lang="ru-RU" b="1" dirty="0" err="1" smtClean="0"/>
              <a:t>Resume</a:t>
            </a:r>
            <a:r>
              <a:rPr lang="ru-RU" dirty="0" smtClean="0"/>
              <a:t>() – возобновляет ранее приостановленный поток</a:t>
            </a:r>
          </a:p>
          <a:p>
            <a:pPr lvl="0"/>
            <a:r>
              <a:rPr lang="ru-RU" b="1" dirty="0" err="1" smtClean="0"/>
              <a:t>Start</a:t>
            </a:r>
            <a:r>
              <a:rPr lang="ru-RU" dirty="0" smtClean="0"/>
              <a:t>() – запуск потока </a:t>
            </a:r>
          </a:p>
          <a:p>
            <a:pPr lvl="0"/>
            <a:r>
              <a:rPr lang="ru-RU" b="1" dirty="0" err="1" smtClean="0"/>
              <a:t>Suspend</a:t>
            </a:r>
            <a:r>
              <a:rPr lang="ru-RU" dirty="0" smtClean="0"/>
              <a:t>() – приостанавливает поток. Если поток уже приостановлен, вызов </a:t>
            </a:r>
            <a:r>
              <a:rPr lang="ru-RU" dirty="0" err="1" smtClean="0"/>
              <a:t>Suspend</a:t>
            </a:r>
            <a:r>
              <a:rPr lang="ru-RU" dirty="0" smtClean="0"/>
              <a:t>() не дает эффекта.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Создание главного потока и получение информации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 smtClean="0"/>
              <a:t>Пример 1: </a:t>
            </a:r>
            <a:r>
              <a:rPr lang="en-US" dirty="0" err="1" smtClean="0"/>
              <a:t>ThreadApp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Создание второго потока в функции </a:t>
            </a:r>
            <a:r>
              <a:rPr lang="en-US" b="1" dirty="0" smtClean="0"/>
              <a:t>main</a:t>
            </a:r>
            <a:r>
              <a:rPr lang="ru-RU" b="1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 smtClean="0"/>
              <a:t>Пример 2</a:t>
            </a:r>
            <a:r>
              <a:rPr lang="ru-RU" dirty="0" smtClean="0"/>
              <a:t>: </a:t>
            </a:r>
            <a:r>
              <a:rPr lang="en-US" dirty="0" smtClean="0"/>
              <a:t>App2 – </a:t>
            </a:r>
            <a:r>
              <a:rPr lang="ru-RU" dirty="0" smtClean="0"/>
              <a:t>поток на базе метода без параметров</a:t>
            </a:r>
            <a:endParaRPr lang="en-US" dirty="0" smtClean="0"/>
          </a:p>
          <a:p>
            <a:r>
              <a:rPr lang="ru-RU" b="1" u="sng" dirty="0" smtClean="0"/>
              <a:t>Пример 3: </a:t>
            </a:r>
            <a:r>
              <a:rPr lang="en-US" dirty="0" smtClean="0"/>
              <a:t>App3</a:t>
            </a:r>
            <a:r>
              <a:rPr lang="ru-RU" dirty="0" smtClean="0"/>
              <a:t> - поток на базе метода с параметром </a:t>
            </a:r>
            <a:r>
              <a:rPr lang="en-US" dirty="0" smtClean="0"/>
              <a:t>object</a:t>
            </a:r>
          </a:p>
          <a:p>
            <a:r>
              <a:rPr lang="ru-RU" b="1" u="sng" dirty="0" smtClean="0"/>
              <a:t>Пример 4: </a:t>
            </a:r>
            <a:r>
              <a:rPr lang="en-US" dirty="0" smtClean="0"/>
              <a:t>App4 -  </a:t>
            </a:r>
            <a:r>
              <a:rPr lang="ru-RU" dirty="0" smtClean="0"/>
              <a:t>поток на базе метода </a:t>
            </a:r>
            <a:r>
              <a:rPr lang="en-US" dirty="0" smtClean="0"/>
              <a:t>c </a:t>
            </a:r>
            <a:r>
              <a:rPr lang="ru-RU" dirty="0" smtClean="0"/>
              <a:t>параметром типа </a:t>
            </a:r>
            <a:r>
              <a:rPr lang="en-US" dirty="0" smtClean="0"/>
              <a:t>class…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создания потоков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 smtClean="0"/>
              <a:t>Создать метод, который будет точкой входа для нового потока.</a:t>
            </a:r>
          </a:p>
          <a:p>
            <a:pPr lvl="0"/>
            <a:r>
              <a:rPr lang="ru-RU" dirty="0" smtClean="0"/>
              <a:t>Создать новый делегат </a:t>
            </a:r>
            <a:r>
              <a:rPr lang="ru-RU" b="1" dirty="0" err="1" smtClean="0"/>
              <a:t>ParametrizedThreadStart</a:t>
            </a:r>
            <a:r>
              <a:rPr lang="ru-RU" b="1" dirty="0" smtClean="0"/>
              <a:t>/</a:t>
            </a:r>
            <a:r>
              <a:rPr lang="ru-RU" b="1" dirty="0" err="1" smtClean="0"/>
              <a:t>ThreadStart</a:t>
            </a:r>
            <a:r>
              <a:rPr lang="ru-RU" dirty="0" smtClean="0"/>
              <a:t>, передав конструктору адрес метода, определенного на предыдущем шаге.</a:t>
            </a:r>
          </a:p>
          <a:p>
            <a:pPr lvl="0"/>
            <a:r>
              <a:rPr lang="ru-RU" dirty="0" smtClean="0"/>
              <a:t>Создать объект </a:t>
            </a:r>
            <a:r>
              <a:rPr lang="ru-RU" b="1" dirty="0" err="1" smtClean="0"/>
              <a:t>Thread</a:t>
            </a:r>
            <a:r>
              <a:rPr lang="ru-RU" dirty="0" smtClean="0"/>
              <a:t>, передав в качестве аргумента конструктора </a:t>
            </a:r>
            <a:r>
              <a:rPr lang="ru-RU" b="1" dirty="0" err="1" smtClean="0"/>
              <a:t>ParametrizedThreadStart</a:t>
            </a:r>
            <a:r>
              <a:rPr lang="ru-RU" b="1" dirty="0" smtClean="0"/>
              <a:t>/</a:t>
            </a:r>
            <a:r>
              <a:rPr lang="ru-RU" b="1" dirty="0" err="1" smtClean="0"/>
              <a:t>ThreadStart</a:t>
            </a:r>
            <a:r>
              <a:rPr lang="ru-RU" b="1" dirty="0" smtClean="0"/>
              <a:t>.</a:t>
            </a:r>
          </a:p>
          <a:p>
            <a:r>
              <a:rPr lang="ru-RU" dirty="0" smtClean="0"/>
              <a:t>Вызвать метод </a:t>
            </a:r>
            <a:r>
              <a:rPr lang="ru-RU" b="1" dirty="0" err="1" smtClean="0"/>
              <a:t>Thread.Start</a:t>
            </a:r>
            <a:r>
              <a:rPr lang="ru-RU" b="1" dirty="0" smtClean="0"/>
              <a:t>(). </a:t>
            </a:r>
            <a:r>
              <a:rPr lang="ru-RU" dirty="0" smtClean="0"/>
              <a:t>Это запустит поток на методе, который указан делегатом, созданным на втором шаге, как только это будет возможно.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Управление потоком</a:t>
            </a:r>
            <a:endParaRPr lang="ru-RU" b="1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316288" cy="506916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Поток создается за счет вызова метода </a:t>
            </a:r>
            <a:r>
              <a:rPr lang="ru-RU" dirty="0" err="1" smtClean="0"/>
              <a:t>Start</a:t>
            </a:r>
            <a:r>
              <a:rPr lang="ru-RU" dirty="0" smtClean="0"/>
              <a:t>() и переходит в состояние </a:t>
            </a:r>
            <a:r>
              <a:rPr lang="ru-RU" b="1" dirty="0" err="1" smtClean="0"/>
              <a:t>Unstarted</a:t>
            </a:r>
            <a:r>
              <a:rPr lang="ru-RU" b="1" dirty="0" smtClean="0"/>
              <a:t>.</a:t>
            </a:r>
          </a:p>
          <a:p>
            <a:r>
              <a:rPr lang="ru-RU" dirty="0" smtClean="0"/>
              <a:t>В состояние </a:t>
            </a:r>
            <a:r>
              <a:rPr lang="ru-RU" b="1" dirty="0" err="1" smtClean="0"/>
              <a:t>Running</a:t>
            </a:r>
            <a:r>
              <a:rPr lang="ru-RU" dirty="0" smtClean="0"/>
              <a:t> поток переходит после того, как планировщик потоков операционной системы выберет его для выполнения.</a:t>
            </a:r>
          </a:p>
          <a:p>
            <a:r>
              <a:rPr lang="ru-RU" dirty="0" smtClean="0"/>
              <a:t>С помощью метода </a:t>
            </a:r>
            <a:r>
              <a:rPr lang="ru-RU" dirty="0" err="1" smtClean="0"/>
              <a:t>Thread.Sleep</a:t>
            </a:r>
            <a:r>
              <a:rPr lang="ru-RU" dirty="0" smtClean="0"/>
              <a:t>() поток можно перевести в состояние </a:t>
            </a:r>
            <a:r>
              <a:rPr lang="ru-RU" b="1" dirty="0" err="1" smtClean="0"/>
              <a:t>WaitSleepJoin</a:t>
            </a:r>
            <a:r>
              <a:rPr lang="ru-RU" dirty="0" smtClean="0"/>
              <a:t> и при этом указать, через какой промежуток времени поток должен возобновить работу.</a:t>
            </a:r>
          </a:p>
          <a:p>
            <a:r>
              <a:rPr lang="ru-RU" dirty="0" smtClean="0"/>
              <a:t>Чтобы остановить поток, необходимо вызвать метод </a:t>
            </a:r>
            <a:r>
              <a:rPr lang="ru-RU" dirty="0" err="1" smtClean="0"/>
              <a:t>Thread.Abort</a:t>
            </a:r>
            <a:r>
              <a:rPr lang="ru-RU" dirty="0" smtClean="0"/>
              <a:t>(). При вызове этого метода в соответствующем потоке генерируется исключение типа </a:t>
            </a:r>
            <a:r>
              <a:rPr lang="ru-RU" b="1" dirty="0" err="1" smtClean="0"/>
              <a:t>ThreadAbortException</a:t>
            </a:r>
            <a:r>
              <a:rPr lang="ru-RU" dirty="0" smtClean="0"/>
              <a:t>.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508104" y="2276872"/>
            <a:ext cx="208823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Выполнение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716016" y="4581128"/>
            <a:ext cx="208823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Готовность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6732240" y="3717032"/>
            <a:ext cx="208823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Ожидание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004048" y="5373216"/>
            <a:ext cx="216024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5292080" y="2996952"/>
            <a:ext cx="593847" cy="16387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endCxn id="7" idx="0"/>
          </p:cNvCxnSpPr>
          <p:nvPr/>
        </p:nvCxnSpPr>
        <p:spPr>
          <a:xfrm flipH="1">
            <a:off x="5760132" y="3068960"/>
            <a:ext cx="468052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8" idx="7"/>
          </p:cNvCxnSpPr>
          <p:nvPr/>
        </p:nvCxnSpPr>
        <p:spPr>
          <a:xfrm>
            <a:off x="7596336" y="2708920"/>
            <a:ext cx="918321" cy="11346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7" idx="6"/>
          </p:cNvCxnSpPr>
          <p:nvPr/>
        </p:nvCxnSpPr>
        <p:spPr>
          <a:xfrm flipH="1">
            <a:off x="6804248" y="4509120"/>
            <a:ext cx="1152128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7380312" y="1916832"/>
            <a:ext cx="216024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20072" y="58052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Только что созданный поток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350100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Поток выполнен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427984" y="328498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Поток выбран на выполнение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164288" y="285293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Поток ожидает завершение события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092280" y="155679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Поток завершен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Управление потоком</a:t>
            </a:r>
            <a:endParaRPr lang="ru-RU" b="1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316288" cy="506916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Чтобы продолжить выполнение потока после выдачи исключения </a:t>
            </a:r>
            <a:r>
              <a:rPr lang="ru-RU" b="1" dirty="0" err="1" smtClean="0"/>
              <a:t>ThreadAbortException</a:t>
            </a:r>
            <a:r>
              <a:rPr lang="ru-RU" dirty="0" smtClean="0"/>
              <a:t>, следует вызвать метод </a:t>
            </a:r>
            <a:r>
              <a:rPr lang="ru-RU" dirty="0" err="1" smtClean="0"/>
              <a:t>Thread.ResetAbort</a:t>
            </a:r>
            <a:r>
              <a:rPr lang="ru-RU" dirty="0" smtClean="0"/>
              <a:t>(). </a:t>
            </a:r>
          </a:p>
          <a:p>
            <a:r>
              <a:rPr lang="ru-RU" dirty="0" smtClean="0"/>
              <a:t>Состояние потока, получающего запрос на немедленное прекращение, изменяется с </a:t>
            </a:r>
            <a:r>
              <a:rPr lang="ru-RU" b="1" dirty="0" err="1" smtClean="0"/>
              <a:t>AbortRequested</a:t>
            </a:r>
            <a:r>
              <a:rPr lang="ru-RU" dirty="0" smtClean="0"/>
              <a:t> на </a:t>
            </a:r>
            <a:r>
              <a:rPr lang="ru-RU" b="1" dirty="0" err="1" smtClean="0"/>
              <a:t>Aborted</a:t>
            </a:r>
            <a:r>
              <a:rPr lang="ru-RU" dirty="0" smtClean="0"/>
              <a:t>, если поток не производит сброс.</a:t>
            </a:r>
          </a:p>
          <a:p>
            <a:r>
              <a:rPr lang="ru-RU" dirty="0" smtClean="0"/>
              <a:t>Если необходимо дожидаться завершения работы потока, можно вызвать метод </a:t>
            </a:r>
            <a:r>
              <a:rPr lang="ru-RU" b="1" dirty="0" err="1" smtClean="0"/>
              <a:t>Thread.Join</a:t>
            </a:r>
            <a:r>
              <a:rPr lang="ru-RU" dirty="0" smtClean="0"/>
              <a:t>(). Этот метод блокирует текущий поток и переводит его в состояние </a:t>
            </a:r>
            <a:r>
              <a:rPr lang="ru-RU" b="1" dirty="0" err="1" smtClean="0"/>
              <a:t>WaitSleepJoin</a:t>
            </a:r>
            <a:r>
              <a:rPr lang="ru-RU" dirty="0" smtClean="0"/>
              <a:t> до тех пор, пока не будет завершен присоединенный к нему поток.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508104" y="2276872"/>
            <a:ext cx="208823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Выполнение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716016" y="4581128"/>
            <a:ext cx="208823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Готовность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6732240" y="3717032"/>
            <a:ext cx="208823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Ожидание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004048" y="5373216"/>
            <a:ext cx="216024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5292080" y="2996952"/>
            <a:ext cx="593847" cy="16387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endCxn id="7" idx="0"/>
          </p:cNvCxnSpPr>
          <p:nvPr/>
        </p:nvCxnSpPr>
        <p:spPr>
          <a:xfrm flipH="1">
            <a:off x="5760132" y="3068960"/>
            <a:ext cx="468052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8" idx="7"/>
          </p:cNvCxnSpPr>
          <p:nvPr/>
        </p:nvCxnSpPr>
        <p:spPr>
          <a:xfrm>
            <a:off x="7596336" y="2708920"/>
            <a:ext cx="918321" cy="11346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7" idx="6"/>
          </p:cNvCxnSpPr>
          <p:nvPr/>
        </p:nvCxnSpPr>
        <p:spPr>
          <a:xfrm flipH="1">
            <a:off x="6804248" y="4509120"/>
            <a:ext cx="1152128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7380312" y="1916832"/>
            <a:ext cx="216024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20072" y="58052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Только что созданный поток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350100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Поток выполнен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427984" y="328498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Поток выбран на выполнение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164288" y="285293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Поток ожидает завершение события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092280" y="155679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Поток завершен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Приоритеты потоков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Среда .NET </a:t>
            </a:r>
            <a:r>
              <a:rPr lang="ru-RU" dirty="0" err="1" smtClean="0"/>
              <a:t>Framework</a:t>
            </a:r>
            <a:r>
              <a:rPr lang="ru-RU" dirty="0" smtClean="0"/>
              <a:t> определяет два типа потоков: </a:t>
            </a:r>
            <a:r>
              <a:rPr lang="ru-RU" b="1" dirty="0" smtClean="0"/>
              <a:t>высокоприоритетные</a:t>
            </a:r>
            <a:r>
              <a:rPr lang="ru-RU" dirty="0" smtClean="0"/>
              <a:t> и </a:t>
            </a:r>
            <a:r>
              <a:rPr lang="ru-RU" b="1" dirty="0" smtClean="0"/>
              <a:t>фоновые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 умолчанию любой поток создается как </a:t>
            </a:r>
            <a:r>
              <a:rPr lang="ru-RU" b="1" dirty="0" smtClean="0"/>
              <a:t>высокоприоритетный</a:t>
            </a:r>
            <a:r>
              <a:rPr lang="ru-RU" dirty="0" smtClean="0"/>
              <a:t>. При необходимости его можно сделать фоновым с помощью свойства </a:t>
            </a:r>
            <a:r>
              <a:rPr lang="ru-RU" dirty="0" err="1" smtClean="0"/>
              <a:t>I</a:t>
            </a:r>
            <a:r>
              <a:rPr lang="ru-RU" b="1" dirty="0" err="1" smtClean="0"/>
              <a:t>sBackground</a:t>
            </a:r>
            <a:r>
              <a:rPr lang="ru-RU" dirty="0" err="1" smtClean="0"/>
              <a:t>=</a:t>
            </a:r>
            <a:r>
              <a:rPr lang="en-US" dirty="0" smtClean="0"/>
              <a:t>true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Кроме того, каждый поток имеет определенный </a:t>
            </a:r>
            <a:r>
              <a:rPr lang="ru-RU" b="1" dirty="0" smtClean="0"/>
              <a:t>приоритет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Приоритет потока</a:t>
            </a:r>
            <a:r>
              <a:rPr lang="en-US" dirty="0" smtClean="0"/>
              <a:t> </a:t>
            </a:r>
            <a:r>
              <a:rPr lang="ru-RU" dirty="0" smtClean="0"/>
              <a:t>определяет, какой объем процессорного времени получает поток.</a:t>
            </a:r>
            <a:r>
              <a:rPr lang="ru-RU" b="1" dirty="0" smtClean="0"/>
              <a:t> </a:t>
            </a:r>
            <a:endParaRPr lang="en-US" b="1" dirty="0" smtClean="0"/>
          </a:p>
          <a:p>
            <a:r>
              <a:rPr lang="ru-RU" dirty="0" smtClean="0"/>
              <a:t>После старта дочерний поток получает стандартное значение приоритета</a:t>
            </a:r>
            <a:r>
              <a:rPr lang="en-US" b="1" dirty="0" smtClean="0"/>
              <a:t> </a:t>
            </a:r>
            <a:r>
              <a:rPr lang="ru-RU" b="1" dirty="0" err="1" smtClean="0"/>
              <a:t>ThreadPriority.Normal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Его можно изменить с помощью свойства </a:t>
            </a:r>
            <a:r>
              <a:rPr lang="ru-RU" b="1" dirty="0" err="1" smtClean="0"/>
              <a:t>Priority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err="1" smtClean="0"/>
              <a:t>ThreadPriority.Highest</a:t>
            </a:r>
            <a:endParaRPr lang="ru-RU" dirty="0" smtClean="0"/>
          </a:p>
          <a:p>
            <a:pPr lvl="1"/>
            <a:r>
              <a:rPr lang="en-US" dirty="0" err="1" smtClean="0"/>
              <a:t>ThreadPriority.AboveNormal</a:t>
            </a:r>
            <a:endParaRPr lang="ru-RU" dirty="0" smtClean="0"/>
          </a:p>
          <a:p>
            <a:pPr lvl="1"/>
            <a:r>
              <a:rPr lang="en-US" dirty="0" err="1" smtClean="0"/>
              <a:t>ThreadPriority.Normal</a:t>
            </a:r>
            <a:endParaRPr lang="ru-RU" dirty="0" smtClean="0"/>
          </a:p>
          <a:p>
            <a:pPr lvl="1"/>
            <a:r>
              <a:rPr lang="en-US" dirty="0" err="1" smtClean="0"/>
              <a:t>ThreadPriority</a:t>
            </a:r>
            <a:r>
              <a:rPr lang="en-US" dirty="0" smtClean="0"/>
              <a:t>. </a:t>
            </a:r>
            <a:r>
              <a:rPr lang="en-US" dirty="0" err="1" smtClean="0"/>
              <a:t>BelowNoritial</a:t>
            </a:r>
            <a:endParaRPr lang="ru-RU" dirty="0" smtClean="0"/>
          </a:p>
          <a:p>
            <a:pPr lvl="1"/>
            <a:r>
              <a:rPr lang="en-US" dirty="0" err="1" smtClean="0"/>
              <a:t>ThreadPriority.Lowest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Асинхронные делегаты и потоки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Асинхронные делегаты позволяют вызывать методы, на которые эти делегаты указывают, в асинхронном режиме. </a:t>
            </a:r>
          </a:p>
          <a:p>
            <a:r>
              <a:rPr lang="ru-RU" dirty="0" smtClean="0"/>
              <a:t>Чтобы использовать делегат, нам надо создать его объект с помощью конструктора, в который мы передаем адрес метода, вызываемого делегатом. </a:t>
            </a:r>
          </a:p>
          <a:p>
            <a:r>
              <a:rPr lang="ru-RU" dirty="0" smtClean="0"/>
              <a:t>Чтобы вызвать метод, на который указывает делегат, надо использовать его метод  </a:t>
            </a:r>
            <a:r>
              <a:rPr lang="ru-RU" b="1" dirty="0" err="1" smtClean="0"/>
              <a:t>Invoke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Кроме того, делегаты могут выполняться в асинхронном режиме, при этом нам не надо создавать второй поток, нам надо лишь вместо метода </a:t>
            </a:r>
            <a:r>
              <a:rPr lang="ru-RU" dirty="0" err="1" smtClean="0"/>
              <a:t>Invoke</a:t>
            </a:r>
            <a:r>
              <a:rPr lang="ru-RU" dirty="0" smtClean="0"/>
              <a:t> использовать пару методов </a:t>
            </a:r>
            <a:r>
              <a:rPr lang="ru-RU" b="1" dirty="0" err="1" smtClean="0"/>
              <a:t>BeginInvoke</a:t>
            </a:r>
            <a:r>
              <a:rPr lang="ru-RU" b="1" dirty="0" smtClean="0"/>
              <a:t>/</a:t>
            </a:r>
            <a:r>
              <a:rPr lang="ru-RU" b="1" dirty="0" err="1" smtClean="0"/>
              <a:t>EndInvoke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Многопоточная программа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Многопоточная программа состоит из двух или больше частей, которые могут выполняться одновременно. </a:t>
            </a:r>
          </a:p>
          <a:p>
            <a:r>
              <a:rPr lang="ru-RU" dirty="0" smtClean="0"/>
              <a:t>Каждая часть такой программы называется </a:t>
            </a:r>
            <a:r>
              <a:rPr lang="ru-RU" b="1" dirty="0" smtClean="0"/>
              <a:t>потоком </a:t>
            </a:r>
            <a:r>
              <a:rPr lang="ru-RU" dirty="0" smtClean="0"/>
              <a:t>(</a:t>
            </a:r>
            <a:r>
              <a:rPr lang="ru-RU" dirty="0" err="1" smtClean="0"/>
              <a:t>thread</a:t>
            </a:r>
            <a:r>
              <a:rPr lang="ru-RU" dirty="0" smtClean="0"/>
              <a:t>), и каждый поток определяет собственный путь выполнения инструкций.</a:t>
            </a:r>
          </a:p>
          <a:p>
            <a:r>
              <a:rPr lang="ru-RU" dirty="0" smtClean="0"/>
              <a:t>Различают два вида многозадачности:</a:t>
            </a:r>
          </a:p>
          <a:p>
            <a:pPr lvl="1"/>
            <a:r>
              <a:rPr lang="ru-RU" dirty="0" smtClean="0"/>
              <a:t>с ориентацией на процессы и</a:t>
            </a:r>
          </a:p>
          <a:p>
            <a:pPr lvl="1"/>
            <a:r>
              <a:rPr lang="ru-RU" dirty="0" smtClean="0"/>
              <a:t> с ориентацией на потоки.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Асинхронные делегаты и потоки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 smtClean="0"/>
              <a:t>Пример 5: </a:t>
            </a:r>
            <a:r>
              <a:rPr lang="en-US" dirty="0" smtClean="0"/>
              <a:t>App12 - </a:t>
            </a:r>
            <a:r>
              <a:rPr lang="ru-RU" dirty="0" smtClean="0"/>
              <a:t> Использование делегата</a:t>
            </a:r>
            <a:endParaRPr lang="en-US" dirty="0" smtClean="0"/>
          </a:p>
          <a:p>
            <a:endParaRPr lang="en-US" dirty="0" smtClean="0"/>
          </a:p>
          <a:p>
            <a:r>
              <a:rPr lang="ru-RU" b="1" u="sng" dirty="0" smtClean="0"/>
              <a:t>Пример 6: </a:t>
            </a:r>
            <a:r>
              <a:rPr lang="en-US" dirty="0" smtClean="0"/>
              <a:t>App13 - </a:t>
            </a:r>
            <a:r>
              <a:rPr lang="ru-RU" dirty="0" smtClean="0"/>
              <a:t>Создание потока с помощью асинхронного делегата</a:t>
            </a:r>
          </a:p>
          <a:p>
            <a:r>
              <a:rPr lang="ru-RU" b="1" u="sng" dirty="0" smtClean="0"/>
              <a:t>Пример 7: </a:t>
            </a:r>
            <a:r>
              <a:rPr lang="en-US" dirty="0" smtClean="0"/>
              <a:t>App1</a:t>
            </a:r>
            <a:r>
              <a:rPr lang="ru-RU" dirty="0" smtClean="0"/>
              <a:t>4</a:t>
            </a:r>
            <a:r>
              <a:rPr lang="en-US" dirty="0" smtClean="0"/>
              <a:t> - </a:t>
            </a:r>
            <a:r>
              <a:rPr lang="ru-RU" dirty="0" smtClean="0"/>
              <a:t>Создание потока с помощью асинхронного делегата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Синхронизация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 smtClean="0"/>
              <a:t>Синхронизация</a:t>
            </a:r>
            <a:r>
              <a:rPr lang="ru-RU" dirty="0" smtClean="0"/>
              <a:t> – это процесс координации потоков, если:</a:t>
            </a:r>
          </a:p>
          <a:p>
            <a:pPr lvl="1"/>
            <a:r>
              <a:rPr lang="ru-RU" dirty="0" smtClean="0"/>
              <a:t>двум потокам требуется один ресурс;</a:t>
            </a:r>
          </a:p>
          <a:p>
            <a:pPr lvl="1"/>
            <a:r>
              <a:rPr lang="ru-RU" dirty="0" smtClean="0"/>
              <a:t>выполнение второго потока зависит от результатов первого потока.</a:t>
            </a:r>
            <a:endParaRPr lang="en-US" dirty="0" smtClean="0"/>
          </a:p>
          <a:p>
            <a:r>
              <a:rPr lang="ru-RU" dirty="0" smtClean="0"/>
              <a:t>В этом случае необходимо выполнять синхронизацию потоков, которая заключается в согласовании их скоростей путем приостановки потока до наступления какого-то события, а потом его активизации при наступлении этого события.  </a:t>
            </a:r>
          </a:p>
          <a:p>
            <a:r>
              <a:rPr lang="ru-RU" b="1" dirty="0" smtClean="0"/>
              <a:t>Критическая секция</a:t>
            </a:r>
            <a:r>
              <a:rPr lang="ru-RU" dirty="0" smtClean="0"/>
              <a:t> – это часть программы, результат выполнения которой может непредсказуемо меняться, если переменные этой части программы изменяются другими потоками, в то время, когда выполнение этой части еще не завершено. Критическая секция определяется по отношению к определенным </a:t>
            </a:r>
            <a:r>
              <a:rPr lang="ru-RU" b="1" dirty="0" smtClean="0"/>
              <a:t>критическим данным</a:t>
            </a:r>
            <a:r>
              <a:rPr lang="ru-RU" dirty="0" smtClean="0"/>
              <a:t>, при несогласованном изменении которых и может возникнуть нежелательный эффект.</a:t>
            </a:r>
          </a:p>
          <a:p>
            <a:r>
              <a:rPr lang="ru-RU" b="1" dirty="0" smtClean="0"/>
              <a:t>Блокировка - </a:t>
            </a:r>
            <a:r>
              <a:rPr lang="ru-RU" dirty="0" smtClean="0"/>
              <a:t>управление доступом к некоторому блоку кода в объекте. </a:t>
            </a:r>
          </a:p>
          <a:p>
            <a:r>
              <a:rPr lang="ru-RU" dirty="0" smtClean="0"/>
              <a:t>На то время, когда объект заблокирован одним потоком, никакой другой поток не может получить доступ к заблокированному блоку кода. Когда поток снимет блокировку, объект станет доступным для использования другим потоком.</a:t>
            </a:r>
            <a:endParaRPr lang="en-US" dirty="0" smtClean="0"/>
          </a:p>
          <a:p>
            <a:r>
              <a:rPr lang="ru-RU" dirty="0" smtClean="0"/>
              <a:t>Т.е. в критической секции всегда находится только один поток.  При этом неважно в каком состоянии он находится – активном или приостановленном. Это прием называется </a:t>
            </a:r>
            <a:r>
              <a:rPr lang="ru-RU" b="1" dirty="0" smtClean="0"/>
              <a:t>взаимным исключением.</a:t>
            </a:r>
            <a:endParaRPr lang="en-US" b="1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Синхронизация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u="sng" dirty="0" smtClean="0"/>
              <a:t>Пример 8</a:t>
            </a:r>
            <a:r>
              <a:rPr lang="en-US" b="1" u="sng" dirty="0" smtClean="0"/>
              <a:t>:</a:t>
            </a:r>
            <a:r>
              <a:rPr lang="ru-RU" b="1" u="sng" dirty="0" smtClean="0"/>
              <a:t> </a:t>
            </a:r>
            <a:r>
              <a:rPr lang="en-US" b="1" u="sng" dirty="0" smtClean="0"/>
              <a:t> </a:t>
            </a:r>
            <a:r>
              <a:rPr lang="en-US" dirty="0" smtClean="0"/>
              <a:t>App5  - </a:t>
            </a:r>
            <a:r>
              <a:rPr lang="ru-RU" dirty="0" smtClean="0"/>
              <a:t> Использование общей переменной</a:t>
            </a:r>
          </a:p>
          <a:p>
            <a:r>
              <a:rPr lang="ru-RU" dirty="0" smtClean="0"/>
              <a:t>Запускаются пять потоков, которые работают с общей переменной </a:t>
            </a:r>
            <a:r>
              <a:rPr lang="ru-RU" dirty="0" err="1" smtClean="0"/>
              <a:t>x</a:t>
            </a:r>
            <a:r>
              <a:rPr lang="ru-RU" dirty="0" smtClean="0"/>
              <a:t>. И мы предполагаем, что метод выведет все значения </a:t>
            </a:r>
            <a:r>
              <a:rPr lang="ru-RU" dirty="0" err="1" smtClean="0"/>
              <a:t>x</a:t>
            </a:r>
            <a:r>
              <a:rPr lang="ru-RU" dirty="0" smtClean="0"/>
              <a:t> от 1 до 8. И так для каждого потока. Однако в реальности в процессе работы будет происходить переключение между потоками, и значение переменной </a:t>
            </a:r>
            <a:r>
              <a:rPr lang="ru-RU" dirty="0" err="1" smtClean="0"/>
              <a:t>x</a:t>
            </a:r>
            <a:r>
              <a:rPr lang="ru-RU" dirty="0" smtClean="0"/>
              <a:t> становится непредсказуемым.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Синхронизация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Ситуация, когда два или более потоков обрабатывают  разделяемые данные и конечный результат зависит от соотношения скоростей потоков называется </a:t>
            </a:r>
            <a:r>
              <a:rPr lang="ru-RU" b="1" dirty="0" smtClean="0"/>
              <a:t>гонками</a:t>
            </a:r>
            <a:r>
              <a:rPr lang="ru-RU" dirty="0" smtClean="0"/>
              <a:t>.  </a:t>
            </a:r>
          </a:p>
          <a:p>
            <a:r>
              <a:rPr lang="ru-RU" dirty="0" smtClean="0"/>
              <a:t>Чтобы исключить эффект гонок по отношению к критическим данным, необходимо, чтобы в каждый момент времени с ними работал только </a:t>
            </a:r>
            <a:r>
              <a:rPr lang="ru-RU" b="1" dirty="0" smtClean="0"/>
              <a:t>один поток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Т.е. необходимо   синхронизировать потоки и ограничить доступ к разделяемым ресурсам на время их использования каким-нибудь потоком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lock</a:t>
            </a:r>
            <a:r>
              <a:rPr lang="ru-RU" dirty="0" smtClean="0"/>
              <a:t>(</a:t>
            </a:r>
            <a:r>
              <a:rPr lang="en-US" dirty="0" smtClean="0"/>
              <a:t>object</a:t>
            </a:r>
            <a:r>
              <a:rPr lang="ru-RU" dirty="0" smtClean="0"/>
              <a:t>) </a:t>
            </a:r>
          </a:p>
          <a:p>
            <a:pPr>
              <a:buNone/>
            </a:pPr>
            <a:r>
              <a:rPr lang="ru-RU" dirty="0" smtClean="0"/>
              <a:t>{</a:t>
            </a:r>
          </a:p>
          <a:p>
            <a:pPr>
              <a:buNone/>
            </a:pPr>
            <a:r>
              <a:rPr lang="ru-RU" dirty="0" smtClean="0"/>
              <a:t>	// Инструкции, подлежащие синхронизации.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dirty="0" smtClean="0"/>
              <a:t> где </a:t>
            </a:r>
            <a:r>
              <a:rPr lang="en-US" dirty="0" smtClean="0"/>
              <a:t>object </a:t>
            </a:r>
            <a:r>
              <a:rPr lang="ru-RU" dirty="0" smtClean="0"/>
              <a:t> -  ссылка на синхронизируемый объект</a:t>
            </a:r>
            <a:r>
              <a:rPr lang="en-US" dirty="0" smtClean="0"/>
              <a:t> 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Инструкция </a:t>
            </a:r>
            <a:r>
              <a:rPr lang="ru-RU" b="1" dirty="0" err="1" smtClean="0"/>
              <a:t>lock</a:t>
            </a:r>
            <a:r>
              <a:rPr lang="ru-RU" b="1" dirty="0" smtClean="0"/>
              <a:t> </a:t>
            </a:r>
            <a:r>
              <a:rPr lang="ru-RU" dirty="0" smtClean="0"/>
              <a:t>гарантирует, что указанный блок кода, защищенный блокировкой для данного объекта, может быть использован только потоком, который получает эту блокировку. </a:t>
            </a:r>
          </a:p>
          <a:p>
            <a:r>
              <a:rPr lang="ru-RU" dirty="0" smtClean="0"/>
              <a:t>Все другие потоки остаются заблокированными до тех пор, пока блокировка не будет снята.</a:t>
            </a:r>
          </a:p>
          <a:p>
            <a:r>
              <a:rPr lang="ru-RU" dirty="0" smtClean="0"/>
              <a:t> А снята она будет лишь при выходе из этого блока.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Когда выполнение доходит до оператора </a:t>
            </a:r>
            <a:r>
              <a:rPr lang="ru-RU" dirty="0" err="1" smtClean="0"/>
              <a:t>lock</a:t>
            </a:r>
            <a:r>
              <a:rPr lang="ru-RU" dirty="0" smtClean="0"/>
              <a:t>, объект-заглушка блокируется, и на время его блокировки монопольный доступ к блоку кода имеет только один поток.</a:t>
            </a:r>
            <a:endParaRPr lang="en-US" dirty="0" smtClean="0"/>
          </a:p>
          <a:p>
            <a:endParaRPr lang="en-US" dirty="0" smtClean="0"/>
          </a:p>
          <a:p>
            <a:r>
              <a:rPr lang="ru-RU" b="1" u="sng" dirty="0" smtClean="0"/>
              <a:t>Пример </a:t>
            </a:r>
            <a:r>
              <a:rPr lang="en-US" b="1" u="sng" dirty="0" smtClean="0"/>
              <a:t>6</a:t>
            </a:r>
            <a:r>
              <a:rPr lang="en-US" b="1" dirty="0" smtClean="0"/>
              <a:t>:</a:t>
            </a:r>
            <a:r>
              <a:rPr lang="ru-RU" b="1" dirty="0" smtClean="0"/>
              <a:t>  </a:t>
            </a:r>
            <a:r>
              <a:rPr lang="en-US" b="1" dirty="0" smtClean="0"/>
              <a:t>App6 - </a:t>
            </a:r>
            <a:r>
              <a:rPr lang="ru-RU" b="1" dirty="0" smtClean="0"/>
              <a:t>Использование блокировки с помощью оператора </a:t>
            </a:r>
            <a:r>
              <a:rPr lang="ru-RU" b="1" dirty="0" err="1" smtClean="0"/>
              <a:t>lock</a:t>
            </a:r>
            <a:r>
              <a:rPr lang="ru-RU" dirty="0" smtClean="0"/>
              <a:t> 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2276872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3568" y="3645024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91680" y="4509120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91880" y="2420888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t5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491880" y="3429000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203848" y="4509120"/>
            <a:ext cx="8640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 rot="18501299">
            <a:off x="1180635" y="2917350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6200000">
            <a:off x="1338129" y="3425054"/>
            <a:ext cx="1448051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4535039">
            <a:off x="2144016" y="3450259"/>
            <a:ext cx="1448051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3274329">
            <a:off x="2634815" y="2943112"/>
            <a:ext cx="1091571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0800000">
            <a:off x="2843808" y="2348880"/>
            <a:ext cx="56903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Monitor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 </a:t>
            </a:r>
            <a:r>
              <a:rPr lang="ru-RU" b="1" dirty="0" err="1" smtClean="0"/>
              <a:t>Monitor</a:t>
            </a:r>
            <a:r>
              <a:rPr lang="ru-RU" b="1" dirty="0" smtClean="0"/>
              <a:t> </a:t>
            </a:r>
            <a:r>
              <a:rPr lang="ru-RU" dirty="0" smtClean="0"/>
              <a:t>предоставляет средства для синхронизации потоков. </a:t>
            </a:r>
          </a:p>
          <a:p>
            <a:r>
              <a:rPr lang="ru-RU" dirty="0" smtClean="0"/>
              <a:t>В классе </a:t>
            </a:r>
            <a:r>
              <a:rPr lang="ru-RU" dirty="0" err="1" smtClean="0"/>
              <a:t>Monitor</a:t>
            </a:r>
            <a:r>
              <a:rPr lang="ru-RU" dirty="0" smtClean="0"/>
              <a:t> определено несколько методов синхронизации:</a:t>
            </a:r>
          </a:p>
          <a:p>
            <a:pPr lvl="1"/>
            <a:r>
              <a:rPr lang="en-US" dirty="0" smtClean="0"/>
              <a:t>public static void Enter</a:t>
            </a:r>
            <a:r>
              <a:rPr lang="ru-RU" dirty="0" smtClean="0"/>
              <a:t>(</a:t>
            </a:r>
            <a:r>
              <a:rPr lang="en-US" dirty="0" smtClean="0"/>
              <a:t>object </a:t>
            </a:r>
            <a:r>
              <a:rPr lang="en-US" dirty="0" err="1" smtClean="0"/>
              <a:t>syncOb</a:t>
            </a:r>
            <a:r>
              <a:rPr lang="ru-RU" dirty="0" smtClean="0"/>
              <a:t>);  -  предоставляет возможность блокировки для  объекта, </a:t>
            </a:r>
            <a:r>
              <a:rPr lang="en-US" dirty="0" err="1" smtClean="0"/>
              <a:t>syncOb</a:t>
            </a:r>
            <a:r>
              <a:rPr lang="ru-RU" dirty="0" smtClean="0"/>
              <a:t>.</a:t>
            </a:r>
          </a:p>
          <a:p>
            <a:pPr lvl="1"/>
            <a:r>
              <a:rPr lang="en-US" dirty="0" smtClean="0"/>
              <a:t>public static void Exit</a:t>
            </a:r>
            <a:r>
              <a:rPr lang="ru-RU" dirty="0" smtClean="0"/>
              <a:t>(</a:t>
            </a:r>
            <a:r>
              <a:rPr lang="en-US" dirty="0" smtClean="0"/>
              <a:t>object </a:t>
            </a:r>
            <a:r>
              <a:rPr lang="en-US" dirty="0" err="1" smtClean="0"/>
              <a:t>syncOb</a:t>
            </a:r>
            <a:r>
              <a:rPr lang="ru-RU" dirty="0" smtClean="0"/>
              <a:t>); – снимает блокировку для  объекта, </a:t>
            </a:r>
            <a:r>
              <a:rPr lang="en-US" dirty="0" err="1" smtClean="0"/>
              <a:t>syncOb</a:t>
            </a:r>
            <a:r>
              <a:rPr lang="ru-RU" dirty="0" smtClean="0"/>
              <a:t>.</a:t>
            </a:r>
          </a:p>
          <a:p>
            <a:pPr lvl="1"/>
            <a:r>
              <a:rPr lang="en-US" dirty="0" smtClean="0"/>
              <a:t>public static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b="1" dirty="0" err="1" smtClean="0"/>
              <a:t>TryEnter</a:t>
            </a:r>
            <a:r>
              <a:rPr lang="ru-RU" dirty="0" smtClean="0"/>
              <a:t>(</a:t>
            </a:r>
            <a:r>
              <a:rPr lang="en-US" dirty="0" smtClean="0"/>
              <a:t>object </a:t>
            </a:r>
            <a:r>
              <a:rPr lang="en-US" dirty="0" err="1" smtClean="0"/>
              <a:t>syncOb</a:t>
            </a:r>
            <a:r>
              <a:rPr lang="ru-RU" dirty="0" smtClean="0"/>
              <a:t>);— возвращает значение </a:t>
            </a:r>
            <a:r>
              <a:rPr lang="ru-RU" dirty="0" err="1" smtClean="0"/>
              <a:t>true</a:t>
            </a:r>
            <a:r>
              <a:rPr lang="ru-RU" dirty="0" smtClean="0"/>
              <a:t>, если вызывающий поток получает блокировку для объекта </a:t>
            </a:r>
            <a:r>
              <a:rPr lang="ru-RU" dirty="0" err="1" smtClean="0"/>
              <a:t>syncOb</a:t>
            </a:r>
            <a:r>
              <a:rPr lang="ru-RU" dirty="0" smtClean="0"/>
              <a:t>, и значение </a:t>
            </a:r>
            <a:r>
              <a:rPr lang="ru-RU" dirty="0" err="1" smtClean="0"/>
              <a:t>false</a:t>
            </a:r>
            <a:r>
              <a:rPr lang="ru-RU" dirty="0" smtClean="0"/>
              <a:t> в противном случае. Если заданный объект недоступен, вызывающий поток будет ожидать до тех пор, пока он не станет доступным.</a:t>
            </a:r>
          </a:p>
          <a:p>
            <a:r>
              <a:rPr lang="ru-RU" dirty="0" smtClean="0"/>
              <a:t>Если при вызове метода </a:t>
            </a:r>
            <a:r>
              <a:rPr lang="ru-RU" dirty="0" err="1" smtClean="0"/>
              <a:t>Enter</a:t>
            </a:r>
            <a:r>
              <a:rPr lang="ru-RU" dirty="0" smtClean="0"/>
              <a:t>() заданный объект недоступен, вызывающий поток будет ожидать до тех пор, пока объект не станет доступным. </a:t>
            </a:r>
          </a:p>
          <a:p>
            <a:r>
              <a:rPr lang="ru-RU" dirty="0" smtClean="0"/>
              <a:t>Разработчики из компании </a:t>
            </a:r>
            <a:r>
              <a:rPr lang="ru-RU" dirty="0" err="1" smtClean="0"/>
              <a:t>Microsoft</a:t>
            </a:r>
            <a:r>
              <a:rPr lang="ru-RU" dirty="0" smtClean="0"/>
              <a:t> утверждают, что lock-блок "совершенно эквивалентен" вызову метода </a:t>
            </a:r>
            <a:r>
              <a:rPr lang="ru-RU" dirty="0" err="1" smtClean="0"/>
              <a:t>Enter</a:t>
            </a:r>
            <a:r>
              <a:rPr lang="ru-RU" dirty="0" smtClean="0"/>
              <a:t> () с последующим вызовом метода </a:t>
            </a:r>
            <a:r>
              <a:rPr lang="ru-RU" dirty="0" err="1" smtClean="0"/>
              <a:t>Exit</a:t>
            </a:r>
            <a:r>
              <a:rPr lang="ru-RU" dirty="0" smtClean="0"/>
              <a:t>(). Но поскольку </a:t>
            </a:r>
            <a:r>
              <a:rPr lang="ru-RU" dirty="0" err="1" smtClean="0"/>
              <a:t>lock</a:t>
            </a:r>
            <a:r>
              <a:rPr lang="ru-RU" dirty="0" smtClean="0"/>
              <a:t> — это встроенная инструкция языка С#, то для получения блокировки в </a:t>
            </a:r>
            <a:r>
              <a:rPr lang="ru-RU" dirty="0" err="1" smtClean="0"/>
              <a:t>С#-программировании</a:t>
            </a:r>
            <a:r>
              <a:rPr lang="ru-RU" dirty="0" smtClean="0"/>
              <a:t> предпочтительнее использовать именно ее.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Monitor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В классе </a:t>
            </a:r>
            <a:r>
              <a:rPr lang="ru-RU" dirty="0" err="1" smtClean="0"/>
              <a:t>Monitor</a:t>
            </a:r>
            <a:r>
              <a:rPr lang="ru-RU" dirty="0" smtClean="0"/>
              <a:t> также  определены методы </a:t>
            </a:r>
            <a:r>
              <a:rPr lang="ru-RU" dirty="0" err="1" smtClean="0"/>
              <a:t>Wait</a:t>
            </a:r>
            <a:r>
              <a:rPr lang="ru-RU" dirty="0" smtClean="0"/>
              <a:t>(), </a:t>
            </a:r>
            <a:r>
              <a:rPr lang="ru-RU" dirty="0" err="1" smtClean="0"/>
              <a:t>Pulse</a:t>
            </a:r>
            <a:r>
              <a:rPr lang="ru-RU" dirty="0" smtClean="0"/>
              <a:t>() и </a:t>
            </a:r>
            <a:r>
              <a:rPr lang="ru-RU" dirty="0" err="1" smtClean="0"/>
              <a:t>PulseAll</a:t>
            </a:r>
            <a:r>
              <a:rPr lang="ru-RU" dirty="0" smtClean="0"/>
              <a:t>(). </a:t>
            </a:r>
          </a:p>
          <a:p>
            <a:r>
              <a:rPr lang="ru-RU" b="1" dirty="0" smtClean="0"/>
              <a:t>Форматы использования методов</a:t>
            </a:r>
            <a:r>
              <a:rPr lang="en-US" b="1" dirty="0" smtClean="0"/>
              <a:t>:</a:t>
            </a:r>
            <a:endParaRPr lang="ru-RU" dirty="0" smtClean="0"/>
          </a:p>
          <a:p>
            <a:pPr lvl="1"/>
            <a:r>
              <a:rPr lang="en-US" dirty="0" smtClean="0"/>
              <a:t>public static </a:t>
            </a:r>
            <a:r>
              <a:rPr lang="en-US" dirty="0" err="1" smtClean="0"/>
              <a:t>bool</a:t>
            </a:r>
            <a:r>
              <a:rPr lang="en-US" dirty="0" smtClean="0"/>
              <a:t> Wait(object </a:t>
            </a:r>
            <a:r>
              <a:rPr lang="en-US" dirty="0" err="1" smtClean="0"/>
              <a:t>waitOb</a:t>
            </a:r>
            <a:r>
              <a:rPr lang="en-US" dirty="0" smtClean="0"/>
              <a:t>) - </a:t>
            </a:r>
            <a:r>
              <a:rPr lang="ru-RU" dirty="0" smtClean="0"/>
              <a:t>ожидание до уведомления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en-US" dirty="0" smtClean="0"/>
              <a:t>public static </a:t>
            </a:r>
            <a:r>
              <a:rPr lang="en-US" dirty="0" err="1" smtClean="0"/>
              <a:t>bool</a:t>
            </a:r>
            <a:r>
              <a:rPr lang="en-US" dirty="0" smtClean="0"/>
              <a:t> Wait</a:t>
            </a:r>
            <a:r>
              <a:rPr lang="ru-RU" dirty="0" smtClean="0"/>
              <a:t>(</a:t>
            </a:r>
            <a:r>
              <a:rPr lang="en-US" dirty="0" smtClean="0"/>
              <a:t>object </a:t>
            </a:r>
            <a:r>
              <a:rPr lang="en-US" dirty="0" err="1" smtClean="0"/>
              <a:t>waitOb</a:t>
            </a:r>
            <a:r>
              <a:rPr lang="ru-RU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milliseconds</a:t>
            </a:r>
            <a:r>
              <a:rPr lang="ru-RU" dirty="0" smtClean="0"/>
              <a:t>) - ожидание до уведомления или до истечения периода времени, заданного в миллисекундах;</a:t>
            </a:r>
          </a:p>
          <a:p>
            <a:pPr lvl="1"/>
            <a:r>
              <a:rPr lang="en-US" dirty="0" smtClean="0"/>
              <a:t>public static void Pulse</a:t>
            </a:r>
            <a:r>
              <a:rPr lang="ru-RU" dirty="0" smtClean="0"/>
              <a:t>(</a:t>
            </a:r>
            <a:r>
              <a:rPr lang="en-US" dirty="0" smtClean="0"/>
              <a:t>object </a:t>
            </a:r>
            <a:r>
              <a:rPr lang="en-US" dirty="0" err="1" smtClean="0"/>
              <a:t>waitOb</a:t>
            </a:r>
            <a:r>
              <a:rPr lang="ru-RU" dirty="0" smtClean="0"/>
              <a:t>) возобновляет выполнение потока;</a:t>
            </a:r>
            <a:endParaRPr lang="en-US" dirty="0" smtClean="0"/>
          </a:p>
          <a:p>
            <a:r>
              <a:rPr lang="ru-RU" dirty="0" smtClean="0"/>
              <a:t>Метод </a:t>
            </a:r>
            <a:r>
              <a:rPr lang="ru-RU" dirty="0" err="1" smtClean="0"/>
              <a:t>Monitor.Wait</a:t>
            </a:r>
            <a:r>
              <a:rPr lang="ru-RU" dirty="0" smtClean="0"/>
              <a:t> освобождает блокировку объекта и переводит поток в очередь ожидания объекта. </a:t>
            </a:r>
            <a:endParaRPr lang="en-US" dirty="0" smtClean="0"/>
          </a:p>
          <a:p>
            <a:r>
              <a:rPr lang="ru-RU" dirty="0" smtClean="0"/>
              <a:t>Следующий поток в очереди готовности объекта блокирует данный объект. А все потоки, которые вызвали метод </a:t>
            </a:r>
            <a:r>
              <a:rPr lang="ru-RU" dirty="0" err="1" smtClean="0"/>
              <a:t>Wait</a:t>
            </a:r>
            <a:r>
              <a:rPr lang="ru-RU" dirty="0" smtClean="0"/>
              <a:t>, остаются в очереди ожидания, пока не получат сигнала от метода </a:t>
            </a:r>
            <a:r>
              <a:rPr lang="ru-RU" dirty="0" err="1" smtClean="0"/>
              <a:t>Monitor.Pulse</a:t>
            </a:r>
            <a:r>
              <a:rPr lang="ru-RU" dirty="0" smtClean="0"/>
              <a:t> или </a:t>
            </a:r>
            <a:r>
              <a:rPr lang="ru-RU" dirty="0" err="1" smtClean="0"/>
              <a:t>Monitor.PulseAll</a:t>
            </a:r>
            <a:r>
              <a:rPr lang="ru-RU" dirty="0" smtClean="0"/>
              <a:t>, посланного владельцем блокировки. </a:t>
            </a:r>
            <a:endParaRPr lang="en-US" dirty="0" smtClean="0"/>
          </a:p>
          <a:p>
            <a:r>
              <a:rPr lang="ru-RU" dirty="0" smtClean="0"/>
              <a:t>Если метод </a:t>
            </a:r>
            <a:r>
              <a:rPr lang="ru-RU" dirty="0" err="1" smtClean="0"/>
              <a:t>Monitor.Pulse</a:t>
            </a:r>
            <a:r>
              <a:rPr lang="ru-RU" dirty="0" smtClean="0"/>
              <a:t> отправлен, поток, находящийся во главе очереди ожидания, получает сигнал и блокирует освободившийся объект.</a:t>
            </a:r>
          </a:p>
          <a:p>
            <a:pPr lvl="1"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Monitor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 smtClean="0"/>
              <a:t>Пример 9</a:t>
            </a:r>
            <a:r>
              <a:rPr lang="en-US" dirty="0" smtClean="0"/>
              <a:t>:</a:t>
            </a:r>
            <a:r>
              <a:rPr lang="ru-RU" dirty="0" smtClean="0"/>
              <a:t>  </a:t>
            </a:r>
            <a:r>
              <a:rPr lang="en-US" dirty="0" smtClean="0"/>
              <a:t>App7 - </a:t>
            </a:r>
            <a:r>
              <a:rPr lang="ru-RU" dirty="0" smtClean="0"/>
              <a:t> Использование блокировки с помощью монитора 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Класс </a:t>
            </a:r>
            <a:r>
              <a:rPr lang="ru-RU" b="1" dirty="0" err="1" smtClean="0"/>
              <a:t>Mutex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Класс </a:t>
            </a:r>
            <a:r>
              <a:rPr lang="ru-RU" dirty="0" err="1" smtClean="0"/>
              <a:t>Mutex</a:t>
            </a:r>
            <a:r>
              <a:rPr lang="ru-RU" dirty="0" smtClean="0"/>
              <a:t> (</a:t>
            </a:r>
            <a:r>
              <a:rPr lang="ru-RU" dirty="0" err="1" smtClean="0"/>
              <a:t>mutual</a:t>
            </a:r>
            <a:r>
              <a:rPr lang="ru-RU" dirty="0" smtClean="0"/>
              <a:t> </a:t>
            </a:r>
            <a:r>
              <a:rPr lang="ru-RU" dirty="0" err="1" smtClean="0"/>
              <a:t>exclusion</a:t>
            </a:r>
            <a:r>
              <a:rPr lang="ru-RU" dirty="0" smtClean="0"/>
              <a:t> — взаимное исключение или </a:t>
            </a:r>
            <a:r>
              <a:rPr lang="ru-RU" dirty="0" err="1" smtClean="0"/>
              <a:t>мьютекс</a:t>
            </a:r>
            <a:r>
              <a:rPr lang="ru-RU" dirty="0" smtClean="0"/>
              <a:t>) позволяет обеспечить синхронизацию среди множества процессов. </a:t>
            </a:r>
          </a:p>
          <a:p>
            <a:r>
              <a:rPr lang="ru-RU" dirty="0" smtClean="0"/>
              <a:t>Класс </a:t>
            </a:r>
            <a:r>
              <a:rPr lang="ru-RU" dirty="0" err="1" smtClean="0"/>
              <a:t>Mutex</a:t>
            </a:r>
            <a:r>
              <a:rPr lang="ru-RU" dirty="0" smtClean="0"/>
              <a:t> является классом-оболочкой над соответствующим объектом ОС </a:t>
            </a:r>
            <a:r>
              <a:rPr lang="ru-RU" dirty="0" err="1" smtClean="0"/>
              <a:t>Windows</a:t>
            </a:r>
            <a:r>
              <a:rPr lang="ru-RU" dirty="0" smtClean="0"/>
              <a:t>. 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Создаем объект </a:t>
            </a:r>
            <a:r>
              <a:rPr lang="ru-RU" dirty="0" err="1" smtClean="0"/>
              <a:t>мьютекса</a:t>
            </a:r>
            <a:r>
              <a:rPr lang="ru-RU" dirty="0" smtClean="0"/>
              <a:t>: </a:t>
            </a:r>
            <a:r>
              <a:rPr lang="ru-RU" dirty="0" err="1" smtClean="0"/>
              <a:t>Mutex</a:t>
            </a:r>
            <a:r>
              <a:rPr lang="ru-RU" dirty="0" smtClean="0"/>
              <a:t> </a:t>
            </a:r>
            <a:r>
              <a:rPr lang="ru-RU" dirty="0" err="1" smtClean="0"/>
              <a:t>mutexObj</a:t>
            </a:r>
            <a:r>
              <a:rPr lang="ru-RU" dirty="0" smtClean="0"/>
              <a:t> = 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Mutex</a:t>
            </a:r>
            <a:r>
              <a:rPr lang="ru-RU" dirty="0" smtClean="0"/>
              <a:t>().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Метод </a:t>
            </a:r>
            <a:r>
              <a:rPr lang="ru-RU" dirty="0" err="1" smtClean="0"/>
              <a:t>mutexObj.WaitOne</a:t>
            </a:r>
            <a:r>
              <a:rPr lang="ru-RU" dirty="0" smtClean="0"/>
              <a:t>() приостанавливает выполнение потока до тех пор, пока не будет получен </a:t>
            </a:r>
            <a:r>
              <a:rPr lang="ru-RU" dirty="0" err="1" smtClean="0"/>
              <a:t>мьютекс</a:t>
            </a:r>
            <a:r>
              <a:rPr lang="ru-RU" dirty="0" smtClean="0"/>
              <a:t> </a:t>
            </a:r>
            <a:r>
              <a:rPr lang="ru-RU" dirty="0" err="1" smtClean="0"/>
              <a:t>mutexObj</a:t>
            </a:r>
            <a:r>
              <a:rPr lang="ru-RU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После выполнения всех действий, когда </a:t>
            </a:r>
            <a:r>
              <a:rPr lang="ru-RU" dirty="0" err="1" smtClean="0"/>
              <a:t>мьютекс</a:t>
            </a:r>
            <a:r>
              <a:rPr lang="ru-RU" dirty="0" smtClean="0"/>
              <a:t> больше не нужен, поток освобождает его с помощью метода </a:t>
            </a:r>
            <a:r>
              <a:rPr lang="ru-RU" dirty="0" err="1" smtClean="0"/>
              <a:t>mutexObj.ReleaseMutex</a:t>
            </a:r>
            <a:r>
              <a:rPr lang="ru-RU" dirty="0" smtClean="0"/>
              <a:t>().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Таким образом, когда выполнение дойдет до вызова </a:t>
            </a:r>
            <a:r>
              <a:rPr lang="ru-RU" dirty="0" err="1" smtClean="0"/>
              <a:t>mutexObj.WaitOne</a:t>
            </a:r>
            <a:r>
              <a:rPr lang="ru-RU" dirty="0" smtClean="0"/>
              <a:t>(), поток будет ожидать, пока не освободится </a:t>
            </a:r>
            <a:r>
              <a:rPr lang="ru-RU" dirty="0" err="1" smtClean="0"/>
              <a:t>мьютекс</a:t>
            </a:r>
            <a:r>
              <a:rPr lang="ru-RU" dirty="0" smtClean="0"/>
              <a:t>. И после его получения продолжит выполнять свою работу.</a:t>
            </a:r>
          </a:p>
          <a:p>
            <a:r>
              <a:rPr lang="ru-RU" dirty="0" err="1" smtClean="0"/>
              <a:t>Мьютексы</a:t>
            </a:r>
            <a:r>
              <a:rPr lang="ru-RU" dirty="0" smtClean="0"/>
              <a:t> могут также применяться не только внутри одного процесса, но и между процессами. 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Процесс</a:t>
            </a:r>
            <a:r>
              <a:rPr lang="ru-RU" dirty="0" smtClean="0"/>
              <a:t> – это программа, т.е. многозадачность, ориентированная на процессы, — это средство, позволяющее компьютеру выполнять две или больше программ одновременно.</a:t>
            </a:r>
          </a:p>
          <a:p>
            <a:r>
              <a:rPr lang="ru-RU" b="1" dirty="0" smtClean="0"/>
              <a:t>Пример</a:t>
            </a:r>
            <a:r>
              <a:rPr lang="ru-RU" dirty="0" smtClean="0"/>
              <a:t>: работа с текстовым редактором + поиск информации в интернете.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Класс </a:t>
            </a:r>
            <a:r>
              <a:rPr lang="ru-RU" b="1" dirty="0" err="1" smtClean="0"/>
              <a:t>Mutex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ru-RU" b="1" u="sng" dirty="0" smtClean="0"/>
              <a:t>Пример 10:</a:t>
            </a:r>
            <a:r>
              <a:rPr lang="en-US" b="1" u="sng" dirty="0" smtClean="0"/>
              <a:t> </a:t>
            </a:r>
            <a:r>
              <a:rPr lang="en-US" dirty="0" smtClean="0"/>
              <a:t>App8 -</a:t>
            </a:r>
            <a:r>
              <a:rPr lang="ru-RU" dirty="0" smtClean="0"/>
              <a:t>  Использование блокировки с помощью </a:t>
            </a:r>
            <a:r>
              <a:rPr lang="ru-RU" dirty="0" err="1" smtClean="0"/>
              <a:t>мьютекса</a:t>
            </a:r>
            <a:endParaRPr lang="ru-RU" dirty="0" smtClean="0"/>
          </a:p>
          <a:p>
            <a:r>
              <a:rPr lang="ru-RU" b="1" u="sng" dirty="0" smtClean="0"/>
              <a:t>Пример 11:</a:t>
            </a:r>
            <a:r>
              <a:rPr lang="ru-RU" dirty="0" smtClean="0"/>
              <a:t> </a:t>
            </a:r>
            <a:r>
              <a:rPr lang="en-US" dirty="0" smtClean="0"/>
              <a:t>App9 – </a:t>
            </a:r>
            <a:r>
              <a:rPr lang="ru-RU" dirty="0" smtClean="0"/>
              <a:t>Приложение, которое можно запустить только один раз. </a:t>
            </a:r>
          </a:p>
          <a:p>
            <a:r>
              <a:rPr lang="ru-RU" dirty="0" smtClean="0"/>
              <a:t>Для создания </a:t>
            </a:r>
            <a:r>
              <a:rPr lang="ru-RU" dirty="0" err="1" smtClean="0"/>
              <a:t>мьютекса</a:t>
            </a:r>
            <a:r>
              <a:rPr lang="ru-RU" dirty="0" smtClean="0"/>
              <a:t> мы используем другую перегрузку конструктора:  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mutexObj</a:t>
            </a:r>
            <a:r>
              <a:rPr lang="en-US" dirty="0" smtClean="0"/>
              <a:t> = new </a:t>
            </a:r>
            <a:r>
              <a:rPr lang="en-US" dirty="0" err="1" smtClean="0"/>
              <a:t>Mutex</a:t>
            </a:r>
            <a:r>
              <a:rPr lang="en-US" dirty="0" smtClean="0"/>
              <a:t>(true, </a:t>
            </a:r>
            <a:r>
              <a:rPr lang="en-US" dirty="0" err="1" smtClean="0"/>
              <a:t>guid</a:t>
            </a:r>
            <a:r>
              <a:rPr lang="en-US" dirty="0" smtClean="0"/>
              <a:t>, out existed);</a:t>
            </a:r>
            <a:endParaRPr lang="ru-RU" dirty="0" smtClean="0"/>
          </a:p>
          <a:p>
            <a:r>
              <a:rPr lang="ru-RU" dirty="0" smtClean="0"/>
              <a:t>Первый параметр: </a:t>
            </a:r>
            <a:r>
              <a:rPr lang="ru-RU" dirty="0" err="1" smtClean="0"/>
              <a:t>true</a:t>
            </a:r>
            <a:r>
              <a:rPr lang="ru-RU" dirty="0" smtClean="0"/>
              <a:t> - указывает, что приложение будет запрашивать владение </a:t>
            </a:r>
            <a:r>
              <a:rPr lang="ru-RU" dirty="0" err="1" smtClean="0"/>
              <a:t>мьютексом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Второй параметр: </a:t>
            </a:r>
            <a:r>
              <a:rPr lang="en-US" dirty="0" err="1" smtClean="0"/>
              <a:t>guid</a:t>
            </a:r>
            <a:r>
              <a:rPr lang="ru-RU" dirty="0" smtClean="0"/>
              <a:t> - указывает на уникальное имя </a:t>
            </a:r>
            <a:r>
              <a:rPr lang="ru-RU" dirty="0" err="1" smtClean="0"/>
              <a:t>мьютекса</a:t>
            </a:r>
            <a:r>
              <a:rPr lang="ru-RU" dirty="0" smtClean="0"/>
              <a:t>. В данном случае в качестве имени выбран </a:t>
            </a:r>
            <a:r>
              <a:rPr lang="ru-RU" dirty="0" err="1" smtClean="0"/>
              <a:t>giud</a:t>
            </a:r>
            <a:r>
              <a:rPr lang="ru-RU" dirty="0" smtClean="0"/>
              <a:t> приложения, то есть глобальный универсальный идентификатор.</a:t>
            </a:r>
          </a:p>
          <a:p>
            <a:r>
              <a:rPr lang="ru-RU" dirty="0" smtClean="0"/>
              <a:t>Третий параметр: </a:t>
            </a:r>
            <a:r>
              <a:rPr lang="en-US" dirty="0" smtClean="0"/>
              <a:t>out existed</a:t>
            </a:r>
            <a:r>
              <a:rPr lang="ru-RU" dirty="0" smtClean="0"/>
              <a:t> - возвращает значение из конструктора. Если он равен </a:t>
            </a:r>
            <a:r>
              <a:rPr lang="ru-RU" dirty="0" err="1" smtClean="0"/>
              <a:t>true</a:t>
            </a:r>
            <a:r>
              <a:rPr lang="ru-RU" dirty="0" smtClean="0"/>
              <a:t>, то это означает, что </a:t>
            </a:r>
            <a:r>
              <a:rPr lang="ru-RU" dirty="0" err="1" smtClean="0"/>
              <a:t>мьютекс</a:t>
            </a:r>
            <a:r>
              <a:rPr lang="ru-RU" dirty="0" smtClean="0"/>
              <a:t> запрошен и получен. А если </a:t>
            </a:r>
            <a:r>
              <a:rPr lang="ru-RU" dirty="0" err="1" smtClean="0"/>
              <a:t>false</a:t>
            </a:r>
            <a:r>
              <a:rPr lang="ru-RU" dirty="0" smtClean="0"/>
              <a:t> - то запрос на владение </a:t>
            </a:r>
            <a:r>
              <a:rPr lang="ru-RU" dirty="0" err="1" smtClean="0"/>
              <a:t>мьютексом</a:t>
            </a:r>
            <a:r>
              <a:rPr lang="ru-RU" dirty="0" smtClean="0"/>
              <a:t> отклонен.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Использование событий для синхронизации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Для использования системных событий из управляемого кода .NET </a:t>
            </a:r>
            <a:r>
              <a:rPr lang="ru-RU" dirty="0" err="1" smtClean="0"/>
              <a:t>Framework</a:t>
            </a:r>
            <a:r>
              <a:rPr lang="ru-RU" dirty="0" smtClean="0"/>
              <a:t> предлагает классы </a:t>
            </a:r>
          </a:p>
          <a:p>
            <a:pPr lvl="1"/>
            <a:r>
              <a:rPr lang="en-US" dirty="0" err="1" smtClean="0"/>
              <a:t>ManualResetEvent</a:t>
            </a:r>
            <a:r>
              <a:rPr lang="ru-RU" dirty="0" smtClean="0"/>
              <a:t>, </a:t>
            </a:r>
          </a:p>
          <a:p>
            <a:pPr lvl="1"/>
            <a:r>
              <a:rPr lang="en-US" dirty="0" err="1" smtClean="0"/>
              <a:t>AutoResetEvent</a:t>
            </a:r>
            <a:r>
              <a:rPr lang="ru-RU" dirty="0" smtClean="0"/>
              <a:t>, </a:t>
            </a:r>
          </a:p>
          <a:p>
            <a:pPr lvl="1"/>
            <a:r>
              <a:rPr lang="en-US" dirty="0" err="1" smtClean="0"/>
              <a:t>ManualResetEventSlim</a:t>
            </a:r>
            <a:r>
              <a:rPr lang="ru-RU" dirty="0" smtClean="0"/>
              <a:t>, </a:t>
            </a:r>
          </a:p>
          <a:p>
            <a:pPr lvl="1"/>
            <a:r>
              <a:rPr lang="en-US" dirty="0" err="1" smtClean="0"/>
              <a:t>CountdownEvent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которые находятся в пространстве имен </a:t>
            </a:r>
            <a:r>
              <a:rPr lang="en-US" dirty="0" smtClean="0"/>
              <a:t>System</a:t>
            </a:r>
            <a:r>
              <a:rPr lang="ru-RU" dirty="0" smtClean="0"/>
              <a:t>.</a:t>
            </a:r>
            <a:r>
              <a:rPr lang="en-US" dirty="0" smtClean="0"/>
              <a:t>Threading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Эти классы являются производными от класса </a:t>
            </a:r>
            <a:r>
              <a:rPr lang="en-US" dirty="0" err="1" smtClean="0"/>
              <a:t>EventWaitHandle</a:t>
            </a:r>
            <a:r>
              <a:rPr lang="ru-RU" dirty="0" smtClean="0"/>
              <a:t>, находящегося на верхнем уровне иерархии классов, и применяются в тех случаях, когда один поток ожидает появления некоторого события в другом потоке.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Использование событий для синхронизации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 smtClean="0"/>
              <a:t>Пример 12</a:t>
            </a:r>
            <a:r>
              <a:rPr lang="ru-RU" b="1" dirty="0" smtClean="0"/>
              <a:t>: </a:t>
            </a:r>
            <a:r>
              <a:rPr lang="en-US" dirty="0" smtClean="0"/>
              <a:t>App11 - </a:t>
            </a:r>
            <a:r>
              <a:rPr lang="ru-RU" dirty="0" smtClean="0"/>
              <a:t>Использование блокировки с помощью класса </a:t>
            </a:r>
            <a:r>
              <a:rPr lang="ru-RU" dirty="0" err="1" smtClean="0"/>
              <a:t>AutoResetEvent</a:t>
            </a:r>
            <a:r>
              <a:rPr lang="ru-RU" dirty="0" smtClean="0"/>
              <a:t> 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Класс </a:t>
            </a:r>
            <a:r>
              <a:rPr lang="ru-RU" b="1" dirty="0" err="1" smtClean="0"/>
              <a:t>Semaphore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680520" cy="525780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Семафор</a:t>
            </a:r>
            <a:r>
              <a:rPr lang="ru-RU" dirty="0" smtClean="0"/>
              <a:t> предоставляет одновременный доступ к общему ресурсу не одному, а нескольким потокам, т.е. семафор пригоден для синхронизации целого ряда ресурсов. Для доступа к ресурсу поток должен получить разрешение от семафора</a:t>
            </a:r>
          </a:p>
          <a:p>
            <a:r>
              <a:rPr lang="ru-RU" dirty="0" smtClean="0"/>
              <a:t>Семафор управляет доступом к общему ресурсу, используя для этой цели </a:t>
            </a:r>
            <a:r>
              <a:rPr lang="ru-RU" b="1" dirty="0" smtClean="0"/>
              <a:t>счетчик</a:t>
            </a:r>
            <a:r>
              <a:rPr lang="ru-RU" dirty="0" smtClean="0"/>
              <a:t>. Если значение счетчика больше нуля, то доступ к ресурсу разрешен. А если это значение равно нулю, то доступ к ресурсу запрещен. </a:t>
            </a:r>
          </a:p>
          <a:p>
            <a:r>
              <a:rPr lang="ru-RU" dirty="0" smtClean="0"/>
              <a:t>С помощью счетчика ведется подсчет количества разрешений. </a:t>
            </a:r>
          </a:p>
          <a:p>
            <a:r>
              <a:rPr lang="ru-RU" dirty="0" smtClean="0"/>
              <a:t>Если создать семафор, одновременно разрешающий только один доступ, то такой семафор будет действовать как </a:t>
            </a:r>
            <a:r>
              <a:rPr lang="ru-RU" dirty="0" err="1" smtClean="0"/>
              <a:t>мьютекс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202781"/>
            <a:ext cx="40386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Класс </a:t>
            </a:r>
            <a:r>
              <a:rPr lang="ru-RU" b="1" dirty="0" err="1" smtClean="0"/>
              <a:t>Semaphore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5328592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Для работы с семафорами используются 2 примитива:</a:t>
            </a:r>
          </a:p>
          <a:p>
            <a:r>
              <a:rPr lang="en-US" dirty="0" smtClean="0"/>
              <a:t>V</a:t>
            </a:r>
            <a:r>
              <a:rPr lang="ru-RU" dirty="0" smtClean="0"/>
              <a:t>(</a:t>
            </a:r>
            <a:r>
              <a:rPr lang="en-US" dirty="0" smtClean="0"/>
              <a:t>S</a:t>
            </a:r>
            <a:r>
              <a:rPr lang="ru-RU" dirty="0" smtClean="0"/>
              <a:t>): </a:t>
            </a:r>
            <a:r>
              <a:rPr lang="en-US" dirty="0" smtClean="0"/>
              <a:t>S</a:t>
            </a:r>
            <a:r>
              <a:rPr lang="ru-RU" dirty="0" smtClean="0"/>
              <a:t>++ – переменная </a:t>
            </a:r>
            <a:r>
              <a:rPr lang="en-US" dirty="0" smtClean="0"/>
              <a:t>S</a:t>
            </a:r>
            <a:r>
              <a:rPr lang="ru-RU" dirty="0" smtClean="0"/>
              <a:t> (семафор) увеличивается на 1, во время выполнения этой операции другим потокам доступа к переменной </a:t>
            </a:r>
            <a:r>
              <a:rPr lang="en-US" dirty="0" smtClean="0"/>
              <a:t>S</a:t>
            </a:r>
            <a:r>
              <a:rPr lang="ru-RU" dirty="0" smtClean="0"/>
              <a:t> нет.  </a:t>
            </a:r>
          </a:p>
          <a:p>
            <a:r>
              <a:rPr lang="ru-RU" dirty="0" smtClean="0"/>
              <a:t>Р(</a:t>
            </a:r>
            <a:r>
              <a:rPr lang="en-US" dirty="0" smtClean="0"/>
              <a:t>S</a:t>
            </a:r>
            <a:r>
              <a:rPr lang="ru-RU" dirty="0" smtClean="0"/>
              <a:t>): </a:t>
            </a:r>
            <a:r>
              <a:rPr lang="en-US" dirty="0" smtClean="0"/>
              <a:t>S</a:t>
            </a:r>
            <a:r>
              <a:rPr lang="ru-RU" dirty="0" smtClean="0"/>
              <a:t>-- – переменная </a:t>
            </a:r>
            <a:r>
              <a:rPr lang="en-US" dirty="0" smtClean="0"/>
              <a:t>S</a:t>
            </a:r>
            <a:r>
              <a:rPr lang="ru-RU" dirty="0" smtClean="0"/>
              <a:t> (семафор) уменьшается на 1, если это возможно. Если </a:t>
            </a:r>
            <a:r>
              <a:rPr lang="en-US" dirty="0" smtClean="0"/>
              <a:t>S</a:t>
            </a:r>
            <a:r>
              <a:rPr lang="ru-RU" dirty="0" smtClean="0"/>
              <a:t>==0, то поток, вызывающий операцию Р ждет, когда это уменьшения станет возможным.</a:t>
            </a:r>
            <a:endParaRPr lang="en-US" dirty="0" smtClean="0"/>
          </a:p>
          <a:p>
            <a:r>
              <a:rPr lang="ru-RU" dirty="0" smtClean="0"/>
              <a:t>Поток-писатель прежде всего выполняет операцию Р(е)и проверяет, есть ли пустые буферы. Если е==0, то он переходит в состояние ожидания. Если е&gt;0, то он уменьшает число свободных буферов и записывает данные в очередной свободный буфер. После чего увеличивает значение </a:t>
            </a:r>
            <a:r>
              <a:rPr lang="en-US" dirty="0" smtClean="0"/>
              <a:t>f </a:t>
            </a:r>
            <a:r>
              <a:rPr lang="ru-RU" dirty="0" smtClean="0"/>
              <a:t>операцией </a:t>
            </a:r>
            <a:r>
              <a:rPr lang="en-US" dirty="0" smtClean="0"/>
              <a:t>V</a:t>
            </a:r>
            <a:r>
              <a:rPr lang="ru-RU" dirty="0" smtClean="0"/>
              <a:t>(</a:t>
            </a:r>
            <a:r>
              <a:rPr lang="en-US" dirty="0" smtClean="0"/>
              <a:t>f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Поток-читатель действует аналогично, но начинает работу с проверки свободных буферов. </a:t>
            </a:r>
          </a:p>
          <a:p>
            <a:r>
              <a:rPr lang="ru-RU" dirty="0" smtClean="0"/>
              <a:t>Критическим ресурсом здесь является буферный пул, с которым могут работать столько потоков, сколько буферов в нем содержится.  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5" y="1844824"/>
            <a:ext cx="427798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Класс </a:t>
            </a:r>
            <a:r>
              <a:rPr lang="ru-RU" b="1" dirty="0" err="1" smtClean="0"/>
              <a:t>Semaphore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 smtClean="0"/>
              <a:t>Пример 13: </a:t>
            </a:r>
            <a:r>
              <a:rPr lang="en-US" dirty="0" smtClean="0"/>
              <a:t>App10  </a:t>
            </a:r>
            <a:endParaRPr lang="ru-RU" dirty="0" smtClean="0"/>
          </a:p>
          <a:p>
            <a:r>
              <a:rPr lang="ru-RU" dirty="0" smtClean="0"/>
              <a:t>Есть некоторое число читателей, которые приходят в библиотеку три раза в день. Ограничение: единовременно в библиотеке не может находиться больше трех читателей. 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методы блокировки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2592288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Конструкция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Доступность из других  процессов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Скорость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Гарантирует, что только один поток может получить доступ к ресурсу или секции кода.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быстро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Mutex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Гарантирует, что только один поток может получить доступ к ресурсу или секции кода.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Semaphor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Гарантирует, что не более заданного числа потоков может получить доступ к ресурсу или секции кода.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средне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Поток</a:t>
            </a:r>
            <a:r>
              <a:rPr lang="ru-RU" i="1" dirty="0" smtClean="0"/>
              <a:t> </a:t>
            </a:r>
            <a:r>
              <a:rPr lang="ru-RU" dirty="0" smtClean="0"/>
              <a:t>— это управляемая единица выполняемого кода.</a:t>
            </a:r>
          </a:p>
          <a:p>
            <a:r>
              <a:rPr lang="ru-RU" dirty="0" smtClean="0"/>
              <a:t>Все процессы имеют по крайней мере один поток (м.б. больше). </a:t>
            </a:r>
          </a:p>
          <a:p>
            <a:r>
              <a:rPr lang="ru-RU" dirty="0" smtClean="0"/>
              <a:t>Т.е. одна программа может выполнять сразу две и более задач. </a:t>
            </a:r>
          </a:p>
          <a:p>
            <a:r>
              <a:rPr lang="ru-RU" b="1" dirty="0" smtClean="0"/>
              <a:t>Пример</a:t>
            </a:r>
            <a:r>
              <a:rPr lang="ru-RU" dirty="0" smtClean="0"/>
              <a:t>: текстовый редактор может форматировать текст и в то же время выводить что-либо на печать.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Многозадачность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Процессно</a:t>
            </a:r>
            <a:r>
              <a:rPr lang="ru-RU" dirty="0" smtClean="0"/>
              <a:t>-ориентированная многозадачность обеспечивает одновременное выполнение программ, а </a:t>
            </a:r>
            <a:r>
              <a:rPr lang="ru-RU" b="1" dirty="0" smtClean="0"/>
              <a:t>поточно</a:t>
            </a:r>
            <a:r>
              <a:rPr lang="ru-RU" dirty="0" smtClean="0"/>
              <a:t>-ориентированная —одновременное выполнение частей одной и той же программы.</a:t>
            </a:r>
            <a:endParaRPr lang="en-US" dirty="0" smtClean="0"/>
          </a:p>
          <a:p>
            <a:r>
              <a:rPr lang="ru-RU" dirty="0" smtClean="0"/>
              <a:t>Управление </a:t>
            </a:r>
            <a:r>
              <a:rPr lang="ru-RU" dirty="0" err="1" smtClean="0"/>
              <a:t>многопоточностью</a:t>
            </a:r>
            <a:r>
              <a:rPr lang="ru-RU" dirty="0" smtClean="0"/>
              <a:t> осуществляет планировщик потоков</a:t>
            </a:r>
            <a:r>
              <a:rPr lang="en-US" dirty="0" smtClean="0"/>
              <a:t> (OC).</a:t>
            </a:r>
          </a:p>
          <a:p>
            <a:r>
              <a:rPr lang="ru-RU" dirty="0" smtClean="0"/>
              <a:t>На однопроцессорных компьютерах планировщик потоков использует квантование времени – быстрое переключение между выполнением каждого из активных потоков.</a:t>
            </a:r>
            <a:endParaRPr lang="en-US" dirty="0" smtClean="0"/>
          </a:p>
          <a:p>
            <a:r>
              <a:rPr lang="ru-RU" dirty="0" smtClean="0"/>
              <a:t>На многопроцессорных компьютерах </a:t>
            </a:r>
            <a:r>
              <a:rPr lang="ru-RU" dirty="0" err="1" smtClean="0"/>
              <a:t>многопоточность</a:t>
            </a:r>
            <a:r>
              <a:rPr lang="ru-RU" dirty="0" smtClean="0"/>
              <a:t> реализована как смесь квантования времени и подлинного параллелизма, когда разные потоки выполняют код на разных процессорах.</a:t>
            </a:r>
          </a:p>
          <a:p>
            <a:r>
              <a:rPr lang="ru-RU" dirty="0" smtClean="0"/>
              <a:t>Говорят, что поток </a:t>
            </a:r>
            <a:r>
              <a:rPr lang="ru-RU" b="1" i="1" dirty="0" smtClean="0"/>
              <a:t>вытесняется,</a:t>
            </a:r>
            <a:r>
              <a:rPr lang="ru-RU" dirty="0" smtClean="0"/>
              <a:t> когда его выполнение приостанавливается из-за внешних факторов типа квантования времени. В большинстве случаев поток не может контролировать, когда и где он будет вытеснен.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потока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dirty="0" smtClean="0"/>
              <a:t>Поток может </a:t>
            </a:r>
            <a:r>
              <a:rPr lang="ru-RU" b="1" dirty="0" smtClean="0"/>
              <a:t>выполняться (</a:t>
            </a:r>
            <a:r>
              <a:rPr lang="ru-RU" b="1" dirty="0" err="1" smtClean="0"/>
              <a:t>Running</a:t>
            </a:r>
            <a:r>
              <a:rPr lang="ru-RU" b="1" dirty="0" smtClean="0"/>
              <a:t>)</a:t>
            </a:r>
            <a:r>
              <a:rPr lang="ru-RU" dirty="0" smtClean="0"/>
              <a:t>. </a:t>
            </a:r>
          </a:p>
          <a:p>
            <a:pPr lvl="0"/>
            <a:r>
              <a:rPr lang="ru-RU" dirty="0" smtClean="0"/>
              <a:t>Поток может </a:t>
            </a:r>
            <a:r>
              <a:rPr lang="ru-RU" b="1" dirty="0" smtClean="0"/>
              <a:t>быть готовым к выполнению (</a:t>
            </a:r>
            <a:r>
              <a:rPr lang="ru-RU" b="1" dirty="0" err="1" smtClean="0"/>
              <a:t>Unstarted</a:t>
            </a:r>
            <a:r>
              <a:rPr lang="ru-RU" b="1" dirty="0" smtClean="0"/>
              <a:t>)</a:t>
            </a:r>
            <a:r>
              <a:rPr lang="ru-RU" dirty="0" smtClean="0"/>
              <a:t> (как только получит время ЦП).</a:t>
            </a:r>
          </a:p>
          <a:p>
            <a:pPr lvl="0"/>
            <a:r>
              <a:rPr lang="ru-RU" dirty="0" smtClean="0"/>
              <a:t>Выполняющийся поток может быть </a:t>
            </a:r>
            <a:r>
              <a:rPr lang="ru-RU" b="1" dirty="0" smtClean="0"/>
              <a:t>приостановлен (</a:t>
            </a:r>
            <a:r>
              <a:rPr lang="ru-RU" b="1" dirty="0" err="1" smtClean="0"/>
              <a:t>WaitSleepJoin</a:t>
            </a:r>
            <a:r>
              <a:rPr lang="ru-RU" b="1" dirty="0" smtClean="0"/>
              <a:t>)</a:t>
            </a:r>
            <a:r>
              <a:rPr lang="ru-RU" dirty="0" smtClean="0"/>
              <a:t>, т.е. его выполнение временно прекращается. </a:t>
            </a:r>
          </a:p>
          <a:p>
            <a:pPr lvl="0"/>
            <a:r>
              <a:rPr lang="ru-RU" dirty="0" smtClean="0"/>
              <a:t>Поток может быть </a:t>
            </a:r>
            <a:r>
              <a:rPr lang="ru-RU" b="1" dirty="0" smtClean="0"/>
              <a:t>возобновлен</a:t>
            </a:r>
            <a:r>
              <a:rPr lang="ru-RU" dirty="0" smtClean="0"/>
              <a:t>. </a:t>
            </a:r>
          </a:p>
          <a:p>
            <a:pPr lvl="0"/>
            <a:r>
              <a:rPr lang="ru-RU" dirty="0" smtClean="0"/>
              <a:t>Поток может быть </a:t>
            </a:r>
            <a:r>
              <a:rPr lang="ru-RU" b="1" dirty="0" smtClean="0"/>
              <a:t>заблокирован</a:t>
            </a:r>
            <a:r>
              <a:rPr lang="ru-RU" dirty="0" smtClean="0"/>
              <a:t>  (</a:t>
            </a:r>
            <a:r>
              <a:rPr lang="ru-RU" b="1" dirty="0" err="1" smtClean="0"/>
              <a:t>AbortRequested</a:t>
            </a:r>
            <a:r>
              <a:rPr lang="ru-RU" dirty="0" smtClean="0"/>
              <a:t>) в ожидании необходимого ресурса. </a:t>
            </a:r>
          </a:p>
          <a:p>
            <a:pPr lvl="0"/>
            <a:r>
              <a:rPr lang="ru-RU" dirty="0" smtClean="0"/>
              <a:t>Поток может </a:t>
            </a:r>
            <a:r>
              <a:rPr lang="ru-RU" b="1" dirty="0" smtClean="0"/>
              <a:t>завершиться (</a:t>
            </a:r>
            <a:r>
              <a:rPr lang="ru-RU" b="1" dirty="0" err="1" smtClean="0"/>
              <a:t>Aborted</a:t>
            </a:r>
            <a:r>
              <a:rPr lang="ru-RU" b="1" dirty="0" smtClean="0"/>
              <a:t>)</a:t>
            </a:r>
            <a:r>
              <a:rPr lang="ru-RU" dirty="0" smtClean="0"/>
              <a:t> , и в этом случае его выполнение окончено и продолжению (возобновлению) не подлежит.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508104" y="2276872"/>
            <a:ext cx="208823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Выполнение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716016" y="4581128"/>
            <a:ext cx="208823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Готовность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6732240" y="3717032"/>
            <a:ext cx="208823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Ожидание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004048" y="5373216"/>
            <a:ext cx="216024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5292080" y="2996952"/>
            <a:ext cx="593847" cy="16387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6" idx="0"/>
          </p:cNvCxnSpPr>
          <p:nvPr/>
        </p:nvCxnSpPr>
        <p:spPr>
          <a:xfrm flipH="1">
            <a:off x="5760132" y="3068960"/>
            <a:ext cx="468052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6"/>
            <a:endCxn id="7" idx="7"/>
          </p:cNvCxnSpPr>
          <p:nvPr/>
        </p:nvCxnSpPr>
        <p:spPr>
          <a:xfrm>
            <a:off x="7596336" y="2708920"/>
            <a:ext cx="918321" cy="11346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6" idx="6"/>
          </p:cNvCxnSpPr>
          <p:nvPr/>
        </p:nvCxnSpPr>
        <p:spPr>
          <a:xfrm flipH="1">
            <a:off x="6804248" y="4509120"/>
            <a:ext cx="1152128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7380312" y="1916832"/>
            <a:ext cx="216024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0072" y="58052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Только что созданный поток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983760" y="472514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Событие произошло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796136" y="350100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Поток выполнен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427984" y="328498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Поток выбран на выполнение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164288" y="285293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Поток ожидает завершение события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092280" y="155679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Поток завершен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потоков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.NET </a:t>
            </a:r>
            <a:r>
              <a:rPr lang="ru-RU" dirty="0" err="1" smtClean="0"/>
              <a:t>Framework</a:t>
            </a:r>
            <a:r>
              <a:rPr lang="ru-RU" dirty="0" smtClean="0"/>
              <a:t> определено два типа потоков:</a:t>
            </a:r>
          </a:p>
          <a:p>
            <a:pPr lvl="1"/>
            <a:r>
              <a:rPr lang="ru-RU" b="1" dirty="0" smtClean="0"/>
              <a:t>высокоприоритетный</a:t>
            </a:r>
            <a:r>
              <a:rPr lang="ru-RU" dirty="0" smtClean="0"/>
              <a:t>(</a:t>
            </a:r>
            <a:r>
              <a:rPr lang="ru-RU" dirty="0" err="1" smtClean="0"/>
              <a:t>foreground</a:t>
            </a:r>
            <a:r>
              <a:rPr lang="ru-RU" dirty="0" smtClean="0"/>
              <a:t>) и </a:t>
            </a:r>
          </a:p>
          <a:p>
            <a:pPr lvl="1"/>
            <a:r>
              <a:rPr lang="ru-RU" b="1" dirty="0" smtClean="0"/>
              <a:t>низкоприоритетный</a:t>
            </a:r>
            <a:r>
              <a:rPr lang="ru-RU" dirty="0" smtClean="0"/>
              <a:t>, или фоновый (</a:t>
            </a:r>
            <a:r>
              <a:rPr lang="ru-RU" dirty="0" err="1" smtClean="0"/>
              <a:t>background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По умолчанию поток создается высокоприоритетным, но его можно сделать фоновым. </a:t>
            </a:r>
          </a:p>
          <a:p>
            <a:r>
              <a:rPr lang="ru-RU" b="1" dirty="0" smtClean="0"/>
              <a:t> </a:t>
            </a:r>
            <a:r>
              <a:rPr lang="ru-RU" dirty="0" smtClean="0"/>
              <a:t>Процесс не завершится до тех пор, пока не окончится приоритетный поток, тогда как фоновые потоки завершаются автоматически по окончании всех приоритетных потоков. 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процессы имеют, по крайней мере, один поток управления, который обычно называется основным (</a:t>
            </a:r>
            <a:r>
              <a:rPr lang="ru-RU" dirty="0" err="1" smtClean="0"/>
              <a:t>main</a:t>
            </a:r>
            <a:r>
              <a:rPr lang="ru-RU" dirty="0" smtClean="0"/>
              <a:t> </a:t>
            </a:r>
            <a:r>
              <a:rPr lang="ru-RU" dirty="0" err="1" smtClean="0"/>
              <a:t>thread</a:t>
            </a:r>
            <a:r>
              <a:rPr lang="ru-RU" dirty="0" smtClean="0"/>
              <a:t>), поскольку именно с этого потока начинается выполнение программы.</a:t>
            </a:r>
          </a:p>
          <a:p>
            <a:r>
              <a:rPr lang="ru-RU" dirty="0" smtClean="0"/>
              <a:t>Многопоточная система С# встроена в класс </a:t>
            </a:r>
            <a:r>
              <a:rPr lang="ru-RU" b="1" dirty="0" err="1" smtClean="0"/>
              <a:t>Thread</a:t>
            </a:r>
            <a:r>
              <a:rPr lang="ru-RU" dirty="0" smtClean="0"/>
              <a:t>, который инкапсулирует поток управления.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Многопоточная система С#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Классы, которые поддерживают многопоточное программирование, определены в пространстве имен </a:t>
            </a:r>
            <a:r>
              <a:rPr lang="ru-RU" dirty="0" err="1" smtClean="0"/>
              <a:t>System.Threading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Класс </a:t>
            </a:r>
            <a:r>
              <a:rPr lang="ru-RU" dirty="0" err="1" smtClean="0"/>
              <a:t>Thread</a:t>
            </a:r>
            <a:r>
              <a:rPr lang="ru-RU" dirty="0" smtClean="0"/>
              <a:t> является </a:t>
            </a:r>
            <a:r>
              <a:rPr lang="ru-RU" b="1" dirty="0" smtClean="0"/>
              <a:t>sealed</a:t>
            </a:r>
            <a:r>
              <a:rPr lang="ru-RU" dirty="0" smtClean="0"/>
              <a:t>-классом, т.е. он не может иметь наследников. </a:t>
            </a:r>
          </a:p>
          <a:p>
            <a:r>
              <a:rPr lang="ru-RU" dirty="0" smtClean="0"/>
              <a:t>В классе </a:t>
            </a:r>
            <a:r>
              <a:rPr lang="ru-RU" dirty="0" err="1" smtClean="0"/>
              <a:t>Thread</a:t>
            </a:r>
            <a:r>
              <a:rPr lang="ru-RU" dirty="0" smtClean="0"/>
              <a:t> определен ряд методов и свойств для управления потоками.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2237</Words>
  <Application>Microsoft Office PowerPoint</Application>
  <PresentationFormat>Экран (4:3)</PresentationFormat>
  <Paragraphs>238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Тема Office</vt:lpstr>
      <vt:lpstr>Многопоточное программирование</vt:lpstr>
      <vt:lpstr>Многопоточная программа</vt:lpstr>
      <vt:lpstr>Процесс</vt:lpstr>
      <vt:lpstr>Поток</vt:lpstr>
      <vt:lpstr>Многозадачность</vt:lpstr>
      <vt:lpstr>Состояния потока</vt:lpstr>
      <vt:lpstr>Типы потоков </vt:lpstr>
      <vt:lpstr>Поток управления</vt:lpstr>
      <vt:lpstr>Многопоточная система С#</vt:lpstr>
      <vt:lpstr>Статические элементы класса Thread</vt:lpstr>
      <vt:lpstr>Методы объектов для класса Thread</vt:lpstr>
      <vt:lpstr>Методы объектов для класса Thread</vt:lpstr>
      <vt:lpstr>Создание главного потока и получение информации</vt:lpstr>
      <vt:lpstr>Создание второго потока в функции main()</vt:lpstr>
      <vt:lpstr>Алгоритм создания потоков</vt:lpstr>
      <vt:lpstr>Управление потоком</vt:lpstr>
      <vt:lpstr>Управление потоком</vt:lpstr>
      <vt:lpstr>Приоритеты потоков</vt:lpstr>
      <vt:lpstr>Асинхронные делегаты и потоки</vt:lpstr>
      <vt:lpstr>Асинхронные делегаты и потоки</vt:lpstr>
      <vt:lpstr>Синхронизация</vt:lpstr>
      <vt:lpstr>Синхронизация</vt:lpstr>
      <vt:lpstr>Синхронизация</vt:lpstr>
      <vt:lpstr>Синхронизация</vt:lpstr>
      <vt:lpstr>Синхронизация</vt:lpstr>
      <vt:lpstr>Класс Monitor</vt:lpstr>
      <vt:lpstr>Класс Monitor</vt:lpstr>
      <vt:lpstr>Класс Monitor</vt:lpstr>
      <vt:lpstr>Класс Mutex</vt:lpstr>
      <vt:lpstr>Класс Mutex</vt:lpstr>
      <vt:lpstr>Использование событий для синхронизации</vt:lpstr>
      <vt:lpstr>Использование событий для синхронизации</vt:lpstr>
      <vt:lpstr>Класс Semaphore</vt:lpstr>
      <vt:lpstr>Класс Semaphore</vt:lpstr>
      <vt:lpstr>Класс Semaphore</vt:lpstr>
      <vt:lpstr>Простейшие методы блокировки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Многопоточное программирование</dc:title>
  <dc:creator>VikentyevaOL</dc:creator>
  <cp:lastModifiedBy>Ольга</cp:lastModifiedBy>
  <cp:revision>5</cp:revision>
  <dcterms:created xsi:type="dcterms:W3CDTF">2015-10-13T12:39:38Z</dcterms:created>
  <dcterms:modified xsi:type="dcterms:W3CDTF">2016-10-13T12:24:58Z</dcterms:modified>
</cp:coreProperties>
</file>