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259" r:id="rId3"/>
    <p:sldId id="260" r:id="rId4"/>
    <p:sldId id="261" r:id="rId5"/>
    <p:sldId id="341" r:id="rId6"/>
    <p:sldId id="257" r:id="rId7"/>
    <p:sldId id="330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331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332" r:id="rId31"/>
    <p:sldId id="334" r:id="rId32"/>
    <p:sldId id="333" r:id="rId33"/>
    <p:sldId id="335" r:id="rId34"/>
    <p:sldId id="336" r:id="rId35"/>
    <p:sldId id="285" r:id="rId36"/>
    <p:sldId id="337" r:id="rId37"/>
    <p:sldId id="286" r:id="rId38"/>
    <p:sldId id="338" r:id="rId39"/>
    <p:sldId id="339" r:id="rId40"/>
    <p:sldId id="287" r:id="rId41"/>
    <p:sldId id="340" r:id="rId42"/>
    <p:sldId id="289" r:id="rId43"/>
    <p:sldId id="290" r:id="rId44"/>
    <p:sldId id="291" r:id="rId45"/>
    <p:sldId id="292" r:id="rId46"/>
    <p:sldId id="293" r:id="rId47"/>
    <p:sldId id="294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42" r:id="rId65"/>
    <p:sldId id="295" r:id="rId66"/>
    <p:sldId id="296" r:id="rId67"/>
    <p:sldId id="343" r:id="rId68"/>
    <p:sldId id="344" r:id="rId69"/>
    <p:sldId id="345" r:id="rId70"/>
    <p:sldId id="346" r:id="rId71"/>
    <p:sldId id="297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16" r:id="rId91"/>
    <p:sldId id="317" r:id="rId92"/>
    <p:sldId id="318" r:id="rId93"/>
    <p:sldId id="319" r:id="rId94"/>
    <p:sldId id="320" r:id="rId95"/>
    <p:sldId id="363" r:id="rId96"/>
    <p:sldId id="321" r:id="rId97"/>
    <p:sldId id="322" r:id="rId98"/>
    <p:sldId id="323" r:id="rId99"/>
    <p:sldId id="324" r:id="rId100"/>
    <p:sldId id="325" r:id="rId101"/>
    <p:sldId id="326" r:id="rId102"/>
    <p:sldId id="327" r:id="rId103"/>
    <p:sldId id="328" r:id="rId104"/>
    <p:sldId id="364" r:id="rId10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44F51BB0-55D0-4F6A-8809-0FA069F5159F}"/>
    <pc:docChg chg="modSld">
      <pc:chgData name="Guest User" userId="" providerId="Windows Live" clId="Web-{44F51BB0-55D0-4F6A-8809-0FA069F5159F}" dt="2018-12-02T13:19:01.717" v="1"/>
      <pc:docMkLst>
        <pc:docMk/>
      </pc:docMkLst>
      <pc:sldChg chg="modSp">
        <pc:chgData name="Guest User" userId="" providerId="Windows Live" clId="Web-{44F51BB0-55D0-4F6A-8809-0FA069F5159F}" dt="2018-12-02T13:19:01.717" v="1"/>
        <pc:sldMkLst>
          <pc:docMk/>
          <pc:sldMk cId="0" sldId="303"/>
        </pc:sldMkLst>
        <pc:graphicFrameChg chg="mod modGraphic">
          <ac:chgData name="Guest User" userId="" providerId="Windows Live" clId="Web-{44F51BB0-55D0-4F6A-8809-0FA069F5159F}" dt="2018-12-02T13:19:01.717" v="1"/>
          <ac:graphicFrameMkLst>
            <pc:docMk/>
            <pc:sldMk cId="0" sldId="303"/>
            <ac:graphicFrameMk id="4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094AB-DAB9-4D6F-A53E-12E2793C072A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146B5-DC7C-40B6-A5CB-9AB8E20AE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00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F3A83-FD53-4A5A-8909-F925701B718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6B5-DC7C-40B6-A5CB-9AB8E20AEDD9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8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6B5-DC7C-40B6-A5CB-9AB8E20AEDD9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50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6B5-DC7C-40B6-A5CB-9AB8E20AEDD9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5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46B5-DC7C-40B6-A5CB-9AB8E20AEDD9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Объектно-ориентированный подход и язык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предметы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Класс</a:t>
            </a:r>
            <a:r>
              <a:rPr lang="ru-RU" i="1" dirty="0"/>
              <a:t> </a:t>
            </a:r>
            <a:r>
              <a:rPr lang="ru-RU" dirty="0"/>
              <a:t>— описание множества объектов, которые имеют одинаковые свойства, операции, отношения и семантику.</a:t>
            </a:r>
          </a:p>
          <a:p>
            <a:r>
              <a:rPr lang="ru-RU" b="1" dirty="0"/>
              <a:t>Интерфейс</a:t>
            </a:r>
            <a:r>
              <a:rPr lang="ru-RU" i="1" dirty="0"/>
              <a:t> — </a:t>
            </a:r>
            <a:r>
              <a:rPr lang="ru-RU" dirty="0"/>
              <a:t>набор операций, которые определяют услуги класса или компонента.</a:t>
            </a:r>
          </a:p>
          <a:p>
            <a:r>
              <a:rPr lang="ru-RU" b="1" dirty="0"/>
              <a:t>Кооперация </a:t>
            </a:r>
            <a:r>
              <a:rPr lang="ru-RU" dirty="0"/>
              <a:t>(сотрудничество) определяет взаимодействие и является совокупностью элементов, которые работают вместе для обеспечения коллективного поведения более сложного, чем простая сумма всех элементов.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173463" cy="29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Изменения на диаграмме последовательности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7432719" cy="416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356992"/>
            <a:ext cx="2428583" cy="292640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</a:t>
            </a:r>
            <a:r>
              <a:rPr lang="en-US" dirty="0"/>
              <a:t>BCE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Пограничные классы</a:t>
            </a:r>
            <a:r>
              <a:rPr lang="ru-RU" dirty="0"/>
              <a:t> (</a:t>
            </a:r>
            <a:r>
              <a:rPr lang="ru-RU" dirty="0" err="1"/>
              <a:t>boundary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) описывают объекты, которые представляют интерфейс между субъектом и системой. Они выделяют часть состояния системы и представляют ее пользователю в форме визуального отображения или звукового эффекта. Пограничные объекты часто сохраняются после однократного выполнения программы.</a:t>
            </a:r>
          </a:p>
          <a:p>
            <a:r>
              <a:rPr lang="ru-RU" b="1" dirty="0"/>
              <a:t>Управляющие классы</a:t>
            </a:r>
            <a:r>
              <a:rPr lang="ru-RU" dirty="0"/>
              <a:t> (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) описывают объекты, которые перехватывают входные события, инициированные пользователем, и контролируют выполнение бизнес-процесса. Управляющий класс представляет действия и виды деятельности прецедентов. Управляющие объекты зачастую не сохраняются после выполнения программы.</a:t>
            </a:r>
          </a:p>
          <a:p>
            <a:r>
              <a:rPr lang="ru-RU" b="1" dirty="0"/>
              <a:t>Классы-сущности</a:t>
            </a:r>
            <a:r>
              <a:rPr lang="ru-RU" dirty="0"/>
              <a:t> (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) описывают объекты, которые представляют семантику сущностей, принадлежащих проблемной области. Они соотносятся со структурами данных системной базы данных. Объекты-сущности всегда сохраняются после выполнения программы и участвуют во многих прецедентах.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классами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диаграммах классов можно использовать следующие отношения:</a:t>
            </a:r>
          </a:p>
          <a:p>
            <a:pPr lvl="1"/>
            <a:r>
              <a:rPr lang="ru-RU" b="1" dirty="0"/>
              <a:t>Ассоциации</a:t>
            </a:r>
            <a:r>
              <a:rPr lang="ru-RU" dirty="0"/>
              <a:t> отображают структурные отношения между экземплярами классов, то есть соединения между объектами. </a:t>
            </a:r>
          </a:p>
          <a:p>
            <a:pPr lvl="2"/>
            <a:r>
              <a:rPr lang="ru-RU" b="1" dirty="0"/>
              <a:t>агрегация</a:t>
            </a:r>
            <a:r>
              <a:rPr lang="ru-RU" dirty="0"/>
              <a:t> показывает отношение по ссылке (в агрегат включены только указатели на части), </a:t>
            </a:r>
          </a:p>
          <a:p>
            <a:pPr lvl="2"/>
            <a:r>
              <a:rPr lang="ru-RU" b="1" dirty="0"/>
              <a:t>композиция</a:t>
            </a:r>
            <a:r>
              <a:rPr lang="ru-RU" dirty="0"/>
              <a:t> — отношение физического включения (в агрегат включены сами части).</a:t>
            </a:r>
          </a:p>
          <a:p>
            <a:pPr lvl="1"/>
            <a:r>
              <a:rPr lang="ru-RU" b="1" dirty="0"/>
              <a:t>Обобщения</a:t>
            </a:r>
            <a:r>
              <a:rPr lang="ru-RU" dirty="0"/>
              <a:t> показывают связи наследования между двумя классами.</a:t>
            </a:r>
          </a:p>
          <a:p>
            <a:r>
              <a:rPr lang="ru-RU" b="1" dirty="0"/>
              <a:t>Зависимости </a:t>
            </a:r>
            <a:r>
              <a:rPr lang="ru-RU" dirty="0"/>
              <a:t>также отражают связь между классами, но они всегда однонаправлены и показывают, что один класс зависит от определений, сделанных в другом (клиент-сервер).</a:t>
            </a:r>
          </a:p>
          <a:p>
            <a:r>
              <a:rPr lang="ru-RU" b="1" dirty="0"/>
              <a:t>Реализация</a:t>
            </a:r>
            <a:r>
              <a:rPr lang="ru-RU" dirty="0"/>
              <a:t> – отношение между классами, при котором класс-приемник реализует операции, заявленные в классе-источнике (интерфейсе).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со связями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23340"/>
            <a:ext cx="8136903" cy="502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Г. Буч, Д. </a:t>
            </a:r>
            <a:r>
              <a:rPr lang="ru-RU" dirty="0" err="1"/>
              <a:t>Рамбо</a:t>
            </a:r>
            <a:r>
              <a:rPr lang="ru-RU" dirty="0"/>
              <a:t>, А. Джекобсон.</a:t>
            </a:r>
            <a:r>
              <a:rPr lang="ru-RU" b="1" dirty="0"/>
              <a:t> Язык UML Руководство пользователя.</a:t>
            </a:r>
            <a:endParaRPr lang="ru-RU" dirty="0"/>
          </a:p>
          <a:p>
            <a:r>
              <a:rPr lang="ru-RU" dirty="0"/>
              <a:t>Леоненков А. </a:t>
            </a:r>
            <a:r>
              <a:rPr lang="ru-RU" b="1" dirty="0"/>
              <a:t>Самоучитель UML.</a:t>
            </a:r>
            <a:endParaRPr lang="ru-RU" dirty="0"/>
          </a:p>
          <a:p>
            <a:r>
              <a:rPr lang="ru-RU" dirty="0"/>
              <a:t>Мартин </a:t>
            </a:r>
            <a:r>
              <a:rPr lang="ru-RU" dirty="0" err="1"/>
              <a:t>Фаулер</a:t>
            </a:r>
            <a:r>
              <a:rPr lang="ru-RU" dirty="0"/>
              <a:t> </a:t>
            </a:r>
            <a:r>
              <a:rPr lang="ru-RU" b="1" dirty="0"/>
              <a:t>UML Основы. Третье издание.</a:t>
            </a:r>
            <a:endParaRPr lang="ru-RU" dirty="0"/>
          </a:p>
          <a:p>
            <a:r>
              <a:rPr lang="ru-RU" dirty="0"/>
              <a:t>Новиков Ф.А. </a:t>
            </a:r>
            <a:r>
              <a:rPr lang="ru-RU" b="1" dirty="0"/>
              <a:t>Анализ и проектирование на UML.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74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предметы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511256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Актер</a:t>
            </a:r>
            <a:r>
              <a:rPr lang="ru-RU" i="1" dirty="0"/>
              <a:t> — </a:t>
            </a:r>
            <a:r>
              <a:rPr lang="ru-RU" dirty="0"/>
              <a:t>набор согласованных ролей, которые могут играть пользователи при взаимодействии с системой.</a:t>
            </a:r>
          </a:p>
          <a:p>
            <a:r>
              <a:rPr lang="ru-RU" b="1" dirty="0"/>
              <a:t>Прецедент</a:t>
            </a:r>
            <a:r>
              <a:rPr lang="ru-RU" dirty="0"/>
              <a:t>— описание последовательности действий (или нескольких последовательностей), выполняемых системой в интересах отдельного актера и производящих видимый для актера результат</a:t>
            </a:r>
          </a:p>
          <a:p>
            <a:r>
              <a:rPr lang="ru-RU" b="1" dirty="0"/>
              <a:t>Компонент</a:t>
            </a:r>
            <a:r>
              <a:rPr lang="ru-RU" i="1" dirty="0"/>
              <a:t> — </a:t>
            </a:r>
            <a:r>
              <a:rPr lang="ru-RU" dirty="0"/>
              <a:t>физическая и заменяемая часть системы, которая соответствует набору интерфейсов и обеспечивает реализацию этого набора интерфейсов.</a:t>
            </a:r>
          </a:p>
          <a:p>
            <a:r>
              <a:rPr lang="ru-RU" b="1" dirty="0"/>
              <a:t>Узел</a:t>
            </a:r>
            <a:r>
              <a:rPr lang="ru-RU" i="1" dirty="0"/>
              <a:t> — </a:t>
            </a:r>
            <a:r>
              <a:rPr lang="ru-RU" dirty="0"/>
              <a:t>физический элемент, который существует в период работы системы и представляет ресурс, обычно имеющий память и возможности обработки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916832"/>
            <a:ext cx="421619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365104"/>
            <a:ext cx="15525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Предметы поведения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511256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Взаимодействие</a:t>
            </a:r>
            <a:r>
              <a:rPr lang="ru-RU" i="1" dirty="0"/>
              <a:t> </a:t>
            </a:r>
            <a:r>
              <a:rPr lang="ru-RU" dirty="0"/>
              <a:t>— поведение, заключающее в себе набор сообщений, которыми обменивается набор объектов в конкретном контексте для достижения определенной цели.</a:t>
            </a:r>
          </a:p>
          <a:p>
            <a:r>
              <a:rPr lang="ru-RU" b="1" dirty="0"/>
              <a:t>Конечный автомат </a:t>
            </a:r>
            <a:r>
              <a:rPr lang="ru-RU" i="1" dirty="0"/>
              <a:t>— </a:t>
            </a:r>
            <a:r>
              <a:rPr lang="ru-RU" dirty="0"/>
              <a:t>поведение, которое определяет последовательность состояний объекта или взаимодействия, выполняемые в ходе его существования в ответ на события.</a:t>
            </a:r>
          </a:p>
          <a:p>
            <a:r>
              <a:rPr lang="ru-RU" dirty="0"/>
              <a:t>Элементами конечного автомата являются </a:t>
            </a:r>
            <a:r>
              <a:rPr lang="ru-RU" b="1" dirty="0"/>
              <a:t>состояния, переходы </a:t>
            </a:r>
            <a:r>
              <a:rPr lang="ru-RU" dirty="0"/>
              <a:t>(от состояния к состоянию), </a:t>
            </a:r>
            <a:r>
              <a:rPr lang="ru-RU" b="1" dirty="0"/>
              <a:t>события</a:t>
            </a:r>
            <a:r>
              <a:rPr lang="ru-RU" dirty="0"/>
              <a:t> (предметы, вызывающие переходы) и </a:t>
            </a:r>
            <a:r>
              <a:rPr lang="ru-RU" b="1" dirty="0"/>
              <a:t>действия</a:t>
            </a:r>
            <a:r>
              <a:rPr lang="ru-RU" dirty="0"/>
              <a:t> (реакции на переход).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Элементами взаимодействия являются</a:t>
            </a:r>
          </a:p>
          <a:p>
            <a:pPr lvl="1"/>
            <a:r>
              <a:rPr lang="ru-RU" dirty="0"/>
              <a:t>сообщения, </a:t>
            </a:r>
          </a:p>
          <a:p>
            <a:pPr lvl="1"/>
            <a:r>
              <a:rPr lang="ru-RU" dirty="0"/>
              <a:t>последовательность действий (поведение, вызываемое сообщением) </a:t>
            </a:r>
          </a:p>
          <a:p>
            <a:pPr lvl="1"/>
            <a:r>
              <a:rPr lang="ru-RU" dirty="0"/>
              <a:t>связи (соединения между объектами)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08104" y="3212976"/>
            <a:ext cx="1944216" cy="5715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сохранить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5364088" y="3717032"/>
            <a:ext cx="223224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149080"/>
            <a:ext cx="2880320" cy="168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Группирующие предметы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Пакет</a:t>
            </a:r>
            <a:r>
              <a:rPr lang="ru-RU" i="1" dirty="0"/>
              <a:t> — </a:t>
            </a:r>
            <a:r>
              <a:rPr lang="ru-RU" dirty="0"/>
              <a:t>общий механизм для распределения элементов по группам. </a:t>
            </a:r>
          </a:p>
          <a:p>
            <a:r>
              <a:rPr lang="ru-RU" dirty="0"/>
              <a:t>В пакет могут помещаться структурные предметы, предметы поведения и даже другие группировки предметов. </a:t>
            </a:r>
          </a:p>
          <a:p>
            <a:r>
              <a:rPr lang="ru-RU" dirty="0"/>
              <a:t>Пакет — это концептуальное понятие, т.е. пакет существует только в период разработки.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988840"/>
            <a:ext cx="2664296" cy="187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Поясняющие предметы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Являются замечаниями, которые можно применить для описания, объяснения и комментирования любого элемента модели. </a:t>
            </a:r>
          </a:p>
          <a:p>
            <a:r>
              <a:rPr lang="ru-RU" dirty="0"/>
              <a:t>Предусмотрена одна разновидность поясняющего предмета — </a:t>
            </a:r>
            <a:r>
              <a:rPr lang="ru-RU" b="1" dirty="0"/>
              <a:t>примечание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5906" y="2204864"/>
            <a:ext cx="250227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Отношения в </a:t>
            </a:r>
            <a:r>
              <a:rPr lang="en-US" b="1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Зависимость</a:t>
            </a:r>
            <a:r>
              <a:rPr lang="ru-RU" i="1" dirty="0"/>
              <a:t> </a:t>
            </a:r>
            <a:r>
              <a:rPr lang="ru-RU" dirty="0"/>
              <a:t>— семантическое отношение между двумя предметами, в котором изменение в одном предмете (независимом предмете) может влиять на семантику другого предмета (зависимого предмета).</a:t>
            </a:r>
          </a:p>
          <a:p>
            <a:r>
              <a:rPr lang="ru-RU" b="1" dirty="0"/>
              <a:t>Ассоциация</a:t>
            </a:r>
            <a:r>
              <a:rPr lang="ru-RU" i="1" dirty="0"/>
              <a:t> — </a:t>
            </a:r>
            <a:r>
              <a:rPr lang="ru-RU" dirty="0"/>
              <a:t>структурное отношение, которое описывает набор связей, являющихся соединением между объектами (агрегация/композиция).</a:t>
            </a:r>
          </a:p>
          <a:p>
            <a:r>
              <a:rPr lang="ru-RU" b="1" dirty="0"/>
              <a:t>Обобщение</a:t>
            </a:r>
            <a:r>
              <a:rPr lang="ru-RU" i="1" dirty="0"/>
              <a:t> </a:t>
            </a:r>
            <a:r>
              <a:rPr lang="ru-RU" dirty="0"/>
              <a:t>— отношение специализации/обобщения, в котором объекты специализированного элемента (потомка, ребенка) могут заменять объекты обобщенного элемента (предка, родителя).</a:t>
            </a:r>
          </a:p>
          <a:p>
            <a:r>
              <a:rPr lang="ru-RU" b="1" dirty="0"/>
              <a:t>Реализация</a:t>
            </a:r>
            <a:r>
              <a:rPr lang="ru-RU" i="1" dirty="0"/>
              <a:t> — </a:t>
            </a:r>
            <a:r>
              <a:rPr lang="ru-RU" dirty="0"/>
              <a:t>семантическое отношение между классификаторами, где один классификатор определяет контракт, который другой классификатор обязуется выполнять (к классификаторам относят классы, интерфейсы, компоненты, элементы </a:t>
            </a:r>
            <a:r>
              <a:rPr lang="en-US" dirty="0"/>
              <a:t>Use Case</a:t>
            </a:r>
            <a:r>
              <a:rPr lang="ru-RU" dirty="0"/>
              <a:t>, кооперации), например, отношения реализации применяют  между интерфейсами и классами.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 языке UML </a:t>
            </a:r>
          </a:p>
        </p:txBody>
      </p:sp>
      <p:pic>
        <p:nvPicPr>
          <p:cNvPr id="5" name="Схема 2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 t="-2499" b="-1801"/>
          <a:stretch>
            <a:fillRect/>
          </a:stretch>
        </p:blipFill>
        <p:spPr bwMode="auto">
          <a:xfrm>
            <a:off x="539552" y="1968295"/>
            <a:ext cx="8496944" cy="434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Диаграммы прецедентов (вариантов использования, </a:t>
            </a:r>
            <a:r>
              <a:rPr lang="ru-RU" sz="3600" b="1" dirty="0" err="1"/>
              <a:t>Use</a:t>
            </a:r>
            <a:r>
              <a:rPr lang="ru-RU" sz="3600" b="1" dirty="0"/>
              <a:t> </a:t>
            </a:r>
            <a:r>
              <a:rPr lang="ru-RU" sz="3600" b="1" dirty="0" err="1"/>
              <a:t>Сase</a:t>
            </a:r>
            <a:r>
              <a:rPr lang="ru-RU" sz="3600" b="1" dirty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вариантов использования (диаграмма прецедентов,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Сase</a:t>
            </a:r>
            <a:r>
              <a:rPr lang="ru-RU" dirty="0"/>
              <a:t>) определяет </a:t>
            </a:r>
            <a:r>
              <a:rPr lang="ru-RU" b="1" dirty="0"/>
              <a:t>поведение системы с точки зрения пользователя</a:t>
            </a:r>
            <a:r>
              <a:rPr lang="ru-RU" dirty="0"/>
              <a:t>. </a:t>
            </a:r>
          </a:p>
          <a:p>
            <a:r>
              <a:rPr lang="ru-RU" dirty="0"/>
              <a:t>Диаграмма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используется для:</a:t>
            </a:r>
          </a:p>
          <a:p>
            <a:pPr lvl="1"/>
            <a:r>
              <a:rPr lang="ru-RU" dirty="0"/>
              <a:t>выяснения требований к разрабатываемой системе, </a:t>
            </a:r>
          </a:p>
          <a:p>
            <a:pPr lvl="1"/>
            <a:r>
              <a:rPr lang="ru-RU" dirty="0"/>
              <a:t>фиксации этих требований в форме, которая позволит проводить дальнейшую разработку.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Диаграммы прецедентов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ru-RU" b="1" dirty="0"/>
              <a:t>Актеры</a:t>
            </a:r>
            <a:r>
              <a:rPr lang="ru-RU" dirty="0"/>
              <a:t> представляют внешний мир, нуждающийся в работе системы. </a:t>
            </a:r>
          </a:p>
          <a:p>
            <a:pPr lvl="0"/>
            <a:r>
              <a:rPr lang="ru-RU" b="1" dirty="0"/>
              <a:t>Прецеденты</a:t>
            </a:r>
            <a:r>
              <a:rPr lang="ru-RU" dirty="0"/>
              <a:t> представляют действия, выполняемые системой в интересах актеров.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4225494" cy="156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в диаграммах прецедентов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Ассоциация (между актером и прецедентом)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Обобщение (между актерами, между прецедентами)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474507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348880"/>
            <a:ext cx="1440160" cy="339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Объектный подход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Суть объектного подхода заключается в </a:t>
            </a:r>
            <a:r>
              <a:rPr lang="ru-RU" b="1" dirty="0"/>
              <a:t>объектной декомпозиции</a:t>
            </a:r>
            <a:r>
              <a:rPr lang="ru-RU" dirty="0"/>
              <a:t>, т.е. система представляется в виде совокупности объектов, которые в процессе взаимодействия обмениваются сообщениями.</a:t>
            </a:r>
          </a:p>
          <a:p>
            <a:r>
              <a:rPr lang="ru-RU" b="1" dirty="0"/>
              <a:t>Объект</a:t>
            </a:r>
            <a:r>
              <a:rPr lang="ru-RU" dirty="0"/>
              <a:t> – это самостоятельная сущность, обладающая состоянием, поведением и семантикой.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в диаграммах прецедентов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Включение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Расширение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11822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</a:t>
            </a:r>
            <a:r>
              <a:rPr lang="ru-RU" b="1" dirty="0"/>
              <a:t>каждый</a:t>
            </a:r>
            <a:r>
              <a:rPr lang="ru-RU" dirty="0"/>
              <a:t> сценарий зависимого варианта использования в определенном месте вставляется в качестве </a:t>
            </a:r>
            <a:r>
              <a:rPr lang="ru-RU" dirty="0" err="1"/>
              <a:t>подпоследовательности</a:t>
            </a:r>
            <a:r>
              <a:rPr lang="ru-RU" dirty="0"/>
              <a:t> действий в сценарий </a:t>
            </a:r>
            <a:r>
              <a:rPr lang="ru-RU" b="1" dirty="0"/>
              <a:t>независимого</a:t>
            </a:r>
            <a:r>
              <a:rPr lang="ru-RU" dirty="0"/>
              <a:t> варианта использования;</a:t>
            </a:r>
          </a:p>
        </p:txBody>
      </p:sp>
      <p:sp>
        <p:nvSpPr>
          <p:cNvPr id="10" name="Содержимое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11822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</a:t>
            </a:r>
            <a:r>
              <a:rPr lang="ru-RU" b="1" dirty="0"/>
              <a:t>некоторый</a:t>
            </a:r>
            <a:r>
              <a:rPr lang="ru-RU" dirty="0"/>
              <a:t> сценарий независимого варианта использования может быть в определенном месте вставлен в качестве </a:t>
            </a:r>
            <a:r>
              <a:rPr lang="ru-RU" dirty="0" err="1"/>
              <a:t>подпоследовательности</a:t>
            </a:r>
            <a:r>
              <a:rPr lang="ru-RU" dirty="0"/>
              <a:t> действий сценарий </a:t>
            </a:r>
            <a:r>
              <a:rPr lang="ru-RU" b="1" dirty="0"/>
              <a:t>зависимого</a:t>
            </a:r>
            <a:r>
              <a:rPr lang="ru-RU" dirty="0"/>
              <a:t> варианта использования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93096"/>
            <a:ext cx="6408712" cy="238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прецедентов для Интернет магазина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338263"/>
            <a:ext cx="78390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определение границы и контекста моделируемой предметной области на ранних этапах проектирования;</a:t>
            </a:r>
          </a:p>
          <a:p>
            <a:r>
              <a:rPr lang="ru-RU" dirty="0"/>
              <a:t>формирование общих требований к поведению проектируемой системы;</a:t>
            </a:r>
          </a:p>
          <a:p>
            <a:r>
              <a:rPr lang="ru-RU" dirty="0"/>
              <a:t>разработка концептуальной модели системы для ее последующей детализации;</a:t>
            </a:r>
          </a:p>
          <a:p>
            <a:r>
              <a:rPr lang="ru-RU" dirty="0"/>
              <a:t>подготовка документации для взаимодействия с заказчиками и пользователями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06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прецедентами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Прецедент описывает, </a:t>
            </a:r>
            <a:r>
              <a:rPr lang="ru-RU" b="1" dirty="0"/>
              <a:t>что должна делать</a:t>
            </a:r>
            <a:r>
              <a:rPr lang="ru-RU" dirty="0"/>
              <a:t> система, но не определяет, как она должна это делать. </a:t>
            </a:r>
          </a:p>
          <a:p>
            <a:r>
              <a:rPr lang="ru-RU" dirty="0"/>
              <a:t>Поведение прецедента описывается потоком событий. Начальное описание выполняется в текстовой форме, прозрачной для пользователя системы. В потоке событий выделяют:</a:t>
            </a:r>
          </a:p>
          <a:p>
            <a:pPr lvl="1"/>
            <a:r>
              <a:rPr lang="ru-RU" dirty="0"/>
              <a:t>основной поток и альтернативные потоки поведения; </a:t>
            </a:r>
          </a:p>
          <a:p>
            <a:pPr lvl="1"/>
            <a:r>
              <a:rPr lang="ru-RU" dirty="0"/>
              <a:t>как и когда стартует и заканчивается прецедент; </a:t>
            </a:r>
          </a:p>
          <a:p>
            <a:pPr lvl="1"/>
            <a:r>
              <a:rPr lang="ru-RU" dirty="0"/>
              <a:t>когда прецедент взаимодействует с актерами; </a:t>
            </a:r>
          </a:p>
          <a:p>
            <a:pPr lvl="1"/>
            <a:r>
              <a:rPr lang="ru-RU" dirty="0"/>
              <a:t>какими данными обмениваются актер и система.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400" b="1" dirty="0">
                <a:latin typeface="+mj-lt"/>
              </a:rPr>
              <a:t>Спецификация прецедента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i="1" dirty="0"/>
              <a:t>Краткое описание.</a:t>
            </a:r>
            <a:endParaRPr lang="ru-RU" dirty="0"/>
          </a:p>
          <a:p>
            <a:pPr lvl="0"/>
            <a:r>
              <a:rPr lang="ru-RU" dirty="0"/>
              <a:t>Участвующие </a:t>
            </a:r>
            <a:r>
              <a:rPr lang="ru-RU" i="1" dirty="0"/>
              <a:t>субъекты.</a:t>
            </a:r>
            <a:endParaRPr lang="ru-RU" dirty="0"/>
          </a:p>
          <a:p>
            <a:pPr lvl="0"/>
            <a:r>
              <a:rPr lang="ru-RU" i="1" dirty="0"/>
              <a:t>Предусловия</a:t>
            </a:r>
            <a:r>
              <a:rPr lang="ru-RU" dirty="0"/>
              <a:t>, необходимые для инициирования прецедента.</a:t>
            </a:r>
          </a:p>
          <a:p>
            <a:pPr lvl="0"/>
            <a:r>
              <a:rPr lang="ru-RU" i="1" dirty="0"/>
              <a:t>Детализированное описание </a:t>
            </a:r>
            <a:r>
              <a:rPr lang="ru-RU" dirty="0"/>
              <a:t>потока событий, которое включает:</a:t>
            </a:r>
          </a:p>
          <a:p>
            <a:pPr lvl="1"/>
            <a:r>
              <a:rPr lang="ru-RU" dirty="0"/>
              <a:t> </a:t>
            </a:r>
            <a:r>
              <a:rPr lang="ru-RU" i="1" dirty="0"/>
              <a:t>основной поток</a:t>
            </a:r>
            <a:r>
              <a:rPr lang="ru-RU" dirty="0"/>
              <a:t>, который можно разбить для того, чтобы показать </a:t>
            </a:r>
            <a:r>
              <a:rPr lang="ru-RU" i="1" dirty="0"/>
              <a:t>подчиненные потоки </a:t>
            </a:r>
            <a:r>
              <a:rPr lang="ru-RU" dirty="0"/>
              <a:t>событий (подчиненные потоки могут быть разделены дальше на еще более мелкие потоки, с целью улучшить удобочитаемость документа);</a:t>
            </a:r>
          </a:p>
          <a:p>
            <a:pPr lvl="1"/>
            <a:r>
              <a:rPr lang="ru-RU" i="1" dirty="0"/>
              <a:t>альтернативные потоки </a:t>
            </a:r>
            <a:r>
              <a:rPr lang="ru-RU" dirty="0"/>
              <a:t>для определения исключительных ситуаций.</a:t>
            </a:r>
          </a:p>
          <a:p>
            <a:pPr lvl="0"/>
            <a:r>
              <a:rPr lang="ru-RU" i="1" dirty="0"/>
              <a:t>Постусловия</a:t>
            </a:r>
            <a:r>
              <a:rPr lang="ru-RU" dirty="0"/>
              <a:t>, определяющие состояние системы, по достижении которого прецедент завершается.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Описательная спецификация прецедента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Краткое описание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Прецедент дает возможность Клиенту ввести заказ на покупку. Заказ включает адреса доставки товара и оплаты счета, а также детали условий оплаты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Актеры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Предусловия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выбирает страницу производителя компьютеров для ввода заказа. На Web-странице отображается подробная информация о сконфигурированном компьютере вместе с его ценой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Основной поток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Начало прецедента совпадает с решением клиента заказать сконфигурированный компьютер с помощью выбора функции Продолжить при отображении на экране детализированной информации, относящейся к заказу.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Система просит клиента ввести детали покупки, в том числе: имя продавца ; детали, касающиеся доставки (имя и адрес клиента); детальную информацию по оплате (если она отличается от информации по доставке); способ оплаты (карточка или наличные) и произвольные комментарии.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23528" y="332656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Основной поток (продолжение)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выбирает функцию Покупка для отправки заказа производителю.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Система присваивает уникальный номер заказа и клиентский учетный номер заказу на покупку и запоминает информацию о заказе в базе данных.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Система отправляет клиенту по электронной почте номер заказа и клиентский номер клиенту вместе со всеми деталями, относящимися к заказу, в качестве подтверждения принятия заказа.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потоки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инициирует функцию Покупка до того, как введет всю обязательную информацию. Система отображает на экране сообщение об ошибке и просит ввести пропущенную информацию.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выбирает функцию Сброс (или аналогичную) для того, чтобы вернуться к исходной форме заказа на покупку. Система дает возможность клиенту вновь ввести информацию.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Постусловия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Если прецедент был успешным, заказ на покупку записывается в базу данных. В противном случае состояние системы остается неизменным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Динамические модели обеспечивают представление поведения систем, в них отражается изменение состояний в процессе работы системы (в зависимости от времени).</a:t>
            </a:r>
          </a:p>
          <a:p>
            <a:r>
              <a:rPr lang="ru-RU" dirty="0"/>
              <a:t>Для моделирования поведения системы используют: </a:t>
            </a:r>
          </a:p>
          <a:p>
            <a:pPr lvl="1"/>
            <a:r>
              <a:rPr lang="ru-RU" b="1" dirty="0"/>
              <a:t>автоматы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диаграмм схем состояний; </a:t>
            </a:r>
          </a:p>
          <a:p>
            <a:pPr lvl="2"/>
            <a:r>
              <a:rPr lang="ru-RU" b="1" dirty="0"/>
              <a:t>диаграмм деятельности.</a:t>
            </a:r>
          </a:p>
          <a:p>
            <a:pPr lvl="1"/>
            <a:r>
              <a:rPr lang="ru-RU" b="1" dirty="0"/>
              <a:t>взаимодействия:</a:t>
            </a:r>
          </a:p>
          <a:p>
            <a:pPr lvl="2"/>
            <a:r>
              <a:rPr lang="ru-RU" dirty="0"/>
              <a:t>диаграмм сотрудничества (кооперации); </a:t>
            </a:r>
          </a:p>
          <a:p>
            <a:pPr lvl="2"/>
            <a:r>
              <a:rPr lang="ru-RU" b="1" dirty="0"/>
              <a:t>диаграмм последовательности.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деятельности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Диаграмма деятельности показывают </a:t>
            </a:r>
            <a:r>
              <a:rPr lang="ru-RU" b="1" dirty="0"/>
              <a:t>процесс вычислений и потоки работ</a:t>
            </a:r>
            <a:r>
              <a:rPr lang="ru-RU" dirty="0"/>
              <a:t>. </a:t>
            </a:r>
          </a:p>
          <a:p>
            <a:r>
              <a:rPr lang="ru-RU" dirty="0"/>
              <a:t>В ней выделяются действия. Т.е. диаграммы деятельности очень похожи на блок-схемы алгоритмов.</a:t>
            </a:r>
          </a:p>
          <a:p>
            <a:r>
              <a:rPr lang="ru-RU" dirty="0"/>
              <a:t>Основной вершиной в диаграмме деятельности является </a:t>
            </a:r>
            <a:r>
              <a:rPr lang="ru-RU" b="1" dirty="0"/>
              <a:t>состояние действия</a:t>
            </a:r>
            <a:r>
              <a:rPr lang="ru-RU" dirty="0"/>
              <a:t>.</a:t>
            </a:r>
          </a:p>
          <a:p>
            <a:r>
              <a:rPr lang="ru-RU" dirty="0"/>
              <a:t>Действие нельзя прервать, его нельзя подвергнуть декомпозиции, оно выполняется за один квант времени. Каждое действие имеет наборы входных и выходных параметров.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157192"/>
            <a:ext cx="3672408" cy="149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Узлы управления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916832"/>
            <a:ext cx="3873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46929"/>
            <a:ext cx="8208912" cy="516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Принципы объектно-ориентированного подхода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 u="sng" dirty="0"/>
              <a:t>Абстракция . </a:t>
            </a:r>
            <a:r>
              <a:rPr lang="ru-RU" dirty="0"/>
              <a:t>Выделение важных аспектов проблемы и игнорирование аспектов, которые являются в настоящее время несущественными.</a:t>
            </a:r>
            <a:endParaRPr lang="en-US" b="1" u="sng" dirty="0"/>
          </a:p>
          <a:p>
            <a:r>
              <a:rPr lang="ru-RU" b="1" u="sng" dirty="0"/>
              <a:t>Уникальность.</a:t>
            </a:r>
            <a:r>
              <a:rPr lang="ru-RU" b="1" dirty="0"/>
              <a:t>  </a:t>
            </a:r>
            <a:r>
              <a:rPr lang="ru-RU" dirty="0"/>
              <a:t>Никакие два даже абсолютно идентичных объекта нельзя считать одним и тем же объектом.</a:t>
            </a:r>
          </a:p>
          <a:p>
            <a:pPr lvl="0"/>
            <a:r>
              <a:rPr lang="ru-RU" b="1" u="sng" dirty="0"/>
              <a:t>Классификация</a:t>
            </a:r>
            <a:r>
              <a:rPr lang="ru-RU" dirty="0"/>
              <a:t>. Все объекты объединяются в классы по принципу сходства структуры, поведения и семантики. Класс появляется только после анализа множества необходимых экземпляров.</a:t>
            </a:r>
          </a:p>
          <a:p>
            <a:r>
              <a:rPr lang="ru-RU" b="1" u="sng" dirty="0"/>
              <a:t>Инкапсуляция.</a:t>
            </a:r>
            <a:r>
              <a:rPr lang="ru-RU" dirty="0"/>
              <a:t>  Объединение  данных и методов их обработки, а также скрытие реализации за интерфейсом.</a:t>
            </a:r>
          </a:p>
          <a:p>
            <a:r>
              <a:rPr lang="ru-RU" b="1" u="sng" dirty="0"/>
              <a:t>Наследование.</a:t>
            </a:r>
            <a:r>
              <a:rPr lang="ru-RU" b="1" dirty="0"/>
              <a:t>  </a:t>
            </a:r>
            <a:r>
              <a:rPr lang="ru-RU" dirty="0"/>
              <a:t>Классы могут объединяться в иерархии наследования. Структура, поведение и семантика объектов наследуются вниз по иерархии.</a:t>
            </a:r>
          </a:p>
          <a:p>
            <a:r>
              <a:rPr lang="ru-RU" b="1" u="sng" dirty="0"/>
              <a:t>Полиморфизм. </a:t>
            </a:r>
            <a:r>
              <a:rPr lang="ru-RU" dirty="0"/>
              <a:t>Возможность доступа к нескольким реализациям через один интерфейс.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диаграммы деятельности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632848" cy="531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619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диаграммы деятельности (объекты)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3" y="1600200"/>
            <a:ext cx="74699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6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деятельности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 практике диаграммы деятельности применяются в основном двумя способами:</a:t>
            </a:r>
          </a:p>
          <a:p>
            <a:pPr lvl="1"/>
            <a:r>
              <a:rPr lang="ru-RU" b="1" dirty="0"/>
              <a:t>Для моделирования процессов. </a:t>
            </a:r>
            <a:r>
              <a:rPr lang="ru-RU" dirty="0"/>
              <a:t>В этом случае внимание фокусируется на деятельности с точки зрения актеров, которые работают с системой</a:t>
            </a:r>
          </a:p>
          <a:p>
            <a:pPr lvl="1"/>
            <a:r>
              <a:rPr lang="ru-RU" b="1" dirty="0"/>
              <a:t>Для моделирования операций. </a:t>
            </a:r>
            <a:r>
              <a:rPr lang="ru-RU" dirty="0"/>
              <a:t>В этом случае диаграммы деятельности играют роль "продвинутых" блок-схем и применяются для подробного моделирования вычислений. На первое место при таком использовании выходят конструкции принятия решения, а также разделения и слияния потоков управления.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775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диаграмм деятельности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Составление перечня деятельностей в системе (дополняться диаграммой активности может каждый сценарий использования).</a:t>
            </a:r>
          </a:p>
          <a:p>
            <a:r>
              <a:rPr lang="ru-RU" dirty="0"/>
              <a:t>Определение зависимостей между деятельностями.</a:t>
            </a:r>
          </a:p>
          <a:p>
            <a:r>
              <a:rPr lang="ru-RU" dirty="0"/>
              <a:t>Выделение параллельных потоков деятельностей.</a:t>
            </a:r>
          </a:p>
          <a:p>
            <a:r>
              <a:rPr lang="ru-RU" dirty="0"/>
              <a:t>Определение условий переходов.</a:t>
            </a:r>
          </a:p>
          <a:p>
            <a:r>
              <a:rPr lang="ru-RU" dirty="0"/>
              <a:t>Уточнение сложных деятельностей.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265068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Диаграммой деятельности можно дополнить любой элемент модели, имеющий динамическое поведение.</a:t>
            </a:r>
          </a:p>
          <a:p>
            <a:r>
              <a:rPr lang="ru-RU" dirty="0"/>
              <a:t>В отличие от блок-схем, диаграммы деятельности могут отображать одновременно выполняемые действия.</a:t>
            </a:r>
          </a:p>
          <a:p>
            <a:r>
              <a:rPr lang="ru-RU" dirty="0"/>
              <a:t>На диаграммах активности можно использовать дорожки, распределяющие деятельности в соответствии с ролями (объектами), их выполняющими.</a:t>
            </a:r>
          </a:p>
          <a:p>
            <a:r>
              <a:rPr lang="ru-RU" dirty="0"/>
              <a:t>Траектория объекта позволяет показать объекты, относящиеся к деятельности, и моменты переходов этих объектов из одного состояния в другое.</a:t>
            </a:r>
          </a:p>
          <a:p>
            <a:r>
              <a:rPr lang="ru-RU" dirty="0"/>
              <a:t>Сложные деятельности можно дополнительно детализировать, разбив на действия и изобразив "диаграмму в диаграмме".</a:t>
            </a:r>
          </a:p>
          <a:p>
            <a:r>
              <a:rPr lang="ru-RU" dirty="0"/>
              <a:t>Диаграммы деятельностей можно использовать для проектирования процессов (например, бизнес-процессов) или операций (вычислений). Во втором случае UML выступает в роли визуального языка программирования.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88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400" dirty="0">
                <a:latin typeface="+mj-lt"/>
              </a:rPr>
              <a:t>Диаграммы взаимодействия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Взаимодействия</a:t>
            </a:r>
            <a:r>
              <a:rPr lang="ru-RU" dirty="0"/>
              <a:t> определяют поведение системы в виде коммуникаций между его частями (объектами), представляя систему как набор совместно работающих объектов. </a:t>
            </a:r>
          </a:p>
          <a:p>
            <a:r>
              <a:rPr lang="ru-RU" dirty="0"/>
              <a:t>В диаграмме последовательности графически подчеркивается упорядоченность во времени передаваемых сообщений, в то время как в диаграмме кооперации на передний план выдвигается структура связей между объектами, по которым передаются сообщения.</a:t>
            </a:r>
          </a:p>
          <a:p>
            <a:r>
              <a:rPr lang="ru-RU" dirty="0"/>
              <a:t>Основным элементом этих диаграмм  является </a:t>
            </a:r>
            <a:r>
              <a:rPr lang="ru-RU" b="1" dirty="0"/>
              <a:t>сообщение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Объект</a:t>
            </a:r>
            <a:r>
              <a:rPr lang="ru-RU" dirty="0"/>
              <a:t> - прямоугольник, внутри которого указаны подчеркнутые имя объекта и название класса (не обязательно), разделенные двоеточием. </a:t>
            </a:r>
            <a:endParaRPr lang="en-US" dirty="0"/>
          </a:p>
          <a:p>
            <a:r>
              <a:rPr lang="ru-RU" b="1" dirty="0"/>
              <a:t>Линия жизни </a:t>
            </a:r>
            <a:r>
              <a:rPr lang="ru-RU" dirty="0"/>
              <a:t>объекта - это линия, которая изображает существование объекта на протяжении некоторого промежутка времени</a:t>
            </a:r>
            <a:r>
              <a:rPr lang="en-US" dirty="0"/>
              <a:t>.</a:t>
            </a:r>
          </a:p>
          <a:p>
            <a:r>
              <a:rPr lang="ru-RU" dirty="0"/>
              <a:t>Объект отправляет сообщение в расчете на то, что оно вызовет некую реакцию и за этим последует некоторая </a:t>
            </a:r>
            <a:r>
              <a:rPr lang="ru-RU" b="1" dirty="0"/>
              <a:t>деятельность</a:t>
            </a:r>
            <a:r>
              <a:rPr lang="ru-RU" dirty="0"/>
              <a:t>.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22764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187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Сообщение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Сообщение</a:t>
            </a:r>
            <a:r>
              <a:rPr lang="ru-RU" dirty="0"/>
              <a:t> (</a:t>
            </a:r>
            <a:r>
              <a:rPr lang="ru-RU" dirty="0" err="1"/>
              <a:t>message</a:t>
            </a:r>
            <a:r>
              <a:rPr lang="ru-RU" dirty="0"/>
              <a:t>) – это передача управления и данных от одного объекта (отправителя) к другому (получателю). Отправка сообщения является действием, а получение сообщения — событием.</a:t>
            </a:r>
          </a:p>
          <a:p>
            <a:r>
              <a:rPr lang="ru-RU" dirty="0"/>
              <a:t>Выделяют:</a:t>
            </a:r>
          </a:p>
          <a:p>
            <a:pPr lvl="1"/>
            <a:r>
              <a:rPr lang="ru-RU" dirty="0"/>
              <a:t>Синхронное сообщение - отправитель ожидает ответа на синхронное сообщение перед тем, как продолжить.</a:t>
            </a:r>
          </a:p>
          <a:p>
            <a:pPr lvl="1"/>
            <a:r>
              <a:rPr lang="ru-RU" dirty="0"/>
              <a:t>Асинхронное сообщение -  не требует ответа перед продолжением работы отправителя. </a:t>
            </a:r>
          </a:p>
          <a:p>
            <a:pPr lvl="1"/>
            <a:r>
              <a:rPr lang="ru-RU" dirty="0"/>
              <a:t>Сообщение, создающее участника.</a:t>
            </a:r>
          </a:p>
          <a:p>
            <a:pPr lvl="1"/>
            <a:r>
              <a:rPr lang="ru-RU" dirty="0"/>
              <a:t>Сообщение от участника самому себе.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i="1" dirty="0"/>
              <a:t>Объект</a:t>
            </a:r>
            <a:r>
              <a:rPr lang="ru-RU" dirty="0"/>
              <a:t> имеет </a:t>
            </a:r>
            <a:r>
              <a:rPr lang="ru-RU" b="1" dirty="0"/>
              <a:t>фокус управления</a:t>
            </a:r>
            <a:r>
              <a:rPr lang="ru-RU" dirty="0"/>
              <a:t>, т. е. выполняет некоторое действие.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52356"/>
            <a:ext cx="4038600" cy="382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1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122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9" y="1600200"/>
            <a:ext cx="64166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18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 ООП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Основным </a:t>
            </a:r>
            <a:r>
              <a:rPr lang="ru-RU" b="1" u="sng" dirty="0"/>
              <a:t>достоинством</a:t>
            </a:r>
            <a:r>
              <a:rPr lang="ru-RU" dirty="0"/>
              <a:t> является устойчивость к изменениям и возможность повторного использования решений. Эти свойства подхода вытекают их того, что вместо жестко связанных между собой функций используются относительно независимые объекты, чья реализация никому, кроме них самих, неизвестна.</a:t>
            </a:r>
          </a:p>
          <a:p>
            <a:r>
              <a:rPr lang="ru-RU" dirty="0"/>
              <a:t>По сравнению со структурным подходом, объектно-ориентированный подход </a:t>
            </a:r>
            <a:r>
              <a:rPr lang="ru-RU" b="1" u="sng" dirty="0"/>
              <a:t>проигрывает</a:t>
            </a:r>
            <a:r>
              <a:rPr lang="ru-RU" dirty="0"/>
              <a:t> в производительности. Основными причинами потери производительности являются инкапсуляция и полиморфизм.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На диаграмме присутствуют только те объекты, которые задействованы в данном взаимодействии. Прочие объекты не показываются, хотя возможно и присутствуют в системе.</a:t>
            </a:r>
          </a:p>
          <a:p>
            <a:pPr lvl="0"/>
            <a:r>
              <a:rPr lang="ru-RU" dirty="0"/>
              <a:t>Отображаются только те связи, которые нужны для передачи данной последовательности сообщений, прочие связи не показываются.</a:t>
            </a:r>
          </a:p>
          <a:p>
            <a:pPr lvl="0"/>
            <a:r>
              <a:rPr lang="ru-RU" dirty="0"/>
              <a:t>Состав сообщений (а тем самым операций и сигналов) определяется назначением данного взаимодействия; в других взаимодействиях эти же объекты могут обмениваться другими сообщениями.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135746" cy="569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142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Статические модели </a:t>
            </a:r>
            <a:br>
              <a:rPr lang="ru-RU" dirty="0"/>
            </a:br>
            <a:r>
              <a:rPr lang="ru-RU" dirty="0"/>
              <a:t>(Диаграммы классов)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Диаграммы используются: </a:t>
            </a:r>
          </a:p>
          <a:p>
            <a:pPr lvl="1"/>
            <a:r>
              <a:rPr lang="ru-RU" dirty="0"/>
              <a:t>в ходе анализа — для указания ролей и обязанностей сущностей, которые обеспечивают поведение системы;</a:t>
            </a:r>
          </a:p>
          <a:p>
            <a:pPr lvl="1"/>
            <a:r>
              <a:rPr lang="ru-RU" dirty="0"/>
              <a:t>в ходе проектирования — для фиксации структуры классов, которые формируют системную архитектуру.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Вершина в диаграмме классов — класс.</a:t>
            </a:r>
          </a:p>
          <a:p>
            <a:r>
              <a:rPr lang="ru-RU" dirty="0"/>
              <a:t> Имя класса указывается всегда, свойства и операции — выборочно. </a:t>
            </a:r>
          </a:p>
          <a:p>
            <a:r>
              <a:rPr lang="ru-RU" dirty="0"/>
              <a:t>Предусмотрено задание области видимости свойства или операции (</a:t>
            </a:r>
            <a:r>
              <a:rPr lang="en-US" dirty="0"/>
              <a:t>public</a:t>
            </a:r>
            <a:r>
              <a:rPr lang="ru-RU" dirty="0"/>
              <a:t>, </a:t>
            </a:r>
            <a:r>
              <a:rPr lang="en-US" dirty="0"/>
              <a:t>private</a:t>
            </a:r>
            <a:r>
              <a:rPr lang="ru-RU" dirty="0"/>
              <a:t>, </a:t>
            </a:r>
            <a:r>
              <a:rPr lang="en-US" dirty="0"/>
              <a:t>protected</a:t>
            </a:r>
            <a:r>
              <a:rPr lang="ru-RU" dirty="0"/>
              <a:t>, </a:t>
            </a:r>
            <a:r>
              <a:rPr lang="en-US" dirty="0"/>
              <a:t>package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556792"/>
            <a:ext cx="2425452" cy="407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класса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классе может существовать четыре различных типа операций.</a:t>
            </a:r>
          </a:p>
          <a:p>
            <a:pPr lvl="1"/>
            <a:r>
              <a:rPr lang="ru-RU" b="1" dirty="0"/>
              <a:t>Операции реализации</a:t>
            </a:r>
            <a:r>
              <a:rPr lang="ru-RU" dirty="0"/>
              <a:t> (</a:t>
            </a:r>
            <a:r>
              <a:rPr lang="ru-RU" dirty="0" err="1"/>
              <a:t>implementor</a:t>
            </a:r>
            <a:r>
              <a:rPr lang="ru-RU" dirty="0"/>
              <a:t> </a:t>
            </a:r>
            <a:r>
              <a:rPr lang="ru-RU" dirty="0" err="1"/>
              <a:t>operations</a:t>
            </a:r>
            <a:r>
              <a:rPr lang="ru-RU" dirty="0"/>
              <a:t>) реализуют некоторые бизнес-функции. </a:t>
            </a:r>
          </a:p>
          <a:p>
            <a:pPr lvl="1"/>
            <a:r>
              <a:rPr lang="ru-RU" b="1" dirty="0"/>
              <a:t>Операции управления</a:t>
            </a:r>
            <a:r>
              <a:rPr lang="ru-RU" dirty="0"/>
              <a:t> (</a:t>
            </a:r>
            <a:r>
              <a:rPr lang="ru-RU" dirty="0" err="1"/>
              <a:t>manager</a:t>
            </a:r>
            <a:r>
              <a:rPr lang="ru-RU" dirty="0"/>
              <a:t> </a:t>
            </a:r>
            <a:r>
              <a:rPr lang="ru-RU" dirty="0" err="1"/>
              <a:t>operations</a:t>
            </a:r>
            <a:r>
              <a:rPr lang="ru-RU" dirty="0"/>
              <a:t>) управляют созданием и уничтожением объектов. В эту категорию попадают конструкторы и деструкторы классов.</a:t>
            </a:r>
            <a:endParaRPr lang="ru-RU" sz="2400" dirty="0"/>
          </a:p>
          <a:p>
            <a:pPr lvl="1"/>
            <a:r>
              <a:rPr lang="ru-RU" b="1" dirty="0"/>
              <a:t>Операции доступа </a:t>
            </a:r>
            <a:r>
              <a:rPr lang="ru-RU" dirty="0"/>
              <a:t>(селекторы и модификаторы). </a:t>
            </a:r>
          </a:p>
          <a:p>
            <a:pPr lvl="1"/>
            <a:r>
              <a:rPr lang="ru-RU" b="1" dirty="0"/>
              <a:t>Вспомогательные </a:t>
            </a:r>
            <a:r>
              <a:rPr lang="ru-RU" dirty="0"/>
              <a:t>операции необходимы для выполнения функций класса, но другие классы  о них не должны ничего знать. Это закрытые и защищенные операции класса.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в диаграммах классов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Ассоциация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Обобщение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37719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467544" y="4293096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Ассоциации</a:t>
            </a:r>
            <a:r>
              <a:rPr lang="ru-RU" dirty="0"/>
              <a:t> отображают отношения между экземплярами классов, то есть соединения между объектами. </a:t>
            </a:r>
          </a:p>
          <a:p>
            <a:r>
              <a:rPr lang="ru-RU" dirty="0"/>
              <a:t>Каждая ассоциация может иметь имя, которое описывает природу отношения</a:t>
            </a:r>
            <a:r>
              <a:rPr lang="en-US" dirty="0"/>
              <a:t> </a:t>
            </a:r>
            <a:r>
              <a:rPr lang="ru-RU" dirty="0"/>
              <a:t>и кратность.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204864"/>
            <a:ext cx="4041775" cy="300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4283968" y="55172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Наследование позволяет одному классу наследовать все атрибуты, операции и связи другого.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в диаграммах классов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404018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467544" y="4077072"/>
            <a:ext cx="3779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Агрегация</a:t>
            </a:r>
            <a:r>
              <a:rPr lang="ru-RU" dirty="0"/>
              <a:t> показывает отношение по ссылке (в агрегат включены только указатели на части)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27984" y="5013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Композиция</a:t>
            </a:r>
            <a:r>
              <a:rPr lang="ru-RU" dirty="0"/>
              <a:t> — отношение физического включения (в агрегат включены сами части). 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628800"/>
            <a:ext cx="1956229" cy="332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в диаграммах классов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788024" y="4293096"/>
            <a:ext cx="4211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Это отношение является отношением использования между клиентом (зависимым элементом) и поставщиком (независимым элементом).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7251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Реализация</a:t>
            </a:r>
            <a:r>
              <a:rPr lang="ru-RU" dirty="0"/>
              <a:t> – отношение между классами, при котором класс-приемник реализует операции, заявленные в классе-источнике (интерфейсе). 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36912"/>
            <a:ext cx="4041775" cy="8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7" y="2133490"/>
            <a:ext cx="4040188" cy="259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Моделирование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Выделяют четырех основные подхода к выявлению классов:</a:t>
            </a:r>
            <a:r>
              <a:rPr lang="ru-RU" i="1" dirty="0"/>
              <a:t> </a:t>
            </a:r>
            <a:endParaRPr lang="ru-RU" dirty="0"/>
          </a:p>
          <a:p>
            <a:pPr lvl="1"/>
            <a:r>
              <a:rPr lang="ru-RU" b="1" dirty="0"/>
              <a:t>1. </a:t>
            </a:r>
            <a:r>
              <a:rPr lang="ru-RU" dirty="0"/>
              <a:t>Подход на основе использования именных групп.</a:t>
            </a:r>
          </a:p>
          <a:p>
            <a:pPr lvl="1"/>
            <a:r>
              <a:rPr lang="ru-RU" b="1" dirty="0"/>
              <a:t>2. </a:t>
            </a:r>
            <a:r>
              <a:rPr lang="ru-RU" dirty="0"/>
              <a:t>Подход на основе использования общих шаблонов для классов.</a:t>
            </a:r>
          </a:p>
          <a:p>
            <a:pPr lvl="1"/>
            <a:r>
              <a:rPr lang="ru-RU" b="1" dirty="0"/>
              <a:t>3. </a:t>
            </a:r>
            <a:r>
              <a:rPr lang="ru-RU" dirty="0"/>
              <a:t>Подход на основе использования прецедентов.</a:t>
            </a:r>
          </a:p>
          <a:p>
            <a:pPr lvl="1"/>
            <a:r>
              <a:rPr lang="ru-RU" b="1" dirty="0"/>
              <a:t>4. </a:t>
            </a:r>
            <a:r>
              <a:rPr lang="ru-RU" dirty="0"/>
              <a:t>Подход CRC (</a:t>
            </a:r>
            <a:r>
              <a:rPr lang="ru-RU" dirty="0" err="1"/>
              <a:t>class-responsibility-collaborators</a:t>
            </a:r>
            <a:r>
              <a:rPr lang="ru-RU" dirty="0"/>
              <a:t> – </a:t>
            </a:r>
            <a:r>
              <a:rPr lang="ru-RU" dirty="0" err="1"/>
              <a:t>класс-обязанности</a:t>
            </a:r>
            <a:r>
              <a:rPr lang="ru-RU" dirty="0"/>
              <a:t>-“сотрудники”).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901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 на основе использования именных групп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Каждое имя существительное рассматривается как потенциальный класс. </a:t>
            </a:r>
          </a:p>
          <a:p>
            <a:r>
              <a:rPr lang="ru-RU" dirty="0"/>
              <a:t>Затем список всех классов разделяется на следующие три группы.</a:t>
            </a:r>
          </a:p>
          <a:p>
            <a:pPr lvl="1"/>
            <a:r>
              <a:rPr lang="ru-RU" b="1" dirty="0"/>
              <a:t>1. </a:t>
            </a:r>
            <a:r>
              <a:rPr lang="ru-RU" dirty="0"/>
              <a:t>Релевантные или подходящие классы.</a:t>
            </a:r>
          </a:p>
          <a:p>
            <a:pPr lvl="1"/>
            <a:r>
              <a:rPr lang="ru-RU" b="1" dirty="0"/>
              <a:t>2. </a:t>
            </a:r>
            <a:r>
              <a:rPr lang="ru-RU" dirty="0"/>
              <a:t>Нечеткие или сомнительные классы.</a:t>
            </a:r>
          </a:p>
          <a:p>
            <a:pPr lvl="1"/>
            <a:r>
              <a:rPr lang="ru-RU" b="1" dirty="0"/>
              <a:t>3. </a:t>
            </a:r>
            <a:r>
              <a:rPr lang="ru-RU" dirty="0"/>
              <a:t>Нерелевантные или неподходящие классы.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27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  <a:r>
              <a:rPr lang="ru-RU" dirty="0" err="1"/>
              <a:t>ООАиП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Модель сложной системы </a:t>
            </a:r>
            <a:r>
              <a:rPr lang="ru-RU" dirty="0"/>
              <a:t>представляет собой определенное число взаимосвязанных </a:t>
            </a:r>
            <a:r>
              <a:rPr lang="ru-RU" b="1" dirty="0"/>
              <a:t>представлений,</a:t>
            </a:r>
            <a:r>
              <a:rPr lang="ru-RU" dirty="0"/>
              <a:t> каждое из которых адекватно отражает аспект поведения или структуры системы. </a:t>
            </a:r>
          </a:p>
          <a:p>
            <a:r>
              <a:rPr lang="ru-RU" dirty="0"/>
              <a:t>При этом наиболее общими представлениями сложной системы принято считать </a:t>
            </a:r>
            <a:r>
              <a:rPr lang="ru-RU" b="1" dirty="0"/>
              <a:t>статическое</a:t>
            </a:r>
            <a:r>
              <a:rPr lang="ru-RU" dirty="0"/>
              <a:t> и </a:t>
            </a:r>
            <a:r>
              <a:rPr lang="ru-RU" b="1" dirty="0"/>
              <a:t>динамическое</a:t>
            </a:r>
            <a:r>
              <a:rPr lang="ru-RU" dirty="0"/>
              <a:t>, которые в свою очередь могут подразделяться на другие более частные.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16832"/>
            <a:ext cx="40195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584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 на основе использования именных групп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 </a:t>
            </a:r>
            <a:r>
              <a:rPr lang="ru-RU" b="1" dirty="0"/>
              <a:t>нерелевантным </a:t>
            </a:r>
            <a:r>
              <a:rPr lang="ru-RU" dirty="0"/>
              <a:t>относятся классы, которые выходят за рамки проблемной области. Для них не удается дать формулировку их назначения. </a:t>
            </a:r>
          </a:p>
          <a:p>
            <a:r>
              <a:rPr lang="ru-RU" dirty="0"/>
              <a:t>К </a:t>
            </a:r>
            <a:r>
              <a:rPr lang="ru-RU" b="1" dirty="0"/>
              <a:t>релевантным</a:t>
            </a:r>
            <a:r>
              <a:rPr lang="ru-RU" i="1" dirty="0"/>
              <a:t> </a:t>
            </a:r>
            <a:r>
              <a:rPr lang="ru-RU" dirty="0"/>
              <a:t>относятся классы, которые безусловно принадлежат проблемной области. Имена существительные, представляющие имена этих классов, часто встречаются в документе описания требований. </a:t>
            </a:r>
          </a:p>
          <a:p>
            <a:r>
              <a:rPr lang="ru-RU" dirty="0"/>
              <a:t>К </a:t>
            </a:r>
            <a:r>
              <a:rPr lang="ru-RU" b="1" dirty="0"/>
              <a:t>нечетким</a:t>
            </a:r>
            <a:r>
              <a:rPr lang="ru-RU" i="1" dirty="0"/>
              <a:t> </a:t>
            </a:r>
            <a:r>
              <a:rPr lang="ru-RU" dirty="0"/>
              <a:t>относятся классы, которые нельзя уверенно и безоговорочно признать подходящими.</a:t>
            </a:r>
          </a:p>
        </p:txBody>
      </p:sp>
    </p:spTree>
    <p:extLst>
      <p:ext uri="{BB962C8B-B14F-4D97-AF65-F5344CB8AC3E}">
        <p14:creationId xmlns:p14="http://schemas.microsoft.com/office/powerpoint/2010/main" val="1472691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 на основе использования общих шаблонов для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1 способ:</a:t>
            </a:r>
          </a:p>
          <a:p>
            <a:pPr lvl="1"/>
            <a:r>
              <a:rPr lang="ru-RU" b="1" dirty="0"/>
              <a:t>Понятийный (или концептуальный) класс</a:t>
            </a:r>
            <a:r>
              <a:rPr lang="ru-RU" i="1" dirty="0"/>
              <a:t> </a:t>
            </a:r>
            <a:r>
              <a:rPr lang="ru-RU" dirty="0"/>
              <a:t>представляет собой идею, которую разделяет или с которой согласна значительная общность людей. Например, </a:t>
            </a:r>
            <a:r>
              <a:rPr lang="ru-RU" dirty="0" err="1"/>
              <a:t>Reservation</a:t>
            </a:r>
            <a:r>
              <a:rPr lang="ru-RU" dirty="0"/>
              <a:t> (Резервирование) — это понятийный класс, относящийся к системе резервирования мест в авиакомпаниях.</a:t>
            </a:r>
          </a:p>
          <a:p>
            <a:pPr lvl="1"/>
            <a:r>
              <a:rPr lang="ru-RU" b="1" dirty="0"/>
              <a:t>Событийный класс.</a:t>
            </a:r>
            <a:r>
              <a:rPr lang="ru-RU" i="1" dirty="0"/>
              <a:t> </a:t>
            </a:r>
            <a:r>
              <a:rPr lang="ru-RU" dirty="0"/>
              <a:t>Событие - это нечто, что не требует времени применительно к нашей временной шкале. Например, </a:t>
            </a:r>
            <a:r>
              <a:rPr lang="ru-RU" dirty="0" err="1"/>
              <a:t>Arrival</a:t>
            </a:r>
            <a:r>
              <a:rPr lang="ru-RU" dirty="0"/>
              <a:t> (Прибытие) - это событийный класс, относящийся к системе резервирования мест в авиакомпаниях.</a:t>
            </a:r>
          </a:p>
          <a:p>
            <a:pPr lvl="1"/>
            <a:r>
              <a:rPr lang="ru-RU" b="1" dirty="0"/>
              <a:t>Организационный класс.</a:t>
            </a:r>
            <a:r>
              <a:rPr lang="ru-RU" dirty="0"/>
              <a:t> Организация - это любой вид целенаправленного объединения сущностей. Например, </a:t>
            </a:r>
            <a:r>
              <a:rPr lang="ru-RU" dirty="0" err="1"/>
              <a:t>TravelAgency</a:t>
            </a:r>
            <a:r>
              <a:rPr lang="ru-RU" dirty="0"/>
              <a:t> (Бюро путешествий) - это класс, относящийся к системе резервирования мест в авиакомпаниях.</a:t>
            </a:r>
          </a:p>
          <a:p>
            <a:pPr lvl="1"/>
            <a:r>
              <a:rPr lang="ru-RU" b="1" dirty="0"/>
              <a:t>Класс “людей”.</a:t>
            </a:r>
            <a:r>
              <a:rPr lang="ru-RU" i="1" dirty="0"/>
              <a:t> </a:t>
            </a:r>
            <a:r>
              <a:rPr lang="ru-RU" dirty="0"/>
              <a:t>Под “людьми” здесь понимается роль, которую человек играет в той или иной системе. Например, </a:t>
            </a:r>
            <a:r>
              <a:rPr lang="ru-RU" dirty="0" err="1"/>
              <a:t>Passenger</a:t>
            </a:r>
            <a:r>
              <a:rPr lang="ru-RU" dirty="0"/>
              <a:t> (Пассажир) - это класс, относящийся к системе резервирования мест в авиакомпаниях.</a:t>
            </a:r>
          </a:p>
          <a:p>
            <a:pPr lvl="1"/>
            <a:r>
              <a:rPr lang="ru-RU" b="1" dirty="0"/>
              <a:t>Класс местоположений </a:t>
            </a:r>
            <a:r>
              <a:rPr lang="ru-RU" i="1" dirty="0"/>
              <a:t>.</a:t>
            </a:r>
            <a:r>
              <a:rPr lang="ru-RU" dirty="0"/>
              <a:t> Местоположение определяет физическое расположение объектов, связанных с информационной системой. Например, </a:t>
            </a:r>
            <a:r>
              <a:rPr lang="ru-RU" dirty="0" err="1"/>
              <a:t>TravelOffice</a:t>
            </a:r>
            <a:r>
              <a:rPr lang="ru-RU" dirty="0"/>
              <a:t> (Офис бюро путешествий ) - подобный класс, относящийся к системе резервирования мест в авиакомпаниях.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998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 на основе использования общих шаблонов для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2 способ:</a:t>
            </a:r>
          </a:p>
          <a:p>
            <a:pPr lvl="1"/>
            <a:r>
              <a:rPr lang="ru-RU" dirty="0"/>
              <a:t>Физический класс: например, </a:t>
            </a:r>
            <a:r>
              <a:rPr lang="ru-RU" dirty="0" err="1"/>
              <a:t>Airplane</a:t>
            </a:r>
            <a:r>
              <a:rPr lang="ru-RU" dirty="0"/>
              <a:t> (Самолет).</a:t>
            </a:r>
          </a:p>
          <a:p>
            <a:pPr lvl="1"/>
            <a:r>
              <a:rPr lang="ru-RU" dirty="0"/>
              <a:t>Бизнес-класс: например</a:t>
            </a:r>
            <a:r>
              <a:rPr lang="en-US" dirty="0"/>
              <a:t>, Reservation</a:t>
            </a:r>
            <a:r>
              <a:rPr lang="ru-RU" dirty="0"/>
              <a:t> (система резервирования)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Логический класс: например, </a:t>
            </a:r>
            <a:r>
              <a:rPr lang="en-US" dirty="0" err="1"/>
              <a:t>FlightTimetable</a:t>
            </a:r>
            <a:r>
              <a:rPr lang="ru-RU" dirty="0"/>
              <a:t> (Расписание рейсов).</a:t>
            </a:r>
          </a:p>
          <a:p>
            <a:pPr lvl="1"/>
            <a:r>
              <a:rPr lang="ru-RU" dirty="0"/>
              <a:t>Прикладной класс: например, </a:t>
            </a:r>
            <a:r>
              <a:rPr lang="en-US" dirty="0" err="1"/>
              <a:t>ReservationTransaction</a:t>
            </a:r>
            <a:r>
              <a:rPr lang="en-US" dirty="0"/>
              <a:t> </a:t>
            </a:r>
            <a:r>
              <a:rPr lang="ru-RU" dirty="0"/>
              <a:t>(Операция резервирования).</a:t>
            </a:r>
          </a:p>
          <a:p>
            <a:pPr lvl="1"/>
            <a:r>
              <a:rPr lang="ru-RU" dirty="0"/>
              <a:t>Компьютерный класс: например, </a:t>
            </a:r>
            <a:r>
              <a:rPr lang="ru-RU" dirty="0" err="1"/>
              <a:t>Index</a:t>
            </a:r>
            <a:r>
              <a:rPr lang="ru-RU" dirty="0"/>
              <a:t> (Индекс).</a:t>
            </a:r>
          </a:p>
          <a:p>
            <a:pPr lvl="1"/>
            <a:r>
              <a:rPr lang="ru-RU" dirty="0"/>
              <a:t>Поведенческий класс: например, </a:t>
            </a:r>
            <a:r>
              <a:rPr lang="en-US" dirty="0" err="1"/>
              <a:t>ReservationCancellation</a:t>
            </a:r>
            <a:r>
              <a:rPr lang="ru-RU" dirty="0"/>
              <a:t> (Отмена резервирования).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653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Подход на основе использования прецедентов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Графическая модель прецедентов сопровождается неформальными описаниями, а также диаграммами последовательностей и кооперации для отдельных прецедентов. </a:t>
            </a:r>
          </a:p>
          <a:p>
            <a:r>
              <a:rPr lang="ru-RU" dirty="0"/>
              <a:t>Эти дополнительные описания и шаги определения диаграмм (и объектов) требуется выполнить для каждого прецедента. </a:t>
            </a:r>
          </a:p>
          <a:p>
            <a:r>
              <a:rPr lang="ru-RU" dirty="0"/>
              <a:t>На основе этой информации можно прийти к обобщениям, необходимым для выявления потенциальных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154806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Подход CRC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CRC  - </a:t>
            </a:r>
            <a:r>
              <a:rPr lang="ru-RU" b="1" dirty="0" err="1"/>
              <a:t>C</a:t>
            </a:r>
            <a:r>
              <a:rPr lang="ru-RU" dirty="0" err="1"/>
              <a:t>lass-</a:t>
            </a:r>
            <a:r>
              <a:rPr lang="ru-RU" b="1" dirty="0" err="1"/>
              <a:t>R</a:t>
            </a:r>
            <a:r>
              <a:rPr lang="ru-RU" dirty="0" err="1"/>
              <a:t>esponsibility-</a:t>
            </a:r>
            <a:r>
              <a:rPr lang="ru-RU" b="1" dirty="0" err="1"/>
              <a:t>C</a:t>
            </a:r>
            <a:r>
              <a:rPr lang="ru-RU" dirty="0" err="1"/>
              <a:t>ollaborators</a:t>
            </a:r>
            <a:r>
              <a:rPr lang="ru-RU" dirty="0"/>
              <a:t> (класс-ответственность-“сотрудники”).</a:t>
            </a:r>
          </a:p>
          <a:p>
            <a:r>
              <a:rPr lang="ru-RU" b="1" dirty="0"/>
              <a:t>Обязанности</a:t>
            </a:r>
            <a:r>
              <a:rPr lang="ru-RU" dirty="0"/>
              <a:t> - это услуги (операции), которые класс готов выполнить в интересах других классов. </a:t>
            </a:r>
          </a:p>
          <a:p>
            <a:r>
              <a:rPr lang="ru-RU" dirty="0"/>
              <a:t>Для выполнения многих обязанностей необходимо участие (обслуживание) со стороны других классов (“</a:t>
            </a:r>
            <a:r>
              <a:rPr lang="ru-RU" b="1" dirty="0"/>
              <a:t>сотрудники</a:t>
            </a:r>
            <a:r>
              <a:rPr lang="ru-RU" dirty="0"/>
              <a:t>”).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353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Некоторые правила выявления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Для каждого класса должно быть ясно </a:t>
            </a:r>
            <a:r>
              <a:rPr lang="ru-RU" b="1" dirty="0"/>
              <a:t>сформулировано его назначение</a:t>
            </a:r>
            <a:r>
              <a:rPr lang="ru-RU" i="1" dirty="0"/>
              <a:t> </a:t>
            </a:r>
            <a:r>
              <a:rPr lang="ru-RU" dirty="0"/>
              <a:t>в системе.</a:t>
            </a:r>
          </a:p>
          <a:p>
            <a:pPr lvl="0"/>
            <a:r>
              <a:rPr lang="ru-RU" dirty="0"/>
              <a:t>Каждый класс - это шаблон описания </a:t>
            </a:r>
            <a:r>
              <a:rPr lang="ru-RU" b="1" dirty="0"/>
              <a:t>множества объектов</a:t>
            </a:r>
            <a:r>
              <a:rPr lang="ru-RU" dirty="0"/>
              <a:t>. Например, если система спроектирована для единственной организации, существование класса </a:t>
            </a:r>
            <a:r>
              <a:rPr lang="ru-RU" dirty="0" err="1"/>
              <a:t>Organization</a:t>
            </a:r>
            <a:r>
              <a:rPr lang="ru-RU" dirty="0"/>
              <a:t> (Организация) может быть не оправданно.</a:t>
            </a:r>
          </a:p>
          <a:p>
            <a:pPr lvl="0"/>
            <a:r>
              <a:rPr lang="ru-RU" dirty="0"/>
              <a:t>Каждый класс-сущность должен содержать </a:t>
            </a:r>
            <a:r>
              <a:rPr lang="ru-RU" b="1" dirty="0"/>
              <a:t>набор атрибутов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Каждый класс должен отличаться от атрибута. Является ли понятие классом или атрибутом зависит от области приложения. Цвет автомобиля обычно воспринимается как атрибут класса </a:t>
            </a:r>
            <a:r>
              <a:rPr lang="ru-RU" dirty="0" err="1"/>
              <a:t>Car</a:t>
            </a:r>
            <a:r>
              <a:rPr lang="ru-RU" dirty="0"/>
              <a:t> (Автомобиль). Однако на фабрике по производству красок </a:t>
            </a:r>
            <a:r>
              <a:rPr lang="ru-RU" dirty="0" err="1"/>
              <a:t>Color</a:t>
            </a:r>
            <a:r>
              <a:rPr lang="ru-RU" dirty="0"/>
              <a:t> (Цвет) - это определенно класс со своими собственными атрибутами (яркостью, насыщенностью, прозрачностью и т.д.).</a:t>
            </a:r>
          </a:p>
          <a:p>
            <a:pPr lvl="0"/>
            <a:r>
              <a:rPr lang="ru-RU" dirty="0"/>
              <a:t>Каждый класс содержит </a:t>
            </a:r>
            <a:r>
              <a:rPr lang="ru-RU" b="1" dirty="0"/>
              <a:t>набор операций</a:t>
            </a:r>
            <a:r>
              <a:rPr lang="ru-RU" dirty="0"/>
              <a:t>. Однако на данном этапе вопрос идентификации операций не рассматривается.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1934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Спецификация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Имя класса должно быть именем существительным в единственном числе (например, </a:t>
            </a:r>
            <a:r>
              <a:rPr lang="en-US" dirty="0"/>
              <a:t>Computer</a:t>
            </a:r>
            <a:r>
              <a:rPr lang="ru-RU" dirty="0"/>
              <a:t>) либо, при возможности, сочетанием прилагательного и существительного в единственном числе (например, </a:t>
            </a:r>
            <a:r>
              <a:rPr lang="en-US" dirty="0" err="1"/>
              <a:t>StandartConfiguration</a:t>
            </a:r>
            <a:r>
              <a:rPr lang="ru-RU" dirty="0"/>
              <a:t>).</a:t>
            </a:r>
          </a:p>
          <a:p>
            <a:r>
              <a:rPr lang="ru-RU" dirty="0"/>
              <a:t>Имя класса должно быть осмысленным. Оно должно отражать истинную природу класса. Оно должно заимствоваться из словаря пользователей (а не жаргона разработчиков).</a:t>
            </a:r>
          </a:p>
          <a:p>
            <a:r>
              <a:rPr lang="ru-RU" dirty="0"/>
              <a:t>Выделение атрибутов осуществляется параллельно с выделением классов. Исходные модели спецификации определяют только атрибуты, являющиеся существенными для понимания </a:t>
            </a:r>
            <a:r>
              <a:rPr lang="ru-RU" b="1" dirty="0"/>
              <a:t>состояний</a:t>
            </a:r>
            <a:r>
              <a:rPr lang="ru-RU" dirty="0"/>
              <a:t>, в которых могут находиться объекты класса. 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5940152" y="1124744"/>
            <a:ext cx="2980700" cy="16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8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отношений между классами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Ассоциации</a:t>
            </a:r>
            <a:r>
              <a:rPr lang="ru-RU" dirty="0"/>
              <a:t> служат объединению объектов в системе. Они способствуют взаимодействию между объектами. </a:t>
            </a:r>
          </a:p>
          <a:p>
            <a:r>
              <a:rPr lang="ru-RU" dirty="0"/>
              <a:t>Спецификация ассоциаций подразумевает выполнение следующих действий:</a:t>
            </a:r>
          </a:p>
          <a:p>
            <a:pPr lvl="1"/>
            <a:r>
              <a:rPr lang="ru-RU" dirty="0"/>
              <a:t>Присваивание имен ассоциациям.</a:t>
            </a:r>
          </a:p>
          <a:p>
            <a:pPr lvl="1"/>
            <a:r>
              <a:rPr lang="ru-RU" dirty="0"/>
              <a:t>Присваивание имен ассоциативным ролям.</a:t>
            </a:r>
          </a:p>
          <a:p>
            <a:pPr lvl="1"/>
            <a:r>
              <a:rPr lang="ru-RU" dirty="0"/>
              <a:t>Установление кратности ассоциации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1027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отношений между классами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объяснении отношения </a:t>
            </a:r>
            <a:r>
              <a:rPr lang="ru-RU" b="1" dirty="0"/>
              <a:t>агрегации</a:t>
            </a:r>
            <a:r>
              <a:rPr lang="ru-RU" dirty="0"/>
              <a:t> используют фразы “включает” (“</a:t>
            </a:r>
            <a:r>
              <a:rPr lang="ru-RU" dirty="0" err="1"/>
              <a:t>has</a:t>
            </a:r>
            <a:r>
              <a:rPr lang="ru-RU" dirty="0"/>
              <a:t>”) и “является частью” (“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”). Например, Книга “включает” Главу, Глава “является частью” Книги.</a:t>
            </a:r>
          </a:p>
          <a:p>
            <a:r>
              <a:rPr lang="ru-RU" dirty="0"/>
              <a:t>Сильная форма агрегации называется в UML композицией.</a:t>
            </a:r>
          </a:p>
        </p:txBody>
      </p:sp>
    </p:spTree>
    <p:extLst>
      <p:ext uri="{BB962C8B-B14F-4D97-AF65-F5344CB8AC3E}">
        <p14:creationId xmlns:p14="http://schemas.microsoft.com/office/powerpoint/2010/main" val="33635438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отношений обобщения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Отношение </a:t>
            </a:r>
            <a:r>
              <a:rPr lang="ru-RU" b="1" dirty="0"/>
              <a:t>обобщения</a:t>
            </a:r>
            <a:r>
              <a:rPr lang="ru-RU" dirty="0"/>
              <a:t> соединяет базовый класс (суперкласс) с более специализированными классами (производными классами). Обобщение делает возможным наследование (многократное использование) характеристик суперкласса производным классом.</a:t>
            </a:r>
          </a:p>
          <a:p>
            <a:r>
              <a:rPr lang="ru-RU" dirty="0"/>
              <a:t>Помимо наследования обобщение преследует еще две цели:</a:t>
            </a:r>
          </a:p>
          <a:p>
            <a:pPr lvl="1"/>
            <a:r>
              <a:rPr lang="ru-RU" dirty="0"/>
              <a:t>Использование подстановки.</a:t>
            </a:r>
          </a:p>
          <a:p>
            <a:pPr lvl="1"/>
            <a:r>
              <a:rPr lang="ru-RU" dirty="0"/>
              <a:t>Использование полиморфизма.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20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UML (</a:t>
            </a:r>
            <a:r>
              <a:rPr lang="en-US" b="1" dirty="0"/>
              <a:t>Unified Modeling Language) </a:t>
            </a:r>
            <a:r>
              <a:rPr lang="ru-RU" dirty="0"/>
              <a:t> – это </a:t>
            </a:r>
            <a:r>
              <a:rPr lang="ru-RU" b="1" dirty="0"/>
              <a:t>визуальный язык моделирования</a:t>
            </a:r>
            <a:r>
              <a:rPr lang="ru-RU" dirty="0"/>
              <a:t>, представляющий собой систему обозначений, базирующуюся на диаграммах, и предназначенный для </a:t>
            </a:r>
            <a:r>
              <a:rPr lang="ru-RU" u="sng" dirty="0"/>
              <a:t>визуализации, спецификации, конструирования и документирования систем,</a:t>
            </a:r>
            <a:r>
              <a:rPr lang="ru-RU" dirty="0"/>
              <a:t> в которых большая роль принадлежит программному обеспечению.</a:t>
            </a:r>
          </a:p>
          <a:p>
            <a:r>
              <a:rPr lang="ru-RU" b="1" dirty="0"/>
              <a:t>Спецификация</a:t>
            </a:r>
            <a:r>
              <a:rPr lang="ru-RU" dirty="0"/>
              <a:t> - подробное описание системы, которое полностью определяет ее цель и функциональные возможности</a:t>
            </a:r>
            <a:r>
              <a:rPr lang="en-US" dirty="0"/>
              <a:t> (</a:t>
            </a:r>
            <a:r>
              <a:rPr lang="ru-RU" dirty="0"/>
              <a:t>постановка задачи, требования пользователя, техническое задание, функциональная спецификация, архитектура системы... </a:t>
            </a:r>
            <a:r>
              <a:rPr lang="en-US" dirty="0"/>
              <a:t>)</a:t>
            </a:r>
          </a:p>
          <a:p>
            <a:r>
              <a:rPr lang="ru-RU" dirty="0"/>
              <a:t>Различают:</a:t>
            </a:r>
          </a:p>
          <a:p>
            <a:pPr lvl="1"/>
            <a:r>
              <a:rPr lang="ru-RU" dirty="0"/>
              <a:t>словесные спецификации на естественном языке;</a:t>
            </a:r>
          </a:p>
          <a:p>
            <a:pPr lvl="1"/>
            <a:r>
              <a:rPr lang="ru-RU" dirty="0"/>
              <a:t>формальные спецификации</a:t>
            </a:r>
            <a:r>
              <a:rPr lang="en-US" dirty="0"/>
              <a:t> (</a:t>
            </a:r>
            <a:r>
              <a:rPr lang="ru-RU" dirty="0"/>
              <a:t>математическая модель);</a:t>
            </a:r>
          </a:p>
          <a:p>
            <a:pPr lvl="1"/>
            <a:r>
              <a:rPr lang="ru-RU" dirty="0"/>
              <a:t>модельные спецификации.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 поведения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Поведение системы - так как оно выглядит для внешнего пользователя - изображается в виде прецедентов.</a:t>
            </a:r>
          </a:p>
          <a:p>
            <a:r>
              <a:rPr lang="ru-RU" dirty="0"/>
              <a:t>На этапе анализа прецеденты описывают системные требования ( что делает или должна делать система, </a:t>
            </a:r>
            <a:r>
              <a:rPr lang="en-US" dirty="0"/>
              <a:t>as is</a:t>
            </a:r>
            <a:r>
              <a:rPr lang="ru-RU" dirty="0"/>
              <a:t>).</a:t>
            </a:r>
          </a:p>
          <a:p>
            <a:r>
              <a:rPr lang="ru-RU" dirty="0"/>
              <a:t>На этапе проектирования прецеденты можно использовать для описания поведения системы в том виде, как оно должно быть реализовано</a:t>
            </a:r>
            <a:r>
              <a:rPr lang="en-US" dirty="0"/>
              <a:t> (to be)</a:t>
            </a:r>
            <a:r>
              <a:rPr lang="ru-RU" dirty="0"/>
              <a:t>.</a:t>
            </a:r>
          </a:p>
          <a:p>
            <a:r>
              <a:rPr lang="ru-RU" dirty="0"/>
              <a:t>Поведение системы требует осуществить соответствующие </a:t>
            </a:r>
            <a:r>
              <a:rPr lang="ru-RU" b="1" dirty="0"/>
              <a:t>действия </a:t>
            </a:r>
            <a:r>
              <a:rPr lang="ru-RU" dirty="0"/>
              <a:t>и обеспечить </a:t>
            </a:r>
            <a:r>
              <a:rPr lang="ru-RU" b="1" dirty="0"/>
              <a:t>взаимодействие</a:t>
            </a:r>
            <a:r>
              <a:rPr lang="ru-RU" dirty="0"/>
              <a:t> объектов для выполнения этих прецедентов. </a:t>
            </a:r>
          </a:p>
          <a:p>
            <a:r>
              <a:rPr lang="ru-RU" dirty="0"/>
              <a:t>Действия можно смоделировать с помощью </a:t>
            </a:r>
            <a:r>
              <a:rPr lang="ru-RU" b="1" dirty="0"/>
              <a:t>диаграмм видов деятельности</a:t>
            </a:r>
            <a:r>
              <a:rPr lang="ru-RU" dirty="0"/>
              <a:t>. </a:t>
            </a:r>
          </a:p>
          <a:p>
            <a:r>
              <a:rPr lang="ru-RU" dirty="0"/>
              <a:t>Взаимодействие объектов можно задать с помощью </a:t>
            </a:r>
            <a:r>
              <a:rPr lang="ru-RU" b="1" dirty="0"/>
              <a:t>диаграмм последовательностей или диаграмм кооперации.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828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 поведения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мере создания моделей поведения появляются еще два уровня классов.</a:t>
            </a:r>
          </a:p>
          <a:p>
            <a:pPr lvl="0"/>
            <a:r>
              <a:rPr lang="ru-RU" dirty="0"/>
              <a:t>Классы, которые обслуживают события, инициируемые пользователями, и представляют бизнес-процессы (</a:t>
            </a:r>
            <a:r>
              <a:rPr lang="ru-RU" b="1" dirty="0"/>
              <a:t>управляющие</a:t>
            </a:r>
            <a:r>
              <a:rPr lang="ru-RU" dirty="0"/>
              <a:t> классы).</a:t>
            </a:r>
          </a:p>
          <a:p>
            <a:pPr lvl="0"/>
            <a:r>
              <a:rPr lang="ru-RU" dirty="0"/>
              <a:t>Классы, представляющие графические интерфейсы (</a:t>
            </a:r>
            <a:r>
              <a:rPr lang="ru-RU" b="1" dirty="0"/>
              <a:t>пограничные</a:t>
            </a:r>
            <a:r>
              <a:rPr lang="ru-RU" dirty="0"/>
              <a:t> классы).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368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открытых интерфейсов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Открытый интерфейс </a:t>
            </a:r>
            <a:r>
              <a:rPr lang="ru-RU" dirty="0"/>
              <a:t>класса определяется набором операций, предлагаемых классом в качестве услуг другим классам в системе.</a:t>
            </a:r>
          </a:p>
          <a:p>
            <a:r>
              <a:rPr lang="ru-RU" dirty="0"/>
              <a:t>Открытые интерфейсы определяются ближе к окончанию этапа анализа, когда спецификации состояний и поведения в значительной степени определены.</a:t>
            </a:r>
          </a:p>
          <a:p>
            <a:r>
              <a:rPr lang="ru-RU" dirty="0"/>
              <a:t> В ходе анализа мы определяем только сигнатуру каждой открытой операции (имя операции, список формальных аргументов, тип возвращаемого значения). </a:t>
            </a:r>
          </a:p>
          <a:p>
            <a:r>
              <a:rPr lang="ru-RU" dirty="0"/>
              <a:t>В ходе проектирования мы даем определение алгоритмам для метода, реализующего операцию.</a:t>
            </a:r>
          </a:p>
          <a:p>
            <a:r>
              <a:rPr lang="ru-RU" dirty="0"/>
              <a:t>Операции классов лучше всего определять на основе диаграмм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2569983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CRUD-операции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отвечают за собственную “судьбу” и поэтому они должны поддерживать четыре элементарных операции.</a:t>
            </a:r>
          </a:p>
          <a:p>
            <a:pPr lvl="0"/>
            <a:r>
              <a:rPr lang="ru-RU" dirty="0"/>
              <a:t>“Создать” (</a:t>
            </a:r>
            <a:r>
              <a:rPr lang="ru-RU" dirty="0" err="1"/>
              <a:t>Create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“Читать” (</a:t>
            </a:r>
            <a:r>
              <a:rPr lang="ru-RU" dirty="0" err="1"/>
              <a:t>Read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“Обновить” (</a:t>
            </a:r>
            <a:r>
              <a:rPr lang="ru-RU" dirty="0" err="1"/>
              <a:t>Update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“Удалить” (</a:t>
            </a:r>
            <a:r>
              <a:rPr lang="ru-RU" dirty="0" err="1"/>
              <a:t>Delete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086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Диаграммы реализации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Рассмотренные ранее диаграммы отражали </a:t>
            </a:r>
            <a:r>
              <a:rPr lang="ru-RU" b="1" dirty="0"/>
              <a:t>концептуальные и логические </a:t>
            </a:r>
            <a:r>
              <a:rPr lang="ru-RU" dirty="0"/>
              <a:t>аспекты построения модели системы.</a:t>
            </a:r>
          </a:p>
          <a:p>
            <a:r>
              <a:rPr lang="ru-RU" b="1" dirty="0"/>
              <a:t>Физическая система</a:t>
            </a:r>
            <a:r>
              <a:rPr lang="ru-RU" dirty="0"/>
              <a:t> — реально существующий прототип модели системы.</a:t>
            </a:r>
          </a:p>
          <a:p>
            <a:r>
              <a:rPr lang="ru-RU" dirty="0"/>
              <a:t>Полный проект программной системы представляет собой совокупность моделей логического и физического представлений, которые должны быть согласованы между собой. </a:t>
            </a:r>
          </a:p>
          <a:p>
            <a:r>
              <a:rPr lang="ru-RU" dirty="0"/>
              <a:t>Программная система может считаться реализованной в том случае, когда она будет способна выполнять свои функции. Это возможно, только если программный код системы будет реализован в форме </a:t>
            </a:r>
            <a:r>
              <a:rPr lang="ru-RU" b="1" dirty="0"/>
              <a:t>исполняемых модулей, библиотек классов и процедур, стандартных графических интерфейсов, файлов баз данных</a:t>
            </a:r>
            <a:r>
              <a:rPr lang="ru-RU" dirty="0"/>
              <a:t>. </a:t>
            </a:r>
          </a:p>
          <a:p>
            <a:r>
              <a:rPr lang="ru-RU" dirty="0"/>
              <a:t>В языке UML для физического представления моделей систем используются так называемые диаграммы реализации, которые включают в себя : </a:t>
            </a:r>
            <a:r>
              <a:rPr lang="ru-RU" b="1" dirty="0"/>
              <a:t>диаграмму компонентов и диаграмму развертывания.</a:t>
            </a:r>
          </a:p>
        </p:txBody>
      </p:sp>
    </p:spTree>
    <p:extLst>
      <p:ext uri="{BB962C8B-B14F-4D97-AF65-F5344CB8AC3E}">
        <p14:creationId xmlns:p14="http://schemas.microsoft.com/office/powerpoint/2010/main" val="4195420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Диаграммы реализации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 точки зрения реализации проектируемая система состоит из</a:t>
            </a:r>
            <a:r>
              <a:rPr lang="ru-RU" b="1" dirty="0"/>
              <a:t> компонентов </a:t>
            </a:r>
            <a:r>
              <a:rPr lang="ru-RU" dirty="0"/>
              <a:t>(представленных на диаграммах компонентов), распределенных по </a:t>
            </a:r>
            <a:r>
              <a:rPr lang="ru-RU" b="1" dirty="0"/>
              <a:t>вычислительным узлам </a:t>
            </a:r>
            <a:r>
              <a:rPr lang="ru-RU" dirty="0"/>
              <a:t>(представленным на диаграммах размещения). </a:t>
            </a:r>
          </a:p>
          <a:p>
            <a:r>
              <a:rPr lang="ru-RU" dirty="0"/>
              <a:t>Диаграммы компонентов и размещения имеют много общего, объединяя вместе:</a:t>
            </a:r>
          </a:p>
          <a:p>
            <a:pPr lvl="1"/>
            <a:r>
              <a:rPr lang="ru-RU" dirty="0"/>
              <a:t>структуру логических элементов (компонентов);</a:t>
            </a:r>
          </a:p>
          <a:p>
            <a:pPr lvl="1"/>
            <a:r>
              <a:rPr lang="ru-RU" dirty="0"/>
              <a:t>отображения логических элементов (компонентов) на физические элементы (артефакты);</a:t>
            </a:r>
          </a:p>
          <a:p>
            <a:pPr lvl="1"/>
            <a:r>
              <a:rPr lang="ru-RU" dirty="0"/>
              <a:t>структуру используемых ресурсов (узлов) с распределенными по ним физическими элементами (артефактами).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Компонент</a:t>
            </a:r>
            <a:r>
              <a:rPr lang="ru-RU" dirty="0"/>
              <a:t> — физически существующая часть системы, которая обеспечивает реализацию классов и отношений, а также функционального поведения моделируемой программной системы.</a:t>
            </a:r>
          </a:p>
          <a:p>
            <a:r>
              <a:rPr lang="ru-RU" dirty="0"/>
              <a:t>Компонентом может быть исполняемый код отдельного модуля, командные файлы или файлы, содержащие интерпретируемые скрипты.</a:t>
            </a:r>
          </a:p>
          <a:p>
            <a:r>
              <a:rPr lang="ru-RU" dirty="0"/>
              <a:t>Компонент служит для общего обозначения элементов физического представления модели и может реализовывать некоторый набор интерфейсов. </a:t>
            </a:r>
          </a:p>
          <a:p>
            <a:endParaRPr lang="ru-RU" dirty="0"/>
          </a:p>
          <a:p>
            <a:pPr lvl="1"/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62789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536504" cy="499715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Интерфейсы обеспечивают не только совместимость различных версий, но и возможность вносить существенные изменения в одни части программы, не изменяя другие . </a:t>
            </a:r>
          </a:p>
          <a:p>
            <a:r>
              <a:rPr lang="ru-RU" dirty="0"/>
              <a:t>Если компонент реализует некоторый интерфейс, то такой интерфейс называют экспортируемым или </a:t>
            </a:r>
            <a:r>
              <a:rPr lang="ru-RU" b="1" dirty="0"/>
              <a:t>поддерживаемым</a:t>
            </a:r>
            <a:r>
              <a:rPr lang="ru-RU" dirty="0"/>
              <a:t>, поскольку этот компонент предоставляет его в качестве сервиса другим компонентам .</a:t>
            </a:r>
          </a:p>
          <a:p>
            <a:r>
              <a:rPr lang="ru-RU" dirty="0"/>
              <a:t> Если же компонент использует некоторый интерфейс, который реализуется другим компонентом, то такой интерфейс для первого компонента называется </a:t>
            </a:r>
            <a:r>
              <a:rPr lang="ru-RU" b="1" dirty="0"/>
              <a:t>импортируемым</a:t>
            </a:r>
            <a:r>
              <a:rPr lang="ru-RU" dirty="0"/>
              <a:t> .</a:t>
            </a:r>
          </a:p>
          <a:p>
            <a:r>
              <a:rPr lang="ru-RU" sz="2700" dirty="0"/>
              <a:t>Особенность импортируемого интерфейса состоит в том, что на диаграмме компонентов это отношение изображается с помощью зависимости.</a:t>
            </a:r>
          </a:p>
          <a:p>
            <a:endParaRPr lang="ru-RU" dirty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81778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351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Зависимость между компонентами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Отношение зависимости </a:t>
            </a:r>
            <a:r>
              <a:rPr lang="ru-RU" dirty="0"/>
              <a:t>служит чтобы показать связь между двумя элементами модели, когда изменение одного элемента приводит к изменению другого элемента модели.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68822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2733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Диаграмма развертывания </a:t>
            </a:r>
            <a:r>
              <a:rPr lang="ru-RU" dirty="0"/>
              <a:t>- диаграмма, на которой представлены узлы выполнения программных компонентов реального времени, а также процессов и объектов.</a:t>
            </a:r>
          </a:p>
          <a:p>
            <a:r>
              <a:rPr lang="ru-RU" b="1" dirty="0"/>
              <a:t>Диаграмма развертывания </a:t>
            </a:r>
            <a:r>
              <a:rPr lang="ru-RU" dirty="0"/>
              <a:t>применяется для представления общей конфигурации и топологии распределенной программной системы и содержит изображение размещения компонентов по отдельным узлам системы. </a:t>
            </a:r>
          </a:p>
          <a:p>
            <a:r>
              <a:rPr lang="ru-RU" dirty="0"/>
              <a:t>Эта диаграмма, по сути, завершает процесс ООАП для конкретной программной системы и ее разработка, как правило, последний этап спецификации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8365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Разработка UML преследовала следующие </a:t>
            </a:r>
            <a:r>
              <a:rPr lang="ru-RU" b="1" dirty="0"/>
              <a:t>цели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предоставить разработчикам единый язык визуального моделирования; </a:t>
            </a:r>
          </a:p>
          <a:p>
            <a:pPr lvl="1"/>
            <a:r>
              <a:rPr lang="ru-RU" dirty="0"/>
              <a:t>предусмотреть механизмы расширения и специализации языка; </a:t>
            </a:r>
          </a:p>
          <a:p>
            <a:pPr lvl="1"/>
            <a:r>
              <a:rPr lang="ru-RU" dirty="0"/>
              <a:t>обеспечить независимость языка от языков программирования и процессов разработки;</a:t>
            </a:r>
          </a:p>
          <a:p>
            <a:pPr lvl="1"/>
            <a:r>
              <a:rPr lang="ru-RU" dirty="0"/>
              <a:t>интегрировать накопленный практический опыт.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2350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1131"/>
            <a:ext cx="32766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09557"/>
            <a:ext cx="4038600" cy="310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3874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514350" indent="-514350"/>
            <a:r>
              <a:rPr lang="ru-RU" b="1" dirty="0"/>
              <a:t>Описание объекта автоматизации: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err="1"/>
              <a:t>Robertson's</a:t>
            </a:r>
            <a:r>
              <a:rPr lang="ru-RU" b="1" dirty="0"/>
              <a:t> </a:t>
            </a:r>
            <a:r>
              <a:rPr lang="ru-RU" b="1" dirty="0" err="1"/>
              <a:t>Cabinets</a:t>
            </a:r>
            <a:r>
              <a:rPr lang="ru-RU" b="1" dirty="0"/>
              <a:t>, </a:t>
            </a:r>
            <a:r>
              <a:rPr lang="ru-RU" b="1" dirty="0" err="1"/>
              <a:t>Inc</a:t>
            </a:r>
            <a:r>
              <a:rPr lang="ru-RU" b="1" dirty="0"/>
              <a:t>.</a:t>
            </a:r>
            <a:r>
              <a:rPr lang="ru-RU" dirty="0"/>
              <a:t> - это маленькая компания, специализирующаяся на производстве стандартных и нестандартных кухонных шкафов. Компания началась с небольшой группы собравшихся вместе предпринимателей. Когда дело началось три года назад, поступало слишком мало заказов, и они вполне могли управляться с ними на бумаге. С ростом их репутации число заказов возрастало. Пришлось нанять новых рабочих, и за три года фирма выросла до магазина с более чем 50 сотрудниками.</a:t>
            </a:r>
          </a:p>
          <a:p>
            <a:r>
              <a:rPr lang="ru-RU" b="1" dirty="0"/>
              <a:t>Описание бизнес-процесса:</a:t>
            </a:r>
          </a:p>
          <a:p>
            <a:pPr>
              <a:buNone/>
            </a:pPr>
            <a:r>
              <a:rPr lang="ru-RU" dirty="0"/>
              <a:t>      «Получив звонок, мы заполняем форму заказа. Мы передаем ее Клиенту в магазин, он заполняет все необходимые документы и готовит отправку товара клиенту. Копию формы мы отдаем Дону в бухгалтерию. Он вводит ее в бухгалтерскую систему и выписывает счет».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 требований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разговора (см. постановку задачи) можно понять, что </a:t>
            </a:r>
            <a:r>
              <a:rPr lang="ru-RU" b="1" dirty="0"/>
              <a:t>система должна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обеспечивать возможность добавления новых заказов,</a:t>
            </a:r>
          </a:p>
          <a:p>
            <a:pPr lvl="1"/>
            <a:r>
              <a:rPr lang="ru-RU" dirty="0"/>
              <a:t>изменения старых заказов, </a:t>
            </a:r>
          </a:p>
          <a:p>
            <a:pPr lvl="1"/>
            <a:r>
              <a:rPr lang="ru-RU" dirty="0"/>
              <a:t>выполнения заказов, </a:t>
            </a:r>
          </a:p>
          <a:p>
            <a:pPr lvl="1"/>
            <a:r>
              <a:rPr lang="ru-RU" dirty="0"/>
              <a:t>проверки и возобновления инвентарных описей.</a:t>
            </a:r>
          </a:p>
          <a:p>
            <a:pPr lvl="1"/>
            <a:r>
              <a:rPr lang="ru-RU" dirty="0"/>
              <a:t>При получении заказа система должна также послать сообщение бухгалтерской системе, которая выписывает счет. </a:t>
            </a:r>
          </a:p>
          <a:p>
            <a:pPr lvl="1"/>
            <a:r>
              <a:rPr lang="ru-RU" dirty="0"/>
              <a:t>Если требуемого товара нет на складе, заказ должен быть отклонен. </a:t>
            </a:r>
          </a:p>
          <a:p>
            <a:r>
              <a:rPr lang="ru-RU" dirty="0"/>
              <a:t>Требования преобразуются в диаграмму прецедентов, с помощью которой начинается построение моделей системы.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вариантов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55000" lnSpcReduction="20000"/>
          </a:bodyPr>
          <a:lstStyle/>
          <a:p>
            <a:r>
              <a:rPr lang="ru-RU" sz="3600" dirty="0"/>
              <a:t>Модель включает: </a:t>
            </a:r>
          </a:p>
          <a:p>
            <a:pPr lvl="1"/>
            <a:r>
              <a:rPr lang="ru-RU" sz="3600" dirty="0"/>
              <a:t>диаграмму прецедентов ,</a:t>
            </a:r>
          </a:p>
          <a:p>
            <a:pPr lvl="1"/>
            <a:r>
              <a:rPr lang="ru-RU" sz="3600" dirty="0"/>
              <a:t>файлы с описанием элементов модели. </a:t>
            </a:r>
          </a:p>
          <a:p>
            <a:r>
              <a:rPr lang="ru-RU" sz="3600" b="1" dirty="0"/>
              <a:t>Диаграмма прецедентов </a:t>
            </a:r>
            <a:r>
              <a:rPr lang="ru-RU" sz="3600" dirty="0"/>
              <a:t>(диаграмма вариантов использования, </a:t>
            </a:r>
            <a:r>
              <a:rPr lang="ru-RU" sz="3600" dirty="0" err="1"/>
              <a:t>Use</a:t>
            </a:r>
            <a:r>
              <a:rPr lang="ru-RU" sz="3600" dirty="0"/>
              <a:t> </a:t>
            </a:r>
            <a:r>
              <a:rPr lang="ru-RU" sz="3600" dirty="0" err="1"/>
              <a:t>Сase</a:t>
            </a:r>
            <a:r>
              <a:rPr lang="ru-RU" sz="3600" dirty="0"/>
              <a:t>) определяет </a:t>
            </a:r>
            <a:r>
              <a:rPr lang="ru-RU" sz="3600" b="1" dirty="0"/>
              <a:t>поведение системы с точки зрения пользователя</a:t>
            </a:r>
            <a:r>
              <a:rPr lang="ru-RU" sz="3600" dirty="0"/>
              <a:t>.</a:t>
            </a:r>
          </a:p>
          <a:p>
            <a:r>
              <a:rPr lang="ru-RU" sz="3600" dirty="0"/>
              <a:t>Диаграмма прецедентов рассматривается как главное средство для первичного моделирования динамики системы, используется для:</a:t>
            </a:r>
          </a:p>
          <a:p>
            <a:pPr lvl="1"/>
            <a:r>
              <a:rPr lang="ru-RU" sz="3600" dirty="0"/>
              <a:t>выяснения требований к разрабатываемой системе, </a:t>
            </a:r>
          </a:p>
          <a:p>
            <a:pPr lvl="1"/>
            <a:r>
              <a:rPr lang="ru-RU" sz="3600" dirty="0"/>
              <a:t>фиксации этих требований в форме, которая позволит проводить дальнейшую разработку. </a:t>
            </a:r>
          </a:p>
          <a:p>
            <a:r>
              <a:rPr lang="ru-RU" sz="3600" dirty="0"/>
              <a:t>В </a:t>
            </a:r>
            <a:r>
              <a:rPr lang="ru-RU" sz="3600" b="1" dirty="0"/>
              <a:t>состав</a:t>
            </a:r>
            <a:r>
              <a:rPr lang="ru-RU" sz="3600" dirty="0"/>
              <a:t> диаграмм прецедентов входят:</a:t>
            </a:r>
          </a:p>
          <a:p>
            <a:pPr lvl="1"/>
            <a:r>
              <a:rPr lang="ru-RU" sz="3600" dirty="0"/>
              <a:t>прецеденты, </a:t>
            </a:r>
          </a:p>
          <a:p>
            <a:pPr lvl="1"/>
            <a:r>
              <a:rPr lang="ru-RU" sz="3600" dirty="0"/>
              <a:t>актеры, </a:t>
            </a:r>
          </a:p>
          <a:p>
            <a:pPr lvl="1"/>
            <a:r>
              <a:rPr lang="ru-RU" sz="3600" b="1" dirty="0"/>
              <a:t>отношения  (зависимости, обобщения и ассоциации). </a:t>
            </a:r>
          </a:p>
          <a:p>
            <a:r>
              <a:rPr lang="ru-RU" sz="3600" b="1" dirty="0"/>
              <a:t>Прецедент </a:t>
            </a:r>
            <a:r>
              <a:rPr lang="ru-RU" sz="3600" dirty="0"/>
              <a:t>(</a:t>
            </a:r>
            <a:r>
              <a:rPr lang="ru-RU" sz="3600" dirty="0" err="1"/>
              <a:t>use</a:t>
            </a:r>
            <a:r>
              <a:rPr lang="ru-RU" sz="3600" dirty="0"/>
              <a:t> </a:t>
            </a:r>
            <a:r>
              <a:rPr lang="ru-RU" sz="3600" dirty="0" err="1"/>
              <a:t>case</a:t>
            </a:r>
            <a:r>
              <a:rPr lang="ru-RU" sz="3600" dirty="0"/>
              <a:t>) представляет собой некий целостный набор функций, имеющих определенную ценность для субъекта.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вариантов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Отношение между актером и прецедентом</a:t>
            </a:r>
            <a:r>
              <a:rPr lang="ru-RU" dirty="0"/>
              <a:t> — ассоциация, отображающая их взаимодействие.</a:t>
            </a:r>
          </a:p>
          <a:p>
            <a:r>
              <a:rPr lang="ru-RU" b="1" dirty="0"/>
              <a:t>Отношение обобщения между актерами</a:t>
            </a:r>
            <a:r>
              <a:rPr lang="ru-RU" dirty="0"/>
              <a:t>—</a:t>
            </a:r>
            <a:r>
              <a:rPr lang="ru-RU" b="1" dirty="0"/>
              <a:t> </a:t>
            </a:r>
            <a:r>
              <a:rPr lang="ru-RU" dirty="0"/>
              <a:t>экземпляр потомка может взаимодействовать с такими же разновидностями прецедентов, что и экземпляр родителя. </a:t>
            </a:r>
          </a:p>
          <a:p>
            <a:r>
              <a:rPr lang="ru-RU" b="1" dirty="0"/>
              <a:t>Отношение обобщения между прецедентами</a:t>
            </a:r>
            <a:r>
              <a:rPr lang="ru-RU" dirty="0"/>
              <a:t> фиксирует, что потомок наследует поведение родителя, потомок может дополнить или переопределить поведение родителя. </a:t>
            </a:r>
          </a:p>
          <a:p>
            <a:r>
              <a:rPr lang="ru-RU" b="1" dirty="0"/>
              <a:t>Зависимость между вариантами использования</a:t>
            </a:r>
            <a:r>
              <a:rPr lang="ru-RU" dirty="0"/>
              <a:t> показывает, что один вариант использования зависит от другого варианта использования (взаимодействие клиент-сервер).  Можно уточнить отношение зависимости:</a:t>
            </a:r>
          </a:p>
          <a:p>
            <a:pPr lvl="1"/>
            <a:r>
              <a:rPr lang="ru-RU" dirty="0"/>
              <a:t>включение(«</a:t>
            </a:r>
            <a:r>
              <a:rPr lang="ru-RU" dirty="0" err="1"/>
              <a:t>include</a:t>
            </a:r>
            <a:r>
              <a:rPr lang="ru-RU" dirty="0"/>
              <a:t>») — показывает, что в каждый сценарий зависимого варианта использования в определенном месте вставляется в качестве </a:t>
            </a:r>
            <a:r>
              <a:rPr lang="ru-RU" dirty="0" err="1"/>
              <a:t>подпоследовательности</a:t>
            </a:r>
            <a:r>
              <a:rPr lang="ru-RU" dirty="0"/>
              <a:t> действий в сценарий независимого варианта использования;</a:t>
            </a:r>
          </a:p>
          <a:p>
            <a:pPr lvl="1"/>
            <a:r>
              <a:rPr lang="ru-RU" dirty="0"/>
              <a:t>расширение («</a:t>
            </a:r>
            <a:r>
              <a:rPr lang="ru-RU" dirty="0" err="1"/>
              <a:t>extend</a:t>
            </a:r>
            <a:r>
              <a:rPr lang="ru-RU" dirty="0"/>
              <a:t>») — показывает, что в некоторый сценарий независимого варианта использования может быть в определенном месте вставлен в качестве </a:t>
            </a:r>
            <a:r>
              <a:rPr lang="ru-RU" dirty="0" err="1"/>
              <a:t>подпоследовательности</a:t>
            </a:r>
            <a:r>
              <a:rPr lang="ru-RU" dirty="0"/>
              <a:t> действий сценарий зависимого варианта использования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вариантов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Прецедент 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) представляет собой некий целостный набор функций, имеющих определенную ценность для субъекта.</a:t>
            </a:r>
          </a:p>
          <a:p>
            <a:r>
              <a:rPr lang="ru-RU" dirty="0"/>
              <a:t>Прецеденты можно вывести в результате идентификации задач для субъекта. </a:t>
            </a:r>
          </a:p>
          <a:p>
            <a:r>
              <a:rPr lang="ru-RU" dirty="0"/>
              <a:t>“Каковы </a:t>
            </a:r>
            <a:r>
              <a:rPr lang="ru-RU" b="1" dirty="0"/>
              <a:t>обязанности субъекта по отношению к системе</a:t>
            </a:r>
            <a:r>
              <a:rPr lang="ru-RU" dirty="0"/>
              <a:t> и чего </a:t>
            </a:r>
            <a:r>
              <a:rPr lang="ru-RU" b="1" dirty="0"/>
              <a:t>он ожидает</a:t>
            </a:r>
            <a:r>
              <a:rPr lang="ru-RU" dirty="0"/>
              <a:t> от системы?”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вариантов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обеспечивать возможность добавления новых заказов,</a:t>
            </a:r>
          </a:p>
          <a:p>
            <a:pPr lvl="0"/>
            <a:r>
              <a:rPr lang="ru-RU" dirty="0"/>
              <a:t>изменения старых заказов, </a:t>
            </a:r>
          </a:p>
          <a:p>
            <a:pPr lvl="0"/>
            <a:r>
              <a:rPr lang="ru-RU" dirty="0"/>
              <a:t>выполнения заказов, </a:t>
            </a:r>
          </a:p>
          <a:p>
            <a:pPr lvl="0"/>
            <a:r>
              <a:rPr lang="ru-RU" dirty="0"/>
              <a:t>проверки и возобновления инвентарных описей.</a:t>
            </a:r>
          </a:p>
          <a:p>
            <a:pPr lvl="0"/>
            <a:r>
              <a:rPr lang="ru-RU" dirty="0"/>
              <a:t>При получении заказа система должна также послать сообщение бухгалтерской системе, которая выписывает счет.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Распределение требований по прецедентам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249680"/>
          <a:ext cx="8568951" cy="5260046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35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№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</a:rPr>
                        <a:t>Требование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</a:rPr>
                        <a:t>Субъект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Calibri"/>
                        </a:rPr>
                        <a:t>Прецедент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40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1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NewRomanPSMT"/>
                          <a:ea typeface="Calibri"/>
                          <a:cs typeface="TimesNewRomanPSMT"/>
                        </a:rPr>
                        <a:t>Система должна обеспечивать возможность добавления новых заказов. При получении заказа система должна также послать сообщение бухгалтерской системе, которая выписывает счет. 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Продавец, бухгалтерская система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Ввести новый заказ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2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2. 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NewRomanPSMT"/>
                          <a:ea typeface="Calibri"/>
                          <a:cs typeface="TimesNewRomanPSMT"/>
                        </a:rPr>
                        <a:t>Система должна обеспечивать возможность изменения старых заказов</a:t>
                      </a:r>
                      <a:endParaRPr lang="ru-RU" sz="160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Продавец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Изменить существующий заказ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24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3.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NewRomanPSMT"/>
                          <a:ea typeface="Calibri"/>
                          <a:cs typeface="TimesNewRomanPSMT"/>
                        </a:rPr>
                        <a:t>Система должна обеспечивать возможность проверки и возобновления инвентарных описей.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Управляющий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Печать инвентарных описей,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Обновление инвентарных описей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29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4.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NewRomanPSMT"/>
                          <a:ea typeface="Calibri"/>
                          <a:cs typeface="TimesNewRomanPSMT"/>
                        </a:rPr>
                        <a:t>Система должна обеспечивать возможность выполнение заказа (передать на производство)</a:t>
                      </a:r>
                      <a:endParaRPr lang="ru-RU" sz="160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Менеджер магазина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Оформить заказ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07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5. 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NewRomanPSMT"/>
                          <a:ea typeface="Calibri"/>
                          <a:cs typeface="TimesNewRomanPSMT"/>
                        </a:rPr>
                        <a:t>Если требуемого товара нет на складе, заказ должен быть отклонен. </a:t>
                      </a:r>
                      <a:endParaRPr lang="ru-RU" sz="1600">
                        <a:latin typeface="Times New Roman"/>
                        <a:ea typeface="Calibri"/>
                      </a:endParaRP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Менеджер магазина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TimesNewRomanPSMT"/>
                          <a:ea typeface="Calibri"/>
                          <a:cs typeface="TimesNewRomanPSMT"/>
                        </a:rPr>
                        <a:t>Отклонить заказ</a:t>
                      </a:r>
                    </a:p>
                  </a:txBody>
                  <a:tcPr marL="66745" marR="667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для разработка диаграмм прецедентов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556792"/>
          <a:ext cx="8568952" cy="5077855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445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Актер (субъект)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Calibri"/>
                        </a:rPr>
                        <a:t>Представляет пользователя, организацию или внешнюю систему, взаимодействующую с используемым приложением или системой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6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Прецедент (вариант использования)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Представляет действия, выполненные одним или несколькими субъектами для достижения конкретной цели.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Ассоциация</a:t>
                      </a:r>
                      <a:endParaRPr lang="ru-RU" sz="16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Calibri"/>
                        </a:rPr>
                        <a:t>Указывает, что субъект принимает участие в варианте использования.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9929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Подсистема</a:t>
                      </a:r>
                      <a:endParaRPr lang="ru-RU" sz="16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Система или приложение, с которым ведется работа, либо часть системы или приложения. Может представлять собой что угодно — от крупной сети до одного класса в приложении. 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2" name="Рисунок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72816"/>
            <a:ext cx="647700" cy="838200"/>
          </a:xfrm>
          <a:prstGeom prst="rect">
            <a:avLst/>
          </a:prstGeom>
          <a:noFill/>
        </p:spPr>
      </p:pic>
      <p:pic>
        <p:nvPicPr>
          <p:cNvPr id="12291" name="Рисунок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08920"/>
            <a:ext cx="1104900" cy="647700"/>
          </a:xfrm>
          <a:prstGeom prst="rect">
            <a:avLst/>
          </a:prstGeom>
          <a:noFill/>
        </p:spPr>
      </p:pic>
      <p:pic>
        <p:nvPicPr>
          <p:cNvPr id="12290" name="Рисунок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645024"/>
            <a:ext cx="2019300" cy="876300"/>
          </a:xfrm>
          <a:prstGeom prst="rect">
            <a:avLst/>
          </a:prstGeom>
          <a:noFill/>
        </p:spPr>
      </p:pic>
      <p:pic>
        <p:nvPicPr>
          <p:cNvPr id="12289" name="Рисунок 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725144"/>
            <a:ext cx="2232248" cy="1717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для разработка диаграмм прецедентов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1508139"/>
          <a:ext cx="8568952" cy="4647538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445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Включение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Включающий вариант использования вызывает включенный. Включение используется, чтобы показать, как разбить вариант использования на несколько более мелких шагов.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6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Расширение 	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Расширяющий вариант использования добавляет цели и шаги в расширяемый вариант использования. 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Наследование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Устанавливает отношение между специализированным и обобщенным элементом.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54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Зависимость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Указывает, что конструкция источника зависит от конструкции целевого объекта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809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08548"/>
            <a:ext cx="2933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154785"/>
            <a:ext cx="2933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068788"/>
            <a:ext cx="2933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1124744"/>
            <a:ext cx="4860032" cy="573325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Создание UML началось в конце 1994 г., с объединения методов </a:t>
            </a:r>
            <a:r>
              <a:rPr lang="ru-RU" dirty="0" err="1"/>
              <a:t>Booch</a:t>
            </a:r>
            <a:r>
              <a:rPr lang="ru-RU" dirty="0"/>
              <a:t> и OMT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Technique</a:t>
            </a:r>
            <a:r>
              <a:rPr lang="ru-RU" dirty="0"/>
              <a:t>) под эгидой компании </a:t>
            </a:r>
            <a:r>
              <a:rPr lang="ru-RU" dirty="0" err="1"/>
              <a:t>Rational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К концу 1995 г. </a:t>
            </a:r>
            <a:r>
              <a:rPr lang="ru-RU" dirty="0" err="1"/>
              <a:t>Гради</a:t>
            </a:r>
            <a:r>
              <a:rPr lang="ru-RU" dirty="0"/>
              <a:t> Буч и Джеймс </a:t>
            </a:r>
            <a:r>
              <a:rPr lang="ru-RU" dirty="0" err="1"/>
              <a:t>Рамбо</a:t>
            </a:r>
            <a:r>
              <a:rPr lang="ru-RU" dirty="0"/>
              <a:t> создали первую спецификацию 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, версия 0.8. </a:t>
            </a:r>
            <a:endParaRPr lang="en-US" dirty="0"/>
          </a:p>
          <a:p>
            <a:r>
              <a:rPr lang="ru-RU" dirty="0"/>
              <a:t>В 1995 г. к ним присоединился создатель метода OOSE (</a:t>
            </a:r>
            <a:r>
              <a:rPr lang="ru-RU" dirty="0" err="1"/>
              <a:t>Object-Oriented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) </a:t>
            </a:r>
            <a:r>
              <a:rPr lang="ru-RU" dirty="0" err="1"/>
              <a:t>Ивар</a:t>
            </a:r>
            <a:r>
              <a:rPr lang="ru-RU" dirty="0"/>
              <a:t> Якобсон (сценарии использования).</a:t>
            </a:r>
            <a:endParaRPr lang="en-US" dirty="0"/>
          </a:p>
          <a:p>
            <a:r>
              <a:rPr lang="ru-RU" dirty="0"/>
              <a:t>В 1997 году OMG приняла стандарт UML 1.1.</a:t>
            </a:r>
            <a:endParaRPr lang="en-US" dirty="0"/>
          </a:p>
          <a:p>
            <a:r>
              <a:rPr lang="ru-RU" dirty="0"/>
              <a:t>В 2004 году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 приняла UML версии 2.0. Формальная спецификация версии UML 2.0 опубликована в августе 2005 года, поддержка методологии </a:t>
            </a:r>
            <a:r>
              <a:rPr lang="ru-RU" dirty="0" err="1"/>
              <a:t>Model</a:t>
            </a:r>
            <a:r>
              <a:rPr lang="ru-RU" dirty="0"/>
              <a:t> </a:t>
            </a:r>
            <a:r>
              <a:rPr lang="ru-RU" dirty="0" err="1"/>
              <a:t>Driven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— MDD. </a:t>
            </a:r>
          </a:p>
          <a:p>
            <a:r>
              <a:rPr lang="ru-RU" dirty="0"/>
              <a:t>Последняя версия UML 2.5 опубликована в июне 2015 года.</a:t>
            </a:r>
          </a:p>
          <a:p>
            <a:r>
              <a:rPr lang="ru-RU" dirty="0"/>
              <a:t>UML 2.4.1 принят в качестве международного стандарта ISO/IEC 19505-1, 19505-2 </a:t>
            </a:r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2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788024" y="1556792"/>
            <a:ext cx="4038600" cy="247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для разработка диаграмм прецедентов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1988840"/>
          <a:ext cx="8568952" cy="1944216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445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Комментарий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Используется для добавления общих примечаний на схеме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6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Calibri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Артефакт	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Артефакт предоставляет ссылку на другую схему или документ. </a:t>
                      </a: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Рисунок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1333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1562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прецедентов для системы обработки заказов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78497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Документирование прецедентов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i="1" dirty="0"/>
              <a:t>Краткое описание.</a:t>
            </a:r>
            <a:endParaRPr lang="ru-RU" dirty="0"/>
          </a:p>
          <a:p>
            <a:pPr lvl="0"/>
            <a:r>
              <a:rPr lang="ru-RU" dirty="0"/>
              <a:t>Участвующие </a:t>
            </a:r>
            <a:r>
              <a:rPr lang="ru-RU" i="1" dirty="0"/>
              <a:t>субъекты.</a:t>
            </a:r>
            <a:endParaRPr lang="ru-RU" dirty="0"/>
          </a:p>
          <a:p>
            <a:pPr lvl="0"/>
            <a:r>
              <a:rPr lang="ru-RU" i="1" dirty="0"/>
              <a:t>Предусловия</a:t>
            </a:r>
            <a:r>
              <a:rPr lang="ru-RU" dirty="0"/>
              <a:t>, необходимые для инициирования прецедента.</a:t>
            </a:r>
          </a:p>
          <a:p>
            <a:pPr lvl="0"/>
            <a:r>
              <a:rPr lang="ru-RU" i="1" dirty="0"/>
              <a:t>Детализированное описание </a:t>
            </a:r>
            <a:r>
              <a:rPr lang="ru-RU" dirty="0"/>
              <a:t>потока событий, которое включает:</a:t>
            </a:r>
          </a:p>
          <a:p>
            <a:pPr lvl="1"/>
            <a:r>
              <a:rPr lang="ru-RU" dirty="0"/>
              <a:t> </a:t>
            </a:r>
            <a:r>
              <a:rPr lang="ru-RU" i="1" dirty="0"/>
              <a:t>основной поток</a:t>
            </a:r>
            <a:r>
              <a:rPr lang="ru-RU" dirty="0"/>
              <a:t>, который можно разбить для того, чтобы показать </a:t>
            </a:r>
            <a:r>
              <a:rPr lang="ru-RU" i="1" dirty="0"/>
              <a:t>подчиненные потоки </a:t>
            </a:r>
            <a:r>
              <a:rPr lang="ru-RU" dirty="0"/>
              <a:t>событий (подчиненные потоки могут быть разделены дальше на еще более мелкие потоки, с целью улучшить удобочитаемость документа);</a:t>
            </a:r>
          </a:p>
          <a:p>
            <a:pPr lvl="1"/>
            <a:r>
              <a:rPr lang="ru-RU" i="1" dirty="0"/>
              <a:t>альтернативные потоки </a:t>
            </a:r>
            <a:r>
              <a:rPr lang="ru-RU" dirty="0"/>
              <a:t>для определения исключительных ситуаций.</a:t>
            </a:r>
          </a:p>
          <a:p>
            <a:pPr lvl="0"/>
            <a:r>
              <a:rPr lang="ru-RU" i="1" dirty="0"/>
              <a:t>Постусловия</a:t>
            </a:r>
            <a:r>
              <a:rPr lang="ru-RU" dirty="0"/>
              <a:t>, определяющие состояние системы, по достижении которого прецедент завершается.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Прецедент Ввести новый заказ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19" y="1484784"/>
          <a:ext cx="8712969" cy="5223097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95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Краткое описание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Прецедент дает возможность Продавцу  ввести заказ на производство мебели.  Заказ включает данные заказчика, вид изделия, детали изделия.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83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Актеры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Продавец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83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Предусловия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Обращение клиента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22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Основной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поток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Продавец выбирает пункт "Создать новый заказ" из имеющегося меню.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Система выводит форму "Подробности заказа".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Продавец вводит номер заказа, заказчика и то, что заказано.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Продавец сохраняет заказ.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600" dirty="0">
                          <a:latin typeface="TimesNewRomanPS-ItalicMT"/>
                          <a:ea typeface="Calibri"/>
                          <a:cs typeface="TimesNewRomanPS-ItalicMT"/>
                        </a:rPr>
                        <a:t>Система создает новый заказ и сохраняет его в базе данных.</a:t>
                      </a:r>
                      <a:endParaRPr lang="ru-RU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23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Альтернативные потоки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Продавец пытается сохранить заказ, но данного товара нет на складе, система выдает сообщении об отсутствии товара и возвращается к исходной форме заказа. Система дает возможность продавцу вновь ввести информацию.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Продавец пытается сохранить заказ, но запись в БД невозможна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95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Постусловия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Если прецедент был успешным, заказ записывается в базу данных. В противном случае состояние системы остается неизменным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анализа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Строится модель анализа, которая включает:</a:t>
            </a:r>
          </a:p>
          <a:p>
            <a:pPr lvl="1"/>
            <a:r>
              <a:rPr lang="ru-RU" dirty="0"/>
              <a:t> диаграммы деятельности,</a:t>
            </a:r>
          </a:p>
          <a:p>
            <a:pPr lvl="1"/>
            <a:r>
              <a:rPr lang="ru-RU" dirty="0"/>
              <a:t> диаграммы последовательности, </a:t>
            </a:r>
          </a:p>
          <a:p>
            <a:pPr lvl="1"/>
            <a:r>
              <a:rPr lang="ru-RU" dirty="0"/>
              <a:t>диаграмму классов модели анализа, </a:t>
            </a:r>
          </a:p>
          <a:p>
            <a:pPr lvl="1"/>
            <a:r>
              <a:rPr lang="ru-RU" dirty="0"/>
              <a:t>файлы с описанием артефактов модели.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 диаграмм деятельности (активности)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схеме активности бизнес-процесс показан как рабочий процесс, состоящий из ряда действий. </a:t>
            </a:r>
          </a:p>
          <a:p>
            <a:r>
              <a:rPr lang="ru-RU" dirty="0"/>
              <a:t>Эти действия могут выполняться людьми, программными компонентами или компьютерами.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Элементы диаграммы деятельности в </a:t>
            </a:r>
            <a:r>
              <a:rPr lang="en-US" b="1" dirty="0"/>
              <a:t>Visual Studio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1700808"/>
          <a:ext cx="8280921" cy="4896544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707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Фигура </a:t>
                      </a: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Элемент </a:t>
                      </a: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Описание и основные свойства </a:t>
                      </a: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Действие</a:t>
                      </a: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Шаг в деятельности, в котором пользователи программы выполняют какие-либо задачи.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Для действия можно задать следующие свойства: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Body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 — задает действие в подробностях.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Local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Postconditions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 — ограничения, которые должны быть удовлетворены по завершении выполнения. Цель, достигаемая действием.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Local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Preconditions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 — ограничения, которые должны быть удовлетворены до начала выполнения. </a:t>
                      </a:r>
                    </a:p>
                  </a:txBody>
                  <a:tcPr marL="56444" marR="56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33" name="Рисунок 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861048"/>
            <a:ext cx="1762125" cy="77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Элементы диаграммы деятельности в </a:t>
            </a:r>
            <a:r>
              <a:rPr lang="en-US" b="1" dirty="0"/>
              <a:t>Visual Studio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9" y="1556792"/>
          <a:ext cx="8280920" cy="5116437"/>
        </p:xfrm>
        <a:graphic>
          <a:graphicData uri="http://schemas.openxmlformats.org/drawingml/2006/table">
            <a:tbl>
              <a:tblPr/>
              <a:tblGrid>
                <a:gridCol w="2760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012">
                <a:tc>
                  <a:txBody>
                    <a:bodyPr/>
                    <a:lstStyle/>
                    <a:p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Поток управления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Соединитель, который показывает поток управления между действиями.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922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Начальный узел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Указывает первый шаг или шаги деятельности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54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Конечный узел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Окончание деятельности.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383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Узел решений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Условный блок, имеет один вход и два или более выходов.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922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200">
                          <a:latin typeface="Times New Roman"/>
                          <a:ea typeface="Times New Roman"/>
                        </a:rPr>
                        <a:t>Заказ можно выполнить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Условие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Описывает условие, при котором выполняется ветвь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1844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latin typeface="Times New Roman"/>
                          <a:ea typeface="Times New Roman"/>
                        </a:rPr>
                        <a:t>Узел слияния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Требуется для слияния потоков, разделенных узлом решений. Имеет два или более входов и один выход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09" name="Рисунок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1219200" cy="1333500"/>
          </a:xfrm>
          <a:prstGeom prst="rect">
            <a:avLst/>
          </a:prstGeom>
          <a:noFill/>
        </p:spPr>
      </p:pic>
      <p:pic>
        <p:nvPicPr>
          <p:cNvPr id="21508" name="Рисунок 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772272"/>
            <a:ext cx="304800" cy="304800"/>
          </a:xfrm>
          <a:prstGeom prst="rect">
            <a:avLst/>
          </a:prstGeom>
          <a:noFill/>
        </p:spPr>
      </p:pic>
      <p:pic>
        <p:nvPicPr>
          <p:cNvPr id="21507" name="Рисунок 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140968"/>
            <a:ext cx="304800" cy="304800"/>
          </a:xfrm>
          <a:prstGeom prst="rect">
            <a:avLst/>
          </a:prstGeom>
          <a:noFill/>
        </p:spPr>
      </p:pic>
      <p:pic>
        <p:nvPicPr>
          <p:cNvPr id="21506" name="Рисунок 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5919936"/>
            <a:ext cx="533400" cy="533400"/>
          </a:xfrm>
          <a:prstGeom prst="rect">
            <a:avLst/>
          </a:prstGeom>
          <a:noFill/>
        </p:spPr>
      </p:pic>
      <p:pic>
        <p:nvPicPr>
          <p:cNvPr id="21505" name="Рисунок 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433576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Элементы диаграммы деятельности в </a:t>
            </a:r>
            <a:r>
              <a:rPr lang="en-US" b="1" dirty="0"/>
              <a:t>Visual Studio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251519" y="1522472"/>
          <a:ext cx="8496946" cy="4414246"/>
        </p:xfrm>
        <a:graphic>
          <a:graphicData uri="http://schemas.openxmlformats.org/drawingml/2006/table">
            <a:tbl>
              <a:tblPr/>
              <a:tblGrid>
                <a:gridCol w="2832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6528">
                <a:tc>
                  <a:txBody>
                    <a:bodyPr/>
                    <a:lstStyle/>
                    <a:p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Действие вызова поведения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Действие, которое определяется более подробно на другой схеме активности.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Можно задать следующие свойства: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IsSynchronous — если значение true, действие ожидает завершения активности.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Behavior — вызванное действие. 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Действие вызова операции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Действие, которое вызывает операцию для экземпляра класса.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815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Разделяющий узел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Разделяет единый поток на параллельные потоки. Имеет один вход и два или более выходов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815">
                <a:tc>
                  <a:txBody>
                    <a:bodyPr/>
                    <a:lstStyle/>
                    <a:p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Times New Roman"/>
                          <a:ea typeface="Times New Roman"/>
                        </a:rPr>
                        <a:t>Объединяющий узел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Объединяет параллельные потоки в один поток. Имеет два или более входов и один выход</a:t>
                      </a:r>
                    </a:p>
                  </a:txBody>
                  <a:tcPr marL="66261" marR="66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532" name="Рисунок 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573016"/>
            <a:ext cx="1219200" cy="647700"/>
          </a:xfrm>
          <a:prstGeom prst="rect">
            <a:avLst/>
          </a:prstGeom>
          <a:noFill/>
        </p:spPr>
      </p:pic>
      <p:pic>
        <p:nvPicPr>
          <p:cNvPr id="22531" name="Рисунок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04864"/>
            <a:ext cx="1219200" cy="647700"/>
          </a:xfrm>
          <a:prstGeom prst="rect">
            <a:avLst/>
          </a:prstGeom>
          <a:noFill/>
        </p:spPr>
      </p:pic>
      <p:pic>
        <p:nvPicPr>
          <p:cNvPr id="22530" name="Рисунок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517232"/>
            <a:ext cx="1219200" cy="304800"/>
          </a:xfrm>
          <a:prstGeom prst="rect">
            <a:avLst/>
          </a:prstGeom>
          <a:noFill/>
        </p:spPr>
      </p:pic>
      <p:pic>
        <p:nvPicPr>
          <p:cNvPr id="22529" name="Рисунок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509120"/>
            <a:ext cx="12192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деятельности для прецедента «Ввести новый заказ»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7048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Базис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Словарь</a:t>
            </a:r>
            <a:r>
              <a:rPr lang="ru-RU" dirty="0"/>
              <a:t> </a:t>
            </a:r>
            <a:r>
              <a:rPr lang="en-US" dirty="0"/>
              <a:t>UML</a:t>
            </a:r>
            <a:r>
              <a:rPr lang="ru-RU" dirty="0"/>
              <a:t> образуют три разновидности блоков: </a:t>
            </a:r>
            <a:endParaRPr lang="en-US" dirty="0"/>
          </a:p>
          <a:p>
            <a:pPr lvl="1"/>
            <a:r>
              <a:rPr lang="ru-RU" b="1" dirty="0"/>
              <a:t>предметы</a:t>
            </a:r>
            <a:r>
              <a:rPr lang="en-US" dirty="0"/>
              <a:t> - </a:t>
            </a:r>
            <a:r>
              <a:rPr lang="ru-RU" dirty="0"/>
              <a:t>абстракции, которые являются основными элементами в модели, </a:t>
            </a:r>
            <a:endParaRPr lang="en-US" dirty="0"/>
          </a:p>
          <a:p>
            <a:pPr lvl="1"/>
            <a:r>
              <a:rPr lang="ru-RU" b="1" dirty="0"/>
              <a:t>отношения</a:t>
            </a:r>
            <a:r>
              <a:rPr lang="en-US" dirty="0"/>
              <a:t> - </a:t>
            </a:r>
            <a:r>
              <a:rPr lang="ru-RU" dirty="0"/>
              <a:t>отношения связывают предметы, </a:t>
            </a:r>
            <a:endParaRPr lang="en-US" dirty="0"/>
          </a:p>
          <a:p>
            <a:pPr lvl="1"/>
            <a:r>
              <a:rPr lang="ru-RU" b="1" dirty="0"/>
              <a:t>диаграммы</a:t>
            </a:r>
            <a:r>
              <a:rPr lang="en-US" dirty="0"/>
              <a:t> - </a:t>
            </a:r>
            <a:r>
              <a:rPr lang="ru-RU" dirty="0"/>
              <a:t>диаграммы группируют коллекции предметов.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UML</a:t>
            </a:r>
            <a:r>
              <a:rPr lang="ru-RU" dirty="0"/>
              <a:t> имеются четыре разновидности предметов:</a:t>
            </a:r>
          </a:p>
          <a:p>
            <a:pPr lvl="1"/>
            <a:r>
              <a:rPr lang="ru-RU" b="1" dirty="0"/>
              <a:t>структурные предметы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существительные)</a:t>
            </a:r>
            <a:r>
              <a:rPr lang="en-US" dirty="0"/>
              <a:t> - </a:t>
            </a:r>
            <a:r>
              <a:rPr lang="ru-RU" dirty="0"/>
              <a:t>представляют статические части модели  </a:t>
            </a:r>
            <a:r>
              <a:rPr lang="en-US" dirty="0"/>
              <a:t>(</a:t>
            </a:r>
            <a:r>
              <a:rPr lang="ru-RU" dirty="0"/>
              <a:t>понятийные или физические элементы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pPr lvl="1"/>
            <a:r>
              <a:rPr lang="ru-RU" b="1" dirty="0"/>
              <a:t>предметы поведения </a:t>
            </a:r>
            <a:r>
              <a:rPr lang="ru-RU" dirty="0"/>
              <a:t>(глаголы) - динамические части </a:t>
            </a:r>
            <a:r>
              <a:rPr lang="en-US" dirty="0"/>
              <a:t>UML</a:t>
            </a:r>
            <a:r>
              <a:rPr lang="ru-RU" dirty="0"/>
              <a:t>-моделей, поведение во времени и пространстве;</a:t>
            </a:r>
          </a:p>
          <a:p>
            <a:pPr lvl="1"/>
            <a:r>
              <a:rPr lang="ru-RU" b="1" dirty="0"/>
              <a:t>группирующие предметы </a:t>
            </a:r>
            <a:r>
              <a:rPr lang="ru-RU" dirty="0"/>
              <a:t>(контейнеры) - организационные части </a:t>
            </a:r>
            <a:r>
              <a:rPr lang="en-US" dirty="0"/>
              <a:t>UML</a:t>
            </a:r>
            <a:r>
              <a:rPr lang="ru-RU" dirty="0"/>
              <a:t>-моделей;</a:t>
            </a:r>
          </a:p>
          <a:p>
            <a:pPr lvl="1"/>
            <a:r>
              <a:rPr lang="ru-RU" b="1" dirty="0"/>
              <a:t>поясняющие предметы </a:t>
            </a:r>
            <a:r>
              <a:rPr lang="ru-RU" dirty="0"/>
              <a:t>(замечания) - разъясняющие части </a:t>
            </a:r>
            <a:r>
              <a:rPr lang="en-US" dirty="0"/>
              <a:t>UML</a:t>
            </a:r>
            <a:r>
              <a:rPr lang="ru-RU" dirty="0"/>
              <a:t>-моделей.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 диаграмм последовательности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Диаграммы взаимодействия предназначены для моделирования поведения путем описания взаимодействия объектов для выполнения некоторой задачи или достижения определенной цели. Взаимодействие происходит путем обмена сообщениями.</a:t>
            </a:r>
          </a:p>
          <a:p>
            <a:r>
              <a:rPr lang="ru-RU" b="1" dirty="0"/>
              <a:t>Сообщение</a:t>
            </a:r>
            <a:r>
              <a:rPr lang="ru-RU" dirty="0"/>
              <a:t> (</a:t>
            </a:r>
            <a:r>
              <a:rPr lang="ru-RU" dirty="0" err="1"/>
              <a:t>message</a:t>
            </a:r>
            <a:r>
              <a:rPr lang="ru-RU" dirty="0"/>
              <a:t>) – это передача управления и данных от одного объекта (отправителя) к другому (получателю). Отправка сообщения является действием, а получение сообщения — событием. С передачей информации и отправкой сообщений связаны действия:</a:t>
            </a:r>
          </a:p>
          <a:p>
            <a:pPr lvl="1"/>
            <a:r>
              <a:rPr lang="ru-RU" dirty="0"/>
              <a:t>вызов метода (</a:t>
            </a:r>
            <a:r>
              <a:rPr lang="ru-RU" dirty="0" err="1"/>
              <a:t>call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создание объекта (</a:t>
            </a:r>
            <a:r>
              <a:rPr lang="ru-RU" dirty="0" err="1"/>
              <a:t>create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уничтожение объекта (</a:t>
            </a:r>
            <a:r>
              <a:rPr lang="ru-RU" dirty="0" err="1"/>
              <a:t>destroy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возврат значения (</a:t>
            </a:r>
            <a:r>
              <a:rPr lang="ru-RU" dirty="0" err="1"/>
              <a:t>return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посылка сигнала (</a:t>
            </a:r>
            <a:r>
              <a:rPr lang="ru-RU" dirty="0" err="1"/>
              <a:t>send</a:t>
            </a:r>
            <a:r>
              <a:rPr lang="ru-RU" dirty="0"/>
              <a:t>).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диаграмм последовательности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На диаграмме присутствуют только те объекты, которые задействованы в данном взаимодействии. Прочие объекты не показываются, хотя возможно и присутствуют в системе.</a:t>
            </a:r>
          </a:p>
          <a:p>
            <a:pPr lvl="0"/>
            <a:r>
              <a:rPr lang="ru-RU" dirty="0"/>
              <a:t>Отображаются только те связи, которые нужны для передачи данной последовательности сообщений, прочие связи не показываются.</a:t>
            </a:r>
          </a:p>
          <a:p>
            <a:pPr lvl="0"/>
            <a:r>
              <a:rPr lang="ru-RU" dirty="0"/>
              <a:t>Состав сообщений (а тем самым операций и сигналов) определяется назначением данного взаимодействия; в других взаимодействиях эти же объекты могут обмениваться другими сообщениями.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для разработка диаграмм прецедентов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23528" y="1397000"/>
          <a:ext cx="8352929" cy="5332971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7621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800" dirty="0">
                        <a:latin typeface="Times New Roman"/>
                        <a:ea typeface="Calibri"/>
                      </a:endParaRP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Линия жизни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Вертикальная линия, которая представляет последовательность событий, происходящих в участнике во время взаимодействия, когда время направлено вниз по этой линии. Этот участник может быть экземпляром класса, компонента или субъекта.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599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Calibri"/>
                      </a:endParaRP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Синхронное сообщение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Отправитель ожидает ответа на синхронное сообщение перед тем, как продолжить. Синхронные сообщения используются для представления обычных вызовов функций внутри программы.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132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Calibri"/>
                      </a:endParaRP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Асинхронное сообщение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Сообщение, не требующее ответа перед продолжением работы отправителя. Асинхронное сообщение показывает только вызов от отправителя. Используется для представления связи между отдельными потоками или создания нового потока.</a:t>
                      </a:r>
                    </a:p>
                  </a:txBody>
                  <a:tcPr marL="47625" marR="47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71600" y="1484784"/>
          <a:ext cx="9239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3" name="Точечный рисунок" r:id="rId3" imgW="923810" imgH="1495634" progId="PBrush">
                  <p:embed/>
                </p:oleObj>
              </mc:Choice>
              <mc:Fallback>
                <p:oleObj name="Точечный рисунок" r:id="rId3" imgW="923810" imgH="1495634" progId="PBrush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84784"/>
                        <a:ext cx="923925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67544" y="3429000"/>
          <a:ext cx="2190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4" name="Точечный рисунок" r:id="rId5" imgW="2190476" imgH="647619" progId="PBrush">
                  <p:embed/>
                </p:oleObj>
              </mc:Choice>
              <mc:Fallback>
                <p:oleObj name="Точечный рисунок" r:id="rId5" imgW="2190476" imgH="647619" progId="PBrush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29000"/>
                        <a:ext cx="21907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67544" y="5013176"/>
          <a:ext cx="21907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5" name="Точечный рисунок" r:id="rId7" imgW="2190476" imgH="828791" progId="PBrush">
                  <p:embed/>
                </p:oleObj>
              </mc:Choice>
              <mc:Fallback>
                <p:oleObj name="Точечный рисунок" r:id="rId7" imgW="2190476" imgH="828791" progId="PBrush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013176"/>
                        <a:ext cx="219075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для разработка диаграмм прецедентов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95536" y="1988840"/>
          <a:ext cx="8280921" cy="2520280"/>
        </p:xfrm>
        <a:graphic>
          <a:graphicData uri="http://schemas.openxmlformats.org/drawingml/2006/table">
            <a:tbl>
              <a:tblPr/>
              <a:tblGrid>
                <a:gridCol w="331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967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</a:rPr>
                        <a:t>Создать сообщение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Сообщение, создающее участника.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8313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Само-делегирование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</a:rPr>
                        <a:t>Сообщение от участника самому себе.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827584" y="2348880"/>
          <a:ext cx="22955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7" name="Точечный рисунок" r:id="rId3" imgW="2295238" imgH="923810" progId="PBrush">
                  <p:embed/>
                </p:oleObj>
              </mc:Choice>
              <mc:Fallback>
                <p:oleObj name="Точечный рисунок" r:id="rId3" imgW="2295238" imgH="923810" progId="PBrush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48880"/>
                        <a:ext cx="22955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475656" y="3429000"/>
          <a:ext cx="9239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8" name="Точечный рисунок" r:id="rId5" imgW="923810" imgH="923810" progId="PBrush">
                  <p:embed/>
                </p:oleObj>
              </mc:Choice>
              <mc:Fallback>
                <p:oleObj name="Точечный рисунок" r:id="rId5" imgW="923810" imgH="923810" progId="PBrush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29000"/>
                        <a:ext cx="9239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Диаграмма последовательности для прецедента Ввести новый заказ </a:t>
            </a:r>
            <a:endParaRPr lang="ru-RU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620044"/>
            <a:ext cx="62674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Диаграмма последовательности для прецедента Ввести новый заказ </a:t>
            </a:r>
            <a:endParaRPr lang="ru-RU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58" y="1600200"/>
            <a:ext cx="53190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9693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деятельности на этапе детального анализа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5979"/>
            <a:ext cx="8532440" cy="577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07504" y="4077072"/>
            <a:ext cx="453650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Определим, каким образом будет выполняться управление и взаимодействие с базой данных.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бизнес-классов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Объекты, изображенные на линиях жизни, соответствуют классам (</a:t>
            </a:r>
            <a:r>
              <a:rPr lang="ru-RU" dirty="0" err="1"/>
              <a:t>бизнес-классы</a:t>
            </a:r>
            <a:r>
              <a:rPr lang="ru-RU" dirty="0"/>
              <a:t>), которые будут использоваться в данной системе.</a:t>
            </a:r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284984"/>
            <a:ext cx="7153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проектирования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Проектирование осуществляется в терминах программно-аппаратной платформы, на которой предстоит реализовать систему.</a:t>
            </a:r>
          </a:p>
          <a:p>
            <a:r>
              <a:rPr lang="ru-RU" dirty="0"/>
              <a:t>Системное проектирование включает в себя:</a:t>
            </a:r>
          </a:p>
          <a:p>
            <a:pPr lvl="1"/>
            <a:r>
              <a:rPr lang="ru-RU" b="1" dirty="0"/>
              <a:t>Архитектурное проектирование</a:t>
            </a:r>
            <a:r>
              <a:rPr lang="ru-RU" dirty="0"/>
              <a:t>, в рамках которого рассматривается:</a:t>
            </a:r>
          </a:p>
          <a:p>
            <a:pPr lvl="2"/>
            <a:r>
              <a:rPr lang="ru-RU" dirty="0"/>
              <a:t>многоуровневая организация классов и пакетов,</a:t>
            </a:r>
          </a:p>
          <a:p>
            <a:pPr lvl="2"/>
            <a:r>
              <a:rPr lang="ru-RU" dirty="0"/>
              <a:t>распределение процессов по вычислительным средствам, </a:t>
            </a:r>
          </a:p>
          <a:p>
            <a:pPr lvl="2"/>
            <a:r>
              <a:rPr lang="ru-RU" dirty="0"/>
              <a:t>повторное использование и управление компонентами. </a:t>
            </a:r>
          </a:p>
          <a:p>
            <a:pPr lvl="1"/>
            <a:r>
              <a:rPr lang="ru-RU" b="1" dirty="0"/>
              <a:t>Детализированное проектирование</a:t>
            </a:r>
            <a:r>
              <a:rPr lang="ru-RU" dirty="0"/>
              <a:t>, в рамках которого рассматриваются модели  кооперации, необходимые для реализации функциональных возможностей системы, зафиксированных в прецедентах.</a:t>
            </a:r>
          </a:p>
          <a:p>
            <a:r>
              <a:rPr lang="ru-RU" dirty="0"/>
              <a:t>На этом этапе уточняются диаграммы последовательности и строятся диаграммы классов проектирования.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Чтобы построить диаграмму классов нужно сопоставить сообщения на диаграмме последовательности методам классов и заменить имена сообщений на диаграмме последовательности именами методов. </a:t>
            </a:r>
          </a:p>
          <a:p>
            <a:r>
              <a:rPr lang="ru-RU" dirty="0"/>
              <a:t>Имена классов также меняются на те, которые в дальнейшем будут использоваться в программе.</a:t>
            </a:r>
          </a:p>
          <a:p>
            <a:r>
              <a:rPr lang="ru-RU" dirty="0"/>
              <a:t>После разработки диаграммы классов можно добавлять в нее подробности, связанные я языком разработки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5936</Words>
  <Application>Microsoft Office PowerPoint</Application>
  <PresentationFormat>Экран (4:3)</PresentationFormat>
  <Paragraphs>571</Paragraphs>
  <Slides>104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05" baseType="lpstr">
      <vt:lpstr>Тема Office</vt:lpstr>
      <vt:lpstr>Объектно-ориентированный подход и язык UML</vt:lpstr>
      <vt:lpstr>Объектный подход</vt:lpstr>
      <vt:lpstr>Принципы объектно-ориентированного подхода</vt:lpstr>
      <vt:lpstr>Достоинства и недостатки ООП</vt:lpstr>
      <vt:lpstr>Методология ООАиП</vt:lpstr>
      <vt:lpstr>Язык UML</vt:lpstr>
      <vt:lpstr>Язык UML</vt:lpstr>
      <vt:lpstr>Язык UML</vt:lpstr>
      <vt:lpstr>Базис UML</vt:lpstr>
      <vt:lpstr>Структурные предметы</vt:lpstr>
      <vt:lpstr>Структурные предметы</vt:lpstr>
      <vt:lpstr>Предметы поведения</vt:lpstr>
      <vt:lpstr>Группирующие предметы</vt:lpstr>
      <vt:lpstr>Поясняющие предметы</vt:lpstr>
      <vt:lpstr>Отношения в UML</vt:lpstr>
      <vt:lpstr>Диаграммы в языке UML </vt:lpstr>
      <vt:lpstr>Диаграммы прецедентов (вариантов использования, Use Сase)</vt:lpstr>
      <vt:lpstr>Диаграммы прецедентов</vt:lpstr>
      <vt:lpstr>Отношения в диаграммах прецедентов</vt:lpstr>
      <vt:lpstr>Отношения в диаграммах прецедентов</vt:lpstr>
      <vt:lpstr>Диаграмма прецедентов для Интернет магазина</vt:lpstr>
      <vt:lpstr>Диаграмма прецедентов</vt:lpstr>
      <vt:lpstr>Работа с прецедентами</vt:lpstr>
      <vt:lpstr>Спецификация прецедента </vt:lpstr>
      <vt:lpstr>Описательная спецификация прецедента</vt:lpstr>
      <vt:lpstr>Презентация PowerPoint</vt:lpstr>
      <vt:lpstr>Динамические модели</vt:lpstr>
      <vt:lpstr>Диаграммы деятельности</vt:lpstr>
      <vt:lpstr>Узлы управления</vt:lpstr>
      <vt:lpstr>Пример диаграммы деятельности</vt:lpstr>
      <vt:lpstr>Пример диаграммы деятельности (объекты)</vt:lpstr>
      <vt:lpstr>Диаграммы деятельности</vt:lpstr>
      <vt:lpstr>Построение диаграмм деятельности</vt:lpstr>
      <vt:lpstr>Выводы</vt:lpstr>
      <vt:lpstr>Диаграммы взаимодействия</vt:lpstr>
      <vt:lpstr>Классы и объекты</vt:lpstr>
      <vt:lpstr>Сообщение</vt:lpstr>
      <vt:lpstr>Диаграмма последовательности</vt:lpstr>
      <vt:lpstr>Диаграмма последовательности</vt:lpstr>
      <vt:lpstr>Диаграмма последовательности</vt:lpstr>
      <vt:lpstr>Диаграмма последовательности</vt:lpstr>
      <vt:lpstr>Статические модели  (Диаграммы классов)</vt:lpstr>
      <vt:lpstr>Классы</vt:lpstr>
      <vt:lpstr>Операции класса</vt:lpstr>
      <vt:lpstr>Отношения в диаграммах классов</vt:lpstr>
      <vt:lpstr>Отношения в диаграммах классов</vt:lpstr>
      <vt:lpstr>Отношения в диаграммах классов</vt:lpstr>
      <vt:lpstr>Моделирование классов</vt:lpstr>
      <vt:lpstr>Подход на основе использования именных групп</vt:lpstr>
      <vt:lpstr>Подход на основе использования именных групп</vt:lpstr>
      <vt:lpstr>Подход на основе использования общих шаблонов для классов</vt:lpstr>
      <vt:lpstr>Подход на основе использования общих шаблонов для классов</vt:lpstr>
      <vt:lpstr>Подход на основе использования прецедентов</vt:lpstr>
      <vt:lpstr>Подход CRC</vt:lpstr>
      <vt:lpstr>Некоторые правила выявления классов</vt:lpstr>
      <vt:lpstr>Спецификация классов</vt:lpstr>
      <vt:lpstr>Моделирование отношений между классами </vt:lpstr>
      <vt:lpstr>Моделирование отношений между классами </vt:lpstr>
      <vt:lpstr>Моделирование отношений обобщения</vt:lpstr>
      <vt:lpstr>Спецификация поведения</vt:lpstr>
      <vt:lpstr>Спецификация поведения</vt:lpstr>
      <vt:lpstr>Моделирование открытых интерфейсов</vt:lpstr>
      <vt:lpstr>CRUD-операции</vt:lpstr>
      <vt:lpstr>Диаграммы реализации</vt:lpstr>
      <vt:lpstr>Диаграммы реализации</vt:lpstr>
      <vt:lpstr>Диаграмма компонентов</vt:lpstr>
      <vt:lpstr>Диаграмма компонентов</vt:lpstr>
      <vt:lpstr>Зависимость между компонентами</vt:lpstr>
      <vt:lpstr>Диаграмма развертывания</vt:lpstr>
      <vt:lpstr>Диаграмма развертывания</vt:lpstr>
      <vt:lpstr>Постановка задачи</vt:lpstr>
      <vt:lpstr>Спецификация требований</vt:lpstr>
      <vt:lpstr>Модель вариантов использования</vt:lpstr>
      <vt:lpstr>Модель вариантов использования</vt:lpstr>
      <vt:lpstr>Модель вариантов использования</vt:lpstr>
      <vt:lpstr>Модель вариантов использования</vt:lpstr>
      <vt:lpstr>Распределение требований по прецедентам</vt:lpstr>
      <vt:lpstr>Элементы для разработка диаграмм прецедентов</vt:lpstr>
      <vt:lpstr>Элементы для разработка диаграмм прецедентов</vt:lpstr>
      <vt:lpstr>Элементы для разработка диаграмм прецедентов</vt:lpstr>
      <vt:lpstr>Диаграмма прецедентов для системы обработки заказов</vt:lpstr>
      <vt:lpstr>Документирование прецедентов</vt:lpstr>
      <vt:lpstr>Прецедент Ввести новый заказ</vt:lpstr>
      <vt:lpstr>Модель анализа</vt:lpstr>
      <vt:lpstr>Создание диаграмм деятельности (активности)</vt:lpstr>
      <vt:lpstr>Элементы диаграммы деятельности в Visual Studio</vt:lpstr>
      <vt:lpstr>Элементы диаграммы деятельности в Visual Studio</vt:lpstr>
      <vt:lpstr>Элементы диаграммы деятельности в Visual Studio</vt:lpstr>
      <vt:lpstr>Диаграмма деятельности для прецедента «Ввести новый заказ» </vt:lpstr>
      <vt:lpstr>Создание диаграмм последовательности</vt:lpstr>
      <vt:lpstr>Свойства диаграмм последовательности</vt:lpstr>
      <vt:lpstr>Элементы для разработка диаграмм прецедентов</vt:lpstr>
      <vt:lpstr>Элементы для разработка диаграмм прецедентов</vt:lpstr>
      <vt:lpstr>Диаграмма последовательности для прецедента Ввести новый заказ </vt:lpstr>
      <vt:lpstr>Диаграмма последовательности для прецедента Ввести новый заказ </vt:lpstr>
      <vt:lpstr>Диаграмма деятельности на этапе детального анализа </vt:lpstr>
      <vt:lpstr>Диаграмма бизнес-классов</vt:lpstr>
      <vt:lpstr>Модель проектирования</vt:lpstr>
      <vt:lpstr>Диаграмма классов</vt:lpstr>
      <vt:lpstr>Изменения на диаграмме последовательности</vt:lpstr>
      <vt:lpstr>Подход BCE</vt:lpstr>
      <vt:lpstr>Связи между классами</vt:lpstr>
      <vt:lpstr>Диаграмма классов со связями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Объектно-ориентированный подход и язык UML</dc:title>
  <dc:creator>VikentyevaOL</dc:creator>
  <cp:lastModifiedBy>Ольга</cp:lastModifiedBy>
  <cp:revision>28</cp:revision>
  <dcterms:created xsi:type="dcterms:W3CDTF">2017-02-14T04:24:20Z</dcterms:created>
  <dcterms:modified xsi:type="dcterms:W3CDTF">2018-12-02T13:21:57Z</dcterms:modified>
</cp:coreProperties>
</file>