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78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60FD-BD34-4A56-9A41-8184A7942115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базами данных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24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Создание проекта </a:t>
            </a:r>
            <a:r>
              <a:rPr lang="ru-RU" b="1" dirty="0" smtClean="0"/>
              <a:t>приложения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 приложения  создается в среде MS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как проект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.</a:t>
            </a:r>
          </a:p>
          <a:p>
            <a:r>
              <a:rPr lang="ru-RU" dirty="0"/>
              <a:t>Для связи с СУБД необходимо разместить на форме элемент управления </a:t>
            </a:r>
            <a:r>
              <a:rPr lang="ru-RU" dirty="0" err="1"/>
              <a:t>sqlConnection</a:t>
            </a:r>
            <a:r>
              <a:rPr lang="ru-RU" dirty="0"/>
              <a:t>. Он предоставляет собой открытое подключение к базе данных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34228" y="5795972"/>
            <a:ext cx="2269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/>
              <a:t>Пример 1_1</a:t>
            </a:r>
            <a:endParaRPr lang="ru-RU" sz="3200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подключения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Выполнить подключение к созданной ранее БД: </a:t>
            </a:r>
            <a:r>
              <a:rPr lang="ru-RU" b="1" dirty="0"/>
              <a:t>Сервис/Подключиться  к базе данных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9716" y="1600200"/>
            <a:ext cx="375356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2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подключения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свойствах элемента управления </a:t>
            </a:r>
            <a:r>
              <a:rPr lang="ru-RU" dirty="0" err="1"/>
              <a:t>sqlConnection</a:t>
            </a:r>
            <a:r>
              <a:rPr lang="ru-RU" dirty="0"/>
              <a:t> необходимо выбрать свойство </a:t>
            </a:r>
            <a:r>
              <a:rPr lang="ru-RU" dirty="0" err="1"/>
              <a:t>Connection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и в нем выбрать из списка нужную БД. 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этого выбранная БД станет доступной в окне </a:t>
            </a:r>
            <a:r>
              <a:rPr lang="en-US" dirty="0"/>
              <a:t>Server Explorer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452" y="2215126"/>
            <a:ext cx="3038095" cy="32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836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подключения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string  </a:t>
            </a:r>
            <a:r>
              <a:rPr lang="en-US" sz="2400" b="1" dirty="0" err="1" smtClean="0"/>
              <a:t>connectionString</a:t>
            </a:r>
            <a:r>
              <a:rPr lang="en-US" sz="2400" b="1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@"</a:t>
            </a:r>
            <a:r>
              <a:rPr lang="en-US" sz="2400" dirty="0"/>
              <a:t>Data Source=.\SQLEXPRESS</a:t>
            </a:r>
            <a:r>
              <a:rPr lang="en-US" sz="2400" dirty="0" smtClean="0"/>
              <a:t>; </a:t>
            </a:r>
            <a:r>
              <a:rPr lang="en-US" sz="2400" dirty="0"/>
              <a:t>//</a:t>
            </a:r>
            <a:r>
              <a:rPr lang="ru-RU" sz="2400" dirty="0"/>
              <a:t>название сервера.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//</a:t>
            </a:r>
            <a:r>
              <a:rPr lang="ru-RU" sz="2400" dirty="0"/>
              <a:t> указывает на название базы данных на сервере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Initial Catalog=university; </a:t>
            </a:r>
          </a:p>
          <a:p>
            <a:pPr marL="0" indent="0">
              <a:buNone/>
            </a:pPr>
            <a:r>
              <a:rPr lang="en-US" sz="2400" dirty="0"/>
              <a:t>//</a:t>
            </a:r>
            <a:r>
              <a:rPr lang="ru-RU" sz="2400" dirty="0"/>
              <a:t>устанавливает проверку </a:t>
            </a:r>
            <a:r>
              <a:rPr lang="ru-RU" sz="2400" dirty="0" smtClean="0"/>
              <a:t>подлинности </a:t>
            </a:r>
            <a:r>
              <a:rPr lang="en-US" sz="2400" dirty="0" smtClean="0"/>
              <a:t>Windows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Integrated </a:t>
            </a:r>
            <a:r>
              <a:rPr lang="en-US" sz="2400" dirty="0"/>
              <a:t>Security=True</a:t>
            </a:r>
            <a:r>
              <a:rPr lang="en-US" sz="2400" dirty="0" smtClean="0"/>
              <a:t>"; </a:t>
            </a: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b="1" u="sng" dirty="0" smtClean="0"/>
              <a:t>Конфигурационные файлы:</a:t>
            </a:r>
          </a:p>
          <a:p>
            <a:pPr marL="0" indent="0">
              <a:buNone/>
            </a:pPr>
            <a:r>
              <a:rPr lang="en-US" sz="2400" b="1" dirty="0" err="1" smtClean="0"/>
              <a:t>App.config</a:t>
            </a:r>
            <a:r>
              <a:rPr lang="ru-RU" sz="2400" dirty="0"/>
              <a:t> </a:t>
            </a:r>
            <a:r>
              <a:rPr lang="ru-RU" sz="2400" dirty="0" smtClean="0"/>
              <a:t>– </a:t>
            </a:r>
            <a:r>
              <a:rPr lang="ru-RU" sz="2400" dirty="0" err="1" smtClean="0"/>
              <a:t>десктопные</a:t>
            </a:r>
            <a:r>
              <a:rPr lang="ru-RU" sz="2400" dirty="0" smtClean="0"/>
              <a:t> приложения,</a:t>
            </a:r>
          </a:p>
          <a:p>
            <a:pPr marL="0" indent="0">
              <a:buNone/>
            </a:pPr>
            <a:r>
              <a:rPr lang="en-US" sz="2400" b="1" dirty="0" err="1" smtClean="0"/>
              <a:t>Web.config</a:t>
            </a:r>
            <a:r>
              <a:rPr lang="ru-RU" sz="2400" b="1" dirty="0" smtClean="0"/>
              <a:t>  - </a:t>
            </a:r>
            <a:r>
              <a:rPr lang="ru-RU" sz="2400" dirty="0" smtClean="0"/>
              <a:t>веб-приложения.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194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подключения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709120"/>
          </a:xfrm>
        </p:spPr>
        <p:txBody>
          <a:bodyPr>
            <a:normAutofit fontScale="55000" lnSpcReduction="20000"/>
          </a:bodyPr>
          <a:lstStyle/>
          <a:p>
            <a:r>
              <a:rPr lang="ru-RU" b="1" u="sng" dirty="0" smtClean="0"/>
              <a:t>Пример </a:t>
            </a:r>
            <a:r>
              <a:rPr lang="en-US" b="1" u="sng" dirty="0" err="1" smtClean="0"/>
              <a:t>App.config</a:t>
            </a:r>
            <a:endParaRPr lang="ru-RU" b="1" u="sng" dirty="0" smtClean="0"/>
          </a:p>
          <a:p>
            <a:pPr marL="0" indent="0" fontAlgn="base">
              <a:buNone/>
            </a:pPr>
            <a:r>
              <a:rPr lang="en-US" dirty="0" smtClean="0"/>
              <a:t>&lt;?</a:t>
            </a:r>
            <a:r>
              <a:rPr lang="en-US" dirty="0"/>
              <a:t>xml version="1.0" encoding="utf-8" ?&gt;</a:t>
            </a:r>
          </a:p>
          <a:p>
            <a:pPr marL="0" indent="0" fontAlgn="base">
              <a:buNone/>
            </a:pPr>
            <a:r>
              <a:rPr lang="en-US" dirty="0"/>
              <a:t>&lt;configuration&gt;</a:t>
            </a:r>
          </a:p>
          <a:p>
            <a:pPr marL="0" indent="0" fontAlgn="base">
              <a:buNone/>
            </a:pPr>
            <a:r>
              <a:rPr lang="en-US" dirty="0"/>
              <a:t>    &lt;startup&gt; </a:t>
            </a:r>
          </a:p>
          <a:p>
            <a:pPr marL="0" indent="0"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supportedRuntime</a:t>
            </a:r>
            <a:r>
              <a:rPr lang="en-US" dirty="0"/>
              <a:t> version="v4.0" </a:t>
            </a:r>
            <a:r>
              <a:rPr lang="en-US" dirty="0" err="1"/>
              <a:t>sku</a:t>
            </a:r>
            <a:r>
              <a:rPr lang="en-US" dirty="0"/>
              <a:t>=".</a:t>
            </a:r>
            <a:r>
              <a:rPr lang="en-US" dirty="0" err="1"/>
              <a:t>NETFramework,Version</a:t>
            </a:r>
            <a:r>
              <a:rPr lang="en-US" dirty="0"/>
              <a:t>=v4.6" /&gt;</a:t>
            </a:r>
          </a:p>
          <a:p>
            <a:pPr marL="0" indent="0" fontAlgn="base">
              <a:buNone/>
            </a:pPr>
            <a:r>
              <a:rPr lang="en-US" dirty="0"/>
              <a:t>    &lt;/startup&gt;</a:t>
            </a:r>
          </a:p>
          <a:p>
            <a:pPr marL="0" indent="0" fontAlgn="base">
              <a:buNone/>
            </a:pPr>
            <a:r>
              <a:rPr lang="en-US" dirty="0"/>
              <a:t>  &lt;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sz="2900" dirty="0"/>
              <a:t> </a:t>
            </a:r>
            <a:r>
              <a:rPr lang="en-US" b="1" dirty="0"/>
              <a:t> &lt;add name="</a:t>
            </a:r>
            <a:r>
              <a:rPr lang="en-US" b="1" dirty="0" err="1"/>
              <a:t>DefaultConnection</a:t>
            </a:r>
            <a:r>
              <a:rPr lang="en-US" b="1" dirty="0"/>
              <a:t>" </a:t>
            </a:r>
            <a:r>
              <a:rPr lang="en-US" b="1" dirty="0" err="1"/>
              <a:t>connectionString</a:t>
            </a:r>
            <a:r>
              <a:rPr lang="en-US" b="1" dirty="0"/>
              <a:t>="Data Source=.\SQLEXPRESS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0" indent="0" fontAlgn="base">
              <a:buNone/>
            </a:pPr>
            <a:r>
              <a:rPr lang="en-US" b="1" dirty="0" smtClean="0"/>
              <a:t>Initial </a:t>
            </a:r>
            <a:r>
              <a:rPr lang="en-US" b="1" dirty="0"/>
              <a:t>Catalog=</a:t>
            </a:r>
            <a:r>
              <a:rPr lang="en-US" b="1" dirty="0" err="1"/>
              <a:t>usersdb</a:t>
            </a:r>
            <a:r>
              <a:rPr lang="en-US" b="1" dirty="0" smtClean="0"/>
              <a:t>;</a:t>
            </a:r>
            <a:r>
              <a:rPr lang="ru-RU" b="1" dirty="0" smtClean="0"/>
              <a:t> </a:t>
            </a:r>
          </a:p>
          <a:p>
            <a:pPr marL="0" indent="0" fontAlgn="base">
              <a:buNone/>
            </a:pPr>
            <a:r>
              <a:rPr lang="en-US" b="1" dirty="0" smtClean="0"/>
              <a:t>Integrated Security=</a:t>
            </a:r>
            <a:r>
              <a:rPr lang="en-US" b="1" dirty="0"/>
              <a:t>"</a:t>
            </a:r>
            <a:r>
              <a:rPr lang="en-US" b="1" dirty="0" smtClean="0"/>
              <a:t>True"</a:t>
            </a:r>
            <a:r>
              <a:rPr lang="ru-RU" b="1" dirty="0" smtClean="0"/>
              <a:t> </a:t>
            </a:r>
          </a:p>
          <a:p>
            <a:pPr marL="0" indent="0" fontAlgn="base">
              <a:buNone/>
            </a:pPr>
            <a:r>
              <a:rPr lang="en-US" b="1" dirty="0" err="1" smtClean="0"/>
              <a:t>providerName</a:t>
            </a:r>
            <a:r>
              <a:rPr lang="en-US" b="1" dirty="0"/>
              <a:t>="</a:t>
            </a:r>
            <a:r>
              <a:rPr lang="en-US" b="1" dirty="0" err="1"/>
              <a:t>System.Data.SqlClient</a:t>
            </a:r>
            <a:r>
              <a:rPr lang="en-US" b="1" dirty="0"/>
              <a:t>"/&gt;</a:t>
            </a:r>
          </a:p>
          <a:p>
            <a:pPr marL="0" indent="0" fontAlgn="base">
              <a:buNone/>
            </a:pPr>
            <a:r>
              <a:rPr lang="en-US" dirty="0"/>
              <a:t>  &lt;/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/>
              <a:t>&lt;/configuration&gt;</a:t>
            </a:r>
          </a:p>
          <a:p>
            <a:endParaRPr lang="ru-RU" dirty="0" smtClean="0"/>
          </a:p>
          <a:p>
            <a:r>
              <a:rPr lang="ru-RU" b="1" u="sng" dirty="0" smtClean="0"/>
              <a:t>В приложении получаем строку подключения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connectionString</a:t>
            </a:r>
            <a:r>
              <a:rPr lang="en-US" dirty="0"/>
              <a:t> = </a:t>
            </a:r>
            <a:r>
              <a:rPr lang="en-US" dirty="0" err="1"/>
              <a:t>ConfigurationManager.ConnectionStrings</a:t>
            </a:r>
            <a:r>
              <a:rPr lang="en-US" dirty="0"/>
              <a:t>["</a:t>
            </a:r>
            <a:r>
              <a:rPr lang="en-US" dirty="0" err="1"/>
              <a:t>DefaultConnection</a:t>
            </a:r>
            <a:r>
              <a:rPr lang="en-US" dirty="0"/>
              <a:t>"].</a:t>
            </a:r>
            <a:r>
              <a:rPr lang="en-US" dirty="0" err="1"/>
              <a:t>ConnectionString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49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к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Чтобы подключаться к базе данных, нам необходимо создать и использовать объект </a:t>
            </a:r>
            <a:r>
              <a:rPr lang="ru-RU" dirty="0" err="1" smtClean="0"/>
              <a:t>SqlConnection</a:t>
            </a:r>
            <a:r>
              <a:rPr lang="ru-RU" dirty="0" smtClean="0"/>
              <a:t>:</a:t>
            </a:r>
          </a:p>
          <a:p>
            <a:pPr marL="0" indent="0" fontAlgn="base">
              <a:buNone/>
            </a:pPr>
            <a:r>
              <a:rPr lang="en-US" sz="2200" dirty="0" smtClean="0"/>
              <a:t>string </a:t>
            </a:r>
            <a:r>
              <a:rPr lang="en-US" sz="2200" dirty="0" err="1"/>
              <a:t>connectionString</a:t>
            </a:r>
            <a:r>
              <a:rPr lang="en-US" sz="2200" dirty="0"/>
              <a:t> = @"Data Source=.\SQLEXPRESS</a:t>
            </a:r>
            <a:r>
              <a:rPr lang="en-US" sz="2200" dirty="0" smtClean="0"/>
              <a:t>;</a:t>
            </a:r>
            <a:r>
              <a:rPr lang="ru-RU" sz="2200" dirty="0" smtClean="0"/>
              <a:t> </a:t>
            </a:r>
            <a:r>
              <a:rPr lang="en-US" sz="2200" dirty="0" smtClean="0"/>
              <a:t>Initial </a:t>
            </a:r>
            <a:r>
              <a:rPr lang="en-US" sz="2200" dirty="0"/>
              <a:t>Catalog=</a:t>
            </a:r>
            <a:r>
              <a:rPr lang="en-US" sz="2200" dirty="0" err="1"/>
              <a:t>usersdb</a:t>
            </a:r>
            <a:r>
              <a:rPr lang="en-US" sz="2200" dirty="0" smtClean="0"/>
              <a:t>;</a:t>
            </a:r>
            <a:r>
              <a:rPr lang="ru-RU" sz="2200" dirty="0" smtClean="0"/>
              <a:t> </a:t>
            </a:r>
            <a:r>
              <a:rPr lang="en-US" sz="2200" dirty="0" smtClean="0"/>
              <a:t>Integrated </a:t>
            </a:r>
            <a:r>
              <a:rPr lang="en-US" sz="2200" dirty="0"/>
              <a:t>Security=True";</a:t>
            </a:r>
          </a:p>
          <a:p>
            <a:pPr marL="0" indent="0" fontAlgn="base">
              <a:buNone/>
            </a:pPr>
            <a:r>
              <a:rPr lang="en-US" sz="2200" dirty="0"/>
              <a:t> // </a:t>
            </a:r>
            <a:r>
              <a:rPr lang="ru-RU" sz="2200" dirty="0"/>
              <a:t>Создание подключения</a:t>
            </a:r>
          </a:p>
          <a:p>
            <a:pPr marL="0" indent="0" fontAlgn="base">
              <a:buNone/>
            </a:pPr>
            <a:r>
              <a:rPr lang="ru-RU" sz="2200" dirty="0"/>
              <a:t> </a:t>
            </a:r>
            <a:r>
              <a:rPr lang="en-US" sz="2200" dirty="0" err="1"/>
              <a:t>SqlConnection</a:t>
            </a:r>
            <a:r>
              <a:rPr lang="en-US" sz="2200" dirty="0"/>
              <a:t> connection = new </a:t>
            </a:r>
            <a:r>
              <a:rPr lang="en-US" sz="2200" dirty="0" err="1"/>
              <a:t>SqlConnection</a:t>
            </a:r>
            <a:r>
              <a:rPr lang="en-US" sz="2200" dirty="0"/>
              <a:t>(</a:t>
            </a:r>
            <a:r>
              <a:rPr lang="en-US" sz="2200" dirty="0" err="1"/>
              <a:t>connectionString</a:t>
            </a:r>
            <a:r>
              <a:rPr lang="en-US" sz="2200" dirty="0"/>
              <a:t>);</a:t>
            </a:r>
          </a:p>
          <a:p>
            <a:pPr marL="0" indent="0" fontAlgn="base">
              <a:buNone/>
            </a:pPr>
            <a:r>
              <a:rPr lang="en-US" sz="2200" dirty="0" smtClean="0"/>
              <a:t>// </a:t>
            </a:r>
            <a:r>
              <a:rPr lang="ru-RU" sz="2200" dirty="0"/>
              <a:t>Открываем подключение</a:t>
            </a:r>
          </a:p>
          <a:p>
            <a:pPr marL="0" indent="0" fontAlgn="base">
              <a:buNone/>
            </a:pPr>
            <a:r>
              <a:rPr lang="en-US" sz="2200" dirty="0" err="1" smtClean="0"/>
              <a:t>connection.Open</a:t>
            </a:r>
            <a:r>
              <a:rPr lang="en-US" sz="2200" dirty="0"/>
              <a:t>();</a:t>
            </a:r>
          </a:p>
          <a:p>
            <a:pPr marL="0" indent="0" fontAlgn="base">
              <a:buNone/>
            </a:pPr>
            <a:r>
              <a:rPr lang="en-US" sz="2200" dirty="0" err="1" smtClean="0"/>
              <a:t>Console.WriteLine</a:t>
            </a:r>
            <a:r>
              <a:rPr lang="en-US" sz="2200" dirty="0"/>
              <a:t>("</a:t>
            </a:r>
            <a:r>
              <a:rPr lang="ru-RU" sz="2200" dirty="0"/>
              <a:t>Подключение открыто");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11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Для выполнения команд используется класс </a:t>
            </a:r>
            <a:r>
              <a:rPr lang="en-US" b="1" dirty="0" err="1" smtClean="0"/>
              <a:t>SqlCommand</a:t>
            </a:r>
            <a:r>
              <a:rPr lang="ru-RU" b="1" dirty="0" smtClean="0"/>
              <a:t>, </a:t>
            </a:r>
            <a:r>
              <a:rPr lang="ru-RU" dirty="0" smtClean="0"/>
              <a:t>он </a:t>
            </a:r>
            <a:r>
              <a:rPr lang="ru-RU" dirty="0"/>
              <a:t>инкапсулирует </a:t>
            </a:r>
            <a:r>
              <a:rPr lang="ru-RU" dirty="0" err="1"/>
              <a:t>sql</a:t>
            </a:r>
            <a:r>
              <a:rPr lang="ru-RU" dirty="0"/>
              <a:t>-выражение, которое должно быть выполнено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//создаем подключение</a:t>
            </a:r>
          </a:p>
          <a:p>
            <a:pPr marL="0" indent="0" fontAlgn="base">
              <a:buNone/>
            </a:pP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 smtClean="0"/>
              <a:t>SqlConnection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connectionString</a:t>
            </a:r>
            <a:r>
              <a:rPr lang="en-US" dirty="0"/>
              <a:t>);  </a:t>
            </a:r>
            <a:endParaRPr lang="ru-RU" dirty="0" smtClean="0"/>
          </a:p>
          <a:p>
            <a:pPr marL="0" indent="0" fontAlgn="base">
              <a:buNone/>
            </a:pPr>
            <a:r>
              <a:rPr lang="en-US" dirty="0" err="1" smtClean="0"/>
              <a:t>connection.Open</a:t>
            </a:r>
            <a:r>
              <a:rPr lang="en-US" dirty="0" smtClean="0"/>
              <a:t>();</a:t>
            </a:r>
            <a:endParaRPr lang="ru-RU" dirty="0" smtClean="0"/>
          </a:p>
          <a:p>
            <a:pPr marL="0" indent="0" fontAlgn="base">
              <a:buNone/>
            </a:pPr>
            <a:r>
              <a:rPr lang="ru-RU" dirty="0"/>
              <a:t>//</a:t>
            </a:r>
            <a:r>
              <a:rPr lang="en-US" dirty="0"/>
              <a:t>SQL-</a:t>
            </a:r>
            <a:r>
              <a:rPr lang="ru-RU" dirty="0"/>
              <a:t>выражение, которое будет выполняться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/>
              <a:t>command = new </a:t>
            </a:r>
            <a:r>
              <a:rPr lang="en-US" dirty="0" err="1"/>
              <a:t>SqlCommand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 err="1" smtClean="0"/>
              <a:t>command.CommandText</a:t>
            </a:r>
            <a:r>
              <a:rPr lang="en-US" dirty="0" smtClean="0"/>
              <a:t> </a:t>
            </a:r>
            <a:r>
              <a:rPr lang="en-US" dirty="0"/>
              <a:t>= "SELECT * FROM Users";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err="1"/>
              <a:t>command.Connection</a:t>
            </a:r>
            <a:r>
              <a:rPr lang="en-US" dirty="0"/>
              <a:t> = connection;</a:t>
            </a:r>
          </a:p>
          <a:p>
            <a:pPr marL="0" indent="0">
              <a:buNone/>
            </a:pPr>
            <a:r>
              <a:rPr lang="ru-RU" b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55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Чтобы выполнить команду, необходимо применить один из методов </a:t>
            </a:r>
            <a:r>
              <a:rPr lang="ru-RU" dirty="0" err="1"/>
              <a:t>SqlCommand</a:t>
            </a:r>
            <a:r>
              <a:rPr lang="ru-RU" dirty="0"/>
              <a:t>:</a:t>
            </a:r>
          </a:p>
          <a:p>
            <a:pPr lvl="1"/>
            <a:r>
              <a:rPr lang="ru-RU" b="1" dirty="0" err="1"/>
              <a:t>ExecuteNonQuery</a:t>
            </a:r>
            <a:r>
              <a:rPr lang="ru-RU" dirty="0"/>
              <a:t>: </a:t>
            </a:r>
            <a:r>
              <a:rPr lang="ru-RU" dirty="0" smtClean="0"/>
              <a:t>выполняет </a:t>
            </a:r>
            <a:r>
              <a:rPr lang="ru-RU" dirty="0" err="1"/>
              <a:t>sql</a:t>
            </a:r>
            <a:r>
              <a:rPr lang="ru-RU" dirty="0"/>
              <a:t>-выражение и возвращает количество измененных записей. Подходит для </a:t>
            </a:r>
            <a:r>
              <a:rPr lang="ru-RU" dirty="0" err="1"/>
              <a:t>sql</a:t>
            </a:r>
            <a:r>
              <a:rPr lang="ru-RU" dirty="0"/>
              <a:t>-выражений INSERT, UPDATE, DELETE.</a:t>
            </a:r>
          </a:p>
          <a:p>
            <a:pPr lvl="1"/>
            <a:r>
              <a:rPr lang="ru-RU" b="1" dirty="0" err="1"/>
              <a:t>ExecuteReader</a:t>
            </a:r>
            <a:r>
              <a:rPr lang="ru-RU" dirty="0"/>
              <a:t>: выполняет </a:t>
            </a:r>
            <a:r>
              <a:rPr lang="ru-RU" dirty="0" err="1"/>
              <a:t>sql</a:t>
            </a:r>
            <a:r>
              <a:rPr lang="ru-RU" dirty="0"/>
              <a:t>-выражение и возвращает строки из таблицы. Подходит для </a:t>
            </a:r>
            <a:r>
              <a:rPr lang="ru-RU" dirty="0" err="1"/>
              <a:t>sql</a:t>
            </a:r>
            <a:r>
              <a:rPr lang="ru-RU" dirty="0"/>
              <a:t>-выражения SELECT.</a:t>
            </a:r>
          </a:p>
          <a:p>
            <a:pPr lvl="1"/>
            <a:r>
              <a:rPr lang="ru-RU" b="1" dirty="0" err="1"/>
              <a:t>ExecuteScalar</a:t>
            </a:r>
            <a:r>
              <a:rPr lang="ru-RU" dirty="0"/>
              <a:t>: выполняет </a:t>
            </a:r>
            <a:r>
              <a:rPr lang="ru-RU" dirty="0" err="1"/>
              <a:t>sql</a:t>
            </a:r>
            <a:r>
              <a:rPr lang="ru-RU" dirty="0"/>
              <a:t>-выражение и возвращает одно скалярное значение, например, число. Подходит для </a:t>
            </a:r>
            <a:r>
              <a:rPr lang="ru-RU" dirty="0" err="1"/>
              <a:t>sql</a:t>
            </a:r>
            <a:r>
              <a:rPr lang="ru-RU" dirty="0"/>
              <a:t>-выражения SELECT в паре с одной из встроенных функций SQL, как например, </a:t>
            </a:r>
            <a:r>
              <a:rPr lang="ru-RU" dirty="0" err="1"/>
              <a:t>Min</a:t>
            </a:r>
            <a:r>
              <a:rPr lang="ru-RU" dirty="0"/>
              <a:t>, </a:t>
            </a:r>
            <a:r>
              <a:rPr lang="ru-RU" dirty="0" err="1"/>
              <a:t>Max</a:t>
            </a:r>
            <a:r>
              <a:rPr lang="ru-RU" dirty="0"/>
              <a:t>, </a:t>
            </a:r>
            <a:r>
              <a:rPr lang="ru-RU" dirty="0" err="1"/>
              <a:t>Sum</a:t>
            </a:r>
            <a:r>
              <a:rPr lang="ru-RU" dirty="0"/>
              <a:t>, </a:t>
            </a:r>
            <a:r>
              <a:rPr lang="ru-RU" dirty="0" err="1"/>
              <a:t>Count</a:t>
            </a:r>
            <a:r>
              <a:rPr lang="ru-RU" dirty="0"/>
              <a:t>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70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 smtClean="0"/>
              <a:t>SQL-</a:t>
            </a:r>
            <a:r>
              <a:rPr lang="ru-RU" b="1" u="sng" dirty="0" smtClean="0"/>
              <a:t>запрос:</a:t>
            </a:r>
          </a:p>
          <a:p>
            <a:pPr marL="0" indent="0">
              <a:buNone/>
            </a:pPr>
            <a:r>
              <a:rPr lang="ru-RU" dirty="0" smtClean="0"/>
              <a:t>INSERT </a:t>
            </a:r>
            <a:r>
              <a:rPr lang="ru-RU" dirty="0"/>
              <a:t>INTO </a:t>
            </a:r>
            <a:r>
              <a:rPr lang="ru-RU" dirty="0" err="1"/>
              <a:t>название_таблицы</a:t>
            </a:r>
            <a:r>
              <a:rPr lang="ru-RU" dirty="0"/>
              <a:t> (столбец1, столбец2, </a:t>
            </a:r>
            <a:r>
              <a:rPr lang="ru-RU" dirty="0" err="1"/>
              <a:t>столбецN</a:t>
            </a:r>
            <a:r>
              <a:rPr lang="ru-RU" dirty="0"/>
              <a:t>) VALUES ( значение1, значение2, </a:t>
            </a:r>
            <a:r>
              <a:rPr lang="ru-RU" dirty="0" err="1" smtClean="0"/>
              <a:t>значениеN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b="1" u="sng" dirty="0" smtClean="0"/>
          </a:p>
          <a:p>
            <a:pPr marL="0" indent="0">
              <a:buNone/>
            </a:pPr>
            <a:r>
              <a:rPr lang="ru-RU" b="1" u="sng" dirty="0" smtClean="0"/>
              <a:t>В программе:</a:t>
            </a:r>
          </a:p>
          <a:p>
            <a:pPr marL="0" indent="0" fontAlgn="base">
              <a:buNone/>
            </a:pPr>
            <a:r>
              <a:rPr lang="en-US" dirty="0" smtClean="0"/>
              <a:t>string </a:t>
            </a:r>
            <a:r>
              <a:rPr lang="en-US" dirty="0" err="1"/>
              <a:t>connectionString</a:t>
            </a:r>
            <a:r>
              <a:rPr lang="en-US" dirty="0"/>
              <a:t> = @"Data Source=.\</a:t>
            </a:r>
            <a:r>
              <a:rPr lang="en-US" dirty="0" err="1"/>
              <a:t>SQLEXPRESS;Initial</a:t>
            </a:r>
            <a:r>
              <a:rPr lang="en-US" dirty="0"/>
              <a:t> Catalog=</a:t>
            </a:r>
            <a:r>
              <a:rPr lang="en-US" dirty="0" err="1"/>
              <a:t>usersdb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Integrated </a:t>
            </a:r>
            <a:r>
              <a:rPr lang="en-US" dirty="0"/>
              <a:t>Security=True";</a:t>
            </a:r>
          </a:p>
          <a:p>
            <a:pPr marL="0" indent="0" fontAlgn="base">
              <a:buNone/>
            </a:pPr>
            <a:r>
              <a:rPr lang="en-US" dirty="0" smtClean="0"/>
              <a:t>string </a:t>
            </a:r>
            <a:r>
              <a:rPr lang="en-US" dirty="0" err="1"/>
              <a:t>sqlExpression</a:t>
            </a:r>
            <a:r>
              <a:rPr lang="en-US" dirty="0"/>
              <a:t> = "INSERT INTO Users (Name, Age) VALUES ('Tom', 18</a:t>
            </a:r>
            <a:r>
              <a:rPr lang="en-US" dirty="0" smtClean="0"/>
              <a:t>)";</a:t>
            </a:r>
            <a:endParaRPr lang="ru-RU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using </a:t>
            </a:r>
            <a:r>
              <a:rPr lang="en-US" dirty="0"/>
              <a:t>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 fontAlgn="base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b="1" dirty="0"/>
              <a:t>command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 fontAlgn="base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number = </a:t>
            </a:r>
            <a:r>
              <a:rPr lang="en-US" b="1" dirty="0" err="1"/>
              <a:t>command.ExecuteNonQuery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Добавлено объектов: {0}", </a:t>
            </a:r>
            <a:r>
              <a:rPr lang="en-US" dirty="0"/>
              <a:t>number);</a:t>
            </a:r>
          </a:p>
          <a:p>
            <a:pPr marL="0" indent="0" fontAlgn="base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06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u="sng" dirty="0"/>
              <a:t>SQL-</a:t>
            </a:r>
            <a:r>
              <a:rPr lang="ru-RU" b="1" u="sng" dirty="0"/>
              <a:t>запрос:</a:t>
            </a:r>
          </a:p>
          <a:p>
            <a:pPr marL="0" indent="0" fontAlgn="base">
              <a:buNone/>
            </a:pPr>
            <a:r>
              <a:rPr lang="ru-RU" dirty="0" smtClean="0"/>
              <a:t>UPDATE </a:t>
            </a:r>
            <a:r>
              <a:rPr lang="ru-RU" dirty="0" err="1"/>
              <a:t>название_таблицы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SET столбец1=значение1, столбец2=значение2, </a:t>
            </a:r>
            <a:r>
              <a:rPr lang="ru-RU" dirty="0" err="1"/>
              <a:t>столбецN</a:t>
            </a:r>
            <a:r>
              <a:rPr lang="ru-RU" dirty="0"/>
              <a:t>=</a:t>
            </a:r>
            <a:r>
              <a:rPr lang="ru-RU" dirty="0" err="1"/>
              <a:t>значениеN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WHERE </a:t>
            </a:r>
            <a:r>
              <a:rPr lang="ru-RU" dirty="0" err="1" smtClean="0"/>
              <a:t>некоторый_столбец</a:t>
            </a:r>
            <a:r>
              <a:rPr lang="ru-RU" dirty="0" smtClean="0"/>
              <a:t>=</a:t>
            </a:r>
            <a:r>
              <a:rPr lang="ru-RU" dirty="0" err="1" smtClean="0"/>
              <a:t>некоторое_значение</a:t>
            </a:r>
            <a:endParaRPr lang="ru-RU" dirty="0" smtClean="0"/>
          </a:p>
          <a:p>
            <a:pPr marL="0" indent="0" fontAlgn="base">
              <a:buNone/>
            </a:pPr>
            <a:endParaRPr lang="ru-RU" dirty="0"/>
          </a:p>
          <a:p>
            <a:r>
              <a:rPr lang="ru-RU" b="1" u="sng" dirty="0"/>
              <a:t>В программе:</a:t>
            </a:r>
          </a:p>
          <a:p>
            <a:pPr marL="0" indent="0" fontAlgn="base">
              <a:buNone/>
            </a:pPr>
            <a:r>
              <a:rPr lang="en-US" dirty="0"/>
              <a:t>string </a:t>
            </a:r>
            <a:r>
              <a:rPr lang="en-US" dirty="0" err="1"/>
              <a:t>sqlExpression</a:t>
            </a:r>
            <a:r>
              <a:rPr lang="en-US" dirty="0"/>
              <a:t> = "UPDATE Users SET Age=20 WHERE Name='Tom'";</a:t>
            </a:r>
          </a:p>
          <a:p>
            <a:pPr marL="0" indent="0" fontAlgn="base">
              <a:buNone/>
            </a:pPr>
            <a:r>
              <a:rPr lang="en-US" dirty="0"/>
              <a:t>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 fontAlgn="base">
              <a:buNone/>
            </a:pP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b="1" dirty="0"/>
              <a:t>command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number = </a:t>
            </a:r>
            <a:r>
              <a:rPr lang="en-US" b="1" dirty="0" err="1"/>
              <a:t>command.ExecuteNonQuery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Обновлено объектов: {0}", </a:t>
            </a:r>
            <a:r>
              <a:rPr lang="en-US" dirty="0"/>
              <a:t>number);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30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Трехуровневая архитектура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b="1" dirty="0" smtClean="0"/>
              <a:t>Слой </a:t>
            </a:r>
            <a:r>
              <a:rPr lang="ru-RU" b="1" dirty="0"/>
              <a:t>данных.</a:t>
            </a:r>
            <a:r>
              <a:rPr lang="ru-RU" dirty="0"/>
              <a:t> Содержит базу данных и код доступа к данным. </a:t>
            </a:r>
          </a:p>
          <a:p>
            <a:pPr lvl="0"/>
            <a:r>
              <a:rPr lang="ru-RU" b="1" dirty="0" smtClean="0"/>
              <a:t>Бизнес-слой.</a:t>
            </a:r>
            <a:r>
              <a:rPr lang="ru-RU" dirty="0" smtClean="0"/>
              <a:t> </a:t>
            </a:r>
            <a:r>
              <a:rPr lang="ru-RU" dirty="0"/>
              <a:t>Содержит бизнес-логику, который определяет уникальную  </a:t>
            </a:r>
            <a:r>
              <a:rPr lang="ru-RU" dirty="0" smtClean="0"/>
              <a:t>функциональность </a:t>
            </a:r>
            <a:r>
              <a:rPr lang="ru-RU" dirty="0"/>
              <a:t>приложения, и абстрагирует ее от других слоев. Этот слой  иногда называют средним слоем. </a:t>
            </a:r>
          </a:p>
          <a:p>
            <a:pPr lvl="0"/>
            <a:r>
              <a:rPr lang="ru-RU" b="1" dirty="0" smtClean="0"/>
              <a:t>Слой </a:t>
            </a:r>
            <a:r>
              <a:rPr lang="ru-RU" b="1" dirty="0"/>
              <a:t>представления.</a:t>
            </a:r>
            <a:r>
              <a:rPr lang="ru-RU" dirty="0"/>
              <a:t> Обеспечивает пользовательский интерфейс и контроль потока управления приложения, наряду с такими вещами, как проверка  пользовательского ввода.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u="sng" dirty="0"/>
              <a:t>SQL-</a:t>
            </a:r>
            <a:r>
              <a:rPr lang="ru-RU" b="1" u="sng" dirty="0"/>
              <a:t>запрос:</a:t>
            </a:r>
          </a:p>
          <a:p>
            <a:pPr marL="0" indent="0" fontAlgn="base">
              <a:buNone/>
            </a:pPr>
            <a:r>
              <a:rPr lang="en-US" dirty="0"/>
              <a:t>DELETE FROM </a:t>
            </a:r>
            <a:r>
              <a:rPr lang="ru-RU" dirty="0"/>
              <a:t>таблица</a:t>
            </a:r>
          </a:p>
          <a:p>
            <a:pPr marL="0" indent="0" fontAlgn="base">
              <a:buNone/>
            </a:pPr>
            <a:r>
              <a:rPr lang="en-US" dirty="0"/>
              <a:t>WHERE </a:t>
            </a:r>
            <a:r>
              <a:rPr lang="ru-RU" dirty="0"/>
              <a:t>столбец = значение</a:t>
            </a:r>
          </a:p>
          <a:p>
            <a:pPr marL="0" indent="0" fontAlgn="base">
              <a:buNone/>
            </a:pPr>
            <a:endParaRPr lang="ru-RU" dirty="0"/>
          </a:p>
          <a:p>
            <a:r>
              <a:rPr lang="ru-RU" b="1" u="sng" dirty="0"/>
              <a:t>В программе:</a:t>
            </a:r>
          </a:p>
          <a:p>
            <a:pPr fontAlgn="base"/>
            <a:r>
              <a:rPr lang="en-US" dirty="0"/>
              <a:t>string </a:t>
            </a:r>
            <a:r>
              <a:rPr lang="en-US" dirty="0" err="1"/>
              <a:t>sqlExpression</a:t>
            </a:r>
            <a:r>
              <a:rPr lang="en-US" dirty="0"/>
              <a:t> = "DELETE  FROM Users WHERE Name='Tom'";</a:t>
            </a:r>
          </a:p>
          <a:p>
            <a:pPr marL="0" indent="0" fontAlgn="base">
              <a:buNone/>
            </a:pPr>
            <a:r>
              <a:rPr lang="en-US" dirty="0"/>
              <a:t>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 smtClean="0"/>
              <a:t>SqlConnection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 fontAlgn="base">
              <a:buNone/>
            </a:pP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b="1" dirty="0"/>
              <a:t>command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number = </a:t>
            </a:r>
            <a:r>
              <a:rPr lang="en-US" b="1" dirty="0" err="1"/>
              <a:t>command.ExecuteNonQuery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Удалено объектов: {0}", </a:t>
            </a:r>
            <a:r>
              <a:rPr lang="en-US" dirty="0"/>
              <a:t>number);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59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чтения </a:t>
            </a:r>
            <a:r>
              <a:rPr lang="ru-RU" dirty="0"/>
              <a:t>данные, которые хранятся в таблице, </a:t>
            </a:r>
            <a:r>
              <a:rPr lang="ru-RU" dirty="0" smtClean="0"/>
              <a:t>используется метод </a:t>
            </a:r>
            <a:r>
              <a:rPr lang="ru-RU" dirty="0"/>
              <a:t>- </a:t>
            </a:r>
            <a:r>
              <a:rPr lang="ru-RU" dirty="0" err="1"/>
              <a:t>ExecuteReader</a:t>
            </a:r>
            <a:r>
              <a:rPr lang="ru-RU" dirty="0"/>
              <a:t>(). </a:t>
            </a:r>
            <a:endParaRPr lang="ru-RU" dirty="0" smtClean="0"/>
          </a:p>
          <a:p>
            <a:r>
              <a:rPr lang="ru-RU" dirty="0" smtClean="0"/>
              <a:t>Этот </a:t>
            </a:r>
            <a:r>
              <a:rPr lang="ru-RU" dirty="0"/>
              <a:t>метод возвращает объект </a:t>
            </a:r>
            <a:r>
              <a:rPr lang="ru-RU" b="1" dirty="0" err="1"/>
              <a:t>SqlDataReader</a:t>
            </a:r>
            <a:r>
              <a:rPr lang="ru-RU" dirty="0"/>
              <a:t>, который используется для чтения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0836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608512" cy="504056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string </a:t>
            </a:r>
            <a:r>
              <a:rPr lang="en-US" dirty="0" err="1"/>
              <a:t>sqlExpression</a:t>
            </a:r>
            <a:r>
              <a:rPr lang="en-US" dirty="0"/>
              <a:t> = "SELECT * FROM Users";</a:t>
            </a:r>
          </a:p>
          <a:p>
            <a:pPr marL="0" indent="0" fontAlgn="base">
              <a:buNone/>
            </a:pPr>
            <a:r>
              <a:rPr lang="en-US" dirty="0"/>
              <a:t>    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 fontAlgn="base">
              <a:buNone/>
            </a:pPr>
            <a:r>
              <a:rPr lang="en-US" dirty="0"/>
              <a:t>    {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SqlDataReader</a:t>
            </a:r>
            <a:r>
              <a:rPr lang="en-US" dirty="0"/>
              <a:t> </a:t>
            </a:r>
            <a:r>
              <a:rPr lang="en-US" b="1" dirty="0"/>
              <a:t>reader</a:t>
            </a:r>
            <a:r>
              <a:rPr lang="en-US" dirty="0"/>
              <a:t> = </a:t>
            </a:r>
            <a:r>
              <a:rPr lang="en-US" b="1" dirty="0" err="1"/>
              <a:t>command.ExecuteReader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// </a:t>
            </a:r>
            <a:r>
              <a:rPr lang="ru-RU" dirty="0"/>
              <a:t>если есть данные</a:t>
            </a:r>
          </a:p>
          <a:p>
            <a:pPr marL="0" indent="0" fontAlgn="base">
              <a:buNone/>
            </a:pPr>
            <a:r>
              <a:rPr lang="en-US" dirty="0"/>
              <a:t>         if(</a:t>
            </a:r>
            <a:r>
              <a:rPr lang="en-US" dirty="0" err="1"/>
              <a:t>reader.HasRows</a:t>
            </a:r>
            <a:r>
              <a:rPr lang="en-US" dirty="0"/>
              <a:t>) </a:t>
            </a:r>
            <a:r>
              <a:rPr lang="ru-RU" dirty="0"/>
              <a:t>        </a:t>
            </a: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{</a:t>
            </a:r>
          </a:p>
          <a:p>
            <a:pPr marL="0" indent="0" fontAlgn="base">
              <a:buNone/>
            </a:pPr>
            <a:r>
              <a:rPr lang="en-US" dirty="0" smtClean="0"/>
              <a:t>// </a:t>
            </a:r>
            <a:r>
              <a:rPr lang="ru-RU" dirty="0"/>
              <a:t>построчно считываем данные</a:t>
            </a:r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dirty="0"/>
              <a:t>            </a:t>
            </a: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reader.Read</a:t>
            </a:r>
            <a:r>
              <a:rPr lang="en-US" dirty="0"/>
              <a:t>()) </a:t>
            </a:r>
            <a:r>
              <a:rPr lang="ru-RU" dirty="0"/>
              <a:t>           </a:t>
            </a:r>
            <a:endParaRPr lang="ru-RU" dirty="0" smtClean="0"/>
          </a:p>
          <a:p>
            <a:pPr marL="0" indent="0" fontAlgn="base">
              <a:buNone/>
            </a:pPr>
            <a:r>
              <a:rPr lang="ru-RU" dirty="0"/>
              <a:t>	</a:t>
            </a:r>
            <a:r>
              <a:rPr lang="ru-RU" dirty="0" smtClean="0"/>
              <a:t>{</a:t>
            </a:r>
            <a:r>
              <a:rPr lang="ru-RU" dirty="0"/>
              <a:t>              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1628800"/>
            <a:ext cx="4038600" cy="499715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object id = </a:t>
            </a:r>
            <a:r>
              <a:rPr lang="en-US" dirty="0" err="1"/>
              <a:t>reader.GetValue</a:t>
            </a:r>
            <a:r>
              <a:rPr lang="en-US" dirty="0"/>
              <a:t>(0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//</a:t>
            </a:r>
            <a:r>
              <a:rPr lang="en-US" dirty="0" err="1"/>
              <a:t>int</a:t>
            </a:r>
            <a:r>
              <a:rPr lang="en-US" dirty="0"/>
              <a:t> id = reader.GetInt32(0);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endParaRPr lang="ru-RU" dirty="0" smtClean="0"/>
          </a:p>
          <a:p>
            <a:pPr marL="0" indent="0" fontAlgn="base">
              <a:buNone/>
            </a:pPr>
            <a:r>
              <a:rPr lang="en-US" dirty="0" smtClean="0"/>
              <a:t>object </a:t>
            </a:r>
            <a:r>
              <a:rPr lang="en-US" dirty="0"/>
              <a:t>name = </a:t>
            </a:r>
            <a:r>
              <a:rPr lang="en-US" dirty="0" err="1"/>
              <a:t>reader.GetValue</a:t>
            </a:r>
            <a:r>
              <a:rPr lang="en-US" dirty="0"/>
              <a:t>(1);</a:t>
            </a:r>
          </a:p>
          <a:p>
            <a:pPr marL="0" indent="0" fontAlgn="base">
              <a:buNone/>
            </a:pPr>
            <a:r>
              <a:rPr lang="ru-RU" dirty="0" smtClean="0"/>
              <a:t>//</a:t>
            </a:r>
            <a:r>
              <a:rPr lang="en-US" dirty="0" smtClean="0"/>
              <a:t>string </a:t>
            </a:r>
            <a:r>
              <a:rPr lang="en-US" dirty="0"/>
              <a:t>name = </a:t>
            </a:r>
            <a:r>
              <a:rPr lang="en-US" dirty="0" err="1"/>
              <a:t>reader.GetString</a:t>
            </a:r>
            <a:r>
              <a:rPr lang="en-US" dirty="0"/>
              <a:t>(1);</a:t>
            </a:r>
            <a:endParaRPr lang="ru-RU" dirty="0" smtClean="0"/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r>
              <a:rPr lang="en-US" dirty="0" smtClean="0"/>
              <a:t>object </a:t>
            </a:r>
            <a:r>
              <a:rPr lang="en-US" dirty="0"/>
              <a:t>age = </a:t>
            </a:r>
            <a:r>
              <a:rPr lang="en-US" dirty="0" err="1"/>
              <a:t>reader.GetValue</a:t>
            </a:r>
            <a:r>
              <a:rPr lang="en-US" dirty="0"/>
              <a:t>(2);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ru-RU" dirty="0" smtClean="0"/>
              <a:t>//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age = reader.GetInt32(2);</a:t>
            </a:r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r>
              <a:rPr lang="en-US" dirty="0"/>
              <a:t>  </a:t>
            </a:r>
            <a:r>
              <a:rPr lang="en-US" dirty="0" err="1"/>
              <a:t>Console.WriteLine</a:t>
            </a:r>
            <a:r>
              <a:rPr lang="en-US" dirty="0"/>
              <a:t>("{0} \t{1} \t{2}", id, name, age);</a:t>
            </a:r>
          </a:p>
          <a:p>
            <a:pPr marL="0" indent="0" fontAlgn="base">
              <a:buNone/>
            </a:pPr>
            <a:r>
              <a:rPr lang="en-US" dirty="0"/>
              <a:t>            }</a:t>
            </a:r>
          </a:p>
          <a:p>
            <a:pPr marL="0" indent="0" fontAlgn="base">
              <a:buNone/>
            </a:pPr>
            <a:r>
              <a:rPr lang="en-US" dirty="0"/>
              <a:t>        }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err="1"/>
              <a:t>reader.Close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62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 отправке запросов мы можем использовать специальные встроенные функции SQL, например, </a:t>
            </a:r>
            <a:r>
              <a:rPr lang="ru-RU" dirty="0" err="1"/>
              <a:t>Min</a:t>
            </a:r>
            <a:r>
              <a:rPr lang="ru-RU" dirty="0"/>
              <a:t>, </a:t>
            </a:r>
            <a:r>
              <a:rPr lang="ru-RU" dirty="0" err="1"/>
              <a:t>Max</a:t>
            </a:r>
            <a:r>
              <a:rPr lang="ru-RU" dirty="0"/>
              <a:t>, </a:t>
            </a:r>
            <a:r>
              <a:rPr lang="ru-RU" dirty="0" err="1"/>
              <a:t>Sum</a:t>
            </a:r>
            <a:r>
              <a:rPr lang="ru-RU" dirty="0"/>
              <a:t>, </a:t>
            </a:r>
            <a:r>
              <a:rPr lang="ru-RU" dirty="0" err="1"/>
              <a:t>Count</a:t>
            </a:r>
            <a:r>
              <a:rPr lang="ru-RU" dirty="0"/>
              <a:t> и т.д., которые не выполняют операции с объектами и не извлекают объекты, а возвращают какое-то определенное значение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</a:t>
            </a:r>
            <a:r>
              <a:rPr lang="ru-RU" dirty="0"/>
              <a:t>работы с такими функциями в </a:t>
            </a:r>
            <a:r>
              <a:rPr lang="ru-RU" dirty="0" err="1"/>
              <a:t>SqlCommand</a:t>
            </a:r>
            <a:r>
              <a:rPr lang="ru-RU" dirty="0"/>
              <a:t> определен специальный метод </a:t>
            </a:r>
            <a:r>
              <a:rPr lang="ru-RU" dirty="0" err="1"/>
              <a:t>ExecuteScalar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3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string </a:t>
            </a:r>
            <a:r>
              <a:rPr lang="en-US" b="1" dirty="0" err="1"/>
              <a:t>sqlExpression</a:t>
            </a:r>
            <a:r>
              <a:rPr lang="en-US" b="1" dirty="0"/>
              <a:t> = "SELECT COUNT(*) FROM Users";</a:t>
            </a:r>
          </a:p>
          <a:p>
            <a:pPr marL="0" indent="0" fontAlgn="base">
              <a:buNone/>
            </a:pPr>
            <a:r>
              <a:rPr lang="en-US" dirty="0"/>
              <a:t>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 fontAlgn="base">
              <a:buNone/>
            </a:pP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 fontAlgn="base">
              <a:buNone/>
            </a:pPr>
            <a:r>
              <a:rPr lang="en-US" dirty="0"/>
              <a:t>    object count = </a:t>
            </a:r>
            <a:r>
              <a:rPr lang="en-US" b="1" dirty="0" err="1"/>
              <a:t>command.ExecuteScalar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   </a:t>
            </a:r>
            <a:r>
              <a:rPr lang="en-US" b="1" dirty="0"/>
              <a:t> </a:t>
            </a:r>
            <a:r>
              <a:rPr lang="en-US" b="1" dirty="0" err="1"/>
              <a:t>command.CommandText</a:t>
            </a:r>
            <a:r>
              <a:rPr lang="en-US" b="1" dirty="0"/>
              <a:t> = "SELECT MIN(Age) FROM Users";</a:t>
            </a:r>
          </a:p>
          <a:p>
            <a:pPr marL="0" indent="0" fontAlgn="base">
              <a:buNone/>
            </a:pPr>
            <a:r>
              <a:rPr lang="en-US" dirty="0"/>
              <a:t>    object </a:t>
            </a:r>
            <a:r>
              <a:rPr lang="en-US" dirty="0" err="1"/>
              <a:t>minAge</a:t>
            </a:r>
            <a:r>
              <a:rPr lang="en-US" dirty="0"/>
              <a:t> = </a:t>
            </a:r>
            <a:r>
              <a:rPr lang="en-US" b="1" dirty="0" err="1"/>
              <a:t>command.ExecuteScalar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В таблице {0} объектов", </a:t>
            </a:r>
            <a:r>
              <a:rPr lang="en-US" dirty="0"/>
              <a:t>count);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Минимальный возраст: {0}", </a:t>
            </a:r>
            <a:r>
              <a:rPr lang="en-US" dirty="0" err="1"/>
              <a:t>minAge</a:t>
            </a:r>
            <a:r>
              <a:rPr lang="en-US" dirty="0"/>
              <a:t>);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469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Создание </a:t>
            </a:r>
            <a:r>
              <a:rPr lang="ru-RU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формы</a:t>
            </a:r>
            <a:endParaRPr lang="ru-RU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 форме приложения необходимо разместить элементы управления для вывода данных из таблиц. </a:t>
            </a:r>
            <a:endParaRPr lang="ru-RU" dirty="0" smtClean="0"/>
          </a:p>
          <a:p>
            <a:r>
              <a:rPr lang="ru-RU" dirty="0" smtClean="0"/>
              <a:t>Вывод </a:t>
            </a:r>
            <a:r>
              <a:rPr lang="ru-RU" dirty="0"/>
              <a:t>данных будет выполняться с помощью элемента </a:t>
            </a:r>
            <a:r>
              <a:rPr lang="ru-RU" dirty="0" err="1"/>
              <a:t>DataGrid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Добавить библиотеку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System.Data.SqlClient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40324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Обмен данными между формой и </a:t>
            </a:r>
            <a:r>
              <a:rPr lang="ru-RU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приложением</a:t>
            </a:r>
            <a:endParaRPr lang="ru-RU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b="1" dirty="0" err="1"/>
              <a:t>DataSe</a:t>
            </a:r>
            <a:r>
              <a:rPr lang="ru-RU" dirty="0" err="1"/>
              <a:t>t</a:t>
            </a:r>
            <a:r>
              <a:rPr lang="ru-RU" dirty="0"/>
              <a:t> — объект потребителя (приложение), центральный объект ADO.NET; все операции используют его. </a:t>
            </a:r>
            <a:endParaRPr lang="ru-RU" dirty="0" smtClean="0"/>
          </a:p>
          <a:p>
            <a:pPr lvl="0"/>
            <a:r>
              <a:rPr lang="ru-RU" dirty="0" err="1" smtClean="0"/>
              <a:t>DataSet</a:t>
            </a:r>
            <a:r>
              <a:rPr lang="ru-RU" dirty="0" smtClean="0"/>
              <a:t> </a:t>
            </a:r>
            <a:r>
              <a:rPr lang="ru-RU" dirty="0"/>
              <a:t>содержит набор объектов </a:t>
            </a:r>
            <a:r>
              <a:rPr lang="ru-RU" b="1" dirty="0" err="1"/>
              <a:t>DataTable</a:t>
            </a:r>
            <a:r>
              <a:rPr lang="ru-RU" dirty="0"/>
              <a:t>,  представляющих таблицы базы данных, с которыми вы работаете. Объект </a:t>
            </a:r>
            <a:r>
              <a:rPr lang="ru-RU" b="1" dirty="0" err="1"/>
              <a:t>DataTable</a:t>
            </a:r>
            <a:r>
              <a:rPr lang="ru-RU" b="1" dirty="0"/>
              <a:t> </a:t>
            </a:r>
            <a:r>
              <a:rPr lang="ru-RU" dirty="0"/>
              <a:t>может быть всего один. </a:t>
            </a:r>
          </a:p>
          <a:p>
            <a:pPr lvl="0"/>
            <a:r>
              <a:rPr lang="ru-RU" dirty="0"/>
              <a:t>Каждый объект </a:t>
            </a:r>
            <a:r>
              <a:rPr lang="ru-RU" b="1" dirty="0" err="1"/>
              <a:t>DataTable</a:t>
            </a:r>
            <a:r>
              <a:rPr lang="ru-RU" dirty="0"/>
              <a:t> имеет дочерние объекты </a:t>
            </a:r>
            <a:r>
              <a:rPr lang="ru-RU" b="1" dirty="0" err="1"/>
              <a:t>DataRow</a:t>
            </a:r>
            <a:r>
              <a:rPr lang="ru-RU" dirty="0"/>
              <a:t> и </a:t>
            </a:r>
            <a:r>
              <a:rPr lang="ru-RU" b="1" dirty="0" err="1"/>
              <a:t>DataColumn</a:t>
            </a:r>
            <a:r>
              <a:rPr lang="ru-RU" dirty="0"/>
              <a:t>,  представляющие строки и столбцы таблицы базы данных.</a:t>
            </a:r>
          </a:p>
          <a:p>
            <a:pPr lvl="0"/>
            <a:r>
              <a:rPr lang="ru-RU" b="1" dirty="0" err="1"/>
              <a:t>SqlDataAdapter</a:t>
            </a:r>
            <a:r>
              <a:rPr lang="ru-RU" dirty="0"/>
              <a:t> –  объект поставщика, используется для взаимодействия с </a:t>
            </a:r>
            <a:r>
              <a:rPr lang="ru-RU" dirty="0" err="1"/>
              <a:t>DataSet</a:t>
            </a:r>
            <a:r>
              <a:rPr lang="ru-RU" dirty="0"/>
              <a:t>  для извлечения и сохранения данных. </a:t>
            </a:r>
            <a:endParaRPr lang="ru-RU" dirty="0" smtClean="0"/>
          </a:p>
          <a:p>
            <a:pPr lvl="0"/>
            <a:r>
              <a:rPr lang="ru-RU" dirty="0" smtClean="0"/>
              <a:t>Метод </a:t>
            </a:r>
            <a:r>
              <a:rPr lang="ru-RU" dirty="0"/>
              <a:t> </a:t>
            </a:r>
            <a:r>
              <a:rPr lang="ru-RU" b="1" dirty="0" err="1"/>
              <a:t>Fill</a:t>
            </a:r>
            <a:r>
              <a:rPr lang="ru-RU" dirty="0"/>
              <a:t> изменяет данные в </a:t>
            </a:r>
            <a:r>
              <a:rPr lang="ru-RU" dirty="0" err="1"/>
              <a:t>DataSet</a:t>
            </a:r>
            <a:r>
              <a:rPr lang="ru-RU" dirty="0"/>
              <a:t> для соответствия их источнику </a:t>
            </a:r>
            <a:r>
              <a:rPr lang="ru-RU" dirty="0" smtClean="0"/>
              <a:t>данных</a:t>
            </a:r>
            <a:r>
              <a:rPr lang="ru-RU" dirty="0"/>
              <a:t>.</a:t>
            </a:r>
          </a:p>
          <a:p>
            <a:pPr lvl="0"/>
            <a:r>
              <a:rPr lang="ru-RU" b="1" dirty="0" err="1"/>
              <a:t>SqlCommand</a:t>
            </a:r>
            <a:r>
              <a:rPr lang="ru-RU" dirty="0"/>
              <a:t> – объект поставщика, используется для передачи команды источнику данных (БД).</a:t>
            </a:r>
          </a:p>
          <a:p>
            <a:pPr lvl="0"/>
            <a:r>
              <a:rPr lang="ru-RU" b="1" dirty="0" err="1"/>
              <a:t>sqlConnection</a:t>
            </a:r>
            <a:r>
              <a:rPr lang="ru-RU" dirty="0"/>
              <a:t> – объект, предоставляющий подключение к источнику данных (БД).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Просмотр данных (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Read) 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dirty="0" err="1"/>
              <a:t>SqlCommand</a:t>
            </a:r>
            <a:r>
              <a:rPr lang="en-US" b="1" dirty="0"/>
              <a:t> command = </a:t>
            </a:r>
            <a:r>
              <a:rPr lang="en-US" b="1" dirty="0" err="1"/>
              <a:t>sqlConnection.CreateCommand</a:t>
            </a:r>
            <a:r>
              <a:rPr lang="en-US" b="1" dirty="0"/>
              <a:t>();  –  </a:t>
            </a:r>
            <a:r>
              <a:rPr lang="ru-RU" dirty="0"/>
              <a:t>создает</a:t>
            </a:r>
            <a:r>
              <a:rPr lang="en-US" dirty="0"/>
              <a:t>   </a:t>
            </a:r>
            <a:r>
              <a:rPr lang="ru-RU" dirty="0"/>
              <a:t>пустую команду</a:t>
            </a:r>
            <a:r>
              <a:rPr lang="en-US" dirty="0"/>
              <a:t>, </a:t>
            </a:r>
            <a:r>
              <a:rPr lang="ru-RU" dirty="0"/>
              <a:t>связанную с подключением</a:t>
            </a:r>
            <a:r>
              <a:rPr lang="en-US" dirty="0"/>
              <a:t> </a:t>
            </a:r>
            <a:r>
              <a:rPr lang="en-US" dirty="0" err="1"/>
              <a:t>sqlConnection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 err="1"/>
              <a:t>command.CommandText</a:t>
            </a:r>
            <a:r>
              <a:rPr lang="en-US" b="1" dirty="0"/>
              <a:t> = "SELECT * FROM " + </a:t>
            </a:r>
            <a:r>
              <a:rPr lang="en-US" b="1" dirty="0" err="1"/>
              <a:t>tableName</a:t>
            </a:r>
            <a:r>
              <a:rPr lang="en-US" b="1" dirty="0"/>
              <a:t>;</a:t>
            </a:r>
            <a:r>
              <a:rPr lang="en-US" dirty="0"/>
              <a:t> – </a:t>
            </a:r>
            <a:r>
              <a:rPr lang="ru-RU" dirty="0"/>
              <a:t>задает</a:t>
            </a:r>
            <a:r>
              <a:rPr lang="en-US" dirty="0"/>
              <a:t> SQL </a:t>
            </a:r>
            <a:r>
              <a:rPr lang="ru-RU" dirty="0"/>
              <a:t>инструкцию</a:t>
            </a:r>
            <a:r>
              <a:rPr lang="en-US" dirty="0"/>
              <a:t>, </a:t>
            </a:r>
            <a:r>
              <a:rPr lang="ru-RU" dirty="0"/>
              <a:t>выполняемую для источника данных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 err="1"/>
              <a:t>DataTable</a:t>
            </a:r>
            <a:r>
              <a:rPr lang="en-US" b="1" dirty="0"/>
              <a:t> </a:t>
            </a:r>
            <a:r>
              <a:rPr lang="en-US" b="1" dirty="0" err="1"/>
              <a:t>dt</a:t>
            </a:r>
            <a:r>
              <a:rPr lang="en-US" b="1" dirty="0"/>
              <a:t> = new </a:t>
            </a:r>
            <a:r>
              <a:rPr lang="en-US" b="1" dirty="0" err="1"/>
              <a:t>DataTable</a:t>
            </a:r>
            <a:r>
              <a:rPr lang="en-US" b="1" dirty="0"/>
              <a:t>(); </a:t>
            </a:r>
            <a:r>
              <a:rPr lang="en-US" dirty="0"/>
              <a:t>– </a:t>
            </a:r>
            <a:r>
              <a:rPr lang="ru-RU" dirty="0"/>
              <a:t>создает новый объект</a:t>
            </a:r>
            <a:r>
              <a:rPr lang="en-US" dirty="0"/>
              <a:t> </a:t>
            </a:r>
            <a:r>
              <a:rPr lang="en-US" dirty="0" err="1"/>
              <a:t>DataTable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 err="1"/>
              <a:t>SqlDataAdapter</a:t>
            </a:r>
            <a:r>
              <a:rPr lang="en-US" b="1" dirty="0"/>
              <a:t> adapter = new </a:t>
            </a:r>
            <a:r>
              <a:rPr lang="en-US" b="1" dirty="0" err="1"/>
              <a:t>SqlDataAdapter</a:t>
            </a:r>
            <a:r>
              <a:rPr lang="en-US" b="1" dirty="0"/>
              <a:t>(command</a:t>
            </a:r>
            <a:r>
              <a:rPr lang="en-US" dirty="0"/>
              <a:t>); – </a:t>
            </a:r>
            <a:r>
              <a:rPr lang="ru-RU" dirty="0"/>
              <a:t>создает новый объект</a:t>
            </a:r>
            <a:r>
              <a:rPr lang="en-US" dirty="0"/>
              <a:t>  </a:t>
            </a:r>
            <a:r>
              <a:rPr lang="en-US" dirty="0" err="1"/>
              <a:t>SqlDataAdapter</a:t>
            </a:r>
            <a:r>
              <a:rPr lang="en-US" dirty="0"/>
              <a:t> </a:t>
            </a:r>
            <a:r>
              <a:rPr lang="ru-RU" dirty="0"/>
              <a:t>и инициализирует его командой</a:t>
            </a:r>
            <a:r>
              <a:rPr lang="en-US" dirty="0"/>
              <a:t> command. </a:t>
            </a:r>
            <a:r>
              <a:rPr lang="ru-RU" dirty="0" err="1"/>
              <a:t>SqlDataAdapter</a:t>
            </a:r>
            <a:r>
              <a:rPr lang="ru-RU" dirty="0"/>
              <a:t> представляет набор выполняемых над данными команд и подключения базы данных, которые используется для заполнения </a:t>
            </a:r>
            <a:r>
              <a:rPr lang="ru-RU" dirty="0" err="1"/>
              <a:t>DataSet</a:t>
            </a:r>
            <a:r>
              <a:rPr lang="ru-RU" dirty="0"/>
              <a:t> и обновления базы данных SQL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  <a:p>
            <a:pPr lvl="0"/>
            <a:r>
              <a:rPr lang="en-US" b="1" dirty="0"/>
              <a:t>adapter</a:t>
            </a:r>
            <a:r>
              <a:rPr lang="ru-RU" b="1" dirty="0"/>
              <a:t>.</a:t>
            </a:r>
            <a:r>
              <a:rPr lang="en-US" b="1" dirty="0"/>
              <a:t>Fill</a:t>
            </a:r>
            <a:r>
              <a:rPr lang="ru-RU" b="1" dirty="0"/>
              <a:t>(</a:t>
            </a:r>
            <a:r>
              <a:rPr lang="en-US" b="1" dirty="0" err="1"/>
              <a:t>dt</a:t>
            </a:r>
            <a:r>
              <a:rPr lang="ru-RU" b="1" dirty="0"/>
              <a:t>); </a:t>
            </a:r>
            <a:r>
              <a:rPr lang="ru-RU" dirty="0"/>
              <a:t>- добавляет или обновляет строки в объекте </a:t>
            </a:r>
            <a:r>
              <a:rPr lang="ru-RU" dirty="0" err="1"/>
              <a:t>DataSet</a:t>
            </a:r>
            <a:r>
              <a:rPr lang="ru-RU" dirty="0"/>
              <a:t> в соответствии с командой </a:t>
            </a:r>
            <a:r>
              <a:rPr lang="en-US" dirty="0"/>
              <a:t>command</a:t>
            </a:r>
            <a:r>
              <a:rPr lang="ru-RU" dirty="0"/>
              <a:t>.</a:t>
            </a:r>
          </a:p>
          <a:p>
            <a:pPr lvl="0"/>
            <a:r>
              <a:rPr lang="en-US" b="1" dirty="0" err="1"/>
              <a:t>sqlConnection.Close</a:t>
            </a:r>
            <a:r>
              <a:rPr lang="en-US" b="1" dirty="0"/>
              <a:t>(); </a:t>
            </a:r>
            <a:r>
              <a:rPr lang="ru-RU" dirty="0"/>
              <a:t>– закрывает подключение.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Просмотр данных (</a:t>
            </a:r>
            <a:r>
              <a:rPr lang="en-US" b="1" dirty="0"/>
              <a:t>Read)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чтения данных из таблицы </a:t>
            </a:r>
            <a:r>
              <a:rPr lang="ru-RU" dirty="0" smtClean="0"/>
              <a:t>используем метод класса </a:t>
            </a:r>
            <a:r>
              <a:rPr lang="en-US" b="1" dirty="0" err="1" smtClean="0"/>
              <a:t>ControlDataBase</a:t>
            </a:r>
            <a:r>
              <a:rPr lang="ru-RU" dirty="0" smtClean="0"/>
              <a:t>:</a:t>
            </a:r>
            <a:endParaRPr lang="ru-RU" dirty="0"/>
          </a:p>
          <a:p>
            <a:pPr>
              <a:buNone/>
            </a:pPr>
            <a:r>
              <a:rPr lang="en-US" dirty="0"/>
              <a:t>public static  </a:t>
            </a:r>
            <a:r>
              <a:rPr lang="en-US" dirty="0" err="1"/>
              <a:t>DataTable</a:t>
            </a:r>
            <a:r>
              <a:rPr lang="en-US" dirty="0"/>
              <a:t> </a:t>
            </a:r>
            <a:r>
              <a:rPr lang="en-US" b="1" dirty="0" err="1"/>
              <a:t>DisplayTable</a:t>
            </a:r>
            <a:r>
              <a:rPr lang="en-US" dirty="0"/>
              <a:t>(string </a:t>
            </a:r>
            <a:r>
              <a:rPr lang="en-US" dirty="0" err="1"/>
              <a:t>tableName</a:t>
            </a:r>
            <a:r>
              <a:rPr lang="en-US" dirty="0"/>
              <a:t>, </a:t>
            </a:r>
            <a:r>
              <a:rPr lang="en-US" dirty="0" err="1"/>
              <a:t>SqlConnection</a:t>
            </a:r>
            <a:r>
              <a:rPr lang="en-US" dirty="0"/>
              <a:t> </a:t>
            </a:r>
            <a:r>
              <a:rPr lang="en-US" dirty="0" err="1"/>
              <a:t>sqlConnection</a:t>
            </a:r>
            <a:r>
              <a:rPr lang="en-US" dirty="0" smtClean="0"/>
              <a:t>)   {</a:t>
            </a:r>
            <a:r>
              <a:rPr lang="ru-RU" dirty="0" smtClean="0"/>
              <a:t>…</a:t>
            </a:r>
            <a:r>
              <a:rPr lang="en-US" dirty="0" smtClean="0"/>
              <a:t>}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выполнения этого метода будут использоваться обработчики событий меню.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Добавление записей в БД (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</a:t>
            </a:r>
            <a:r>
              <a:rPr lang="ru-RU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ru-RU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добавления записей добавим диалоговые окна для ввода информации в каждую </a:t>
            </a:r>
            <a:r>
              <a:rPr lang="ru-RU" dirty="0" smtClean="0"/>
              <a:t>таблицу</a:t>
            </a:r>
            <a:r>
              <a:rPr lang="en-US" dirty="0" smtClean="0"/>
              <a:t>.</a:t>
            </a:r>
          </a:p>
          <a:p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форму </a:t>
            </a:r>
            <a:r>
              <a:rPr lang="en-US" dirty="0" err="1"/>
              <a:t>AddStudent</a:t>
            </a:r>
            <a:r>
              <a:rPr lang="ru-RU" dirty="0"/>
              <a:t> необходимо добавить свойства для обмена информацией, полученной из полей </a:t>
            </a:r>
            <a:r>
              <a:rPr lang="en-US" dirty="0"/>
              <a:t>Name </a:t>
            </a:r>
            <a:r>
              <a:rPr lang="ru-RU" dirty="0"/>
              <a:t>и </a:t>
            </a:r>
            <a:r>
              <a:rPr lang="en-US" dirty="0"/>
              <a:t>Surname</a:t>
            </a:r>
            <a:r>
              <a:rPr lang="ru-RU" dirty="0"/>
              <a:t> с другими </a:t>
            </a:r>
            <a:r>
              <a:rPr lang="ru-RU" dirty="0" smtClean="0"/>
              <a:t>формами.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700808"/>
            <a:ext cx="345638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Технология </a:t>
            </a:r>
            <a:r>
              <a:rPr lang="en-US" b="1" dirty="0" err="1" smtClean="0"/>
              <a:t>ADO.Net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ADO.NET (</a:t>
            </a:r>
            <a:r>
              <a:rPr lang="en-US" dirty="0"/>
              <a:t>Active Data Objects</a:t>
            </a:r>
            <a:r>
              <a:rPr lang="ru-RU" dirty="0"/>
              <a:t>) — это наименование набора классов, которые используются с С# и .NET </a:t>
            </a:r>
            <a:r>
              <a:rPr lang="ru-RU" dirty="0" err="1"/>
              <a:t>Framework</a:t>
            </a:r>
            <a:r>
              <a:rPr lang="ru-RU" dirty="0"/>
              <a:t> для доступа к данным в реляционном, </a:t>
            </a:r>
            <a:r>
              <a:rPr lang="ru-RU" dirty="0" smtClean="0"/>
              <a:t>формате.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ADO.Net</a:t>
            </a:r>
            <a:r>
              <a:rPr lang="en-US" dirty="0" smtClean="0"/>
              <a:t> </a:t>
            </a:r>
            <a:r>
              <a:rPr lang="ru-RU" dirty="0" smtClean="0"/>
              <a:t>можно </a:t>
            </a:r>
            <a:r>
              <a:rPr lang="ru-RU" dirty="0"/>
              <a:t>отправлять запросы к базам данных, устанавливать подключения, получать ответ от базы данных и производить ряд других операций.</a:t>
            </a:r>
            <a:endParaRPr lang="ru-RU" dirty="0" smtClean="0"/>
          </a:p>
          <a:p>
            <a:r>
              <a:rPr lang="ru-RU" dirty="0" smtClean="0"/>
              <a:t>Технология </a:t>
            </a:r>
            <a:r>
              <a:rPr lang="ru-RU" dirty="0"/>
              <a:t>ADO.NET интегрирована в .NET </a:t>
            </a:r>
            <a:r>
              <a:rPr lang="ru-RU" dirty="0" err="1"/>
              <a:t>Framework</a:t>
            </a:r>
            <a:r>
              <a:rPr lang="ru-RU" dirty="0"/>
              <a:t> и спроектирована для использования с любым языком .NET, в особенности — С#.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Добавление записей в БД (</a:t>
            </a:r>
            <a:r>
              <a:rPr lang="en-US" b="1" dirty="0"/>
              <a:t>Create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того, чтобы добавить запись, введенную с помощью формы </a:t>
            </a:r>
            <a:r>
              <a:rPr lang="ru-RU" dirty="0" err="1"/>
              <a:t>AddStudent</a:t>
            </a:r>
            <a:r>
              <a:rPr lang="ru-RU" dirty="0"/>
              <a:t> в БД необходимо создать соответствующий </a:t>
            </a:r>
            <a:r>
              <a:rPr lang="en-US" dirty="0"/>
              <a:t>SQL</a:t>
            </a:r>
            <a:r>
              <a:rPr lang="ru-RU" dirty="0" smtClean="0"/>
              <a:t>- запрос </a:t>
            </a:r>
            <a:r>
              <a:rPr lang="ru-RU" dirty="0"/>
              <a:t>и с реализовать его помощью функции  </a:t>
            </a:r>
            <a:r>
              <a:rPr lang="ru-RU" dirty="0" err="1"/>
              <a:t>InsertStudent</a:t>
            </a:r>
            <a:r>
              <a:rPr lang="ru-RU" dirty="0"/>
              <a:t> класса </a:t>
            </a:r>
            <a:r>
              <a:rPr lang="ru-RU" dirty="0" err="1" smtClean="0"/>
              <a:t>ControlDataBase</a:t>
            </a:r>
            <a:r>
              <a:rPr lang="ru-RU" dirty="0" smtClean="0"/>
              <a:t>.</a:t>
            </a:r>
          </a:p>
          <a:p>
            <a:r>
              <a:rPr lang="ru-RU" dirty="0"/>
              <a:t>Данная функция будет вызываться в обработчике соответствующего пункта меню:</a:t>
            </a:r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smtClean="0"/>
              <a:t>studentsToolStripMenuItem1_Click (</a:t>
            </a:r>
            <a:r>
              <a:rPr lang="en-US" dirty="0"/>
              <a:t>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{</a:t>
            </a:r>
            <a:r>
              <a:rPr lang="ru-RU" dirty="0" smtClean="0"/>
              <a:t>….</a:t>
            </a: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Добавление записей в БД (</a:t>
            </a:r>
            <a:r>
              <a:rPr lang="en-US" b="1" dirty="0"/>
              <a:t>Create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 err="1" smtClean="0"/>
              <a:t>SqlCommand</a:t>
            </a:r>
            <a:r>
              <a:rPr lang="en-US" b="1" dirty="0" smtClean="0"/>
              <a:t> </a:t>
            </a:r>
            <a:r>
              <a:rPr lang="en-US" b="1" dirty="0"/>
              <a:t>command = </a:t>
            </a:r>
            <a:r>
              <a:rPr lang="en-US" b="1" dirty="0" err="1"/>
              <a:t>sqlConnection.CreateCommand</a:t>
            </a:r>
            <a:r>
              <a:rPr lang="en-US" b="1" dirty="0"/>
              <a:t>();</a:t>
            </a:r>
            <a:r>
              <a:rPr lang="en-US" dirty="0"/>
              <a:t> – </a:t>
            </a:r>
            <a:r>
              <a:rPr lang="ru-RU" dirty="0"/>
              <a:t>создает</a:t>
            </a:r>
            <a:r>
              <a:rPr lang="en-US" dirty="0"/>
              <a:t>   </a:t>
            </a:r>
            <a:r>
              <a:rPr lang="ru-RU" dirty="0"/>
              <a:t>пустую команду</a:t>
            </a:r>
            <a:r>
              <a:rPr lang="en-US" dirty="0"/>
              <a:t>, </a:t>
            </a:r>
            <a:r>
              <a:rPr lang="ru-RU" dirty="0"/>
              <a:t>связанную с подключением</a:t>
            </a:r>
            <a:r>
              <a:rPr lang="en-US" dirty="0"/>
              <a:t> </a:t>
            </a:r>
            <a:r>
              <a:rPr lang="en-US" dirty="0" err="1"/>
              <a:t>sqlConnection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 err="1"/>
              <a:t>command.CommandText</a:t>
            </a:r>
            <a:r>
              <a:rPr lang="en-US" b="1" dirty="0"/>
              <a:t> = "INSERT INTO Students (name, surname) VALUES (@name, @surname)"; </a:t>
            </a:r>
            <a:r>
              <a:rPr lang="en-US" dirty="0"/>
              <a:t>– </a:t>
            </a:r>
            <a:r>
              <a:rPr lang="ru-RU" dirty="0"/>
              <a:t>задает</a:t>
            </a:r>
            <a:r>
              <a:rPr lang="en-US" dirty="0"/>
              <a:t> SQL </a:t>
            </a:r>
            <a:r>
              <a:rPr lang="ru-RU" dirty="0"/>
              <a:t>инструкцию</a:t>
            </a:r>
            <a:r>
              <a:rPr lang="en-US" dirty="0"/>
              <a:t>, </a:t>
            </a:r>
            <a:r>
              <a:rPr lang="ru-RU" dirty="0"/>
              <a:t>выполняемую для источника данных</a:t>
            </a:r>
            <a:r>
              <a:rPr lang="en-US" dirty="0"/>
              <a:t>.  </a:t>
            </a:r>
            <a:r>
              <a:rPr lang="ru-RU" dirty="0"/>
              <a:t>Инструкция содержит </a:t>
            </a:r>
            <a:r>
              <a:rPr lang="en-US" dirty="0"/>
              <a:t>SQL</a:t>
            </a:r>
            <a:r>
              <a:rPr lang="ru-RU" dirty="0"/>
              <a:t>-запрос,  который  добавляет строку в таблицу БД. </a:t>
            </a:r>
          </a:p>
          <a:p>
            <a:r>
              <a:rPr lang="ru-RU" dirty="0"/>
              <a:t>В запросе:</a:t>
            </a:r>
          </a:p>
          <a:p>
            <a:pPr lvl="1"/>
            <a:r>
              <a:rPr lang="ru-RU" dirty="0"/>
              <a:t>список (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surname</a:t>
            </a:r>
            <a:r>
              <a:rPr lang="ru-RU" dirty="0"/>
              <a:t>) – </a:t>
            </a:r>
            <a:r>
              <a:rPr lang="ru-RU" dirty="0" err="1"/>
              <a:t>список</a:t>
            </a:r>
            <a:r>
              <a:rPr lang="ru-RU" dirty="0"/>
              <a:t> полей, которые добавляются в таблицу БД, </a:t>
            </a:r>
          </a:p>
          <a:p>
            <a:pPr lvl="1"/>
            <a:r>
              <a:rPr lang="ru-RU" dirty="0"/>
              <a:t>(@</a:t>
            </a:r>
            <a:r>
              <a:rPr lang="ru-RU" dirty="0" err="1"/>
              <a:t>name</a:t>
            </a:r>
            <a:r>
              <a:rPr lang="ru-RU" dirty="0"/>
              <a:t>, @</a:t>
            </a:r>
            <a:r>
              <a:rPr lang="ru-RU" dirty="0" err="1"/>
              <a:t>surname</a:t>
            </a:r>
            <a:r>
              <a:rPr lang="ru-RU" dirty="0"/>
              <a:t>) – список значений, которые должны быть подставлены в указанные поля, @значение – именованный параметр.</a:t>
            </a:r>
          </a:p>
          <a:p>
            <a:r>
              <a:rPr lang="en-US" b="1" dirty="0" err="1"/>
              <a:t>command.Parameters.Add</a:t>
            </a:r>
            <a:r>
              <a:rPr lang="en-US" b="1" dirty="0"/>
              <a:t>("name", </a:t>
            </a:r>
            <a:r>
              <a:rPr lang="en-US" b="1" dirty="0" err="1"/>
              <a:t>SqlDbType.NVarChar</a:t>
            </a:r>
            <a:r>
              <a:rPr lang="en-US" b="1" dirty="0"/>
              <a:t>).Value = name;</a:t>
            </a:r>
            <a:endParaRPr lang="ru-RU" b="1" dirty="0"/>
          </a:p>
          <a:p>
            <a:r>
              <a:rPr lang="en-US" b="1" dirty="0" err="1"/>
              <a:t>command.Parameters.Add</a:t>
            </a:r>
            <a:r>
              <a:rPr lang="en-US" b="1" dirty="0"/>
              <a:t>("surname", </a:t>
            </a:r>
            <a:r>
              <a:rPr lang="en-US" b="1" dirty="0" err="1"/>
              <a:t>SqlDbType.NVarChar</a:t>
            </a:r>
            <a:r>
              <a:rPr lang="en-US" b="1" dirty="0"/>
              <a:t>).Value = surname; </a:t>
            </a:r>
            <a:r>
              <a:rPr lang="en-US" dirty="0"/>
              <a:t>–  </a:t>
            </a:r>
            <a:r>
              <a:rPr lang="ru-RU" dirty="0"/>
              <a:t>параметры используются</a:t>
            </a:r>
            <a:r>
              <a:rPr lang="en-US" dirty="0"/>
              <a:t>  </a:t>
            </a:r>
            <a:r>
              <a:rPr lang="ru-RU" dirty="0"/>
              <a:t>для передачи значений в выражения</a:t>
            </a:r>
            <a:r>
              <a:rPr lang="en-US" dirty="0"/>
              <a:t> SQL, </a:t>
            </a:r>
            <a:r>
              <a:rPr lang="ru-RU" dirty="0"/>
              <a:t>обеспечивая проверку типов</a:t>
            </a:r>
            <a:r>
              <a:rPr lang="en-US" dirty="0"/>
              <a:t>. </a:t>
            </a:r>
            <a:r>
              <a:rPr lang="ru-RU" dirty="0"/>
              <a:t>В данном примере выполняется проверка преобразования переменных </a:t>
            </a:r>
            <a:r>
              <a:rPr lang="ru-RU" dirty="0" err="1"/>
              <a:t>_name</a:t>
            </a:r>
            <a:r>
              <a:rPr lang="ru-RU" dirty="0"/>
              <a:t> и </a:t>
            </a:r>
            <a:r>
              <a:rPr lang="ru-RU" dirty="0" err="1"/>
              <a:t>_surname</a:t>
            </a:r>
            <a:r>
              <a:rPr lang="ru-RU" dirty="0"/>
              <a:t> типа </a:t>
            </a:r>
            <a:r>
              <a:rPr lang="ru-RU" dirty="0" err="1"/>
              <a:t>string</a:t>
            </a:r>
            <a:r>
              <a:rPr lang="ru-RU" dirty="0"/>
              <a:t> в данные типа  </a:t>
            </a:r>
            <a:r>
              <a:rPr lang="en-US" dirty="0" err="1"/>
              <a:t>NVarChar</a:t>
            </a:r>
            <a:r>
              <a:rPr lang="ru-RU" dirty="0"/>
              <a:t>.</a:t>
            </a:r>
          </a:p>
          <a:p>
            <a:pPr lvl="0"/>
            <a:r>
              <a:rPr lang="en-US" b="1" dirty="0" err="1"/>
              <a:t>sqlConnection</a:t>
            </a:r>
            <a:r>
              <a:rPr lang="ru-RU" b="1" dirty="0"/>
              <a:t>.</a:t>
            </a:r>
            <a:r>
              <a:rPr lang="en-US" b="1" dirty="0"/>
              <a:t>Open</a:t>
            </a:r>
            <a:r>
              <a:rPr lang="ru-RU" b="1" dirty="0"/>
              <a:t>();</a:t>
            </a:r>
            <a:r>
              <a:rPr lang="ru-RU" dirty="0"/>
              <a:t> — открывает подключение к базе данных со значениями свойств, определяемыми объектом </a:t>
            </a:r>
            <a:r>
              <a:rPr lang="ru-RU" dirty="0" err="1"/>
              <a:t>ConnectionString</a:t>
            </a:r>
            <a:r>
              <a:rPr lang="ru-RU" dirty="0"/>
              <a:t>.</a:t>
            </a:r>
          </a:p>
          <a:p>
            <a:pPr lvl="0"/>
            <a:r>
              <a:rPr lang="en-US" b="1" dirty="0"/>
              <a:t>command</a:t>
            </a:r>
            <a:r>
              <a:rPr lang="ru-RU" b="1" dirty="0"/>
              <a:t>.</a:t>
            </a:r>
            <a:r>
              <a:rPr lang="en-US" b="1" dirty="0" err="1"/>
              <a:t>ExecuteNonQuery</a:t>
            </a:r>
            <a:r>
              <a:rPr lang="ru-RU" b="1" dirty="0"/>
              <a:t>(); </a:t>
            </a:r>
            <a:r>
              <a:rPr lang="ru-RU" dirty="0"/>
              <a:t>– метод </a:t>
            </a:r>
            <a:r>
              <a:rPr lang="ru-RU" dirty="0" err="1"/>
              <a:t>ExecuteNonQuery</a:t>
            </a:r>
            <a:r>
              <a:rPr lang="ru-RU" dirty="0"/>
              <a:t> позволяет вносить изменения в базу данных, не используя </a:t>
            </a:r>
            <a:r>
              <a:rPr lang="ru-RU" dirty="0" err="1"/>
              <a:t>DataSet</a:t>
            </a:r>
            <a:r>
              <a:rPr lang="ru-RU" dirty="0"/>
              <a:t>, с помощью операторов UPDATE, INSERT или DELETE.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Удаление записей из таблицы (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Delete</a:t>
            </a:r>
            <a:r>
              <a:rPr lang="ru-RU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ru-RU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Работу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удалении</a:t>
            </a:r>
            <a:r>
              <a:rPr lang="en-US" dirty="0"/>
              <a:t> </a:t>
            </a:r>
            <a:r>
              <a:rPr lang="en-US" dirty="0" err="1"/>
              <a:t>записей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таблицы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организовать</a:t>
            </a:r>
            <a:r>
              <a:rPr lang="en-US" dirty="0"/>
              <a:t> </a:t>
            </a:r>
            <a:r>
              <a:rPr lang="en-US" dirty="0" err="1"/>
              <a:t>следующим</a:t>
            </a:r>
            <a:r>
              <a:rPr lang="en-US" dirty="0"/>
              <a:t> </a:t>
            </a:r>
            <a:r>
              <a:rPr lang="en-US" dirty="0" err="1"/>
              <a:t>образом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Открыть  таблицу, из которой будут удаляться записи с помощью соответствующей  команды меню, например,  </a:t>
            </a:r>
            <a:r>
              <a:rPr lang="en-US" dirty="0"/>
              <a:t>Display</a:t>
            </a:r>
            <a:r>
              <a:rPr lang="ru-RU" dirty="0"/>
              <a:t> -&gt; </a:t>
            </a:r>
            <a:r>
              <a:rPr lang="en-US" dirty="0"/>
              <a:t>Students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Выделить нужную запись, нажав левой клавишей мыши на строку с записью.</a:t>
            </a:r>
          </a:p>
          <a:p>
            <a:pPr lvl="1"/>
            <a:r>
              <a:rPr lang="ru-RU" dirty="0"/>
              <a:t>В</a:t>
            </a:r>
            <a:r>
              <a:rPr lang="en-US" dirty="0" err="1"/>
              <a:t>ыбрать</a:t>
            </a:r>
            <a:r>
              <a:rPr lang="en-US" dirty="0"/>
              <a:t> </a:t>
            </a:r>
            <a:r>
              <a:rPr lang="en-US" dirty="0" err="1"/>
              <a:t>пункт</a:t>
            </a:r>
            <a:r>
              <a:rPr lang="en-US" dirty="0"/>
              <a:t> </a:t>
            </a:r>
            <a:r>
              <a:rPr lang="en-US" dirty="0" err="1"/>
              <a:t>меню</a:t>
            </a:r>
            <a:r>
              <a:rPr lang="en-US" dirty="0"/>
              <a:t> «Delete».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Редактирование  записей в таблице (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</a:t>
            </a:r>
            <a:r>
              <a:rPr lang="ru-RU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ru-RU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Аналогично удалению 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получения информации из БД используется тот же механизм, что и при чтении данных из БД.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SQLDataAdapter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DataSet</a:t>
            </a:r>
            <a:r>
              <a:rPr lang="ru-RU" dirty="0"/>
              <a:t> представляет хранилище данных, с которыми можно работать независимо от наличия подключения, </a:t>
            </a:r>
            <a:endParaRPr lang="en-US" dirty="0" smtClean="0"/>
          </a:p>
          <a:p>
            <a:r>
              <a:rPr lang="ru-RU" b="1" dirty="0" err="1" smtClean="0"/>
              <a:t>SqlDataAdapter</a:t>
            </a:r>
            <a:r>
              <a:rPr lang="ru-RU" b="1" dirty="0" smtClean="0"/>
              <a:t> </a:t>
            </a:r>
            <a:r>
              <a:rPr lang="ru-RU" dirty="0"/>
              <a:t>заполняет </a:t>
            </a:r>
            <a:r>
              <a:rPr lang="ru-RU" dirty="0" err="1"/>
              <a:t>DataSet</a:t>
            </a:r>
            <a:r>
              <a:rPr lang="ru-RU" dirty="0"/>
              <a:t> данными из БД.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540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err="1" smtClean="0"/>
              <a:t>SqlDataAdapter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00200"/>
            <a:ext cx="8136904" cy="499715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ru-RU" dirty="0" smtClean="0"/>
              <a:t>//</a:t>
            </a:r>
            <a:r>
              <a:rPr lang="ru-RU" dirty="0"/>
              <a:t>конструктор без параметров</a:t>
            </a:r>
            <a:endParaRPr lang="ru-RU" dirty="0" smtClean="0"/>
          </a:p>
          <a:p>
            <a:pPr marL="0" indent="0" fontAlgn="base">
              <a:buNone/>
            </a:pPr>
            <a:r>
              <a:rPr lang="en-US" dirty="0" err="1" smtClean="0"/>
              <a:t>SqlDataAdapter</a:t>
            </a:r>
            <a:r>
              <a:rPr lang="en-US" dirty="0" smtClean="0"/>
              <a:t> </a:t>
            </a:r>
            <a:r>
              <a:rPr lang="en-US" dirty="0"/>
              <a:t>adapter = new </a:t>
            </a:r>
            <a:r>
              <a:rPr lang="en-US" dirty="0" err="1"/>
              <a:t>SqlDataAdapter</a:t>
            </a:r>
            <a:r>
              <a:rPr lang="en-US" dirty="0" smtClean="0"/>
              <a:t>();</a:t>
            </a:r>
            <a:endParaRPr lang="ru-RU" dirty="0" smtClean="0"/>
          </a:p>
          <a:p>
            <a:pPr fontAlgn="base"/>
            <a:r>
              <a:rPr lang="ru-RU" dirty="0" smtClean="0"/>
              <a:t>//</a:t>
            </a:r>
            <a:r>
              <a:rPr lang="ru-RU" dirty="0"/>
              <a:t>передать в конструктор объект </a:t>
            </a:r>
            <a:r>
              <a:rPr lang="ru-RU" dirty="0" err="1"/>
              <a:t>SqlCommand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 smtClean="0"/>
              <a:t>SqlDataAdapter</a:t>
            </a:r>
            <a:r>
              <a:rPr lang="en-US" dirty="0" smtClean="0"/>
              <a:t> </a:t>
            </a:r>
            <a:r>
              <a:rPr lang="en-US" dirty="0"/>
              <a:t>adapter = new </a:t>
            </a:r>
            <a:r>
              <a:rPr lang="en-US" dirty="0" err="1"/>
              <a:t>SqlDataAdapter</a:t>
            </a:r>
            <a:r>
              <a:rPr lang="en-US" dirty="0"/>
              <a:t>(command</a:t>
            </a:r>
            <a:r>
              <a:rPr lang="en-US" dirty="0" smtClean="0"/>
              <a:t>);</a:t>
            </a:r>
            <a:endParaRPr lang="ru-RU" dirty="0" smtClean="0"/>
          </a:p>
          <a:p>
            <a:pPr fontAlgn="base"/>
            <a:r>
              <a:rPr lang="ru-RU" dirty="0" smtClean="0"/>
              <a:t>//</a:t>
            </a:r>
            <a:r>
              <a:rPr lang="ru-RU" dirty="0"/>
              <a:t>установить </a:t>
            </a:r>
            <a:r>
              <a:rPr lang="ru-RU" dirty="0" err="1"/>
              <a:t>sql</a:t>
            </a:r>
            <a:r>
              <a:rPr lang="ru-RU" dirty="0"/>
              <a:t>-выражение SELECT и объект </a:t>
            </a:r>
            <a:r>
              <a:rPr lang="ru-RU" dirty="0" err="1"/>
              <a:t>SqlConnection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SqlDataAdapter</a:t>
            </a:r>
            <a:r>
              <a:rPr lang="en-US" dirty="0"/>
              <a:t> adapter = new </a:t>
            </a:r>
            <a:r>
              <a:rPr lang="en-US" dirty="0" err="1"/>
              <a:t>SqlDataAdapter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connection</a:t>
            </a:r>
            <a:r>
              <a:rPr lang="en-US" dirty="0" smtClean="0"/>
              <a:t>);</a:t>
            </a:r>
            <a:endParaRPr lang="ru-RU" dirty="0" smtClean="0"/>
          </a:p>
          <a:p>
            <a:pPr fontAlgn="base"/>
            <a:r>
              <a:rPr lang="ru-RU" dirty="0" smtClean="0"/>
              <a:t>//</a:t>
            </a:r>
            <a:r>
              <a:rPr lang="ru-RU" dirty="0"/>
              <a:t>установить </a:t>
            </a:r>
            <a:r>
              <a:rPr lang="ru-RU" dirty="0" err="1"/>
              <a:t>sql</a:t>
            </a:r>
            <a:r>
              <a:rPr lang="ru-RU" dirty="0"/>
              <a:t>-выражение SELECT и строку подключения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SqlDataAdapter</a:t>
            </a:r>
            <a:r>
              <a:rPr lang="en-US" dirty="0"/>
              <a:t> adapter = new </a:t>
            </a:r>
            <a:r>
              <a:rPr lang="en-US" dirty="0" err="1"/>
              <a:t>SqlDataAdapter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connectionString</a:t>
            </a:r>
            <a:r>
              <a:rPr lang="en-US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467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данных </a:t>
            </a:r>
            <a:r>
              <a:rPr lang="ru-RU" dirty="0"/>
              <a:t>в </a:t>
            </a:r>
            <a:r>
              <a:rPr lang="ru-RU" dirty="0" err="1"/>
              <a:t>DataSet</a:t>
            </a:r>
            <a:r>
              <a:rPr lang="ru-RU" dirty="0"/>
              <a:t> через </a:t>
            </a:r>
            <a:r>
              <a:rPr lang="ru-RU" dirty="0" err="1"/>
              <a:t>SqlDataAdapter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работы с </a:t>
            </a:r>
            <a:r>
              <a:rPr lang="ru-RU" dirty="0" err="1"/>
              <a:t>DataSet</a:t>
            </a:r>
            <a:r>
              <a:rPr lang="ru-RU" dirty="0"/>
              <a:t> </a:t>
            </a:r>
            <a:r>
              <a:rPr lang="ru-RU" dirty="0" smtClean="0"/>
              <a:t> удобно </a:t>
            </a:r>
            <a:r>
              <a:rPr lang="ru-RU" dirty="0"/>
              <a:t>использовать элементы управления, которые могут заполняться из внешнего источника данных, например, </a:t>
            </a:r>
            <a:r>
              <a:rPr lang="ru-RU" dirty="0" err="1" smtClean="0"/>
              <a:t>DataGridView</a:t>
            </a:r>
            <a:r>
              <a:rPr lang="ru-RU" dirty="0" smtClean="0"/>
              <a:t>.</a:t>
            </a:r>
          </a:p>
          <a:p>
            <a:r>
              <a:rPr lang="ru-RU" dirty="0"/>
              <a:t>В качестве источника устанавливается одна из таблиц в </a:t>
            </a:r>
            <a:r>
              <a:rPr lang="ru-RU" dirty="0" err="1"/>
              <a:t>DataSet</a:t>
            </a:r>
            <a:r>
              <a:rPr lang="ru-RU" dirty="0"/>
              <a:t>. Каждая таблица представляет объект </a:t>
            </a:r>
            <a:r>
              <a:rPr lang="ru-RU" dirty="0" err="1"/>
              <a:t>DataTable</a:t>
            </a:r>
            <a:r>
              <a:rPr lang="ru-RU" dirty="0"/>
              <a:t>, и в </a:t>
            </a:r>
            <a:r>
              <a:rPr lang="ru-RU" dirty="0" err="1"/>
              <a:t>DataSet</a:t>
            </a:r>
            <a:r>
              <a:rPr lang="ru-RU" dirty="0"/>
              <a:t> может быть определено несколько таких таблиц.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835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данных </a:t>
            </a:r>
            <a:r>
              <a:rPr lang="ru-RU" dirty="0"/>
              <a:t>в </a:t>
            </a:r>
            <a:r>
              <a:rPr lang="ru-RU" dirty="0" err="1"/>
              <a:t>DataSet</a:t>
            </a:r>
            <a:r>
              <a:rPr lang="ru-RU" dirty="0"/>
              <a:t> через </a:t>
            </a:r>
            <a:r>
              <a:rPr lang="ru-RU" dirty="0" err="1"/>
              <a:t>SqlDataAdapter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/>
              <a:t>string </a:t>
            </a:r>
            <a:r>
              <a:rPr lang="en-US" dirty="0" err="1"/>
              <a:t>connectionString</a:t>
            </a:r>
            <a:r>
              <a:rPr lang="en-US" dirty="0"/>
              <a:t> = @"Data Source=.\</a:t>
            </a:r>
            <a:r>
              <a:rPr lang="en-US" dirty="0" err="1"/>
              <a:t>SQLEXPRESS;Initial</a:t>
            </a:r>
            <a:r>
              <a:rPr lang="en-US" dirty="0"/>
              <a:t> Catalog=</a:t>
            </a:r>
            <a:r>
              <a:rPr lang="en-US" dirty="0" err="1"/>
              <a:t>usersdb;Integrated</a:t>
            </a:r>
            <a:r>
              <a:rPr lang="en-US" dirty="0"/>
              <a:t> Security=True";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smtClean="0"/>
              <a:t>string </a:t>
            </a:r>
            <a:r>
              <a:rPr lang="en-US" dirty="0" err="1"/>
              <a:t>sql</a:t>
            </a:r>
            <a:r>
              <a:rPr lang="en-US" dirty="0"/>
              <a:t> = "SELECT * FROM Users";</a:t>
            </a:r>
          </a:p>
          <a:p>
            <a:pPr marL="0" indent="0" fontAlgn="base">
              <a:buNone/>
            </a:pPr>
            <a:r>
              <a:rPr lang="en-US" dirty="0"/>
              <a:t> 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 fontAlgn="base">
              <a:buNone/>
            </a:pPr>
            <a:r>
              <a:rPr lang="en-US" dirty="0"/>
              <a:t> {</a:t>
            </a:r>
          </a:p>
          <a:p>
            <a:pPr marL="0" indent="0" fontAlgn="base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            // </a:t>
            </a:r>
            <a:r>
              <a:rPr lang="ru-RU" dirty="0"/>
              <a:t>Создаем объект </a:t>
            </a:r>
            <a:r>
              <a:rPr lang="en-US" dirty="0" err="1"/>
              <a:t>DataAdapter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SqlDataAdapter</a:t>
            </a:r>
            <a:r>
              <a:rPr lang="en-US" dirty="0"/>
              <a:t> adapter = new </a:t>
            </a:r>
            <a:r>
              <a:rPr lang="en-US" dirty="0" err="1"/>
              <a:t>SqlDataAdapter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connection);</a:t>
            </a:r>
          </a:p>
          <a:p>
            <a:pPr marL="0" indent="0" fontAlgn="base">
              <a:buNone/>
            </a:pPr>
            <a:r>
              <a:rPr lang="en-US" dirty="0"/>
              <a:t>                // </a:t>
            </a:r>
            <a:r>
              <a:rPr lang="ru-RU" dirty="0"/>
              <a:t>Создаем объект </a:t>
            </a:r>
            <a:r>
              <a:rPr lang="en-US" dirty="0"/>
              <a:t>Dataset</a:t>
            </a:r>
          </a:p>
          <a:p>
            <a:pPr marL="0" indent="0" fontAlgn="base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DataSet</a:t>
            </a:r>
            <a:r>
              <a:rPr lang="en-US" dirty="0"/>
              <a:t> ds = new </a:t>
            </a:r>
            <a:r>
              <a:rPr lang="en-US" dirty="0" err="1"/>
              <a:t>DataSet</a:t>
            </a:r>
            <a:r>
              <a:rPr lang="en-US" dirty="0"/>
              <a:t>();</a:t>
            </a:r>
          </a:p>
          <a:p>
            <a:pPr marL="0" indent="0" fontAlgn="base">
              <a:buNone/>
            </a:pPr>
            <a:r>
              <a:rPr lang="en-US" dirty="0"/>
              <a:t>                // </a:t>
            </a:r>
            <a:r>
              <a:rPr lang="ru-RU" dirty="0"/>
              <a:t>Заполняем </a:t>
            </a:r>
            <a:r>
              <a:rPr lang="en-US" dirty="0"/>
              <a:t>Dataset</a:t>
            </a:r>
          </a:p>
          <a:p>
            <a:pPr marL="0" indent="0" fontAlgn="base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adapter.Fill</a:t>
            </a:r>
            <a:r>
              <a:rPr lang="en-US" dirty="0"/>
              <a:t>(ds);</a:t>
            </a:r>
          </a:p>
          <a:p>
            <a:pPr marL="0" indent="0" fontAlgn="base">
              <a:buNone/>
            </a:pPr>
            <a:r>
              <a:rPr lang="en-US" dirty="0"/>
              <a:t>                // </a:t>
            </a:r>
            <a:r>
              <a:rPr lang="ru-RU" dirty="0"/>
              <a:t>Отображаем </a:t>
            </a:r>
            <a:r>
              <a:rPr lang="ru-RU" dirty="0" smtClean="0"/>
              <a:t>данные</a:t>
            </a:r>
          </a:p>
          <a:p>
            <a:pPr marL="0" indent="0" fontAlgn="base">
              <a:buNone/>
            </a:pPr>
            <a:r>
              <a:rPr lang="ru-RU" dirty="0" smtClean="0"/>
              <a:t>	//</a:t>
            </a:r>
            <a:r>
              <a:rPr lang="ru-RU" dirty="0"/>
              <a:t>установка источника данных для </a:t>
            </a:r>
            <a:r>
              <a:rPr lang="ru-RU" dirty="0" err="1"/>
              <a:t>DataGridView</a:t>
            </a:r>
            <a:endParaRPr lang="en-US" dirty="0"/>
          </a:p>
          <a:p>
            <a:pPr marL="0" indent="0" fontAlgn="base">
              <a:buNone/>
            </a:pPr>
            <a:r>
              <a:rPr lang="ru-RU" dirty="0"/>
              <a:t>                </a:t>
            </a:r>
            <a:r>
              <a:rPr lang="en-US" dirty="0"/>
              <a:t>dataGridView1.DataSource = </a:t>
            </a:r>
            <a:r>
              <a:rPr lang="en-US" dirty="0" err="1"/>
              <a:t>ds.Tables</a:t>
            </a:r>
            <a:r>
              <a:rPr lang="en-US" dirty="0"/>
              <a:t>[0</a:t>
            </a:r>
            <a:r>
              <a:rPr lang="en-US" dirty="0" smtClean="0"/>
              <a:t>];</a:t>
            </a:r>
            <a:r>
              <a:rPr lang="ru-RU" dirty="0" smtClean="0"/>
              <a:t> </a:t>
            </a:r>
            <a:r>
              <a:rPr lang="en-US" dirty="0"/>
              <a:t> </a:t>
            </a:r>
            <a:endParaRPr lang="ru-RU" dirty="0" smtClean="0"/>
          </a:p>
          <a:p>
            <a:pPr marL="0" indent="0" fontAlgn="base">
              <a:buNone/>
            </a:pPr>
            <a:r>
              <a:rPr lang="en-US" dirty="0"/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57680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Получение данных в </a:t>
            </a:r>
            <a:r>
              <a:rPr lang="ru-RU" dirty="0" err="1"/>
              <a:t>DataSet</a:t>
            </a:r>
            <a:r>
              <a:rPr lang="ru-RU" dirty="0"/>
              <a:t> через </a:t>
            </a:r>
            <a:r>
              <a:rPr lang="ru-RU" dirty="0" err="1"/>
              <a:t>SqlDataAdapter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Получив данные в </a:t>
            </a:r>
            <a:r>
              <a:rPr lang="ru-RU" dirty="0" err="1"/>
              <a:t>DataSet</a:t>
            </a:r>
            <a:r>
              <a:rPr lang="ru-RU" dirty="0"/>
              <a:t>, </a:t>
            </a:r>
            <a:r>
              <a:rPr lang="ru-RU" dirty="0" smtClean="0"/>
              <a:t>можно производить </a:t>
            </a:r>
            <a:r>
              <a:rPr lang="ru-RU" dirty="0"/>
              <a:t>с ними различными операции: удалять, изменять, добавлять новые записи. </a:t>
            </a:r>
            <a:endParaRPr lang="ru-RU" dirty="0" smtClean="0"/>
          </a:p>
          <a:p>
            <a:r>
              <a:rPr lang="ru-RU" dirty="0" smtClean="0"/>
              <a:t>НО изменения </a:t>
            </a:r>
            <a:r>
              <a:rPr lang="ru-RU" dirty="0"/>
              <a:t>автоматически не будут сохраняться в БД. Для этого </a:t>
            </a:r>
            <a:r>
              <a:rPr lang="ru-RU" dirty="0" smtClean="0"/>
              <a:t> </a:t>
            </a:r>
            <a:r>
              <a:rPr lang="ru-RU" dirty="0"/>
              <a:t>надо вызвать метод </a:t>
            </a:r>
            <a:r>
              <a:rPr lang="ru-RU" b="1" dirty="0" err="1"/>
              <a:t>Update</a:t>
            </a:r>
            <a:r>
              <a:rPr lang="ru-RU" dirty="0"/>
              <a:t> объекта </a:t>
            </a:r>
            <a:r>
              <a:rPr lang="ru-RU" dirty="0" err="1"/>
              <a:t>SqlDataAdapter</a:t>
            </a:r>
            <a:r>
              <a:rPr lang="ru-RU" dirty="0"/>
              <a:t>, </a:t>
            </a:r>
            <a:r>
              <a:rPr lang="ru-RU" dirty="0" smtClean="0"/>
              <a:t>который </a:t>
            </a:r>
            <a:r>
              <a:rPr lang="ru-RU" dirty="0"/>
              <a:t>заполнял </a:t>
            </a:r>
            <a:r>
              <a:rPr lang="ru-RU" dirty="0" err="1"/>
              <a:t>DataSet</a:t>
            </a:r>
            <a:r>
              <a:rPr lang="ru-RU" dirty="0" smtClean="0"/>
              <a:t>.</a:t>
            </a:r>
          </a:p>
          <a:p>
            <a:r>
              <a:rPr lang="ru-RU" dirty="0"/>
              <a:t>После получения данных из базы данных через </a:t>
            </a:r>
            <a:r>
              <a:rPr lang="ru-RU" dirty="0" err="1"/>
              <a:t>SqlDataAdapter</a:t>
            </a:r>
            <a:r>
              <a:rPr lang="ru-RU" dirty="0"/>
              <a:t> в </a:t>
            </a:r>
            <a:r>
              <a:rPr lang="ru-RU" dirty="0" err="1"/>
              <a:t>DataSet</a:t>
            </a:r>
            <a:r>
              <a:rPr lang="ru-RU" dirty="0"/>
              <a:t> </a:t>
            </a:r>
            <a:r>
              <a:rPr lang="ru-RU" dirty="0" smtClean="0"/>
              <a:t>можно </a:t>
            </a:r>
            <a:r>
              <a:rPr lang="ru-RU" dirty="0"/>
              <a:t>локально работать с этими данными вне зависимости от наличия подключения.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07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Обзор классов и объектов </a:t>
            </a:r>
            <a:r>
              <a:rPr lang="ru-RU" b="1" dirty="0" smtClean="0"/>
              <a:t>ADO.NET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b="1" dirty="0"/>
              <a:t>Объекты-поставщики</a:t>
            </a:r>
            <a:r>
              <a:rPr lang="ru-RU" dirty="0"/>
              <a:t> специфичны для каждого типа источников данных —действительное чтение и запись информации в источники данных выполняется специфичными для поставщика объектами. Объекты-поставщики требуют наличия активного </a:t>
            </a:r>
            <a:r>
              <a:rPr lang="ru-RU" dirty="0" smtClean="0"/>
              <a:t>соединения с БД. </a:t>
            </a:r>
            <a:endParaRPr lang="ru-RU" dirty="0"/>
          </a:p>
          <a:p>
            <a:pPr lvl="0"/>
            <a:r>
              <a:rPr lang="ru-RU" b="1" dirty="0"/>
              <a:t>Объекты-потребители</a:t>
            </a:r>
            <a:r>
              <a:rPr lang="ru-RU" dirty="0"/>
              <a:t> — это те, что применяются для доступа и манипуляции  данными после того, как они прочитаны в память.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Технология </a:t>
            </a:r>
            <a:r>
              <a:rPr lang="en-US" b="1" dirty="0" err="1"/>
              <a:t>ADO.Net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4199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1475656" y="4077072"/>
            <a:ext cx="1944216" cy="1152128"/>
          </a:xfrm>
          <a:prstGeom prst="wedgeRoundRectCallout">
            <a:avLst>
              <a:gd name="adj1" fmla="val 88195"/>
              <a:gd name="adj2" fmla="val -541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Поставщики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372200" y="4077072"/>
            <a:ext cx="1944216" cy="1152128"/>
          </a:xfrm>
          <a:prstGeom prst="wedgeRoundRectCallout">
            <a:avLst>
              <a:gd name="adj1" fmla="val -82117"/>
              <a:gd name="adj2" fmla="val -661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Потребители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7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Объекты-поставщики</a:t>
            </a:r>
            <a:endParaRPr lang="ru-RU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Объект </a:t>
            </a:r>
            <a:r>
              <a:rPr lang="ru-RU" b="1" dirty="0" err="1"/>
              <a:t>Connection</a:t>
            </a:r>
            <a:r>
              <a:rPr lang="ru-RU" dirty="0"/>
              <a:t> — обычно первый объект, который используется, еще до  применения большинства прочих объектов ADO.NET; он предоставляет базовое  соединение с </a:t>
            </a:r>
            <a:r>
              <a:rPr lang="ru-RU" dirty="0" smtClean="0"/>
              <a:t>источником </a:t>
            </a:r>
            <a:r>
              <a:rPr lang="ru-RU" dirty="0"/>
              <a:t>данных.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Command</a:t>
            </a:r>
            <a:r>
              <a:rPr lang="ru-RU" dirty="0"/>
              <a:t> используется для передачи команды источнику данных.</a:t>
            </a:r>
          </a:p>
          <a:p>
            <a:pPr lvl="0"/>
            <a:r>
              <a:rPr lang="ru-RU" dirty="0" smtClean="0"/>
              <a:t>Объект </a:t>
            </a:r>
            <a:r>
              <a:rPr lang="ru-RU" b="1" dirty="0" err="1"/>
              <a:t>DataReader</a:t>
            </a:r>
            <a:r>
              <a:rPr lang="ru-RU" dirty="0"/>
              <a:t>  читает  однонаправленные, доступные только для чтения потоки данных.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DataAdapter</a:t>
            </a:r>
            <a:r>
              <a:rPr lang="ru-RU" dirty="0"/>
              <a:t>  выполняет различные операции, специфичные для источника данных, включая обновление измененных данных, наполнение  объектов </a:t>
            </a:r>
            <a:r>
              <a:rPr lang="ru-RU" dirty="0" err="1"/>
              <a:t>DataSet</a:t>
            </a:r>
            <a:r>
              <a:rPr lang="ru-RU" dirty="0"/>
              <a:t> и другие операции.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Объекты-потребители</a:t>
            </a:r>
            <a:endParaRPr lang="ru-RU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Объект </a:t>
            </a:r>
            <a:r>
              <a:rPr lang="ru-RU" b="1" dirty="0" err="1"/>
              <a:t>DataSet</a:t>
            </a:r>
            <a:r>
              <a:rPr lang="ru-RU" b="1" dirty="0"/>
              <a:t> </a:t>
            </a:r>
            <a:r>
              <a:rPr lang="ru-RU" dirty="0"/>
              <a:t>представляет  набор связанных таблиц, воспринимаемых как единое целое в рамках приложения. С помощью этого объекта можно быстро получать все необходимые данные из каждой таблицы, рассматривать и изменять их, будучи отключенным от сервера, а затем обновлять сервер изменениями в одной эффективной операции. 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DataTable</a:t>
            </a:r>
            <a:r>
              <a:rPr lang="ru-RU" b="1" dirty="0"/>
              <a:t> </a:t>
            </a:r>
            <a:r>
              <a:rPr lang="ru-RU" dirty="0"/>
              <a:t>представляет одну из таблиц в </a:t>
            </a:r>
            <a:r>
              <a:rPr lang="ru-RU" dirty="0" err="1"/>
              <a:t>DataSet</a:t>
            </a:r>
            <a:r>
              <a:rPr lang="ru-RU" dirty="0"/>
              <a:t> и имеет средства, позволяющие вам обращаться к его строкам и столбцам. 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DataColumn</a:t>
            </a:r>
            <a:r>
              <a:rPr lang="ru-RU" b="1" dirty="0"/>
              <a:t>.</a:t>
            </a:r>
            <a:r>
              <a:rPr lang="ru-RU" dirty="0"/>
              <a:t> Представляет один столбец в таблице.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DataRow</a:t>
            </a:r>
            <a:r>
              <a:rPr lang="ru-RU" dirty="0"/>
              <a:t>. Представляет одну строку таблицы 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DataRelation</a:t>
            </a:r>
            <a:r>
              <a:rPr lang="ru-RU" dirty="0"/>
              <a:t> представляет отношение между двумя таблицами, установленное через общий столбец.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Создание </a:t>
            </a:r>
            <a:r>
              <a:rPr lang="ru-RU" b="1" dirty="0" smtClean="0"/>
              <a:t>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8969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Создание  БД выполняется в среде СУБД MS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Studo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340768"/>
            <a:ext cx="4176464" cy="382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Средствами </a:t>
            </a:r>
            <a:r>
              <a:rPr lang="ru-RU" dirty="0"/>
              <a:t>СУБД  создаются таблицы БД и связи между таблицами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62" y="1866900"/>
            <a:ext cx="56292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1629</Words>
  <Application>Microsoft Office PowerPoint</Application>
  <PresentationFormat>Экран (4:3)</PresentationFormat>
  <Paragraphs>270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Работа с базами данных </vt:lpstr>
      <vt:lpstr>Трехуровневая архитектура приложения</vt:lpstr>
      <vt:lpstr>Технология ADO.Net</vt:lpstr>
      <vt:lpstr>Обзор классов и объектов ADO.NET</vt:lpstr>
      <vt:lpstr>Технология ADO.Net</vt:lpstr>
      <vt:lpstr>Объекты-поставщики</vt:lpstr>
      <vt:lpstr>Объекты-потребители</vt:lpstr>
      <vt:lpstr>Создание БД</vt:lpstr>
      <vt:lpstr>Создание БД</vt:lpstr>
      <vt:lpstr>Создание проекта приложения</vt:lpstr>
      <vt:lpstr>Создание подключения</vt:lpstr>
      <vt:lpstr>Создание подключения</vt:lpstr>
      <vt:lpstr>Создание подключения</vt:lpstr>
      <vt:lpstr>Создание подключения</vt:lpstr>
      <vt:lpstr>Подключение к БД</vt:lpstr>
      <vt:lpstr>Выполнение команд</vt:lpstr>
      <vt:lpstr>Выполнение команд</vt:lpstr>
      <vt:lpstr>Добавление объектов</vt:lpstr>
      <vt:lpstr>Обновление объектов</vt:lpstr>
      <vt:lpstr>Удаление объектов</vt:lpstr>
      <vt:lpstr>Выполнение команд</vt:lpstr>
      <vt:lpstr>Вывод данных</vt:lpstr>
      <vt:lpstr>Запросы</vt:lpstr>
      <vt:lpstr>Пример</vt:lpstr>
      <vt:lpstr>Создание формы</vt:lpstr>
      <vt:lpstr>Обмен данными между формой и приложением</vt:lpstr>
      <vt:lpstr>Просмотр данных (Read)  </vt:lpstr>
      <vt:lpstr>Просмотр данных (Read) </vt:lpstr>
      <vt:lpstr>Добавление записей в БД (Create)</vt:lpstr>
      <vt:lpstr>Добавление записей в БД (Create)</vt:lpstr>
      <vt:lpstr>Добавление записей в БД (Create)</vt:lpstr>
      <vt:lpstr>Удаление записей из таблицы (Delete)</vt:lpstr>
      <vt:lpstr>Редактирование  записей в таблице (Update)</vt:lpstr>
      <vt:lpstr>Запросы</vt:lpstr>
      <vt:lpstr>Использование SQLDataAdapter и DataSet</vt:lpstr>
      <vt:lpstr>Создание SqlDataAdapter</vt:lpstr>
      <vt:lpstr>Получение данных в DataSet через SqlDataAdapter</vt:lpstr>
      <vt:lpstr>Получение данных в DataSet через SqlDataAdapter</vt:lpstr>
      <vt:lpstr>Получение данных в DataSet через SqlDataAdapter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базами данных </dc:title>
  <dc:creator>VikentyevaOL</dc:creator>
  <cp:lastModifiedBy>Ольга</cp:lastModifiedBy>
  <cp:revision>18</cp:revision>
  <dcterms:created xsi:type="dcterms:W3CDTF">2015-12-02T17:11:17Z</dcterms:created>
  <dcterms:modified xsi:type="dcterms:W3CDTF">2018-11-27T04:40:23Z</dcterms:modified>
</cp:coreProperties>
</file>