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6" r:id="rId20"/>
    <p:sldId id="274" r:id="rId21"/>
    <p:sldId id="278" r:id="rId22"/>
    <p:sldId id="279" r:id="rId23"/>
    <p:sldId id="280" r:id="rId24"/>
    <p:sldId id="281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2F6D-481C-4426-91ED-A43CE759E631}" type="datetimeFigureOut">
              <a:rPr lang="ru-RU" smtClean="0"/>
              <a:t>16.10.2017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8286-D187-4A68-A9F6-B1124CA5E8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2F6D-481C-4426-91ED-A43CE759E631}" type="datetimeFigureOut">
              <a:rPr lang="ru-RU" smtClean="0"/>
              <a:t>16.10.2017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8286-D187-4A68-A9F6-B1124CA5E8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2F6D-481C-4426-91ED-A43CE759E631}" type="datetimeFigureOut">
              <a:rPr lang="ru-RU" smtClean="0"/>
              <a:t>16.10.2017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8286-D187-4A68-A9F6-B1124CA5E8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2F6D-481C-4426-91ED-A43CE759E631}" type="datetimeFigureOut">
              <a:rPr lang="ru-RU" smtClean="0"/>
              <a:t>16.10.2017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8286-D187-4A68-A9F6-B1124CA5E8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2F6D-481C-4426-91ED-A43CE759E631}" type="datetimeFigureOut">
              <a:rPr lang="ru-RU" smtClean="0"/>
              <a:t>16.10.2017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8286-D187-4A68-A9F6-B1124CA5E8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2F6D-481C-4426-91ED-A43CE759E631}" type="datetimeFigureOut">
              <a:rPr lang="ru-RU" smtClean="0"/>
              <a:t>16.10.2017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8286-D187-4A68-A9F6-B1124CA5E8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2F6D-481C-4426-91ED-A43CE759E631}" type="datetimeFigureOut">
              <a:rPr lang="ru-RU" smtClean="0"/>
              <a:t>16.10.2017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8286-D187-4A68-A9F6-B1124CA5E8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2F6D-481C-4426-91ED-A43CE759E631}" type="datetimeFigureOut">
              <a:rPr lang="ru-RU" smtClean="0"/>
              <a:t>16.10.2017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8286-D187-4A68-A9F6-B1124CA5E8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2F6D-481C-4426-91ED-A43CE759E631}" type="datetimeFigureOut">
              <a:rPr lang="ru-RU" smtClean="0"/>
              <a:t>16.10.2017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8286-D187-4A68-A9F6-B1124CA5E8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2F6D-481C-4426-91ED-A43CE759E631}" type="datetimeFigureOut">
              <a:rPr lang="ru-RU" smtClean="0"/>
              <a:t>16.10.2017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8286-D187-4A68-A9F6-B1124CA5E8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2F6D-481C-4426-91ED-A43CE759E631}" type="datetimeFigureOut">
              <a:rPr lang="ru-RU" smtClean="0"/>
              <a:t>16.10.2017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8286-D187-4A68-A9F6-B1124CA5E8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E2F6D-481C-4426-91ED-A43CE759E631}" type="datetimeFigureOut">
              <a:rPr lang="ru-RU" smtClean="0"/>
              <a:t>16.10.2017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78286-D187-4A68-A9F6-B1124CA5E83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Функции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Тема 6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Передача параметров по значению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При </a:t>
            </a:r>
            <a:r>
              <a:rPr lang="ru-RU" b="1" dirty="0"/>
              <a:t>передаче по значению</a:t>
            </a:r>
            <a:r>
              <a:rPr lang="ru-RU" dirty="0"/>
              <a:t> выполняются следующие действия:</a:t>
            </a:r>
          </a:p>
          <a:p>
            <a:pPr lvl="1"/>
            <a:r>
              <a:rPr lang="ru-RU" dirty="0" smtClean="0"/>
              <a:t>вычисляются </a:t>
            </a:r>
            <a:r>
              <a:rPr lang="ru-RU" dirty="0"/>
              <a:t>значения выражений, стоящие на месте фактических параметров;</a:t>
            </a:r>
          </a:p>
          <a:p>
            <a:pPr lvl="1"/>
            <a:r>
              <a:rPr lang="ru-RU" dirty="0"/>
              <a:t>в стеке выделяется память  под формальные параметры функции;</a:t>
            </a:r>
          </a:p>
          <a:p>
            <a:pPr lvl="1"/>
            <a:r>
              <a:rPr lang="ru-RU" dirty="0"/>
              <a:t>каждому фактическому параметру присваивается значение формального параметра, при этом проверяются соответствия типов и при необходимости выполняются их преобразования.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Передача параметров по значению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class Program</a:t>
            </a:r>
            <a:endParaRPr lang="ru-RU" dirty="0"/>
          </a:p>
          <a:p>
            <a:pPr>
              <a:buNone/>
            </a:pPr>
            <a:r>
              <a:rPr lang="en-US" dirty="0"/>
              <a:t>    {</a:t>
            </a:r>
            <a:endParaRPr lang="ru-RU" dirty="0"/>
          </a:p>
          <a:p>
            <a:pPr>
              <a:buNone/>
            </a:pPr>
            <a:r>
              <a:rPr lang="en-US" dirty="0"/>
              <a:t>        public static void Change(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b)</a:t>
            </a:r>
            <a:endParaRPr lang="ru-RU" dirty="0"/>
          </a:p>
          <a:p>
            <a:pPr>
              <a:buNone/>
            </a:pPr>
            <a:r>
              <a:rPr lang="en-US" dirty="0"/>
              <a:t>        {</a:t>
            </a:r>
            <a:endParaRPr lang="ru-RU" dirty="0"/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int</a:t>
            </a:r>
            <a:r>
              <a:rPr lang="en-US" dirty="0"/>
              <a:t> r = a;</a:t>
            </a:r>
            <a:endParaRPr lang="ru-RU" dirty="0"/>
          </a:p>
          <a:p>
            <a:pPr>
              <a:buNone/>
            </a:pPr>
            <a:r>
              <a:rPr lang="en-US" dirty="0"/>
              <a:t>            a = b;</a:t>
            </a:r>
            <a:endParaRPr lang="ru-RU" dirty="0"/>
          </a:p>
          <a:p>
            <a:pPr>
              <a:buNone/>
            </a:pPr>
            <a:r>
              <a:rPr lang="en-US" dirty="0"/>
              <a:t>            b = r;</a:t>
            </a:r>
            <a:endParaRPr lang="ru-RU" dirty="0"/>
          </a:p>
          <a:p>
            <a:pPr>
              <a:buNone/>
            </a:pPr>
            <a:r>
              <a:rPr lang="en-US" dirty="0"/>
              <a:t>        }</a:t>
            </a:r>
            <a:endParaRPr lang="ru-RU" dirty="0"/>
          </a:p>
          <a:p>
            <a:pPr>
              <a:buNone/>
            </a:pPr>
            <a:r>
              <a:rPr lang="en-US" dirty="0"/>
              <a:t> </a:t>
            </a:r>
            <a:r>
              <a:rPr lang="en-US" dirty="0" smtClean="0"/>
              <a:t>        </a:t>
            </a: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  <a:endParaRPr lang="ru-RU" dirty="0"/>
          </a:p>
          <a:p>
            <a:pPr>
              <a:buNone/>
            </a:pPr>
            <a:r>
              <a:rPr lang="en-US" dirty="0"/>
              <a:t>        {</a:t>
            </a:r>
            <a:endParaRPr lang="ru-RU" dirty="0"/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int</a:t>
            </a:r>
            <a:r>
              <a:rPr lang="en-US" dirty="0"/>
              <a:t> x = 10, y = 5;</a:t>
            </a:r>
            <a:endParaRPr lang="ru-RU" dirty="0"/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("x=" + x + "  y=" + y);</a:t>
            </a:r>
            <a:endParaRPr lang="ru-RU" dirty="0"/>
          </a:p>
          <a:p>
            <a:pPr>
              <a:buNone/>
            </a:pPr>
            <a:r>
              <a:rPr lang="en-US" dirty="0"/>
              <a:t>            Change(</a:t>
            </a:r>
            <a:r>
              <a:rPr lang="en-US" dirty="0" err="1"/>
              <a:t>x,y</a:t>
            </a:r>
            <a:r>
              <a:rPr lang="en-US" dirty="0"/>
              <a:t>);</a:t>
            </a:r>
            <a:endParaRPr lang="ru-RU" dirty="0"/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("x=" +x + " y=" + y);</a:t>
            </a:r>
            <a:endParaRPr lang="ru-RU" dirty="0"/>
          </a:p>
          <a:p>
            <a:pPr>
              <a:buNone/>
            </a:pPr>
            <a:r>
              <a:rPr lang="en-US" dirty="0"/>
              <a:t>        </a:t>
            </a:r>
            <a:r>
              <a:rPr lang="ru-RU" dirty="0"/>
              <a:t>}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Передача параметров по ссылке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4006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class Program</a:t>
            </a:r>
            <a:endParaRPr lang="ru-RU" dirty="0"/>
          </a:p>
          <a:p>
            <a:pPr>
              <a:buNone/>
            </a:pPr>
            <a:r>
              <a:rPr lang="en-US" dirty="0"/>
              <a:t>    {</a:t>
            </a:r>
            <a:endParaRPr lang="ru-RU" dirty="0"/>
          </a:p>
          <a:p>
            <a:pPr>
              <a:buNone/>
            </a:pPr>
            <a:r>
              <a:rPr lang="en-US" dirty="0"/>
              <a:t>        public static void Change(ref </a:t>
            </a:r>
            <a:r>
              <a:rPr lang="en-US" dirty="0" err="1"/>
              <a:t>int</a:t>
            </a:r>
            <a:r>
              <a:rPr lang="en-US" dirty="0"/>
              <a:t>  a, ref </a:t>
            </a:r>
            <a:r>
              <a:rPr lang="en-US" dirty="0" err="1"/>
              <a:t>int</a:t>
            </a:r>
            <a:r>
              <a:rPr lang="en-US" dirty="0"/>
              <a:t>  b)</a:t>
            </a:r>
            <a:endParaRPr lang="ru-RU" dirty="0"/>
          </a:p>
          <a:p>
            <a:pPr>
              <a:buNone/>
            </a:pPr>
            <a:r>
              <a:rPr lang="en-US" dirty="0"/>
              <a:t>        {</a:t>
            </a:r>
            <a:endParaRPr lang="ru-RU" dirty="0"/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int</a:t>
            </a:r>
            <a:r>
              <a:rPr lang="en-US" dirty="0"/>
              <a:t> r = a;</a:t>
            </a:r>
            <a:endParaRPr lang="ru-RU" dirty="0"/>
          </a:p>
          <a:p>
            <a:pPr>
              <a:buNone/>
            </a:pPr>
            <a:r>
              <a:rPr lang="en-US" dirty="0"/>
              <a:t>            a = b;</a:t>
            </a:r>
            <a:endParaRPr lang="ru-RU" dirty="0"/>
          </a:p>
          <a:p>
            <a:pPr>
              <a:buNone/>
            </a:pPr>
            <a:r>
              <a:rPr lang="en-US" dirty="0"/>
              <a:t>            b = r;</a:t>
            </a:r>
            <a:endParaRPr lang="ru-RU" dirty="0"/>
          </a:p>
          <a:p>
            <a:pPr>
              <a:buNone/>
            </a:pPr>
            <a:r>
              <a:rPr lang="en-US" dirty="0"/>
              <a:t>        }</a:t>
            </a:r>
            <a:endParaRPr lang="ru-RU" dirty="0"/>
          </a:p>
          <a:p>
            <a:pPr>
              <a:buNone/>
            </a:pP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  <a:endParaRPr lang="ru-RU" dirty="0"/>
          </a:p>
          <a:p>
            <a:pPr>
              <a:buNone/>
            </a:pPr>
            <a:r>
              <a:rPr lang="en-US" dirty="0"/>
              <a:t>        {</a:t>
            </a:r>
            <a:endParaRPr lang="ru-RU" dirty="0"/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int</a:t>
            </a:r>
            <a:r>
              <a:rPr lang="en-US" dirty="0"/>
              <a:t> x = new </a:t>
            </a:r>
            <a:r>
              <a:rPr lang="en-US" dirty="0" err="1"/>
              <a:t>int</a:t>
            </a:r>
            <a:r>
              <a:rPr lang="en-US" dirty="0"/>
              <a:t>(), y = new </a:t>
            </a:r>
            <a:r>
              <a:rPr lang="en-US" dirty="0" err="1"/>
              <a:t>int</a:t>
            </a:r>
            <a:r>
              <a:rPr lang="en-US" dirty="0"/>
              <a:t>();</a:t>
            </a:r>
            <a:endParaRPr lang="ru-RU" dirty="0"/>
          </a:p>
          <a:p>
            <a:pPr>
              <a:buNone/>
            </a:pPr>
            <a:r>
              <a:rPr lang="en-US" dirty="0"/>
              <a:t>            x = 5; y = 10;</a:t>
            </a:r>
            <a:endParaRPr lang="ru-RU" dirty="0"/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("x=" + x + "  y=" + y);</a:t>
            </a:r>
            <a:endParaRPr lang="ru-RU" dirty="0"/>
          </a:p>
          <a:p>
            <a:pPr>
              <a:buNone/>
            </a:pPr>
            <a:r>
              <a:rPr lang="en-US" dirty="0"/>
              <a:t>            Change(ref x, ref y);</a:t>
            </a:r>
            <a:endParaRPr lang="ru-RU" dirty="0"/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("x=" + x + " y=" + y</a:t>
            </a:r>
            <a:r>
              <a:rPr lang="en-US" dirty="0" smtClean="0"/>
              <a:t>);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}</a:t>
            </a:r>
            <a:endParaRPr lang="ru-RU" dirty="0"/>
          </a:p>
          <a:p>
            <a:pPr>
              <a:buNone/>
            </a:pPr>
            <a:r>
              <a:rPr lang="en-US" dirty="0"/>
              <a:t>}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Передача выходных параметров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Выходные параметры</a:t>
            </a:r>
            <a:r>
              <a:rPr lang="ru-RU" dirty="0"/>
              <a:t> снабжаются модификатором </a:t>
            </a:r>
            <a:r>
              <a:rPr lang="ru-RU" dirty="0" err="1"/>
              <a:t>out</a:t>
            </a:r>
            <a:r>
              <a:rPr lang="ru-RU" dirty="0"/>
              <a:t> и позволяют присвоить значения объектам вызывающего метода даже в тех случаях, когда эти объекты </a:t>
            </a:r>
            <a:r>
              <a:rPr lang="ru-RU" dirty="0" smtClean="0"/>
              <a:t>значений </a:t>
            </a:r>
            <a:r>
              <a:rPr lang="ru-RU" dirty="0"/>
              <a:t>еще не имели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 </a:t>
            </a:r>
            <a:r>
              <a:rPr lang="ru-RU" dirty="0"/>
              <a:t>вызываемом методе операция присваивания должна выполняться обязательно.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Передача выходных параметров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79512" y="1600200"/>
            <a:ext cx="4536504" cy="5141168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/>
              <a:t> static void </a:t>
            </a:r>
            <a:r>
              <a:rPr lang="en-US" dirty="0" err="1"/>
              <a:t>MakePoint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number, out double x, out double y)</a:t>
            </a:r>
            <a:endParaRPr lang="ru-RU" dirty="0"/>
          </a:p>
          <a:p>
            <a:pPr>
              <a:buNone/>
            </a:pPr>
            <a:r>
              <a:rPr lang="en-US" dirty="0"/>
              <a:t>        {</a:t>
            </a:r>
            <a:endParaRPr lang="ru-RU" dirty="0"/>
          </a:p>
          <a:p>
            <a:pPr>
              <a:buNone/>
            </a:pPr>
            <a:r>
              <a:rPr lang="en-US" dirty="0"/>
              <a:t>            try</a:t>
            </a:r>
            <a:endParaRPr lang="ru-RU" dirty="0"/>
          </a:p>
          <a:p>
            <a:pPr>
              <a:buNone/>
            </a:pPr>
            <a:r>
              <a:rPr lang="en-US" dirty="0"/>
              <a:t>            {</a:t>
            </a:r>
            <a:endParaRPr lang="ru-RU" dirty="0"/>
          </a:p>
          <a:p>
            <a:pPr>
              <a:buNone/>
            </a:pPr>
            <a:r>
              <a:rPr lang="en-US" dirty="0"/>
              <a:t>                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en-US" dirty="0" err="1"/>
              <a:t>Введите</a:t>
            </a:r>
            <a:r>
              <a:rPr lang="en-US" dirty="0"/>
              <a:t> </a:t>
            </a:r>
            <a:r>
              <a:rPr lang="en-US" dirty="0" err="1"/>
              <a:t>координаты</a:t>
            </a:r>
            <a:r>
              <a:rPr lang="en-US" dirty="0"/>
              <a:t> {0} </a:t>
            </a:r>
            <a:r>
              <a:rPr lang="en-US" dirty="0" err="1"/>
              <a:t>точки</a:t>
            </a:r>
            <a:r>
              <a:rPr lang="en-US" dirty="0"/>
              <a:t>:", number);</a:t>
            </a:r>
            <a:endParaRPr lang="ru-RU" dirty="0"/>
          </a:p>
          <a:p>
            <a:pPr>
              <a:buNone/>
            </a:pPr>
            <a:r>
              <a:rPr lang="en-US" dirty="0"/>
              <a:t>                </a:t>
            </a:r>
            <a:r>
              <a:rPr lang="en-US" dirty="0" err="1"/>
              <a:t>Console.Write</a:t>
            </a:r>
            <a:r>
              <a:rPr lang="en-US" dirty="0"/>
              <a:t>("</a:t>
            </a:r>
            <a:r>
              <a:rPr lang="en-US" dirty="0" err="1"/>
              <a:t>Первая</a:t>
            </a:r>
            <a:r>
              <a:rPr lang="en-US" dirty="0"/>
              <a:t> </a:t>
            </a:r>
            <a:r>
              <a:rPr lang="en-US" dirty="0" err="1"/>
              <a:t>координата</a:t>
            </a:r>
            <a:r>
              <a:rPr lang="en-US" dirty="0"/>
              <a:t>:");</a:t>
            </a:r>
            <a:endParaRPr lang="ru-RU" dirty="0"/>
          </a:p>
          <a:p>
            <a:pPr>
              <a:buNone/>
            </a:pPr>
            <a:r>
              <a:rPr lang="en-US" dirty="0"/>
              <a:t>                x = </a:t>
            </a:r>
            <a:r>
              <a:rPr lang="en-US" dirty="0" err="1"/>
              <a:t>Convert.ToDouble</a:t>
            </a:r>
            <a:r>
              <a:rPr lang="en-US" dirty="0"/>
              <a:t>(</a:t>
            </a:r>
            <a:r>
              <a:rPr lang="en-US" dirty="0" err="1"/>
              <a:t>Console.ReadLine</a:t>
            </a:r>
            <a:r>
              <a:rPr lang="en-US" dirty="0"/>
              <a:t>()); </a:t>
            </a:r>
            <a:endParaRPr lang="ru-RU" dirty="0"/>
          </a:p>
          <a:p>
            <a:pPr>
              <a:buNone/>
            </a:pPr>
            <a:r>
              <a:rPr lang="en-US" dirty="0"/>
              <a:t>                </a:t>
            </a:r>
            <a:r>
              <a:rPr lang="en-US" dirty="0" err="1"/>
              <a:t>Console.Write</a:t>
            </a:r>
            <a:r>
              <a:rPr lang="en-US" dirty="0"/>
              <a:t>("</a:t>
            </a:r>
            <a:r>
              <a:rPr lang="en-US" dirty="0" err="1"/>
              <a:t>Вторая</a:t>
            </a:r>
            <a:r>
              <a:rPr lang="en-US" dirty="0"/>
              <a:t> </a:t>
            </a:r>
            <a:r>
              <a:rPr lang="en-US" dirty="0" err="1"/>
              <a:t>координата</a:t>
            </a:r>
            <a:r>
              <a:rPr lang="en-US" dirty="0"/>
              <a:t>:");</a:t>
            </a:r>
            <a:endParaRPr lang="ru-RU" dirty="0"/>
          </a:p>
          <a:p>
            <a:pPr>
              <a:buNone/>
            </a:pPr>
            <a:r>
              <a:rPr lang="en-US" dirty="0"/>
              <a:t>                y = </a:t>
            </a:r>
            <a:r>
              <a:rPr lang="en-US" dirty="0" err="1"/>
              <a:t>Convert.ToDouble</a:t>
            </a:r>
            <a:r>
              <a:rPr lang="en-US" dirty="0"/>
              <a:t>(</a:t>
            </a:r>
            <a:r>
              <a:rPr lang="en-US" dirty="0" err="1"/>
              <a:t>Console.ReadLine</a:t>
            </a:r>
            <a:r>
              <a:rPr lang="en-US" dirty="0"/>
              <a:t>());</a:t>
            </a:r>
            <a:endParaRPr lang="ru-RU" dirty="0"/>
          </a:p>
          <a:p>
            <a:pPr>
              <a:buNone/>
            </a:pPr>
            <a:r>
              <a:rPr lang="en-US" dirty="0"/>
              <a:t>            }</a:t>
            </a:r>
            <a:endParaRPr lang="ru-RU" dirty="0"/>
          </a:p>
          <a:p>
            <a:pPr>
              <a:buNone/>
            </a:pPr>
            <a:r>
              <a:rPr lang="en-US" dirty="0"/>
              <a:t>            catch (</a:t>
            </a:r>
            <a:r>
              <a:rPr lang="en-US" dirty="0" err="1"/>
              <a:t>FormatException</a:t>
            </a:r>
            <a:r>
              <a:rPr lang="en-US" dirty="0"/>
              <a:t>)</a:t>
            </a:r>
            <a:endParaRPr lang="ru-RU" dirty="0"/>
          </a:p>
          <a:p>
            <a:pPr>
              <a:buNone/>
            </a:pPr>
            <a:r>
              <a:rPr lang="en-US" dirty="0"/>
              <a:t>            {</a:t>
            </a:r>
            <a:endParaRPr lang="ru-RU" dirty="0"/>
          </a:p>
          <a:p>
            <a:pPr>
              <a:buNone/>
            </a:pPr>
            <a:r>
              <a:rPr lang="en-US" dirty="0"/>
              <a:t>                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en-US" dirty="0" err="1"/>
              <a:t>Ошибка</a:t>
            </a:r>
            <a:r>
              <a:rPr lang="en-US" dirty="0"/>
              <a:t> </a:t>
            </a:r>
            <a:r>
              <a:rPr lang="en-US" dirty="0" err="1"/>
              <a:t>при</a:t>
            </a:r>
            <a:r>
              <a:rPr lang="en-US" dirty="0"/>
              <a:t> </a:t>
            </a:r>
            <a:r>
              <a:rPr lang="en-US" dirty="0" err="1"/>
              <a:t>вводе</a:t>
            </a:r>
            <a:r>
              <a:rPr lang="en-US" dirty="0"/>
              <a:t> </a:t>
            </a:r>
            <a:r>
              <a:rPr lang="en-US" dirty="0" err="1"/>
              <a:t>координат</a:t>
            </a:r>
            <a:r>
              <a:rPr lang="en-US" dirty="0"/>
              <a:t> {0} </a:t>
            </a:r>
            <a:r>
              <a:rPr lang="en-US" dirty="0" err="1"/>
              <a:t>точки</a:t>
            </a:r>
            <a:r>
              <a:rPr lang="en-US" dirty="0"/>
              <a:t>!", number);</a:t>
            </a:r>
            <a:endParaRPr lang="ru-RU" dirty="0"/>
          </a:p>
          <a:p>
            <a:pPr>
              <a:buNone/>
            </a:pPr>
            <a:r>
              <a:rPr lang="en-US" dirty="0"/>
              <a:t>                x = 0;</a:t>
            </a:r>
            <a:endParaRPr lang="ru-RU" dirty="0"/>
          </a:p>
          <a:p>
            <a:pPr>
              <a:buNone/>
            </a:pPr>
            <a:r>
              <a:rPr lang="en-US" dirty="0"/>
              <a:t>                y = 0;</a:t>
            </a:r>
            <a:endParaRPr lang="ru-RU" dirty="0"/>
          </a:p>
          <a:p>
            <a:pPr>
              <a:buNone/>
            </a:pPr>
            <a:r>
              <a:rPr lang="en-US" dirty="0"/>
              <a:t>            }</a:t>
            </a:r>
            <a:endParaRPr lang="ru-RU" dirty="0"/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smtClean="0"/>
              <a:t>}</a:t>
            </a:r>
            <a:endParaRPr lang="ru-RU" dirty="0"/>
          </a:p>
          <a:p>
            <a:pPr>
              <a:buNone/>
            </a:pPr>
            <a:r>
              <a:rPr lang="en-US" dirty="0"/>
              <a:t> 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32040" y="1628800"/>
            <a:ext cx="4038600" cy="506916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{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double x1, y1, x2, y2, x3, y3;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    . . . .    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MakePoint</a:t>
            </a:r>
            <a:r>
              <a:rPr lang="en-US" dirty="0" smtClean="0"/>
              <a:t>(1, out x1, out y1);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MakePoint</a:t>
            </a:r>
            <a:r>
              <a:rPr lang="en-US" dirty="0" smtClean="0"/>
              <a:t>(2, out x2, out y2);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MakePoint</a:t>
            </a:r>
            <a:r>
              <a:rPr lang="en-US" dirty="0" smtClean="0"/>
              <a:t>(3, out x3, out y3);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    . . . 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}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Отличия между  ссылочными и выходными </a:t>
            </a:r>
            <a:r>
              <a:rPr lang="ru-RU" dirty="0" smtClean="0"/>
              <a:t>параметрами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Выходные </a:t>
            </a:r>
            <a:r>
              <a:rPr lang="ru-RU" dirty="0"/>
              <a:t>параметры (</a:t>
            </a:r>
            <a:r>
              <a:rPr lang="en-US" dirty="0"/>
              <a:t>out</a:t>
            </a:r>
            <a:r>
              <a:rPr lang="ru-RU" dirty="0"/>
              <a:t>)  не нужно инициализировать перед передачей методу, т.к. метод сам должен присваивать значения выходным параметрам перед выходом. Т.е. этих данных не было до выполнения функции и функция их должна создать.</a:t>
            </a:r>
          </a:p>
          <a:p>
            <a:r>
              <a:rPr lang="ru-RU" dirty="0" smtClean="0"/>
              <a:t>Ссылочные </a:t>
            </a:r>
            <a:r>
              <a:rPr lang="ru-RU" dirty="0"/>
              <a:t>параметры (</a:t>
            </a:r>
            <a:r>
              <a:rPr lang="en-US" dirty="0"/>
              <a:t>ref</a:t>
            </a:r>
            <a:r>
              <a:rPr lang="ru-RU" dirty="0"/>
              <a:t>)  нужно обязательно инициализировать перед передачей методу, т.к.  они подразумевают передачу ссылки на уже существующую переменную. Т.е. эти данные существовали в памяти компьютера до выполнения функции и функция их должна изменить.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Функции с переменным числом параметров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Ключевое слово </a:t>
            </a:r>
            <a:r>
              <a:rPr lang="ru-RU" b="1" dirty="0" err="1"/>
              <a:t>params</a:t>
            </a:r>
            <a:r>
              <a:rPr lang="ru-RU" dirty="0"/>
              <a:t> позволяет передавать методу переменное количество аргументов одного типа в виде единственного логического параметра. </a:t>
            </a:r>
            <a:endParaRPr lang="ru-RU" dirty="0" smtClean="0"/>
          </a:p>
          <a:p>
            <a:r>
              <a:rPr lang="ru-RU" dirty="0" smtClean="0"/>
              <a:t>Аргументы</a:t>
            </a:r>
            <a:r>
              <a:rPr lang="ru-RU" dirty="0"/>
              <a:t>, помеченные ключевым словом </a:t>
            </a:r>
            <a:r>
              <a:rPr lang="ru-RU" dirty="0" err="1"/>
              <a:t>params</a:t>
            </a:r>
            <a:r>
              <a:rPr lang="ru-RU" dirty="0"/>
              <a:t>, могут обрабатываться, если вызывающий код на их месте передает строго типизированный массив или разделенный запятыми список  </a:t>
            </a:r>
            <a:r>
              <a:rPr lang="ru-RU" dirty="0" smtClean="0"/>
              <a:t>элементов.</a:t>
            </a:r>
          </a:p>
          <a:p>
            <a:r>
              <a:rPr lang="ru-RU" dirty="0"/>
              <a:t> С# требует, чтобы в любом методе поддерживался только один аргумент </a:t>
            </a:r>
            <a:r>
              <a:rPr lang="ru-RU" dirty="0" err="1"/>
              <a:t>params</a:t>
            </a:r>
            <a:r>
              <a:rPr lang="ru-RU" dirty="0"/>
              <a:t>, который должен быть последним в  списке параметров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с переменным числом параметров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static double </a:t>
            </a:r>
            <a:r>
              <a:rPr lang="en-US" dirty="0" err="1" smtClean="0"/>
              <a:t>CalcAverage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(</a:t>
            </a:r>
            <a:r>
              <a:rPr lang="en-US" b="1" dirty="0" err="1"/>
              <a:t>params</a:t>
            </a:r>
            <a:r>
              <a:rPr lang="en-US" dirty="0"/>
              <a:t> double[] values)</a:t>
            </a:r>
            <a:endParaRPr lang="ru-RU" dirty="0"/>
          </a:p>
          <a:p>
            <a:pPr>
              <a:buNone/>
            </a:pPr>
            <a:r>
              <a:rPr lang="en-US" dirty="0"/>
              <a:t>        {</a:t>
            </a:r>
            <a:endParaRPr lang="ru-RU" dirty="0"/>
          </a:p>
          <a:p>
            <a:pPr>
              <a:buNone/>
            </a:pPr>
            <a:r>
              <a:rPr lang="en-US" dirty="0"/>
              <a:t>            double </a:t>
            </a:r>
            <a:r>
              <a:rPr lang="en-US" dirty="0" err="1"/>
              <a:t>avarage</a:t>
            </a:r>
            <a:r>
              <a:rPr lang="en-US" dirty="0"/>
              <a:t> = 0;</a:t>
            </a:r>
            <a:endParaRPr lang="ru-RU" dirty="0"/>
          </a:p>
          <a:p>
            <a:pPr>
              <a:buNone/>
            </a:pPr>
            <a:r>
              <a:rPr lang="en-US" dirty="0"/>
              <a:t>            if (</a:t>
            </a:r>
            <a:r>
              <a:rPr lang="en-US" dirty="0" err="1"/>
              <a:t>values.Length</a:t>
            </a:r>
            <a:r>
              <a:rPr lang="en-US" dirty="0"/>
              <a:t> == 0) return 0;</a:t>
            </a:r>
            <a:endParaRPr lang="ru-RU" dirty="0"/>
          </a:p>
          <a:p>
            <a:pPr>
              <a:buNone/>
            </a:pPr>
            <a:r>
              <a:rPr lang="en-US" dirty="0"/>
              <a:t>     </a:t>
            </a:r>
            <a:r>
              <a:rPr lang="en-US" dirty="0" err="1" smtClean="0"/>
              <a:t>foreach</a:t>
            </a:r>
            <a:r>
              <a:rPr lang="en-US" dirty="0" smtClean="0"/>
              <a:t> </a:t>
            </a:r>
            <a:r>
              <a:rPr lang="en-US" dirty="0"/>
              <a:t>(double x in values)</a:t>
            </a:r>
            <a:endParaRPr lang="ru-RU" dirty="0"/>
          </a:p>
          <a:p>
            <a:pPr>
              <a:buNone/>
            </a:pPr>
            <a:r>
              <a:rPr lang="en-US" dirty="0"/>
              <a:t>                </a:t>
            </a:r>
            <a:r>
              <a:rPr lang="en-US" dirty="0" err="1"/>
              <a:t>avarage</a:t>
            </a:r>
            <a:r>
              <a:rPr lang="en-US" dirty="0"/>
              <a:t> += x;</a:t>
            </a:r>
            <a:endParaRPr lang="ru-RU" dirty="0"/>
          </a:p>
          <a:p>
            <a:pPr>
              <a:buNone/>
            </a:pPr>
            <a:r>
              <a:rPr lang="en-US" dirty="0"/>
              <a:t>     </a:t>
            </a:r>
            <a:r>
              <a:rPr lang="en-US" dirty="0" err="1" smtClean="0"/>
              <a:t>avarage</a:t>
            </a:r>
            <a:r>
              <a:rPr lang="en-US" dirty="0" smtClean="0"/>
              <a:t> </a:t>
            </a:r>
            <a:r>
              <a:rPr lang="en-US" dirty="0"/>
              <a:t>/= </a:t>
            </a:r>
            <a:r>
              <a:rPr lang="en-US" dirty="0" err="1"/>
              <a:t>values.Length</a:t>
            </a:r>
            <a:r>
              <a:rPr lang="en-US" dirty="0"/>
              <a:t>;</a:t>
            </a:r>
            <a:endParaRPr lang="ru-RU" dirty="0"/>
          </a:p>
          <a:p>
            <a:pPr>
              <a:buNone/>
            </a:pPr>
            <a:r>
              <a:rPr lang="en-US" dirty="0"/>
              <a:t>            return </a:t>
            </a:r>
            <a:r>
              <a:rPr lang="en-US" dirty="0" err="1"/>
              <a:t>avarage</a:t>
            </a:r>
            <a:r>
              <a:rPr lang="en-US" dirty="0"/>
              <a:t>;</a:t>
            </a:r>
            <a:endParaRPr lang="ru-RU" dirty="0"/>
          </a:p>
          <a:p>
            <a:pPr>
              <a:buNone/>
            </a:pPr>
            <a:r>
              <a:rPr lang="en-US" dirty="0"/>
              <a:t>        }</a:t>
            </a:r>
            <a:endParaRPr lang="ru-RU" dirty="0"/>
          </a:p>
          <a:p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  <a:endParaRPr lang="ru-RU" dirty="0"/>
          </a:p>
          <a:p>
            <a:pPr>
              <a:buNone/>
            </a:pPr>
            <a:r>
              <a:rPr lang="en-US" dirty="0"/>
              <a:t>        {</a:t>
            </a:r>
            <a:endParaRPr lang="ru-RU" dirty="0"/>
          </a:p>
          <a:p>
            <a:pPr>
              <a:buNone/>
            </a:pPr>
            <a:r>
              <a:rPr lang="ru-RU" dirty="0" smtClean="0"/>
              <a:t>       </a:t>
            </a:r>
            <a:r>
              <a:rPr lang="en-US" dirty="0" smtClean="0"/>
              <a:t>//</a:t>
            </a:r>
            <a:r>
              <a:rPr lang="en-US" dirty="0"/>
              <a:t>1 </a:t>
            </a:r>
            <a:r>
              <a:rPr lang="en-US" dirty="0" err="1"/>
              <a:t>способ</a:t>
            </a:r>
            <a:endParaRPr lang="ru-RU" dirty="0"/>
          </a:p>
          <a:p>
            <a:pPr>
              <a:buNone/>
            </a:pPr>
            <a:r>
              <a:rPr lang="en-US" dirty="0"/>
              <a:t>      </a:t>
            </a:r>
            <a:r>
              <a:rPr lang="en-US" dirty="0" err="1" smtClean="0"/>
              <a:t>Console.WriteLine</a:t>
            </a:r>
            <a:r>
              <a:rPr lang="en-US" dirty="0"/>
              <a:t>("</a:t>
            </a:r>
            <a:r>
              <a:rPr lang="en-US" dirty="0" err="1"/>
              <a:t>Среднее</a:t>
            </a:r>
            <a:r>
              <a:rPr lang="en-US" dirty="0"/>
              <a:t> </a:t>
            </a:r>
            <a:r>
              <a:rPr lang="en-US" dirty="0" err="1"/>
              <a:t>арифметическое</a:t>
            </a:r>
            <a:r>
              <a:rPr lang="en-US" dirty="0"/>
              <a:t>="+</a:t>
            </a:r>
            <a:r>
              <a:rPr lang="en-US" dirty="0" err="1" smtClean="0"/>
              <a:t>CalcAverage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en-US" b="1" dirty="0"/>
              <a:t>0.2, 0.3, 0.5, 0.7</a:t>
            </a:r>
            <a:r>
              <a:rPr lang="en-US" dirty="0"/>
              <a:t>));</a:t>
            </a:r>
            <a:endParaRPr lang="ru-RU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//</a:t>
            </a:r>
            <a:r>
              <a:rPr lang="en-US" dirty="0"/>
              <a:t>2 </a:t>
            </a:r>
            <a:r>
              <a:rPr lang="en-US" dirty="0" err="1"/>
              <a:t>способ</a:t>
            </a:r>
            <a:endParaRPr lang="ru-RU" dirty="0"/>
          </a:p>
          <a:p>
            <a:pPr>
              <a:buNone/>
            </a:pPr>
            <a:r>
              <a:rPr lang="en-US" dirty="0"/>
              <a:t>      </a:t>
            </a:r>
            <a:r>
              <a:rPr lang="en-US" dirty="0" smtClean="0"/>
              <a:t>double</a:t>
            </a:r>
            <a:r>
              <a:rPr lang="en-US" dirty="0"/>
              <a:t>[] </a:t>
            </a:r>
            <a:r>
              <a:rPr lang="en-US" dirty="0" err="1"/>
              <a:t>mas</a:t>
            </a:r>
            <a:r>
              <a:rPr lang="en-US" dirty="0"/>
              <a:t> = { 0.2, 0.3, 0.5, 0.7 };</a:t>
            </a:r>
            <a:endParaRPr lang="ru-RU" dirty="0"/>
          </a:p>
          <a:p>
            <a:pPr>
              <a:buNone/>
            </a:pPr>
            <a:r>
              <a:rPr lang="en-US" dirty="0"/>
              <a:t>     </a:t>
            </a:r>
            <a:r>
              <a:rPr lang="en-US" dirty="0" smtClean="0"/>
              <a:t> 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en-US" dirty="0" err="1"/>
              <a:t>Среднее</a:t>
            </a:r>
            <a:r>
              <a:rPr lang="en-US" dirty="0"/>
              <a:t> </a:t>
            </a:r>
            <a:r>
              <a:rPr lang="en-US" dirty="0" err="1"/>
              <a:t>арифметическое</a:t>
            </a:r>
            <a:r>
              <a:rPr lang="en-US" dirty="0"/>
              <a:t>=" + </a:t>
            </a:r>
            <a:r>
              <a:rPr lang="en-US" dirty="0" err="1"/>
              <a:t>CalcAverage</a:t>
            </a:r>
            <a:r>
              <a:rPr lang="en-US" dirty="0"/>
              <a:t>(</a:t>
            </a:r>
            <a:r>
              <a:rPr lang="en-US" b="1" dirty="0" err="1"/>
              <a:t>mas</a:t>
            </a:r>
            <a:r>
              <a:rPr lang="en-US" dirty="0"/>
              <a:t>));</a:t>
            </a:r>
            <a:endParaRPr lang="ru-RU" dirty="0"/>
          </a:p>
          <a:p>
            <a:pPr>
              <a:buNone/>
            </a:pPr>
            <a:r>
              <a:rPr lang="en-US" dirty="0"/>
              <a:t>      </a:t>
            </a:r>
            <a:r>
              <a:rPr lang="en-US" dirty="0" smtClean="0"/>
              <a:t> </a:t>
            </a:r>
            <a:r>
              <a:rPr lang="en-US" dirty="0"/>
              <a:t>//3 </a:t>
            </a:r>
            <a:r>
              <a:rPr lang="en-US" dirty="0" err="1"/>
              <a:t>способ</a:t>
            </a:r>
            <a:endParaRPr lang="ru-RU" dirty="0"/>
          </a:p>
          <a:p>
            <a:pPr>
              <a:buNone/>
            </a:pPr>
            <a:r>
              <a:rPr lang="en-US" dirty="0"/>
              <a:t>       </a:t>
            </a:r>
            <a:r>
              <a:rPr lang="en-US" dirty="0" err="1" smtClean="0"/>
              <a:t>Console.WriteLine</a:t>
            </a:r>
            <a:r>
              <a:rPr lang="en-US" dirty="0"/>
              <a:t>("</a:t>
            </a:r>
            <a:r>
              <a:rPr lang="en-US" dirty="0" err="1"/>
              <a:t>Среднее</a:t>
            </a:r>
            <a:r>
              <a:rPr lang="en-US" dirty="0"/>
              <a:t> </a:t>
            </a:r>
            <a:r>
              <a:rPr lang="en-US" dirty="0" err="1"/>
              <a:t>арифметическое</a:t>
            </a:r>
            <a:r>
              <a:rPr lang="en-US" dirty="0"/>
              <a:t>=" + </a:t>
            </a:r>
            <a:r>
              <a:rPr lang="en-US" dirty="0" err="1"/>
              <a:t>CalcAverage</a:t>
            </a:r>
            <a:r>
              <a:rPr lang="en-US" b="1" dirty="0"/>
              <a:t>()</a:t>
            </a:r>
            <a:r>
              <a:rPr lang="en-US" dirty="0"/>
              <a:t>);</a:t>
            </a:r>
            <a:endParaRPr lang="ru-RU" dirty="0"/>
          </a:p>
          <a:p>
            <a:pPr>
              <a:buNone/>
            </a:pPr>
            <a:r>
              <a:rPr lang="ru-RU" dirty="0" smtClean="0"/>
              <a:t>       </a:t>
            </a:r>
            <a:r>
              <a:rPr lang="en-US" dirty="0" smtClean="0"/>
              <a:t>}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Необязательные </a:t>
            </a:r>
            <a:r>
              <a:rPr lang="ru-RU" dirty="0" smtClean="0"/>
              <a:t>параметры (</a:t>
            </a:r>
            <a:r>
              <a:rPr lang="ru-RU" dirty="0" err="1" smtClean="0"/>
              <a:t>параметры</a:t>
            </a:r>
            <a:r>
              <a:rPr lang="ru-RU" dirty="0" smtClean="0"/>
              <a:t> по умолчанию)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Умалчиваемое </a:t>
            </a:r>
            <a:r>
              <a:rPr lang="ru-RU" dirty="0"/>
              <a:t>значение </a:t>
            </a:r>
            <a:r>
              <a:rPr lang="ru-RU" dirty="0" smtClean="0"/>
              <a:t>параметра используется</a:t>
            </a:r>
            <a:r>
              <a:rPr lang="ru-RU" dirty="0"/>
              <a:t>, если при вызове функции соответствующий параметр опущен. </a:t>
            </a:r>
            <a:endParaRPr lang="ru-RU" dirty="0" smtClean="0"/>
          </a:p>
          <a:p>
            <a:r>
              <a:rPr lang="ru-RU" dirty="0" smtClean="0"/>
              <a:t>Все </a:t>
            </a:r>
            <a:r>
              <a:rPr lang="ru-RU" dirty="0"/>
              <a:t>параметры, описанные справа от такого параметра, также должны быть умалчиваемыми. </a:t>
            </a:r>
            <a:endParaRPr lang="ru-RU" dirty="0" smtClean="0"/>
          </a:p>
          <a:p>
            <a:r>
              <a:rPr lang="ru-RU" dirty="0"/>
              <a:t>Значение, присваиваемое необязательному параметру, должно быть известно во время  компиляции и не может вычисляться во время выполнения.</a:t>
            </a:r>
          </a:p>
          <a:p>
            <a:endParaRPr lang="ru-RU" dirty="0" smtClean="0"/>
          </a:p>
          <a:p>
            <a:pPr>
              <a:buNone/>
            </a:pP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Необязательные </a:t>
            </a:r>
            <a:r>
              <a:rPr lang="ru-RU" dirty="0" smtClean="0"/>
              <a:t>параметры (</a:t>
            </a:r>
            <a:r>
              <a:rPr lang="ru-RU" dirty="0" err="1" smtClean="0"/>
              <a:t>параметры</a:t>
            </a:r>
            <a:r>
              <a:rPr lang="ru-RU" dirty="0" smtClean="0"/>
              <a:t> по умолчанию)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static </a:t>
            </a:r>
            <a:r>
              <a:rPr lang="ru-RU" dirty="0" smtClean="0"/>
              <a:t> </a:t>
            </a:r>
            <a:r>
              <a:rPr lang="en-US" dirty="0" smtClean="0"/>
              <a:t>void </a:t>
            </a:r>
            <a:r>
              <a:rPr lang="ru-RU" dirty="0" smtClean="0"/>
              <a:t> </a:t>
            </a:r>
            <a:r>
              <a:rPr lang="en-US" dirty="0" smtClean="0"/>
              <a:t>Print(string </a:t>
            </a:r>
            <a:r>
              <a:rPr lang="en-US" dirty="0"/>
              <a:t>s = "</a:t>
            </a:r>
            <a:r>
              <a:rPr lang="en-US" dirty="0" err="1"/>
              <a:t>номер</a:t>
            </a:r>
            <a:r>
              <a:rPr lang="en-US" dirty="0"/>
              <a:t> </a:t>
            </a:r>
            <a:r>
              <a:rPr lang="en-US" dirty="0" err="1"/>
              <a:t>дома</a:t>
            </a:r>
            <a:r>
              <a:rPr lang="en-US" dirty="0"/>
              <a:t>", </a:t>
            </a:r>
            <a:r>
              <a:rPr lang="en-US" dirty="0" err="1"/>
              <a:t>int</a:t>
            </a:r>
            <a:r>
              <a:rPr lang="en-US" dirty="0"/>
              <a:t> value = 1)</a:t>
            </a:r>
            <a:endParaRPr lang="ru-RU" dirty="0"/>
          </a:p>
          <a:p>
            <a:pPr>
              <a:buNone/>
            </a:pPr>
            <a:r>
              <a:rPr lang="en-US" dirty="0"/>
              <a:t>        {</a:t>
            </a:r>
            <a:endParaRPr lang="ru-RU" dirty="0"/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(s + "  " + value);</a:t>
            </a:r>
            <a:endParaRPr lang="ru-RU" dirty="0"/>
          </a:p>
          <a:p>
            <a:pPr>
              <a:buNone/>
            </a:pPr>
            <a:r>
              <a:rPr lang="en-US" dirty="0"/>
              <a:t>        }</a:t>
            </a:r>
            <a:endParaRPr lang="ru-RU" dirty="0"/>
          </a:p>
          <a:p>
            <a:pPr>
              <a:buNone/>
            </a:pP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  <a:endParaRPr lang="ru-RU" dirty="0"/>
          </a:p>
          <a:p>
            <a:pPr>
              <a:buNone/>
            </a:pPr>
            <a:r>
              <a:rPr lang="en-US" dirty="0"/>
              <a:t>        {</a:t>
            </a:r>
            <a:endParaRPr lang="ru-RU" dirty="0"/>
          </a:p>
          <a:p>
            <a:pPr>
              <a:buNone/>
            </a:pPr>
            <a:r>
              <a:rPr lang="en-US" dirty="0"/>
              <a:t> </a:t>
            </a:r>
            <a:r>
              <a:rPr lang="en-US" dirty="0" smtClean="0"/>
              <a:t>            </a:t>
            </a:r>
            <a:r>
              <a:rPr lang="en-US" dirty="0"/>
              <a:t>Print();</a:t>
            </a:r>
            <a:endParaRPr lang="ru-RU" dirty="0"/>
          </a:p>
          <a:p>
            <a:pPr>
              <a:buNone/>
            </a:pPr>
            <a:r>
              <a:rPr lang="en-US" dirty="0"/>
              <a:t>            Print("</a:t>
            </a:r>
            <a:r>
              <a:rPr lang="en-US" dirty="0" err="1"/>
              <a:t>номер</a:t>
            </a:r>
            <a:r>
              <a:rPr lang="en-US" dirty="0"/>
              <a:t> </a:t>
            </a:r>
            <a:r>
              <a:rPr lang="en-US" dirty="0" err="1"/>
              <a:t>квартиры</a:t>
            </a:r>
            <a:r>
              <a:rPr lang="en-US" dirty="0"/>
              <a:t>");</a:t>
            </a:r>
            <a:endParaRPr lang="ru-RU" dirty="0"/>
          </a:p>
          <a:p>
            <a:pPr>
              <a:buNone/>
            </a:pPr>
            <a:r>
              <a:rPr lang="en-US" dirty="0"/>
              <a:t>            Print(,2</a:t>
            </a:r>
            <a:r>
              <a:rPr lang="en-US" dirty="0" smtClean="0"/>
              <a:t>);</a:t>
            </a:r>
            <a:endParaRPr lang="ru-RU" dirty="0"/>
          </a:p>
          <a:p>
            <a:pPr>
              <a:buNone/>
            </a:pPr>
            <a:r>
              <a:rPr lang="en-US" dirty="0"/>
              <a:t>            Print("</a:t>
            </a:r>
            <a:r>
              <a:rPr lang="en-US" dirty="0" err="1"/>
              <a:t>номер</a:t>
            </a:r>
            <a:r>
              <a:rPr lang="en-US" dirty="0"/>
              <a:t> квартиры",15);</a:t>
            </a:r>
            <a:endParaRPr lang="ru-RU" dirty="0"/>
          </a:p>
          <a:p>
            <a:pPr>
              <a:buNone/>
            </a:pPr>
            <a:r>
              <a:rPr lang="ru-RU" dirty="0" smtClean="0"/>
              <a:t>        </a:t>
            </a:r>
            <a:r>
              <a:rPr lang="en-US" dirty="0" smtClean="0"/>
              <a:t>} 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Функции (методы</a:t>
            </a:r>
            <a:r>
              <a:rPr lang="ru-RU" b="1" dirty="0" smtClean="0"/>
              <a:t>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/>
              <a:t>Функция</a:t>
            </a:r>
            <a:r>
              <a:rPr lang="ru-RU" dirty="0"/>
              <a:t> – это именованная последовательность описаний и операторов, выполняющая законченное  действие, </a:t>
            </a:r>
            <a:r>
              <a:rPr lang="ru-RU" dirty="0" smtClean="0"/>
              <a:t>например:</a:t>
            </a:r>
          </a:p>
          <a:p>
            <a:pPr lvl="1"/>
            <a:r>
              <a:rPr lang="ru-RU" dirty="0" smtClean="0"/>
              <a:t>формирование </a:t>
            </a:r>
            <a:r>
              <a:rPr lang="ru-RU" dirty="0"/>
              <a:t>массива, </a:t>
            </a:r>
            <a:endParaRPr lang="ru-RU" dirty="0" smtClean="0"/>
          </a:p>
          <a:p>
            <a:pPr lvl="1"/>
            <a:r>
              <a:rPr lang="ru-RU" dirty="0" smtClean="0"/>
              <a:t>печать массива</a:t>
            </a:r>
          </a:p>
          <a:p>
            <a:pPr lvl="1"/>
            <a:r>
              <a:rPr lang="ru-RU" dirty="0" smtClean="0"/>
              <a:t>сортировка массива,</a:t>
            </a:r>
          </a:p>
          <a:p>
            <a:pPr lvl="1"/>
            <a:r>
              <a:rPr lang="ru-RU" dirty="0" smtClean="0"/>
              <a:t>и </a:t>
            </a:r>
            <a:r>
              <a:rPr lang="ru-RU" dirty="0"/>
              <a:t>т. д.  </a:t>
            </a:r>
            <a:endParaRPr lang="ru-RU" dirty="0" smtClean="0"/>
          </a:p>
          <a:p>
            <a:r>
              <a:rPr lang="ru-RU" dirty="0"/>
              <a:t>В хорошей программе одна функция выполняет только </a:t>
            </a:r>
            <a:r>
              <a:rPr lang="ru-RU" b="1" dirty="0"/>
              <a:t>одну</a:t>
            </a:r>
            <a:r>
              <a:rPr lang="ru-RU" dirty="0"/>
              <a:t> задачу.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Необязательные параметры (</a:t>
            </a:r>
            <a:r>
              <a:rPr lang="ru-RU" dirty="0" err="1" smtClean="0"/>
              <a:t>параметры</a:t>
            </a:r>
            <a:r>
              <a:rPr lang="ru-RU" dirty="0" smtClean="0"/>
              <a:t> по умолчанию)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static void Print(double [] </a:t>
            </a:r>
            <a:r>
              <a:rPr lang="en-US" dirty="0" err="1"/>
              <a:t>mas,int</a:t>
            </a:r>
            <a:r>
              <a:rPr lang="en-US" dirty="0"/>
              <a:t> size=</a:t>
            </a:r>
            <a:r>
              <a:rPr lang="en-US" dirty="0" err="1"/>
              <a:t>mas.Length</a:t>
            </a:r>
            <a:r>
              <a:rPr lang="en-US" dirty="0"/>
              <a:t>)</a:t>
            </a:r>
            <a:endParaRPr lang="ru-RU" dirty="0"/>
          </a:p>
          <a:p>
            <a:pPr>
              <a:buNone/>
            </a:pPr>
            <a:r>
              <a:rPr lang="en-US" dirty="0"/>
              <a:t>        {</a:t>
            </a:r>
            <a:endParaRPr lang="ru-RU" dirty="0"/>
          </a:p>
          <a:p>
            <a:pPr>
              <a:buNone/>
            </a:pPr>
            <a:r>
              <a:rPr lang="en-US" dirty="0"/>
              <a:t>           // </a:t>
            </a:r>
            <a:r>
              <a:rPr lang="en-US" dirty="0" err="1"/>
              <a:t>int</a:t>
            </a:r>
            <a:r>
              <a:rPr lang="en-US" dirty="0"/>
              <a:t> size = </a:t>
            </a:r>
            <a:r>
              <a:rPr lang="en-US" dirty="0" err="1"/>
              <a:t>mas.Length</a:t>
            </a:r>
            <a:r>
              <a:rPr lang="en-US" dirty="0"/>
              <a:t>;</a:t>
            </a:r>
            <a:endParaRPr lang="ru-RU" dirty="0"/>
          </a:p>
          <a:p>
            <a:pPr>
              <a:buNone/>
            </a:pPr>
            <a:r>
              <a:rPr lang="en-US" dirty="0"/>
              <a:t>           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size; </a:t>
            </a:r>
            <a:r>
              <a:rPr lang="en-US" dirty="0" err="1"/>
              <a:t>i</a:t>
            </a:r>
            <a:r>
              <a:rPr lang="en-US" dirty="0"/>
              <a:t>++)</a:t>
            </a:r>
            <a:endParaRPr lang="ru-RU" dirty="0"/>
          </a:p>
          <a:p>
            <a:pPr>
              <a:buNone/>
            </a:pPr>
            <a:r>
              <a:rPr lang="en-US" dirty="0"/>
              <a:t>                </a:t>
            </a:r>
            <a:r>
              <a:rPr lang="en-US" dirty="0" err="1"/>
              <a:t>Console.Write</a:t>
            </a:r>
            <a:r>
              <a:rPr lang="en-US" dirty="0"/>
              <a:t>(</a:t>
            </a:r>
            <a:r>
              <a:rPr lang="en-US" dirty="0" err="1"/>
              <a:t>mas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+ " ");</a:t>
            </a:r>
            <a:endParaRPr lang="ru-RU" dirty="0"/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Console.WriteLine</a:t>
            </a:r>
            <a:r>
              <a:rPr lang="en-US" dirty="0"/>
              <a:t>();</a:t>
            </a:r>
            <a:endParaRPr lang="ru-RU" dirty="0"/>
          </a:p>
          <a:p>
            <a:pPr>
              <a:buNone/>
            </a:pPr>
            <a:r>
              <a:rPr lang="en-US" dirty="0"/>
              <a:t>       }</a:t>
            </a:r>
            <a:endParaRPr lang="ru-RU" dirty="0"/>
          </a:p>
          <a:p>
            <a:pPr>
              <a:buNone/>
            </a:pPr>
            <a:r>
              <a:rPr lang="en-US" dirty="0"/>
              <a:t>       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  <a:endParaRPr lang="ru-RU" dirty="0"/>
          </a:p>
          <a:p>
            <a:pPr>
              <a:buNone/>
            </a:pPr>
            <a:r>
              <a:rPr lang="en-US" dirty="0"/>
              <a:t>        {</a:t>
            </a:r>
            <a:endParaRPr lang="ru-RU" dirty="0"/>
          </a:p>
          <a:p>
            <a:pPr>
              <a:buNone/>
            </a:pPr>
            <a:r>
              <a:rPr lang="en-US" dirty="0"/>
              <a:t>            double[] </a:t>
            </a:r>
            <a:r>
              <a:rPr lang="en-US" dirty="0" err="1"/>
              <a:t>mas</a:t>
            </a:r>
            <a:r>
              <a:rPr lang="en-US" dirty="0"/>
              <a:t> = { 0.2, 0.3, 0.5, 0.7 };</a:t>
            </a:r>
            <a:endParaRPr lang="ru-RU" dirty="0"/>
          </a:p>
          <a:p>
            <a:pPr>
              <a:buNone/>
            </a:pPr>
            <a:r>
              <a:rPr lang="en-US" dirty="0"/>
              <a:t>            Print(</a:t>
            </a:r>
            <a:r>
              <a:rPr lang="en-US" dirty="0" err="1"/>
              <a:t>mas</a:t>
            </a:r>
            <a:r>
              <a:rPr lang="en-US" dirty="0"/>
              <a:t>);</a:t>
            </a:r>
            <a:endParaRPr lang="ru-RU" dirty="0"/>
          </a:p>
          <a:p>
            <a:pPr>
              <a:buNone/>
            </a:pPr>
            <a:r>
              <a:rPr lang="en-US" dirty="0"/>
              <a:t>       }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/>
              <a:t>Перегрузка </a:t>
            </a:r>
            <a:r>
              <a:rPr lang="ru-RU" dirty="0" smtClean="0"/>
              <a:t>методов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Цель перегрузки состоит в том, чтобы функция с одним именем по-разному выполнялась и возвращала разные значения при обращении к ней с различными типами и различным числом фактических параметров.  </a:t>
            </a:r>
            <a:endParaRPr lang="en-US" dirty="0" smtClean="0"/>
          </a:p>
          <a:p>
            <a:r>
              <a:rPr lang="ru-RU" dirty="0" smtClean="0"/>
              <a:t>Для </a:t>
            </a:r>
            <a:r>
              <a:rPr lang="ru-RU" dirty="0"/>
              <a:t>обеспечения перегрузки необходимо для каждой перегруженной функции определить возвращаемые значения и передаваемые параметры так, чтобы каждая перегруженная функция отличалась от другой функции с тем же именем. </a:t>
            </a:r>
            <a:endParaRPr lang="en-US" dirty="0" smtClean="0"/>
          </a:p>
          <a:p>
            <a:r>
              <a:rPr lang="ru-RU" dirty="0" smtClean="0"/>
              <a:t>Компилятор </a:t>
            </a:r>
            <a:r>
              <a:rPr lang="ru-RU" dirty="0"/>
              <a:t>определяет, какую функцию выбрать по типу фактических параметров.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Перегрузка методов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3384376" cy="4997152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3300" dirty="0"/>
              <a:t>static </a:t>
            </a:r>
            <a:r>
              <a:rPr lang="en-US" sz="3300" dirty="0" err="1"/>
              <a:t>int</a:t>
            </a:r>
            <a:r>
              <a:rPr lang="en-US" sz="3300" dirty="0"/>
              <a:t> </a:t>
            </a:r>
            <a:r>
              <a:rPr lang="en-US" sz="3300" b="1" dirty="0" err="1"/>
              <a:t>MaxValue</a:t>
            </a:r>
            <a:r>
              <a:rPr lang="en-US" sz="3300" b="1" dirty="0"/>
              <a:t>(</a:t>
            </a:r>
            <a:r>
              <a:rPr lang="en-US" sz="3300" b="1" dirty="0" err="1"/>
              <a:t>int</a:t>
            </a:r>
            <a:r>
              <a:rPr lang="en-US" sz="3300" dirty="0"/>
              <a:t> a, </a:t>
            </a:r>
            <a:r>
              <a:rPr lang="en-US" sz="3300" dirty="0" err="1"/>
              <a:t>int</a:t>
            </a:r>
            <a:r>
              <a:rPr lang="en-US" sz="3300" dirty="0"/>
              <a:t> b)</a:t>
            </a:r>
            <a:endParaRPr lang="ru-RU" sz="3300" dirty="0"/>
          </a:p>
          <a:p>
            <a:pPr>
              <a:buNone/>
            </a:pPr>
            <a:r>
              <a:rPr lang="en-US" sz="3300" dirty="0"/>
              <a:t>        {</a:t>
            </a:r>
            <a:endParaRPr lang="ru-RU" sz="3300" dirty="0"/>
          </a:p>
          <a:p>
            <a:pPr>
              <a:buNone/>
            </a:pPr>
            <a:r>
              <a:rPr lang="en-US" sz="3300" dirty="0"/>
              <a:t>            if (a &gt; b)</a:t>
            </a:r>
            <a:endParaRPr lang="ru-RU" sz="3300" dirty="0"/>
          </a:p>
          <a:p>
            <a:pPr>
              <a:buNone/>
            </a:pPr>
            <a:r>
              <a:rPr lang="en-US" sz="3300" dirty="0"/>
              <a:t>                return a</a:t>
            </a:r>
            <a:r>
              <a:rPr lang="en-US" sz="3300" dirty="0" smtClean="0"/>
              <a:t>;   </a:t>
            </a:r>
          </a:p>
          <a:p>
            <a:pPr>
              <a:buNone/>
            </a:pPr>
            <a:r>
              <a:rPr lang="en-US" sz="3300" dirty="0"/>
              <a:t> </a:t>
            </a:r>
            <a:r>
              <a:rPr lang="en-US" sz="3300" dirty="0" smtClean="0"/>
              <a:t>            else</a:t>
            </a:r>
            <a:endParaRPr lang="ru-RU" sz="3300" dirty="0"/>
          </a:p>
          <a:p>
            <a:pPr>
              <a:buNone/>
            </a:pPr>
            <a:r>
              <a:rPr lang="en-US" sz="3300" dirty="0"/>
              <a:t>                return b;</a:t>
            </a:r>
            <a:endParaRPr lang="ru-RU" sz="3300" dirty="0"/>
          </a:p>
          <a:p>
            <a:pPr>
              <a:buNone/>
            </a:pPr>
            <a:r>
              <a:rPr lang="en-US" sz="3300" dirty="0"/>
              <a:t>        </a:t>
            </a:r>
            <a:r>
              <a:rPr lang="en-US" sz="3300" dirty="0" smtClean="0"/>
              <a:t>}</a:t>
            </a:r>
          </a:p>
          <a:p>
            <a:pPr>
              <a:buNone/>
            </a:pPr>
            <a:endParaRPr lang="ru-RU" sz="3300" dirty="0"/>
          </a:p>
          <a:p>
            <a:pPr>
              <a:buNone/>
            </a:pPr>
            <a:r>
              <a:rPr lang="en-US" sz="3300" dirty="0"/>
              <a:t>        static double </a:t>
            </a:r>
            <a:r>
              <a:rPr lang="en-US" sz="3300" b="1" dirty="0" err="1"/>
              <a:t>MaxValue</a:t>
            </a:r>
            <a:r>
              <a:rPr lang="en-US" sz="3300" b="1" dirty="0"/>
              <a:t>(double</a:t>
            </a:r>
            <a:r>
              <a:rPr lang="en-US" sz="3300" dirty="0"/>
              <a:t> a, double b)</a:t>
            </a:r>
            <a:endParaRPr lang="ru-RU" sz="3300" dirty="0"/>
          </a:p>
          <a:p>
            <a:pPr>
              <a:buNone/>
            </a:pPr>
            <a:r>
              <a:rPr lang="en-US" sz="3300" dirty="0"/>
              <a:t>        {</a:t>
            </a:r>
            <a:endParaRPr lang="ru-RU" sz="3300" dirty="0"/>
          </a:p>
          <a:p>
            <a:pPr>
              <a:buNone/>
            </a:pPr>
            <a:r>
              <a:rPr lang="en-US" sz="3300" dirty="0"/>
              <a:t>            if (a &gt; b)</a:t>
            </a:r>
            <a:endParaRPr lang="ru-RU" sz="3300" dirty="0"/>
          </a:p>
          <a:p>
            <a:pPr>
              <a:buNone/>
            </a:pPr>
            <a:r>
              <a:rPr lang="en-US" sz="3300" dirty="0"/>
              <a:t>                return a;</a:t>
            </a:r>
            <a:endParaRPr lang="ru-RU" sz="3300" dirty="0"/>
          </a:p>
          <a:p>
            <a:pPr>
              <a:buNone/>
            </a:pPr>
            <a:r>
              <a:rPr lang="en-US" sz="3300" dirty="0"/>
              <a:t>            else</a:t>
            </a:r>
            <a:endParaRPr lang="ru-RU" sz="3300" dirty="0"/>
          </a:p>
          <a:p>
            <a:pPr>
              <a:buNone/>
            </a:pPr>
            <a:r>
              <a:rPr lang="en-US" sz="3300" dirty="0"/>
              <a:t>                return b;</a:t>
            </a:r>
            <a:endParaRPr lang="ru-RU" sz="3300" dirty="0"/>
          </a:p>
          <a:p>
            <a:pPr>
              <a:buNone/>
            </a:pPr>
            <a:r>
              <a:rPr lang="en-US" sz="3300" dirty="0"/>
              <a:t>        }</a:t>
            </a:r>
            <a:endParaRPr lang="ru-RU" sz="3300" dirty="0"/>
          </a:p>
          <a:p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half" idx="2"/>
          </p:nvPr>
        </p:nvSpPr>
        <p:spPr>
          <a:xfrm>
            <a:off x="3851920" y="1600200"/>
            <a:ext cx="5040560" cy="51411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  static string </a:t>
            </a:r>
            <a:r>
              <a:rPr lang="en-US" sz="1800" b="1" dirty="0" err="1" smtClean="0"/>
              <a:t>MaxValue</a:t>
            </a:r>
            <a:r>
              <a:rPr lang="en-US" sz="1800" b="1" dirty="0" smtClean="0"/>
              <a:t>(string</a:t>
            </a:r>
            <a:r>
              <a:rPr lang="en-US" sz="1800" dirty="0" smtClean="0"/>
              <a:t> a, string b)</a:t>
            </a:r>
            <a:endParaRPr lang="ru-RU" sz="1800" dirty="0" smtClean="0"/>
          </a:p>
          <a:p>
            <a:pPr>
              <a:buNone/>
            </a:pPr>
            <a:r>
              <a:rPr lang="en-US" sz="1800" dirty="0" smtClean="0"/>
              <a:t>        {</a:t>
            </a:r>
            <a:endParaRPr lang="ru-RU" sz="1800" dirty="0" smtClean="0"/>
          </a:p>
          <a:p>
            <a:pPr>
              <a:buNone/>
            </a:pPr>
            <a:r>
              <a:rPr lang="en-US" sz="1800" dirty="0" smtClean="0"/>
              <a:t>            if (</a:t>
            </a:r>
            <a:r>
              <a:rPr lang="en-US" sz="1800" dirty="0" err="1" smtClean="0"/>
              <a:t>String.Compare</a:t>
            </a:r>
            <a:r>
              <a:rPr lang="en-US" sz="1800" dirty="0" smtClean="0"/>
              <a:t>(</a:t>
            </a:r>
            <a:r>
              <a:rPr lang="en-US" sz="1800" dirty="0" err="1" smtClean="0"/>
              <a:t>a,b</a:t>
            </a:r>
            <a:r>
              <a:rPr lang="en-US" sz="1800" dirty="0" smtClean="0"/>
              <a:t>)&gt;0)</a:t>
            </a:r>
            <a:endParaRPr lang="ru-RU" sz="1800" dirty="0" smtClean="0"/>
          </a:p>
          <a:p>
            <a:pPr>
              <a:buNone/>
            </a:pPr>
            <a:r>
              <a:rPr lang="en-US" sz="1800" dirty="0" smtClean="0"/>
              <a:t>                return a;  else  return b;</a:t>
            </a:r>
            <a:endParaRPr lang="ru-RU" sz="1800" dirty="0" smtClean="0"/>
          </a:p>
          <a:p>
            <a:pPr>
              <a:buNone/>
            </a:pPr>
            <a:r>
              <a:rPr lang="en-US" sz="1800" dirty="0" smtClean="0"/>
              <a:t>        }</a:t>
            </a:r>
          </a:p>
          <a:p>
            <a:pPr>
              <a:buNone/>
            </a:pPr>
            <a:r>
              <a:rPr lang="en-US" sz="1800" dirty="0" smtClean="0"/>
              <a:t>static void Main(string[] </a:t>
            </a:r>
            <a:r>
              <a:rPr lang="en-US" sz="1800" dirty="0" err="1" smtClean="0"/>
              <a:t>args</a:t>
            </a:r>
            <a:r>
              <a:rPr lang="en-US" sz="1800" dirty="0" smtClean="0"/>
              <a:t>)</a:t>
            </a:r>
            <a:endParaRPr lang="ru-RU" sz="1800" dirty="0" smtClean="0"/>
          </a:p>
          <a:p>
            <a:pPr>
              <a:buNone/>
            </a:pPr>
            <a:r>
              <a:rPr lang="en-US" sz="1800" dirty="0" smtClean="0"/>
              <a:t>        {</a:t>
            </a:r>
            <a:endParaRPr lang="ru-RU" sz="1800" dirty="0" smtClean="0"/>
          </a:p>
          <a:p>
            <a:pPr>
              <a:buNone/>
            </a:pPr>
            <a:r>
              <a:rPr lang="en-US" sz="1800" dirty="0" smtClean="0"/>
              <a:t>            Console</a:t>
            </a:r>
            <a:r>
              <a:rPr lang="ru-RU" sz="1800" dirty="0" smtClean="0"/>
              <a:t>.</a:t>
            </a:r>
            <a:r>
              <a:rPr lang="en-US" sz="1800" dirty="0" err="1" smtClean="0"/>
              <a:t>WriteLine</a:t>
            </a:r>
            <a:r>
              <a:rPr lang="ru-RU" sz="1800" dirty="0" smtClean="0"/>
              <a:t>("максимальное значение из {0} и {1} = {2}",1,5, </a:t>
            </a:r>
            <a:r>
              <a:rPr lang="en-US" sz="1800" b="1" dirty="0" err="1" smtClean="0"/>
              <a:t>MaxValue</a:t>
            </a:r>
            <a:r>
              <a:rPr lang="ru-RU" sz="1800" dirty="0" smtClean="0"/>
              <a:t>(1,5));   </a:t>
            </a:r>
            <a:endParaRPr lang="en-US" sz="1800" dirty="0" smtClean="0"/>
          </a:p>
          <a:p>
            <a:pPr>
              <a:buNone/>
            </a:pPr>
            <a:r>
              <a:rPr lang="ru-RU" sz="1800" dirty="0" smtClean="0"/>
              <a:t>  </a:t>
            </a:r>
            <a:r>
              <a:rPr lang="en-US" sz="1800" dirty="0" smtClean="0"/>
              <a:t>Console</a:t>
            </a:r>
            <a:r>
              <a:rPr lang="ru-RU" sz="1800" dirty="0" smtClean="0"/>
              <a:t>.</a:t>
            </a:r>
            <a:r>
              <a:rPr lang="en-US" sz="1800" dirty="0" err="1" smtClean="0"/>
              <a:t>WriteLine</a:t>
            </a:r>
            <a:r>
              <a:rPr lang="ru-RU" sz="1800" dirty="0" smtClean="0"/>
              <a:t>("максимальное значение из {0} и {1} = {2}", 1.5, 5.1, </a:t>
            </a:r>
            <a:r>
              <a:rPr lang="en-US" sz="1800" b="1" dirty="0" err="1" smtClean="0"/>
              <a:t>MaxValue</a:t>
            </a:r>
            <a:r>
              <a:rPr lang="ru-RU" sz="1800" dirty="0" smtClean="0"/>
              <a:t>(1.5, 5.1));    </a:t>
            </a:r>
            <a:endParaRPr lang="en-US" sz="1800" dirty="0" smtClean="0"/>
          </a:p>
          <a:p>
            <a:pPr>
              <a:buNone/>
            </a:pPr>
            <a:r>
              <a:rPr lang="ru-RU" sz="1800" dirty="0" smtClean="0"/>
              <a:t> </a:t>
            </a:r>
            <a:r>
              <a:rPr lang="en-US" sz="1800" dirty="0" smtClean="0"/>
              <a:t>Console</a:t>
            </a:r>
            <a:r>
              <a:rPr lang="ru-RU" sz="1800" dirty="0" smtClean="0"/>
              <a:t>.</a:t>
            </a:r>
            <a:r>
              <a:rPr lang="en-US" sz="1800" dirty="0" err="1" smtClean="0"/>
              <a:t>WriteLine</a:t>
            </a:r>
            <a:r>
              <a:rPr lang="ru-RU" sz="1800" dirty="0" smtClean="0"/>
              <a:t>("максимальное значение из {0} и {1} = {2}", "111","555", </a:t>
            </a:r>
            <a:r>
              <a:rPr lang="en-US" sz="1800" b="1" dirty="0" err="1" smtClean="0"/>
              <a:t>MaxValue</a:t>
            </a:r>
            <a:r>
              <a:rPr lang="ru-RU" sz="1800" dirty="0" smtClean="0"/>
              <a:t>("111","555"));</a:t>
            </a:r>
          </a:p>
          <a:p>
            <a:pPr>
              <a:buNone/>
            </a:pPr>
            <a:r>
              <a:rPr lang="ru-RU" sz="1800" dirty="0" smtClean="0"/>
              <a:t>        </a:t>
            </a:r>
            <a:r>
              <a:rPr lang="en-US" sz="1800" dirty="0" smtClean="0"/>
              <a:t>}</a:t>
            </a:r>
            <a:endParaRPr lang="ru-RU" sz="1800" dirty="0" smtClean="0"/>
          </a:p>
          <a:p>
            <a:pPr>
              <a:buNone/>
            </a:pPr>
            <a:r>
              <a:rPr lang="en-US" sz="1800" dirty="0" smtClean="0"/>
              <a:t>    }</a:t>
            </a:r>
            <a:endParaRPr lang="ru-RU" sz="1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dirty="0"/>
              <a:t>Рекурсивные функции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b="1" dirty="0"/>
              <a:t>Рекурсией</a:t>
            </a:r>
            <a:r>
              <a:rPr lang="ru-RU" dirty="0"/>
              <a:t> называется ситуация, когда какой-то алгоритм вызывает себя прямо (прямая рекурсия) или через другие алгоритмы (косвенная рекурсия) в качестве вспомогательного. Сам алгоритм называется рекурсивным. </a:t>
            </a:r>
          </a:p>
          <a:p>
            <a:r>
              <a:rPr lang="ru-RU" dirty="0"/>
              <a:t>Рекурсивное решение задачи состоит из двух этапов:</a:t>
            </a:r>
          </a:p>
          <a:p>
            <a:pPr lvl="1"/>
            <a:r>
              <a:rPr lang="ru-RU" dirty="0"/>
              <a:t>1. исходная  задача сводится к новой задаче, похожей на исходную, но несколько проще;</a:t>
            </a:r>
          </a:p>
          <a:p>
            <a:pPr lvl="1"/>
            <a:r>
              <a:rPr lang="ru-RU" dirty="0"/>
              <a:t>2. подобная замена продолжается до тех пор, пока задача не станет тривиальной, т. е. очень простой.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Рекурсивные функции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class Program</a:t>
            </a:r>
            <a:endParaRPr lang="ru-RU" dirty="0"/>
          </a:p>
          <a:p>
            <a:pPr>
              <a:buNone/>
            </a:pPr>
            <a:r>
              <a:rPr lang="en-US" dirty="0"/>
              <a:t>    {</a:t>
            </a:r>
            <a:endParaRPr lang="ru-RU" dirty="0"/>
          </a:p>
          <a:p>
            <a:pPr>
              <a:buNone/>
            </a:pPr>
            <a:r>
              <a:rPr lang="en-US" dirty="0"/>
              <a:t>       static  </a:t>
            </a:r>
            <a:r>
              <a:rPr lang="en-US" dirty="0" err="1"/>
              <a:t>int</a:t>
            </a:r>
            <a:r>
              <a:rPr lang="en-US" dirty="0"/>
              <a:t> fact(</a:t>
            </a:r>
            <a:r>
              <a:rPr lang="en-US" dirty="0" err="1"/>
              <a:t>int</a:t>
            </a:r>
            <a:r>
              <a:rPr lang="en-US" dirty="0"/>
              <a:t> n)</a:t>
            </a:r>
            <a:endParaRPr lang="ru-RU" dirty="0"/>
          </a:p>
          <a:p>
            <a:pPr>
              <a:buNone/>
            </a:pPr>
            <a:r>
              <a:rPr lang="en-US" dirty="0"/>
              <a:t>        {</a:t>
            </a:r>
            <a:endParaRPr lang="ru-RU" dirty="0"/>
          </a:p>
          <a:p>
            <a:pPr>
              <a:buNone/>
            </a:pPr>
            <a:r>
              <a:rPr lang="en-US" dirty="0"/>
              <a:t>	        if (n==0)return 1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база рекурсии</a:t>
            </a:r>
            <a:endParaRPr lang="ru-RU" dirty="0"/>
          </a:p>
          <a:p>
            <a:pPr>
              <a:buNone/>
            </a:pPr>
            <a:r>
              <a:rPr lang="en-US" dirty="0"/>
              <a:t>	        return (n*fact(n-1));</a:t>
            </a:r>
            <a:endParaRPr lang="ru-RU" dirty="0"/>
          </a:p>
          <a:p>
            <a:pPr>
              <a:buNone/>
            </a:pPr>
            <a:r>
              <a:rPr lang="en-US" dirty="0"/>
              <a:t>        }</a:t>
            </a:r>
            <a:endParaRPr lang="ru-RU" dirty="0"/>
          </a:p>
          <a:p>
            <a:pPr>
              <a:buNone/>
            </a:pPr>
            <a:r>
              <a:rPr lang="en-US" dirty="0"/>
              <a:t> </a:t>
            </a:r>
            <a:r>
              <a:rPr lang="en-US" dirty="0" smtClean="0"/>
              <a:t>        </a:t>
            </a: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  <a:endParaRPr lang="ru-RU" dirty="0"/>
          </a:p>
          <a:p>
            <a:pPr>
              <a:buNone/>
            </a:pPr>
            <a:r>
              <a:rPr lang="en-US" dirty="0"/>
              <a:t>        {</a:t>
            </a:r>
            <a:endParaRPr lang="ru-RU" dirty="0"/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en-US" dirty="0" err="1"/>
              <a:t>Введите</a:t>
            </a:r>
            <a:r>
              <a:rPr lang="en-US" dirty="0"/>
              <a:t> </a:t>
            </a:r>
            <a:r>
              <a:rPr lang="en-US" dirty="0" err="1"/>
              <a:t>число</a:t>
            </a:r>
            <a:r>
              <a:rPr lang="en-US" dirty="0"/>
              <a:t>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вычисления</a:t>
            </a:r>
            <a:r>
              <a:rPr lang="en-US" dirty="0"/>
              <a:t> </a:t>
            </a:r>
            <a:r>
              <a:rPr lang="en-US" dirty="0" err="1"/>
              <a:t>факториала</a:t>
            </a:r>
            <a:r>
              <a:rPr lang="en-US" dirty="0"/>
              <a:t>");</a:t>
            </a:r>
            <a:endParaRPr lang="ru-RU" dirty="0"/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int</a:t>
            </a:r>
            <a:r>
              <a:rPr lang="en-US" dirty="0"/>
              <a:t> k = Convert.ToInt32(</a:t>
            </a:r>
            <a:r>
              <a:rPr lang="en-US" dirty="0" err="1"/>
              <a:t>Console.ReadLine</a:t>
            </a:r>
            <a:r>
              <a:rPr lang="en-US" dirty="0"/>
              <a:t>());</a:t>
            </a:r>
            <a:endParaRPr lang="ru-RU" dirty="0"/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("{0}!={1}",</a:t>
            </a:r>
            <a:r>
              <a:rPr lang="en-US" dirty="0" err="1"/>
              <a:t>k,fact</a:t>
            </a:r>
            <a:r>
              <a:rPr lang="en-US" dirty="0"/>
              <a:t>(k));</a:t>
            </a:r>
            <a:endParaRPr lang="ru-RU" dirty="0"/>
          </a:p>
          <a:p>
            <a:pPr>
              <a:buNone/>
            </a:pPr>
            <a:r>
              <a:rPr lang="en-US" dirty="0"/>
              <a:t> </a:t>
            </a:r>
            <a:r>
              <a:rPr lang="en-US" dirty="0" smtClean="0"/>
              <a:t>        </a:t>
            </a:r>
            <a:r>
              <a:rPr lang="en-US" dirty="0"/>
              <a:t>}</a:t>
            </a:r>
            <a:endParaRPr lang="ru-RU" dirty="0"/>
          </a:p>
          <a:p>
            <a:pPr>
              <a:buNone/>
            </a:pPr>
            <a:r>
              <a:rPr lang="en-US" dirty="0"/>
              <a:t>    }</a:t>
            </a:r>
            <a:endParaRPr lang="ru-RU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Преимущества использования </a:t>
            </a:r>
            <a:r>
              <a:rPr lang="ru-RU" b="1" dirty="0" smtClean="0"/>
              <a:t>функций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ru-RU" dirty="0"/>
              <a:t>Разделение задачи на функции позволяет сократить сложность задачи. </a:t>
            </a:r>
          </a:p>
          <a:p>
            <a:pPr lvl="0"/>
            <a:r>
              <a:rPr lang="ru-RU" dirty="0"/>
              <a:t>Разделение задачи на функции позволяет избежать избыточности кода, т. к. функцию записывают один раз, а вызывают многократно. </a:t>
            </a:r>
          </a:p>
          <a:p>
            <a:pPr lvl="0"/>
            <a:r>
              <a:rPr lang="ru-RU" dirty="0"/>
              <a:t>Можно использовать одну функцию в разных задачах, т.е. сокращается время работы программиста и повышается качество работы, т.к. эта функция уже будет работать без ошибок. </a:t>
            </a:r>
          </a:p>
          <a:p>
            <a:pPr lvl="0"/>
            <a:r>
              <a:rPr lang="ru-RU" dirty="0"/>
              <a:t>Программу, которая содержит функции, легче отлаживать, т.к можно сначала протестировать каждую функцию отдельно (простые задачи), а затем уже интегрировать их в сложную задачу.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Упрощенный формат записи функции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8799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ru-RU" dirty="0"/>
              <a:t>тип </a:t>
            </a:r>
            <a:r>
              <a:rPr lang="ru-RU" dirty="0" err="1"/>
              <a:t>имя_функции</a:t>
            </a:r>
            <a:r>
              <a:rPr lang="ru-RU" dirty="0"/>
              <a:t>([</a:t>
            </a:r>
            <a:r>
              <a:rPr lang="ru-RU" dirty="0" err="1"/>
              <a:t>список_формальных</a:t>
            </a:r>
            <a:r>
              <a:rPr lang="ru-RU" dirty="0"/>
              <a:t> параметров])</a:t>
            </a:r>
          </a:p>
          <a:p>
            <a:pPr>
              <a:buNone/>
            </a:pPr>
            <a:r>
              <a:rPr lang="ru-RU" dirty="0"/>
              <a:t>{ 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ru-RU" dirty="0" err="1" smtClean="0"/>
              <a:t>тело_функции</a:t>
            </a:r>
            <a:endParaRPr lang="ru-RU" dirty="0"/>
          </a:p>
          <a:p>
            <a:pPr>
              <a:buNone/>
            </a:pPr>
            <a:r>
              <a:rPr lang="ru-RU" dirty="0"/>
              <a:t>}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347864" y="3645024"/>
            <a:ext cx="2952328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Функция</a:t>
            </a:r>
            <a:endParaRPr lang="ru-RU" dirty="0"/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1763688" y="4293096"/>
            <a:ext cx="158417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1763688" y="4653136"/>
            <a:ext cx="158417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1763688" y="3861048"/>
            <a:ext cx="158417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6228184" y="4293096"/>
            <a:ext cx="158417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1520" y="3814008"/>
            <a:ext cx="201622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Исходные  данные (параметры, передаваемые в функцию)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6444208" y="4437112"/>
            <a:ext cx="19442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Результат (возвращаемое</a:t>
            </a:r>
            <a:br>
              <a:rPr lang="ru-RU" sz="2000" dirty="0"/>
            </a:br>
            <a:r>
              <a:rPr lang="ru-RU" sz="2000" dirty="0"/>
              <a:t> значение)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Возврат значения из функции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теле функции должен быть оператор, который </a:t>
            </a:r>
            <a:r>
              <a:rPr lang="ru-RU" b="1" dirty="0"/>
              <a:t>возвращает</a:t>
            </a:r>
            <a:r>
              <a:rPr lang="ru-RU" dirty="0"/>
              <a:t> полученное значение функции в точку вызова. Он может иметь две формы:</a:t>
            </a:r>
          </a:p>
          <a:p>
            <a:pPr lvl="0"/>
            <a:r>
              <a:rPr lang="en-US" dirty="0"/>
              <a:t>return </a:t>
            </a:r>
            <a:r>
              <a:rPr lang="ru-RU" dirty="0"/>
              <a:t>выражение</a:t>
            </a:r>
            <a:r>
              <a:rPr lang="en-US" dirty="0" smtClean="0"/>
              <a:t>;</a:t>
            </a:r>
            <a:r>
              <a:rPr lang="ru-RU" dirty="0" smtClean="0"/>
              <a:t> //тип результата</a:t>
            </a:r>
            <a:endParaRPr lang="ru-RU" dirty="0"/>
          </a:p>
          <a:p>
            <a:pPr lvl="0"/>
            <a:r>
              <a:rPr lang="en-US" dirty="0"/>
              <a:t>return</a:t>
            </a:r>
            <a:r>
              <a:rPr lang="en-US" dirty="0" smtClean="0"/>
              <a:t>;</a:t>
            </a:r>
            <a:r>
              <a:rPr lang="ru-RU" dirty="0" smtClean="0"/>
              <a:t>//тип </a:t>
            </a:r>
            <a:r>
              <a:rPr lang="en-US" dirty="0" smtClean="0"/>
              <a:t>void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Параметры функции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/>
              <a:t>Список формальных параметров</a:t>
            </a:r>
            <a:r>
              <a:rPr lang="ru-RU" dirty="0"/>
              <a:t>  – это те величины, которые требуется передать в функцию. Элементы списка разделяются запятыми. Для каждого параметра указывается тип и </a:t>
            </a:r>
            <a:r>
              <a:rPr lang="ru-RU" dirty="0" smtClean="0"/>
              <a:t>имя.</a:t>
            </a:r>
          </a:p>
          <a:p>
            <a:r>
              <a:rPr lang="ru-RU" b="1" dirty="0"/>
              <a:t>Фактические параметры</a:t>
            </a:r>
            <a:r>
              <a:rPr lang="ru-RU" dirty="0"/>
              <a:t> заменяют формальные параметры при выполнении операторов тела функции. Фактические и формальные параметры должны совпадать по количеству и типу.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Обмен данными между функциями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b="1" dirty="0"/>
              <a:t>Исходные данные</a:t>
            </a:r>
            <a:r>
              <a:rPr lang="ru-RU" dirty="0"/>
              <a:t> могут быть получены:</a:t>
            </a:r>
          </a:p>
          <a:p>
            <a:pPr lvl="1"/>
            <a:r>
              <a:rPr lang="ru-RU" dirty="0"/>
              <a:t>как параметры метода;</a:t>
            </a:r>
          </a:p>
          <a:p>
            <a:pPr lvl="1"/>
            <a:r>
              <a:rPr lang="ru-RU" dirty="0"/>
              <a:t>как глобальные переменные (по отношению к методу);</a:t>
            </a:r>
          </a:p>
          <a:p>
            <a:pPr lvl="1"/>
            <a:r>
              <a:rPr lang="ru-RU" dirty="0"/>
              <a:t>от внешних  устройств (файлы, потоки ввода).</a:t>
            </a:r>
          </a:p>
          <a:p>
            <a:r>
              <a:rPr lang="ru-RU" b="1" dirty="0"/>
              <a:t>Результаты</a:t>
            </a:r>
            <a:r>
              <a:rPr lang="ru-RU" dirty="0"/>
              <a:t> метод может передавать:</a:t>
            </a:r>
          </a:p>
          <a:p>
            <a:pPr lvl="1"/>
            <a:r>
              <a:rPr lang="ru-RU" dirty="0"/>
              <a:t>в точку вызова, как возвращаемое функцией значение;</a:t>
            </a:r>
          </a:p>
          <a:p>
            <a:pPr lvl="1"/>
            <a:r>
              <a:rPr lang="ru-RU" dirty="0"/>
              <a:t>в глобальные по отношению к методу объекты (переменные);</a:t>
            </a:r>
          </a:p>
          <a:p>
            <a:pPr lvl="1"/>
            <a:r>
              <a:rPr lang="ru-RU" dirty="0"/>
              <a:t>внешним устройствам (файлы, потоки вывода);</a:t>
            </a:r>
          </a:p>
          <a:p>
            <a:pPr lvl="1"/>
            <a:r>
              <a:rPr lang="ru-RU" dirty="0"/>
              <a:t>через параметры метода.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Способы передачи параметров в функцию: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808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ru-RU" dirty="0"/>
              <a:t>по значению;</a:t>
            </a:r>
          </a:p>
          <a:p>
            <a:pPr lvl="0"/>
            <a:r>
              <a:rPr lang="ru-RU" dirty="0"/>
              <a:t>по ссылке (</a:t>
            </a:r>
            <a:r>
              <a:rPr lang="ru-RU" dirty="0" err="1"/>
              <a:t>ref</a:t>
            </a:r>
            <a:r>
              <a:rPr lang="ru-RU" dirty="0"/>
              <a:t>);</a:t>
            </a:r>
          </a:p>
          <a:p>
            <a:pPr lvl="0"/>
            <a:r>
              <a:rPr lang="ru-RU" dirty="0"/>
              <a:t>выходные параметры (</a:t>
            </a:r>
            <a:r>
              <a:rPr lang="ru-RU" dirty="0" err="1"/>
              <a:t>out</a:t>
            </a:r>
            <a:r>
              <a:rPr lang="ru-RU" dirty="0"/>
              <a:t>);</a:t>
            </a:r>
          </a:p>
          <a:p>
            <a:pPr lvl="0"/>
            <a:r>
              <a:rPr lang="ru-RU" dirty="0"/>
              <a:t>массив-параметр (</a:t>
            </a:r>
            <a:r>
              <a:rPr lang="ru-RU" dirty="0" err="1"/>
              <a:t>params</a:t>
            </a:r>
            <a:r>
              <a:rPr lang="ru-RU" dirty="0"/>
              <a:t>).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915816" y="5085184"/>
            <a:ext cx="2952328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Функция</a:t>
            </a:r>
            <a:endParaRPr lang="ru-RU" dirty="0"/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3995936" y="3645024"/>
            <a:ext cx="0" cy="1368152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3491880" y="3645024"/>
            <a:ext cx="0" cy="136815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4572000" y="3645024"/>
            <a:ext cx="0" cy="1368152"/>
          </a:xfrm>
          <a:prstGeom prst="straightConnector1">
            <a:avLst/>
          </a:prstGeom>
          <a:ln w="381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79712" y="407707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 значению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3563888" y="407707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4067944" y="407707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</a:t>
            </a:r>
            <a:endParaRPr lang="ru-RU" dirty="0"/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5508104" y="3645024"/>
            <a:ext cx="0" cy="136815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5508104" y="3789040"/>
            <a:ext cx="0" cy="93610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5580112" y="4005064"/>
            <a:ext cx="877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 smtClean="0"/>
              <a:t>params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Заданы координаты сторон треугольника, если такой треугольник существует, то найти его площадь.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1510</Words>
  <Application>Microsoft Office PowerPoint</Application>
  <PresentationFormat>Экран (4:3)</PresentationFormat>
  <Paragraphs>231</Paragraphs>
  <Slides>24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Тема Office</vt:lpstr>
      <vt:lpstr>Функции</vt:lpstr>
      <vt:lpstr>Функции (методы)</vt:lpstr>
      <vt:lpstr>Преимущества использования функций</vt:lpstr>
      <vt:lpstr>Упрощенный формат записи функции</vt:lpstr>
      <vt:lpstr>Возврат значения из функции</vt:lpstr>
      <vt:lpstr>Параметры функции</vt:lpstr>
      <vt:lpstr>Обмен данными между функциями</vt:lpstr>
      <vt:lpstr>Способы передачи параметров в функцию: </vt:lpstr>
      <vt:lpstr>Задача</vt:lpstr>
      <vt:lpstr>Передача параметров по значению </vt:lpstr>
      <vt:lpstr>Передача параметров по значению </vt:lpstr>
      <vt:lpstr>Передача параметров по ссылке</vt:lpstr>
      <vt:lpstr>Передача выходных параметров</vt:lpstr>
      <vt:lpstr>Передача выходных параметров</vt:lpstr>
      <vt:lpstr>Отличия между  ссылочными и выходными параметрами</vt:lpstr>
      <vt:lpstr>Функции с переменным числом параметров</vt:lpstr>
      <vt:lpstr>Функции с переменным числом параметров</vt:lpstr>
      <vt:lpstr>Необязательные параметры (параметры по умолчанию)</vt:lpstr>
      <vt:lpstr>Необязательные параметры (параметры по умолчанию)</vt:lpstr>
      <vt:lpstr>Необязательные параметры (параметры по умолчанию)</vt:lpstr>
      <vt:lpstr>Перегрузка методов</vt:lpstr>
      <vt:lpstr>Перегрузка методов</vt:lpstr>
      <vt:lpstr>Рекурсивные функции</vt:lpstr>
      <vt:lpstr>Рекурсивные функции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Функции</dc:title>
  <dc:creator>VikentyevaOL</dc:creator>
  <cp:lastModifiedBy>Ольга</cp:lastModifiedBy>
  <cp:revision>3</cp:revision>
  <dcterms:created xsi:type="dcterms:W3CDTF">2015-11-09T13:30:21Z</dcterms:created>
  <dcterms:modified xsi:type="dcterms:W3CDTF">2017-10-16T04:08:08Z</dcterms:modified>
</cp:coreProperties>
</file>