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19" r:id="rId2"/>
    <p:sldId id="320" r:id="rId3"/>
    <p:sldId id="318" r:id="rId4"/>
    <p:sldId id="345" r:id="rId5"/>
    <p:sldId id="258" r:id="rId6"/>
    <p:sldId id="388" r:id="rId7"/>
    <p:sldId id="371" r:id="rId8"/>
    <p:sldId id="298" r:id="rId9"/>
    <p:sldId id="299" r:id="rId10"/>
    <p:sldId id="324" r:id="rId11"/>
    <p:sldId id="314" r:id="rId12"/>
    <p:sldId id="325" r:id="rId13"/>
    <p:sldId id="315" r:id="rId14"/>
    <p:sldId id="300" r:id="rId15"/>
    <p:sldId id="372" r:id="rId16"/>
    <p:sldId id="373" r:id="rId17"/>
    <p:sldId id="374" r:id="rId18"/>
    <p:sldId id="387" r:id="rId19"/>
    <p:sldId id="380" r:id="rId20"/>
    <p:sldId id="381" r:id="rId21"/>
    <p:sldId id="382" r:id="rId22"/>
    <p:sldId id="383" r:id="rId23"/>
    <p:sldId id="384" r:id="rId24"/>
    <p:sldId id="386" r:id="rId25"/>
    <p:sldId id="375" r:id="rId26"/>
    <p:sldId id="376" r:id="rId27"/>
    <p:sldId id="377" r:id="rId28"/>
    <p:sldId id="378" r:id="rId29"/>
    <p:sldId id="379" r:id="rId30"/>
    <p:sldId id="277" r:id="rId31"/>
    <p:sldId id="278" r:id="rId32"/>
    <p:sldId id="332" r:id="rId33"/>
    <p:sldId id="279" r:id="rId34"/>
    <p:sldId id="281" r:id="rId35"/>
    <p:sldId id="283" r:id="rId36"/>
    <p:sldId id="288" r:id="rId37"/>
    <p:sldId id="304" r:id="rId38"/>
    <p:sldId id="306" r:id="rId39"/>
    <p:sldId id="309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89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87722" autoAdjust="0"/>
  </p:normalViewPr>
  <p:slideViewPr>
    <p:cSldViewPr snapToGrid="0">
      <p:cViewPr>
        <p:scale>
          <a:sx n="75" d="100"/>
          <a:sy n="75" d="100"/>
        </p:scale>
        <p:origin x="-1194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964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3AF63-92D0-49E6-A62A-F7903D1B8152}" type="datetimeFigureOut">
              <a:rPr lang="ru-RU" smtClean="0"/>
              <a:pPr/>
              <a:t>10.09.2019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9A2CA-6BE3-4CBF-9D4C-F9D7889ED1A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59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A2CA-6BE3-4CBF-9D4C-F9D7889ED1AF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Ежегодный рейтинг IEEE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Spectrum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Languages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 11 метрик из 9-ти источников, включая поисковые запросы, упоминания в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твиттере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даже упоминания в вакансиях на работу программиста.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A2CA-6BE3-4CBF-9D4C-F9D7889ED1AF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86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8588E-2455-4933-83CE-C5063F8603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93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10.09.2019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10.09.2019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10.09.2019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398C8-A27E-4026-8DF6-143E9FD97935}" type="datetimeFigureOut">
              <a:rPr lang="ru-RU" smtClean="0"/>
              <a:pPr/>
              <a:t>10.09.2019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ovikenteva@hse.ru" TargetMode="External"/><Relationship Id="rId2" Type="http://schemas.openxmlformats.org/officeDocument/2006/relationships/hyperlink" Target="mailto:oleovic@rambler.r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для образовательных программ Бизнес-Информатика и Программная Инженерия НИУ ВШЭ Пермь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ЖЦ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Жизненный цикл ПО определяет «что», но не «как» выполнять в процессе программной инженерии.</a:t>
            </a:r>
          </a:p>
          <a:p>
            <a:r>
              <a:rPr lang="ru-RU" dirty="0" smtClean="0"/>
              <a:t>Подходы к жизненному циклу ПО могут быть грубо разделены на следующие категории:</a:t>
            </a:r>
          </a:p>
          <a:p>
            <a:pPr lvl="1"/>
            <a:r>
              <a:rPr lang="ru-RU" dirty="0" smtClean="0"/>
              <a:t>Каскадная (водопадная) или последовательная.</a:t>
            </a:r>
          </a:p>
          <a:p>
            <a:pPr lvl="1"/>
            <a:r>
              <a:rPr lang="ru-RU" dirty="0" smtClean="0"/>
              <a:t>Итеративная и инкрементальная – эволюционная (гибридная, смешанная).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Каскадная схема ЖЦ</a:t>
            </a:r>
            <a:endParaRPr lang="ru-RU" dirty="0"/>
          </a:p>
        </p:txBody>
      </p:sp>
      <p:pic>
        <p:nvPicPr>
          <p:cNvPr id="4" name="Рисунок 3" descr="image33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304" y="1535112"/>
            <a:ext cx="7190796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Реальный процесс создания ПО</a:t>
            </a:r>
            <a:endParaRPr lang="ru-RU" dirty="0"/>
          </a:p>
        </p:txBody>
      </p:sp>
      <p:pic>
        <p:nvPicPr>
          <p:cNvPr id="6" name="Содержимое 5" descr="image33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774" y="1939130"/>
            <a:ext cx="6829425" cy="4042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Итерационная схема ЖЦ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1668463"/>
            <a:ext cx="7936991" cy="318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863600" y="5445036"/>
            <a:ext cx="8115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Итеративный жизненный цикл предполагает шаги — улучшенные или расширенные версии изделия в конце каждой итерации.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Основные участники процесса создания ПП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000" b="1" dirty="0"/>
              <a:t>Заказчик</a:t>
            </a:r>
            <a:r>
              <a:rPr lang="ru-RU" sz="2000" dirty="0"/>
              <a:t> – определяет требования к разрабатываемой программе (функциональные и нефункциональные).</a:t>
            </a:r>
          </a:p>
          <a:p>
            <a:pPr>
              <a:lnSpc>
                <a:spcPct val="80000"/>
              </a:lnSpc>
            </a:pPr>
            <a:r>
              <a:rPr lang="ru-RU" sz="2000" b="1" dirty="0" smtClean="0"/>
              <a:t>Аналитик </a:t>
            </a:r>
            <a:r>
              <a:rPr lang="ru-RU" sz="2000" dirty="0"/>
              <a:t>– разрабатывает модель предметной области и </a:t>
            </a:r>
            <a:r>
              <a:rPr lang="ru-RU" sz="2000" dirty="0" smtClean="0"/>
              <a:t>спецификацию </a:t>
            </a:r>
            <a:r>
              <a:rPr lang="ru-RU" sz="2000" dirty="0"/>
              <a:t>программы. </a:t>
            </a:r>
          </a:p>
          <a:p>
            <a:pPr>
              <a:lnSpc>
                <a:spcPct val="80000"/>
              </a:lnSpc>
            </a:pPr>
            <a:r>
              <a:rPr lang="ru-RU" sz="2000" b="1" dirty="0"/>
              <a:t>Проектировщик </a:t>
            </a:r>
            <a:r>
              <a:rPr lang="ru-RU" sz="2000" dirty="0"/>
              <a:t>– определяет структуру разрабатываемой программы, распределение функциональности между частями программы и их взаимодействие по управлению и обмену данными.</a:t>
            </a:r>
          </a:p>
          <a:p>
            <a:pPr>
              <a:lnSpc>
                <a:spcPct val="80000"/>
              </a:lnSpc>
            </a:pPr>
            <a:r>
              <a:rPr lang="ru-RU" sz="2000" b="1" dirty="0"/>
              <a:t>Разработчик</a:t>
            </a:r>
            <a:r>
              <a:rPr lang="ru-RU" sz="2000" dirty="0"/>
              <a:t> – определяет способ реализации требуемой функциональности в каждой из частей программы и разрабатывает код программы на языке, доступном исполнителю.</a:t>
            </a:r>
          </a:p>
          <a:p>
            <a:pPr>
              <a:lnSpc>
                <a:spcPct val="80000"/>
              </a:lnSpc>
            </a:pPr>
            <a:r>
              <a:rPr lang="ru-RU" sz="2000" b="1" dirty="0" err="1"/>
              <a:t>Тестировщик</a:t>
            </a:r>
            <a:r>
              <a:rPr lang="ru-RU" sz="2000" dirty="0"/>
              <a:t> – ищет ошибки в разработанной программе.</a:t>
            </a:r>
          </a:p>
          <a:p>
            <a:pPr>
              <a:lnSpc>
                <a:spcPct val="80000"/>
              </a:lnSpc>
            </a:pPr>
            <a:r>
              <a:rPr lang="ru-RU" sz="2000" b="1" dirty="0" smtClean="0"/>
              <a:t>Пользователь</a:t>
            </a:r>
            <a:r>
              <a:rPr lang="ru-RU" sz="2000" dirty="0" smtClean="0"/>
              <a:t> </a:t>
            </a:r>
            <a:r>
              <a:rPr lang="ru-RU" sz="2000" dirty="0"/>
              <a:t>– применяет разработанную программу по назначению для получения результатов обработки данных</a:t>
            </a:r>
            <a:r>
              <a:rPr lang="ru-RU" sz="2000" dirty="0" smtClean="0"/>
              <a:t>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Парадигма программирования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Понятийный аппарат, используемый для разработки моделей предметной области, называют </a:t>
            </a:r>
            <a:r>
              <a:rPr lang="ru-RU" sz="2800" b="1" dirty="0"/>
              <a:t>парадигмой программирования.</a:t>
            </a:r>
          </a:p>
          <a:p>
            <a:r>
              <a:rPr lang="ru-RU" sz="2800" dirty="0"/>
              <a:t>Существуют:</a:t>
            </a:r>
          </a:p>
          <a:p>
            <a:pPr lvl="1"/>
            <a:r>
              <a:rPr lang="ru-RU" sz="2400" b="1" dirty="0"/>
              <a:t>процедурно-ориентированное программирование, </a:t>
            </a:r>
          </a:p>
          <a:p>
            <a:pPr lvl="1"/>
            <a:r>
              <a:rPr lang="ru-RU" sz="2400" b="1" dirty="0"/>
              <a:t>объектно-ориентированное программирование, </a:t>
            </a:r>
          </a:p>
          <a:p>
            <a:pPr lvl="1"/>
            <a:r>
              <a:rPr lang="ru-RU" sz="2400" dirty="0"/>
              <a:t>логическое программирование, </a:t>
            </a:r>
          </a:p>
          <a:p>
            <a:pPr lvl="1"/>
            <a:r>
              <a:rPr lang="ru-RU" sz="2400" dirty="0"/>
              <a:t>функциональное программирование. </a:t>
            </a:r>
          </a:p>
        </p:txBody>
      </p:sp>
    </p:spTree>
    <p:extLst>
      <p:ext uri="{BB962C8B-B14F-4D97-AF65-F5344CB8AC3E}">
        <p14:creationId xmlns:p14="http://schemas.microsoft.com/office/powerpoint/2010/main" val="7044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/>
              <a:t>Процедурно-ориентированное программирование</a:t>
            </a:r>
            <a:endParaRPr lang="ru-RU" sz="40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000"/>
              <a:t>В основе парадигмы лежит понятийный аппарат, отражающий принципы логической организации ЭВМ классической архитектуры. </a:t>
            </a:r>
          </a:p>
          <a:p>
            <a:pPr>
              <a:lnSpc>
                <a:spcPct val="80000"/>
              </a:lnSpc>
            </a:pPr>
            <a:r>
              <a:rPr lang="ru-RU" sz="2000"/>
              <a:t>В логической модели определяются: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входные данные,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 источники входных данных,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 выходные данные,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 потребители выходных данных,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 данные, подлежащие долговременному хранению (накопители данных),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 процессы преобразования входных данных в выходные данные.</a:t>
            </a:r>
          </a:p>
          <a:p>
            <a:pPr>
              <a:lnSpc>
                <a:spcPct val="80000"/>
              </a:lnSpc>
            </a:pPr>
            <a:r>
              <a:rPr lang="ru-RU" sz="2000"/>
              <a:t>Структура программы: набор подпрограмм. </a:t>
            </a:r>
          </a:p>
          <a:p>
            <a:pPr>
              <a:lnSpc>
                <a:spcPct val="80000"/>
              </a:lnSpc>
            </a:pPr>
            <a:r>
              <a:rPr lang="ru-RU" sz="2000"/>
              <a:t>Взаимодействие подпрограмм организовано по иерархическому принципу. Выполнение программы начинается с главной подпрограммы.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21997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Объектно-ориентированное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12776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В основе парадигмы лежит представление предметной области в виде множества </a:t>
            </a:r>
            <a:r>
              <a:rPr lang="ru-RU" b="1" dirty="0" smtClean="0"/>
              <a:t>объектов</a:t>
            </a:r>
            <a:r>
              <a:rPr lang="ru-RU" dirty="0" smtClean="0"/>
              <a:t>, взаимодействующих между собой. </a:t>
            </a:r>
          </a:p>
          <a:p>
            <a:r>
              <a:rPr lang="ru-RU" b="1" dirty="0" smtClean="0"/>
              <a:t>Объект</a:t>
            </a:r>
            <a:r>
              <a:rPr lang="ru-RU" i="1" dirty="0" smtClean="0"/>
              <a:t>  - </a:t>
            </a:r>
            <a:r>
              <a:rPr lang="ru-RU" dirty="0" smtClean="0"/>
              <a:t>мыслимая или реальная сущность, обладающая характерным поведением и отличительными характеристиками и являющаяся важной для данной предметной области.</a:t>
            </a:r>
          </a:p>
          <a:p>
            <a:r>
              <a:rPr lang="ru-RU" dirty="0" smtClean="0"/>
              <a:t>Характеристики объекта называют </a:t>
            </a:r>
            <a:r>
              <a:rPr lang="ru-RU" b="1" i="1" dirty="0" smtClean="0"/>
              <a:t>атрибутами. </a:t>
            </a:r>
            <a:r>
              <a:rPr lang="ru-RU" dirty="0" smtClean="0"/>
              <a:t>Атрибуты определяют состояние объекта</a:t>
            </a:r>
            <a:r>
              <a:rPr lang="ru-RU" b="1" i="1" dirty="0" smtClean="0"/>
              <a:t>.</a:t>
            </a:r>
          </a:p>
          <a:p>
            <a:r>
              <a:rPr lang="ru-RU" dirty="0" smtClean="0"/>
              <a:t>Объект может иметь определенный набор действий (</a:t>
            </a:r>
            <a:r>
              <a:rPr lang="ru-RU" b="1" dirty="0" smtClean="0"/>
              <a:t>операций</a:t>
            </a:r>
            <a:r>
              <a:rPr lang="ru-RU" dirty="0" smtClean="0"/>
              <a:t>), которые можно произвести над атрибутами объекта. Набор операций определяет поведение объекта.</a:t>
            </a:r>
            <a:endParaRPr lang="ru-RU" b="1" i="1" dirty="0" smtClean="0"/>
          </a:p>
          <a:p>
            <a:r>
              <a:rPr lang="ru-RU" dirty="0" smtClean="0"/>
              <a:t>Множество объектов, которые имеют одинаковый набор атрибутов и операций, образуют </a:t>
            </a:r>
            <a:r>
              <a:rPr lang="ru-RU" b="1" dirty="0" smtClean="0"/>
              <a:t>класс объектов</a:t>
            </a:r>
            <a:r>
              <a:rPr lang="ru-RU" i="1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19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244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ru-RU" sz="2800" b="1" dirty="0"/>
              <a:t>Алгоритм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/>
              <a:t>– точное предписание, определяющее вычислительный процесс, идущий от изменяемых начальных  данных к конечному результату.</a:t>
            </a:r>
          </a:p>
          <a:p>
            <a:pPr>
              <a:lnSpc>
                <a:spcPct val="90000"/>
              </a:lnSpc>
            </a:pPr>
            <a:r>
              <a:rPr lang="ru-RU" sz="2800" b="1" dirty="0"/>
              <a:t>Язык программирования </a:t>
            </a:r>
            <a:r>
              <a:rPr lang="ru-RU" sz="2800" dirty="0"/>
              <a:t>(ЯП) - совокупность средств и правил для представления алгоритма в виде пригодном для выполнения вычислительной машиной.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ЯП – это искусственные языки, которые имеют очень жесткие правила записи команд. Совокупность этих правил образует </a:t>
            </a:r>
            <a:r>
              <a:rPr lang="ru-RU" sz="2800" b="1" dirty="0" smtClean="0"/>
              <a:t>синтаксис</a:t>
            </a:r>
            <a:r>
              <a:rPr lang="ru-RU" sz="2800" dirty="0" smtClean="0"/>
              <a:t> ЯП, смысл конструкций – его </a:t>
            </a:r>
            <a:r>
              <a:rPr lang="ru-RU" sz="2800" b="1" dirty="0" smtClean="0"/>
              <a:t>семантику.</a:t>
            </a:r>
            <a:endParaRPr lang="ru-RU" sz="2800" dirty="0" smtClean="0"/>
          </a:p>
          <a:p>
            <a:pPr>
              <a:lnSpc>
                <a:spcPct val="90000"/>
              </a:lnSpc>
            </a:pPr>
            <a:r>
              <a:rPr lang="ru-RU" sz="2800" b="1" dirty="0" smtClean="0"/>
              <a:t>Программа</a:t>
            </a:r>
            <a:r>
              <a:rPr lang="ru-RU" sz="2800" dirty="0" smtClean="0"/>
              <a:t> </a:t>
            </a:r>
            <a:r>
              <a:rPr lang="ru-RU" sz="2800" dirty="0"/>
              <a:t>– алгоритм, записанный на ЯП. </a:t>
            </a:r>
            <a:endParaRPr lang="ru-RU" sz="2800" dirty="0" smtClean="0"/>
          </a:p>
          <a:p>
            <a:pPr>
              <a:lnSpc>
                <a:spcPct val="90000"/>
              </a:lnSpc>
            </a:pPr>
            <a:r>
              <a:rPr lang="ru-RU" sz="2800" b="1" dirty="0" smtClean="0"/>
              <a:t>Программное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 smtClean="0"/>
              <a:t>обеспечение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smtClean="0"/>
              <a:t>– набор компьютерных программ, процедур и связанной с ними документации и данных (ISO/IEC 12207).</a:t>
            </a:r>
          </a:p>
          <a:p>
            <a:pPr>
              <a:lnSpc>
                <a:spcPct val="90000"/>
              </a:lnSpc>
            </a:pPr>
            <a:endParaRPr lang="ru-RU" sz="280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r>
              <a:rPr lang="ru-RU" dirty="0" smtClean="0"/>
              <a:t>понятия разработки ПО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803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Способы представления алгоритма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 smtClean="0"/>
              <a:t>Словесное описание.</a:t>
            </a:r>
          </a:p>
          <a:p>
            <a:pPr lvl="0"/>
            <a:r>
              <a:rPr lang="ru-RU" dirty="0" smtClean="0"/>
              <a:t>Графическое описание (блок-схема).</a:t>
            </a:r>
          </a:p>
          <a:p>
            <a:pPr lvl="0"/>
            <a:r>
              <a:rPr lang="ru-RU" dirty="0" smtClean="0"/>
              <a:t>Язык программирования высокого уровня.</a:t>
            </a:r>
          </a:p>
          <a:p>
            <a:endParaRPr lang="ru-RU" dirty="0" smtClean="0"/>
          </a:p>
          <a:p>
            <a:r>
              <a:rPr lang="ru-RU" b="1" u="sng" dirty="0" smtClean="0"/>
              <a:t>Блок-схема</a:t>
            </a:r>
            <a:r>
              <a:rPr lang="ru-RU" dirty="0" smtClean="0"/>
              <a:t> – это последовательность блоков, предписывающих выполнение определенных операций, и связей между этими блоками.</a:t>
            </a:r>
          </a:p>
          <a:p>
            <a:r>
              <a:rPr lang="ru-RU" dirty="0" smtClean="0"/>
              <a:t>Конфигурация и размеры блоков, а также порядок графического оформления блок-схем регламентированы </a:t>
            </a:r>
            <a:r>
              <a:rPr lang="ru-RU" b="1" dirty="0" smtClean="0">
                <a:solidFill>
                  <a:srgbClr val="FF0000"/>
                </a:solidFill>
              </a:rPr>
              <a:t>ГОСТ 19002-80 и ГОСТ 19003-80 </a:t>
            </a:r>
            <a:r>
              <a:rPr lang="ru-RU" dirty="0" smtClean="0"/>
              <a:t>"Схемы алгоритмов и программ". В январе 1992 года введен новый </a:t>
            </a:r>
            <a:r>
              <a:rPr lang="ru-RU" b="1" dirty="0" smtClean="0">
                <a:solidFill>
                  <a:srgbClr val="FF0000"/>
                </a:solidFill>
              </a:rPr>
              <a:t>ГОСТ 19–701–90</a:t>
            </a:r>
            <a:r>
              <a:rPr lang="ru-RU" dirty="0" smtClean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11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Лектор: </a:t>
            </a:r>
          </a:p>
          <a:p>
            <a:pPr lvl="1"/>
            <a:r>
              <a:rPr lang="ru-RU" dirty="0" smtClean="0"/>
              <a:t>Викентьева Ольга </a:t>
            </a:r>
            <a:r>
              <a:rPr lang="ru-RU" dirty="0"/>
              <a:t>Леонидовна, доцент каф. ИТБ, к.т.н. </a:t>
            </a:r>
            <a:r>
              <a:rPr lang="ru-RU" dirty="0" smtClean="0"/>
              <a:t>(</a:t>
            </a:r>
            <a:r>
              <a:rPr lang="en-US" dirty="0" smtClean="0">
                <a:hlinkClick r:id="rId2"/>
              </a:rPr>
              <a:t>oleovic@rambler.ru</a:t>
            </a:r>
            <a:r>
              <a:rPr lang="ru-RU" dirty="0" smtClean="0"/>
              <a:t>, </a:t>
            </a:r>
            <a:r>
              <a:rPr lang="en-US" dirty="0" smtClean="0">
                <a:hlinkClick r:id="rId3"/>
              </a:rPr>
              <a:t>ovikenteva@hse.ru</a:t>
            </a:r>
            <a:r>
              <a:rPr lang="en-US" dirty="0"/>
              <a:t>,)</a:t>
            </a:r>
            <a:endParaRPr lang="en-US" dirty="0" smtClean="0"/>
          </a:p>
          <a:p>
            <a:r>
              <a:rPr lang="ru-RU" dirty="0" smtClean="0"/>
              <a:t>Практики: </a:t>
            </a:r>
          </a:p>
          <a:p>
            <a:pPr lvl="1"/>
            <a:r>
              <a:rPr lang="ru-RU" dirty="0" smtClean="0"/>
              <a:t>Викентьева Ольга Леонидовна, </a:t>
            </a:r>
            <a:r>
              <a:rPr lang="ru-RU" dirty="0"/>
              <a:t>доцент каф. ИТБ, к.т.н.</a:t>
            </a:r>
            <a:endParaRPr lang="ru-RU" dirty="0" smtClean="0"/>
          </a:p>
          <a:p>
            <a:pPr lvl="1"/>
            <a:r>
              <a:rPr lang="ru-RU" dirty="0" err="1" smtClean="0"/>
              <a:t>Марквирер</a:t>
            </a:r>
            <a:r>
              <a:rPr lang="ru-RU" dirty="0" smtClean="0"/>
              <a:t> Владлена Дмитриевна, преподаватель каф. ИТБ,</a:t>
            </a:r>
          </a:p>
          <a:p>
            <a:pPr lvl="1"/>
            <a:r>
              <a:rPr lang="ru-RU" dirty="0" smtClean="0"/>
              <a:t>Гордеева Ольга Игоревна, старший преподаватель каф ИТБ</a:t>
            </a:r>
          </a:p>
          <a:p>
            <a:pPr lvl="1"/>
            <a:r>
              <a:rPr lang="ru-RU" dirty="0" smtClean="0"/>
              <a:t>Шиловских Петр Андреевич, </a:t>
            </a:r>
            <a:r>
              <a:rPr lang="ru-RU" dirty="0"/>
              <a:t>преподаватель каф. </a:t>
            </a:r>
            <a:r>
              <a:rPr lang="ru-RU" dirty="0" smtClean="0"/>
              <a:t>ИТБ</a:t>
            </a:r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pPr marL="457200" lvl="1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символов</a:t>
            </a:r>
            <a:endParaRPr lang="ru-RU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539552" y="1340768"/>
            <a:ext cx="74168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Согласно ГОСТ размеры связаны с двумя величинами: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и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где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величина, кратная 5, а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вычисляется по формуле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1,5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допускается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64904"/>
            <a:ext cx="2222410" cy="1045840"/>
          </a:xfrm>
          <a:prstGeom prst="rect">
            <a:avLst/>
          </a:prstGeom>
          <a:noFill/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699792" y="2564904"/>
            <a:ext cx="6048672" cy="80021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ru-RU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Данные</a:t>
            </a:r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Символ отображает данные, носитель данных не определен.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861048"/>
            <a:ext cx="1656184" cy="1160633"/>
          </a:xfrm>
          <a:prstGeom prst="rect">
            <a:avLst/>
          </a:prstGeom>
          <a:noFill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5157192"/>
            <a:ext cx="1873773" cy="1368152"/>
          </a:xfrm>
          <a:prstGeom prst="rect">
            <a:avLst/>
          </a:prstGeom>
          <a:noFill/>
        </p:spPr>
      </p:pic>
      <p:sp>
        <p:nvSpPr>
          <p:cNvPr id="22536" name="Rectangle 8"/>
          <p:cNvSpPr>
            <a:spLocks noChangeArrowheads="1"/>
          </p:cNvSpPr>
          <p:nvPr/>
        </p:nvSpPr>
        <p:spPr bwMode="auto">
          <a:xfrm rot="10800000" flipV="1">
            <a:off x="2519264" y="3506525"/>
            <a:ext cx="6373216" cy="16312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Процесс.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Символ отображает функцию обработки данных любого вида (выполнение определенной операции или группы операций, </a:t>
            </a:r>
            <a:r>
              <a:rPr lang="ru-RU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приводящее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к изменению значения, формы или размещения </a:t>
            </a:r>
            <a:r>
              <a:rPr lang="ru-RU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информации).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776" y="5229200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Предопределенный процесс</a:t>
            </a:r>
            <a:r>
              <a:rPr lang="ru-RU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 Символ отображает предопределенный процесс, состоящий из одной или нескольких операций или шагов программы, которые определены в другом месте (в подпрограмме, модуле).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45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символов</a:t>
            </a: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2016224" cy="1478564"/>
          </a:xfrm>
          <a:prstGeom prst="rect">
            <a:avLst/>
          </a:prstGeom>
          <a:noFill/>
        </p:spPr>
      </p:pic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212976"/>
            <a:ext cx="1944216" cy="1465877"/>
          </a:xfrm>
          <a:prstGeom prst="rect">
            <a:avLst/>
          </a:prstGeom>
          <a:noFill/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627784" y="3058508"/>
            <a:ext cx="6336704" cy="24622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ru-RU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Решение</a:t>
            </a:r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Символ отображает решение или функцию переключательного типа, имеющую один вход и ряд альтернативных выходов, один и только один из которых может быть активизирован после </a:t>
            </a:r>
            <a:r>
              <a:rPr lang="ru-RU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вычисления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условий, определенных внутри этого символа. </a:t>
            </a:r>
            <a:r>
              <a:rPr lang="ru-RU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Соответствующие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результаты вычисления могут быть записаны по соседству с линиями, отображающими эти пути.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800" y="1484784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Подготовка. </a:t>
            </a:r>
            <a:r>
              <a:rPr lang="ru-RU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Символ отображает модификацию команды или группы команд с целью воздействия на некоторую последующую функцию.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7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символов</a:t>
            </a:r>
            <a:endParaRPr lang="ru-RU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79512" y="1340768"/>
            <a:ext cx="87129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Линия.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Символ отображает поток данных или </a:t>
            </a:r>
            <a:r>
              <a:rPr lang="ru-RU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управления. При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необходимости или для повышения удобочитаемости могут быть добавлены стрелки-указатели.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20888"/>
            <a:ext cx="1812201" cy="1224136"/>
          </a:xfrm>
          <a:prstGeom prst="rect">
            <a:avLst/>
          </a:prstGeom>
          <a:noFill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933056"/>
            <a:ext cx="2442733" cy="1008112"/>
          </a:xfrm>
          <a:prstGeom prst="rect">
            <a:avLst/>
          </a:prstGeom>
          <a:noFill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5373216"/>
            <a:ext cx="1914123" cy="93610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411760" y="2204864"/>
            <a:ext cx="6408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Соединитель.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Символ отображает выход в часть схемы и вход из другой части этой схемы и используется для обрыва линии и продолжения ее в другом месте. Соответствующие символы-соединители должны содержать одно и то же уникальное обозначение.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55776" y="3861048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Терминатор.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Символ отображает выход во внешнюю среду и вход из </a:t>
            </a:r>
            <a:r>
              <a:rPr lang="ru-RU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внешней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среды (начало или конец схемы программы, внешнее </a:t>
            </a:r>
            <a:r>
              <a:rPr lang="ru-RU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использование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и источник или пункт назначения данных</a:t>
            </a:r>
            <a:r>
              <a:rPr lang="ru-RU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).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555776" y="5157192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Комментарий.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 Символ используют для добавления описательных </a:t>
            </a:r>
            <a:r>
              <a:rPr lang="ru-RU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комментариев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или пояснительных записей в целях объяснения или </a:t>
            </a:r>
            <a:r>
              <a:rPr lang="ru-RU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примечаний</a:t>
            </a:r>
            <a:endParaRPr lang="ru-RU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1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30"/>
          <p:cNvSpPr>
            <a:spLocks noChangeShapeType="1"/>
          </p:cNvSpPr>
          <p:nvPr/>
        </p:nvSpPr>
        <p:spPr bwMode="auto">
          <a:xfrm>
            <a:off x="8027988" y="472440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3" name="Line 23"/>
          <p:cNvSpPr>
            <a:spLocks noChangeShapeType="1"/>
          </p:cNvSpPr>
          <p:nvPr/>
        </p:nvSpPr>
        <p:spPr bwMode="auto">
          <a:xfrm>
            <a:off x="3851275" y="47974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4" name="Line 24"/>
          <p:cNvSpPr>
            <a:spLocks noChangeShapeType="1"/>
          </p:cNvSpPr>
          <p:nvPr/>
        </p:nvSpPr>
        <p:spPr bwMode="auto">
          <a:xfrm>
            <a:off x="5508625" y="47974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5" name="Line 22"/>
          <p:cNvSpPr>
            <a:spLocks noChangeShapeType="1"/>
          </p:cNvSpPr>
          <p:nvPr/>
        </p:nvSpPr>
        <p:spPr bwMode="auto">
          <a:xfrm>
            <a:off x="3851275" y="47974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3600" b="1" smtClean="0"/>
              <a:t>Основные алгоритмические структуры</a:t>
            </a:r>
            <a:r>
              <a:rPr lang="ru-RU" sz="4000" b="1" smtClean="0"/>
              <a:t/>
            </a:r>
            <a:br>
              <a:rPr lang="ru-RU" sz="4000" b="1" smtClean="0"/>
            </a:br>
            <a:endParaRPr lang="ru-RU" sz="4000" b="1" smtClean="0"/>
          </a:p>
        </p:txBody>
      </p:sp>
      <p:sp>
        <p:nvSpPr>
          <p:cNvPr id="153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052736"/>
            <a:ext cx="8229600" cy="2185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 smtClean="0"/>
              <a:t>Любой алгоритм может быть построен из трех базовых структур</a:t>
            </a:r>
            <a:r>
              <a:rPr lang="en-US" sz="28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400" dirty="0" smtClean="0"/>
              <a:t>следование (последовательность), 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ru-RU" sz="2400" dirty="0" smtClean="0"/>
              <a:t>ветвление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ru-RU" sz="2400" dirty="0" smtClean="0"/>
              <a:t>цикл.</a:t>
            </a:r>
          </a:p>
        </p:txBody>
      </p:sp>
      <p:graphicFrame>
        <p:nvGraphicFramePr>
          <p:cNvPr id="21518" name="Group 14"/>
          <p:cNvGraphicFramePr>
            <a:graphicFrameLocks noGrp="1"/>
          </p:cNvGraphicFramePr>
          <p:nvPr>
            <p:ph sz="half" idx="2"/>
          </p:nvPr>
        </p:nvGraphicFramePr>
        <p:xfrm>
          <a:off x="457200" y="3938588"/>
          <a:ext cx="8229600" cy="2187575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2187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78" name="Line 15"/>
          <p:cNvSpPr>
            <a:spLocks noChangeShapeType="1"/>
          </p:cNvSpPr>
          <p:nvPr/>
        </p:nvSpPr>
        <p:spPr bwMode="auto">
          <a:xfrm>
            <a:off x="1692275" y="4149725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9" name="Rectangle 16"/>
          <p:cNvSpPr>
            <a:spLocks noChangeArrowheads="1"/>
          </p:cNvSpPr>
          <p:nvPr/>
        </p:nvSpPr>
        <p:spPr bwMode="auto">
          <a:xfrm>
            <a:off x="1042988" y="4292600"/>
            <a:ext cx="129698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0" name="Rectangle 17"/>
          <p:cNvSpPr>
            <a:spLocks noChangeArrowheads="1"/>
          </p:cNvSpPr>
          <p:nvPr/>
        </p:nvSpPr>
        <p:spPr bwMode="auto">
          <a:xfrm>
            <a:off x="1042988" y="4868863"/>
            <a:ext cx="129698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1" name="Rectangle 18"/>
          <p:cNvSpPr>
            <a:spLocks noChangeArrowheads="1"/>
          </p:cNvSpPr>
          <p:nvPr/>
        </p:nvSpPr>
        <p:spPr bwMode="auto">
          <a:xfrm>
            <a:off x="1042988" y="5445125"/>
            <a:ext cx="129698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2" name="AutoShape 19"/>
          <p:cNvSpPr>
            <a:spLocks noChangeArrowheads="1"/>
          </p:cNvSpPr>
          <p:nvPr/>
        </p:nvSpPr>
        <p:spPr bwMode="auto">
          <a:xfrm>
            <a:off x="4284663" y="4437063"/>
            <a:ext cx="863600" cy="6477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3" name="Rectangle 20"/>
          <p:cNvSpPr>
            <a:spLocks noChangeArrowheads="1"/>
          </p:cNvSpPr>
          <p:nvPr/>
        </p:nvSpPr>
        <p:spPr bwMode="auto">
          <a:xfrm>
            <a:off x="5076825" y="5084763"/>
            <a:ext cx="7921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4" name="Rectangle 21"/>
          <p:cNvSpPr>
            <a:spLocks noChangeArrowheads="1"/>
          </p:cNvSpPr>
          <p:nvPr/>
        </p:nvSpPr>
        <p:spPr bwMode="auto">
          <a:xfrm>
            <a:off x="3419475" y="5084763"/>
            <a:ext cx="7921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3851275" y="558958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4643438" y="55895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87" name="AutoShape 27"/>
          <p:cNvSpPr>
            <a:spLocks noChangeArrowheads="1"/>
          </p:cNvSpPr>
          <p:nvPr/>
        </p:nvSpPr>
        <p:spPr bwMode="auto">
          <a:xfrm>
            <a:off x="6443663" y="4365625"/>
            <a:ext cx="1152525" cy="719138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7524750" y="5084763"/>
            <a:ext cx="9350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7596188" y="4724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90" name="Line 31"/>
          <p:cNvSpPr>
            <a:spLocks noChangeShapeType="1"/>
          </p:cNvSpPr>
          <p:nvPr/>
        </p:nvSpPr>
        <p:spPr bwMode="auto">
          <a:xfrm>
            <a:off x="8027988" y="58769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91" name="Line 32"/>
          <p:cNvSpPr>
            <a:spLocks noChangeShapeType="1"/>
          </p:cNvSpPr>
          <p:nvPr/>
        </p:nvSpPr>
        <p:spPr bwMode="auto">
          <a:xfrm flipV="1">
            <a:off x="8532813" y="422116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92" name="Line 33"/>
          <p:cNvSpPr>
            <a:spLocks noChangeShapeType="1"/>
          </p:cNvSpPr>
          <p:nvPr/>
        </p:nvSpPr>
        <p:spPr bwMode="auto">
          <a:xfrm flipV="1">
            <a:off x="7019925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93" name="Line 34"/>
          <p:cNvSpPr>
            <a:spLocks noChangeShapeType="1"/>
          </p:cNvSpPr>
          <p:nvPr/>
        </p:nvSpPr>
        <p:spPr bwMode="auto">
          <a:xfrm flipH="1">
            <a:off x="6156325" y="47244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94" name="Line 35"/>
          <p:cNvSpPr>
            <a:spLocks noChangeShapeType="1"/>
          </p:cNvSpPr>
          <p:nvPr/>
        </p:nvSpPr>
        <p:spPr bwMode="auto">
          <a:xfrm>
            <a:off x="6156325" y="47244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95" name="Line 36"/>
          <p:cNvSpPr>
            <a:spLocks noChangeShapeType="1"/>
          </p:cNvSpPr>
          <p:nvPr/>
        </p:nvSpPr>
        <p:spPr bwMode="auto">
          <a:xfrm flipH="1">
            <a:off x="7019925" y="4221163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96" name="Line 38"/>
          <p:cNvSpPr>
            <a:spLocks noChangeShapeType="1"/>
          </p:cNvSpPr>
          <p:nvPr/>
        </p:nvSpPr>
        <p:spPr bwMode="auto">
          <a:xfrm flipV="1">
            <a:off x="4716463" y="40767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алгоритмические структуры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Линейным</a:t>
            </a:r>
            <a:r>
              <a:rPr lang="ru-RU" dirty="0" smtClean="0"/>
              <a:t> называется алгоритм, в котором отдельные предписания выполняются последовательно в порядке записи независимо от значений исходных данных и промежуточных результатов. </a:t>
            </a:r>
            <a:endParaRPr lang="ru-RU" sz="2800" dirty="0" smtClean="0"/>
          </a:p>
          <a:p>
            <a:r>
              <a:rPr lang="ru-RU" b="1" dirty="0" smtClean="0"/>
              <a:t>В разветвляющихся</a:t>
            </a:r>
            <a:r>
              <a:rPr lang="ru-RU" dirty="0" smtClean="0"/>
              <a:t> алгоритмах вычислительный процесс проходит по одной из возможных ветвей.</a:t>
            </a:r>
            <a:endParaRPr lang="ru-RU" sz="2800" dirty="0" smtClean="0"/>
          </a:p>
          <a:p>
            <a:r>
              <a:rPr lang="ru-RU" b="1" dirty="0" smtClean="0"/>
              <a:t>Циклическими</a:t>
            </a:r>
            <a:r>
              <a:rPr lang="ru-RU" dirty="0" smtClean="0"/>
              <a:t> называются алгоритмы, у которых выполнение некоторых операторов осуществляется многократно с одними и теми же или модифицированными (изменяющимися) данными. Циклы бывают:</a:t>
            </a:r>
            <a:endParaRPr lang="ru-RU" sz="2800" dirty="0" smtClean="0"/>
          </a:p>
          <a:p>
            <a:pPr lvl="1"/>
            <a:r>
              <a:rPr lang="ru-RU" dirty="0" smtClean="0"/>
              <a:t>итерационные,</a:t>
            </a:r>
            <a:endParaRPr lang="ru-RU" sz="2400" dirty="0" smtClean="0"/>
          </a:p>
          <a:p>
            <a:pPr lvl="1"/>
            <a:r>
              <a:rPr lang="ru-RU" dirty="0" smtClean="0"/>
              <a:t>арифметические.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893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программирования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4" y="1399380"/>
            <a:ext cx="7470665" cy="416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5765800"/>
            <a:ext cx="43719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575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программирования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C#, Java – </a:t>
            </a:r>
            <a:r>
              <a:rPr lang="ru-RU" dirty="0" smtClean="0"/>
              <a:t>используют виртуальную машину.</a:t>
            </a:r>
          </a:p>
          <a:p>
            <a:r>
              <a:rPr lang="ru-RU" dirty="0" smtClean="0"/>
              <a:t>Синтаксис похож.</a:t>
            </a:r>
          </a:p>
          <a:p>
            <a:r>
              <a:rPr lang="ru-RU" dirty="0" smtClean="0"/>
              <a:t>Управляемая память.</a:t>
            </a:r>
          </a:p>
          <a:p>
            <a:endParaRPr lang="ru-RU" dirty="0"/>
          </a:p>
          <a:p>
            <a:r>
              <a:rPr lang="ru-RU" dirty="0" smtClean="0"/>
              <a:t>Отличия:</a:t>
            </a:r>
          </a:p>
          <a:p>
            <a:pPr lvl="1"/>
            <a:r>
              <a:rPr lang="ru-RU" dirty="0" err="1" smtClean="0"/>
              <a:t>Крос-платформенность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В С</a:t>
            </a:r>
            <a:r>
              <a:rPr lang="en-US" dirty="0" smtClean="0"/>
              <a:t># </a:t>
            </a:r>
            <a:r>
              <a:rPr lang="ru-RU" dirty="0" smtClean="0"/>
              <a:t>больше новых инструментов (</a:t>
            </a:r>
            <a:r>
              <a:rPr lang="en-US" dirty="0" smtClean="0"/>
              <a:t> </a:t>
            </a:r>
            <a:r>
              <a:rPr lang="ru-RU" dirty="0" smtClean="0"/>
              <a:t>лямбда-выражения, </a:t>
            </a:r>
            <a:r>
              <a:rPr lang="en-US" dirty="0" smtClean="0"/>
              <a:t>LINQ</a:t>
            </a:r>
            <a:r>
              <a:rPr lang="ru-RU" dirty="0"/>
              <a:t> </a:t>
            </a:r>
            <a:r>
              <a:rPr lang="ru-RU" dirty="0" smtClean="0"/>
              <a:t>…)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736584"/>
            <a:ext cx="4038600" cy="306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33400" y="2235200"/>
            <a:ext cx="3924300" cy="11684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340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программирования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С, С++</a:t>
            </a:r>
            <a:r>
              <a:rPr lang="en-US" dirty="0" smtClean="0"/>
              <a:t> – </a:t>
            </a:r>
            <a:r>
              <a:rPr lang="ru-RU" dirty="0" smtClean="0"/>
              <a:t>компилируемые языки.</a:t>
            </a:r>
          </a:p>
          <a:p>
            <a:r>
              <a:rPr lang="ru-RU" dirty="0" smtClean="0"/>
              <a:t>Синтаксис похож.</a:t>
            </a:r>
          </a:p>
          <a:p>
            <a:r>
              <a:rPr lang="ru-RU" dirty="0"/>
              <a:t>Н</a:t>
            </a:r>
            <a:r>
              <a:rPr lang="ru-RU" dirty="0" smtClean="0"/>
              <a:t>еуправляемая память.</a:t>
            </a:r>
          </a:p>
          <a:p>
            <a:endParaRPr lang="ru-RU" dirty="0"/>
          </a:p>
          <a:p>
            <a:r>
              <a:rPr lang="ru-RU" dirty="0" smtClean="0"/>
              <a:t>Отличия:</a:t>
            </a:r>
          </a:p>
          <a:p>
            <a:pPr lvl="1"/>
            <a:r>
              <a:rPr lang="ru-RU" dirty="0" smtClean="0"/>
              <a:t>Быстродействие.</a:t>
            </a:r>
          </a:p>
          <a:p>
            <a:pPr lvl="1"/>
            <a:r>
              <a:rPr lang="en-US" dirty="0" err="1" smtClean="0"/>
              <a:t>Realtime</a:t>
            </a:r>
            <a:r>
              <a:rPr lang="ru-RU" dirty="0" smtClean="0"/>
              <a:t> (нет ВМ).</a:t>
            </a:r>
            <a:endParaRPr lang="en-US" dirty="0" smtClean="0"/>
          </a:p>
          <a:p>
            <a:pPr lvl="1"/>
            <a:r>
              <a:rPr lang="ru-RU" dirty="0" smtClean="0"/>
              <a:t>Небезопасные. 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736584"/>
            <a:ext cx="4038600" cy="306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33400" y="2235200"/>
            <a:ext cx="3924300" cy="11684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17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программирования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Python, JS, PHP:</a:t>
            </a:r>
            <a:endParaRPr lang="ru-RU" dirty="0" smtClean="0"/>
          </a:p>
          <a:p>
            <a:pPr lvl="1"/>
            <a:r>
              <a:rPr lang="ru-RU" dirty="0" smtClean="0"/>
              <a:t>Нет статической типизации.</a:t>
            </a:r>
          </a:p>
          <a:p>
            <a:pPr lvl="1"/>
            <a:r>
              <a:rPr lang="ru-RU" dirty="0" smtClean="0"/>
              <a:t>Скрипты (построчная  интерпретация).</a:t>
            </a:r>
          </a:p>
          <a:p>
            <a:pPr lvl="1"/>
            <a:r>
              <a:rPr lang="ru-RU" dirty="0" smtClean="0"/>
              <a:t>Легко написать маленькую программу</a:t>
            </a:r>
            <a:r>
              <a:rPr lang="en-US" dirty="0" smtClean="0"/>
              <a:t>.</a:t>
            </a:r>
          </a:p>
          <a:p>
            <a:r>
              <a:rPr lang="en-US" dirty="0" smtClean="0"/>
              <a:t>R:</a:t>
            </a:r>
          </a:p>
          <a:p>
            <a:pPr lvl="1"/>
            <a:r>
              <a:rPr lang="ru-RU" dirty="0" smtClean="0"/>
              <a:t>Применяется для статических расчетов и анализа данных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736584"/>
            <a:ext cx="4038600" cy="306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33400" y="1993900"/>
            <a:ext cx="3924300" cy="2413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44500" y="3670300"/>
            <a:ext cx="3924300" cy="4699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25450" y="3340100"/>
            <a:ext cx="3924300" cy="2413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51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программирования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Go (</a:t>
            </a:r>
            <a:r>
              <a:rPr lang="ru-RU" dirty="0" err="1" smtClean="0"/>
              <a:t>Golang</a:t>
            </a:r>
            <a:r>
              <a:rPr lang="ru-RU" dirty="0"/>
              <a:t>) — компилируемый многопоточный язык программирования, разработанный внутри компании </a:t>
            </a:r>
            <a:r>
              <a:rPr lang="ru-RU" dirty="0" smtClean="0"/>
              <a:t>Google</a:t>
            </a:r>
            <a:r>
              <a:rPr lang="en-US" dirty="0" smtClean="0"/>
              <a:t>, </a:t>
            </a:r>
            <a:r>
              <a:rPr lang="ru-RU" dirty="0"/>
              <a:t>может рассматриваться как попытка создать замену языкам Си и C</a:t>
            </a:r>
            <a:r>
              <a:rPr lang="ru-RU" dirty="0" smtClean="0"/>
              <a:t>++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Swift - </a:t>
            </a:r>
            <a:r>
              <a:rPr lang="ru-RU" dirty="0"/>
              <a:t>компилируемый язык программирования общего назначения. Создан компанией Apple в первую очередь для разработчиков iOS и macOS</a:t>
            </a:r>
            <a:r>
              <a:rPr lang="ru-RU" dirty="0" smtClean="0"/>
              <a:t>.</a:t>
            </a:r>
            <a:endParaRPr lang="en-US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808092"/>
            <a:ext cx="4038600" cy="306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33400" y="4587875"/>
            <a:ext cx="3924300" cy="23495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33400" y="4279900"/>
            <a:ext cx="3924300" cy="2413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44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Программная инженерия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1 модуль: Основы программирования (типы данных, основные операторы, работа с одномерными массивами).</a:t>
            </a:r>
          </a:p>
          <a:p>
            <a:pPr marL="0" indent="0">
              <a:buNone/>
            </a:pPr>
            <a:r>
              <a:rPr lang="ru-RU" dirty="0" smtClean="0"/>
              <a:t>2 модуль: Процедурно-ориентированное программирование (функции, работа с готовыми классами).</a:t>
            </a:r>
          </a:p>
          <a:p>
            <a:pPr marL="0" indent="0">
              <a:buNone/>
            </a:pPr>
            <a:r>
              <a:rPr lang="ru-RU" dirty="0" smtClean="0"/>
              <a:t>3 модуль: </a:t>
            </a:r>
            <a:r>
              <a:rPr lang="en-US" dirty="0" smtClean="0"/>
              <a:t>Windows-</a:t>
            </a:r>
            <a:r>
              <a:rPr lang="ru-RU" dirty="0" smtClean="0"/>
              <a:t>приложения, основы ООП.</a:t>
            </a:r>
          </a:p>
          <a:p>
            <a:pPr marL="0" indent="0">
              <a:buNone/>
            </a:pPr>
            <a:r>
              <a:rPr lang="ru-RU" dirty="0" smtClean="0"/>
              <a:t>4 модуль: Коллекции. Обобщенное программирование. Объектно-событийное программирование.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3600" b="1" u="sng" dirty="0" smtClean="0"/>
              <a:t>Тестирование </a:t>
            </a:r>
            <a:r>
              <a:rPr lang="ru-RU" sz="3600" dirty="0" smtClean="0"/>
              <a:t>– выполнение программы с целью обнаружения в ней ошибок.</a:t>
            </a:r>
          </a:p>
          <a:p>
            <a:r>
              <a:rPr lang="ru-RU" sz="3600" b="1" u="sng" dirty="0" smtClean="0"/>
              <a:t>Отладка</a:t>
            </a:r>
            <a:r>
              <a:rPr lang="ru-RU" sz="3600" dirty="0" smtClean="0"/>
              <a:t> – определение места возникновения ошибки и ее исправление.</a:t>
            </a:r>
          </a:p>
          <a:p>
            <a:r>
              <a:rPr lang="ru-RU" sz="3600" dirty="0" smtClean="0"/>
              <a:t>Ошибки в программе бывают трех типов:</a:t>
            </a:r>
          </a:p>
          <a:p>
            <a:pPr lvl="1"/>
            <a:r>
              <a:rPr lang="ru-RU" dirty="0" smtClean="0"/>
              <a:t>Синтаксические,</a:t>
            </a:r>
          </a:p>
          <a:p>
            <a:pPr lvl="1"/>
            <a:r>
              <a:rPr lang="ru-RU" dirty="0" smtClean="0"/>
              <a:t>Ошибки выполнения программы,</a:t>
            </a:r>
          </a:p>
          <a:p>
            <a:pPr lvl="1"/>
            <a:r>
              <a:rPr lang="ru-RU" b="1" dirty="0" smtClean="0"/>
              <a:t>Семантические.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ru-RU" b="1" dirty="0" smtClean="0"/>
              <a:t>Тест</a:t>
            </a:r>
            <a:r>
              <a:rPr lang="ru-RU" dirty="0" smtClean="0"/>
              <a:t> – набор исходных данных, для которых заранее известен результат.</a:t>
            </a:r>
          </a:p>
          <a:p>
            <a:r>
              <a:rPr lang="ru-RU" dirty="0" smtClean="0"/>
              <a:t>Если результаты работы теста не совпадают известными значениями, следовательно в программе имеются ошибки.</a:t>
            </a:r>
          </a:p>
          <a:p>
            <a:r>
              <a:rPr lang="ru-RU" b="1" dirty="0" smtClean="0"/>
              <a:t>Успешный тест </a:t>
            </a:r>
            <a:r>
              <a:rPr lang="ru-RU" dirty="0" smtClean="0"/>
              <a:t>– </a:t>
            </a:r>
            <a:r>
              <a:rPr lang="ru-RU" dirty="0" err="1" smtClean="0"/>
              <a:t>тест</a:t>
            </a:r>
            <a:r>
              <a:rPr lang="ru-RU" dirty="0" smtClean="0"/>
              <a:t>, который выявил ошибку</a:t>
            </a:r>
            <a:r>
              <a:rPr lang="en-US" dirty="0" smtClean="0"/>
              <a:t>, </a:t>
            </a:r>
            <a:r>
              <a:rPr lang="ru-RU" dirty="0" smtClean="0"/>
              <a:t>т.е. цель тестирования – найти ошибку.</a:t>
            </a:r>
          </a:p>
          <a:p>
            <a:r>
              <a:rPr lang="ru-RU" dirty="0" smtClean="0"/>
              <a:t>Отладка заканчивается, когда достаточное количество тестов закончилось </a:t>
            </a:r>
            <a:r>
              <a:rPr lang="ru-RU" b="1" u="sng" dirty="0" smtClean="0"/>
              <a:t>неуспешно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 по стратегии «черного ящика»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93900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"Чёрный ящик"</a:t>
            </a:r>
            <a:r>
              <a:rPr lang="ru-RU" dirty="0" smtClean="0"/>
              <a:t> - тестирование функционального поведения программы с точки зрения внешнего мира (текст программы не используется).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11500" y="4292600"/>
            <a:ext cx="2628900" cy="166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Программа</a:t>
            </a:r>
            <a:endParaRPr lang="ru-RU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1651000" y="4686300"/>
            <a:ext cx="1282700" cy="88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6019800" y="4610100"/>
            <a:ext cx="1498600" cy="88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 по стратегии «черного ящика»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u="sng" dirty="0" smtClean="0"/>
              <a:t>Тестирование функций</a:t>
            </a:r>
            <a:r>
              <a:rPr lang="ru-RU" dirty="0" smtClean="0"/>
              <a:t>: проверка всех функций, выполняемых программой.</a:t>
            </a:r>
          </a:p>
          <a:p>
            <a:r>
              <a:rPr lang="ru-RU" b="1" u="sng" dirty="0" smtClean="0"/>
              <a:t>Тестирование классов входных данных</a:t>
            </a:r>
            <a:r>
              <a:rPr lang="ru-RU" dirty="0" smtClean="0"/>
              <a:t>: делим данные на классы и считаем, что если программа работает правильно на одном наборе входных данных из этого класса, то она будет работать правильно и на других наборах данных из этого же класса.</a:t>
            </a:r>
          </a:p>
          <a:p>
            <a:r>
              <a:rPr lang="ru-RU" b="1" u="sng" dirty="0" smtClean="0"/>
              <a:t>Тестирование классов выходных данных.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742950" lvl="2" indent="-342900"/>
            <a:r>
              <a:rPr lang="ru-RU" b="1" u="sng" dirty="0" smtClean="0"/>
              <a:t>Тестировании области допустимых значений (границ класса):</a:t>
            </a:r>
          </a:p>
          <a:p>
            <a:pPr marL="1200150" lvl="3" indent="-342900"/>
            <a:r>
              <a:rPr lang="ru-RU" dirty="0" smtClean="0"/>
              <a:t>Нормальные условия (середина класса).</a:t>
            </a:r>
          </a:p>
          <a:p>
            <a:pPr marL="1200150" lvl="3" indent="-342900"/>
            <a:r>
              <a:rPr lang="ru-RU" dirty="0" smtClean="0"/>
              <a:t>Граничные условия.</a:t>
            </a:r>
          </a:p>
          <a:p>
            <a:pPr marL="1200150" lvl="3" indent="-342900"/>
            <a:r>
              <a:rPr lang="ru-RU" dirty="0" smtClean="0"/>
              <a:t>Исключительные условия (выход за границу класса).</a:t>
            </a:r>
          </a:p>
          <a:p>
            <a:pPr marL="742950" lvl="2" indent="-342900"/>
            <a:r>
              <a:rPr lang="ru-RU" b="1" u="sng" dirty="0" smtClean="0"/>
              <a:t>Тестирование длины набора данных: </a:t>
            </a:r>
          </a:p>
          <a:p>
            <a:pPr marL="1200150" lvl="3" indent="-342900"/>
            <a:r>
              <a:rPr lang="ru-RU" dirty="0" smtClean="0"/>
              <a:t>Пустой набор.</a:t>
            </a:r>
          </a:p>
          <a:p>
            <a:pPr marL="1200150" lvl="3" indent="-342900"/>
            <a:r>
              <a:rPr lang="ru-RU" dirty="0" smtClean="0"/>
              <a:t>Единичный набор.</a:t>
            </a:r>
          </a:p>
          <a:p>
            <a:pPr marL="1200150" lvl="3" indent="-342900"/>
            <a:r>
              <a:rPr lang="ru-RU" dirty="0" smtClean="0"/>
              <a:t>Слишком короткий набор.</a:t>
            </a:r>
          </a:p>
          <a:p>
            <a:pPr marL="1200150" lvl="3" indent="-342900"/>
            <a:r>
              <a:rPr lang="ru-RU" dirty="0" smtClean="0"/>
              <a:t>Набор минимально короткой длины.</a:t>
            </a:r>
          </a:p>
          <a:p>
            <a:pPr marL="1200150" lvl="3" indent="-342900"/>
            <a:r>
              <a:rPr lang="ru-RU" dirty="0" smtClean="0"/>
              <a:t>Нормальный набор.</a:t>
            </a:r>
          </a:p>
          <a:p>
            <a:pPr marL="1200150" lvl="3" indent="-342900"/>
            <a:r>
              <a:rPr lang="ru-RU" dirty="0" smtClean="0"/>
              <a:t>Набор максимально возможной длины.</a:t>
            </a:r>
          </a:p>
          <a:p>
            <a:pPr marL="1200150" lvl="3" indent="-342900"/>
            <a:r>
              <a:rPr lang="ru-RU" dirty="0" smtClean="0"/>
              <a:t>Слишком длинный набор.</a:t>
            </a:r>
          </a:p>
          <a:p>
            <a:pPr marL="457200" lvl="1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 lnSpcReduction="20000"/>
          </a:bodyPr>
          <a:lstStyle/>
          <a:p>
            <a:r>
              <a:rPr lang="ru-RU" b="1" u="sng" dirty="0" smtClean="0"/>
              <a:t>Тестирование упорядоченности </a:t>
            </a:r>
            <a:r>
              <a:rPr lang="ru-RU" dirty="0" smtClean="0"/>
              <a:t>(для сортировок и поиска экстремумов):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 smtClean="0"/>
              <a:t>Данные неупорядочены.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 smtClean="0"/>
              <a:t>Данные упорядочены в прямом порядке.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 smtClean="0"/>
              <a:t>Данные упорядочены в обратном порядке.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 smtClean="0"/>
              <a:t>В наборе имеются повторяющиеся значения.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 smtClean="0"/>
              <a:t>Экстремальное значение находится в середине набора.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 smtClean="0"/>
              <a:t>Экстремальное значение находится в начале набора.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 smtClean="0"/>
              <a:t>Экстремальное значение находится в конце набора.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 smtClean="0"/>
              <a:t>В наборе имеются совпадающие экстремальные значения.</a:t>
            </a:r>
          </a:p>
          <a:p>
            <a:pPr lvl="2"/>
            <a:endParaRPr lang="ru-RU" dirty="0" smtClean="0"/>
          </a:p>
          <a:p>
            <a:pPr lvl="2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 по стратегии «белого ящика»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39"/>
          </a:xfrm>
        </p:spPr>
        <p:txBody>
          <a:bodyPr/>
          <a:lstStyle/>
          <a:p>
            <a:r>
              <a:rPr lang="ru-RU" dirty="0" smtClean="0"/>
              <a:t>Тестовые данные получаются путем анализа логики работы программы.</a:t>
            </a:r>
          </a:p>
          <a:p>
            <a:pPr lvl="1"/>
            <a:r>
              <a:rPr lang="ru-RU" b="1" u="sng" dirty="0" smtClean="0"/>
              <a:t>Покрытие операторов</a:t>
            </a:r>
            <a:r>
              <a:rPr lang="ru-RU" dirty="0" smtClean="0"/>
              <a:t>: каждый оператор должен быть выполнен хотя бы один раз.</a:t>
            </a:r>
          </a:p>
          <a:p>
            <a:pPr lvl="1"/>
            <a:r>
              <a:rPr lang="ru-RU" b="1" u="sng" dirty="0" smtClean="0"/>
              <a:t>Покрытие ветвей</a:t>
            </a:r>
            <a:r>
              <a:rPr lang="ru-RU" dirty="0" smtClean="0"/>
              <a:t>: каждая ветвь в программе выполняется хотя бы один раз</a:t>
            </a:r>
            <a:r>
              <a:rPr lang="en-US" dirty="0" smtClean="0"/>
              <a:t>.</a:t>
            </a:r>
          </a:p>
          <a:p>
            <a:pPr lvl="1"/>
            <a:r>
              <a:rPr lang="ru-RU" b="1" u="sng" dirty="0" smtClean="0"/>
              <a:t>Покрытие путей</a:t>
            </a:r>
            <a:r>
              <a:rPr lang="ru-RU" dirty="0" smtClean="0"/>
              <a:t>: каждый путь должен быть пройден хотя бы один раз. 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 по стратегии «белого ящика»</a:t>
            </a:r>
            <a:endParaRPr lang="ru-RU" dirty="0"/>
          </a:p>
        </p:txBody>
      </p:sp>
      <p:sp>
        <p:nvSpPr>
          <p:cNvPr id="16" name="Содержимое 1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Покрытие операторов:</a:t>
            </a:r>
          </a:p>
          <a:p>
            <a:pPr>
              <a:buNone/>
            </a:pPr>
            <a:r>
              <a:rPr lang="en-US" dirty="0" smtClean="0"/>
              <a:t>a</a:t>
            </a:r>
            <a:r>
              <a:rPr lang="ru-RU" dirty="0" smtClean="0"/>
              <a:t>=0;</a:t>
            </a:r>
          </a:p>
          <a:p>
            <a:pPr>
              <a:buNone/>
            </a:pPr>
            <a:r>
              <a:rPr lang="en-US" dirty="0" smtClean="0"/>
              <a:t>if</a:t>
            </a:r>
            <a:r>
              <a:rPr lang="ru-RU" dirty="0" smtClean="0"/>
              <a:t>(</a:t>
            </a:r>
            <a:r>
              <a:rPr lang="en-US" dirty="0" smtClean="0"/>
              <a:t>x</a:t>
            </a:r>
            <a:r>
              <a:rPr lang="ru-RU" dirty="0" smtClean="0"/>
              <a:t>&gt;5) </a:t>
            </a:r>
            <a:r>
              <a:rPr lang="en-US" dirty="0" smtClean="0"/>
              <a:t>a</a:t>
            </a:r>
            <a:r>
              <a:rPr lang="ru-RU" dirty="0" smtClean="0"/>
              <a:t>=10;</a:t>
            </a:r>
          </a:p>
          <a:p>
            <a:pPr>
              <a:buNone/>
            </a:pPr>
            <a:r>
              <a:rPr lang="en-US" dirty="0" smtClean="0"/>
              <a:t>b</a:t>
            </a:r>
            <a:r>
              <a:rPr lang="ru-RU" dirty="0" smtClean="0"/>
              <a:t>=</a:t>
            </a:r>
            <a:r>
              <a:rPr lang="en-US" dirty="0" smtClean="0"/>
              <a:t>x</a:t>
            </a:r>
            <a:r>
              <a:rPr lang="ru-RU" dirty="0" smtClean="0"/>
              <a:t>/</a:t>
            </a:r>
            <a:r>
              <a:rPr lang="en-US" dirty="0" smtClean="0"/>
              <a:t>a</a:t>
            </a:r>
            <a:r>
              <a:rPr lang="ru-RU" dirty="0" smtClean="0"/>
              <a:t>;</a:t>
            </a:r>
          </a:p>
          <a:p>
            <a:r>
              <a:rPr lang="ru-RU" dirty="0" smtClean="0"/>
              <a:t>Покрытие ветвей (решений):</a:t>
            </a:r>
          </a:p>
          <a:p>
            <a:pPr>
              <a:buNone/>
            </a:pPr>
            <a:r>
              <a:rPr lang="en-US" dirty="0" smtClean="0"/>
              <a:t>a=5;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while</a:t>
            </a:r>
            <a:r>
              <a:rPr lang="ru-RU" dirty="0" smtClean="0"/>
              <a:t>(</a:t>
            </a:r>
            <a:r>
              <a:rPr lang="en-US" dirty="0" smtClean="0"/>
              <a:t>a</a:t>
            </a:r>
            <a:r>
              <a:rPr lang="ru-RU" dirty="0" smtClean="0"/>
              <a:t>&gt;</a:t>
            </a:r>
            <a:r>
              <a:rPr lang="en-US" dirty="0" smtClean="0"/>
              <a:t>x</a:t>
            </a:r>
            <a:r>
              <a:rPr lang="ru-RU" dirty="0" smtClean="0"/>
              <a:t>) </a:t>
            </a:r>
            <a:r>
              <a:rPr lang="en-US" dirty="0" smtClean="0"/>
              <a:t>a</a:t>
            </a:r>
            <a:r>
              <a:rPr lang="ru-RU" dirty="0" smtClean="0"/>
              <a:t>=</a:t>
            </a:r>
            <a:r>
              <a:rPr lang="en-US" dirty="0" smtClean="0"/>
              <a:t>a</a:t>
            </a:r>
            <a:r>
              <a:rPr lang="ru-RU" dirty="0" smtClean="0"/>
              <a:t>-1;</a:t>
            </a:r>
          </a:p>
          <a:p>
            <a:pPr>
              <a:buNone/>
            </a:pPr>
            <a:r>
              <a:rPr lang="en-US" dirty="0" smtClean="0"/>
              <a:t>b</a:t>
            </a:r>
            <a:r>
              <a:rPr lang="ru-RU" dirty="0" smtClean="0"/>
              <a:t>=1/</a:t>
            </a:r>
            <a:r>
              <a:rPr lang="en-US" dirty="0" smtClean="0"/>
              <a:t>a</a:t>
            </a:r>
            <a:r>
              <a:rPr lang="ru-RU" dirty="0" smtClean="0"/>
              <a:t>;</a:t>
            </a:r>
          </a:p>
          <a:p>
            <a:r>
              <a:rPr lang="ru-RU" dirty="0" smtClean="0"/>
              <a:t>Покрытие путей: </a:t>
            </a:r>
          </a:p>
          <a:p>
            <a:pPr lvl="0">
              <a:buNone/>
            </a:pPr>
            <a:r>
              <a:rPr lang="ru-RU" dirty="0" smtClean="0"/>
              <a:t>Каждый путь должен быть пройден хотя бы один раз..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сложных условий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u="sng" dirty="0" smtClean="0"/>
              <a:t>Критерий покрытия условий</a:t>
            </a:r>
            <a:r>
              <a:rPr lang="ru-RU" dirty="0" smtClean="0"/>
              <a:t>: каждое простое условие получает значение истина.</a:t>
            </a:r>
          </a:p>
          <a:p>
            <a:pPr>
              <a:buNone/>
            </a:pPr>
            <a:r>
              <a:rPr lang="en-US" dirty="0" smtClean="0"/>
              <a:t>if</a:t>
            </a:r>
            <a:r>
              <a:rPr lang="ru-RU" dirty="0" smtClean="0"/>
              <a:t>(</a:t>
            </a:r>
            <a:r>
              <a:rPr lang="en-US" dirty="0" smtClean="0"/>
              <a:t>a</a:t>
            </a:r>
            <a:r>
              <a:rPr lang="ru-RU" dirty="0" smtClean="0"/>
              <a:t>&lt;</a:t>
            </a:r>
            <a:r>
              <a:rPr lang="en-US" dirty="0" smtClean="0"/>
              <a:t>b</a:t>
            </a:r>
            <a:r>
              <a:rPr lang="ru-RU" dirty="0" smtClean="0"/>
              <a:t>)||(</a:t>
            </a:r>
            <a:r>
              <a:rPr lang="en-US" dirty="0" smtClean="0"/>
              <a:t>c</a:t>
            </a:r>
            <a:r>
              <a:rPr lang="ru-RU" dirty="0" smtClean="0"/>
              <a:t>==0) </a:t>
            </a:r>
            <a:r>
              <a:rPr lang="en-US" dirty="0" smtClean="0"/>
              <a:t>d</a:t>
            </a:r>
            <a:r>
              <a:rPr lang="ru-RU" dirty="0" smtClean="0"/>
              <a:t>=1; </a:t>
            </a:r>
            <a:r>
              <a:rPr lang="en-US" dirty="0" smtClean="0"/>
              <a:t>else d</a:t>
            </a:r>
            <a:r>
              <a:rPr lang="ru-RU" dirty="0" smtClean="0"/>
              <a:t>=1/</a:t>
            </a:r>
            <a:r>
              <a:rPr lang="en-US" dirty="0" smtClean="0"/>
              <a:t>c</a:t>
            </a:r>
            <a:r>
              <a:rPr lang="ru-RU" dirty="0" smtClean="0"/>
              <a:t>;</a:t>
            </a:r>
          </a:p>
          <a:p>
            <a:r>
              <a:rPr lang="ru-RU" b="1" u="sng" dirty="0" smtClean="0"/>
              <a:t>Критерий покрытия решений</a:t>
            </a:r>
            <a:r>
              <a:rPr lang="en-US" b="1" u="sng" dirty="0" smtClean="0"/>
              <a:t>/</a:t>
            </a:r>
            <a:r>
              <a:rPr lang="ru-RU" b="1" u="sng" dirty="0" smtClean="0"/>
              <a:t>условий </a:t>
            </a:r>
            <a:r>
              <a:rPr lang="ru-RU" dirty="0" smtClean="0"/>
              <a:t>объединяет вместе критерий покрытия ветвей и критерий покрытия условий.</a:t>
            </a:r>
          </a:p>
          <a:p>
            <a:pPr>
              <a:buNone/>
            </a:pPr>
            <a:r>
              <a:rPr lang="en-US" dirty="0" smtClean="0"/>
              <a:t>if(a==0)||(b==0)||(c==0) d=1; else d=1/(</a:t>
            </a:r>
            <a:r>
              <a:rPr lang="en-US" dirty="0" err="1" smtClean="0"/>
              <a:t>a+b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b="1" u="sng" dirty="0" smtClean="0"/>
              <a:t>Критерий комбинаторного покрытия условий: </a:t>
            </a:r>
            <a:r>
              <a:rPr lang="ru-RU" dirty="0" smtClean="0"/>
              <a:t>хотя бы один раз должна выполняться любая комбинация простых условий.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Минимальное грубое 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 smtClean="0"/>
              <a:t>МГТ </a:t>
            </a:r>
            <a:r>
              <a:rPr lang="en-US" dirty="0" smtClean="0"/>
              <a:t>=</a:t>
            </a:r>
            <a:r>
              <a:rPr lang="ru-RU" dirty="0" smtClean="0"/>
              <a:t>критерий покрытия решений</a:t>
            </a:r>
            <a:r>
              <a:rPr lang="en-US" dirty="0" smtClean="0"/>
              <a:t>/</a:t>
            </a:r>
            <a:r>
              <a:rPr lang="ru-RU" dirty="0" smtClean="0"/>
              <a:t>условий + дополнительные требования по проверке циклов:</a:t>
            </a:r>
          </a:p>
          <a:p>
            <a:pPr lvl="1"/>
            <a:r>
              <a:rPr lang="ru-RU" dirty="0" smtClean="0"/>
              <a:t>Каждая ветвь в программе выполняется хотя бы один раз.</a:t>
            </a:r>
          </a:p>
          <a:p>
            <a:pPr lvl="1"/>
            <a:r>
              <a:rPr lang="ru-RU" dirty="0" smtClean="0"/>
              <a:t>Каждое простое условие получает значение истина.</a:t>
            </a:r>
          </a:p>
          <a:p>
            <a:pPr lvl="1"/>
            <a:r>
              <a:rPr lang="ru-RU" dirty="0" smtClean="0"/>
              <a:t>Каждый цикл проверяется при </a:t>
            </a:r>
            <a:r>
              <a:rPr lang="ru-RU" dirty="0" err="1" smtClean="0"/>
              <a:t>нулькратном</a:t>
            </a:r>
            <a:r>
              <a:rPr lang="ru-RU" dirty="0" smtClean="0"/>
              <a:t>, однократном и многократном повторении.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Бизнес-информатика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1 модуль: Основы программирования (типы данных, основные операторы,).</a:t>
            </a:r>
          </a:p>
          <a:p>
            <a:pPr marL="0" indent="0">
              <a:buNone/>
            </a:pPr>
            <a:r>
              <a:rPr lang="ru-RU" dirty="0" smtClean="0"/>
              <a:t>2 модуль: Процедурно-ориентированное программирование (функции, </a:t>
            </a:r>
            <a:r>
              <a:rPr lang="ru-RU" dirty="0"/>
              <a:t>работа с одномерными </a:t>
            </a:r>
            <a:r>
              <a:rPr lang="ru-RU" dirty="0" smtClean="0"/>
              <a:t>массивами)).</a:t>
            </a:r>
          </a:p>
          <a:p>
            <a:pPr marL="0" indent="0">
              <a:buNone/>
            </a:pPr>
            <a:r>
              <a:rPr lang="ru-RU" dirty="0" smtClean="0"/>
              <a:t>3 модуль</a:t>
            </a:r>
            <a:r>
              <a:rPr lang="ru-RU" dirty="0"/>
              <a:t>: работа с готовыми классами </a:t>
            </a:r>
            <a:r>
              <a:rPr lang="ru-RU" dirty="0" smtClean="0"/>
              <a:t>С</a:t>
            </a:r>
            <a:r>
              <a:rPr lang="en-US" dirty="0" smtClean="0"/>
              <a:t>#, Windows-</a:t>
            </a:r>
            <a:r>
              <a:rPr lang="ru-RU" dirty="0" smtClean="0"/>
              <a:t>приложения,.</a:t>
            </a:r>
          </a:p>
          <a:p>
            <a:pPr marL="0" indent="0">
              <a:buNone/>
            </a:pPr>
            <a:r>
              <a:rPr lang="ru-RU" dirty="0" smtClean="0"/>
              <a:t>4 модуль:</a:t>
            </a:r>
            <a:r>
              <a:rPr lang="ru-RU" dirty="0"/>
              <a:t> основы ООП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 </a:t>
            </a:r>
            <a:r>
              <a:rPr lang="ru-RU" dirty="0" smtClean="0"/>
              <a:t>модуль: Коллекции. Обобщенное программирование. </a:t>
            </a:r>
          </a:p>
          <a:p>
            <a:pPr marL="0" indent="0">
              <a:buNone/>
            </a:pPr>
            <a:r>
              <a:rPr lang="ru-RU" dirty="0"/>
              <a:t>6 модуль</a:t>
            </a:r>
            <a:r>
              <a:rPr lang="ru-RU" dirty="0" smtClean="0"/>
              <a:t>: Объектно-событийное </a:t>
            </a:r>
            <a:r>
              <a:rPr lang="ru-RU" dirty="0"/>
              <a:t>программирование. </a:t>
            </a:r>
            <a:r>
              <a:rPr lang="en-US" dirty="0"/>
              <a:t>LINQ</a:t>
            </a:r>
            <a:r>
              <a:rPr lang="ru-RU" dirty="0" smtClean="0"/>
              <a:t>. ОО анализ и проектирование.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441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программирования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221787" cy="316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73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 smtClean="0"/>
              <a:t>Система программирования</a:t>
            </a:r>
            <a:r>
              <a:rPr lang="en-US" b="1" dirty="0" smtClean="0"/>
              <a:t> </a:t>
            </a:r>
            <a:r>
              <a:rPr lang="ru-RU" b="1" dirty="0" smtClean="0"/>
              <a:t>- </a:t>
            </a:r>
            <a:r>
              <a:rPr lang="ru-RU" dirty="0" smtClean="0"/>
              <a:t>это язык </a:t>
            </a:r>
            <a:r>
              <a:rPr lang="ru-RU" dirty="0"/>
              <a:t>программирования </a:t>
            </a:r>
            <a:r>
              <a:rPr lang="ru-RU" dirty="0" smtClean="0"/>
              <a:t>и совокупность </a:t>
            </a:r>
            <a:r>
              <a:rPr lang="ru-RU" dirty="0"/>
              <a:t>программных средств, поддерживающих разработку и </a:t>
            </a:r>
            <a:r>
              <a:rPr lang="ru-RU" dirty="0" smtClean="0"/>
              <a:t>исполнение </a:t>
            </a:r>
            <a:r>
              <a:rPr lang="ru-RU" dirty="0"/>
              <a:t>программ, </a:t>
            </a:r>
            <a:r>
              <a:rPr lang="ru-RU" dirty="0" smtClean="0"/>
              <a:t>написанных </a:t>
            </a:r>
            <a:r>
              <a:rPr lang="ru-RU" dirty="0"/>
              <a:t>на этом языке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выполнения программа должна быть загружена в </a:t>
            </a:r>
            <a:r>
              <a:rPr lang="ru-RU" b="1" dirty="0" smtClean="0"/>
              <a:t>среду исполнения</a:t>
            </a:r>
            <a:r>
              <a:rPr lang="ru-RU" dirty="0" smtClean="0"/>
              <a:t>.</a:t>
            </a:r>
          </a:p>
          <a:p>
            <a:r>
              <a:rPr lang="ru-RU" dirty="0"/>
              <a:t>Модуль, содержащий программу на языке высокого уровня, </a:t>
            </a:r>
            <a:r>
              <a:rPr lang="ru-RU" dirty="0" smtClean="0"/>
              <a:t>называется </a:t>
            </a:r>
            <a:r>
              <a:rPr lang="ru-RU" b="1" dirty="0"/>
              <a:t>исходным модулем. </a:t>
            </a:r>
            <a:endParaRPr lang="ru-RU" b="1" dirty="0" smtClean="0"/>
          </a:p>
          <a:p>
            <a:r>
              <a:rPr lang="ru-RU" dirty="0" smtClean="0"/>
              <a:t>Модуль</a:t>
            </a:r>
            <a:r>
              <a:rPr lang="ru-RU" dirty="0"/>
              <a:t>, содержащий программу в виде, готовом для загрузки в </a:t>
            </a:r>
            <a:r>
              <a:rPr lang="ru-RU" dirty="0" smtClean="0"/>
              <a:t>среду исполнения</a:t>
            </a:r>
            <a:r>
              <a:rPr lang="ru-RU" dirty="0"/>
              <a:t>, называется </a:t>
            </a:r>
            <a:r>
              <a:rPr lang="ru-RU" b="1" dirty="0"/>
              <a:t>исполняемым модулем</a:t>
            </a:r>
            <a:r>
              <a:rPr lang="ru-RU" b="1" dirty="0" smtClean="0"/>
              <a:t>.</a:t>
            </a:r>
          </a:p>
          <a:p>
            <a:r>
              <a:rPr lang="ru-RU" dirty="0" smtClean="0"/>
              <a:t>Различают две основные схемы преобразования исходного модуля в исполняемый модуль: </a:t>
            </a:r>
            <a:r>
              <a:rPr lang="ru-RU" b="1" dirty="0" smtClean="0"/>
              <a:t>трансляция и интерпретация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Трансляция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622189" cy="371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21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Общая характеристика платформы </a:t>
            </a:r>
            <a:r>
              <a:rPr lang="en-US" dirty="0" err="1" smtClean="0"/>
              <a:t>MS.Net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Платформа </a:t>
            </a:r>
            <a:r>
              <a:rPr lang="en-US" dirty="0" err="1" smtClean="0"/>
              <a:t>MS.Net</a:t>
            </a:r>
            <a:r>
              <a:rPr lang="ru-RU" dirty="0" smtClean="0"/>
              <a:t> предназначена для разработки и исполнения приложений различных типов:</a:t>
            </a:r>
          </a:p>
          <a:p>
            <a:pPr lvl="1"/>
            <a:r>
              <a:rPr lang="ru-RU" b="1" dirty="0" smtClean="0"/>
              <a:t>автономное консольное приложение </a:t>
            </a:r>
            <a:r>
              <a:rPr lang="ru-RU" dirty="0" smtClean="0"/>
              <a:t>с использованием текстового</a:t>
            </a:r>
            <a:r>
              <a:rPr lang="en-US" dirty="0" smtClean="0"/>
              <a:t> </a:t>
            </a:r>
            <a:r>
              <a:rPr lang="ru-RU" dirty="0" smtClean="0"/>
              <a:t>интерфейса пользователя;</a:t>
            </a:r>
          </a:p>
          <a:p>
            <a:pPr lvl="1"/>
            <a:r>
              <a:rPr lang="ru-RU" b="1" dirty="0" smtClean="0"/>
              <a:t>автономное Windows-приложение </a:t>
            </a:r>
            <a:r>
              <a:rPr lang="ru-RU" dirty="0" smtClean="0"/>
              <a:t>с использованием графического</a:t>
            </a:r>
            <a:r>
              <a:rPr lang="en-US" dirty="0" smtClean="0"/>
              <a:t> </a:t>
            </a:r>
            <a:r>
              <a:rPr lang="ru-RU" dirty="0" smtClean="0"/>
              <a:t>интерфейса пользователя;</a:t>
            </a:r>
          </a:p>
          <a:p>
            <a:pPr lvl="1"/>
            <a:r>
              <a:rPr lang="ru-RU" b="1" dirty="0" smtClean="0"/>
              <a:t>библиотека классов</a:t>
            </a:r>
            <a:r>
              <a:rPr lang="ru-RU" dirty="0" smtClean="0"/>
              <a:t>, которые предназначены для использования</a:t>
            </a:r>
            <a:r>
              <a:rPr lang="en-US" dirty="0" smtClean="0"/>
              <a:t> </a:t>
            </a:r>
            <a:r>
              <a:rPr lang="ru-RU" dirty="0" smtClean="0"/>
              <a:t>в других приложениях;</a:t>
            </a:r>
          </a:p>
          <a:p>
            <a:pPr lvl="1"/>
            <a:r>
              <a:rPr lang="ru-RU" b="1" dirty="0" smtClean="0"/>
              <a:t>Web-приложение</a:t>
            </a:r>
            <a:r>
              <a:rPr lang="ru-RU" dirty="0" smtClean="0"/>
              <a:t>, </a:t>
            </a:r>
            <a:r>
              <a:rPr lang="en-US" dirty="0" smtClean="0"/>
              <a:t> </a:t>
            </a:r>
            <a:r>
              <a:rPr lang="ru-RU" dirty="0" smtClean="0"/>
              <a:t>доступ к которому выполняется через браузер</a:t>
            </a:r>
            <a:r>
              <a:rPr lang="en-US" dirty="0" smtClean="0"/>
              <a:t> </a:t>
            </a:r>
            <a:r>
              <a:rPr lang="ru-RU" dirty="0" smtClean="0"/>
              <a:t>и которое по запросу формирует Web-страницу и отправляет ее</a:t>
            </a:r>
            <a:r>
              <a:rPr lang="en-US" dirty="0" smtClean="0"/>
              <a:t> </a:t>
            </a:r>
            <a:r>
              <a:rPr lang="ru-RU" dirty="0" smtClean="0"/>
              <a:t>клиенту по сети;</a:t>
            </a:r>
          </a:p>
          <a:p>
            <a:pPr lvl="1"/>
            <a:r>
              <a:rPr lang="ru-RU" b="1" dirty="0" smtClean="0"/>
              <a:t>Web-сервис</a:t>
            </a:r>
            <a:r>
              <a:rPr lang="ru-RU" dirty="0" smtClean="0"/>
              <a:t> – компонент, методы которого могут вызываться через Интернет.</a:t>
            </a:r>
          </a:p>
        </p:txBody>
      </p:sp>
    </p:spTree>
    <p:extLst>
      <p:ext uri="{BB962C8B-B14F-4D97-AF65-F5344CB8AC3E}">
        <p14:creationId xmlns:p14="http://schemas.microsoft.com/office/powerpoint/2010/main" val="320112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программы 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39552" y="1556792"/>
            <a:ext cx="151216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Исходный текст программы</a:t>
            </a:r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.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7544" y="3068960"/>
            <a:ext cx="151216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Исходный текст программы</a:t>
            </a:r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.</a:t>
            </a:r>
            <a:r>
              <a:rPr lang="en-US" dirty="0" err="1" smtClean="0"/>
              <a:t>cpp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627784" y="1556792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Компилятор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55776" y="3068960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Компилятор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11" name="Блок-схема: магнитный диск 10"/>
          <p:cNvSpPr/>
          <p:nvPr/>
        </p:nvSpPr>
        <p:spPr>
          <a:xfrm>
            <a:off x="5076056" y="1700808"/>
            <a:ext cx="2880320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Исполняемый файл (</a:t>
            </a:r>
            <a:r>
              <a:rPr lang="en-US" dirty="0" smtClean="0"/>
              <a:t>IL</a:t>
            </a:r>
            <a:r>
              <a:rPr lang="ru-RU" dirty="0" smtClean="0"/>
              <a:t> или метаданные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95536" y="5085184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Базовые классы среды (</a:t>
            </a:r>
            <a:r>
              <a:rPr lang="en-US" dirty="0" smtClean="0"/>
              <a:t>IL</a:t>
            </a:r>
            <a:r>
              <a:rPr lang="ru-RU" dirty="0" smtClean="0"/>
              <a:t> или метаданные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499992" y="3140968"/>
            <a:ext cx="4248472" cy="324036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644008" y="32849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CLR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436096" y="3429000"/>
            <a:ext cx="27363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Загрузчик классов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436096" y="4077072"/>
            <a:ext cx="27363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JIT</a:t>
            </a:r>
            <a:r>
              <a:rPr lang="ru-RU" dirty="0" smtClean="0"/>
              <a:t> компилятор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436096" y="4725144"/>
            <a:ext cx="27363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Исполняемый код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436096" y="5517232"/>
            <a:ext cx="27363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Выполнение программы</a:t>
            </a:r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1979712" y="3284984"/>
            <a:ext cx="576064" cy="3600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6804248" y="2708920"/>
            <a:ext cx="0" cy="36004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2"/>
            <a:endCxn id="16" idx="0"/>
          </p:cNvCxnSpPr>
          <p:nvPr/>
        </p:nvCxnSpPr>
        <p:spPr>
          <a:xfrm>
            <a:off x="6804248" y="3798332"/>
            <a:ext cx="0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20072" y="126876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сборка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771800" y="5229200"/>
            <a:ext cx="1728192" cy="36004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2051720" y="1844824"/>
            <a:ext cx="576064" cy="3600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4139952" y="1880828"/>
            <a:ext cx="864096" cy="1800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10" idx="0"/>
          </p:cNvCxnSpPr>
          <p:nvPr/>
        </p:nvCxnSpPr>
        <p:spPr>
          <a:xfrm flipV="1">
            <a:off x="3383868" y="2348880"/>
            <a:ext cx="1620180" cy="72008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6804248" y="3789040"/>
            <a:ext cx="0" cy="36004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6804248" y="4437112"/>
            <a:ext cx="0" cy="36004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18" idx="0"/>
          </p:cNvCxnSpPr>
          <p:nvPr/>
        </p:nvCxnSpPr>
        <p:spPr>
          <a:xfrm>
            <a:off x="6804248" y="5085184"/>
            <a:ext cx="0" cy="43204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MSIL </a:t>
            </a:r>
            <a:r>
              <a:rPr lang="ru-RU" dirty="0" smtClean="0"/>
              <a:t>или </a:t>
            </a:r>
            <a:r>
              <a:rPr lang="en-US" dirty="0" smtClean="0"/>
              <a:t>IL (Microsoft Intermediate Language )</a:t>
            </a:r>
            <a:r>
              <a:rPr lang="ru-RU" dirty="0" smtClean="0"/>
              <a:t> – промежуточный язык, который не содержит команд, зависящих от языка, ОС и типа компьютера.</a:t>
            </a:r>
          </a:p>
          <a:p>
            <a:r>
              <a:rPr lang="en-US" dirty="0" smtClean="0"/>
              <a:t>CLR (Common Language Runtime) – </a:t>
            </a:r>
            <a:r>
              <a:rPr lang="ru-RU" dirty="0" smtClean="0"/>
              <a:t>общеязыковая среда выполнения, выполняет программу на языке </a:t>
            </a:r>
            <a:r>
              <a:rPr lang="en-US" dirty="0" smtClean="0"/>
              <a:t>IL</a:t>
            </a:r>
            <a:r>
              <a:rPr lang="ru-RU" dirty="0" smtClean="0"/>
              <a:t>. Может быть реализована для любой ОС.</a:t>
            </a:r>
          </a:p>
          <a:p>
            <a:r>
              <a:rPr lang="en-US" dirty="0" smtClean="0"/>
              <a:t>JIT (just in time) – </a:t>
            </a:r>
            <a:r>
              <a:rPr lang="ru-RU" dirty="0" smtClean="0"/>
              <a:t>компилируются только те части программы, которые нужно выполнить в данный момент. </a:t>
            </a:r>
          </a:p>
          <a:p>
            <a:r>
              <a:rPr lang="ru-RU" dirty="0" smtClean="0"/>
              <a:t>Сборка – файл с расширением </a:t>
            </a:r>
            <a:r>
              <a:rPr lang="en-US" dirty="0" smtClean="0"/>
              <a:t>exe </a:t>
            </a:r>
            <a:r>
              <a:rPr lang="ru-RU" dirty="0" smtClean="0"/>
              <a:t>или </a:t>
            </a:r>
            <a:r>
              <a:rPr lang="en-US" dirty="0" err="1" smtClean="0"/>
              <a:t>dll</a:t>
            </a:r>
            <a:r>
              <a:rPr lang="ru-RU" dirty="0" smtClean="0"/>
              <a:t>, который содержит код на языке </a:t>
            </a:r>
            <a:r>
              <a:rPr lang="en-US" dirty="0" smtClean="0"/>
              <a:t>IL</a:t>
            </a:r>
            <a:r>
              <a:rPr lang="ru-RU" dirty="0" smtClean="0"/>
              <a:t> и метаданные.</a:t>
            </a:r>
          </a:p>
          <a:p>
            <a:r>
              <a:rPr lang="ru-RU" dirty="0" smtClean="0"/>
              <a:t>Метаданные – сведения об объектах, используемых в программе и самой сборке.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1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Управляемый код </a:t>
            </a:r>
            <a:r>
              <a:rPr lang="ru-RU" dirty="0" smtClean="0"/>
              <a:t>- исходный код должен быть переведен на специально разработанный для платформы промежуточный язык MSIL (MS Common Intermediate Language, </a:t>
            </a:r>
            <a:r>
              <a:rPr lang="en-US" dirty="0" smtClean="0"/>
              <a:t>CIL</a:t>
            </a:r>
            <a:r>
              <a:rPr lang="ru-RU" dirty="0" smtClean="0"/>
              <a:t>). Для исполнения кода на промежуточном языке приложения используется специальная программная компонента платформы – общеязыковая среда исполнения </a:t>
            </a:r>
            <a:r>
              <a:rPr lang="en-US" dirty="0" smtClean="0"/>
              <a:t>CLR</a:t>
            </a:r>
            <a:r>
              <a:rPr lang="ru-RU" dirty="0" smtClean="0"/>
              <a:t>(Common Language Runtime)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b="1" dirty="0" smtClean="0"/>
              <a:t>Небезопасный код </a:t>
            </a:r>
            <a:r>
              <a:rPr lang="ru-RU" dirty="0" smtClean="0"/>
              <a:t>- исходный код должен быть переведен на язык машинных команд. Машинный код исполняется непосредственно под управлением операционной системы.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9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Консольное приложение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7992888" cy="45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221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79512" y="1268760"/>
            <a:ext cx="2664296" cy="3456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Пространство имен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программы на С</a:t>
            </a:r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55576" y="1628800"/>
            <a:ext cx="194421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 </a:t>
            </a:r>
            <a:r>
              <a:rPr lang="ru-RU" dirty="0" smtClean="0"/>
              <a:t>ИМЯ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ru-RU" dirty="0" smtClean="0"/>
              <a:t>поля;</a:t>
            </a:r>
          </a:p>
          <a:p>
            <a:pPr lvl="1"/>
            <a:r>
              <a:rPr lang="ru-RU" dirty="0" smtClean="0"/>
              <a:t>методы;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539552" y="1772816"/>
            <a:ext cx="194421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 </a:t>
            </a:r>
            <a:r>
              <a:rPr lang="ru-RU" dirty="0" smtClean="0"/>
              <a:t>ИМЯ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ru-RU" dirty="0" smtClean="0"/>
              <a:t>поля;</a:t>
            </a:r>
          </a:p>
          <a:p>
            <a:pPr lvl="1"/>
            <a:r>
              <a:rPr lang="ru-RU" dirty="0" smtClean="0"/>
              <a:t>методы;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716016" y="1628800"/>
            <a:ext cx="3888432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88032" y="1988840"/>
            <a:ext cx="194421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 </a:t>
            </a:r>
            <a:r>
              <a:rPr lang="ru-RU" dirty="0" smtClean="0"/>
              <a:t>ИМЯ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ru-RU" dirty="0" smtClean="0"/>
              <a:t>поля;</a:t>
            </a:r>
          </a:p>
          <a:p>
            <a:pPr lvl="1"/>
            <a:r>
              <a:rPr lang="ru-RU" dirty="0" smtClean="0"/>
              <a:t>методы;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4932040" y="1916832"/>
            <a:ext cx="1440160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Объект 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876256" y="1916832"/>
            <a:ext cx="1440160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Объект 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948264" y="3140968"/>
            <a:ext cx="1440160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Объект </a:t>
            </a:r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V="1">
            <a:off x="2699792" y="2204864"/>
            <a:ext cx="2232248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2627784" y="2564904"/>
            <a:ext cx="432048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2627784" y="2996952"/>
            <a:ext cx="2088232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2627784" y="2564904"/>
            <a:ext cx="4248472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48064" y="465313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ПРОГРАММА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4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Объект – совокупность данных, определяющих состояние объекта и функций, обеспечивающих изменение этих данных.</a:t>
            </a:r>
          </a:p>
          <a:p>
            <a:r>
              <a:rPr lang="ru-RU" dirty="0" smtClean="0"/>
              <a:t>Класс - абстрактный тип данных, определяемый пользователем, он задает механизм формирования всех однотипных объектов.</a:t>
            </a:r>
          </a:p>
          <a:p>
            <a:r>
              <a:rPr lang="ru-RU" dirty="0" smtClean="0"/>
              <a:t>Метод (функция), определяет действия для изменения данных</a:t>
            </a:r>
          </a:p>
          <a:p>
            <a:r>
              <a:rPr lang="ru-RU" dirty="0" smtClean="0"/>
              <a:t>Пространство имен – механизм, обеспечивающий независимость используемых </a:t>
            </a:r>
            <a:r>
              <a:rPr lang="ru-RU" smtClean="0"/>
              <a:t>в программе </a:t>
            </a:r>
            <a:r>
              <a:rPr lang="ru-RU" dirty="0" smtClean="0"/>
              <a:t>имен.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9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Подбельский</a:t>
            </a:r>
            <a:r>
              <a:rPr lang="ru-RU" dirty="0" smtClean="0"/>
              <a:t> В.В. Язык С</a:t>
            </a:r>
            <a:r>
              <a:rPr lang="en-US" dirty="0" smtClean="0"/>
              <a:t>#</a:t>
            </a:r>
            <a:r>
              <a:rPr lang="ru-RU" dirty="0" smtClean="0"/>
              <a:t>. Базовый курс.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Павловская Т. А. С</a:t>
            </a:r>
            <a:r>
              <a:rPr lang="en-US" dirty="0" smtClean="0"/>
              <a:t>#</a:t>
            </a:r>
            <a:r>
              <a:rPr lang="ru-RU" dirty="0" smtClean="0"/>
              <a:t>. Программирование на языке высокого уровня.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Шилдт</a:t>
            </a:r>
            <a:r>
              <a:rPr lang="ru-RU" dirty="0" smtClean="0"/>
              <a:t> Г. Полный справочник по С#</a:t>
            </a:r>
            <a:r>
              <a:rPr lang="en-US" dirty="0" smtClean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metanit.com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https://docs.microsoft.com/ru-ru/dotnet/csharp/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Лекции по программированию: </a:t>
            </a:r>
            <a:r>
              <a:rPr lang="en-US" dirty="0" smtClean="0"/>
              <a:t>LMS</a:t>
            </a:r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//подключаем пространство имен </a:t>
            </a:r>
            <a:r>
              <a:rPr lang="en-US" dirty="0" smtClean="0"/>
              <a:t>System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using System;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//</a:t>
            </a:r>
            <a:r>
              <a:rPr lang="ru-RU" dirty="0" smtClean="0"/>
              <a:t>пространство имен</a:t>
            </a:r>
          </a:p>
          <a:p>
            <a:pPr>
              <a:buNone/>
            </a:pPr>
            <a:r>
              <a:rPr lang="en-US" dirty="0" smtClean="0"/>
              <a:t>namespace App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	//</a:t>
            </a:r>
            <a:r>
              <a:rPr lang="ru-RU" dirty="0" smtClean="0"/>
              <a:t>класс</a:t>
            </a:r>
          </a:p>
          <a:p>
            <a:pPr>
              <a:buNone/>
            </a:pPr>
            <a:r>
              <a:rPr lang="en-US" dirty="0" smtClean="0"/>
              <a:t>    class Program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	//</a:t>
            </a:r>
            <a:r>
              <a:rPr lang="ru-RU" dirty="0" smtClean="0"/>
              <a:t>метод</a:t>
            </a:r>
          </a:p>
          <a:p>
            <a:pPr>
              <a:buNone/>
            </a:pPr>
            <a:r>
              <a:rPr lang="en-US" dirty="0" smtClean="0"/>
              <a:t>        static void Main()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ru-RU" dirty="0" smtClean="0"/>
              <a:t>{</a:t>
            </a:r>
          </a:p>
          <a:p>
            <a:pPr>
              <a:buNone/>
            </a:pPr>
            <a:r>
              <a:rPr lang="ru-RU" dirty="0" smtClean="0"/>
              <a:t>// текст программы</a:t>
            </a:r>
          </a:p>
          <a:p>
            <a:pPr>
              <a:buNone/>
            </a:pPr>
            <a:r>
              <a:rPr lang="ru-RU" dirty="0" smtClean="0"/>
              <a:t>        }</a:t>
            </a:r>
          </a:p>
          <a:p>
            <a:pPr>
              <a:buNone/>
            </a:pPr>
            <a:r>
              <a:rPr lang="ru-RU" dirty="0" smtClean="0"/>
              <a:t>    }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25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6192688" cy="6254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508104" y="22768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Текстовый редактор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2930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Проводник решений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41490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7" idx="1"/>
          </p:cNvCxnSpPr>
          <p:nvPr/>
        </p:nvCxnSpPr>
        <p:spPr>
          <a:xfrm flipH="1" flipV="1">
            <a:off x="1835696" y="1988840"/>
            <a:ext cx="2664296" cy="2344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46531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Проект 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1187624" y="2060848"/>
            <a:ext cx="3240360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1475656" y="2780928"/>
            <a:ext cx="295232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03648" y="55172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Файл </a:t>
            </a:r>
            <a:r>
              <a:rPr lang="en-US" dirty="0" smtClean="0"/>
              <a:t>C#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1331640" y="3501008"/>
            <a:ext cx="144016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mtClean="0"/>
              <a:t>Какой </a:t>
            </a:r>
            <a:r>
              <a:rPr lang="ru-RU" dirty="0" smtClean="0"/>
              <a:t>язык программирования изучал?</a:t>
            </a:r>
          </a:p>
          <a:p>
            <a:r>
              <a:rPr lang="ru-RU" dirty="0" smtClean="0"/>
              <a:t>Уровень знания языка:</a:t>
            </a:r>
          </a:p>
          <a:p>
            <a:pPr lvl="1"/>
            <a:r>
              <a:rPr lang="ru-RU" dirty="0" smtClean="0"/>
              <a:t>Могу написать простую программу с циклами</a:t>
            </a:r>
          </a:p>
          <a:p>
            <a:pPr lvl="1"/>
            <a:r>
              <a:rPr lang="ru-RU" dirty="0" smtClean="0"/>
              <a:t>Могу написать простую программу с массивами</a:t>
            </a:r>
          </a:p>
          <a:p>
            <a:pPr lvl="1"/>
            <a:r>
              <a:rPr lang="ru-RU" dirty="0" smtClean="0"/>
              <a:t>Могу написать программу с использованием функций </a:t>
            </a:r>
          </a:p>
          <a:p>
            <a:pPr lvl="1"/>
            <a:r>
              <a:rPr lang="ru-RU" dirty="0" smtClean="0"/>
              <a:t>Могу написать ОО программу с использованием готовых классов </a:t>
            </a:r>
          </a:p>
          <a:p>
            <a:pPr lvl="1"/>
            <a:r>
              <a:rPr lang="ru-RU" dirty="0" smtClean="0"/>
              <a:t>Могу написать ОО программу с разработкой своих классов </a:t>
            </a:r>
          </a:p>
          <a:p>
            <a:pPr lvl="1"/>
            <a:r>
              <a:rPr lang="ru-RU" dirty="0" smtClean="0"/>
              <a:t>Могу написать игру с использованием специальной платформы (</a:t>
            </a:r>
            <a:r>
              <a:rPr lang="en-US" dirty="0" smtClean="0"/>
              <a:t>Unity, Unreal Engine </a:t>
            </a:r>
            <a:r>
              <a:rPr lang="ru-RU" dirty="0" smtClean="0"/>
              <a:t>и </a:t>
            </a:r>
            <a:r>
              <a:rPr lang="ru-RU" dirty="0" err="1" smtClean="0"/>
              <a:t>др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Могу написать и развернуть на сервере веб-приложение</a:t>
            </a:r>
            <a:endParaRPr lang="en-US" dirty="0" smtClean="0"/>
          </a:p>
          <a:p>
            <a:r>
              <a:rPr lang="ru-RU" dirty="0" smtClean="0"/>
              <a:t>Использую систему управления версиями при разработке программ. Если да, то какую? </a:t>
            </a:r>
          </a:p>
          <a:p>
            <a:r>
              <a:rPr lang="ru-RU" dirty="0" smtClean="0"/>
              <a:t>Участвовал в олимпиадах по программированию (да/нет). Если да, то уровень олимпиады (школа, город, край, РФ и т.д.)</a:t>
            </a:r>
          </a:p>
          <a:p>
            <a:r>
              <a:rPr lang="ru-RU" dirty="0" smtClean="0"/>
              <a:t>Планирую участвовать в олимпиадах по программированию и посещать факультатив по олимпиадному программированию (да/нет).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44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Жизненный цикл ПО. Платформа </a:t>
            </a:r>
            <a:r>
              <a:rPr lang="en-US" dirty="0" smtClean="0"/>
              <a:t>MS.NET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6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Жизненный цикл ПО. Модели жизненного цикла</a:t>
            </a:r>
          </a:p>
          <a:p>
            <a:r>
              <a:rPr lang="ru-RU" dirty="0" smtClean="0"/>
              <a:t>Парадигмы программирования (анализ)</a:t>
            </a:r>
          </a:p>
          <a:p>
            <a:r>
              <a:rPr lang="ru-RU" dirty="0" smtClean="0"/>
              <a:t>Базовые понятия разработки ПО. Способы представления алгоритма (проектирование)</a:t>
            </a:r>
          </a:p>
          <a:p>
            <a:r>
              <a:rPr lang="ru-RU" dirty="0" smtClean="0"/>
              <a:t>Языки программирования.</a:t>
            </a:r>
          </a:p>
          <a:p>
            <a:r>
              <a:rPr lang="ru-RU" dirty="0" smtClean="0"/>
              <a:t>Тестирование.</a:t>
            </a:r>
          </a:p>
          <a:p>
            <a:r>
              <a:rPr lang="ru-RU" dirty="0" smtClean="0"/>
              <a:t>Система программирования.</a:t>
            </a:r>
          </a:p>
          <a:p>
            <a:r>
              <a:rPr lang="ru-RU" dirty="0" smtClean="0"/>
              <a:t>Платформа </a:t>
            </a:r>
            <a:r>
              <a:rPr lang="en-US" dirty="0" smtClean="0"/>
              <a:t>MS.NET</a:t>
            </a:r>
          </a:p>
          <a:p>
            <a:r>
              <a:rPr lang="ru-RU" dirty="0" smtClean="0"/>
              <a:t>Структура программы.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81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Жизненный цикл (ЖЦ) программного обеспечения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49525"/>
          </a:xfrm>
        </p:spPr>
        <p:txBody>
          <a:bodyPr/>
          <a:lstStyle/>
          <a:p>
            <a:r>
              <a:rPr lang="ru-RU"/>
              <a:t>ЖЦ ПО - совокупность процессов, связанных с последовательным изменением состояния ПО от формирования исходных требований к нему до окончания его эксплуатации.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95288" y="4508500"/>
            <a:ext cx="8424862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Международный стандарт ISO/IEC 12207 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95288" y="5661025"/>
            <a:ext cx="8497887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определяет структуру ЖЦ, содержащую процессы, действия и задачи, которые должны быть выполнены во время создания ПО. 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4140200" y="5229225"/>
            <a:ext cx="863600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Этапы ЖЦ </a:t>
            </a:r>
            <a:r>
              <a:rPr lang="ru-RU" sz="4000" dirty="0"/>
              <a:t>ПП</a:t>
            </a:r>
          </a:p>
        </p:txBody>
      </p:sp>
      <p:pic>
        <p:nvPicPr>
          <p:cNvPr id="1536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71550" y="1557338"/>
            <a:ext cx="6192838" cy="5110162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2420</Words>
  <Application>Microsoft Office PowerPoint</Application>
  <PresentationFormat>Экран (4:3)</PresentationFormat>
  <Paragraphs>331</Paragraphs>
  <Slides>52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3" baseType="lpstr">
      <vt:lpstr>Тема Office</vt:lpstr>
      <vt:lpstr>Программирование</vt:lpstr>
      <vt:lpstr>Программирование</vt:lpstr>
      <vt:lpstr>Программная инженерия</vt:lpstr>
      <vt:lpstr>Бизнес-информатика</vt:lpstr>
      <vt:lpstr>Литература</vt:lpstr>
      <vt:lpstr>Жизненный цикл ПО. Платформа MS.NET</vt:lpstr>
      <vt:lpstr>Вопросы</vt:lpstr>
      <vt:lpstr>Жизненный цикл (ЖЦ) программного обеспечения</vt:lpstr>
      <vt:lpstr>Этапы ЖЦ ПП</vt:lpstr>
      <vt:lpstr>Модели ЖЦ</vt:lpstr>
      <vt:lpstr>Каскадная схема ЖЦ</vt:lpstr>
      <vt:lpstr>Реальный процесс создания ПО</vt:lpstr>
      <vt:lpstr>Итерационная схема ЖЦ</vt:lpstr>
      <vt:lpstr>Основные участники процесса создания ПП</vt:lpstr>
      <vt:lpstr>Парадигма программирования</vt:lpstr>
      <vt:lpstr>Процедурно-ориентированное программирование</vt:lpstr>
      <vt:lpstr>Объектно-ориентированное программирование</vt:lpstr>
      <vt:lpstr>Базовые понятия разработки ПО</vt:lpstr>
      <vt:lpstr>Способы представления алгоритма </vt:lpstr>
      <vt:lpstr>Описание символов</vt:lpstr>
      <vt:lpstr>Описание символов</vt:lpstr>
      <vt:lpstr>Описание символов</vt:lpstr>
      <vt:lpstr>Основные алгоритмические структуры </vt:lpstr>
      <vt:lpstr>Основные алгоритмические структуры</vt:lpstr>
      <vt:lpstr>Языки программирования</vt:lpstr>
      <vt:lpstr>Языки программирования</vt:lpstr>
      <vt:lpstr>Языки программирования</vt:lpstr>
      <vt:lpstr>Языки программирования</vt:lpstr>
      <vt:lpstr>Языки программирования</vt:lpstr>
      <vt:lpstr>Тестирование</vt:lpstr>
      <vt:lpstr>Презентация PowerPoint</vt:lpstr>
      <vt:lpstr>Тестирование по стратегии «черного ящика»</vt:lpstr>
      <vt:lpstr>Тестирование по стратегии «черного ящика»</vt:lpstr>
      <vt:lpstr>Презентация PowerPoint</vt:lpstr>
      <vt:lpstr>Презентация PowerPoint</vt:lpstr>
      <vt:lpstr>Тестирование по стратегии «белого ящика»</vt:lpstr>
      <vt:lpstr>Тестирование по стратегии «белого ящика»</vt:lpstr>
      <vt:lpstr>Проверка сложных условий</vt:lpstr>
      <vt:lpstr>Минимальное грубое тестирование</vt:lpstr>
      <vt:lpstr>Система программирования</vt:lpstr>
      <vt:lpstr>Презентация PowerPoint</vt:lpstr>
      <vt:lpstr>Трансляция</vt:lpstr>
      <vt:lpstr>Общая характеристика платформы MS.Net</vt:lpstr>
      <vt:lpstr>Выполнение программы в .NET</vt:lpstr>
      <vt:lpstr>Основные понятия</vt:lpstr>
      <vt:lpstr>Презентация PowerPoint</vt:lpstr>
      <vt:lpstr>Консольное приложение</vt:lpstr>
      <vt:lpstr>Структура программы на С#</vt:lpstr>
      <vt:lpstr>Основные понятия</vt:lpstr>
      <vt:lpstr>Презентация PowerPoint</vt:lpstr>
      <vt:lpstr>Презентация PowerPoint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VikentyevaOL</dc:creator>
  <cp:lastModifiedBy>Ольга</cp:lastModifiedBy>
  <cp:revision>26</cp:revision>
  <dcterms:created xsi:type="dcterms:W3CDTF">2012-08-29T12:23:11Z</dcterms:created>
  <dcterms:modified xsi:type="dcterms:W3CDTF">2019-09-09T19:23:46Z</dcterms:modified>
</cp:coreProperties>
</file>