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4"/>
  </p:notesMasterIdLst>
  <p:handoutMasterIdLst>
    <p:handoutMasterId r:id="rId105"/>
  </p:handoutMasterIdLst>
  <p:sldIdLst>
    <p:sldId id="256" r:id="rId2"/>
    <p:sldId id="382" r:id="rId3"/>
    <p:sldId id="258" r:id="rId4"/>
    <p:sldId id="383" r:id="rId5"/>
    <p:sldId id="384" r:id="rId6"/>
    <p:sldId id="387" r:id="rId7"/>
    <p:sldId id="415" r:id="rId8"/>
    <p:sldId id="260" r:id="rId9"/>
    <p:sldId id="450" r:id="rId10"/>
    <p:sldId id="451" r:id="rId11"/>
    <p:sldId id="417" r:id="rId12"/>
    <p:sldId id="261" r:id="rId13"/>
    <p:sldId id="449" r:id="rId14"/>
    <p:sldId id="263" r:id="rId15"/>
    <p:sldId id="418" r:id="rId16"/>
    <p:sldId id="419" r:id="rId17"/>
    <p:sldId id="264" r:id="rId18"/>
    <p:sldId id="420" r:id="rId19"/>
    <p:sldId id="267" r:id="rId20"/>
    <p:sldId id="268" r:id="rId21"/>
    <p:sldId id="274" r:id="rId22"/>
    <p:sldId id="275" r:id="rId23"/>
    <p:sldId id="277" r:id="rId24"/>
    <p:sldId id="279" r:id="rId25"/>
    <p:sldId id="282" r:id="rId26"/>
    <p:sldId id="281" r:id="rId27"/>
    <p:sldId id="388" r:id="rId28"/>
    <p:sldId id="284" r:id="rId29"/>
    <p:sldId id="285" r:id="rId30"/>
    <p:sldId id="286" r:id="rId31"/>
    <p:sldId id="288" r:id="rId32"/>
    <p:sldId id="290" r:id="rId33"/>
    <p:sldId id="291" r:id="rId34"/>
    <p:sldId id="292" r:id="rId35"/>
    <p:sldId id="293" r:id="rId36"/>
    <p:sldId id="297" r:id="rId37"/>
    <p:sldId id="349" r:id="rId38"/>
    <p:sldId id="353" r:id="rId39"/>
    <p:sldId id="443" r:id="rId40"/>
    <p:sldId id="356" r:id="rId41"/>
    <p:sldId id="357" r:id="rId42"/>
    <p:sldId id="389" r:id="rId43"/>
    <p:sldId id="358" r:id="rId44"/>
    <p:sldId id="359" r:id="rId45"/>
    <p:sldId id="360" r:id="rId46"/>
    <p:sldId id="362" r:id="rId47"/>
    <p:sldId id="363" r:id="rId48"/>
    <p:sldId id="365" r:id="rId49"/>
    <p:sldId id="367" r:id="rId50"/>
    <p:sldId id="421" r:id="rId51"/>
    <p:sldId id="422" r:id="rId52"/>
    <p:sldId id="425" r:id="rId53"/>
    <p:sldId id="426" r:id="rId54"/>
    <p:sldId id="427" r:id="rId55"/>
    <p:sldId id="428" r:id="rId56"/>
    <p:sldId id="429" r:id="rId57"/>
    <p:sldId id="430" r:id="rId58"/>
    <p:sldId id="431" r:id="rId59"/>
    <p:sldId id="434" r:id="rId60"/>
    <p:sldId id="435" r:id="rId61"/>
    <p:sldId id="436" r:id="rId62"/>
    <p:sldId id="437" r:id="rId63"/>
    <p:sldId id="438" r:id="rId64"/>
    <p:sldId id="439" r:id="rId65"/>
    <p:sldId id="440" r:id="rId66"/>
    <p:sldId id="441" r:id="rId67"/>
    <p:sldId id="442" r:id="rId68"/>
    <p:sldId id="369" r:id="rId69"/>
    <p:sldId id="444" r:id="rId70"/>
    <p:sldId id="372" r:id="rId71"/>
    <p:sldId id="376" r:id="rId72"/>
    <p:sldId id="377" r:id="rId73"/>
    <p:sldId id="378" r:id="rId74"/>
    <p:sldId id="447" r:id="rId75"/>
    <p:sldId id="448" r:id="rId76"/>
    <p:sldId id="379" r:id="rId77"/>
    <p:sldId id="410" r:id="rId78"/>
    <p:sldId id="411" r:id="rId79"/>
    <p:sldId id="413" r:id="rId80"/>
    <p:sldId id="327" r:id="rId81"/>
    <p:sldId id="328" r:id="rId82"/>
    <p:sldId id="332" r:id="rId83"/>
    <p:sldId id="333" r:id="rId84"/>
    <p:sldId id="334" r:id="rId85"/>
    <p:sldId id="337" r:id="rId86"/>
    <p:sldId id="336" r:id="rId87"/>
    <p:sldId id="390" r:id="rId88"/>
    <p:sldId id="393" r:id="rId89"/>
    <p:sldId id="397" r:id="rId90"/>
    <p:sldId id="400" r:id="rId91"/>
    <p:sldId id="401" r:id="rId92"/>
    <p:sldId id="452" r:id="rId93"/>
    <p:sldId id="403" r:id="rId94"/>
    <p:sldId id="404" r:id="rId95"/>
    <p:sldId id="405" r:id="rId96"/>
    <p:sldId id="406" r:id="rId97"/>
    <p:sldId id="407" r:id="rId98"/>
    <p:sldId id="408" r:id="rId99"/>
    <p:sldId id="342" r:id="rId100"/>
    <p:sldId id="344" r:id="rId101"/>
    <p:sldId id="345" r:id="rId102"/>
    <p:sldId id="348" r:id="rId10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varScale="1">
        <p:scale>
          <a:sx n="91" d="100"/>
          <a:sy n="91" d="100"/>
        </p:scale>
        <p:origin x="10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F37E37-F94A-480F-AC41-821A3A96972E}" type="doc">
      <dgm:prSet loTypeId="urn:microsoft.com/office/officeart/2005/8/layout/process1" loCatId="process" qsTypeId="urn:microsoft.com/office/officeart/2005/8/quickstyle/simple1" qsCatId="simple" csTypeId="urn:microsoft.com/office/officeart/2005/8/colors/accent1_2" csCatId="accent1" phldr="1"/>
      <dgm:spPr/>
    </dgm:pt>
    <dgm:pt modelId="{5B622F78-8165-43BF-AB8A-880942B2B279}">
      <dgm:prSet phldrT="[Текст]"/>
      <dgm:spPr/>
      <dgm:t>
        <a:bodyPr/>
        <a:lstStyle/>
        <a:p>
          <a:r>
            <a:rPr lang="ru-RU" dirty="0"/>
            <a:t>Ресурсы</a:t>
          </a:r>
          <a:r>
            <a:rPr lang="en-US" dirty="0"/>
            <a:t> </a:t>
          </a:r>
        </a:p>
      </dgm:t>
    </dgm:pt>
    <dgm:pt modelId="{91D0F073-551E-4E31-BDA5-AF38ECC82E16}" type="parTrans" cxnId="{53D6E99D-AB6C-40AF-9514-476C25641A44}">
      <dgm:prSet/>
      <dgm:spPr/>
      <dgm:t>
        <a:bodyPr/>
        <a:lstStyle/>
        <a:p>
          <a:endParaRPr lang="en-US"/>
        </a:p>
      </dgm:t>
    </dgm:pt>
    <dgm:pt modelId="{400436DC-1DFD-454D-8B8C-0D1697D0E1CD}" type="sibTrans" cxnId="{53D6E99D-AB6C-40AF-9514-476C25641A44}">
      <dgm:prSet/>
      <dgm:spPr/>
      <dgm:t>
        <a:bodyPr/>
        <a:lstStyle/>
        <a:p>
          <a:endParaRPr lang="en-US"/>
        </a:p>
      </dgm:t>
    </dgm:pt>
    <dgm:pt modelId="{F97AD764-FF2E-4052-BCD3-3D8C5204696C}">
      <dgm:prSet phldrT="[Текст]"/>
      <dgm:spPr/>
      <dgm:t>
        <a:bodyPr/>
        <a:lstStyle/>
        <a:p>
          <a:r>
            <a:rPr lang="ru-RU" dirty="0"/>
            <a:t>Материальные блага</a:t>
          </a:r>
          <a:endParaRPr lang="en-US" dirty="0"/>
        </a:p>
      </dgm:t>
    </dgm:pt>
    <dgm:pt modelId="{5C2D9434-9D20-41C6-B081-298DBDB3A5AD}" type="parTrans" cxnId="{5E72A31F-F73C-4298-815F-36AF806CEEB1}">
      <dgm:prSet/>
      <dgm:spPr/>
      <dgm:t>
        <a:bodyPr/>
        <a:lstStyle/>
        <a:p>
          <a:endParaRPr lang="en-US"/>
        </a:p>
      </dgm:t>
    </dgm:pt>
    <dgm:pt modelId="{91E7D2A9-22AE-445A-BC75-677AD20283FB}" type="sibTrans" cxnId="{5E72A31F-F73C-4298-815F-36AF806CEEB1}">
      <dgm:prSet/>
      <dgm:spPr/>
      <dgm:t>
        <a:bodyPr/>
        <a:lstStyle/>
        <a:p>
          <a:endParaRPr lang="en-US"/>
        </a:p>
      </dgm:t>
    </dgm:pt>
    <dgm:pt modelId="{48D3FC46-E979-4DA8-BD45-FFBAB02FE8AB}">
      <dgm:prSet phldrT="[Текст]"/>
      <dgm:spPr/>
      <dgm:t>
        <a:bodyPr/>
        <a:lstStyle/>
        <a:p>
          <a:r>
            <a:rPr lang="ru-RU" dirty="0"/>
            <a:t>Потребности</a:t>
          </a:r>
          <a:endParaRPr lang="en-US" dirty="0"/>
        </a:p>
      </dgm:t>
    </dgm:pt>
    <dgm:pt modelId="{B9B4D7F2-F674-411E-B33E-CF2D5D438B7D}" type="parTrans" cxnId="{F40F7B57-0B76-4984-A3DF-038CECEFBC7F}">
      <dgm:prSet/>
      <dgm:spPr/>
      <dgm:t>
        <a:bodyPr/>
        <a:lstStyle/>
        <a:p>
          <a:endParaRPr lang="en-US"/>
        </a:p>
      </dgm:t>
    </dgm:pt>
    <dgm:pt modelId="{4323A3E3-43DF-4E41-8CE3-620019FD4C5A}" type="sibTrans" cxnId="{F40F7B57-0B76-4984-A3DF-038CECEFBC7F}">
      <dgm:prSet/>
      <dgm:spPr/>
      <dgm:t>
        <a:bodyPr/>
        <a:lstStyle/>
        <a:p>
          <a:endParaRPr lang="en-US"/>
        </a:p>
      </dgm:t>
    </dgm:pt>
    <dgm:pt modelId="{F8B9D4DC-6087-408B-9B9B-DC9E7A8F4625}" type="pres">
      <dgm:prSet presAssocID="{37F37E37-F94A-480F-AC41-821A3A96972E}" presName="Name0" presStyleCnt="0">
        <dgm:presLayoutVars>
          <dgm:dir/>
          <dgm:resizeHandles val="exact"/>
        </dgm:presLayoutVars>
      </dgm:prSet>
      <dgm:spPr/>
    </dgm:pt>
    <dgm:pt modelId="{73CBA75D-1530-4ED9-848C-36C8CBFB1ECB}" type="pres">
      <dgm:prSet presAssocID="{5B622F78-8165-43BF-AB8A-880942B2B279}" presName="node" presStyleLbl="node1" presStyleIdx="0" presStyleCnt="3">
        <dgm:presLayoutVars>
          <dgm:bulletEnabled val="1"/>
        </dgm:presLayoutVars>
      </dgm:prSet>
      <dgm:spPr/>
    </dgm:pt>
    <dgm:pt modelId="{6FF16210-C569-4B10-81C6-E3846A30C960}" type="pres">
      <dgm:prSet presAssocID="{400436DC-1DFD-454D-8B8C-0D1697D0E1CD}" presName="sibTrans" presStyleLbl="sibTrans2D1" presStyleIdx="0" presStyleCnt="2"/>
      <dgm:spPr/>
    </dgm:pt>
    <dgm:pt modelId="{2D5D7DF9-8DDD-42E5-9104-D4BE3E124902}" type="pres">
      <dgm:prSet presAssocID="{400436DC-1DFD-454D-8B8C-0D1697D0E1CD}" presName="connectorText" presStyleLbl="sibTrans2D1" presStyleIdx="0" presStyleCnt="2"/>
      <dgm:spPr/>
    </dgm:pt>
    <dgm:pt modelId="{23B5A625-4D93-4F6C-932B-11A9275D1200}" type="pres">
      <dgm:prSet presAssocID="{F97AD764-FF2E-4052-BCD3-3D8C5204696C}" presName="node" presStyleLbl="node1" presStyleIdx="1" presStyleCnt="3">
        <dgm:presLayoutVars>
          <dgm:bulletEnabled val="1"/>
        </dgm:presLayoutVars>
      </dgm:prSet>
      <dgm:spPr/>
    </dgm:pt>
    <dgm:pt modelId="{DF2A35C7-4A25-49AB-B04F-4E8AA8F38128}" type="pres">
      <dgm:prSet presAssocID="{91E7D2A9-22AE-445A-BC75-677AD20283FB}" presName="sibTrans" presStyleLbl="sibTrans2D1" presStyleIdx="1" presStyleCnt="2"/>
      <dgm:spPr/>
    </dgm:pt>
    <dgm:pt modelId="{AA4BC4EE-3883-4F1D-984F-DA4332F07DB7}" type="pres">
      <dgm:prSet presAssocID="{91E7D2A9-22AE-445A-BC75-677AD20283FB}" presName="connectorText" presStyleLbl="sibTrans2D1" presStyleIdx="1" presStyleCnt="2"/>
      <dgm:spPr/>
    </dgm:pt>
    <dgm:pt modelId="{E9E70DCF-BCA7-46AC-BC01-27A660D039C8}" type="pres">
      <dgm:prSet presAssocID="{48D3FC46-E979-4DA8-BD45-FFBAB02FE8AB}" presName="node" presStyleLbl="node1" presStyleIdx="2" presStyleCnt="3">
        <dgm:presLayoutVars>
          <dgm:bulletEnabled val="1"/>
        </dgm:presLayoutVars>
      </dgm:prSet>
      <dgm:spPr/>
    </dgm:pt>
  </dgm:ptLst>
  <dgm:cxnLst>
    <dgm:cxn modelId="{623EF901-4E29-4866-9657-1625C5A0C2ED}" type="presOf" srcId="{91E7D2A9-22AE-445A-BC75-677AD20283FB}" destId="{DF2A35C7-4A25-49AB-B04F-4E8AA8F38128}" srcOrd="0" destOrd="0" presId="urn:microsoft.com/office/officeart/2005/8/layout/process1"/>
    <dgm:cxn modelId="{4D76C019-1507-4B6B-8578-32C9D70598E3}" type="presOf" srcId="{5B622F78-8165-43BF-AB8A-880942B2B279}" destId="{73CBA75D-1530-4ED9-848C-36C8CBFB1ECB}" srcOrd="0" destOrd="0" presId="urn:microsoft.com/office/officeart/2005/8/layout/process1"/>
    <dgm:cxn modelId="{5E72A31F-F73C-4298-815F-36AF806CEEB1}" srcId="{37F37E37-F94A-480F-AC41-821A3A96972E}" destId="{F97AD764-FF2E-4052-BCD3-3D8C5204696C}" srcOrd="1" destOrd="0" parTransId="{5C2D9434-9D20-41C6-B081-298DBDB3A5AD}" sibTransId="{91E7D2A9-22AE-445A-BC75-677AD20283FB}"/>
    <dgm:cxn modelId="{CE020165-6FF3-4581-AD44-943E0C435D5D}" type="presOf" srcId="{F97AD764-FF2E-4052-BCD3-3D8C5204696C}" destId="{23B5A625-4D93-4F6C-932B-11A9275D1200}" srcOrd="0" destOrd="0" presId="urn:microsoft.com/office/officeart/2005/8/layout/process1"/>
    <dgm:cxn modelId="{1079B874-13FE-47C1-9BDF-AF7BB7765BC7}" type="presOf" srcId="{400436DC-1DFD-454D-8B8C-0D1697D0E1CD}" destId="{6FF16210-C569-4B10-81C6-E3846A30C960}" srcOrd="0" destOrd="0" presId="urn:microsoft.com/office/officeart/2005/8/layout/process1"/>
    <dgm:cxn modelId="{44ABAC56-C0C9-44E6-9193-392A2030727D}" type="presOf" srcId="{37F37E37-F94A-480F-AC41-821A3A96972E}" destId="{F8B9D4DC-6087-408B-9B9B-DC9E7A8F4625}" srcOrd="0" destOrd="0" presId="urn:microsoft.com/office/officeart/2005/8/layout/process1"/>
    <dgm:cxn modelId="{F40F7B57-0B76-4984-A3DF-038CECEFBC7F}" srcId="{37F37E37-F94A-480F-AC41-821A3A96972E}" destId="{48D3FC46-E979-4DA8-BD45-FFBAB02FE8AB}" srcOrd="2" destOrd="0" parTransId="{B9B4D7F2-F674-411E-B33E-CF2D5D438B7D}" sibTransId="{4323A3E3-43DF-4E41-8CE3-620019FD4C5A}"/>
    <dgm:cxn modelId="{53D6E99D-AB6C-40AF-9514-476C25641A44}" srcId="{37F37E37-F94A-480F-AC41-821A3A96972E}" destId="{5B622F78-8165-43BF-AB8A-880942B2B279}" srcOrd="0" destOrd="0" parTransId="{91D0F073-551E-4E31-BDA5-AF38ECC82E16}" sibTransId="{400436DC-1DFD-454D-8B8C-0D1697D0E1CD}"/>
    <dgm:cxn modelId="{563D17BA-6C1E-463A-8D96-B26AC488453E}" type="presOf" srcId="{91E7D2A9-22AE-445A-BC75-677AD20283FB}" destId="{AA4BC4EE-3883-4F1D-984F-DA4332F07DB7}" srcOrd="1" destOrd="0" presId="urn:microsoft.com/office/officeart/2005/8/layout/process1"/>
    <dgm:cxn modelId="{C66E49CF-B233-4467-99BA-2EA99BE7B837}" type="presOf" srcId="{48D3FC46-E979-4DA8-BD45-FFBAB02FE8AB}" destId="{E9E70DCF-BCA7-46AC-BC01-27A660D039C8}" srcOrd="0" destOrd="0" presId="urn:microsoft.com/office/officeart/2005/8/layout/process1"/>
    <dgm:cxn modelId="{6CFC81FA-44D4-410E-B7A1-474013930647}" type="presOf" srcId="{400436DC-1DFD-454D-8B8C-0D1697D0E1CD}" destId="{2D5D7DF9-8DDD-42E5-9104-D4BE3E124902}" srcOrd="1" destOrd="0" presId="urn:microsoft.com/office/officeart/2005/8/layout/process1"/>
    <dgm:cxn modelId="{F722EB61-D089-40BA-9E0E-038497419DBC}" type="presParOf" srcId="{F8B9D4DC-6087-408B-9B9B-DC9E7A8F4625}" destId="{73CBA75D-1530-4ED9-848C-36C8CBFB1ECB}" srcOrd="0" destOrd="0" presId="urn:microsoft.com/office/officeart/2005/8/layout/process1"/>
    <dgm:cxn modelId="{1182A759-3959-4C8E-8B4A-1AC1A7094647}" type="presParOf" srcId="{F8B9D4DC-6087-408B-9B9B-DC9E7A8F4625}" destId="{6FF16210-C569-4B10-81C6-E3846A30C960}" srcOrd="1" destOrd="0" presId="urn:microsoft.com/office/officeart/2005/8/layout/process1"/>
    <dgm:cxn modelId="{1B1AD266-C679-4844-ADD8-9EDE5CB6EDEA}" type="presParOf" srcId="{6FF16210-C569-4B10-81C6-E3846A30C960}" destId="{2D5D7DF9-8DDD-42E5-9104-D4BE3E124902}" srcOrd="0" destOrd="0" presId="urn:microsoft.com/office/officeart/2005/8/layout/process1"/>
    <dgm:cxn modelId="{1E6FC11B-2E2A-4994-8590-8B954287B0DC}" type="presParOf" srcId="{F8B9D4DC-6087-408B-9B9B-DC9E7A8F4625}" destId="{23B5A625-4D93-4F6C-932B-11A9275D1200}" srcOrd="2" destOrd="0" presId="urn:microsoft.com/office/officeart/2005/8/layout/process1"/>
    <dgm:cxn modelId="{1FECF8CC-D537-4542-B040-B2A9F7D5710F}" type="presParOf" srcId="{F8B9D4DC-6087-408B-9B9B-DC9E7A8F4625}" destId="{DF2A35C7-4A25-49AB-B04F-4E8AA8F38128}" srcOrd="3" destOrd="0" presId="urn:microsoft.com/office/officeart/2005/8/layout/process1"/>
    <dgm:cxn modelId="{CF339C09-D927-46DC-AFCC-1700A38E7108}" type="presParOf" srcId="{DF2A35C7-4A25-49AB-B04F-4E8AA8F38128}" destId="{AA4BC4EE-3883-4F1D-984F-DA4332F07DB7}" srcOrd="0" destOrd="0" presId="urn:microsoft.com/office/officeart/2005/8/layout/process1"/>
    <dgm:cxn modelId="{B73C5B12-B46E-4C59-B1FC-555A775347D5}" type="presParOf" srcId="{F8B9D4DC-6087-408B-9B9B-DC9E7A8F4625}" destId="{E9E70DCF-BCA7-46AC-BC01-27A660D039C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6819B3-827C-4E4E-98AE-FC95D420B594}"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676F2EEB-8945-41C3-9619-57FE6F00512E}">
      <dgm:prSet phldrT="[Текст]"/>
      <dgm:spPr/>
      <dgm:t>
        <a:bodyPr/>
        <a:lstStyle/>
        <a:p>
          <a:r>
            <a:rPr lang="ru-RU" dirty="0"/>
            <a:t>частное</a:t>
          </a:r>
          <a:endParaRPr lang="en-US" dirty="0"/>
        </a:p>
      </dgm:t>
    </dgm:pt>
    <dgm:pt modelId="{53C63978-1E5C-43D7-B455-767DD29095A5}" type="parTrans" cxnId="{08CDAFE0-8C7A-42A4-AC94-E8855A656532}">
      <dgm:prSet/>
      <dgm:spPr/>
      <dgm:t>
        <a:bodyPr/>
        <a:lstStyle/>
        <a:p>
          <a:endParaRPr lang="en-US"/>
        </a:p>
      </dgm:t>
    </dgm:pt>
    <dgm:pt modelId="{35F34A73-7CFC-4949-8ECB-47910F2AE8BD}" type="sibTrans" cxnId="{08CDAFE0-8C7A-42A4-AC94-E8855A656532}">
      <dgm:prSet/>
      <dgm:spPr/>
      <dgm:t>
        <a:bodyPr/>
        <a:lstStyle/>
        <a:p>
          <a:endParaRPr lang="en-US"/>
        </a:p>
      </dgm:t>
    </dgm:pt>
    <dgm:pt modelId="{74B95B4E-DFC7-4C5B-90A9-188547F0BB77}">
      <dgm:prSet phldrT="[Текст]"/>
      <dgm:spPr/>
      <dgm:t>
        <a:bodyPr/>
        <a:lstStyle/>
        <a:p>
          <a:r>
            <a:rPr lang="ru-RU" dirty="0"/>
            <a:t>частное</a:t>
          </a:r>
          <a:endParaRPr lang="en-US" dirty="0"/>
        </a:p>
      </dgm:t>
    </dgm:pt>
    <dgm:pt modelId="{6AAE507A-603F-42BB-AF04-1FA21D8CD767}" type="parTrans" cxnId="{C70D5E51-12C7-4C3B-85CB-A1E95E88CE78}">
      <dgm:prSet/>
      <dgm:spPr/>
      <dgm:t>
        <a:bodyPr/>
        <a:lstStyle/>
        <a:p>
          <a:endParaRPr lang="en-US"/>
        </a:p>
      </dgm:t>
    </dgm:pt>
    <dgm:pt modelId="{95B0F34A-1BFC-4427-A247-34B3DE10456B}" type="sibTrans" cxnId="{C70D5E51-12C7-4C3B-85CB-A1E95E88CE78}">
      <dgm:prSet/>
      <dgm:spPr/>
      <dgm:t>
        <a:bodyPr/>
        <a:lstStyle/>
        <a:p>
          <a:endParaRPr lang="en-US"/>
        </a:p>
      </dgm:t>
    </dgm:pt>
    <dgm:pt modelId="{E8BA7FED-00B8-4B49-B86D-93D4AABB6386}">
      <dgm:prSet phldrT="[Текст]"/>
      <dgm:spPr/>
      <dgm:t>
        <a:bodyPr/>
        <a:lstStyle/>
        <a:p>
          <a:r>
            <a:rPr lang="ru-RU" dirty="0"/>
            <a:t>Общее</a:t>
          </a:r>
          <a:endParaRPr lang="en-US" dirty="0"/>
        </a:p>
      </dgm:t>
    </dgm:pt>
    <dgm:pt modelId="{09325E32-50E4-4EF5-9C91-24F0B355A1D1}" type="parTrans" cxnId="{2E104D1B-A530-461B-9F08-D48661E9E009}">
      <dgm:prSet/>
      <dgm:spPr/>
      <dgm:t>
        <a:bodyPr/>
        <a:lstStyle/>
        <a:p>
          <a:endParaRPr lang="en-US"/>
        </a:p>
      </dgm:t>
    </dgm:pt>
    <dgm:pt modelId="{4BE95E31-F86C-4F53-984A-35401079163B}" type="sibTrans" cxnId="{2E104D1B-A530-461B-9F08-D48661E9E009}">
      <dgm:prSet/>
      <dgm:spPr/>
      <dgm:t>
        <a:bodyPr/>
        <a:lstStyle/>
        <a:p>
          <a:endParaRPr lang="en-US"/>
        </a:p>
      </dgm:t>
    </dgm:pt>
    <dgm:pt modelId="{FDAEA64A-3C5C-4007-B661-0EED1BB9F05C}" type="pres">
      <dgm:prSet presAssocID="{326819B3-827C-4E4E-98AE-FC95D420B594}" presName="Name0" presStyleCnt="0">
        <dgm:presLayoutVars>
          <dgm:dir/>
          <dgm:resizeHandles val="exact"/>
        </dgm:presLayoutVars>
      </dgm:prSet>
      <dgm:spPr/>
    </dgm:pt>
    <dgm:pt modelId="{F7BAC07D-8BFF-4C44-BB29-1FBA753A3742}" type="pres">
      <dgm:prSet presAssocID="{326819B3-827C-4E4E-98AE-FC95D420B594}" presName="vNodes" presStyleCnt="0"/>
      <dgm:spPr/>
    </dgm:pt>
    <dgm:pt modelId="{82CA4706-E42C-409A-8D2F-6EB5498E8466}" type="pres">
      <dgm:prSet presAssocID="{676F2EEB-8945-41C3-9619-57FE6F00512E}" presName="node" presStyleLbl="node1" presStyleIdx="0" presStyleCnt="3">
        <dgm:presLayoutVars>
          <dgm:bulletEnabled val="1"/>
        </dgm:presLayoutVars>
      </dgm:prSet>
      <dgm:spPr/>
    </dgm:pt>
    <dgm:pt modelId="{9C2A7C4A-2FD9-427B-95FA-EAA03D09EA24}" type="pres">
      <dgm:prSet presAssocID="{35F34A73-7CFC-4949-8ECB-47910F2AE8BD}" presName="spacerT" presStyleCnt="0"/>
      <dgm:spPr/>
    </dgm:pt>
    <dgm:pt modelId="{D007B896-279D-4378-9CFA-85789404D1A7}" type="pres">
      <dgm:prSet presAssocID="{35F34A73-7CFC-4949-8ECB-47910F2AE8BD}" presName="sibTrans" presStyleLbl="sibTrans2D1" presStyleIdx="0" presStyleCnt="2"/>
      <dgm:spPr/>
    </dgm:pt>
    <dgm:pt modelId="{F40124D7-BB56-4839-98D9-0A9265ECD053}" type="pres">
      <dgm:prSet presAssocID="{35F34A73-7CFC-4949-8ECB-47910F2AE8BD}" presName="spacerB" presStyleCnt="0"/>
      <dgm:spPr/>
    </dgm:pt>
    <dgm:pt modelId="{83C1C791-6726-4057-9462-432482CB5E3A}" type="pres">
      <dgm:prSet presAssocID="{74B95B4E-DFC7-4C5B-90A9-188547F0BB77}" presName="node" presStyleLbl="node1" presStyleIdx="1" presStyleCnt="3">
        <dgm:presLayoutVars>
          <dgm:bulletEnabled val="1"/>
        </dgm:presLayoutVars>
      </dgm:prSet>
      <dgm:spPr/>
    </dgm:pt>
    <dgm:pt modelId="{B8CA0E51-2E96-422C-BA14-6662BCB13DE8}" type="pres">
      <dgm:prSet presAssocID="{326819B3-827C-4E4E-98AE-FC95D420B594}" presName="sibTransLast" presStyleLbl="sibTrans2D1" presStyleIdx="1" presStyleCnt="2"/>
      <dgm:spPr/>
    </dgm:pt>
    <dgm:pt modelId="{ED30C4D8-F17F-4811-8C3C-8932B0D7CA59}" type="pres">
      <dgm:prSet presAssocID="{326819B3-827C-4E4E-98AE-FC95D420B594}" presName="connectorText" presStyleLbl="sibTrans2D1" presStyleIdx="1" presStyleCnt="2"/>
      <dgm:spPr/>
    </dgm:pt>
    <dgm:pt modelId="{EB8E51AA-D695-46B4-B2AB-769CA8FE0CB4}" type="pres">
      <dgm:prSet presAssocID="{326819B3-827C-4E4E-98AE-FC95D420B594}" presName="lastNode" presStyleLbl="node1" presStyleIdx="2" presStyleCnt="3">
        <dgm:presLayoutVars>
          <dgm:bulletEnabled val="1"/>
        </dgm:presLayoutVars>
      </dgm:prSet>
      <dgm:spPr/>
    </dgm:pt>
  </dgm:ptLst>
  <dgm:cxnLst>
    <dgm:cxn modelId="{521BDC0C-EC36-4BFF-AF11-7A74F1C81BE2}" type="presOf" srcId="{326819B3-827C-4E4E-98AE-FC95D420B594}" destId="{FDAEA64A-3C5C-4007-B661-0EED1BB9F05C}" srcOrd="0" destOrd="0" presId="urn:microsoft.com/office/officeart/2005/8/layout/equation2"/>
    <dgm:cxn modelId="{2E104D1B-A530-461B-9F08-D48661E9E009}" srcId="{326819B3-827C-4E4E-98AE-FC95D420B594}" destId="{E8BA7FED-00B8-4B49-B86D-93D4AABB6386}" srcOrd="2" destOrd="0" parTransId="{09325E32-50E4-4EF5-9C91-24F0B355A1D1}" sibTransId="{4BE95E31-F86C-4F53-984A-35401079163B}"/>
    <dgm:cxn modelId="{399E7722-47CE-40C6-983F-3AB89CA0ED60}" type="presOf" srcId="{95B0F34A-1BFC-4427-A247-34B3DE10456B}" destId="{B8CA0E51-2E96-422C-BA14-6662BCB13DE8}" srcOrd="0" destOrd="0" presId="urn:microsoft.com/office/officeart/2005/8/layout/equation2"/>
    <dgm:cxn modelId="{A7A5542E-03A7-4EB1-B3F4-67887182E85D}" type="presOf" srcId="{74B95B4E-DFC7-4C5B-90A9-188547F0BB77}" destId="{83C1C791-6726-4057-9462-432482CB5E3A}" srcOrd="0" destOrd="0" presId="urn:microsoft.com/office/officeart/2005/8/layout/equation2"/>
    <dgm:cxn modelId="{1ABDB74E-FDBF-4FCA-96F0-505EFA3D1A65}" type="presOf" srcId="{95B0F34A-1BFC-4427-A247-34B3DE10456B}" destId="{ED30C4D8-F17F-4811-8C3C-8932B0D7CA59}" srcOrd="1" destOrd="0" presId="urn:microsoft.com/office/officeart/2005/8/layout/equation2"/>
    <dgm:cxn modelId="{C70D5E51-12C7-4C3B-85CB-A1E95E88CE78}" srcId="{326819B3-827C-4E4E-98AE-FC95D420B594}" destId="{74B95B4E-DFC7-4C5B-90A9-188547F0BB77}" srcOrd="1" destOrd="0" parTransId="{6AAE507A-603F-42BB-AF04-1FA21D8CD767}" sibTransId="{95B0F34A-1BFC-4427-A247-34B3DE10456B}"/>
    <dgm:cxn modelId="{7E0B8D77-738F-4B6B-84CC-9D7A936EF743}" type="presOf" srcId="{676F2EEB-8945-41C3-9619-57FE6F00512E}" destId="{82CA4706-E42C-409A-8D2F-6EB5498E8466}" srcOrd="0" destOrd="0" presId="urn:microsoft.com/office/officeart/2005/8/layout/equation2"/>
    <dgm:cxn modelId="{A61F08AD-2021-4B57-B3AE-63071DA3C054}" type="presOf" srcId="{35F34A73-7CFC-4949-8ECB-47910F2AE8BD}" destId="{D007B896-279D-4378-9CFA-85789404D1A7}" srcOrd="0" destOrd="0" presId="urn:microsoft.com/office/officeart/2005/8/layout/equation2"/>
    <dgm:cxn modelId="{82D89DB4-4351-4828-B41F-02D6A9487114}" type="presOf" srcId="{E8BA7FED-00B8-4B49-B86D-93D4AABB6386}" destId="{EB8E51AA-D695-46B4-B2AB-769CA8FE0CB4}" srcOrd="0" destOrd="0" presId="urn:microsoft.com/office/officeart/2005/8/layout/equation2"/>
    <dgm:cxn modelId="{08CDAFE0-8C7A-42A4-AC94-E8855A656532}" srcId="{326819B3-827C-4E4E-98AE-FC95D420B594}" destId="{676F2EEB-8945-41C3-9619-57FE6F00512E}" srcOrd="0" destOrd="0" parTransId="{53C63978-1E5C-43D7-B455-767DD29095A5}" sibTransId="{35F34A73-7CFC-4949-8ECB-47910F2AE8BD}"/>
    <dgm:cxn modelId="{EB406942-D310-4A7F-A410-327956F2C4D3}" type="presParOf" srcId="{FDAEA64A-3C5C-4007-B661-0EED1BB9F05C}" destId="{F7BAC07D-8BFF-4C44-BB29-1FBA753A3742}" srcOrd="0" destOrd="0" presId="urn:microsoft.com/office/officeart/2005/8/layout/equation2"/>
    <dgm:cxn modelId="{17C482AD-39A2-44BD-9916-29B49C2CA317}" type="presParOf" srcId="{F7BAC07D-8BFF-4C44-BB29-1FBA753A3742}" destId="{82CA4706-E42C-409A-8D2F-6EB5498E8466}" srcOrd="0" destOrd="0" presId="urn:microsoft.com/office/officeart/2005/8/layout/equation2"/>
    <dgm:cxn modelId="{0FFA969F-1925-417B-8FCF-EC16617CFDD0}" type="presParOf" srcId="{F7BAC07D-8BFF-4C44-BB29-1FBA753A3742}" destId="{9C2A7C4A-2FD9-427B-95FA-EAA03D09EA24}" srcOrd="1" destOrd="0" presId="urn:microsoft.com/office/officeart/2005/8/layout/equation2"/>
    <dgm:cxn modelId="{3D57B4D0-88F0-499D-9DAB-7F929D3C4593}" type="presParOf" srcId="{F7BAC07D-8BFF-4C44-BB29-1FBA753A3742}" destId="{D007B896-279D-4378-9CFA-85789404D1A7}" srcOrd="2" destOrd="0" presId="urn:microsoft.com/office/officeart/2005/8/layout/equation2"/>
    <dgm:cxn modelId="{B7A39F94-DE1B-4F99-9C71-B7B227D8A8B0}" type="presParOf" srcId="{F7BAC07D-8BFF-4C44-BB29-1FBA753A3742}" destId="{F40124D7-BB56-4839-98D9-0A9265ECD053}" srcOrd="3" destOrd="0" presId="urn:microsoft.com/office/officeart/2005/8/layout/equation2"/>
    <dgm:cxn modelId="{C65440C6-9FD7-47F5-85FB-5550B2C76ABA}" type="presParOf" srcId="{F7BAC07D-8BFF-4C44-BB29-1FBA753A3742}" destId="{83C1C791-6726-4057-9462-432482CB5E3A}" srcOrd="4" destOrd="0" presId="urn:microsoft.com/office/officeart/2005/8/layout/equation2"/>
    <dgm:cxn modelId="{A6018ED8-BAAC-4D00-B141-3D89E5D59E07}" type="presParOf" srcId="{FDAEA64A-3C5C-4007-B661-0EED1BB9F05C}" destId="{B8CA0E51-2E96-422C-BA14-6662BCB13DE8}" srcOrd="1" destOrd="0" presId="urn:microsoft.com/office/officeart/2005/8/layout/equation2"/>
    <dgm:cxn modelId="{2AAF59C8-9FB2-4C87-838E-2F02B64A59E4}" type="presParOf" srcId="{B8CA0E51-2E96-422C-BA14-6662BCB13DE8}" destId="{ED30C4D8-F17F-4811-8C3C-8932B0D7CA59}" srcOrd="0" destOrd="0" presId="urn:microsoft.com/office/officeart/2005/8/layout/equation2"/>
    <dgm:cxn modelId="{CB514345-F784-418B-9B36-F9EC991AA8B9}" type="presParOf" srcId="{FDAEA64A-3C5C-4007-B661-0EED1BB9F05C}" destId="{EB8E51AA-D695-46B4-B2AB-769CA8FE0CB4}"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FD7271-3AF9-444C-960C-EA78FB7B1F6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DB4711CB-6A74-4A85-A983-38DD17CFA737}">
      <dgm:prSet phldrT="[Текст]"/>
      <dgm:spPr/>
      <dgm:t>
        <a:bodyPr/>
        <a:lstStyle/>
        <a:p>
          <a:r>
            <a:rPr lang="ru-RU" dirty="0"/>
            <a:t>ОБЩЕЕ</a:t>
          </a:r>
          <a:endParaRPr lang="en-US" dirty="0"/>
        </a:p>
      </dgm:t>
    </dgm:pt>
    <dgm:pt modelId="{E2ED98FC-8B6E-4A26-970B-8AF90486D5AC}" type="parTrans" cxnId="{AB05D3C8-E176-485F-BEEC-ED3DD47F5652}">
      <dgm:prSet/>
      <dgm:spPr/>
      <dgm:t>
        <a:bodyPr/>
        <a:lstStyle/>
        <a:p>
          <a:endParaRPr lang="en-US"/>
        </a:p>
      </dgm:t>
    </dgm:pt>
    <dgm:pt modelId="{9E90BEC2-B446-41D8-A965-A45223F70A7C}" type="sibTrans" cxnId="{AB05D3C8-E176-485F-BEEC-ED3DD47F5652}">
      <dgm:prSet/>
      <dgm:spPr/>
      <dgm:t>
        <a:bodyPr/>
        <a:lstStyle/>
        <a:p>
          <a:endParaRPr lang="en-US"/>
        </a:p>
      </dgm:t>
    </dgm:pt>
    <dgm:pt modelId="{62957807-118D-41CF-8652-0797D4066A1A}">
      <dgm:prSet phldrT="[Текст]"/>
      <dgm:spPr/>
      <dgm:t>
        <a:bodyPr/>
        <a:lstStyle/>
        <a:p>
          <a:r>
            <a:rPr lang="ru-RU" dirty="0"/>
            <a:t>Частное</a:t>
          </a:r>
          <a:endParaRPr lang="en-US" dirty="0"/>
        </a:p>
      </dgm:t>
    </dgm:pt>
    <dgm:pt modelId="{34EE47B5-D112-483E-BB2E-D36477766FFD}" type="parTrans" cxnId="{C7A2CA69-3B55-4605-937F-3998501D06B1}">
      <dgm:prSet/>
      <dgm:spPr/>
      <dgm:t>
        <a:bodyPr/>
        <a:lstStyle/>
        <a:p>
          <a:endParaRPr lang="en-US"/>
        </a:p>
      </dgm:t>
    </dgm:pt>
    <dgm:pt modelId="{AD2BE56C-6235-4BFC-B300-5A825AD76C9F}" type="sibTrans" cxnId="{C7A2CA69-3B55-4605-937F-3998501D06B1}">
      <dgm:prSet/>
      <dgm:spPr/>
      <dgm:t>
        <a:bodyPr/>
        <a:lstStyle/>
        <a:p>
          <a:endParaRPr lang="en-US"/>
        </a:p>
      </dgm:t>
    </dgm:pt>
    <dgm:pt modelId="{C5FD4DBC-C7BB-44EB-AE10-F1EC49305FB7}">
      <dgm:prSet phldrT="[Текст]"/>
      <dgm:spPr/>
      <dgm:t>
        <a:bodyPr/>
        <a:lstStyle/>
        <a:p>
          <a:r>
            <a:rPr lang="ru-RU" dirty="0"/>
            <a:t>Частное</a:t>
          </a:r>
          <a:endParaRPr lang="en-US" dirty="0"/>
        </a:p>
      </dgm:t>
    </dgm:pt>
    <dgm:pt modelId="{94B366E0-0FEB-421F-B983-A340867FDA98}" type="parTrans" cxnId="{905BADB8-83A7-4EF9-9A98-16F85D658994}">
      <dgm:prSet/>
      <dgm:spPr/>
      <dgm:t>
        <a:bodyPr/>
        <a:lstStyle/>
        <a:p>
          <a:endParaRPr lang="en-US"/>
        </a:p>
      </dgm:t>
    </dgm:pt>
    <dgm:pt modelId="{46FFDC5F-FC44-4BBC-B9CD-D680C84EC5C0}" type="sibTrans" cxnId="{905BADB8-83A7-4EF9-9A98-16F85D658994}">
      <dgm:prSet/>
      <dgm:spPr/>
      <dgm:t>
        <a:bodyPr/>
        <a:lstStyle/>
        <a:p>
          <a:endParaRPr lang="en-US"/>
        </a:p>
      </dgm:t>
    </dgm:pt>
    <dgm:pt modelId="{1F5E2E32-F8CF-42A4-8642-3F5385CDABF7}">
      <dgm:prSet phldrT="[Текст]"/>
      <dgm:spPr/>
      <dgm:t>
        <a:bodyPr/>
        <a:lstStyle/>
        <a:p>
          <a:r>
            <a:rPr lang="ru-RU" dirty="0"/>
            <a:t>Частное</a:t>
          </a:r>
          <a:endParaRPr lang="en-US" dirty="0"/>
        </a:p>
      </dgm:t>
    </dgm:pt>
    <dgm:pt modelId="{335D711C-C014-44E0-B389-8AB356A4B6B8}" type="parTrans" cxnId="{0B813180-8220-4A1E-B355-5EF4C32E04DC}">
      <dgm:prSet/>
      <dgm:spPr/>
      <dgm:t>
        <a:bodyPr/>
        <a:lstStyle/>
        <a:p>
          <a:endParaRPr lang="en-US"/>
        </a:p>
      </dgm:t>
    </dgm:pt>
    <dgm:pt modelId="{5965FF18-DED4-48C5-AE05-DF8A71766E41}" type="sibTrans" cxnId="{0B813180-8220-4A1E-B355-5EF4C32E04DC}">
      <dgm:prSet/>
      <dgm:spPr/>
      <dgm:t>
        <a:bodyPr/>
        <a:lstStyle/>
        <a:p>
          <a:endParaRPr lang="en-US"/>
        </a:p>
      </dgm:t>
    </dgm:pt>
    <dgm:pt modelId="{5256C8F1-B5B9-454C-AC82-ED87BD2DA44F}" type="pres">
      <dgm:prSet presAssocID="{1AFD7271-3AF9-444C-960C-EA78FB7B1F68}" presName="Name0" presStyleCnt="0">
        <dgm:presLayoutVars>
          <dgm:chPref val="1"/>
          <dgm:dir/>
          <dgm:animOne val="branch"/>
          <dgm:animLvl val="lvl"/>
          <dgm:resizeHandles val="exact"/>
        </dgm:presLayoutVars>
      </dgm:prSet>
      <dgm:spPr/>
    </dgm:pt>
    <dgm:pt modelId="{FA407725-F322-4074-BB5A-7DFADAFF0C8A}" type="pres">
      <dgm:prSet presAssocID="{DB4711CB-6A74-4A85-A983-38DD17CFA737}" presName="root1" presStyleCnt="0"/>
      <dgm:spPr/>
    </dgm:pt>
    <dgm:pt modelId="{AE2BB7AC-A964-44D3-A80A-6C960E076506}" type="pres">
      <dgm:prSet presAssocID="{DB4711CB-6A74-4A85-A983-38DD17CFA737}" presName="LevelOneTextNode" presStyleLbl="node0" presStyleIdx="0" presStyleCnt="1">
        <dgm:presLayoutVars>
          <dgm:chPref val="3"/>
        </dgm:presLayoutVars>
      </dgm:prSet>
      <dgm:spPr/>
    </dgm:pt>
    <dgm:pt modelId="{D9F40D00-235E-420C-A4A6-100AECFAF92D}" type="pres">
      <dgm:prSet presAssocID="{DB4711CB-6A74-4A85-A983-38DD17CFA737}" presName="level2hierChild" presStyleCnt="0"/>
      <dgm:spPr/>
    </dgm:pt>
    <dgm:pt modelId="{6786B36A-7B6F-4D9F-AF27-08FF380E8549}" type="pres">
      <dgm:prSet presAssocID="{34EE47B5-D112-483E-BB2E-D36477766FFD}" presName="conn2-1" presStyleLbl="parChTrans1D2" presStyleIdx="0" presStyleCnt="3"/>
      <dgm:spPr/>
    </dgm:pt>
    <dgm:pt modelId="{55865881-90E0-4053-863C-BF9980E64A3E}" type="pres">
      <dgm:prSet presAssocID="{34EE47B5-D112-483E-BB2E-D36477766FFD}" presName="connTx" presStyleLbl="parChTrans1D2" presStyleIdx="0" presStyleCnt="3"/>
      <dgm:spPr/>
    </dgm:pt>
    <dgm:pt modelId="{F2ADE906-4A75-4E60-A478-D36BEF593805}" type="pres">
      <dgm:prSet presAssocID="{62957807-118D-41CF-8652-0797D4066A1A}" presName="root2" presStyleCnt="0"/>
      <dgm:spPr/>
    </dgm:pt>
    <dgm:pt modelId="{7D15FFF2-A6D4-4357-844F-702A29D3FCE8}" type="pres">
      <dgm:prSet presAssocID="{62957807-118D-41CF-8652-0797D4066A1A}" presName="LevelTwoTextNode" presStyleLbl="node2" presStyleIdx="0" presStyleCnt="3">
        <dgm:presLayoutVars>
          <dgm:chPref val="3"/>
        </dgm:presLayoutVars>
      </dgm:prSet>
      <dgm:spPr/>
    </dgm:pt>
    <dgm:pt modelId="{B8A61631-8563-407F-8472-FBBB48FC0000}" type="pres">
      <dgm:prSet presAssocID="{62957807-118D-41CF-8652-0797D4066A1A}" presName="level3hierChild" presStyleCnt="0"/>
      <dgm:spPr/>
    </dgm:pt>
    <dgm:pt modelId="{54E78237-AC6F-4048-80B6-44597D39EE12}" type="pres">
      <dgm:prSet presAssocID="{94B366E0-0FEB-421F-B983-A340867FDA98}" presName="conn2-1" presStyleLbl="parChTrans1D2" presStyleIdx="1" presStyleCnt="3"/>
      <dgm:spPr/>
    </dgm:pt>
    <dgm:pt modelId="{007045E5-E104-4C87-9C2C-29B147E81097}" type="pres">
      <dgm:prSet presAssocID="{94B366E0-0FEB-421F-B983-A340867FDA98}" presName="connTx" presStyleLbl="parChTrans1D2" presStyleIdx="1" presStyleCnt="3"/>
      <dgm:spPr/>
    </dgm:pt>
    <dgm:pt modelId="{998CA289-BA30-4FE0-9F6B-9A1078123ABC}" type="pres">
      <dgm:prSet presAssocID="{C5FD4DBC-C7BB-44EB-AE10-F1EC49305FB7}" presName="root2" presStyleCnt="0"/>
      <dgm:spPr/>
    </dgm:pt>
    <dgm:pt modelId="{621916E1-EBDF-4CDC-8257-7FB73C6A72F7}" type="pres">
      <dgm:prSet presAssocID="{C5FD4DBC-C7BB-44EB-AE10-F1EC49305FB7}" presName="LevelTwoTextNode" presStyleLbl="node2" presStyleIdx="1" presStyleCnt="3">
        <dgm:presLayoutVars>
          <dgm:chPref val="3"/>
        </dgm:presLayoutVars>
      </dgm:prSet>
      <dgm:spPr/>
    </dgm:pt>
    <dgm:pt modelId="{66FB9419-3206-4DEF-B419-75E8D3EC1C2C}" type="pres">
      <dgm:prSet presAssocID="{C5FD4DBC-C7BB-44EB-AE10-F1EC49305FB7}" presName="level3hierChild" presStyleCnt="0"/>
      <dgm:spPr/>
    </dgm:pt>
    <dgm:pt modelId="{C4B5EB1E-AE6B-4B62-9A98-F7C986CC9C4B}" type="pres">
      <dgm:prSet presAssocID="{335D711C-C014-44E0-B389-8AB356A4B6B8}" presName="conn2-1" presStyleLbl="parChTrans1D2" presStyleIdx="2" presStyleCnt="3"/>
      <dgm:spPr/>
    </dgm:pt>
    <dgm:pt modelId="{F036B7B4-CC64-4EEA-95EE-E64BA02B94AC}" type="pres">
      <dgm:prSet presAssocID="{335D711C-C014-44E0-B389-8AB356A4B6B8}" presName="connTx" presStyleLbl="parChTrans1D2" presStyleIdx="2" presStyleCnt="3"/>
      <dgm:spPr/>
    </dgm:pt>
    <dgm:pt modelId="{49499B01-6DC8-4626-994B-A6327CE73505}" type="pres">
      <dgm:prSet presAssocID="{1F5E2E32-F8CF-42A4-8642-3F5385CDABF7}" presName="root2" presStyleCnt="0"/>
      <dgm:spPr/>
    </dgm:pt>
    <dgm:pt modelId="{C5EEEF86-2CEA-45F6-A174-8D90C27BD123}" type="pres">
      <dgm:prSet presAssocID="{1F5E2E32-F8CF-42A4-8642-3F5385CDABF7}" presName="LevelTwoTextNode" presStyleLbl="node2" presStyleIdx="2" presStyleCnt="3">
        <dgm:presLayoutVars>
          <dgm:chPref val="3"/>
        </dgm:presLayoutVars>
      </dgm:prSet>
      <dgm:spPr/>
    </dgm:pt>
    <dgm:pt modelId="{1FD2D82D-2581-4819-A8F1-6A5C40440165}" type="pres">
      <dgm:prSet presAssocID="{1F5E2E32-F8CF-42A4-8642-3F5385CDABF7}" presName="level3hierChild" presStyleCnt="0"/>
      <dgm:spPr/>
    </dgm:pt>
  </dgm:ptLst>
  <dgm:cxnLst>
    <dgm:cxn modelId="{764A9208-E1FE-4A3D-9874-DA6FE0C03CF9}" type="presOf" srcId="{62957807-118D-41CF-8652-0797D4066A1A}" destId="{7D15FFF2-A6D4-4357-844F-702A29D3FCE8}" srcOrd="0" destOrd="0" presId="urn:microsoft.com/office/officeart/2008/layout/HorizontalMultiLevelHierarchy"/>
    <dgm:cxn modelId="{B767B01A-A172-4B89-B7B3-16464076780C}" type="presOf" srcId="{335D711C-C014-44E0-B389-8AB356A4B6B8}" destId="{C4B5EB1E-AE6B-4B62-9A98-F7C986CC9C4B}" srcOrd="0" destOrd="0" presId="urn:microsoft.com/office/officeart/2008/layout/HorizontalMultiLevelHierarchy"/>
    <dgm:cxn modelId="{2D227A30-1978-400D-8F52-AC019752EED6}" type="presOf" srcId="{335D711C-C014-44E0-B389-8AB356A4B6B8}" destId="{F036B7B4-CC64-4EEA-95EE-E64BA02B94AC}" srcOrd="1" destOrd="0" presId="urn:microsoft.com/office/officeart/2008/layout/HorizontalMultiLevelHierarchy"/>
    <dgm:cxn modelId="{E00C1431-E8AA-4193-99D3-5DBF7D777B20}" type="presOf" srcId="{C5FD4DBC-C7BB-44EB-AE10-F1EC49305FB7}" destId="{621916E1-EBDF-4CDC-8257-7FB73C6A72F7}" srcOrd="0" destOrd="0" presId="urn:microsoft.com/office/officeart/2008/layout/HorizontalMultiLevelHierarchy"/>
    <dgm:cxn modelId="{5B931F5B-D40C-4D10-8C06-72F1116F142F}" type="presOf" srcId="{1F5E2E32-F8CF-42A4-8642-3F5385CDABF7}" destId="{C5EEEF86-2CEA-45F6-A174-8D90C27BD123}" srcOrd="0" destOrd="0" presId="urn:microsoft.com/office/officeart/2008/layout/HorizontalMultiLevelHierarchy"/>
    <dgm:cxn modelId="{7C937D41-36D8-4138-B3C2-6D55AE981A05}" type="presOf" srcId="{34EE47B5-D112-483E-BB2E-D36477766FFD}" destId="{6786B36A-7B6F-4D9F-AF27-08FF380E8549}" srcOrd="0" destOrd="0" presId="urn:microsoft.com/office/officeart/2008/layout/HorizontalMultiLevelHierarchy"/>
    <dgm:cxn modelId="{C7A2CA69-3B55-4605-937F-3998501D06B1}" srcId="{DB4711CB-6A74-4A85-A983-38DD17CFA737}" destId="{62957807-118D-41CF-8652-0797D4066A1A}" srcOrd="0" destOrd="0" parTransId="{34EE47B5-D112-483E-BB2E-D36477766FFD}" sibTransId="{AD2BE56C-6235-4BFC-B300-5A825AD76C9F}"/>
    <dgm:cxn modelId="{0B813180-8220-4A1E-B355-5EF4C32E04DC}" srcId="{DB4711CB-6A74-4A85-A983-38DD17CFA737}" destId="{1F5E2E32-F8CF-42A4-8642-3F5385CDABF7}" srcOrd="2" destOrd="0" parTransId="{335D711C-C014-44E0-B389-8AB356A4B6B8}" sibTransId="{5965FF18-DED4-48C5-AE05-DF8A71766E41}"/>
    <dgm:cxn modelId="{C3A14E94-090A-4F86-B47E-703B86A38740}" type="presOf" srcId="{94B366E0-0FEB-421F-B983-A340867FDA98}" destId="{007045E5-E104-4C87-9C2C-29B147E81097}" srcOrd="1" destOrd="0" presId="urn:microsoft.com/office/officeart/2008/layout/HorizontalMultiLevelHierarchy"/>
    <dgm:cxn modelId="{231564A3-C0AC-42E6-8493-2A4C5B8BF6F4}" type="presOf" srcId="{34EE47B5-D112-483E-BB2E-D36477766FFD}" destId="{55865881-90E0-4053-863C-BF9980E64A3E}" srcOrd="1" destOrd="0" presId="urn:microsoft.com/office/officeart/2008/layout/HorizontalMultiLevelHierarchy"/>
    <dgm:cxn modelId="{905BADB8-83A7-4EF9-9A98-16F85D658994}" srcId="{DB4711CB-6A74-4A85-A983-38DD17CFA737}" destId="{C5FD4DBC-C7BB-44EB-AE10-F1EC49305FB7}" srcOrd="1" destOrd="0" parTransId="{94B366E0-0FEB-421F-B983-A340867FDA98}" sibTransId="{46FFDC5F-FC44-4BBC-B9CD-D680C84EC5C0}"/>
    <dgm:cxn modelId="{E76DCABE-E9CD-4231-9F2B-D340EA9C90F1}" type="presOf" srcId="{DB4711CB-6A74-4A85-A983-38DD17CFA737}" destId="{AE2BB7AC-A964-44D3-A80A-6C960E076506}" srcOrd="0" destOrd="0" presId="urn:microsoft.com/office/officeart/2008/layout/HorizontalMultiLevelHierarchy"/>
    <dgm:cxn modelId="{AB05D3C8-E176-485F-BEEC-ED3DD47F5652}" srcId="{1AFD7271-3AF9-444C-960C-EA78FB7B1F68}" destId="{DB4711CB-6A74-4A85-A983-38DD17CFA737}" srcOrd="0" destOrd="0" parTransId="{E2ED98FC-8B6E-4A26-970B-8AF90486D5AC}" sibTransId="{9E90BEC2-B446-41D8-A965-A45223F70A7C}"/>
    <dgm:cxn modelId="{F0A6AAE1-6EC8-4183-9D60-7861DB9DB3A0}" type="presOf" srcId="{94B366E0-0FEB-421F-B983-A340867FDA98}" destId="{54E78237-AC6F-4048-80B6-44597D39EE12}" srcOrd="0" destOrd="0" presId="urn:microsoft.com/office/officeart/2008/layout/HorizontalMultiLevelHierarchy"/>
    <dgm:cxn modelId="{3F48FEE5-D0A2-41F6-B858-B286252D1AF3}" type="presOf" srcId="{1AFD7271-3AF9-444C-960C-EA78FB7B1F68}" destId="{5256C8F1-B5B9-454C-AC82-ED87BD2DA44F}" srcOrd="0" destOrd="0" presId="urn:microsoft.com/office/officeart/2008/layout/HorizontalMultiLevelHierarchy"/>
    <dgm:cxn modelId="{7404CBB4-42AF-4ED4-8177-573954E70114}" type="presParOf" srcId="{5256C8F1-B5B9-454C-AC82-ED87BD2DA44F}" destId="{FA407725-F322-4074-BB5A-7DFADAFF0C8A}" srcOrd="0" destOrd="0" presId="urn:microsoft.com/office/officeart/2008/layout/HorizontalMultiLevelHierarchy"/>
    <dgm:cxn modelId="{85CFB41D-3784-4B86-AC7A-3F541674EA17}" type="presParOf" srcId="{FA407725-F322-4074-BB5A-7DFADAFF0C8A}" destId="{AE2BB7AC-A964-44D3-A80A-6C960E076506}" srcOrd="0" destOrd="0" presId="urn:microsoft.com/office/officeart/2008/layout/HorizontalMultiLevelHierarchy"/>
    <dgm:cxn modelId="{EED13E52-8DE7-4FD0-9B6B-D4FDF464CBCC}" type="presParOf" srcId="{FA407725-F322-4074-BB5A-7DFADAFF0C8A}" destId="{D9F40D00-235E-420C-A4A6-100AECFAF92D}" srcOrd="1" destOrd="0" presId="urn:microsoft.com/office/officeart/2008/layout/HorizontalMultiLevelHierarchy"/>
    <dgm:cxn modelId="{44AF8997-AB0E-429A-A516-E384EBB4CA96}" type="presParOf" srcId="{D9F40D00-235E-420C-A4A6-100AECFAF92D}" destId="{6786B36A-7B6F-4D9F-AF27-08FF380E8549}" srcOrd="0" destOrd="0" presId="urn:microsoft.com/office/officeart/2008/layout/HorizontalMultiLevelHierarchy"/>
    <dgm:cxn modelId="{8850607B-DF6C-4777-92F5-612231CA2549}" type="presParOf" srcId="{6786B36A-7B6F-4D9F-AF27-08FF380E8549}" destId="{55865881-90E0-4053-863C-BF9980E64A3E}" srcOrd="0" destOrd="0" presId="urn:microsoft.com/office/officeart/2008/layout/HorizontalMultiLevelHierarchy"/>
    <dgm:cxn modelId="{F5648008-E8B9-4AFD-8166-F5F0F1E15588}" type="presParOf" srcId="{D9F40D00-235E-420C-A4A6-100AECFAF92D}" destId="{F2ADE906-4A75-4E60-A478-D36BEF593805}" srcOrd="1" destOrd="0" presId="urn:microsoft.com/office/officeart/2008/layout/HorizontalMultiLevelHierarchy"/>
    <dgm:cxn modelId="{4F076224-5623-4B31-8F45-B2F75BB2F28F}" type="presParOf" srcId="{F2ADE906-4A75-4E60-A478-D36BEF593805}" destId="{7D15FFF2-A6D4-4357-844F-702A29D3FCE8}" srcOrd="0" destOrd="0" presId="urn:microsoft.com/office/officeart/2008/layout/HorizontalMultiLevelHierarchy"/>
    <dgm:cxn modelId="{5FC7710E-8719-4663-A746-49E5C25CF30D}" type="presParOf" srcId="{F2ADE906-4A75-4E60-A478-D36BEF593805}" destId="{B8A61631-8563-407F-8472-FBBB48FC0000}" srcOrd="1" destOrd="0" presId="urn:microsoft.com/office/officeart/2008/layout/HorizontalMultiLevelHierarchy"/>
    <dgm:cxn modelId="{9F8CD435-11E4-41C4-BC68-6840CB3BD02D}" type="presParOf" srcId="{D9F40D00-235E-420C-A4A6-100AECFAF92D}" destId="{54E78237-AC6F-4048-80B6-44597D39EE12}" srcOrd="2" destOrd="0" presId="urn:microsoft.com/office/officeart/2008/layout/HorizontalMultiLevelHierarchy"/>
    <dgm:cxn modelId="{300907B4-9B28-4C77-AAF1-6EA98C676B28}" type="presParOf" srcId="{54E78237-AC6F-4048-80B6-44597D39EE12}" destId="{007045E5-E104-4C87-9C2C-29B147E81097}" srcOrd="0" destOrd="0" presId="urn:microsoft.com/office/officeart/2008/layout/HorizontalMultiLevelHierarchy"/>
    <dgm:cxn modelId="{32AC4D9A-6A3F-48E4-84A6-6C89BFA0C03C}" type="presParOf" srcId="{D9F40D00-235E-420C-A4A6-100AECFAF92D}" destId="{998CA289-BA30-4FE0-9F6B-9A1078123ABC}" srcOrd="3" destOrd="0" presId="urn:microsoft.com/office/officeart/2008/layout/HorizontalMultiLevelHierarchy"/>
    <dgm:cxn modelId="{67CF812F-5138-4957-BEA1-0989B14E1549}" type="presParOf" srcId="{998CA289-BA30-4FE0-9F6B-9A1078123ABC}" destId="{621916E1-EBDF-4CDC-8257-7FB73C6A72F7}" srcOrd="0" destOrd="0" presId="urn:microsoft.com/office/officeart/2008/layout/HorizontalMultiLevelHierarchy"/>
    <dgm:cxn modelId="{C29A6E7C-CEBC-462C-B443-E2FEBFC16865}" type="presParOf" srcId="{998CA289-BA30-4FE0-9F6B-9A1078123ABC}" destId="{66FB9419-3206-4DEF-B419-75E8D3EC1C2C}" srcOrd="1" destOrd="0" presId="urn:microsoft.com/office/officeart/2008/layout/HorizontalMultiLevelHierarchy"/>
    <dgm:cxn modelId="{0C3A7624-4221-4E73-A67C-E3060F90DE68}" type="presParOf" srcId="{D9F40D00-235E-420C-A4A6-100AECFAF92D}" destId="{C4B5EB1E-AE6B-4B62-9A98-F7C986CC9C4B}" srcOrd="4" destOrd="0" presId="urn:microsoft.com/office/officeart/2008/layout/HorizontalMultiLevelHierarchy"/>
    <dgm:cxn modelId="{13A155D8-1D01-4937-AC24-4634CD9FAAA5}" type="presParOf" srcId="{C4B5EB1E-AE6B-4B62-9A98-F7C986CC9C4B}" destId="{F036B7B4-CC64-4EEA-95EE-E64BA02B94AC}" srcOrd="0" destOrd="0" presId="urn:microsoft.com/office/officeart/2008/layout/HorizontalMultiLevelHierarchy"/>
    <dgm:cxn modelId="{529F1DA9-B3C1-4F56-A484-B1BDD2AF7813}" type="presParOf" srcId="{D9F40D00-235E-420C-A4A6-100AECFAF92D}" destId="{49499B01-6DC8-4626-994B-A6327CE73505}" srcOrd="5" destOrd="0" presId="urn:microsoft.com/office/officeart/2008/layout/HorizontalMultiLevelHierarchy"/>
    <dgm:cxn modelId="{DA7F0A7A-A0E9-4711-9F55-74C3282437BE}" type="presParOf" srcId="{49499B01-6DC8-4626-994B-A6327CE73505}" destId="{C5EEEF86-2CEA-45F6-A174-8D90C27BD123}" srcOrd="0" destOrd="0" presId="urn:microsoft.com/office/officeart/2008/layout/HorizontalMultiLevelHierarchy"/>
    <dgm:cxn modelId="{85695455-DD76-4EE8-952F-4599E94D0395}" type="presParOf" srcId="{49499B01-6DC8-4626-994B-A6327CE73505}" destId="{1FD2D82D-2581-4819-A8F1-6A5C4044016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91CA28-6191-4251-966E-FB948A540791}"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5C7486BD-99E7-49A0-A6A6-33C2B9008964}">
      <dgm:prSet phldrT="[Текст]"/>
      <dgm:spPr/>
      <dgm:t>
        <a:bodyPr/>
        <a:lstStyle/>
        <a:p>
          <a:r>
            <a:rPr lang="ru-RU" dirty="0"/>
            <a:t>Государство</a:t>
          </a:r>
          <a:endParaRPr lang="en-US" dirty="0"/>
        </a:p>
      </dgm:t>
    </dgm:pt>
    <dgm:pt modelId="{A940428A-7FB5-4D66-8C7B-F438AEF66236}" type="parTrans" cxnId="{93826186-7230-4462-99F8-EA50C0B3A612}">
      <dgm:prSet/>
      <dgm:spPr/>
      <dgm:t>
        <a:bodyPr/>
        <a:lstStyle/>
        <a:p>
          <a:endParaRPr lang="en-US"/>
        </a:p>
      </dgm:t>
    </dgm:pt>
    <dgm:pt modelId="{79A5D674-5B82-426F-A243-1A981C03E08B}" type="sibTrans" cxnId="{93826186-7230-4462-99F8-EA50C0B3A612}">
      <dgm:prSet/>
      <dgm:spPr/>
      <dgm:t>
        <a:bodyPr/>
        <a:lstStyle/>
        <a:p>
          <a:endParaRPr lang="en-US"/>
        </a:p>
      </dgm:t>
    </dgm:pt>
    <dgm:pt modelId="{29646343-14CE-498C-9FAC-9368C85B7CF2}">
      <dgm:prSet phldrT="[Текст]"/>
      <dgm:spPr/>
      <dgm:t>
        <a:bodyPr/>
        <a:lstStyle/>
        <a:p>
          <a:r>
            <a:rPr lang="ru-RU" dirty="0"/>
            <a:t>Фирма</a:t>
          </a:r>
          <a:endParaRPr lang="en-US" dirty="0"/>
        </a:p>
      </dgm:t>
    </dgm:pt>
    <dgm:pt modelId="{0A6A4FEB-3378-4BC9-AB00-2A1A69B3408E}" type="parTrans" cxnId="{71B2FA71-9D54-49A5-9A4C-329413D256AF}">
      <dgm:prSet/>
      <dgm:spPr/>
      <dgm:t>
        <a:bodyPr/>
        <a:lstStyle/>
        <a:p>
          <a:endParaRPr lang="en-US"/>
        </a:p>
      </dgm:t>
    </dgm:pt>
    <dgm:pt modelId="{23F7556B-2820-4E13-94F4-845B4CC6D3E2}" type="sibTrans" cxnId="{71B2FA71-9D54-49A5-9A4C-329413D256AF}">
      <dgm:prSet/>
      <dgm:spPr/>
      <dgm:t>
        <a:bodyPr/>
        <a:lstStyle/>
        <a:p>
          <a:endParaRPr lang="en-US"/>
        </a:p>
      </dgm:t>
    </dgm:pt>
    <dgm:pt modelId="{71853A74-68B3-4CC2-A049-251E89498FA1}">
      <dgm:prSet phldrT="[Текст]"/>
      <dgm:spPr/>
      <dgm:t>
        <a:bodyPr/>
        <a:lstStyle/>
        <a:p>
          <a:r>
            <a:rPr lang="ru-RU" dirty="0"/>
            <a:t>Домохозяйство</a:t>
          </a:r>
          <a:endParaRPr lang="en-US" dirty="0"/>
        </a:p>
      </dgm:t>
    </dgm:pt>
    <dgm:pt modelId="{1D914374-C4AE-4E5E-9102-A56470E92247}" type="parTrans" cxnId="{D5BEA610-59DA-43E5-8469-22888074DD85}">
      <dgm:prSet/>
      <dgm:spPr/>
      <dgm:t>
        <a:bodyPr/>
        <a:lstStyle/>
        <a:p>
          <a:endParaRPr lang="en-US"/>
        </a:p>
      </dgm:t>
    </dgm:pt>
    <dgm:pt modelId="{E9ED5441-6547-4970-92D3-804D3C034EAD}" type="sibTrans" cxnId="{D5BEA610-59DA-43E5-8469-22888074DD85}">
      <dgm:prSet/>
      <dgm:spPr/>
      <dgm:t>
        <a:bodyPr/>
        <a:lstStyle/>
        <a:p>
          <a:endParaRPr lang="en-US"/>
        </a:p>
      </dgm:t>
    </dgm:pt>
    <dgm:pt modelId="{1281AD45-0535-40B1-86DF-D047862CD7E7}" type="pres">
      <dgm:prSet presAssocID="{BD91CA28-6191-4251-966E-FB948A540791}" presName="Name0" presStyleCnt="0">
        <dgm:presLayoutVars>
          <dgm:dir/>
          <dgm:resizeHandles val="exact"/>
        </dgm:presLayoutVars>
      </dgm:prSet>
      <dgm:spPr/>
    </dgm:pt>
    <dgm:pt modelId="{E26C0C34-B635-42CE-B2B3-095798223E9B}" type="pres">
      <dgm:prSet presAssocID="{5C7486BD-99E7-49A0-A6A6-33C2B9008964}" presName="node" presStyleLbl="node1" presStyleIdx="0" presStyleCnt="3">
        <dgm:presLayoutVars>
          <dgm:bulletEnabled val="1"/>
        </dgm:presLayoutVars>
      </dgm:prSet>
      <dgm:spPr/>
    </dgm:pt>
    <dgm:pt modelId="{8EFB64DF-7862-4912-9985-002E69AEDB42}" type="pres">
      <dgm:prSet presAssocID="{79A5D674-5B82-426F-A243-1A981C03E08B}" presName="sibTrans" presStyleLbl="sibTrans2D1" presStyleIdx="0" presStyleCnt="3"/>
      <dgm:spPr/>
    </dgm:pt>
    <dgm:pt modelId="{45B9487C-EC43-4489-B00E-09B43D9C12AA}" type="pres">
      <dgm:prSet presAssocID="{79A5D674-5B82-426F-A243-1A981C03E08B}" presName="connectorText" presStyleLbl="sibTrans2D1" presStyleIdx="0" presStyleCnt="3"/>
      <dgm:spPr/>
    </dgm:pt>
    <dgm:pt modelId="{2BD02794-417C-4032-9324-9495C4E06D7C}" type="pres">
      <dgm:prSet presAssocID="{29646343-14CE-498C-9FAC-9368C85B7CF2}" presName="node" presStyleLbl="node1" presStyleIdx="1" presStyleCnt="3">
        <dgm:presLayoutVars>
          <dgm:bulletEnabled val="1"/>
        </dgm:presLayoutVars>
      </dgm:prSet>
      <dgm:spPr/>
    </dgm:pt>
    <dgm:pt modelId="{2AD26DC0-7989-4F13-81F0-DEEC5AA9DD1A}" type="pres">
      <dgm:prSet presAssocID="{23F7556B-2820-4E13-94F4-845B4CC6D3E2}" presName="sibTrans" presStyleLbl="sibTrans2D1" presStyleIdx="1" presStyleCnt="3"/>
      <dgm:spPr/>
    </dgm:pt>
    <dgm:pt modelId="{E540EB8D-1263-4DF3-A778-DE80A6426EA2}" type="pres">
      <dgm:prSet presAssocID="{23F7556B-2820-4E13-94F4-845B4CC6D3E2}" presName="connectorText" presStyleLbl="sibTrans2D1" presStyleIdx="1" presStyleCnt="3"/>
      <dgm:spPr/>
    </dgm:pt>
    <dgm:pt modelId="{D36075F1-9858-44B7-AC8F-FB8DCEB9E26D}" type="pres">
      <dgm:prSet presAssocID="{71853A74-68B3-4CC2-A049-251E89498FA1}" presName="node" presStyleLbl="node1" presStyleIdx="2" presStyleCnt="3">
        <dgm:presLayoutVars>
          <dgm:bulletEnabled val="1"/>
        </dgm:presLayoutVars>
      </dgm:prSet>
      <dgm:spPr/>
    </dgm:pt>
    <dgm:pt modelId="{C637EA00-1C40-4992-9385-D563DB1593B2}" type="pres">
      <dgm:prSet presAssocID="{E9ED5441-6547-4970-92D3-804D3C034EAD}" presName="sibTrans" presStyleLbl="sibTrans2D1" presStyleIdx="2" presStyleCnt="3"/>
      <dgm:spPr/>
    </dgm:pt>
    <dgm:pt modelId="{B491653F-7189-48A8-B05C-FB05A35F219D}" type="pres">
      <dgm:prSet presAssocID="{E9ED5441-6547-4970-92D3-804D3C034EAD}" presName="connectorText" presStyleLbl="sibTrans2D1" presStyleIdx="2" presStyleCnt="3"/>
      <dgm:spPr/>
    </dgm:pt>
  </dgm:ptLst>
  <dgm:cxnLst>
    <dgm:cxn modelId="{4F027206-2CB2-472E-8B7D-BE36ECA745C6}" type="presOf" srcId="{23F7556B-2820-4E13-94F4-845B4CC6D3E2}" destId="{E540EB8D-1263-4DF3-A778-DE80A6426EA2}" srcOrd="1" destOrd="0" presId="urn:microsoft.com/office/officeart/2005/8/layout/cycle7"/>
    <dgm:cxn modelId="{D5BEA610-59DA-43E5-8469-22888074DD85}" srcId="{BD91CA28-6191-4251-966E-FB948A540791}" destId="{71853A74-68B3-4CC2-A049-251E89498FA1}" srcOrd="2" destOrd="0" parTransId="{1D914374-C4AE-4E5E-9102-A56470E92247}" sibTransId="{E9ED5441-6547-4970-92D3-804D3C034EAD}"/>
    <dgm:cxn modelId="{8D7C1D6A-7004-4E6B-9750-D04ACE0BF1A2}" type="presOf" srcId="{BD91CA28-6191-4251-966E-FB948A540791}" destId="{1281AD45-0535-40B1-86DF-D047862CD7E7}" srcOrd="0" destOrd="0" presId="urn:microsoft.com/office/officeart/2005/8/layout/cycle7"/>
    <dgm:cxn modelId="{8EAC9A4C-A3D6-43C4-A248-AD5C1FF2745C}" type="presOf" srcId="{E9ED5441-6547-4970-92D3-804D3C034EAD}" destId="{C637EA00-1C40-4992-9385-D563DB1593B2}" srcOrd="0" destOrd="0" presId="urn:microsoft.com/office/officeart/2005/8/layout/cycle7"/>
    <dgm:cxn modelId="{71B2FA71-9D54-49A5-9A4C-329413D256AF}" srcId="{BD91CA28-6191-4251-966E-FB948A540791}" destId="{29646343-14CE-498C-9FAC-9368C85B7CF2}" srcOrd="1" destOrd="0" parTransId="{0A6A4FEB-3378-4BC9-AB00-2A1A69B3408E}" sibTransId="{23F7556B-2820-4E13-94F4-845B4CC6D3E2}"/>
    <dgm:cxn modelId="{5C33FA72-A2A6-4B6E-9E05-0947E164D682}" type="presOf" srcId="{79A5D674-5B82-426F-A243-1A981C03E08B}" destId="{8EFB64DF-7862-4912-9985-002E69AEDB42}" srcOrd="0" destOrd="0" presId="urn:microsoft.com/office/officeart/2005/8/layout/cycle7"/>
    <dgm:cxn modelId="{8854EA59-140B-45D5-B843-6D4A7DA740D3}" type="presOf" srcId="{5C7486BD-99E7-49A0-A6A6-33C2B9008964}" destId="{E26C0C34-B635-42CE-B2B3-095798223E9B}" srcOrd="0" destOrd="0" presId="urn:microsoft.com/office/officeart/2005/8/layout/cycle7"/>
    <dgm:cxn modelId="{93826186-7230-4462-99F8-EA50C0B3A612}" srcId="{BD91CA28-6191-4251-966E-FB948A540791}" destId="{5C7486BD-99E7-49A0-A6A6-33C2B9008964}" srcOrd="0" destOrd="0" parTransId="{A940428A-7FB5-4D66-8C7B-F438AEF66236}" sibTransId="{79A5D674-5B82-426F-A243-1A981C03E08B}"/>
    <dgm:cxn modelId="{227A3F8B-E6B1-492F-9EDF-8E21E5281693}" type="presOf" srcId="{79A5D674-5B82-426F-A243-1A981C03E08B}" destId="{45B9487C-EC43-4489-B00E-09B43D9C12AA}" srcOrd="1" destOrd="0" presId="urn:microsoft.com/office/officeart/2005/8/layout/cycle7"/>
    <dgm:cxn modelId="{F036AF8C-277D-412B-ACE2-4D67CEA9ADAF}" type="presOf" srcId="{71853A74-68B3-4CC2-A049-251E89498FA1}" destId="{D36075F1-9858-44B7-AC8F-FB8DCEB9E26D}" srcOrd="0" destOrd="0" presId="urn:microsoft.com/office/officeart/2005/8/layout/cycle7"/>
    <dgm:cxn modelId="{EA7AEE8F-1D45-4A96-9C7A-E0A7EB3D106A}" type="presOf" srcId="{23F7556B-2820-4E13-94F4-845B4CC6D3E2}" destId="{2AD26DC0-7989-4F13-81F0-DEEC5AA9DD1A}" srcOrd="0" destOrd="0" presId="urn:microsoft.com/office/officeart/2005/8/layout/cycle7"/>
    <dgm:cxn modelId="{E0DB3DBB-6541-4339-B7E2-F639B5C06307}" type="presOf" srcId="{E9ED5441-6547-4970-92D3-804D3C034EAD}" destId="{B491653F-7189-48A8-B05C-FB05A35F219D}" srcOrd="1" destOrd="0" presId="urn:microsoft.com/office/officeart/2005/8/layout/cycle7"/>
    <dgm:cxn modelId="{B45B5FE2-7230-4639-BF9E-289DE4BD34CB}" type="presOf" srcId="{29646343-14CE-498C-9FAC-9368C85B7CF2}" destId="{2BD02794-417C-4032-9324-9495C4E06D7C}" srcOrd="0" destOrd="0" presId="urn:microsoft.com/office/officeart/2005/8/layout/cycle7"/>
    <dgm:cxn modelId="{BFACF956-7CB4-4AAF-A4E2-389C585A76C9}" type="presParOf" srcId="{1281AD45-0535-40B1-86DF-D047862CD7E7}" destId="{E26C0C34-B635-42CE-B2B3-095798223E9B}" srcOrd="0" destOrd="0" presId="urn:microsoft.com/office/officeart/2005/8/layout/cycle7"/>
    <dgm:cxn modelId="{2F3BFDA0-2211-4A76-8382-FAB4ECEC3CD0}" type="presParOf" srcId="{1281AD45-0535-40B1-86DF-D047862CD7E7}" destId="{8EFB64DF-7862-4912-9985-002E69AEDB42}" srcOrd="1" destOrd="0" presId="urn:microsoft.com/office/officeart/2005/8/layout/cycle7"/>
    <dgm:cxn modelId="{359E9349-D572-44F8-847E-0688A2442880}" type="presParOf" srcId="{8EFB64DF-7862-4912-9985-002E69AEDB42}" destId="{45B9487C-EC43-4489-B00E-09B43D9C12AA}" srcOrd="0" destOrd="0" presId="urn:microsoft.com/office/officeart/2005/8/layout/cycle7"/>
    <dgm:cxn modelId="{D4CC8E47-CE9D-41AF-8511-34B8B642F881}" type="presParOf" srcId="{1281AD45-0535-40B1-86DF-D047862CD7E7}" destId="{2BD02794-417C-4032-9324-9495C4E06D7C}" srcOrd="2" destOrd="0" presId="urn:microsoft.com/office/officeart/2005/8/layout/cycle7"/>
    <dgm:cxn modelId="{A8D9A429-622C-4596-8920-06323EFB305B}" type="presParOf" srcId="{1281AD45-0535-40B1-86DF-D047862CD7E7}" destId="{2AD26DC0-7989-4F13-81F0-DEEC5AA9DD1A}" srcOrd="3" destOrd="0" presId="urn:microsoft.com/office/officeart/2005/8/layout/cycle7"/>
    <dgm:cxn modelId="{9F94B4EC-4EB3-496C-A7F0-D07260A50230}" type="presParOf" srcId="{2AD26DC0-7989-4F13-81F0-DEEC5AA9DD1A}" destId="{E540EB8D-1263-4DF3-A778-DE80A6426EA2}" srcOrd="0" destOrd="0" presId="urn:microsoft.com/office/officeart/2005/8/layout/cycle7"/>
    <dgm:cxn modelId="{075743D8-A87F-46AF-8501-8EC442A2501E}" type="presParOf" srcId="{1281AD45-0535-40B1-86DF-D047862CD7E7}" destId="{D36075F1-9858-44B7-AC8F-FB8DCEB9E26D}" srcOrd="4" destOrd="0" presId="urn:microsoft.com/office/officeart/2005/8/layout/cycle7"/>
    <dgm:cxn modelId="{6AC5F33C-D955-4FA1-BFB3-AAF56818EB80}" type="presParOf" srcId="{1281AD45-0535-40B1-86DF-D047862CD7E7}" destId="{C637EA00-1C40-4992-9385-D563DB1593B2}" srcOrd="5" destOrd="0" presId="urn:microsoft.com/office/officeart/2005/8/layout/cycle7"/>
    <dgm:cxn modelId="{18148EF0-C37D-4285-8508-1848BE5C3EE3}" type="presParOf" srcId="{C637EA00-1C40-4992-9385-D563DB1593B2}" destId="{B491653F-7189-48A8-B05C-FB05A35F219D}"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DB98DC-5BF0-4144-ABB3-BB4A4CB562F1}"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402A041C-AC42-4FFF-AB4D-54B34F905CD4}">
      <dgm:prSet phldrT="[Текст]" custT="1"/>
      <dgm:spPr/>
      <dgm:t>
        <a:bodyPr/>
        <a:lstStyle/>
        <a:p>
          <a:r>
            <a:rPr lang="ru-RU" sz="2800" dirty="0">
              <a:latin typeface="Times New Roman" panose="02020603050405020304" pitchFamily="18" charset="0"/>
              <a:cs typeface="Times New Roman" panose="02020603050405020304" pitchFamily="18" charset="0"/>
            </a:rPr>
            <a:t>Текущие и будущие</a:t>
          </a:r>
          <a:endParaRPr lang="en-US" sz="2800" dirty="0">
            <a:latin typeface="Times New Roman" panose="02020603050405020304" pitchFamily="18" charset="0"/>
            <a:cs typeface="Times New Roman" panose="02020603050405020304" pitchFamily="18" charset="0"/>
          </a:endParaRPr>
        </a:p>
      </dgm:t>
    </dgm:pt>
    <dgm:pt modelId="{50EB425F-4006-499B-86BB-A1EA2C73291D}" type="parTrans" cxnId="{9D2DFBC8-DA20-46F9-A175-F381900D073C}">
      <dgm:prSet/>
      <dgm:spPr/>
      <dgm:t>
        <a:bodyPr/>
        <a:lstStyle/>
        <a:p>
          <a:endParaRPr lang="en-US"/>
        </a:p>
      </dgm:t>
    </dgm:pt>
    <dgm:pt modelId="{56021979-0491-4E94-81E7-FDD582368E27}" type="sibTrans" cxnId="{9D2DFBC8-DA20-46F9-A175-F381900D073C}">
      <dgm:prSet/>
      <dgm:spPr/>
      <dgm:t>
        <a:bodyPr/>
        <a:lstStyle/>
        <a:p>
          <a:endParaRPr lang="en-US"/>
        </a:p>
      </dgm:t>
    </dgm:pt>
    <dgm:pt modelId="{2BD376CD-7252-49F8-8CCA-016F7D22D163}">
      <dgm:prSet phldrT="[Текст]" custT="1"/>
      <dgm:spPr/>
      <dgm:t>
        <a:bodyPr/>
        <a:lstStyle/>
        <a:p>
          <a:r>
            <a:rPr lang="ru-RU" sz="2400" dirty="0">
              <a:latin typeface="Times New Roman" panose="02020603050405020304" pitchFamily="18" charset="0"/>
              <a:cs typeface="Times New Roman" panose="02020603050405020304" pitchFamily="18" charset="0"/>
            </a:rPr>
            <a:t>Личные и общественные</a:t>
          </a:r>
          <a:endParaRPr lang="en-US" sz="2400" dirty="0">
            <a:latin typeface="Times New Roman" panose="02020603050405020304" pitchFamily="18" charset="0"/>
            <a:cs typeface="Times New Roman" panose="02020603050405020304" pitchFamily="18" charset="0"/>
          </a:endParaRPr>
        </a:p>
      </dgm:t>
    </dgm:pt>
    <dgm:pt modelId="{0857A208-6699-47C8-8479-0684EFEEA0C0}" type="parTrans" cxnId="{7729FAC4-AF98-408D-9FF7-B8D33387B0CB}">
      <dgm:prSet/>
      <dgm:spPr/>
      <dgm:t>
        <a:bodyPr/>
        <a:lstStyle/>
        <a:p>
          <a:endParaRPr lang="en-US"/>
        </a:p>
      </dgm:t>
    </dgm:pt>
    <dgm:pt modelId="{5FAE5872-C15E-407A-85E1-28BB47E68D32}" type="sibTrans" cxnId="{7729FAC4-AF98-408D-9FF7-B8D33387B0CB}">
      <dgm:prSet/>
      <dgm:spPr/>
      <dgm:t>
        <a:bodyPr/>
        <a:lstStyle/>
        <a:p>
          <a:endParaRPr lang="en-US"/>
        </a:p>
      </dgm:t>
    </dgm:pt>
    <dgm:pt modelId="{EB15E03F-A353-45EA-A8D1-1EBB8FDBEBCA}">
      <dgm:prSet phldrT="[Текст]"/>
      <dgm:spPr/>
      <dgm:t>
        <a:bodyPr/>
        <a:lstStyle/>
        <a:p>
          <a:r>
            <a:rPr lang="ru-RU" dirty="0"/>
            <a:t>Производственные и </a:t>
          </a:r>
          <a:r>
            <a:rPr lang="ru-RU" dirty="0" err="1"/>
            <a:t>непроиводственные</a:t>
          </a:r>
          <a:endParaRPr lang="en-US" dirty="0"/>
        </a:p>
      </dgm:t>
    </dgm:pt>
    <dgm:pt modelId="{861479E5-1903-42B4-8CEF-B697A6791B1A}" type="parTrans" cxnId="{95C925BA-A3DD-4DFF-B781-470FBD52A82A}">
      <dgm:prSet/>
      <dgm:spPr/>
      <dgm:t>
        <a:bodyPr/>
        <a:lstStyle/>
        <a:p>
          <a:endParaRPr lang="en-US"/>
        </a:p>
      </dgm:t>
    </dgm:pt>
    <dgm:pt modelId="{9AE986A5-0D42-49DD-930F-99760059EE34}" type="sibTrans" cxnId="{95C925BA-A3DD-4DFF-B781-470FBD52A82A}">
      <dgm:prSet/>
      <dgm:spPr/>
      <dgm:t>
        <a:bodyPr/>
        <a:lstStyle/>
        <a:p>
          <a:endParaRPr lang="en-US"/>
        </a:p>
      </dgm:t>
    </dgm:pt>
    <dgm:pt modelId="{7614B5E4-4E29-41C8-AEB2-6B0E3DCEDB7C}">
      <dgm:prSet phldrT="[Текст]" custT="1"/>
      <dgm:spPr/>
      <dgm:t>
        <a:bodyPr/>
        <a:lstStyle/>
        <a:p>
          <a:r>
            <a:rPr lang="ru-RU" sz="2400" dirty="0">
              <a:latin typeface="Times New Roman" panose="02020603050405020304" pitchFamily="18" charset="0"/>
              <a:cs typeface="Times New Roman" panose="02020603050405020304" pitchFamily="18" charset="0"/>
            </a:rPr>
            <a:t>Первичные</a:t>
          </a:r>
        </a:p>
        <a:p>
          <a:r>
            <a:rPr lang="ru-RU" sz="2400" dirty="0">
              <a:latin typeface="Times New Roman" panose="02020603050405020304" pitchFamily="18" charset="0"/>
              <a:cs typeface="Times New Roman" panose="02020603050405020304" pitchFamily="18" charset="0"/>
            </a:rPr>
            <a:t>И вторичные</a:t>
          </a:r>
          <a:endParaRPr lang="en-US" sz="2400" dirty="0">
            <a:latin typeface="Times New Roman" panose="02020603050405020304" pitchFamily="18" charset="0"/>
            <a:cs typeface="Times New Roman" panose="02020603050405020304" pitchFamily="18" charset="0"/>
          </a:endParaRPr>
        </a:p>
      </dgm:t>
    </dgm:pt>
    <dgm:pt modelId="{ED9A43CD-E7F4-46A4-A1F2-C5968E0A44A8}" type="parTrans" cxnId="{8BF6BC12-E12D-4021-90CB-D5E8623A5D9C}">
      <dgm:prSet/>
      <dgm:spPr/>
      <dgm:t>
        <a:bodyPr/>
        <a:lstStyle/>
        <a:p>
          <a:endParaRPr lang="en-US"/>
        </a:p>
      </dgm:t>
    </dgm:pt>
    <dgm:pt modelId="{ABF6C14E-3C6F-48F2-AAB0-D6F92EC9794D}" type="sibTrans" cxnId="{8BF6BC12-E12D-4021-90CB-D5E8623A5D9C}">
      <dgm:prSet/>
      <dgm:spPr/>
      <dgm:t>
        <a:bodyPr/>
        <a:lstStyle/>
        <a:p>
          <a:endParaRPr lang="en-US"/>
        </a:p>
      </dgm:t>
    </dgm:pt>
    <dgm:pt modelId="{4DFB06C4-7BBC-404C-B8FB-81119FD62C8C}">
      <dgm:prSet phldrT="[Текст]" custT="1"/>
      <dgm:spPr/>
      <dgm:t>
        <a:bodyPr/>
        <a:lstStyle/>
        <a:p>
          <a:r>
            <a:rPr lang="ru-RU" sz="2400" dirty="0">
              <a:latin typeface="Times New Roman" panose="02020603050405020304" pitchFamily="18" charset="0"/>
              <a:cs typeface="Times New Roman" panose="02020603050405020304" pitchFamily="18" charset="0"/>
            </a:rPr>
            <a:t>Материальные и духовные</a:t>
          </a:r>
          <a:endParaRPr lang="en-US" sz="2400" dirty="0">
            <a:latin typeface="Times New Roman" panose="02020603050405020304" pitchFamily="18" charset="0"/>
            <a:cs typeface="Times New Roman" panose="02020603050405020304" pitchFamily="18" charset="0"/>
          </a:endParaRPr>
        </a:p>
      </dgm:t>
    </dgm:pt>
    <dgm:pt modelId="{799F70E1-FA4E-487D-9063-FCA5A1C34764}" type="parTrans" cxnId="{A2F1BF89-2DBE-4745-BBF9-BB2ACC88D60B}">
      <dgm:prSet/>
      <dgm:spPr/>
      <dgm:t>
        <a:bodyPr/>
        <a:lstStyle/>
        <a:p>
          <a:endParaRPr lang="en-US"/>
        </a:p>
      </dgm:t>
    </dgm:pt>
    <dgm:pt modelId="{6DE1FA8F-3C58-42B6-BB20-DE0A8338CBD4}" type="sibTrans" cxnId="{A2F1BF89-2DBE-4745-BBF9-BB2ACC88D60B}">
      <dgm:prSet/>
      <dgm:spPr/>
      <dgm:t>
        <a:bodyPr/>
        <a:lstStyle/>
        <a:p>
          <a:endParaRPr lang="en-US"/>
        </a:p>
      </dgm:t>
    </dgm:pt>
    <dgm:pt modelId="{5FE08A87-6496-4444-BA79-336BF8CFD13B}" type="pres">
      <dgm:prSet presAssocID="{D2DB98DC-5BF0-4144-ABB3-BB4A4CB562F1}" presName="Name0" presStyleCnt="0">
        <dgm:presLayoutVars>
          <dgm:dir/>
          <dgm:resizeHandles val="exact"/>
        </dgm:presLayoutVars>
      </dgm:prSet>
      <dgm:spPr/>
    </dgm:pt>
    <dgm:pt modelId="{9DDCFA80-81D2-4C85-A51A-0485D2C53670}" type="pres">
      <dgm:prSet presAssocID="{D2DB98DC-5BF0-4144-ABB3-BB4A4CB562F1}" presName="cycle" presStyleCnt="0"/>
      <dgm:spPr/>
    </dgm:pt>
    <dgm:pt modelId="{2E544F74-5691-41AB-B397-01FAC0F768A9}" type="pres">
      <dgm:prSet presAssocID="{402A041C-AC42-4FFF-AB4D-54B34F905CD4}" presName="nodeFirstNode" presStyleLbl="node1" presStyleIdx="0" presStyleCnt="5">
        <dgm:presLayoutVars>
          <dgm:bulletEnabled val="1"/>
        </dgm:presLayoutVars>
      </dgm:prSet>
      <dgm:spPr/>
    </dgm:pt>
    <dgm:pt modelId="{3AB63003-2F61-4BC9-826D-61656D1EAE09}" type="pres">
      <dgm:prSet presAssocID="{56021979-0491-4E94-81E7-FDD582368E27}" presName="sibTransFirstNode" presStyleLbl="bgShp" presStyleIdx="0" presStyleCnt="1"/>
      <dgm:spPr/>
    </dgm:pt>
    <dgm:pt modelId="{98B6311E-98F0-404A-9702-C40D1E3409A2}" type="pres">
      <dgm:prSet presAssocID="{2BD376CD-7252-49F8-8CCA-016F7D22D163}" presName="nodeFollowingNodes" presStyleLbl="node1" presStyleIdx="1" presStyleCnt="5">
        <dgm:presLayoutVars>
          <dgm:bulletEnabled val="1"/>
        </dgm:presLayoutVars>
      </dgm:prSet>
      <dgm:spPr/>
    </dgm:pt>
    <dgm:pt modelId="{089A042D-92F7-40B4-89BF-7F4524D262B9}" type="pres">
      <dgm:prSet presAssocID="{EB15E03F-A353-45EA-A8D1-1EBB8FDBEBCA}" presName="nodeFollowingNodes" presStyleLbl="node1" presStyleIdx="2" presStyleCnt="5">
        <dgm:presLayoutVars>
          <dgm:bulletEnabled val="1"/>
        </dgm:presLayoutVars>
      </dgm:prSet>
      <dgm:spPr/>
    </dgm:pt>
    <dgm:pt modelId="{F2E9B5CF-1EBA-43E9-9AE5-50A8F07C519D}" type="pres">
      <dgm:prSet presAssocID="{7614B5E4-4E29-41C8-AEB2-6B0E3DCEDB7C}" presName="nodeFollowingNodes" presStyleLbl="node1" presStyleIdx="3" presStyleCnt="5">
        <dgm:presLayoutVars>
          <dgm:bulletEnabled val="1"/>
        </dgm:presLayoutVars>
      </dgm:prSet>
      <dgm:spPr/>
    </dgm:pt>
    <dgm:pt modelId="{13DEE50D-50E5-461C-882B-8A53C144D297}" type="pres">
      <dgm:prSet presAssocID="{4DFB06C4-7BBC-404C-B8FB-81119FD62C8C}" presName="nodeFollowingNodes" presStyleLbl="node1" presStyleIdx="4" presStyleCnt="5">
        <dgm:presLayoutVars>
          <dgm:bulletEnabled val="1"/>
        </dgm:presLayoutVars>
      </dgm:prSet>
      <dgm:spPr/>
    </dgm:pt>
  </dgm:ptLst>
  <dgm:cxnLst>
    <dgm:cxn modelId="{8BF6BC12-E12D-4021-90CB-D5E8623A5D9C}" srcId="{D2DB98DC-5BF0-4144-ABB3-BB4A4CB562F1}" destId="{7614B5E4-4E29-41C8-AEB2-6B0E3DCEDB7C}" srcOrd="3" destOrd="0" parTransId="{ED9A43CD-E7F4-46A4-A1F2-C5968E0A44A8}" sibTransId="{ABF6C14E-3C6F-48F2-AAB0-D6F92EC9794D}"/>
    <dgm:cxn modelId="{6FAFD130-A430-4965-8327-846FC0FD5BD3}" type="presOf" srcId="{7614B5E4-4E29-41C8-AEB2-6B0E3DCEDB7C}" destId="{F2E9B5CF-1EBA-43E9-9AE5-50A8F07C519D}" srcOrd="0" destOrd="0" presId="urn:microsoft.com/office/officeart/2005/8/layout/cycle3"/>
    <dgm:cxn modelId="{B541815A-0C7B-418B-8790-854D915A5D1A}" type="presOf" srcId="{2BD376CD-7252-49F8-8CCA-016F7D22D163}" destId="{98B6311E-98F0-404A-9702-C40D1E3409A2}" srcOrd="0" destOrd="0" presId="urn:microsoft.com/office/officeart/2005/8/layout/cycle3"/>
    <dgm:cxn modelId="{1E3EAF7B-C47B-41BF-B8B4-C75D509FCDF1}" type="presOf" srcId="{402A041C-AC42-4FFF-AB4D-54B34F905CD4}" destId="{2E544F74-5691-41AB-B397-01FAC0F768A9}" srcOrd="0" destOrd="0" presId="urn:microsoft.com/office/officeart/2005/8/layout/cycle3"/>
    <dgm:cxn modelId="{A2F1BF89-2DBE-4745-BBF9-BB2ACC88D60B}" srcId="{D2DB98DC-5BF0-4144-ABB3-BB4A4CB562F1}" destId="{4DFB06C4-7BBC-404C-B8FB-81119FD62C8C}" srcOrd="4" destOrd="0" parTransId="{799F70E1-FA4E-487D-9063-FCA5A1C34764}" sibTransId="{6DE1FA8F-3C58-42B6-BB20-DE0A8338CBD4}"/>
    <dgm:cxn modelId="{6A28AD8A-47AF-4F1C-B44B-888836C19D5A}" type="presOf" srcId="{EB15E03F-A353-45EA-A8D1-1EBB8FDBEBCA}" destId="{089A042D-92F7-40B4-89BF-7F4524D262B9}" srcOrd="0" destOrd="0" presId="urn:microsoft.com/office/officeart/2005/8/layout/cycle3"/>
    <dgm:cxn modelId="{1CB285B0-E72E-44CA-89C4-D42D85AEB876}" type="presOf" srcId="{4DFB06C4-7BBC-404C-B8FB-81119FD62C8C}" destId="{13DEE50D-50E5-461C-882B-8A53C144D297}" srcOrd="0" destOrd="0" presId="urn:microsoft.com/office/officeart/2005/8/layout/cycle3"/>
    <dgm:cxn modelId="{95C925BA-A3DD-4DFF-B781-470FBD52A82A}" srcId="{D2DB98DC-5BF0-4144-ABB3-BB4A4CB562F1}" destId="{EB15E03F-A353-45EA-A8D1-1EBB8FDBEBCA}" srcOrd="2" destOrd="0" parTransId="{861479E5-1903-42B4-8CEF-B697A6791B1A}" sibTransId="{9AE986A5-0D42-49DD-930F-99760059EE34}"/>
    <dgm:cxn modelId="{7729FAC4-AF98-408D-9FF7-B8D33387B0CB}" srcId="{D2DB98DC-5BF0-4144-ABB3-BB4A4CB562F1}" destId="{2BD376CD-7252-49F8-8CCA-016F7D22D163}" srcOrd="1" destOrd="0" parTransId="{0857A208-6699-47C8-8479-0684EFEEA0C0}" sibTransId="{5FAE5872-C15E-407A-85E1-28BB47E68D32}"/>
    <dgm:cxn modelId="{9D2DFBC8-DA20-46F9-A175-F381900D073C}" srcId="{D2DB98DC-5BF0-4144-ABB3-BB4A4CB562F1}" destId="{402A041C-AC42-4FFF-AB4D-54B34F905CD4}" srcOrd="0" destOrd="0" parTransId="{50EB425F-4006-499B-86BB-A1EA2C73291D}" sibTransId="{56021979-0491-4E94-81E7-FDD582368E27}"/>
    <dgm:cxn modelId="{910FAACC-506F-417F-8604-832E2C7DE97C}" type="presOf" srcId="{56021979-0491-4E94-81E7-FDD582368E27}" destId="{3AB63003-2F61-4BC9-826D-61656D1EAE09}" srcOrd="0" destOrd="0" presId="urn:microsoft.com/office/officeart/2005/8/layout/cycle3"/>
    <dgm:cxn modelId="{6030F2FE-FB1C-442F-8A82-342B47B7A172}" type="presOf" srcId="{D2DB98DC-5BF0-4144-ABB3-BB4A4CB562F1}" destId="{5FE08A87-6496-4444-BA79-336BF8CFD13B}" srcOrd="0" destOrd="0" presId="urn:microsoft.com/office/officeart/2005/8/layout/cycle3"/>
    <dgm:cxn modelId="{4D745925-561A-4C22-BD13-EA7A8722C0A8}" type="presParOf" srcId="{5FE08A87-6496-4444-BA79-336BF8CFD13B}" destId="{9DDCFA80-81D2-4C85-A51A-0485D2C53670}" srcOrd="0" destOrd="0" presId="urn:microsoft.com/office/officeart/2005/8/layout/cycle3"/>
    <dgm:cxn modelId="{EB732C4B-A3B9-41EA-85CF-5A7B0A1B4A04}" type="presParOf" srcId="{9DDCFA80-81D2-4C85-A51A-0485D2C53670}" destId="{2E544F74-5691-41AB-B397-01FAC0F768A9}" srcOrd="0" destOrd="0" presId="urn:microsoft.com/office/officeart/2005/8/layout/cycle3"/>
    <dgm:cxn modelId="{C51AFF70-328B-486A-8167-9D4B4469616B}" type="presParOf" srcId="{9DDCFA80-81D2-4C85-A51A-0485D2C53670}" destId="{3AB63003-2F61-4BC9-826D-61656D1EAE09}" srcOrd="1" destOrd="0" presId="urn:microsoft.com/office/officeart/2005/8/layout/cycle3"/>
    <dgm:cxn modelId="{39357321-A271-41B9-AF99-6B0D4D5904F1}" type="presParOf" srcId="{9DDCFA80-81D2-4C85-A51A-0485D2C53670}" destId="{98B6311E-98F0-404A-9702-C40D1E3409A2}" srcOrd="2" destOrd="0" presId="urn:microsoft.com/office/officeart/2005/8/layout/cycle3"/>
    <dgm:cxn modelId="{59E86C39-F78F-4E86-B200-887438FCAA0D}" type="presParOf" srcId="{9DDCFA80-81D2-4C85-A51A-0485D2C53670}" destId="{089A042D-92F7-40B4-89BF-7F4524D262B9}" srcOrd="3" destOrd="0" presId="urn:microsoft.com/office/officeart/2005/8/layout/cycle3"/>
    <dgm:cxn modelId="{02FB1A85-E0C1-4714-B3DB-471F53750E24}" type="presParOf" srcId="{9DDCFA80-81D2-4C85-A51A-0485D2C53670}" destId="{F2E9B5CF-1EBA-43E9-9AE5-50A8F07C519D}" srcOrd="4" destOrd="0" presId="urn:microsoft.com/office/officeart/2005/8/layout/cycle3"/>
    <dgm:cxn modelId="{650BBF2B-82B7-46DC-847C-D559C44197D5}" type="presParOf" srcId="{9DDCFA80-81D2-4C85-A51A-0485D2C53670}" destId="{13DEE50D-50E5-461C-882B-8A53C144D297}"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5E7DE2-C7FC-4B2B-A796-3280309FFA9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C599209-F98C-4587-9E87-655EF2D4425B}">
      <dgm:prSet phldrT="[Текст]"/>
      <dgm:spPr/>
      <dgm:t>
        <a:bodyPr/>
        <a:lstStyle/>
        <a:p>
          <a:r>
            <a:rPr lang="ru-RU" dirty="0">
              <a:latin typeface="Times New Roman" panose="02020603050405020304" pitchFamily="18" charset="0"/>
              <a:cs typeface="Times New Roman" panose="02020603050405020304" pitchFamily="18" charset="0"/>
            </a:rPr>
            <a:t>взаимозаменяемые</a:t>
          </a:r>
          <a:endParaRPr lang="en-US" dirty="0"/>
        </a:p>
      </dgm:t>
    </dgm:pt>
    <dgm:pt modelId="{16ED9EB2-C37C-4B95-9B12-CE763CF1263C}" type="parTrans" cxnId="{D9197EA8-1FEE-4CBA-9C84-54F9A580F24B}">
      <dgm:prSet/>
      <dgm:spPr/>
      <dgm:t>
        <a:bodyPr/>
        <a:lstStyle/>
        <a:p>
          <a:endParaRPr lang="en-US"/>
        </a:p>
      </dgm:t>
    </dgm:pt>
    <dgm:pt modelId="{0864DFCB-E9D4-43C6-92E0-7DC06F631468}" type="sibTrans" cxnId="{D9197EA8-1FEE-4CBA-9C84-54F9A580F24B}">
      <dgm:prSet/>
      <dgm:spPr/>
      <dgm:t>
        <a:bodyPr/>
        <a:lstStyle/>
        <a:p>
          <a:endParaRPr lang="en-US"/>
        </a:p>
      </dgm:t>
    </dgm:pt>
    <dgm:pt modelId="{DC869911-274E-4B36-A6DE-30A1B538E93D}">
      <dgm:prSet phldrT="[Текст]"/>
      <dgm:spPr/>
      <dgm:t>
        <a:bodyPr/>
        <a:lstStyle/>
        <a:p>
          <a:r>
            <a:rPr lang="ru-RU" b="1" dirty="0">
              <a:latin typeface="Times New Roman" panose="02020603050405020304" pitchFamily="18" charset="0"/>
              <a:cs typeface="Times New Roman" panose="02020603050405020304" pitchFamily="18" charset="0"/>
            </a:rPr>
            <a:t>субституты</a:t>
          </a:r>
          <a:endParaRPr lang="en-US" dirty="0"/>
        </a:p>
      </dgm:t>
    </dgm:pt>
    <dgm:pt modelId="{D7681CF1-6D4E-49F9-A6C0-23B8B150C982}" type="parTrans" cxnId="{C4AFC3FF-B063-4821-8538-802E85D91551}">
      <dgm:prSet/>
      <dgm:spPr/>
      <dgm:t>
        <a:bodyPr/>
        <a:lstStyle/>
        <a:p>
          <a:endParaRPr lang="en-US"/>
        </a:p>
      </dgm:t>
    </dgm:pt>
    <dgm:pt modelId="{A41D0058-BF82-4DC5-A704-1A7C6E0D38FF}" type="sibTrans" cxnId="{C4AFC3FF-B063-4821-8538-802E85D91551}">
      <dgm:prSet/>
      <dgm:spPr/>
      <dgm:t>
        <a:bodyPr/>
        <a:lstStyle/>
        <a:p>
          <a:endParaRPr lang="en-US"/>
        </a:p>
      </dgm:t>
    </dgm:pt>
    <dgm:pt modelId="{5A11F826-18D0-44D9-A8E5-D145FCBE4EDE}">
      <dgm:prSet phldrT="[Текст]"/>
      <dgm:spPr/>
      <dgm:t>
        <a:bodyPr/>
        <a:lstStyle/>
        <a:p>
          <a:r>
            <a:rPr lang="ru-RU" dirty="0">
              <a:latin typeface="Times New Roman" panose="02020603050405020304" pitchFamily="18" charset="0"/>
              <a:cs typeface="Times New Roman" panose="02020603050405020304" pitchFamily="18" charset="0"/>
            </a:rPr>
            <a:t>взаимодополняющие</a:t>
          </a:r>
          <a:endParaRPr lang="en-US" dirty="0"/>
        </a:p>
      </dgm:t>
    </dgm:pt>
    <dgm:pt modelId="{70D15ABB-8001-4E2A-9487-36FA5F4D7BFA}" type="parTrans" cxnId="{7A41AD29-79E4-4952-8AF6-7BA156605C2F}">
      <dgm:prSet/>
      <dgm:spPr/>
      <dgm:t>
        <a:bodyPr/>
        <a:lstStyle/>
        <a:p>
          <a:endParaRPr lang="en-US"/>
        </a:p>
      </dgm:t>
    </dgm:pt>
    <dgm:pt modelId="{182550E0-BF36-4420-807B-D40FA6B5F36D}" type="sibTrans" cxnId="{7A41AD29-79E4-4952-8AF6-7BA156605C2F}">
      <dgm:prSet/>
      <dgm:spPr/>
      <dgm:t>
        <a:bodyPr/>
        <a:lstStyle/>
        <a:p>
          <a:endParaRPr lang="en-US"/>
        </a:p>
      </dgm:t>
    </dgm:pt>
    <dgm:pt modelId="{4A5F3D29-988F-4782-94EF-F6B11499C0D3}">
      <dgm:prSet phldrT="[Текст]"/>
      <dgm:spPr/>
      <dgm:t>
        <a:bodyPr/>
        <a:lstStyle/>
        <a:p>
          <a:r>
            <a:rPr lang="ru-RU" b="1" dirty="0">
              <a:latin typeface="Times New Roman" panose="02020603050405020304" pitchFamily="18" charset="0"/>
              <a:cs typeface="Times New Roman" panose="02020603050405020304" pitchFamily="18" charset="0"/>
            </a:rPr>
            <a:t>комплементарные</a:t>
          </a:r>
          <a:endParaRPr lang="en-US" dirty="0"/>
        </a:p>
      </dgm:t>
    </dgm:pt>
    <dgm:pt modelId="{D466FC00-C399-441D-968E-3B95AC50E678}" type="parTrans" cxnId="{C5904207-0E11-42DF-B224-9F73FE976D8A}">
      <dgm:prSet/>
      <dgm:spPr/>
      <dgm:t>
        <a:bodyPr/>
        <a:lstStyle/>
        <a:p>
          <a:endParaRPr lang="en-US"/>
        </a:p>
      </dgm:t>
    </dgm:pt>
    <dgm:pt modelId="{37E89FBD-4DEE-4CB9-95C5-EB3E419D44C1}" type="sibTrans" cxnId="{C5904207-0E11-42DF-B224-9F73FE976D8A}">
      <dgm:prSet/>
      <dgm:spPr/>
      <dgm:t>
        <a:bodyPr/>
        <a:lstStyle/>
        <a:p>
          <a:endParaRPr lang="en-US"/>
        </a:p>
      </dgm:t>
    </dgm:pt>
    <dgm:pt modelId="{F17FB14E-8696-438D-85E5-8054915B9413}" type="pres">
      <dgm:prSet presAssocID="{8A5E7DE2-C7FC-4B2B-A796-3280309FFA93}" presName="linear" presStyleCnt="0">
        <dgm:presLayoutVars>
          <dgm:animLvl val="lvl"/>
          <dgm:resizeHandles val="exact"/>
        </dgm:presLayoutVars>
      </dgm:prSet>
      <dgm:spPr/>
    </dgm:pt>
    <dgm:pt modelId="{EE36A1BF-D561-44A3-9E5E-5282CFCBA523}" type="pres">
      <dgm:prSet presAssocID="{CC599209-F98C-4587-9E87-655EF2D4425B}" presName="parentText" presStyleLbl="node1" presStyleIdx="0" presStyleCnt="2">
        <dgm:presLayoutVars>
          <dgm:chMax val="0"/>
          <dgm:bulletEnabled val="1"/>
        </dgm:presLayoutVars>
      </dgm:prSet>
      <dgm:spPr/>
    </dgm:pt>
    <dgm:pt modelId="{D13ADF54-90BF-4516-B681-86041B3278BE}" type="pres">
      <dgm:prSet presAssocID="{CC599209-F98C-4587-9E87-655EF2D4425B}" presName="childText" presStyleLbl="revTx" presStyleIdx="0" presStyleCnt="2">
        <dgm:presLayoutVars>
          <dgm:bulletEnabled val="1"/>
        </dgm:presLayoutVars>
      </dgm:prSet>
      <dgm:spPr/>
    </dgm:pt>
    <dgm:pt modelId="{77F408CC-0B84-49B2-82B4-24EE8624838F}" type="pres">
      <dgm:prSet presAssocID="{5A11F826-18D0-44D9-A8E5-D145FCBE4EDE}" presName="parentText" presStyleLbl="node1" presStyleIdx="1" presStyleCnt="2">
        <dgm:presLayoutVars>
          <dgm:chMax val="0"/>
          <dgm:bulletEnabled val="1"/>
        </dgm:presLayoutVars>
      </dgm:prSet>
      <dgm:spPr/>
    </dgm:pt>
    <dgm:pt modelId="{1F253959-73D1-4127-BC7A-2024BA883A4F}" type="pres">
      <dgm:prSet presAssocID="{5A11F826-18D0-44D9-A8E5-D145FCBE4EDE}" presName="childText" presStyleLbl="revTx" presStyleIdx="1" presStyleCnt="2">
        <dgm:presLayoutVars>
          <dgm:bulletEnabled val="1"/>
        </dgm:presLayoutVars>
      </dgm:prSet>
      <dgm:spPr/>
    </dgm:pt>
  </dgm:ptLst>
  <dgm:cxnLst>
    <dgm:cxn modelId="{C5904207-0E11-42DF-B224-9F73FE976D8A}" srcId="{5A11F826-18D0-44D9-A8E5-D145FCBE4EDE}" destId="{4A5F3D29-988F-4782-94EF-F6B11499C0D3}" srcOrd="0" destOrd="0" parTransId="{D466FC00-C399-441D-968E-3B95AC50E678}" sibTransId="{37E89FBD-4DEE-4CB9-95C5-EB3E419D44C1}"/>
    <dgm:cxn modelId="{094BED0F-CF67-4CE1-A786-A270F5DFE346}" type="presOf" srcId="{8A5E7DE2-C7FC-4B2B-A796-3280309FFA93}" destId="{F17FB14E-8696-438D-85E5-8054915B9413}" srcOrd="0" destOrd="0" presId="urn:microsoft.com/office/officeart/2005/8/layout/vList2"/>
    <dgm:cxn modelId="{6F21BD22-CF7F-48D5-9C23-7960D9128239}" type="presOf" srcId="{DC869911-274E-4B36-A6DE-30A1B538E93D}" destId="{D13ADF54-90BF-4516-B681-86041B3278BE}" srcOrd="0" destOrd="0" presId="urn:microsoft.com/office/officeart/2005/8/layout/vList2"/>
    <dgm:cxn modelId="{7A41AD29-79E4-4952-8AF6-7BA156605C2F}" srcId="{8A5E7DE2-C7FC-4B2B-A796-3280309FFA93}" destId="{5A11F826-18D0-44D9-A8E5-D145FCBE4EDE}" srcOrd="1" destOrd="0" parTransId="{70D15ABB-8001-4E2A-9487-36FA5F4D7BFA}" sibTransId="{182550E0-BF36-4420-807B-D40FA6B5F36D}"/>
    <dgm:cxn modelId="{8AAA6A3A-6D73-465C-87D8-E0E4D1A54382}" type="presOf" srcId="{5A11F826-18D0-44D9-A8E5-D145FCBE4EDE}" destId="{77F408CC-0B84-49B2-82B4-24EE8624838F}" srcOrd="0" destOrd="0" presId="urn:microsoft.com/office/officeart/2005/8/layout/vList2"/>
    <dgm:cxn modelId="{FB75F090-2B6B-4C4F-8D8E-FFE9C396ED95}" type="presOf" srcId="{CC599209-F98C-4587-9E87-655EF2D4425B}" destId="{EE36A1BF-D561-44A3-9E5E-5282CFCBA523}" srcOrd="0" destOrd="0" presId="urn:microsoft.com/office/officeart/2005/8/layout/vList2"/>
    <dgm:cxn modelId="{D9197EA8-1FEE-4CBA-9C84-54F9A580F24B}" srcId="{8A5E7DE2-C7FC-4B2B-A796-3280309FFA93}" destId="{CC599209-F98C-4587-9E87-655EF2D4425B}" srcOrd="0" destOrd="0" parTransId="{16ED9EB2-C37C-4B95-9B12-CE763CF1263C}" sibTransId="{0864DFCB-E9D4-43C6-92E0-7DC06F631468}"/>
    <dgm:cxn modelId="{40C196D1-BAA0-4955-B2D5-841FA28042B0}" type="presOf" srcId="{4A5F3D29-988F-4782-94EF-F6B11499C0D3}" destId="{1F253959-73D1-4127-BC7A-2024BA883A4F}" srcOrd="0" destOrd="0" presId="urn:microsoft.com/office/officeart/2005/8/layout/vList2"/>
    <dgm:cxn modelId="{C4AFC3FF-B063-4821-8538-802E85D91551}" srcId="{CC599209-F98C-4587-9E87-655EF2D4425B}" destId="{DC869911-274E-4B36-A6DE-30A1B538E93D}" srcOrd="0" destOrd="0" parTransId="{D7681CF1-6D4E-49F9-A6C0-23B8B150C982}" sibTransId="{A41D0058-BF82-4DC5-A704-1A7C6E0D38FF}"/>
    <dgm:cxn modelId="{97EF973E-F44E-48E3-9EC2-87226D0DB8DF}" type="presParOf" srcId="{F17FB14E-8696-438D-85E5-8054915B9413}" destId="{EE36A1BF-D561-44A3-9E5E-5282CFCBA523}" srcOrd="0" destOrd="0" presId="urn:microsoft.com/office/officeart/2005/8/layout/vList2"/>
    <dgm:cxn modelId="{A97F3725-098A-426C-A924-B2855CB9FB52}" type="presParOf" srcId="{F17FB14E-8696-438D-85E5-8054915B9413}" destId="{D13ADF54-90BF-4516-B681-86041B3278BE}" srcOrd="1" destOrd="0" presId="urn:microsoft.com/office/officeart/2005/8/layout/vList2"/>
    <dgm:cxn modelId="{1B2B88EF-BA3B-4810-A865-D2131F8DE9ED}" type="presParOf" srcId="{F17FB14E-8696-438D-85E5-8054915B9413}" destId="{77F408CC-0B84-49B2-82B4-24EE8624838F}" srcOrd="2" destOrd="0" presId="urn:microsoft.com/office/officeart/2005/8/layout/vList2"/>
    <dgm:cxn modelId="{98B1F316-3FEC-489C-858E-6AA70339C395}" type="presParOf" srcId="{F17FB14E-8696-438D-85E5-8054915B9413}" destId="{1F253959-73D1-4127-BC7A-2024BA883A4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8A55C3-E9A0-4291-9DDC-6B2F26FA9CD2}" type="doc">
      <dgm:prSet loTypeId="urn:microsoft.com/office/officeart/2005/8/layout/cycle8" loCatId="cycle" qsTypeId="urn:microsoft.com/office/officeart/2005/8/quickstyle/simple1" qsCatId="simple" csTypeId="urn:microsoft.com/office/officeart/2005/8/colors/accent1_2" csCatId="accent1" phldr="1"/>
      <dgm:spPr/>
    </dgm:pt>
    <dgm:pt modelId="{4A9665F9-EDCA-490E-8B4E-925AB35CBA02}">
      <dgm:prSet phldrT="[Текст]"/>
      <dgm:spPr/>
      <dgm:t>
        <a:bodyPr/>
        <a:lstStyle/>
        <a:p>
          <a:r>
            <a:rPr lang="ru-RU" dirty="0"/>
            <a:t>Земля </a:t>
          </a:r>
          <a:endParaRPr lang="en-US" dirty="0"/>
        </a:p>
      </dgm:t>
    </dgm:pt>
    <dgm:pt modelId="{88B6D710-0AE4-41D4-BD75-C462388D09A1}" type="parTrans" cxnId="{A319F2A5-4880-4C4F-998D-8F69F6979DA3}">
      <dgm:prSet/>
      <dgm:spPr/>
      <dgm:t>
        <a:bodyPr/>
        <a:lstStyle/>
        <a:p>
          <a:endParaRPr lang="en-US"/>
        </a:p>
      </dgm:t>
    </dgm:pt>
    <dgm:pt modelId="{D64B91B9-0ACE-4BD0-ACA3-19876B7C0578}" type="sibTrans" cxnId="{A319F2A5-4880-4C4F-998D-8F69F6979DA3}">
      <dgm:prSet/>
      <dgm:spPr/>
      <dgm:t>
        <a:bodyPr/>
        <a:lstStyle/>
        <a:p>
          <a:endParaRPr lang="en-US"/>
        </a:p>
      </dgm:t>
    </dgm:pt>
    <dgm:pt modelId="{FDBA6FF6-89BF-49F4-ABF6-2BE4BD1DD8E8}">
      <dgm:prSet phldrT="[Текст]"/>
      <dgm:spPr/>
      <dgm:t>
        <a:bodyPr/>
        <a:lstStyle/>
        <a:p>
          <a:r>
            <a:rPr lang="ru-RU" dirty="0"/>
            <a:t>Капитал</a:t>
          </a:r>
          <a:endParaRPr lang="en-US" dirty="0"/>
        </a:p>
      </dgm:t>
    </dgm:pt>
    <dgm:pt modelId="{23034B29-9F93-4711-984E-1BB398AF9529}" type="parTrans" cxnId="{7FCAE5DF-B2FA-4383-A2FF-0BC252EBA9E3}">
      <dgm:prSet/>
      <dgm:spPr/>
      <dgm:t>
        <a:bodyPr/>
        <a:lstStyle/>
        <a:p>
          <a:endParaRPr lang="en-US"/>
        </a:p>
      </dgm:t>
    </dgm:pt>
    <dgm:pt modelId="{7F51B3F9-5FC4-4B68-94EE-792BD41D2D57}" type="sibTrans" cxnId="{7FCAE5DF-B2FA-4383-A2FF-0BC252EBA9E3}">
      <dgm:prSet/>
      <dgm:spPr/>
      <dgm:t>
        <a:bodyPr/>
        <a:lstStyle/>
        <a:p>
          <a:endParaRPr lang="en-US"/>
        </a:p>
      </dgm:t>
    </dgm:pt>
    <dgm:pt modelId="{DAB2A140-D08F-4F40-A73C-87F20A5297B9}">
      <dgm:prSet phldrT="[Текст]"/>
      <dgm:spPr/>
      <dgm:t>
        <a:bodyPr/>
        <a:lstStyle/>
        <a:p>
          <a:r>
            <a:rPr lang="ru-RU" dirty="0"/>
            <a:t>Труд</a:t>
          </a:r>
          <a:endParaRPr lang="en-US" dirty="0"/>
        </a:p>
      </dgm:t>
    </dgm:pt>
    <dgm:pt modelId="{ACFD3283-A946-427F-9F38-EE374EDD28D6}" type="parTrans" cxnId="{EAD96353-00A2-49EB-9120-2E82B31B1149}">
      <dgm:prSet/>
      <dgm:spPr/>
      <dgm:t>
        <a:bodyPr/>
        <a:lstStyle/>
        <a:p>
          <a:endParaRPr lang="en-US"/>
        </a:p>
      </dgm:t>
    </dgm:pt>
    <dgm:pt modelId="{CA6C49C0-5CAB-4A81-B8D1-E579A28BA400}" type="sibTrans" cxnId="{EAD96353-00A2-49EB-9120-2E82B31B1149}">
      <dgm:prSet/>
      <dgm:spPr/>
      <dgm:t>
        <a:bodyPr/>
        <a:lstStyle/>
        <a:p>
          <a:endParaRPr lang="en-US"/>
        </a:p>
      </dgm:t>
    </dgm:pt>
    <dgm:pt modelId="{F9B6A35B-2AE1-4591-AF59-706F48EF681C}" type="pres">
      <dgm:prSet presAssocID="{BF8A55C3-E9A0-4291-9DDC-6B2F26FA9CD2}" presName="compositeShape" presStyleCnt="0">
        <dgm:presLayoutVars>
          <dgm:chMax val="7"/>
          <dgm:dir/>
          <dgm:resizeHandles val="exact"/>
        </dgm:presLayoutVars>
      </dgm:prSet>
      <dgm:spPr/>
    </dgm:pt>
    <dgm:pt modelId="{53C8D5D6-E237-4749-8CD4-0AEF4AFBBE89}" type="pres">
      <dgm:prSet presAssocID="{BF8A55C3-E9A0-4291-9DDC-6B2F26FA9CD2}" presName="wedge1" presStyleLbl="node1" presStyleIdx="0" presStyleCnt="3"/>
      <dgm:spPr/>
    </dgm:pt>
    <dgm:pt modelId="{779C98FD-B0F3-4C96-B34A-1C3C297A0199}" type="pres">
      <dgm:prSet presAssocID="{BF8A55C3-E9A0-4291-9DDC-6B2F26FA9CD2}" presName="dummy1a" presStyleCnt="0"/>
      <dgm:spPr/>
    </dgm:pt>
    <dgm:pt modelId="{CF9C5D57-0180-4188-B40D-FE7CBE184467}" type="pres">
      <dgm:prSet presAssocID="{BF8A55C3-E9A0-4291-9DDC-6B2F26FA9CD2}" presName="dummy1b" presStyleCnt="0"/>
      <dgm:spPr/>
    </dgm:pt>
    <dgm:pt modelId="{FBBA20C9-B90F-4143-AF66-4C8D81A3F5EA}" type="pres">
      <dgm:prSet presAssocID="{BF8A55C3-E9A0-4291-9DDC-6B2F26FA9CD2}" presName="wedge1Tx" presStyleLbl="node1" presStyleIdx="0" presStyleCnt="3">
        <dgm:presLayoutVars>
          <dgm:chMax val="0"/>
          <dgm:chPref val="0"/>
          <dgm:bulletEnabled val="1"/>
        </dgm:presLayoutVars>
      </dgm:prSet>
      <dgm:spPr/>
    </dgm:pt>
    <dgm:pt modelId="{B49F1248-F4FF-4810-B710-4A61DA5FFDCE}" type="pres">
      <dgm:prSet presAssocID="{BF8A55C3-E9A0-4291-9DDC-6B2F26FA9CD2}" presName="wedge2" presStyleLbl="node1" presStyleIdx="1" presStyleCnt="3"/>
      <dgm:spPr/>
    </dgm:pt>
    <dgm:pt modelId="{B1E40918-8826-45D8-B58D-982FC0AB9968}" type="pres">
      <dgm:prSet presAssocID="{BF8A55C3-E9A0-4291-9DDC-6B2F26FA9CD2}" presName="dummy2a" presStyleCnt="0"/>
      <dgm:spPr/>
    </dgm:pt>
    <dgm:pt modelId="{EF47A7B5-4853-4729-A0A3-E870FCCA91F3}" type="pres">
      <dgm:prSet presAssocID="{BF8A55C3-E9A0-4291-9DDC-6B2F26FA9CD2}" presName="dummy2b" presStyleCnt="0"/>
      <dgm:spPr/>
    </dgm:pt>
    <dgm:pt modelId="{DF484F5D-A157-4255-B163-DF9C16986090}" type="pres">
      <dgm:prSet presAssocID="{BF8A55C3-E9A0-4291-9DDC-6B2F26FA9CD2}" presName="wedge2Tx" presStyleLbl="node1" presStyleIdx="1" presStyleCnt="3">
        <dgm:presLayoutVars>
          <dgm:chMax val="0"/>
          <dgm:chPref val="0"/>
          <dgm:bulletEnabled val="1"/>
        </dgm:presLayoutVars>
      </dgm:prSet>
      <dgm:spPr/>
    </dgm:pt>
    <dgm:pt modelId="{1B0E06CD-4652-4E65-8AAA-9D0FF7A1EDF7}" type="pres">
      <dgm:prSet presAssocID="{BF8A55C3-E9A0-4291-9DDC-6B2F26FA9CD2}" presName="wedge3" presStyleLbl="node1" presStyleIdx="2" presStyleCnt="3"/>
      <dgm:spPr/>
    </dgm:pt>
    <dgm:pt modelId="{29034723-551B-471B-BD30-F87FC4EE3275}" type="pres">
      <dgm:prSet presAssocID="{BF8A55C3-E9A0-4291-9DDC-6B2F26FA9CD2}" presName="dummy3a" presStyleCnt="0"/>
      <dgm:spPr/>
    </dgm:pt>
    <dgm:pt modelId="{2B2CFC1A-3FD6-40B7-ADE9-8739B3A2C2A6}" type="pres">
      <dgm:prSet presAssocID="{BF8A55C3-E9A0-4291-9DDC-6B2F26FA9CD2}" presName="dummy3b" presStyleCnt="0"/>
      <dgm:spPr/>
    </dgm:pt>
    <dgm:pt modelId="{773CDDD4-31EE-4E6F-9B10-E24A3942D301}" type="pres">
      <dgm:prSet presAssocID="{BF8A55C3-E9A0-4291-9DDC-6B2F26FA9CD2}" presName="wedge3Tx" presStyleLbl="node1" presStyleIdx="2" presStyleCnt="3">
        <dgm:presLayoutVars>
          <dgm:chMax val="0"/>
          <dgm:chPref val="0"/>
          <dgm:bulletEnabled val="1"/>
        </dgm:presLayoutVars>
      </dgm:prSet>
      <dgm:spPr/>
    </dgm:pt>
    <dgm:pt modelId="{F9B8ED13-27BD-49C7-BE6B-759CB418609A}" type="pres">
      <dgm:prSet presAssocID="{D64B91B9-0ACE-4BD0-ACA3-19876B7C0578}" presName="arrowWedge1" presStyleLbl="fgSibTrans2D1" presStyleIdx="0" presStyleCnt="3"/>
      <dgm:spPr/>
    </dgm:pt>
    <dgm:pt modelId="{8ABBC2D3-1BB7-4C1E-9228-8E1E452A9CA7}" type="pres">
      <dgm:prSet presAssocID="{7F51B3F9-5FC4-4B68-94EE-792BD41D2D57}" presName="arrowWedge2" presStyleLbl="fgSibTrans2D1" presStyleIdx="1" presStyleCnt="3"/>
      <dgm:spPr/>
    </dgm:pt>
    <dgm:pt modelId="{3660A418-2C2F-4CD3-BC93-01C0EC09E9C2}" type="pres">
      <dgm:prSet presAssocID="{CA6C49C0-5CAB-4A81-B8D1-E579A28BA400}" presName="arrowWedge3" presStyleLbl="fgSibTrans2D1" presStyleIdx="2" presStyleCnt="3"/>
      <dgm:spPr/>
    </dgm:pt>
  </dgm:ptLst>
  <dgm:cxnLst>
    <dgm:cxn modelId="{3A0CCD22-F484-4570-8A16-29F0AD1CFF4F}" type="presOf" srcId="{4A9665F9-EDCA-490E-8B4E-925AB35CBA02}" destId="{FBBA20C9-B90F-4143-AF66-4C8D81A3F5EA}" srcOrd="1" destOrd="0" presId="urn:microsoft.com/office/officeart/2005/8/layout/cycle8"/>
    <dgm:cxn modelId="{3461105D-07EC-4A55-917A-610B34CF05E9}" type="presOf" srcId="{4A9665F9-EDCA-490E-8B4E-925AB35CBA02}" destId="{53C8D5D6-E237-4749-8CD4-0AEF4AFBBE89}" srcOrd="0" destOrd="0" presId="urn:microsoft.com/office/officeart/2005/8/layout/cycle8"/>
    <dgm:cxn modelId="{EAD96353-00A2-49EB-9120-2E82B31B1149}" srcId="{BF8A55C3-E9A0-4291-9DDC-6B2F26FA9CD2}" destId="{DAB2A140-D08F-4F40-A73C-87F20A5297B9}" srcOrd="2" destOrd="0" parTransId="{ACFD3283-A946-427F-9F38-EE374EDD28D6}" sibTransId="{CA6C49C0-5CAB-4A81-B8D1-E579A28BA400}"/>
    <dgm:cxn modelId="{8C52F490-C546-4BFB-9775-60A075FE5B0C}" type="presOf" srcId="{DAB2A140-D08F-4F40-A73C-87F20A5297B9}" destId="{773CDDD4-31EE-4E6F-9B10-E24A3942D301}" srcOrd="1" destOrd="0" presId="urn:microsoft.com/office/officeart/2005/8/layout/cycle8"/>
    <dgm:cxn modelId="{A319F2A5-4880-4C4F-998D-8F69F6979DA3}" srcId="{BF8A55C3-E9A0-4291-9DDC-6B2F26FA9CD2}" destId="{4A9665F9-EDCA-490E-8B4E-925AB35CBA02}" srcOrd="0" destOrd="0" parTransId="{88B6D710-0AE4-41D4-BD75-C462388D09A1}" sibTransId="{D64B91B9-0ACE-4BD0-ACA3-19876B7C0578}"/>
    <dgm:cxn modelId="{6DE5E0AE-A8A2-4AF1-837E-6C4E7B48730D}" type="presOf" srcId="{DAB2A140-D08F-4F40-A73C-87F20A5297B9}" destId="{1B0E06CD-4652-4E65-8AAA-9D0FF7A1EDF7}" srcOrd="0" destOrd="0" presId="urn:microsoft.com/office/officeart/2005/8/layout/cycle8"/>
    <dgm:cxn modelId="{981322B9-8CED-4C1C-8763-937850AE098D}" type="presOf" srcId="{BF8A55C3-E9A0-4291-9DDC-6B2F26FA9CD2}" destId="{F9B6A35B-2AE1-4591-AF59-706F48EF681C}" srcOrd="0" destOrd="0" presId="urn:microsoft.com/office/officeart/2005/8/layout/cycle8"/>
    <dgm:cxn modelId="{618AD6C1-E7BE-49B6-B025-7150CF528BD6}" type="presOf" srcId="{FDBA6FF6-89BF-49F4-ABF6-2BE4BD1DD8E8}" destId="{B49F1248-F4FF-4810-B710-4A61DA5FFDCE}" srcOrd="0" destOrd="0" presId="urn:microsoft.com/office/officeart/2005/8/layout/cycle8"/>
    <dgm:cxn modelId="{AD6221D1-BFBA-426B-B626-D6B653242015}" type="presOf" srcId="{FDBA6FF6-89BF-49F4-ABF6-2BE4BD1DD8E8}" destId="{DF484F5D-A157-4255-B163-DF9C16986090}" srcOrd="1" destOrd="0" presId="urn:microsoft.com/office/officeart/2005/8/layout/cycle8"/>
    <dgm:cxn modelId="{7FCAE5DF-B2FA-4383-A2FF-0BC252EBA9E3}" srcId="{BF8A55C3-E9A0-4291-9DDC-6B2F26FA9CD2}" destId="{FDBA6FF6-89BF-49F4-ABF6-2BE4BD1DD8E8}" srcOrd="1" destOrd="0" parTransId="{23034B29-9F93-4711-984E-1BB398AF9529}" sibTransId="{7F51B3F9-5FC4-4B68-94EE-792BD41D2D57}"/>
    <dgm:cxn modelId="{447A9B5E-3F1B-4BB6-8D6F-2B10D1D466ED}" type="presParOf" srcId="{F9B6A35B-2AE1-4591-AF59-706F48EF681C}" destId="{53C8D5D6-E237-4749-8CD4-0AEF4AFBBE89}" srcOrd="0" destOrd="0" presId="urn:microsoft.com/office/officeart/2005/8/layout/cycle8"/>
    <dgm:cxn modelId="{A3AA8675-E8E6-4B1A-B4C1-136D83E3050A}" type="presParOf" srcId="{F9B6A35B-2AE1-4591-AF59-706F48EF681C}" destId="{779C98FD-B0F3-4C96-B34A-1C3C297A0199}" srcOrd="1" destOrd="0" presId="urn:microsoft.com/office/officeart/2005/8/layout/cycle8"/>
    <dgm:cxn modelId="{2462D600-07BC-4137-8001-0E3CCA0A667D}" type="presParOf" srcId="{F9B6A35B-2AE1-4591-AF59-706F48EF681C}" destId="{CF9C5D57-0180-4188-B40D-FE7CBE184467}" srcOrd="2" destOrd="0" presId="urn:microsoft.com/office/officeart/2005/8/layout/cycle8"/>
    <dgm:cxn modelId="{EE0CBEC8-1350-42AC-A287-6E1F595CF29B}" type="presParOf" srcId="{F9B6A35B-2AE1-4591-AF59-706F48EF681C}" destId="{FBBA20C9-B90F-4143-AF66-4C8D81A3F5EA}" srcOrd="3" destOrd="0" presId="urn:microsoft.com/office/officeart/2005/8/layout/cycle8"/>
    <dgm:cxn modelId="{356AF449-1F18-49C2-9895-D281F667A05C}" type="presParOf" srcId="{F9B6A35B-2AE1-4591-AF59-706F48EF681C}" destId="{B49F1248-F4FF-4810-B710-4A61DA5FFDCE}" srcOrd="4" destOrd="0" presId="urn:microsoft.com/office/officeart/2005/8/layout/cycle8"/>
    <dgm:cxn modelId="{80813481-1D51-4C50-B041-B8B5F7426F5C}" type="presParOf" srcId="{F9B6A35B-2AE1-4591-AF59-706F48EF681C}" destId="{B1E40918-8826-45D8-B58D-982FC0AB9968}" srcOrd="5" destOrd="0" presId="urn:microsoft.com/office/officeart/2005/8/layout/cycle8"/>
    <dgm:cxn modelId="{CC1F8540-B281-4AE0-9FF7-2C89833671C4}" type="presParOf" srcId="{F9B6A35B-2AE1-4591-AF59-706F48EF681C}" destId="{EF47A7B5-4853-4729-A0A3-E870FCCA91F3}" srcOrd="6" destOrd="0" presId="urn:microsoft.com/office/officeart/2005/8/layout/cycle8"/>
    <dgm:cxn modelId="{6CF4BCED-FEF6-43E1-87E6-13E4A7836BB0}" type="presParOf" srcId="{F9B6A35B-2AE1-4591-AF59-706F48EF681C}" destId="{DF484F5D-A157-4255-B163-DF9C16986090}" srcOrd="7" destOrd="0" presId="urn:microsoft.com/office/officeart/2005/8/layout/cycle8"/>
    <dgm:cxn modelId="{046D42EC-59DB-41D1-9CF9-9DE59A2CF3DB}" type="presParOf" srcId="{F9B6A35B-2AE1-4591-AF59-706F48EF681C}" destId="{1B0E06CD-4652-4E65-8AAA-9D0FF7A1EDF7}" srcOrd="8" destOrd="0" presId="urn:microsoft.com/office/officeart/2005/8/layout/cycle8"/>
    <dgm:cxn modelId="{1A27BC2D-1576-43B6-B6C2-4FECAAFD86AE}" type="presParOf" srcId="{F9B6A35B-2AE1-4591-AF59-706F48EF681C}" destId="{29034723-551B-471B-BD30-F87FC4EE3275}" srcOrd="9" destOrd="0" presId="urn:microsoft.com/office/officeart/2005/8/layout/cycle8"/>
    <dgm:cxn modelId="{16AF81E4-9609-481A-8D7A-0D772F86B9A9}" type="presParOf" srcId="{F9B6A35B-2AE1-4591-AF59-706F48EF681C}" destId="{2B2CFC1A-3FD6-40B7-ADE9-8739B3A2C2A6}" srcOrd="10" destOrd="0" presId="urn:microsoft.com/office/officeart/2005/8/layout/cycle8"/>
    <dgm:cxn modelId="{DE8B2666-4F3E-4E76-ADF1-B88FACD2ADB4}" type="presParOf" srcId="{F9B6A35B-2AE1-4591-AF59-706F48EF681C}" destId="{773CDDD4-31EE-4E6F-9B10-E24A3942D301}" srcOrd="11" destOrd="0" presId="urn:microsoft.com/office/officeart/2005/8/layout/cycle8"/>
    <dgm:cxn modelId="{C8E427B4-E643-4776-A3ED-E0B70E609B82}" type="presParOf" srcId="{F9B6A35B-2AE1-4591-AF59-706F48EF681C}" destId="{F9B8ED13-27BD-49C7-BE6B-759CB418609A}" srcOrd="12" destOrd="0" presId="urn:microsoft.com/office/officeart/2005/8/layout/cycle8"/>
    <dgm:cxn modelId="{E84EBDE6-E138-4072-818E-560732BC83EB}" type="presParOf" srcId="{F9B6A35B-2AE1-4591-AF59-706F48EF681C}" destId="{8ABBC2D3-1BB7-4C1E-9228-8E1E452A9CA7}" srcOrd="13" destOrd="0" presId="urn:microsoft.com/office/officeart/2005/8/layout/cycle8"/>
    <dgm:cxn modelId="{3E2C696D-C04A-4A89-A423-C5C0B3347D2E}" type="presParOf" srcId="{F9B6A35B-2AE1-4591-AF59-706F48EF681C}" destId="{3660A418-2C2F-4CD3-BC93-01C0EC09E9C2}"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BA75D-1530-4ED9-848C-36C8CBFB1ECB}">
      <dsp:nvSpPr>
        <dsp:cNvPr id="0" name=""/>
        <dsp:cNvSpPr/>
      </dsp:nvSpPr>
      <dsp:spPr>
        <a:xfrm>
          <a:off x="7143" y="1098574"/>
          <a:ext cx="2135187" cy="12811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ru-RU" sz="2300" kern="1200" dirty="0"/>
            <a:t>Ресурсы</a:t>
          </a:r>
          <a:r>
            <a:rPr lang="en-US" sz="2300" kern="1200" dirty="0"/>
            <a:t> </a:t>
          </a:r>
        </a:p>
      </dsp:txBody>
      <dsp:txXfrm>
        <a:off x="44665" y="1136096"/>
        <a:ext cx="2060143" cy="1206068"/>
      </dsp:txXfrm>
    </dsp:sp>
    <dsp:sp modelId="{6FF16210-C569-4B10-81C6-E3846A30C960}">
      <dsp:nvSpPr>
        <dsp:cNvPr id="0" name=""/>
        <dsp:cNvSpPr/>
      </dsp:nvSpPr>
      <dsp:spPr>
        <a:xfrm>
          <a:off x="2355850" y="1474367"/>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355850" y="1580272"/>
        <a:ext cx="316861" cy="317716"/>
      </dsp:txXfrm>
    </dsp:sp>
    <dsp:sp modelId="{23B5A625-4D93-4F6C-932B-11A9275D1200}">
      <dsp:nvSpPr>
        <dsp:cNvPr id="0" name=""/>
        <dsp:cNvSpPr/>
      </dsp:nvSpPr>
      <dsp:spPr>
        <a:xfrm>
          <a:off x="2996406" y="1098574"/>
          <a:ext cx="2135187" cy="12811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ru-RU" sz="2300" kern="1200" dirty="0"/>
            <a:t>Материальные блага</a:t>
          </a:r>
          <a:endParaRPr lang="en-US" sz="2300" kern="1200" dirty="0"/>
        </a:p>
      </dsp:txBody>
      <dsp:txXfrm>
        <a:off x="3033928" y="1136096"/>
        <a:ext cx="2060143" cy="1206068"/>
      </dsp:txXfrm>
    </dsp:sp>
    <dsp:sp modelId="{DF2A35C7-4A25-49AB-B04F-4E8AA8F38128}">
      <dsp:nvSpPr>
        <dsp:cNvPr id="0" name=""/>
        <dsp:cNvSpPr/>
      </dsp:nvSpPr>
      <dsp:spPr>
        <a:xfrm>
          <a:off x="5345112" y="1474367"/>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345112" y="1580272"/>
        <a:ext cx="316861" cy="317716"/>
      </dsp:txXfrm>
    </dsp:sp>
    <dsp:sp modelId="{E9E70DCF-BCA7-46AC-BC01-27A660D039C8}">
      <dsp:nvSpPr>
        <dsp:cNvPr id="0" name=""/>
        <dsp:cNvSpPr/>
      </dsp:nvSpPr>
      <dsp:spPr>
        <a:xfrm>
          <a:off x="5985668" y="1098574"/>
          <a:ext cx="2135187" cy="12811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ru-RU" sz="2300" kern="1200" dirty="0"/>
            <a:t>Потребности</a:t>
          </a:r>
          <a:endParaRPr lang="en-US" sz="2300" kern="1200" dirty="0"/>
        </a:p>
      </dsp:txBody>
      <dsp:txXfrm>
        <a:off x="6023190" y="1136096"/>
        <a:ext cx="2060143" cy="1206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CA4706-E42C-409A-8D2F-6EB5498E8466}">
      <dsp:nvSpPr>
        <dsp:cNvPr id="0" name=""/>
        <dsp:cNvSpPr/>
      </dsp:nvSpPr>
      <dsp:spPr>
        <a:xfrm>
          <a:off x="1172765" y="1091"/>
          <a:ext cx="1041796" cy="104179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ru-RU" sz="1600" kern="1200" dirty="0"/>
            <a:t>частное</a:t>
          </a:r>
          <a:endParaRPr lang="en-US" sz="1600" kern="1200" dirty="0"/>
        </a:p>
      </dsp:txBody>
      <dsp:txXfrm>
        <a:off x="1325332" y="153658"/>
        <a:ext cx="736662" cy="736662"/>
      </dsp:txXfrm>
    </dsp:sp>
    <dsp:sp modelId="{D007B896-279D-4378-9CFA-85789404D1A7}">
      <dsp:nvSpPr>
        <dsp:cNvPr id="0" name=""/>
        <dsp:cNvSpPr/>
      </dsp:nvSpPr>
      <dsp:spPr>
        <a:xfrm>
          <a:off x="1391542" y="1127481"/>
          <a:ext cx="604242" cy="60424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471634" y="1358543"/>
        <a:ext cx="444058" cy="142118"/>
      </dsp:txXfrm>
    </dsp:sp>
    <dsp:sp modelId="{83C1C791-6726-4057-9462-432482CB5E3A}">
      <dsp:nvSpPr>
        <dsp:cNvPr id="0" name=""/>
        <dsp:cNvSpPr/>
      </dsp:nvSpPr>
      <dsp:spPr>
        <a:xfrm>
          <a:off x="1172765" y="1816318"/>
          <a:ext cx="1041796" cy="104179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ru-RU" sz="1600" kern="1200" dirty="0"/>
            <a:t>частное</a:t>
          </a:r>
          <a:endParaRPr lang="en-US" sz="1600" kern="1200" dirty="0"/>
        </a:p>
      </dsp:txBody>
      <dsp:txXfrm>
        <a:off x="1325332" y="1968885"/>
        <a:ext cx="736662" cy="736662"/>
      </dsp:txXfrm>
    </dsp:sp>
    <dsp:sp modelId="{B8CA0E51-2E96-422C-BA14-6662BCB13DE8}">
      <dsp:nvSpPr>
        <dsp:cNvPr id="0" name=""/>
        <dsp:cNvSpPr/>
      </dsp:nvSpPr>
      <dsp:spPr>
        <a:xfrm>
          <a:off x="2370832" y="1235828"/>
          <a:ext cx="331291" cy="3875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370832" y="1313338"/>
        <a:ext cx="231904" cy="232528"/>
      </dsp:txXfrm>
    </dsp:sp>
    <dsp:sp modelId="{EB8E51AA-D695-46B4-B2AB-769CA8FE0CB4}">
      <dsp:nvSpPr>
        <dsp:cNvPr id="0" name=""/>
        <dsp:cNvSpPr/>
      </dsp:nvSpPr>
      <dsp:spPr>
        <a:xfrm>
          <a:off x="2839640" y="387806"/>
          <a:ext cx="2083593" cy="20835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ru-RU" sz="3700" kern="1200" dirty="0"/>
            <a:t>Общее</a:t>
          </a:r>
          <a:endParaRPr lang="en-US" sz="3700" kern="1200" dirty="0"/>
        </a:p>
      </dsp:txBody>
      <dsp:txXfrm>
        <a:off x="3144775" y="692941"/>
        <a:ext cx="1473323" cy="14733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5EB1E-AE6B-4B62-9A98-F7C986CC9C4B}">
      <dsp:nvSpPr>
        <dsp:cNvPr id="0" name=""/>
        <dsp:cNvSpPr/>
      </dsp:nvSpPr>
      <dsp:spPr>
        <a:xfrm>
          <a:off x="2204452" y="1512168"/>
          <a:ext cx="376953" cy="718279"/>
        </a:xfrm>
        <a:custGeom>
          <a:avLst/>
          <a:gdLst/>
          <a:ahLst/>
          <a:cxnLst/>
          <a:rect l="0" t="0" r="0" b="0"/>
          <a:pathLst>
            <a:path>
              <a:moveTo>
                <a:pt x="0" y="0"/>
              </a:moveTo>
              <a:lnTo>
                <a:pt x="188476" y="0"/>
              </a:lnTo>
              <a:lnTo>
                <a:pt x="188476" y="718279"/>
              </a:lnTo>
              <a:lnTo>
                <a:pt x="376953" y="71827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2649" y="1851028"/>
        <a:ext cx="40559" cy="40559"/>
      </dsp:txXfrm>
    </dsp:sp>
    <dsp:sp modelId="{54E78237-AC6F-4048-80B6-44597D39EE12}">
      <dsp:nvSpPr>
        <dsp:cNvPr id="0" name=""/>
        <dsp:cNvSpPr/>
      </dsp:nvSpPr>
      <dsp:spPr>
        <a:xfrm>
          <a:off x="2204452" y="1466447"/>
          <a:ext cx="376953" cy="91440"/>
        </a:xfrm>
        <a:custGeom>
          <a:avLst/>
          <a:gdLst/>
          <a:ahLst/>
          <a:cxnLst/>
          <a:rect l="0" t="0" r="0" b="0"/>
          <a:pathLst>
            <a:path>
              <a:moveTo>
                <a:pt x="0" y="45720"/>
              </a:moveTo>
              <a:lnTo>
                <a:pt x="376953" y="4572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83504" y="1502744"/>
        <a:ext cx="18847" cy="18847"/>
      </dsp:txXfrm>
    </dsp:sp>
    <dsp:sp modelId="{6786B36A-7B6F-4D9F-AF27-08FF380E8549}">
      <dsp:nvSpPr>
        <dsp:cNvPr id="0" name=""/>
        <dsp:cNvSpPr/>
      </dsp:nvSpPr>
      <dsp:spPr>
        <a:xfrm>
          <a:off x="2204452" y="793888"/>
          <a:ext cx="376953" cy="718279"/>
        </a:xfrm>
        <a:custGeom>
          <a:avLst/>
          <a:gdLst/>
          <a:ahLst/>
          <a:cxnLst/>
          <a:rect l="0" t="0" r="0" b="0"/>
          <a:pathLst>
            <a:path>
              <a:moveTo>
                <a:pt x="0" y="718279"/>
              </a:moveTo>
              <a:lnTo>
                <a:pt x="188476" y="718279"/>
              </a:lnTo>
              <a:lnTo>
                <a:pt x="188476" y="0"/>
              </a:lnTo>
              <a:lnTo>
                <a:pt x="376953"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2649" y="1132748"/>
        <a:ext cx="40559" cy="40559"/>
      </dsp:txXfrm>
    </dsp:sp>
    <dsp:sp modelId="{AE2BB7AC-A964-44D3-A80A-6C960E076506}">
      <dsp:nvSpPr>
        <dsp:cNvPr id="0" name=""/>
        <dsp:cNvSpPr/>
      </dsp:nvSpPr>
      <dsp:spPr>
        <a:xfrm rot="16200000">
          <a:off x="404972" y="1224856"/>
          <a:ext cx="3024336" cy="5746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ru-RU" sz="3700" kern="1200" dirty="0"/>
            <a:t>ОБЩЕЕ</a:t>
          </a:r>
          <a:endParaRPr lang="en-US" sz="3700" kern="1200" dirty="0"/>
        </a:p>
      </dsp:txBody>
      <dsp:txXfrm>
        <a:off x="404972" y="1224856"/>
        <a:ext cx="3024336" cy="574623"/>
      </dsp:txXfrm>
    </dsp:sp>
    <dsp:sp modelId="{7D15FFF2-A6D4-4357-844F-702A29D3FCE8}">
      <dsp:nvSpPr>
        <dsp:cNvPr id="0" name=""/>
        <dsp:cNvSpPr/>
      </dsp:nvSpPr>
      <dsp:spPr>
        <a:xfrm>
          <a:off x="2581405" y="506576"/>
          <a:ext cx="1884766" cy="5746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ru-RU" sz="3700" kern="1200" dirty="0"/>
            <a:t>Частное</a:t>
          </a:r>
          <a:endParaRPr lang="en-US" sz="3700" kern="1200" dirty="0"/>
        </a:p>
      </dsp:txBody>
      <dsp:txXfrm>
        <a:off x="2581405" y="506576"/>
        <a:ext cx="1884766" cy="574623"/>
      </dsp:txXfrm>
    </dsp:sp>
    <dsp:sp modelId="{621916E1-EBDF-4CDC-8257-7FB73C6A72F7}">
      <dsp:nvSpPr>
        <dsp:cNvPr id="0" name=""/>
        <dsp:cNvSpPr/>
      </dsp:nvSpPr>
      <dsp:spPr>
        <a:xfrm>
          <a:off x="2581405" y="1224856"/>
          <a:ext cx="1884766" cy="5746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ru-RU" sz="3700" kern="1200" dirty="0"/>
            <a:t>Частное</a:t>
          </a:r>
          <a:endParaRPr lang="en-US" sz="3700" kern="1200" dirty="0"/>
        </a:p>
      </dsp:txBody>
      <dsp:txXfrm>
        <a:off x="2581405" y="1224856"/>
        <a:ext cx="1884766" cy="574623"/>
      </dsp:txXfrm>
    </dsp:sp>
    <dsp:sp modelId="{C5EEEF86-2CEA-45F6-A174-8D90C27BD123}">
      <dsp:nvSpPr>
        <dsp:cNvPr id="0" name=""/>
        <dsp:cNvSpPr/>
      </dsp:nvSpPr>
      <dsp:spPr>
        <a:xfrm>
          <a:off x="2581405" y="1943135"/>
          <a:ext cx="1884766" cy="57462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ru-RU" sz="3700" kern="1200" dirty="0"/>
            <a:t>Частное</a:t>
          </a:r>
          <a:endParaRPr lang="en-US" sz="3700" kern="1200" dirty="0"/>
        </a:p>
      </dsp:txBody>
      <dsp:txXfrm>
        <a:off x="2581405" y="1943135"/>
        <a:ext cx="1884766" cy="5746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C0C34-B635-42CE-B2B3-095798223E9B}">
      <dsp:nvSpPr>
        <dsp:cNvPr id="0" name=""/>
        <dsp:cNvSpPr/>
      </dsp:nvSpPr>
      <dsp:spPr>
        <a:xfrm>
          <a:off x="2561518" y="1097"/>
          <a:ext cx="2344563" cy="117228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ru-RU" sz="2400" kern="1200" dirty="0"/>
            <a:t>Государство</a:t>
          </a:r>
          <a:endParaRPr lang="en-US" sz="2400" kern="1200" dirty="0"/>
        </a:p>
      </dsp:txBody>
      <dsp:txXfrm>
        <a:off x="2595853" y="35432"/>
        <a:ext cx="2275893" cy="1103611"/>
      </dsp:txXfrm>
    </dsp:sp>
    <dsp:sp modelId="{8EFB64DF-7862-4912-9985-002E69AEDB42}">
      <dsp:nvSpPr>
        <dsp:cNvPr id="0" name=""/>
        <dsp:cNvSpPr/>
      </dsp:nvSpPr>
      <dsp:spPr>
        <a:xfrm rot="3600000">
          <a:off x="4091131" y="2057832"/>
          <a:ext cx="1220318" cy="410298"/>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214220" y="2139892"/>
        <a:ext cx="974140" cy="246178"/>
      </dsp:txXfrm>
    </dsp:sp>
    <dsp:sp modelId="{2BD02794-417C-4032-9324-9495C4E06D7C}">
      <dsp:nvSpPr>
        <dsp:cNvPr id="0" name=""/>
        <dsp:cNvSpPr/>
      </dsp:nvSpPr>
      <dsp:spPr>
        <a:xfrm>
          <a:off x="4496498" y="3352583"/>
          <a:ext cx="2344563" cy="117228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ru-RU" sz="2400" kern="1200" dirty="0"/>
            <a:t>Фирма</a:t>
          </a:r>
          <a:endParaRPr lang="en-US" sz="2400" kern="1200" dirty="0"/>
        </a:p>
      </dsp:txBody>
      <dsp:txXfrm>
        <a:off x="4530833" y="3386918"/>
        <a:ext cx="2275893" cy="1103611"/>
      </dsp:txXfrm>
    </dsp:sp>
    <dsp:sp modelId="{2AD26DC0-7989-4F13-81F0-DEEC5AA9DD1A}">
      <dsp:nvSpPr>
        <dsp:cNvPr id="0" name=""/>
        <dsp:cNvSpPr/>
      </dsp:nvSpPr>
      <dsp:spPr>
        <a:xfrm rot="10800000">
          <a:off x="3123640" y="3733574"/>
          <a:ext cx="1220318" cy="410298"/>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3246729" y="3815634"/>
        <a:ext cx="974140" cy="246178"/>
      </dsp:txXfrm>
    </dsp:sp>
    <dsp:sp modelId="{D36075F1-9858-44B7-AC8F-FB8DCEB9E26D}">
      <dsp:nvSpPr>
        <dsp:cNvPr id="0" name=""/>
        <dsp:cNvSpPr/>
      </dsp:nvSpPr>
      <dsp:spPr>
        <a:xfrm>
          <a:off x="626537" y="3352583"/>
          <a:ext cx="2344563" cy="117228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ru-RU" sz="2400" kern="1200" dirty="0"/>
            <a:t>Домохозяйство</a:t>
          </a:r>
          <a:endParaRPr lang="en-US" sz="2400" kern="1200" dirty="0"/>
        </a:p>
      </dsp:txBody>
      <dsp:txXfrm>
        <a:off x="660872" y="3386918"/>
        <a:ext cx="2275893" cy="1103611"/>
      </dsp:txXfrm>
    </dsp:sp>
    <dsp:sp modelId="{C637EA00-1C40-4992-9385-D563DB1593B2}">
      <dsp:nvSpPr>
        <dsp:cNvPr id="0" name=""/>
        <dsp:cNvSpPr/>
      </dsp:nvSpPr>
      <dsp:spPr>
        <a:xfrm rot="18000000">
          <a:off x="2156150" y="2057832"/>
          <a:ext cx="1220318" cy="410298"/>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279239" y="2139892"/>
        <a:ext cx="974140" cy="2461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63003-2F61-4BC9-826D-61656D1EAE09}">
      <dsp:nvSpPr>
        <dsp:cNvPr id="0" name=""/>
        <dsp:cNvSpPr/>
      </dsp:nvSpPr>
      <dsp:spPr>
        <a:xfrm>
          <a:off x="1432940" y="-30360"/>
          <a:ext cx="5020819" cy="5020819"/>
        </a:xfrm>
        <a:prstGeom prst="circularArrow">
          <a:avLst>
            <a:gd name="adj1" fmla="val 5544"/>
            <a:gd name="adj2" fmla="val 330680"/>
            <a:gd name="adj3" fmla="val 13774099"/>
            <a:gd name="adj4" fmla="val 1738707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544F74-5691-41AB-B397-01FAC0F768A9}">
      <dsp:nvSpPr>
        <dsp:cNvPr id="0" name=""/>
        <dsp:cNvSpPr/>
      </dsp:nvSpPr>
      <dsp:spPr>
        <a:xfrm>
          <a:off x="2766891" y="1259"/>
          <a:ext cx="2352916" cy="117645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ru-RU" sz="2800" kern="1200" dirty="0">
              <a:latin typeface="Times New Roman" panose="02020603050405020304" pitchFamily="18" charset="0"/>
              <a:cs typeface="Times New Roman" panose="02020603050405020304" pitchFamily="18" charset="0"/>
            </a:rPr>
            <a:t>Текущие и будущие</a:t>
          </a:r>
          <a:endParaRPr lang="en-US" sz="2800" kern="1200" dirty="0">
            <a:latin typeface="Times New Roman" panose="02020603050405020304" pitchFamily="18" charset="0"/>
            <a:cs typeface="Times New Roman" panose="02020603050405020304" pitchFamily="18" charset="0"/>
          </a:endParaRPr>
        </a:p>
      </dsp:txBody>
      <dsp:txXfrm>
        <a:off x="2824321" y="58689"/>
        <a:ext cx="2238056" cy="1061598"/>
      </dsp:txXfrm>
    </dsp:sp>
    <dsp:sp modelId="{98B6311E-98F0-404A-9702-C40D1E3409A2}">
      <dsp:nvSpPr>
        <dsp:cNvPr id="0" name=""/>
        <dsp:cNvSpPr/>
      </dsp:nvSpPr>
      <dsp:spPr>
        <a:xfrm>
          <a:off x="4803174" y="1480705"/>
          <a:ext cx="2352916" cy="117645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ru-RU" sz="2400" kern="1200" dirty="0">
              <a:latin typeface="Times New Roman" panose="02020603050405020304" pitchFamily="18" charset="0"/>
              <a:cs typeface="Times New Roman" panose="02020603050405020304" pitchFamily="18" charset="0"/>
            </a:rPr>
            <a:t>Личные и общественные</a:t>
          </a:r>
          <a:endParaRPr lang="en-US" sz="2400" kern="1200" dirty="0">
            <a:latin typeface="Times New Roman" panose="02020603050405020304" pitchFamily="18" charset="0"/>
            <a:cs typeface="Times New Roman" panose="02020603050405020304" pitchFamily="18" charset="0"/>
          </a:endParaRPr>
        </a:p>
      </dsp:txBody>
      <dsp:txXfrm>
        <a:off x="4860604" y="1538135"/>
        <a:ext cx="2238056" cy="1061598"/>
      </dsp:txXfrm>
    </dsp:sp>
    <dsp:sp modelId="{089A042D-92F7-40B4-89BF-7F4524D262B9}">
      <dsp:nvSpPr>
        <dsp:cNvPr id="0" name=""/>
        <dsp:cNvSpPr/>
      </dsp:nvSpPr>
      <dsp:spPr>
        <a:xfrm>
          <a:off x="4025383" y="3874499"/>
          <a:ext cx="2352916" cy="117645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ru-RU" sz="1800" kern="1200" dirty="0"/>
            <a:t>Производственные и </a:t>
          </a:r>
          <a:r>
            <a:rPr lang="ru-RU" sz="1800" kern="1200" dirty="0" err="1"/>
            <a:t>непроиводственные</a:t>
          </a:r>
          <a:endParaRPr lang="en-US" sz="1800" kern="1200" dirty="0"/>
        </a:p>
      </dsp:txBody>
      <dsp:txXfrm>
        <a:off x="4082813" y="3931929"/>
        <a:ext cx="2238056" cy="1061598"/>
      </dsp:txXfrm>
    </dsp:sp>
    <dsp:sp modelId="{F2E9B5CF-1EBA-43E9-9AE5-50A8F07C519D}">
      <dsp:nvSpPr>
        <dsp:cNvPr id="0" name=""/>
        <dsp:cNvSpPr/>
      </dsp:nvSpPr>
      <dsp:spPr>
        <a:xfrm>
          <a:off x="1508399" y="3874499"/>
          <a:ext cx="2352916" cy="117645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ru-RU" sz="2400" kern="1200" dirty="0">
              <a:latin typeface="Times New Roman" panose="02020603050405020304" pitchFamily="18" charset="0"/>
              <a:cs typeface="Times New Roman" panose="02020603050405020304" pitchFamily="18" charset="0"/>
            </a:rPr>
            <a:t>Первичные</a:t>
          </a:r>
        </a:p>
        <a:p>
          <a:pPr marL="0" lvl="0" indent="0" algn="ctr" defTabSz="1066800">
            <a:lnSpc>
              <a:spcPct val="90000"/>
            </a:lnSpc>
            <a:spcBef>
              <a:spcPct val="0"/>
            </a:spcBef>
            <a:spcAft>
              <a:spcPct val="35000"/>
            </a:spcAft>
            <a:buNone/>
          </a:pPr>
          <a:r>
            <a:rPr lang="ru-RU" sz="2400" kern="1200" dirty="0">
              <a:latin typeface="Times New Roman" panose="02020603050405020304" pitchFamily="18" charset="0"/>
              <a:cs typeface="Times New Roman" panose="02020603050405020304" pitchFamily="18" charset="0"/>
            </a:rPr>
            <a:t>И вторичные</a:t>
          </a:r>
          <a:endParaRPr lang="en-US" sz="2400" kern="1200" dirty="0">
            <a:latin typeface="Times New Roman" panose="02020603050405020304" pitchFamily="18" charset="0"/>
            <a:cs typeface="Times New Roman" panose="02020603050405020304" pitchFamily="18" charset="0"/>
          </a:endParaRPr>
        </a:p>
      </dsp:txBody>
      <dsp:txXfrm>
        <a:off x="1565829" y="3931929"/>
        <a:ext cx="2238056" cy="1061598"/>
      </dsp:txXfrm>
    </dsp:sp>
    <dsp:sp modelId="{13DEE50D-50E5-461C-882B-8A53C144D297}">
      <dsp:nvSpPr>
        <dsp:cNvPr id="0" name=""/>
        <dsp:cNvSpPr/>
      </dsp:nvSpPr>
      <dsp:spPr>
        <a:xfrm>
          <a:off x="730608" y="1480705"/>
          <a:ext cx="2352916" cy="117645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ru-RU" sz="2400" kern="1200" dirty="0">
              <a:latin typeface="Times New Roman" panose="02020603050405020304" pitchFamily="18" charset="0"/>
              <a:cs typeface="Times New Roman" panose="02020603050405020304" pitchFamily="18" charset="0"/>
            </a:rPr>
            <a:t>Материальные и духовные</a:t>
          </a:r>
          <a:endParaRPr lang="en-US" sz="2400" kern="1200" dirty="0">
            <a:latin typeface="Times New Roman" panose="02020603050405020304" pitchFamily="18" charset="0"/>
            <a:cs typeface="Times New Roman" panose="02020603050405020304" pitchFamily="18" charset="0"/>
          </a:endParaRPr>
        </a:p>
      </dsp:txBody>
      <dsp:txXfrm>
        <a:off x="788038" y="1538135"/>
        <a:ext cx="2238056" cy="10615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6A1BF-D561-44A3-9E5E-5282CFCBA523}">
      <dsp:nvSpPr>
        <dsp:cNvPr id="0" name=""/>
        <dsp:cNvSpPr/>
      </dsp:nvSpPr>
      <dsp:spPr>
        <a:xfrm>
          <a:off x="0" y="13843"/>
          <a:ext cx="7642746"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ru-RU" sz="4400" kern="1200" dirty="0">
              <a:latin typeface="Times New Roman" panose="02020603050405020304" pitchFamily="18" charset="0"/>
              <a:cs typeface="Times New Roman" panose="02020603050405020304" pitchFamily="18" charset="0"/>
            </a:rPr>
            <a:t>взаимозаменяемые</a:t>
          </a:r>
          <a:endParaRPr lang="en-US" sz="4400" kern="1200" dirty="0"/>
        </a:p>
      </dsp:txBody>
      <dsp:txXfrm>
        <a:off x="50261" y="64104"/>
        <a:ext cx="7542224" cy="929078"/>
      </dsp:txXfrm>
    </dsp:sp>
    <dsp:sp modelId="{D13ADF54-90BF-4516-B681-86041B3278BE}">
      <dsp:nvSpPr>
        <dsp:cNvPr id="0" name=""/>
        <dsp:cNvSpPr/>
      </dsp:nvSpPr>
      <dsp:spPr>
        <a:xfrm>
          <a:off x="0" y="1043443"/>
          <a:ext cx="7642746"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657"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ru-RU" sz="3400" b="1" kern="1200" dirty="0">
              <a:latin typeface="Times New Roman" panose="02020603050405020304" pitchFamily="18" charset="0"/>
              <a:cs typeface="Times New Roman" panose="02020603050405020304" pitchFamily="18" charset="0"/>
            </a:rPr>
            <a:t>субституты</a:t>
          </a:r>
          <a:endParaRPr lang="en-US" sz="3400" kern="1200" dirty="0"/>
        </a:p>
      </dsp:txBody>
      <dsp:txXfrm>
        <a:off x="0" y="1043443"/>
        <a:ext cx="7642746" cy="728640"/>
      </dsp:txXfrm>
    </dsp:sp>
    <dsp:sp modelId="{77F408CC-0B84-49B2-82B4-24EE8624838F}">
      <dsp:nvSpPr>
        <dsp:cNvPr id="0" name=""/>
        <dsp:cNvSpPr/>
      </dsp:nvSpPr>
      <dsp:spPr>
        <a:xfrm>
          <a:off x="0" y="1772083"/>
          <a:ext cx="7642746"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ru-RU" sz="4400" kern="1200" dirty="0">
              <a:latin typeface="Times New Roman" panose="02020603050405020304" pitchFamily="18" charset="0"/>
              <a:cs typeface="Times New Roman" panose="02020603050405020304" pitchFamily="18" charset="0"/>
            </a:rPr>
            <a:t>взаимодополняющие</a:t>
          </a:r>
          <a:endParaRPr lang="en-US" sz="4400" kern="1200" dirty="0"/>
        </a:p>
      </dsp:txBody>
      <dsp:txXfrm>
        <a:off x="50261" y="1822344"/>
        <a:ext cx="7542224" cy="929078"/>
      </dsp:txXfrm>
    </dsp:sp>
    <dsp:sp modelId="{1F253959-73D1-4127-BC7A-2024BA883A4F}">
      <dsp:nvSpPr>
        <dsp:cNvPr id="0" name=""/>
        <dsp:cNvSpPr/>
      </dsp:nvSpPr>
      <dsp:spPr>
        <a:xfrm>
          <a:off x="0" y="2801684"/>
          <a:ext cx="7642746"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657"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ru-RU" sz="3400" b="1" kern="1200" dirty="0">
              <a:latin typeface="Times New Roman" panose="02020603050405020304" pitchFamily="18" charset="0"/>
              <a:cs typeface="Times New Roman" panose="02020603050405020304" pitchFamily="18" charset="0"/>
            </a:rPr>
            <a:t>комплементарные</a:t>
          </a:r>
          <a:endParaRPr lang="en-US" sz="3400" kern="1200" dirty="0"/>
        </a:p>
      </dsp:txBody>
      <dsp:txXfrm>
        <a:off x="0" y="2801684"/>
        <a:ext cx="7642746" cy="7286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8D5D6-E237-4749-8CD4-0AEF4AFBBE89}">
      <dsp:nvSpPr>
        <dsp:cNvPr id="0" name=""/>
        <dsp:cNvSpPr/>
      </dsp:nvSpPr>
      <dsp:spPr>
        <a:xfrm>
          <a:off x="2191066" y="282836"/>
          <a:ext cx="3655123" cy="3655123"/>
        </a:xfrm>
        <a:prstGeom prst="pie">
          <a:avLst>
            <a:gd name="adj1" fmla="val 16200000"/>
            <a:gd name="adj2" fmla="val 18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ru-RU" sz="3600" kern="1200" dirty="0"/>
            <a:t>Земля </a:t>
          </a:r>
          <a:endParaRPr lang="en-US" sz="3600" kern="1200" dirty="0"/>
        </a:p>
      </dsp:txBody>
      <dsp:txXfrm>
        <a:off x="4117403" y="1057375"/>
        <a:ext cx="1305401" cy="1087834"/>
      </dsp:txXfrm>
    </dsp:sp>
    <dsp:sp modelId="{B49F1248-F4FF-4810-B710-4A61DA5FFDCE}">
      <dsp:nvSpPr>
        <dsp:cNvPr id="0" name=""/>
        <dsp:cNvSpPr/>
      </dsp:nvSpPr>
      <dsp:spPr>
        <a:xfrm>
          <a:off x="2115788" y="413377"/>
          <a:ext cx="3655123" cy="3655123"/>
        </a:xfrm>
        <a:prstGeom prst="pie">
          <a:avLst>
            <a:gd name="adj1" fmla="val 1800000"/>
            <a:gd name="adj2" fmla="val 90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ru-RU" sz="3600" kern="1200" dirty="0"/>
            <a:t>Капитал</a:t>
          </a:r>
          <a:endParaRPr lang="en-US" sz="3600" kern="1200" dirty="0"/>
        </a:p>
      </dsp:txBody>
      <dsp:txXfrm>
        <a:off x="2986055" y="2784856"/>
        <a:ext cx="1958102" cy="957294"/>
      </dsp:txXfrm>
    </dsp:sp>
    <dsp:sp modelId="{1B0E06CD-4652-4E65-8AAA-9D0FF7A1EDF7}">
      <dsp:nvSpPr>
        <dsp:cNvPr id="0" name=""/>
        <dsp:cNvSpPr/>
      </dsp:nvSpPr>
      <dsp:spPr>
        <a:xfrm>
          <a:off x="2040509" y="282836"/>
          <a:ext cx="3655123" cy="3655123"/>
        </a:xfrm>
        <a:prstGeom prst="pie">
          <a:avLst>
            <a:gd name="adj1" fmla="val 90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ru-RU" sz="3600" kern="1200" dirty="0"/>
            <a:t>Труд</a:t>
          </a:r>
          <a:endParaRPr lang="en-US" sz="3600" kern="1200" dirty="0"/>
        </a:p>
      </dsp:txBody>
      <dsp:txXfrm>
        <a:off x="2463895" y="1057375"/>
        <a:ext cx="1305401" cy="1087834"/>
      </dsp:txXfrm>
    </dsp:sp>
    <dsp:sp modelId="{F9B8ED13-27BD-49C7-BE6B-759CB418609A}">
      <dsp:nvSpPr>
        <dsp:cNvPr id="0" name=""/>
        <dsp:cNvSpPr/>
      </dsp:nvSpPr>
      <dsp:spPr>
        <a:xfrm>
          <a:off x="1965098" y="56567"/>
          <a:ext cx="4107663" cy="410766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BBC2D3-1BB7-4C1E-9228-8E1E452A9CA7}">
      <dsp:nvSpPr>
        <dsp:cNvPr id="0" name=""/>
        <dsp:cNvSpPr/>
      </dsp:nvSpPr>
      <dsp:spPr>
        <a:xfrm>
          <a:off x="1889518" y="186876"/>
          <a:ext cx="4107663" cy="410766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60A418-2C2F-4CD3-BC93-01C0EC09E9C2}">
      <dsp:nvSpPr>
        <dsp:cNvPr id="0" name=""/>
        <dsp:cNvSpPr/>
      </dsp:nvSpPr>
      <dsp:spPr>
        <a:xfrm>
          <a:off x="1813938" y="56567"/>
          <a:ext cx="4107663" cy="410766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FD84C6-1258-4E24-8ECA-15F3495FF9CA}" type="datetimeFigureOut">
              <a:rPr lang="en-US" smtClean="0"/>
              <a:t>1/31/2021</a:t>
            </a:fld>
            <a:endParaRPr lang="en-US"/>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1F7A10-4E86-4C09-B62E-6181567FB85D}" type="slidenum">
              <a:rPr lang="en-US" smtClean="0"/>
              <a:t>‹#›</a:t>
            </a:fld>
            <a:endParaRPr lang="en-US"/>
          </a:p>
        </p:txBody>
      </p:sp>
    </p:spTree>
    <p:extLst>
      <p:ext uri="{BB962C8B-B14F-4D97-AF65-F5344CB8AC3E}">
        <p14:creationId xmlns:p14="http://schemas.microsoft.com/office/powerpoint/2010/main" val="172828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66889F-EE0A-486E-8717-6DBAADCC8A68}" type="datetimeFigureOut">
              <a:rPr lang="en-US" smtClean="0"/>
              <a:t>1/31/2021</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F8EC95-48E6-475D-95E0-E35233ED6A0A}" type="slidenum">
              <a:rPr lang="en-US" smtClean="0"/>
              <a:t>‹#›</a:t>
            </a:fld>
            <a:endParaRPr lang="en-US"/>
          </a:p>
        </p:txBody>
      </p:sp>
    </p:spTree>
    <p:extLst>
      <p:ext uri="{BB962C8B-B14F-4D97-AF65-F5344CB8AC3E}">
        <p14:creationId xmlns:p14="http://schemas.microsoft.com/office/powerpoint/2010/main" val="3844754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7AF95CFD-CA71-4F35-8CC6-A92020B26F7F}" type="slidenum">
              <a:rPr lang="ru-RU" smtClean="0"/>
              <a:t>17</a:t>
            </a:fld>
            <a:endParaRPr lang="ru-RU"/>
          </a:p>
        </p:txBody>
      </p:sp>
    </p:spTree>
    <p:extLst>
      <p:ext uri="{BB962C8B-B14F-4D97-AF65-F5344CB8AC3E}">
        <p14:creationId xmlns:p14="http://schemas.microsoft.com/office/powerpoint/2010/main" val="1867883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ru-RU"/>
              <a:t>Образец заголовка</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74A9ACA-8046-45BD-85D1-E7A02BC4767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D483-4477-4918-B407-00A592E636CA}" type="slidenum">
              <a:rPr lang="en-US" smtClean="0"/>
              <a:t>‹#›</a:t>
            </a:fld>
            <a:endParaRPr lang="en-US"/>
          </a:p>
        </p:txBody>
      </p:sp>
    </p:spTree>
    <p:extLst>
      <p:ext uri="{BB962C8B-B14F-4D97-AF65-F5344CB8AC3E}">
        <p14:creationId xmlns:p14="http://schemas.microsoft.com/office/powerpoint/2010/main" val="58008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74A9ACA-8046-45BD-85D1-E7A02BC4767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D483-4477-4918-B407-00A592E636CA}" type="slidenum">
              <a:rPr lang="en-US" smtClean="0"/>
              <a:t>‹#›</a:t>
            </a:fld>
            <a:endParaRPr lang="en-US"/>
          </a:p>
        </p:txBody>
      </p:sp>
    </p:spTree>
    <p:extLst>
      <p:ext uri="{BB962C8B-B14F-4D97-AF65-F5344CB8AC3E}">
        <p14:creationId xmlns:p14="http://schemas.microsoft.com/office/powerpoint/2010/main" val="362936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74A9ACA-8046-45BD-85D1-E7A02BC4767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D483-4477-4918-B407-00A592E636CA}" type="slidenum">
              <a:rPr lang="en-US" smtClean="0"/>
              <a:t>‹#›</a:t>
            </a:fld>
            <a:endParaRPr lang="en-US"/>
          </a:p>
        </p:txBody>
      </p:sp>
    </p:spTree>
    <p:extLst>
      <p:ext uri="{BB962C8B-B14F-4D97-AF65-F5344CB8AC3E}">
        <p14:creationId xmlns:p14="http://schemas.microsoft.com/office/powerpoint/2010/main" val="1075582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74A9ACA-8046-45BD-85D1-E7A02BC4767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D483-4477-4918-B407-00A592E636C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70241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74A9ACA-8046-45BD-85D1-E7A02BC4767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D483-4477-4918-B407-00A592E636CA}" type="slidenum">
              <a:rPr lang="en-US" smtClean="0"/>
              <a:t>‹#›</a:t>
            </a:fld>
            <a:endParaRPr lang="en-US"/>
          </a:p>
        </p:txBody>
      </p:sp>
    </p:spTree>
    <p:extLst>
      <p:ext uri="{BB962C8B-B14F-4D97-AF65-F5344CB8AC3E}">
        <p14:creationId xmlns:p14="http://schemas.microsoft.com/office/powerpoint/2010/main" val="451046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74A9ACA-8046-45BD-85D1-E7A02BC47673}" type="datetimeFigureOut">
              <a:rPr lang="en-US" smtClean="0"/>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6D483-4477-4918-B407-00A592E636CA}" type="slidenum">
              <a:rPr lang="en-US" smtClean="0"/>
              <a:t>‹#›</a:t>
            </a:fld>
            <a:endParaRPr lang="en-US"/>
          </a:p>
        </p:txBody>
      </p:sp>
    </p:spTree>
    <p:extLst>
      <p:ext uri="{BB962C8B-B14F-4D97-AF65-F5344CB8AC3E}">
        <p14:creationId xmlns:p14="http://schemas.microsoft.com/office/powerpoint/2010/main" val="3079761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74A9ACA-8046-45BD-85D1-E7A02BC47673}" type="datetimeFigureOut">
              <a:rPr lang="en-US" smtClean="0"/>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6D483-4477-4918-B407-00A592E636CA}" type="slidenum">
              <a:rPr lang="en-US" smtClean="0"/>
              <a:t>‹#›</a:t>
            </a:fld>
            <a:endParaRPr lang="en-US"/>
          </a:p>
        </p:txBody>
      </p:sp>
    </p:spTree>
    <p:extLst>
      <p:ext uri="{BB962C8B-B14F-4D97-AF65-F5344CB8AC3E}">
        <p14:creationId xmlns:p14="http://schemas.microsoft.com/office/powerpoint/2010/main" val="3979479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4A9ACA-8046-45BD-85D1-E7A02BC4767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D483-4477-4918-B407-00A592E636CA}" type="slidenum">
              <a:rPr lang="en-US" smtClean="0"/>
              <a:t>‹#›</a:t>
            </a:fld>
            <a:endParaRPr lang="en-US"/>
          </a:p>
        </p:txBody>
      </p:sp>
    </p:spTree>
    <p:extLst>
      <p:ext uri="{BB962C8B-B14F-4D97-AF65-F5344CB8AC3E}">
        <p14:creationId xmlns:p14="http://schemas.microsoft.com/office/powerpoint/2010/main" val="3825689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ru-RU"/>
              <a:t>Образец заголовка</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4A9ACA-8046-45BD-85D1-E7A02BC4767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D483-4477-4918-B407-00A592E636CA}" type="slidenum">
              <a:rPr lang="en-US" smtClean="0"/>
              <a:t>‹#›</a:t>
            </a:fld>
            <a:endParaRPr lang="en-US"/>
          </a:p>
        </p:txBody>
      </p:sp>
    </p:spTree>
    <p:extLst>
      <p:ext uri="{BB962C8B-B14F-4D97-AF65-F5344CB8AC3E}">
        <p14:creationId xmlns:p14="http://schemas.microsoft.com/office/powerpoint/2010/main" val="416139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4A9ACA-8046-45BD-85D1-E7A02BC4767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D483-4477-4918-B407-00A592E636CA}" type="slidenum">
              <a:rPr lang="en-US" smtClean="0"/>
              <a:t>‹#›</a:t>
            </a:fld>
            <a:endParaRPr lang="en-US"/>
          </a:p>
        </p:txBody>
      </p:sp>
    </p:spTree>
    <p:extLst>
      <p:ext uri="{BB962C8B-B14F-4D97-AF65-F5344CB8AC3E}">
        <p14:creationId xmlns:p14="http://schemas.microsoft.com/office/powerpoint/2010/main" val="335682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ru-RU"/>
              <a:t>Образец заголовка</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74A9ACA-8046-45BD-85D1-E7A02BC4767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D483-4477-4918-B407-00A592E636CA}" type="slidenum">
              <a:rPr lang="en-US" smtClean="0"/>
              <a:t>‹#›</a:t>
            </a:fld>
            <a:endParaRPr lang="en-US"/>
          </a:p>
        </p:txBody>
      </p:sp>
    </p:spTree>
    <p:extLst>
      <p:ext uri="{BB962C8B-B14F-4D97-AF65-F5344CB8AC3E}">
        <p14:creationId xmlns:p14="http://schemas.microsoft.com/office/powerpoint/2010/main" val="3731061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a:t>Образец заголовка</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74A9ACA-8046-45BD-85D1-E7A02BC4767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D483-4477-4918-B407-00A592E636CA}" type="slidenum">
              <a:rPr lang="en-US" smtClean="0"/>
              <a:t>‹#›</a:t>
            </a:fld>
            <a:endParaRPr lang="en-US"/>
          </a:p>
        </p:txBody>
      </p:sp>
    </p:spTree>
    <p:extLst>
      <p:ext uri="{BB962C8B-B14F-4D97-AF65-F5344CB8AC3E}">
        <p14:creationId xmlns:p14="http://schemas.microsoft.com/office/powerpoint/2010/main" val="398258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Content Placeholder 3"/>
          <p:cNvSpPr>
            <a:spLocks noGrp="1"/>
          </p:cNvSpPr>
          <p:nvPr>
            <p:ph sz="quarter" idx="13"/>
          </p:nvPr>
        </p:nvSpPr>
        <p:spPr>
          <a:xfrm>
            <a:off x="913774" y="3051012"/>
            <a:ext cx="5106027" cy="27401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3" name="Content Placeholder 5"/>
          <p:cNvSpPr>
            <a:spLocks noGrp="1"/>
          </p:cNvSpPr>
          <p:nvPr>
            <p:ph sz="quarter" idx="14"/>
          </p:nvPr>
        </p:nvSpPr>
        <p:spPr>
          <a:xfrm>
            <a:off x="6172200" y="3051012"/>
            <a:ext cx="5105401" cy="27401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74A9ACA-8046-45BD-85D1-E7A02BC47673}" type="datetimeFigureOut">
              <a:rPr lang="en-US" smtClean="0"/>
              <a:t>1/31/2021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D6D483-4477-4918-B407-00A592E636CA}" type="slidenum">
              <a:rPr lang="en-US" smtClean="0"/>
              <a:t>‹#›</a:t>
            </a:fld>
            <a:endParaRPr lang="en-US"/>
          </a:p>
        </p:txBody>
      </p:sp>
    </p:spTree>
    <p:extLst>
      <p:ext uri="{BB962C8B-B14F-4D97-AF65-F5344CB8AC3E}">
        <p14:creationId xmlns:p14="http://schemas.microsoft.com/office/powerpoint/2010/main" val="3743139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74A9ACA-8046-45BD-85D1-E7A02BC47673}" type="datetimeFigureOut">
              <a:rPr lang="en-US" smtClean="0"/>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6D483-4477-4918-B407-00A592E636CA}" type="slidenum">
              <a:rPr lang="en-US" smtClean="0"/>
              <a:t>‹#›</a:t>
            </a:fld>
            <a:endParaRPr lang="en-US"/>
          </a:p>
        </p:txBody>
      </p:sp>
    </p:spTree>
    <p:extLst>
      <p:ext uri="{BB962C8B-B14F-4D97-AF65-F5344CB8AC3E}">
        <p14:creationId xmlns:p14="http://schemas.microsoft.com/office/powerpoint/2010/main" val="97645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74A9ACA-8046-45BD-85D1-E7A02BC47673}" type="datetimeFigureOut">
              <a:rPr lang="en-US" smtClean="0"/>
              <a:t>1/31/2021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D6D483-4477-4918-B407-00A592E636CA}" type="slidenum">
              <a:rPr lang="en-US" smtClean="0"/>
              <a:t>‹#›</a:t>
            </a:fld>
            <a:endParaRPr lang="en-US"/>
          </a:p>
        </p:txBody>
      </p:sp>
    </p:spTree>
    <p:extLst>
      <p:ext uri="{BB962C8B-B14F-4D97-AF65-F5344CB8AC3E}">
        <p14:creationId xmlns:p14="http://schemas.microsoft.com/office/powerpoint/2010/main" val="335395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ru-RU"/>
              <a:t>Образец заголовка</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74A9ACA-8046-45BD-85D1-E7A02BC4767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D483-4477-4918-B407-00A592E636CA}" type="slidenum">
              <a:rPr lang="en-US" smtClean="0"/>
              <a:t>‹#›</a:t>
            </a:fld>
            <a:endParaRPr lang="en-US"/>
          </a:p>
        </p:txBody>
      </p:sp>
    </p:spTree>
    <p:extLst>
      <p:ext uri="{BB962C8B-B14F-4D97-AF65-F5344CB8AC3E}">
        <p14:creationId xmlns:p14="http://schemas.microsoft.com/office/powerpoint/2010/main" val="359189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74A9ACA-8046-45BD-85D1-E7A02BC4767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D483-4477-4918-B407-00A592E636CA}" type="slidenum">
              <a:rPr lang="en-US" smtClean="0"/>
              <a:t>‹#›</a:t>
            </a:fld>
            <a:endParaRPr lang="en-US"/>
          </a:p>
        </p:txBody>
      </p:sp>
    </p:spTree>
    <p:extLst>
      <p:ext uri="{BB962C8B-B14F-4D97-AF65-F5344CB8AC3E}">
        <p14:creationId xmlns:p14="http://schemas.microsoft.com/office/powerpoint/2010/main" val="2288125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74A9ACA-8046-45BD-85D1-E7A02BC47673}" type="datetimeFigureOut">
              <a:rPr lang="en-US" smtClean="0"/>
              <a:t>1/31/2021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CD6D483-4477-4918-B407-00A592E636CA}" type="slidenum">
              <a:rPr lang="en-US" smtClean="0"/>
              <a:t>‹#›</a:t>
            </a:fld>
            <a:endParaRPr lang="en-US"/>
          </a:p>
        </p:txBody>
      </p:sp>
    </p:spTree>
    <p:extLst>
      <p:ext uri="{BB962C8B-B14F-4D97-AF65-F5344CB8AC3E}">
        <p14:creationId xmlns:p14="http://schemas.microsoft.com/office/powerpoint/2010/main" val="15711162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51012" y="1300786"/>
            <a:ext cx="8689976" cy="864346"/>
          </a:xfrm>
        </p:spPr>
        <p:txBody>
          <a:bodyPr/>
          <a:lstStyle/>
          <a:p>
            <a:r>
              <a:rPr lang="ru-RU" dirty="0"/>
              <a:t>ЭКОНОМИКА </a:t>
            </a:r>
            <a:endParaRPr lang="en-US" dirty="0"/>
          </a:p>
        </p:txBody>
      </p:sp>
      <p:sp>
        <p:nvSpPr>
          <p:cNvPr id="3" name="Подзаголовок 2"/>
          <p:cNvSpPr>
            <a:spLocks noGrp="1"/>
          </p:cNvSpPr>
          <p:nvPr>
            <p:ph type="subTitle" idx="1"/>
          </p:nvPr>
        </p:nvSpPr>
        <p:spPr>
          <a:xfrm>
            <a:off x="1751012" y="2532994"/>
            <a:ext cx="8689976" cy="2724806"/>
          </a:xfrm>
        </p:spPr>
        <p:txBody>
          <a:bodyPr>
            <a:noAutofit/>
          </a:bodyPr>
          <a:lstStyle/>
          <a:p>
            <a:r>
              <a:rPr lang="ru-RU" sz="3200" b="1" dirty="0">
                <a:latin typeface="Times New Roman" panose="02020603050405020304" pitchFamily="18" charset="0"/>
                <a:cs typeface="Times New Roman" panose="02020603050405020304" pitchFamily="18" charset="0"/>
              </a:rPr>
              <a:t>Модуль1,2   ХАРАКТЕРИСТИКА  ВНЕШНЕЙ МИКРОЭКОНОМИЧЕСКОЙ СРЕДЫ ФУНКЦИОНИРОВАНИЯ ХОЗЯЙСТВУЮЩИХ СУБЪЕКТОВ</a:t>
            </a:r>
          </a:p>
        </p:txBody>
      </p:sp>
    </p:spTree>
    <p:extLst>
      <p:ext uri="{BB962C8B-B14F-4D97-AF65-F5344CB8AC3E}">
        <p14:creationId xmlns:p14="http://schemas.microsoft.com/office/powerpoint/2010/main" val="345123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518615" y="908721"/>
            <a:ext cx="10836322" cy="5268243"/>
          </a:xfrm>
        </p:spPr>
        <p:txBody>
          <a:bodyPr/>
          <a:lstStyle/>
          <a:p>
            <a:pPr hangingPunct="0"/>
            <a:r>
              <a:rPr lang="ru-RU" sz="3200" dirty="0">
                <a:latin typeface="Times New Roman" panose="02020603050405020304" pitchFamily="18" charset="0"/>
                <a:cs typeface="Times New Roman" panose="02020603050405020304" pitchFamily="18" charset="0"/>
              </a:rPr>
              <a:t>КСЕНОФОНТ (430-355 гг. до н.э.)    «О доходах» ,  «Экономия»</a:t>
            </a:r>
          </a:p>
          <a:p>
            <a:pPr hangingPunct="0"/>
            <a:r>
              <a:rPr lang="ru-RU" sz="3200" dirty="0">
                <a:latin typeface="Times New Roman" panose="02020603050405020304" pitchFamily="18" charset="0"/>
                <a:cs typeface="Times New Roman" panose="02020603050405020304" pitchFamily="18" charset="0"/>
              </a:rPr>
              <a:t>ПЛАТОН (427-347 гг. до </a:t>
            </a:r>
            <a:r>
              <a:rPr lang="ru-RU" sz="3200" dirty="0" err="1">
                <a:latin typeface="Times New Roman" panose="02020603050405020304" pitchFamily="18" charset="0"/>
                <a:cs typeface="Times New Roman" panose="02020603050405020304" pitchFamily="18" charset="0"/>
              </a:rPr>
              <a:t>н.э</a:t>
            </a:r>
            <a:r>
              <a:rPr lang="ru-RU" sz="3200" dirty="0">
                <a:latin typeface="Times New Roman" panose="02020603050405020304" pitchFamily="18" charset="0"/>
                <a:cs typeface="Times New Roman" panose="02020603050405020304" pitchFamily="18" charset="0"/>
              </a:rPr>
              <a:t>)   «Диалоги  о государстве»</a:t>
            </a:r>
          </a:p>
          <a:p>
            <a:r>
              <a:rPr lang="ru-RU" sz="3200" dirty="0">
                <a:latin typeface="Times New Roman" panose="02020603050405020304" pitchFamily="18" charset="0"/>
                <a:cs typeface="Times New Roman" panose="02020603050405020304" pitchFamily="18" charset="0"/>
              </a:rPr>
              <a:t>АРИСТОТЕЛЬ (384-322 гг. до </a:t>
            </a:r>
            <a:r>
              <a:rPr lang="ru-RU" sz="3200" dirty="0" err="1">
                <a:latin typeface="Times New Roman" panose="02020603050405020304" pitchFamily="18" charset="0"/>
                <a:cs typeface="Times New Roman" panose="02020603050405020304" pitchFamily="18" charset="0"/>
              </a:rPr>
              <a:t>н.э</a:t>
            </a:r>
            <a:r>
              <a:rPr lang="ru-RU" sz="3200" dirty="0">
                <a:latin typeface="Times New Roman" panose="02020603050405020304" pitchFamily="18" charset="0"/>
                <a:cs typeface="Times New Roman" panose="02020603050405020304" pitchFamily="18" charset="0"/>
              </a:rPr>
              <a:t>)   «Политика» </a:t>
            </a:r>
          </a:p>
          <a:p>
            <a:endParaRPr lang="ru-RU" dirty="0"/>
          </a:p>
        </p:txBody>
      </p:sp>
    </p:spTree>
    <p:extLst>
      <p:ext uri="{BB962C8B-B14F-4D97-AF65-F5344CB8AC3E}">
        <p14:creationId xmlns:p14="http://schemas.microsoft.com/office/powerpoint/2010/main" val="29994827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Экономика всего"/>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524002" y="0"/>
            <a:ext cx="5004047" cy="746144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Александр Аузан – автор книги «Экономика всег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6160" y="-1"/>
            <a:ext cx="2088232" cy="2343683"/>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6960096" y="2343682"/>
            <a:ext cx="3816424" cy="4524315"/>
          </a:xfrm>
          <a:prstGeom prst="rect">
            <a:avLst/>
          </a:prstGeom>
        </p:spPr>
        <p:txBody>
          <a:bodyPr wrap="square">
            <a:spAutoFit/>
          </a:bodyPr>
          <a:lstStyle/>
          <a:p>
            <a:r>
              <a:rPr lang="ru-RU" b="1" dirty="0">
                <a:solidFill>
                  <a:srgbClr val="333333"/>
                </a:solidFill>
                <a:latin typeface="Arial" panose="020B0604020202020204" pitchFamily="34" charset="0"/>
              </a:rPr>
              <a:t>Александр </a:t>
            </a:r>
            <a:r>
              <a:rPr lang="ru-RU" b="1" dirty="0" err="1">
                <a:solidFill>
                  <a:srgbClr val="333333"/>
                </a:solidFill>
                <a:latin typeface="Arial" panose="020B0604020202020204" pitchFamily="34" charset="0"/>
              </a:rPr>
              <a:t>Аузан</a:t>
            </a:r>
            <a:r>
              <a:rPr lang="ru-RU" dirty="0">
                <a:solidFill>
                  <a:srgbClr val="333333"/>
                </a:solidFill>
                <a:latin typeface="Arial" panose="020B0604020202020204" pitchFamily="34" charset="0"/>
              </a:rPr>
              <a:t> — декан экономического факультета МГУ им. М. В. Ломоносова, доктор экономических наук, профессор, публицист, заведующий кафедрой прикладной институциональной экономики, общественный деятель, президент Института национального проекта «Общественный договор», член различных коллегиальных органов управления.</a:t>
            </a:r>
          </a:p>
          <a:p>
            <a:r>
              <a:rPr lang="ru-RU" dirty="0">
                <a:solidFill>
                  <a:srgbClr val="333333"/>
                </a:solidFill>
                <a:latin typeface="Arial" panose="020B0604020202020204" pitchFamily="34" charset="0"/>
              </a:rPr>
              <a:t>Автор более 130 научных работ, в том числе четырех монографий, </a:t>
            </a:r>
          </a:p>
        </p:txBody>
      </p:sp>
    </p:spTree>
    <p:extLst>
      <p:ext uri="{BB962C8B-B14F-4D97-AF65-F5344CB8AC3E}">
        <p14:creationId xmlns:p14="http://schemas.microsoft.com/office/powerpoint/2010/main" val="15817963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ann-ivanov-ferber.ru/assets/images/books/ekonomika/ekonomika-big.pn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847528" y="0"/>
            <a:ext cx="5256584" cy="7317432"/>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7104112" y="2136340"/>
            <a:ext cx="3168352" cy="4524315"/>
          </a:xfrm>
          <a:prstGeom prst="rect">
            <a:avLst/>
          </a:prstGeom>
        </p:spPr>
        <p:txBody>
          <a:bodyPr wrap="square">
            <a:spAutoFit/>
          </a:bodyPr>
          <a:lstStyle/>
          <a:p>
            <a:r>
              <a:rPr lang="ru-RU" dirty="0">
                <a:solidFill>
                  <a:srgbClr val="333333"/>
                </a:solidFill>
                <a:latin typeface="Arial" panose="020B0604020202020204" pitchFamily="34" charset="0"/>
              </a:rPr>
              <a:t>Ха-</a:t>
            </a:r>
            <a:r>
              <a:rPr lang="ru-RU" dirty="0" err="1">
                <a:solidFill>
                  <a:srgbClr val="333333"/>
                </a:solidFill>
                <a:latin typeface="Arial" panose="020B0604020202020204" pitchFamily="34" charset="0"/>
              </a:rPr>
              <a:t>Джун</a:t>
            </a:r>
            <a:r>
              <a:rPr lang="ru-RU" dirty="0">
                <a:solidFill>
                  <a:srgbClr val="333333"/>
                </a:solidFill>
                <a:latin typeface="Arial" panose="020B0604020202020204" pitchFamily="34" charset="0"/>
              </a:rPr>
              <a:t> </a:t>
            </a:r>
            <a:r>
              <a:rPr lang="ru-RU" dirty="0" err="1">
                <a:solidFill>
                  <a:srgbClr val="333333"/>
                </a:solidFill>
                <a:latin typeface="Arial" panose="020B0604020202020204" pitchFamily="34" charset="0"/>
              </a:rPr>
              <a:t>Чанг</a:t>
            </a:r>
            <a:r>
              <a:rPr lang="ru-RU" dirty="0">
                <a:solidFill>
                  <a:srgbClr val="333333"/>
                </a:solidFill>
                <a:latin typeface="Arial" panose="020B0604020202020204" pitchFamily="34" charset="0"/>
              </a:rPr>
              <a:t> — экономист из Южной Кореи, окончивший Кембриджский университет и преподающий там экономику на профильном факультете. </a:t>
            </a:r>
          </a:p>
          <a:p>
            <a:r>
              <a:rPr lang="ru-RU" dirty="0">
                <a:solidFill>
                  <a:srgbClr val="333333"/>
                </a:solidFill>
                <a:latin typeface="Arial" panose="020B0604020202020204" pitchFamily="34" charset="0"/>
              </a:rPr>
              <a:t>Автор нескольких экономических бестселлеров. Один из ведущих современных мыслителей по версии </a:t>
            </a:r>
            <a:r>
              <a:rPr lang="ru-RU" dirty="0" err="1">
                <a:solidFill>
                  <a:srgbClr val="333333"/>
                </a:solidFill>
                <a:latin typeface="Arial" panose="020B0604020202020204" pitchFamily="34" charset="0"/>
              </a:rPr>
              <a:t>Prospect</a:t>
            </a:r>
            <a:r>
              <a:rPr lang="ru-RU" dirty="0">
                <a:solidFill>
                  <a:srgbClr val="333333"/>
                </a:solidFill>
                <a:latin typeface="Arial" panose="020B0604020202020204" pitchFamily="34" charset="0"/>
              </a:rPr>
              <a:t> </a:t>
            </a:r>
            <a:r>
              <a:rPr lang="ru-RU" dirty="0" err="1">
                <a:solidFill>
                  <a:srgbClr val="333333"/>
                </a:solidFill>
                <a:latin typeface="Arial" panose="020B0604020202020204" pitchFamily="34" charset="0"/>
              </a:rPr>
              <a:t>Magazine</a:t>
            </a:r>
            <a:r>
              <a:rPr lang="ru-RU" dirty="0">
                <a:solidFill>
                  <a:srgbClr val="333333"/>
                </a:solidFill>
                <a:latin typeface="Arial" panose="020B0604020202020204" pitchFamily="34" charset="0"/>
              </a:rPr>
              <a:t>. Консультировал Всемирный Банк, Азиатский банк развития</a:t>
            </a:r>
            <a:endParaRPr lang="en-US" dirty="0"/>
          </a:p>
        </p:txBody>
      </p:sp>
      <p:pic>
        <p:nvPicPr>
          <p:cNvPr id="4098" name="Picture 2" descr="Ха-Джун Чанг – автор книги «Как устроена экономик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168" y="116632"/>
            <a:ext cx="1440160" cy="2019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8840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sz="quarter" idx="13"/>
          </p:nvPr>
        </p:nvSpPr>
        <p:spPr/>
        <p:txBody>
          <a:bodyPr/>
          <a:lstStyle/>
          <a:p>
            <a:endParaRPr lang="ru-RU"/>
          </a:p>
        </p:txBody>
      </p:sp>
    </p:spTree>
    <p:extLst>
      <p:ext uri="{BB962C8B-B14F-4D97-AF65-F5344CB8AC3E}">
        <p14:creationId xmlns:p14="http://schemas.microsoft.com/office/powerpoint/2010/main" val="76596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913774" y="858982"/>
            <a:ext cx="10363826" cy="4932217"/>
          </a:xfrm>
        </p:spPr>
        <p:txBody>
          <a:bodyPr>
            <a:normAutofit/>
          </a:bodyPr>
          <a:lstStyle/>
          <a:p>
            <a:r>
              <a:rPr lang="ru-RU" sz="2400" dirty="0">
                <a:latin typeface="Times New Roman" panose="02020603050405020304" pitchFamily="18" charset="0"/>
                <a:cs typeface="Times New Roman" panose="02020603050405020304" pitchFamily="18" charset="0"/>
              </a:rPr>
              <a:t>Экономика – эта сфера </a:t>
            </a:r>
            <a:r>
              <a:rPr lang="x-none" sz="2400" dirty="0">
                <a:latin typeface="Times New Roman" panose="02020603050405020304" pitchFamily="18" charset="0"/>
                <a:cs typeface="Times New Roman" panose="02020603050405020304" pitchFamily="18" charset="0"/>
              </a:rPr>
              <a:t>жизнедеятельности людей, направленная на создание материальных благ из ресурсов для удовлетворения потребностей:</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graphicFrame>
        <p:nvGraphicFramePr>
          <p:cNvPr id="4" name="Схема 3"/>
          <p:cNvGraphicFramePr/>
          <p:nvPr>
            <p:extLst>
              <p:ext uri="{D42A27DB-BD31-4B8C-83A1-F6EECF244321}">
                <p14:modId xmlns:p14="http://schemas.microsoft.com/office/powerpoint/2010/main" val="2167568650"/>
              </p:ext>
            </p:extLst>
          </p:nvPr>
        </p:nvGraphicFramePr>
        <p:xfrm>
          <a:off x="2032000" y="2660072"/>
          <a:ext cx="8128000" cy="34782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14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74638"/>
            <a:ext cx="7467600" cy="850106"/>
          </a:xfrm>
        </p:spPr>
        <p:txBody>
          <a:bodyPr/>
          <a:lstStyle/>
          <a:p>
            <a:r>
              <a:rPr lang="ru-RU" b="1" dirty="0">
                <a:latin typeface="Times New Roman" panose="02020603050405020304" pitchFamily="18" charset="0"/>
                <a:cs typeface="Times New Roman" panose="02020603050405020304" pitchFamily="18" charset="0"/>
              </a:rPr>
              <a:t>Экономика</a:t>
            </a:r>
          </a:p>
        </p:txBody>
      </p:sp>
      <p:sp>
        <p:nvSpPr>
          <p:cNvPr id="3" name="Объект 2"/>
          <p:cNvSpPr>
            <a:spLocks noGrp="1"/>
          </p:cNvSpPr>
          <p:nvPr>
            <p:ph sz="quarter" idx="13"/>
          </p:nvPr>
        </p:nvSpPr>
        <p:spPr>
          <a:xfrm>
            <a:off x="750627" y="1124745"/>
            <a:ext cx="8698173" cy="5001419"/>
          </a:xfrm>
        </p:spPr>
        <p:txBody>
          <a:bodyPr>
            <a:noAutofit/>
          </a:bodyPr>
          <a:lstStyle/>
          <a:p>
            <a:pPr marL="36576" indent="0" algn="just">
              <a:buNone/>
            </a:pPr>
            <a:r>
              <a:rPr lang="ru-RU" sz="3600" dirty="0">
                <a:latin typeface="Times New Roman" panose="02020603050405020304" pitchFamily="18" charset="0"/>
                <a:cs typeface="Times New Roman" panose="02020603050405020304" pitchFamily="18" charset="0"/>
              </a:rPr>
              <a:t>		</a:t>
            </a:r>
            <a:r>
              <a:rPr lang="ru-RU" sz="3200" b="1" dirty="0">
                <a:latin typeface="Times New Roman" panose="02020603050405020304" pitchFamily="18" charset="0"/>
                <a:cs typeface="Times New Roman" panose="02020603050405020304" pitchFamily="18" charset="0"/>
              </a:rPr>
              <a:t>– это </a:t>
            </a:r>
            <a:r>
              <a:rPr lang="ru-RU" sz="3200" b="1" u="sng" dirty="0">
                <a:latin typeface="Times New Roman" panose="02020603050405020304" pitchFamily="18" charset="0"/>
                <a:cs typeface="Times New Roman" panose="02020603050405020304" pitchFamily="18" charset="0"/>
              </a:rPr>
              <a:t>совокупность средств, объектов, процессов</a:t>
            </a:r>
            <a:r>
              <a:rPr lang="ru-RU" sz="3200" b="1" dirty="0">
                <a:latin typeface="Times New Roman" panose="02020603050405020304" pitchFamily="18" charset="0"/>
                <a:cs typeface="Times New Roman" panose="02020603050405020304" pitchFamily="18" charset="0"/>
              </a:rPr>
              <a:t>, </a:t>
            </a:r>
            <a:r>
              <a:rPr lang="ru-RU" sz="3200" b="1" u="sng" dirty="0">
                <a:latin typeface="Times New Roman" panose="02020603050405020304" pitchFamily="18" charset="0"/>
                <a:cs typeface="Times New Roman" panose="02020603050405020304" pitchFamily="18" charset="0"/>
              </a:rPr>
              <a:t>используемых людьми для обеспечения жизни</a:t>
            </a:r>
            <a:r>
              <a:rPr lang="ru-RU" sz="3200" b="1" dirty="0">
                <a:latin typeface="Times New Roman" panose="02020603050405020304" pitchFamily="18" charset="0"/>
                <a:cs typeface="Times New Roman" panose="02020603050405020304" pitchFamily="18" charset="0"/>
              </a:rPr>
              <a:t>, удовлетворения потребностей путём создания необходимых человеку благ, условий и средств существования с применением труда</a:t>
            </a:r>
          </a:p>
        </p:txBody>
      </p:sp>
    </p:spTree>
    <p:extLst>
      <p:ext uri="{BB962C8B-B14F-4D97-AF65-F5344CB8AC3E}">
        <p14:creationId xmlns:p14="http://schemas.microsoft.com/office/powerpoint/2010/main" val="1022212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9218" name="Picture 2" descr="Для чего нужна экономика"/>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15900" y="88900"/>
            <a:ext cx="11772899" cy="6591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267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74638"/>
            <a:ext cx="8229600" cy="634082"/>
          </a:xfrm>
        </p:spPr>
        <p:txBody>
          <a:bodyPr>
            <a:noAutofit/>
          </a:bodyPr>
          <a:lstStyle/>
          <a:p>
            <a:r>
              <a:rPr lang="ru-RU" sz="3200" b="1" dirty="0">
                <a:latin typeface="Times New Roman" panose="02020603050405020304" pitchFamily="18" charset="0"/>
                <a:cs typeface="Times New Roman" panose="02020603050405020304" pitchFamily="18" charset="0"/>
              </a:rPr>
              <a:t>Экономическая наука</a:t>
            </a:r>
            <a:br>
              <a:rPr lang="ru-RU" sz="3200" b="1" dirty="0">
                <a:latin typeface="Times New Roman" panose="02020603050405020304" pitchFamily="18" charset="0"/>
                <a:cs typeface="Times New Roman" panose="02020603050405020304" pitchFamily="18" charset="0"/>
              </a:rPr>
            </a:br>
            <a:endParaRPr lang="ru-RU" sz="32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477672" y="1052737"/>
            <a:ext cx="10836322" cy="5073427"/>
          </a:xfrm>
        </p:spPr>
        <p:txBody>
          <a:bodyPr>
            <a:normAutofit/>
          </a:bodyPr>
          <a:lstStyle/>
          <a:p>
            <a:pPr marL="0" indent="0" hangingPunct="0">
              <a:buNone/>
            </a:pPr>
            <a:r>
              <a:rPr lang="ru-RU" sz="2400" b="1" u="sng" dirty="0">
                <a:latin typeface="Times New Roman" panose="02020603050405020304" pitchFamily="18" charset="0"/>
                <a:cs typeface="Times New Roman" panose="02020603050405020304" pitchFamily="18" charset="0"/>
              </a:rPr>
              <a:t>изучает деятельность , связанную с производством</a:t>
            </a:r>
            <a:r>
              <a:rPr lang="ru-RU" sz="2400" b="1" dirty="0">
                <a:latin typeface="Times New Roman" panose="02020603050405020304" pitchFamily="18" charset="0"/>
                <a:cs typeface="Times New Roman" panose="02020603050405020304" pitchFamily="18" charset="0"/>
              </a:rPr>
              <a:t>, распределением, обменом и потреблением материальных благ и услуг </a:t>
            </a:r>
          </a:p>
          <a:p>
            <a:pPr marL="0" indent="0" hangingPunct="0">
              <a:buNone/>
            </a:pPr>
            <a:endParaRPr lang="ru-RU" sz="2400" b="1" dirty="0">
              <a:latin typeface="Times New Roman" panose="02020603050405020304" pitchFamily="18" charset="0"/>
              <a:cs typeface="Times New Roman" panose="02020603050405020304" pitchFamily="18" charset="0"/>
            </a:endParaRPr>
          </a:p>
          <a:p>
            <a:pPr marL="0" indent="0" hangingPunct="0">
              <a:buNone/>
            </a:pPr>
            <a:r>
              <a:rPr lang="ru-RU" sz="2400" b="1" dirty="0">
                <a:latin typeface="Times New Roman" panose="02020603050405020304" pitchFamily="18" charset="0"/>
                <a:cs typeface="Times New Roman" panose="02020603050405020304" pitchFamily="18" charset="0"/>
              </a:rPr>
              <a:t> </a:t>
            </a:r>
            <a:r>
              <a:rPr lang="ru-RU" sz="2400" b="1" u="sng" dirty="0">
                <a:latin typeface="Times New Roman" panose="02020603050405020304" pitchFamily="18" charset="0"/>
                <a:cs typeface="Times New Roman" panose="02020603050405020304" pitchFamily="18" charset="0"/>
              </a:rPr>
              <a:t>в условиях  ограниченности ресурсов </a:t>
            </a:r>
          </a:p>
          <a:p>
            <a:pPr marL="0" indent="0" hangingPunct="0">
              <a:buNone/>
            </a:pPr>
            <a:endParaRPr lang="ru-RU" sz="2400" b="1" u="sng" dirty="0">
              <a:latin typeface="Times New Roman" panose="02020603050405020304" pitchFamily="18" charset="0"/>
              <a:cs typeface="Times New Roman" panose="02020603050405020304" pitchFamily="18" charset="0"/>
            </a:endParaRPr>
          </a:p>
          <a:p>
            <a:pPr marL="0" indent="0" hangingPunct="0">
              <a:buNone/>
            </a:pPr>
            <a:r>
              <a:rPr lang="ru-RU" sz="2400" b="1" u="sng" dirty="0">
                <a:latin typeface="Times New Roman" panose="02020603050405020304" pitchFamily="18" charset="0"/>
                <a:cs typeface="Times New Roman" panose="02020603050405020304" pitchFamily="18" charset="0"/>
              </a:rPr>
              <a:t>с  целью  удовлетворения безграничных потребностей.</a:t>
            </a:r>
          </a:p>
          <a:p>
            <a:pPr marL="0" indent="0" hangingPunct="0">
              <a:buNone/>
            </a:pPr>
            <a:endParaRPr lang="ru-RU" sz="2400" u="sng"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408150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Экономическая  наука</a:t>
            </a:r>
            <a:endParaRPr lang="en-US" dirty="0"/>
          </a:p>
        </p:txBody>
      </p:sp>
      <p:sp>
        <p:nvSpPr>
          <p:cNvPr id="3" name="Объект 2"/>
          <p:cNvSpPr>
            <a:spLocks noGrp="1"/>
          </p:cNvSpPr>
          <p:nvPr>
            <p:ph sz="quarter" idx="13"/>
          </p:nvPr>
        </p:nvSpPr>
        <p:spPr/>
        <p:txBody>
          <a:bodyPr/>
          <a:lstStyle/>
          <a:p>
            <a:pPr algn="just"/>
            <a:r>
              <a:rPr lang="ru-RU" sz="2400" dirty="0">
                <a:latin typeface="Times New Roman" panose="02020603050405020304" pitchFamily="18" charset="0"/>
                <a:cs typeface="Times New Roman" panose="02020603050405020304" pitchFamily="18" charset="0"/>
              </a:rPr>
              <a:t>Экономическая наука – это наука, изучающая процесс производства материальных благ из ресурсов для удовлетворения потребностей. </a:t>
            </a:r>
            <a:endParaRPr lang="en-US" sz="2400" dirty="0">
              <a:latin typeface="Times New Roman" panose="02020603050405020304" pitchFamily="18" charset="0"/>
              <a:cs typeface="Times New Roman" panose="02020603050405020304" pitchFamily="18" charset="0"/>
            </a:endParaRPr>
          </a:p>
          <a:p>
            <a:pPr algn="just"/>
            <a:r>
              <a:rPr lang="ru-RU" sz="2400" dirty="0">
                <a:latin typeface="Times New Roman" panose="02020603050405020304" pitchFamily="18" charset="0"/>
                <a:cs typeface="Times New Roman" panose="02020603050405020304" pitchFamily="18" charset="0"/>
              </a:rPr>
              <a:t>Экономическая наука имеет следующие направления исследования:</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3979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48145" y="955964"/>
            <a:ext cx="10377055" cy="4318355"/>
          </a:xfrm>
        </p:spPr>
      </p:pic>
    </p:spTree>
    <p:extLst>
      <p:ext uri="{BB962C8B-B14F-4D97-AF65-F5344CB8AC3E}">
        <p14:creationId xmlns:p14="http://schemas.microsoft.com/office/powerpoint/2010/main" val="1224667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74638"/>
            <a:ext cx="7467600" cy="778098"/>
          </a:xfrm>
        </p:spPr>
        <p:txBody>
          <a:bodyPr>
            <a:normAutofit/>
          </a:bodyPr>
          <a:lstStyle/>
          <a:p>
            <a:r>
              <a:rPr lang="ru-RU" dirty="0">
                <a:latin typeface="Times New Roman" panose="02020603050405020304" pitchFamily="18" charset="0"/>
                <a:cs typeface="Times New Roman" panose="02020603050405020304" pitchFamily="18" charset="0"/>
              </a:rPr>
              <a:t>Объект и предмет</a:t>
            </a:r>
          </a:p>
        </p:txBody>
      </p:sp>
      <p:sp>
        <p:nvSpPr>
          <p:cNvPr id="3" name="Объект 2"/>
          <p:cNvSpPr>
            <a:spLocks noGrp="1"/>
          </p:cNvSpPr>
          <p:nvPr>
            <p:ph sz="quarter" idx="13"/>
          </p:nvPr>
        </p:nvSpPr>
        <p:spPr>
          <a:xfrm>
            <a:off x="313899" y="1052736"/>
            <a:ext cx="9886557" cy="5472608"/>
          </a:xfrm>
        </p:spPr>
        <p:txBody>
          <a:bodyPr>
            <a:normAutofit fontScale="85000" lnSpcReduction="20000"/>
          </a:bodyPr>
          <a:lstStyle/>
          <a:p>
            <a:pPr algn="just"/>
            <a:r>
              <a:rPr lang="ru-RU" sz="3500" b="1" u="sng" dirty="0">
                <a:latin typeface="Times New Roman" panose="02020603050405020304" pitchFamily="18" charset="0"/>
                <a:cs typeface="Times New Roman" panose="02020603050405020304" pitchFamily="18" charset="0"/>
              </a:rPr>
              <a:t>Объектами </a:t>
            </a:r>
            <a:r>
              <a:rPr lang="ru-RU" sz="3500" b="1" dirty="0">
                <a:latin typeface="Times New Roman" panose="02020603050405020304" pitchFamily="18" charset="0"/>
                <a:cs typeface="Times New Roman" panose="02020603050405020304" pitchFamily="18" charset="0"/>
              </a:rPr>
              <a:t>исследования</a:t>
            </a:r>
            <a:r>
              <a:rPr lang="ru-RU" sz="3500" dirty="0">
                <a:latin typeface="Times New Roman" panose="02020603050405020304" pitchFamily="18" charset="0"/>
                <a:cs typeface="Times New Roman" panose="02020603050405020304" pitchFamily="18" charset="0"/>
              </a:rPr>
              <a:t> экономики</a:t>
            </a:r>
            <a:r>
              <a:rPr lang="ru-RU" sz="3500" b="1" dirty="0">
                <a:latin typeface="Times New Roman" panose="02020603050405020304" pitchFamily="18" charset="0"/>
                <a:cs typeface="Times New Roman" panose="02020603050405020304" pitchFamily="18" charset="0"/>
              </a:rPr>
              <a:t> </a:t>
            </a:r>
            <a:r>
              <a:rPr lang="ru-RU" sz="3500" dirty="0">
                <a:latin typeface="Times New Roman" panose="02020603050405020304" pitchFamily="18" charset="0"/>
                <a:cs typeface="Times New Roman" panose="02020603050405020304" pitchFamily="18" charset="0"/>
              </a:rPr>
              <a:t>как науки являются </a:t>
            </a:r>
            <a:r>
              <a:rPr lang="ru-RU" sz="3500" b="1" u="sng" dirty="0">
                <a:latin typeface="Times New Roman" panose="02020603050405020304" pitchFamily="18" charset="0"/>
                <a:cs typeface="Times New Roman" panose="02020603050405020304" pitchFamily="18" charset="0"/>
              </a:rPr>
              <a:t>хозяйствующие субъекты </a:t>
            </a:r>
            <a:r>
              <a:rPr lang="ru-RU" sz="3500" dirty="0">
                <a:latin typeface="Times New Roman" panose="02020603050405020304" pitchFamily="18" charset="0"/>
                <a:cs typeface="Times New Roman" panose="02020603050405020304" pitchFamily="18" charset="0"/>
              </a:rPr>
              <a:t>(производители и потребители). </a:t>
            </a:r>
          </a:p>
          <a:p>
            <a:pPr algn="just"/>
            <a:r>
              <a:rPr lang="ru-RU" sz="3500" dirty="0">
                <a:latin typeface="Times New Roman" panose="02020603050405020304" pitchFamily="18" charset="0"/>
                <a:cs typeface="Times New Roman" panose="02020603050405020304" pitchFamily="18" charset="0"/>
              </a:rPr>
              <a:t>В качестве </a:t>
            </a:r>
            <a:r>
              <a:rPr lang="ru-RU" sz="3500" b="1" u="sng" dirty="0">
                <a:latin typeface="Times New Roman" panose="02020603050405020304" pitchFamily="18" charset="0"/>
                <a:cs typeface="Times New Roman" panose="02020603050405020304" pitchFamily="18" charset="0"/>
              </a:rPr>
              <a:t>предмета</a:t>
            </a:r>
            <a:r>
              <a:rPr lang="ru-RU" sz="3500" b="1" dirty="0">
                <a:latin typeface="Times New Roman" panose="02020603050405020304" pitchFamily="18" charset="0"/>
                <a:cs typeface="Times New Roman" panose="02020603050405020304" pitchFamily="18" charset="0"/>
              </a:rPr>
              <a:t> </a:t>
            </a:r>
            <a:r>
              <a:rPr lang="ru-RU" sz="3500" dirty="0">
                <a:latin typeface="Times New Roman" panose="02020603050405020304" pitchFamily="18" charset="0"/>
                <a:cs typeface="Times New Roman" panose="02020603050405020304" pitchFamily="18" charset="0"/>
              </a:rPr>
              <a:t>со­временной экономики</a:t>
            </a:r>
            <a:r>
              <a:rPr lang="ru-RU" sz="3500" b="1" dirty="0">
                <a:latin typeface="Times New Roman" panose="02020603050405020304" pitchFamily="18" charset="0"/>
                <a:cs typeface="Times New Roman" panose="02020603050405020304" pitchFamily="18" charset="0"/>
              </a:rPr>
              <a:t> </a:t>
            </a:r>
            <a:r>
              <a:rPr lang="ru-RU" sz="3500" dirty="0">
                <a:latin typeface="Times New Roman" panose="02020603050405020304" pitchFamily="18" charset="0"/>
                <a:cs typeface="Times New Roman" panose="02020603050405020304" pitchFamily="18" charset="0"/>
              </a:rPr>
              <a:t>признаются </a:t>
            </a:r>
            <a:r>
              <a:rPr lang="ru-RU" sz="3500" b="1" dirty="0">
                <a:latin typeface="Times New Roman" panose="02020603050405020304" pitchFamily="18" charset="0"/>
                <a:cs typeface="Times New Roman" panose="02020603050405020304" pitchFamily="18" charset="0"/>
              </a:rPr>
              <a:t>э</a:t>
            </a:r>
            <a:r>
              <a:rPr lang="ru-RU" sz="3500" b="1" u="sng" dirty="0">
                <a:latin typeface="Times New Roman" panose="02020603050405020304" pitchFamily="18" charset="0"/>
                <a:cs typeface="Times New Roman" panose="02020603050405020304" pitchFamily="18" charset="0"/>
              </a:rPr>
              <a:t>кономические отношения </a:t>
            </a:r>
            <a:r>
              <a:rPr lang="ru-RU" sz="3500" dirty="0">
                <a:latin typeface="Times New Roman" panose="02020603050405020304" pitchFamily="18" charset="0"/>
                <a:cs typeface="Times New Roman" panose="02020603050405020304" pitchFamily="18" charset="0"/>
              </a:rPr>
              <a:t>между хозяйствующими субъектами по поводу эффективного использования ограниченных ресурсов; принятия решений отдельными субъектами экономики в условиях экономического выбора.</a:t>
            </a:r>
          </a:p>
          <a:p>
            <a:endParaRPr lang="ru-RU" dirty="0"/>
          </a:p>
        </p:txBody>
      </p:sp>
    </p:spTree>
    <p:extLst>
      <p:ext uri="{BB962C8B-B14F-4D97-AF65-F5344CB8AC3E}">
        <p14:creationId xmlns:p14="http://schemas.microsoft.com/office/powerpoint/2010/main" val="3889773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Объект 7"/>
          <p:cNvPicPr>
            <a:picLocks noGrp="1" noChangeAspect="1"/>
          </p:cNvPicPr>
          <p:nvPr>
            <p:ph sz="quarter" idx="13"/>
          </p:nvPr>
        </p:nvPicPr>
        <p:blipFill>
          <a:blip r:embed="rId2"/>
          <a:stretch>
            <a:fillRect/>
          </a:stretch>
        </p:blipFill>
        <p:spPr>
          <a:xfrm>
            <a:off x="651164" y="540328"/>
            <a:ext cx="10515600" cy="5004706"/>
          </a:xfrm>
          <a:prstGeom prst="rect">
            <a:avLst/>
          </a:prstGeom>
        </p:spPr>
      </p:pic>
    </p:spTree>
    <p:extLst>
      <p:ext uri="{BB962C8B-B14F-4D97-AF65-F5344CB8AC3E}">
        <p14:creationId xmlns:p14="http://schemas.microsoft.com/office/powerpoint/2010/main" val="2134509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6853" y="260648"/>
            <a:ext cx="10317707" cy="1143000"/>
          </a:xfrm>
        </p:spPr>
        <p:txBody>
          <a:bodyPr>
            <a:normAutofit/>
          </a:bodyPr>
          <a:lstStyle/>
          <a:p>
            <a:r>
              <a:rPr lang="ru-RU" sz="3200" dirty="0">
                <a:latin typeface="Times New Roman" panose="02020603050405020304" pitchFamily="18" charset="0"/>
                <a:cs typeface="Times New Roman" panose="02020603050405020304" pitchFamily="18" charset="0"/>
              </a:rPr>
              <a:t>Термин ЭКОНОМИКА имеет  три основных значения</a:t>
            </a:r>
          </a:p>
        </p:txBody>
      </p:sp>
      <p:sp>
        <p:nvSpPr>
          <p:cNvPr id="3" name="Объект 2"/>
          <p:cNvSpPr>
            <a:spLocks noGrp="1"/>
          </p:cNvSpPr>
          <p:nvPr>
            <p:ph sz="quarter" idx="13"/>
          </p:nvPr>
        </p:nvSpPr>
        <p:spPr/>
        <p:txBody>
          <a:bodyPr>
            <a:normAutofit fontScale="85000" lnSpcReduction="10000"/>
          </a:bodyPr>
          <a:lstStyle/>
          <a:p>
            <a:pPr marL="0" indent="0">
              <a:buNone/>
            </a:pPr>
            <a:r>
              <a:rPr lang="ru-RU" b="1" dirty="0"/>
              <a:t>1</a:t>
            </a:r>
            <a:r>
              <a:rPr lang="ru-RU" sz="3200" b="1" dirty="0">
                <a:latin typeface="Times New Roman" panose="02020603050405020304" pitchFamily="18" charset="0"/>
                <a:cs typeface="Times New Roman" panose="02020603050405020304" pitchFamily="18" charset="0"/>
              </a:rPr>
              <a:t>. Экономика </a:t>
            </a:r>
            <a:r>
              <a:rPr lang="ru-RU" sz="3200" dirty="0">
                <a:latin typeface="Times New Roman" panose="02020603050405020304" pitchFamily="18" charset="0"/>
                <a:cs typeface="Times New Roman" panose="02020603050405020304" pitchFamily="18" charset="0"/>
              </a:rPr>
              <a:t>- </a:t>
            </a:r>
            <a:r>
              <a:rPr lang="ru-RU" sz="3200" b="1" dirty="0">
                <a:latin typeface="Times New Roman" panose="02020603050405020304" pitchFamily="18" charset="0"/>
                <a:cs typeface="Times New Roman" panose="02020603050405020304" pitchFamily="18" charset="0"/>
              </a:rPr>
              <a:t>это совокупность общественных отношений, связанных с производством</a:t>
            </a:r>
            <a:r>
              <a:rPr lang="ru-RU" sz="3200" dirty="0">
                <a:latin typeface="Times New Roman" panose="02020603050405020304" pitchFamily="18" charset="0"/>
                <a:cs typeface="Times New Roman" panose="02020603050405020304" pitchFamily="18" charset="0"/>
              </a:rPr>
              <a:t>.   </a:t>
            </a:r>
          </a:p>
          <a:p>
            <a:pPr marL="0" indent="0">
              <a:buNone/>
            </a:pPr>
            <a:r>
              <a:rPr lang="ru-RU" sz="3200" b="1" dirty="0">
                <a:latin typeface="Times New Roman" panose="02020603050405020304" pitchFamily="18" charset="0"/>
                <a:cs typeface="Times New Roman" panose="02020603050405020304" pitchFamily="18" charset="0"/>
              </a:rPr>
              <a:t>2. Экономика это  хозяйство</a:t>
            </a:r>
            <a:r>
              <a:rPr lang="ru-RU" sz="3200" dirty="0">
                <a:latin typeface="Times New Roman" panose="02020603050405020304" pitchFamily="18" charset="0"/>
                <a:cs typeface="Times New Roman" panose="02020603050405020304" pitchFamily="18" charset="0"/>
              </a:rPr>
              <a:t> какой-либо страны, района, всего мира. </a:t>
            </a:r>
          </a:p>
          <a:p>
            <a:pPr marL="0" indent="0">
              <a:buNone/>
            </a:pPr>
            <a:r>
              <a:rPr lang="ru-RU" sz="3200" b="1" dirty="0">
                <a:latin typeface="Times New Roman" panose="02020603050405020304" pitchFamily="18" charset="0"/>
                <a:cs typeface="Times New Roman" panose="02020603050405020304" pitchFamily="18" charset="0"/>
              </a:rPr>
              <a:t>3. Экономикой называют   научную дисциплину</a:t>
            </a:r>
            <a:r>
              <a:rPr lang="ru-RU" sz="3200" dirty="0">
                <a:latin typeface="Times New Roman" panose="02020603050405020304" pitchFamily="18" charset="0"/>
                <a:cs typeface="Times New Roman" panose="02020603050405020304" pitchFamily="18" charset="0"/>
              </a:rPr>
              <a:t>.</a:t>
            </a:r>
          </a:p>
          <a:p>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97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07568" y="260648"/>
            <a:ext cx="7772400" cy="1210965"/>
          </a:xfrm>
        </p:spPr>
        <p:txBody>
          <a:bodyPr>
            <a:noAutofit/>
          </a:bodyPr>
          <a:lstStyle/>
          <a:p>
            <a:pPr algn="ctr"/>
            <a:r>
              <a:rPr lang="ru-RU" sz="4000" b="1" dirty="0">
                <a:latin typeface="Times New Roman" panose="02020603050405020304" pitchFamily="18" charset="0"/>
                <a:cs typeface="Times New Roman" panose="02020603050405020304" pitchFamily="18" charset="0"/>
              </a:rPr>
              <a:t>Модуль 1</a:t>
            </a:r>
            <a:br>
              <a:rPr lang="ru-RU" sz="4000" b="1" dirty="0">
                <a:latin typeface="Times New Roman" panose="02020603050405020304" pitchFamily="18" charset="0"/>
                <a:cs typeface="Times New Roman" panose="02020603050405020304" pitchFamily="18" charset="0"/>
              </a:rPr>
            </a:br>
            <a:r>
              <a:rPr lang="ru-RU" sz="4000" b="1" dirty="0">
                <a:latin typeface="Times New Roman" panose="02020603050405020304" pitchFamily="18" charset="0"/>
                <a:cs typeface="Times New Roman" panose="02020603050405020304" pitchFamily="18" charset="0"/>
              </a:rPr>
              <a:t> </a:t>
            </a:r>
          </a:p>
        </p:txBody>
      </p:sp>
      <p:pic>
        <p:nvPicPr>
          <p:cNvPr id="4" name="Рисунок 3"/>
          <p:cNvPicPr>
            <a:picLocks noChangeAspect="1"/>
          </p:cNvPicPr>
          <p:nvPr/>
        </p:nvPicPr>
        <p:blipFill>
          <a:blip r:embed="rId2"/>
          <a:stretch>
            <a:fillRect/>
          </a:stretch>
        </p:blipFill>
        <p:spPr>
          <a:xfrm>
            <a:off x="2416342" y="2097255"/>
            <a:ext cx="7029450" cy="5214937"/>
          </a:xfrm>
          <a:prstGeom prst="rect">
            <a:avLst/>
          </a:prstGeom>
        </p:spPr>
      </p:pic>
    </p:spTree>
    <p:extLst>
      <p:ext uri="{BB962C8B-B14F-4D97-AF65-F5344CB8AC3E}">
        <p14:creationId xmlns:p14="http://schemas.microsoft.com/office/powerpoint/2010/main" val="3918742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dirty="0">
                <a:latin typeface="Times New Roman" pitchFamily="18" charset="0"/>
                <a:cs typeface="Times New Roman" pitchFamily="18" charset="0"/>
              </a:rPr>
              <a:t>Существует разветвленная система  экономических наук: </a:t>
            </a:r>
            <a:br>
              <a:rPr lang="ru-RU" sz="3600" dirty="0">
                <a:latin typeface="Times New Roman" pitchFamily="18" charset="0"/>
                <a:cs typeface="Times New Roman" pitchFamily="18" charset="0"/>
              </a:rPr>
            </a:br>
            <a:endParaRPr lang="ru-RU" sz="3600" dirty="0">
              <a:latin typeface="Times New Roman" pitchFamily="18" charset="0"/>
              <a:cs typeface="Times New Roman" pitchFamily="18" charset="0"/>
            </a:endParaRPr>
          </a:p>
        </p:txBody>
      </p:sp>
      <p:sp>
        <p:nvSpPr>
          <p:cNvPr id="3" name="Объект 2"/>
          <p:cNvSpPr>
            <a:spLocks noGrp="1"/>
          </p:cNvSpPr>
          <p:nvPr>
            <p:ph sz="quarter" idx="13"/>
          </p:nvPr>
        </p:nvSpPr>
        <p:spPr>
          <a:xfrm>
            <a:off x="240632" y="1780674"/>
            <a:ext cx="11951368" cy="5077326"/>
          </a:xfrm>
        </p:spPr>
        <p:txBody>
          <a:bodyPr>
            <a:normAutofit fontScale="40000" lnSpcReduction="20000"/>
          </a:bodyPr>
          <a:lstStyle/>
          <a:p>
            <a:pPr hangingPunct="0"/>
            <a:r>
              <a:rPr lang="ru-RU" sz="6000" b="1" dirty="0">
                <a:latin typeface="Times New Roman" pitchFamily="18" charset="0"/>
                <a:cs typeface="Times New Roman" pitchFamily="18" charset="0"/>
              </a:rPr>
              <a:t>Экономическая теория</a:t>
            </a:r>
            <a:r>
              <a:rPr lang="ru-RU" sz="6000" dirty="0">
                <a:latin typeface="Times New Roman" pitchFamily="18" charset="0"/>
                <a:cs typeface="Times New Roman" pitchFamily="18" charset="0"/>
              </a:rPr>
              <a:t> , которая изучает общие принципы и законы  экономического развития и  является общетеоретической базой для всех экономических наук;</a:t>
            </a:r>
          </a:p>
          <a:p>
            <a:pPr hangingPunct="0"/>
            <a:r>
              <a:rPr lang="ru-RU" sz="6000" b="1" dirty="0">
                <a:latin typeface="Times New Roman" pitchFamily="18" charset="0"/>
                <a:cs typeface="Times New Roman" pitchFamily="18" charset="0"/>
              </a:rPr>
              <a:t>Конкретные (отраслевые</a:t>
            </a:r>
            <a:r>
              <a:rPr lang="ru-RU" sz="6000" dirty="0">
                <a:latin typeface="Times New Roman" pitchFamily="18" charset="0"/>
                <a:cs typeface="Times New Roman" pitchFamily="18" charset="0"/>
              </a:rPr>
              <a:t>)  экономические науки, изучающие отдельные отрасли хозяйства (экономика промышленности, сельского хозяйства);</a:t>
            </a:r>
          </a:p>
          <a:p>
            <a:pPr hangingPunct="0"/>
            <a:r>
              <a:rPr lang="ru-RU" sz="6000" b="1" dirty="0">
                <a:latin typeface="Times New Roman" pitchFamily="18" charset="0"/>
                <a:cs typeface="Times New Roman" pitchFamily="18" charset="0"/>
              </a:rPr>
              <a:t>Специальные (функциональные</a:t>
            </a:r>
            <a:r>
              <a:rPr lang="ru-RU" sz="6000" dirty="0">
                <a:latin typeface="Times New Roman" pitchFamily="18" charset="0"/>
                <a:cs typeface="Times New Roman" pitchFamily="18" charset="0"/>
              </a:rPr>
              <a:t>) экономические науки, изучающие отдельные области  хозяйственной жизни общества ( сферу финансов, бухгалтерский  учет, менеджмент);</a:t>
            </a:r>
          </a:p>
          <a:p>
            <a:pPr hangingPunct="0"/>
            <a:r>
              <a:rPr lang="ru-RU" sz="6000" b="1" dirty="0">
                <a:latin typeface="Times New Roman" pitchFamily="18" charset="0"/>
                <a:cs typeface="Times New Roman" pitchFamily="18" charset="0"/>
              </a:rPr>
              <a:t>Экономические науки исторические</a:t>
            </a:r>
            <a:r>
              <a:rPr lang="ru-RU" sz="6000" dirty="0">
                <a:latin typeface="Times New Roman" pitchFamily="18" charset="0"/>
                <a:cs typeface="Times New Roman" pitchFamily="18" charset="0"/>
              </a:rPr>
              <a:t>, изучающие историю экономики, историю  экономической мысли,  международные экономические отношения.</a:t>
            </a:r>
          </a:p>
          <a:p>
            <a:endParaRPr lang="ru-RU" dirty="0"/>
          </a:p>
        </p:txBody>
      </p:sp>
    </p:spTree>
    <p:extLst>
      <p:ext uri="{BB962C8B-B14F-4D97-AF65-F5344CB8AC3E}">
        <p14:creationId xmlns:p14="http://schemas.microsoft.com/office/powerpoint/2010/main" val="4007354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52650" y="365127"/>
            <a:ext cx="7886700" cy="831626"/>
          </a:xfrm>
        </p:spPr>
        <p:txBody>
          <a:bodyPr>
            <a:normAutofit fontScale="90000"/>
          </a:bodyPr>
          <a:lstStyle/>
          <a:p>
            <a:r>
              <a:rPr lang="ru-RU" sz="3600" b="1" dirty="0">
                <a:latin typeface="Times New Roman" panose="02020603050405020304" pitchFamily="18" charset="0"/>
                <a:cs typeface="Times New Roman" panose="02020603050405020304" pitchFamily="18" charset="0"/>
              </a:rPr>
              <a:t>Три основные вопроса экономики:</a:t>
            </a:r>
            <a:br>
              <a:rPr lang="ru-RU" sz="3600" dirty="0">
                <a:latin typeface="Times New Roman" panose="02020603050405020304" pitchFamily="18" charset="0"/>
                <a:cs typeface="Times New Roman" panose="02020603050405020304" pitchFamily="18" charset="0"/>
              </a:rPr>
            </a:br>
            <a:endParaRPr lang="ru-RU" sz="36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709683" y="1196753"/>
            <a:ext cx="10985011" cy="5444679"/>
          </a:xfrm>
        </p:spPr>
        <p:txBody>
          <a:bodyPr>
            <a:normAutofit/>
          </a:bodyPr>
          <a:lstStyle/>
          <a:p>
            <a:pPr hangingPunct="0"/>
            <a:r>
              <a:rPr lang="ru-RU" sz="2800" b="1" dirty="0">
                <a:latin typeface="Times New Roman" panose="02020603050405020304" pitchFamily="18" charset="0"/>
                <a:cs typeface="Times New Roman" panose="02020603050405020304" pitchFamily="18" charset="0"/>
              </a:rPr>
              <a:t>ЧТО ?   </a:t>
            </a:r>
            <a:r>
              <a:rPr lang="ru-RU" sz="2400" dirty="0">
                <a:latin typeface="Times New Roman" panose="02020603050405020304" pitchFamily="18" charset="0"/>
                <a:cs typeface="Times New Roman" panose="02020603050405020304" pitchFamily="18" charset="0"/>
              </a:rPr>
              <a:t>Какие из возможных товаров и услуг должны быть     произведены в данном экономическим пространстве и в данное время?</a:t>
            </a:r>
          </a:p>
          <a:p>
            <a:pPr hangingPunct="0"/>
            <a:r>
              <a:rPr lang="ru-RU" sz="2800" b="1" dirty="0">
                <a:latin typeface="Times New Roman" panose="02020603050405020304" pitchFamily="18" charset="0"/>
                <a:cs typeface="Times New Roman" panose="02020603050405020304" pitchFamily="18" charset="0"/>
              </a:rPr>
              <a:t>КАК ?   </a:t>
            </a:r>
            <a:r>
              <a:rPr lang="ru-RU" sz="2400" dirty="0">
                <a:latin typeface="Times New Roman" panose="02020603050405020304" pitchFamily="18" charset="0"/>
                <a:cs typeface="Times New Roman" panose="02020603050405020304" pitchFamily="18" charset="0"/>
              </a:rPr>
              <a:t>При какой комбинации производственных ресурсов, с использованием какой технологии должны быть произведены выбранные из возможных вариантов товаров и услуг?</a:t>
            </a:r>
          </a:p>
          <a:p>
            <a:pPr hangingPunct="0"/>
            <a:r>
              <a:rPr lang="ru-RU" sz="2800" b="1" dirty="0">
                <a:latin typeface="Times New Roman" panose="02020603050405020304" pitchFamily="18" charset="0"/>
                <a:cs typeface="Times New Roman" panose="02020603050405020304" pitchFamily="18" charset="0"/>
              </a:rPr>
              <a:t>ДЛЯ КОГО ?  </a:t>
            </a:r>
            <a:r>
              <a:rPr lang="ru-RU" sz="2400" dirty="0">
                <a:latin typeface="Times New Roman" panose="02020603050405020304" pitchFamily="18" charset="0"/>
                <a:cs typeface="Times New Roman" panose="02020603050405020304" pitchFamily="18" charset="0"/>
              </a:rPr>
              <a:t>Кто будет покупать выбранные товары и оплачивать, извлекая из них пользу? Как должен быть распределен валовой доход общества от производства данных товаров и услуг?</a:t>
            </a:r>
          </a:p>
          <a:p>
            <a:endParaRPr lang="ru-RU" dirty="0"/>
          </a:p>
        </p:txBody>
      </p:sp>
    </p:spTree>
    <p:extLst>
      <p:ext uri="{BB962C8B-B14F-4D97-AF65-F5344CB8AC3E}">
        <p14:creationId xmlns:p14="http://schemas.microsoft.com/office/powerpoint/2010/main" val="1039786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74638"/>
            <a:ext cx="8229600" cy="562074"/>
          </a:xfrm>
        </p:spPr>
        <p:txBody>
          <a:bodyPr>
            <a:normAutofit fontScale="90000"/>
          </a:bodyPr>
          <a:lstStyle/>
          <a:p>
            <a:r>
              <a:rPr lang="ru-RU" sz="3100" b="1" dirty="0">
                <a:latin typeface="Times New Roman" pitchFamily="18" charset="0"/>
                <a:cs typeface="Times New Roman" pitchFamily="18" charset="0"/>
              </a:rPr>
              <a:t>Как наука экономика  выполняет ФУНКЦИИ</a:t>
            </a:r>
            <a:endParaRPr lang="ru-RU" dirty="0"/>
          </a:p>
        </p:txBody>
      </p:sp>
      <p:sp>
        <p:nvSpPr>
          <p:cNvPr id="3" name="Объект 2"/>
          <p:cNvSpPr>
            <a:spLocks noGrp="1"/>
          </p:cNvSpPr>
          <p:nvPr>
            <p:ph sz="quarter" idx="13"/>
          </p:nvPr>
        </p:nvSpPr>
        <p:spPr>
          <a:xfrm>
            <a:off x="696036" y="908721"/>
            <a:ext cx="10568864" cy="5217443"/>
          </a:xfrm>
        </p:spPr>
        <p:txBody>
          <a:bodyPr>
            <a:noAutofit/>
          </a:bodyPr>
          <a:lstStyle/>
          <a:p>
            <a:pPr algn="just" hangingPunct="0"/>
            <a:r>
              <a:rPr lang="ru-RU" sz="2400" b="1" u="sng" dirty="0">
                <a:latin typeface="Times New Roman" panose="02020603050405020304" pitchFamily="18" charset="0"/>
                <a:cs typeface="Times New Roman" panose="02020603050405020304" pitchFamily="18" charset="0"/>
              </a:rPr>
              <a:t>Информационная</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человек получает информацию.</a:t>
            </a:r>
          </a:p>
          <a:p>
            <a:pPr algn="just" hangingPunct="0"/>
            <a:r>
              <a:rPr lang="ru-RU" sz="2400" b="1" u="sng" dirty="0">
                <a:latin typeface="Times New Roman" panose="02020603050405020304" pitchFamily="18" charset="0"/>
                <a:cs typeface="Times New Roman" panose="02020603050405020304" pitchFamily="18" charset="0"/>
              </a:rPr>
              <a:t>Методологическая</a:t>
            </a:r>
            <a:r>
              <a:rPr lang="ru-RU" sz="2400" dirty="0">
                <a:latin typeface="Times New Roman" panose="02020603050405020304" pitchFamily="18" charset="0"/>
                <a:cs typeface="Times New Roman" panose="02020603050405020304" pitchFamily="18" charset="0"/>
              </a:rPr>
              <a:t> - наука создает, а человек устанавливает метод анализа.</a:t>
            </a:r>
          </a:p>
          <a:p>
            <a:pPr algn="just" hangingPunct="0"/>
            <a:r>
              <a:rPr lang="ru-RU" sz="2400" b="1" u="sng" dirty="0">
                <a:latin typeface="Times New Roman" panose="02020603050405020304" pitchFamily="18" charset="0"/>
                <a:cs typeface="Times New Roman" panose="02020603050405020304" pitchFamily="18" charset="0"/>
              </a:rPr>
              <a:t>Аналитическая </a:t>
            </a:r>
            <a:r>
              <a:rPr lang="ru-RU" sz="2400" dirty="0">
                <a:latin typeface="Times New Roman" panose="02020603050405020304" pitchFamily="18" charset="0"/>
                <a:cs typeface="Times New Roman" panose="02020603050405020304" pitchFamily="18" charset="0"/>
              </a:rPr>
              <a:t> - анализ полученной информации при помощи усвоенного метода.</a:t>
            </a:r>
          </a:p>
          <a:p>
            <a:pPr algn="just" hangingPunct="0"/>
            <a:r>
              <a:rPr lang="ru-RU" sz="2400" b="1" u="sng" dirty="0">
                <a:latin typeface="Times New Roman" panose="02020603050405020304" pitchFamily="18" charset="0"/>
                <a:cs typeface="Times New Roman" panose="02020603050405020304" pitchFamily="18" charset="0"/>
              </a:rPr>
              <a:t>Прогностическая</a:t>
            </a:r>
            <a:r>
              <a:rPr lang="ru-RU" sz="2400" dirty="0">
                <a:latin typeface="Times New Roman" panose="02020603050405020304" pitchFamily="18" charset="0"/>
                <a:cs typeface="Times New Roman" panose="02020603050405020304" pitchFamily="18" charset="0"/>
              </a:rPr>
              <a:t> - прогнозирует развитие ситуации основываясь на результатах произведенного анализа.</a:t>
            </a:r>
          </a:p>
          <a:p>
            <a:pPr algn="just" hangingPunct="0"/>
            <a:r>
              <a:rPr lang="ru-RU" sz="2400" b="1" u="sng" dirty="0">
                <a:latin typeface="Times New Roman" panose="02020603050405020304" pitchFamily="18" charset="0"/>
                <a:cs typeface="Times New Roman" panose="02020603050405020304" pitchFamily="18" charset="0"/>
              </a:rPr>
              <a:t>Практическая</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опираясь на результаты прогноза человек строит свою экономическую политику, разрабатывает конкретные принципы и способы рационального хозяйствования.       </a:t>
            </a:r>
          </a:p>
          <a:p>
            <a:pPr algn="just"/>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218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74638"/>
            <a:ext cx="7467600" cy="850106"/>
          </a:xfrm>
        </p:spPr>
        <p:txBody>
          <a:bodyPr/>
          <a:lstStyle/>
          <a:p>
            <a:r>
              <a:rPr lang="ru-RU" b="1" dirty="0">
                <a:latin typeface="Times New Roman" panose="02020603050405020304" pitchFamily="18" charset="0"/>
                <a:cs typeface="Times New Roman" panose="02020603050405020304" pitchFamily="18" charset="0"/>
              </a:rPr>
              <a:t>Экономические законы</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515503" y="956121"/>
            <a:ext cx="11419823" cy="5508847"/>
          </a:xfrm>
        </p:spPr>
        <p:txBody>
          <a:bodyPr>
            <a:noAutofit/>
          </a:bodyPr>
          <a:lstStyle/>
          <a:p>
            <a:pPr marL="0" indent="0" algn="just">
              <a:buNone/>
            </a:pP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установленные на основе опыта, практической деятельности, выявленные  путём научных исследований </a:t>
            </a:r>
            <a:r>
              <a:rPr lang="ru-RU" sz="2400" b="1" dirty="0">
                <a:latin typeface="Times New Roman" panose="02020603050405020304" pitchFamily="18" charset="0"/>
                <a:cs typeface="Times New Roman" panose="02020603050405020304" pitchFamily="18" charset="0"/>
              </a:rPr>
              <a:t>устойчивые, существенные связи, </a:t>
            </a:r>
            <a:r>
              <a:rPr lang="ru-RU" sz="2400" dirty="0">
                <a:latin typeface="Times New Roman" panose="02020603050405020304" pitchFamily="18" charset="0"/>
                <a:cs typeface="Times New Roman" panose="02020603050405020304" pitchFamily="18" charset="0"/>
              </a:rPr>
              <a:t>взаимосвязи между экономическими явлениями, процессами, отношениями, характеризующими их величинами и показателями. </a:t>
            </a:r>
          </a:p>
          <a:p>
            <a:pPr algn="just"/>
            <a:r>
              <a:rPr lang="ru-RU" sz="2400" dirty="0">
                <a:latin typeface="Times New Roman" panose="02020603050405020304" pitchFamily="18" charset="0"/>
                <a:cs typeface="Times New Roman" panose="02020603050405020304" pitchFamily="18" charset="0"/>
              </a:rPr>
              <a:t>Экономические законы, как и законы природы, носят </a:t>
            </a:r>
            <a:r>
              <a:rPr lang="ru-RU" sz="2400" b="1" dirty="0">
                <a:latin typeface="Times New Roman" panose="02020603050405020304" pitchFamily="18" charset="0"/>
                <a:cs typeface="Times New Roman" panose="02020603050405020304" pitchFamily="18" charset="0"/>
              </a:rPr>
              <a:t>объективный характер;</a:t>
            </a:r>
          </a:p>
          <a:p>
            <a:pPr algn="just"/>
            <a:r>
              <a:rPr lang="ru-RU" sz="2400" dirty="0">
                <a:latin typeface="Times New Roman" panose="02020603050405020304" pitchFamily="18" charset="0"/>
                <a:cs typeface="Times New Roman" panose="02020603050405020304" pitchFamily="18" charset="0"/>
              </a:rPr>
              <a:t>экономические законы также </a:t>
            </a:r>
            <a:r>
              <a:rPr lang="ru-RU" sz="2400" b="1" dirty="0">
                <a:latin typeface="Times New Roman" panose="02020603050405020304" pitchFamily="18" charset="0"/>
                <a:cs typeface="Times New Roman" panose="02020603050405020304" pitchFamily="18" charset="0"/>
              </a:rPr>
              <a:t>историчны</a:t>
            </a:r>
            <a:r>
              <a:rPr lang="ru-RU" sz="2400" dirty="0">
                <a:latin typeface="Times New Roman" panose="02020603050405020304" pitchFamily="18" charset="0"/>
                <a:cs typeface="Times New Roman" panose="02020603050405020304" pitchFamily="18" charset="0"/>
              </a:rPr>
              <a:t> по своей природе</a:t>
            </a:r>
          </a:p>
        </p:txBody>
      </p:sp>
    </p:spTree>
    <p:extLst>
      <p:ext uri="{BB962C8B-B14F-4D97-AF65-F5344CB8AC3E}">
        <p14:creationId xmlns:p14="http://schemas.microsoft.com/office/powerpoint/2010/main" val="67429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b="1" dirty="0">
                <a:latin typeface="Times New Roman" pitchFamily="18" charset="0"/>
                <a:cs typeface="Times New Roman" pitchFamily="18" charset="0"/>
              </a:rPr>
              <a:t>Экономические категории</a:t>
            </a:r>
            <a:endParaRPr lang="ru-RU" sz="3600" b="1" dirty="0">
              <a:latin typeface="Times New Roman" pitchFamily="18" charset="0"/>
              <a:cs typeface="Times New Roman" pitchFamily="18" charset="0"/>
            </a:endParaRPr>
          </a:p>
        </p:txBody>
      </p:sp>
      <p:sp>
        <p:nvSpPr>
          <p:cNvPr id="3" name="Объект 2"/>
          <p:cNvSpPr>
            <a:spLocks noGrp="1"/>
          </p:cNvSpPr>
          <p:nvPr>
            <p:ph sz="quarter" idx="13"/>
          </p:nvPr>
        </p:nvSpPr>
        <p:spPr/>
        <p:txBody>
          <a:bodyPr>
            <a:normAutofit fontScale="77500" lnSpcReduction="20000"/>
          </a:bodyPr>
          <a:lstStyle/>
          <a:p>
            <a:pPr hangingPunct="0"/>
            <a:r>
              <a:rPr lang="ru-RU" sz="3200" b="1" i="1" dirty="0">
                <a:latin typeface="Times New Roman" pitchFamily="18" charset="0"/>
                <a:cs typeface="Times New Roman" pitchFamily="18" charset="0"/>
              </a:rPr>
              <a:t>ЭКОНОМИЧЕСКИЕ  КАТЕГОРИИ </a:t>
            </a:r>
            <a:r>
              <a:rPr lang="ru-RU" sz="3600" b="1" i="1" dirty="0">
                <a:latin typeface="Times New Roman" pitchFamily="18" charset="0"/>
                <a:cs typeface="Times New Roman" pitchFamily="18" charset="0"/>
              </a:rPr>
              <a:t>- это логические понятия, отражающие наиболее общие и существенные стороны экономической  жизни общества.</a:t>
            </a:r>
            <a:endParaRPr lang="ru-RU" sz="3600" dirty="0">
              <a:latin typeface="Times New Roman" pitchFamily="18" charset="0"/>
              <a:cs typeface="Times New Roman" pitchFamily="18" charset="0"/>
            </a:endParaRPr>
          </a:p>
          <a:p>
            <a:pPr hangingPunct="0"/>
            <a:r>
              <a:rPr lang="ru-RU" sz="3600" dirty="0">
                <a:latin typeface="Times New Roman" pitchFamily="18" charset="0"/>
                <a:cs typeface="Times New Roman" pitchFamily="18" charset="0"/>
              </a:rPr>
              <a:t>Такими категориями  являются  спрос, предложение, кредит,  рынок, прибыль, деньги, товар...</a:t>
            </a:r>
          </a:p>
          <a:p>
            <a:pPr hangingPunct="0"/>
            <a:endParaRPr lang="ru-RU" sz="3600" b="1" i="1" dirty="0">
              <a:latin typeface="Times New Roman" pitchFamily="18" charset="0"/>
              <a:cs typeface="Times New Roman" pitchFamily="18" charset="0"/>
            </a:endParaRPr>
          </a:p>
        </p:txBody>
      </p:sp>
    </p:spTree>
    <p:extLst>
      <p:ext uri="{BB962C8B-B14F-4D97-AF65-F5344CB8AC3E}">
        <p14:creationId xmlns:p14="http://schemas.microsoft.com/office/powerpoint/2010/main" val="422302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465191"/>
          </a:xfrm>
        </p:spPr>
        <p:txBody>
          <a:bodyPr>
            <a:normAutofit fontScale="90000"/>
          </a:bodyPr>
          <a:lstStyle/>
          <a:p>
            <a:r>
              <a:rPr lang="ru-RU" dirty="0">
                <a:latin typeface="Times New Roman" pitchFamily="18" charset="0"/>
                <a:cs typeface="Times New Roman" pitchFamily="18" charset="0"/>
              </a:rPr>
              <a:t>Методы экономической науки</a:t>
            </a:r>
            <a:br>
              <a:rPr lang="ru-RU" sz="3600" b="1" dirty="0">
                <a:latin typeface="Times New Roman" panose="02020603050405020304" pitchFamily="18" charset="0"/>
                <a:cs typeface="Times New Roman" panose="02020603050405020304" pitchFamily="18" charset="0"/>
              </a:rPr>
            </a:br>
            <a:endParaRPr lang="ru-RU" sz="36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913774" y="1334814"/>
            <a:ext cx="10363826" cy="4456385"/>
          </a:xfrm>
        </p:spPr>
        <p:txBody>
          <a:bodyPr/>
          <a:lstStyle/>
          <a:p>
            <a:pPr marL="36576" indent="0">
              <a:buNone/>
            </a:pPr>
            <a:r>
              <a:rPr lang="ru-RU" sz="3200" b="1" u="sng" dirty="0">
                <a:latin typeface="Times New Roman" panose="02020603050405020304" pitchFamily="18" charset="0"/>
                <a:cs typeface="Times New Roman" panose="02020603050405020304" pitchFamily="18" charset="0"/>
              </a:rPr>
              <a:t>Метод научного исследования </a:t>
            </a:r>
          </a:p>
          <a:p>
            <a:pPr marL="36576" indent="0">
              <a:buNone/>
            </a:pPr>
            <a:r>
              <a:rPr lang="ru-RU" sz="3200" b="1" u="sng" dirty="0">
                <a:latin typeface="Times New Roman" panose="02020603050405020304" pitchFamily="18" charset="0"/>
                <a:cs typeface="Times New Roman" panose="02020603050405020304" pitchFamily="18" charset="0"/>
              </a:rPr>
              <a:t>это способ познания объективной действительности</a:t>
            </a:r>
          </a:p>
          <a:p>
            <a:pPr marL="0" indent="0">
              <a:buNone/>
            </a:pPr>
            <a:endParaRPr lang="ru-RU" b="1" i="1" dirty="0">
              <a:latin typeface="Times New Roman" panose="02020603050405020304" pitchFamily="18" charset="0"/>
              <a:cs typeface="Times New Roman" panose="02020603050405020304" pitchFamily="18" charset="0"/>
            </a:endParaRPr>
          </a:p>
          <a:p>
            <a:pPr marL="0" indent="0">
              <a:buNone/>
            </a:pPr>
            <a:r>
              <a:rPr lang="ru-RU" b="1" i="1" dirty="0">
                <a:latin typeface="Times New Roman" panose="02020603050405020304" pitchFamily="18" charset="0"/>
                <a:cs typeface="Times New Roman" panose="02020603050405020304" pitchFamily="18" charset="0"/>
              </a:rPr>
              <a:t>Метод - система правил и способов изучения объекта исследования, экономической жизни общества.</a:t>
            </a: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583888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600501" y="692697"/>
            <a:ext cx="8848299" cy="5433467"/>
          </a:xfrm>
        </p:spPr>
        <p:txBody>
          <a:bodyPr>
            <a:normAutofit lnSpcReduction="10000"/>
          </a:bodyPr>
          <a:lstStyle/>
          <a:p>
            <a:pPr marL="0" indent="0" algn="just" hangingPunct="0">
              <a:buNone/>
            </a:pPr>
            <a:r>
              <a:rPr lang="ru-RU" sz="3600" dirty="0">
                <a:latin typeface="Times New Roman" panose="02020603050405020304" pitchFamily="18" charset="0"/>
                <a:cs typeface="Times New Roman" panose="02020603050405020304" pitchFamily="18" charset="0"/>
              </a:rPr>
              <a:t>МЕТОДОЛОГИЯ ЭКОНОМИЧЕСКОЙ НАУКИ - это  </a:t>
            </a:r>
          </a:p>
          <a:p>
            <a:pPr marL="0" indent="0" algn="just" hangingPunct="0">
              <a:buNone/>
            </a:pPr>
            <a:r>
              <a:rPr lang="ru-RU" sz="3600" dirty="0">
                <a:latin typeface="Times New Roman" panose="02020603050405020304" pitchFamily="18" charset="0"/>
                <a:cs typeface="Times New Roman" panose="02020603050405020304" pitchFamily="18" charset="0"/>
              </a:rPr>
              <a:t>1) наука о методах исследования </a:t>
            </a:r>
          </a:p>
          <a:p>
            <a:pPr marL="0" indent="0" algn="just" hangingPunct="0">
              <a:buNone/>
            </a:pPr>
            <a:r>
              <a:rPr lang="ru-RU" sz="3600" dirty="0">
                <a:latin typeface="Times New Roman" panose="02020603050405020304" pitchFamily="18" charset="0"/>
                <a:cs typeface="Times New Roman" panose="02020603050405020304" pitchFamily="18" charset="0"/>
              </a:rPr>
              <a:t>экономических явлений</a:t>
            </a:r>
          </a:p>
          <a:p>
            <a:pPr marL="0" indent="0" algn="just" hangingPunct="0">
              <a:buNone/>
            </a:pPr>
            <a:r>
              <a:rPr lang="ru-RU" sz="3600" dirty="0">
                <a:latin typeface="Times New Roman" panose="02020603050405020304" pitchFamily="18" charset="0"/>
                <a:cs typeface="Times New Roman" panose="02020603050405020304" pitchFamily="18" charset="0"/>
              </a:rPr>
              <a:t>2) совокупность методов исследования экономических явлений</a:t>
            </a:r>
          </a:p>
          <a:p>
            <a:endParaRPr lang="ru-RU" dirty="0"/>
          </a:p>
        </p:txBody>
      </p:sp>
    </p:spTree>
    <p:extLst>
      <p:ext uri="{BB962C8B-B14F-4D97-AF65-F5344CB8AC3E}">
        <p14:creationId xmlns:p14="http://schemas.microsoft.com/office/powerpoint/2010/main" val="248058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2"/>
          <a:stretch>
            <a:fillRect/>
          </a:stretch>
        </p:blipFill>
        <p:spPr>
          <a:xfrm>
            <a:off x="382137" y="723332"/>
            <a:ext cx="10795379" cy="5100579"/>
          </a:xfrm>
          <a:prstGeom prst="rect">
            <a:avLst/>
          </a:prstGeom>
        </p:spPr>
      </p:pic>
    </p:spTree>
    <p:extLst>
      <p:ext uri="{BB962C8B-B14F-4D97-AF65-F5344CB8AC3E}">
        <p14:creationId xmlns:p14="http://schemas.microsoft.com/office/powerpoint/2010/main" val="2913525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99400"/>
          </a:xfrm>
        </p:spPr>
        <p:txBody>
          <a:bodyPr/>
          <a:lstStyle/>
          <a:p>
            <a:r>
              <a:rPr lang="ru-RU" b="1" dirty="0">
                <a:latin typeface="Times New Roman" panose="02020603050405020304" pitchFamily="18" charset="0"/>
                <a:cs typeface="Times New Roman" panose="02020603050405020304" pitchFamily="18" charset="0"/>
              </a:rPr>
              <a:t>Научная абстракция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838200" y="1600201"/>
            <a:ext cx="9506272" cy="4525963"/>
          </a:xfrm>
        </p:spPr>
        <p:txBody>
          <a:bodyPr>
            <a:normAutofit/>
          </a:bodyPr>
          <a:lstStyle/>
          <a:p>
            <a:pPr algn="just"/>
            <a:r>
              <a:rPr lang="ru-RU" b="1" dirty="0">
                <a:latin typeface="Times New Roman" panose="02020603050405020304" pitchFamily="18" charset="0"/>
                <a:cs typeface="Times New Roman" panose="02020603050405020304" pitchFamily="18" charset="0"/>
              </a:rPr>
              <a:t>Научная абстракция</a:t>
            </a:r>
            <a:r>
              <a:rPr lang="ru-RU" dirty="0">
                <a:latin typeface="Times New Roman" panose="02020603050405020304" pitchFamily="18" charset="0"/>
                <a:cs typeface="Times New Roman" panose="02020603050405020304" pitchFamily="18" charset="0"/>
              </a:rPr>
              <a:t> – метод научного познания, в основе которого лежит выделение определённых свойств или исключение некоторых факторов, которые не играют определяющей роли и могут быть опущены в целях получения более четкой картины, для выявления основных, определяющих взаимосвязей и зависимостей. </a:t>
            </a:r>
          </a:p>
          <a:p>
            <a:endParaRPr lang="ru-RU" dirty="0"/>
          </a:p>
        </p:txBody>
      </p:sp>
    </p:spTree>
    <p:extLst>
      <p:ext uri="{BB962C8B-B14F-4D97-AF65-F5344CB8AC3E}">
        <p14:creationId xmlns:p14="http://schemas.microsoft.com/office/powerpoint/2010/main" val="2209751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477672" y="101601"/>
            <a:ext cx="9733128" cy="6024564"/>
          </a:xfrm>
        </p:spPr>
        <p:txBody>
          <a:bodyPr>
            <a:normAutofit/>
          </a:bodyPr>
          <a:lstStyle/>
          <a:p>
            <a:pPr algn="just"/>
            <a:r>
              <a:rPr lang="ru-RU" sz="2800" dirty="0">
                <a:latin typeface="Times New Roman" panose="02020603050405020304" pitchFamily="18" charset="0"/>
                <a:cs typeface="Times New Roman" panose="02020603050405020304" pitchFamily="18" charset="0"/>
              </a:rPr>
              <a:t>МЕТОД НАУЧНЫХ АБСТРАКЦИИ -  </a:t>
            </a:r>
          </a:p>
          <a:p>
            <a:pPr algn="just"/>
            <a:endParaRPr lang="ru-RU" sz="2800" b="1" dirty="0">
              <a:latin typeface="Times New Roman" panose="02020603050405020304" pitchFamily="18" charset="0"/>
              <a:cs typeface="Times New Roman" panose="02020603050405020304" pitchFamily="18" charset="0"/>
            </a:endParaRPr>
          </a:p>
          <a:p>
            <a:pPr algn="just"/>
            <a:r>
              <a:rPr lang="ru-RU" sz="2800" b="1" dirty="0">
                <a:latin typeface="Times New Roman" panose="02020603050405020304" pitchFamily="18" charset="0"/>
                <a:cs typeface="Times New Roman" panose="02020603050405020304" pitchFamily="18" charset="0"/>
              </a:rPr>
              <a:t>абстрагирование</a:t>
            </a:r>
            <a:r>
              <a:rPr lang="ru-RU" sz="2800" dirty="0">
                <a:latin typeface="Times New Roman" panose="02020603050405020304" pitchFamily="18" charset="0"/>
                <a:cs typeface="Times New Roman" panose="02020603050405020304" pitchFamily="18" charset="0"/>
              </a:rPr>
              <a:t> - он состоит в отвлечении от второстепенных сторон изучаемого объекта и сосредоточение внимания на важнейших сущностных сторонах, типичных характерных чертах. </a:t>
            </a:r>
          </a:p>
          <a:p>
            <a:pPr algn="just"/>
            <a:r>
              <a:rPr lang="ru-RU" sz="2800" dirty="0">
                <a:latin typeface="Times New Roman" panose="02020603050405020304" pitchFamily="18" charset="0"/>
                <a:cs typeface="Times New Roman" panose="02020603050405020304" pitchFamily="18" charset="0"/>
              </a:rPr>
              <a:t>Метод используется для выработки отвлеченных понятий, категорий ( ЦЕНА, ДЕНЬГИ ...). </a:t>
            </a:r>
          </a:p>
        </p:txBody>
      </p:sp>
    </p:spTree>
    <p:extLst>
      <p:ext uri="{BB962C8B-B14F-4D97-AF65-F5344CB8AC3E}">
        <p14:creationId xmlns:p14="http://schemas.microsoft.com/office/powerpoint/2010/main" val="1934097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dirty="0">
                <a:latin typeface="Times New Roman" panose="02020603050405020304" pitchFamily="18" charset="0"/>
                <a:cs typeface="Times New Roman" panose="02020603050405020304" pitchFamily="18" charset="0"/>
              </a:rPr>
              <a:t>Раздел 1. </a:t>
            </a:r>
            <a:br>
              <a:rPr lang="ru-RU" sz="3600" dirty="0">
                <a:latin typeface="Times New Roman" panose="02020603050405020304" pitchFamily="18" charset="0"/>
                <a:cs typeface="Times New Roman" panose="02020603050405020304" pitchFamily="18" charset="0"/>
              </a:rPr>
            </a:br>
            <a:r>
              <a:rPr lang="ru-RU" sz="3600" dirty="0">
                <a:latin typeface="Times New Roman" panose="02020603050405020304" pitchFamily="18" charset="0"/>
                <a:cs typeface="Times New Roman" panose="02020603050405020304" pitchFamily="18" charset="0"/>
              </a:rPr>
              <a:t>Микроэкономика</a:t>
            </a:r>
          </a:p>
        </p:txBody>
      </p:sp>
      <p:sp>
        <p:nvSpPr>
          <p:cNvPr id="3" name="Объект 2"/>
          <p:cNvSpPr>
            <a:spLocks noGrp="1"/>
          </p:cNvSpPr>
          <p:nvPr>
            <p:ph sz="quarter" idx="13"/>
          </p:nvPr>
        </p:nvSpPr>
        <p:spPr>
          <a:xfrm>
            <a:off x="913774" y="2367093"/>
            <a:ext cx="10363826" cy="2572770"/>
          </a:xfrm>
        </p:spPr>
        <p:txBody>
          <a:bodyPr>
            <a:normAutofit/>
          </a:bodyPr>
          <a:lstStyle/>
          <a:p>
            <a:pPr marL="0" indent="0">
              <a:buNone/>
            </a:pPr>
            <a:r>
              <a:rPr lang="ru-RU" sz="3200" b="1" dirty="0">
                <a:latin typeface="Times New Roman" panose="02020603050405020304" pitchFamily="18" charset="0"/>
                <a:cs typeface="Times New Roman" panose="02020603050405020304" pitchFamily="18" charset="0"/>
              </a:rPr>
              <a:t>ТЕМА 1. </a:t>
            </a:r>
          </a:p>
          <a:p>
            <a:r>
              <a:rPr lang="ru-RU" sz="3200" b="1" dirty="0">
                <a:latin typeface="Times New Roman" panose="02020603050405020304" pitchFamily="18" charset="0"/>
                <a:cs typeface="Times New Roman" panose="02020603050405020304" pitchFamily="18" charset="0"/>
              </a:rPr>
              <a:t>Сущность и составляющие экономической системы</a:t>
            </a:r>
          </a:p>
          <a:p>
            <a:endParaRPr lang="ru-RU" dirty="0"/>
          </a:p>
        </p:txBody>
      </p:sp>
      <p:pic>
        <p:nvPicPr>
          <p:cNvPr id="4" name="Picture 2" descr="Нобелевская премия по экономик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2468" y="618517"/>
            <a:ext cx="1860331" cy="174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02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74638"/>
            <a:ext cx="8229600" cy="850106"/>
          </a:xfrm>
        </p:spPr>
        <p:txBody>
          <a:bodyPr>
            <a:normAutofit/>
          </a:bodyPr>
          <a:lstStyle/>
          <a:p>
            <a:r>
              <a:rPr lang="ru-RU" sz="3200" dirty="0">
                <a:latin typeface="Times New Roman" panose="02020603050405020304" pitchFamily="18" charset="0"/>
                <a:cs typeface="Times New Roman" panose="02020603050405020304" pitchFamily="18" charset="0"/>
              </a:rPr>
              <a:t>Метод  аналогия</a:t>
            </a:r>
          </a:p>
        </p:txBody>
      </p:sp>
      <p:sp>
        <p:nvSpPr>
          <p:cNvPr id="3" name="Объект 2"/>
          <p:cNvSpPr>
            <a:spLocks noGrp="1"/>
          </p:cNvSpPr>
          <p:nvPr>
            <p:ph sz="quarter" idx="13"/>
          </p:nvPr>
        </p:nvSpPr>
        <p:spPr>
          <a:xfrm>
            <a:off x="900752" y="1124745"/>
            <a:ext cx="8548048" cy="5001419"/>
          </a:xfrm>
        </p:spPr>
        <p:txBody>
          <a:bodyPr>
            <a:normAutofit/>
          </a:bodyPr>
          <a:lstStyle/>
          <a:p>
            <a:pPr algn="just"/>
            <a:r>
              <a:rPr lang="ru-RU" sz="2400" b="1" dirty="0">
                <a:latin typeface="Times New Roman" panose="02020603050405020304" pitchFamily="18" charset="0"/>
                <a:cs typeface="Times New Roman" panose="02020603050405020304" pitchFamily="18" charset="0"/>
              </a:rPr>
              <a:t>Аналогия </a:t>
            </a:r>
            <a:r>
              <a:rPr lang="ru-RU" sz="2400" dirty="0">
                <a:latin typeface="Times New Roman" panose="02020603050405020304" pitchFamily="18" charset="0"/>
                <a:cs typeface="Times New Roman" panose="02020603050405020304" pitchFamily="18" charset="0"/>
              </a:rPr>
              <a:t>– метод научного познания, предполагающий перенос свойств с известного явления или процесса на неизвестные. </a:t>
            </a:r>
            <a:endParaRPr lang="ru-RU" sz="2400" dirty="0"/>
          </a:p>
        </p:txBody>
      </p:sp>
    </p:spTree>
    <p:extLst>
      <p:ext uri="{BB962C8B-B14F-4D97-AF65-F5344CB8AC3E}">
        <p14:creationId xmlns:p14="http://schemas.microsoft.com/office/powerpoint/2010/main" val="3703919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52650" y="365127"/>
            <a:ext cx="7886700" cy="615602"/>
          </a:xfrm>
        </p:spPr>
        <p:txBody>
          <a:bodyPr>
            <a:normAutofit/>
          </a:bodyPr>
          <a:lstStyle/>
          <a:p>
            <a:r>
              <a:rPr lang="ru-RU" dirty="0">
                <a:latin typeface="Times New Roman" panose="02020603050405020304" pitchFamily="18" charset="0"/>
                <a:cs typeface="Times New Roman" panose="02020603050405020304" pitchFamily="18" charset="0"/>
              </a:rPr>
              <a:t>Метод  анализа</a:t>
            </a:r>
          </a:p>
        </p:txBody>
      </p:sp>
      <p:sp>
        <p:nvSpPr>
          <p:cNvPr id="3" name="Объект 2"/>
          <p:cNvSpPr>
            <a:spLocks noGrp="1"/>
          </p:cNvSpPr>
          <p:nvPr>
            <p:ph sz="quarter" idx="13"/>
          </p:nvPr>
        </p:nvSpPr>
        <p:spPr>
          <a:xfrm>
            <a:off x="869760" y="980729"/>
            <a:ext cx="9284174" cy="5215434"/>
          </a:xfrm>
        </p:spPr>
        <p:txBody>
          <a:bodyPr>
            <a:normAutofit/>
          </a:bodyPr>
          <a:lstStyle/>
          <a:p>
            <a:pPr algn="just"/>
            <a:r>
              <a:rPr lang="ru-RU" sz="2400" dirty="0">
                <a:latin typeface="Times New Roman" panose="02020603050405020304" pitchFamily="18" charset="0"/>
                <a:cs typeface="Times New Roman" panose="02020603050405020304" pitchFamily="18" charset="0"/>
              </a:rPr>
              <a:t>МЕТОД АНАЛИЗА И СИНТЕЗА предполагает изучение социально - экономических явлений как по частям </a:t>
            </a:r>
            <a:r>
              <a:rPr lang="ru-RU" sz="2400" b="1" dirty="0">
                <a:latin typeface="Times New Roman" panose="02020603050405020304" pitchFamily="18" charset="0"/>
                <a:cs typeface="Times New Roman" panose="02020603050405020304" pitchFamily="18" charset="0"/>
              </a:rPr>
              <a:t>(анализ – разложение)</a:t>
            </a:r>
            <a:r>
              <a:rPr lang="ru-RU" sz="2400" dirty="0">
                <a:latin typeface="Times New Roman" panose="02020603050405020304" pitchFamily="18" charset="0"/>
                <a:cs typeface="Times New Roman" panose="02020603050405020304" pitchFamily="18" charset="0"/>
              </a:rPr>
              <a:t>, </a:t>
            </a:r>
          </a:p>
          <a:p>
            <a:pPr marL="0" indent="0" algn="just">
              <a:buNone/>
            </a:pPr>
            <a:r>
              <a:rPr lang="ru-RU" sz="2400" dirty="0">
                <a:latin typeface="Times New Roman" panose="02020603050405020304" pitchFamily="18" charset="0"/>
                <a:cs typeface="Times New Roman" panose="02020603050405020304" pitchFamily="18" charset="0"/>
              </a:rPr>
              <a:t>так и в целом (</a:t>
            </a:r>
            <a:r>
              <a:rPr lang="ru-RU" sz="2400" b="1" dirty="0">
                <a:latin typeface="Times New Roman" panose="02020603050405020304" pitchFamily="18" charset="0"/>
                <a:cs typeface="Times New Roman" panose="02020603050405020304" pitchFamily="18" charset="0"/>
              </a:rPr>
              <a:t>синтез -  соединение).</a:t>
            </a:r>
            <a:r>
              <a:rPr lang="ru-RU" sz="2400" dirty="0">
                <a:latin typeface="Times New Roman" panose="02020603050405020304" pitchFamily="18" charset="0"/>
                <a:cs typeface="Times New Roman" panose="02020603050405020304" pitchFamily="18" charset="0"/>
              </a:rPr>
              <a:t> </a:t>
            </a:r>
          </a:p>
          <a:p>
            <a:pPr algn="just"/>
            <a:r>
              <a:rPr lang="ru-RU" sz="2400" dirty="0">
                <a:latin typeface="Times New Roman" panose="02020603050405020304" pitchFamily="18" charset="0"/>
                <a:cs typeface="Times New Roman" panose="02020603050405020304" pitchFamily="18" charset="0"/>
              </a:rPr>
              <a:t>Разделение сложного объекта на простые - это анализ, </a:t>
            </a:r>
          </a:p>
          <a:p>
            <a:pPr marL="0" indent="0" algn="just">
              <a:buNone/>
            </a:pPr>
            <a:r>
              <a:rPr lang="ru-RU" sz="2400" dirty="0">
                <a:latin typeface="Times New Roman" panose="02020603050405020304" pitchFamily="18" charset="0"/>
                <a:cs typeface="Times New Roman" panose="02020603050405020304" pitchFamily="18" charset="0"/>
              </a:rPr>
              <a:t>а воссоздание картины в целом - это синтез.</a:t>
            </a:r>
          </a:p>
          <a:p>
            <a:endParaRPr lang="ru-RU" sz="2400" dirty="0"/>
          </a:p>
        </p:txBody>
      </p:sp>
    </p:spTree>
    <p:extLst>
      <p:ext uri="{BB962C8B-B14F-4D97-AF65-F5344CB8AC3E}">
        <p14:creationId xmlns:p14="http://schemas.microsoft.com/office/powerpoint/2010/main" val="2718255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74638"/>
            <a:ext cx="7467600" cy="706090"/>
          </a:xfrm>
        </p:spPr>
        <p:txBody>
          <a:bodyPr>
            <a:noAutofit/>
          </a:bodyPr>
          <a:lstStyle/>
          <a:p>
            <a:r>
              <a:rPr lang="ru-RU" sz="3200" dirty="0">
                <a:latin typeface="Times New Roman" panose="02020603050405020304" pitchFamily="18" charset="0"/>
                <a:cs typeface="Times New Roman" panose="02020603050405020304" pitchFamily="18" charset="0"/>
              </a:rPr>
              <a:t>МЕТОД ИНДУКЦИИ И ДЕДУКЦИИ</a:t>
            </a:r>
            <a:br>
              <a:rPr lang="ru-RU" sz="3200" dirty="0">
                <a:latin typeface="Times New Roman" panose="02020603050405020304" pitchFamily="18" charset="0"/>
                <a:cs typeface="Times New Roman" panose="02020603050405020304" pitchFamily="18" charset="0"/>
              </a:rPr>
            </a:br>
            <a:endParaRPr lang="ru-RU" sz="32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589127" y="1165688"/>
            <a:ext cx="9728579" cy="5001419"/>
          </a:xfrm>
        </p:spPr>
        <p:txBody>
          <a:bodyPr>
            <a:normAutofit/>
          </a:bodyPr>
          <a:lstStyle/>
          <a:p>
            <a:pPr marL="0" indent="0" algn="just">
              <a:buNone/>
            </a:pPr>
            <a:r>
              <a:rPr lang="ru-RU" dirty="0">
                <a:latin typeface="Times New Roman" panose="02020603050405020304" pitchFamily="18" charset="0"/>
                <a:cs typeface="Times New Roman" panose="02020603050405020304" pitchFamily="18" charset="0"/>
              </a:rPr>
              <a:t>Индукция и дедукция  представляют собой два противоположенных, но тесно взаимосвязанных способа рассуждения. Движение мысли от частных ( отдельных ) фактов к общему выводу - это индукция (наведение), или обобщение. </a:t>
            </a:r>
            <a:endParaRPr lang="ru-RU" b="1" dirty="0">
              <a:latin typeface="Times New Roman" panose="02020603050405020304" pitchFamily="18" charset="0"/>
              <a:cs typeface="Times New Roman" panose="02020603050405020304" pitchFamily="18" charset="0"/>
            </a:endParaRPr>
          </a:p>
          <a:p>
            <a:pPr algn="just"/>
            <a:r>
              <a:rPr lang="ru-RU" sz="2400" b="1" u="sng" dirty="0">
                <a:latin typeface="Times New Roman" panose="02020603050405020304" pitchFamily="18" charset="0"/>
                <a:cs typeface="Times New Roman" panose="02020603050405020304" pitchFamily="18" charset="0"/>
              </a:rPr>
              <a:t>Индукция</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метод научного познания, базирующийся на умозаключениях от частного к общему. </a:t>
            </a:r>
          </a:p>
          <a:p>
            <a:endParaRPr lang="ru-RU" dirty="0"/>
          </a:p>
        </p:txBody>
      </p:sp>
      <p:graphicFrame>
        <p:nvGraphicFramePr>
          <p:cNvPr id="4" name="Схема 3"/>
          <p:cNvGraphicFramePr/>
          <p:nvPr>
            <p:extLst>
              <p:ext uri="{D42A27DB-BD31-4B8C-83A1-F6EECF244321}">
                <p14:modId xmlns:p14="http://schemas.microsoft.com/office/powerpoint/2010/main" val="3203094356"/>
              </p:ext>
            </p:extLst>
          </p:nvPr>
        </p:nvGraphicFramePr>
        <p:xfrm>
          <a:off x="3048000" y="3998794"/>
          <a:ext cx="6096000" cy="2859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092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75" y="618518"/>
            <a:ext cx="10364451" cy="440262"/>
          </a:xfrm>
        </p:spPr>
        <p:txBody>
          <a:bodyPr>
            <a:normAutofit fontScale="90000"/>
          </a:bodyPr>
          <a:lstStyle/>
          <a:p>
            <a:r>
              <a:rPr lang="ru-RU" b="1" dirty="0">
                <a:latin typeface="Times New Roman" panose="02020603050405020304" pitchFamily="18" charset="0"/>
                <a:cs typeface="Times New Roman" panose="02020603050405020304" pitchFamily="18" charset="0"/>
              </a:rPr>
              <a:t>Дедукция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1009934" y="1412777"/>
            <a:ext cx="9962866" cy="4764187"/>
          </a:xfrm>
        </p:spPr>
        <p:txBody>
          <a:bodyPr/>
          <a:lstStyle/>
          <a:p>
            <a:r>
              <a:rPr lang="ru-RU" sz="2400" b="1" u="sng" dirty="0">
                <a:latin typeface="Times New Roman" panose="02020603050405020304" pitchFamily="18" charset="0"/>
                <a:cs typeface="Times New Roman" panose="02020603050405020304" pitchFamily="18" charset="0"/>
              </a:rPr>
              <a:t>Дедукция </a:t>
            </a:r>
            <a:r>
              <a:rPr lang="ru-RU" sz="2400" dirty="0">
                <a:latin typeface="Times New Roman" panose="02020603050405020304" pitchFamily="18" charset="0"/>
                <a:cs typeface="Times New Roman" panose="02020603050405020304" pitchFamily="18" charset="0"/>
              </a:rPr>
              <a:t>– метод научного познания, предполагающий умозаключения от общего к частному.</a:t>
            </a:r>
          </a:p>
          <a:p>
            <a:r>
              <a:rPr lang="ru-RU" sz="2400" dirty="0">
                <a:latin typeface="Times New Roman" panose="02020603050405020304" pitchFamily="18" charset="0"/>
                <a:cs typeface="Times New Roman" panose="02020603050405020304" pitchFamily="18" charset="0"/>
              </a:rPr>
              <a:t>Рассуждение от общего положения к частным выводам называют дедукцией (выведение). </a:t>
            </a:r>
          </a:p>
          <a:p>
            <a:endParaRPr lang="ru-RU" dirty="0"/>
          </a:p>
        </p:txBody>
      </p:sp>
      <p:graphicFrame>
        <p:nvGraphicFramePr>
          <p:cNvPr id="4" name="Схема 3"/>
          <p:cNvGraphicFramePr/>
          <p:nvPr>
            <p:extLst/>
          </p:nvPr>
        </p:nvGraphicFramePr>
        <p:xfrm>
          <a:off x="3048000" y="3717032"/>
          <a:ext cx="6096000"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9708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75" y="618517"/>
            <a:ext cx="10364451" cy="753083"/>
          </a:xfrm>
        </p:spPr>
        <p:txBody>
          <a:bodyPr/>
          <a:lstStyle/>
          <a:p>
            <a:r>
              <a:rPr lang="ru-RU" dirty="0">
                <a:latin typeface="Times New Roman" panose="02020603050405020304" pitchFamily="18" charset="0"/>
                <a:cs typeface="Times New Roman" panose="02020603050405020304" pitchFamily="18" charset="0"/>
              </a:rPr>
              <a:t>Методы</a:t>
            </a:r>
          </a:p>
        </p:txBody>
      </p:sp>
      <p:sp>
        <p:nvSpPr>
          <p:cNvPr id="3" name="Объект 2"/>
          <p:cNvSpPr>
            <a:spLocks noGrp="1"/>
          </p:cNvSpPr>
          <p:nvPr>
            <p:ph sz="quarter" idx="13"/>
          </p:nvPr>
        </p:nvSpPr>
        <p:spPr>
          <a:xfrm>
            <a:off x="913774" y="1676400"/>
            <a:ext cx="10363826" cy="4114799"/>
          </a:xfrm>
        </p:spPr>
        <p:txBody>
          <a:bodyPr>
            <a:normAutofit fontScale="70000" lnSpcReduction="20000"/>
          </a:bodyPr>
          <a:lstStyle/>
          <a:p>
            <a:pPr algn="just" hangingPunct="0"/>
            <a:r>
              <a:rPr lang="ru-RU" sz="3100" dirty="0">
                <a:latin typeface="Times New Roman" panose="02020603050405020304" pitchFamily="18" charset="0"/>
                <a:cs typeface="Times New Roman" panose="02020603050405020304" pitchFamily="18" charset="0"/>
              </a:rPr>
              <a:t>ИСТОРИЧЕСКИЙ и  ЛОГИЧЕСКИЙ МЕТОДЫ применяются в единстве. Они предполагают подробное изучение социально - экономических процессов в их исторической последовательности, но одновременно  с логическими обобщениями, которые позволяют оценить эти процессы в целом и сделать общие выводы.</a:t>
            </a:r>
          </a:p>
          <a:p>
            <a:pPr algn="just" hangingPunct="0"/>
            <a:r>
              <a:rPr lang="ru-RU" sz="3100" dirty="0">
                <a:latin typeface="Times New Roman" panose="02020603050405020304" pitchFamily="18" charset="0"/>
                <a:cs typeface="Times New Roman" panose="02020603050405020304" pitchFamily="18" charset="0"/>
              </a:rPr>
              <a:t>ГРАФИЧЕСКИЙ МЕТОД  отображения хозяйственных процессов и явлений  основан  на использовании различных таблиц , графиков и т. д. Благодаря этим инструментам обеспечивается компактность ( сжатость) и </a:t>
            </a:r>
            <a:r>
              <a:rPr lang="ru-RU" sz="3300" dirty="0">
                <a:latin typeface="Times New Roman" panose="02020603050405020304" pitchFamily="18" charset="0"/>
                <a:cs typeface="Times New Roman" panose="02020603050405020304" pitchFamily="18" charset="0"/>
              </a:rPr>
              <a:t>наглядность в изложении теоретического материала</a:t>
            </a:r>
          </a:p>
          <a:p>
            <a:endParaRPr lang="ru-RU" dirty="0"/>
          </a:p>
        </p:txBody>
      </p:sp>
    </p:spTree>
    <p:extLst>
      <p:ext uri="{BB962C8B-B14F-4D97-AF65-F5344CB8AC3E}">
        <p14:creationId xmlns:p14="http://schemas.microsoft.com/office/powerpoint/2010/main" val="1156723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75" y="618517"/>
            <a:ext cx="10364451" cy="549883"/>
          </a:xfrm>
        </p:spPr>
        <p:txBody>
          <a:bodyPr>
            <a:normAutofit fontScale="90000"/>
          </a:bodyPr>
          <a:lstStyle/>
          <a:p>
            <a:r>
              <a:rPr lang="ru-RU" dirty="0">
                <a:latin typeface="Times New Roman" panose="02020603050405020304" pitchFamily="18" charset="0"/>
                <a:cs typeface="Times New Roman" panose="02020603050405020304" pitchFamily="18" charset="0"/>
              </a:rPr>
              <a:t>Специальные методы</a:t>
            </a:r>
          </a:p>
        </p:txBody>
      </p:sp>
      <p:sp>
        <p:nvSpPr>
          <p:cNvPr id="3" name="Объект 2"/>
          <p:cNvSpPr>
            <a:spLocks noGrp="1"/>
          </p:cNvSpPr>
          <p:nvPr>
            <p:ph sz="quarter" idx="13"/>
          </p:nvPr>
        </p:nvSpPr>
        <p:spPr>
          <a:xfrm>
            <a:off x="533400" y="2032001"/>
            <a:ext cx="10744826" cy="4525963"/>
          </a:xfrm>
        </p:spPr>
        <p:txBody>
          <a:bodyPr/>
          <a:lstStyle/>
          <a:p>
            <a:pPr algn="just"/>
            <a:r>
              <a:rPr lang="ru-RU" b="1" dirty="0">
                <a:latin typeface="Times New Roman" panose="02020603050405020304" pitchFamily="18" charset="0"/>
                <a:cs typeface="Times New Roman" panose="02020603050405020304" pitchFamily="18" charset="0"/>
              </a:rPr>
              <a:t>Основными специальными методами</a:t>
            </a:r>
            <a:r>
              <a:rPr lang="ru-RU" dirty="0">
                <a:latin typeface="Times New Roman" panose="02020603050405020304" pitchFamily="18" charset="0"/>
                <a:cs typeface="Times New Roman" panose="02020603050405020304" pitchFamily="18" charset="0"/>
              </a:rPr>
              <a:t>, используемыми экономической наукой, являются: </a:t>
            </a:r>
          </a:p>
          <a:p>
            <a:pPr marL="0" indent="0" algn="just">
              <a:buNone/>
            </a:pPr>
            <a:r>
              <a:rPr lang="ru-RU" sz="2400" b="1" dirty="0">
                <a:latin typeface="Times New Roman" panose="02020603050405020304" pitchFamily="18" charset="0"/>
                <a:cs typeface="Times New Roman" panose="02020603050405020304" pitchFamily="18" charset="0"/>
              </a:rPr>
              <a:t>позитивный и нормативный анализ, </a:t>
            </a:r>
          </a:p>
          <a:p>
            <a:pPr marL="0" indent="0" algn="just">
              <a:buNone/>
            </a:pPr>
            <a:r>
              <a:rPr lang="ru-RU" dirty="0">
                <a:latin typeface="Times New Roman" panose="02020603050405020304" pitchFamily="18" charset="0"/>
                <a:cs typeface="Times New Roman" panose="02020603050405020304" pitchFamily="18" charset="0"/>
              </a:rPr>
              <a:t>предельный анализ, </a:t>
            </a:r>
          </a:p>
          <a:p>
            <a:pPr marL="0" indent="0" algn="just">
              <a:buNone/>
            </a:pPr>
            <a:r>
              <a:rPr lang="ru-RU" dirty="0">
                <a:latin typeface="Times New Roman" panose="02020603050405020304" pitchFamily="18" charset="0"/>
                <a:cs typeface="Times New Roman" panose="02020603050405020304" pitchFamily="18" charset="0"/>
              </a:rPr>
              <a:t>функциональный анализ, </a:t>
            </a:r>
          </a:p>
          <a:p>
            <a:pPr marL="0" indent="0" algn="just">
              <a:buNone/>
            </a:pPr>
            <a:r>
              <a:rPr lang="ru-RU" dirty="0">
                <a:latin typeface="Times New Roman" panose="02020603050405020304" pitchFamily="18" charset="0"/>
                <a:cs typeface="Times New Roman" panose="02020603050405020304" pitchFamily="18" charset="0"/>
              </a:rPr>
              <a:t>равновесный подход, </a:t>
            </a:r>
          </a:p>
          <a:p>
            <a:pPr marL="0" indent="0" algn="just">
              <a:buNone/>
            </a:pPr>
            <a:r>
              <a:rPr lang="ru-RU" dirty="0">
                <a:latin typeface="Times New Roman" panose="02020603050405020304" pitchFamily="18" charset="0"/>
                <a:cs typeface="Times New Roman" panose="02020603050405020304" pitchFamily="18" charset="0"/>
              </a:rPr>
              <a:t>метод </a:t>
            </a:r>
            <a:r>
              <a:rPr lang="ru-RU" dirty="0" err="1">
                <a:latin typeface="Times New Roman" panose="02020603050405020304" pitchFamily="18" charset="0"/>
                <a:cs typeface="Times New Roman" panose="02020603050405020304" pitchFamily="18" charset="0"/>
              </a:rPr>
              <a:t>верифицируемости</a:t>
            </a:r>
            <a:r>
              <a:rPr lang="ru-RU" dirty="0">
                <a:latin typeface="Times New Roman" panose="02020603050405020304" pitchFamily="18" charset="0"/>
                <a:cs typeface="Times New Roman" panose="02020603050405020304" pitchFamily="18" charset="0"/>
              </a:rPr>
              <a:t>,  </a:t>
            </a:r>
          </a:p>
          <a:p>
            <a:pPr marL="0" indent="0" algn="just">
              <a:buNone/>
            </a:pPr>
            <a:r>
              <a:rPr lang="ru-RU" dirty="0">
                <a:latin typeface="Times New Roman" panose="02020603050405020304" pitchFamily="18" charset="0"/>
                <a:cs typeface="Times New Roman" panose="02020603050405020304" pitchFamily="18" charset="0"/>
              </a:rPr>
              <a:t>моделирование и др.</a:t>
            </a: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669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75" y="618517"/>
            <a:ext cx="10364451" cy="778483"/>
          </a:xfrm>
        </p:spPr>
        <p:txBody>
          <a:bodyPr>
            <a:normAutofit fontScale="90000"/>
          </a:bodyPr>
          <a:lstStyle/>
          <a:p>
            <a:r>
              <a:rPr lang="ru-RU" sz="3200" dirty="0">
                <a:latin typeface="Times New Roman" panose="02020603050405020304" pitchFamily="18" charset="0"/>
                <a:cs typeface="Times New Roman" panose="02020603050405020304" pitchFamily="18" charset="0"/>
              </a:rPr>
              <a:t>Метод </a:t>
            </a:r>
            <a:r>
              <a:rPr lang="ru-RU" sz="3200" dirty="0" err="1">
                <a:latin typeface="Times New Roman" panose="02020603050405020304" pitchFamily="18" charset="0"/>
                <a:cs typeface="Times New Roman" panose="02020603050405020304" pitchFamily="18" charset="0"/>
              </a:rPr>
              <a:t>экономико</a:t>
            </a:r>
            <a:r>
              <a:rPr lang="ru-RU" sz="3200" dirty="0">
                <a:latin typeface="Times New Roman" panose="02020603050405020304" pitchFamily="18" charset="0"/>
                <a:cs typeface="Times New Roman" panose="02020603050405020304" pitchFamily="18" charset="0"/>
              </a:rPr>
              <a:t> – математического моделирования</a:t>
            </a:r>
          </a:p>
        </p:txBody>
      </p:sp>
      <p:sp>
        <p:nvSpPr>
          <p:cNvPr id="3" name="Объект 2"/>
          <p:cNvSpPr>
            <a:spLocks noGrp="1"/>
          </p:cNvSpPr>
          <p:nvPr>
            <p:ph sz="quarter" idx="13"/>
          </p:nvPr>
        </p:nvSpPr>
        <p:spPr>
          <a:xfrm>
            <a:off x="838200" y="1825625"/>
            <a:ext cx="9029131" cy="4351338"/>
          </a:xfrm>
        </p:spPr>
        <p:txBody>
          <a:bodyPr>
            <a:normAutofit/>
          </a:bodyPr>
          <a:lstStyle/>
          <a:p>
            <a:pPr algn="just"/>
            <a:r>
              <a:rPr lang="ru-RU" sz="2400" dirty="0">
                <a:latin typeface="Times New Roman" panose="02020603050405020304" pitchFamily="18" charset="0"/>
                <a:cs typeface="Times New Roman" pitchFamily="18" charset="0"/>
              </a:rPr>
              <a:t>Метод </a:t>
            </a:r>
            <a:r>
              <a:rPr lang="ru-RU" sz="2400" dirty="0" err="1">
                <a:latin typeface="Times New Roman" pitchFamily="18" charset="0"/>
                <a:cs typeface="Times New Roman" pitchFamily="18" charset="0"/>
              </a:rPr>
              <a:t>экономико</a:t>
            </a:r>
            <a:r>
              <a:rPr lang="ru-RU" sz="2400" dirty="0">
                <a:latin typeface="Times New Roman" pitchFamily="18" charset="0"/>
                <a:cs typeface="Times New Roman" pitchFamily="18" charset="0"/>
              </a:rPr>
              <a:t> - математического</a:t>
            </a:r>
            <a:r>
              <a:rPr lang="ru-RU" sz="2400" b="1" dirty="0">
                <a:latin typeface="Times New Roman" pitchFamily="18" charset="0"/>
                <a:cs typeface="Times New Roman" pitchFamily="18" charset="0"/>
              </a:rPr>
              <a:t> моделирования</a:t>
            </a:r>
            <a:r>
              <a:rPr lang="ru-RU" sz="2400" dirty="0">
                <a:latin typeface="Times New Roman" pitchFamily="18" charset="0"/>
                <a:cs typeface="Times New Roman" pitchFamily="18" charset="0"/>
              </a:rPr>
              <a:t> предусматривает изучение социально - экономических явлений по их </a:t>
            </a:r>
            <a:r>
              <a:rPr lang="ru-RU" sz="2400" b="1" dirty="0">
                <a:latin typeface="Times New Roman" pitchFamily="18" charset="0"/>
                <a:cs typeface="Times New Roman" pitchFamily="18" charset="0"/>
              </a:rPr>
              <a:t>теоретическому  образцу </a:t>
            </a:r>
            <a:r>
              <a:rPr lang="ru-RU" sz="2400" dirty="0">
                <a:latin typeface="Times New Roman" pitchFamily="18" charset="0"/>
                <a:cs typeface="Times New Roman" pitchFamily="18" charset="0"/>
              </a:rPr>
              <a:t>( модели). </a:t>
            </a:r>
          </a:p>
        </p:txBody>
      </p:sp>
    </p:spTree>
    <p:extLst>
      <p:ext uri="{BB962C8B-B14F-4D97-AF65-F5344CB8AC3E}">
        <p14:creationId xmlns:p14="http://schemas.microsoft.com/office/powerpoint/2010/main" val="1087015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b="1" dirty="0">
                <a:latin typeface="Times New Roman" panose="02020603050405020304" pitchFamily="18" charset="0"/>
                <a:cs typeface="Times New Roman" panose="02020603050405020304" pitchFamily="18" charset="0"/>
              </a:rPr>
              <a:t>2.  Экономическая  система</a:t>
            </a:r>
            <a:endParaRPr lang="en-US" sz="40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p:txBody>
          <a:bodyPr>
            <a:normAutofit fontScale="85000" lnSpcReduction="10000"/>
          </a:bodyPr>
          <a:lstStyle/>
          <a:p>
            <a:pPr marL="0" indent="0">
              <a:buNone/>
            </a:pPr>
            <a:r>
              <a:rPr lang="ru-RU" i="1" u="sng" dirty="0">
                <a:latin typeface="Times New Roman" panose="02020603050405020304" pitchFamily="18" charset="0"/>
                <a:cs typeface="Times New Roman" panose="02020603050405020304" pitchFamily="18" charset="0"/>
              </a:rPr>
              <a:t>Вопросы для обсуждения:</a:t>
            </a:r>
            <a:endParaRPr lang="en-US" dirty="0">
              <a:latin typeface="Times New Roman" panose="02020603050405020304" pitchFamily="18" charset="0"/>
              <a:cs typeface="Times New Roman" panose="02020603050405020304" pitchFamily="18" charset="0"/>
            </a:endParaRPr>
          </a:p>
          <a:p>
            <a:r>
              <a:rPr lang="ru-RU" sz="2400" b="1" dirty="0">
                <a:latin typeface="Times New Roman" panose="02020603050405020304" pitchFamily="18" charset="0"/>
                <a:cs typeface="Times New Roman" panose="02020603050405020304" pitchFamily="18" charset="0"/>
              </a:rPr>
              <a:t>1. Структура экономической системы</a:t>
            </a:r>
            <a:endParaRPr lang="en-US" sz="2400" b="1" dirty="0">
              <a:latin typeface="Times New Roman" panose="02020603050405020304" pitchFamily="18" charset="0"/>
              <a:cs typeface="Times New Roman" panose="02020603050405020304" pitchFamily="18" charset="0"/>
            </a:endParaRPr>
          </a:p>
          <a:p>
            <a:r>
              <a:rPr lang="x-none" sz="2400" b="1" dirty="0">
                <a:latin typeface="Times New Roman" panose="02020603050405020304" pitchFamily="18" charset="0"/>
                <a:cs typeface="Times New Roman" panose="02020603050405020304" pitchFamily="18" charset="0"/>
              </a:rPr>
              <a:t>2. Потребности и ресурсы. Кривая производственных возможностей.</a:t>
            </a:r>
            <a:endParaRPr lang="en-US" sz="2400" b="1" dirty="0">
              <a:latin typeface="Times New Roman" panose="02020603050405020304" pitchFamily="18" charset="0"/>
              <a:cs typeface="Times New Roman" panose="02020603050405020304" pitchFamily="18" charset="0"/>
            </a:endParaRPr>
          </a:p>
          <a:p>
            <a:pPr lvl="0"/>
            <a:r>
              <a:rPr lang="ru-RU" sz="2400" b="1" dirty="0">
                <a:latin typeface="Times New Roman" panose="02020603050405020304" pitchFamily="18" charset="0"/>
                <a:cs typeface="Times New Roman" panose="02020603050405020304" pitchFamily="18" charset="0"/>
              </a:rPr>
              <a:t>3.Воспроизводство экономической системы.</a:t>
            </a:r>
            <a:endParaRPr lang="en-US" sz="2400" b="1" dirty="0">
              <a:latin typeface="Times New Roman" panose="02020603050405020304" pitchFamily="18" charset="0"/>
              <a:cs typeface="Times New Roman" panose="02020603050405020304" pitchFamily="18" charset="0"/>
            </a:endParaRPr>
          </a:p>
          <a:p>
            <a:pPr lvl="0"/>
            <a:r>
              <a:rPr lang="ru-RU" sz="2400" b="1" dirty="0">
                <a:latin typeface="Times New Roman" panose="02020603050405020304" pitchFamily="18" charset="0"/>
                <a:cs typeface="Times New Roman" panose="02020603050405020304" pitchFamily="18" charset="0"/>
              </a:rPr>
              <a:t>4.Отношения, формирующие модель экономической системы.</a:t>
            </a:r>
            <a:endParaRPr lang="en-US" sz="2400" b="1" dirty="0">
              <a:latin typeface="Times New Roman" panose="02020603050405020304" pitchFamily="18" charset="0"/>
              <a:cs typeface="Times New Roman" panose="02020603050405020304" pitchFamily="18" charset="0"/>
            </a:endParaRPr>
          </a:p>
          <a:p>
            <a:pPr lvl="0"/>
            <a:r>
              <a:rPr lang="ru-RU" sz="2400" b="1" dirty="0">
                <a:latin typeface="Times New Roman" panose="02020603050405020304" pitchFamily="18" charset="0"/>
                <a:cs typeface="Times New Roman" panose="02020603050405020304" pitchFamily="18" charset="0"/>
              </a:rPr>
              <a:t>5.Сравнительный анализ базовых моделей экономической системы</a:t>
            </a:r>
            <a:r>
              <a:rPr lang="ru-RU"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84217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00150" y="274638"/>
            <a:ext cx="8856290" cy="1143000"/>
          </a:xfrm>
        </p:spPr>
        <p:txBody>
          <a:bodyPr>
            <a:noAutofit/>
          </a:bodyPr>
          <a:lstStyle/>
          <a:p>
            <a:br>
              <a:rPr lang="ru-RU" sz="3600" b="1" dirty="0">
                <a:latin typeface="Times New Roman" panose="02020603050405020304" pitchFamily="18" charset="0"/>
                <a:cs typeface="Times New Roman" panose="02020603050405020304" pitchFamily="18" charset="0"/>
              </a:rPr>
            </a:br>
            <a:r>
              <a:rPr lang="ru-RU" sz="3600" b="1" dirty="0">
                <a:latin typeface="Times New Roman" panose="02020603050405020304" pitchFamily="18" charset="0"/>
                <a:cs typeface="Times New Roman" panose="02020603050405020304" pitchFamily="18" charset="0"/>
              </a:rPr>
              <a:t>экономика</a:t>
            </a:r>
            <a:br>
              <a:rPr lang="ru-RU" sz="3600" b="1" dirty="0">
                <a:latin typeface="Times New Roman" panose="02020603050405020304" pitchFamily="18" charset="0"/>
                <a:cs typeface="Times New Roman" panose="02020603050405020304" pitchFamily="18" charset="0"/>
              </a:rPr>
            </a:br>
            <a:endParaRPr lang="ru-RU" sz="36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832513" y="1600201"/>
            <a:ext cx="9295935" cy="4525963"/>
          </a:xfrm>
        </p:spPr>
        <p:txBody>
          <a:bodyPr>
            <a:normAutofit/>
          </a:bodyPr>
          <a:lstStyle/>
          <a:p>
            <a:pPr algn="just"/>
            <a:r>
              <a:rPr lang="ru-RU" dirty="0"/>
              <a:t> </a:t>
            </a:r>
            <a:r>
              <a:rPr lang="ru-RU" sz="2800" b="1" dirty="0">
                <a:latin typeface="Times New Roman" panose="02020603050405020304" pitchFamily="18" charset="0"/>
                <a:cs typeface="Times New Roman" panose="02020603050405020304" pitchFamily="18" charset="0"/>
              </a:rPr>
              <a:t>Экономика - сложное образование, состоящее из множества элементов, чтобы оно нормально функционировало эти элементы должны быть определенным образом связаны между собой  и  нацелены на достижение общей цели.</a:t>
            </a:r>
          </a:p>
          <a:p>
            <a:pPr algn="just"/>
            <a:endParaRPr lang="ru-RU" sz="2800" dirty="0"/>
          </a:p>
        </p:txBody>
      </p:sp>
    </p:spTree>
    <p:extLst>
      <p:ext uri="{BB962C8B-B14F-4D97-AF65-F5344CB8AC3E}">
        <p14:creationId xmlns:p14="http://schemas.microsoft.com/office/powerpoint/2010/main" val="2319777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31162"/>
          </a:xfrm>
        </p:spPr>
        <p:txBody>
          <a:bodyPr>
            <a:normAutofit/>
          </a:bodyPr>
          <a:lstStyle/>
          <a:p>
            <a:r>
              <a:rPr lang="ru-RU" sz="3200" dirty="0">
                <a:latin typeface="Times New Roman" panose="02020603050405020304" pitchFamily="18" charset="0"/>
                <a:cs typeface="Times New Roman" panose="02020603050405020304" pitchFamily="18" charset="0"/>
              </a:rPr>
              <a:t>Экономическая  система</a:t>
            </a:r>
          </a:p>
        </p:txBody>
      </p:sp>
      <p:sp>
        <p:nvSpPr>
          <p:cNvPr id="3" name="Объект 2"/>
          <p:cNvSpPr>
            <a:spLocks noGrp="1"/>
          </p:cNvSpPr>
          <p:nvPr>
            <p:ph sz="quarter" idx="13"/>
          </p:nvPr>
        </p:nvSpPr>
        <p:spPr>
          <a:xfrm>
            <a:off x="559558" y="996289"/>
            <a:ext cx="9640898" cy="5129876"/>
          </a:xfrm>
        </p:spPr>
        <p:txBody>
          <a:bodyPr>
            <a:normAutofit fontScale="92500" lnSpcReduction="20000"/>
          </a:bodyPr>
          <a:lstStyle/>
          <a:p>
            <a:pPr marL="36576" indent="0" algn="just" hangingPunct="0">
              <a:buNone/>
            </a:pPr>
            <a:r>
              <a:rPr lang="ru-RU" sz="2800" b="1" dirty="0">
                <a:latin typeface="Times New Roman" panose="02020603050405020304" pitchFamily="18" charset="0"/>
                <a:cs typeface="Times New Roman" panose="02020603050405020304" pitchFamily="18" charset="0"/>
              </a:rPr>
              <a:t>Экономическая  система  это особым образом упорядоченная система связей между производителями и потребителями материальных благ.</a:t>
            </a:r>
          </a:p>
          <a:p>
            <a:pPr algn="just" hangingPunct="0"/>
            <a:endParaRPr lang="ru-RU" sz="2800" b="1" dirty="0">
              <a:latin typeface="Times New Roman" panose="02020603050405020304" pitchFamily="18" charset="0"/>
              <a:cs typeface="Times New Roman" panose="02020603050405020304" pitchFamily="18" charset="0"/>
            </a:endParaRPr>
          </a:p>
          <a:p>
            <a:pPr marL="36576" indent="0" algn="just" hangingPunct="0">
              <a:buNone/>
            </a:pPr>
            <a:r>
              <a:rPr lang="ru-RU" sz="2800" b="1" dirty="0">
                <a:latin typeface="Times New Roman" panose="02020603050405020304" pitchFamily="18" charset="0"/>
                <a:cs typeface="Times New Roman" panose="02020603050405020304" pitchFamily="18" charset="0"/>
              </a:rPr>
              <a:t>Экономическая система - это целостная совокупность прочно связанных между собой хозяйственных отношений, которые устанавливаются в производстве, распределение, обмене и потреблении материальных и нематериальных благ и услуг.</a:t>
            </a:r>
          </a:p>
          <a:p>
            <a:endParaRPr lang="ru-RU" dirty="0"/>
          </a:p>
        </p:txBody>
      </p:sp>
    </p:spTree>
    <p:extLst>
      <p:ext uri="{BB962C8B-B14F-4D97-AF65-F5344CB8AC3E}">
        <p14:creationId xmlns:p14="http://schemas.microsoft.com/office/powerpoint/2010/main" val="700866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325464" y="836713"/>
            <a:ext cx="11670224" cy="5781063"/>
          </a:xfrm>
        </p:spPr>
        <p:txBody>
          <a:bodyPr/>
          <a:lstStyle/>
          <a:p>
            <a:pPr marL="36576" indent="0">
              <a:buNone/>
            </a:pPr>
            <a:r>
              <a:rPr lang="ru-RU" b="1" dirty="0"/>
              <a:t> </a:t>
            </a:r>
            <a:r>
              <a:rPr lang="ru-RU" sz="3600" b="1" dirty="0">
                <a:latin typeface="Times New Roman" panose="02020603050405020304" pitchFamily="18" charset="0"/>
                <a:cs typeface="Times New Roman" panose="02020603050405020304" pitchFamily="18" charset="0"/>
              </a:rPr>
              <a:t>Кафедра  Экономика и финансы </a:t>
            </a:r>
          </a:p>
          <a:p>
            <a:pPr marL="36576" indent="0">
              <a:buNone/>
            </a:pPr>
            <a:r>
              <a:rPr lang="ru-RU" sz="3600" b="1" dirty="0" err="1">
                <a:latin typeface="Times New Roman" panose="02020603050405020304" pitchFamily="18" charset="0"/>
                <a:cs typeface="Times New Roman" panose="02020603050405020304" pitchFamily="18" charset="0"/>
              </a:rPr>
              <a:t>ауд</a:t>
            </a:r>
            <a:r>
              <a:rPr lang="ru-RU" sz="3600" b="1" dirty="0">
                <a:latin typeface="Times New Roman" panose="02020603050405020304" pitchFamily="18" charset="0"/>
                <a:cs typeface="Times New Roman" panose="02020603050405020304" pitchFamily="18" charset="0"/>
              </a:rPr>
              <a:t> 307 к. Б </a:t>
            </a:r>
            <a:r>
              <a:rPr lang="ru-RU" sz="1800" b="1" dirty="0">
                <a:latin typeface="Times New Roman" panose="02020603050405020304" pitchFamily="18" charset="0"/>
                <a:cs typeface="Times New Roman" panose="02020603050405020304" pitchFamily="18" charset="0"/>
              </a:rPr>
              <a:t>главный</a:t>
            </a:r>
            <a:endParaRPr lang="en-US" sz="1800" b="1" dirty="0">
              <a:latin typeface="Times New Roman" panose="02020603050405020304" pitchFamily="18" charset="0"/>
              <a:cs typeface="Times New Roman" panose="02020603050405020304" pitchFamily="18" charset="0"/>
            </a:endParaRPr>
          </a:p>
          <a:p>
            <a:pPr marL="36576" indent="0">
              <a:buNone/>
            </a:pPr>
            <a:r>
              <a:rPr lang="ru-RU" sz="3600" b="1" dirty="0">
                <a:latin typeface="Times New Roman" panose="02020603050405020304" pitchFamily="18" charset="0"/>
                <a:cs typeface="Times New Roman" panose="02020603050405020304" pitchFamily="18" charset="0"/>
              </a:rPr>
              <a:t>Климова Елена </a:t>
            </a:r>
            <a:r>
              <a:rPr lang="ru-RU" sz="3600" b="1" dirty="0" err="1">
                <a:latin typeface="Times New Roman" panose="02020603050405020304" pitchFamily="18" charset="0"/>
                <a:cs typeface="Times New Roman" panose="02020603050405020304" pitchFamily="18" charset="0"/>
              </a:rPr>
              <a:t>Калисатаровна</a:t>
            </a:r>
            <a:endParaRPr lang="ru-RU" sz="3600" b="1" dirty="0">
              <a:latin typeface="Times New Roman" panose="02020603050405020304" pitchFamily="18" charset="0"/>
              <a:cs typeface="Times New Roman" panose="02020603050405020304" pitchFamily="18" charset="0"/>
            </a:endParaRPr>
          </a:p>
          <a:p>
            <a:pPr marL="36576" indent="0">
              <a:buNone/>
            </a:pPr>
            <a:r>
              <a:rPr lang="ru-RU" b="1" dirty="0" err="1">
                <a:latin typeface="Times New Roman" panose="02020603050405020304" pitchFamily="18" charset="0"/>
                <a:cs typeface="Times New Roman" panose="02020603050405020304" pitchFamily="18" charset="0"/>
              </a:rPr>
              <a:t>сп</a:t>
            </a:r>
            <a:r>
              <a:rPr lang="ru-RU" b="1" dirty="0">
                <a:latin typeface="Times New Roman" panose="02020603050405020304" pitchFamily="18" charset="0"/>
                <a:cs typeface="Times New Roman" panose="02020603050405020304" pitchFamily="18" charset="0"/>
              </a:rPr>
              <a:t>. Преподаватель</a:t>
            </a:r>
            <a:r>
              <a:rPr lang="en-US" b="1" dirty="0">
                <a:latin typeface="Times New Roman" panose="02020603050405020304" pitchFamily="18" charset="0"/>
                <a:cs typeface="Times New Roman" panose="02020603050405020304" pitchFamily="18" charset="0"/>
              </a:rPr>
              <a:t> </a:t>
            </a:r>
            <a:r>
              <a:rPr lang="ru-RU" b="1" dirty="0">
                <a:latin typeface="Times New Roman" panose="02020603050405020304" pitchFamily="18" charset="0"/>
                <a:cs typeface="Times New Roman" panose="02020603050405020304" pitchFamily="18" charset="0"/>
              </a:rPr>
              <a:t>кафедры Экономика и финансы</a:t>
            </a:r>
            <a:endParaRPr lang="en-US" b="1" dirty="0">
              <a:latin typeface="Times New Roman" panose="02020603050405020304" pitchFamily="18" charset="0"/>
              <a:cs typeface="Times New Roman" panose="02020603050405020304" pitchFamily="18" charset="0"/>
            </a:endParaRPr>
          </a:p>
          <a:p>
            <a:pPr marL="36576" indent="0">
              <a:buNone/>
            </a:pPr>
            <a:r>
              <a:rPr lang="ru-RU" b="1" dirty="0">
                <a:latin typeface="Times New Roman" panose="02020603050405020304" pitchFamily="18" charset="0"/>
                <a:cs typeface="Times New Roman" panose="02020603050405020304" pitchFamily="18" charset="0"/>
              </a:rPr>
              <a:t> </a:t>
            </a:r>
            <a:r>
              <a:rPr lang="en-US" sz="3200" b="1" cap="none" dirty="0">
                <a:latin typeface="Times New Roman" panose="02020603050405020304" pitchFamily="18" charset="0"/>
                <a:cs typeface="Times New Roman" panose="02020603050405020304" pitchFamily="18" charset="0"/>
              </a:rPr>
              <a:t>klimovalk@gmail.com</a:t>
            </a:r>
          </a:p>
          <a:p>
            <a:pPr marL="36576" indent="0">
              <a:buNone/>
            </a:pPr>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2 198-064</a:t>
            </a:r>
          </a:p>
          <a:p>
            <a:pPr marL="36576" indent="0">
              <a:buNone/>
            </a:pPr>
            <a:r>
              <a:rPr lang="en-US" sz="3200" dirty="0">
                <a:latin typeface="Times New Roman" panose="02020603050405020304" pitchFamily="18" charset="0"/>
                <a:cs typeface="Times New Roman" panose="02020603050405020304" pitchFamily="18" charset="0"/>
              </a:rPr>
              <a:t> 2 198-332</a:t>
            </a:r>
          </a:p>
        </p:txBody>
      </p:sp>
    </p:spTree>
    <p:extLst>
      <p:ext uri="{BB962C8B-B14F-4D97-AF65-F5344CB8AC3E}">
        <p14:creationId xmlns:p14="http://schemas.microsoft.com/office/powerpoint/2010/main" val="2018255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17514"/>
          </a:xfrm>
        </p:spPr>
        <p:txBody>
          <a:bodyPr>
            <a:normAutofit/>
          </a:bodyPr>
          <a:lstStyle/>
          <a:p>
            <a:r>
              <a:rPr lang="ru-RU" sz="3200" b="1" dirty="0">
                <a:latin typeface="Times New Roman" panose="02020603050405020304" pitchFamily="18" charset="0"/>
                <a:cs typeface="Times New Roman" panose="02020603050405020304" pitchFamily="18" charset="0"/>
              </a:rPr>
              <a:t>Субъект экономический</a:t>
            </a:r>
            <a:endParaRPr lang="ru-RU" sz="32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627797" y="982640"/>
            <a:ext cx="10858350" cy="5658791"/>
          </a:xfrm>
        </p:spPr>
        <p:txBody>
          <a:bodyPr>
            <a:normAutofit fontScale="55000" lnSpcReduction="20000"/>
          </a:bodyPr>
          <a:lstStyle/>
          <a:p>
            <a:endParaRPr lang="ru-RU" sz="3200" b="1" u="sng" dirty="0">
              <a:latin typeface="Times New Roman" panose="02020603050405020304" pitchFamily="18" charset="0"/>
              <a:cs typeface="Times New Roman" panose="02020603050405020304" pitchFamily="18" charset="0"/>
            </a:endParaRPr>
          </a:p>
          <a:p>
            <a:r>
              <a:rPr lang="ru-RU" sz="4400" b="1" u="sng" dirty="0">
                <a:latin typeface="Times New Roman" panose="02020603050405020304" pitchFamily="18" charset="0"/>
                <a:cs typeface="Times New Roman" panose="02020603050405020304" pitchFamily="18" charset="0"/>
              </a:rPr>
              <a:t>Субъект экономический, хозяйствующий</a:t>
            </a:r>
            <a:r>
              <a:rPr lang="ru-RU" sz="4400" u="sng" dirty="0">
                <a:latin typeface="Times New Roman" panose="02020603050405020304" pitchFamily="18" charset="0"/>
                <a:cs typeface="Times New Roman" panose="02020603050405020304" pitchFamily="18" charset="0"/>
              </a:rPr>
              <a:t> — лицо, осуществляющее экономическую, хозяйственную деятельность</a:t>
            </a:r>
            <a:r>
              <a:rPr lang="ru-RU" sz="4400" dirty="0">
                <a:latin typeface="Times New Roman" panose="02020603050405020304" pitchFamily="18" charset="0"/>
                <a:cs typeface="Times New Roman" panose="02020603050405020304" pitchFamily="18" charset="0"/>
              </a:rPr>
              <a:t>, будь то человек, семья, предприниматель, фирма, государство. </a:t>
            </a:r>
          </a:p>
          <a:p>
            <a:pPr marL="0" indent="0">
              <a:buNone/>
            </a:pPr>
            <a:r>
              <a:rPr lang="ru-RU" sz="4400" dirty="0">
                <a:latin typeface="Times New Roman" panose="02020603050405020304" pitchFamily="18" charset="0"/>
                <a:cs typeface="Times New Roman" panose="02020603050405020304" pitchFamily="18" charset="0"/>
              </a:rPr>
              <a:t>Принято выделять три основных субъекта экономической системы </a:t>
            </a:r>
          </a:p>
          <a:p>
            <a:r>
              <a:rPr lang="ru-RU" sz="4400" dirty="0">
                <a:latin typeface="Times New Roman" panose="02020603050405020304" pitchFamily="18" charset="0"/>
                <a:cs typeface="Times New Roman" panose="02020603050405020304" pitchFamily="18" charset="0"/>
              </a:rPr>
              <a:t>домохозяйства, </a:t>
            </a:r>
          </a:p>
          <a:p>
            <a:r>
              <a:rPr lang="ru-RU" sz="4400" dirty="0">
                <a:latin typeface="Times New Roman" panose="02020603050405020304" pitchFamily="18" charset="0"/>
                <a:cs typeface="Times New Roman" panose="02020603050405020304" pitchFamily="18" charset="0"/>
              </a:rPr>
              <a:t>фирмы и </a:t>
            </a:r>
          </a:p>
          <a:p>
            <a:r>
              <a:rPr lang="ru-RU" sz="4400" dirty="0">
                <a:latin typeface="Times New Roman" panose="02020603050405020304" pitchFamily="18" charset="0"/>
                <a:cs typeface="Times New Roman" panose="02020603050405020304" pitchFamily="18" charset="0"/>
              </a:rPr>
              <a:t>государство, </a:t>
            </a:r>
          </a:p>
          <a:p>
            <a:pPr marL="0" indent="0">
              <a:buNone/>
            </a:pPr>
            <a:r>
              <a:rPr lang="ru-RU" sz="4400" dirty="0">
                <a:latin typeface="Times New Roman" panose="02020603050405020304" pitchFamily="18" charset="0"/>
                <a:cs typeface="Times New Roman" panose="02020603050405020304" pitchFamily="18" charset="0"/>
              </a:rPr>
              <a:t>каждый из которых призван выполнять определённые функции.</a:t>
            </a:r>
          </a:p>
          <a:p>
            <a:pPr marL="0" indent="0">
              <a:buNone/>
            </a:pPr>
            <a:r>
              <a:rPr lang="ru-RU"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52017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75" y="618517"/>
            <a:ext cx="10364451" cy="600683"/>
          </a:xfrm>
        </p:spPr>
        <p:txBody>
          <a:bodyPr>
            <a:noAutofit/>
          </a:bodyPr>
          <a:lstStyle/>
          <a:p>
            <a:r>
              <a:rPr lang="ru-RU" sz="3600" dirty="0">
                <a:latin typeface="Times New Roman" panose="02020603050405020304" pitchFamily="18" charset="0"/>
                <a:cs typeface="Times New Roman" panose="02020603050405020304" pitchFamily="18" charset="0"/>
              </a:rPr>
              <a:t>Три основных субъекта экономической  системы</a:t>
            </a:r>
            <a:endParaRPr lang="en-US" sz="3600"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sz="quarter" idx="13"/>
            <p:extLst/>
          </p:nvPr>
        </p:nvGraphicFramePr>
        <p:xfrm>
          <a:off x="1981200" y="1600201"/>
          <a:ext cx="7467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5795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75" y="618517"/>
            <a:ext cx="10364451" cy="568599"/>
          </a:xfrm>
        </p:spPr>
        <p:txBody>
          <a:bodyPr>
            <a:normAutofit fontScale="90000"/>
          </a:bodyPr>
          <a:lstStyle/>
          <a:p>
            <a:r>
              <a:rPr lang="ru-RU" sz="3200" dirty="0">
                <a:latin typeface="Times New Roman" panose="02020603050405020304" pitchFamily="18" charset="0"/>
                <a:cs typeface="Times New Roman" panose="02020603050405020304" pitchFamily="18" charset="0"/>
              </a:rPr>
              <a:t>Структурные элементы экономической системы</a:t>
            </a:r>
            <a:endParaRPr lang="en-US" sz="3200" dirty="0">
              <a:latin typeface="Times New Roman" panose="02020603050405020304" pitchFamily="18" charset="0"/>
              <a:cs typeface="Times New Roman" panose="02020603050405020304" pitchFamily="18" charset="0"/>
            </a:endParaRPr>
          </a:p>
        </p:txBody>
      </p:sp>
      <p:pic>
        <p:nvPicPr>
          <p:cNvPr id="4" name="Объект 3"/>
          <p:cNvPicPr>
            <a:picLocks noGrp="1" noChangeAspect="1"/>
          </p:cNvPicPr>
          <p:nvPr>
            <p:ph sz="quarter" idx="13"/>
          </p:nvPr>
        </p:nvPicPr>
        <p:blipFill>
          <a:blip r:embed="rId2"/>
          <a:stretch>
            <a:fillRect/>
          </a:stretch>
        </p:blipFill>
        <p:spPr>
          <a:xfrm>
            <a:off x="838199" y="1501255"/>
            <a:ext cx="10080009" cy="4722124"/>
          </a:xfrm>
          <a:prstGeom prst="rect">
            <a:avLst/>
          </a:prstGeom>
        </p:spPr>
      </p:pic>
    </p:spTree>
    <p:extLst>
      <p:ext uri="{BB962C8B-B14F-4D97-AF65-F5344CB8AC3E}">
        <p14:creationId xmlns:p14="http://schemas.microsoft.com/office/powerpoint/2010/main" val="2482710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49275"/>
          </a:xfrm>
        </p:spPr>
        <p:txBody>
          <a:bodyPr>
            <a:normAutofit/>
          </a:bodyPr>
          <a:lstStyle/>
          <a:p>
            <a:r>
              <a:rPr lang="ru-RU" sz="3200" b="1" dirty="0">
                <a:latin typeface="Times New Roman" panose="02020603050405020304" pitchFamily="18" charset="0"/>
                <a:cs typeface="Times New Roman" panose="02020603050405020304" pitchFamily="18" charset="0"/>
              </a:rPr>
              <a:t>Домохозяйство</a:t>
            </a:r>
            <a:endParaRPr lang="ru-RU" sz="32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838200" y="1105469"/>
            <a:ext cx="9670576" cy="5071494"/>
          </a:xfrm>
        </p:spPr>
        <p:txBody>
          <a:bodyPr/>
          <a:lstStyle/>
          <a:p>
            <a:r>
              <a:rPr lang="ru-RU" sz="3200" b="1" u="sng" dirty="0">
                <a:latin typeface="Times New Roman" panose="02020603050405020304" pitchFamily="18" charset="0"/>
                <a:cs typeface="Times New Roman" panose="02020603050405020304" pitchFamily="18" charset="0"/>
              </a:rPr>
              <a:t>Домохозяйство (</a:t>
            </a:r>
            <a:r>
              <a:rPr lang="en-GB" sz="3200" b="1" u="sng" dirty="0">
                <a:latin typeface="Times New Roman" panose="02020603050405020304" pitchFamily="18" charset="0"/>
                <a:cs typeface="Times New Roman" panose="02020603050405020304" pitchFamily="18" charset="0"/>
              </a:rPr>
              <a:t>households</a:t>
            </a:r>
            <a:r>
              <a:rPr lang="ru-RU" sz="3200" b="1" u="sng" dirty="0">
                <a:latin typeface="Times New Roman" panose="02020603050405020304" pitchFamily="18" charset="0"/>
                <a:cs typeface="Times New Roman" panose="02020603050405020304" pitchFamily="18" charset="0"/>
              </a:rPr>
              <a:t>)</a:t>
            </a:r>
            <a:r>
              <a:rPr lang="ru-RU" sz="3200" u="sng" dirty="0">
                <a:latin typeface="Times New Roman" panose="02020603050405020304" pitchFamily="18" charset="0"/>
                <a:cs typeface="Times New Roman" panose="02020603050405020304" pitchFamily="18" charset="0"/>
              </a:rPr>
              <a:t> - это группа людей, которая проживает в одном жилом помещении</a:t>
            </a:r>
            <a:r>
              <a:rPr lang="ru-RU" sz="3200" dirty="0">
                <a:latin typeface="Times New Roman" panose="02020603050405020304" pitchFamily="18" charset="0"/>
                <a:cs typeface="Times New Roman" panose="02020603050405020304" pitchFamily="18" charset="0"/>
              </a:rPr>
              <a:t> или его части, совместно обеспечивая себя всем необходимым для жизни, полностью или частично объединяет и расходует свои средства</a:t>
            </a:r>
          </a:p>
        </p:txBody>
      </p:sp>
    </p:spTree>
    <p:extLst>
      <p:ext uri="{BB962C8B-B14F-4D97-AF65-F5344CB8AC3E}">
        <p14:creationId xmlns:p14="http://schemas.microsoft.com/office/powerpoint/2010/main" val="847265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81287"/>
          </a:xfrm>
        </p:spPr>
        <p:txBody>
          <a:bodyPr>
            <a:normAutofit/>
          </a:bodyPr>
          <a:lstStyle/>
          <a:p>
            <a:r>
              <a:rPr lang="ru-RU" sz="3200" b="1" dirty="0">
                <a:latin typeface="Times New Roman" panose="02020603050405020304" pitchFamily="18" charset="0"/>
                <a:cs typeface="Times New Roman" panose="02020603050405020304" pitchFamily="18" charset="0"/>
              </a:rPr>
              <a:t>Фирма</a:t>
            </a:r>
            <a:endParaRPr lang="ru-RU" sz="32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838200" y="1600201"/>
            <a:ext cx="9290248" cy="4525963"/>
          </a:xfrm>
        </p:spPr>
        <p:txBody>
          <a:bodyPr/>
          <a:lstStyle/>
          <a:p>
            <a:r>
              <a:rPr lang="ru-RU" sz="3200" b="1" u="sng" dirty="0">
                <a:latin typeface="Times New Roman" panose="02020603050405020304" pitchFamily="18" charset="0"/>
                <a:cs typeface="Times New Roman" panose="02020603050405020304" pitchFamily="18" charset="0"/>
              </a:rPr>
              <a:t>Фирма (</a:t>
            </a:r>
            <a:r>
              <a:rPr lang="en-GB" sz="3200" b="1" u="sng" dirty="0">
                <a:latin typeface="Times New Roman" panose="02020603050405020304" pitchFamily="18" charset="0"/>
                <a:cs typeface="Times New Roman" panose="02020603050405020304" pitchFamily="18" charset="0"/>
              </a:rPr>
              <a:t>business firm</a:t>
            </a:r>
            <a:r>
              <a:rPr lang="ru-RU" sz="3200" b="1" u="sng" dirty="0">
                <a:latin typeface="Times New Roman" panose="02020603050405020304" pitchFamily="18" charset="0"/>
                <a:cs typeface="Times New Roman" panose="02020603050405020304" pitchFamily="18" charset="0"/>
              </a:rPr>
              <a:t>)</a:t>
            </a:r>
            <a:r>
              <a:rPr lang="ru-RU" sz="3200" u="sng" dirty="0">
                <a:latin typeface="Times New Roman" panose="02020603050405020304" pitchFamily="18" charset="0"/>
                <a:cs typeface="Times New Roman" panose="02020603050405020304" pitchFamily="18" charset="0"/>
              </a:rPr>
              <a:t> - это организация, использующая ресурсы </a:t>
            </a:r>
            <a:r>
              <a:rPr lang="ru-RU" sz="3200" dirty="0">
                <a:latin typeface="Times New Roman" panose="02020603050405020304" pitchFamily="18" charset="0"/>
                <a:cs typeface="Times New Roman" panose="02020603050405020304" pitchFamily="18" charset="0"/>
              </a:rPr>
              <a:t>для производства товаров или услуг с целью максимизации прибыли, владеющая и управляющая одним или несколькими предприятиями.</a:t>
            </a:r>
          </a:p>
        </p:txBody>
      </p:sp>
    </p:spTree>
    <p:extLst>
      <p:ext uri="{BB962C8B-B14F-4D97-AF65-F5344CB8AC3E}">
        <p14:creationId xmlns:p14="http://schemas.microsoft.com/office/powerpoint/2010/main" val="14586141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03866"/>
          </a:xfrm>
        </p:spPr>
        <p:txBody>
          <a:bodyPr>
            <a:normAutofit/>
          </a:bodyPr>
          <a:lstStyle/>
          <a:p>
            <a:r>
              <a:rPr lang="ru-RU" sz="3200" b="1" dirty="0">
                <a:latin typeface="Times New Roman" panose="02020603050405020304" pitchFamily="18" charset="0"/>
                <a:cs typeface="Times New Roman" panose="02020603050405020304" pitchFamily="18" charset="0"/>
              </a:rPr>
              <a:t>Государство</a:t>
            </a:r>
            <a:endParaRPr lang="ru-RU" sz="32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709684" y="1600201"/>
            <a:ext cx="9243968" cy="4525963"/>
          </a:xfrm>
        </p:spPr>
        <p:txBody>
          <a:bodyPr>
            <a:normAutofit/>
          </a:bodyPr>
          <a:lstStyle/>
          <a:p>
            <a:pPr algn="just"/>
            <a:r>
              <a:rPr lang="ru-RU" sz="2400" b="1" u="sng" dirty="0">
                <a:latin typeface="Times New Roman" panose="02020603050405020304" pitchFamily="18" charset="0"/>
                <a:cs typeface="Times New Roman" panose="02020603050405020304" pitchFamily="18" charset="0"/>
              </a:rPr>
              <a:t>Государство (</a:t>
            </a:r>
            <a:r>
              <a:rPr lang="en-GB" sz="2400" b="1" u="sng" dirty="0">
                <a:latin typeface="Times New Roman" panose="02020603050405020304" pitchFamily="18" charset="0"/>
                <a:cs typeface="Times New Roman" panose="02020603050405020304" pitchFamily="18" charset="0"/>
              </a:rPr>
              <a:t>government</a:t>
            </a:r>
            <a:r>
              <a:rPr lang="ru-RU" sz="2400" b="1" u="sng" dirty="0">
                <a:latin typeface="Times New Roman" panose="02020603050405020304" pitchFamily="18" charset="0"/>
                <a:cs typeface="Times New Roman" panose="02020603050405020304" pitchFamily="18" charset="0"/>
              </a:rPr>
              <a:t>)</a:t>
            </a:r>
            <a:r>
              <a:rPr lang="ru-RU" sz="2400" u="sng" dirty="0">
                <a:latin typeface="Times New Roman" panose="02020603050405020304" pitchFamily="18" charset="0"/>
                <a:cs typeface="Times New Roman" panose="02020603050405020304" pitchFamily="18" charset="0"/>
              </a:rPr>
              <a:t> - это совокупность государственных учреждений и организаций</a:t>
            </a:r>
            <a:r>
              <a:rPr lang="ru-RU" sz="2400" dirty="0">
                <a:latin typeface="Times New Roman" panose="02020603050405020304" pitchFamily="18" charset="0"/>
                <a:cs typeface="Times New Roman" panose="02020603050405020304" pitchFamily="18" charset="0"/>
              </a:rPr>
              <a:t>, которые обладают политическим и юридическим правом воздействовать на ход экономических процессов, регулировать экономику.</a:t>
            </a:r>
          </a:p>
        </p:txBody>
      </p:sp>
    </p:spTree>
    <p:extLst>
      <p:ext uri="{BB962C8B-B14F-4D97-AF65-F5344CB8AC3E}">
        <p14:creationId xmlns:p14="http://schemas.microsoft.com/office/powerpoint/2010/main" val="6838878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99400"/>
          </a:xfrm>
        </p:spPr>
        <p:txBody>
          <a:bodyPr>
            <a:normAutofit/>
          </a:bodyPr>
          <a:lstStyle/>
          <a:p>
            <a:r>
              <a:rPr lang="ru-RU" sz="3200" dirty="0">
                <a:latin typeface="Times New Roman" panose="02020603050405020304" pitchFamily="18" charset="0"/>
                <a:cs typeface="Times New Roman" panose="02020603050405020304" pitchFamily="18" charset="0"/>
              </a:rPr>
              <a:t>Экономическая  система</a:t>
            </a:r>
          </a:p>
        </p:txBody>
      </p:sp>
      <p:sp>
        <p:nvSpPr>
          <p:cNvPr id="3" name="Объект 2"/>
          <p:cNvSpPr>
            <a:spLocks noGrp="1"/>
          </p:cNvSpPr>
          <p:nvPr>
            <p:ph sz="quarter" idx="13"/>
          </p:nvPr>
        </p:nvSpPr>
        <p:spPr>
          <a:xfrm>
            <a:off x="368490" y="1064526"/>
            <a:ext cx="10985310" cy="5112437"/>
          </a:xfrm>
        </p:spPr>
        <p:txBody>
          <a:bodyPr>
            <a:normAutofit fontScale="92500" lnSpcReduction="20000"/>
          </a:bodyPr>
          <a:lstStyle/>
          <a:p>
            <a:pPr algn="just"/>
            <a:r>
              <a:rPr lang="ru-RU" sz="3200" dirty="0">
                <a:latin typeface="Times New Roman" panose="02020603050405020304" pitchFamily="18" charset="0"/>
                <a:cs typeface="Times New Roman" panose="02020603050405020304" pitchFamily="18" charset="0"/>
              </a:rPr>
              <a:t>М. Фридман в книге «Капитализм и свобода» рассматривает </a:t>
            </a:r>
            <a:r>
              <a:rPr lang="ru-RU" sz="3200" b="1" u="sng" dirty="0">
                <a:latin typeface="Times New Roman" panose="02020603050405020304" pitchFamily="18" charset="0"/>
                <a:cs typeface="Times New Roman" panose="02020603050405020304" pitchFamily="18" charset="0"/>
              </a:rPr>
              <a:t>два способа</a:t>
            </a:r>
            <a:r>
              <a:rPr lang="ru-RU" sz="3200" u="sng"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координации экономической  деятельности. </a:t>
            </a:r>
          </a:p>
          <a:p>
            <a:pPr algn="just"/>
            <a:r>
              <a:rPr lang="ru-RU" sz="3200" b="1" u="sng" dirty="0">
                <a:latin typeface="Times New Roman" panose="02020603050405020304" pitchFamily="18" charset="0"/>
                <a:cs typeface="Times New Roman" panose="02020603050405020304" pitchFamily="18" charset="0"/>
              </a:rPr>
              <a:t>Первый - это  централизованное  руководство</a:t>
            </a:r>
            <a:r>
              <a:rPr lang="ru-RU" sz="3200" b="1" dirty="0">
                <a:latin typeface="Times New Roman" panose="02020603050405020304" pitchFamily="18" charset="0"/>
                <a:cs typeface="Times New Roman" panose="02020603050405020304" pitchFamily="18" charset="0"/>
              </a:rPr>
              <a:t>, сопряженное с принуждением</a:t>
            </a:r>
            <a:r>
              <a:rPr lang="ru-RU" sz="3200" dirty="0">
                <a:latin typeface="Times New Roman" panose="02020603050405020304" pitchFamily="18" charset="0"/>
                <a:cs typeface="Times New Roman" panose="02020603050405020304" pitchFamily="18" charset="0"/>
              </a:rPr>
              <a:t> (современное тоталитарное государство).</a:t>
            </a:r>
          </a:p>
          <a:p>
            <a:pPr algn="just"/>
            <a:r>
              <a:rPr lang="ru-RU" sz="3200" b="1" u="sng" dirty="0">
                <a:latin typeface="Times New Roman" panose="02020603050405020304" pitchFamily="18" charset="0"/>
                <a:cs typeface="Times New Roman" panose="02020603050405020304" pitchFamily="18" charset="0"/>
              </a:rPr>
              <a:t>Второй способ -  добровольное сотрудничество индивидов</a:t>
            </a:r>
            <a:r>
              <a:rPr lang="ru-RU" sz="3200" b="1" dirty="0">
                <a:latin typeface="Times New Roman" panose="02020603050405020304" pitchFamily="18" charset="0"/>
                <a:cs typeface="Times New Roman" panose="02020603050405020304" pitchFamily="18" charset="0"/>
              </a:rPr>
              <a:t>, или стихийный порядок</a:t>
            </a:r>
            <a:r>
              <a:rPr lang="ru-RU" sz="3200" dirty="0">
                <a:latin typeface="Times New Roman" panose="02020603050405020304" pitchFamily="18" charset="0"/>
                <a:cs typeface="Times New Roman" panose="02020603050405020304" pitchFamily="18" charset="0"/>
              </a:rPr>
              <a:t>, в котором главный сигнал к действию   -цены  (</a:t>
            </a:r>
            <a:r>
              <a:rPr lang="ru-RU" sz="3200" dirty="0" err="1">
                <a:latin typeface="Times New Roman" panose="02020603050405020304" pitchFamily="18" charset="0"/>
                <a:cs typeface="Times New Roman" panose="02020603050405020304" pitchFamily="18" charset="0"/>
              </a:rPr>
              <a:t>РыНОК</a:t>
            </a:r>
            <a:r>
              <a:rPr lang="ru-RU" sz="3200" dirty="0">
                <a:latin typeface="Times New Roman" panose="02020603050405020304" pitchFamily="18" charset="0"/>
                <a:cs typeface="Times New Roman" panose="02020603050405020304" pitchFamily="18" charset="0"/>
              </a:rPr>
              <a:t>) </a:t>
            </a:r>
          </a:p>
          <a:p>
            <a:endParaRPr lang="ru-RU" dirty="0"/>
          </a:p>
        </p:txBody>
      </p:sp>
    </p:spTree>
    <p:extLst>
      <p:ext uri="{BB962C8B-B14F-4D97-AF65-F5344CB8AC3E}">
        <p14:creationId xmlns:p14="http://schemas.microsoft.com/office/powerpoint/2010/main" val="33135610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35627"/>
          </a:xfrm>
        </p:spPr>
        <p:txBody>
          <a:bodyPr>
            <a:normAutofit/>
          </a:bodyPr>
          <a:lstStyle/>
          <a:p>
            <a:r>
              <a:rPr lang="ru-RU" sz="3200" dirty="0">
                <a:latin typeface="Times New Roman" panose="02020603050405020304" pitchFamily="18" charset="0"/>
                <a:cs typeface="Times New Roman" panose="02020603050405020304" pitchFamily="18" charset="0"/>
              </a:rPr>
              <a:t>Экономическая  система</a:t>
            </a:r>
          </a:p>
        </p:txBody>
      </p:sp>
      <p:sp>
        <p:nvSpPr>
          <p:cNvPr id="3" name="Объект 2"/>
          <p:cNvSpPr>
            <a:spLocks noGrp="1"/>
          </p:cNvSpPr>
          <p:nvPr>
            <p:ph sz="quarter" idx="13"/>
          </p:nvPr>
        </p:nvSpPr>
        <p:spPr>
          <a:xfrm>
            <a:off x="838200" y="1825625"/>
            <a:ext cx="9807054" cy="4351338"/>
          </a:xfrm>
        </p:spPr>
        <p:txBody>
          <a:bodyPr>
            <a:normAutofit fontScale="92500"/>
          </a:bodyPr>
          <a:lstStyle/>
          <a:p>
            <a:pPr algn="just"/>
            <a:r>
              <a:rPr lang="ru-RU" sz="3200" dirty="0">
                <a:latin typeface="Times New Roman" panose="02020603050405020304" pitchFamily="18" charset="0"/>
                <a:cs typeface="Times New Roman" panose="02020603050405020304" pitchFamily="18" charset="0"/>
              </a:rPr>
              <a:t>Известный американский  экономист В.Леонтьев считал, что  экономика каждой страны - это большая система, в которой много разных видов деятельности, и каждое звено, компонент системы может существовать только потому, что получает что -либо от других.</a:t>
            </a:r>
          </a:p>
          <a:p>
            <a:endParaRPr lang="ru-RU" dirty="0"/>
          </a:p>
        </p:txBody>
      </p:sp>
    </p:spTree>
    <p:extLst>
      <p:ext uri="{BB962C8B-B14F-4D97-AF65-F5344CB8AC3E}">
        <p14:creationId xmlns:p14="http://schemas.microsoft.com/office/powerpoint/2010/main" val="32152472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188640"/>
            <a:ext cx="7467600" cy="864096"/>
          </a:xfrm>
        </p:spPr>
        <p:txBody>
          <a:bodyPr>
            <a:normAutofit fontScale="90000"/>
          </a:bodyPr>
          <a:lstStyle/>
          <a:p>
            <a:br>
              <a:rPr lang="en-US" sz="3600" dirty="0"/>
            </a:br>
            <a:r>
              <a:rPr lang="ru-RU" sz="3600" dirty="0"/>
              <a:t> </a:t>
            </a:r>
            <a:r>
              <a:rPr lang="ru-RU" sz="3600" b="1" dirty="0"/>
              <a:t> Модель экономического кругооборота </a:t>
            </a:r>
            <a:br>
              <a:rPr lang="en-US" sz="3600" dirty="0"/>
            </a:br>
            <a:endParaRPr lang="en-US" sz="3600" dirty="0"/>
          </a:p>
        </p:txBody>
      </p:sp>
      <p:pic>
        <p:nvPicPr>
          <p:cNvPr id="4" name="Объект 3"/>
          <p:cNvPicPr>
            <a:picLocks noGrp="1"/>
          </p:cNvPicPr>
          <p:nvPr>
            <p:ph sz="quarter" idx="13"/>
          </p:nvPr>
        </p:nvPicPr>
        <p:blipFill rotWithShape="1">
          <a:blip r:embed="rId2" cstate="print"/>
          <a:srcRect l="19370" t="6887" r="16943" b="7989"/>
          <a:stretch/>
        </p:blipFill>
        <p:spPr bwMode="auto">
          <a:xfrm>
            <a:off x="1703512" y="1196753"/>
            <a:ext cx="8496944" cy="49294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71868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58457"/>
          </a:xfrm>
        </p:spPr>
        <p:txBody>
          <a:bodyPr>
            <a:normAutofit/>
          </a:bodyPr>
          <a:lstStyle/>
          <a:p>
            <a:r>
              <a:rPr lang="ru-RU" sz="2800" b="1" dirty="0">
                <a:latin typeface="Times New Roman" panose="02020603050405020304" pitchFamily="18" charset="0"/>
                <a:cs typeface="Times New Roman" panose="02020603050405020304" pitchFamily="18" charset="0"/>
              </a:rPr>
              <a:t>ЭЛЕМЕНТЫ ЭКОНОМИЧЕСКОЙ  СИСТЕМЫ </a:t>
            </a:r>
          </a:p>
        </p:txBody>
      </p:sp>
      <p:sp>
        <p:nvSpPr>
          <p:cNvPr id="3" name="Объект 2"/>
          <p:cNvSpPr>
            <a:spLocks noGrp="1"/>
          </p:cNvSpPr>
          <p:nvPr>
            <p:ph sz="quarter" idx="13"/>
          </p:nvPr>
        </p:nvSpPr>
        <p:spPr/>
        <p:txBody>
          <a:bodyPr>
            <a:normAutofit lnSpcReduction="10000"/>
          </a:bodyPr>
          <a:lstStyle/>
          <a:p>
            <a:pPr hangingPunct="0"/>
            <a:r>
              <a:rPr lang="ru-RU" dirty="0">
                <a:latin typeface="Times New Roman" panose="02020603050405020304" pitchFamily="18" charset="0"/>
                <a:cs typeface="Times New Roman" panose="02020603050405020304" pitchFamily="18" charset="0"/>
              </a:rPr>
              <a:t>1 Потребности</a:t>
            </a:r>
          </a:p>
          <a:p>
            <a:pPr hangingPunct="0"/>
            <a:r>
              <a:rPr lang="ru-RU" dirty="0">
                <a:latin typeface="Times New Roman" panose="02020603050405020304" pitchFamily="18" charset="0"/>
                <a:cs typeface="Times New Roman" panose="02020603050405020304" pitchFamily="18" charset="0"/>
              </a:rPr>
              <a:t>2 Ресурсы</a:t>
            </a:r>
          </a:p>
          <a:p>
            <a:pPr hangingPunct="0"/>
            <a:r>
              <a:rPr lang="ru-RU" dirty="0">
                <a:latin typeface="Times New Roman" panose="02020603050405020304" pitchFamily="18" charset="0"/>
                <a:cs typeface="Times New Roman" panose="02020603050405020304" pitchFamily="18" charset="0"/>
              </a:rPr>
              <a:t>3 Производительные силы</a:t>
            </a:r>
          </a:p>
          <a:p>
            <a:pPr hangingPunct="0"/>
            <a:r>
              <a:rPr lang="ru-RU" dirty="0">
                <a:latin typeface="Times New Roman" panose="02020603050405020304" pitchFamily="18" charset="0"/>
                <a:cs typeface="Times New Roman" panose="02020603050405020304" pitchFamily="18" charset="0"/>
              </a:rPr>
              <a:t>4 </a:t>
            </a:r>
            <a:r>
              <a:rPr lang="ru-RU" dirty="0" err="1">
                <a:latin typeface="Times New Roman" panose="02020603050405020304" pitchFamily="18" charset="0"/>
                <a:cs typeface="Times New Roman" panose="02020603050405020304" pitchFamily="18" charset="0"/>
              </a:rPr>
              <a:t>Товарно</a:t>
            </a:r>
            <a:r>
              <a:rPr lang="ru-RU" dirty="0">
                <a:latin typeface="Times New Roman" panose="02020603050405020304" pitchFamily="18" charset="0"/>
                <a:cs typeface="Times New Roman" panose="02020603050405020304" pitchFamily="18" charset="0"/>
              </a:rPr>
              <a:t> -денежные отношения</a:t>
            </a:r>
          </a:p>
          <a:p>
            <a:pPr hangingPunct="0"/>
            <a:r>
              <a:rPr lang="ru-RU" dirty="0">
                <a:latin typeface="Times New Roman" panose="02020603050405020304" pitchFamily="18" charset="0"/>
                <a:cs typeface="Times New Roman" panose="02020603050405020304" pitchFamily="18" charset="0"/>
              </a:rPr>
              <a:t>5 Объективные экономические законы</a:t>
            </a:r>
          </a:p>
          <a:p>
            <a:pPr marL="0" indent="0">
              <a:buNone/>
            </a:pPr>
            <a:r>
              <a:rPr lang="ru-RU" dirty="0">
                <a:latin typeface="Times New Roman" panose="02020603050405020304" pitchFamily="18" charset="0"/>
                <a:cs typeface="Times New Roman" panose="02020603050405020304" pitchFamily="18" charset="0"/>
              </a:rPr>
              <a:t>Важными элементами экономической системы являются социально-экономические отношения, базирующиеся на  сложившихся   формах собственности на экономические ресурсы</a:t>
            </a:r>
          </a:p>
        </p:txBody>
      </p:sp>
    </p:spTree>
    <p:extLst>
      <p:ext uri="{BB962C8B-B14F-4D97-AF65-F5344CB8AC3E}">
        <p14:creationId xmlns:p14="http://schemas.microsoft.com/office/powerpoint/2010/main" val="355284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21979"/>
          </a:xfrm>
        </p:spPr>
        <p:txBody>
          <a:bodyPr>
            <a:normAutofit fontScale="90000"/>
          </a:bodyPr>
          <a:lstStyle/>
          <a:p>
            <a:r>
              <a:rPr lang="ru-RU" sz="3200" dirty="0" err="1">
                <a:latin typeface="Times New Roman" panose="02020603050405020304" pitchFamily="18" charset="0"/>
                <a:cs typeface="Times New Roman" panose="02020603050405020304" pitchFamily="18" charset="0"/>
              </a:rPr>
              <a:t>Учебно</a:t>
            </a:r>
            <a:r>
              <a:rPr lang="ru-RU" sz="3200" dirty="0">
                <a:latin typeface="Times New Roman" panose="02020603050405020304" pitchFamily="18" charset="0"/>
                <a:cs typeface="Times New Roman" panose="02020603050405020304" pitchFamily="18" charset="0"/>
              </a:rPr>
              <a:t> – методическое и информационное обеспечение дисциплины</a:t>
            </a:r>
            <a:br>
              <a:rPr lang="ru-RU"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395785" y="887104"/>
            <a:ext cx="10958015" cy="5786651"/>
          </a:xfrm>
        </p:spPr>
        <p:txBody>
          <a:bodyPr>
            <a:normAutofit/>
          </a:bodyPr>
          <a:lstStyle/>
          <a:p>
            <a:pPr marL="0" indent="0">
              <a:buNone/>
            </a:pPr>
            <a:r>
              <a:rPr lang="ru-RU" sz="2400" b="1" dirty="0">
                <a:latin typeface="Times New Roman" panose="02020603050405020304" pitchFamily="18" charset="0"/>
                <a:cs typeface="Times New Roman" panose="02020603050405020304" pitchFamily="18" charset="0"/>
              </a:rPr>
              <a:t>Основная литература</a:t>
            </a:r>
            <a:endParaRPr lang="en-US" sz="2400" dirty="0">
              <a:latin typeface="Times New Roman" panose="02020603050405020304" pitchFamily="18" charset="0"/>
              <a:cs typeface="Times New Roman" panose="02020603050405020304" pitchFamily="18" charset="0"/>
            </a:endParaRPr>
          </a:p>
          <a:p>
            <a:pPr marL="0" indent="0">
              <a:buNone/>
            </a:pPr>
            <a:r>
              <a:rPr lang="ru-RU" sz="2400" b="1" dirty="0">
                <a:latin typeface="Times New Roman" panose="02020603050405020304" pitchFamily="18" charset="0"/>
                <a:cs typeface="Times New Roman" panose="02020603050405020304" pitchFamily="18" charset="0"/>
              </a:rPr>
              <a:t>1.Курс экономической теории: учебник. / М.Н. </a:t>
            </a:r>
            <a:r>
              <a:rPr lang="ru-RU" sz="2400" b="1" dirty="0" err="1">
                <a:latin typeface="Times New Roman" panose="02020603050405020304" pitchFamily="18" charset="0"/>
                <a:cs typeface="Times New Roman" panose="02020603050405020304" pitchFamily="18" charset="0"/>
              </a:rPr>
              <a:t>Чепурин</a:t>
            </a:r>
            <a:r>
              <a:rPr lang="ru-RU" sz="2400" b="1" dirty="0">
                <a:latin typeface="Times New Roman" panose="02020603050405020304" pitchFamily="18" charset="0"/>
                <a:cs typeface="Times New Roman" panose="02020603050405020304" pitchFamily="18" charset="0"/>
              </a:rPr>
              <a:t> [и </a:t>
            </a:r>
            <a:r>
              <a:rPr lang="ru-RU" sz="2400" b="1" dirty="0" err="1">
                <a:latin typeface="Times New Roman" panose="02020603050405020304" pitchFamily="18" charset="0"/>
                <a:cs typeface="Times New Roman" panose="02020603050405020304" pitchFamily="18" charset="0"/>
              </a:rPr>
              <a:t>др</a:t>
            </a:r>
            <a:r>
              <a:rPr lang="ru-RU" sz="2400" b="1" dirty="0">
                <a:latin typeface="Times New Roman" panose="02020603050405020304" pitchFamily="18" charset="0"/>
                <a:cs typeface="Times New Roman" panose="02020603050405020304" pitchFamily="18" charset="0"/>
              </a:rPr>
              <a:t>  Под ред. </a:t>
            </a:r>
            <a:r>
              <a:rPr lang="ru-RU" sz="2400" b="1" dirty="0" err="1">
                <a:latin typeface="Times New Roman" panose="02020603050405020304" pitchFamily="18" charset="0"/>
                <a:cs typeface="Times New Roman" panose="02020603050405020304" pitchFamily="18" charset="0"/>
              </a:rPr>
              <a:t>М.Н.Чепурина</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Киров: АСА, 201</a:t>
            </a:r>
            <a:r>
              <a:rPr lang="en-US" sz="2400" dirty="0">
                <a:latin typeface="Times New Roman" panose="02020603050405020304" pitchFamily="18" charset="0"/>
                <a:cs typeface="Times New Roman" panose="02020603050405020304" pitchFamily="18" charset="0"/>
              </a:rPr>
              <a:t>7</a:t>
            </a:r>
            <a:r>
              <a:rPr lang="ru-RU" sz="2400" dirty="0">
                <a:latin typeface="Times New Roman" panose="02020603050405020304" pitchFamily="18" charset="0"/>
                <a:cs typeface="Times New Roman" panose="02020603050405020304" pitchFamily="18" charset="0"/>
              </a:rPr>
              <a:t>. – 880с.</a:t>
            </a:r>
            <a:endParaRPr lang="en-US" sz="2400" dirty="0">
              <a:latin typeface="Times New Roman" panose="02020603050405020304" pitchFamily="18" charset="0"/>
              <a:cs typeface="Times New Roman" panose="02020603050405020304" pitchFamily="18" charset="0"/>
            </a:endParaRPr>
          </a:p>
          <a:p>
            <a:pPr marL="0" indent="0">
              <a:buNone/>
            </a:pPr>
            <a:r>
              <a:rPr lang="ru-RU" sz="2400" b="1" dirty="0">
                <a:latin typeface="Times New Roman" panose="02020603050405020304" pitchFamily="18" charset="0"/>
                <a:cs typeface="Times New Roman" panose="02020603050405020304" pitchFamily="18" charset="0"/>
              </a:rPr>
              <a:t>2.Борисов Е.Ф. </a:t>
            </a:r>
            <a:r>
              <a:rPr lang="ru-RU" sz="2400" dirty="0">
                <a:latin typeface="Times New Roman" panose="02020603050405020304" pitchFamily="18" charset="0"/>
                <a:cs typeface="Times New Roman" panose="02020603050405020304" pitchFamily="18" charset="0"/>
              </a:rPr>
              <a:t>и др.  Экономика: учебник для бакалавров/ </a:t>
            </a:r>
            <a:r>
              <a:rPr lang="ru-RU" sz="2400" dirty="0" err="1">
                <a:latin typeface="Times New Roman" panose="02020603050405020304" pitchFamily="18" charset="0"/>
                <a:cs typeface="Times New Roman" panose="02020603050405020304" pitchFamily="18" charset="0"/>
              </a:rPr>
              <a:t>Е.Ф.Борисов</a:t>
            </a:r>
            <a:r>
              <a:rPr lang="ru-RU" sz="2400" dirty="0">
                <a:latin typeface="Times New Roman" panose="02020603050405020304" pitchFamily="18" charset="0"/>
                <a:cs typeface="Times New Roman" panose="02020603050405020304" pitchFamily="18" charset="0"/>
              </a:rPr>
              <a:t>, А.А. Петров,  </a:t>
            </a:r>
            <a:r>
              <a:rPr lang="ru-RU" sz="2400" dirty="0" err="1">
                <a:latin typeface="Times New Roman" panose="02020603050405020304" pitchFamily="18" charset="0"/>
                <a:cs typeface="Times New Roman" panose="02020603050405020304" pitchFamily="18" charset="0"/>
              </a:rPr>
              <a:t>Т.Е.Березкина</a:t>
            </a:r>
            <a:r>
              <a:rPr lang="ru-RU" sz="2400" dirty="0">
                <a:latin typeface="Times New Roman" panose="02020603050405020304" pitchFamily="18" charset="0"/>
                <a:cs typeface="Times New Roman" panose="02020603050405020304" pitchFamily="18" charset="0"/>
              </a:rPr>
              <a:t>. – М. : Проспект, 2013.-272с</a:t>
            </a:r>
          </a:p>
          <a:p>
            <a:pPr marL="0" indent="0">
              <a:buNone/>
            </a:pPr>
            <a:r>
              <a:rPr lang="ru-RU" sz="2400" b="1" dirty="0">
                <a:latin typeface="Times New Roman" panose="02020603050405020304" pitchFamily="18" charset="0"/>
                <a:cs typeface="Times New Roman" panose="02020603050405020304" pitchFamily="18" charset="0"/>
              </a:rPr>
              <a:t>3.Экономика: учебник для вузов / А.С. Булатов [и др.]; под ред. А.С. Булатова</a:t>
            </a:r>
            <a:r>
              <a:rPr lang="ru-RU" sz="2400" dirty="0">
                <a:latin typeface="Times New Roman" panose="02020603050405020304" pitchFamily="18" charset="0"/>
                <a:cs typeface="Times New Roman" panose="02020603050405020304" pitchFamily="18" charset="0"/>
              </a:rPr>
              <a:t>. –</a:t>
            </a:r>
            <a:r>
              <a:rPr lang="ru-RU" sz="2400" dirty="0" err="1"/>
              <a:t>М.:Магистр</a:t>
            </a:r>
            <a:r>
              <a:rPr lang="ru-RU" sz="2400" dirty="0"/>
              <a:t>: НИЦ ИНФРА- М, 2012.-896с.</a:t>
            </a:r>
            <a:endParaRPr lang="en-US" sz="2400" dirty="0"/>
          </a:p>
          <a:p>
            <a:pPr marL="0" indent="0">
              <a:buNone/>
            </a:pPr>
            <a:r>
              <a:rPr lang="ru-RU" sz="2400" b="1" dirty="0">
                <a:latin typeface="Times New Roman" panose="02020603050405020304" pitchFamily="18" charset="0"/>
                <a:cs typeface="Times New Roman" panose="02020603050405020304" pitchFamily="18" charset="0"/>
              </a:rPr>
              <a:t>4.Курс экономики: учебник/ </a:t>
            </a:r>
            <a:r>
              <a:rPr lang="ru-RU" sz="2400" b="1" dirty="0" err="1">
                <a:latin typeface="Times New Roman" panose="02020603050405020304" pitchFamily="18" charset="0"/>
                <a:cs typeface="Times New Roman" panose="02020603050405020304" pitchFamily="18" charset="0"/>
              </a:rPr>
              <a:t>Б.А.Райзберг</a:t>
            </a:r>
            <a:r>
              <a:rPr lang="ru-RU" sz="2400" b="1" dirty="0">
                <a:latin typeface="Times New Roman" panose="02020603050405020304" pitchFamily="18" charset="0"/>
                <a:cs typeface="Times New Roman" panose="02020603050405020304" pitchFamily="18" charset="0"/>
              </a:rPr>
              <a:t> и [</a:t>
            </a:r>
            <a:r>
              <a:rPr lang="ru-RU" sz="2400" b="1" dirty="0" err="1">
                <a:latin typeface="Times New Roman" panose="02020603050405020304" pitchFamily="18" charset="0"/>
                <a:cs typeface="Times New Roman" panose="02020603050405020304" pitchFamily="18" charset="0"/>
              </a:rPr>
              <a:t>др</a:t>
            </a:r>
            <a:r>
              <a:rPr lang="ru-RU" sz="2400" b="1" dirty="0">
                <a:latin typeface="Times New Roman" panose="02020603050405020304" pitchFamily="18" charset="0"/>
                <a:cs typeface="Times New Roman" panose="02020603050405020304" pitchFamily="18" charset="0"/>
              </a:rPr>
              <a:t> ]; Под ред. </a:t>
            </a:r>
            <a:r>
              <a:rPr lang="ru-RU" sz="2400" b="1" dirty="0" err="1">
                <a:latin typeface="Times New Roman" panose="02020603050405020304" pitchFamily="18" charset="0"/>
                <a:cs typeface="Times New Roman" panose="02020603050405020304" pitchFamily="18" charset="0"/>
              </a:rPr>
              <a:t>Б.А.Райзберга</a:t>
            </a:r>
            <a:r>
              <a:rPr lang="ru-RU" sz="2400" dirty="0">
                <a:latin typeface="Times New Roman" panose="02020603050405020304" pitchFamily="18" charset="0"/>
                <a:cs typeface="Times New Roman" panose="02020603050405020304" pitchFamily="18" charset="0"/>
              </a:rPr>
              <a:t>.- М.: НИЦ ИНФРА –М, 2014.- 686с. (Высшее образование: </a:t>
            </a:r>
            <a:r>
              <a:rPr lang="ru-RU" sz="2400" dirty="0" err="1">
                <a:latin typeface="Times New Roman" panose="02020603050405020304" pitchFamily="18" charset="0"/>
                <a:cs typeface="Times New Roman" panose="02020603050405020304" pitchFamily="18" charset="0"/>
              </a:rPr>
              <a:t>Бакалавриат</a:t>
            </a:r>
            <a:r>
              <a:rPr lang="ru-RU" sz="2400" dirty="0">
                <a:latin typeface="Times New Roman" panose="02020603050405020304" pitchFamily="18" charset="0"/>
                <a:cs typeface="Times New Roman" panose="02020603050405020304" pitchFamily="18" charset="0"/>
              </a:rPr>
              <a:t>).</a:t>
            </a:r>
          </a:p>
          <a:p>
            <a:endParaRPr lang="en-US" sz="2400" dirty="0"/>
          </a:p>
        </p:txBody>
      </p:sp>
    </p:spTree>
    <p:extLst>
      <p:ext uri="{BB962C8B-B14F-4D97-AF65-F5344CB8AC3E}">
        <p14:creationId xmlns:p14="http://schemas.microsoft.com/office/powerpoint/2010/main" val="10528068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3552" y="404664"/>
            <a:ext cx="7467600" cy="1143000"/>
          </a:xfrm>
        </p:spPr>
        <p:txBody>
          <a:bodyPr>
            <a:noAutofit/>
          </a:bodyPr>
          <a:lstStyle/>
          <a:p>
            <a:r>
              <a:rPr lang="ru-RU" sz="4000" dirty="0">
                <a:latin typeface="Times New Roman" pitchFamily="18" charset="0"/>
                <a:cs typeface="Times New Roman" pitchFamily="18" charset="0"/>
              </a:rPr>
              <a:t>ПОТРЕБНОСТИ</a:t>
            </a:r>
          </a:p>
        </p:txBody>
      </p:sp>
      <p:sp>
        <p:nvSpPr>
          <p:cNvPr id="3" name="Объект 2"/>
          <p:cNvSpPr>
            <a:spLocks noGrp="1"/>
          </p:cNvSpPr>
          <p:nvPr>
            <p:ph sz="quarter" idx="13"/>
          </p:nvPr>
        </p:nvSpPr>
        <p:spPr/>
        <p:txBody>
          <a:bodyPr>
            <a:normAutofit/>
          </a:bodyPr>
          <a:lstStyle/>
          <a:p>
            <a:pPr algn="just"/>
            <a:r>
              <a:rPr lang="ru-RU" b="1" dirty="0">
                <a:latin typeface="Times New Roman" panose="02020603050405020304" pitchFamily="18" charset="0"/>
                <a:cs typeface="Times New Roman" panose="02020603050405020304" pitchFamily="18" charset="0"/>
              </a:rPr>
              <a:t>Потребность есть объективная нужда человека в чем - либо. </a:t>
            </a:r>
            <a:r>
              <a:rPr lang="ru-RU" dirty="0">
                <a:latin typeface="Times New Roman" panose="02020603050405020304" pitchFamily="18" charset="0"/>
                <a:cs typeface="Times New Roman" panose="02020603050405020304" pitchFamily="18" charset="0"/>
              </a:rPr>
              <a:t>Формой проявления потребностей в реальной жизни выступают </a:t>
            </a:r>
            <a:r>
              <a:rPr lang="ru-RU" b="1" dirty="0">
                <a:latin typeface="Times New Roman" panose="02020603050405020304" pitchFamily="18" charset="0"/>
                <a:cs typeface="Times New Roman" panose="02020603050405020304" pitchFamily="18" charset="0"/>
              </a:rPr>
              <a:t>интересы, которые можно определить как осознанные потребности,</a:t>
            </a:r>
            <a:r>
              <a:rPr lang="ru-RU" dirty="0">
                <a:latin typeface="Times New Roman" panose="02020603050405020304" pitchFamily="18" charset="0"/>
                <a:cs typeface="Times New Roman" panose="02020603050405020304" pitchFamily="18" charset="0"/>
              </a:rPr>
              <a:t> которые человек стремится реализовать в своих действиях. </a:t>
            </a:r>
          </a:p>
        </p:txBody>
      </p:sp>
    </p:spTree>
    <p:extLst>
      <p:ext uri="{BB962C8B-B14F-4D97-AF65-F5344CB8AC3E}">
        <p14:creationId xmlns:p14="http://schemas.microsoft.com/office/powerpoint/2010/main" val="42787226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52650" y="365127"/>
            <a:ext cx="7886700" cy="759618"/>
          </a:xfrm>
        </p:spPr>
        <p:txBody>
          <a:bodyPr>
            <a:normAutofit/>
          </a:bodyPr>
          <a:lstStyle/>
          <a:p>
            <a:r>
              <a:rPr lang="ru-RU" sz="3200" dirty="0">
                <a:latin typeface="Times New Roman" panose="02020603050405020304" pitchFamily="18" charset="0"/>
                <a:cs typeface="Times New Roman" panose="02020603050405020304" pitchFamily="18" charset="0"/>
              </a:rPr>
              <a:t>Потребности</a:t>
            </a:r>
            <a:endParaRPr lang="en-US" sz="3200"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sz="quarter" idx="13"/>
            <p:extLst>
              <p:ext uri="{D42A27DB-BD31-4B8C-83A1-F6EECF244321}">
                <p14:modId xmlns:p14="http://schemas.microsoft.com/office/powerpoint/2010/main" val="1549810282"/>
              </p:ext>
            </p:extLst>
          </p:nvPr>
        </p:nvGraphicFramePr>
        <p:xfrm>
          <a:off x="2152650" y="1124745"/>
          <a:ext cx="7886700" cy="5052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15748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52650" y="365128"/>
            <a:ext cx="7886700" cy="543593"/>
          </a:xfrm>
        </p:spPr>
        <p:txBody>
          <a:bodyPr>
            <a:normAutofit fontScale="90000"/>
          </a:bodyPr>
          <a:lstStyle/>
          <a:p>
            <a:r>
              <a:rPr lang="ru-RU" dirty="0">
                <a:latin typeface="Times New Roman" panose="02020603050405020304" pitchFamily="18" charset="0"/>
                <a:cs typeface="Times New Roman" panose="02020603050405020304" pitchFamily="18" charset="0"/>
              </a:rPr>
              <a:t>Шкала МАСЛОУ</a:t>
            </a:r>
            <a:br>
              <a:rPr lang="ru-RU"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572128" y="1589966"/>
            <a:ext cx="11047743" cy="5001419"/>
          </a:xfrm>
        </p:spPr>
        <p:txBody>
          <a:bodyPr>
            <a:normAutofit/>
          </a:bodyPr>
          <a:lstStyle/>
          <a:p>
            <a:pPr marL="0" indent="0" hangingPunct="0">
              <a:buNone/>
            </a:pPr>
            <a:r>
              <a:rPr lang="ru-RU" sz="2400" dirty="0">
                <a:latin typeface="Times New Roman" panose="02020603050405020304" pitchFamily="18" charset="0"/>
                <a:cs typeface="Times New Roman" panose="02020603050405020304" pitchFamily="18" charset="0"/>
              </a:rPr>
              <a:t>1.Физиологические потребности  ( голод, жажда)</a:t>
            </a:r>
          </a:p>
          <a:p>
            <a:pPr marL="0" indent="0" hangingPunct="0">
              <a:buNone/>
            </a:pPr>
            <a:r>
              <a:rPr lang="ru-RU" sz="2400" dirty="0">
                <a:latin typeface="Times New Roman" panose="02020603050405020304" pitchFamily="18" charset="0"/>
                <a:cs typeface="Times New Roman" panose="02020603050405020304" pitchFamily="18" charset="0"/>
              </a:rPr>
              <a:t>2.Потребность в безопасности  ( уверенности, защите)</a:t>
            </a:r>
          </a:p>
          <a:p>
            <a:pPr marL="0" indent="0" hangingPunct="0">
              <a:buNone/>
            </a:pPr>
            <a:r>
              <a:rPr lang="ru-RU" sz="2400" dirty="0">
                <a:latin typeface="Times New Roman" panose="02020603050405020304" pitchFamily="18" charset="0"/>
                <a:cs typeface="Times New Roman" panose="02020603050405020304" pitchFamily="18" charset="0"/>
              </a:rPr>
              <a:t>3.Потребность в социальных контактах (общение , любовь)</a:t>
            </a:r>
          </a:p>
          <a:p>
            <a:pPr marL="0" indent="0" hangingPunct="0">
              <a:buNone/>
            </a:pPr>
            <a:r>
              <a:rPr lang="ru-RU" sz="2400" dirty="0">
                <a:latin typeface="Times New Roman" panose="02020603050405020304" pitchFamily="18" charset="0"/>
                <a:cs typeface="Times New Roman" panose="02020603050405020304" pitchFamily="18" charset="0"/>
              </a:rPr>
              <a:t>4.Потребность в  уважении ( самоуважении, признании, статусе)</a:t>
            </a:r>
          </a:p>
          <a:p>
            <a:pPr marL="0" indent="0" hangingPunct="0">
              <a:buNone/>
            </a:pPr>
            <a:r>
              <a:rPr lang="ru-RU" sz="2400" dirty="0">
                <a:latin typeface="Times New Roman" panose="02020603050405020304" pitchFamily="18" charset="0"/>
                <a:cs typeface="Times New Roman" panose="02020603050405020304" pitchFamily="18" charset="0"/>
              </a:rPr>
              <a:t>5.Потребность в самовыражении  , в </a:t>
            </a:r>
            <a:r>
              <a:rPr lang="ru-RU" sz="2400" dirty="0" err="1">
                <a:latin typeface="Times New Roman" panose="02020603050405020304" pitchFamily="18" charset="0"/>
                <a:cs typeface="Times New Roman" panose="02020603050405020304" pitchFamily="18" charset="0"/>
              </a:rPr>
              <a:t>самоактулизации</a:t>
            </a:r>
            <a:r>
              <a:rPr lang="ru-RU" sz="2400" dirty="0">
                <a:latin typeface="Times New Roman" panose="02020603050405020304" pitchFamily="18" charset="0"/>
                <a:cs typeface="Times New Roman" panose="02020603050405020304" pitchFamily="18" charset="0"/>
              </a:rPr>
              <a:t> ( саморазвитии и реализации)</a:t>
            </a:r>
          </a:p>
        </p:txBody>
      </p:sp>
    </p:spTree>
    <p:extLst>
      <p:ext uri="{BB962C8B-B14F-4D97-AF65-F5344CB8AC3E}">
        <p14:creationId xmlns:p14="http://schemas.microsoft.com/office/powerpoint/2010/main" val="29787260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52650" y="365127"/>
            <a:ext cx="7886700" cy="543594"/>
          </a:xfrm>
        </p:spPr>
        <p:txBody>
          <a:bodyPr>
            <a:normAutofit fontScale="90000"/>
          </a:bodyPr>
          <a:lstStyle/>
          <a:p>
            <a:r>
              <a:rPr lang="ru-RU" dirty="0"/>
              <a:t>Иерархия потребностей</a:t>
            </a:r>
            <a:endParaRPr lang="en-US" dirty="0"/>
          </a:p>
        </p:txBody>
      </p:sp>
      <p:pic>
        <p:nvPicPr>
          <p:cNvPr id="5122" name="Picture 2" descr="Пирамида потребностей Маслоу"/>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063552" y="980728"/>
            <a:ext cx="8208912" cy="54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0707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latin typeface="Times New Roman" panose="02020603050405020304" pitchFamily="18" charset="0"/>
                <a:cs typeface="Times New Roman" panose="02020603050405020304" pitchFamily="18" charset="0"/>
              </a:rPr>
              <a:t>Закон возвышения потребностей</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838200" y="1825625"/>
            <a:ext cx="9588690" cy="4351338"/>
          </a:xfrm>
        </p:spPr>
        <p:txBody>
          <a:bodyPr>
            <a:normAutofit/>
          </a:bodyPr>
          <a:lstStyle/>
          <a:p>
            <a:pPr algn="just"/>
            <a:r>
              <a:rPr lang="ru-RU" sz="2800" dirty="0">
                <a:latin typeface="Times New Roman" panose="02020603050405020304" pitchFamily="18" charset="0"/>
                <a:cs typeface="Times New Roman" panose="02020603050405020304" pitchFamily="18" charset="0"/>
              </a:rPr>
              <a:t>закон выражает объективную необходимость роста и совершенствования человеческих нужд с развитием производства и культуры. </a:t>
            </a:r>
          </a:p>
          <a:p>
            <a:pPr algn="just"/>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6383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74638"/>
            <a:ext cx="7467600" cy="562074"/>
          </a:xfrm>
        </p:spPr>
        <p:txBody>
          <a:bodyPr>
            <a:normAutofit fontScale="90000"/>
          </a:bodyPr>
          <a:lstStyle/>
          <a:p>
            <a:r>
              <a:rPr lang="ru-RU" b="1" dirty="0">
                <a:latin typeface="Times New Roman" panose="02020603050405020304" pitchFamily="18" charset="0"/>
                <a:cs typeface="Times New Roman" panose="02020603050405020304" pitchFamily="18" charset="0"/>
              </a:rPr>
              <a:t>Блага</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395785" y="980729"/>
            <a:ext cx="10020695" cy="5145435"/>
          </a:xfrm>
        </p:spPr>
        <p:txBody>
          <a:bodyPr>
            <a:normAutofit/>
          </a:bodyPr>
          <a:lstStyle/>
          <a:p>
            <a:pPr algn="just"/>
            <a:r>
              <a:rPr lang="ru-RU" b="1" dirty="0">
                <a:latin typeface="Times New Roman" panose="02020603050405020304" pitchFamily="18" charset="0"/>
                <a:cs typeface="Times New Roman" panose="02020603050405020304" pitchFamily="18" charset="0"/>
              </a:rPr>
              <a:t>Блага</a:t>
            </a:r>
            <a:r>
              <a:rPr lang="ru-RU" dirty="0">
                <a:latin typeface="Times New Roman" panose="02020603050405020304" pitchFamily="18" charset="0"/>
                <a:cs typeface="Times New Roman" panose="02020603050405020304" pitchFamily="18" charset="0"/>
              </a:rPr>
              <a:t> — товары и услуги, предназначенные для удовлетворения личных и общественных потребностей. Товарами являются материальные блага, предназначенные для купли-продажи на рынке, услугами – нематериальные блага, имеющие форму полезной людям деятельности.</a:t>
            </a:r>
            <a:r>
              <a:rPr lang="ru-RU" b="1" dirty="0">
                <a:latin typeface="Times New Roman" panose="02020603050405020304" pitchFamily="18" charset="0"/>
                <a:cs typeface="Times New Roman" panose="02020603050405020304" pitchFamily="18" charset="0"/>
              </a:rPr>
              <a:t> </a:t>
            </a:r>
          </a:p>
          <a:p>
            <a:pPr algn="just"/>
            <a:r>
              <a:rPr lang="ru-RU" b="1" u="sng" dirty="0">
                <a:latin typeface="Times New Roman" panose="02020603050405020304" pitchFamily="18" charset="0"/>
                <a:cs typeface="Times New Roman" panose="02020603050405020304" pitchFamily="18" charset="0"/>
              </a:rPr>
              <a:t>Блага</a:t>
            </a:r>
            <a:r>
              <a:rPr lang="ru-RU" u="sng" dirty="0">
                <a:latin typeface="Times New Roman" panose="02020603050405020304" pitchFamily="18" charset="0"/>
                <a:cs typeface="Times New Roman" panose="02020603050405020304" pitchFamily="18" charset="0"/>
              </a:rPr>
              <a:t> </a:t>
            </a:r>
            <a:r>
              <a:rPr lang="ru-RU" b="1" u="sng" dirty="0">
                <a:latin typeface="Times New Roman" panose="02020603050405020304" pitchFamily="18" charset="0"/>
                <a:cs typeface="Times New Roman" panose="02020603050405020304" pitchFamily="18" charset="0"/>
              </a:rPr>
              <a:t>экономические</a:t>
            </a:r>
            <a:r>
              <a:rPr lang="ru-RU" u="sng" dirty="0">
                <a:latin typeface="Times New Roman" panose="02020603050405020304" pitchFamily="18" charset="0"/>
                <a:cs typeface="Times New Roman" panose="02020603050405020304" pitchFamily="18" charset="0"/>
              </a:rPr>
              <a:t> являются результатом экономической деятельности, их можно получить в количестве, ограниченном по сравнению с объёмом потребности в них.</a:t>
            </a: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6106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586854" y="476672"/>
            <a:ext cx="9335914" cy="5328593"/>
          </a:xfrm>
        </p:spPr>
        <p:txBody>
          <a:bodyPr>
            <a:noAutofit/>
          </a:bodyPr>
          <a:lstStyle/>
          <a:p>
            <a:pPr marL="0" indent="0">
              <a:buNone/>
            </a:pPr>
            <a:r>
              <a:rPr lang="ru-RU" b="1" u="sng" dirty="0">
                <a:latin typeface="Times New Roman" panose="02020603050405020304" pitchFamily="18" charset="0"/>
                <a:cs typeface="Times New Roman" panose="02020603050405020304" pitchFamily="18" charset="0"/>
              </a:rPr>
              <a:t>Блага неэкономические</a:t>
            </a:r>
            <a:r>
              <a:rPr lang="ru-RU" dirty="0">
                <a:latin typeface="Times New Roman" panose="02020603050405020304" pitchFamily="18" charset="0"/>
                <a:cs typeface="Times New Roman" panose="02020603050405020304" pitchFamily="18" charset="0"/>
              </a:rPr>
              <a:t>   </a:t>
            </a:r>
            <a:r>
              <a:rPr lang="ru-RU" b="1" u="sng" dirty="0">
                <a:latin typeface="Times New Roman" panose="02020603050405020304" pitchFamily="18" charset="0"/>
                <a:cs typeface="Times New Roman" panose="02020603050405020304" pitchFamily="18" charset="0"/>
              </a:rPr>
              <a:t>даровые </a:t>
            </a:r>
            <a:r>
              <a:rPr lang="ru-RU"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free goods</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блага, распространённость которых настолько широка, что их </a:t>
            </a:r>
            <a:r>
              <a:rPr lang="ru-RU" u="sng" dirty="0">
                <a:latin typeface="Times New Roman" panose="02020603050405020304" pitchFamily="18" charset="0"/>
                <a:cs typeface="Times New Roman" panose="02020603050405020304" pitchFamily="18" charset="0"/>
              </a:rPr>
              <a:t>стоимость практически равна нулю</a:t>
            </a:r>
            <a:r>
              <a:rPr lang="ru-RU" dirty="0">
                <a:latin typeface="Times New Roman" panose="02020603050405020304" pitchFamily="18" charset="0"/>
                <a:cs typeface="Times New Roman" panose="02020603050405020304" pitchFamily="18" charset="0"/>
              </a:rPr>
              <a:t>, и поэтому нет необходимости в их производстве и распределении  (безграничные, т. </a:t>
            </a:r>
            <a:r>
              <a:rPr lang="ru-RU" dirty="0" err="1">
                <a:latin typeface="Times New Roman" panose="02020603050405020304" pitchFamily="18" charset="0"/>
                <a:cs typeface="Times New Roman" panose="02020603050405020304" pitchFamily="18" charset="0"/>
              </a:rPr>
              <a:t>е.свободные</a:t>
            </a:r>
            <a:r>
              <a:rPr lang="ru-RU" dirty="0">
                <a:latin typeface="Times New Roman" panose="02020603050405020304" pitchFamily="18" charset="0"/>
                <a:cs typeface="Times New Roman" panose="02020603050405020304" pitchFamily="18" charset="0"/>
              </a:rPr>
              <a:t>, даровые, неэкономические) блага – это блага природы (воздух, солнечный свет, дождь), которые по отношению к потребностям находятся в избытке и не являются продуктом экономической деятельности человека). </a:t>
            </a:r>
          </a:p>
        </p:txBody>
      </p:sp>
    </p:spTree>
    <p:extLst>
      <p:ext uri="{BB962C8B-B14F-4D97-AF65-F5344CB8AC3E}">
        <p14:creationId xmlns:p14="http://schemas.microsoft.com/office/powerpoint/2010/main" val="30574929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10242" name="Picture 2" descr="Ограниченность ресурсов"/>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38200" y="365127"/>
            <a:ext cx="8158692" cy="581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2096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74638"/>
            <a:ext cx="7467600" cy="850106"/>
          </a:xfrm>
        </p:spPr>
        <p:txBody>
          <a:bodyPr/>
          <a:lstStyle/>
          <a:p>
            <a:r>
              <a:rPr lang="ru-RU" b="1" dirty="0"/>
              <a:t>Услуги</a:t>
            </a:r>
            <a:endParaRPr lang="ru-RU" dirty="0"/>
          </a:p>
        </p:txBody>
      </p:sp>
      <p:sp>
        <p:nvSpPr>
          <p:cNvPr id="3" name="Объект 2"/>
          <p:cNvSpPr>
            <a:spLocks noGrp="1"/>
          </p:cNvSpPr>
          <p:nvPr>
            <p:ph sz="quarter" idx="13"/>
          </p:nvPr>
        </p:nvSpPr>
        <p:spPr>
          <a:xfrm>
            <a:off x="723331" y="980728"/>
            <a:ext cx="9549133" cy="5544616"/>
          </a:xfrm>
        </p:spPr>
        <p:txBody>
          <a:bodyPr/>
          <a:lstStyle/>
          <a:p>
            <a:pPr algn="just"/>
            <a:r>
              <a:rPr lang="ru-RU" b="1" dirty="0">
                <a:latin typeface="Times New Roman" panose="02020603050405020304" pitchFamily="18" charset="0"/>
                <a:cs typeface="Times New Roman" panose="02020603050405020304" pitchFamily="18" charset="0"/>
              </a:rPr>
              <a:t>Услуги</a:t>
            </a:r>
            <a:r>
              <a:rPr lang="ru-RU" dirty="0">
                <a:latin typeface="Times New Roman" panose="02020603050405020304" pitchFamily="18" charset="0"/>
                <a:cs typeface="Times New Roman" panose="02020603050405020304" pitchFamily="18" charset="0"/>
              </a:rPr>
              <a:t> — </a:t>
            </a:r>
            <a:r>
              <a:rPr lang="ru-RU" sz="2800" dirty="0">
                <a:latin typeface="Times New Roman" panose="02020603050405020304" pitchFamily="18" charset="0"/>
                <a:cs typeface="Times New Roman" panose="02020603050405020304" pitchFamily="18" charset="0"/>
              </a:rPr>
              <a:t>специфический продукт труда, который не приобретает вещной формы, и потребительская стоимость которого заключается в полезном эффекте. В отличие от материальных благ, услуги не могут накапливаться, так как процессы их создания и потребления совпадают в пространстве и во времени.</a:t>
            </a:r>
          </a:p>
          <a:p>
            <a:pPr algn="just"/>
            <a:endParaRPr lang="ru-RU" sz="3600"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7723607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1703512" y="332656"/>
            <a:ext cx="8568952" cy="6264696"/>
          </a:xfrm>
        </p:spPr>
        <p:txBody>
          <a:bodyPr>
            <a:noAutofit/>
          </a:bodyPr>
          <a:lstStyle/>
          <a:p>
            <a:pPr marL="0" indent="0">
              <a:buNone/>
            </a:pPr>
            <a:r>
              <a:rPr lang="ru-RU" dirty="0">
                <a:latin typeface="Times New Roman" panose="02020603050405020304" pitchFamily="18" charset="0"/>
                <a:cs typeface="Times New Roman" panose="02020603050405020304" pitchFamily="18" charset="0"/>
              </a:rPr>
              <a:t>В зависимости от </a:t>
            </a:r>
            <a:r>
              <a:rPr lang="ru-RU" b="1" dirty="0">
                <a:latin typeface="Times New Roman" panose="02020603050405020304" pitchFamily="18" charset="0"/>
                <a:cs typeface="Times New Roman" panose="02020603050405020304" pitchFamily="18" charset="0"/>
              </a:rPr>
              <a:t>характера связи</a:t>
            </a:r>
            <a:r>
              <a:rPr lang="ru-RU" dirty="0">
                <a:latin typeface="Times New Roman" panose="02020603050405020304" pitchFamily="18" charset="0"/>
                <a:cs typeface="Times New Roman" panose="02020603050405020304" pitchFamily="18" charset="0"/>
              </a:rPr>
              <a:t> между благами рассматривают взаимозаменяемые и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взаимодополняющие </a:t>
            </a:r>
            <a:r>
              <a:rPr lang="ru-RU" b="1" dirty="0">
                <a:latin typeface="Times New Roman" panose="02020603050405020304" pitchFamily="18" charset="0"/>
                <a:cs typeface="Times New Roman" panose="02020603050405020304" pitchFamily="18" charset="0"/>
              </a:rPr>
              <a:t>блага   </a:t>
            </a:r>
          </a:p>
        </p:txBody>
      </p:sp>
      <p:graphicFrame>
        <p:nvGraphicFramePr>
          <p:cNvPr id="2" name="Схема 1"/>
          <p:cNvGraphicFramePr/>
          <p:nvPr>
            <p:extLst/>
          </p:nvPr>
        </p:nvGraphicFramePr>
        <p:xfrm>
          <a:off x="1501254" y="1916832"/>
          <a:ext cx="7642746" cy="3544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413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838200" y="423080"/>
            <a:ext cx="10515600" cy="6298561"/>
          </a:xfrm>
        </p:spPr>
        <p:txBody>
          <a:bodyPr>
            <a:normAutofit fontScale="85000" lnSpcReduction="20000"/>
          </a:bodyPr>
          <a:lstStyle/>
          <a:p>
            <a:pPr marL="0" indent="0">
              <a:buNone/>
            </a:pPr>
            <a:r>
              <a:rPr lang="ru-RU" sz="3100" dirty="0">
                <a:latin typeface="Times New Roman" panose="02020603050405020304" pitchFamily="18" charset="0"/>
                <a:cs typeface="Times New Roman" panose="02020603050405020304" pitchFamily="18" charset="0"/>
              </a:rPr>
              <a:t>5.Экономическая теория: учебник для вузов / И.Д. Афанасенко [и </a:t>
            </a:r>
            <a:r>
              <a:rPr lang="ru-RU" sz="3100" dirty="0" err="1">
                <a:latin typeface="Times New Roman" panose="02020603050405020304" pitchFamily="18" charset="0"/>
                <a:cs typeface="Times New Roman" panose="02020603050405020304" pitchFamily="18" charset="0"/>
              </a:rPr>
              <a:t>др</a:t>
            </a:r>
            <a:r>
              <a:rPr lang="ru-RU" sz="3100" dirty="0">
                <a:latin typeface="Times New Roman" panose="02020603050405020304" pitchFamily="18" charset="0"/>
                <a:cs typeface="Times New Roman" panose="02020603050405020304" pitchFamily="18" charset="0"/>
              </a:rPr>
              <a:t> ]; Под </a:t>
            </a:r>
            <a:r>
              <a:rPr lang="ru-RU" sz="3100" dirty="0" err="1">
                <a:latin typeface="Times New Roman" panose="02020603050405020304" pitchFamily="18" charset="0"/>
                <a:cs typeface="Times New Roman" panose="02020603050405020304" pitchFamily="18" charset="0"/>
              </a:rPr>
              <a:t>ред</a:t>
            </a:r>
            <a:r>
              <a:rPr lang="ru-RU" sz="3100" dirty="0">
                <a:latin typeface="Times New Roman" panose="02020603050405020304" pitchFamily="18" charset="0"/>
                <a:cs typeface="Times New Roman" panose="02020603050405020304" pitchFamily="18" charset="0"/>
              </a:rPr>
              <a:t>  А.И. Добрынина; Л.С. Тарасевича.- Санкт –</a:t>
            </a:r>
            <a:r>
              <a:rPr lang="ru-RU" sz="3100" dirty="0" err="1">
                <a:latin typeface="Times New Roman" panose="02020603050405020304" pitchFamily="18" charset="0"/>
                <a:cs typeface="Times New Roman" panose="02020603050405020304" pitchFamily="18" charset="0"/>
              </a:rPr>
              <a:t>Петербург:Питер</a:t>
            </a:r>
            <a:r>
              <a:rPr lang="ru-RU" sz="3100" dirty="0">
                <a:latin typeface="Times New Roman" panose="02020603050405020304" pitchFamily="18" charset="0"/>
                <a:cs typeface="Times New Roman" panose="02020603050405020304" pitchFamily="18" charset="0"/>
              </a:rPr>
              <a:t>, 2010.-556с.</a:t>
            </a:r>
            <a:endParaRPr lang="en-US" sz="3100" dirty="0">
              <a:latin typeface="Times New Roman" panose="02020603050405020304" pitchFamily="18" charset="0"/>
              <a:cs typeface="Times New Roman" panose="02020603050405020304" pitchFamily="18" charset="0"/>
            </a:endParaRPr>
          </a:p>
          <a:p>
            <a:pPr marL="0" indent="0">
              <a:buNone/>
            </a:pPr>
            <a:r>
              <a:rPr lang="ru-RU" sz="3100" dirty="0">
                <a:latin typeface="Times New Roman" panose="02020603050405020304" pitchFamily="18" charset="0"/>
                <a:cs typeface="Times New Roman" panose="02020603050405020304" pitchFamily="18" charset="0"/>
              </a:rPr>
              <a:t>6. </a:t>
            </a:r>
            <a:r>
              <a:rPr lang="ru-RU" sz="3100" u="sng" dirty="0">
                <a:latin typeface="Times New Roman" panose="02020603050405020304" pitchFamily="18" charset="0"/>
                <a:cs typeface="Times New Roman" panose="02020603050405020304" pitchFamily="18" charset="0"/>
              </a:rPr>
              <a:t> </a:t>
            </a:r>
            <a:r>
              <a:rPr lang="ru-RU" sz="3100" b="1" u="sng" dirty="0" err="1">
                <a:latin typeface="Times New Roman" panose="02020603050405020304" pitchFamily="18" charset="0"/>
                <a:cs typeface="Times New Roman" panose="02020603050405020304" pitchFamily="18" charset="0"/>
              </a:rPr>
              <a:t>Липсиц</a:t>
            </a:r>
            <a:r>
              <a:rPr lang="ru-RU" sz="3100" b="1" u="sng" dirty="0">
                <a:latin typeface="Times New Roman" panose="02020603050405020304" pitchFamily="18" charset="0"/>
                <a:cs typeface="Times New Roman" panose="02020603050405020304" pitchFamily="18" charset="0"/>
              </a:rPr>
              <a:t> </a:t>
            </a:r>
            <a:r>
              <a:rPr lang="ru-RU" sz="3100" b="1" u="sng" dirty="0" err="1">
                <a:latin typeface="Times New Roman" panose="02020603050405020304" pitchFamily="18" charset="0"/>
                <a:cs typeface="Times New Roman" panose="02020603050405020304" pitchFamily="18" charset="0"/>
              </a:rPr>
              <a:t>И.В.</a:t>
            </a:r>
            <a:r>
              <a:rPr lang="ru-RU" sz="3100" b="1" dirty="0" err="1">
                <a:latin typeface="Times New Roman" panose="02020603050405020304" pitchFamily="18" charset="0"/>
                <a:cs typeface="Times New Roman" panose="02020603050405020304" pitchFamily="18" charset="0"/>
              </a:rPr>
              <a:t>Экономика</a:t>
            </a:r>
            <a:r>
              <a:rPr lang="ru-RU" sz="3100" b="1" dirty="0">
                <a:latin typeface="Times New Roman" panose="02020603050405020304" pitchFamily="18" charset="0"/>
                <a:cs typeface="Times New Roman" panose="02020603050405020304" pitchFamily="18" charset="0"/>
              </a:rPr>
              <a:t>: учебник для вузов. М. : КНОРУС, 201</a:t>
            </a:r>
            <a:r>
              <a:rPr lang="en-US" sz="3100" b="1" dirty="0">
                <a:latin typeface="Times New Roman" panose="02020603050405020304" pitchFamily="18" charset="0"/>
                <a:cs typeface="Times New Roman" panose="02020603050405020304" pitchFamily="18" charset="0"/>
              </a:rPr>
              <a:t>6</a:t>
            </a:r>
            <a:r>
              <a:rPr lang="ru-RU" sz="3100" b="1" dirty="0">
                <a:latin typeface="Times New Roman" panose="02020603050405020304" pitchFamily="18" charset="0"/>
                <a:cs typeface="Times New Roman" panose="02020603050405020304" pitchFamily="18" charset="0"/>
              </a:rPr>
              <a:t> .— 3</a:t>
            </a:r>
            <a:r>
              <a:rPr lang="en-US" sz="3100" b="1" dirty="0">
                <a:latin typeface="Times New Roman" panose="02020603050405020304" pitchFamily="18" charset="0"/>
                <a:cs typeface="Times New Roman" panose="02020603050405020304" pitchFamily="18" charset="0"/>
              </a:rPr>
              <a:t>2</a:t>
            </a:r>
            <a:r>
              <a:rPr lang="ru-RU" sz="3100" b="1" dirty="0">
                <a:latin typeface="Times New Roman" panose="02020603050405020304" pitchFamily="18" charset="0"/>
                <a:cs typeface="Times New Roman" panose="02020603050405020304" pitchFamily="18" charset="0"/>
              </a:rPr>
              <a:t>0 с.</a:t>
            </a:r>
            <a:endParaRPr lang="en-US" sz="3100" b="1" dirty="0">
              <a:latin typeface="Times New Roman" panose="02020603050405020304" pitchFamily="18" charset="0"/>
              <a:cs typeface="Times New Roman" panose="02020603050405020304" pitchFamily="18" charset="0"/>
            </a:endParaRPr>
          </a:p>
          <a:p>
            <a:pPr marL="0" indent="0">
              <a:buNone/>
            </a:pPr>
            <a:r>
              <a:rPr lang="ru-RU" sz="3100" dirty="0">
                <a:latin typeface="Times New Roman" panose="02020603050405020304" pitchFamily="18" charset="0"/>
                <a:cs typeface="Times New Roman" panose="02020603050405020304" pitchFamily="18" charset="0"/>
              </a:rPr>
              <a:t>7. Экономическая теория. Экспресс курс: учебное пособие/ Под ред. А.Г.Г, Грязновой</a:t>
            </a:r>
            <a:r>
              <a:rPr lang="ru-RU" sz="3100" b="1" i="1" dirty="0">
                <a:latin typeface="Times New Roman" panose="02020603050405020304" pitchFamily="18" charset="0"/>
                <a:cs typeface="Times New Roman" panose="02020603050405020304" pitchFamily="18" charset="0"/>
              </a:rPr>
              <a:t>  </a:t>
            </a:r>
            <a:r>
              <a:rPr lang="ru-RU" sz="3100" dirty="0">
                <a:latin typeface="Times New Roman" panose="02020603050405020304" pitchFamily="18" charset="0"/>
                <a:cs typeface="Times New Roman" panose="02020603050405020304" pitchFamily="18" charset="0"/>
              </a:rPr>
              <a:t>Н.Н. Думной, </a:t>
            </a:r>
            <a:r>
              <a:rPr lang="ru-RU" sz="3100" dirty="0" err="1">
                <a:latin typeface="Times New Roman" panose="02020603050405020304" pitchFamily="18" charset="0"/>
                <a:cs typeface="Times New Roman" panose="02020603050405020304" pitchFamily="18" charset="0"/>
              </a:rPr>
              <a:t>А.Ю.Юданова</a:t>
            </a:r>
            <a:r>
              <a:rPr lang="ru-RU" sz="3100" dirty="0">
                <a:latin typeface="Times New Roman" panose="02020603050405020304" pitchFamily="18" charset="0"/>
                <a:cs typeface="Times New Roman" panose="02020603050405020304" pitchFamily="18" charset="0"/>
              </a:rPr>
              <a:t>.- М :КНОРУС,2014.-608с.</a:t>
            </a:r>
            <a:endParaRPr lang="en-US" sz="3100" dirty="0">
              <a:latin typeface="Times New Roman" panose="02020603050405020304" pitchFamily="18" charset="0"/>
              <a:cs typeface="Times New Roman" panose="02020603050405020304" pitchFamily="18" charset="0"/>
            </a:endParaRPr>
          </a:p>
          <a:p>
            <a:pPr marL="0" indent="0">
              <a:buNone/>
            </a:pPr>
            <a:r>
              <a:rPr lang="ru-RU" sz="3100" b="1" dirty="0">
                <a:latin typeface="Times New Roman" panose="02020603050405020304" pitchFamily="18" charset="0"/>
                <a:cs typeface="Times New Roman" panose="02020603050405020304" pitchFamily="18" charset="0"/>
              </a:rPr>
              <a:t>8.Курс экономики для  бакалавров:  </a:t>
            </a:r>
            <a:r>
              <a:rPr lang="ru-RU" sz="3100" b="1" dirty="0" err="1">
                <a:latin typeface="Times New Roman" panose="02020603050405020304" pitchFamily="18" charset="0"/>
                <a:cs typeface="Times New Roman" panose="02020603050405020304" pitchFamily="18" charset="0"/>
              </a:rPr>
              <a:t>учеб.пособие</a:t>
            </a:r>
            <a:r>
              <a:rPr lang="ru-RU" sz="3100" b="1" dirty="0">
                <a:latin typeface="Times New Roman" panose="02020603050405020304" pitchFamily="18" charset="0"/>
                <a:cs typeface="Times New Roman" panose="02020603050405020304" pitchFamily="18" charset="0"/>
              </a:rPr>
              <a:t> /Е.А. Третьякова, </a:t>
            </a:r>
            <a:r>
              <a:rPr lang="ru-RU" sz="3100" b="1" dirty="0" err="1">
                <a:latin typeface="Times New Roman" panose="02020603050405020304" pitchFamily="18" charset="0"/>
                <a:cs typeface="Times New Roman" panose="02020603050405020304" pitchFamily="18" charset="0"/>
              </a:rPr>
              <a:t>О.В.Буторина</a:t>
            </a:r>
            <a:r>
              <a:rPr lang="ru-RU" sz="3100" b="1" dirty="0">
                <a:latin typeface="Times New Roman" panose="02020603050405020304" pitchFamily="18" charset="0"/>
                <a:cs typeface="Times New Roman" panose="02020603050405020304" pitchFamily="18" charset="0"/>
              </a:rPr>
              <a:t>, </a:t>
            </a:r>
            <a:r>
              <a:rPr lang="ru-RU" sz="3100" b="1" dirty="0" err="1">
                <a:latin typeface="Times New Roman" panose="02020603050405020304" pitchFamily="18" charset="0"/>
                <a:cs typeface="Times New Roman" panose="02020603050405020304" pitchFamily="18" charset="0"/>
              </a:rPr>
              <a:t>Ю.В.Дубровская</a:t>
            </a:r>
            <a:r>
              <a:rPr lang="ru-RU" sz="3100" dirty="0">
                <a:latin typeface="Times New Roman" panose="02020603050405020304" pitchFamily="18" charset="0"/>
                <a:cs typeface="Times New Roman" panose="02020603050405020304" pitchFamily="18" charset="0"/>
              </a:rPr>
              <a:t>, </a:t>
            </a:r>
            <a:r>
              <a:rPr lang="ru-RU" sz="3100" dirty="0" err="1">
                <a:latin typeface="Times New Roman" panose="02020603050405020304" pitchFamily="18" charset="0"/>
                <a:cs typeface="Times New Roman" panose="02020603050405020304" pitchFamily="18" charset="0"/>
              </a:rPr>
              <a:t>Т.Л.Лепихина</a:t>
            </a:r>
            <a:r>
              <a:rPr lang="ru-RU" sz="3100" dirty="0">
                <a:latin typeface="Times New Roman" panose="02020603050405020304" pitchFamily="18" charset="0"/>
                <a:cs typeface="Times New Roman" panose="02020603050405020304" pitchFamily="18" charset="0"/>
              </a:rPr>
              <a:t>, М.Ю. Осипова; под ред. </a:t>
            </a:r>
            <a:r>
              <a:rPr lang="ru-RU" sz="3100" dirty="0" err="1">
                <a:latin typeface="Times New Roman" panose="02020603050405020304" pitchFamily="18" charset="0"/>
                <a:cs typeface="Times New Roman" panose="02020603050405020304" pitchFamily="18" charset="0"/>
              </a:rPr>
              <a:t>Е.А.Третьяковой</a:t>
            </a:r>
            <a:r>
              <a:rPr lang="ru-RU" sz="3100" dirty="0">
                <a:latin typeface="Times New Roman" panose="02020603050405020304" pitchFamily="18" charset="0"/>
                <a:cs typeface="Times New Roman" panose="02020603050405020304" pitchFamily="18" charset="0"/>
              </a:rPr>
              <a:t>. – Пермь: Изд-во </a:t>
            </a:r>
            <a:r>
              <a:rPr lang="ru-RU" sz="3100" dirty="0" err="1">
                <a:latin typeface="Times New Roman" panose="02020603050405020304" pitchFamily="18" charset="0"/>
                <a:cs typeface="Times New Roman" panose="02020603050405020304" pitchFamily="18" charset="0"/>
              </a:rPr>
              <a:t>Перм</a:t>
            </a:r>
            <a:r>
              <a:rPr lang="ru-RU" sz="3100" dirty="0">
                <a:latin typeface="Times New Roman" panose="02020603050405020304" pitchFamily="18" charset="0"/>
                <a:cs typeface="Times New Roman" panose="02020603050405020304" pitchFamily="18" charset="0"/>
              </a:rPr>
              <a:t>. </a:t>
            </a:r>
            <a:r>
              <a:rPr lang="ru-RU" sz="3100" dirty="0" err="1">
                <a:latin typeface="Times New Roman" panose="02020603050405020304" pitchFamily="18" charset="0"/>
                <a:cs typeface="Times New Roman" panose="02020603050405020304" pitchFamily="18" charset="0"/>
              </a:rPr>
              <a:t>Нац.исслед.политехн.ун</a:t>
            </a:r>
            <a:r>
              <a:rPr lang="ru-RU" sz="3100" dirty="0">
                <a:latin typeface="Times New Roman" panose="02020603050405020304" pitchFamily="18" charset="0"/>
                <a:cs typeface="Times New Roman" panose="02020603050405020304" pitchFamily="18" charset="0"/>
              </a:rPr>
              <a:t>-та, 2015.-422с.</a:t>
            </a:r>
            <a:endParaRPr lang="en-US" sz="3100" dirty="0">
              <a:latin typeface="Times New Roman" panose="02020603050405020304" pitchFamily="18" charset="0"/>
              <a:cs typeface="Times New Roman" panose="02020603050405020304" pitchFamily="18" charset="0"/>
            </a:endParaRPr>
          </a:p>
          <a:p>
            <a:pPr marL="0" indent="0">
              <a:buNone/>
            </a:pPr>
            <a:r>
              <a:rPr lang="ru-RU" sz="3100" dirty="0">
                <a:latin typeface="Times New Roman" panose="02020603050405020304" pitchFamily="18" charset="0"/>
                <a:cs typeface="Times New Roman" panose="02020603050405020304" pitchFamily="18" charset="0"/>
              </a:rPr>
              <a:t> </a:t>
            </a:r>
            <a:endParaRPr lang="en-US" sz="3100" dirty="0">
              <a:latin typeface="Times New Roman" panose="02020603050405020304" pitchFamily="18" charset="0"/>
              <a:cs typeface="Times New Roman" panose="02020603050405020304" pitchFamily="18" charset="0"/>
            </a:endParaRPr>
          </a:p>
          <a:p>
            <a:endParaRPr lang="en-US" sz="33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1947599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52650" y="365127"/>
            <a:ext cx="7886700" cy="615602"/>
          </a:xfrm>
        </p:spPr>
        <p:txBody>
          <a:bodyPr>
            <a:normAutofit/>
          </a:bodyPr>
          <a:lstStyle/>
          <a:p>
            <a:r>
              <a:rPr lang="ru-RU" sz="3200" b="1" dirty="0">
                <a:latin typeface="Times New Roman" panose="02020603050405020304" pitchFamily="18" charset="0"/>
                <a:cs typeface="Times New Roman" panose="02020603050405020304" pitchFamily="18" charset="0"/>
              </a:rPr>
              <a:t>Блага</a:t>
            </a:r>
            <a:endParaRPr lang="en-US" sz="32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1847528" y="1196753"/>
            <a:ext cx="8191822" cy="4980211"/>
          </a:xfrm>
        </p:spPr>
        <p:txBody>
          <a:bodyPr>
            <a:normAutofit lnSpcReduction="10000"/>
          </a:bodyPr>
          <a:lstStyle/>
          <a:p>
            <a:pPr marL="0" indent="0" algn="just">
              <a:buNone/>
            </a:pPr>
            <a:r>
              <a:rPr lang="ru-RU" sz="3200" b="1" u="sng" dirty="0">
                <a:latin typeface="Times New Roman" panose="02020603050405020304" pitchFamily="18" charset="0"/>
                <a:cs typeface="Times New Roman" panose="02020603050405020304" pitchFamily="18" charset="0"/>
              </a:rPr>
              <a:t>Блага</a:t>
            </a:r>
            <a:r>
              <a:rPr lang="ru-RU" sz="3200" u="sng" dirty="0">
                <a:latin typeface="Times New Roman" panose="02020603050405020304" pitchFamily="18" charset="0"/>
                <a:cs typeface="Times New Roman" panose="02020603050405020304" pitchFamily="18" charset="0"/>
              </a:rPr>
              <a:t> </a:t>
            </a:r>
            <a:r>
              <a:rPr lang="ru-RU" sz="3200" b="1" u="sng" dirty="0">
                <a:latin typeface="Times New Roman" panose="02020603050405020304" pitchFamily="18" charset="0"/>
                <a:cs typeface="Times New Roman" panose="02020603050405020304" pitchFamily="18" charset="0"/>
              </a:rPr>
              <a:t>взаимозаменяемые </a:t>
            </a:r>
            <a:r>
              <a:rPr lang="ru-RU" sz="3200" b="1" dirty="0">
                <a:latin typeface="Times New Roman" panose="02020603050405020304" pitchFamily="18" charset="0"/>
                <a:cs typeface="Times New Roman" panose="02020603050405020304" pitchFamily="18" charset="0"/>
              </a:rPr>
              <a:t>(блага-субституты</a:t>
            </a:r>
            <a:r>
              <a:rPr lang="ru-RU"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substitutes</a:t>
            </a:r>
            <a:r>
              <a:rPr lang="ru-RU" b="1"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 это блага, которые могут быть использованы для одних и тех же целей, так как удовлетворяют одну потребность. Взаимозаменяемые блага обладают способностью удовлетворять потребности за счёт друг друга (ле­соматериалы — кирпич, нефть — газ, маргарин —масло и т.п.)..</a:t>
            </a:r>
          </a:p>
          <a:p>
            <a:pPr marL="0" indent="0" algn="just">
              <a:buNone/>
            </a:pPr>
            <a:r>
              <a:rPr lang="ru-RU" b="1" u="sng" dirty="0">
                <a:latin typeface="Times New Roman" panose="02020603050405020304" pitchFamily="18" charset="0"/>
                <a:cs typeface="Times New Roman" panose="02020603050405020304" pitchFamily="18" charset="0"/>
              </a:rPr>
              <a:t>Блага</a:t>
            </a:r>
            <a:r>
              <a:rPr lang="en-US" b="1" u="sng" dirty="0">
                <a:latin typeface="Times New Roman" panose="02020603050405020304" pitchFamily="18" charset="0"/>
                <a:cs typeface="Times New Roman" panose="02020603050405020304" pitchFamily="18" charset="0"/>
              </a:rPr>
              <a:t> </a:t>
            </a:r>
            <a:r>
              <a:rPr lang="ru-RU" b="1" u="sng" dirty="0">
                <a:latin typeface="Times New Roman" panose="02020603050405020304" pitchFamily="18" charset="0"/>
                <a:cs typeface="Times New Roman" panose="02020603050405020304" pitchFamily="18" charset="0"/>
              </a:rPr>
              <a:t>взаимодополняющие</a:t>
            </a:r>
            <a:r>
              <a:rPr lang="ru-RU" u="sng" dirty="0">
                <a:latin typeface="Times New Roman" panose="02020603050405020304" pitchFamily="18" charset="0"/>
                <a:cs typeface="Times New Roman" panose="02020603050405020304" pitchFamily="18" charset="0"/>
              </a:rPr>
              <a:t> </a:t>
            </a:r>
            <a:r>
              <a:rPr lang="ru-RU" b="1" dirty="0">
                <a:latin typeface="Times New Roman" panose="02020603050405020304" pitchFamily="18" charset="0"/>
                <a:cs typeface="Times New Roman" panose="02020603050405020304" pitchFamily="18" charset="0"/>
              </a:rPr>
              <a:t>(комплементарные) </a:t>
            </a:r>
            <a:r>
              <a:rPr lang="ru-RU" dirty="0">
                <a:latin typeface="Times New Roman" panose="02020603050405020304" pitchFamily="18" charset="0"/>
                <a:cs typeface="Times New Roman" panose="02020603050405020304" pitchFamily="18" charset="0"/>
              </a:rPr>
              <a:t>— это блага, удовлетворя­ющие потребности людей</a:t>
            </a:r>
          </a:p>
          <a:p>
            <a:pPr marL="0" indent="0" algn="just">
              <a:buNone/>
            </a:pPr>
            <a:r>
              <a:rPr lang="ru-RU" dirty="0">
                <a:latin typeface="Times New Roman" panose="02020603050405020304" pitchFamily="18" charset="0"/>
                <a:cs typeface="Times New Roman" panose="02020603050405020304" pitchFamily="18" charset="0"/>
              </a:rPr>
              <a:t>только при совместном употреблении (принтер и картридж,  автомобиль и топливо и т.п.).</a:t>
            </a:r>
          </a:p>
          <a:p>
            <a:endParaRPr lang="en-US" dirty="0"/>
          </a:p>
        </p:txBody>
      </p:sp>
    </p:spTree>
    <p:extLst>
      <p:ext uri="{BB962C8B-B14F-4D97-AF65-F5344CB8AC3E}">
        <p14:creationId xmlns:p14="http://schemas.microsoft.com/office/powerpoint/2010/main" val="34130648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6700" y="274638"/>
            <a:ext cx="10337800" cy="346050"/>
          </a:xfrm>
        </p:spPr>
        <p:txBody>
          <a:bodyPr>
            <a:noAutofit/>
          </a:bodyPr>
          <a:lstStyle/>
          <a:p>
            <a:r>
              <a:rPr lang="ru-RU" sz="2800" dirty="0">
                <a:latin typeface="Times New Roman" panose="02020603050405020304" pitchFamily="18" charset="0"/>
                <a:cs typeface="Times New Roman" panose="02020603050405020304" pitchFamily="18" charset="0"/>
              </a:rPr>
              <a:t>В зависимости от характера потребления…</a:t>
            </a:r>
          </a:p>
        </p:txBody>
      </p:sp>
      <p:sp>
        <p:nvSpPr>
          <p:cNvPr id="3" name="Объект 2"/>
          <p:cNvSpPr>
            <a:spLocks noGrp="1"/>
          </p:cNvSpPr>
          <p:nvPr>
            <p:ph sz="quarter" idx="13"/>
          </p:nvPr>
        </p:nvSpPr>
        <p:spPr>
          <a:xfrm>
            <a:off x="627797" y="764704"/>
            <a:ext cx="9788683" cy="5760640"/>
          </a:xfrm>
        </p:spPr>
        <p:txBody>
          <a:bodyPr>
            <a:noAutofit/>
          </a:bodyPr>
          <a:lstStyle/>
          <a:p>
            <a:pPr marL="0" indent="0">
              <a:buNone/>
            </a:pPr>
            <a:r>
              <a:rPr lang="ru-RU" sz="2400" dirty="0">
                <a:latin typeface="Times New Roman" panose="02020603050405020304" pitchFamily="18" charset="0"/>
                <a:cs typeface="Times New Roman" panose="02020603050405020304" pitchFamily="18" charset="0"/>
              </a:rPr>
              <a:t>средства удовлетворения человеческих потребностей в экономике </a:t>
            </a:r>
            <a:r>
              <a:rPr lang="ru-RU" dirty="0">
                <a:latin typeface="Times New Roman" panose="02020603050405020304" pitchFamily="18" charset="0"/>
                <a:cs typeface="Times New Roman" panose="02020603050405020304" pitchFamily="18" charset="0"/>
              </a:rPr>
              <a:t>делятся    </a:t>
            </a:r>
            <a:r>
              <a:rPr lang="ru-RU" sz="2400" dirty="0">
                <a:latin typeface="Times New Roman" panose="02020603050405020304" pitchFamily="18" charset="0"/>
                <a:cs typeface="Times New Roman" panose="02020603050405020304" pitchFamily="18" charset="0"/>
              </a:rPr>
              <a:t> </a:t>
            </a:r>
            <a:r>
              <a:rPr lang="ru-RU" sz="2400" b="1" dirty="0">
                <a:latin typeface="Times New Roman" panose="02020603050405020304" pitchFamily="18" charset="0"/>
                <a:cs typeface="Times New Roman" panose="02020603050405020304" pitchFamily="18" charset="0"/>
              </a:rPr>
              <a:t>на чисто частные и </a:t>
            </a:r>
          </a:p>
          <a:p>
            <a:pPr marL="0" indent="0">
              <a:buNone/>
            </a:pPr>
            <a:r>
              <a:rPr lang="ru-RU" sz="2400" b="1" dirty="0">
                <a:latin typeface="Times New Roman" panose="02020603050405020304" pitchFamily="18" charset="0"/>
                <a:cs typeface="Times New Roman" panose="02020603050405020304" pitchFamily="18" charset="0"/>
              </a:rPr>
              <a:t>чисто общественные </a:t>
            </a:r>
            <a:r>
              <a:rPr lang="ru-RU" sz="2400" dirty="0">
                <a:latin typeface="Times New Roman" panose="02020603050405020304" pitchFamily="18" charset="0"/>
                <a:cs typeface="Times New Roman" panose="02020603050405020304" pitchFamily="18" charset="0"/>
              </a:rPr>
              <a:t>блага. </a:t>
            </a:r>
          </a:p>
          <a:p>
            <a:r>
              <a:rPr lang="ru-RU" sz="2400" b="1" u="sng" dirty="0">
                <a:latin typeface="Times New Roman" panose="02020603050405020304" pitchFamily="18" charset="0"/>
                <a:cs typeface="Times New Roman" panose="02020603050405020304" pitchFamily="18" charset="0"/>
              </a:rPr>
              <a:t>Чистое частное благо </a:t>
            </a:r>
            <a:r>
              <a:rPr lang="ru-RU" sz="2400" dirty="0">
                <a:latin typeface="Times New Roman" panose="02020603050405020304" pitchFamily="18" charset="0"/>
                <a:cs typeface="Times New Roman" panose="02020603050405020304" pitchFamily="18" charset="0"/>
              </a:rPr>
              <a:t>— это благо, каждая единица которого может быть оценена и продана. Покупка такого блага на рынке принесёт по­лезность только его покупателю.</a:t>
            </a:r>
          </a:p>
          <a:p>
            <a:r>
              <a:rPr lang="ru-RU" sz="2400" dirty="0">
                <a:latin typeface="Times New Roman" panose="02020603050405020304" pitchFamily="18" charset="0"/>
                <a:cs typeface="Times New Roman" panose="02020603050405020304" pitchFamily="18" charset="0"/>
              </a:rPr>
              <a:t> </a:t>
            </a:r>
            <a:r>
              <a:rPr lang="ru-RU" sz="2400" b="1" u="sng" dirty="0">
                <a:latin typeface="Times New Roman" panose="02020603050405020304" pitchFamily="18" charset="0"/>
                <a:cs typeface="Times New Roman" panose="02020603050405020304" pitchFamily="18" charset="0"/>
              </a:rPr>
              <a:t>Чистое общественное благо </a:t>
            </a:r>
            <a:r>
              <a:rPr lang="ru-RU" sz="2400" b="1" dirty="0">
                <a:latin typeface="Times New Roman" panose="02020603050405020304" pitchFamily="18" charset="0"/>
                <a:cs typeface="Times New Roman" panose="02020603050405020304" pitchFamily="18" charset="0"/>
              </a:rPr>
              <a:t>(</a:t>
            </a:r>
            <a:r>
              <a:rPr lang="ru-RU" sz="2400" b="1" dirty="0" err="1">
                <a:latin typeface="Times New Roman" panose="02020603050405020304" pitchFamily="18" charset="0"/>
                <a:cs typeface="Times New Roman" panose="02020603050405020304" pitchFamily="18" charset="0"/>
              </a:rPr>
              <a:t>pure</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public</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good</a:t>
            </a:r>
            <a:r>
              <a:rPr lang="ru-RU" sz="2400" b="1"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 - это такое благо, которое потребляется коллективно всеми гражданами независимо от того, платят люди за него или нет. </a:t>
            </a:r>
            <a:r>
              <a:rPr lang="ru-RU" sz="1800" dirty="0">
                <a:latin typeface="Times New Roman" panose="02020603050405020304" pitchFamily="18" charset="0"/>
                <a:cs typeface="Times New Roman" panose="02020603050405020304" pitchFamily="18" charset="0"/>
              </a:rPr>
              <a:t>Классическим примером чистого общественного блага является национальная оборона, а также городское освещение, маяки, научные знания</a:t>
            </a:r>
          </a:p>
        </p:txBody>
      </p:sp>
    </p:spTree>
    <p:extLst>
      <p:ext uri="{BB962C8B-B14F-4D97-AF65-F5344CB8AC3E}">
        <p14:creationId xmlns:p14="http://schemas.microsoft.com/office/powerpoint/2010/main" val="26559274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476672"/>
            <a:ext cx="7467600" cy="576064"/>
          </a:xfrm>
        </p:spPr>
        <p:txBody>
          <a:bodyPr>
            <a:noAutofit/>
          </a:bodyPr>
          <a:lstStyle/>
          <a:p>
            <a:r>
              <a:rPr lang="ru-RU" sz="3200" dirty="0">
                <a:latin typeface="Times New Roman" panose="02020603050405020304" pitchFamily="18" charset="0"/>
                <a:cs typeface="Times New Roman" panose="02020603050405020304" pitchFamily="18" charset="0"/>
              </a:rPr>
              <a:t>Общественные блага обладают рядом признаков:</a:t>
            </a:r>
            <a:br>
              <a:rPr lang="ru-RU" sz="3200" dirty="0">
                <a:latin typeface="Times New Roman" panose="02020603050405020304" pitchFamily="18" charset="0"/>
                <a:cs typeface="Times New Roman" panose="02020603050405020304" pitchFamily="18" charset="0"/>
              </a:rPr>
            </a:br>
            <a:endParaRPr lang="ru-RU" sz="32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818866" y="980728"/>
            <a:ext cx="9525606" cy="5544616"/>
          </a:xfrm>
        </p:spPr>
        <p:txBody>
          <a:bodyPr>
            <a:normAutofit/>
          </a:bodyPr>
          <a:lstStyle/>
          <a:p>
            <a:pPr marL="0" indent="0" algn="just">
              <a:buNone/>
            </a:pPr>
            <a:r>
              <a:rPr lang="ru-RU" b="1" dirty="0">
                <a:latin typeface="Times New Roman" panose="02020603050405020304" pitchFamily="18" charset="0"/>
                <a:cs typeface="Times New Roman" panose="02020603050405020304" pitchFamily="18" charset="0"/>
              </a:rPr>
              <a:t>1</a:t>
            </a:r>
            <a:r>
              <a:rPr lang="ru-RU" b="1" u="sng" dirty="0">
                <a:latin typeface="Times New Roman" panose="02020603050405020304" pitchFamily="18" charset="0"/>
                <a:cs typeface="Times New Roman" panose="02020603050405020304" pitchFamily="18" charset="0"/>
              </a:rPr>
              <a:t>) </a:t>
            </a:r>
            <a:r>
              <a:rPr lang="ru-RU" b="1" u="sng" dirty="0" err="1">
                <a:latin typeface="Times New Roman" panose="02020603050405020304" pitchFamily="18" charset="0"/>
                <a:cs typeface="Times New Roman" panose="02020603050405020304" pitchFamily="18" charset="0"/>
              </a:rPr>
              <a:t>неисключаемость</a:t>
            </a:r>
            <a:r>
              <a:rPr lang="ru-RU" b="1" u="sng" dirty="0">
                <a:latin typeface="Times New Roman" panose="02020603050405020304" pitchFamily="18" charset="0"/>
                <a:cs typeface="Times New Roman" panose="02020603050405020304" pitchFamily="18" charset="0"/>
              </a:rPr>
              <a:t> </a:t>
            </a:r>
            <a:r>
              <a:rPr lang="ru-RU" b="1" dirty="0">
                <a:latin typeface="Times New Roman" panose="02020603050405020304" pitchFamily="18" charset="0"/>
                <a:cs typeface="Times New Roman" panose="02020603050405020304" pitchFamily="18" charset="0"/>
              </a:rPr>
              <a:t>- свойство блага, заключающееся в невозможности воспрепятствовать его потреблению всеми потребителями;</a:t>
            </a:r>
          </a:p>
          <a:p>
            <a:pPr marL="0" indent="0" algn="just">
              <a:buNone/>
            </a:pPr>
            <a:r>
              <a:rPr lang="ru-RU" b="1" dirty="0">
                <a:latin typeface="Times New Roman" panose="02020603050405020304" pitchFamily="18" charset="0"/>
                <a:cs typeface="Times New Roman" panose="02020603050405020304" pitchFamily="18" charset="0"/>
              </a:rPr>
              <a:t>2)</a:t>
            </a:r>
            <a:r>
              <a:rPr lang="ru-RU" b="1" u="sng" dirty="0" err="1">
                <a:latin typeface="Times New Roman" panose="02020603050405020304" pitchFamily="18" charset="0"/>
                <a:cs typeface="Times New Roman" panose="02020603050405020304" pitchFamily="18" charset="0"/>
              </a:rPr>
              <a:t>неконкурентность</a:t>
            </a:r>
            <a:r>
              <a:rPr lang="ru-RU" b="1" dirty="0">
                <a:latin typeface="Times New Roman" panose="02020603050405020304" pitchFamily="18" charset="0"/>
                <a:cs typeface="Times New Roman" panose="02020603050405020304" pitchFamily="18" charset="0"/>
              </a:rPr>
              <a:t> - свойство блага, потребление которого одним потребителем не уменьшает его количества, доступного для потребления другими потребителями;</a:t>
            </a:r>
          </a:p>
          <a:p>
            <a:pPr marL="0" indent="0" algn="just">
              <a:buNone/>
            </a:pPr>
            <a:r>
              <a:rPr lang="ru-RU" b="1" dirty="0">
                <a:latin typeface="Times New Roman" panose="02020603050405020304" pitchFamily="18" charset="0"/>
                <a:cs typeface="Times New Roman" panose="02020603050405020304" pitchFamily="18" charset="0"/>
              </a:rPr>
              <a:t>3)</a:t>
            </a:r>
            <a:r>
              <a:rPr lang="ru-RU" b="1" u="sng" dirty="0">
                <a:latin typeface="Times New Roman" panose="02020603050405020304" pitchFamily="18" charset="0"/>
                <a:cs typeface="Times New Roman" panose="02020603050405020304" pitchFamily="18" charset="0"/>
              </a:rPr>
              <a:t>неделимость </a:t>
            </a:r>
            <a:r>
              <a:rPr lang="ru-RU" b="1" dirty="0">
                <a:latin typeface="Times New Roman" panose="02020603050405020304" pitchFamily="18" charset="0"/>
                <a:cs typeface="Times New Roman" panose="02020603050405020304" pitchFamily="18" charset="0"/>
              </a:rPr>
              <a:t>потребления </a:t>
            </a:r>
            <a:r>
              <a:rPr lang="ru-RU" dirty="0">
                <a:latin typeface="Times New Roman" panose="02020603050405020304" pitchFamily="18" charset="0"/>
                <a:cs typeface="Times New Roman" panose="02020603050405020304" pitchFamily="18" charset="0"/>
              </a:rPr>
              <a:t>- свойство блага, заключающееся в том, что чисто общественное благо не может быть разделено на единицы потребления. </a:t>
            </a:r>
          </a:p>
          <a:p>
            <a:endParaRPr lang="ru-RU" dirty="0"/>
          </a:p>
        </p:txBody>
      </p:sp>
    </p:spTree>
    <p:extLst>
      <p:ext uri="{BB962C8B-B14F-4D97-AF65-F5344CB8AC3E}">
        <p14:creationId xmlns:p14="http://schemas.microsoft.com/office/powerpoint/2010/main" val="11615858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75" y="618517"/>
            <a:ext cx="10364451" cy="231715"/>
          </a:xfrm>
        </p:spPr>
        <p:txBody>
          <a:bodyPr>
            <a:normAutofit fontScale="90000"/>
          </a:bodyPr>
          <a:lstStyle/>
          <a:p>
            <a:r>
              <a:rPr lang="ru-RU" dirty="0"/>
              <a:t>Ресурсы</a:t>
            </a:r>
          </a:p>
        </p:txBody>
      </p:sp>
      <p:sp>
        <p:nvSpPr>
          <p:cNvPr id="3" name="Объект 2"/>
          <p:cNvSpPr>
            <a:spLocks noGrp="1"/>
          </p:cNvSpPr>
          <p:nvPr>
            <p:ph sz="quarter" idx="13"/>
          </p:nvPr>
        </p:nvSpPr>
        <p:spPr>
          <a:xfrm>
            <a:off x="192505" y="1268761"/>
            <a:ext cx="11534274" cy="4857403"/>
          </a:xfrm>
        </p:spPr>
        <p:txBody>
          <a:bodyPr>
            <a:normAutofit/>
          </a:bodyPr>
          <a:lstStyle/>
          <a:p>
            <a:pPr marL="0" indent="0">
              <a:buNone/>
            </a:pPr>
            <a:r>
              <a:rPr lang="ru-RU" sz="3200" dirty="0">
                <a:latin typeface="Times New Roman" panose="02020603050405020304" pitchFamily="18" charset="0"/>
                <a:cs typeface="Times New Roman" panose="02020603050405020304" pitchFamily="18" charset="0"/>
              </a:rPr>
              <a:t>Для получения экономических благ необходимы соответствующие ресурсы.</a:t>
            </a:r>
            <a:r>
              <a:rPr lang="ru-RU" sz="3200" b="1" dirty="0">
                <a:latin typeface="Times New Roman" panose="02020603050405020304" pitchFamily="18" charset="0"/>
                <a:cs typeface="Times New Roman" panose="02020603050405020304" pitchFamily="18" charset="0"/>
              </a:rPr>
              <a:t> </a:t>
            </a:r>
          </a:p>
          <a:p>
            <a:r>
              <a:rPr lang="ru-RU" sz="3200" b="1" dirty="0">
                <a:latin typeface="Times New Roman" panose="02020603050405020304" pitchFamily="18" charset="0"/>
                <a:cs typeface="Times New Roman" panose="02020603050405020304" pitchFamily="18" charset="0"/>
              </a:rPr>
              <a:t>Ресурсы</a:t>
            </a:r>
            <a:r>
              <a:rPr lang="ru-RU" sz="3200" dirty="0">
                <a:latin typeface="Times New Roman" panose="02020603050405020304" pitchFamily="18" charset="0"/>
                <a:cs typeface="Times New Roman" panose="02020603050405020304" pitchFamily="18" charset="0"/>
              </a:rPr>
              <a:t> — </a:t>
            </a:r>
            <a:r>
              <a:rPr lang="ru-RU" sz="3200" b="1" dirty="0">
                <a:latin typeface="Times New Roman" panose="02020603050405020304" pitchFamily="18" charset="0"/>
                <a:cs typeface="Times New Roman" panose="02020603050405020304" pitchFamily="18" charset="0"/>
              </a:rPr>
              <a:t>это то, что применяется и затрачивается в производственном процессе.</a:t>
            </a:r>
          </a:p>
        </p:txBody>
      </p:sp>
    </p:spTree>
    <p:extLst>
      <p:ext uri="{BB962C8B-B14F-4D97-AF65-F5344CB8AC3E}">
        <p14:creationId xmlns:p14="http://schemas.microsoft.com/office/powerpoint/2010/main" val="38008580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320842" y="152792"/>
            <a:ext cx="11486147" cy="6705208"/>
          </a:xfrm>
        </p:spPr>
        <p:txBody>
          <a:bodyPr>
            <a:noAutofit/>
          </a:bodyPr>
          <a:lstStyle/>
          <a:p>
            <a:pPr marL="0" indent="0">
              <a:buNone/>
            </a:pPr>
            <a:r>
              <a:rPr lang="ru-RU" sz="3600" dirty="0">
                <a:latin typeface="Times New Roman" panose="02020603050405020304" pitchFamily="18" charset="0"/>
                <a:cs typeface="Times New Roman" panose="02020603050405020304" pitchFamily="18" charset="0"/>
              </a:rPr>
              <a:t>Ресурсы, непосредственно участвующие в производстве, </a:t>
            </a:r>
            <a:r>
              <a:rPr lang="ru-RU" sz="3600" b="1" dirty="0">
                <a:latin typeface="Times New Roman" panose="02020603050405020304" pitchFamily="18" charset="0"/>
                <a:cs typeface="Times New Roman" panose="02020603050405020304" pitchFamily="18" charset="0"/>
              </a:rPr>
              <a:t>называются факторами производства</a:t>
            </a:r>
            <a:r>
              <a:rPr lang="ru-RU" sz="3600" dirty="0">
                <a:latin typeface="Times New Roman" panose="02020603050405020304" pitchFamily="18" charset="0"/>
                <a:cs typeface="Times New Roman" panose="02020603050405020304" pitchFamily="18" charset="0"/>
              </a:rPr>
              <a:t>. </a:t>
            </a:r>
          </a:p>
          <a:p>
            <a:pPr marL="0" indent="0">
              <a:buNone/>
            </a:pPr>
            <a:r>
              <a:rPr lang="ru-RU" sz="3600" dirty="0">
                <a:latin typeface="Times New Roman" panose="02020603050405020304" pitchFamily="18" charset="0"/>
                <a:cs typeface="Times New Roman" panose="02020603050405020304" pitchFamily="18" charset="0"/>
              </a:rPr>
              <a:t>    К ним относятся:</a:t>
            </a:r>
          </a:p>
          <a:p>
            <a:pPr lvl="0"/>
            <a:r>
              <a:rPr lang="ru-RU" sz="3600" b="1" u="sng" dirty="0">
                <a:latin typeface="Times New Roman" panose="02020603050405020304" pitchFamily="18" charset="0"/>
                <a:cs typeface="Times New Roman" panose="02020603050405020304" pitchFamily="18" charset="0"/>
              </a:rPr>
              <a:t>трудовые р</a:t>
            </a:r>
            <a:r>
              <a:rPr lang="ru-RU" sz="3600" b="1" dirty="0">
                <a:latin typeface="Times New Roman" panose="02020603050405020304" pitchFamily="18" charset="0"/>
                <a:cs typeface="Times New Roman" panose="02020603050405020304" pitchFamily="18" charset="0"/>
              </a:rPr>
              <a:t>есурсы (труд)</a:t>
            </a:r>
            <a:r>
              <a:rPr lang="ru-RU" sz="3600" dirty="0">
                <a:latin typeface="Times New Roman" panose="02020603050405020304" pitchFamily="18" charset="0"/>
                <a:cs typeface="Times New Roman" panose="02020603050405020304" pitchFamily="18" charset="0"/>
              </a:rPr>
              <a:t> - люди с их способностью изготовить </a:t>
            </a:r>
          </a:p>
          <a:p>
            <a:pPr lvl="0"/>
            <a:r>
              <a:rPr lang="ru-RU" sz="3600" b="1" u="sng" dirty="0">
                <a:latin typeface="Times New Roman" panose="02020603050405020304" pitchFamily="18" charset="0"/>
                <a:cs typeface="Times New Roman" panose="02020603050405020304" pitchFamily="18" charset="0"/>
              </a:rPr>
              <a:t>природные ресурсы</a:t>
            </a:r>
            <a:r>
              <a:rPr lang="ru-RU" sz="3600" u="sng" dirty="0">
                <a:latin typeface="Times New Roman" panose="02020603050405020304" pitchFamily="18" charset="0"/>
                <a:cs typeface="Times New Roman" panose="02020603050405020304" pitchFamily="18" charset="0"/>
              </a:rPr>
              <a:t> (земля)</a:t>
            </a:r>
            <a:r>
              <a:rPr lang="ru-RU" sz="3600" dirty="0">
                <a:latin typeface="Times New Roman" panose="02020603050405020304" pitchFamily="18" charset="0"/>
                <a:cs typeface="Times New Roman" panose="02020603050405020304" pitchFamily="18" charset="0"/>
              </a:rPr>
              <a:t>— земля, её недра, воды, леса, воздух;</a:t>
            </a:r>
          </a:p>
          <a:p>
            <a:endParaRPr lang="ru-RU"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1306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Факторы производства</a:t>
            </a:r>
            <a:endParaRPr lang="en-US" dirty="0"/>
          </a:p>
        </p:txBody>
      </p:sp>
      <p:graphicFrame>
        <p:nvGraphicFramePr>
          <p:cNvPr id="4" name="Объект 3"/>
          <p:cNvGraphicFramePr>
            <a:graphicFrameLocks noGrp="1"/>
          </p:cNvGraphicFramePr>
          <p:nvPr>
            <p:ph sz="quarter" idx="13"/>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37780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1224793" y="404664"/>
            <a:ext cx="9999677" cy="6264696"/>
          </a:xfrm>
        </p:spPr>
        <p:txBody>
          <a:bodyPr>
            <a:normAutofit/>
          </a:bodyPr>
          <a:lstStyle/>
          <a:p>
            <a:pPr lvl="0" algn="just"/>
            <a:r>
              <a:rPr lang="ru-RU" b="1" u="sng" dirty="0">
                <a:latin typeface="Times New Roman" panose="02020603050405020304" pitchFamily="18" charset="0"/>
                <a:cs typeface="Times New Roman" panose="02020603050405020304" pitchFamily="18" charset="0"/>
              </a:rPr>
              <a:t>капитал</a:t>
            </a:r>
            <a:r>
              <a:rPr lang="ru-RU" u="sng"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в форме денег, выполняющих функцию накопления, или приобретающих </a:t>
            </a:r>
            <a:r>
              <a:rPr lang="ru-RU" u="sng" dirty="0">
                <a:latin typeface="Times New Roman" panose="02020603050405020304" pitchFamily="18" charset="0"/>
                <a:cs typeface="Times New Roman" panose="02020603050405020304" pitchFamily="18" charset="0"/>
              </a:rPr>
              <a:t>форму средств производства;</a:t>
            </a:r>
          </a:p>
          <a:p>
            <a:pPr lvl="0" algn="just"/>
            <a:r>
              <a:rPr lang="ru-RU" b="1" u="sng" dirty="0">
                <a:latin typeface="Times New Roman" panose="02020603050405020304" pitchFamily="18" charset="0"/>
                <a:cs typeface="Times New Roman" panose="02020603050405020304" pitchFamily="18" charset="0"/>
              </a:rPr>
              <a:t>предпринимательские способности</a:t>
            </a:r>
            <a:r>
              <a:rPr lang="ru-RU" u="sng"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это способности, объединяющие в себе</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ориентацию на выпуск инновационного товара, склонность к риску и «денежный аскетизм»;</a:t>
            </a:r>
          </a:p>
          <a:p>
            <a:pPr lvl="0" algn="just"/>
            <a:r>
              <a:rPr lang="ru-RU" b="1" u="sng" dirty="0">
                <a:latin typeface="Times New Roman" panose="02020603050405020304" pitchFamily="18" charset="0"/>
                <a:cs typeface="Times New Roman" panose="02020603050405020304" pitchFamily="18" charset="0"/>
              </a:rPr>
              <a:t>информация</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 базовый ресурс, включающий в себя базовые знания, без которых невозможен процесс производства, а также научно-техническую, технологиче­скую, статистическую, управленческую информацию, некоторые виды духовно-интеллектуальных ценностей.</a:t>
            </a:r>
          </a:p>
          <a:p>
            <a:endParaRPr lang="ru-RU" dirty="0"/>
          </a:p>
        </p:txBody>
      </p:sp>
    </p:spTree>
    <p:extLst>
      <p:ext uri="{BB962C8B-B14F-4D97-AF65-F5344CB8AC3E}">
        <p14:creationId xmlns:p14="http://schemas.microsoft.com/office/powerpoint/2010/main" val="18696105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81200" y="274638"/>
            <a:ext cx="8075240" cy="274042"/>
          </a:xfrm>
        </p:spPr>
        <p:txBody>
          <a:bodyPr>
            <a:noAutofit/>
          </a:bodyPr>
          <a:lstStyle/>
          <a:p>
            <a:r>
              <a:rPr lang="ru-RU" sz="3600" b="1" dirty="0">
                <a:latin typeface="Times New Roman" panose="02020603050405020304" pitchFamily="18" charset="0"/>
                <a:cs typeface="Times New Roman" panose="02020603050405020304" pitchFamily="18" charset="0"/>
              </a:rPr>
              <a:t>Проблема ограниченности ресурсов</a:t>
            </a:r>
            <a:endParaRPr lang="ru-RU" sz="36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417095" y="764705"/>
            <a:ext cx="11454063" cy="5361459"/>
          </a:xfrm>
        </p:spPr>
        <p:txBody>
          <a:bodyPr>
            <a:noAutofit/>
          </a:bodyPr>
          <a:lstStyle/>
          <a:p>
            <a:pPr marL="0" indent="0">
              <a:buNone/>
            </a:pPr>
            <a:r>
              <a:rPr lang="ru-RU" sz="2400" dirty="0">
                <a:latin typeface="Times New Roman" panose="02020603050405020304" pitchFamily="18" charset="0"/>
                <a:cs typeface="Times New Roman" panose="02020603050405020304" pitchFamily="18" charset="0"/>
              </a:rPr>
              <a:t>В ходе развития экономическая система постоянно испытывает недостаток  в собственных экономических ресурсах.</a:t>
            </a:r>
          </a:p>
          <a:p>
            <a:r>
              <a:rPr lang="ru-RU" sz="2400" b="1" u="sng" dirty="0">
                <a:latin typeface="Times New Roman" panose="02020603050405020304" pitchFamily="18" charset="0"/>
                <a:cs typeface="Times New Roman" panose="02020603050405020304" pitchFamily="18" charset="0"/>
              </a:rPr>
              <a:t>Абсолютная ограниченность</a:t>
            </a:r>
            <a:r>
              <a:rPr lang="ru-RU" sz="2400" u="sng" dirty="0">
                <a:latin typeface="Times New Roman" panose="02020603050405020304" pitchFamily="18" charset="0"/>
                <a:cs typeface="Times New Roman" panose="02020603050405020304" pitchFamily="18" charset="0"/>
              </a:rPr>
              <a:t> </a:t>
            </a:r>
            <a:r>
              <a:rPr lang="ru-RU" sz="2400" b="1" dirty="0">
                <a:latin typeface="Times New Roman" panose="02020603050405020304" pitchFamily="18" charset="0"/>
                <a:cs typeface="Times New Roman" panose="02020603050405020304" pitchFamily="18" charset="0"/>
              </a:rPr>
              <a:t>экономических ресурсов</a:t>
            </a:r>
            <a:r>
              <a:rPr lang="ru-RU" sz="2400" dirty="0">
                <a:latin typeface="Times New Roman" panose="02020603050405020304" pitchFamily="18" charset="0"/>
                <a:cs typeface="Times New Roman" panose="02020603050405020304" pitchFamily="18" charset="0"/>
              </a:rPr>
              <a:t> – это состояние, при котором объём желаемых к потреблению ресурсов не совпадает с объёмом их возможного потребления. (абсолютную ограниченность природных ресурсов испытывает Япония). </a:t>
            </a:r>
          </a:p>
          <a:p>
            <a:r>
              <a:rPr lang="ru-RU" sz="2400" b="1" u="sng" dirty="0">
                <a:latin typeface="Times New Roman" panose="02020603050405020304" pitchFamily="18" charset="0"/>
                <a:cs typeface="Times New Roman" panose="02020603050405020304" pitchFamily="18" charset="0"/>
              </a:rPr>
              <a:t>Относительная ограниченность</a:t>
            </a:r>
            <a:r>
              <a:rPr lang="ru-RU" sz="2400" u="sng" dirty="0">
                <a:latin typeface="Times New Roman" panose="02020603050405020304" pitchFamily="18" charset="0"/>
                <a:cs typeface="Times New Roman" panose="02020603050405020304" pitchFamily="18" charset="0"/>
              </a:rPr>
              <a:t> </a:t>
            </a:r>
            <a:r>
              <a:rPr lang="ru-RU" sz="2400" b="1" dirty="0">
                <a:latin typeface="Times New Roman" panose="02020603050405020304" pitchFamily="18" charset="0"/>
                <a:cs typeface="Times New Roman" panose="02020603050405020304" pitchFamily="18" charset="0"/>
              </a:rPr>
              <a:t>экономических ресурсов</a:t>
            </a:r>
            <a:r>
              <a:rPr lang="ru-RU" sz="2400" dirty="0">
                <a:latin typeface="Times New Roman" panose="02020603050405020304" pitchFamily="18" charset="0"/>
                <a:cs typeface="Times New Roman" panose="02020603050405020304" pitchFamily="18" charset="0"/>
              </a:rPr>
              <a:t> – это  ограниченность потенциала каждого появляющегося принципиально нового вида ресурсов в сравнении с потенциалом последующего принципиально нового вида (дерево, каменный уголь, нефть, газ, атомная энергия и т.д.).</a:t>
            </a:r>
            <a:endParaRPr lang="en-US" sz="2400" dirty="0">
              <a:latin typeface="Times New Roman" panose="02020603050405020304" pitchFamily="18" charset="0"/>
              <a:cs typeface="Times New Roman" panose="02020603050405020304" pitchFamily="18" charset="0"/>
            </a:endParaRPr>
          </a:p>
          <a:p>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98555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982412"/>
          </a:xfrm>
        </p:spPr>
        <p:txBody>
          <a:bodyPr>
            <a:noAutofit/>
          </a:bodyPr>
          <a:lstStyle/>
          <a:p>
            <a:r>
              <a:rPr lang="ru-RU" sz="3600" b="1" dirty="0">
                <a:latin typeface="Times New Roman" panose="02020603050405020304" pitchFamily="18" charset="0"/>
                <a:cs typeface="Times New Roman" panose="02020603050405020304" pitchFamily="18" charset="0"/>
              </a:rPr>
              <a:t> Производственные возможности общества</a:t>
            </a:r>
            <a:br>
              <a:rPr lang="ru-RU" sz="3600" b="1" dirty="0">
                <a:latin typeface="Times New Roman" panose="02020603050405020304" pitchFamily="18" charset="0"/>
                <a:cs typeface="Times New Roman" panose="02020603050405020304" pitchFamily="18" charset="0"/>
              </a:rPr>
            </a:br>
            <a:endParaRPr lang="ru-RU" sz="36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641445" y="1600201"/>
            <a:ext cx="9414995" cy="4525963"/>
          </a:xfrm>
        </p:spPr>
        <p:txBody>
          <a:bodyPr>
            <a:normAutofit/>
          </a:bodyPr>
          <a:lstStyle/>
          <a:p>
            <a:pPr algn="just"/>
            <a:r>
              <a:rPr lang="ru-RU" b="1" dirty="0">
                <a:latin typeface="Times New Roman" panose="02020603050405020304" pitchFamily="18" charset="0"/>
                <a:cs typeface="Times New Roman" panose="02020603050405020304" pitchFamily="18" charset="0"/>
              </a:rPr>
              <a:t>Кривая производственных возможностей (КПВ) </a:t>
            </a:r>
            <a:r>
              <a:rPr lang="ru-RU" dirty="0">
                <a:latin typeface="Times New Roman" panose="02020603050405020304" pitchFamily="18" charset="0"/>
                <a:cs typeface="Times New Roman" panose="02020603050405020304" pitchFamily="18" charset="0"/>
              </a:rPr>
              <a:t>— это кривая, графически иллюстрирующая возможности одновременного производства двух продуктов с учётом ограниченности ресурсов, расходуемых на производство этих продуктов. </a:t>
            </a:r>
          </a:p>
          <a:p>
            <a:pPr algn="just"/>
            <a:r>
              <a:rPr lang="ru-RU" dirty="0">
                <a:latin typeface="Times New Roman" panose="02020603050405020304" pitchFamily="18" charset="0"/>
                <a:cs typeface="Times New Roman" panose="02020603050405020304" pitchFamily="18" charset="0"/>
              </a:rPr>
              <a:t>При её построении делается ряд допущений: количество применяемых ресурсов постоянно; все имеющиеся ресурсы используются полностью; технический прогресс отсутствует; производится только два продукта.</a:t>
            </a:r>
          </a:p>
          <a:p>
            <a:endParaRPr lang="ru-RU" dirty="0"/>
          </a:p>
        </p:txBody>
      </p:sp>
    </p:spTree>
    <p:extLst>
      <p:ext uri="{BB962C8B-B14F-4D97-AF65-F5344CB8AC3E}">
        <p14:creationId xmlns:p14="http://schemas.microsoft.com/office/powerpoint/2010/main" val="30747550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sz="quarter" idx="13"/>
          </p:nvPr>
        </p:nvPicPr>
        <p:blipFill>
          <a:blip r:embed="rId2"/>
          <a:stretch>
            <a:fillRect/>
          </a:stretch>
        </p:blipFill>
        <p:spPr>
          <a:xfrm>
            <a:off x="1676400" y="482600"/>
            <a:ext cx="8750300" cy="5486400"/>
          </a:xfrm>
          <a:prstGeom prst="rect">
            <a:avLst/>
          </a:prstGeom>
        </p:spPr>
      </p:pic>
    </p:spTree>
    <p:extLst>
      <p:ext uri="{BB962C8B-B14F-4D97-AF65-F5344CB8AC3E}">
        <p14:creationId xmlns:p14="http://schemas.microsoft.com/office/powerpoint/2010/main" val="256945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75" y="1"/>
            <a:ext cx="10364451" cy="1066799"/>
          </a:xfrm>
        </p:spPr>
        <p:txBody>
          <a:bodyPr/>
          <a:lstStyle/>
          <a:p>
            <a:r>
              <a:rPr lang="ru-RU" dirty="0">
                <a:latin typeface="Times New Roman" panose="02020603050405020304" pitchFamily="18" charset="0"/>
                <a:cs typeface="Times New Roman" panose="02020603050405020304" pitchFamily="18" charset="0"/>
              </a:rPr>
              <a:t>Экономика предприятия</a:t>
            </a:r>
            <a:endParaRPr lang="en-US"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185979" y="872836"/>
            <a:ext cx="11747715" cy="5713944"/>
          </a:xfrm>
        </p:spPr>
        <p:txBody>
          <a:bodyPr>
            <a:normAutofit/>
          </a:bodyPr>
          <a:lstStyle/>
          <a:p>
            <a:r>
              <a:rPr lang="ru-RU" sz="2200" b="1" dirty="0">
                <a:latin typeface="Times New Roman" panose="02020603050405020304" pitchFamily="18" charset="0"/>
                <a:cs typeface="Times New Roman" panose="02020603050405020304" pitchFamily="18" charset="0"/>
              </a:rPr>
              <a:t>Горфинкель, В.Я. Экономика предприятия / В.Я. Горфинкель. - М.: ЮНИТИ-ДАНА, 2013. - 663 с.</a:t>
            </a:r>
            <a:br>
              <a:rPr lang="ru-RU" sz="2200" b="1" dirty="0">
                <a:latin typeface="Times New Roman" panose="02020603050405020304" pitchFamily="18" charset="0"/>
                <a:cs typeface="Times New Roman" panose="02020603050405020304" pitchFamily="18" charset="0"/>
              </a:rPr>
            </a:br>
            <a:br>
              <a:rPr lang="ru-RU" dirty="0">
                <a:latin typeface="Times New Roman" panose="02020603050405020304" pitchFamily="18" charset="0"/>
                <a:cs typeface="Times New Roman" panose="02020603050405020304" pitchFamily="18" charset="0"/>
              </a:rPr>
            </a:br>
            <a:r>
              <a:rPr lang="ru-RU" b="1" dirty="0">
                <a:latin typeface="Times New Roman" panose="02020603050405020304" pitchFamily="18" charset="0"/>
                <a:cs typeface="Times New Roman" panose="02020603050405020304" pitchFamily="18" charset="0"/>
              </a:rPr>
              <a:t>Экономика предприятия: учебник / В. Д. Грибов, В. П. Грузинов. – Москва: КУРС: Инфра-М, 2015. – 445 </a:t>
            </a:r>
            <a:br>
              <a:rPr lang="ru-RU" dirty="0">
                <a:latin typeface="Times New Roman" panose="02020603050405020304" pitchFamily="18" charset="0"/>
                <a:cs typeface="Times New Roman" panose="02020603050405020304" pitchFamily="18" charset="0"/>
              </a:rPr>
            </a:b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Экономика организации (предприятия): учебник / Н. А. Сафронов. – Москва: Магистр: Инфра-М, 2014. – 253 с.</a:t>
            </a:r>
            <a:br>
              <a:rPr lang="ru-RU" dirty="0">
                <a:latin typeface="Times New Roman" panose="02020603050405020304" pitchFamily="18" charset="0"/>
                <a:cs typeface="Times New Roman" panose="02020603050405020304" pitchFamily="18" charset="0"/>
              </a:rPr>
            </a:b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Экономика организации: учебное пособие / В. П. Самарина, Г. В. Черезов, Э. А. Карпов. – Москва: </a:t>
            </a:r>
            <a:r>
              <a:rPr lang="ru-RU" dirty="0" err="1">
                <a:latin typeface="Times New Roman" panose="02020603050405020304" pitchFamily="18" charset="0"/>
                <a:cs typeface="Times New Roman" panose="02020603050405020304" pitchFamily="18" charset="0"/>
              </a:rPr>
              <a:t>КноРус</a:t>
            </a:r>
            <a:r>
              <a:rPr lang="ru-RU" dirty="0">
                <a:latin typeface="Times New Roman" panose="02020603050405020304" pitchFamily="18" charset="0"/>
                <a:cs typeface="Times New Roman" panose="02020603050405020304" pitchFamily="18" charset="0"/>
              </a:rPr>
              <a:t>, 2014. – 318 с.</a:t>
            </a:r>
            <a:br>
              <a:rPr lang="ru-RU" dirty="0">
                <a:latin typeface="Times New Roman" panose="02020603050405020304" pitchFamily="18" charset="0"/>
                <a:cs typeface="Times New Roman" panose="02020603050405020304" pitchFamily="18" charset="0"/>
              </a:rPr>
            </a:b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Экономика организации (предприятия): учебник и практикум для прикладного </a:t>
            </a:r>
            <a:r>
              <a:rPr lang="ru-RU" dirty="0" err="1">
                <a:latin typeface="Times New Roman" panose="02020603050405020304" pitchFamily="18" charset="0"/>
                <a:cs typeface="Times New Roman" panose="02020603050405020304" pitchFamily="18" charset="0"/>
              </a:rPr>
              <a:t>бакалавриата</a:t>
            </a:r>
            <a:r>
              <a:rPr lang="ru-RU" dirty="0">
                <a:latin typeface="Times New Roman" panose="02020603050405020304" pitchFamily="18" charset="0"/>
                <a:cs typeface="Times New Roman" panose="02020603050405020304" pitchFamily="18" charset="0"/>
              </a:rPr>
              <a:t> / И. В. Сергеев, И. И. Веретенникова. – Москва: </a:t>
            </a:r>
            <a:r>
              <a:rPr lang="ru-RU" dirty="0" err="1">
                <a:latin typeface="Times New Roman" panose="02020603050405020304" pitchFamily="18" charset="0"/>
                <a:cs typeface="Times New Roman" panose="02020603050405020304" pitchFamily="18" charset="0"/>
              </a:rPr>
              <a:t>Юрайт</a:t>
            </a:r>
            <a:r>
              <a:rPr lang="ru-RU" dirty="0">
                <a:latin typeface="Times New Roman" panose="02020603050405020304" pitchFamily="18" charset="0"/>
                <a:cs typeface="Times New Roman" panose="02020603050405020304" pitchFamily="18" charset="0"/>
              </a:rPr>
              <a:t>, 2015. – 510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1167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6192" y="259307"/>
            <a:ext cx="10515600" cy="912766"/>
          </a:xfrm>
        </p:spPr>
        <p:txBody>
          <a:bodyPr>
            <a:normAutofit/>
          </a:bodyPr>
          <a:lstStyle/>
          <a:p>
            <a:r>
              <a:rPr lang="ru-RU" sz="3200" b="1" dirty="0">
                <a:latin typeface="Times New Roman" panose="02020603050405020304" pitchFamily="18" charset="0"/>
                <a:cs typeface="Times New Roman" panose="02020603050405020304" pitchFamily="18" charset="0"/>
              </a:rPr>
              <a:t>Производственные возможности</a:t>
            </a:r>
            <a:endParaRPr lang="ru-RU" sz="32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586854" y="1172073"/>
            <a:ext cx="10694938" cy="4954091"/>
          </a:xfrm>
        </p:spPr>
        <p:txBody>
          <a:bodyPr>
            <a:normAutofit fontScale="70000" lnSpcReduction="20000"/>
          </a:bodyPr>
          <a:lstStyle/>
          <a:p>
            <a:pPr algn="just" hangingPunct="0"/>
            <a:r>
              <a:rPr lang="ru-RU" sz="3600" b="1" dirty="0">
                <a:latin typeface="Times New Roman" pitchFamily="18" charset="0"/>
                <a:cs typeface="Times New Roman" pitchFamily="18" charset="0"/>
              </a:rPr>
              <a:t>-это то максимальное количество товаров и услуг ( в определенном их наборе), которое может быть одновременно произведено за данный период, при данных ресурсах и технологии. </a:t>
            </a:r>
          </a:p>
          <a:p>
            <a:pPr marL="0" indent="0" algn="just" hangingPunct="0">
              <a:buNone/>
            </a:pPr>
            <a:r>
              <a:rPr lang="ru-RU" sz="3100" b="1" dirty="0">
                <a:latin typeface="Times New Roman" pitchFamily="18" charset="0"/>
                <a:cs typeface="Times New Roman" pitchFamily="18" charset="0"/>
              </a:rPr>
              <a:t>При этом имеется ввиду, что все наличные ресурсы </a:t>
            </a:r>
          </a:p>
          <a:p>
            <a:pPr algn="just" hangingPunct="0"/>
            <a:r>
              <a:rPr lang="ru-RU" sz="3100" b="1" dirty="0">
                <a:latin typeface="Times New Roman" pitchFamily="18" charset="0"/>
                <a:cs typeface="Times New Roman" pitchFamily="18" charset="0"/>
              </a:rPr>
              <a:t>рабочая сила, средства производства и другие хозяйственные факторы) используются наиболее полно и эффективно.</a:t>
            </a:r>
            <a:endParaRPr lang="ru-RU" sz="3100" dirty="0">
              <a:latin typeface="Times New Roman" pitchFamily="18" charset="0"/>
              <a:cs typeface="Times New Roman" pitchFamily="18" charset="0"/>
            </a:endParaRPr>
          </a:p>
          <a:p>
            <a:pPr marL="0" indent="0" algn="just" hangingPunct="0">
              <a:buNone/>
            </a:pPr>
            <a:r>
              <a:rPr lang="ru-RU" sz="3100" b="1" dirty="0">
                <a:latin typeface="Times New Roman" pitchFamily="18" charset="0"/>
                <a:cs typeface="Times New Roman" pitchFamily="18" charset="0"/>
              </a:rPr>
              <a:t>Количество одного товара, которым необходимо пожертвовать для  увеличения количества другого товара на единицу, называется затратами  упущенных возможностей или  альтернативными затратами</a:t>
            </a:r>
            <a:endParaRPr lang="ru-RU" sz="3100" dirty="0">
              <a:latin typeface="Times New Roman" pitchFamily="18" charset="0"/>
              <a:cs typeface="Times New Roman" pitchFamily="18" charset="0"/>
            </a:endParaRPr>
          </a:p>
          <a:p>
            <a:endParaRPr lang="ru-RU" dirty="0"/>
          </a:p>
        </p:txBody>
      </p:sp>
    </p:spTree>
    <p:extLst>
      <p:ext uri="{BB962C8B-B14F-4D97-AF65-F5344CB8AC3E}">
        <p14:creationId xmlns:p14="http://schemas.microsoft.com/office/powerpoint/2010/main" val="7058615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indent="457200" eaLnBrk="0" fontAlgn="base" hangingPunct="0">
              <a:spcAft>
                <a:spcPct val="0"/>
              </a:spcAft>
            </a:pPr>
            <a:br>
              <a:rPr lang="en-US" altLang="en-US" sz="1600" dirty="0"/>
            </a:br>
            <a:r>
              <a:rPr lang="ru-RU" altLang="en-US" sz="3200" b="1" dirty="0">
                <a:latin typeface="Times New Roman" panose="02020603050405020304" pitchFamily="18" charset="0"/>
                <a:ea typeface="Calibri" panose="020F0502020204030204" pitchFamily="34" charset="0"/>
                <a:cs typeface="Times New Roman" panose="02020603050405020304" pitchFamily="18" charset="0"/>
              </a:rPr>
              <a:t>Альтернативные возможности производства автомобилей и мотоциклов</a:t>
            </a:r>
            <a:br>
              <a:rPr lang="ru-RU" altLang="en-US" sz="4000" dirty="0">
                <a:latin typeface="Arial" panose="020B0604020202020204" pitchFamily="34" charset="0"/>
              </a:rPr>
            </a:br>
            <a:endParaRPr lang="en-US" sz="3200" dirty="0"/>
          </a:p>
        </p:txBody>
      </p:sp>
      <p:graphicFrame>
        <p:nvGraphicFramePr>
          <p:cNvPr id="4" name="Объект 3"/>
          <p:cNvGraphicFramePr>
            <a:graphicFrameLocks noGrp="1"/>
          </p:cNvGraphicFramePr>
          <p:nvPr>
            <p:ph sz="quarter" idx="13"/>
            <p:extLst>
              <p:ext uri="{D42A27DB-BD31-4B8C-83A1-F6EECF244321}">
                <p14:modId xmlns:p14="http://schemas.microsoft.com/office/powerpoint/2010/main" val="1844728462"/>
              </p:ext>
            </p:extLst>
          </p:nvPr>
        </p:nvGraphicFramePr>
        <p:xfrm>
          <a:off x="838200" y="1844821"/>
          <a:ext cx="8610600" cy="4836081"/>
        </p:xfrm>
        <a:graphic>
          <a:graphicData uri="http://schemas.openxmlformats.org/drawingml/2006/table">
            <a:tbl>
              <a:tblPr>
                <a:tableStyleId>{5C22544A-7EE6-4342-B048-85BDC9FD1C3A}</a:tableStyleId>
              </a:tblPr>
              <a:tblGrid>
                <a:gridCol w="2889718">
                  <a:extLst>
                    <a:ext uri="{9D8B030D-6E8A-4147-A177-3AD203B41FA5}">
                      <a16:colId xmlns:a16="http://schemas.microsoft.com/office/drawing/2014/main" val="20000"/>
                    </a:ext>
                  </a:extLst>
                </a:gridCol>
                <a:gridCol w="2844942">
                  <a:extLst>
                    <a:ext uri="{9D8B030D-6E8A-4147-A177-3AD203B41FA5}">
                      <a16:colId xmlns:a16="http://schemas.microsoft.com/office/drawing/2014/main" val="20001"/>
                    </a:ext>
                  </a:extLst>
                </a:gridCol>
                <a:gridCol w="2875940">
                  <a:extLst>
                    <a:ext uri="{9D8B030D-6E8A-4147-A177-3AD203B41FA5}">
                      <a16:colId xmlns:a16="http://schemas.microsoft.com/office/drawing/2014/main" val="20002"/>
                    </a:ext>
                  </a:extLst>
                </a:gridCol>
              </a:tblGrid>
              <a:tr h="793449">
                <a:tc>
                  <a:txBody>
                    <a:bodyPr/>
                    <a:lstStyle/>
                    <a:p>
                      <a:pPr indent="457200" algn="ctr">
                        <a:lnSpc>
                          <a:spcPct val="115000"/>
                        </a:lnSpc>
                        <a:spcAft>
                          <a:spcPts val="0"/>
                        </a:spcAft>
                      </a:pPr>
                      <a:r>
                        <a:rPr lang="ru-RU" sz="1400" dirty="0">
                          <a:effectLst/>
                        </a:rPr>
                        <a:t>Вариант</a:t>
                      </a:r>
                      <a:endParaRPr lang="en-US" sz="1400" i="1" dirty="0">
                        <a:effectLst/>
                        <a:latin typeface="Times New Roman" panose="02020603050405020304" pitchFamily="18" charset="0"/>
                        <a:ea typeface="Calibri" panose="020F0502020204030204" pitchFamily="34" charset="0"/>
                      </a:endParaRPr>
                    </a:p>
                  </a:txBody>
                  <a:tcPr marL="25400" marR="25400" marT="0" marB="0"/>
                </a:tc>
                <a:tc>
                  <a:txBody>
                    <a:bodyPr/>
                    <a:lstStyle/>
                    <a:p>
                      <a:pPr indent="457200" algn="ctr">
                        <a:lnSpc>
                          <a:spcPct val="115000"/>
                        </a:lnSpc>
                        <a:spcAft>
                          <a:spcPts val="0"/>
                        </a:spcAft>
                      </a:pPr>
                      <a:r>
                        <a:rPr lang="ru-RU" sz="1400">
                          <a:effectLst/>
                        </a:rPr>
                        <a:t>Автомобили (шт.)</a:t>
                      </a:r>
                      <a:endParaRPr lang="en-US" sz="1400" i="1">
                        <a:effectLst/>
                        <a:latin typeface="Times New Roman" panose="02020603050405020304" pitchFamily="18" charset="0"/>
                        <a:ea typeface="Calibri" panose="020F0502020204030204" pitchFamily="34" charset="0"/>
                      </a:endParaRPr>
                    </a:p>
                  </a:txBody>
                  <a:tcPr marL="25400" marR="25400" marT="0" marB="0"/>
                </a:tc>
                <a:tc>
                  <a:txBody>
                    <a:bodyPr/>
                    <a:lstStyle/>
                    <a:p>
                      <a:pPr indent="457200" algn="ctr">
                        <a:lnSpc>
                          <a:spcPct val="115000"/>
                        </a:lnSpc>
                        <a:spcAft>
                          <a:spcPts val="0"/>
                        </a:spcAft>
                      </a:pPr>
                      <a:r>
                        <a:rPr lang="ru-RU" sz="1400">
                          <a:effectLst/>
                        </a:rPr>
                        <a:t>Мотоциклы (шт.)</a:t>
                      </a:r>
                      <a:endParaRPr lang="en-US" sz="1400" i="1">
                        <a:effectLst/>
                        <a:latin typeface="Times New Roman" panose="02020603050405020304" pitchFamily="18" charset="0"/>
                        <a:ea typeface="Calibri" panose="020F0502020204030204" pitchFamily="34" charset="0"/>
                      </a:endParaRPr>
                    </a:p>
                  </a:txBody>
                  <a:tcPr marL="25400" marR="25400" marT="0" marB="0"/>
                </a:tc>
                <a:extLst>
                  <a:ext uri="{0D108BD9-81ED-4DB2-BD59-A6C34878D82A}">
                    <a16:rowId xmlns:a16="http://schemas.microsoft.com/office/drawing/2014/main" val="10000"/>
                  </a:ext>
                </a:extLst>
              </a:tr>
              <a:tr h="793449">
                <a:tc>
                  <a:txBody>
                    <a:bodyPr/>
                    <a:lstStyle/>
                    <a:p>
                      <a:pPr indent="457200" algn="ctr">
                        <a:lnSpc>
                          <a:spcPct val="115000"/>
                        </a:lnSpc>
                        <a:spcAft>
                          <a:spcPts val="0"/>
                        </a:spcAft>
                      </a:pPr>
                      <a:r>
                        <a:rPr lang="ru-RU" sz="1800" dirty="0">
                          <a:effectLst/>
                        </a:rPr>
                        <a:t>А</a:t>
                      </a:r>
                      <a:endParaRPr lang="en-US" sz="1800" i="1" dirty="0">
                        <a:effectLst/>
                        <a:latin typeface="Times New Roman" panose="02020603050405020304" pitchFamily="18" charset="0"/>
                        <a:ea typeface="Calibri" panose="020F0502020204030204" pitchFamily="34" charset="0"/>
                      </a:endParaRPr>
                    </a:p>
                  </a:txBody>
                  <a:tcPr marL="25400" marR="25400" marT="0" marB="0"/>
                </a:tc>
                <a:tc>
                  <a:txBody>
                    <a:bodyPr/>
                    <a:lstStyle/>
                    <a:p>
                      <a:pPr indent="457200" algn="ctr">
                        <a:lnSpc>
                          <a:spcPct val="115000"/>
                        </a:lnSpc>
                        <a:spcAft>
                          <a:spcPts val="0"/>
                        </a:spcAft>
                      </a:pPr>
                      <a:r>
                        <a:rPr lang="ru-RU" sz="1800" dirty="0">
                          <a:effectLst/>
                        </a:rPr>
                        <a:t>0</a:t>
                      </a:r>
                      <a:endParaRPr lang="en-US" sz="1800" i="1" dirty="0">
                        <a:effectLst/>
                        <a:latin typeface="Times New Roman" panose="02020603050405020304" pitchFamily="18" charset="0"/>
                        <a:ea typeface="Calibri" panose="020F0502020204030204" pitchFamily="34" charset="0"/>
                      </a:endParaRPr>
                    </a:p>
                  </a:txBody>
                  <a:tcPr marL="25400" marR="25400" marT="0" marB="0"/>
                </a:tc>
                <a:tc>
                  <a:txBody>
                    <a:bodyPr/>
                    <a:lstStyle/>
                    <a:p>
                      <a:pPr indent="457200" algn="ctr">
                        <a:lnSpc>
                          <a:spcPct val="115000"/>
                        </a:lnSpc>
                        <a:spcAft>
                          <a:spcPts val="0"/>
                        </a:spcAft>
                      </a:pPr>
                      <a:r>
                        <a:rPr lang="ru-RU" sz="1800" dirty="0">
                          <a:effectLst/>
                        </a:rPr>
                        <a:t>40</a:t>
                      </a:r>
                      <a:endParaRPr lang="en-US" sz="1800" i="1" dirty="0">
                        <a:effectLst/>
                        <a:latin typeface="Times New Roman" panose="02020603050405020304" pitchFamily="18" charset="0"/>
                        <a:ea typeface="Calibri" panose="020F0502020204030204" pitchFamily="34" charset="0"/>
                      </a:endParaRPr>
                    </a:p>
                  </a:txBody>
                  <a:tcPr marL="25400" marR="25400" marT="0" marB="0"/>
                </a:tc>
                <a:extLst>
                  <a:ext uri="{0D108BD9-81ED-4DB2-BD59-A6C34878D82A}">
                    <a16:rowId xmlns:a16="http://schemas.microsoft.com/office/drawing/2014/main" val="10001"/>
                  </a:ext>
                </a:extLst>
              </a:tr>
              <a:tr h="793449">
                <a:tc>
                  <a:txBody>
                    <a:bodyPr/>
                    <a:lstStyle/>
                    <a:p>
                      <a:pPr indent="457200" algn="ctr">
                        <a:lnSpc>
                          <a:spcPct val="115000"/>
                        </a:lnSpc>
                        <a:spcAft>
                          <a:spcPts val="0"/>
                        </a:spcAft>
                      </a:pPr>
                      <a:r>
                        <a:rPr lang="ru-RU" sz="1800">
                          <a:effectLst/>
                        </a:rPr>
                        <a:t>В</a:t>
                      </a:r>
                      <a:endParaRPr lang="en-US" sz="1800" i="1">
                        <a:effectLst/>
                        <a:latin typeface="Times New Roman" panose="02020603050405020304" pitchFamily="18" charset="0"/>
                        <a:ea typeface="Calibri" panose="020F0502020204030204" pitchFamily="34" charset="0"/>
                      </a:endParaRPr>
                    </a:p>
                  </a:txBody>
                  <a:tcPr marL="25400" marR="25400" marT="0" marB="0"/>
                </a:tc>
                <a:tc>
                  <a:txBody>
                    <a:bodyPr/>
                    <a:lstStyle/>
                    <a:p>
                      <a:pPr indent="457200" algn="ctr">
                        <a:lnSpc>
                          <a:spcPct val="115000"/>
                        </a:lnSpc>
                        <a:spcAft>
                          <a:spcPts val="0"/>
                        </a:spcAft>
                      </a:pPr>
                      <a:r>
                        <a:rPr lang="ru-RU" sz="1800">
                          <a:effectLst/>
                        </a:rPr>
                        <a:t>2</a:t>
                      </a:r>
                      <a:endParaRPr lang="en-US" sz="1800" i="1">
                        <a:effectLst/>
                        <a:latin typeface="Times New Roman" panose="02020603050405020304" pitchFamily="18" charset="0"/>
                        <a:ea typeface="Calibri" panose="020F0502020204030204" pitchFamily="34" charset="0"/>
                      </a:endParaRPr>
                    </a:p>
                  </a:txBody>
                  <a:tcPr marL="25400" marR="25400" marT="0" marB="0"/>
                </a:tc>
                <a:tc>
                  <a:txBody>
                    <a:bodyPr/>
                    <a:lstStyle/>
                    <a:p>
                      <a:pPr indent="457200" algn="ctr">
                        <a:lnSpc>
                          <a:spcPct val="115000"/>
                        </a:lnSpc>
                        <a:spcAft>
                          <a:spcPts val="0"/>
                        </a:spcAft>
                      </a:pPr>
                      <a:r>
                        <a:rPr lang="ru-RU" sz="1800" dirty="0">
                          <a:effectLst/>
                        </a:rPr>
                        <a:t>35</a:t>
                      </a:r>
                      <a:endParaRPr lang="en-US" sz="1800" i="1" dirty="0">
                        <a:effectLst/>
                        <a:latin typeface="Times New Roman" panose="02020603050405020304" pitchFamily="18" charset="0"/>
                        <a:ea typeface="Calibri" panose="020F0502020204030204" pitchFamily="34" charset="0"/>
                      </a:endParaRPr>
                    </a:p>
                  </a:txBody>
                  <a:tcPr marL="25400" marR="25400" marT="0" marB="0"/>
                </a:tc>
                <a:extLst>
                  <a:ext uri="{0D108BD9-81ED-4DB2-BD59-A6C34878D82A}">
                    <a16:rowId xmlns:a16="http://schemas.microsoft.com/office/drawing/2014/main" val="10002"/>
                  </a:ext>
                </a:extLst>
              </a:tr>
              <a:tr h="793449">
                <a:tc>
                  <a:txBody>
                    <a:bodyPr/>
                    <a:lstStyle/>
                    <a:p>
                      <a:pPr indent="457200" algn="ctr">
                        <a:lnSpc>
                          <a:spcPct val="115000"/>
                        </a:lnSpc>
                        <a:spcAft>
                          <a:spcPts val="0"/>
                        </a:spcAft>
                      </a:pPr>
                      <a:r>
                        <a:rPr lang="ru-RU" sz="1800">
                          <a:effectLst/>
                        </a:rPr>
                        <a:t>С</a:t>
                      </a:r>
                      <a:endParaRPr lang="en-US" sz="1800" i="1">
                        <a:effectLst/>
                        <a:latin typeface="Times New Roman" panose="02020603050405020304" pitchFamily="18" charset="0"/>
                        <a:ea typeface="Calibri" panose="020F0502020204030204" pitchFamily="34" charset="0"/>
                      </a:endParaRPr>
                    </a:p>
                  </a:txBody>
                  <a:tcPr marL="25400" marR="25400" marT="0" marB="0"/>
                </a:tc>
                <a:tc>
                  <a:txBody>
                    <a:bodyPr/>
                    <a:lstStyle/>
                    <a:p>
                      <a:pPr indent="457200" algn="ctr">
                        <a:lnSpc>
                          <a:spcPct val="115000"/>
                        </a:lnSpc>
                        <a:spcAft>
                          <a:spcPts val="0"/>
                        </a:spcAft>
                      </a:pPr>
                      <a:r>
                        <a:rPr lang="ru-RU" sz="1800">
                          <a:effectLst/>
                        </a:rPr>
                        <a:t>4</a:t>
                      </a:r>
                      <a:endParaRPr lang="en-US" sz="1800" i="1">
                        <a:effectLst/>
                        <a:latin typeface="Times New Roman" panose="02020603050405020304" pitchFamily="18" charset="0"/>
                        <a:ea typeface="Calibri" panose="020F0502020204030204" pitchFamily="34" charset="0"/>
                      </a:endParaRPr>
                    </a:p>
                  </a:txBody>
                  <a:tcPr marL="25400" marR="25400" marT="0" marB="0"/>
                </a:tc>
                <a:tc>
                  <a:txBody>
                    <a:bodyPr/>
                    <a:lstStyle/>
                    <a:p>
                      <a:pPr indent="457200" algn="ctr">
                        <a:lnSpc>
                          <a:spcPct val="115000"/>
                        </a:lnSpc>
                        <a:spcAft>
                          <a:spcPts val="0"/>
                        </a:spcAft>
                      </a:pPr>
                      <a:r>
                        <a:rPr lang="ru-RU" sz="1800" dirty="0">
                          <a:effectLst/>
                        </a:rPr>
                        <a:t>28</a:t>
                      </a:r>
                      <a:endParaRPr lang="en-US" sz="1800" i="1" dirty="0">
                        <a:effectLst/>
                        <a:latin typeface="Times New Roman" panose="02020603050405020304" pitchFamily="18" charset="0"/>
                        <a:ea typeface="Calibri" panose="020F0502020204030204" pitchFamily="34" charset="0"/>
                      </a:endParaRPr>
                    </a:p>
                  </a:txBody>
                  <a:tcPr marL="25400" marR="25400" marT="0" marB="0"/>
                </a:tc>
                <a:extLst>
                  <a:ext uri="{0D108BD9-81ED-4DB2-BD59-A6C34878D82A}">
                    <a16:rowId xmlns:a16="http://schemas.microsoft.com/office/drawing/2014/main" val="10003"/>
                  </a:ext>
                </a:extLst>
              </a:tr>
              <a:tr h="868836">
                <a:tc>
                  <a:txBody>
                    <a:bodyPr/>
                    <a:lstStyle/>
                    <a:p>
                      <a:pPr indent="457200" algn="ctr">
                        <a:lnSpc>
                          <a:spcPct val="115000"/>
                        </a:lnSpc>
                        <a:spcAft>
                          <a:spcPts val="0"/>
                        </a:spcAft>
                      </a:pPr>
                      <a:r>
                        <a:rPr lang="en-US" sz="1800">
                          <a:effectLst/>
                        </a:rPr>
                        <a:t>D</a:t>
                      </a:r>
                      <a:endParaRPr lang="en-US" sz="1800" i="1">
                        <a:effectLst/>
                        <a:latin typeface="Times New Roman" panose="02020603050405020304" pitchFamily="18" charset="0"/>
                        <a:ea typeface="Calibri" panose="020F0502020204030204" pitchFamily="34" charset="0"/>
                      </a:endParaRPr>
                    </a:p>
                  </a:txBody>
                  <a:tcPr marL="25400" marR="25400" marT="0" marB="0"/>
                </a:tc>
                <a:tc>
                  <a:txBody>
                    <a:bodyPr/>
                    <a:lstStyle/>
                    <a:p>
                      <a:pPr indent="457200" algn="ctr">
                        <a:lnSpc>
                          <a:spcPct val="115000"/>
                        </a:lnSpc>
                        <a:spcAft>
                          <a:spcPts val="0"/>
                        </a:spcAft>
                      </a:pPr>
                      <a:r>
                        <a:rPr lang="ru-RU" sz="1800">
                          <a:effectLst/>
                        </a:rPr>
                        <a:t>6</a:t>
                      </a:r>
                      <a:endParaRPr lang="en-US" sz="1800" i="1">
                        <a:effectLst/>
                        <a:latin typeface="Times New Roman" panose="02020603050405020304" pitchFamily="18" charset="0"/>
                        <a:ea typeface="Calibri" panose="020F0502020204030204" pitchFamily="34" charset="0"/>
                      </a:endParaRPr>
                    </a:p>
                  </a:txBody>
                  <a:tcPr marL="25400" marR="25400" marT="0" marB="0"/>
                </a:tc>
                <a:tc>
                  <a:txBody>
                    <a:bodyPr/>
                    <a:lstStyle/>
                    <a:p>
                      <a:pPr indent="457200" algn="ctr">
                        <a:lnSpc>
                          <a:spcPct val="115000"/>
                        </a:lnSpc>
                        <a:spcAft>
                          <a:spcPts val="0"/>
                        </a:spcAft>
                      </a:pPr>
                      <a:r>
                        <a:rPr lang="ru-RU" sz="1800" dirty="0">
                          <a:effectLst/>
                        </a:rPr>
                        <a:t>18</a:t>
                      </a:r>
                      <a:endParaRPr lang="en-US" sz="1800" i="1" dirty="0">
                        <a:effectLst/>
                        <a:latin typeface="Times New Roman" panose="02020603050405020304" pitchFamily="18" charset="0"/>
                        <a:ea typeface="Calibri" panose="020F0502020204030204" pitchFamily="34" charset="0"/>
                      </a:endParaRPr>
                    </a:p>
                  </a:txBody>
                  <a:tcPr marL="25400" marR="25400" marT="0" marB="0"/>
                </a:tc>
                <a:extLst>
                  <a:ext uri="{0D108BD9-81ED-4DB2-BD59-A6C34878D82A}">
                    <a16:rowId xmlns:a16="http://schemas.microsoft.com/office/drawing/2014/main" val="10004"/>
                  </a:ext>
                </a:extLst>
              </a:tr>
              <a:tr h="793449">
                <a:tc>
                  <a:txBody>
                    <a:bodyPr/>
                    <a:lstStyle/>
                    <a:p>
                      <a:pPr indent="457200" algn="ctr">
                        <a:lnSpc>
                          <a:spcPct val="115000"/>
                        </a:lnSpc>
                        <a:spcAft>
                          <a:spcPts val="0"/>
                        </a:spcAft>
                      </a:pPr>
                      <a:r>
                        <a:rPr lang="ru-RU" sz="1800" dirty="0">
                          <a:effectLst/>
                        </a:rPr>
                        <a:t>Е</a:t>
                      </a:r>
                      <a:endParaRPr lang="en-US" sz="1800" i="1" dirty="0">
                        <a:effectLst/>
                        <a:latin typeface="Times New Roman" panose="02020603050405020304" pitchFamily="18" charset="0"/>
                        <a:ea typeface="Calibri" panose="020F0502020204030204" pitchFamily="34" charset="0"/>
                      </a:endParaRPr>
                    </a:p>
                  </a:txBody>
                  <a:tcPr marL="25400" marR="25400" marT="0" marB="0"/>
                </a:tc>
                <a:tc>
                  <a:txBody>
                    <a:bodyPr/>
                    <a:lstStyle/>
                    <a:p>
                      <a:pPr indent="457200" algn="ctr">
                        <a:lnSpc>
                          <a:spcPct val="115000"/>
                        </a:lnSpc>
                        <a:spcAft>
                          <a:spcPts val="0"/>
                        </a:spcAft>
                      </a:pPr>
                      <a:r>
                        <a:rPr lang="ru-RU" sz="1800" dirty="0">
                          <a:effectLst/>
                        </a:rPr>
                        <a:t>8</a:t>
                      </a:r>
                      <a:endParaRPr lang="en-US" sz="1800" i="1" dirty="0">
                        <a:effectLst/>
                        <a:latin typeface="Times New Roman" panose="02020603050405020304" pitchFamily="18" charset="0"/>
                        <a:ea typeface="Calibri" panose="020F0502020204030204" pitchFamily="34" charset="0"/>
                      </a:endParaRPr>
                    </a:p>
                  </a:txBody>
                  <a:tcPr marL="25400" marR="25400" marT="0" marB="0"/>
                </a:tc>
                <a:tc>
                  <a:txBody>
                    <a:bodyPr/>
                    <a:lstStyle/>
                    <a:p>
                      <a:pPr indent="457200" algn="ctr">
                        <a:lnSpc>
                          <a:spcPct val="115000"/>
                        </a:lnSpc>
                        <a:spcAft>
                          <a:spcPts val="0"/>
                        </a:spcAft>
                      </a:pPr>
                      <a:r>
                        <a:rPr lang="ru-RU" sz="1800" dirty="0">
                          <a:effectLst/>
                        </a:rPr>
                        <a:t>0</a:t>
                      </a:r>
                      <a:endParaRPr lang="en-US" sz="1800" i="1" dirty="0">
                        <a:effectLst/>
                        <a:latin typeface="Times New Roman" panose="02020603050405020304" pitchFamily="18" charset="0"/>
                        <a:ea typeface="Calibri" panose="020F0502020204030204" pitchFamily="34" charset="0"/>
                      </a:endParaRPr>
                    </a:p>
                  </a:txBody>
                  <a:tcPr marL="25400" marR="25400" marT="0" marB="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5772835" y="43934"/>
            <a:ext cx="6463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endParaRPr lang="ru-RU" altLang="en-US" dirty="0"/>
          </a:p>
        </p:txBody>
      </p:sp>
    </p:spTree>
    <p:extLst>
      <p:ext uri="{BB962C8B-B14F-4D97-AF65-F5344CB8AC3E}">
        <p14:creationId xmlns:p14="http://schemas.microsoft.com/office/powerpoint/2010/main" val="35273611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577850"/>
          </a:xfrm>
        </p:spPr>
        <p:txBody>
          <a:bodyPr>
            <a:normAutofit fontScale="90000"/>
          </a:bodyPr>
          <a:lstStyle/>
          <a:p>
            <a:r>
              <a:rPr lang="ru-RU" dirty="0"/>
              <a:t>Кривая Производственных Возможностей</a:t>
            </a:r>
          </a:p>
        </p:txBody>
      </p:sp>
      <p:pic>
        <p:nvPicPr>
          <p:cNvPr id="4" name="Объект 3"/>
          <p:cNvPicPr>
            <a:picLocks noGrp="1"/>
          </p:cNvPicPr>
          <p:nvPr>
            <p:ph sz="quarter" idx="13"/>
          </p:nvPr>
        </p:nvPicPr>
        <p:blipFill rotWithShape="1">
          <a:blip r:embed="rId2" cstate="print"/>
          <a:srcRect l="8916" t="22727" r="24818" b="24860"/>
          <a:stretch/>
        </p:blipFill>
        <p:spPr bwMode="auto">
          <a:xfrm>
            <a:off x="1014414" y="1042989"/>
            <a:ext cx="9744074" cy="581501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260032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696035" y="260648"/>
            <a:ext cx="11046785" cy="6477036"/>
          </a:xfrm>
        </p:spPr>
        <p:txBody>
          <a:bodyPr>
            <a:normAutofit fontScale="62500" lnSpcReduction="20000"/>
          </a:bodyPr>
          <a:lstStyle/>
          <a:p>
            <a:endParaRPr lang="ru-RU" sz="3400" dirty="0">
              <a:latin typeface="Times New Roman" pitchFamily="18" charset="0"/>
              <a:cs typeface="Times New Roman" pitchFamily="18" charset="0"/>
            </a:endParaRPr>
          </a:p>
          <a:p>
            <a:pPr marL="36576" indent="0">
              <a:buNone/>
            </a:pPr>
            <a:r>
              <a:rPr lang="ru-RU" sz="3800" dirty="0">
                <a:latin typeface="Times New Roman" pitchFamily="18" charset="0"/>
                <a:cs typeface="Times New Roman" pitchFamily="18" charset="0"/>
              </a:rPr>
              <a:t>Издержки производства одного продукта могут быть выражены в количестве продукта, от производства которого приходится отказаться в связи с производством первого.</a:t>
            </a:r>
            <a:endParaRPr lang="en-US" sz="3800" dirty="0">
              <a:latin typeface="Times New Roman" pitchFamily="18" charset="0"/>
              <a:cs typeface="Times New Roman" pitchFamily="18" charset="0"/>
            </a:endParaRPr>
          </a:p>
          <a:p>
            <a:pPr marL="36576" indent="0">
              <a:buNone/>
            </a:pPr>
            <a:r>
              <a:rPr lang="ru-RU" sz="3800" dirty="0">
                <a:latin typeface="Times New Roman" pitchFamily="18" charset="0"/>
                <a:cs typeface="Times New Roman" pitchFamily="18" charset="0"/>
              </a:rPr>
              <a:t> Так, увеличение производства автомобилей с нуля до 2 шт. «обошлось» в 5 шт. мотоциклов, от производства которых пришлось отказаться. Можно сказать, что 2 автомобиля стоят 5 мотоциклов.</a:t>
            </a:r>
            <a:endParaRPr lang="en-US" sz="3800" dirty="0">
              <a:latin typeface="Times New Roman" pitchFamily="18" charset="0"/>
              <a:cs typeface="Times New Roman" pitchFamily="18" charset="0"/>
            </a:endParaRPr>
          </a:p>
          <a:p>
            <a:pPr marL="36576" indent="0">
              <a:buNone/>
            </a:pPr>
            <a:r>
              <a:rPr lang="ru-RU" sz="3800" dirty="0">
                <a:latin typeface="Times New Roman" pitchFamily="18" charset="0"/>
                <a:cs typeface="Times New Roman" pitchFamily="18" charset="0"/>
              </a:rPr>
              <a:t> В экономике такие издержки производства называются альтернативными (вменёнными). </a:t>
            </a:r>
            <a:endParaRPr lang="en-US" sz="3800" dirty="0">
              <a:latin typeface="Times New Roman" pitchFamily="18" charset="0"/>
              <a:cs typeface="Times New Roman" pitchFamily="18" charset="0"/>
            </a:endParaRPr>
          </a:p>
          <a:p>
            <a:pPr marL="36576" indent="0">
              <a:buNone/>
            </a:pPr>
            <a:r>
              <a:rPr lang="ru-RU" sz="3600" b="1" u="sng" dirty="0">
                <a:latin typeface="Times New Roman" pitchFamily="18" charset="0"/>
                <a:cs typeface="Times New Roman" pitchFamily="18" charset="0"/>
              </a:rPr>
              <a:t>Альтернативные (вменённые) издержки про­изводства</a:t>
            </a:r>
            <a:r>
              <a:rPr lang="ru-RU" sz="3600" u="sng" dirty="0">
                <a:latin typeface="Times New Roman" pitchFamily="18" charset="0"/>
                <a:cs typeface="Times New Roman" pitchFamily="18" charset="0"/>
              </a:rPr>
              <a:t> </a:t>
            </a:r>
            <a:r>
              <a:rPr lang="ru-RU" sz="3600" dirty="0">
                <a:latin typeface="Times New Roman" pitchFamily="18" charset="0"/>
                <a:cs typeface="Times New Roman" pitchFamily="18" charset="0"/>
              </a:rPr>
              <a:t>— </a:t>
            </a:r>
            <a:r>
              <a:rPr lang="ru-RU" sz="3600" u="sng" dirty="0">
                <a:latin typeface="Times New Roman" pitchFamily="18" charset="0"/>
                <a:cs typeface="Times New Roman" pitchFamily="18" charset="0"/>
              </a:rPr>
              <a:t>это издержки производства товаров и услуг, измеряемые стоимостью наилучшей упущенной возможности </a:t>
            </a:r>
            <a:r>
              <a:rPr lang="ru-RU" sz="3400" dirty="0">
                <a:latin typeface="Times New Roman" pitchFamily="18" charset="0"/>
                <a:cs typeface="Times New Roman" pitchFamily="18" charset="0"/>
              </a:rPr>
              <a:t>использования затраченных на их создание факторо</a:t>
            </a:r>
            <a:r>
              <a:rPr lang="ru-RU" dirty="0"/>
              <a:t>в производства.</a:t>
            </a:r>
          </a:p>
          <a:p>
            <a:endParaRPr lang="ru-RU" dirty="0"/>
          </a:p>
        </p:txBody>
      </p:sp>
    </p:spTree>
    <p:extLst>
      <p:ext uri="{BB962C8B-B14F-4D97-AF65-F5344CB8AC3E}">
        <p14:creationId xmlns:p14="http://schemas.microsoft.com/office/powerpoint/2010/main" val="4594861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464024" y="620689"/>
            <a:ext cx="11054208" cy="6237311"/>
          </a:xfrm>
        </p:spPr>
        <p:txBody>
          <a:bodyPr>
            <a:noAutofit/>
          </a:bodyPr>
          <a:lstStyle/>
          <a:p>
            <a:r>
              <a:rPr lang="ru-RU" sz="2400" dirty="0">
                <a:latin typeface="Times New Roman" panose="02020603050405020304" pitchFamily="18" charset="0"/>
                <a:cs typeface="Times New Roman" panose="02020603050405020304" pitchFamily="18" charset="0"/>
              </a:rPr>
              <a:t>1. При полном использовании ресурсов и неизменной технологии увеличение производства одного продукта приводит к сокращению производства другого.</a:t>
            </a:r>
          </a:p>
          <a:p>
            <a:r>
              <a:rPr lang="ru-RU" sz="2400" dirty="0">
                <a:latin typeface="Times New Roman" panose="02020603050405020304" pitchFamily="18" charset="0"/>
                <a:cs typeface="Times New Roman" panose="02020603050405020304" pitchFamily="18" charset="0"/>
              </a:rPr>
              <a:t>2. Если производство находится левее КПВ (например, в точке </a:t>
            </a:r>
            <a:r>
              <a:rPr lang="en-US" sz="2400" dirty="0">
                <a:latin typeface="Times New Roman" panose="02020603050405020304" pitchFamily="18" charset="0"/>
                <a:cs typeface="Times New Roman" panose="02020603050405020304" pitchFamily="18" charset="0"/>
              </a:rPr>
              <a:t>N</a:t>
            </a:r>
            <a:r>
              <a:rPr lang="ru-RU" sz="2400" dirty="0">
                <a:latin typeface="Times New Roman" panose="02020603050405020304" pitchFamily="18" charset="0"/>
                <a:cs typeface="Times New Roman" panose="02020603050405020304" pitchFamily="18" charset="0"/>
              </a:rPr>
              <a:t>), это означает, что имеющиеся ресурсы используются не полностью.</a:t>
            </a:r>
          </a:p>
          <a:p>
            <a:r>
              <a:rPr lang="ru-RU" sz="2400" dirty="0">
                <a:latin typeface="Times New Roman" panose="02020603050405020304" pitchFamily="18" charset="0"/>
                <a:cs typeface="Times New Roman" panose="02020603050405020304" pitchFamily="18" charset="0"/>
              </a:rPr>
              <a:t>3. Точка </a:t>
            </a:r>
            <a:r>
              <a:rPr lang="en-US" sz="2400" dirty="0">
                <a:latin typeface="Times New Roman" panose="02020603050405020304" pitchFamily="18" charset="0"/>
                <a:cs typeface="Times New Roman" panose="02020603050405020304" pitchFamily="18" charset="0"/>
              </a:rPr>
              <a:t>M -</a:t>
            </a:r>
            <a:r>
              <a:rPr lang="ru-RU" sz="2400" dirty="0">
                <a:latin typeface="Times New Roman" panose="02020603050405020304" pitchFamily="18" charset="0"/>
                <a:cs typeface="Times New Roman" panose="02020603050405020304" pitchFamily="18" charset="0"/>
              </a:rPr>
              <a:t> при данных ресурсах и имеющейся технологии для про­изводства недостижима. Одновременное увеличение выпуска всех товаров возможно лишь при экономическом росте, т. е. увеличении экономического потенциала системы.</a:t>
            </a:r>
          </a:p>
          <a:p>
            <a:endParaRPr lang="ru-RU" sz="2400" dirty="0"/>
          </a:p>
        </p:txBody>
      </p:sp>
    </p:spTree>
    <p:extLst>
      <p:ext uri="{BB962C8B-B14F-4D97-AF65-F5344CB8AC3E}">
        <p14:creationId xmlns:p14="http://schemas.microsoft.com/office/powerpoint/2010/main" val="21988799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846161" y="692697"/>
            <a:ext cx="10533039" cy="5916650"/>
          </a:xfrm>
        </p:spPr>
        <p:txBody>
          <a:bodyPr>
            <a:normAutofit/>
          </a:bodyPr>
          <a:lstStyle/>
          <a:p>
            <a:pPr marL="36576" indent="0" algn="just">
              <a:buNone/>
            </a:pPr>
            <a:r>
              <a:rPr lang="ru-RU" sz="2400" dirty="0">
                <a:latin typeface="Times New Roman" pitchFamily="18" charset="0"/>
                <a:cs typeface="Times New Roman" pitchFamily="18" charset="0"/>
              </a:rPr>
              <a:t>4. Любое производство является эффективным, если при данных ресурсах нельзя увеличить выпуск одного блага без снижения выпуска другого, следовательно, любая точка, лежащая на КПВ, является эффективной. </a:t>
            </a:r>
            <a:endParaRPr lang="en-US" sz="2400" dirty="0">
              <a:latin typeface="Times New Roman" pitchFamily="18" charset="0"/>
              <a:cs typeface="Times New Roman" pitchFamily="18" charset="0"/>
            </a:endParaRPr>
          </a:p>
          <a:p>
            <a:pPr marL="36576" indent="0" algn="just">
              <a:buNone/>
            </a:pPr>
            <a:endParaRPr lang="ru-RU" sz="2400" u="sng" dirty="0">
              <a:latin typeface="Times New Roman" pitchFamily="18" charset="0"/>
              <a:cs typeface="Times New Roman" pitchFamily="18" charset="0"/>
            </a:endParaRPr>
          </a:p>
          <a:p>
            <a:pPr marL="36576" indent="0" algn="just">
              <a:buNone/>
            </a:pPr>
            <a:r>
              <a:rPr lang="ru-RU" sz="2400" u="sng" dirty="0">
                <a:latin typeface="Times New Roman" pitchFamily="18" charset="0"/>
                <a:cs typeface="Times New Roman" pitchFamily="18" charset="0"/>
              </a:rPr>
              <a:t>Распределение ресурсов, </a:t>
            </a:r>
            <a:r>
              <a:rPr lang="ru-RU" sz="2400" b="1" u="sng" dirty="0">
                <a:latin typeface="Times New Roman" pitchFamily="18" charset="0"/>
                <a:cs typeface="Times New Roman" pitchFamily="18" charset="0"/>
              </a:rPr>
              <a:t>при котором невозможно увеличить выпуск одного</a:t>
            </a:r>
            <a:r>
              <a:rPr lang="ru-RU" sz="2400" u="sng" dirty="0">
                <a:latin typeface="Times New Roman" pitchFamily="18" charset="0"/>
                <a:cs typeface="Times New Roman" pitchFamily="18" charset="0"/>
              </a:rPr>
              <a:t> экономического блага </a:t>
            </a:r>
            <a:r>
              <a:rPr lang="ru-RU" sz="2400" b="1" u="sng" dirty="0">
                <a:latin typeface="Times New Roman" pitchFamily="18" charset="0"/>
                <a:cs typeface="Times New Roman" pitchFamily="18" charset="0"/>
              </a:rPr>
              <a:t>без уменьшения выпуска другого</a:t>
            </a:r>
            <a:r>
              <a:rPr lang="ru-RU" sz="2400" u="sng" dirty="0">
                <a:latin typeface="Times New Roman" pitchFamily="18" charset="0"/>
                <a:cs typeface="Times New Roman" pitchFamily="18" charset="0"/>
              </a:rPr>
              <a:t>, </a:t>
            </a:r>
          </a:p>
          <a:p>
            <a:pPr marL="36576" indent="0" algn="just">
              <a:buNone/>
            </a:pPr>
            <a:r>
              <a:rPr lang="ru-RU" sz="2400" u="sng" dirty="0">
                <a:latin typeface="Times New Roman" pitchFamily="18" charset="0"/>
                <a:cs typeface="Times New Roman" pitchFamily="18" charset="0"/>
              </a:rPr>
              <a:t>называется </a:t>
            </a:r>
            <a:r>
              <a:rPr lang="ru-RU" sz="2400" b="1" u="sng" dirty="0">
                <a:latin typeface="Times New Roman" pitchFamily="18" charset="0"/>
                <a:cs typeface="Times New Roman" pitchFamily="18" charset="0"/>
              </a:rPr>
              <a:t>Парето-эффективным.</a:t>
            </a:r>
          </a:p>
          <a:p>
            <a:endParaRPr lang="ru-RU" sz="2400" dirty="0"/>
          </a:p>
        </p:txBody>
      </p:sp>
    </p:spTree>
    <p:extLst>
      <p:ext uri="{BB962C8B-B14F-4D97-AF65-F5344CB8AC3E}">
        <p14:creationId xmlns:p14="http://schemas.microsoft.com/office/powerpoint/2010/main" val="42461050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477672" y="476673"/>
            <a:ext cx="9722784" cy="5649491"/>
          </a:xfrm>
        </p:spPr>
        <p:txBody>
          <a:bodyPr>
            <a:normAutofit fontScale="62500" lnSpcReduction="20000"/>
          </a:bodyPr>
          <a:lstStyle/>
          <a:p>
            <a:pPr marL="36576" indent="0">
              <a:buNone/>
            </a:pPr>
            <a:r>
              <a:rPr lang="ru-RU" dirty="0"/>
              <a:t>Равное, последовательное увеличение производства одного товара обходится всё дороже и дороже: первые 2 автомобиля стоили 5 мотоциклов; вторые 2 автомобиля — уже 7 мотоциклов; третьи 2 автомобиля — 10 мотоциклов и т.д. </a:t>
            </a:r>
          </a:p>
          <a:p>
            <a:r>
              <a:rPr lang="ru-RU" sz="4000" dirty="0">
                <a:latin typeface="Times New Roman" panose="02020603050405020304" pitchFamily="18" charset="0"/>
                <a:cs typeface="Times New Roman" panose="02020603050405020304" pitchFamily="18" charset="0"/>
              </a:rPr>
              <a:t>В этом проявляется действие</a:t>
            </a:r>
          </a:p>
          <a:p>
            <a:pPr algn="just"/>
            <a:r>
              <a:rPr lang="ru-RU" sz="4000" dirty="0">
                <a:latin typeface="Times New Roman" panose="02020603050405020304" pitchFamily="18" charset="0"/>
                <a:cs typeface="Times New Roman" panose="02020603050405020304" pitchFamily="18" charset="0"/>
              </a:rPr>
              <a:t> </a:t>
            </a:r>
            <a:r>
              <a:rPr lang="ru-RU" sz="4600" b="1" u="sng" dirty="0">
                <a:latin typeface="Times New Roman" panose="02020603050405020304" pitchFamily="18" charset="0"/>
                <a:cs typeface="Times New Roman" panose="02020603050405020304" pitchFamily="18" charset="0"/>
              </a:rPr>
              <a:t>закона убывающей отдачи</a:t>
            </a:r>
            <a:r>
              <a:rPr lang="ru-RU" sz="4000" u="sng" dirty="0">
                <a:latin typeface="Times New Roman" panose="02020603050405020304" pitchFamily="18" charset="0"/>
                <a:cs typeface="Times New Roman" panose="02020603050405020304" pitchFamily="18" charset="0"/>
              </a:rPr>
              <a:t>, суть которого применительно к КПВ заключается в том, что </a:t>
            </a:r>
            <a:r>
              <a:rPr lang="ru-RU" sz="4000" b="1" u="sng" dirty="0">
                <a:latin typeface="Times New Roman" panose="02020603050405020304" pitchFamily="18" charset="0"/>
                <a:cs typeface="Times New Roman" panose="02020603050405020304" pitchFamily="18" charset="0"/>
              </a:rPr>
              <a:t>в условиях полного использования ресурсов и неизменной технологии для получения каждой дополнительной единицы одного товара приходится отказываться от всё возрастающего количества других товаров.</a:t>
            </a:r>
            <a:r>
              <a:rPr lang="ru-RU" sz="4000" b="1" dirty="0">
                <a:latin typeface="Times New Roman" panose="02020603050405020304" pitchFamily="18" charset="0"/>
                <a:cs typeface="Times New Roman" panose="02020603050405020304" pitchFamily="18" charset="0"/>
              </a:rPr>
              <a:t> </a:t>
            </a:r>
            <a:endParaRPr lang="en-US" sz="4000" b="1" dirty="0">
              <a:latin typeface="Times New Roman" panose="02020603050405020304" pitchFamily="18" charset="0"/>
              <a:cs typeface="Times New Roman" panose="02020603050405020304" pitchFamily="18" charset="0"/>
            </a:endParaRPr>
          </a:p>
          <a:p>
            <a:pPr algn="just"/>
            <a:endParaRPr lang="ru-RU" dirty="0"/>
          </a:p>
          <a:p>
            <a:pPr algn="just"/>
            <a:r>
              <a:rPr lang="ru-RU" dirty="0"/>
              <a:t>Таким образом, перемещение производственных ресурсов из одной сферы применения в другую обусловливает возрастание вменённых издержек производства.</a:t>
            </a:r>
          </a:p>
          <a:p>
            <a:r>
              <a:rPr lang="ru-RU" dirty="0"/>
              <a:t> </a:t>
            </a:r>
          </a:p>
          <a:p>
            <a:endParaRPr lang="ru-RU" dirty="0"/>
          </a:p>
        </p:txBody>
      </p:sp>
    </p:spTree>
    <p:extLst>
      <p:ext uri="{BB962C8B-B14F-4D97-AF65-F5344CB8AC3E}">
        <p14:creationId xmlns:p14="http://schemas.microsoft.com/office/powerpoint/2010/main" val="30836259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b="1" dirty="0">
                <a:latin typeface="Times New Roman" panose="02020603050405020304" pitchFamily="18" charset="0"/>
                <a:cs typeface="Times New Roman" panose="02020603050405020304" pitchFamily="18" charset="0"/>
              </a:rPr>
              <a:t>Воспроизводство экономической системы</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838200" y="1825625"/>
            <a:ext cx="9658611" cy="4351338"/>
          </a:xfrm>
        </p:spPr>
        <p:txBody>
          <a:bodyPr/>
          <a:lstStyle/>
          <a:p>
            <a:r>
              <a:rPr lang="ru-RU" dirty="0">
                <a:latin typeface="Times New Roman" panose="02020603050405020304" pitchFamily="18" charset="0"/>
                <a:cs typeface="Times New Roman" panose="02020603050405020304" pitchFamily="18" charset="0"/>
              </a:rPr>
              <a:t>Воспроизводство экономической системы – это беспрерывный процесс создания материальных благ из ресурсов для удовлетворения потребностей. </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В основе непрерывности воспроизводства лежат безграничность, качественный и количественный рост потребностей (первая аксиома экономической теории), требующие развития производства.</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719662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altLang="en-US" sz="3200" dirty="0">
                <a:latin typeface="Times New Roman" panose="02020603050405020304" pitchFamily="18" charset="0"/>
                <a:ea typeface="Times New Roman" panose="02020603050405020304" pitchFamily="18" charset="0"/>
                <a:cs typeface="Times New Roman" panose="02020603050405020304" pitchFamily="18" charset="0"/>
              </a:rPr>
              <a:t>Выделяют два типа воспроизводства:</a:t>
            </a:r>
            <a:br>
              <a:rPr lang="ru-RU" alt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sz="quarter" idx="13"/>
            <p:extLst>
              <p:ext uri="{D42A27DB-BD31-4B8C-83A1-F6EECF244321}">
                <p14:modId xmlns:p14="http://schemas.microsoft.com/office/powerpoint/2010/main" val="4004256181"/>
              </p:ext>
            </p:extLst>
          </p:nvPr>
        </p:nvGraphicFramePr>
        <p:xfrm>
          <a:off x="838199" y="1465544"/>
          <a:ext cx="10147126" cy="4598371"/>
        </p:xfrm>
        <a:graphic>
          <a:graphicData uri="http://schemas.openxmlformats.org/drawingml/2006/table">
            <a:tbl>
              <a:tblPr/>
              <a:tblGrid>
                <a:gridCol w="5073563">
                  <a:extLst>
                    <a:ext uri="{9D8B030D-6E8A-4147-A177-3AD203B41FA5}">
                      <a16:colId xmlns:a16="http://schemas.microsoft.com/office/drawing/2014/main" val="20000"/>
                    </a:ext>
                  </a:extLst>
                </a:gridCol>
                <a:gridCol w="5073563">
                  <a:extLst>
                    <a:ext uri="{9D8B030D-6E8A-4147-A177-3AD203B41FA5}">
                      <a16:colId xmlns:a16="http://schemas.microsoft.com/office/drawing/2014/main" val="20001"/>
                    </a:ext>
                  </a:extLst>
                </a:gridCol>
              </a:tblGrid>
              <a:tr h="4598371">
                <a:tc>
                  <a:txBody>
                    <a:bodyPr/>
                    <a:lstStyle/>
                    <a:p>
                      <a:pPr algn="just">
                        <a:spcAft>
                          <a:spcPts val="0"/>
                        </a:spcAft>
                        <a:tabLst>
                          <a:tab pos="914400" algn="l"/>
                          <a:tab pos="1143000" algn="l"/>
                        </a:tabLst>
                      </a:pPr>
                      <a:r>
                        <a:rPr lang="ru-RU" sz="2400" b="1" dirty="0">
                          <a:effectLst/>
                          <a:latin typeface="Times New Roman" panose="02020603050405020304" pitchFamily="18" charset="0"/>
                          <a:ea typeface="Times New Roman" panose="02020603050405020304" pitchFamily="18" charset="0"/>
                        </a:rPr>
                        <a:t>Простое воспроизводство </a:t>
                      </a:r>
                      <a:r>
                        <a:rPr lang="ru-RU" sz="2400" dirty="0">
                          <a:effectLst/>
                          <a:latin typeface="Times New Roman" panose="02020603050405020304" pitchFamily="18" charset="0"/>
                          <a:ea typeface="Times New Roman" panose="02020603050405020304" pitchFamily="18" charset="0"/>
                        </a:rPr>
                        <a:t>- такой тип воспроизводства, который характеризуется относительно постоянным количеством создаваемых товаров и услуг, что связано с искусственным ограничением потребностей или с невозможностью привлечения дополнительных ресурсов</a:t>
                      </a:r>
                      <a:endParaRPr lang="en-US"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914400" algn="l"/>
                          <a:tab pos="1143000" algn="l"/>
                        </a:tabLst>
                      </a:pPr>
                      <a:r>
                        <a:rPr lang="ru-RU" sz="2400" b="1" dirty="0">
                          <a:effectLst/>
                          <a:latin typeface="Times New Roman" panose="02020603050405020304" pitchFamily="18" charset="0"/>
                          <a:ea typeface="Times New Roman" panose="02020603050405020304" pitchFamily="18" charset="0"/>
                        </a:rPr>
                        <a:t>Расширенное воспроизводство</a:t>
                      </a:r>
                      <a:r>
                        <a:rPr lang="ru-RU" sz="2400" dirty="0">
                          <a:effectLst/>
                          <a:latin typeface="Times New Roman" panose="02020603050405020304" pitchFamily="18" charset="0"/>
                          <a:ea typeface="Times New Roman" panose="02020603050405020304" pitchFamily="18" charset="0"/>
                        </a:rPr>
                        <a:t> – это такой тип воспроизводства, который характеризуется постоянным увеличением производимых материальных благ за счет привлечения дополнительного количества ресурсов, основанное на качественном и количественном расширении потребностей </a:t>
                      </a:r>
                      <a:endParaRPr lang="en-US" sz="2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Rectangle 1"/>
          <p:cNvSpPr>
            <a:spLocks noChangeArrowheads="1"/>
          </p:cNvSpPr>
          <p:nvPr/>
        </p:nvSpPr>
        <p:spPr bwMode="auto">
          <a:xfrm>
            <a:off x="5805696" y="74711"/>
            <a:ext cx="5806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 pos="11430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 pos="11430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 pos="11430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 pos="11430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 pos="11430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 pos="11430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 pos="11430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 pos="11430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 pos="1143000" algn="l"/>
              </a:tabLst>
              <a:defRPr>
                <a:solidFill>
                  <a:schemeClr val="tx1"/>
                </a:solidFill>
                <a:latin typeface="Arial" panose="020B0604020202020204" pitchFamily="34" charset="0"/>
              </a:defRPr>
            </a:lvl9pPr>
          </a:lstStyle>
          <a:p>
            <a:pPr marL="0" marR="0" lvl="0" indent="342900" algn="just" defTabSz="914400" rtl="0" eaLnBrk="0" fontAlgn="base" latinLnBrk="0" hangingPunct="0">
              <a:lnSpc>
                <a:spcPct val="100000"/>
              </a:lnSpc>
              <a:spcBef>
                <a:spcPct val="0"/>
              </a:spcBef>
              <a:spcAft>
                <a:spcPct val="0"/>
              </a:spcAft>
              <a:buClrTx/>
              <a:buSzTx/>
              <a:buFontTx/>
              <a:buNone/>
              <a:tabLst>
                <a:tab pos="914400" algn="l"/>
                <a:tab pos="1143000" algn="l"/>
              </a:tabLst>
            </a:pPr>
            <a:r>
              <a:rPr kumimoji="0" lang="ru-RU"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ru-RU"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5981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sz="quarter" idx="13"/>
            <p:extLst>
              <p:ext uri="{D42A27DB-BD31-4B8C-83A1-F6EECF244321}">
                <p14:modId xmlns:p14="http://schemas.microsoft.com/office/powerpoint/2010/main" val="2559831564"/>
              </p:ext>
            </p:extLst>
          </p:nvPr>
        </p:nvGraphicFramePr>
        <p:xfrm>
          <a:off x="400832" y="365127"/>
          <a:ext cx="10772383" cy="6048201"/>
        </p:xfrm>
        <a:graphic>
          <a:graphicData uri="http://schemas.openxmlformats.org/drawingml/2006/table">
            <a:tbl>
              <a:tblPr/>
              <a:tblGrid>
                <a:gridCol w="3463255">
                  <a:extLst>
                    <a:ext uri="{9D8B030D-6E8A-4147-A177-3AD203B41FA5}">
                      <a16:colId xmlns:a16="http://schemas.microsoft.com/office/drawing/2014/main" val="20000"/>
                    </a:ext>
                  </a:extLst>
                </a:gridCol>
                <a:gridCol w="7309128">
                  <a:extLst>
                    <a:ext uri="{9D8B030D-6E8A-4147-A177-3AD203B41FA5}">
                      <a16:colId xmlns:a16="http://schemas.microsoft.com/office/drawing/2014/main" val="20001"/>
                    </a:ext>
                  </a:extLst>
                </a:gridCol>
              </a:tblGrid>
              <a:tr h="2016067">
                <a:tc>
                  <a:txBody>
                    <a:bodyPr/>
                    <a:lstStyle/>
                    <a:p>
                      <a:pPr algn="just">
                        <a:spcAft>
                          <a:spcPts val="0"/>
                        </a:spcAft>
                        <a:tabLst>
                          <a:tab pos="914400" algn="l"/>
                          <a:tab pos="1143000" algn="l"/>
                        </a:tabLst>
                      </a:pPr>
                      <a:r>
                        <a:rPr lang="ru-RU" sz="2800" b="1" dirty="0">
                          <a:effectLst/>
                          <a:latin typeface="Times New Roman" panose="02020603050405020304" pitchFamily="18" charset="0"/>
                          <a:ea typeface="Times New Roman" panose="02020603050405020304" pitchFamily="18" charset="0"/>
                        </a:rPr>
                        <a:t>Экстенсивный тип</a:t>
                      </a:r>
                      <a:r>
                        <a:rPr lang="ru-RU" sz="2800" dirty="0">
                          <a:effectLst/>
                          <a:latin typeface="Times New Roman" panose="02020603050405020304" pitchFamily="18" charset="0"/>
                          <a:ea typeface="Times New Roman" panose="02020603050405020304" pitchFamily="18" charset="0"/>
                        </a:rPr>
                        <a:t> расширенного воспроизводства</a:t>
                      </a:r>
                      <a:endParaRPr lang="en-US" sz="2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914400" algn="l"/>
                          <a:tab pos="1143000" algn="l"/>
                        </a:tabLst>
                      </a:pPr>
                      <a:r>
                        <a:rPr lang="ru-RU" sz="2000">
                          <a:effectLst/>
                          <a:latin typeface="Times New Roman" panose="02020603050405020304" pitchFamily="18" charset="0"/>
                          <a:ea typeface="Times New Roman" panose="02020603050405020304" pitchFamily="18" charset="0"/>
                        </a:rPr>
                        <a:t>-увеличение объемов производимых материальных благ основывается на дополнительном привлечении новых экономических ресурсов</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16067">
                <a:tc>
                  <a:txBody>
                    <a:bodyPr/>
                    <a:lstStyle/>
                    <a:p>
                      <a:pPr>
                        <a:spcAft>
                          <a:spcPts val="0"/>
                        </a:spcAft>
                      </a:pPr>
                      <a:r>
                        <a:rPr lang="ru-RU" sz="2800" b="1" dirty="0">
                          <a:effectLst/>
                          <a:latin typeface="Times New Roman" panose="02020603050405020304" pitchFamily="18" charset="0"/>
                          <a:ea typeface="Times New Roman" panose="02020603050405020304" pitchFamily="18" charset="0"/>
                        </a:rPr>
                        <a:t>Интенсивный тип</a:t>
                      </a:r>
                      <a:r>
                        <a:rPr lang="ru-RU" sz="2800" dirty="0">
                          <a:effectLst/>
                          <a:latin typeface="Times New Roman" panose="02020603050405020304" pitchFamily="18" charset="0"/>
                          <a:ea typeface="Times New Roman" panose="02020603050405020304" pitchFamily="18" charset="0"/>
                        </a:rPr>
                        <a:t> расширенного воспроизводства</a:t>
                      </a:r>
                      <a:endParaRPr lang="en-US" sz="2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914400" algn="l"/>
                          <a:tab pos="1143000" algn="l"/>
                        </a:tabLst>
                      </a:pPr>
                      <a:r>
                        <a:rPr lang="ru-RU" sz="2000" dirty="0">
                          <a:effectLst/>
                          <a:latin typeface="Times New Roman" panose="02020603050405020304" pitchFamily="18" charset="0"/>
                          <a:ea typeface="Times New Roman" panose="02020603050405020304" pitchFamily="18" charset="0"/>
                        </a:rPr>
                        <a:t>-увеличение объемов производимых материальных благ базируется на повышении качества использования экономических ресурсов</a:t>
                      </a: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16067">
                <a:tc>
                  <a:txBody>
                    <a:bodyPr/>
                    <a:lstStyle/>
                    <a:p>
                      <a:pPr>
                        <a:spcAft>
                          <a:spcPts val="0"/>
                        </a:spcAft>
                      </a:pPr>
                      <a:r>
                        <a:rPr lang="ru-RU" sz="2800" b="1" dirty="0">
                          <a:effectLst/>
                          <a:latin typeface="Times New Roman" panose="02020603050405020304" pitchFamily="18" charset="0"/>
                          <a:ea typeface="Times New Roman" panose="02020603050405020304" pitchFamily="18" charset="0"/>
                        </a:rPr>
                        <a:t>Интегральный тип</a:t>
                      </a:r>
                      <a:r>
                        <a:rPr lang="ru-RU" sz="2800" dirty="0">
                          <a:effectLst/>
                          <a:latin typeface="Times New Roman" panose="02020603050405020304" pitchFamily="18" charset="0"/>
                          <a:ea typeface="Times New Roman" panose="02020603050405020304" pitchFamily="18" charset="0"/>
                        </a:rPr>
                        <a:t> расширенного воспроизводства</a:t>
                      </a:r>
                      <a:endParaRPr lang="en-US" sz="2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914400" algn="l"/>
                          <a:tab pos="1143000" algn="l"/>
                        </a:tabLst>
                      </a:pPr>
                      <a:r>
                        <a:rPr lang="ru-RU" sz="2000" dirty="0">
                          <a:effectLst/>
                          <a:latin typeface="Times New Roman" panose="02020603050405020304" pitchFamily="18" charset="0"/>
                          <a:ea typeface="Times New Roman" panose="02020603050405020304" pitchFamily="18" charset="0"/>
                        </a:rPr>
                        <a:t>-в основе увеличения объемов производимых материальных благ лежит как привлечение дополнительных ресурсов, так и повышение качества использования имеющихся ресурсов</a:t>
                      </a: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56981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b="1" dirty="0">
                <a:latin typeface="Times New Roman" panose="02020603050405020304" pitchFamily="18" charset="0"/>
                <a:cs typeface="Times New Roman" panose="02020603050405020304" pitchFamily="18" charset="0"/>
              </a:rPr>
              <a:t>1.предмет  исследования    ЭКОНОМИЧЕСКОЙ науки</a:t>
            </a:r>
            <a:endParaRPr lang="ru-RU" sz="36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913774" y="2005264"/>
            <a:ext cx="10363826" cy="3785936"/>
          </a:xfrm>
        </p:spPr>
        <p:txBody>
          <a:bodyPr>
            <a:normAutofit fontScale="85000" lnSpcReduction="20000"/>
          </a:bodyPr>
          <a:lstStyle/>
          <a:p>
            <a:endParaRPr lang="ru-RU" b="1" dirty="0"/>
          </a:p>
          <a:p>
            <a:r>
              <a:rPr lang="ru-RU" sz="3200" b="1" dirty="0">
                <a:latin typeface="Times New Roman" panose="02020603050405020304" pitchFamily="18" charset="0"/>
                <a:cs typeface="Times New Roman" panose="02020603050405020304" pitchFamily="18" charset="0"/>
              </a:rPr>
              <a:t>Экономика есть фундамент  всякого общества. </a:t>
            </a:r>
          </a:p>
          <a:p>
            <a:pPr marL="0" indent="0">
              <a:buNone/>
            </a:pPr>
            <a:r>
              <a:rPr lang="ru-RU" sz="3200" b="1" dirty="0">
                <a:latin typeface="Times New Roman" panose="02020603050405020304" pitchFamily="18" charset="0"/>
                <a:cs typeface="Times New Roman" panose="02020603050405020304" pitchFamily="18" charset="0"/>
              </a:rPr>
              <a:t>Глубинным  двигателем истории человечества является  производство  материальных благ.</a:t>
            </a:r>
            <a:r>
              <a:rPr lang="ru-RU" sz="3200" dirty="0">
                <a:latin typeface="Times New Roman" panose="02020603050405020304" pitchFamily="18" charset="0"/>
                <a:cs typeface="Times New Roman" panose="02020603050405020304" pitchFamily="18" charset="0"/>
              </a:rPr>
              <a:t> </a:t>
            </a:r>
          </a:p>
          <a:p>
            <a:pPr marL="0" indent="0">
              <a:buNone/>
            </a:pPr>
            <a:endParaRPr lang="en-US" sz="3200" b="1" dirty="0">
              <a:latin typeface="Times New Roman" panose="02020603050405020304" pitchFamily="18" charset="0"/>
              <a:cs typeface="Times New Roman" panose="02020603050405020304" pitchFamily="18" charset="0"/>
            </a:endParaRPr>
          </a:p>
          <a:p>
            <a:pPr marL="0" indent="0">
              <a:buNone/>
            </a:pPr>
            <a:r>
              <a:rPr lang="ru-RU" sz="3200" b="1" dirty="0">
                <a:latin typeface="Times New Roman" panose="02020603050405020304" pitchFamily="18" charset="0"/>
                <a:cs typeface="Times New Roman" panose="02020603050405020304" pitchFamily="18" charset="0"/>
              </a:rPr>
              <a:t>ЭКОНОМИКА  - любая деятельность людей, связанная с обеспечением  материальных условий жизни.</a:t>
            </a:r>
            <a:endParaRPr lang="ru-RU" sz="3200" dirty="0">
              <a:latin typeface="Times New Roman" panose="02020603050405020304" pitchFamily="18" charset="0"/>
              <a:cs typeface="Times New Roman" panose="02020603050405020304" pitchFamily="18" charset="0"/>
            </a:endParaRPr>
          </a:p>
          <a:p>
            <a:pPr marL="0" indent="0">
              <a:buNone/>
            </a:pPr>
            <a:endParaRPr lang="ru-RU" dirty="0"/>
          </a:p>
        </p:txBody>
      </p:sp>
    </p:spTree>
    <p:extLst>
      <p:ext uri="{BB962C8B-B14F-4D97-AF65-F5344CB8AC3E}">
        <p14:creationId xmlns:p14="http://schemas.microsoft.com/office/powerpoint/2010/main" val="16963202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1378424" y="1772817"/>
            <a:ext cx="9335069" cy="4353347"/>
          </a:xfrm>
        </p:spPr>
        <p:txBody>
          <a:bodyPr>
            <a:normAutofit/>
          </a:bodyPr>
          <a:lstStyle/>
          <a:p>
            <a:r>
              <a:rPr lang="ru-RU" sz="4000" b="1" dirty="0">
                <a:latin typeface="Times New Roman" pitchFamily="18" charset="0"/>
                <a:cs typeface="Times New Roman" pitchFamily="18" charset="0"/>
              </a:rPr>
              <a:t>ОТНОШЕНИЯ СОБСТВЕННОСТИ</a:t>
            </a:r>
            <a:r>
              <a:rPr lang="ru-RU" sz="4000" dirty="0">
                <a:latin typeface="Times New Roman" pitchFamily="18" charset="0"/>
                <a:cs typeface="Times New Roman" pitchFamily="18" charset="0"/>
              </a:rPr>
              <a:t> КАК ОСНОВА ЭКОНОМИЧЕСКОЙ СИСТЕМЫ</a:t>
            </a:r>
            <a:br>
              <a:rPr lang="ru-RU" sz="4000" dirty="0">
                <a:latin typeface="Times New Roman" pitchFamily="18" charset="0"/>
                <a:cs typeface="Times New Roman" pitchFamily="18" charset="0"/>
              </a:rPr>
            </a:br>
            <a:endParaRPr lang="ru-RU" sz="4000" dirty="0"/>
          </a:p>
        </p:txBody>
      </p:sp>
    </p:spTree>
    <p:extLst>
      <p:ext uri="{BB962C8B-B14F-4D97-AF65-F5344CB8AC3E}">
        <p14:creationId xmlns:p14="http://schemas.microsoft.com/office/powerpoint/2010/main" val="10565943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75" y="618517"/>
            <a:ext cx="10364451" cy="664183"/>
          </a:xfrm>
        </p:spPr>
        <p:txBody>
          <a:bodyPr/>
          <a:lstStyle/>
          <a:p>
            <a:r>
              <a:rPr lang="ru-RU" b="1" dirty="0">
                <a:latin typeface="Times New Roman" panose="02020603050405020304" pitchFamily="18" charset="0"/>
                <a:cs typeface="Times New Roman" panose="02020603050405020304" pitchFamily="18" charset="0"/>
              </a:rPr>
              <a:t>Собственность </a:t>
            </a:r>
            <a:r>
              <a:rPr lang="en-US" b="1"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774700" y="1600201"/>
            <a:ext cx="9713788" cy="4525963"/>
          </a:xfrm>
        </p:spPr>
        <p:txBody>
          <a:bodyPr/>
          <a:lstStyle/>
          <a:p>
            <a:pPr algn="just"/>
            <a:r>
              <a:rPr lang="ru-RU" sz="3200" b="1" u="sng" dirty="0">
                <a:latin typeface="Times New Roman" panose="02020603050405020304" pitchFamily="18" charset="0"/>
                <a:cs typeface="Times New Roman" panose="02020603050405020304" pitchFamily="18" charset="0"/>
              </a:rPr>
              <a:t>Собственность </a:t>
            </a:r>
            <a:r>
              <a:rPr lang="ru-RU" sz="3200" u="sng" dirty="0">
                <a:latin typeface="Times New Roman" panose="02020603050405020304" pitchFamily="18" charset="0"/>
                <a:cs typeface="Times New Roman" panose="02020603050405020304" pitchFamily="18" charset="0"/>
              </a:rPr>
              <a:t>– экономические отношения между людьми </a:t>
            </a:r>
            <a:r>
              <a:rPr lang="ru-RU" sz="3200" dirty="0">
                <a:latin typeface="Times New Roman" panose="02020603050405020304" pitchFamily="18" charset="0"/>
                <a:cs typeface="Times New Roman" panose="02020603050405020304" pitchFamily="18" charset="0"/>
              </a:rPr>
              <a:t>в процессе производства, распределения, обмена и потребления, в которых реализуется определённая форма присвоения благ. </a:t>
            </a:r>
          </a:p>
          <a:p>
            <a:endParaRPr lang="ru-RU" dirty="0"/>
          </a:p>
        </p:txBody>
      </p:sp>
    </p:spTree>
    <p:extLst>
      <p:ext uri="{BB962C8B-B14F-4D97-AF65-F5344CB8AC3E}">
        <p14:creationId xmlns:p14="http://schemas.microsoft.com/office/powerpoint/2010/main" val="12186932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75" y="618517"/>
            <a:ext cx="10364451" cy="841983"/>
          </a:xfrm>
        </p:spPr>
        <p:txBody>
          <a:bodyPr/>
          <a:lstStyle/>
          <a:p>
            <a:r>
              <a:rPr lang="ru-RU" dirty="0"/>
              <a:t>Субъект собственности</a:t>
            </a:r>
          </a:p>
        </p:txBody>
      </p:sp>
      <p:sp>
        <p:nvSpPr>
          <p:cNvPr id="3" name="Объект 2"/>
          <p:cNvSpPr>
            <a:spLocks noGrp="1"/>
          </p:cNvSpPr>
          <p:nvPr>
            <p:ph sz="quarter" idx="13"/>
          </p:nvPr>
        </p:nvSpPr>
        <p:spPr>
          <a:xfrm>
            <a:off x="471733" y="1460500"/>
            <a:ext cx="11367341" cy="4747551"/>
          </a:xfrm>
        </p:spPr>
        <p:txBody>
          <a:bodyPr>
            <a:normAutofit/>
          </a:bodyPr>
          <a:lstStyle/>
          <a:p>
            <a:pPr marL="0" indent="0" hangingPunct="0">
              <a:buNone/>
            </a:pPr>
            <a:r>
              <a:rPr lang="ru-RU" sz="3200" b="1" dirty="0">
                <a:latin typeface="Times New Roman" pitchFamily="18" charset="0"/>
                <a:cs typeface="Times New Roman" pitchFamily="18" charset="0"/>
              </a:rPr>
              <a:t>Согласно ГК РФ  СУБЪЕКТАМИ права собственности могут являться:</a:t>
            </a:r>
          </a:p>
          <a:p>
            <a:pPr lvl="0" hangingPunct="0"/>
            <a:r>
              <a:rPr lang="ru-RU" sz="3200" b="1" dirty="0">
                <a:latin typeface="Times New Roman" pitchFamily="18" charset="0"/>
                <a:cs typeface="Times New Roman" pitchFamily="18" charset="0"/>
              </a:rPr>
              <a:t>гражданин (физическое лицо),</a:t>
            </a:r>
          </a:p>
          <a:p>
            <a:pPr lvl="0" hangingPunct="0"/>
            <a:r>
              <a:rPr lang="ru-RU" sz="3200" b="1" dirty="0">
                <a:latin typeface="Times New Roman" pitchFamily="18" charset="0"/>
                <a:cs typeface="Times New Roman" pitchFamily="18" charset="0"/>
              </a:rPr>
              <a:t>юридическое лицо (предприятие, фирма),</a:t>
            </a:r>
          </a:p>
          <a:p>
            <a:pPr lvl="0" hangingPunct="0"/>
            <a:r>
              <a:rPr lang="ru-RU" sz="3200" b="1" dirty="0">
                <a:latin typeface="Times New Roman" pitchFamily="18" charset="0"/>
                <a:cs typeface="Times New Roman" pitchFamily="18" charset="0"/>
              </a:rPr>
              <a:t>государство и муниципальные образования.</a:t>
            </a:r>
          </a:p>
          <a:p>
            <a:endParaRPr lang="ru-RU" dirty="0"/>
          </a:p>
        </p:txBody>
      </p:sp>
    </p:spTree>
    <p:extLst>
      <p:ext uri="{BB962C8B-B14F-4D97-AF65-F5344CB8AC3E}">
        <p14:creationId xmlns:p14="http://schemas.microsoft.com/office/powerpoint/2010/main" val="12148485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75" y="618518"/>
            <a:ext cx="10364451" cy="440262"/>
          </a:xfrm>
        </p:spPr>
        <p:txBody>
          <a:bodyPr>
            <a:normAutofit fontScale="90000"/>
          </a:bodyPr>
          <a:lstStyle/>
          <a:p>
            <a:r>
              <a:rPr lang="ru-RU" dirty="0"/>
              <a:t>Объект собственности</a:t>
            </a:r>
          </a:p>
        </p:txBody>
      </p:sp>
      <p:sp>
        <p:nvSpPr>
          <p:cNvPr id="3" name="Объект 2"/>
          <p:cNvSpPr>
            <a:spLocks noGrp="1"/>
          </p:cNvSpPr>
          <p:nvPr>
            <p:ph sz="quarter" idx="13"/>
          </p:nvPr>
        </p:nvSpPr>
        <p:spPr>
          <a:xfrm>
            <a:off x="417095" y="1443789"/>
            <a:ext cx="10861131" cy="4787835"/>
          </a:xfrm>
        </p:spPr>
        <p:txBody>
          <a:bodyPr>
            <a:normAutofit/>
          </a:bodyPr>
          <a:lstStyle/>
          <a:p>
            <a:pPr marL="0" indent="0" hangingPunct="0">
              <a:buNone/>
            </a:pPr>
            <a:r>
              <a:rPr lang="ru-RU" sz="2400" b="1" dirty="0">
                <a:latin typeface="Times New Roman" pitchFamily="18" charset="0"/>
                <a:cs typeface="Times New Roman" pitchFamily="18" charset="0"/>
              </a:rPr>
              <a:t>В законодательстве особо выделяются ОБЪЕКТЫ гражданского права:</a:t>
            </a:r>
          </a:p>
          <a:p>
            <a:pPr lvl="0" hangingPunct="0"/>
            <a:r>
              <a:rPr lang="ru-RU" sz="2400" b="1" dirty="0">
                <a:latin typeface="Times New Roman" pitchFamily="18" charset="0"/>
                <a:cs typeface="Times New Roman" pitchFamily="18" charset="0"/>
              </a:rPr>
              <a:t>недвижимое имущество (земельный участок, здания, недра),</a:t>
            </a:r>
          </a:p>
          <a:p>
            <a:pPr lvl="0" hangingPunct="0"/>
            <a:r>
              <a:rPr lang="ru-RU" sz="2400" b="1" dirty="0">
                <a:latin typeface="Times New Roman" pitchFamily="18" charset="0"/>
                <a:cs typeface="Times New Roman" pitchFamily="18" charset="0"/>
              </a:rPr>
              <a:t>движимые вещи (деньги , ценные бумаги),</a:t>
            </a:r>
          </a:p>
          <a:p>
            <a:pPr lvl="0" hangingPunct="0"/>
            <a:r>
              <a:rPr lang="ru-RU" sz="2400" b="1" dirty="0">
                <a:latin typeface="Times New Roman" pitchFamily="18" charset="0"/>
                <a:cs typeface="Times New Roman" pitchFamily="18" charset="0"/>
              </a:rPr>
              <a:t>интеллектуальная собственность.</a:t>
            </a:r>
          </a:p>
          <a:p>
            <a:pPr marL="0" indent="0" hangingPunct="0">
              <a:buNone/>
            </a:pPr>
            <a:r>
              <a:rPr lang="ru-RU" sz="2400" dirty="0">
                <a:latin typeface="Times New Roman" pitchFamily="18" charset="0"/>
                <a:cs typeface="Times New Roman" pitchFamily="18" charset="0"/>
              </a:rPr>
              <a:t>Движимость  - в гражданском праве один из видов имущества.  К Движимости относят все кроме земли и того, что непосредственно связано с ней.</a:t>
            </a:r>
          </a:p>
          <a:p>
            <a:endParaRPr lang="ru-RU" dirty="0"/>
          </a:p>
        </p:txBody>
      </p:sp>
    </p:spTree>
    <p:extLst>
      <p:ext uri="{BB962C8B-B14F-4D97-AF65-F5344CB8AC3E}">
        <p14:creationId xmlns:p14="http://schemas.microsoft.com/office/powerpoint/2010/main" val="3890019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75" y="618518"/>
            <a:ext cx="10364451" cy="729020"/>
          </a:xfrm>
        </p:spPr>
        <p:txBody>
          <a:bodyPr/>
          <a:lstStyle/>
          <a:p>
            <a:r>
              <a:rPr lang="ru-RU" b="1" dirty="0"/>
              <a:t>Право собственности</a:t>
            </a:r>
            <a:endParaRPr lang="ru-RU" dirty="0"/>
          </a:p>
        </p:txBody>
      </p:sp>
      <p:sp>
        <p:nvSpPr>
          <p:cNvPr id="3" name="Объект 2"/>
          <p:cNvSpPr>
            <a:spLocks noGrp="1"/>
          </p:cNvSpPr>
          <p:nvPr>
            <p:ph sz="quarter" idx="13"/>
          </p:nvPr>
        </p:nvSpPr>
        <p:spPr>
          <a:xfrm>
            <a:off x="465221" y="1700463"/>
            <a:ext cx="11197390" cy="4475747"/>
          </a:xfrm>
        </p:spPr>
        <p:txBody>
          <a:bodyPr>
            <a:noAutofit/>
          </a:bodyPr>
          <a:lstStyle/>
          <a:p>
            <a:r>
              <a:rPr lang="ru-RU" sz="2800" b="1" dirty="0">
                <a:latin typeface="Times New Roman" panose="02020603050405020304" pitchFamily="18" charset="0"/>
                <a:cs typeface="Times New Roman" panose="02020603050405020304" pitchFamily="18" charset="0"/>
              </a:rPr>
              <a:t>Право собственности - это право контролировать и использовать ресурсы, </a:t>
            </a:r>
            <a:r>
              <a:rPr lang="ru-RU" sz="2800" dirty="0">
                <a:latin typeface="Times New Roman" panose="02020603050405020304" pitchFamily="18" charset="0"/>
                <a:cs typeface="Times New Roman" panose="02020603050405020304" pitchFamily="18" charset="0"/>
              </a:rPr>
              <a:t>выражает отношения человека (субъекта ) к вещи (объекту). Субъект -объект. Отношения собственности - это отношения между людьми (между субъектами) по поводу вещей (объектов). </a:t>
            </a:r>
          </a:p>
          <a:p>
            <a:r>
              <a:rPr lang="ru-RU" sz="2800" b="1" dirty="0">
                <a:latin typeface="Times New Roman" panose="02020603050405020304" pitchFamily="18" charset="0"/>
                <a:cs typeface="Times New Roman" panose="02020603050405020304" pitchFamily="18" charset="0"/>
              </a:rPr>
              <a:t>Субъект - субъект- объект</a:t>
            </a:r>
          </a:p>
        </p:txBody>
      </p:sp>
    </p:spTree>
    <p:extLst>
      <p:ext uri="{BB962C8B-B14F-4D97-AF65-F5344CB8AC3E}">
        <p14:creationId xmlns:p14="http://schemas.microsoft.com/office/powerpoint/2010/main" val="17183571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13048"/>
          </a:xfrm>
        </p:spPr>
        <p:txBody>
          <a:bodyPr>
            <a:normAutofit/>
          </a:bodyPr>
          <a:lstStyle/>
          <a:p>
            <a:r>
              <a:rPr lang="ru-RU" sz="3200" dirty="0">
                <a:latin typeface="Times New Roman" panose="02020603050405020304" pitchFamily="18" charset="0"/>
                <a:cs typeface="Times New Roman" panose="02020603050405020304" pitchFamily="18" charset="0"/>
              </a:rPr>
              <a:t>Право собственности</a:t>
            </a:r>
          </a:p>
        </p:txBody>
      </p:sp>
      <p:sp>
        <p:nvSpPr>
          <p:cNvPr id="3" name="Объект 2"/>
          <p:cNvSpPr>
            <a:spLocks noGrp="1"/>
          </p:cNvSpPr>
          <p:nvPr>
            <p:ph sz="quarter" idx="13"/>
          </p:nvPr>
        </p:nvSpPr>
        <p:spPr>
          <a:xfrm>
            <a:off x="518616" y="1078175"/>
            <a:ext cx="10835184" cy="5650172"/>
          </a:xfrm>
        </p:spPr>
        <p:txBody>
          <a:bodyPr>
            <a:normAutofit/>
          </a:bodyPr>
          <a:lstStyle/>
          <a:p>
            <a:pPr hangingPunct="0"/>
            <a:r>
              <a:rPr lang="ru-RU" sz="2200" b="1" u="sng" dirty="0">
                <a:latin typeface="Times New Roman" pitchFamily="18" charset="0"/>
                <a:cs typeface="Times New Roman" pitchFamily="18" charset="0"/>
              </a:rPr>
              <a:t>ВЛАДЕНИЕ</a:t>
            </a:r>
            <a:r>
              <a:rPr lang="ru-RU" sz="2200" b="1" dirty="0">
                <a:latin typeface="Times New Roman" pitchFamily="18" charset="0"/>
                <a:cs typeface="Times New Roman" pitchFamily="18" charset="0"/>
              </a:rPr>
              <a:t> - фактическое обладание объектом. Законное владение имуществом имеет правовое основание ( закон, договор).</a:t>
            </a:r>
          </a:p>
          <a:p>
            <a:pPr hangingPunct="0"/>
            <a:r>
              <a:rPr lang="ru-RU" sz="2200" b="1" u="sng" dirty="0">
                <a:latin typeface="Times New Roman" pitchFamily="18" charset="0"/>
                <a:cs typeface="Times New Roman" pitchFamily="18" charset="0"/>
              </a:rPr>
              <a:t>ПОЛЬЗОВАНИЕ</a:t>
            </a:r>
            <a:r>
              <a:rPr lang="ru-RU" sz="2200" b="1" dirty="0">
                <a:latin typeface="Times New Roman" pitchFamily="18" charset="0"/>
                <a:cs typeface="Times New Roman" pitchFamily="18" charset="0"/>
              </a:rPr>
              <a:t> заключается в праве потреблять вещь для удовлетворения собственных потребностей и интересов в зависимости от ее назначения (т.е. извлекать полезные свойства, использовать по назначению). Границы права пользования определяются законом, договором ( напр., завещанием).</a:t>
            </a:r>
          </a:p>
          <a:p>
            <a:pPr hangingPunct="0"/>
            <a:r>
              <a:rPr lang="ru-RU" sz="2200" b="1" dirty="0">
                <a:latin typeface="Times New Roman" pitchFamily="18" charset="0"/>
                <a:cs typeface="Times New Roman" pitchFamily="18" charset="0"/>
              </a:rPr>
              <a:t>Р</a:t>
            </a:r>
            <a:r>
              <a:rPr lang="ru-RU" sz="2200" b="1" u="sng" dirty="0">
                <a:latin typeface="Times New Roman" pitchFamily="18" charset="0"/>
                <a:cs typeface="Times New Roman" pitchFamily="18" charset="0"/>
              </a:rPr>
              <a:t>АСПОРЯЖЕНИЕ</a:t>
            </a:r>
            <a:r>
              <a:rPr lang="ru-RU" sz="2200" b="1" dirty="0">
                <a:latin typeface="Times New Roman" pitchFamily="18" charset="0"/>
                <a:cs typeface="Times New Roman" pitchFamily="18" charset="0"/>
              </a:rPr>
              <a:t> - действие связанное с отчуждением имущества (оно осуществляется путем совершения различных сделок гражданско-правового характера , а именно, купля-продажа, мена, дарение).  </a:t>
            </a:r>
          </a:p>
          <a:p>
            <a:endParaRPr lang="ru-RU" dirty="0"/>
          </a:p>
        </p:txBody>
      </p:sp>
    </p:spTree>
    <p:extLst>
      <p:ext uri="{BB962C8B-B14F-4D97-AF65-F5344CB8AC3E}">
        <p14:creationId xmlns:p14="http://schemas.microsoft.com/office/powerpoint/2010/main" val="29478201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75" y="618517"/>
            <a:ext cx="10364451" cy="584641"/>
          </a:xfrm>
        </p:spPr>
        <p:txBody>
          <a:bodyPr>
            <a:normAutofit fontScale="90000"/>
          </a:bodyPr>
          <a:lstStyle/>
          <a:p>
            <a:r>
              <a:rPr lang="ru-RU" b="1" dirty="0"/>
              <a:t>ФОРМЫ   собственности</a:t>
            </a:r>
            <a:endParaRPr lang="ru-RU" dirty="0"/>
          </a:p>
        </p:txBody>
      </p:sp>
      <p:sp>
        <p:nvSpPr>
          <p:cNvPr id="3" name="Объект 2"/>
          <p:cNvSpPr>
            <a:spLocks noGrp="1"/>
          </p:cNvSpPr>
          <p:nvPr>
            <p:ph sz="quarter" idx="13"/>
          </p:nvPr>
        </p:nvSpPr>
        <p:spPr>
          <a:xfrm>
            <a:off x="393700" y="1411706"/>
            <a:ext cx="10883901" cy="4427621"/>
          </a:xfrm>
        </p:spPr>
        <p:txBody>
          <a:bodyPr>
            <a:normAutofit fontScale="77500" lnSpcReduction="20000"/>
          </a:bodyPr>
          <a:lstStyle/>
          <a:p>
            <a:pPr marL="0" indent="0" hangingPunct="0">
              <a:buNone/>
            </a:pPr>
            <a:r>
              <a:rPr lang="ru-RU" sz="3300" b="1" dirty="0">
                <a:latin typeface="Times New Roman" panose="02020603050405020304" pitchFamily="18" charset="0"/>
                <a:cs typeface="Times New Roman" panose="02020603050405020304" pitchFamily="18" charset="0"/>
              </a:rPr>
              <a:t>это ее вид, характеризуемый по признаку субъекта.</a:t>
            </a:r>
            <a:r>
              <a:rPr lang="ru-RU" sz="3300" dirty="0">
                <a:latin typeface="Times New Roman" panose="02020603050405020304" pitchFamily="18" charset="0"/>
                <a:cs typeface="Times New Roman" panose="02020603050405020304" pitchFamily="18" charset="0"/>
              </a:rPr>
              <a:t> </a:t>
            </a:r>
          </a:p>
          <a:p>
            <a:pPr marL="0" indent="0" hangingPunct="0">
              <a:buNone/>
            </a:pPr>
            <a:r>
              <a:rPr lang="ru-RU" sz="2800" dirty="0">
                <a:latin typeface="Times New Roman" panose="02020603050405020304" pitchFamily="18" charset="0"/>
                <a:cs typeface="Times New Roman" panose="02020603050405020304" pitchFamily="18" charset="0"/>
              </a:rPr>
              <a:t>Форма собственности  определяет принадлежность разнообразных субъектов объекту.  </a:t>
            </a:r>
          </a:p>
          <a:p>
            <a:pPr marL="0" indent="0" hangingPunct="0">
              <a:buNone/>
            </a:pPr>
            <a:r>
              <a:rPr lang="ru-RU" sz="2800" dirty="0">
                <a:latin typeface="Times New Roman" panose="02020603050405020304" pitchFamily="18" charset="0"/>
                <a:cs typeface="Times New Roman" panose="02020603050405020304" pitchFamily="18" charset="0"/>
              </a:rPr>
              <a:t>Конституция РФ  (ст.8) и Гражданский кодекс РФ ( Ч 1 ст.212) выделяет</a:t>
            </a:r>
          </a:p>
          <a:p>
            <a:pPr hangingPunct="0"/>
            <a:r>
              <a:rPr lang="ru-RU" sz="2800" b="1" dirty="0">
                <a:latin typeface="Times New Roman" panose="02020603050405020304" pitchFamily="18" charset="0"/>
                <a:cs typeface="Times New Roman" panose="02020603050405020304" pitchFamily="18" charset="0"/>
              </a:rPr>
              <a:t>ЧАСТУЮ собственность (индивидуальную  или личную и коллективную), </a:t>
            </a:r>
          </a:p>
          <a:p>
            <a:pPr hangingPunct="0"/>
            <a:r>
              <a:rPr lang="ru-RU" sz="2800" b="1" dirty="0">
                <a:latin typeface="Times New Roman" panose="02020603050405020304" pitchFamily="18" charset="0"/>
                <a:cs typeface="Times New Roman" panose="02020603050405020304" pitchFamily="18" charset="0"/>
              </a:rPr>
              <a:t>ГОСУДАРСТВЕННУЮ (общественную, федеральную), </a:t>
            </a:r>
          </a:p>
          <a:p>
            <a:pPr hangingPunct="0"/>
            <a:r>
              <a:rPr lang="ru-RU" sz="2800" b="1" dirty="0">
                <a:latin typeface="Times New Roman" panose="02020603050405020304" pitchFamily="18" charset="0"/>
                <a:cs typeface="Times New Roman" panose="02020603050405020304" pitchFamily="18" charset="0"/>
              </a:rPr>
              <a:t>МУНИЦИПАЛЬНУЮ</a:t>
            </a:r>
            <a:r>
              <a:rPr lang="ru-RU" sz="2800" dirty="0">
                <a:latin typeface="Times New Roman" panose="02020603050405020304" pitchFamily="18" charset="0"/>
                <a:cs typeface="Times New Roman" panose="02020603050405020304" pitchFamily="18" charset="0"/>
              </a:rPr>
              <a:t> (собственность района, города).</a:t>
            </a:r>
          </a:p>
          <a:p>
            <a:endParaRPr lang="ru-RU" dirty="0"/>
          </a:p>
        </p:txBody>
      </p:sp>
    </p:spTree>
    <p:extLst>
      <p:ext uri="{BB962C8B-B14F-4D97-AF65-F5344CB8AC3E}">
        <p14:creationId xmlns:p14="http://schemas.microsoft.com/office/powerpoint/2010/main" val="3140018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sz="4400" dirty="0">
                <a:latin typeface="Times New Roman" pitchFamily="18" charset="0"/>
                <a:cs typeface="Times New Roman" pitchFamily="18" charset="0"/>
              </a:rPr>
              <a:t>БАЗОВЫЕ МОДЕЛИ экономических систем</a:t>
            </a:r>
          </a:p>
        </p:txBody>
      </p:sp>
    </p:spTree>
    <p:extLst>
      <p:ext uri="{BB962C8B-B14F-4D97-AF65-F5344CB8AC3E}">
        <p14:creationId xmlns:p14="http://schemas.microsoft.com/office/powerpoint/2010/main" val="4946521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62923"/>
          </a:xfrm>
        </p:spPr>
        <p:txBody>
          <a:bodyPr>
            <a:normAutofit/>
          </a:bodyPr>
          <a:lstStyle/>
          <a:p>
            <a:r>
              <a:rPr lang="ru-RU" sz="3200" b="1" dirty="0">
                <a:latin typeface="Times New Roman" panose="02020603050405020304" pitchFamily="18" charset="0"/>
                <a:cs typeface="Times New Roman" panose="02020603050405020304" pitchFamily="18" charset="0"/>
              </a:rPr>
              <a:t>традиционная экономика</a:t>
            </a:r>
          </a:p>
        </p:txBody>
      </p:sp>
      <p:sp>
        <p:nvSpPr>
          <p:cNvPr id="3" name="Объект 2"/>
          <p:cNvSpPr>
            <a:spLocks noGrp="1"/>
          </p:cNvSpPr>
          <p:nvPr>
            <p:ph sz="quarter" idx="13"/>
          </p:nvPr>
        </p:nvSpPr>
        <p:spPr>
          <a:xfrm>
            <a:off x="450376" y="1337481"/>
            <a:ext cx="10903424" cy="4788683"/>
          </a:xfrm>
        </p:spPr>
        <p:txBody>
          <a:bodyPr>
            <a:noAutofit/>
          </a:bodyPr>
          <a:lstStyle/>
          <a:p>
            <a:pPr lvl="0"/>
            <a:r>
              <a:rPr lang="ru-RU" sz="2400" b="1" dirty="0">
                <a:latin typeface="Times New Roman" panose="02020603050405020304" pitchFamily="18" charset="0"/>
                <a:cs typeface="Times New Roman" panose="02020603050405020304" pitchFamily="18" charset="0"/>
              </a:rPr>
              <a:t>организация производства, распределения и обмена основана на господствующей системе обычаев, традиций, обрядов (культурный фактор); </a:t>
            </a:r>
          </a:p>
          <a:p>
            <a:pPr lvl="0"/>
            <a:r>
              <a:rPr lang="ru-RU" sz="2400" b="1" dirty="0">
                <a:latin typeface="Times New Roman" panose="02020603050405020304" pitchFamily="18" charset="0"/>
                <a:cs typeface="Times New Roman" panose="02020603050405020304" pitchFamily="18" charset="0"/>
              </a:rPr>
              <a:t>характерна высокая роль государственных </a:t>
            </a:r>
            <a:r>
              <a:rPr lang="ru-RU" sz="2400" dirty="0">
                <a:latin typeface="Times New Roman" panose="02020603050405020304" pitchFamily="18" charset="0"/>
                <a:cs typeface="Times New Roman" panose="02020603050405020304" pitchFamily="18" charset="0"/>
              </a:rPr>
              <a:t>и силовых структур в экономике и политике страны; преимущество общественной собственности на ведущие средства производства; </a:t>
            </a:r>
          </a:p>
          <a:p>
            <a:pPr lvl="0"/>
            <a:r>
              <a:rPr lang="ru-RU" sz="2400" dirty="0">
                <a:latin typeface="Times New Roman" panose="02020603050405020304" pitchFamily="18" charset="0"/>
                <a:cs typeface="Times New Roman" panose="02020603050405020304" pitchFamily="18" charset="0"/>
              </a:rPr>
              <a:t>характерно отставание в научно-техническом развитии от мирового уровня; </a:t>
            </a:r>
          </a:p>
          <a:p>
            <a:pPr lvl="0"/>
            <a:r>
              <a:rPr lang="ru-RU" sz="2400" dirty="0">
                <a:latin typeface="Times New Roman" panose="02020603050405020304" pitchFamily="18" charset="0"/>
                <a:cs typeface="Times New Roman" panose="02020603050405020304" pitchFamily="18" charset="0"/>
              </a:rPr>
              <a:t>низкий уровень темпов роста благосостояния населения</a:t>
            </a:r>
          </a:p>
          <a:p>
            <a:endParaRPr lang="ru-RU" sz="2400" dirty="0"/>
          </a:p>
        </p:txBody>
      </p:sp>
    </p:spTree>
    <p:extLst>
      <p:ext uri="{BB962C8B-B14F-4D97-AF65-F5344CB8AC3E}">
        <p14:creationId xmlns:p14="http://schemas.microsoft.com/office/powerpoint/2010/main" val="35772421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412797"/>
          </a:xfrm>
        </p:spPr>
        <p:txBody>
          <a:bodyPr>
            <a:normAutofit fontScale="90000"/>
          </a:bodyPr>
          <a:lstStyle/>
          <a:p>
            <a:r>
              <a:rPr lang="ru-RU" sz="3200" b="1" dirty="0">
                <a:latin typeface="Times New Roman" panose="02020603050405020304" pitchFamily="18" charset="0"/>
                <a:cs typeface="Times New Roman" panose="02020603050405020304" pitchFamily="18" charset="0"/>
              </a:rPr>
              <a:t>КОМАНДНАЯ ЭКОНОМИКА</a:t>
            </a:r>
            <a:endParaRPr lang="ru-RU" sz="32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641445" y="1173707"/>
            <a:ext cx="10235821" cy="5345949"/>
          </a:xfrm>
        </p:spPr>
        <p:txBody>
          <a:bodyPr>
            <a:normAutofit fontScale="70000" lnSpcReduction="20000"/>
          </a:bodyPr>
          <a:lstStyle/>
          <a:p>
            <a:pPr lvl="0"/>
            <a:r>
              <a:rPr lang="ru-RU" sz="3000" dirty="0">
                <a:latin typeface="Times New Roman" panose="02020603050405020304" pitchFamily="18" charset="0"/>
                <a:cs typeface="Times New Roman" panose="02020603050405020304" pitchFamily="18" charset="0"/>
              </a:rPr>
              <a:t> </a:t>
            </a:r>
            <a:r>
              <a:rPr lang="ru-RU" sz="3000" b="1" u="sng" dirty="0">
                <a:latin typeface="Times New Roman" panose="02020603050405020304" pitchFamily="18" charset="0"/>
                <a:cs typeface="Times New Roman" panose="02020603050405020304" pitchFamily="18" charset="0"/>
              </a:rPr>
              <a:t>господство</a:t>
            </a:r>
            <a:r>
              <a:rPr lang="ru-RU" sz="3000" b="1" i="1" u="sng" dirty="0">
                <a:latin typeface="Times New Roman" panose="02020603050405020304" pitchFamily="18" charset="0"/>
                <a:cs typeface="Times New Roman" panose="02020603050405020304" pitchFamily="18" charset="0"/>
              </a:rPr>
              <a:t> </a:t>
            </a:r>
            <a:r>
              <a:rPr lang="ru-RU" sz="3000" b="1" u="sng" dirty="0">
                <a:latin typeface="Times New Roman" panose="02020603050405020304" pitchFamily="18" charset="0"/>
                <a:cs typeface="Times New Roman" panose="02020603050405020304" pitchFamily="18" charset="0"/>
              </a:rPr>
              <a:t>общественной собственности </a:t>
            </a:r>
            <a:r>
              <a:rPr lang="ru-RU" sz="3000" b="1" dirty="0">
                <a:latin typeface="Times New Roman" panose="02020603050405020304" pitchFamily="18" charset="0"/>
                <a:cs typeface="Times New Roman" panose="02020603050405020304" pitchFamily="18" charset="0"/>
              </a:rPr>
              <a:t>на все факторы производства; централизованное распределение ресурсов; </a:t>
            </a:r>
          </a:p>
          <a:p>
            <a:pPr lvl="0"/>
            <a:r>
              <a:rPr lang="ru-RU" sz="3000" b="1" u="sng" dirty="0">
                <a:latin typeface="Times New Roman" panose="02020603050405020304" pitchFamily="18" charset="0"/>
                <a:cs typeface="Times New Roman" panose="02020603050405020304" pitchFamily="18" charset="0"/>
              </a:rPr>
              <a:t>отсутствие свободной экономической конкуренции</a:t>
            </a:r>
            <a:r>
              <a:rPr lang="ru-RU" sz="3000" dirty="0">
                <a:latin typeface="Times New Roman" panose="02020603050405020304" pitchFamily="18" charset="0"/>
                <a:cs typeface="Times New Roman" panose="02020603050405020304" pitchFamily="18" charset="0"/>
              </a:rPr>
              <a:t>, т.е. </a:t>
            </a:r>
            <a:r>
              <a:rPr lang="ru-RU" sz="3000" b="1" dirty="0">
                <a:latin typeface="Times New Roman" panose="02020603050405020304" pitchFamily="18" charset="0"/>
                <a:cs typeface="Times New Roman" panose="02020603050405020304" pitchFamily="18" charset="0"/>
              </a:rPr>
              <a:t>монополизм политической власти </a:t>
            </a:r>
            <a:r>
              <a:rPr lang="ru-RU" sz="3000" dirty="0">
                <a:latin typeface="Times New Roman" panose="02020603050405020304" pitchFamily="18" charset="0"/>
                <a:cs typeface="Times New Roman" panose="02020603050405020304" pitchFamily="18" charset="0"/>
              </a:rPr>
              <a:t>в развитии экономики при полном отсутствии экономических стимулов в мотивации экономических агентов;</a:t>
            </a:r>
          </a:p>
          <a:p>
            <a:pPr lvl="0"/>
            <a:r>
              <a:rPr lang="ru-RU" sz="3000" b="1" dirty="0">
                <a:latin typeface="Times New Roman" panose="02020603050405020304" pitchFamily="18" charset="0"/>
                <a:cs typeface="Times New Roman" panose="02020603050405020304" pitchFamily="18" charset="0"/>
              </a:rPr>
              <a:t>высокий уровень</a:t>
            </a:r>
            <a:r>
              <a:rPr lang="ru-RU" sz="3000" dirty="0">
                <a:latin typeface="Times New Roman" panose="02020603050405020304" pitchFamily="18" charset="0"/>
                <a:cs typeface="Times New Roman" panose="02020603050405020304" pitchFamily="18" charset="0"/>
              </a:rPr>
              <a:t> системы экономического нормирования и </a:t>
            </a:r>
            <a:r>
              <a:rPr lang="ru-RU" sz="3000" b="1" dirty="0">
                <a:latin typeface="Times New Roman" panose="02020603050405020304" pitchFamily="18" charset="0"/>
                <a:cs typeface="Times New Roman" panose="02020603050405020304" pitchFamily="18" charset="0"/>
              </a:rPr>
              <a:t>контроля со стороны государства</a:t>
            </a:r>
            <a:r>
              <a:rPr lang="ru-RU" sz="3000" dirty="0">
                <a:latin typeface="Times New Roman" panose="02020603050405020304" pitchFamily="18" charset="0"/>
                <a:cs typeface="Times New Roman" panose="02020603050405020304" pitchFamily="18" charset="0"/>
              </a:rPr>
              <a:t>; </a:t>
            </a:r>
          </a:p>
          <a:p>
            <a:pPr lvl="0"/>
            <a:r>
              <a:rPr lang="ru-RU" sz="3000" b="1" dirty="0">
                <a:latin typeface="Times New Roman" panose="02020603050405020304" pitchFamily="18" charset="0"/>
                <a:cs typeface="Times New Roman" panose="02020603050405020304" pitchFamily="18" charset="0"/>
              </a:rPr>
              <a:t>высокая роль военно-промышленного комплекса</a:t>
            </a:r>
            <a:r>
              <a:rPr lang="ru-RU" sz="3000" dirty="0">
                <a:latin typeface="Times New Roman" panose="02020603050405020304" pitchFamily="18" charset="0"/>
                <a:cs typeface="Times New Roman" panose="02020603050405020304" pitchFamily="18" charset="0"/>
              </a:rPr>
              <a:t> в структуре экономики; высокие темпы роста общесистемного потенциала в научно-техническом развитии при полном игнорировании интересов отдельных структурных элементов;</a:t>
            </a:r>
          </a:p>
          <a:p>
            <a:pPr lvl="0"/>
            <a:r>
              <a:rPr lang="ru-RU" sz="3000" dirty="0">
                <a:latin typeface="Times New Roman" panose="02020603050405020304" pitchFamily="18" charset="0"/>
                <a:cs typeface="Times New Roman" panose="02020603050405020304" pitchFamily="18" charset="0"/>
              </a:rPr>
              <a:t> низкий уровень роста благосостояния населения.</a:t>
            </a:r>
          </a:p>
          <a:p>
            <a:endParaRPr lang="ru-RU" dirty="0"/>
          </a:p>
        </p:txBody>
      </p:sp>
    </p:spTree>
    <p:extLst>
      <p:ext uri="{BB962C8B-B14F-4D97-AF65-F5344CB8AC3E}">
        <p14:creationId xmlns:p14="http://schemas.microsoft.com/office/powerpoint/2010/main" val="61525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52650" y="365127"/>
            <a:ext cx="7886700" cy="759618"/>
          </a:xfrm>
        </p:spPr>
        <p:txBody>
          <a:bodyPr>
            <a:normAutofit/>
          </a:bodyPr>
          <a:lstStyle/>
          <a:p>
            <a:r>
              <a:rPr lang="ru-RU" sz="3600" dirty="0">
                <a:latin typeface="Times New Roman" panose="02020603050405020304" pitchFamily="18" charset="0"/>
                <a:cs typeface="Times New Roman" panose="02020603050405020304" pitchFamily="18" charset="0"/>
              </a:rPr>
              <a:t>ЭКОНОМИКА</a:t>
            </a:r>
          </a:p>
        </p:txBody>
      </p:sp>
      <p:sp>
        <p:nvSpPr>
          <p:cNvPr id="3" name="Объект 2"/>
          <p:cNvSpPr>
            <a:spLocks noGrp="1"/>
          </p:cNvSpPr>
          <p:nvPr>
            <p:ph sz="quarter" idx="13"/>
          </p:nvPr>
        </p:nvSpPr>
        <p:spPr>
          <a:xfrm>
            <a:off x="341193" y="1124745"/>
            <a:ext cx="10590664" cy="5001419"/>
          </a:xfrm>
        </p:spPr>
        <p:txBody>
          <a:bodyPr>
            <a:normAutofit/>
          </a:bodyPr>
          <a:lstStyle/>
          <a:p>
            <a:pPr algn="just" hangingPunct="0"/>
            <a:r>
              <a:rPr lang="ru-RU" sz="2400" dirty="0">
                <a:latin typeface="Times New Roman" panose="02020603050405020304" pitchFamily="18" charset="0"/>
                <a:cs typeface="Times New Roman" panose="02020603050405020304" pitchFamily="18" charset="0"/>
              </a:rPr>
              <a:t>Термин </a:t>
            </a:r>
            <a:r>
              <a:rPr lang="ru-RU" sz="2400" b="1" dirty="0">
                <a:latin typeface="Times New Roman" panose="02020603050405020304" pitchFamily="18" charset="0"/>
                <a:cs typeface="Times New Roman" panose="02020603050405020304" pitchFamily="18" charset="0"/>
              </a:rPr>
              <a:t>«</a:t>
            </a:r>
            <a:r>
              <a:rPr lang="ru-RU" sz="2400" b="1" dirty="0" err="1">
                <a:latin typeface="Times New Roman" panose="02020603050405020304" pitchFamily="18" charset="0"/>
                <a:cs typeface="Times New Roman" panose="02020603050405020304" pitchFamily="18" charset="0"/>
              </a:rPr>
              <a:t>ойкономиа</a:t>
            </a:r>
            <a:r>
              <a:rPr lang="ru-RU" sz="2400" b="1"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r>
              <a:rPr lang="ru-RU" sz="2400" b="1" dirty="0">
                <a:latin typeface="Times New Roman" panose="02020603050405020304" pitchFamily="18" charset="0"/>
                <a:cs typeface="Times New Roman" panose="02020603050405020304" pitchFamily="18" charset="0"/>
              </a:rPr>
              <a:t>«экономия» </a:t>
            </a:r>
            <a:r>
              <a:rPr lang="ru-RU" sz="2400" dirty="0">
                <a:latin typeface="Times New Roman" panose="02020603050405020304" pitchFamily="18" charset="0"/>
                <a:cs typeface="Times New Roman" panose="02020603050405020304" pitchFamily="18" charset="0"/>
              </a:rPr>
              <a:t>и производный от него «экономика» появился еще в Древней Греции. </a:t>
            </a:r>
          </a:p>
          <a:p>
            <a:pPr marL="0" indent="0" algn="just" hangingPunct="0">
              <a:buNone/>
            </a:pPr>
            <a:r>
              <a:rPr lang="ru-RU" sz="2400" dirty="0">
                <a:latin typeface="Times New Roman" panose="02020603050405020304" pitchFamily="18" charset="0"/>
                <a:cs typeface="Times New Roman" panose="02020603050405020304" pitchFamily="18" charset="0"/>
              </a:rPr>
              <a:t>Это сочетание двух греческих слов : </a:t>
            </a:r>
          </a:p>
          <a:p>
            <a:pPr marL="0" indent="0" algn="just" hangingPunct="0">
              <a:buNone/>
            </a:pPr>
            <a:r>
              <a:rPr lang="ru-RU" sz="2400" b="1" dirty="0">
                <a:latin typeface="Times New Roman" panose="02020603050405020304" pitchFamily="18" charset="0"/>
                <a:cs typeface="Times New Roman" panose="02020603050405020304" pitchFamily="18" charset="0"/>
              </a:rPr>
              <a:t>«</a:t>
            </a:r>
            <a:r>
              <a:rPr lang="ru-RU" sz="2400" b="1" dirty="0" err="1">
                <a:latin typeface="Times New Roman" panose="02020603050405020304" pitchFamily="18" charset="0"/>
                <a:cs typeface="Times New Roman" panose="02020603050405020304" pitchFamily="18" charset="0"/>
              </a:rPr>
              <a:t>ойкос</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дом, хозяйство  и </a:t>
            </a:r>
          </a:p>
          <a:p>
            <a:pPr marL="0" indent="0" algn="just" hangingPunct="0">
              <a:buNone/>
            </a:pPr>
            <a:r>
              <a:rPr lang="ru-RU" sz="2400" b="1" dirty="0">
                <a:latin typeface="Times New Roman" panose="02020603050405020304" pitchFamily="18" charset="0"/>
                <a:cs typeface="Times New Roman" panose="02020603050405020304" pitchFamily="18" charset="0"/>
              </a:rPr>
              <a:t>«</a:t>
            </a:r>
            <a:r>
              <a:rPr lang="ru-RU" sz="2400" b="1" dirty="0" err="1">
                <a:latin typeface="Times New Roman" panose="02020603050405020304" pitchFamily="18" charset="0"/>
                <a:cs typeface="Times New Roman" panose="02020603050405020304" pitchFamily="18" charset="0"/>
              </a:rPr>
              <a:t>номос</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правило, закон. </a:t>
            </a:r>
          </a:p>
          <a:p>
            <a:pPr marL="457200" indent="-457200" algn="just" hangingPunct="0"/>
            <a:r>
              <a:rPr lang="ru-RU" sz="2400" dirty="0">
                <a:latin typeface="Times New Roman" panose="02020603050405020304" pitchFamily="18" charset="0"/>
                <a:cs typeface="Times New Roman" panose="02020603050405020304" pitchFamily="18" charset="0"/>
              </a:rPr>
              <a:t>Буквально термин можно перевести  как домоводство. </a:t>
            </a:r>
          </a:p>
          <a:p>
            <a:pPr marL="0" indent="0" algn="just" hangingPunct="0">
              <a:buNone/>
            </a:pPr>
            <a:r>
              <a:rPr lang="ru-RU" sz="2400" dirty="0">
                <a:latin typeface="Times New Roman" panose="02020603050405020304" pitchFamily="18" charset="0"/>
                <a:cs typeface="Times New Roman" panose="02020603050405020304" pitchFamily="18" charset="0"/>
              </a:rPr>
              <a:t>      Искусство ведения домашнего хозяйства</a:t>
            </a:r>
          </a:p>
        </p:txBody>
      </p:sp>
    </p:spTree>
    <p:extLst>
      <p:ext uri="{BB962C8B-B14F-4D97-AF65-F5344CB8AC3E}">
        <p14:creationId xmlns:p14="http://schemas.microsoft.com/office/powerpoint/2010/main" val="34708927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426445"/>
          </a:xfrm>
        </p:spPr>
        <p:txBody>
          <a:bodyPr>
            <a:normAutofit fontScale="90000"/>
          </a:bodyPr>
          <a:lstStyle/>
          <a:p>
            <a:pPr algn="l"/>
            <a:r>
              <a:rPr lang="ru-RU" sz="2800" b="1" dirty="0">
                <a:latin typeface="Times New Roman" panose="02020603050405020304" pitchFamily="18" charset="0"/>
                <a:cs typeface="Times New Roman" panose="02020603050405020304" pitchFamily="18" charset="0"/>
              </a:rPr>
              <a:t>РЫНОЧНАЯ   ЭКОНОМИКА</a:t>
            </a:r>
          </a:p>
        </p:txBody>
      </p:sp>
      <p:sp>
        <p:nvSpPr>
          <p:cNvPr id="3" name="Объект 2"/>
          <p:cNvSpPr>
            <a:spLocks noGrp="1"/>
          </p:cNvSpPr>
          <p:nvPr>
            <p:ph sz="quarter" idx="13"/>
          </p:nvPr>
        </p:nvSpPr>
        <p:spPr>
          <a:xfrm>
            <a:off x="838200" y="955343"/>
            <a:ext cx="10833100" cy="5170821"/>
          </a:xfrm>
        </p:spPr>
        <p:txBody>
          <a:bodyPr>
            <a:normAutofit fontScale="92500"/>
          </a:bodyPr>
          <a:lstStyle/>
          <a:p>
            <a:pPr hangingPunct="0"/>
            <a:r>
              <a:rPr lang="ru-RU" sz="2400" b="1" dirty="0">
                <a:latin typeface="Times New Roman" panose="02020603050405020304" pitchFamily="18" charset="0"/>
                <a:cs typeface="Times New Roman" panose="02020603050405020304" pitchFamily="18" charset="0"/>
              </a:rPr>
              <a:t>РЫНОЧНАЯ ЭКОНОМИКА - это хозяйственная система, основанная на прямых  связях между производителями и потребителями через свободную куплю продажу товара.</a:t>
            </a:r>
            <a:endParaRPr lang="ru-RU" sz="2400" dirty="0">
              <a:latin typeface="Times New Roman" panose="02020603050405020304" pitchFamily="18" charset="0"/>
              <a:cs typeface="Times New Roman" panose="02020603050405020304" pitchFamily="18" charset="0"/>
            </a:endParaRPr>
          </a:p>
          <a:p>
            <a:pPr hangingPunct="0"/>
            <a:r>
              <a:rPr lang="ru-RU" sz="2400" dirty="0">
                <a:latin typeface="Times New Roman" panose="02020603050405020304" pitchFamily="18" charset="0"/>
                <a:cs typeface="Times New Roman" panose="02020603050405020304" pitchFamily="18" charset="0"/>
              </a:rPr>
              <a:t>Для рыночных систем характерна  </a:t>
            </a:r>
            <a:r>
              <a:rPr lang="ru-RU" sz="2400" b="1" dirty="0">
                <a:latin typeface="Times New Roman" panose="02020603050405020304" pitchFamily="18" charset="0"/>
                <a:cs typeface="Times New Roman" panose="02020603050405020304" pitchFamily="18" charset="0"/>
              </a:rPr>
              <a:t>частная собственность</a:t>
            </a:r>
            <a:r>
              <a:rPr lang="ru-RU" sz="2400" dirty="0">
                <a:latin typeface="Times New Roman" panose="02020603050405020304" pitchFamily="18" charset="0"/>
                <a:cs typeface="Times New Roman" panose="02020603050405020304" pitchFamily="18" charset="0"/>
              </a:rPr>
              <a:t> на инвестиционные ресурсы,</a:t>
            </a:r>
          </a:p>
          <a:p>
            <a:pPr hangingPunct="0"/>
            <a:r>
              <a:rPr lang="ru-RU" sz="2400" dirty="0">
                <a:latin typeface="Times New Roman" panose="02020603050405020304" pitchFamily="18" charset="0"/>
                <a:cs typeface="Times New Roman" panose="02020603050405020304" pitchFamily="18" charset="0"/>
              </a:rPr>
              <a:t> </a:t>
            </a:r>
            <a:r>
              <a:rPr lang="ru-RU" sz="2400" b="1" dirty="0">
                <a:latin typeface="Times New Roman" panose="02020603050405020304" pitchFamily="18" charset="0"/>
                <a:cs typeface="Times New Roman" panose="02020603050405020304" pitchFamily="18" charset="0"/>
              </a:rPr>
              <a:t>рыночный механизм регулирования</a:t>
            </a:r>
            <a:r>
              <a:rPr lang="ru-RU" sz="2400" dirty="0">
                <a:latin typeface="Times New Roman" panose="02020603050405020304" pitchFamily="18" charset="0"/>
                <a:cs typeface="Times New Roman" panose="02020603050405020304" pitchFamily="18" charset="0"/>
              </a:rPr>
              <a:t>, основанный на </a:t>
            </a:r>
            <a:r>
              <a:rPr lang="ru-RU" sz="2400" b="1" dirty="0">
                <a:latin typeface="Times New Roman" panose="02020603050405020304" pitchFamily="18" charset="0"/>
                <a:cs typeface="Times New Roman" panose="02020603050405020304" pitchFamily="18" charset="0"/>
              </a:rPr>
              <a:t>свободной конкуренции</a:t>
            </a:r>
            <a:r>
              <a:rPr lang="ru-RU" sz="2400" dirty="0">
                <a:latin typeface="Times New Roman" panose="02020603050405020304" pitchFamily="18" charset="0"/>
                <a:cs typeface="Times New Roman" panose="02020603050405020304" pitchFamily="18" charset="0"/>
              </a:rPr>
              <a:t>, наличие множества покупателей и продавцов, </a:t>
            </a:r>
          </a:p>
          <a:p>
            <a:pPr hangingPunct="0"/>
            <a:r>
              <a:rPr lang="ru-RU" sz="2400" b="1" dirty="0">
                <a:latin typeface="Times New Roman" panose="02020603050405020304" pitchFamily="18" charset="0"/>
                <a:cs typeface="Times New Roman" panose="02020603050405020304" pitchFamily="18" charset="0"/>
              </a:rPr>
              <a:t>личная свобода</a:t>
            </a:r>
            <a:r>
              <a:rPr lang="ru-RU" sz="2400" dirty="0">
                <a:latin typeface="Times New Roman" panose="02020603050405020304" pitchFamily="18" charset="0"/>
                <a:cs typeface="Times New Roman" panose="02020603050405020304" pitchFamily="18" charset="0"/>
              </a:rPr>
              <a:t> всех участников экономической деятельности. Минимум  вмешательства государства в экономику..</a:t>
            </a:r>
          </a:p>
          <a:p>
            <a:endParaRPr lang="ru-RU" dirty="0"/>
          </a:p>
        </p:txBody>
      </p:sp>
    </p:spTree>
    <p:extLst>
      <p:ext uri="{BB962C8B-B14F-4D97-AF65-F5344CB8AC3E}">
        <p14:creationId xmlns:p14="http://schemas.microsoft.com/office/powerpoint/2010/main" val="7674878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49275"/>
          </a:xfrm>
        </p:spPr>
        <p:txBody>
          <a:bodyPr>
            <a:normAutofit/>
          </a:bodyPr>
          <a:lstStyle/>
          <a:p>
            <a:r>
              <a:rPr lang="ru-RU" sz="3200" b="1" dirty="0">
                <a:latin typeface="Times New Roman" panose="02020603050405020304" pitchFamily="18" charset="0"/>
                <a:cs typeface="Times New Roman" panose="02020603050405020304" pitchFamily="18" charset="0"/>
              </a:rPr>
              <a:t>СМЕШАННАЯ ЭКОНОМИКА</a:t>
            </a:r>
            <a:endParaRPr lang="ru-RU" sz="32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913774" y="914400"/>
            <a:ext cx="10363826" cy="4876799"/>
          </a:xfrm>
        </p:spPr>
        <p:txBody>
          <a:bodyPr>
            <a:normAutofit fontScale="92500" lnSpcReduction="10000"/>
          </a:bodyPr>
          <a:lstStyle/>
          <a:p>
            <a:r>
              <a:rPr lang="ru-RU" sz="2400" b="1" dirty="0">
                <a:latin typeface="Times New Roman" panose="02020603050405020304" pitchFamily="18" charset="0"/>
                <a:cs typeface="Times New Roman" panose="02020603050405020304" pitchFamily="18" charset="0"/>
              </a:rPr>
              <a:t>СМЕШАННАЯ ЭКОНОМИКА органически соединяет  в себе преимущества рыночной, командной и даже патриархальной экономики</a:t>
            </a:r>
            <a:r>
              <a:rPr lang="ru-RU" sz="2400" dirty="0">
                <a:latin typeface="Times New Roman" panose="02020603050405020304" pitchFamily="18" charset="0"/>
                <a:cs typeface="Times New Roman" panose="02020603050405020304" pitchFamily="18" charset="0"/>
              </a:rPr>
              <a:t>, устраняет недостатки каждой из них, смягчает их отрицательные последствия.</a:t>
            </a:r>
          </a:p>
          <a:p>
            <a:pPr algn="just"/>
            <a:r>
              <a:rPr lang="ru-RU" sz="2400" b="1" dirty="0">
                <a:latin typeface="Times New Roman" panose="02020603050405020304" pitchFamily="18" charset="0"/>
                <a:cs typeface="Times New Roman" panose="02020603050405020304" pitchFamily="18" charset="0"/>
              </a:rPr>
              <a:t>Смешанная экономическая система</a:t>
            </a:r>
            <a:r>
              <a:rPr lang="ru-RU" sz="2400" dirty="0">
                <a:latin typeface="Times New Roman" panose="02020603050405020304" pitchFamily="18" charset="0"/>
                <a:cs typeface="Times New Roman" panose="02020603050405020304" pitchFamily="18" charset="0"/>
              </a:rPr>
              <a:t> – экономическая система, состоящая  из множества секторов, основанных на различной форме собственности (доминирует при этом частная форма), развитие которых регулируется рынком и государством. </a:t>
            </a:r>
          </a:p>
          <a:p>
            <a:pPr algn="just"/>
            <a:r>
              <a:rPr lang="ru-RU" sz="2400" dirty="0">
                <a:latin typeface="Times New Roman" panose="02020603050405020304" pitchFamily="18" charset="0"/>
                <a:cs typeface="Times New Roman" panose="02020603050405020304" pitchFamily="18" charset="0"/>
              </a:rPr>
              <a:t>В смешанной экономике хозяйственная деятельность опирается на рыночный механизм при активной регулирующей роли государства.</a:t>
            </a:r>
          </a:p>
          <a:p>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2458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E55611-A1F6-4944-BE96-F3E6B9DCCCBC}"/>
              </a:ext>
            </a:extLst>
          </p:cNvPr>
          <p:cNvSpPr>
            <a:spLocks noGrp="1"/>
          </p:cNvSpPr>
          <p:nvPr>
            <p:ph type="title"/>
          </p:nvPr>
        </p:nvSpPr>
        <p:spPr/>
        <p:txBody>
          <a:bodyPr/>
          <a:lstStyle/>
          <a:p>
            <a:r>
              <a:rPr lang="ru-RU" dirty="0"/>
              <a:t>Дополнительные  материалы </a:t>
            </a:r>
          </a:p>
        </p:txBody>
      </p:sp>
      <p:sp>
        <p:nvSpPr>
          <p:cNvPr id="3" name="Объект 2">
            <a:extLst>
              <a:ext uri="{FF2B5EF4-FFF2-40B4-BE49-F238E27FC236}">
                <a16:creationId xmlns:a16="http://schemas.microsoft.com/office/drawing/2014/main" id="{CEB396F7-E749-4450-8718-C0F08FAF40C1}"/>
              </a:ext>
            </a:extLst>
          </p:cNvPr>
          <p:cNvSpPr>
            <a:spLocks noGrp="1"/>
          </p:cNvSpPr>
          <p:nvPr>
            <p:ph sz="quarter" idx="13"/>
          </p:nvPr>
        </p:nvSpPr>
        <p:spPr/>
        <p:txBody>
          <a:bodyPr/>
          <a:lstStyle/>
          <a:p>
            <a:endParaRPr lang="ru-RU"/>
          </a:p>
        </p:txBody>
      </p:sp>
    </p:spTree>
    <p:extLst>
      <p:ext uri="{BB962C8B-B14F-4D97-AF65-F5344CB8AC3E}">
        <p14:creationId xmlns:p14="http://schemas.microsoft.com/office/powerpoint/2010/main" val="191264123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38200" y="365125"/>
            <a:ext cx="10515600" cy="412797"/>
          </a:xfrm>
        </p:spPr>
        <p:txBody>
          <a:bodyPr>
            <a:normAutofit fontScale="90000"/>
          </a:bodyPr>
          <a:lstStyle/>
          <a:p>
            <a:r>
              <a:rPr lang="ru-RU" sz="3200" dirty="0">
                <a:latin typeface="Times New Roman" panose="02020603050405020304" pitchFamily="18" charset="0"/>
                <a:cs typeface="Times New Roman" panose="02020603050405020304" pitchFamily="18" charset="0"/>
              </a:rPr>
              <a:t>Американская модель</a:t>
            </a:r>
          </a:p>
        </p:txBody>
      </p:sp>
      <p:sp>
        <p:nvSpPr>
          <p:cNvPr id="2" name="Объект 1"/>
          <p:cNvSpPr>
            <a:spLocks noGrp="1"/>
          </p:cNvSpPr>
          <p:nvPr>
            <p:ph sz="quarter" idx="13"/>
          </p:nvPr>
        </p:nvSpPr>
        <p:spPr>
          <a:xfrm>
            <a:off x="518616" y="1160061"/>
            <a:ext cx="9681842" cy="4966104"/>
          </a:xfrm>
        </p:spPr>
        <p:txBody>
          <a:bodyPr>
            <a:normAutofit/>
          </a:bodyPr>
          <a:lstStyle/>
          <a:p>
            <a:r>
              <a:rPr lang="ru-RU" b="1" dirty="0"/>
              <a:t>Американская модель </a:t>
            </a:r>
            <a:r>
              <a:rPr lang="ru-RU" dirty="0"/>
              <a:t>(«американский корпоративный капитализм») характеризуется тем, что в экономике доминирует (более 90 %) </a:t>
            </a:r>
            <a:r>
              <a:rPr lang="ru-RU" u="sng" dirty="0"/>
              <a:t>частная корпоративная собственность, ведущая роль отводится рыночным </a:t>
            </a:r>
            <a:r>
              <a:rPr lang="ru-RU" u="sng" dirty="0" err="1"/>
              <a:t>саморегулятора</a:t>
            </a:r>
            <a:r>
              <a:rPr lang="ru-RU" dirty="0" err="1"/>
              <a:t>м</a:t>
            </a:r>
            <a:r>
              <a:rPr lang="ru-RU" dirty="0"/>
              <a:t>, органы государственной власти обеспечивают условия для реализации частных бизнес-инициатив на основе создания благоприятных кредитных и налоговых режимов. </a:t>
            </a:r>
          </a:p>
          <a:p>
            <a:r>
              <a:rPr lang="ru-RU" dirty="0"/>
              <a:t>Государство не проводит активной политики перераспределения доходов в обществе, активно провозглашая личностный рост каждого человека источником роста его благосостояния.</a:t>
            </a:r>
          </a:p>
          <a:p>
            <a:r>
              <a:rPr lang="ru-RU" dirty="0"/>
              <a:t> Социальные программы ориентированы в основном на малоимущих и бедных граждан.</a:t>
            </a:r>
          </a:p>
        </p:txBody>
      </p:sp>
    </p:spTree>
    <p:extLst>
      <p:ext uri="{BB962C8B-B14F-4D97-AF65-F5344CB8AC3E}">
        <p14:creationId xmlns:p14="http://schemas.microsoft.com/office/powerpoint/2010/main" val="14813007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38200" y="365125"/>
            <a:ext cx="10515600" cy="685753"/>
          </a:xfrm>
        </p:spPr>
        <p:txBody>
          <a:bodyPr>
            <a:normAutofit/>
          </a:bodyPr>
          <a:lstStyle/>
          <a:p>
            <a:r>
              <a:rPr lang="ru-RU" sz="3200" dirty="0">
                <a:latin typeface="Times New Roman" panose="02020603050405020304" pitchFamily="18" charset="0"/>
                <a:cs typeface="Times New Roman" panose="02020603050405020304" pitchFamily="18" charset="0"/>
              </a:rPr>
              <a:t>Германская модель</a:t>
            </a:r>
          </a:p>
        </p:txBody>
      </p:sp>
      <p:sp>
        <p:nvSpPr>
          <p:cNvPr id="2" name="Объект 1"/>
          <p:cNvSpPr>
            <a:spLocks noGrp="1"/>
          </p:cNvSpPr>
          <p:nvPr>
            <p:ph sz="quarter" idx="13"/>
          </p:nvPr>
        </p:nvSpPr>
        <p:spPr>
          <a:xfrm>
            <a:off x="838200" y="1484785"/>
            <a:ext cx="9434265" cy="4641379"/>
          </a:xfrm>
        </p:spPr>
        <p:txBody>
          <a:bodyPr>
            <a:normAutofit/>
          </a:bodyPr>
          <a:lstStyle/>
          <a:p>
            <a:r>
              <a:rPr lang="ru-RU" b="1" dirty="0"/>
              <a:t>Германская модель </a:t>
            </a:r>
            <a:r>
              <a:rPr lang="ru-RU" dirty="0"/>
              <a:t>(«немецкий социально-рыночный капитализм», «социально-рыночное хозяйство», «квартирный социализм») также отличается преобладанием частной корпоративной собственности, однако в экономике большая роль принадлежит государству и широко применяется планирование: органы государственной власти разрабатывают пятилетние стратегические планы развития национальной экономики и корректируют мероприятия для достижения плановых показателей. </a:t>
            </a:r>
          </a:p>
          <a:p>
            <a:r>
              <a:rPr lang="ru-RU" dirty="0"/>
              <a:t>При этом сохраняются частная собственность на средства производства, свободное ценообразование и конкуренция, обеспечивается свобода внешней торговли. Государство проводит активную политику перераспределения доходов</a:t>
            </a:r>
          </a:p>
        </p:txBody>
      </p:sp>
    </p:spTree>
    <p:extLst>
      <p:ext uri="{BB962C8B-B14F-4D97-AF65-F5344CB8AC3E}">
        <p14:creationId xmlns:p14="http://schemas.microsoft.com/office/powerpoint/2010/main" val="33656118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38200" y="365126"/>
            <a:ext cx="10515600" cy="481036"/>
          </a:xfrm>
        </p:spPr>
        <p:txBody>
          <a:bodyPr/>
          <a:lstStyle/>
          <a:p>
            <a:r>
              <a:rPr lang="ru-RU" sz="2800" dirty="0">
                <a:latin typeface="Times New Roman" panose="02020603050405020304" pitchFamily="18" charset="0"/>
                <a:cs typeface="Times New Roman" panose="02020603050405020304" pitchFamily="18" charset="0"/>
              </a:rPr>
              <a:t>Шведская модель</a:t>
            </a:r>
          </a:p>
        </p:txBody>
      </p:sp>
      <p:sp>
        <p:nvSpPr>
          <p:cNvPr id="2" name="Объект 1"/>
          <p:cNvSpPr>
            <a:spLocks noGrp="1"/>
          </p:cNvSpPr>
          <p:nvPr>
            <p:ph sz="quarter" idx="13"/>
          </p:nvPr>
        </p:nvSpPr>
        <p:spPr>
          <a:xfrm>
            <a:off x="723332" y="1132765"/>
            <a:ext cx="9621142" cy="4993400"/>
          </a:xfrm>
        </p:spPr>
        <p:txBody>
          <a:bodyPr>
            <a:normAutofit/>
          </a:bodyPr>
          <a:lstStyle/>
          <a:p>
            <a:r>
              <a:rPr lang="ru-RU" b="1" dirty="0"/>
              <a:t>Шведская модель </a:t>
            </a:r>
            <a:r>
              <a:rPr lang="ru-RU" dirty="0"/>
              <a:t>(«шведский социализм») отличается тем, что, несмотря на доминирование частной корпоративной собственности, свободное ценообразование,  конкуренцию, свободу внешней торговли, государство активно регулирует экономические процессы. </a:t>
            </a:r>
          </a:p>
          <a:p>
            <a:r>
              <a:rPr lang="ru-RU" dirty="0"/>
              <a:t>Органы государственной власти разрабатывают необходимые законодательные нормы, осуществляет бюджетные трансферты, обеспечивающие развитие наиболее перспективных  отраслей и территорий. Активная политика перераспределения доходов через бюджет</a:t>
            </a:r>
          </a:p>
        </p:txBody>
      </p:sp>
    </p:spTree>
    <p:extLst>
      <p:ext uri="{BB962C8B-B14F-4D97-AF65-F5344CB8AC3E}">
        <p14:creationId xmlns:p14="http://schemas.microsoft.com/office/powerpoint/2010/main" val="2989604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783609" y="201352"/>
            <a:ext cx="10515600" cy="562923"/>
          </a:xfrm>
        </p:spPr>
        <p:txBody>
          <a:bodyPr>
            <a:normAutofit/>
          </a:bodyPr>
          <a:lstStyle/>
          <a:p>
            <a:r>
              <a:rPr lang="ru-RU" sz="3200" dirty="0">
                <a:latin typeface="Times New Roman" panose="02020603050405020304" pitchFamily="18" charset="0"/>
                <a:cs typeface="Times New Roman" panose="02020603050405020304" pitchFamily="18" charset="0"/>
              </a:rPr>
              <a:t>Японская модель</a:t>
            </a:r>
          </a:p>
        </p:txBody>
      </p:sp>
      <p:sp>
        <p:nvSpPr>
          <p:cNvPr id="2" name="Объект 1"/>
          <p:cNvSpPr>
            <a:spLocks noGrp="1"/>
          </p:cNvSpPr>
          <p:nvPr>
            <p:ph sz="quarter" idx="13"/>
          </p:nvPr>
        </p:nvSpPr>
        <p:spPr>
          <a:xfrm>
            <a:off x="668740" y="1132765"/>
            <a:ext cx="9603725" cy="4993400"/>
          </a:xfrm>
        </p:spPr>
        <p:txBody>
          <a:bodyPr>
            <a:normAutofit/>
          </a:bodyPr>
          <a:lstStyle/>
          <a:p>
            <a:pPr algn="just"/>
            <a:r>
              <a:rPr lang="ru-RU" b="1" dirty="0">
                <a:latin typeface="Times New Roman" panose="02020603050405020304" pitchFamily="18" charset="0"/>
                <a:cs typeface="Times New Roman" panose="02020603050405020304" pitchFamily="18" charset="0"/>
              </a:rPr>
              <a:t>Японская модель </a:t>
            </a:r>
            <a:r>
              <a:rPr lang="ru-RU" dirty="0">
                <a:latin typeface="Times New Roman" panose="02020603050405020304" pitchFamily="18" charset="0"/>
                <a:cs typeface="Times New Roman" panose="02020603050405020304" pitchFamily="18" charset="0"/>
              </a:rPr>
              <a:t>(«корпоративный капитализм») отличается тем, что, наряду с доминированием частной корпоративной собственности присутствуют элементы плановости: органы государственной власти совместно с представителями крупнейших корпораций разрабатывают пятилетние стратегические планы развития национальной экономики и корректируют мероприятия для достижения плановых показателей. Активно реализуется политика государственного патроната.</a:t>
            </a:r>
          </a:p>
        </p:txBody>
      </p:sp>
    </p:spTree>
    <p:extLst>
      <p:ext uri="{BB962C8B-B14F-4D97-AF65-F5344CB8AC3E}">
        <p14:creationId xmlns:p14="http://schemas.microsoft.com/office/powerpoint/2010/main" val="9535894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38200" y="365125"/>
            <a:ext cx="10515600" cy="917765"/>
          </a:xfrm>
        </p:spPr>
        <p:txBody>
          <a:bodyPr>
            <a:normAutofit/>
          </a:bodyPr>
          <a:lstStyle/>
          <a:p>
            <a:r>
              <a:rPr lang="ru-RU" sz="3200" b="1" dirty="0">
                <a:latin typeface="Times New Roman" panose="02020603050405020304" pitchFamily="18" charset="0"/>
                <a:cs typeface="Times New Roman" panose="02020603050405020304" pitchFamily="18" charset="0"/>
              </a:rPr>
              <a:t>Южно-корейская модель</a:t>
            </a:r>
            <a:endParaRPr lang="ru-RU" sz="3200" dirty="0">
              <a:latin typeface="Times New Roman" panose="02020603050405020304" pitchFamily="18" charset="0"/>
              <a:cs typeface="Times New Roman" panose="02020603050405020304" pitchFamily="18" charset="0"/>
            </a:endParaRPr>
          </a:p>
        </p:txBody>
      </p:sp>
      <p:sp>
        <p:nvSpPr>
          <p:cNvPr id="2" name="Объект 1"/>
          <p:cNvSpPr>
            <a:spLocks noGrp="1"/>
          </p:cNvSpPr>
          <p:nvPr>
            <p:ph sz="quarter" idx="13"/>
          </p:nvPr>
        </p:nvSpPr>
        <p:spPr>
          <a:xfrm>
            <a:off x="968991" y="1772817"/>
            <a:ext cx="9303474" cy="4353347"/>
          </a:xfrm>
        </p:spPr>
        <p:txBody>
          <a:bodyPr>
            <a:normAutofit/>
          </a:bodyPr>
          <a:lstStyle/>
          <a:p>
            <a:r>
              <a:rPr lang="ru-RU" b="1" dirty="0"/>
              <a:t>Южно-корейская модель </a:t>
            </a:r>
            <a:r>
              <a:rPr lang="ru-RU" dirty="0"/>
              <a:t>(«корпоративный капитализм») также отличается преобладанием частной корпоративной собственности и наличием элементов плановости: органы государственной власти совместно с представителями крупнейших корпораций разрабатывают пятилетние стратегические планы развития национальной экономики и корректируют мероприятия для достижения плановых показателей. Политика государственного патроната реализуется путём поощрения национальных производителей</a:t>
            </a:r>
          </a:p>
        </p:txBody>
      </p:sp>
    </p:spTree>
    <p:extLst>
      <p:ext uri="{BB962C8B-B14F-4D97-AF65-F5344CB8AC3E}">
        <p14:creationId xmlns:p14="http://schemas.microsoft.com/office/powerpoint/2010/main" val="20922730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38200" y="365125"/>
            <a:ext cx="10515600" cy="576571"/>
          </a:xfrm>
        </p:spPr>
        <p:txBody>
          <a:bodyPr>
            <a:normAutofit/>
          </a:bodyPr>
          <a:lstStyle/>
          <a:p>
            <a:r>
              <a:rPr lang="ru-RU" sz="3200" dirty="0">
                <a:latin typeface="Times New Roman" panose="02020603050405020304" pitchFamily="18" charset="0"/>
                <a:cs typeface="Times New Roman" panose="02020603050405020304" pitchFamily="18" charset="0"/>
              </a:rPr>
              <a:t>Китайская модель</a:t>
            </a:r>
          </a:p>
        </p:txBody>
      </p:sp>
      <p:sp>
        <p:nvSpPr>
          <p:cNvPr id="2" name="Объект 1"/>
          <p:cNvSpPr>
            <a:spLocks noGrp="1"/>
          </p:cNvSpPr>
          <p:nvPr>
            <p:ph sz="quarter" idx="13"/>
          </p:nvPr>
        </p:nvSpPr>
        <p:spPr>
          <a:xfrm>
            <a:off x="423081" y="941697"/>
            <a:ext cx="9849384" cy="5184468"/>
          </a:xfrm>
        </p:spPr>
        <p:txBody>
          <a:bodyPr>
            <a:noAutofit/>
          </a:bodyPr>
          <a:lstStyle/>
          <a:p>
            <a:r>
              <a:rPr lang="ru-RU" b="1" dirty="0">
                <a:latin typeface="Times New Roman" panose="02020603050405020304" pitchFamily="18" charset="0"/>
                <a:cs typeface="Times New Roman" panose="02020603050405020304" pitchFamily="18" charset="0"/>
              </a:rPr>
              <a:t>Китайская модель </a:t>
            </a:r>
            <a:r>
              <a:rPr lang="ru-RU" dirty="0">
                <a:latin typeface="Times New Roman" panose="02020603050405020304" pitchFamily="18" charset="0"/>
                <a:cs typeface="Times New Roman" panose="02020603050405020304" pitchFamily="18" charset="0"/>
              </a:rPr>
              <a:t>(«государственный капитализм», «государственный корпоративный капитализм») характеризуется тем, что в экономике доминирует государственная корпоративная собственность. </a:t>
            </a:r>
          </a:p>
          <a:p>
            <a:r>
              <a:rPr lang="ru-RU" dirty="0">
                <a:latin typeface="Times New Roman" panose="02020603050405020304" pitchFamily="18" charset="0"/>
                <a:cs typeface="Times New Roman" panose="02020603050405020304" pitchFamily="18" charset="0"/>
              </a:rPr>
              <a:t>Органы государственной власти разрабатывают пятилетние планы развития национальной экономики, а также обеспечивают условия для реализации частных бизнес-инициатив, в том числе за счёт бюджетных дотаций и субсидий. </a:t>
            </a:r>
          </a:p>
          <a:p>
            <a:r>
              <a:rPr lang="ru-RU" dirty="0">
                <a:latin typeface="Times New Roman" panose="02020603050405020304" pitchFamily="18" charset="0"/>
                <a:cs typeface="Times New Roman" panose="02020603050405020304" pitchFamily="18" charset="0"/>
              </a:rPr>
              <a:t>Участие органов государственной власти в осуществлении политики перераспределения доходов незначительно, социальное бремя возложено преимущественно на домохозяйства, система социального страхования находится в стадии формирования</a:t>
            </a:r>
          </a:p>
        </p:txBody>
      </p:sp>
    </p:spTree>
    <p:extLst>
      <p:ext uri="{BB962C8B-B14F-4D97-AF65-F5344CB8AC3E}">
        <p14:creationId xmlns:p14="http://schemas.microsoft.com/office/powerpoint/2010/main" val="960158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Время - деньги"/>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783632" y="365126"/>
            <a:ext cx="6696744" cy="6304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283745"/>
      </p:ext>
    </p:extLst>
  </p:cSld>
  <p:clrMapOvr>
    <a:masterClrMapping/>
  </p:clrMapOvr>
</p:sld>
</file>

<file path=ppt/theme/theme1.xml><?xml version="1.0" encoding="utf-8"?>
<a:theme xmlns:a="http://schemas.openxmlformats.org/drawingml/2006/main" name="Капля">
  <a:themeElements>
    <a:clrScheme name="Зеленый и желтый">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Капл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апл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TM04033925[[fn=Капля]]</Template>
  <TotalTime>984</TotalTime>
  <Words>4261</Words>
  <Application>Microsoft Office PowerPoint</Application>
  <PresentationFormat>Широкоэкранный</PresentationFormat>
  <Paragraphs>374</Paragraphs>
  <Slides>102</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102</vt:i4>
      </vt:variant>
    </vt:vector>
  </HeadingPairs>
  <TitlesOfParts>
    <vt:vector size="107" baseType="lpstr">
      <vt:lpstr>Arial</vt:lpstr>
      <vt:lpstr>Calibri</vt:lpstr>
      <vt:lpstr>Times New Roman</vt:lpstr>
      <vt:lpstr>Tw Cen MT</vt:lpstr>
      <vt:lpstr>Капля</vt:lpstr>
      <vt:lpstr>ЭКОНОМИКА </vt:lpstr>
      <vt:lpstr>Модуль 1  </vt:lpstr>
      <vt:lpstr>Раздел 1.  Микроэкономика</vt:lpstr>
      <vt:lpstr>Презентация PowerPoint</vt:lpstr>
      <vt:lpstr>Учебно – методическое и информационное обеспечение дисциплины </vt:lpstr>
      <vt:lpstr>Презентация PowerPoint</vt:lpstr>
      <vt:lpstr>Экономика предприятия</vt:lpstr>
      <vt:lpstr>1.предмет  исследования    ЭКОНОМИЧЕСКОЙ науки</vt:lpstr>
      <vt:lpstr>ЭКОНОМИКА</vt:lpstr>
      <vt:lpstr>Презентация PowerPoint</vt:lpstr>
      <vt:lpstr>Презентация PowerPoint</vt:lpstr>
      <vt:lpstr>Экономика</vt:lpstr>
      <vt:lpstr>Презентация PowerPoint</vt:lpstr>
      <vt:lpstr>Экономическая наука </vt:lpstr>
      <vt:lpstr>Экономическая  наука</vt:lpstr>
      <vt:lpstr>Презентация PowerPoint</vt:lpstr>
      <vt:lpstr>Объект и предмет</vt:lpstr>
      <vt:lpstr>Презентация PowerPoint</vt:lpstr>
      <vt:lpstr>Термин ЭКОНОМИКА имеет  три основных значения</vt:lpstr>
      <vt:lpstr>Существует разветвленная система  экономических наук:  </vt:lpstr>
      <vt:lpstr>Три основные вопроса экономики: </vt:lpstr>
      <vt:lpstr>Как наука экономика  выполняет ФУНКЦИИ</vt:lpstr>
      <vt:lpstr>Экономические законы</vt:lpstr>
      <vt:lpstr>Экономические категории</vt:lpstr>
      <vt:lpstr>Методы экономической науки </vt:lpstr>
      <vt:lpstr>Презентация PowerPoint</vt:lpstr>
      <vt:lpstr>Презентация PowerPoint</vt:lpstr>
      <vt:lpstr>Научная абстракция</vt:lpstr>
      <vt:lpstr>Презентация PowerPoint</vt:lpstr>
      <vt:lpstr>Метод  аналогия</vt:lpstr>
      <vt:lpstr>Метод  анализа</vt:lpstr>
      <vt:lpstr>МЕТОД ИНДУКЦИИ И ДЕДУКЦИИ </vt:lpstr>
      <vt:lpstr>Дедукция</vt:lpstr>
      <vt:lpstr>Методы</vt:lpstr>
      <vt:lpstr>Специальные методы</vt:lpstr>
      <vt:lpstr>Метод экономико – математического моделирования</vt:lpstr>
      <vt:lpstr>2.  Экономическая  система</vt:lpstr>
      <vt:lpstr> экономика </vt:lpstr>
      <vt:lpstr>Экономическая  система</vt:lpstr>
      <vt:lpstr>Субъект экономический</vt:lpstr>
      <vt:lpstr>Три основных субъекта экономической  системы</vt:lpstr>
      <vt:lpstr>Структурные элементы экономической системы</vt:lpstr>
      <vt:lpstr>Домохозяйство</vt:lpstr>
      <vt:lpstr>Фирма</vt:lpstr>
      <vt:lpstr>Государство</vt:lpstr>
      <vt:lpstr>Экономическая  система</vt:lpstr>
      <vt:lpstr>Экономическая  система</vt:lpstr>
      <vt:lpstr>   Модель экономического кругооборота  </vt:lpstr>
      <vt:lpstr>ЭЛЕМЕНТЫ ЭКОНОМИЧЕСКОЙ  СИСТЕМЫ </vt:lpstr>
      <vt:lpstr>ПОТРЕБНОСТИ</vt:lpstr>
      <vt:lpstr>Потребности</vt:lpstr>
      <vt:lpstr>Шкала МАСЛОУ </vt:lpstr>
      <vt:lpstr>Иерархия потребностей</vt:lpstr>
      <vt:lpstr>Закон возвышения потребностей</vt:lpstr>
      <vt:lpstr>Блага</vt:lpstr>
      <vt:lpstr>Презентация PowerPoint</vt:lpstr>
      <vt:lpstr>Презентация PowerPoint</vt:lpstr>
      <vt:lpstr>Услуги</vt:lpstr>
      <vt:lpstr>Презентация PowerPoint</vt:lpstr>
      <vt:lpstr>Блага</vt:lpstr>
      <vt:lpstr>В зависимости от характера потребления…</vt:lpstr>
      <vt:lpstr>Общественные блага обладают рядом признаков: </vt:lpstr>
      <vt:lpstr>Ресурсы</vt:lpstr>
      <vt:lpstr>Презентация PowerPoint</vt:lpstr>
      <vt:lpstr>Факторы производства</vt:lpstr>
      <vt:lpstr>Презентация PowerPoint</vt:lpstr>
      <vt:lpstr>Проблема ограниченности ресурсов</vt:lpstr>
      <vt:lpstr> Производственные возможности общества </vt:lpstr>
      <vt:lpstr>Презентация PowerPoint</vt:lpstr>
      <vt:lpstr>Производственные возможности</vt:lpstr>
      <vt:lpstr> Альтернативные возможности производства автомобилей и мотоциклов </vt:lpstr>
      <vt:lpstr>Кривая Производственных Возможностей</vt:lpstr>
      <vt:lpstr>Презентация PowerPoint</vt:lpstr>
      <vt:lpstr>Презентация PowerPoint</vt:lpstr>
      <vt:lpstr>Презентация PowerPoint</vt:lpstr>
      <vt:lpstr>Презентация PowerPoint</vt:lpstr>
      <vt:lpstr>Воспроизводство экономической системы </vt:lpstr>
      <vt:lpstr>Выделяют два типа воспроизводства: </vt:lpstr>
      <vt:lpstr>Презентация PowerPoint</vt:lpstr>
      <vt:lpstr>Презентация PowerPoint</vt:lpstr>
      <vt:lpstr>Собственность  -</vt:lpstr>
      <vt:lpstr>Субъект собственности</vt:lpstr>
      <vt:lpstr>Объект собственности</vt:lpstr>
      <vt:lpstr>Право собственности</vt:lpstr>
      <vt:lpstr>Право собственности</vt:lpstr>
      <vt:lpstr>ФОРМЫ   собственности</vt:lpstr>
      <vt:lpstr>Презентация PowerPoint</vt:lpstr>
      <vt:lpstr>традиционная экономика</vt:lpstr>
      <vt:lpstr>КОМАНДНАЯ ЭКОНОМИКА</vt:lpstr>
      <vt:lpstr>РЫНОЧНАЯ   ЭКОНОМИКА</vt:lpstr>
      <vt:lpstr>СМЕШАННАЯ ЭКОНОМИКА</vt:lpstr>
      <vt:lpstr>Дополнительные  материалы </vt:lpstr>
      <vt:lpstr>Американская модель</vt:lpstr>
      <vt:lpstr>Германская модель</vt:lpstr>
      <vt:lpstr>Шведская модель</vt:lpstr>
      <vt:lpstr>Японская модель</vt:lpstr>
      <vt:lpstr>Южно-корейская модель</vt:lpstr>
      <vt:lpstr>Китайская модель</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Elena</dc:creator>
  <cp:lastModifiedBy>Елена</cp:lastModifiedBy>
  <cp:revision>57</cp:revision>
  <cp:lastPrinted>2018-09-02T11:48:14Z</cp:lastPrinted>
  <dcterms:created xsi:type="dcterms:W3CDTF">2016-08-30T13:23:46Z</dcterms:created>
  <dcterms:modified xsi:type="dcterms:W3CDTF">2021-01-31T18:00:39Z</dcterms:modified>
</cp:coreProperties>
</file>