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97" r:id="rId4"/>
    <p:sldId id="283" r:id="rId5"/>
    <p:sldId id="295" r:id="rId6"/>
    <p:sldId id="257" r:id="rId7"/>
    <p:sldId id="298" r:id="rId8"/>
    <p:sldId id="299" r:id="rId9"/>
    <p:sldId id="258" r:id="rId10"/>
    <p:sldId id="259" r:id="rId11"/>
    <p:sldId id="260" r:id="rId12"/>
    <p:sldId id="300" r:id="rId13"/>
    <p:sldId id="276" r:id="rId14"/>
    <p:sldId id="261" r:id="rId15"/>
    <p:sldId id="272" r:id="rId16"/>
    <p:sldId id="262" r:id="rId17"/>
    <p:sldId id="301" r:id="rId18"/>
    <p:sldId id="288" r:id="rId19"/>
    <p:sldId id="278" r:id="rId20"/>
    <p:sldId id="263" r:id="rId21"/>
    <p:sldId id="264" r:id="rId22"/>
    <p:sldId id="280" r:id="rId23"/>
    <p:sldId id="279" r:id="rId24"/>
    <p:sldId id="302" r:id="rId25"/>
    <p:sldId id="265" r:id="rId26"/>
    <p:sldId id="273" r:id="rId27"/>
    <p:sldId id="266" r:id="rId28"/>
    <p:sldId id="284" r:id="rId29"/>
    <p:sldId id="287" r:id="rId30"/>
    <p:sldId id="282" r:id="rId31"/>
    <p:sldId id="275" r:id="rId32"/>
    <p:sldId id="274" r:id="rId33"/>
    <p:sldId id="304" r:id="rId34"/>
    <p:sldId id="291" r:id="rId35"/>
    <p:sldId id="307" r:id="rId36"/>
    <p:sldId id="292" r:id="rId37"/>
    <p:sldId id="281" r:id="rId38"/>
    <p:sldId id="268" r:id="rId39"/>
    <p:sldId id="289" r:id="rId40"/>
    <p:sldId id="285" r:id="rId41"/>
    <p:sldId id="303" r:id="rId42"/>
    <p:sldId id="269" r:id="rId43"/>
    <p:sldId id="305" r:id="rId44"/>
    <p:sldId id="290" r:id="rId45"/>
    <p:sldId id="270" r:id="rId46"/>
    <p:sldId id="271" r:id="rId47"/>
    <p:sldId id="293" r:id="rId48"/>
    <p:sldId id="286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AB262-AF7F-4AE4-8104-318BFE5CC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B92E376-2CC4-4A64-BD19-0C7CE9163FF5}">
      <dgm:prSet/>
      <dgm:spPr/>
      <dgm:t>
        <a:bodyPr/>
        <a:lstStyle/>
        <a:p>
          <a:pPr rtl="0"/>
          <a:endParaRPr lang="ru-RU"/>
        </a:p>
      </dgm:t>
    </dgm:pt>
    <dgm:pt modelId="{2DDE98E0-4E2E-4EE6-8AC4-CD7ED01DDB73}" type="parTrans" cxnId="{547B0BDA-B465-49D2-B274-99E69FF1511F}">
      <dgm:prSet/>
      <dgm:spPr/>
      <dgm:t>
        <a:bodyPr/>
        <a:lstStyle/>
        <a:p>
          <a:endParaRPr lang="ru-RU"/>
        </a:p>
      </dgm:t>
    </dgm:pt>
    <dgm:pt modelId="{472F1559-2EB3-4F8C-9A34-58F31E9688DE}" type="sibTrans" cxnId="{547B0BDA-B465-49D2-B274-99E69FF1511F}">
      <dgm:prSet/>
      <dgm:spPr/>
      <dgm:t>
        <a:bodyPr/>
        <a:lstStyle/>
        <a:p>
          <a:endParaRPr lang="ru-RU"/>
        </a:p>
      </dgm:t>
    </dgm:pt>
    <dgm:pt modelId="{2271B5AB-4B1D-4298-A7CB-3D99B58470F7}">
      <dgm:prSet/>
      <dgm:spPr/>
      <dgm:t>
        <a:bodyPr/>
        <a:lstStyle/>
        <a:p>
          <a:pPr rtl="0"/>
          <a:endParaRPr lang="ru-RU" dirty="0"/>
        </a:p>
      </dgm:t>
    </dgm:pt>
    <dgm:pt modelId="{D8034B04-EF2E-440F-B5CC-C86E02B4879F}" type="parTrans" cxnId="{FF38BAD2-1907-41FA-B6A9-308D9906ADC5}">
      <dgm:prSet/>
      <dgm:spPr/>
      <dgm:t>
        <a:bodyPr/>
        <a:lstStyle/>
        <a:p>
          <a:endParaRPr lang="ru-RU"/>
        </a:p>
      </dgm:t>
    </dgm:pt>
    <dgm:pt modelId="{A0177FFB-737E-4093-9BA2-4CDC5ED5ED34}" type="sibTrans" cxnId="{FF38BAD2-1907-41FA-B6A9-308D9906ADC5}">
      <dgm:prSet/>
      <dgm:spPr/>
      <dgm:t>
        <a:bodyPr/>
        <a:lstStyle/>
        <a:p>
          <a:endParaRPr lang="ru-RU"/>
        </a:p>
      </dgm:t>
    </dgm:pt>
    <dgm:pt modelId="{470360FD-2231-4F6E-A53C-7443690FEE95}">
      <dgm:prSet/>
      <dgm:spPr/>
      <dgm:t>
        <a:bodyPr/>
        <a:lstStyle/>
        <a:p>
          <a:pPr rtl="0"/>
          <a:br>
            <a:rPr lang="ru-RU" dirty="0"/>
          </a:br>
          <a:endParaRPr lang="ru-RU" dirty="0"/>
        </a:p>
      </dgm:t>
    </dgm:pt>
    <dgm:pt modelId="{79FE673D-A48C-42F1-9D8F-7016B887D547}" type="parTrans" cxnId="{0B35ED6A-CA74-4FBA-BFF7-547D6193E3FD}">
      <dgm:prSet/>
      <dgm:spPr/>
      <dgm:t>
        <a:bodyPr/>
        <a:lstStyle/>
        <a:p>
          <a:endParaRPr lang="ru-RU"/>
        </a:p>
      </dgm:t>
    </dgm:pt>
    <dgm:pt modelId="{184F0DBD-D062-407A-95C8-3BBA270C9213}" type="sibTrans" cxnId="{0B35ED6A-CA74-4FBA-BFF7-547D6193E3FD}">
      <dgm:prSet/>
      <dgm:spPr/>
      <dgm:t>
        <a:bodyPr/>
        <a:lstStyle/>
        <a:p>
          <a:endParaRPr lang="ru-RU"/>
        </a:p>
      </dgm:t>
    </dgm:pt>
    <dgm:pt modelId="{18CE316F-BB93-4959-81E2-C738C94CF905}">
      <dgm:prSet/>
      <dgm:spPr/>
      <dgm:t>
        <a:bodyPr/>
        <a:lstStyle/>
        <a:p>
          <a:endParaRPr lang="ru-RU" dirty="0"/>
        </a:p>
      </dgm:t>
    </dgm:pt>
    <dgm:pt modelId="{84850EE9-AE0B-4AF3-B1D1-D5323D6A2234}" type="parTrans" cxnId="{BE3B3778-70F3-4E4B-85BB-B686BC68B2FD}">
      <dgm:prSet/>
      <dgm:spPr/>
      <dgm:t>
        <a:bodyPr/>
        <a:lstStyle/>
        <a:p>
          <a:endParaRPr lang="ru-RU"/>
        </a:p>
      </dgm:t>
    </dgm:pt>
    <dgm:pt modelId="{E98CA53B-D1FB-4D46-8D85-5E9DBD63EF19}" type="sibTrans" cxnId="{BE3B3778-70F3-4E4B-85BB-B686BC68B2FD}">
      <dgm:prSet/>
      <dgm:spPr/>
      <dgm:t>
        <a:bodyPr/>
        <a:lstStyle/>
        <a:p>
          <a:endParaRPr lang="ru-RU"/>
        </a:p>
      </dgm:t>
    </dgm:pt>
    <dgm:pt modelId="{5CFDE32F-8B39-49E5-8384-9DAA2CAF7A3D}">
      <dgm:prSet/>
      <dgm:spPr/>
      <dgm:t>
        <a:bodyPr/>
        <a:lstStyle/>
        <a:p>
          <a:r>
            <a:rPr lang="ru-RU" dirty="0"/>
            <a:t>Физиократы</a:t>
          </a:r>
        </a:p>
      </dgm:t>
    </dgm:pt>
    <dgm:pt modelId="{08ED3757-3B52-4A23-B485-6AB2056BCA24}" type="parTrans" cxnId="{77F54F0F-E292-43E0-8D5C-4205441E410F}">
      <dgm:prSet/>
      <dgm:spPr/>
      <dgm:t>
        <a:bodyPr/>
        <a:lstStyle/>
        <a:p>
          <a:endParaRPr lang="ru-RU"/>
        </a:p>
      </dgm:t>
    </dgm:pt>
    <dgm:pt modelId="{5601024D-E382-4B8E-AB82-1EB5C60CE56E}" type="sibTrans" cxnId="{77F54F0F-E292-43E0-8D5C-4205441E410F}">
      <dgm:prSet/>
      <dgm:spPr/>
      <dgm:t>
        <a:bodyPr/>
        <a:lstStyle/>
        <a:p>
          <a:endParaRPr lang="ru-RU"/>
        </a:p>
      </dgm:t>
    </dgm:pt>
    <dgm:pt modelId="{B3D9214F-7522-4CAF-9ED7-D75E6D7C1949}">
      <dgm:prSet/>
      <dgm:spPr/>
      <dgm:t>
        <a:bodyPr/>
        <a:lstStyle/>
        <a:p>
          <a:r>
            <a:rPr lang="ru-RU" dirty="0"/>
            <a:t>Английская политическая  экономия</a:t>
          </a:r>
        </a:p>
      </dgm:t>
    </dgm:pt>
    <dgm:pt modelId="{FA2B1D06-E626-4D97-BD3C-A413673AF621}" type="parTrans" cxnId="{ECC1AA07-9A3E-4CB7-8646-1BB455F0F0A3}">
      <dgm:prSet/>
      <dgm:spPr/>
      <dgm:t>
        <a:bodyPr/>
        <a:lstStyle/>
        <a:p>
          <a:endParaRPr lang="ru-RU"/>
        </a:p>
      </dgm:t>
    </dgm:pt>
    <dgm:pt modelId="{AC3E2E06-3389-4483-8775-F60F3CDC28B0}" type="sibTrans" cxnId="{ECC1AA07-9A3E-4CB7-8646-1BB455F0F0A3}">
      <dgm:prSet/>
      <dgm:spPr/>
      <dgm:t>
        <a:bodyPr/>
        <a:lstStyle/>
        <a:p>
          <a:endParaRPr lang="ru-RU"/>
        </a:p>
      </dgm:t>
    </dgm:pt>
    <dgm:pt modelId="{D56F67BD-0F59-41B6-A796-C38D45F4D99D}" type="pres">
      <dgm:prSet presAssocID="{334AB262-AF7F-4AE4-8104-318BFE5CC1A1}" presName="linearFlow" presStyleCnt="0">
        <dgm:presLayoutVars>
          <dgm:dir/>
          <dgm:animLvl val="lvl"/>
          <dgm:resizeHandles val="exact"/>
        </dgm:presLayoutVars>
      </dgm:prSet>
      <dgm:spPr/>
    </dgm:pt>
    <dgm:pt modelId="{5138C8CC-44D9-4227-8D23-3B40481A0EBF}" type="pres">
      <dgm:prSet presAssocID="{FB92E376-2CC4-4A64-BD19-0C7CE9163FF5}" presName="composite" presStyleCnt="0"/>
      <dgm:spPr/>
    </dgm:pt>
    <dgm:pt modelId="{21613D57-5DB4-411E-A4DF-A95D66065059}" type="pres">
      <dgm:prSet presAssocID="{FB92E376-2CC4-4A64-BD19-0C7CE9163FF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DC6BA97-F176-4858-9DE0-2F1C6D272F1C}" type="pres">
      <dgm:prSet presAssocID="{FB92E376-2CC4-4A64-BD19-0C7CE9163FF5}" presName="descendantText" presStyleLbl="alignAcc1" presStyleIdx="0" presStyleCnt="3">
        <dgm:presLayoutVars>
          <dgm:bulletEnabled val="1"/>
        </dgm:presLayoutVars>
      </dgm:prSet>
      <dgm:spPr/>
    </dgm:pt>
    <dgm:pt modelId="{B97D644C-CE22-443A-A924-E73A6D9FD399}" type="pres">
      <dgm:prSet presAssocID="{472F1559-2EB3-4F8C-9A34-58F31E9688DE}" presName="sp" presStyleCnt="0"/>
      <dgm:spPr/>
    </dgm:pt>
    <dgm:pt modelId="{659F9560-3CB1-4007-9CC1-00FA40A45094}" type="pres">
      <dgm:prSet presAssocID="{2271B5AB-4B1D-4298-A7CB-3D99B58470F7}" presName="composite" presStyleCnt="0"/>
      <dgm:spPr/>
    </dgm:pt>
    <dgm:pt modelId="{67A6E4BD-D3FD-4C34-B55B-E5037D6C1AAB}" type="pres">
      <dgm:prSet presAssocID="{2271B5AB-4B1D-4298-A7CB-3D99B58470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0663F1E-8EEB-40A6-B5E3-691C6D7B8018}" type="pres">
      <dgm:prSet presAssocID="{2271B5AB-4B1D-4298-A7CB-3D99B58470F7}" presName="descendantText" presStyleLbl="alignAcc1" presStyleIdx="1" presStyleCnt="3">
        <dgm:presLayoutVars>
          <dgm:bulletEnabled val="1"/>
        </dgm:presLayoutVars>
      </dgm:prSet>
      <dgm:spPr/>
    </dgm:pt>
    <dgm:pt modelId="{9F979729-CD9F-436D-AF4D-81F0019F6D18}" type="pres">
      <dgm:prSet presAssocID="{A0177FFB-737E-4093-9BA2-4CDC5ED5ED34}" presName="sp" presStyleCnt="0"/>
      <dgm:spPr/>
    </dgm:pt>
    <dgm:pt modelId="{CB97C3BE-3023-4127-817F-32070CDCE83C}" type="pres">
      <dgm:prSet presAssocID="{470360FD-2231-4F6E-A53C-7443690FEE95}" presName="composite" presStyleCnt="0"/>
      <dgm:spPr/>
    </dgm:pt>
    <dgm:pt modelId="{3A9C8FA3-5C22-4C52-978D-8D88A2F9E6F2}" type="pres">
      <dgm:prSet presAssocID="{470360FD-2231-4F6E-A53C-7443690FEE9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15FD81-59BE-4C6A-AAC3-C3DE0D22AB94}" type="pres">
      <dgm:prSet presAssocID="{470360FD-2231-4F6E-A53C-7443690FEE9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CC1AA07-9A3E-4CB7-8646-1BB455F0F0A3}" srcId="{470360FD-2231-4F6E-A53C-7443690FEE95}" destId="{B3D9214F-7522-4CAF-9ED7-D75E6D7C1949}" srcOrd="0" destOrd="0" parTransId="{FA2B1D06-E626-4D97-BD3C-A413673AF621}" sibTransId="{AC3E2E06-3389-4483-8775-F60F3CDC28B0}"/>
    <dgm:cxn modelId="{6D4DFC0A-80D8-474A-9BEB-9026BC6BC75B}" type="presOf" srcId="{B3D9214F-7522-4CAF-9ED7-D75E6D7C1949}" destId="{5915FD81-59BE-4C6A-AAC3-C3DE0D22AB94}" srcOrd="0" destOrd="0" presId="urn:microsoft.com/office/officeart/2005/8/layout/chevron2"/>
    <dgm:cxn modelId="{77F54F0F-E292-43E0-8D5C-4205441E410F}" srcId="{FB92E376-2CC4-4A64-BD19-0C7CE9163FF5}" destId="{5CFDE32F-8B39-49E5-8384-9DAA2CAF7A3D}" srcOrd="0" destOrd="0" parTransId="{08ED3757-3B52-4A23-B485-6AB2056BCA24}" sibTransId="{5601024D-E382-4B8E-AB82-1EB5C60CE56E}"/>
    <dgm:cxn modelId="{58211C37-871E-4CDA-A26D-CF9A8EE12E3C}" type="presOf" srcId="{334AB262-AF7F-4AE4-8104-318BFE5CC1A1}" destId="{D56F67BD-0F59-41B6-A796-C38D45F4D99D}" srcOrd="0" destOrd="0" presId="urn:microsoft.com/office/officeart/2005/8/layout/chevron2"/>
    <dgm:cxn modelId="{0B35ED6A-CA74-4FBA-BFF7-547D6193E3FD}" srcId="{334AB262-AF7F-4AE4-8104-318BFE5CC1A1}" destId="{470360FD-2231-4F6E-A53C-7443690FEE95}" srcOrd="2" destOrd="0" parTransId="{79FE673D-A48C-42F1-9D8F-7016B887D547}" sibTransId="{184F0DBD-D062-407A-95C8-3BBA270C9213}"/>
    <dgm:cxn modelId="{BE3B3778-70F3-4E4B-85BB-B686BC68B2FD}" srcId="{2271B5AB-4B1D-4298-A7CB-3D99B58470F7}" destId="{18CE316F-BB93-4959-81E2-C738C94CF905}" srcOrd="0" destOrd="0" parTransId="{84850EE9-AE0B-4AF3-B1D1-D5323D6A2234}" sibTransId="{E98CA53B-D1FB-4D46-8D85-5E9DBD63EF19}"/>
    <dgm:cxn modelId="{5A9B1E7D-42BC-422E-8A43-06551B09466A}" type="presOf" srcId="{470360FD-2231-4F6E-A53C-7443690FEE95}" destId="{3A9C8FA3-5C22-4C52-978D-8D88A2F9E6F2}" srcOrd="0" destOrd="0" presId="urn:microsoft.com/office/officeart/2005/8/layout/chevron2"/>
    <dgm:cxn modelId="{D8FE98B1-7907-47BE-9239-5E2D39764370}" type="presOf" srcId="{FB92E376-2CC4-4A64-BD19-0C7CE9163FF5}" destId="{21613D57-5DB4-411E-A4DF-A95D66065059}" srcOrd="0" destOrd="0" presId="urn:microsoft.com/office/officeart/2005/8/layout/chevron2"/>
    <dgm:cxn modelId="{DD2311C8-45EC-4170-9283-7CD7E1D69472}" type="presOf" srcId="{2271B5AB-4B1D-4298-A7CB-3D99B58470F7}" destId="{67A6E4BD-D3FD-4C34-B55B-E5037D6C1AAB}" srcOrd="0" destOrd="0" presId="urn:microsoft.com/office/officeart/2005/8/layout/chevron2"/>
    <dgm:cxn modelId="{FF38BAD2-1907-41FA-B6A9-308D9906ADC5}" srcId="{334AB262-AF7F-4AE4-8104-318BFE5CC1A1}" destId="{2271B5AB-4B1D-4298-A7CB-3D99B58470F7}" srcOrd="1" destOrd="0" parTransId="{D8034B04-EF2E-440F-B5CC-C86E02B4879F}" sibTransId="{A0177FFB-737E-4093-9BA2-4CDC5ED5ED34}"/>
    <dgm:cxn modelId="{547B0BDA-B465-49D2-B274-99E69FF1511F}" srcId="{334AB262-AF7F-4AE4-8104-318BFE5CC1A1}" destId="{FB92E376-2CC4-4A64-BD19-0C7CE9163FF5}" srcOrd="0" destOrd="0" parTransId="{2DDE98E0-4E2E-4EE6-8AC4-CD7ED01DDB73}" sibTransId="{472F1559-2EB3-4F8C-9A34-58F31E9688DE}"/>
    <dgm:cxn modelId="{30CB31DF-D7D8-4BEF-BA8D-9E7576E55993}" type="presOf" srcId="{5CFDE32F-8B39-49E5-8384-9DAA2CAF7A3D}" destId="{6DC6BA97-F176-4858-9DE0-2F1C6D272F1C}" srcOrd="0" destOrd="0" presId="urn:microsoft.com/office/officeart/2005/8/layout/chevron2"/>
    <dgm:cxn modelId="{2CD524EA-5F65-4DEE-9E0E-308A0FB6B3CF}" type="presOf" srcId="{18CE316F-BB93-4959-81E2-C738C94CF905}" destId="{40663F1E-8EEB-40A6-B5E3-691C6D7B8018}" srcOrd="0" destOrd="0" presId="urn:microsoft.com/office/officeart/2005/8/layout/chevron2"/>
    <dgm:cxn modelId="{35204BE2-F047-4C85-9E05-C84CCFB07953}" type="presParOf" srcId="{D56F67BD-0F59-41B6-A796-C38D45F4D99D}" destId="{5138C8CC-44D9-4227-8D23-3B40481A0EBF}" srcOrd="0" destOrd="0" presId="urn:microsoft.com/office/officeart/2005/8/layout/chevron2"/>
    <dgm:cxn modelId="{03DBD8F8-BC4B-41FF-9B5C-9DA157AEC9FD}" type="presParOf" srcId="{5138C8CC-44D9-4227-8D23-3B40481A0EBF}" destId="{21613D57-5DB4-411E-A4DF-A95D66065059}" srcOrd="0" destOrd="0" presId="urn:microsoft.com/office/officeart/2005/8/layout/chevron2"/>
    <dgm:cxn modelId="{1F5A663D-2A1E-465D-9EC9-D5793F76FFDE}" type="presParOf" srcId="{5138C8CC-44D9-4227-8D23-3B40481A0EBF}" destId="{6DC6BA97-F176-4858-9DE0-2F1C6D272F1C}" srcOrd="1" destOrd="0" presId="urn:microsoft.com/office/officeart/2005/8/layout/chevron2"/>
    <dgm:cxn modelId="{FB2D2279-22B3-4931-BD80-5ABC6F0004EA}" type="presParOf" srcId="{D56F67BD-0F59-41B6-A796-C38D45F4D99D}" destId="{B97D644C-CE22-443A-A924-E73A6D9FD399}" srcOrd="1" destOrd="0" presId="urn:microsoft.com/office/officeart/2005/8/layout/chevron2"/>
    <dgm:cxn modelId="{CAFD0B28-1ACC-44F0-9B27-7725531879AB}" type="presParOf" srcId="{D56F67BD-0F59-41B6-A796-C38D45F4D99D}" destId="{659F9560-3CB1-4007-9CC1-00FA40A45094}" srcOrd="2" destOrd="0" presId="urn:microsoft.com/office/officeart/2005/8/layout/chevron2"/>
    <dgm:cxn modelId="{25E9E74A-038A-4181-A897-12C55A02E380}" type="presParOf" srcId="{659F9560-3CB1-4007-9CC1-00FA40A45094}" destId="{67A6E4BD-D3FD-4C34-B55B-E5037D6C1AAB}" srcOrd="0" destOrd="0" presId="urn:microsoft.com/office/officeart/2005/8/layout/chevron2"/>
    <dgm:cxn modelId="{23278F23-3574-4E7F-B29B-64BB8DFE1DF9}" type="presParOf" srcId="{659F9560-3CB1-4007-9CC1-00FA40A45094}" destId="{40663F1E-8EEB-40A6-B5E3-691C6D7B8018}" srcOrd="1" destOrd="0" presId="urn:microsoft.com/office/officeart/2005/8/layout/chevron2"/>
    <dgm:cxn modelId="{2F8037AE-FB0D-4736-9BAD-FE2D257E441A}" type="presParOf" srcId="{D56F67BD-0F59-41B6-A796-C38D45F4D99D}" destId="{9F979729-CD9F-436D-AF4D-81F0019F6D18}" srcOrd="3" destOrd="0" presId="urn:microsoft.com/office/officeart/2005/8/layout/chevron2"/>
    <dgm:cxn modelId="{65721280-8B94-4C3C-A8D2-786FCA798E4A}" type="presParOf" srcId="{D56F67BD-0F59-41B6-A796-C38D45F4D99D}" destId="{CB97C3BE-3023-4127-817F-32070CDCE83C}" srcOrd="4" destOrd="0" presId="urn:microsoft.com/office/officeart/2005/8/layout/chevron2"/>
    <dgm:cxn modelId="{0AB6F394-4E32-422A-B85A-536BDAFF8465}" type="presParOf" srcId="{CB97C3BE-3023-4127-817F-32070CDCE83C}" destId="{3A9C8FA3-5C22-4C52-978D-8D88A2F9E6F2}" srcOrd="0" destOrd="0" presId="urn:microsoft.com/office/officeart/2005/8/layout/chevron2"/>
    <dgm:cxn modelId="{2F121C47-4BB8-480A-A442-2403AE6E2F95}" type="presParOf" srcId="{CB97C3BE-3023-4127-817F-32070CDCE83C}" destId="{5915FD81-59BE-4C6A-AAC3-C3DE0D22AB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C31AA-D5D8-47EC-B520-B577C196A3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222438-35DE-47F2-B85C-CA5C66BFDB79}">
      <dgm:prSet phldrT="[Текст]"/>
      <dgm:spPr/>
      <dgm:t>
        <a:bodyPr/>
        <a:lstStyle/>
        <a:p>
          <a:r>
            <a:rPr lang="ru-RU" dirty="0"/>
            <a:t>Уильям ПЕТТИ</a:t>
          </a:r>
        </a:p>
      </dgm:t>
    </dgm:pt>
    <dgm:pt modelId="{CAAA3353-4FDF-4FB9-B0D3-612372AA4273}" type="parTrans" cxnId="{C05DA1FA-B033-4502-B674-73C77F3BE465}">
      <dgm:prSet/>
      <dgm:spPr/>
      <dgm:t>
        <a:bodyPr/>
        <a:lstStyle/>
        <a:p>
          <a:endParaRPr lang="ru-RU"/>
        </a:p>
      </dgm:t>
    </dgm:pt>
    <dgm:pt modelId="{D2763269-71A3-45E9-B630-3AB61ECB1701}" type="sibTrans" cxnId="{C05DA1FA-B033-4502-B674-73C77F3BE465}">
      <dgm:prSet/>
      <dgm:spPr/>
      <dgm:t>
        <a:bodyPr/>
        <a:lstStyle/>
        <a:p>
          <a:endParaRPr lang="ru-RU"/>
        </a:p>
      </dgm:t>
    </dgm:pt>
    <dgm:pt modelId="{13DC0F81-72FD-4DED-9946-D87A0847D5B4}">
      <dgm:prSet phldrT="[Текст]"/>
      <dgm:spPr/>
      <dgm:t>
        <a:bodyPr/>
        <a:lstStyle/>
        <a:p>
          <a:r>
            <a:rPr lang="ru-RU" dirty="0"/>
            <a:t>1623-1687</a:t>
          </a:r>
        </a:p>
      </dgm:t>
    </dgm:pt>
    <dgm:pt modelId="{688ABBAF-C73F-4583-B9C1-4FD94260B212}" type="parTrans" cxnId="{3DAB360A-3A21-4455-8AB9-6756EFE7BFB4}">
      <dgm:prSet/>
      <dgm:spPr/>
      <dgm:t>
        <a:bodyPr/>
        <a:lstStyle/>
        <a:p>
          <a:endParaRPr lang="ru-RU"/>
        </a:p>
      </dgm:t>
    </dgm:pt>
    <dgm:pt modelId="{D6B2AC69-359A-41EE-A41C-E2436A60EFE9}" type="sibTrans" cxnId="{3DAB360A-3A21-4455-8AB9-6756EFE7BFB4}">
      <dgm:prSet/>
      <dgm:spPr/>
      <dgm:t>
        <a:bodyPr/>
        <a:lstStyle/>
        <a:p>
          <a:endParaRPr lang="ru-RU"/>
        </a:p>
      </dgm:t>
    </dgm:pt>
    <dgm:pt modelId="{730BE7FE-E8DA-4825-AECC-F163B6C3A2B3}">
      <dgm:prSet phldrT="[Текст]"/>
      <dgm:spPr/>
      <dgm:t>
        <a:bodyPr/>
        <a:lstStyle/>
        <a:p>
          <a:r>
            <a:rPr lang="ru-RU" dirty="0"/>
            <a:t>Адам СМИТ</a:t>
          </a:r>
        </a:p>
      </dgm:t>
    </dgm:pt>
    <dgm:pt modelId="{BAEB6CA7-FF99-4D88-AA4F-09793A8F8916}" type="parTrans" cxnId="{EFEF74C4-B008-4754-87AA-2DB44440FD51}">
      <dgm:prSet/>
      <dgm:spPr/>
      <dgm:t>
        <a:bodyPr/>
        <a:lstStyle/>
        <a:p>
          <a:endParaRPr lang="ru-RU"/>
        </a:p>
      </dgm:t>
    </dgm:pt>
    <dgm:pt modelId="{D904C0E6-3B69-45B7-BD27-6AE7E47A3BBE}" type="sibTrans" cxnId="{EFEF74C4-B008-4754-87AA-2DB44440FD51}">
      <dgm:prSet/>
      <dgm:spPr/>
      <dgm:t>
        <a:bodyPr/>
        <a:lstStyle/>
        <a:p>
          <a:endParaRPr lang="ru-RU"/>
        </a:p>
      </dgm:t>
    </dgm:pt>
    <dgm:pt modelId="{A713E08C-F07A-4ECF-91C9-B287676FABEF}">
      <dgm:prSet phldrT="[Текст]"/>
      <dgm:spPr/>
      <dgm:t>
        <a:bodyPr/>
        <a:lstStyle/>
        <a:p>
          <a:r>
            <a:rPr lang="ru-RU" dirty="0"/>
            <a:t>1723-1790</a:t>
          </a:r>
        </a:p>
      </dgm:t>
    </dgm:pt>
    <dgm:pt modelId="{F6755B7E-D363-4BD6-BBE9-06F723AFE732}" type="parTrans" cxnId="{F1D8C898-8B10-4E13-82E0-C23327503C4D}">
      <dgm:prSet/>
      <dgm:spPr/>
      <dgm:t>
        <a:bodyPr/>
        <a:lstStyle/>
        <a:p>
          <a:endParaRPr lang="ru-RU"/>
        </a:p>
      </dgm:t>
    </dgm:pt>
    <dgm:pt modelId="{34960CDD-2093-435D-90FB-E66DA9B65D1B}" type="sibTrans" cxnId="{F1D8C898-8B10-4E13-82E0-C23327503C4D}">
      <dgm:prSet/>
      <dgm:spPr/>
      <dgm:t>
        <a:bodyPr/>
        <a:lstStyle/>
        <a:p>
          <a:endParaRPr lang="ru-RU"/>
        </a:p>
      </dgm:t>
    </dgm:pt>
    <dgm:pt modelId="{4B4410D2-2BEF-48CC-A895-27D9597F22C8}">
      <dgm:prSet phldrT="[Текст]"/>
      <dgm:spPr/>
      <dgm:t>
        <a:bodyPr/>
        <a:lstStyle/>
        <a:p>
          <a:r>
            <a:rPr lang="ru-RU" dirty="0"/>
            <a:t>Давид РИКАРДО</a:t>
          </a:r>
        </a:p>
      </dgm:t>
    </dgm:pt>
    <dgm:pt modelId="{B8F57851-BB24-4241-9B18-AA71982D2F61}" type="parTrans" cxnId="{FDA7BEA1-32D2-4451-8640-C9858E5B8930}">
      <dgm:prSet/>
      <dgm:spPr/>
      <dgm:t>
        <a:bodyPr/>
        <a:lstStyle/>
        <a:p>
          <a:endParaRPr lang="ru-RU"/>
        </a:p>
      </dgm:t>
    </dgm:pt>
    <dgm:pt modelId="{4A2547F3-83EF-4927-849E-2A73A7AF34CA}" type="sibTrans" cxnId="{FDA7BEA1-32D2-4451-8640-C9858E5B8930}">
      <dgm:prSet/>
      <dgm:spPr/>
      <dgm:t>
        <a:bodyPr/>
        <a:lstStyle/>
        <a:p>
          <a:endParaRPr lang="ru-RU"/>
        </a:p>
      </dgm:t>
    </dgm:pt>
    <dgm:pt modelId="{47314177-9A7A-42B1-A9DD-9983659E5229}">
      <dgm:prSet phldrT="[Текст]"/>
      <dgm:spPr/>
      <dgm:t>
        <a:bodyPr/>
        <a:lstStyle/>
        <a:p>
          <a:r>
            <a:rPr lang="ru-RU" dirty="0"/>
            <a:t>1772-1823</a:t>
          </a:r>
        </a:p>
      </dgm:t>
    </dgm:pt>
    <dgm:pt modelId="{35C25A32-1389-45E1-A9FC-9C91C7B6F531}" type="parTrans" cxnId="{819701B9-7974-48B7-AF75-5969FCCC7121}">
      <dgm:prSet/>
      <dgm:spPr/>
      <dgm:t>
        <a:bodyPr/>
        <a:lstStyle/>
        <a:p>
          <a:endParaRPr lang="ru-RU"/>
        </a:p>
      </dgm:t>
    </dgm:pt>
    <dgm:pt modelId="{3A41C8B7-3139-433B-B65D-DD03423DBD67}" type="sibTrans" cxnId="{819701B9-7974-48B7-AF75-5969FCCC7121}">
      <dgm:prSet/>
      <dgm:spPr/>
      <dgm:t>
        <a:bodyPr/>
        <a:lstStyle/>
        <a:p>
          <a:endParaRPr lang="ru-RU"/>
        </a:p>
      </dgm:t>
    </dgm:pt>
    <dgm:pt modelId="{91ED118C-74AA-478C-BF14-977A73A260B4}" type="pres">
      <dgm:prSet presAssocID="{960C31AA-D5D8-47EC-B520-B577C196A35D}" presName="Name0" presStyleCnt="0">
        <dgm:presLayoutVars>
          <dgm:dir/>
          <dgm:animLvl val="lvl"/>
          <dgm:resizeHandles val="exact"/>
        </dgm:presLayoutVars>
      </dgm:prSet>
      <dgm:spPr/>
    </dgm:pt>
    <dgm:pt modelId="{92E80674-2A26-4B3C-9998-1436056CE8B4}" type="pres">
      <dgm:prSet presAssocID="{6C222438-35DE-47F2-B85C-CA5C66BFDB79}" presName="composite" presStyleCnt="0"/>
      <dgm:spPr/>
    </dgm:pt>
    <dgm:pt modelId="{A718C268-9C28-49DF-82FB-EE1FCCE5E0FD}" type="pres">
      <dgm:prSet presAssocID="{6C222438-35DE-47F2-B85C-CA5C66BFDB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DBF01DF-D2D2-42A5-9281-64D179A85561}" type="pres">
      <dgm:prSet presAssocID="{6C222438-35DE-47F2-B85C-CA5C66BFDB79}" presName="desTx" presStyleLbl="alignAccFollowNode1" presStyleIdx="0" presStyleCnt="3">
        <dgm:presLayoutVars>
          <dgm:bulletEnabled val="1"/>
        </dgm:presLayoutVars>
      </dgm:prSet>
      <dgm:spPr/>
    </dgm:pt>
    <dgm:pt modelId="{7E55B9B7-EAE6-4A7F-99FB-8FBB6A6E1E1F}" type="pres">
      <dgm:prSet presAssocID="{D2763269-71A3-45E9-B630-3AB61ECB1701}" presName="space" presStyleCnt="0"/>
      <dgm:spPr/>
    </dgm:pt>
    <dgm:pt modelId="{C8C75513-D5FE-4AF2-995E-BEB8A03C0A7A}" type="pres">
      <dgm:prSet presAssocID="{730BE7FE-E8DA-4825-AECC-F163B6C3A2B3}" presName="composite" presStyleCnt="0"/>
      <dgm:spPr/>
    </dgm:pt>
    <dgm:pt modelId="{BB518281-6D2A-46C9-8DCD-95D032C52647}" type="pres">
      <dgm:prSet presAssocID="{730BE7FE-E8DA-4825-AECC-F163B6C3A2B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60772FA-E77D-4B4D-9779-814714DC62C6}" type="pres">
      <dgm:prSet presAssocID="{730BE7FE-E8DA-4825-AECC-F163B6C3A2B3}" presName="desTx" presStyleLbl="alignAccFollowNode1" presStyleIdx="1" presStyleCnt="3">
        <dgm:presLayoutVars>
          <dgm:bulletEnabled val="1"/>
        </dgm:presLayoutVars>
      </dgm:prSet>
      <dgm:spPr/>
    </dgm:pt>
    <dgm:pt modelId="{EA0E6B86-6DE2-47D9-85EB-ADE8132045A7}" type="pres">
      <dgm:prSet presAssocID="{D904C0E6-3B69-45B7-BD27-6AE7E47A3BBE}" presName="space" presStyleCnt="0"/>
      <dgm:spPr/>
    </dgm:pt>
    <dgm:pt modelId="{78FBB6C0-3DD5-46EF-9FB8-03E29E8FED43}" type="pres">
      <dgm:prSet presAssocID="{4B4410D2-2BEF-48CC-A895-27D9597F22C8}" presName="composite" presStyleCnt="0"/>
      <dgm:spPr/>
    </dgm:pt>
    <dgm:pt modelId="{5BCBC28E-826A-4EEF-9F37-90E183329AA5}" type="pres">
      <dgm:prSet presAssocID="{4B4410D2-2BEF-48CC-A895-27D9597F22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FB41E0-434F-4077-A2A7-ED78B0189367}" type="pres">
      <dgm:prSet presAssocID="{4B4410D2-2BEF-48CC-A895-27D9597F22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DAB360A-3A21-4455-8AB9-6756EFE7BFB4}" srcId="{6C222438-35DE-47F2-B85C-CA5C66BFDB79}" destId="{13DC0F81-72FD-4DED-9946-D87A0847D5B4}" srcOrd="0" destOrd="0" parTransId="{688ABBAF-C73F-4583-B9C1-4FD94260B212}" sibTransId="{D6B2AC69-359A-41EE-A41C-E2436A60EFE9}"/>
    <dgm:cxn modelId="{8697ED2B-F4EE-4E9B-8344-860062B29E06}" type="presOf" srcId="{A713E08C-F07A-4ECF-91C9-B287676FABEF}" destId="{260772FA-E77D-4B4D-9779-814714DC62C6}" srcOrd="0" destOrd="0" presId="urn:microsoft.com/office/officeart/2005/8/layout/hList1"/>
    <dgm:cxn modelId="{2862926C-9A53-45BB-836B-234706B531BF}" type="presOf" srcId="{4B4410D2-2BEF-48CC-A895-27D9597F22C8}" destId="{5BCBC28E-826A-4EEF-9F37-90E183329AA5}" srcOrd="0" destOrd="0" presId="urn:microsoft.com/office/officeart/2005/8/layout/hList1"/>
    <dgm:cxn modelId="{352E147B-1F50-47B1-A129-A04A47AE5BB8}" type="presOf" srcId="{13DC0F81-72FD-4DED-9946-D87A0847D5B4}" destId="{FDBF01DF-D2D2-42A5-9281-64D179A85561}" srcOrd="0" destOrd="0" presId="urn:microsoft.com/office/officeart/2005/8/layout/hList1"/>
    <dgm:cxn modelId="{F1D8C898-8B10-4E13-82E0-C23327503C4D}" srcId="{730BE7FE-E8DA-4825-AECC-F163B6C3A2B3}" destId="{A713E08C-F07A-4ECF-91C9-B287676FABEF}" srcOrd="0" destOrd="0" parTransId="{F6755B7E-D363-4BD6-BBE9-06F723AFE732}" sibTransId="{34960CDD-2093-435D-90FB-E66DA9B65D1B}"/>
    <dgm:cxn modelId="{FDA7BEA1-32D2-4451-8640-C9858E5B8930}" srcId="{960C31AA-D5D8-47EC-B520-B577C196A35D}" destId="{4B4410D2-2BEF-48CC-A895-27D9597F22C8}" srcOrd="2" destOrd="0" parTransId="{B8F57851-BB24-4241-9B18-AA71982D2F61}" sibTransId="{4A2547F3-83EF-4927-849E-2A73A7AF34CA}"/>
    <dgm:cxn modelId="{8404AFAC-9F56-40C2-8B60-538EF6D3D553}" type="presOf" srcId="{6C222438-35DE-47F2-B85C-CA5C66BFDB79}" destId="{A718C268-9C28-49DF-82FB-EE1FCCE5E0FD}" srcOrd="0" destOrd="0" presId="urn:microsoft.com/office/officeart/2005/8/layout/hList1"/>
    <dgm:cxn modelId="{819701B9-7974-48B7-AF75-5969FCCC7121}" srcId="{4B4410D2-2BEF-48CC-A895-27D9597F22C8}" destId="{47314177-9A7A-42B1-A9DD-9983659E5229}" srcOrd="0" destOrd="0" parTransId="{35C25A32-1389-45E1-A9FC-9C91C7B6F531}" sibTransId="{3A41C8B7-3139-433B-B65D-DD03423DBD67}"/>
    <dgm:cxn modelId="{7EE2F1C0-6087-48FF-B3CC-542E941CC691}" type="presOf" srcId="{47314177-9A7A-42B1-A9DD-9983659E5229}" destId="{E9FB41E0-434F-4077-A2A7-ED78B0189367}" srcOrd="0" destOrd="0" presId="urn:microsoft.com/office/officeart/2005/8/layout/hList1"/>
    <dgm:cxn modelId="{EFEF74C4-B008-4754-87AA-2DB44440FD51}" srcId="{960C31AA-D5D8-47EC-B520-B577C196A35D}" destId="{730BE7FE-E8DA-4825-AECC-F163B6C3A2B3}" srcOrd="1" destOrd="0" parTransId="{BAEB6CA7-FF99-4D88-AA4F-09793A8F8916}" sibTransId="{D904C0E6-3B69-45B7-BD27-6AE7E47A3BBE}"/>
    <dgm:cxn modelId="{C29719D3-5D2E-4C4D-A830-A5D128CC3F0A}" type="presOf" srcId="{730BE7FE-E8DA-4825-AECC-F163B6C3A2B3}" destId="{BB518281-6D2A-46C9-8DCD-95D032C52647}" srcOrd="0" destOrd="0" presId="urn:microsoft.com/office/officeart/2005/8/layout/hList1"/>
    <dgm:cxn modelId="{AEF71FEF-4253-48E6-9025-82630D4B7A83}" type="presOf" srcId="{960C31AA-D5D8-47EC-B520-B577C196A35D}" destId="{91ED118C-74AA-478C-BF14-977A73A260B4}" srcOrd="0" destOrd="0" presId="urn:microsoft.com/office/officeart/2005/8/layout/hList1"/>
    <dgm:cxn modelId="{C05DA1FA-B033-4502-B674-73C77F3BE465}" srcId="{960C31AA-D5D8-47EC-B520-B577C196A35D}" destId="{6C222438-35DE-47F2-B85C-CA5C66BFDB79}" srcOrd="0" destOrd="0" parTransId="{CAAA3353-4FDF-4FB9-B0D3-612372AA4273}" sibTransId="{D2763269-71A3-45E9-B630-3AB61ECB1701}"/>
    <dgm:cxn modelId="{DDFD3199-0077-47F2-8281-C52289BBB6C2}" type="presParOf" srcId="{91ED118C-74AA-478C-BF14-977A73A260B4}" destId="{92E80674-2A26-4B3C-9998-1436056CE8B4}" srcOrd="0" destOrd="0" presId="urn:microsoft.com/office/officeart/2005/8/layout/hList1"/>
    <dgm:cxn modelId="{3D826DA5-A7DF-449E-B065-F160605B94AE}" type="presParOf" srcId="{92E80674-2A26-4B3C-9998-1436056CE8B4}" destId="{A718C268-9C28-49DF-82FB-EE1FCCE5E0FD}" srcOrd="0" destOrd="0" presId="urn:microsoft.com/office/officeart/2005/8/layout/hList1"/>
    <dgm:cxn modelId="{7A3EF390-0ADA-4F20-8BC6-4DF8E4AC5D7A}" type="presParOf" srcId="{92E80674-2A26-4B3C-9998-1436056CE8B4}" destId="{FDBF01DF-D2D2-42A5-9281-64D179A85561}" srcOrd="1" destOrd="0" presId="urn:microsoft.com/office/officeart/2005/8/layout/hList1"/>
    <dgm:cxn modelId="{5677DF64-7598-40E4-8AD4-9750074502B1}" type="presParOf" srcId="{91ED118C-74AA-478C-BF14-977A73A260B4}" destId="{7E55B9B7-EAE6-4A7F-99FB-8FBB6A6E1E1F}" srcOrd="1" destOrd="0" presId="urn:microsoft.com/office/officeart/2005/8/layout/hList1"/>
    <dgm:cxn modelId="{C2C29760-E203-40AE-A5ED-9145B5A46561}" type="presParOf" srcId="{91ED118C-74AA-478C-BF14-977A73A260B4}" destId="{C8C75513-D5FE-4AF2-995E-BEB8A03C0A7A}" srcOrd="2" destOrd="0" presId="urn:microsoft.com/office/officeart/2005/8/layout/hList1"/>
    <dgm:cxn modelId="{46714E8C-7402-4CFA-A3C8-BF7C458C77D8}" type="presParOf" srcId="{C8C75513-D5FE-4AF2-995E-BEB8A03C0A7A}" destId="{BB518281-6D2A-46C9-8DCD-95D032C52647}" srcOrd="0" destOrd="0" presId="urn:microsoft.com/office/officeart/2005/8/layout/hList1"/>
    <dgm:cxn modelId="{AB291983-98AE-41C7-BB97-6FC3558B3EDD}" type="presParOf" srcId="{C8C75513-D5FE-4AF2-995E-BEB8A03C0A7A}" destId="{260772FA-E77D-4B4D-9779-814714DC62C6}" srcOrd="1" destOrd="0" presId="urn:microsoft.com/office/officeart/2005/8/layout/hList1"/>
    <dgm:cxn modelId="{47CB0F8F-3733-4686-B522-51009677B9DF}" type="presParOf" srcId="{91ED118C-74AA-478C-BF14-977A73A260B4}" destId="{EA0E6B86-6DE2-47D9-85EB-ADE8132045A7}" srcOrd="3" destOrd="0" presId="urn:microsoft.com/office/officeart/2005/8/layout/hList1"/>
    <dgm:cxn modelId="{27CE0612-6D65-455D-AC28-507026B80F51}" type="presParOf" srcId="{91ED118C-74AA-478C-BF14-977A73A260B4}" destId="{78FBB6C0-3DD5-46EF-9FB8-03E29E8FED43}" srcOrd="4" destOrd="0" presId="urn:microsoft.com/office/officeart/2005/8/layout/hList1"/>
    <dgm:cxn modelId="{297B94D9-45C1-4456-AA83-8DB0FC812147}" type="presParOf" srcId="{78FBB6C0-3DD5-46EF-9FB8-03E29E8FED43}" destId="{5BCBC28E-826A-4EEF-9F37-90E183329AA5}" srcOrd="0" destOrd="0" presId="urn:microsoft.com/office/officeart/2005/8/layout/hList1"/>
    <dgm:cxn modelId="{AF7FD80C-9CE9-4872-B4B9-A8FB0F86D2B1}" type="presParOf" srcId="{78FBB6C0-3DD5-46EF-9FB8-03E29E8FED43}" destId="{E9FB41E0-434F-4077-A2A7-ED78B01893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5E8F3-2015-4D96-93AC-3EFD85578E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2DDDA2-DD49-4317-97DF-8487119DA2CC}">
      <dgm:prSet phldrT="[Текст]"/>
      <dgm:spPr/>
      <dgm:t>
        <a:bodyPr/>
        <a:lstStyle/>
        <a:p>
          <a:r>
            <a:rPr lang="ru-RU" dirty="0"/>
            <a:t>Карл МЕНГЕР (1840-1921)</a:t>
          </a:r>
        </a:p>
      </dgm:t>
    </dgm:pt>
    <dgm:pt modelId="{DC5F5BA5-4C09-4679-9CD1-BC99E5FBCD7D}" type="parTrans" cxnId="{F36C9039-F6D6-48F5-9980-334A0CD35DA4}">
      <dgm:prSet/>
      <dgm:spPr/>
      <dgm:t>
        <a:bodyPr/>
        <a:lstStyle/>
        <a:p>
          <a:endParaRPr lang="ru-RU"/>
        </a:p>
      </dgm:t>
    </dgm:pt>
    <dgm:pt modelId="{3309797B-9868-475D-83C7-9990B4468398}" type="sibTrans" cxnId="{F36C9039-F6D6-48F5-9980-334A0CD35DA4}">
      <dgm:prSet/>
      <dgm:spPr/>
      <dgm:t>
        <a:bodyPr/>
        <a:lstStyle/>
        <a:p>
          <a:endParaRPr lang="ru-RU"/>
        </a:p>
      </dgm:t>
    </dgm:pt>
    <dgm:pt modelId="{3E5C4650-1192-4920-97FF-167F21A7C655}">
      <dgm:prSet phldrT="[Текст]"/>
      <dgm:spPr/>
      <dgm:t>
        <a:bodyPr/>
        <a:lstStyle/>
        <a:p>
          <a:r>
            <a:rPr lang="ru-RU" dirty="0"/>
            <a:t>Евгений (</a:t>
          </a:r>
          <a:r>
            <a:rPr lang="ru-RU" dirty="0" err="1"/>
            <a:t>Ойген</a:t>
          </a:r>
          <a:r>
            <a:rPr lang="ru-RU" dirty="0"/>
            <a:t>) БЕМ-БАВЕРК (1851-1914)</a:t>
          </a:r>
        </a:p>
      </dgm:t>
    </dgm:pt>
    <dgm:pt modelId="{7D283134-93AF-4430-95D7-FB1B0E6DEEA4}" type="parTrans" cxnId="{A209A19F-F3BD-4244-9C3C-5774A60B3EFC}">
      <dgm:prSet/>
      <dgm:spPr/>
      <dgm:t>
        <a:bodyPr/>
        <a:lstStyle/>
        <a:p>
          <a:endParaRPr lang="ru-RU"/>
        </a:p>
      </dgm:t>
    </dgm:pt>
    <dgm:pt modelId="{03F9E512-F200-45B4-BE01-AC52F926E0F4}" type="sibTrans" cxnId="{A209A19F-F3BD-4244-9C3C-5774A60B3EFC}">
      <dgm:prSet/>
      <dgm:spPr/>
      <dgm:t>
        <a:bodyPr/>
        <a:lstStyle/>
        <a:p>
          <a:endParaRPr lang="ru-RU"/>
        </a:p>
      </dgm:t>
    </dgm:pt>
    <dgm:pt modelId="{8396933A-49E8-43E0-975E-522E39B1E0C4}">
      <dgm:prSet phldrT="[Текст]"/>
      <dgm:spPr/>
      <dgm:t>
        <a:bodyPr/>
        <a:lstStyle/>
        <a:p>
          <a:r>
            <a:rPr lang="ru-RU" dirty="0"/>
            <a:t>Фридрих фон ВИЗЕР (1851-1926)</a:t>
          </a:r>
        </a:p>
      </dgm:t>
    </dgm:pt>
    <dgm:pt modelId="{EAD2B19C-25C9-48E0-AC31-374EB66E7CAC}" type="parTrans" cxnId="{AA35767B-1D79-4416-A070-38E363626499}">
      <dgm:prSet/>
      <dgm:spPr/>
      <dgm:t>
        <a:bodyPr/>
        <a:lstStyle/>
        <a:p>
          <a:endParaRPr lang="ru-RU"/>
        </a:p>
      </dgm:t>
    </dgm:pt>
    <dgm:pt modelId="{778D2AD7-B333-4F2B-8CFF-BB4CF4518764}" type="sibTrans" cxnId="{AA35767B-1D79-4416-A070-38E363626499}">
      <dgm:prSet/>
      <dgm:spPr/>
      <dgm:t>
        <a:bodyPr/>
        <a:lstStyle/>
        <a:p>
          <a:endParaRPr lang="ru-RU"/>
        </a:p>
      </dgm:t>
    </dgm:pt>
    <dgm:pt modelId="{69175484-A928-4F4F-BF3C-CD9532A1213B}" type="pres">
      <dgm:prSet presAssocID="{5F95E8F3-2015-4D96-93AC-3EFD85578EDE}" presName="linear" presStyleCnt="0">
        <dgm:presLayoutVars>
          <dgm:dir/>
          <dgm:animLvl val="lvl"/>
          <dgm:resizeHandles val="exact"/>
        </dgm:presLayoutVars>
      </dgm:prSet>
      <dgm:spPr/>
    </dgm:pt>
    <dgm:pt modelId="{B276DE0C-AD82-4F79-8263-7A6EAFAC5316}" type="pres">
      <dgm:prSet presAssocID="{322DDDA2-DD49-4317-97DF-8487119DA2CC}" presName="parentLin" presStyleCnt="0"/>
      <dgm:spPr/>
    </dgm:pt>
    <dgm:pt modelId="{8ECCA813-569B-468F-9EDB-A14DDC314DC2}" type="pres">
      <dgm:prSet presAssocID="{322DDDA2-DD49-4317-97DF-8487119DA2CC}" presName="parentLeftMargin" presStyleLbl="node1" presStyleIdx="0" presStyleCnt="3"/>
      <dgm:spPr/>
    </dgm:pt>
    <dgm:pt modelId="{4416CD62-0CD0-4A7C-B46A-C352BB7B105D}" type="pres">
      <dgm:prSet presAssocID="{322DDDA2-DD49-4317-97DF-8487119DA2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BD549A-C65C-46AA-A59A-A3B1C7F3EECD}" type="pres">
      <dgm:prSet presAssocID="{322DDDA2-DD49-4317-97DF-8487119DA2CC}" presName="negativeSpace" presStyleCnt="0"/>
      <dgm:spPr/>
    </dgm:pt>
    <dgm:pt modelId="{71437836-53BC-48C9-873B-6576EAE9EC17}" type="pres">
      <dgm:prSet presAssocID="{322DDDA2-DD49-4317-97DF-8487119DA2CC}" presName="childText" presStyleLbl="conFgAcc1" presStyleIdx="0" presStyleCnt="3">
        <dgm:presLayoutVars>
          <dgm:bulletEnabled val="1"/>
        </dgm:presLayoutVars>
      </dgm:prSet>
      <dgm:spPr/>
    </dgm:pt>
    <dgm:pt modelId="{FD8247A8-B9AB-4BBD-81B6-A24121387EB7}" type="pres">
      <dgm:prSet presAssocID="{3309797B-9868-475D-83C7-9990B4468398}" presName="spaceBetweenRectangles" presStyleCnt="0"/>
      <dgm:spPr/>
    </dgm:pt>
    <dgm:pt modelId="{FF7B3E76-C5EA-48B9-8FAC-4034855945D8}" type="pres">
      <dgm:prSet presAssocID="{3E5C4650-1192-4920-97FF-167F21A7C655}" presName="parentLin" presStyleCnt="0"/>
      <dgm:spPr/>
    </dgm:pt>
    <dgm:pt modelId="{C6550EBE-E9C2-470A-9206-0EB6E9719B76}" type="pres">
      <dgm:prSet presAssocID="{3E5C4650-1192-4920-97FF-167F21A7C655}" presName="parentLeftMargin" presStyleLbl="node1" presStyleIdx="0" presStyleCnt="3"/>
      <dgm:spPr/>
    </dgm:pt>
    <dgm:pt modelId="{DD62EA14-BE9F-48F2-BF87-91B58969A5FD}" type="pres">
      <dgm:prSet presAssocID="{3E5C4650-1192-4920-97FF-167F21A7C6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B3916C-FBE6-442F-BD39-648511B1846A}" type="pres">
      <dgm:prSet presAssocID="{3E5C4650-1192-4920-97FF-167F21A7C655}" presName="negativeSpace" presStyleCnt="0"/>
      <dgm:spPr/>
    </dgm:pt>
    <dgm:pt modelId="{207A9100-DEB8-45A8-8789-D1FF0106CE10}" type="pres">
      <dgm:prSet presAssocID="{3E5C4650-1192-4920-97FF-167F21A7C655}" presName="childText" presStyleLbl="conFgAcc1" presStyleIdx="1" presStyleCnt="3">
        <dgm:presLayoutVars>
          <dgm:bulletEnabled val="1"/>
        </dgm:presLayoutVars>
      </dgm:prSet>
      <dgm:spPr/>
    </dgm:pt>
    <dgm:pt modelId="{697B8163-33C8-4B20-82B3-54858C7CAAD6}" type="pres">
      <dgm:prSet presAssocID="{03F9E512-F200-45B4-BE01-AC52F926E0F4}" presName="spaceBetweenRectangles" presStyleCnt="0"/>
      <dgm:spPr/>
    </dgm:pt>
    <dgm:pt modelId="{0A524842-E878-4E12-8964-BB54AFA82C32}" type="pres">
      <dgm:prSet presAssocID="{8396933A-49E8-43E0-975E-522E39B1E0C4}" presName="parentLin" presStyleCnt="0"/>
      <dgm:spPr/>
    </dgm:pt>
    <dgm:pt modelId="{60F39BFD-5BF2-42B9-84F5-F328D592CBCD}" type="pres">
      <dgm:prSet presAssocID="{8396933A-49E8-43E0-975E-522E39B1E0C4}" presName="parentLeftMargin" presStyleLbl="node1" presStyleIdx="1" presStyleCnt="3"/>
      <dgm:spPr/>
    </dgm:pt>
    <dgm:pt modelId="{3EAB9C46-7CD5-4D99-9CD0-508F3CA89207}" type="pres">
      <dgm:prSet presAssocID="{8396933A-49E8-43E0-975E-522E39B1E0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C5D402-F90D-41DF-96DE-5C275FB1C236}" type="pres">
      <dgm:prSet presAssocID="{8396933A-49E8-43E0-975E-522E39B1E0C4}" presName="negativeSpace" presStyleCnt="0"/>
      <dgm:spPr/>
    </dgm:pt>
    <dgm:pt modelId="{44797743-B9CF-488C-B110-33DAE32ECB3B}" type="pres">
      <dgm:prSet presAssocID="{8396933A-49E8-43E0-975E-522E39B1E0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FAA700-A658-4BBB-91B4-D285AA4259CA}" type="presOf" srcId="{3E5C4650-1192-4920-97FF-167F21A7C655}" destId="{C6550EBE-E9C2-470A-9206-0EB6E9719B76}" srcOrd="0" destOrd="0" presId="urn:microsoft.com/office/officeart/2005/8/layout/list1"/>
    <dgm:cxn modelId="{2644E310-FBF6-4266-9DAA-7E05D0DAA519}" type="presOf" srcId="{5F95E8F3-2015-4D96-93AC-3EFD85578EDE}" destId="{69175484-A928-4F4F-BF3C-CD9532A1213B}" srcOrd="0" destOrd="0" presId="urn:microsoft.com/office/officeart/2005/8/layout/list1"/>
    <dgm:cxn modelId="{9476A913-FE39-4DE8-A9B0-ED360D1BC7DE}" type="presOf" srcId="{3E5C4650-1192-4920-97FF-167F21A7C655}" destId="{DD62EA14-BE9F-48F2-BF87-91B58969A5FD}" srcOrd="1" destOrd="0" presId="urn:microsoft.com/office/officeart/2005/8/layout/list1"/>
    <dgm:cxn modelId="{41EAA32A-AED5-4F21-AB87-5BB9FBEC4A64}" type="presOf" srcId="{8396933A-49E8-43E0-975E-522E39B1E0C4}" destId="{60F39BFD-5BF2-42B9-84F5-F328D592CBCD}" srcOrd="0" destOrd="0" presId="urn:microsoft.com/office/officeart/2005/8/layout/list1"/>
    <dgm:cxn modelId="{F36C9039-F6D6-48F5-9980-334A0CD35DA4}" srcId="{5F95E8F3-2015-4D96-93AC-3EFD85578EDE}" destId="{322DDDA2-DD49-4317-97DF-8487119DA2CC}" srcOrd="0" destOrd="0" parTransId="{DC5F5BA5-4C09-4679-9CD1-BC99E5FBCD7D}" sibTransId="{3309797B-9868-475D-83C7-9990B4468398}"/>
    <dgm:cxn modelId="{CDBD0F71-3F08-4179-A9EB-B4CB5D190FAC}" type="presOf" srcId="{322DDDA2-DD49-4317-97DF-8487119DA2CC}" destId="{8ECCA813-569B-468F-9EDB-A14DDC314DC2}" srcOrd="0" destOrd="0" presId="urn:microsoft.com/office/officeart/2005/8/layout/list1"/>
    <dgm:cxn modelId="{5E3A3452-24FF-4229-B201-3D04578480F9}" type="presOf" srcId="{322DDDA2-DD49-4317-97DF-8487119DA2CC}" destId="{4416CD62-0CD0-4A7C-B46A-C352BB7B105D}" srcOrd="1" destOrd="0" presId="urn:microsoft.com/office/officeart/2005/8/layout/list1"/>
    <dgm:cxn modelId="{AA35767B-1D79-4416-A070-38E363626499}" srcId="{5F95E8F3-2015-4D96-93AC-3EFD85578EDE}" destId="{8396933A-49E8-43E0-975E-522E39B1E0C4}" srcOrd="2" destOrd="0" parTransId="{EAD2B19C-25C9-48E0-AC31-374EB66E7CAC}" sibTransId="{778D2AD7-B333-4F2B-8CFF-BB4CF4518764}"/>
    <dgm:cxn modelId="{A209A19F-F3BD-4244-9C3C-5774A60B3EFC}" srcId="{5F95E8F3-2015-4D96-93AC-3EFD85578EDE}" destId="{3E5C4650-1192-4920-97FF-167F21A7C655}" srcOrd="1" destOrd="0" parTransId="{7D283134-93AF-4430-95D7-FB1B0E6DEEA4}" sibTransId="{03F9E512-F200-45B4-BE01-AC52F926E0F4}"/>
    <dgm:cxn modelId="{614B67D7-2FE9-4A01-B7DA-0DD260AB6450}" type="presOf" srcId="{8396933A-49E8-43E0-975E-522E39B1E0C4}" destId="{3EAB9C46-7CD5-4D99-9CD0-508F3CA89207}" srcOrd="1" destOrd="0" presId="urn:microsoft.com/office/officeart/2005/8/layout/list1"/>
    <dgm:cxn modelId="{F547860C-56FC-4631-81CF-5B638FD05720}" type="presParOf" srcId="{69175484-A928-4F4F-BF3C-CD9532A1213B}" destId="{B276DE0C-AD82-4F79-8263-7A6EAFAC5316}" srcOrd="0" destOrd="0" presId="urn:microsoft.com/office/officeart/2005/8/layout/list1"/>
    <dgm:cxn modelId="{CC9C14A5-26F6-4578-BAFF-9B25C4BA8D17}" type="presParOf" srcId="{B276DE0C-AD82-4F79-8263-7A6EAFAC5316}" destId="{8ECCA813-569B-468F-9EDB-A14DDC314DC2}" srcOrd="0" destOrd="0" presId="urn:microsoft.com/office/officeart/2005/8/layout/list1"/>
    <dgm:cxn modelId="{0B9AC6E5-F4FA-44CB-A044-38995BDDF65F}" type="presParOf" srcId="{B276DE0C-AD82-4F79-8263-7A6EAFAC5316}" destId="{4416CD62-0CD0-4A7C-B46A-C352BB7B105D}" srcOrd="1" destOrd="0" presId="urn:microsoft.com/office/officeart/2005/8/layout/list1"/>
    <dgm:cxn modelId="{258C847B-515D-4EBC-BF46-3AAC7EC0C16F}" type="presParOf" srcId="{69175484-A928-4F4F-BF3C-CD9532A1213B}" destId="{DABD549A-C65C-46AA-A59A-A3B1C7F3EECD}" srcOrd="1" destOrd="0" presId="urn:microsoft.com/office/officeart/2005/8/layout/list1"/>
    <dgm:cxn modelId="{5DB9C669-AB68-4E6D-8992-32C48DF7825E}" type="presParOf" srcId="{69175484-A928-4F4F-BF3C-CD9532A1213B}" destId="{71437836-53BC-48C9-873B-6576EAE9EC17}" srcOrd="2" destOrd="0" presId="urn:microsoft.com/office/officeart/2005/8/layout/list1"/>
    <dgm:cxn modelId="{39E9B6B8-08A1-4042-A176-9EA09B5F9FE6}" type="presParOf" srcId="{69175484-A928-4F4F-BF3C-CD9532A1213B}" destId="{FD8247A8-B9AB-4BBD-81B6-A24121387EB7}" srcOrd="3" destOrd="0" presId="urn:microsoft.com/office/officeart/2005/8/layout/list1"/>
    <dgm:cxn modelId="{5A48334A-EDAA-4566-A669-71D31F3E5F43}" type="presParOf" srcId="{69175484-A928-4F4F-BF3C-CD9532A1213B}" destId="{FF7B3E76-C5EA-48B9-8FAC-4034855945D8}" srcOrd="4" destOrd="0" presId="urn:microsoft.com/office/officeart/2005/8/layout/list1"/>
    <dgm:cxn modelId="{D103704A-AAB5-48B1-950C-0A66F2DE122C}" type="presParOf" srcId="{FF7B3E76-C5EA-48B9-8FAC-4034855945D8}" destId="{C6550EBE-E9C2-470A-9206-0EB6E9719B76}" srcOrd="0" destOrd="0" presId="urn:microsoft.com/office/officeart/2005/8/layout/list1"/>
    <dgm:cxn modelId="{9634EFE4-73B1-4C64-BA2B-53BEB8F196F2}" type="presParOf" srcId="{FF7B3E76-C5EA-48B9-8FAC-4034855945D8}" destId="{DD62EA14-BE9F-48F2-BF87-91B58969A5FD}" srcOrd="1" destOrd="0" presId="urn:microsoft.com/office/officeart/2005/8/layout/list1"/>
    <dgm:cxn modelId="{83CCCAB7-3624-4EA4-A336-8922CAE6CCA1}" type="presParOf" srcId="{69175484-A928-4F4F-BF3C-CD9532A1213B}" destId="{5BB3916C-FBE6-442F-BD39-648511B1846A}" srcOrd="5" destOrd="0" presId="urn:microsoft.com/office/officeart/2005/8/layout/list1"/>
    <dgm:cxn modelId="{E393A1B5-D9BF-43B5-A7B7-B139F049EE11}" type="presParOf" srcId="{69175484-A928-4F4F-BF3C-CD9532A1213B}" destId="{207A9100-DEB8-45A8-8789-D1FF0106CE10}" srcOrd="6" destOrd="0" presId="urn:microsoft.com/office/officeart/2005/8/layout/list1"/>
    <dgm:cxn modelId="{60E70278-8848-4CB7-B01F-D51A3FFAED2E}" type="presParOf" srcId="{69175484-A928-4F4F-BF3C-CD9532A1213B}" destId="{697B8163-33C8-4B20-82B3-54858C7CAAD6}" srcOrd="7" destOrd="0" presId="urn:microsoft.com/office/officeart/2005/8/layout/list1"/>
    <dgm:cxn modelId="{C6A77455-B5EE-414B-9D37-B483D2C0DFA2}" type="presParOf" srcId="{69175484-A928-4F4F-BF3C-CD9532A1213B}" destId="{0A524842-E878-4E12-8964-BB54AFA82C32}" srcOrd="8" destOrd="0" presId="urn:microsoft.com/office/officeart/2005/8/layout/list1"/>
    <dgm:cxn modelId="{CBD8553E-C299-4AAD-8A35-E4A91F492130}" type="presParOf" srcId="{0A524842-E878-4E12-8964-BB54AFA82C32}" destId="{60F39BFD-5BF2-42B9-84F5-F328D592CBCD}" srcOrd="0" destOrd="0" presId="urn:microsoft.com/office/officeart/2005/8/layout/list1"/>
    <dgm:cxn modelId="{A122F8F6-E36F-4E5B-B3F0-F996C6358E9C}" type="presParOf" srcId="{0A524842-E878-4E12-8964-BB54AFA82C32}" destId="{3EAB9C46-7CD5-4D99-9CD0-508F3CA89207}" srcOrd="1" destOrd="0" presId="urn:microsoft.com/office/officeart/2005/8/layout/list1"/>
    <dgm:cxn modelId="{86A2D8C1-48B6-4D8A-BD42-CC3435B5057D}" type="presParOf" srcId="{69175484-A928-4F4F-BF3C-CD9532A1213B}" destId="{C7C5D402-F90D-41DF-96DE-5C275FB1C236}" srcOrd="9" destOrd="0" presId="urn:microsoft.com/office/officeart/2005/8/layout/list1"/>
    <dgm:cxn modelId="{0AB4B506-B753-450D-953C-92CDC9FB5D78}" type="presParOf" srcId="{69175484-A928-4F4F-BF3C-CD9532A1213B}" destId="{44797743-B9CF-488C-B110-33DAE32ECB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88BAF0-F973-42DA-9788-110F9754B89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401B36-637A-461D-9988-95F186B32C36}">
      <dgm:prSet phldrT="[Текст]"/>
      <dgm:spPr/>
      <dgm:t>
        <a:bodyPr/>
        <a:lstStyle/>
        <a:p>
          <a:r>
            <a:rPr lang="ru-RU" dirty="0" err="1"/>
            <a:t>Торстейн</a:t>
          </a:r>
          <a:r>
            <a:rPr lang="ru-RU" dirty="0"/>
            <a:t> ВЕБЛЕН (1857-1929</a:t>
          </a:r>
        </a:p>
      </dgm:t>
    </dgm:pt>
    <dgm:pt modelId="{D3E3E453-5E88-4891-A0C0-B3B14CD12F99}" type="parTrans" cxnId="{F0D65471-C474-4701-ABF9-1587CCD17701}">
      <dgm:prSet/>
      <dgm:spPr/>
      <dgm:t>
        <a:bodyPr/>
        <a:lstStyle/>
        <a:p>
          <a:endParaRPr lang="ru-RU"/>
        </a:p>
      </dgm:t>
    </dgm:pt>
    <dgm:pt modelId="{22F4DB4C-682A-4496-A1E5-C5FDFE934699}" type="sibTrans" cxnId="{F0D65471-C474-4701-ABF9-1587CCD17701}">
      <dgm:prSet/>
      <dgm:spPr/>
      <dgm:t>
        <a:bodyPr/>
        <a:lstStyle/>
        <a:p>
          <a:endParaRPr lang="ru-RU"/>
        </a:p>
      </dgm:t>
    </dgm:pt>
    <dgm:pt modelId="{22E51D94-692B-435D-B113-9A139FFDBF9A}">
      <dgm:prSet phldrT="[Текст]"/>
      <dgm:spPr/>
      <dgm:t>
        <a:bodyPr/>
        <a:lstStyle/>
        <a:p>
          <a:r>
            <a:rPr lang="ru-RU" dirty="0"/>
            <a:t>Уэсли МИТЧЕЛЛ (1874-1948)</a:t>
          </a:r>
        </a:p>
      </dgm:t>
    </dgm:pt>
    <dgm:pt modelId="{A09B606C-B2B4-44D5-A733-C4C8B507584E}" type="parTrans" cxnId="{51118ADF-7B5B-43C3-A891-D8140261C855}">
      <dgm:prSet/>
      <dgm:spPr/>
      <dgm:t>
        <a:bodyPr/>
        <a:lstStyle/>
        <a:p>
          <a:endParaRPr lang="ru-RU"/>
        </a:p>
      </dgm:t>
    </dgm:pt>
    <dgm:pt modelId="{038A3701-49EC-447C-A39F-54912D659CBD}" type="sibTrans" cxnId="{51118ADF-7B5B-43C3-A891-D8140261C855}">
      <dgm:prSet/>
      <dgm:spPr/>
      <dgm:t>
        <a:bodyPr/>
        <a:lstStyle/>
        <a:p>
          <a:endParaRPr lang="ru-RU"/>
        </a:p>
      </dgm:t>
    </dgm:pt>
    <dgm:pt modelId="{1247355C-AD6F-4DC8-85E7-5C387C71F662}">
      <dgm:prSet/>
      <dgm:spPr/>
      <dgm:t>
        <a:bodyPr/>
        <a:lstStyle/>
        <a:p>
          <a:r>
            <a:rPr lang="ru-RU" dirty="0"/>
            <a:t>Джон ГЭЛБРЕЙТ (1908 – 2006)</a:t>
          </a:r>
        </a:p>
      </dgm:t>
    </dgm:pt>
    <dgm:pt modelId="{B64CFF22-4F9F-417B-8F18-DFB09FC853E0}" type="parTrans" cxnId="{BDF9EAFD-FFFF-49A2-9185-9569B25929A5}">
      <dgm:prSet/>
      <dgm:spPr/>
      <dgm:t>
        <a:bodyPr/>
        <a:lstStyle/>
        <a:p>
          <a:endParaRPr lang="ru-RU"/>
        </a:p>
      </dgm:t>
    </dgm:pt>
    <dgm:pt modelId="{F6142E5E-FF4A-49CC-8DD7-6778222BD797}" type="sibTrans" cxnId="{BDF9EAFD-FFFF-49A2-9185-9569B25929A5}">
      <dgm:prSet/>
      <dgm:spPr/>
      <dgm:t>
        <a:bodyPr/>
        <a:lstStyle/>
        <a:p>
          <a:endParaRPr lang="ru-RU"/>
        </a:p>
      </dgm:t>
    </dgm:pt>
    <dgm:pt modelId="{732B6212-24CF-4194-8959-7743F862A5F7}">
      <dgm:prSet/>
      <dgm:spPr/>
      <dgm:t>
        <a:bodyPr/>
        <a:lstStyle/>
        <a:p>
          <a:r>
            <a:rPr lang="ru-RU" dirty="0"/>
            <a:t>Ян ТИНБЕРГЕН (1903 -1994)</a:t>
          </a:r>
        </a:p>
      </dgm:t>
    </dgm:pt>
    <dgm:pt modelId="{AA71C35E-2032-4A6F-8530-6FA9EFB60970}" type="parTrans" cxnId="{C58FCED1-83AE-456C-AE18-57730C14D88E}">
      <dgm:prSet/>
      <dgm:spPr/>
      <dgm:t>
        <a:bodyPr/>
        <a:lstStyle/>
        <a:p>
          <a:endParaRPr lang="ru-RU"/>
        </a:p>
      </dgm:t>
    </dgm:pt>
    <dgm:pt modelId="{E056C244-A3B7-4A24-A8A4-B115968F51E7}" type="sibTrans" cxnId="{C58FCED1-83AE-456C-AE18-57730C14D88E}">
      <dgm:prSet/>
      <dgm:spPr/>
      <dgm:t>
        <a:bodyPr/>
        <a:lstStyle/>
        <a:p>
          <a:endParaRPr lang="ru-RU"/>
        </a:p>
      </dgm:t>
    </dgm:pt>
    <dgm:pt modelId="{BA194229-45B0-46AA-A8F6-BBDB7D7B5F5F}" type="pres">
      <dgm:prSet presAssocID="{0988BAF0-F973-42DA-9788-110F9754B89E}" presName="diagram" presStyleCnt="0">
        <dgm:presLayoutVars>
          <dgm:dir/>
          <dgm:resizeHandles val="exact"/>
        </dgm:presLayoutVars>
      </dgm:prSet>
      <dgm:spPr/>
    </dgm:pt>
    <dgm:pt modelId="{64843C83-B832-4947-9E8D-7535DE588A08}" type="pres">
      <dgm:prSet presAssocID="{1A401B36-637A-461D-9988-95F186B32C36}" presName="node" presStyleLbl="node1" presStyleIdx="0" presStyleCnt="4">
        <dgm:presLayoutVars>
          <dgm:bulletEnabled val="1"/>
        </dgm:presLayoutVars>
      </dgm:prSet>
      <dgm:spPr/>
    </dgm:pt>
    <dgm:pt modelId="{5FAC4B8D-DC64-458C-A06E-60F2CDAB0029}" type="pres">
      <dgm:prSet presAssocID="{22F4DB4C-682A-4496-A1E5-C5FDFE934699}" presName="sibTrans" presStyleCnt="0"/>
      <dgm:spPr/>
    </dgm:pt>
    <dgm:pt modelId="{3669896A-A023-4A48-AD15-BEEC7E961EEE}" type="pres">
      <dgm:prSet presAssocID="{22E51D94-692B-435D-B113-9A139FFDBF9A}" presName="node" presStyleLbl="node1" presStyleIdx="1" presStyleCnt="4">
        <dgm:presLayoutVars>
          <dgm:bulletEnabled val="1"/>
        </dgm:presLayoutVars>
      </dgm:prSet>
      <dgm:spPr/>
    </dgm:pt>
    <dgm:pt modelId="{40E9B638-8137-4AA1-8A4C-698B298480F5}" type="pres">
      <dgm:prSet presAssocID="{038A3701-49EC-447C-A39F-54912D659CBD}" presName="sibTrans" presStyleCnt="0"/>
      <dgm:spPr/>
    </dgm:pt>
    <dgm:pt modelId="{52066D3A-4C94-497E-8903-A4B10E5645DC}" type="pres">
      <dgm:prSet presAssocID="{732B6212-24CF-4194-8959-7743F862A5F7}" presName="node" presStyleLbl="node1" presStyleIdx="2" presStyleCnt="4">
        <dgm:presLayoutVars>
          <dgm:bulletEnabled val="1"/>
        </dgm:presLayoutVars>
      </dgm:prSet>
      <dgm:spPr/>
    </dgm:pt>
    <dgm:pt modelId="{1AAE1817-57A0-43F7-88E3-F48466DB26F1}" type="pres">
      <dgm:prSet presAssocID="{E056C244-A3B7-4A24-A8A4-B115968F51E7}" presName="sibTrans" presStyleCnt="0"/>
      <dgm:spPr/>
    </dgm:pt>
    <dgm:pt modelId="{EA40480F-7ECE-4825-B535-75DCAFB867DF}" type="pres">
      <dgm:prSet presAssocID="{1247355C-AD6F-4DC8-85E7-5C387C71F662}" presName="node" presStyleLbl="node1" presStyleIdx="3" presStyleCnt="4">
        <dgm:presLayoutVars>
          <dgm:bulletEnabled val="1"/>
        </dgm:presLayoutVars>
      </dgm:prSet>
      <dgm:spPr/>
    </dgm:pt>
  </dgm:ptLst>
  <dgm:cxnLst>
    <dgm:cxn modelId="{F0D65471-C474-4701-ABF9-1587CCD17701}" srcId="{0988BAF0-F973-42DA-9788-110F9754B89E}" destId="{1A401B36-637A-461D-9988-95F186B32C36}" srcOrd="0" destOrd="0" parTransId="{D3E3E453-5E88-4891-A0C0-B3B14CD12F99}" sibTransId="{22F4DB4C-682A-4496-A1E5-C5FDFE934699}"/>
    <dgm:cxn modelId="{9AEB537D-65D3-4616-A966-8BB2C305857F}" type="presOf" srcId="{1247355C-AD6F-4DC8-85E7-5C387C71F662}" destId="{EA40480F-7ECE-4825-B535-75DCAFB867DF}" srcOrd="0" destOrd="0" presId="urn:microsoft.com/office/officeart/2005/8/layout/default"/>
    <dgm:cxn modelId="{A8189C87-23B8-44DD-A8CA-18346E8F1E24}" type="presOf" srcId="{1A401B36-637A-461D-9988-95F186B32C36}" destId="{64843C83-B832-4947-9E8D-7535DE588A08}" srcOrd="0" destOrd="0" presId="urn:microsoft.com/office/officeart/2005/8/layout/default"/>
    <dgm:cxn modelId="{933C1099-AB45-4322-86A1-30F5E3E1A8C0}" type="presOf" srcId="{732B6212-24CF-4194-8959-7743F862A5F7}" destId="{52066D3A-4C94-497E-8903-A4B10E5645DC}" srcOrd="0" destOrd="0" presId="urn:microsoft.com/office/officeart/2005/8/layout/default"/>
    <dgm:cxn modelId="{6C1B3AC2-4C38-427A-B9A1-9507E6D9F84F}" type="presOf" srcId="{22E51D94-692B-435D-B113-9A139FFDBF9A}" destId="{3669896A-A023-4A48-AD15-BEEC7E961EEE}" srcOrd="0" destOrd="0" presId="urn:microsoft.com/office/officeart/2005/8/layout/default"/>
    <dgm:cxn modelId="{C58FCED1-83AE-456C-AE18-57730C14D88E}" srcId="{0988BAF0-F973-42DA-9788-110F9754B89E}" destId="{732B6212-24CF-4194-8959-7743F862A5F7}" srcOrd="2" destOrd="0" parTransId="{AA71C35E-2032-4A6F-8530-6FA9EFB60970}" sibTransId="{E056C244-A3B7-4A24-A8A4-B115968F51E7}"/>
    <dgm:cxn modelId="{16A0F0D4-9275-43AA-8FB2-0817DC332A42}" type="presOf" srcId="{0988BAF0-F973-42DA-9788-110F9754B89E}" destId="{BA194229-45B0-46AA-A8F6-BBDB7D7B5F5F}" srcOrd="0" destOrd="0" presId="urn:microsoft.com/office/officeart/2005/8/layout/default"/>
    <dgm:cxn modelId="{51118ADF-7B5B-43C3-A891-D8140261C855}" srcId="{0988BAF0-F973-42DA-9788-110F9754B89E}" destId="{22E51D94-692B-435D-B113-9A139FFDBF9A}" srcOrd="1" destOrd="0" parTransId="{A09B606C-B2B4-44D5-A733-C4C8B507584E}" sibTransId="{038A3701-49EC-447C-A39F-54912D659CBD}"/>
    <dgm:cxn modelId="{BDF9EAFD-FFFF-49A2-9185-9569B25929A5}" srcId="{0988BAF0-F973-42DA-9788-110F9754B89E}" destId="{1247355C-AD6F-4DC8-85E7-5C387C71F662}" srcOrd="3" destOrd="0" parTransId="{B64CFF22-4F9F-417B-8F18-DFB09FC853E0}" sibTransId="{F6142E5E-FF4A-49CC-8DD7-6778222BD797}"/>
    <dgm:cxn modelId="{53F1DE8F-3924-4C2F-B66D-DE8EA8DD5F97}" type="presParOf" srcId="{BA194229-45B0-46AA-A8F6-BBDB7D7B5F5F}" destId="{64843C83-B832-4947-9E8D-7535DE588A08}" srcOrd="0" destOrd="0" presId="urn:microsoft.com/office/officeart/2005/8/layout/default"/>
    <dgm:cxn modelId="{A5B67FEF-9509-4CCB-88F2-6EDF9BF201B7}" type="presParOf" srcId="{BA194229-45B0-46AA-A8F6-BBDB7D7B5F5F}" destId="{5FAC4B8D-DC64-458C-A06E-60F2CDAB0029}" srcOrd="1" destOrd="0" presId="urn:microsoft.com/office/officeart/2005/8/layout/default"/>
    <dgm:cxn modelId="{CC4DFF41-95F6-4E14-8D01-C481F014448D}" type="presParOf" srcId="{BA194229-45B0-46AA-A8F6-BBDB7D7B5F5F}" destId="{3669896A-A023-4A48-AD15-BEEC7E961EEE}" srcOrd="2" destOrd="0" presId="urn:microsoft.com/office/officeart/2005/8/layout/default"/>
    <dgm:cxn modelId="{44CD3BE3-5D75-47C5-8DCC-1CC0E5811DBE}" type="presParOf" srcId="{BA194229-45B0-46AA-A8F6-BBDB7D7B5F5F}" destId="{40E9B638-8137-4AA1-8A4C-698B298480F5}" srcOrd="3" destOrd="0" presId="urn:microsoft.com/office/officeart/2005/8/layout/default"/>
    <dgm:cxn modelId="{B497FBA5-41DD-48E0-9FF6-C72130FCF446}" type="presParOf" srcId="{BA194229-45B0-46AA-A8F6-BBDB7D7B5F5F}" destId="{52066D3A-4C94-497E-8903-A4B10E5645DC}" srcOrd="4" destOrd="0" presId="urn:microsoft.com/office/officeart/2005/8/layout/default"/>
    <dgm:cxn modelId="{E96FB11F-A9BF-42CF-9AE3-A6282C34039F}" type="presParOf" srcId="{BA194229-45B0-46AA-A8F6-BBDB7D7B5F5F}" destId="{1AAE1817-57A0-43F7-88E3-F48466DB26F1}" srcOrd="5" destOrd="0" presId="urn:microsoft.com/office/officeart/2005/8/layout/default"/>
    <dgm:cxn modelId="{0B57E156-832A-4EBB-A111-AC6F07AE572E}" type="presParOf" srcId="{BA194229-45B0-46AA-A8F6-BBDB7D7B5F5F}" destId="{EA40480F-7ECE-4825-B535-75DCAFB867D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13D57-5DB4-411E-A4DF-A95D66065059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 rot="-5400000">
        <a:off x="1" y="573596"/>
        <a:ext cx="1146297" cy="491270"/>
      </dsp:txXfrm>
    </dsp:sp>
    <dsp:sp modelId="{6DC6BA97-F176-4858-9DE0-2F1C6D272F1C}">
      <dsp:nvSpPr>
        <dsp:cNvPr id="0" name=""/>
        <dsp:cNvSpPr/>
      </dsp:nvSpPr>
      <dsp:spPr>
        <a:xfrm rot="5400000">
          <a:off x="3774739" y="-2627994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400" kern="1200" dirty="0"/>
            <a:t>Физиократы</a:t>
          </a:r>
        </a:p>
      </dsp:txBody>
      <dsp:txXfrm rot="-5400000">
        <a:off x="1146298" y="52408"/>
        <a:ext cx="6269341" cy="960496"/>
      </dsp:txXfrm>
    </dsp:sp>
    <dsp:sp modelId="{67A6E4BD-D3FD-4C34-B55B-E5037D6C1AAB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 dirty="0"/>
        </a:p>
      </dsp:txBody>
      <dsp:txXfrm rot="-5400000">
        <a:off x="1" y="2017346"/>
        <a:ext cx="1146297" cy="491270"/>
      </dsp:txXfrm>
    </dsp:sp>
    <dsp:sp modelId="{40663F1E-8EEB-40A6-B5E3-691C6D7B8018}">
      <dsp:nvSpPr>
        <dsp:cNvPr id="0" name=""/>
        <dsp:cNvSpPr/>
      </dsp:nvSpPr>
      <dsp:spPr>
        <a:xfrm rot="5400000">
          <a:off x="3774739" y="-1184244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3400" kern="1200" dirty="0"/>
        </a:p>
      </dsp:txBody>
      <dsp:txXfrm rot="-5400000">
        <a:off x="1146298" y="1496158"/>
        <a:ext cx="6269341" cy="960496"/>
      </dsp:txXfrm>
    </dsp:sp>
    <dsp:sp modelId="{3A9C8FA3-5C22-4C52-978D-8D88A2F9E6F2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ru-RU" sz="1700" kern="1200" dirty="0"/>
          </a:br>
          <a:endParaRPr lang="ru-RU" sz="1700" kern="1200" dirty="0"/>
        </a:p>
      </dsp:txBody>
      <dsp:txXfrm rot="-5400000">
        <a:off x="1" y="3461096"/>
        <a:ext cx="1146297" cy="491270"/>
      </dsp:txXfrm>
    </dsp:sp>
    <dsp:sp modelId="{5915FD81-59BE-4C6A-AAC3-C3DE0D22AB94}">
      <dsp:nvSpPr>
        <dsp:cNvPr id="0" name=""/>
        <dsp:cNvSpPr/>
      </dsp:nvSpPr>
      <dsp:spPr>
        <a:xfrm rot="5400000">
          <a:off x="3774739" y="259505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400" kern="1200" dirty="0"/>
            <a:t>Английская политическая  экономия</a:t>
          </a:r>
        </a:p>
      </dsp:txBody>
      <dsp:txXfrm rot="-5400000">
        <a:off x="1146298" y="2939908"/>
        <a:ext cx="6269341" cy="9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8C268-9C28-49DF-82FB-EE1FCCE5E0FD}">
      <dsp:nvSpPr>
        <dsp:cNvPr id="0" name=""/>
        <dsp:cNvSpPr/>
      </dsp:nvSpPr>
      <dsp:spPr>
        <a:xfrm>
          <a:off x="2565" y="1398985"/>
          <a:ext cx="2501152" cy="1000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Уильям ПЕТТИ</a:t>
          </a:r>
        </a:p>
      </dsp:txBody>
      <dsp:txXfrm>
        <a:off x="2565" y="1398985"/>
        <a:ext cx="2501152" cy="1000461"/>
      </dsp:txXfrm>
    </dsp:sp>
    <dsp:sp modelId="{FDBF01DF-D2D2-42A5-9281-64D179A85561}">
      <dsp:nvSpPr>
        <dsp:cNvPr id="0" name=""/>
        <dsp:cNvSpPr/>
      </dsp:nvSpPr>
      <dsp:spPr>
        <a:xfrm>
          <a:off x="2565" y="2399446"/>
          <a:ext cx="2501152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1623-1687</a:t>
          </a:r>
        </a:p>
      </dsp:txBody>
      <dsp:txXfrm>
        <a:off x="2565" y="2399446"/>
        <a:ext cx="2501152" cy="1273680"/>
      </dsp:txXfrm>
    </dsp:sp>
    <dsp:sp modelId="{BB518281-6D2A-46C9-8DCD-95D032C52647}">
      <dsp:nvSpPr>
        <dsp:cNvPr id="0" name=""/>
        <dsp:cNvSpPr/>
      </dsp:nvSpPr>
      <dsp:spPr>
        <a:xfrm>
          <a:off x="2853879" y="1398985"/>
          <a:ext cx="2501152" cy="1000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Адам СМИТ</a:t>
          </a:r>
        </a:p>
      </dsp:txBody>
      <dsp:txXfrm>
        <a:off x="2853879" y="1398985"/>
        <a:ext cx="2501152" cy="1000461"/>
      </dsp:txXfrm>
    </dsp:sp>
    <dsp:sp modelId="{260772FA-E77D-4B4D-9779-814714DC62C6}">
      <dsp:nvSpPr>
        <dsp:cNvPr id="0" name=""/>
        <dsp:cNvSpPr/>
      </dsp:nvSpPr>
      <dsp:spPr>
        <a:xfrm>
          <a:off x="2853879" y="2399446"/>
          <a:ext cx="2501152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1723-1790</a:t>
          </a:r>
        </a:p>
      </dsp:txBody>
      <dsp:txXfrm>
        <a:off x="2853879" y="2399446"/>
        <a:ext cx="2501152" cy="1273680"/>
      </dsp:txXfrm>
    </dsp:sp>
    <dsp:sp modelId="{5BCBC28E-826A-4EEF-9F37-90E183329AA5}">
      <dsp:nvSpPr>
        <dsp:cNvPr id="0" name=""/>
        <dsp:cNvSpPr/>
      </dsp:nvSpPr>
      <dsp:spPr>
        <a:xfrm>
          <a:off x="5705193" y="1398985"/>
          <a:ext cx="2501152" cy="1000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Давид РИКАРДО</a:t>
          </a:r>
        </a:p>
      </dsp:txBody>
      <dsp:txXfrm>
        <a:off x="5705193" y="1398985"/>
        <a:ext cx="2501152" cy="1000461"/>
      </dsp:txXfrm>
    </dsp:sp>
    <dsp:sp modelId="{E9FB41E0-434F-4077-A2A7-ED78B0189367}">
      <dsp:nvSpPr>
        <dsp:cNvPr id="0" name=""/>
        <dsp:cNvSpPr/>
      </dsp:nvSpPr>
      <dsp:spPr>
        <a:xfrm>
          <a:off x="5705193" y="2399446"/>
          <a:ext cx="2501152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1772-1823</a:t>
          </a:r>
        </a:p>
      </dsp:txBody>
      <dsp:txXfrm>
        <a:off x="5705193" y="2399446"/>
        <a:ext cx="2501152" cy="127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37836-53BC-48C9-873B-6576EAE9EC17}">
      <dsp:nvSpPr>
        <dsp:cNvPr id="0" name=""/>
        <dsp:cNvSpPr/>
      </dsp:nvSpPr>
      <dsp:spPr>
        <a:xfrm>
          <a:off x="0" y="543261"/>
          <a:ext cx="7467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6CD62-0CD0-4A7C-B46A-C352BB7B105D}">
      <dsp:nvSpPr>
        <dsp:cNvPr id="0" name=""/>
        <dsp:cNvSpPr/>
      </dsp:nvSpPr>
      <dsp:spPr>
        <a:xfrm>
          <a:off x="373380" y="41421"/>
          <a:ext cx="52273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Карл МЕНГЕР (1840-1921)</a:t>
          </a:r>
        </a:p>
      </dsp:txBody>
      <dsp:txXfrm>
        <a:off x="422376" y="90417"/>
        <a:ext cx="5129328" cy="905688"/>
      </dsp:txXfrm>
    </dsp:sp>
    <dsp:sp modelId="{207A9100-DEB8-45A8-8789-D1FF0106CE10}">
      <dsp:nvSpPr>
        <dsp:cNvPr id="0" name=""/>
        <dsp:cNvSpPr/>
      </dsp:nvSpPr>
      <dsp:spPr>
        <a:xfrm>
          <a:off x="0" y="2085501"/>
          <a:ext cx="7467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EA14-BE9F-48F2-BF87-91B58969A5FD}">
      <dsp:nvSpPr>
        <dsp:cNvPr id="0" name=""/>
        <dsp:cNvSpPr/>
      </dsp:nvSpPr>
      <dsp:spPr>
        <a:xfrm>
          <a:off x="373380" y="1583661"/>
          <a:ext cx="52273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Евгений (</a:t>
          </a:r>
          <a:r>
            <a:rPr lang="ru-RU" sz="3400" kern="1200" dirty="0" err="1"/>
            <a:t>Ойген</a:t>
          </a:r>
          <a:r>
            <a:rPr lang="ru-RU" sz="3400" kern="1200" dirty="0"/>
            <a:t>) БЕМ-БАВЕРК (1851-1914)</a:t>
          </a:r>
        </a:p>
      </dsp:txBody>
      <dsp:txXfrm>
        <a:off x="422376" y="1632657"/>
        <a:ext cx="5129328" cy="905688"/>
      </dsp:txXfrm>
    </dsp:sp>
    <dsp:sp modelId="{44797743-B9CF-488C-B110-33DAE32ECB3B}">
      <dsp:nvSpPr>
        <dsp:cNvPr id="0" name=""/>
        <dsp:cNvSpPr/>
      </dsp:nvSpPr>
      <dsp:spPr>
        <a:xfrm>
          <a:off x="0" y="3627741"/>
          <a:ext cx="7467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B9C46-7CD5-4D99-9CD0-508F3CA89207}">
      <dsp:nvSpPr>
        <dsp:cNvPr id="0" name=""/>
        <dsp:cNvSpPr/>
      </dsp:nvSpPr>
      <dsp:spPr>
        <a:xfrm>
          <a:off x="373380" y="3125901"/>
          <a:ext cx="52273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Фридрих фон ВИЗЕР (1851-1926)</a:t>
          </a:r>
        </a:p>
      </dsp:txBody>
      <dsp:txXfrm>
        <a:off x="422376" y="3174897"/>
        <a:ext cx="5129328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3C83-B832-4947-9E8D-7535DE588A08}">
      <dsp:nvSpPr>
        <dsp:cNvPr id="0" name=""/>
        <dsp:cNvSpPr/>
      </dsp:nvSpPr>
      <dsp:spPr>
        <a:xfrm>
          <a:off x="81312" y="1917"/>
          <a:ext cx="3478559" cy="208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 err="1"/>
            <a:t>Торстейн</a:t>
          </a:r>
          <a:r>
            <a:rPr lang="ru-RU" sz="4000" kern="1200" dirty="0"/>
            <a:t> ВЕБЛЕН (1857-1929</a:t>
          </a:r>
        </a:p>
      </dsp:txBody>
      <dsp:txXfrm>
        <a:off x="81312" y="1917"/>
        <a:ext cx="3478559" cy="2087135"/>
      </dsp:txXfrm>
    </dsp:sp>
    <dsp:sp modelId="{3669896A-A023-4A48-AD15-BEEC7E961EEE}">
      <dsp:nvSpPr>
        <dsp:cNvPr id="0" name=""/>
        <dsp:cNvSpPr/>
      </dsp:nvSpPr>
      <dsp:spPr>
        <a:xfrm>
          <a:off x="3907727" y="1917"/>
          <a:ext cx="3478559" cy="208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Уэсли МИТЧЕЛЛ (1874-1948)</a:t>
          </a:r>
        </a:p>
      </dsp:txBody>
      <dsp:txXfrm>
        <a:off x="3907727" y="1917"/>
        <a:ext cx="3478559" cy="2087135"/>
      </dsp:txXfrm>
    </dsp:sp>
    <dsp:sp modelId="{52066D3A-4C94-497E-8903-A4B10E5645DC}">
      <dsp:nvSpPr>
        <dsp:cNvPr id="0" name=""/>
        <dsp:cNvSpPr/>
      </dsp:nvSpPr>
      <dsp:spPr>
        <a:xfrm>
          <a:off x="81312" y="2436909"/>
          <a:ext cx="3478559" cy="208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Ян ТИНБЕРГЕН (1903 -1994)</a:t>
          </a:r>
        </a:p>
      </dsp:txBody>
      <dsp:txXfrm>
        <a:off x="81312" y="2436909"/>
        <a:ext cx="3478559" cy="2087135"/>
      </dsp:txXfrm>
    </dsp:sp>
    <dsp:sp modelId="{EA40480F-7ECE-4825-B535-75DCAFB867DF}">
      <dsp:nvSpPr>
        <dsp:cNvPr id="0" name=""/>
        <dsp:cNvSpPr/>
      </dsp:nvSpPr>
      <dsp:spPr>
        <a:xfrm>
          <a:off x="3907727" y="2436909"/>
          <a:ext cx="3478559" cy="208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Джон ГЭЛБРЕЙТ (1908 – 2006)</a:t>
          </a:r>
        </a:p>
      </dsp:txBody>
      <dsp:txXfrm>
        <a:off x="3907727" y="2436909"/>
        <a:ext cx="3478559" cy="2087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152592-444C-43A3-8012-C02A005F1EE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70ED87-EBA6-4E3A-B4C7-18A11BC95B5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ars.ru/student/nac-ekonomika/nacionalnaya-ekonomik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ars.ru/college/sociologiya/liberaliz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dars.ru/student/ekonomicheskaya-teoriya/ekonomicheskie-resursy.html" TargetMode="External"/><Relationship Id="rId2" Type="http://schemas.openxmlformats.org/officeDocument/2006/relationships/hyperlink" Target="http://www.grandars.ru/college/psihologiya/ierarhiya-potrebnostey-maslou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ars.ru/student/ekonomicheskaya-teoriya/kardinalistskaya-teoriya-poleznosti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dars.ru/college/filosofiya/filosofiya-aristotelya.html" TargetMode="External"/><Relationship Id="rId2" Type="http://schemas.openxmlformats.org/officeDocument/2006/relationships/hyperlink" Target="http://www.grandars.ru/college/filosofiya/plat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dars.ru/college/sociologiya/postindustrialnoe-obshchestvo.html" TargetMode="External"/><Relationship Id="rId2" Type="http://schemas.openxmlformats.org/officeDocument/2006/relationships/hyperlink" Target="http://www.grandars.ru/student/nac-ekonomika/institucionalizm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andars.ru/student/fin-m/investicii.html" TargetMode="External"/><Relationship Id="rId3" Type="http://schemas.openxmlformats.org/officeDocument/2006/relationships/hyperlink" Target="http://www.grandars.ru/student/ekonomicheskaya-teoriya/spros-i-predlozhenie.html" TargetMode="External"/><Relationship Id="rId7" Type="http://schemas.openxmlformats.org/officeDocument/2006/relationships/hyperlink" Target="http://www.grandars.ru/college/biznes/tovar.html" TargetMode="External"/><Relationship Id="rId2" Type="http://schemas.openxmlformats.org/officeDocument/2006/relationships/hyperlink" Target="http://www.grandars.ru/student/ekonomicheskaya-teoriya/gosudarstvennoe-regulirovanie-ekonomik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andars.ru/student/statistika/zanyatye-i-bezrabotnye.html" TargetMode="External"/><Relationship Id="rId5" Type="http://schemas.openxmlformats.org/officeDocument/2006/relationships/hyperlink" Target="http://www.grandars.ru/student/ekonomicheskaya-teoriya/inflyaciya.html" TargetMode="External"/><Relationship Id="rId4" Type="http://schemas.openxmlformats.org/officeDocument/2006/relationships/hyperlink" Target="http://www.grandars.ru/student/finansy/denezhnaya-massa.html" TargetMode="External"/><Relationship Id="rId9" Type="http://schemas.openxmlformats.org/officeDocument/2006/relationships/hyperlink" Target="http://www.grandars.ru/student/ekonomicheskaya-teoriya/nacionalnyy-dohod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dars.ru/student/nac-ekonomika/nacionalnaya-ekonomika.html" TargetMode="External"/><Relationship Id="rId2" Type="http://schemas.openxmlformats.org/officeDocument/2006/relationships/hyperlink" Target="http://www.grandars.ru/student/ekonomicheskaya-teoriya/merkantiliz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 ОСНОВНЫЕ ЭТАПЫ РАЗВИТИЯ ЭКОНОМИЧЕСКОЙ ТЕОРИИ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Школы экономической мысли</a:t>
            </a:r>
          </a:p>
        </p:txBody>
      </p:sp>
    </p:spTree>
    <p:extLst>
      <p:ext uri="{BB962C8B-B14F-4D97-AF65-F5344CB8AC3E}">
        <p14:creationId xmlns:p14="http://schemas.microsoft.com/office/powerpoint/2010/main" val="237420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КЛАССИЧЕСКАЯ   ПОЛИТИЧЕСКАЯ    ЭКОНОМИЯ  -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XV111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в.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20080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56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ФИЗИОКРАТЫ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Французская экономическая мысль представлена школой физиократов (от греческого «</a:t>
            </a:r>
            <a:r>
              <a:rPr lang="ru-RU" dirty="0" err="1"/>
              <a:t>физис</a:t>
            </a:r>
            <a:r>
              <a:rPr lang="ru-RU" dirty="0"/>
              <a:t>»-природа и «</a:t>
            </a:r>
            <a:r>
              <a:rPr lang="ru-RU" dirty="0" err="1"/>
              <a:t>кратос</a:t>
            </a:r>
            <a:r>
              <a:rPr lang="ru-RU" dirty="0"/>
              <a:t>»-власть), которая возникла во Франции в сер.</a:t>
            </a:r>
            <a:r>
              <a:rPr lang="en-US" dirty="0"/>
              <a:t>XVIII</a:t>
            </a:r>
            <a:r>
              <a:rPr lang="ru-RU" dirty="0"/>
              <a:t> века. </a:t>
            </a:r>
          </a:p>
          <a:p>
            <a:r>
              <a:rPr lang="ru-RU" dirty="0"/>
              <a:t>Богатство нации  создается не в торговле ( здесь денежная форма стоимости меняется на ее товарную), а в производстве. Производство же основывается на естественных законах, а поэтому не нуждается во вмешательстве государства. </a:t>
            </a:r>
          </a:p>
          <a:p>
            <a:r>
              <a:rPr lang="ru-RU" dirty="0"/>
              <a:t>Основная идея физиократов - сельское хозяйство является единственной отраслью производства, где естественным путем  возникает тот дополнительный «чистый продукт», за счет которого увеличивается богатство страны.             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14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Физиократы изучали влияние природных явлений на </a:t>
            </a:r>
            <a:r>
              <a:rPr lang="ru-RU" dirty="0">
                <a:hlinkClick r:id="rId2" tooltip="Национальная экономика"/>
              </a:rPr>
              <a:t>экономику общества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 Они считали что </a:t>
            </a:r>
            <a:r>
              <a:rPr lang="ru-RU" b="1" dirty="0"/>
              <a:t>источником богатства является труд только в земледелии</a:t>
            </a:r>
            <a:r>
              <a:rPr lang="ru-RU" dirty="0"/>
              <a:t>.</a:t>
            </a:r>
          </a:p>
          <a:p>
            <a:r>
              <a:rPr lang="ru-RU" b="1" dirty="0"/>
              <a:t>Основными представителями школы являлись:</a:t>
            </a:r>
            <a:endParaRPr lang="en-US" b="1" dirty="0"/>
          </a:p>
          <a:p>
            <a:r>
              <a:rPr lang="ru-RU" dirty="0"/>
              <a:t>Франсуа </a:t>
            </a:r>
            <a:r>
              <a:rPr lang="ru-RU" dirty="0" err="1"/>
              <a:t>Кенэ</a:t>
            </a:r>
            <a:r>
              <a:rPr lang="ru-RU" dirty="0"/>
              <a:t> (1694-1774)</a:t>
            </a:r>
          </a:p>
          <a:p>
            <a:r>
              <a:rPr lang="ru-RU" dirty="0"/>
              <a:t>Анн </a:t>
            </a:r>
            <a:r>
              <a:rPr lang="ru-RU" dirty="0" err="1"/>
              <a:t>Робер</a:t>
            </a:r>
            <a:r>
              <a:rPr lang="ru-RU" dirty="0"/>
              <a:t> Тюрго (1727-1781)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7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Франсуа КЕНЭ (1694-1774)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ru-RU" dirty="0"/>
              <a:t>Франсуа КЕНЭ основной акцент делал на производство, сам термин  «воспроизводство» был впервые использован  Ф. </a:t>
            </a:r>
            <a:r>
              <a:rPr lang="ru-RU" dirty="0" err="1"/>
              <a:t>Кенэ</a:t>
            </a:r>
            <a:r>
              <a:rPr lang="ru-RU" dirty="0"/>
              <a:t>. </a:t>
            </a:r>
          </a:p>
          <a:p>
            <a:pPr hangingPunct="0"/>
            <a:r>
              <a:rPr lang="ru-RU" dirty="0"/>
              <a:t>Блестящим его достижением было создание «Экономической таблицы» 1758. </a:t>
            </a:r>
          </a:p>
          <a:p>
            <a:pPr marL="0" indent="0" hangingPunct="0">
              <a:buNone/>
            </a:pPr>
            <a:r>
              <a:rPr lang="ru-RU" dirty="0" err="1"/>
              <a:t>Кенэ</a:t>
            </a:r>
            <a:r>
              <a:rPr lang="ru-RU" dirty="0"/>
              <a:t> наглядно показал весь оборот с\х продукции во Франции. Это был прообраз современных макроэкономических моделей.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1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АНГЛИЙСКАЯ  КЛАССИЧЕСКАЯ ПОЛИТИЧЕСКАЯ ЭКОНОМИЯ</a:t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/>
            <a:r>
              <a:rPr lang="ru-RU" dirty="0"/>
              <a:t>В отличие от физиократов </a:t>
            </a:r>
            <a:r>
              <a:rPr lang="ru-RU" b="1" i="1" dirty="0"/>
              <a:t>английские классики</a:t>
            </a:r>
            <a:r>
              <a:rPr lang="ru-RU" dirty="0"/>
              <a:t> считали, что богатство создается не только в сельском хозяйстве, но и во всех других отраслях материального производства. Они показали, что всеобщей формой богатства является стоимость, воплощенная в товарах и деньгах. Саму стоимость создает труд работников, производящих товары.</a:t>
            </a:r>
          </a:p>
          <a:p>
            <a:pPr hangingPunct="0"/>
            <a:r>
              <a:rPr lang="ru-RU" dirty="0"/>
              <a:t>Уильям ПЕТТИ (1623-1687) - родоначальник английской классической политической экономии. У </a:t>
            </a:r>
            <a:r>
              <a:rPr lang="ru-RU" dirty="0" err="1"/>
              <a:t>Петти</a:t>
            </a:r>
            <a:r>
              <a:rPr lang="ru-RU" dirty="0"/>
              <a:t> впервые объяснил стоимость товара трудом. </a:t>
            </a:r>
            <a:r>
              <a:rPr lang="ru-RU" dirty="0" err="1"/>
              <a:t>Петти</a:t>
            </a:r>
            <a:r>
              <a:rPr lang="ru-RU" dirty="0"/>
              <a:t> принадлежит знаменитая формула «Природа - мать, труд - отец  богатства».</a:t>
            </a:r>
          </a:p>
          <a:p>
            <a:r>
              <a:rPr lang="ru-RU" dirty="0"/>
              <a:t>Англия </a:t>
            </a:r>
            <a:r>
              <a:rPr lang="en-US" dirty="0"/>
              <a:t>XVIII</a:t>
            </a:r>
            <a:r>
              <a:rPr lang="ru-RU" dirty="0"/>
              <a:t> века представлена в рассматриваемой эволюции блестящим теоретиком , основоположником классической школы в экономической науке  Адамом СМИТОМ (1723-1790). А. Смит впервые систематизировал экономические знания. После этого политическую экономию стали преподавать в высших учебных заведениях. Основное сочинение А. Смита «Исследование о природе и причинах богатства народов» (1776 ). </a:t>
            </a:r>
          </a:p>
        </p:txBody>
      </p:sp>
    </p:spTree>
    <p:extLst>
      <p:ext uri="{BB962C8B-B14F-4D97-AF65-F5344CB8AC3E}">
        <p14:creationId xmlns:p14="http://schemas.microsoft.com/office/powerpoint/2010/main" val="248163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902728297"/>
              </p:ext>
            </p:extLst>
          </p:nvPr>
        </p:nvGraphicFramePr>
        <p:xfrm>
          <a:off x="395536" y="548680"/>
          <a:ext cx="8208912" cy="50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71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А. Смита «Исследование о природе и причинах богатства народов» (1776г)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ru-RU" dirty="0"/>
              <a:t>А. Смит  обосновал представление о товарном производстве и обмене как о сфере человеческой деятельности, которая развивается по объективным законам и поэтому </a:t>
            </a:r>
            <a:r>
              <a:rPr lang="ru-RU" u="sng" dirty="0"/>
              <a:t>не нуждается в государственном регулировании</a:t>
            </a:r>
            <a:r>
              <a:rPr lang="ru-RU" dirty="0"/>
              <a:t>. </a:t>
            </a:r>
          </a:p>
          <a:p>
            <a:pPr hangingPunct="0"/>
            <a:r>
              <a:rPr lang="ru-RU" dirty="0"/>
              <a:t>Ведомые «невидимой рукой Провидения», преследуя свои интересы, люди создают блага и выгоды для общества  в целом. «Невидимой рукой» </a:t>
            </a:r>
            <a:r>
              <a:rPr lang="ru-RU" dirty="0" err="1"/>
              <a:t>А.Смит</a:t>
            </a:r>
            <a:r>
              <a:rPr lang="ru-RU" dirty="0"/>
              <a:t> называл те экономические силы, которые мы сегодня называем спросом и предложением.  Источником богатства А Смит считал труд. Смит  показал, что во главу угла надо поставить индивидуальные интересы , т. е. «естественное стремление каждого человека к улучшению своего положения». Вмешательство государства в экономический процесс должно сводиться к охране жизни, свободы и собственности граждан.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18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Основная идея</a:t>
            </a:r>
            <a:r>
              <a:rPr lang="ru-RU" dirty="0"/>
              <a:t> в учениях Адама Смита — </a:t>
            </a:r>
            <a:r>
              <a:rPr lang="ru-RU" b="1" dirty="0"/>
              <a:t>идея </a:t>
            </a:r>
            <a:r>
              <a:rPr lang="ru-RU" b="1" dirty="0">
                <a:hlinkClick r:id="rId2" tooltip="Либерализм"/>
              </a:rPr>
              <a:t>либерализма</a:t>
            </a:r>
            <a:r>
              <a:rPr lang="ru-RU" b="1" dirty="0"/>
              <a:t>, минимального вмешательства государства в экономику, рыночного саморегулирования на основе свободных цен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Адам Смит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5 июня 1723- </a:t>
            </a:r>
          </a:p>
          <a:p>
            <a:pPr marL="0" indent="0">
              <a:buNone/>
            </a:pPr>
            <a:r>
              <a:rPr lang="ru-RU" dirty="0"/>
              <a:t>17 июля 1790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34563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01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Жан Батист </a:t>
            </a:r>
            <a:r>
              <a:rPr lang="ru-RU" dirty="0" err="1"/>
              <a:t>Сэй</a:t>
            </a:r>
            <a:r>
              <a:rPr lang="ru-RU" dirty="0"/>
              <a:t> (1767-1832)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Идеи А. Смита популяризировал Жан Батист </a:t>
            </a:r>
            <a:r>
              <a:rPr lang="ru-RU" dirty="0" err="1"/>
              <a:t>Сэй</a:t>
            </a:r>
            <a:r>
              <a:rPr lang="ru-RU" dirty="0"/>
              <a:t>    «Трактат политической экономии»  1803. </a:t>
            </a:r>
          </a:p>
          <a:p>
            <a:r>
              <a:rPr lang="ru-RU" dirty="0"/>
              <a:t>Стоимость  товара, по его мнению, создается тремя факторами:  </a:t>
            </a:r>
          </a:p>
          <a:p>
            <a:pPr marL="0" indent="0">
              <a:buNone/>
            </a:pPr>
            <a:r>
              <a:rPr lang="ru-RU" sz="3900" u="sng" dirty="0">
                <a:latin typeface="Times New Roman" pitchFamily="18" charset="0"/>
                <a:cs typeface="Times New Roman" pitchFamily="18" charset="0"/>
              </a:rPr>
              <a:t>Землей, Трудом  и Капиталом. </a:t>
            </a:r>
          </a:p>
          <a:p>
            <a:pPr marL="0" indent="0">
              <a:buNone/>
            </a:pPr>
            <a:r>
              <a:rPr lang="ru-RU" dirty="0"/>
              <a:t>Закон </a:t>
            </a:r>
            <a:r>
              <a:rPr lang="ru-RU" dirty="0" err="1"/>
              <a:t>Сэя</a:t>
            </a:r>
            <a:r>
              <a:rPr lang="ru-RU" dirty="0"/>
              <a:t>: «Каждый продукт ... создает сбыт для всех других продуктов на полную сумму своей ценности». Сбыт создается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66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Экономика</a:t>
            </a:r>
            <a:r>
              <a:rPr lang="ru-RU" dirty="0"/>
              <a:t> 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Экономика</a:t>
            </a:r>
            <a:r>
              <a:rPr lang="ru-RU" dirty="0"/>
              <a:t> — это хозяйственная система, обеспечивающая удовлетворение </a:t>
            </a:r>
            <a:r>
              <a:rPr lang="ru-RU" dirty="0">
                <a:hlinkClick r:id="rId2" tooltip="Потребности человека"/>
              </a:rPr>
              <a:t>потребностей людей и общества</a:t>
            </a:r>
            <a:r>
              <a:rPr lang="ru-RU" dirty="0"/>
              <a:t> путем создания и использования необходимых жизненных </a:t>
            </a:r>
            <a:r>
              <a:rPr lang="ru-RU" dirty="0">
                <a:hlinkClick r:id="rId3" tooltip="Экономические ресурсы"/>
              </a:rPr>
              <a:t>благ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8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Давид РИКАРДО (1772-1823)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Давид РИКАРДО (1772-1823). </a:t>
            </a:r>
            <a:r>
              <a:rPr lang="ru-RU" dirty="0" err="1"/>
              <a:t>Д.Рикардо</a:t>
            </a:r>
            <a:r>
              <a:rPr lang="ru-RU" dirty="0"/>
              <a:t> считал сферу производства источником стоимости и  доходов. Капитализм является абсолютно рациональной системой производства, а норма прибыли - стимулом капиталистической динамики. </a:t>
            </a:r>
          </a:p>
          <a:p>
            <a:r>
              <a:rPr lang="ru-RU" dirty="0"/>
              <a:t>«Начало политэкономии и налогового обложения» (1817).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62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МАРКСИСТСКАЯ  теория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Карл Маркс (1818-1883)   - «Капитал». </a:t>
            </a:r>
          </a:p>
          <a:p>
            <a:r>
              <a:rPr lang="ru-RU" dirty="0"/>
              <a:t>Исходные положения концепции состоят в том, что основой существования и развития общества является материальное производство. С развитием производства создаются новые общественные отношения. Совокупность производственных отношений, материальный базис общества определяют политическую надстройку общества.  </a:t>
            </a:r>
          </a:p>
          <a:p>
            <a:r>
              <a:rPr lang="ru-RU" dirty="0"/>
              <a:t>К. Маркс  ….по новому и углубленно разработал классическую трудовую теорию стоимости  и теорию прибавочной стоимости, которую основали </a:t>
            </a:r>
            <a:r>
              <a:rPr lang="ru-RU" dirty="0" err="1"/>
              <a:t>А.Смит</a:t>
            </a:r>
            <a:r>
              <a:rPr lang="ru-RU" dirty="0"/>
              <a:t> и </a:t>
            </a:r>
            <a:r>
              <a:rPr lang="ru-RU" dirty="0" err="1"/>
              <a:t>Д.Рикардо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254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современной экономической науке существует множество школ, ряд из которых возникли в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X1X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в.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i="1" dirty="0"/>
              <a:t>	Неоклассическое направление </a:t>
            </a:r>
            <a:r>
              <a:rPr lang="ru-RU" dirty="0"/>
              <a:t>(</a:t>
            </a:r>
            <a:r>
              <a:rPr lang="ru-RU" dirty="0" err="1"/>
              <a:t>Neoclassical</a:t>
            </a:r>
            <a:r>
              <a:rPr lang="ru-RU" dirty="0"/>
              <a:t> </a:t>
            </a:r>
            <a:r>
              <a:rPr lang="ru-RU" dirty="0" err="1"/>
              <a:t>Economics</a:t>
            </a:r>
            <a:r>
              <a:rPr lang="ru-RU" dirty="0"/>
              <a:t>) – направление экономической мысли, возникшее в 1870-х  </a:t>
            </a:r>
          </a:p>
          <a:p>
            <a:r>
              <a:rPr lang="ru-RU" dirty="0"/>
              <a:t>Его основатели: К. </a:t>
            </a:r>
            <a:r>
              <a:rPr lang="ru-RU" dirty="0" err="1"/>
              <a:t>Менгер</a:t>
            </a:r>
            <a:r>
              <a:rPr lang="ru-RU" dirty="0"/>
              <a:t>, Ф. </a:t>
            </a:r>
            <a:r>
              <a:rPr lang="ru-RU" dirty="0" err="1"/>
              <a:t>Визер</a:t>
            </a:r>
            <a:r>
              <a:rPr lang="ru-RU" dirty="0"/>
              <a:t>, Э. </a:t>
            </a:r>
            <a:r>
              <a:rPr lang="ru-RU" dirty="0" err="1"/>
              <a:t>Бем-Баверк</a:t>
            </a:r>
            <a:r>
              <a:rPr lang="ru-RU" dirty="0"/>
              <a:t> (австрийская школа), У. </a:t>
            </a:r>
            <a:r>
              <a:rPr lang="ru-RU" dirty="0" err="1"/>
              <a:t>Джевонс</a:t>
            </a:r>
            <a:r>
              <a:rPr lang="ru-RU" dirty="0"/>
              <a:t> и Л. Вальрас (математическая школа), Дж. Б. Кларк (американская школа), А. Маршалл и А. </a:t>
            </a:r>
            <a:r>
              <a:rPr lang="ru-RU" dirty="0" err="1"/>
              <a:t>Пигу</a:t>
            </a:r>
            <a:r>
              <a:rPr lang="ru-RU" dirty="0"/>
              <a:t> (кембриджская школа).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31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Австрийская школа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(маржинализм)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Австрийская школа  предельной полезности известна прежде всего </a:t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теорией предельной полезности (маржинализм) согласно которой ценность благ определяется их ограниченностью и редкостью, а также той пользой которую может принести последний экземпляр. </a:t>
            </a:r>
          </a:p>
          <a:p>
            <a:pPr marL="0" indent="0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3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Основная идея</a:t>
            </a:r>
            <a:r>
              <a:rPr lang="ru-RU" dirty="0"/>
              <a:t> — использование предельных крайних величин или состояний, которые характеризуют не сущность явлений, а их изменение в связи с изменением других явлений. Стоимость любого блага или товара зависит от его </a:t>
            </a:r>
            <a:r>
              <a:rPr lang="ru-RU" dirty="0">
                <a:hlinkClick r:id="rId2" tooltip="Предельная полезность"/>
              </a:rPr>
              <a:t>предельной полезности</a:t>
            </a:r>
            <a:r>
              <a:rPr lang="ru-RU" dirty="0"/>
              <a:t> для потребителя.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Австрийская  школа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60263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Австрийские экономисты считали, что каждый человек субъективно - лично сам - определяет ценность. Причем люди не считают ценными для себя вещи, имеющиеся в безграничном количестве ( вода, воздух) и приписывают ценность только редким благам. </a:t>
            </a:r>
          </a:p>
          <a:p>
            <a:r>
              <a:rPr lang="ru-RU" dirty="0"/>
              <a:t>В процессе потребления происходит закономерное убывание полезности: с каждой дополнительной единицей данного вида благ степень удовлетворения от их потребления уменьшается и достигает «точки насыщения».  </a:t>
            </a:r>
          </a:p>
          <a:p>
            <a:r>
              <a:rPr lang="ru-RU" dirty="0"/>
              <a:t>Цена товара определяется не количеством труда, который затрачен на производство, а субъективностью восприятия ценности товара потребителем. Важность (ценность)  блага определяет не средняя, а наименьшая  добавочная полезность , предельная полезность.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86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Австрийские  экономисты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194676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40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Альфред МАРШАЛЛ (1842-1924)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Autofit/>
          </a:bodyPr>
          <a:lstStyle/>
          <a:p>
            <a:pPr hangingPunc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обобщил, дополнил и систематизировал результаты маржиналистской революции.</a:t>
            </a:r>
          </a:p>
          <a:p>
            <a:pPr hangingPunc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Цена является результатом коллективного соотношения  между спросом и предложением. А.М. выявил функциональную зависимость между спросом и ценой. Цена и величина спроса находятся в обратной зависимости , а цена и предложение в прямой зависимости. </a:t>
            </a:r>
          </a:p>
          <a:p>
            <a:pPr hangingPunc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равновесии спроса и предложения  цена </a:t>
            </a: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становится </a:t>
            </a:r>
            <a:r>
              <a:rPr lang="ru-RU" sz="2400" b="1" i="1" u="sng" dirty="0">
                <a:latin typeface="Times New Roman" pitchFamily="18" charset="0"/>
                <a:cs typeface="Times New Roman" pitchFamily="18" charset="0"/>
              </a:rPr>
              <a:t>рыночной равновесной ценой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hangingPunct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78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А. Маршалл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А. Маршалл обосновывал и защищал  известный классический принцип в экономике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LAISSEZ FAIER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(лозунг физиократов «Пусть идет , как идет»).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Государство не должно вмешиваться в конкурентный рыночный механизм, оно должно лишь создавать благоприятные условия для его действия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60923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err="1">
                <a:latin typeface="Times New Roman" pitchFamily="18" charset="0"/>
                <a:cs typeface="Times New Roman" pitchFamily="18" charset="0"/>
              </a:rPr>
              <a:t>А.Маршалл</a:t>
            </a:r>
            <a:br>
              <a:rPr lang="ru-RU" sz="4800" dirty="0">
                <a:latin typeface="Times New Roman" pitchFamily="18" charset="0"/>
                <a:cs typeface="Times New Roman" pitchFamily="18" charset="0"/>
              </a:rPr>
            </a:br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The principles of economics</a:t>
            </a:r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Главный труд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А.Маршалла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principles of economics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» (англ.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- экономические науки) (1890). А.М. считал ,что нужно отказаться от традиционного названия «политическая экономия», которое указывало на государственное управление национальным хозяйством.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 20-х годов это направление в англо-американской экономической литературе получило название «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экономикс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», которое вытеснило термин «политическая экономия».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7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363272" cy="646673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Истоки экономической науки следует искать в учениях мыслителей древнего мира, прежде всего стран Древнего Востока. </a:t>
            </a:r>
          </a:p>
          <a:p>
            <a:r>
              <a:rPr lang="ru-RU" dirty="0"/>
              <a:t>Древнеиндийские "</a:t>
            </a:r>
            <a:r>
              <a:rPr lang="ru-RU" b="1" dirty="0"/>
              <a:t>Законы Ману</a:t>
            </a:r>
            <a:r>
              <a:rPr lang="ru-RU" dirty="0"/>
              <a:t>" (IV-III </a:t>
            </a:r>
            <a:r>
              <a:rPr lang="ru-RU" dirty="0" err="1"/>
              <a:t>вв.до</a:t>
            </a:r>
            <a:r>
              <a:rPr lang="ru-RU" dirty="0"/>
              <a:t> н.э.) отмечали существование общественного разделения труда, отношений господства и подчинения.</a:t>
            </a:r>
          </a:p>
          <a:p>
            <a:r>
              <a:rPr lang="ru-RU" dirty="0"/>
              <a:t>Дальнейшее развитие экономическая мысль получила </a:t>
            </a:r>
            <a:r>
              <a:rPr lang="ru-RU" b="1" dirty="0"/>
              <a:t>в Древней Греции</a:t>
            </a:r>
            <a:r>
              <a:rPr lang="ru-RU" dirty="0"/>
              <a:t>. Взгляды древнегреческих мыслителей </a:t>
            </a:r>
            <a:r>
              <a:rPr lang="ru-RU" dirty="0">
                <a:hlinkClick r:id="rId2" tooltip="Платон"/>
              </a:rPr>
              <a:t>Платона</a:t>
            </a:r>
            <a:r>
              <a:rPr lang="ru-RU" dirty="0"/>
              <a:t>, Ксенофонта, </a:t>
            </a:r>
            <a:r>
              <a:rPr lang="ru-RU" dirty="0">
                <a:hlinkClick r:id="rId3" tooltip="Аристотель"/>
              </a:rPr>
              <a:t>Аристотеля</a:t>
            </a:r>
            <a:r>
              <a:rPr lang="ru-RU" dirty="0"/>
              <a:t> можно охарактеризовать как исходные пункты современной экономической науки.</a:t>
            </a:r>
          </a:p>
          <a:p>
            <a:r>
              <a:rPr lang="ru-RU" dirty="0"/>
              <a:t> Экономические взгляды мыслителей </a:t>
            </a:r>
            <a:r>
              <a:rPr lang="ru-RU" b="1" dirty="0"/>
              <a:t>Древнего Рима</a:t>
            </a:r>
            <a:r>
              <a:rPr lang="ru-RU" dirty="0"/>
              <a:t> стали продолжением экономической мысли Древней Греции.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43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 </a:t>
            </a:r>
            <a:r>
              <a:rPr lang="ru-RU" i="1" dirty="0" err="1"/>
              <a:t>Институционализм</a:t>
            </a:r>
            <a:r>
              <a:rPr lang="ru-RU" dirty="0"/>
              <a:t> (англ. </a:t>
            </a:r>
            <a:r>
              <a:rPr lang="ru-RU" dirty="0" err="1"/>
              <a:t>Institutional</a:t>
            </a:r>
            <a:r>
              <a:rPr lang="ru-RU" dirty="0"/>
              <a:t> </a:t>
            </a:r>
            <a:r>
              <a:rPr lang="ru-RU" dirty="0" err="1"/>
              <a:t>Economics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направление современной экономической мысли, возникшее на рубеже 19-20 вв., в связи с переходом от господства частной собственности к свободной конкуренции, к развитию обобществления хозяйства, его монополизации и огосударствления</a:t>
            </a:r>
          </a:p>
          <a:p>
            <a:r>
              <a:rPr lang="ru-RU" dirty="0"/>
              <a:t>Впервые понятие «институциональная политическая экономия» было введено в 1916 американским экономистом У. </a:t>
            </a:r>
            <a:r>
              <a:rPr lang="ru-RU" dirty="0" err="1"/>
              <a:t>Хамильтоном</a:t>
            </a:r>
            <a:r>
              <a:rPr lang="ru-RU" dirty="0"/>
              <a:t>. Широкое хождение этот термин получил в 1920-х-1930-х гг.</a:t>
            </a:r>
          </a:p>
        </p:txBody>
      </p:sp>
    </p:spTree>
    <p:extLst>
      <p:ext uri="{BB962C8B-B14F-4D97-AF65-F5344CB8AC3E}">
        <p14:creationId xmlns:p14="http://schemas.microsoft.com/office/powerpoint/2010/main" val="231697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ИНСТИТУЦИОНАЛИЗМ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Сторонников этого течения под  «институциями» понимали разнообразные социально - экономические процессы, связанные с обновлением технической базы, с его укрупнениями. Институции - образ действия, наставления в связи с переходом  от господства частной собственности и свободной конкуренции к огосударствлению. </a:t>
            </a:r>
          </a:p>
          <a:p>
            <a:pPr hangingPunct="0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Институционалистами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разработаны различные концепции исторической трансформации общества: индустриальное - постиндустриальное - информационное и технотронное.</a:t>
            </a:r>
          </a:p>
        </p:txBody>
      </p:sp>
    </p:spTree>
    <p:extLst>
      <p:ext uri="{BB962C8B-B14F-4D97-AF65-F5344CB8AC3E}">
        <p14:creationId xmlns:p14="http://schemas.microsoft.com/office/powerpoint/2010/main" val="2827971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Институционализм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75158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305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536145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Главная идея современного </a:t>
            </a:r>
            <a:r>
              <a:rPr lang="ru-RU" b="1" dirty="0" err="1">
                <a:hlinkClick r:id="rId2" tooltip="Институционализм"/>
              </a:rPr>
              <a:t>институционализма</a:t>
            </a:r>
            <a:r>
              <a:rPr lang="ru-RU" b="1" dirty="0"/>
              <a:t> </a:t>
            </a:r>
            <a:r>
              <a:rPr lang="ru-RU" dirty="0"/>
              <a:t>- в утверждении не просто возрастающей роли человека как основного экономического ресурсы </a:t>
            </a:r>
            <a:r>
              <a:rPr lang="ru-RU" dirty="0">
                <a:hlinkClick r:id="rId3" tooltip="Постиндустриальное общество"/>
              </a:rPr>
              <a:t>постиндустриального общества</a:t>
            </a:r>
            <a:r>
              <a:rPr lang="ru-RU" dirty="0"/>
              <a:t>, но и в аргументации вывода об общей переориентации </a:t>
            </a:r>
            <a:r>
              <a:rPr lang="ru-RU" dirty="0" err="1"/>
              <a:t>постриндустриальной</a:t>
            </a:r>
            <a:r>
              <a:rPr lang="ru-RU" dirty="0"/>
              <a:t> системы на всесторонне развитие личности,</a:t>
            </a:r>
            <a:endParaRPr lang="en-US" dirty="0"/>
          </a:p>
          <a:p>
            <a:r>
              <a:rPr lang="ru-RU" dirty="0"/>
              <a:t> а XXI в. провозглашается столетием человека.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ru-RU" dirty="0" err="1"/>
              <a:t>Д.Гэлбрейт</a:t>
            </a:r>
            <a:r>
              <a:rPr lang="ru-RU" dirty="0"/>
              <a:t>                    1908-2006</a:t>
            </a:r>
          </a:p>
          <a:p>
            <a:pPr marL="0" indent="0">
              <a:buNone/>
            </a:pPr>
            <a:r>
              <a:rPr lang="ru-RU" dirty="0"/>
              <a:t>Джон </a:t>
            </a:r>
            <a:r>
              <a:rPr lang="ru-RU" dirty="0" err="1"/>
              <a:t>Ке́ннет</a:t>
            </a:r>
            <a:r>
              <a:rPr lang="ru-RU" dirty="0"/>
              <a:t> </a:t>
            </a:r>
            <a:r>
              <a:rPr lang="ru-RU" dirty="0" err="1"/>
              <a:t>Гэ́лбрейт</a:t>
            </a:r>
            <a:r>
              <a:rPr lang="ru-RU" dirty="0"/>
              <a:t> — американский экономист, представитель старого институционального и кейнсианского течений, один из видных экономистов-теоретиков XX века. Преподавал в Калифорнийском, Гарвардском и Принстонском университетах. Президент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302" y="2636912"/>
            <a:ext cx="350236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17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CE702-50E2-4B54-A984-08C9418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err="1"/>
              <a:t>Торстейн</a:t>
            </a:r>
            <a:r>
              <a:rPr lang="ru-RU" b="1" i="1" dirty="0"/>
              <a:t> Бунде </a:t>
            </a:r>
            <a:r>
              <a:rPr lang="ru-RU" sz="27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Веблен</a:t>
            </a:r>
            <a:r>
              <a:rPr lang="ru-RU" sz="27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(англ. 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Thorstein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Bunde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Veblen; 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июля 1857, Като, шт. Висконсин - 3 августа 1929, </a:t>
            </a:r>
            <a:r>
              <a:rPr lang="ru-RU" sz="2700" dirty="0" err="1">
                <a:latin typeface="Arial" panose="020B0604020202020204" pitchFamily="34" charset="0"/>
                <a:cs typeface="Arial" panose="020B0604020202020204" pitchFamily="34" charset="0"/>
              </a:rPr>
              <a:t>Менло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-Парк, шт. Калифорния) </a:t>
            </a:r>
            <a:r>
              <a:rPr lang="ru-RU" dirty="0"/>
              <a:t>-</a:t>
            </a:r>
          </a:p>
        </p:txBody>
      </p:sp>
      <p:pic>
        <p:nvPicPr>
          <p:cNvPr id="2050" name="Picture 2" descr="Торстейн Веблен">
            <a:extLst>
              <a:ext uri="{FF2B5EF4-FFF2-40B4-BE49-F238E27FC236}">
                <a16:creationId xmlns:a16="http://schemas.microsoft.com/office/drawing/2014/main" id="{C50B83F4-A493-4C20-85F2-C3897D6CD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2564904"/>
            <a:ext cx="3071986" cy="38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598BDB4-CBFC-43C6-95B5-23DEA0EEF345}"/>
              </a:ext>
            </a:extLst>
          </p:cNvPr>
          <p:cNvSpPr/>
          <p:nvPr/>
        </p:nvSpPr>
        <p:spPr>
          <a:xfrm>
            <a:off x="59167" y="1844824"/>
            <a:ext cx="5184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PT Sans"/>
              </a:rPr>
              <a:t>американский экономист, социолог, публицист, футуролог. Основоположник институционального направления в политической экономии. Доктор философии (1884). Преподавал в Корнельском (1890-1892), Чикагском (1892-1906), Стэнфордском (1906-1909) университетах, в университете штата Миссури (1910-1917).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78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>
            <a:normAutofit/>
          </a:bodyPr>
          <a:lstStyle/>
          <a:p>
            <a:r>
              <a:rPr lang="ru-RU" dirty="0"/>
              <a:t>Ян </a:t>
            </a:r>
            <a:r>
              <a:rPr lang="ru-RU" dirty="0" err="1"/>
              <a:t>Тинберген</a:t>
            </a:r>
            <a:r>
              <a:rPr lang="ru-RU" dirty="0"/>
              <a:t>     1903-1994</a:t>
            </a:r>
          </a:p>
          <a:p>
            <a:r>
              <a:rPr lang="ru-RU" dirty="0"/>
              <a:t>— голландский экономист. Он и </a:t>
            </a:r>
            <a:r>
              <a:rPr lang="ru-RU" dirty="0" err="1"/>
              <a:t>Рагнар</a:t>
            </a:r>
            <a:r>
              <a:rPr lang="ru-RU" dirty="0"/>
              <a:t> </a:t>
            </a:r>
            <a:r>
              <a:rPr lang="ru-RU" dirty="0" err="1"/>
              <a:t>Фриш</a:t>
            </a:r>
            <a:r>
              <a:rPr lang="ru-RU" dirty="0"/>
              <a:t> стали первыми обладателями Нобелевской премии по экономике в 1969 году «за создание и применение динамических моделей к анализу экономических процессов».</a:t>
            </a:r>
          </a:p>
        </p:txBody>
      </p:sp>
      <p:pic>
        <p:nvPicPr>
          <p:cNvPr id="1026" name="Picture 2" descr="Тинберген, Ян — Википедия">
            <a:extLst>
              <a:ext uri="{FF2B5EF4-FFF2-40B4-BE49-F238E27FC236}">
                <a16:creationId xmlns:a16="http://schemas.microsoft.com/office/drawing/2014/main" id="{A69CADB2-062E-4663-8698-9A742F49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2592288" cy="364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5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 Кейнсианство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(англ. </a:t>
            </a:r>
            <a:r>
              <a:rPr lang="ru-RU" dirty="0" err="1"/>
              <a:t>Keynesian</a:t>
            </a:r>
            <a:r>
              <a:rPr lang="ru-RU" dirty="0"/>
              <a:t> </a:t>
            </a:r>
            <a:r>
              <a:rPr lang="ru-RU" dirty="0" err="1"/>
              <a:t>Economics</a:t>
            </a:r>
            <a:r>
              <a:rPr lang="ru-RU" dirty="0"/>
              <a:t>),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макроэкономическая теория, в основе которой лежит идея необходимости государственного регулирования развития экономики, была обоснована в работе английского экономиста </a:t>
            </a:r>
            <a:r>
              <a:rPr lang="ru-RU" dirty="0" err="1"/>
              <a:t>Дж.М</a:t>
            </a:r>
            <a:r>
              <a:rPr lang="ru-RU" dirty="0"/>
              <a:t>. </a:t>
            </a:r>
            <a:r>
              <a:rPr lang="ru-RU" dirty="0" err="1"/>
              <a:t>Кейнса</a:t>
            </a:r>
            <a:r>
              <a:rPr lang="ru-RU" dirty="0"/>
              <a:t> «Общая теория занятости, процента и денег» в 1936г.</a:t>
            </a:r>
          </a:p>
        </p:txBody>
      </p:sp>
    </p:spTree>
    <p:extLst>
      <p:ext uri="{BB962C8B-B14F-4D97-AF65-F5344CB8AC3E}">
        <p14:creationId xmlns:p14="http://schemas.microsoft.com/office/powerpoint/2010/main" val="3889640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Кейнсианство</a:t>
            </a:r>
            <a:br>
              <a:rPr lang="ru-RU" dirty="0"/>
            </a:br>
            <a:r>
              <a:rPr lang="ru-RU" dirty="0"/>
              <a:t>Джон </a:t>
            </a:r>
            <a:r>
              <a:rPr lang="ru-RU" dirty="0" err="1"/>
              <a:t>Мейнард</a:t>
            </a:r>
            <a:r>
              <a:rPr lang="ru-RU" dirty="0"/>
              <a:t> </a:t>
            </a:r>
            <a:r>
              <a:rPr lang="ru-RU" dirty="0" err="1"/>
              <a:t>Кейнс</a:t>
            </a:r>
            <a:br>
              <a:rPr lang="ru-RU" dirty="0"/>
            </a:br>
            <a:r>
              <a:rPr lang="ru-RU" dirty="0"/>
              <a:t> (1883-1946)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Одна из наиболее известных и признанных школ экономической теории, предложившая свои рецепты регулирования экономики, неразрывно связана с именем и работами англичанина Джона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Мейнарда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Кейнса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(1883-1946).</a:t>
            </a:r>
          </a:p>
          <a:p>
            <a:pPr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Главное произведение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Кейнса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«Общая теория занятости , процента и денег» (1936) было написано под  воздействие  разрушительного мирового экономического кризиса 1929-1933 гг.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Кейнс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создать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теорию глубокого внедрения государственных регулирующих рычагов в рыночную экономику.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31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Д.М.Кейнс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1883-1946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1628800"/>
            <a:ext cx="338437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3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Античный этап – 4 век до н.э.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ru-RU" dirty="0"/>
              <a:t>КСЕНОФОНТ (430-355) «О доходах» ,  «Экономия»</a:t>
            </a:r>
          </a:p>
          <a:p>
            <a:pPr hangingPunct="0"/>
            <a:r>
              <a:rPr lang="ru-RU" dirty="0"/>
              <a:t>ПЛАТОН (427-347)   «Диалоги  о государстве»</a:t>
            </a:r>
          </a:p>
          <a:p>
            <a:r>
              <a:rPr lang="ru-RU" dirty="0"/>
              <a:t>АРИСТОТЕЛЬ (384-322) «Политика» </a:t>
            </a:r>
          </a:p>
        </p:txBody>
      </p:sp>
    </p:spTree>
    <p:extLst>
      <p:ext uri="{BB962C8B-B14F-4D97-AF65-F5344CB8AC3E}">
        <p14:creationId xmlns:p14="http://schemas.microsoft.com/office/powerpoint/2010/main" val="947511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КЕЙНСИАНСКАЯ </a:t>
            </a:r>
            <a:br>
              <a:rPr lang="ru-RU" dirty="0"/>
            </a:br>
            <a:r>
              <a:rPr lang="ru-RU" dirty="0"/>
              <a:t>                        РЕВОЛЮЦИЯ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ru-RU" dirty="0" err="1"/>
              <a:t>Д.Кейнс</a:t>
            </a:r>
            <a:r>
              <a:rPr lang="ru-RU" dirty="0"/>
              <a:t> построил принципиально новую теорию макроэкономики (национального хозяйства), которая основывалась на следующих принципах: </a:t>
            </a:r>
          </a:p>
          <a:p>
            <a:pPr marL="514350" indent="-514350" hangingPunct="0">
              <a:buAutoNum type="arabicPeriod"/>
            </a:pPr>
            <a:r>
              <a:rPr lang="ru-RU" dirty="0"/>
              <a:t>Ведущую роль в регулировании нац. хозяйства должно играть государство; </a:t>
            </a:r>
          </a:p>
          <a:p>
            <a:pPr marL="514350" indent="-514350" hangingPunct="0">
              <a:buAutoNum type="arabicPeriod"/>
            </a:pPr>
            <a:r>
              <a:rPr lang="ru-RU" dirty="0"/>
              <a:t>Чтобы обеспечить полную занятость, нужен эффективный спрос, вызывающий подъем  производства и благосостояния  нации.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96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7467600" cy="5577483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Кейнсианское направление экономической теории</a:t>
            </a:r>
            <a:r>
              <a:rPr lang="ru-RU" dirty="0"/>
              <a:t>, основателем которого является </a:t>
            </a:r>
            <a:r>
              <a:rPr lang="ru-RU" b="1" dirty="0"/>
              <a:t>Джон </a:t>
            </a:r>
            <a:r>
              <a:rPr lang="ru-RU" b="1" dirty="0" err="1"/>
              <a:t>Кейнс</a:t>
            </a:r>
            <a:r>
              <a:rPr lang="ru-RU" dirty="0"/>
              <a:t>(1883-1946), </a:t>
            </a:r>
            <a:r>
              <a:rPr lang="ru-RU" b="1" dirty="0"/>
              <a:t>служит </a:t>
            </a:r>
            <a:r>
              <a:rPr lang="ru-RU" dirty="0"/>
              <a:t>важнейшим</a:t>
            </a:r>
            <a:r>
              <a:rPr lang="ru-RU" b="1" dirty="0"/>
              <a:t> теоретическим обоснованием </a:t>
            </a:r>
            <a:r>
              <a:rPr lang="ru-RU" b="1" dirty="0" err="1">
                <a:hlinkClick r:id="rId2" tooltip="Государственное регулирование экономики"/>
              </a:rPr>
              <a:t>государсвенного</a:t>
            </a:r>
            <a:r>
              <a:rPr lang="ru-RU" b="1" dirty="0">
                <a:hlinkClick r:id="rId2" tooltip="Государственное регулирование экономики"/>
              </a:rPr>
              <a:t> регулирования развитой рыночной экономики</a:t>
            </a:r>
            <a:r>
              <a:rPr lang="ru-RU" dirty="0"/>
              <a:t> путем увеличения или сокращения </a:t>
            </a:r>
            <a:r>
              <a:rPr lang="ru-RU" dirty="0">
                <a:hlinkClick r:id="rId3" tooltip="Спрос"/>
              </a:rPr>
              <a:t>спроса</a:t>
            </a:r>
            <a:r>
              <a:rPr lang="ru-RU" dirty="0"/>
              <a:t> посредством изменения </a:t>
            </a:r>
            <a:r>
              <a:rPr lang="ru-RU" dirty="0">
                <a:hlinkClick r:id="rId4" tooltip="Денежная масса"/>
              </a:rPr>
              <a:t>наличной и безналичной денежной массы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С помощью такого регулирования можно влиять на </a:t>
            </a:r>
            <a:r>
              <a:rPr lang="ru-RU" dirty="0">
                <a:hlinkClick r:id="rId5" tooltip="Инфляция"/>
              </a:rPr>
              <a:t>инфляцию</a:t>
            </a:r>
            <a:r>
              <a:rPr lang="ru-RU" dirty="0"/>
              <a:t>, </a:t>
            </a:r>
            <a:r>
              <a:rPr lang="ru-RU" dirty="0">
                <a:hlinkClick r:id="rId6" tooltip="Занятость населения"/>
              </a:rPr>
              <a:t>занятость</a:t>
            </a:r>
            <a:r>
              <a:rPr lang="ru-RU" dirty="0"/>
              <a:t>, устранять неравномерность </a:t>
            </a:r>
            <a:r>
              <a:rPr lang="ru-RU" dirty="0">
                <a:hlinkClick r:id="rId3" tooltip="Спрос и предложение"/>
              </a:rPr>
              <a:t>спроса и предложения</a:t>
            </a:r>
            <a:r>
              <a:rPr lang="ru-RU" dirty="0"/>
              <a:t> </a:t>
            </a:r>
            <a:r>
              <a:rPr lang="ru-RU" dirty="0">
                <a:hlinkClick r:id="rId7" tooltip="Товар"/>
              </a:rPr>
              <a:t>товаров</a:t>
            </a:r>
            <a:r>
              <a:rPr lang="ru-RU" dirty="0"/>
              <a:t>, подавлять экономические кризисы. Было изучено влияние экономического спроса на поток </a:t>
            </a:r>
            <a:r>
              <a:rPr lang="ru-RU" dirty="0">
                <a:hlinkClick r:id="rId8" tooltip="Инвестиции"/>
              </a:rPr>
              <a:t>инвестиций</a:t>
            </a:r>
            <a:r>
              <a:rPr lang="ru-RU" dirty="0"/>
              <a:t> и на формирование </a:t>
            </a:r>
            <a:r>
              <a:rPr lang="ru-RU" dirty="0">
                <a:hlinkClick r:id="rId9" tooltip="Национальный доход"/>
              </a:rPr>
              <a:t>национального дохода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ru-RU" dirty="0" err="1"/>
              <a:t>Дж.Кейнс</a:t>
            </a:r>
            <a:r>
              <a:rPr lang="ru-RU" dirty="0"/>
              <a:t> был объявлен "спасителем капитализма", а его теория провозглашена "кейнсианской революцией в политической экономии"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99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МОНЕТАРИЗМ</a:t>
            </a:r>
            <a:br>
              <a:rPr lang="ru-RU" dirty="0"/>
            </a:br>
            <a:r>
              <a:rPr lang="ru-RU" dirty="0"/>
              <a:t>Милтон ФРИДМЕН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386610"/>
          </a:xfrm>
        </p:spPr>
        <p:txBody>
          <a:bodyPr>
            <a:normAutofit fontScale="77500" lnSpcReduction="20000"/>
          </a:bodyPr>
          <a:lstStyle/>
          <a:p>
            <a:pPr hangingPunct="0"/>
            <a:r>
              <a:rPr lang="ru-RU" dirty="0"/>
              <a:t>Со второй половины 70-х - начался интенсивный поиск новых подходов  к регулированию экономики. Главной стала проблема инфляции при одновременном  снижении производства. </a:t>
            </a:r>
          </a:p>
          <a:p>
            <a:pPr hangingPunct="0"/>
            <a:r>
              <a:rPr lang="ru-RU" dirty="0"/>
              <a:t>Был выдвинут лозунг «назад к Смиту», что означало </a:t>
            </a:r>
            <a:r>
              <a:rPr lang="ru-RU" u="sng" dirty="0"/>
              <a:t>отказ от методов активного государственного вмешательства в экономику.</a:t>
            </a:r>
            <a:r>
              <a:rPr lang="ru-RU" dirty="0"/>
              <a:t> Наибольшее влияние в процессе разработки новой концепции  и пересмотра экономической политики получили рекомендации </a:t>
            </a:r>
            <a:r>
              <a:rPr lang="ru-RU" b="1" dirty="0" err="1"/>
              <a:t>монетаристов</a:t>
            </a:r>
            <a:r>
              <a:rPr lang="ru-RU" b="1" dirty="0"/>
              <a:t>.</a:t>
            </a:r>
          </a:p>
          <a:p>
            <a:pPr hangingPunct="0"/>
            <a:r>
              <a:rPr lang="ru-RU" dirty="0"/>
              <a:t> Их лидер Милтон ФРИДМЕН. Монетаризм - это специфический подход к регулированию экономики с помощью денежно-кредитных инструментов. В соответствии с количественной теорией денег на первый план выдвигается их стабильная эмиссия независимо от экономического положения.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626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Главный принцип:</a:t>
            </a:r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Экономика способна к саморегулированию и основная задача государства это регулирование денежных потоков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67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М.Фридмен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Milton </a:t>
            </a:r>
            <a:r>
              <a:rPr lang="en-US" i="1" dirty="0"/>
              <a:t>Friedman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31.07.1912 –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 16.11.2006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92" y="1412776"/>
            <a:ext cx="38039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109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НЕОЛИБЕРАЛИЗМ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ru-RU" dirty="0"/>
              <a:t>- направление в экономической науке и практике управления хозяйственной деятельностью, сторонники которого отстаивают принцип </a:t>
            </a:r>
            <a:r>
              <a:rPr lang="ru-RU" u="sng" dirty="0"/>
              <a:t>саморегулирования экономики</a:t>
            </a:r>
            <a:r>
              <a:rPr lang="ru-RU" dirty="0"/>
              <a:t>, свободной от излишней регламентации.  </a:t>
            </a:r>
          </a:p>
          <a:p>
            <a:pPr hangingPunct="0"/>
            <a:r>
              <a:rPr lang="ru-RU" dirty="0"/>
              <a:t> Государство должно обеспечивать условия для конкуренции и осуществлять контроль там, где отсутствуют эти условия. «Конкуренция - насколько это возможно, планирование - насколько это необходимо». </a:t>
            </a:r>
          </a:p>
          <a:p>
            <a:pPr hangingPunct="0"/>
            <a:r>
              <a:rPr lang="ru-RU" sz="3600" dirty="0"/>
              <a:t>К неолиберализму  обычно относят три школы:  чикагскую (</a:t>
            </a:r>
            <a:r>
              <a:rPr lang="ru-RU" sz="3600" dirty="0" err="1"/>
              <a:t>М.Фридмен</a:t>
            </a:r>
            <a:r>
              <a:rPr lang="ru-RU" sz="3600" dirty="0"/>
              <a:t>); </a:t>
            </a:r>
          </a:p>
          <a:p>
            <a:pPr hangingPunct="0"/>
            <a:r>
              <a:rPr lang="ru-RU" sz="3600" dirty="0"/>
              <a:t>лондонскую ( Фридрих фон </a:t>
            </a:r>
            <a:r>
              <a:rPr lang="ru-RU" sz="3600" dirty="0" err="1"/>
              <a:t>Хайек</a:t>
            </a:r>
            <a:r>
              <a:rPr lang="ru-RU" sz="3600" dirty="0"/>
              <a:t>); </a:t>
            </a:r>
            <a:r>
              <a:rPr lang="ru-RU" sz="3600" dirty="0" err="1"/>
              <a:t>фрайбургскую</a:t>
            </a:r>
            <a:r>
              <a:rPr lang="ru-RU" sz="3600" dirty="0"/>
              <a:t> (Вальтер </a:t>
            </a:r>
            <a:r>
              <a:rPr lang="ru-RU" sz="3600" dirty="0" err="1"/>
              <a:t>Ойкен</a:t>
            </a:r>
            <a:r>
              <a:rPr lang="ru-RU" sz="3600" dirty="0"/>
              <a:t>, Людвиг </a:t>
            </a:r>
            <a:r>
              <a:rPr lang="ru-RU" sz="3600" dirty="0" err="1"/>
              <a:t>Эрхард</a:t>
            </a:r>
            <a:r>
              <a:rPr lang="ru-RU" sz="36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53043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НЕОКЛАССИЧЕСКИЙ  СИНТЕЗ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525963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Дальнейшее углубление теоретических разработок и изучение новых проблем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микрохозяйственных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процессов, экономического роста, инфляции, исследование рынков отдельных товаров и др.) проводились, в частности , представителями школы неоклассического синтеза: 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Джоном ХИКСОМ (1904-1989) , 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Полом Энтони САМУЭЛЬСОНОМ (1915 - 2009) и другими экономистами. </a:t>
            </a:r>
          </a:p>
        </p:txBody>
      </p:sp>
    </p:spTree>
    <p:extLst>
      <p:ext uri="{BB962C8B-B14F-4D97-AF65-F5344CB8AC3E}">
        <p14:creationId xmlns:p14="http://schemas.microsoft.com/office/powerpoint/2010/main" val="134469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П.Самуэльсон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1915-2009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432048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13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/>
              <a:t>Неоклассический синтез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Суть синтеза в том, что в зависимости от состояния экономики предлагается использовать либо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кейнсианские рекомендации государственного регулирования, либо рецепты экономистов, стоявших на позициях ограничения государственного вмешательства в экономику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Лучшим регулятором они считают денежно-кредитные методы.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19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Этапы развития экономической науки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84802"/>
          <a:ext cx="7355160" cy="4525963"/>
        </p:xfrm>
        <a:graphic>
          <a:graphicData uri="http://schemas.openxmlformats.org/drawingml/2006/table">
            <a:tbl>
              <a:tblPr/>
              <a:tblGrid>
                <a:gridCol w="259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ru-RU" sz="1300" b="1">
                          <a:solidFill>
                            <a:srgbClr val="000000"/>
                          </a:solidFill>
                          <a:effectLst/>
                        </a:rPr>
                        <a:t>Экономические школы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>
                          <a:solidFill>
                            <a:srgbClr val="000000"/>
                          </a:solidFill>
                          <a:effectLst/>
                        </a:rPr>
                        <a:t>Период развития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>
                          <a:solidFill>
                            <a:srgbClr val="000000"/>
                          </a:solidFill>
                          <a:effectLst/>
                        </a:rPr>
                        <a:t>Представители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343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Меркантилизм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16-17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Томас Ман (1571-1641)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Физиократы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18 век.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Франсуа Кенэ (1694-1774)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43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Классическая политическая экономика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конец 18 — 1-я пол.19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Адам Смит (1723-1790)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Марксизм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2-я пол. 19 — 20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Карл Маркс (1818-1883)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24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Неоклассическая экономическая теория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конец 19 — начало 21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Альфред Маршал (1842-1924)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Кейнсианство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20 — начало 21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Джон Кейнс (1883-1946)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Институционализм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20 — начало 21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Джон Гелбрейт (1908-2006)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343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Неоконсерватизм</a:t>
                      </a:r>
                      <a:endParaRPr lang="ru-RU" sz="1300">
                        <a:effectLst/>
                      </a:endParaRPr>
                    </a:p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(монетаризм)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solidFill>
                            <a:srgbClr val="000000"/>
                          </a:solidFill>
                          <a:effectLst/>
                        </a:rPr>
                        <a:t>20 — начало 21 вв.</a:t>
                      </a:r>
                      <a:endParaRPr lang="ru-RU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rgbClr val="000000"/>
                          </a:solidFill>
                          <a:effectLst/>
                        </a:rPr>
                        <a:t>Милтон </a:t>
                      </a:r>
                      <a:r>
                        <a:rPr lang="ru-RU" sz="1300" dirty="0" err="1">
                          <a:solidFill>
                            <a:srgbClr val="000000"/>
                          </a:solidFill>
                          <a:effectLst/>
                        </a:rPr>
                        <a:t>Фридмен</a:t>
                      </a:r>
                      <a:r>
                        <a:rPr lang="ru-RU" sz="1300" dirty="0">
                          <a:solidFill>
                            <a:srgbClr val="000000"/>
                          </a:solidFill>
                          <a:effectLst/>
                        </a:rPr>
                        <a:t> (1912-2006)</a:t>
                      </a:r>
                      <a:endParaRPr lang="ru-RU" sz="13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1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       МЕРКАНТИЛИЗМ   -   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XV – XV11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вв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Определяющим направлением экономической мысли </a:t>
            </a:r>
            <a:r>
              <a:rPr lang="en-US" dirty="0"/>
              <a:t>XV</a:t>
            </a:r>
            <a:r>
              <a:rPr lang="ru-RU" dirty="0"/>
              <a:t> - Х</a:t>
            </a:r>
            <a:r>
              <a:rPr lang="en-US" dirty="0"/>
              <a:t>VII</a:t>
            </a:r>
            <a:r>
              <a:rPr lang="ru-RU" dirty="0"/>
              <a:t> вв. Стал </a:t>
            </a:r>
            <a:r>
              <a:rPr lang="ru-RU" b="1" i="1" dirty="0"/>
              <a:t>меркантилизм </a:t>
            </a:r>
            <a:r>
              <a:rPr lang="ru-RU" dirty="0"/>
              <a:t>(от итальянского «</a:t>
            </a:r>
            <a:r>
              <a:rPr lang="ru-RU" dirty="0" err="1"/>
              <a:t>мерканте</a:t>
            </a:r>
            <a:r>
              <a:rPr lang="ru-RU" dirty="0"/>
              <a:t>»- торговля, купец).</a:t>
            </a:r>
            <a:r>
              <a:rPr lang="ru-RU" b="1" i="1" dirty="0"/>
              <a:t> </a:t>
            </a:r>
            <a:r>
              <a:rPr lang="ru-RU" dirty="0"/>
              <a:t>Эта школа возникла в Англии</a:t>
            </a:r>
            <a:r>
              <a:rPr lang="ru-RU" b="1" i="1" dirty="0"/>
              <a:t>,</a:t>
            </a:r>
            <a:r>
              <a:rPr lang="ru-RU" dirty="0"/>
              <a:t> Франции ,Италии в начальный период развития капитализма. </a:t>
            </a:r>
            <a:r>
              <a:rPr lang="ru-RU" b="1" dirty="0"/>
              <a:t>М</a:t>
            </a:r>
            <a:r>
              <a:rPr lang="ru-RU" b="1" i="1" dirty="0"/>
              <a:t>еркантилисты</a:t>
            </a:r>
            <a:r>
              <a:rPr lang="ru-RU" dirty="0"/>
              <a:t> исходили из того, что источником богатства общества выступает торговля. Прочную основу богатства каждой нации  они усматривали  в накоплении денег (монет из золота и серебра). Меркантилисты считали , что для создания благоприятного торгового баланса  </a:t>
            </a:r>
            <a:r>
              <a:rPr lang="ru-RU" u="sng" dirty="0"/>
              <a:t>государство должно деятельно вмешиваться в экономику</a:t>
            </a:r>
            <a:r>
              <a:rPr lang="ru-RU" dirty="0"/>
              <a:t> - проводить политику протекционизма. Т.е. устанавливать высокие таможенные пошлины на товары, ввозимые из-за границы. </a:t>
            </a:r>
          </a:p>
          <a:p>
            <a:r>
              <a:rPr lang="ru-RU" b="1" dirty="0"/>
              <a:t>Томас МЕН (1571-1641</a:t>
            </a:r>
            <a:r>
              <a:rPr lang="ru-RU" dirty="0"/>
              <a:t>)- он был членом правления Ост-Индийской компании. 1664г. «Богатство Англии во внешней торговле или баланс нашей внешней торговли как регулятор нашего богатства».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33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7467600" cy="528945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Сущность учения </a:t>
            </a:r>
            <a:r>
              <a:rPr lang="ru-RU" dirty="0">
                <a:hlinkClick r:id="rId2" tooltip="Меркантилизм"/>
              </a:rPr>
              <a:t>меркантилистов</a:t>
            </a:r>
            <a:r>
              <a:rPr lang="ru-RU" dirty="0"/>
              <a:t> сводится к определению источника происхождения богатства. Меркантилисты отожествляли богатство с деньгами. Они считали, что чем больше денег в государстве, тем лучше развита </a:t>
            </a:r>
            <a:r>
              <a:rPr lang="ru-RU" dirty="0">
                <a:hlinkClick r:id="rId3" tooltip="Национальная экономика"/>
              </a:rPr>
              <a:t>экономика</a:t>
            </a:r>
            <a:r>
              <a:rPr lang="ru-RU" dirty="0"/>
              <a:t>.</a:t>
            </a:r>
          </a:p>
          <a:p>
            <a:r>
              <a:rPr lang="ru-RU" dirty="0"/>
              <a:t>Различают </a:t>
            </a:r>
            <a:r>
              <a:rPr lang="ru-RU" b="1" dirty="0"/>
              <a:t>ранний и поздний меркантилизм.</a:t>
            </a:r>
            <a:endParaRPr lang="ru-RU" dirty="0"/>
          </a:p>
          <a:p>
            <a:r>
              <a:rPr lang="ru-RU" dirty="0"/>
              <a:t>В основе раннего меркантилизма — увеличение денежного богатства законодательным путем. Англичанин </a:t>
            </a:r>
            <a:r>
              <a:rPr lang="ru-RU" dirty="0" err="1"/>
              <a:t>У.Стаффорд</a:t>
            </a:r>
            <a:r>
              <a:rPr lang="ru-RU" dirty="0"/>
              <a:t> считал, что </a:t>
            </a:r>
            <a:r>
              <a:rPr lang="ru-RU" b="1" dirty="0"/>
              <a:t>решение многих экономических проблем основывается на запрещении вызова благородных металлов, ограничении импорта, поощрении хозяйственной деятельности</a:t>
            </a:r>
            <a:r>
              <a:rPr lang="ru-RU" dirty="0"/>
              <a:t>.</a:t>
            </a:r>
          </a:p>
          <a:p>
            <a:r>
              <a:rPr lang="ru-RU" dirty="0"/>
              <a:t>Во время позднего меркантилизма считалось, что </a:t>
            </a:r>
            <a:r>
              <a:rPr lang="ru-RU" b="1" dirty="0"/>
              <a:t>необходимо продавать больше чем покупать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известные представители меркантилизма: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Томас Мен (1571-1641)</a:t>
            </a:r>
          </a:p>
          <a:p>
            <a:endParaRPr lang="ru-RU" dirty="0"/>
          </a:p>
          <a:p>
            <a:r>
              <a:rPr lang="ru-RU" dirty="0" err="1"/>
              <a:t>Антуа</a:t>
            </a:r>
            <a:r>
              <a:rPr lang="ru-RU" dirty="0"/>
              <a:t> де </a:t>
            </a:r>
            <a:r>
              <a:rPr lang="ru-RU" dirty="0" err="1"/>
              <a:t>Монкретьен</a:t>
            </a:r>
            <a:r>
              <a:rPr lang="ru-RU" dirty="0"/>
              <a:t> (1575-1621)</a:t>
            </a:r>
          </a:p>
          <a:p>
            <a:pPr marL="36576" indent="0">
              <a:buNone/>
            </a:pPr>
            <a:r>
              <a:rPr lang="ru-RU" dirty="0" err="1"/>
              <a:t>Монкретьен</a:t>
            </a:r>
            <a:r>
              <a:rPr lang="ru-RU" dirty="0"/>
              <a:t> ввел в научный оборот термин </a:t>
            </a:r>
            <a:r>
              <a:rPr lang="ru-RU" b="1" dirty="0"/>
              <a:t>политическая экономия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Антуан де МОНКРЕТЬЕН (1575-1621)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Антуан де МОНКРЕТЬЕН дал название экономической теории, обосновывающей политику государства - </a:t>
            </a:r>
            <a:r>
              <a:rPr lang="ru-RU" b="1" dirty="0"/>
              <a:t>политическая экономия </a:t>
            </a:r>
            <a:r>
              <a:rPr lang="ru-RU" dirty="0"/>
              <a:t>( от греч.-искусство управлять государством), т.е. учение о государственном хозяйстве, о том, какую политику  должна проводить власть, чтобы богатело государство.</a:t>
            </a:r>
          </a:p>
          <a:p>
            <a:r>
              <a:rPr lang="ru-RU" dirty="0"/>
              <a:t>В своем «Трактате  политической экономии» (1615) он высказался за принятие государством  системы мер, направленных на защиту интересов Франции во внешней торговле.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601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2143</Words>
  <Application>Microsoft Office PowerPoint</Application>
  <PresentationFormat>Экран (4:3)</PresentationFormat>
  <Paragraphs>184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Franklin Gothic Book</vt:lpstr>
      <vt:lpstr>PT Sans</vt:lpstr>
      <vt:lpstr>Times New Roman</vt:lpstr>
      <vt:lpstr>Wingdings 2</vt:lpstr>
      <vt:lpstr>Техническая</vt:lpstr>
      <vt:lpstr> ОСНОВНЫЕ ЭТАПЫ РАЗВИТИЯ ЭКОНОМИЧЕСКОЙ ТЕОРИИ</vt:lpstr>
      <vt:lpstr>Экономика </vt:lpstr>
      <vt:lpstr>Презентация PowerPoint</vt:lpstr>
      <vt:lpstr> Античный этап – 4 век до н.э. </vt:lpstr>
      <vt:lpstr>Этапы развития экономической науки</vt:lpstr>
      <vt:lpstr>        МЕРКАНТИЛИЗМ   -   (XV – XV11вв)</vt:lpstr>
      <vt:lpstr>Презентация PowerPoint</vt:lpstr>
      <vt:lpstr>Наиболее известные представители меркантилизма:</vt:lpstr>
      <vt:lpstr>Антуан де МОНКРЕТЬЕН (1575-1621)</vt:lpstr>
      <vt:lpstr> КЛАССИЧЕСКАЯ   ПОЛИТИЧЕСКАЯ    ЭКОНОМИЯ  -  XV111 в.</vt:lpstr>
      <vt:lpstr>ФИЗИОКРАТЫ</vt:lpstr>
      <vt:lpstr>Презентация PowerPoint</vt:lpstr>
      <vt:lpstr>Франсуа КЕНЭ (1694-1774)</vt:lpstr>
      <vt:lpstr>АНГЛИЙСКАЯ  КЛАССИЧЕСКАЯ ПОЛИТИЧЕСКАЯ ЭКОНОМИЯ </vt:lpstr>
      <vt:lpstr>Презентация PowerPoint</vt:lpstr>
      <vt:lpstr>А. Смита «Исследование о природе и причинах богатства народов» (1776г)</vt:lpstr>
      <vt:lpstr>Презентация PowerPoint</vt:lpstr>
      <vt:lpstr>Презентация PowerPoint</vt:lpstr>
      <vt:lpstr>Жан Батист Сэй (1767-1832) </vt:lpstr>
      <vt:lpstr>Давид РИКАРДО (1772-1823)</vt:lpstr>
      <vt:lpstr>МАРКСИСТСКАЯ  теория</vt:lpstr>
      <vt:lpstr>В современной экономической науке существует множество школ, ряд из которых возникли в X1X в. </vt:lpstr>
      <vt:lpstr>Австрийская школа  (маржинализм)</vt:lpstr>
      <vt:lpstr>Презентация PowerPoint</vt:lpstr>
      <vt:lpstr>Австрийская  школа</vt:lpstr>
      <vt:lpstr>Австрийские  экономисты </vt:lpstr>
      <vt:lpstr>Альфред МАРШАЛЛ (1842-1924)</vt:lpstr>
      <vt:lpstr>А. Маршалл</vt:lpstr>
      <vt:lpstr>А.Маршалл «The principles of economics»</vt:lpstr>
      <vt:lpstr> Институционализм (англ. Institutional Economics)</vt:lpstr>
      <vt:lpstr>ИНСТИТУЦИОНАЛИЗМ </vt:lpstr>
      <vt:lpstr>Институционализм</vt:lpstr>
      <vt:lpstr>Презентация PowerPoint</vt:lpstr>
      <vt:lpstr>Презентация PowerPoint</vt:lpstr>
      <vt:lpstr>Торстейн Бунде Веблен (англ. Thorstein Bunde Veblen; 30 июля 1857, Като, шт. Висконсин - 3 августа 1929, Менло-Парк, шт. Калифорния) -</vt:lpstr>
      <vt:lpstr>Презентация PowerPoint</vt:lpstr>
      <vt:lpstr> Кейнсианство  (англ. Keynesian Economics),</vt:lpstr>
      <vt:lpstr>Кейнсианство Джон Мейнард Кейнс  (1883-1946)</vt:lpstr>
      <vt:lpstr>Презентация PowerPoint</vt:lpstr>
      <vt:lpstr>КЕЙНСИАНСКАЯ                          РЕВОЛЮЦИЯ</vt:lpstr>
      <vt:lpstr>Презентация PowerPoint</vt:lpstr>
      <vt:lpstr>МОНЕТАРИЗМ Милтон ФРИДМЕН</vt:lpstr>
      <vt:lpstr>Презентация PowerPoint</vt:lpstr>
      <vt:lpstr>Презентация PowerPoint</vt:lpstr>
      <vt:lpstr> НЕОЛИБЕРАЛИЗМ</vt:lpstr>
      <vt:lpstr>НЕОКЛАССИЧЕСКИЙ  СИНТЕЗ</vt:lpstr>
      <vt:lpstr>Презентация PowerPoint</vt:lpstr>
      <vt:lpstr> Неоклассический синтез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ЭТАПЫ РАЗВИТИЯ ЭКОНОМИЧЕСКОЙ ТЕОРИИ</dc:title>
  <dc:creator>Мама</dc:creator>
  <cp:lastModifiedBy>Елена</cp:lastModifiedBy>
  <cp:revision>26</cp:revision>
  <dcterms:created xsi:type="dcterms:W3CDTF">2011-12-15T17:07:47Z</dcterms:created>
  <dcterms:modified xsi:type="dcterms:W3CDTF">2021-01-18T17:15:56Z</dcterms:modified>
</cp:coreProperties>
</file>