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0" r:id="rId5"/>
    <p:sldId id="278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6" r:id="rId26"/>
    <p:sldId id="267" r:id="rId27"/>
    <p:sldId id="296" r:id="rId28"/>
    <p:sldId id="270" r:id="rId29"/>
    <p:sldId id="272" r:id="rId30"/>
    <p:sldId id="271" r:id="rId31"/>
    <p:sldId id="268" r:id="rId32"/>
    <p:sldId id="291" r:id="rId33"/>
    <p:sldId id="292" r:id="rId34"/>
    <p:sldId id="293" r:id="rId35"/>
    <p:sldId id="294" r:id="rId36"/>
    <p:sldId id="295" r:id="rId37"/>
    <p:sldId id="269" r:id="rId38"/>
    <p:sldId id="273" r:id="rId39"/>
    <p:sldId id="274" r:id="rId40"/>
    <p:sldId id="27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54" autoAdjust="0"/>
  </p:normalViewPr>
  <p:slideViewPr>
    <p:cSldViewPr>
      <p:cViewPr varScale="1">
        <p:scale>
          <a:sx n="110" d="100"/>
          <a:sy n="110" d="100"/>
        </p:scale>
        <p:origin x="3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73875-7C28-49B4-A7A2-95455AE86D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622305-E73C-46F5-A01B-691249DB0805}">
      <dgm:prSet phldrT="[Текст]"/>
      <dgm:spPr/>
      <dgm:t>
        <a:bodyPr/>
        <a:lstStyle/>
        <a:p>
          <a:r>
            <a:rPr lang="ru-RU" b="1" dirty="0"/>
            <a:t>Слой представления</a:t>
          </a:r>
          <a:endParaRPr lang="ru-RU" dirty="0"/>
        </a:p>
      </dgm:t>
    </dgm:pt>
    <dgm:pt modelId="{B0ADDC1A-22C8-41BC-8D02-B5976DE6ABED}" type="parTrans" cxnId="{4A2F79C1-02C8-49BA-8715-97A9273BD882}">
      <dgm:prSet/>
      <dgm:spPr/>
      <dgm:t>
        <a:bodyPr/>
        <a:lstStyle/>
        <a:p>
          <a:endParaRPr lang="ru-RU"/>
        </a:p>
      </dgm:t>
    </dgm:pt>
    <dgm:pt modelId="{AA3B914D-894B-4B5C-981A-C597688FF063}" type="sibTrans" cxnId="{4A2F79C1-02C8-49BA-8715-97A9273BD882}">
      <dgm:prSet/>
      <dgm:spPr/>
      <dgm:t>
        <a:bodyPr/>
        <a:lstStyle/>
        <a:p>
          <a:endParaRPr lang="ru-RU"/>
        </a:p>
      </dgm:t>
    </dgm:pt>
    <dgm:pt modelId="{E6B37E15-6D6E-44AC-9C5B-C04559424CEF}">
      <dgm:prSet phldrT="[Текст]"/>
      <dgm:spPr/>
      <dgm:t>
        <a:bodyPr/>
        <a:lstStyle/>
        <a:p>
          <a:r>
            <a:rPr lang="ru-RU" b="1" dirty="0"/>
            <a:t>Бизнес-слой</a:t>
          </a:r>
          <a:endParaRPr lang="ru-RU" dirty="0"/>
        </a:p>
      </dgm:t>
    </dgm:pt>
    <dgm:pt modelId="{F7B7FED6-F83D-4515-9EBC-5EC12AA4D2D0}" type="parTrans" cxnId="{99464AE1-847B-4E01-85F5-610C9A7A88CE}">
      <dgm:prSet/>
      <dgm:spPr/>
      <dgm:t>
        <a:bodyPr/>
        <a:lstStyle/>
        <a:p>
          <a:endParaRPr lang="ru-RU"/>
        </a:p>
      </dgm:t>
    </dgm:pt>
    <dgm:pt modelId="{A79A1E92-76CB-445F-AEF9-0873E31BCFAC}" type="sibTrans" cxnId="{99464AE1-847B-4E01-85F5-610C9A7A88CE}">
      <dgm:prSet/>
      <dgm:spPr/>
      <dgm:t>
        <a:bodyPr/>
        <a:lstStyle/>
        <a:p>
          <a:endParaRPr lang="ru-RU"/>
        </a:p>
      </dgm:t>
    </dgm:pt>
    <dgm:pt modelId="{6C2847C9-7F0B-4549-ACAB-EFBB6C1248D7}">
      <dgm:prSet phldrT="[Текст]"/>
      <dgm:spPr/>
      <dgm:t>
        <a:bodyPr/>
        <a:lstStyle/>
        <a:p>
          <a:r>
            <a:rPr lang="ru-RU" b="1" dirty="0"/>
            <a:t>Слой данных</a:t>
          </a:r>
          <a:endParaRPr lang="ru-RU" dirty="0"/>
        </a:p>
      </dgm:t>
    </dgm:pt>
    <dgm:pt modelId="{828D8F67-832E-4CEF-B344-1AC031755F5D}" type="parTrans" cxnId="{02404DF2-ABAC-4A8A-AD7A-84890B29667F}">
      <dgm:prSet/>
      <dgm:spPr/>
      <dgm:t>
        <a:bodyPr/>
        <a:lstStyle/>
        <a:p>
          <a:endParaRPr lang="ru-RU"/>
        </a:p>
      </dgm:t>
    </dgm:pt>
    <dgm:pt modelId="{B8D3F318-76D7-40BD-B9E1-62B848BDCB1B}" type="sibTrans" cxnId="{02404DF2-ABAC-4A8A-AD7A-84890B29667F}">
      <dgm:prSet/>
      <dgm:spPr/>
      <dgm:t>
        <a:bodyPr/>
        <a:lstStyle/>
        <a:p>
          <a:endParaRPr lang="ru-RU"/>
        </a:p>
      </dgm:t>
    </dgm:pt>
    <dgm:pt modelId="{79ABC4E9-216D-48D9-81F5-17BAC76019EA}" type="pres">
      <dgm:prSet presAssocID="{87173875-7C28-49B4-A7A2-95455AE86D7A}" presName="linear" presStyleCnt="0">
        <dgm:presLayoutVars>
          <dgm:dir/>
          <dgm:animLvl val="lvl"/>
          <dgm:resizeHandles val="exact"/>
        </dgm:presLayoutVars>
      </dgm:prSet>
      <dgm:spPr/>
    </dgm:pt>
    <dgm:pt modelId="{D6A1C195-A099-40F7-8AEF-3B9FB2E7C8C8}" type="pres">
      <dgm:prSet presAssocID="{82622305-E73C-46F5-A01B-691249DB0805}" presName="parentLin" presStyleCnt="0"/>
      <dgm:spPr/>
    </dgm:pt>
    <dgm:pt modelId="{F708C178-697E-4A98-BDE8-727C3368DD66}" type="pres">
      <dgm:prSet presAssocID="{82622305-E73C-46F5-A01B-691249DB0805}" presName="parentLeftMargin" presStyleLbl="node1" presStyleIdx="0" presStyleCnt="3"/>
      <dgm:spPr/>
    </dgm:pt>
    <dgm:pt modelId="{6C8EBD3F-8CA6-452C-966C-CCD5576EA41C}" type="pres">
      <dgm:prSet presAssocID="{82622305-E73C-46F5-A01B-691249DB08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CE404D-1C68-4C84-8506-AC92468A196A}" type="pres">
      <dgm:prSet presAssocID="{82622305-E73C-46F5-A01B-691249DB0805}" presName="negativeSpace" presStyleCnt="0"/>
      <dgm:spPr/>
    </dgm:pt>
    <dgm:pt modelId="{04F46808-2D12-4DF9-A8CF-25E465667E08}" type="pres">
      <dgm:prSet presAssocID="{82622305-E73C-46F5-A01B-691249DB0805}" presName="childText" presStyleLbl="conFgAcc1" presStyleIdx="0" presStyleCnt="3">
        <dgm:presLayoutVars>
          <dgm:bulletEnabled val="1"/>
        </dgm:presLayoutVars>
      </dgm:prSet>
      <dgm:spPr/>
    </dgm:pt>
    <dgm:pt modelId="{CB65110C-2CF8-472A-B6F9-59F967250FA8}" type="pres">
      <dgm:prSet presAssocID="{AA3B914D-894B-4B5C-981A-C597688FF063}" presName="spaceBetweenRectangles" presStyleCnt="0"/>
      <dgm:spPr/>
    </dgm:pt>
    <dgm:pt modelId="{294BDABE-8F3D-48E3-A751-62825470B1B1}" type="pres">
      <dgm:prSet presAssocID="{E6B37E15-6D6E-44AC-9C5B-C04559424CEF}" presName="parentLin" presStyleCnt="0"/>
      <dgm:spPr/>
    </dgm:pt>
    <dgm:pt modelId="{BA815863-4F12-4F61-AED8-F1FE0C1D564F}" type="pres">
      <dgm:prSet presAssocID="{E6B37E15-6D6E-44AC-9C5B-C04559424CEF}" presName="parentLeftMargin" presStyleLbl="node1" presStyleIdx="0" presStyleCnt="3"/>
      <dgm:spPr/>
    </dgm:pt>
    <dgm:pt modelId="{E967B9D8-0F9C-4F25-876B-1AF8F6E8D202}" type="pres">
      <dgm:prSet presAssocID="{E6B37E15-6D6E-44AC-9C5B-C04559424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A5125A-638E-4151-9944-4137167117E9}" type="pres">
      <dgm:prSet presAssocID="{E6B37E15-6D6E-44AC-9C5B-C04559424CEF}" presName="negativeSpace" presStyleCnt="0"/>
      <dgm:spPr/>
    </dgm:pt>
    <dgm:pt modelId="{B2B68CED-6571-4E46-AE88-A1796018C05E}" type="pres">
      <dgm:prSet presAssocID="{E6B37E15-6D6E-44AC-9C5B-C04559424CEF}" presName="childText" presStyleLbl="conFgAcc1" presStyleIdx="1" presStyleCnt="3">
        <dgm:presLayoutVars>
          <dgm:bulletEnabled val="1"/>
        </dgm:presLayoutVars>
      </dgm:prSet>
      <dgm:spPr/>
    </dgm:pt>
    <dgm:pt modelId="{3D5F79E5-1AEF-452B-8EDD-28339D906246}" type="pres">
      <dgm:prSet presAssocID="{A79A1E92-76CB-445F-AEF9-0873E31BCFAC}" presName="spaceBetweenRectangles" presStyleCnt="0"/>
      <dgm:spPr/>
    </dgm:pt>
    <dgm:pt modelId="{8F678E19-64D4-40FE-9A6E-D65DEB848343}" type="pres">
      <dgm:prSet presAssocID="{6C2847C9-7F0B-4549-ACAB-EFBB6C1248D7}" presName="parentLin" presStyleCnt="0"/>
      <dgm:spPr/>
    </dgm:pt>
    <dgm:pt modelId="{748B603A-0143-4355-9DDE-A18F3955BCFD}" type="pres">
      <dgm:prSet presAssocID="{6C2847C9-7F0B-4549-ACAB-EFBB6C1248D7}" presName="parentLeftMargin" presStyleLbl="node1" presStyleIdx="1" presStyleCnt="3"/>
      <dgm:spPr/>
    </dgm:pt>
    <dgm:pt modelId="{B396A119-E056-477B-924B-47C1954037EF}" type="pres">
      <dgm:prSet presAssocID="{6C2847C9-7F0B-4549-ACAB-EFBB6C1248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0E03C-8338-4AFD-ADF4-9C16DEBC1E53}" type="pres">
      <dgm:prSet presAssocID="{6C2847C9-7F0B-4549-ACAB-EFBB6C1248D7}" presName="negativeSpace" presStyleCnt="0"/>
      <dgm:spPr/>
    </dgm:pt>
    <dgm:pt modelId="{196CAC5C-CFE6-47CA-B69F-7758C739AE9E}" type="pres">
      <dgm:prSet presAssocID="{6C2847C9-7F0B-4549-ACAB-EFBB6C1248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663C02-2F98-427F-AA1E-884A95DC2DE4}" type="presOf" srcId="{87173875-7C28-49B4-A7A2-95455AE86D7A}" destId="{79ABC4E9-216D-48D9-81F5-17BAC76019EA}" srcOrd="0" destOrd="0" presId="urn:microsoft.com/office/officeart/2005/8/layout/list1"/>
    <dgm:cxn modelId="{83D2990C-E7DE-4CEC-9FD4-781F78D35D26}" type="presOf" srcId="{E6B37E15-6D6E-44AC-9C5B-C04559424CEF}" destId="{BA815863-4F12-4F61-AED8-F1FE0C1D564F}" srcOrd="0" destOrd="0" presId="urn:microsoft.com/office/officeart/2005/8/layout/list1"/>
    <dgm:cxn modelId="{E4BF1B12-3A93-46E5-A4E6-5E62576463AD}" type="presOf" srcId="{82622305-E73C-46F5-A01B-691249DB0805}" destId="{F708C178-697E-4A98-BDE8-727C3368DD66}" srcOrd="0" destOrd="0" presId="urn:microsoft.com/office/officeart/2005/8/layout/list1"/>
    <dgm:cxn modelId="{B98773A9-E2AE-4674-B1D0-9353468D3D6C}" type="presOf" srcId="{6C2847C9-7F0B-4549-ACAB-EFBB6C1248D7}" destId="{748B603A-0143-4355-9DDE-A18F3955BCFD}" srcOrd="0" destOrd="0" presId="urn:microsoft.com/office/officeart/2005/8/layout/list1"/>
    <dgm:cxn modelId="{4A2F79C1-02C8-49BA-8715-97A9273BD882}" srcId="{87173875-7C28-49B4-A7A2-95455AE86D7A}" destId="{82622305-E73C-46F5-A01B-691249DB0805}" srcOrd="0" destOrd="0" parTransId="{B0ADDC1A-22C8-41BC-8D02-B5976DE6ABED}" sibTransId="{AA3B914D-894B-4B5C-981A-C597688FF063}"/>
    <dgm:cxn modelId="{99464AE1-847B-4E01-85F5-610C9A7A88CE}" srcId="{87173875-7C28-49B4-A7A2-95455AE86D7A}" destId="{E6B37E15-6D6E-44AC-9C5B-C04559424CEF}" srcOrd="1" destOrd="0" parTransId="{F7B7FED6-F83D-4515-9EBC-5EC12AA4D2D0}" sibTransId="{A79A1E92-76CB-445F-AEF9-0873E31BCFAC}"/>
    <dgm:cxn modelId="{2850BFE1-31C7-4D89-9E5C-1F8AD8BACA0E}" type="presOf" srcId="{82622305-E73C-46F5-A01B-691249DB0805}" destId="{6C8EBD3F-8CA6-452C-966C-CCD5576EA41C}" srcOrd="1" destOrd="0" presId="urn:microsoft.com/office/officeart/2005/8/layout/list1"/>
    <dgm:cxn modelId="{66A381E7-3DAC-4AF2-9010-02EF5A31EB42}" type="presOf" srcId="{6C2847C9-7F0B-4549-ACAB-EFBB6C1248D7}" destId="{B396A119-E056-477B-924B-47C1954037EF}" srcOrd="1" destOrd="0" presId="urn:microsoft.com/office/officeart/2005/8/layout/list1"/>
    <dgm:cxn modelId="{02404DF2-ABAC-4A8A-AD7A-84890B29667F}" srcId="{87173875-7C28-49B4-A7A2-95455AE86D7A}" destId="{6C2847C9-7F0B-4549-ACAB-EFBB6C1248D7}" srcOrd="2" destOrd="0" parTransId="{828D8F67-832E-4CEF-B344-1AC031755F5D}" sibTransId="{B8D3F318-76D7-40BD-B9E1-62B848BDCB1B}"/>
    <dgm:cxn modelId="{0E7F7DFC-B6A7-424A-B4C5-28433F08F390}" type="presOf" srcId="{E6B37E15-6D6E-44AC-9C5B-C04559424CEF}" destId="{E967B9D8-0F9C-4F25-876B-1AF8F6E8D202}" srcOrd="1" destOrd="0" presId="urn:microsoft.com/office/officeart/2005/8/layout/list1"/>
    <dgm:cxn modelId="{B1EC2712-A5A5-459C-8033-2806F1966F6A}" type="presParOf" srcId="{79ABC4E9-216D-48D9-81F5-17BAC76019EA}" destId="{D6A1C195-A099-40F7-8AEF-3B9FB2E7C8C8}" srcOrd="0" destOrd="0" presId="urn:microsoft.com/office/officeart/2005/8/layout/list1"/>
    <dgm:cxn modelId="{D126E39F-FE05-4455-A811-745311F0AFA0}" type="presParOf" srcId="{D6A1C195-A099-40F7-8AEF-3B9FB2E7C8C8}" destId="{F708C178-697E-4A98-BDE8-727C3368DD66}" srcOrd="0" destOrd="0" presId="urn:microsoft.com/office/officeart/2005/8/layout/list1"/>
    <dgm:cxn modelId="{F41580F2-D0CF-4F89-9B81-ED33911D6DA3}" type="presParOf" srcId="{D6A1C195-A099-40F7-8AEF-3B9FB2E7C8C8}" destId="{6C8EBD3F-8CA6-452C-966C-CCD5576EA41C}" srcOrd="1" destOrd="0" presId="urn:microsoft.com/office/officeart/2005/8/layout/list1"/>
    <dgm:cxn modelId="{0989AC67-428F-4A3D-BFB9-3F02B3B38FC2}" type="presParOf" srcId="{79ABC4E9-216D-48D9-81F5-17BAC76019EA}" destId="{99CE404D-1C68-4C84-8506-AC92468A196A}" srcOrd="1" destOrd="0" presId="urn:microsoft.com/office/officeart/2005/8/layout/list1"/>
    <dgm:cxn modelId="{DE386D03-64BD-47E9-A1C1-CE8EDB9DA6B8}" type="presParOf" srcId="{79ABC4E9-216D-48D9-81F5-17BAC76019EA}" destId="{04F46808-2D12-4DF9-A8CF-25E465667E08}" srcOrd="2" destOrd="0" presId="urn:microsoft.com/office/officeart/2005/8/layout/list1"/>
    <dgm:cxn modelId="{1E97AD1C-F0CA-4C2B-8092-CA4D7C6A6BA6}" type="presParOf" srcId="{79ABC4E9-216D-48D9-81F5-17BAC76019EA}" destId="{CB65110C-2CF8-472A-B6F9-59F967250FA8}" srcOrd="3" destOrd="0" presId="urn:microsoft.com/office/officeart/2005/8/layout/list1"/>
    <dgm:cxn modelId="{5A01C24C-A05A-4E68-8FB6-F09FE2CFFF18}" type="presParOf" srcId="{79ABC4E9-216D-48D9-81F5-17BAC76019EA}" destId="{294BDABE-8F3D-48E3-A751-62825470B1B1}" srcOrd="4" destOrd="0" presId="urn:microsoft.com/office/officeart/2005/8/layout/list1"/>
    <dgm:cxn modelId="{0B927225-BB22-4558-A80F-05C247463D99}" type="presParOf" srcId="{294BDABE-8F3D-48E3-A751-62825470B1B1}" destId="{BA815863-4F12-4F61-AED8-F1FE0C1D564F}" srcOrd="0" destOrd="0" presId="urn:microsoft.com/office/officeart/2005/8/layout/list1"/>
    <dgm:cxn modelId="{257FA324-DE56-4719-BC43-AC5E126108E7}" type="presParOf" srcId="{294BDABE-8F3D-48E3-A751-62825470B1B1}" destId="{E967B9D8-0F9C-4F25-876B-1AF8F6E8D202}" srcOrd="1" destOrd="0" presId="urn:microsoft.com/office/officeart/2005/8/layout/list1"/>
    <dgm:cxn modelId="{7D2046E9-CC64-4CAD-92B4-9C1C0E291761}" type="presParOf" srcId="{79ABC4E9-216D-48D9-81F5-17BAC76019EA}" destId="{9BA5125A-638E-4151-9944-4137167117E9}" srcOrd="5" destOrd="0" presId="urn:microsoft.com/office/officeart/2005/8/layout/list1"/>
    <dgm:cxn modelId="{E2E98825-9552-48AB-92FA-7B54E7C77B84}" type="presParOf" srcId="{79ABC4E9-216D-48D9-81F5-17BAC76019EA}" destId="{B2B68CED-6571-4E46-AE88-A1796018C05E}" srcOrd="6" destOrd="0" presId="urn:microsoft.com/office/officeart/2005/8/layout/list1"/>
    <dgm:cxn modelId="{61E88C10-14AA-42E3-8CC2-117CAA7B620A}" type="presParOf" srcId="{79ABC4E9-216D-48D9-81F5-17BAC76019EA}" destId="{3D5F79E5-1AEF-452B-8EDD-28339D906246}" srcOrd="7" destOrd="0" presId="urn:microsoft.com/office/officeart/2005/8/layout/list1"/>
    <dgm:cxn modelId="{2B0E8082-E512-4225-904E-7B5ECFC1245F}" type="presParOf" srcId="{79ABC4E9-216D-48D9-81F5-17BAC76019EA}" destId="{8F678E19-64D4-40FE-9A6E-D65DEB848343}" srcOrd="8" destOrd="0" presId="urn:microsoft.com/office/officeart/2005/8/layout/list1"/>
    <dgm:cxn modelId="{E8DFCEBF-734B-407B-83E2-DB7797C9E8D8}" type="presParOf" srcId="{8F678E19-64D4-40FE-9A6E-D65DEB848343}" destId="{748B603A-0143-4355-9DDE-A18F3955BCFD}" srcOrd="0" destOrd="0" presId="urn:microsoft.com/office/officeart/2005/8/layout/list1"/>
    <dgm:cxn modelId="{74A2B535-8D95-476A-BB61-9BBA92122D35}" type="presParOf" srcId="{8F678E19-64D4-40FE-9A6E-D65DEB848343}" destId="{B396A119-E056-477B-924B-47C1954037EF}" srcOrd="1" destOrd="0" presId="urn:microsoft.com/office/officeart/2005/8/layout/list1"/>
    <dgm:cxn modelId="{84FB0113-FD49-4F3D-8C31-40D35882E250}" type="presParOf" srcId="{79ABC4E9-216D-48D9-81F5-17BAC76019EA}" destId="{0060E03C-8338-4AFD-ADF4-9C16DEBC1E53}" srcOrd="9" destOrd="0" presId="urn:microsoft.com/office/officeart/2005/8/layout/list1"/>
    <dgm:cxn modelId="{92C07B65-AD9C-47F3-BB9E-DE807B87C84F}" type="presParOf" srcId="{79ABC4E9-216D-48D9-81F5-17BAC76019EA}" destId="{196CAC5C-CFE6-47CA-B69F-7758C739AE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73875-7C28-49B4-A7A2-95455AE86D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622305-E73C-46F5-A01B-691249DB0805}">
      <dgm:prSet phldrT="[Текст]"/>
      <dgm:spPr/>
      <dgm:t>
        <a:bodyPr/>
        <a:lstStyle/>
        <a:p>
          <a:r>
            <a:rPr lang="ru-RU" b="1" dirty="0"/>
            <a:t>Форма</a:t>
          </a:r>
          <a:endParaRPr lang="ru-RU" dirty="0"/>
        </a:p>
      </dgm:t>
    </dgm:pt>
    <dgm:pt modelId="{B0ADDC1A-22C8-41BC-8D02-B5976DE6ABED}" type="parTrans" cxnId="{4A2F79C1-02C8-49BA-8715-97A9273BD882}">
      <dgm:prSet/>
      <dgm:spPr/>
      <dgm:t>
        <a:bodyPr/>
        <a:lstStyle/>
        <a:p>
          <a:endParaRPr lang="ru-RU"/>
        </a:p>
      </dgm:t>
    </dgm:pt>
    <dgm:pt modelId="{AA3B914D-894B-4B5C-981A-C597688FF063}" type="sibTrans" cxnId="{4A2F79C1-02C8-49BA-8715-97A9273BD882}">
      <dgm:prSet/>
      <dgm:spPr/>
      <dgm:t>
        <a:bodyPr/>
        <a:lstStyle/>
        <a:p>
          <a:endParaRPr lang="ru-RU"/>
        </a:p>
      </dgm:t>
    </dgm:pt>
    <dgm:pt modelId="{E6B37E15-6D6E-44AC-9C5B-C04559424CEF}">
      <dgm:prSet phldrT="[Текст]"/>
      <dgm:spPr/>
      <dgm:t>
        <a:bodyPr/>
        <a:lstStyle/>
        <a:p>
          <a:r>
            <a:rPr lang="ru-RU" b="1" dirty="0"/>
            <a:t>Функции для  работы с БД</a:t>
          </a:r>
          <a:endParaRPr lang="ru-RU" dirty="0"/>
        </a:p>
      </dgm:t>
    </dgm:pt>
    <dgm:pt modelId="{F7B7FED6-F83D-4515-9EBC-5EC12AA4D2D0}" type="parTrans" cxnId="{99464AE1-847B-4E01-85F5-610C9A7A88CE}">
      <dgm:prSet/>
      <dgm:spPr/>
      <dgm:t>
        <a:bodyPr/>
        <a:lstStyle/>
        <a:p>
          <a:endParaRPr lang="ru-RU"/>
        </a:p>
      </dgm:t>
    </dgm:pt>
    <dgm:pt modelId="{A79A1E92-76CB-445F-AEF9-0873E31BCFAC}" type="sibTrans" cxnId="{99464AE1-847B-4E01-85F5-610C9A7A88CE}">
      <dgm:prSet/>
      <dgm:spPr/>
      <dgm:t>
        <a:bodyPr/>
        <a:lstStyle/>
        <a:p>
          <a:endParaRPr lang="ru-RU"/>
        </a:p>
      </dgm:t>
    </dgm:pt>
    <dgm:pt modelId="{6C2847C9-7F0B-4549-ACAB-EFBB6C1248D7}">
      <dgm:prSet phldrT="[Текст]"/>
      <dgm:spPr/>
      <dgm:t>
        <a:bodyPr/>
        <a:lstStyle/>
        <a:p>
          <a:r>
            <a:rPr lang="ru-RU" b="1" dirty="0"/>
            <a:t>БД</a:t>
          </a:r>
          <a:endParaRPr lang="ru-RU" dirty="0"/>
        </a:p>
      </dgm:t>
    </dgm:pt>
    <dgm:pt modelId="{828D8F67-832E-4CEF-B344-1AC031755F5D}" type="parTrans" cxnId="{02404DF2-ABAC-4A8A-AD7A-84890B29667F}">
      <dgm:prSet/>
      <dgm:spPr/>
      <dgm:t>
        <a:bodyPr/>
        <a:lstStyle/>
        <a:p>
          <a:endParaRPr lang="ru-RU"/>
        </a:p>
      </dgm:t>
    </dgm:pt>
    <dgm:pt modelId="{B8D3F318-76D7-40BD-B9E1-62B848BDCB1B}" type="sibTrans" cxnId="{02404DF2-ABAC-4A8A-AD7A-84890B29667F}">
      <dgm:prSet/>
      <dgm:spPr/>
      <dgm:t>
        <a:bodyPr/>
        <a:lstStyle/>
        <a:p>
          <a:endParaRPr lang="ru-RU"/>
        </a:p>
      </dgm:t>
    </dgm:pt>
    <dgm:pt modelId="{79ABC4E9-216D-48D9-81F5-17BAC76019EA}" type="pres">
      <dgm:prSet presAssocID="{87173875-7C28-49B4-A7A2-95455AE86D7A}" presName="linear" presStyleCnt="0">
        <dgm:presLayoutVars>
          <dgm:dir/>
          <dgm:animLvl val="lvl"/>
          <dgm:resizeHandles val="exact"/>
        </dgm:presLayoutVars>
      </dgm:prSet>
      <dgm:spPr/>
    </dgm:pt>
    <dgm:pt modelId="{D6A1C195-A099-40F7-8AEF-3B9FB2E7C8C8}" type="pres">
      <dgm:prSet presAssocID="{82622305-E73C-46F5-A01B-691249DB0805}" presName="parentLin" presStyleCnt="0"/>
      <dgm:spPr/>
    </dgm:pt>
    <dgm:pt modelId="{F708C178-697E-4A98-BDE8-727C3368DD66}" type="pres">
      <dgm:prSet presAssocID="{82622305-E73C-46F5-A01B-691249DB0805}" presName="parentLeftMargin" presStyleLbl="node1" presStyleIdx="0" presStyleCnt="3"/>
      <dgm:spPr/>
    </dgm:pt>
    <dgm:pt modelId="{6C8EBD3F-8CA6-452C-966C-CCD5576EA41C}" type="pres">
      <dgm:prSet presAssocID="{82622305-E73C-46F5-A01B-691249DB08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CE404D-1C68-4C84-8506-AC92468A196A}" type="pres">
      <dgm:prSet presAssocID="{82622305-E73C-46F5-A01B-691249DB0805}" presName="negativeSpace" presStyleCnt="0"/>
      <dgm:spPr/>
    </dgm:pt>
    <dgm:pt modelId="{04F46808-2D12-4DF9-A8CF-25E465667E08}" type="pres">
      <dgm:prSet presAssocID="{82622305-E73C-46F5-A01B-691249DB0805}" presName="childText" presStyleLbl="conFgAcc1" presStyleIdx="0" presStyleCnt="3">
        <dgm:presLayoutVars>
          <dgm:bulletEnabled val="1"/>
        </dgm:presLayoutVars>
      </dgm:prSet>
      <dgm:spPr/>
    </dgm:pt>
    <dgm:pt modelId="{CB65110C-2CF8-472A-B6F9-59F967250FA8}" type="pres">
      <dgm:prSet presAssocID="{AA3B914D-894B-4B5C-981A-C597688FF063}" presName="spaceBetweenRectangles" presStyleCnt="0"/>
      <dgm:spPr/>
    </dgm:pt>
    <dgm:pt modelId="{294BDABE-8F3D-48E3-A751-62825470B1B1}" type="pres">
      <dgm:prSet presAssocID="{E6B37E15-6D6E-44AC-9C5B-C04559424CEF}" presName="parentLin" presStyleCnt="0"/>
      <dgm:spPr/>
    </dgm:pt>
    <dgm:pt modelId="{BA815863-4F12-4F61-AED8-F1FE0C1D564F}" type="pres">
      <dgm:prSet presAssocID="{E6B37E15-6D6E-44AC-9C5B-C04559424CEF}" presName="parentLeftMargin" presStyleLbl="node1" presStyleIdx="0" presStyleCnt="3"/>
      <dgm:spPr/>
    </dgm:pt>
    <dgm:pt modelId="{E967B9D8-0F9C-4F25-876B-1AF8F6E8D202}" type="pres">
      <dgm:prSet presAssocID="{E6B37E15-6D6E-44AC-9C5B-C04559424C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A5125A-638E-4151-9944-4137167117E9}" type="pres">
      <dgm:prSet presAssocID="{E6B37E15-6D6E-44AC-9C5B-C04559424CEF}" presName="negativeSpace" presStyleCnt="0"/>
      <dgm:spPr/>
    </dgm:pt>
    <dgm:pt modelId="{B2B68CED-6571-4E46-AE88-A1796018C05E}" type="pres">
      <dgm:prSet presAssocID="{E6B37E15-6D6E-44AC-9C5B-C04559424CEF}" presName="childText" presStyleLbl="conFgAcc1" presStyleIdx="1" presStyleCnt="3">
        <dgm:presLayoutVars>
          <dgm:bulletEnabled val="1"/>
        </dgm:presLayoutVars>
      </dgm:prSet>
      <dgm:spPr/>
    </dgm:pt>
    <dgm:pt modelId="{3D5F79E5-1AEF-452B-8EDD-28339D906246}" type="pres">
      <dgm:prSet presAssocID="{A79A1E92-76CB-445F-AEF9-0873E31BCFAC}" presName="spaceBetweenRectangles" presStyleCnt="0"/>
      <dgm:spPr/>
    </dgm:pt>
    <dgm:pt modelId="{8F678E19-64D4-40FE-9A6E-D65DEB848343}" type="pres">
      <dgm:prSet presAssocID="{6C2847C9-7F0B-4549-ACAB-EFBB6C1248D7}" presName="parentLin" presStyleCnt="0"/>
      <dgm:spPr/>
    </dgm:pt>
    <dgm:pt modelId="{748B603A-0143-4355-9DDE-A18F3955BCFD}" type="pres">
      <dgm:prSet presAssocID="{6C2847C9-7F0B-4549-ACAB-EFBB6C1248D7}" presName="parentLeftMargin" presStyleLbl="node1" presStyleIdx="1" presStyleCnt="3"/>
      <dgm:spPr/>
    </dgm:pt>
    <dgm:pt modelId="{B396A119-E056-477B-924B-47C1954037EF}" type="pres">
      <dgm:prSet presAssocID="{6C2847C9-7F0B-4549-ACAB-EFBB6C1248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0E03C-8338-4AFD-ADF4-9C16DEBC1E53}" type="pres">
      <dgm:prSet presAssocID="{6C2847C9-7F0B-4549-ACAB-EFBB6C1248D7}" presName="negativeSpace" presStyleCnt="0"/>
      <dgm:spPr/>
    </dgm:pt>
    <dgm:pt modelId="{196CAC5C-CFE6-47CA-B69F-7758C739AE9E}" type="pres">
      <dgm:prSet presAssocID="{6C2847C9-7F0B-4549-ACAB-EFBB6C1248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663C02-2F98-427F-AA1E-884A95DC2DE4}" type="presOf" srcId="{87173875-7C28-49B4-A7A2-95455AE86D7A}" destId="{79ABC4E9-216D-48D9-81F5-17BAC76019EA}" srcOrd="0" destOrd="0" presId="urn:microsoft.com/office/officeart/2005/8/layout/list1"/>
    <dgm:cxn modelId="{83D2990C-E7DE-4CEC-9FD4-781F78D35D26}" type="presOf" srcId="{E6B37E15-6D6E-44AC-9C5B-C04559424CEF}" destId="{BA815863-4F12-4F61-AED8-F1FE0C1D564F}" srcOrd="0" destOrd="0" presId="urn:microsoft.com/office/officeart/2005/8/layout/list1"/>
    <dgm:cxn modelId="{E4BF1B12-3A93-46E5-A4E6-5E62576463AD}" type="presOf" srcId="{82622305-E73C-46F5-A01B-691249DB0805}" destId="{F708C178-697E-4A98-BDE8-727C3368DD66}" srcOrd="0" destOrd="0" presId="urn:microsoft.com/office/officeart/2005/8/layout/list1"/>
    <dgm:cxn modelId="{B98773A9-E2AE-4674-B1D0-9353468D3D6C}" type="presOf" srcId="{6C2847C9-7F0B-4549-ACAB-EFBB6C1248D7}" destId="{748B603A-0143-4355-9DDE-A18F3955BCFD}" srcOrd="0" destOrd="0" presId="urn:microsoft.com/office/officeart/2005/8/layout/list1"/>
    <dgm:cxn modelId="{4A2F79C1-02C8-49BA-8715-97A9273BD882}" srcId="{87173875-7C28-49B4-A7A2-95455AE86D7A}" destId="{82622305-E73C-46F5-A01B-691249DB0805}" srcOrd="0" destOrd="0" parTransId="{B0ADDC1A-22C8-41BC-8D02-B5976DE6ABED}" sibTransId="{AA3B914D-894B-4B5C-981A-C597688FF063}"/>
    <dgm:cxn modelId="{99464AE1-847B-4E01-85F5-610C9A7A88CE}" srcId="{87173875-7C28-49B4-A7A2-95455AE86D7A}" destId="{E6B37E15-6D6E-44AC-9C5B-C04559424CEF}" srcOrd="1" destOrd="0" parTransId="{F7B7FED6-F83D-4515-9EBC-5EC12AA4D2D0}" sibTransId="{A79A1E92-76CB-445F-AEF9-0873E31BCFAC}"/>
    <dgm:cxn modelId="{2850BFE1-31C7-4D89-9E5C-1F8AD8BACA0E}" type="presOf" srcId="{82622305-E73C-46F5-A01B-691249DB0805}" destId="{6C8EBD3F-8CA6-452C-966C-CCD5576EA41C}" srcOrd="1" destOrd="0" presId="urn:microsoft.com/office/officeart/2005/8/layout/list1"/>
    <dgm:cxn modelId="{66A381E7-3DAC-4AF2-9010-02EF5A31EB42}" type="presOf" srcId="{6C2847C9-7F0B-4549-ACAB-EFBB6C1248D7}" destId="{B396A119-E056-477B-924B-47C1954037EF}" srcOrd="1" destOrd="0" presId="urn:microsoft.com/office/officeart/2005/8/layout/list1"/>
    <dgm:cxn modelId="{02404DF2-ABAC-4A8A-AD7A-84890B29667F}" srcId="{87173875-7C28-49B4-A7A2-95455AE86D7A}" destId="{6C2847C9-7F0B-4549-ACAB-EFBB6C1248D7}" srcOrd="2" destOrd="0" parTransId="{828D8F67-832E-4CEF-B344-1AC031755F5D}" sibTransId="{B8D3F318-76D7-40BD-B9E1-62B848BDCB1B}"/>
    <dgm:cxn modelId="{0E7F7DFC-B6A7-424A-B4C5-28433F08F390}" type="presOf" srcId="{E6B37E15-6D6E-44AC-9C5B-C04559424CEF}" destId="{E967B9D8-0F9C-4F25-876B-1AF8F6E8D202}" srcOrd="1" destOrd="0" presId="urn:microsoft.com/office/officeart/2005/8/layout/list1"/>
    <dgm:cxn modelId="{B1EC2712-A5A5-459C-8033-2806F1966F6A}" type="presParOf" srcId="{79ABC4E9-216D-48D9-81F5-17BAC76019EA}" destId="{D6A1C195-A099-40F7-8AEF-3B9FB2E7C8C8}" srcOrd="0" destOrd="0" presId="urn:microsoft.com/office/officeart/2005/8/layout/list1"/>
    <dgm:cxn modelId="{D126E39F-FE05-4455-A811-745311F0AFA0}" type="presParOf" srcId="{D6A1C195-A099-40F7-8AEF-3B9FB2E7C8C8}" destId="{F708C178-697E-4A98-BDE8-727C3368DD66}" srcOrd="0" destOrd="0" presId="urn:microsoft.com/office/officeart/2005/8/layout/list1"/>
    <dgm:cxn modelId="{F41580F2-D0CF-4F89-9B81-ED33911D6DA3}" type="presParOf" srcId="{D6A1C195-A099-40F7-8AEF-3B9FB2E7C8C8}" destId="{6C8EBD3F-8CA6-452C-966C-CCD5576EA41C}" srcOrd="1" destOrd="0" presId="urn:microsoft.com/office/officeart/2005/8/layout/list1"/>
    <dgm:cxn modelId="{0989AC67-428F-4A3D-BFB9-3F02B3B38FC2}" type="presParOf" srcId="{79ABC4E9-216D-48D9-81F5-17BAC76019EA}" destId="{99CE404D-1C68-4C84-8506-AC92468A196A}" srcOrd="1" destOrd="0" presId="urn:microsoft.com/office/officeart/2005/8/layout/list1"/>
    <dgm:cxn modelId="{DE386D03-64BD-47E9-A1C1-CE8EDB9DA6B8}" type="presParOf" srcId="{79ABC4E9-216D-48D9-81F5-17BAC76019EA}" destId="{04F46808-2D12-4DF9-A8CF-25E465667E08}" srcOrd="2" destOrd="0" presId="urn:microsoft.com/office/officeart/2005/8/layout/list1"/>
    <dgm:cxn modelId="{1E97AD1C-F0CA-4C2B-8092-CA4D7C6A6BA6}" type="presParOf" srcId="{79ABC4E9-216D-48D9-81F5-17BAC76019EA}" destId="{CB65110C-2CF8-472A-B6F9-59F967250FA8}" srcOrd="3" destOrd="0" presId="urn:microsoft.com/office/officeart/2005/8/layout/list1"/>
    <dgm:cxn modelId="{5A01C24C-A05A-4E68-8FB6-F09FE2CFFF18}" type="presParOf" srcId="{79ABC4E9-216D-48D9-81F5-17BAC76019EA}" destId="{294BDABE-8F3D-48E3-A751-62825470B1B1}" srcOrd="4" destOrd="0" presId="urn:microsoft.com/office/officeart/2005/8/layout/list1"/>
    <dgm:cxn modelId="{0B927225-BB22-4558-A80F-05C247463D99}" type="presParOf" srcId="{294BDABE-8F3D-48E3-A751-62825470B1B1}" destId="{BA815863-4F12-4F61-AED8-F1FE0C1D564F}" srcOrd="0" destOrd="0" presId="urn:microsoft.com/office/officeart/2005/8/layout/list1"/>
    <dgm:cxn modelId="{257FA324-DE56-4719-BC43-AC5E126108E7}" type="presParOf" srcId="{294BDABE-8F3D-48E3-A751-62825470B1B1}" destId="{E967B9D8-0F9C-4F25-876B-1AF8F6E8D202}" srcOrd="1" destOrd="0" presId="urn:microsoft.com/office/officeart/2005/8/layout/list1"/>
    <dgm:cxn modelId="{7D2046E9-CC64-4CAD-92B4-9C1C0E291761}" type="presParOf" srcId="{79ABC4E9-216D-48D9-81F5-17BAC76019EA}" destId="{9BA5125A-638E-4151-9944-4137167117E9}" srcOrd="5" destOrd="0" presId="urn:microsoft.com/office/officeart/2005/8/layout/list1"/>
    <dgm:cxn modelId="{E2E98825-9552-48AB-92FA-7B54E7C77B84}" type="presParOf" srcId="{79ABC4E9-216D-48D9-81F5-17BAC76019EA}" destId="{B2B68CED-6571-4E46-AE88-A1796018C05E}" srcOrd="6" destOrd="0" presId="urn:microsoft.com/office/officeart/2005/8/layout/list1"/>
    <dgm:cxn modelId="{61E88C10-14AA-42E3-8CC2-117CAA7B620A}" type="presParOf" srcId="{79ABC4E9-216D-48D9-81F5-17BAC76019EA}" destId="{3D5F79E5-1AEF-452B-8EDD-28339D906246}" srcOrd="7" destOrd="0" presId="urn:microsoft.com/office/officeart/2005/8/layout/list1"/>
    <dgm:cxn modelId="{2B0E8082-E512-4225-904E-7B5ECFC1245F}" type="presParOf" srcId="{79ABC4E9-216D-48D9-81F5-17BAC76019EA}" destId="{8F678E19-64D4-40FE-9A6E-D65DEB848343}" srcOrd="8" destOrd="0" presId="urn:microsoft.com/office/officeart/2005/8/layout/list1"/>
    <dgm:cxn modelId="{E8DFCEBF-734B-407B-83E2-DB7797C9E8D8}" type="presParOf" srcId="{8F678E19-64D4-40FE-9A6E-D65DEB848343}" destId="{748B603A-0143-4355-9DDE-A18F3955BCFD}" srcOrd="0" destOrd="0" presId="urn:microsoft.com/office/officeart/2005/8/layout/list1"/>
    <dgm:cxn modelId="{74A2B535-8D95-476A-BB61-9BBA92122D35}" type="presParOf" srcId="{8F678E19-64D4-40FE-9A6E-D65DEB848343}" destId="{B396A119-E056-477B-924B-47C1954037EF}" srcOrd="1" destOrd="0" presId="urn:microsoft.com/office/officeart/2005/8/layout/list1"/>
    <dgm:cxn modelId="{84FB0113-FD49-4F3D-8C31-40D35882E250}" type="presParOf" srcId="{79ABC4E9-216D-48D9-81F5-17BAC76019EA}" destId="{0060E03C-8338-4AFD-ADF4-9C16DEBC1E53}" srcOrd="9" destOrd="0" presId="urn:microsoft.com/office/officeart/2005/8/layout/list1"/>
    <dgm:cxn modelId="{92C07B65-AD9C-47F3-BB9E-DE807B87C84F}" type="presParOf" srcId="{79ABC4E9-216D-48D9-81F5-17BAC76019EA}" destId="{196CAC5C-CFE6-47CA-B69F-7758C739AE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6808-2D12-4DF9-A8CF-25E465667E08}">
      <dsp:nvSpPr>
        <dsp:cNvPr id="0" name=""/>
        <dsp:cNvSpPr/>
      </dsp:nvSpPr>
      <dsp:spPr>
        <a:xfrm>
          <a:off x="0" y="1150221"/>
          <a:ext cx="403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EBD3F-8CA6-452C-966C-CCD5576EA41C}">
      <dsp:nvSpPr>
        <dsp:cNvPr id="0" name=""/>
        <dsp:cNvSpPr/>
      </dsp:nvSpPr>
      <dsp:spPr>
        <a:xfrm>
          <a:off x="201930" y="825501"/>
          <a:ext cx="28270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Слой представления</a:t>
          </a:r>
          <a:endParaRPr lang="ru-RU" sz="2200" kern="1200" dirty="0"/>
        </a:p>
      </dsp:txBody>
      <dsp:txXfrm>
        <a:off x="233633" y="857204"/>
        <a:ext cx="2763614" cy="586034"/>
      </dsp:txXfrm>
    </dsp:sp>
    <dsp:sp modelId="{B2B68CED-6571-4E46-AE88-A1796018C05E}">
      <dsp:nvSpPr>
        <dsp:cNvPr id="0" name=""/>
        <dsp:cNvSpPr/>
      </dsp:nvSpPr>
      <dsp:spPr>
        <a:xfrm>
          <a:off x="0" y="2148141"/>
          <a:ext cx="403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7B9D8-0F9C-4F25-876B-1AF8F6E8D202}">
      <dsp:nvSpPr>
        <dsp:cNvPr id="0" name=""/>
        <dsp:cNvSpPr/>
      </dsp:nvSpPr>
      <dsp:spPr>
        <a:xfrm>
          <a:off x="201930" y="1823421"/>
          <a:ext cx="28270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Бизнес-слой</a:t>
          </a:r>
          <a:endParaRPr lang="ru-RU" sz="2200" kern="1200" dirty="0"/>
        </a:p>
      </dsp:txBody>
      <dsp:txXfrm>
        <a:off x="233633" y="1855124"/>
        <a:ext cx="2763614" cy="586034"/>
      </dsp:txXfrm>
    </dsp:sp>
    <dsp:sp modelId="{196CAC5C-CFE6-47CA-B69F-7758C739AE9E}">
      <dsp:nvSpPr>
        <dsp:cNvPr id="0" name=""/>
        <dsp:cNvSpPr/>
      </dsp:nvSpPr>
      <dsp:spPr>
        <a:xfrm>
          <a:off x="0" y="3146061"/>
          <a:ext cx="403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6A119-E056-477B-924B-47C1954037EF}">
      <dsp:nvSpPr>
        <dsp:cNvPr id="0" name=""/>
        <dsp:cNvSpPr/>
      </dsp:nvSpPr>
      <dsp:spPr>
        <a:xfrm>
          <a:off x="201930" y="2821341"/>
          <a:ext cx="28270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Слой данных</a:t>
          </a:r>
          <a:endParaRPr lang="ru-RU" sz="2200" kern="1200" dirty="0"/>
        </a:p>
      </dsp:txBody>
      <dsp:txXfrm>
        <a:off x="233633" y="2853044"/>
        <a:ext cx="276361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6808-2D12-4DF9-A8CF-25E465667E08}">
      <dsp:nvSpPr>
        <dsp:cNvPr id="0" name=""/>
        <dsp:cNvSpPr/>
      </dsp:nvSpPr>
      <dsp:spPr>
        <a:xfrm>
          <a:off x="0" y="1403121"/>
          <a:ext cx="4038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EBD3F-8CA6-452C-966C-CCD5576EA41C}">
      <dsp:nvSpPr>
        <dsp:cNvPr id="0" name=""/>
        <dsp:cNvSpPr/>
      </dsp:nvSpPr>
      <dsp:spPr>
        <a:xfrm>
          <a:off x="201930" y="1152201"/>
          <a:ext cx="2827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Форма</a:t>
          </a:r>
          <a:endParaRPr lang="ru-RU" sz="1700" kern="1200" dirty="0"/>
        </a:p>
      </dsp:txBody>
      <dsp:txXfrm>
        <a:off x="226428" y="1176699"/>
        <a:ext cx="2778024" cy="452844"/>
      </dsp:txXfrm>
    </dsp:sp>
    <dsp:sp modelId="{B2B68CED-6571-4E46-AE88-A1796018C05E}">
      <dsp:nvSpPr>
        <dsp:cNvPr id="0" name=""/>
        <dsp:cNvSpPr/>
      </dsp:nvSpPr>
      <dsp:spPr>
        <a:xfrm>
          <a:off x="0" y="2174241"/>
          <a:ext cx="4038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7B9D8-0F9C-4F25-876B-1AF8F6E8D202}">
      <dsp:nvSpPr>
        <dsp:cNvPr id="0" name=""/>
        <dsp:cNvSpPr/>
      </dsp:nvSpPr>
      <dsp:spPr>
        <a:xfrm>
          <a:off x="201930" y="1923321"/>
          <a:ext cx="2827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Функции для  работы с БД</a:t>
          </a:r>
          <a:endParaRPr lang="ru-RU" sz="1700" kern="1200" dirty="0"/>
        </a:p>
      </dsp:txBody>
      <dsp:txXfrm>
        <a:off x="226428" y="1947819"/>
        <a:ext cx="2778024" cy="452844"/>
      </dsp:txXfrm>
    </dsp:sp>
    <dsp:sp modelId="{196CAC5C-CFE6-47CA-B69F-7758C739AE9E}">
      <dsp:nvSpPr>
        <dsp:cNvPr id="0" name=""/>
        <dsp:cNvSpPr/>
      </dsp:nvSpPr>
      <dsp:spPr>
        <a:xfrm>
          <a:off x="0" y="2945361"/>
          <a:ext cx="4038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6A119-E056-477B-924B-47C1954037EF}">
      <dsp:nvSpPr>
        <dsp:cNvPr id="0" name=""/>
        <dsp:cNvSpPr/>
      </dsp:nvSpPr>
      <dsp:spPr>
        <a:xfrm>
          <a:off x="201930" y="2694441"/>
          <a:ext cx="2827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БД</a:t>
          </a:r>
          <a:endParaRPr lang="ru-RU" sz="1700" kern="1200" dirty="0"/>
        </a:p>
      </dsp:txBody>
      <dsp:txXfrm>
        <a:off x="226428" y="2718939"/>
        <a:ext cx="27780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73513-0F50-43D0-AB8C-FB971CCC9933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3363-9591-4C80-894E-233E27DAA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0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b="1" dirty="0"/>
              <a:t>Объекты-поставщики</a:t>
            </a:r>
            <a:r>
              <a:rPr lang="ru-RU" dirty="0"/>
              <a:t> специфичны для каждого типа источников данных —действительное чтение и запись информации в источники данных выполняется специфичными для поставщика объектами. Объекты-поставщики требуют наличия активного соединения с БД. </a:t>
            </a:r>
          </a:p>
          <a:p>
            <a:pPr lvl="0"/>
            <a:r>
              <a:rPr lang="ru-RU" b="1" dirty="0"/>
              <a:t>Объекты-потребители</a:t>
            </a:r>
            <a:r>
              <a:rPr lang="ru-RU" dirty="0"/>
              <a:t> — это те, что применяются для доступа и манипуляции  данными после того, как они прочитаны в память.</a:t>
            </a:r>
          </a:p>
          <a:p>
            <a:pPr lvl="0"/>
            <a:r>
              <a:rPr lang="ru-RU" dirty="0"/>
              <a:t>Поставщики</a:t>
            </a:r>
            <a:endParaRPr lang="en-US" dirty="0"/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Connection</a:t>
            </a:r>
            <a:r>
              <a:rPr lang="ru-RU" dirty="0"/>
              <a:t> — обычно первый объект, который используется, еще до  применения большинства прочих объектов ADO.NET; он предоставляет базовое  соединение с источником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Command</a:t>
            </a:r>
            <a:r>
              <a:rPr lang="ru-RU" dirty="0"/>
              <a:t> используется для передачи команды источнику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DataReader</a:t>
            </a:r>
            <a:r>
              <a:rPr lang="ru-RU" dirty="0"/>
              <a:t>  читает  однонаправленные, доступные только для чтения потоки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DataAdapter</a:t>
            </a:r>
            <a:r>
              <a:rPr lang="ru-RU" dirty="0"/>
              <a:t>  выполняет различные операции, специфичные для источника данных, включая обновление измененных данных, наполнение  объектов </a:t>
            </a:r>
            <a:r>
              <a:rPr lang="ru-RU" dirty="0" err="1"/>
              <a:t>DataSet</a:t>
            </a:r>
            <a:r>
              <a:rPr lang="ru-RU" dirty="0"/>
              <a:t> и другие операции.</a:t>
            </a:r>
          </a:p>
          <a:p>
            <a:r>
              <a:rPr lang="ru-RU" dirty="0"/>
              <a:t>Потребители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DataSet</a:t>
            </a:r>
            <a:r>
              <a:rPr lang="ru-RU" b="1" dirty="0"/>
              <a:t> </a:t>
            </a:r>
            <a:r>
              <a:rPr lang="ru-RU" dirty="0"/>
              <a:t>представляет  набор связанных таблиц, воспринимаемых как единое целое в рамках приложения. С помощью этого объекта можно быстро получать все необходимые данные из каждой таблицы, рассматривать и изменять их, будучи отключенным от сервера, а затем обновлять сервер изменениями в одной эффективной операции.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представляет одну из таблиц в </a:t>
            </a:r>
            <a:r>
              <a:rPr lang="ru-RU" dirty="0" err="1"/>
              <a:t>DataSet</a:t>
            </a:r>
            <a:r>
              <a:rPr lang="ru-RU" dirty="0"/>
              <a:t> и имеет средства, позволяющие вам обращаться к его строкам и столбцам.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DataColumn</a:t>
            </a:r>
            <a:r>
              <a:rPr lang="ru-RU" b="1" dirty="0"/>
              <a:t>.</a:t>
            </a:r>
            <a:r>
              <a:rPr lang="ru-RU" dirty="0"/>
              <a:t> Представляет один столбец в таблице.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DataRow</a:t>
            </a:r>
            <a:r>
              <a:rPr lang="ru-RU" dirty="0"/>
              <a:t>. Представляет одну строку таблицы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DataRelation</a:t>
            </a:r>
            <a:r>
              <a:rPr lang="ru-RU" dirty="0"/>
              <a:t> представляет отношение между двумя таблицами, установленное через общий столбец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4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 </a:t>
            </a:r>
          </a:p>
          <a:p>
            <a:r>
              <a:rPr lang="en-US" dirty="0"/>
              <a:t>static </a:t>
            </a:r>
            <a:r>
              <a:rPr lang="en-US" dirty="0" err="1"/>
              <a:t>SqlConnection</a:t>
            </a:r>
            <a:r>
              <a:rPr lang="en-US" dirty="0"/>
              <a:t> sqlConnection1 = new </a:t>
            </a:r>
            <a:r>
              <a:rPr lang="en-US" dirty="0" err="1"/>
              <a:t>SqlConnection</a:t>
            </a:r>
            <a:r>
              <a:rPr lang="en-US" dirty="0"/>
              <a:t>(@"Data Source=DESKTOP-EV42K4G;Initial Catalog=</a:t>
            </a:r>
            <a:r>
              <a:rPr lang="en-US" dirty="0" err="1"/>
              <a:t>BD;Integrated</a:t>
            </a:r>
            <a:r>
              <a:rPr lang="en-US" dirty="0"/>
              <a:t> Security=True");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4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4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static void </a:t>
            </a:r>
            <a:r>
              <a:rPr lang="en-US" dirty="0" err="1"/>
              <a:t>InsertStudent</a:t>
            </a:r>
            <a:r>
              <a:rPr lang="en-US" dirty="0"/>
              <a:t>(string _name)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sqlConnection1.CreateCommand();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command.CommandText</a:t>
            </a:r>
            <a:r>
              <a:rPr lang="en-US" dirty="0"/>
              <a:t> = "INSERT INTO Student (name)VALUES(@name)";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command.Parameters.Add</a:t>
            </a:r>
            <a:r>
              <a:rPr lang="en-US" dirty="0"/>
              <a:t>("Name", </a:t>
            </a:r>
            <a:r>
              <a:rPr lang="en-US" dirty="0" err="1"/>
              <a:t>SqlDbType.NVarChar</a:t>
            </a:r>
            <a:r>
              <a:rPr lang="en-US" dirty="0"/>
              <a:t>).Value = _name;</a:t>
            </a:r>
          </a:p>
          <a:p>
            <a:r>
              <a:rPr lang="en-US" dirty="0"/>
              <a:t>            sqlConnection1.Open();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command.ExecuteNonQuery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sqlConnection1.Close();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5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static void </a:t>
            </a:r>
            <a:r>
              <a:rPr lang="en-US" dirty="0" err="1"/>
              <a:t>InsertStudent</a:t>
            </a:r>
            <a:r>
              <a:rPr lang="en-US" dirty="0"/>
              <a:t>(string _name)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sqlConnection1.CreateCommand();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command.CommandText</a:t>
            </a:r>
            <a:r>
              <a:rPr lang="en-US" dirty="0"/>
              <a:t> = "INSERT INTO Student (name)VALUES(@name)";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command.Parameters.Add</a:t>
            </a:r>
            <a:r>
              <a:rPr lang="en-US" dirty="0"/>
              <a:t>("Name", </a:t>
            </a:r>
            <a:r>
              <a:rPr lang="en-US" dirty="0" err="1"/>
              <a:t>SqlDbType.NVarChar</a:t>
            </a:r>
            <a:r>
              <a:rPr lang="en-US" dirty="0"/>
              <a:t>).Value = _name;</a:t>
            </a:r>
          </a:p>
          <a:p>
            <a:r>
              <a:rPr lang="en-US" dirty="0"/>
              <a:t>            sqlConnection1.Open();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command.ExecuteNonQuery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sqlConnection1.Close();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private void </a:t>
            </a:r>
            <a:r>
              <a:rPr lang="ru-RU" dirty="0"/>
              <a:t>предмет</a:t>
            </a:r>
            <a:r>
              <a:rPr lang="en-US" dirty="0" err="1"/>
              <a:t>ToolStripMenuItem_Click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AddStudent</a:t>
            </a:r>
            <a:r>
              <a:rPr lang="en-US" dirty="0"/>
              <a:t> sf = new </a:t>
            </a:r>
            <a:r>
              <a:rPr lang="en-US" dirty="0" err="1"/>
              <a:t>AddStudent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sf.ShowDialog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sf.DialogResult</a:t>
            </a:r>
            <a:r>
              <a:rPr lang="en-US" dirty="0"/>
              <a:t>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ControlDataBase.InsertStudent</a:t>
            </a:r>
            <a:r>
              <a:rPr lang="en-US" dirty="0"/>
              <a:t>(</a:t>
            </a:r>
            <a:r>
              <a:rPr lang="en-US" dirty="0" err="1"/>
              <a:t>sf.StudentName</a:t>
            </a:r>
            <a:r>
              <a:rPr lang="en-US" dirty="0"/>
              <a:t>, sqlConnection1);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sqlConnection1.Close();</a:t>
            </a:r>
          </a:p>
          <a:p>
            <a:r>
              <a:rPr lang="en-US" dirty="0"/>
              <a:t>    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3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en-US" dirty="0" err="1"/>
              <a:t>DisplayTable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sqlConnection1)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"SELECT * FROM " + 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r>
              <a:rPr lang="en-US" dirty="0"/>
              <a:t>            sqlConnection1.Open();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sqlConnection1);</a:t>
            </a:r>
          </a:p>
          <a:p>
            <a:r>
              <a:rPr lang="en-US" dirty="0"/>
              <a:t>            </a:t>
            </a: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sqlConnection1);</a:t>
            </a:r>
          </a:p>
          <a:p>
            <a:r>
              <a:rPr lang="en-US" dirty="0"/>
              <a:t>            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adapter.Fill</a:t>
            </a:r>
            <a:r>
              <a:rPr lang="en-US" dirty="0"/>
              <a:t>(ds);</a:t>
            </a:r>
          </a:p>
          <a:p>
            <a:r>
              <a:rPr lang="en-US" dirty="0"/>
              <a:t>            return ds;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private void </a:t>
            </a:r>
            <a:r>
              <a:rPr lang="ru-RU" dirty="0"/>
              <a:t>студенты</a:t>
            </a:r>
            <a:r>
              <a:rPr lang="en-US" dirty="0" err="1"/>
              <a:t>ToolStripMenuItem_Click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dataGridView1.DataSource =</a:t>
            </a:r>
            <a:r>
              <a:rPr lang="en-US" dirty="0" err="1"/>
              <a:t>ControlDataBase.DisplayTable</a:t>
            </a:r>
            <a:r>
              <a:rPr lang="en-US" dirty="0"/>
              <a:t>("Student", sqlConnection1).Tables[0];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86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RemoveFromDB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int </a:t>
            </a:r>
            <a:r>
              <a:rPr lang="en-US" dirty="0" err="1"/>
              <a:t>deleteId</a:t>
            </a:r>
            <a:r>
              <a:rPr lang="en-US" dirty="0"/>
              <a:t>, string </a:t>
            </a:r>
            <a:r>
              <a:rPr lang="en-US" dirty="0" err="1"/>
              <a:t>keyId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connection)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</a:t>
            </a:r>
            <a:r>
              <a:rPr lang="en-US" dirty="0" err="1"/>
              <a:t>connection.CreateCommand</a:t>
            </a:r>
            <a:r>
              <a:rPr lang="en-US" dirty="0"/>
              <a:t>();</a:t>
            </a:r>
          </a:p>
          <a:p>
            <a:r>
              <a:rPr lang="en-US" dirty="0"/>
              <a:t>            string </a:t>
            </a:r>
            <a:r>
              <a:rPr lang="en-US" dirty="0" err="1"/>
              <a:t>strCommand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("DELETE FROM " + </a:t>
            </a:r>
            <a:r>
              <a:rPr lang="en-US" dirty="0" err="1"/>
              <a:t>tableName</a:t>
            </a:r>
            <a:r>
              <a:rPr lang="en-US" dirty="0"/>
              <a:t> + " WHERE " + </a:t>
            </a:r>
            <a:r>
              <a:rPr lang="en-US" dirty="0" err="1"/>
              <a:t>keyId</a:t>
            </a:r>
            <a:r>
              <a:rPr lang="en-US" dirty="0"/>
              <a:t> + " = " + </a:t>
            </a:r>
            <a:r>
              <a:rPr lang="en-US" dirty="0" err="1"/>
              <a:t>deleteId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command.CommandText</a:t>
            </a:r>
            <a:r>
              <a:rPr lang="en-US" dirty="0"/>
              <a:t> = </a:t>
            </a:r>
            <a:r>
              <a:rPr lang="en-US" dirty="0" err="1"/>
              <a:t>strCommand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command.ExecuteNonQuery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private void </a:t>
            </a:r>
            <a:r>
              <a:rPr lang="ru-RU" dirty="0"/>
              <a:t>студент</a:t>
            </a:r>
            <a:r>
              <a:rPr lang="en-US" dirty="0" err="1"/>
              <a:t>ToolStripMenuItem_Click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(dataGridView1.Rows.Count != 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int id = (int)dataGridView1[0, dataGridView1.CurrentRow.Index].Value;</a:t>
            </a:r>
          </a:p>
          <a:p>
            <a:r>
              <a:rPr lang="en-US" dirty="0"/>
              <a:t>                </a:t>
            </a:r>
            <a:r>
              <a:rPr lang="en-US" dirty="0" err="1"/>
              <a:t>ControlDataBase.RemoveFromDB</a:t>
            </a:r>
            <a:r>
              <a:rPr lang="en-US" dirty="0"/>
              <a:t>("Student", id, "</a:t>
            </a:r>
            <a:r>
              <a:rPr lang="en-US" dirty="0" err="1"/>
              <a:t>StudentID</a:t>
            </a:r>
            <a:r>
              <a:rPr lang="en-US" dirty="0"/>
              <a:t>", sqlConnection1);</a:t>
            </a:r>
          </a:p>
          <a:p>
            <a:r>
              <a:rPr lang="en-US" dirty="0"/>
              <a:t>                dataGridView1.DataSource = </a:t>
            </a:r>
            <a:r>
              <a:rPr lang="en-US" dirty="0" err="1"/>
              <a:t>ControlDataBase.DisplayTable</a:t>
            </a:r>
            <a:r>
              <a:rPr lang="en-US" dirty="0"/>
              <a:t>("Student", sqlConnection1).Tables[0];</a:t>
            </a:r>
          </a:p>
          <a:p>
            <a:r>
              <a:rPr lang="en-US" dirty="0"/>
              <a:t>                sqlConnection1.Close();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5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int </a:t>
            </a:r>
            <a:r>
              <a:rPr lang="en-US" dirty="0" err="1"/>
              <a:t>CountOuery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connection)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strCommand</a:t>
            </a:r>
            <a:r>
              <a:rPr lang="en-US" dirty="0"/>
              <a:t> = "SELECT COUNT(*) FROM "+</a:t>
            </a:r>
            <a:r>
              <a:rPr lang="en-US" dirty="0" err="1"/>
              <a:t>tableName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</a:t>
            </a:r>
            <a:r>
              <a:rPr lang="en-US" dirty="0" err="1"/>
              <a:t>connection.CreateCommand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command.CommandText</a:t>
            </a:r>
            <a:r>
              <a:rPr lang="en-US" dirty="0"/>
              <a:t> = </a:t>
            </a:r>
            <a:r>
              <a:rPr lang="en-US" dirty="0" err="1"/>
              <a:t>strCommand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r>
              <a:rPr lang="en-US" dirty="0"/>
              <a:t>            int count= (int)</a:t>
            </a:r>
            <a:r>
              <a:rPr lang="en-US" dirty="0" err="1"/>
              <a:t>command.ExecuteScalar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r>
              <a:rPr lang="en-US" dirty="0"/>
              <a:t>            return count;</a:t>
            </a:r>
          </a:p>
          <a:p>
            <a:r>
              <a:rPr lang="en-US" dirty="0"/>
              <a:t>        }</a:t>
            </a:r>
          </a:p>
          <a:p>
            <a:endParaRPr lang="ru-RU" dirty="0"/>
          </a:p>
          <a:p>
            <a:r>
              <a:rPr lang="en-US" dirty="0"/>
              <a:t>private void </a:t>
            </a:r>
            <a:r>
              <a:rPr lang="ru-RU" dirty="0"/>
              <a:t>студентов</a:t>
            </a:r>
            <a:r>
              <a:rPr lang="en-US" dirty="0" err="1"/>
              <a:t>ToolStripMenuItem_Click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int count = </a:t>
            </a:r>
            <a:r>
              <a:rPr lang="en-US" dirty="0" err="1"/>
              <a:t>ControlDataBase.CountOuery</a:t>
            </a:r>
            <a:r>
              <a:rPr lang="en-US" dirty="0"/>
              <a:t>("Student", sqlConnection1);</a:t>
            </a:r>
          </a:p>
          <a:p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($"</a:t>
            </a:r>
            <a:r>
              <a:rPr lang="ru-RU" dirty="0"/>
              <a:t>В таблице </a:t>
            </a:r>
            <a:r>
              <a:rPr lang="en-US" dirty="0"/>
              <a:t>Student {count} </a:t>
            </a:r>
            <a:r>
              <a:rPr lang="ru-RU" dirty="0"/>
              <a:t>записей") ;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33363-9591-4C80-894E-233E27DAABC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60FD-BD34-4A56-9A41-8184A794211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базами данных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проекта приложения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приложения  создается в среде MS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как проект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39655-E941-418A-AF19-D7E29D37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84984"/>
            <a:ext cx="4291840" cy="271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Выполнить подключение к созданной ранее БД: </a:t>
            </a:r>
            <a:r>
              <a:rPr lang="ru-RU" b="1" dirty="0"/>
              <a:t>Средства/Подключиться  к базе данных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716" y="1600200"/>
            <a:ext cx="375356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 этого выбранная БД станет доступной в окне </a:t>
            </a:r>
            <a:r>
              <a:rPr lang="en-US" dirty="0"/>
              <a:t>Server Explorer (</a:t>
            </a:r>
            <a:r>
              <a:rPr lang="ru-RU" dirty="0"/>
              <a:t>Обозреватель серверов)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452" y="2215126"/>
            <a:ext cx="3038095" cy="32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36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string  </a:t>
            </a:r>
            <a:r>
              <a:rPr lang="en-US" sz="2400" b="1" dirty="0" err="1"/>
              <a:t>connectionString</a:t>
            </a:r>
            <a:r>
              <a:rPr lang="en-US" sz="2400" b="1" dirty="0"/>
              <a:t> </a:t>
            </a:r>
            <a:r>
              <a:rPr lang="en-US" sz="2400" dirty="0"/>
              <a:t>= @"Data Source=.\SQLEXPRESS; //</a:t>
            </a:r>
            <a:r>
              <a:rPr lang="ru-RU" sz="2400" dirty="0"/>
              <a:t>название сервера.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 указывает на название базы данных на сервере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Initial Catalog=university; </a:t>
            </a:r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устанавливает проверку подлинности </a:t>
            </a:r>
            <a:r>
              <a:rPr lang="en-US" sz="2400" dirty="0"/>
              <a:t>Windows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Integrated Security=True"; </a:t>
            </a: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u="sng" dirty="0"/>
              <a:t>Конфигурационные файлы:</a:t>
            </a:r>
          </a:p>
          <a:p>
            <a:pPr marL="0" indent="0">
              <a:buNone/>
            </a:pPr>
            <a:r>
              <a:rPr lang="en-US" sz="2400" b="1" dirty="0" err="1"/>
              <a:t>App.config</a:t>
            </a:r>
            <a:r>
              <a:rPr lang="ru-RU" sz="2400" dirty="0"/>
              <a:t> – </a:t>
            </a:r>
            <a:r>
              <a:rPr lang="ru-RU" sz="2400" dirty="0" err="1"/>
              <a:t>десктопные</a:t>
            </a:r>
            <a:r>
              <a:rPr lang="ru-RU" sz="2400" dirty="0"/>
              <a:t> приложения,</a:t>
            </a:r>
          </a:p>
          <a:p>
            <a:pPr marL="0" indent="0">
              <a:buNone/>
            </a:pPr>
            <a:r>
              <a:rPr lang="en-US" sz="2400" b="1" dirty="0" err="1"/>
              <a:t>Web.config</a:t>
            </a:r>
            <a:r>
              <a:rPr lang="ru-RU" sz="2400" b="1" dirty="0"/>
              <a:t>  - </a:t>
            </a:r>
            <a:r>
              <a:rPr lang="ru-RU" sz="2400" dirty="0"/>
              <a:t>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1019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709120"/>
          </a:xfrm>
        </p:spPr>
        <p:txBody>
          <a:bodyPr>
            <a:normAutofit fontScale="55000" lnSpcReduction="20000"/>
          </a:bodyPr>
          <a:lstStyle/>
          <a:p>
            <a:r>
              <a:rPr lang="ru-RU" b="1" u="sng" dirty="0"/>
              <a:t>Пример </a:t>
            </a:r>
            <a:r>
              <a:rPr lang="en-US" b="1" u="sng" dirty="0" err="1"/>
              <a:t>App.config</a:t>
            </a:r>
            <a:endParaRPr lang="ru-RU" b="1" u="sng" dirty="0"/>
          </a:p>
          <a:p>
            <a:pPr marL="0" indent="0" fontAlgn="base">
              <a:buNone/>
            </a:pPr>
            <a:r>
              <a:rPr lang="en-US" dirty="0"/>
              <a:t>&lt;?xml version="1.0" encoding="utf-8" ?&gt;</a:t>
            </a:r>
          </a:p>
          <a:p>
            <a:pPr marL="0" indent="0" fontAlgn="base">
              <a:buNone/>
            </a:pPr>
            <a:r>
              <a:rPr lang="en-US" dirty="0"/>
              <a:t>&lt;configuration&gt;</a:t>
            </a:r>
          </a:p>
          <a:p>
            <a:pPr marL="0" indent="0" fontAlgn="base">
              <a:buNone/>
            </a:pPr>
            <a:r>
              <a:rPr lang="en-US" dirty="0"/>
              <a:t>    &lt;startup&gt; </a:t>
            </a:r>
          </a:p>
          <a:p>
            <a:pPr marL="0" indent="0"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supportedRuntime</a:t>
            </a:r>
            <a:r>
              <a:rPr lang="en-US" dirty="0"/>
              <a:t> version="v4.0" </a:t>
            </a:r>
            <a:r>
              <a:rPr lang="en-US" dirty="0" err="1"/>
              <a:t>sku</a:t>
            </a:r>
            <a:r>
              <a:rPr lang="en-US" dirty="0"/>
              <a:t>=".</a:t>
            </a:r>
            <a:r>
              <a:rPr lang="en-US" dirty="0" err="1"/>
              <a:t>NETFramework,Version</a:t>
            </a:r>
            <a:r>
              <a:rPr lang="en-US" dirty="0"/>
              <a:t>=v4.6" /&gt;</a:t>
            </a:r>
          </a:p>
          <a:p>
            <a:pPr marL="0" indent="0" fontAlgn="base">
              <a:buNone/>
            </a:pPr>
            <a:r>
              <a:rPr lang="en-US" dirty="0"/>
              <a:t>    &lt;/startup&gt;</a:t>
            </a:r>
          </a:p>
          <a:p>
            <a:pPr marL="0" indent="0" fontAlgn="base">
              <a:buNone/>
            </a:pPr>
            <a:r>
              <a:rPr lang="en-US" dirty="0"/>
              <a:t>  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sz="2900" dirty="0"/>
              <a:t> </a:t>
            </a:r>
            <a:r>
              <a:rPr lang="en-US" b="1" dirty="0"/>
              <a:t> &lt;add name="</a:t>
            </a:r>
            <a:r>
              <a:rPr lang="en-US" b="1" dirty="0" err="1"/>
              <a:t>DefaultConnection</a:t>
            </a:r>
            <a:r>
              <a:rPr lang="en-US" b="1" dirty="0"/>
              <a:t>" </a:t>
            </a:r>
            <a:r>
              <a:rPr lang="en-US" b="1" dirty="0" err="1"/>
              <a:t>connectionString</a:t>
            </a:r>
            <a:r>
              <a:rPr lang="en-US" b="1" dirty="0"/>
              <a:t>="Data Source=.\SQLEXPRESS;</a:t>
            </a:r>
            <a:endParaRPr lang="ru-RU" b="1" dirty="0"/>
          </a:p>
          <a:p>
            <a:pPr marL="0" indent="0" fontAlgn="base">
              <a:buNone/>
            </a:pPr>
            <a:r>
              <a:rPr lang="en-US" b="1" dirty="0"/>
              <a:t>Initial Catalog=</a:t>
            </a:r>
            <a:r>
              <a:rPr lang="en-US" b="1" dirty="0" err="1"/>
              <a:t>usersdb</a:t>
            </a:r>
            <a:r>
              <a:rPr lang="en-US" b="1" dirty="0"/>
              <a:t>;</a:t>
            </a:r>
            <a:r>
              <a:rPr lang="ru-RU" b="1" dirty="0"/>
              <a:t> </a:t>
            </a:r>
          </a:p>
          <a:p>
            <a:pPr marL="0" indent="0" fontAlgn="base">
              <a:buNone/>
            </a:pPr>
            <a:r>
              <a:rPr lang="en-US" b="1" dirty="0"/>
              <a:t>Integrated Security="True"</a:t>
            </a:r>
            <a:r>
              <a:rPr lang="ru-RU" b="1" dirty="0"/>
              <a:t> </a:t>
            </a:r>
          </a:p>
          <a:p>
            <a:pPr marL="0" indent="0" fontAlgn="base">
              <a:buNone/>
            </a:pPr>
            <a:r>
              <a:rPr lang="en-US" b="1" dirty="0" err="1"/>
              <a:t>providerName</a:t>
            </a:r>
            <a:r>
              <a:rPr lang="en-US" b="1" dirty="0"/>
              <a:t>="</a:t>
            </a:r>
            <a:r>
              <a:rPr lang="en-US" b="1" dirty="0" err="1"/>
              <a:t>System.Data.SqlClient</a:t>
            </a:r>
            <a:r>
              <a:rPr lang="en-US" b="1" dirty="0"/>
              <a:t>"/&gt;</a:t>
            </a:r>
          </a:p>
          <a:p>
            <a:pPr marL="0" indent="0" fontAlgn="base">
              <a:buNone/>
            </a:pPr>
            <a:r>
              <a:rPr lang="en-US" dirty="0"/>
              <a:t>  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&lt;/configuration&gt;</a:t>
            </a:r>
          </a:p>
          <a:p>
            <a:endParaRPr lang="ru-RU" dirty="0"/>
          </a:p>
          <a:p>
            <a:r>
              <a:rPr lang="ru-RU" b="1" u="sng" dirty="0"/>
              <a:t>В приложении получаем строку подключения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connectionString</a:t>
            </a:r>
            <a:r>
              <a:rPr lang="en-US" dirty="0"/>
              <a:t> = </a:t>
            </a:r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DefaultConnection</a:t>
            </a:r>
            <a:r>
              <a:rPr lang="en-US" dirty="0"/>
              <a:t>"].</a:t>
            </a:r>
            <a:r>
              <a:rPr lang="en-US" dirty="0" err="1"/>
              <a:t>ConnectionString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49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подключаться к базе данных, нам необходимо создать и использовать объект </a:t>
            </a:r>
            <a:r>
              <a:rPr lang="ru-RU" dirty="0" err="1"/>
              <a:t>SqlConnection</a:t>
            </a:r>
            <a:r>
              <a:rPr lang="ru-RU" dirty="0"/>
              <a:t>:</a:t>
            </a:r>
          </a:p>
          <a:p>
            <a:pPr marL="0" indent="0" fontAlgn="base">
              <a:buNone/>
            </a:pPr>
            <a:r>
              <a:rPr lang="en-US" sz="2200" dirty="0"/>
              <a:t>string </a:t>
            </a:r>
            <a:r>
              <a:rPr lang="en-US" sz="2200" dirty="0" err="1"/>
              <a:t>connectionString</a:t>
            </a:r>
            <a:r>
              <a:rPr lang="en-US" sz="2200" dirty="0"/>
              <a:t> = @"Data Source=.\SQLEXPRESS;</a:t>
            </a:r>
            <a:r>
              <a:rPr lang="ru-RU" sz="2200" dirty="0"/>
              <a:t> </a:t>
            </a:r>
            <a:r>
              <a:rPr lang="en-US" sz="2200" dirty="0"/>
              <a:t>Initial Catalog=</a:t>
            </a:r>
            <a:r>
              <a:rPr lang="en-US" sz="2200" dirty="0" err="1"/>
              <a:t>usersdb</a:t>
            </a:r>
            <a:r>
              <a:rPr lang="en-US" sz="2200" dirty="0"/>
              <a:t>;</a:t>
            </a:r>
            <a:r>
              <a:rPr lang="ru-RU" sz="2200" dirty="0"/>
              <a:t> </a:t>
            </a:r>
            <a:r>
              <a:rPr lang="en-US" sz="2200" dirty="0"/>
              <a:t>Integrated Security=True";</a:t>
            </a:r>
          </a:p>
          <a:p>
            <a:pPr marL="0" indent="0" fontAlgn="base">
              <a:buNone/>
            </a:pPr>
            <a:r>
              <a:rPr lang="en-US" sz="2200" dirty="0"/>
              <a:t> // </a:t>
            </a:r>
            <a:r>
              <a:rPr lang="ru-RU" sz="2200" dirty="0"/>
              <a:t>Создание подключения</a:t>
            </a:r>
          </a:p>
          <a:p>
            <a:pPr marL="0" indent="0" fontAlgn="base">
              <a:buNone/>
            </a:pPr>
            <a:r>
              <a:rPr lang="ru-RU" sz="2200" dirty="0"/>
              <a:t> </a:t>
            </a:r>
            <a:r>
              <a:rPr lang="en-US" sz="2200" dirty="0" err="1"/>
              <a:t>SqlConnection</a:t>
            </a:r>
            <a:r>
              <a:rPr lang="en-US" sz="2200" dirty="0"/>
              <a:t> connection = new </a:t>
            </a:r>
            <a:r>
              <a:rPr lang="en-US" sz="2200" dirty="0" err="1"/>
              <a:t>SqlConnection</a:t>
            </a:r>
            <a:r>
              <a:rPr lang="en-US" sz="2200" dirty="0"/>
              <a:t>(</a:t>
            </a:r>
            <a:r>
              <a:rPr lang="en-US" sz="2200" dirty="0" err="1"/>
              <a:t>connectionString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/>
              <a:t>// </a:t>
            </a:r>
            <a:r>
              <a:rPr lang="ru-RU" sz="2200" dirty="0"/>
              <a:t>Открываем подключение</a:t>
            </a:r>
          </a:p>
          <a:p>
            <a:pPr marL="0" indent="0" fontAlgn="base">
              <a:buNone/>
            </a:pPr>
            <a:r>
              <a:rPr lang="en-US" sz="2200" dirty="0" err="1"/>
              <a:t>connection.Open</a:t>
            </a:r>
            <a:r>
              <a:rPr lang="en-US" sz="2200" dirty="0"/>
              <a:t>();</a:t>
            </a:r>
          </a:p>
          <a:p>
            <a:pPr marL="0" indent="0" fontAlgn="base">
              <a:buNone/>
            </a:pPr>
            <a:r>
              <a:rPr lang="en-US" sz="2200" dirty="0" err="1"/>
              <a:t>Console.WriteLine</a:t>
            </a:r>
            <a:r>
              <a:rPr lang="en-US" sz="2200" dirty="0"/>
              <a:t>("</a:t>
            </a:r>
            <a:r>
              <a:rPr lang="ru-RU" sz="2200" dirty="0"/>
              <a:t>Подключение открыто");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11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Для выполнения команд используется класс </a:t>
            </a:r>
            <a:r>
              <a:rPr lang="en-US" b="1" dirty="0" err="1"/>
              <a:t>SqlCommand</a:t>
            </a:r>
            <a:r>
              <a:rPr lang="ru-RU" b="1" dirty="0"/>
              <a:t>, </a:t>
            </a:r>
            <a:r>
              <a:rPr lang="ru-RU" dirty="0"/>
              <a:t>он инкапсулирует </a:t>
            </a:r>
            <a:r>
              <a:rPr lang="ru-RU" dirty="0" err="1"/>
              <a:t>sql</a:t>
            </a:r>
            <a:r>
              <a:rPr lang="ru-RU" dirty="0"/>
              <a:t>-выражение, которое должно быть выполнено.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//создаем подключение</a:t>
            </a:r>
          </a:p>
          <a:p>
            <a:pPr marL="0" indent="0" fontAlgn="base">
              <a:buNone/>
            </a:pP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);  </a:t>
            </a:r>
            <a:endParaRPr lang="ru-RU" dirty="0"/>
          </a:p>
          <a:p>
            <a:pPr marL="0" indent="0" fontAlgn="base">
              <a:buNone/>
            </a:pPr>
            <a:r>
              <a:rPr lang="en-US" dirty="0" err="1"/>
              <a:t>connection.Open</a:t>
            </a:r>
            <a:r>
              <a:rPr lang="en-US" dirty="0"/>
              <a:t>();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//</a:t>
            </a:r>
            <a:r>
              <a:rPr lang="en-US" dirty="0"/>
              <a:t>SQL-</a:t>
            </a:r>
            <a:r>
              <a:rPr lang="ru-RU" dirty="0"/>
              <a:t>выражение, которое будет выполняться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 err="1"/>
              <a:t>command.CommandText</a:t>
            </a:r>
            <a:r>
              <a:rPr lang="en-US" dirty="0"/>
              <a:t> = "SELECT * FROM Users";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command.Connection</a:t>
            </a:r>
            <a:r>
              <a:rPr lang="en-US" dirty="0"/>
              <a:t> = connection;</a:t>
            </a:r>
          </a:p>
          <a:p>
            <a:pPr marL="0" indent="0">
              <a:buNone/>
            </a:pPr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55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Чтобы выполнить команду, необходимо применить один из методов </a:t>
            </a:r>
            <a:r>
              <a:rPr lang="ru-RU" dirty="0" err="1"/>
              <a:t>SqlCommand</a:t>
            </a:r>
            <a:r>
              <a:rPr lang="ru-RU" dirty="0"/>
              <a:t>:</a:t>
            </a:r>
          </a:p>
          <a:p>
            <a:pPr lvl="1"/>
            <a:r>
              <a:rPr lang="ru-RU" b="1" dirty="0" err="1"/>
              <a:t>ExecuteNonQuery</a:t>
            </a:r>
            <a:r>
              <a:rPr lang="ru-RU" dirty="0"/>
              <a:t>: 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количество измененных записей. Подходит для </a:t>
            </a:r>
            <a:r>
              <a:rPr lang="ru-RU" dirty="0" err="1"/>
              <a:t>sql</a:t>
            </a:r>
            <a:r>
              <a:rPr lang="ru-RU" dirty="0"/>
              <a:t>-выражений INSERT, UPDATE, DELETE.</a:t>
            </a:r>
          </a:p>
          <a:p>
            <a:pPr lvl="1"/>
            <a:r>
              <a:rPr lang="ru-RU" b="1" dirty="0" err="1"/>
              <a:t>ExecuteReader</a:t>
            </a:r>
            <a:r>
              <a:rPr lang="ru-RU" dirty="0"/>
              <a:t>: 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строки из таблицы. Подходит для </a:t>
            </a:r>
            <a:r>
              <a:rPr lang="ru-RU" dirty="0" err="1"/>
              <a:t>sql</a:t>
            </a:r>
            <a:r>
              <a:rPr lang="ru-RU" dirty="0"/>
              <a:t>-выражения SELECT.</a:t>
            </a:r>
          </a:p>
          <a:p>
            <a:pPr lvl="1"/>
            <a:r>
              <a:rPr lang="ru-RU" b="1" dirty="0" err="1"/>
              <a:t>ExecuteScalar</a:t>
            </a:r>
            <a:r>
              <a:rPr lang="ru-RU" dirty="0"/>
              <a:t>: 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одно скалярное значение, например, число. Подходит для </a:t>
            </a:r>
            <a:r>
              <a:rPr lang="ru-RU" dirty="0" err="1"/>
              <a:t>sql</a:t>
            </a:r>
            <a:r>
              <a:rPr lang="ru-RU" dirty="0"/>
              <a:t>-выражения SELECT в паре с одной из встроенных функций SQL, как например, </a:t>
            </a:r>
            <a:r>
              <a:rPr lang="ru-RU" dirty="0" err="1"/>
              <a:t>Min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, </a:t>
            </a:r>
            <a:r>
              <a:rPr lang="ru-RU" dirty="0" err="1"/>
              <a:t>Sum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/>
              <a:t>SQL-</a:t>
            </a:r>
            <a:r>
              <a:rPr lang="ru-RU" b="1" u="sng" dirty="0"/>
              <a:t>запрос:</a:t>
            </a:r>
          </a:p>
          <a:p>
            <a:pPr marL="0" indent="0">
              <a:buNone/>
            </a:pPr>
            <a:r>
              <a:rPr lang="ru-RU" dirty="0"/>
              <a:t>INSERT INTO </a:t>
            </a:r>
            <a:r>
              <a:rPr lang="ru-RU" dirty="0" err="1"/>
              <a:t>название_таблицы</a:t>
            </a:r>
            <a:r>
              <a:rPr lang="ru-RU" dirty="0"/>
              <a:t> (столбец1, столбец2, </a:t>
            </a:r>
            <a:r>
              <a:rPr lang="ru-RU" dirty="0" err="1"/>
              <a:t>столбецN</a:t>
            </a:r>
            <a:r>
              <a:rPr lang="ru-RU" dirty="0"/>
              <a:t>) VALUES ( значение1, значение2, </a:t>
            </a:r>
            <a:r>
              <a:rPr lang="ru-RU" dirty="0" err="1"/>
              <a:t>значениеN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b="1" u="sng" dirty="0"/>
          </a:p>
          <a:p>
            <a:pPr marL="0" indent="0">
              <a:buNone/>
            </a:pPr>
            <a:r>
              <a:rPr lang="ru-RU" b="1" u="sng" dirty="0"/>
              <a:t>В программе:</a:t>
            </a:r>
          </a:p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connectionString</a:t>
            </a:r>
            <a:r>
              <a:rPr lang="en-US" dirty="0"/>
              <a:t> = @"Data Source=.\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usersdb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Integrated Security=True";</a:t>
            </a:r>
          </a:p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"INSERT INTO Users (Name, Age) VALUES ('Tom', 18)";</a:t>
            </a:r>
            <a:endParaRPr lang="ru-RU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Добавлено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0003D235-7B15-4856-925B-269448796B67}"/>
              </a:ext>
            </a:extLst>
          </p:cNvPr>
          <p:cNvSpPr/>
          <p:nvPr/>
        </p:nvSpPr>
        <p:spPr>
          <a:xfrm>
            <a:off x="5580112" y="2303438"/>
            <a:ext cx="2808312" cy="576064"/>
          </a:xfrm>
          <a:prstGeom prst="wedgeRectCallout">
            <a:avLst>
              <a:gd name="adj1" fmla="val -38716"/>
              <a:gd name="adj2" fmla="val 10482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строку подключения к БД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0FCDBC8E-044D-4204-9B20-35E9BC64102F}"/>
              </a:ext>
            </a:extLst>
          </p:cNvPr>
          <p:cNvSpPr/>
          <p:nvPr/>
        </p:nvSpPr>
        <p:spPr>
          <a:xfrm>
            <a:off x="6156176" y="3062064"/>
            <a:ext cx="2808312" cy="393502"/>
          </a:xfrm>
          <a:prstGeom prst="wedgeRectCallout">
            <a:avLst>
              <a:gd name="adj1" fmla="val 10591"/>
              <a:gd name="adj2" fmla="val 866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</a:t>
            </a:r>
            <a:r>
              <a:rPr lang="en-US" dirty="0"/>
              <a:t>SQL </a:t>
            </a:r>
            <a:r>
              <a:rPr lang="ru-RU" dirty="0"/>
              <a:t>команду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8701AE6-FFAE-4258-80F6-40FCBDD1CBE7}"/>
              </a:ext>
            </a:extLst>
          </p:cNvPr>
          <p:cNvSpPr/>
          <p:nvPr/>
        </p:nvSpPr>
        <p:spPr>
          <a:xfrm>
            <a:off x="6516216" y="4629398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4B77263-E5BC-4AEF-9648-AA10804EA2FB}"/>
              </a:ext>
            </a:extLst>
          </p:cNvPr>
          <p:cNvSpPr/>
          <p:nvPr/>
        </p:nvSpPr>
        <p:spPr>
          <a:xfrm>
            <a:off x="3167844" y="4465548"/>
            <a:ext cx="2808312" cy="576064"/>
          </a:xfrm>
          <a:prstGeom prst="wedgeRectCallout">
            <a:avLst>
              <a:gd name="adj1" fmla="val -71586"/>
              <a:gd name="adj2" fmla="val 337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подключение к 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E5202A3-7EAD-45BC-8985-A0ADE513E5A8}"/>
              </a:ext>
            </a:extLst>
          </p:cNvPr>
          <p:cNvSpPr/>
          <p:nvPr/>
        </p:nvSpPr>
        <p:spPr>
          <a:xfrm>
            <a:off x="6588224" y="5619820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Связываем команду и подключение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65E57F68-02CD-419B-8BB1-A615D8B52938}"/>
              </a:ext>
            </a:extLst>
          </p:cNvPr>
          <p:cNvSpPr/>
          <p:nvPr/>
        </p:nvSpPr>
        <p:spPr>
          <a:xfrm>
            <a:off x="4572000" y="5940435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30930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u="sng" dirty="0"/>
              <a:t>SQL-</a:t>
            </a:r>
            <a:r>
              <a:rPr lang="ru-RU" b="1" u="sng" dirty="0"/>
              <a:t>запрос:</a:t>
            </a:r>
          </a:p>
          <a:p>
            <a:pPr marL="0" indent="0" fontAlgn="base">
              <a:buNone/>
            </a:pPr>
            <a:r>
              <a:rPr lang="ru-RU" dirty="0"/>
              <a:t>UPDATE </a:t>
            </a:r>
            <a:r>
              <a:rPr lang="ru-RU" dirty="0" err="1"/>
              <a:t>название_таблицы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SET столбец1=значение1, столбец2=значение2, </a:t>
            </a:r>
            <a:r>
              <a:rPr lang="ru-RU" dirty="0" err="1"/>
              <a:t>столбецN</a:t>
            </a:r>
            <a:r>
              <a:rPr lang="ru-RU" dirty="0"/>
              <a:t>=</a:t>
            </a:r>
            <a:r>
              <a:rPr lang="ru-RU" dirty="0" err="1"/>
              <a:t>значениеN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WHERE </a:t>
            </a:r>
            <a:r>
              <a:rPr lang="ru-RU" dirty="0" err="1"/>
              <a:t>некоторый_столбец</a:t>
            </a:r>
            <a:r>
              <a:rPr lang="ru-RU" dirty="0"/>
              <a:t>=</a:t>
            </a:r>
            <a:r>
              <a:rPr lang="ru-RU" dirty="0" err="1"/>
              <a:t>некоторое_значение</a:t>
            </a:r>
            <a:endParaRPr lang="ru-RU" dirty="0"/>
          </a:p>
          <a:p>
            <a:pPr marL="0" indent="0" fontAlgn="base">
              <a:buNone/>
            </a:pPr>
            <a:endParaRPr lang="ru-RU" dirty="0"/>
          </a:p>
          <a:p>
            <a:r>
              <a:rPr lang="ru-RU" b="1" u="sng" dirty="0"/>
              <a:t>В программе:</a:t>
            </a:r>
          </a:p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"UPDATE Users SET Age=20 WHERE Name='Tom'";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Обновлено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B1B0C307-FBBA-4CD1-B46B-A0669778534B}"/>
              </a:ext>
            </a:extLst>
          </p:cNvPr>
          <p:cNvSpPr/>
          <p:nvPr/>
        </p:nvSpPr>
        <p:spPr>
          <a:xfrm>
            <a:off x="6156176" y="3062064"/>
            <a:ext cx="2808312" cy="393502"/>
          </a:xfrm>
          <a:prstGeom prst="wedgeRectCallout">
            <a:avLst>
              <a:gd name="adj1" fmla="val 10591"/>
              <a:gd name="adj2" fmla="val 866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</a:t>
            </a:r>
            <a:r>
              <a:rPr lang="en-US" dirty="0"/>
              <a:t>SQL </a:t>
            </a:r>
            <a:r>
              <a:rPr lang="ru-RU" dirty="0"/>
              <a:t>команду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D29496B-F403-4920-B216-383C91412F5F}"/>
              </a:ext>
            </a:extLst>
          </p:cNvPr>
          <p:cNvSpPr/>
          <p:nvPr/>
        </p:nvSpPr>
        <p:spPr>
          <a:xfrm>
            <a:off x="5652120" y="4065659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подключение к БД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195FBDD4-1C91-408F-B703-C5BB68703F4F}"/>
              </a:ext>
            </a:extLst>
          </p:cNvPr>
          <p:cNvSpPr/>
          <p:nvPr/>
        </p:nvSpPr>
        <p:spPr>
          <a:xfrm>
            <a:off x="2987824" y="4043982"/>
            <a:ext cx="2808312" cy="576064"/>
          </a:xfrm>
          <a:prstGeom prst="wedgeRectCallout">
            <a:avLst>
              <a:gd name="adj1" fmla="val -71586"/>
              <a:gd name="adj2" fmla="val 337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9F4CB475-D357-4410-813F-3B7C17364DAB}"/>
              </a:ext>
            </a:extLst>
          </p:cNvPr>
          <p:cNvSpPr/>
          <p:nvPr/>
        </p:nvSpPr>
        <p:spPr>
          <a:xfrm>
            <a:off x="6588224" y="5099992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Связываем команду и подключение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EF49171-17C8-45BF-86DF-D34909502B83}"/>
              </a:ext>
            </a:extLst>
          </p:cNvPr>
          <p:cNvSpPr/>
          <p:nvPr/>
        </p:nvSpPr>
        <p:spPr>
          <a:xfrm>
            <a:off x="4203901" y="5710586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11033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Трехуровневая архитектура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b="1" dirty="0"/>
              <a:t>Слой данных.</a:t>
            </a:r>
            <a:r>
              <a:rPr lang="ru-RU" dirty="0"/>
              <a:t> Содержит базу данных и код доступа к данным. </a:t>
            </a:r>
          </a:p>
          <a:p>
            <a:pPr lvl="0"/>
            <a:r>
              <a:rPr lang="ru-RU" b="1" dirty="0"/>
              <a:t>Бизнес-слой.</a:t>
            </a:r>
            <a:r>
              <a:rPr lang="ru-RU" dirty="0"/>
              <a:t> Содержит бизнес-логику, который определяет уникальную  функциональность приложения, и абстрагирует ее от других слоев. Этот слой  иногда называют средним слоем. </a:t>
            </a:r>
          </a:p>
          <a:p>
            <a:pPr lvl="0"/>
            <a:r>
              <a:rPr lang="ru-RU" b="1" dirty="0"/>
              <a:t>Слой представления.</a:t>
            </a:r>
            <a:r>
              <a:rPr lang="ru-RU" dirty="0"/>
              <a:t> Обеспечивает пользовательский интерфейс и контроль потока управления приложения, наряду с такими вещами, как проверка  пользовательского ввода.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2D4511E-1074-416B-B676-6F0FB8B1B0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6294429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SQL-</a:t>
            </a:r>
            <a:r>
              <a:rPr lang="ru-RU" b="1" u="sng" dirty="0"/>
              <a:t>запрос:</a:t>
            </a:r>
          </a:p>
          <a:p>
            <a:pPr marL="0" indent="0" fontAlgn="base">
              <a:buNone/>
            </a:pPr>
            <a:r>
              <a:rPr lang="en-US" dirty="0"/>
              <a:t>DELETE FROM </a:t>
            </a:r>
            <a:r>
              <a:rPr lang="ru-RU" dirty="0"/>
              <a:t>таблица</a:t>
            </a:r>
          </a:p>
          <a:p>
            <a:pPr marL="0" indent="0" fontAlgn="base">
              <a:buNone/>
            </a:pPr>
            <a:r>
              <a:rPr lang="en-US" dirty="0"/>
              <a:t>WHERE </a:t>
            </a:r>
            <a:r>
              <a:rPr lang="ru-RU" dirty="0"/>
              <a:t>столбец = значение</a:t>
            </a:r>
          </a:p>
          <a:p>
            <a:pPr marL="0" indent="0" fontAlgn="base">
              <a:buNone/>
            </a:pPr>
            <a:endParaRPr lang="ru-RU" dirty="0"/>
          </a:p>
          <a:p>
            <a:r>
              <a:rPr lang="ru-RU" b="1" u="sng" dirty="0"/>
              <a:t>В программе:</a:t>
            </a:r>
          </a:p>
          <a:p>
            <a:pPr fontAlgn="base"/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"DELETE  FROM Users WHERE Name='Tom'";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Удалено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56612C5-B112-4CD2-9F79-5B9180AC9126}"/>
              </a:ext>
            </a:extLst>
          </p:cNvPr>
          <p:cNvSpPr/>
          <p:nvPr/>
        </p:nvSpPr>
        <p:spPr>
          <a:xfrm>
            <a:off x="5508104" y="2780928"/>
            <a:ext cx="2808312" cy="393502"/>
          </a:xfrm>
          <a:prstGeom prst="wedgeRectCallout">
            <a:avLst>
              <a:gd name="adj1" fmla="val 10591"/>
              <a:gd name="adj2" fmla="val 866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</a:t>
            </a:r>
            <a:r>
              <a:rPr lang="en-US" dirty="0"/>
              <a:t>SQL </a:t>
            </a:r>
            <a:r>
              <a:rPr lang="ru-RU" dirty="0"/>
              <a:t>команду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EC19493-F146-4F4C-8F7C-9234EAC699D8}"/>
              </a:ext>
            </a:extLst>
          </p:cNvPr>
          <p:cNvSpPr/>
          <p:nvPr/>
        </p:nvSpPr>
        <p:spPr>
          <a:xfrm>
            <a:off x="5652120" y="4065659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17EB532-DA62-44E1-AB68-24FBFED9E292}"/>
              </a:ext>
            </a:extLst>
          </p:cNvPr>
          <p:cNvSpPr/>
          <p:nvPr/>
        </p:nvSpPr>
        <p:spPr>
          <a:xfrm>
            <a:off x="2987824" y="4043982"/>
            <a:ext cx="2808312" cy="576064"/>
          </a:xfrm>
          <a:prstGeom prst="wedgeRectCallout">
            <a:avLst>
              <a:gd name="adj1" fmla="val -70346"/>
              <a:gd name="adj2" fmla="val 504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подключение к 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B84AEE8F-9E65-4CE7-B23C-8B4FA2605645}"/>
              </a:ext>
            </a:extLst>
          </p:cNvPr>
          <p:cNvSpPr/>
          <p:nvPr/>
        </p:nvSpPr>
        <p:spPr>
          <a:xfrm>
            <a:off x="6588224" y="5314764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Связываем команду и подключение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91196FA-9722-4112-B9D6-8C998891333D}"/>
              </a:ext>
            </a:extLst>
          </p:cNvPr>
          <p:cNvSpPr/>
          <p:nvPr/>
        </p:nvSpPr>
        <p:spPr>
          <a:xfrm>
            <a:off x="4608004" y="6069776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12869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чтения данные, которые хранятся в таблице, используется метод - </a:t>
            </a:r>
            <a:r>
              <a:rPr lang="ru-RU" dirty="0" err="1"/>
              <a:t>ExecuteReader</a:t>
            </a:r>
            <a:r>
              <a:rPr lang="ru-RU" dirty="0"/>
              <a:t>(). </a:t>
            </a:r>
          </a:p>
          <a:p>
            <a:r>
              <a:rPr lang="ru-RU" dirty="0"/>
              <a:t>Этот метод возвращает объект </a:t>
            </a:r>
            <a:r>
              <a:rPr lang="ru-RU" b="1" dirty="0" err="1"/>
              <a:t>SqlDataReader</a:t>
            </a:r>
            <a:r>
              <a:rPr lang="ru-RU" dirty="0"/>
              <a:t>, который используется для чтения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0836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608512" cy="504056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"SELECT * FROM Users";</a:t>
            </a:r>
          </a:p>
          <a:p>
            <a:pPr marL="0" indent="0" fontAlgn="base">
              <a:buNone/>
            </a:pPr>
            <a:r>
              <a:rPr lang="en-US" dirty="0"/>
              <a:t>    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    {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SqlDataReader</a:t>
            </a:r>
            <a:r>
              <a:rPr lang="en-US" dirty="0"/>
              <a:t> </a:t>
            </a:r>
            <a:r>
              <a:rPr lang="en-US" b="1" dirty="0"/>
              <a:t>reader</a:t>
            </a:r>
            <a:r>
              <a:rPr lang="en-US" dirty="0"/>
              <a:t> = </a:t>
            </a:r>
            <a:r>
              <a:rPr lang="en-US" b="1" dirty="0" err="1"/>
              <a:t>command.ExecuteReader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// </a:t>
            </a:r>
            <a:r>
              <a:rPr lang="ru-RU" dirty="0"/>
              <a:t>если есть данные</a:t>
            </a:r>
          </a:p>
          <a:p>
            <a:pPr marL="0" indent="0" fontAlgn="base">
              <a:buNone/>
            </a:pPr>
            <a:r>
              <a:rPr lang="en-US" dirty="0"/>
              <a:t>         if(</a:t>
            </a:r>
            <a:r>
              <a:rPr lang="en-US" dirty="0" err="1"/>
              <a:t>reader.HasRows</a:t>
            </a:r>
            <a:r>
              <a:rPr lang="en-US" dirty="0"/>
              <a:t>) </a:t>
            </a:r>
            <a:r>
              <a:rPr lang="ru-RU" dirty="0"/>
              <a:t>        </a:t>
            </a:r>
          </a:p>
          <a:p>
            <a:pPr marL="0" indent="0" fontAlgn="base">
              <a:buNone/>
            </a:pPr>
            <a:r>
              <a:rPr lang="ru-RU" dirty="0"/>
              <a:t>{</a:t>
            </a:r>
          </a:p>
          <a:p>
            <a:pPr marL="0" indent="0" fontAlgn="base">
              <a:buNone/>
            </a:pPr>
            <a:r>
              <a:rPr lang="en-US" dirty="0"/>
              <a:t>// </a:t>
            </a:r>
            <a:r>
              <a:rPr lang="ru-RU" dirty="0"/>
              <a:t>построчно считываем данные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            </a:t>
            </a:r>
            <a:r>
              <a:rPr lang="en-US" dirty="0"/>
              <a:t>while (</a:t>
            </a:r>
            <a:r>
              <a:rPr lang="en-US" dirty="0" err="1"/>
              <a:t>reader.Read</a:t>
            </a:r>
            <a:r>
              <a:rPr lang="en-US" dirty="0"/>
              <a:t>()) </a:t>
            </a:r>
            <a:r>
              <a:rPr lang="ru-RU" dirty="0"/>
              <a:t>           </a:t>
            </a:r>
          </a:p>
          <a:p>
            <a:pPr marL="0" indent="0" fontAlgn="base">
              <a:buNone/>
            </a:pPr>
            <a:r>
              <a:rPr lang="ru-RU" dirty="0"/>
              <a:t>	{              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499715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object id = </a:t>
            </a:r>
            <a:r>
              <a:rPr lang="en-US" dirty="0" err="1"/>
              <a:t>reader.GetValue</a:t>
            </a:r>
            <a:r>
              <a:rPr lang="en-US" dirty="0"/>
              <a:t>(0);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//</a:t>
            </a:r>
            <a:r>
              <a:rPr lang="en-US" dirty="0" err="1"/>
              <a:t>int</a:t>
            </a:r>
            <a:r>
              <a:rPr lang="en-US" dirty="0"/>
              <a:t> id = reader.GetInt32(0);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object name = </a:t>
            </a:r>
            <a:r>
              <a:rPr lang="en-US" dirty="0" err="1"/>
              <a:t>reader.GetValue</a:t>
            </a:r>
            <a:r>
              <a:rPr lang="en-US" dirty="0"/>
              <a:t>(1);</a:t>
            </a:r>
          </a:p>
          <a:p>
            <a:pPr marL="0" indent="0" fontAlgn="base">
              <a:buNone/>
            </a:pPr>
            <a:r>
              <a:rPr lang="ru-RU" dirty="0"/>
              <a:t>//</a:t>
            </a:r>
            <a:r>
              <a:rPr lang="en-US" dirty="0"/>
              <a:t>string name = </a:t>
            </a:r>
            <a:r>
              <a:rPr lang="en-US" dirty="0" err="1"/>
              <a:t>reader.GetString</a:t>
            </a:r>
            <a:r>
              <a:rPr lang="en-US" dirty="0"/>
              <a:t>(1);</a:t>
            </a:r>
            <a:endParaRPr lang="ru-RU" dirty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en-US" dirty="0"/>
              <a:t>object age = </a:t>
            </a:r>
            <a:r>
              <a:rPr lang="en-US" dirty="0" err="1"/>
              <a:t>reader.GetValue</a:t>
            </a:r>
            <a:r>
              <a:rPr lang="en-US" dirty="0"/>
              <a:t>(2);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ru-RU" dirty="0"/>
              <a:t>//</a:t>
            </a:r>
            <a:r>
              <a:rPr lang="en-US" dirty="0" err="1"/>
              <a:t>int</a:t>
            </a:r>
            <a:r>
              <a:rPr lang="en-US" dirty="0"/>
              <a:t> age = reader.GetInt32(2);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en-US" dirty="0" err="1"/>
              <a:t>Console.WriteLine</a:t>
            </a:r>
            <a:r>
              <a:rPr lang="en-US" dirty="0"/>
              <a:t>("{0} \t{1} \t{2}", id, name, age);</a:t>
            </a:r>
          </a:p>
          <a:p>
            <a:pPr marL="0" indent="0" fontAlgn="base">
              <a:buNone/>
            </a:pPr>
            <a:r>
              <a:rPr lang="en-US" dirty="0"/>
              <a:t>            }</a:t>
            </a:r>
          </a:p>
          <a:p>
            <a:pPr marL="0" indent="0" fontAlgn="base">
              <a:buNone/>
            </a:pPr>
            <a:r>
              <a:rPr lang="en-US" dirty="0"/>
              <a:t>        }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2C2C45DD-A58F-40C4-AC39-13626DA0D11D}"/>
              </a:ext>
            </a:extLst>
          </p:cNvPr>
          <p:cNvSpPr/>
          <p:nvPr/>
        </p:nvSpPr>
        <p:spPr>
          <a:xfrm>
            <a:off x="611560" y="1129717"/>
            <a:ext cx="2808312" cy="393502"/>
          </a:xfrm>
          <a:prstGeom prst="wedgeRectCallout">
            <a:avLst>
              <a:gd name="adj1" fmla="val 10591"/>
              <a:gd name="adj2" fmla="val 866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</a:t>
            </a:r>
            <a:r>
              <a:rPr lang="en-US" dirty="0"/>
              <a:t>SQL </a:t>
            </a:r>
            <a:r>
              <a:rPr lang="ru-RU" dirty="0"/>
              <a:t>команду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2FA402E3-D767-4981-B5F2-A090A5A1EE71}"/>
              </a:ext>
            </a:extLst>
          </p:cNvPr>
          <p:cNvSpPr/>
          <p:nvPr/>
        </p:nvSpPr>
        <p:spPr>
          <a:xfrm>
            <a:off x="3203848" y="2708920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Создаем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5AF0455-7EBD-42C4-B3B2-B3238CC5C5E7}"/>
              </a:ext>
            </a:extLst>
          </p:cNvPr>
          <p:cNvSpPr/>
          <p:nvPr/>
        </p:nvSpPr>
        <p:spPr>
          <a:xfrm>
            <a:off x="3184301" y="2948072"/>
            <a:ext cx="2808312" cy="576064"/>
          </a:xfrm>
          <a:prstGeom prst="wedgeRectCallout">
            <a:avLst>
              <a:gd name="adj1" fmla="val -73137"/>
              <a:gd name="adj2" fmla="val 51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подключение к 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8B1B0EF7-3122-418F-B2EC-B246B15252E8}"/>
              </a:ext>
            </a:extLst>
          </p:cNvPr>
          <p:cNvSpPr/>
          <p:nvPr/>
        </p:nvSpPr>
        <p:spPr>
          <a:xfrm>
            <a:off x="3400325" y="4113076"/>
            <a:ext cx="2376264" cy="576064"/>
          </a:xfrm>
          <a:prstGeom prst="wedgeRectCallout">
            <a:avLst>
              <a:gd name="adj1" fmla="val -45538"/>
              <a:gd name="adj2" fmla="val -856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Связываем команду и подключение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8F21175-5094-4A09-A27F-81D3299D251E}"/>
              </a:ext>
            </a:extLst>
          </p:cNvPr>
          <p:cNvSpPr/>
          <p:nvPr/>
        </p:nvSpPr>
        <p:spPr>
          <a:xfrm>
            <a:off x="3275856" y="4849413"/>
            <a:ext cx="2376264" cy="576064"/>
          </a:xfrm>
          <a:prstGeom prst="wedgeRectCallout">
            <a:avLst>
              <a:gd name="adj1" fmla="val -73757"/>
              <a:gd name="adj2" fmla="val -126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26826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отправке запросов мы можем использовать специальные встроенные функции SQL, например, </a:t>
            </a:r>
            <a:r>
              <a:rPr lang="ru-RU" dirty="0" err="1"/>
              <a:t>Min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, </a:t>
            </a:r>
            <a:r>
              <a:rPr lang="ru-RU" dirty="0" err="1"/>
              <a:t>Sum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 и т.д., которые не выполняют операции с объектами и не извлекают объекты, а возвращают какое-то определенное значение.</a:t>
            </a:r>
          </a:p>
          <a:p>
            <a:r>
              <a:rPr lang="ru-RU" dirty="0"/>
              <a:t>Для работы с такими функциями в </a:t>
            </a:r>
            <a:r>
              <a:rPr lang="ru-RU" dirty="0" err="1"/>
              <a:t>SqlCommand</a:t>
            </a:r>
            <a:r>
              <a:rPr lang="ru-RU" dirty="0"/>
              <a:t> определен специальный метод </a:t>
            </a:r>
            <a:r>
              <a:rPr lang="ru-RU" dirty="0" err="1"/>
              <a:t>ExecuteScalar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3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string </a:t>
            </a:r>
            <a:r>
              <a:rPr lang="en-US" b="1" dirty="0" err="1"/>
              <a:t>sqlExpression</a:t>
            </a:r>
            <a:r>
              <a:rPr lang="en-US" b="1" dirty="0"/>
              <a:t> = "SELECT COUNT(*) FROM Users";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object count = </a:t>
            </a:r>
            <a:r>
              <a:rPr lang="en-US" b="1" dirty="0" err="1"/>
              <a:t>command.ExecuteScalar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b="1" dirty="0"/>
              <a:t> </a:t>
            </a:r>
            <a:r>
              <a:rPr lang="en-US" b="1" dirty="0" err="1"/>
              <a:t>command.CommandText</a:t>
            </a:r>
            <a:r>
              <a:rPr lang="en-US" b="1" dirty="0"/>
              <a:t> = "SELECT MIN(Age) FROM Users";</a:t>
            </a:r>
          </a:p>
          <a:p>
            <a:pPr marL="0" indent="0" fontAlgn="base">
              <a:buNone/>
            </a:pPr>
            <a:r>
              <a:rPr lang="en-US" dirty="0"/>
              <a:t>    object </a:t>
            </a:r>
            <a:r>
              <a:rPr lang="en-US" dirty="0" err="1"/>
              <a:t>minAge</a:t>
            </a:r>
            <a:r>
              <a:rPr lang="en-US" dirty="0"/>
              <a:t> = </a:t>
            </a:r>
            <a:r>
              <a:rPr lang="en-US" b="1" dirty="0" err="1"/>
              <a:t>command.ExecuteScalar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 таблице {0} объектов", </a:t>
            </a:r>
            <a:r>
              <a:rPr lang="en-US" dirty="0"/>
              <a:t>count);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Минимальный возраст: {0}", </a:t>
            </a:r>
            <a:r>
              <a:rPr lang="en-US" dirty="0" err="1"/>
              <a:t>minAge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46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формы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 форме приложения необходимо разместить элементы управления для вывода данных из таблиц. </a:t>
            </a:r>
          </a:p>
          <a:p>
            <a:r>
              <a:rPr lang="ru-RU" dirty="0"/>
              <a:t>Вывод данных будет выполняться с помощью элемента </a:t>
            </a:r>
            <a:r>
              <a:rPr lang="ru-RU" dirty="0" err="1"/>
              <a:t>DataGrid</a:t>
            </a:r>
            <a:r>
              <a:rPr lang="en-US" dirty="0"/>
              <a:t>View</a:t>
            </a:r>
            <a:r>
              <a:rPr lang="ru-RU" dirty="0"/>
              <a:t>. </a:t>
            </a:r>
          </a:p>
          <a:p>
            <a:r>
              <a:rPr lang="ru-RU" dirty="0"/>
              <a:t>Добавить библиотеку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0324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Обмен данными между формой и приложением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b="1" dirty="0" err="1"/>
              <a:t>DataSe</a:t>
            </a:r>
            <a:r>
              <a:rPr lang="ru-RU" dirty="0" err="1"/>
              <a:t>t</a:t>
            </a:r>
            <a:r>
              <a:rPr lang="ru-RU" dirty="0"/>
              <a:t> — объект потребителя (приложение), центральный объект ADO.NET; все операции используют его. </a:t>
            </a:r>
          </a:p>
          <a:p>
            <a:pPr lvl="0"/>
            <a:r>
              <a:rPr lang="ru-RU" dirty="0" err="1"/>
              <a:t>DataSet</a:t>
            </a:r>
            <a:r>
              <a:rPr lang="ru-RU" dirty="0"/>
              <a:t> содержит набор объектов </a:t>
            </a:r>
            <a:r>
              <a:rPr lang="ru-RU" b="1" dirty="0" err="1"/>
              <a:t>DataTable</a:t>
            </a:r>
            <a:r>
              <a:rPr lang="ru-RU" dirty="0"/>
              <a:t>,  представляющих таблицы базы данных, с которыми вы работаете. 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может быть всего один. </a:t>
            </a:r>
          </a:p>
          <a:p>
            <a:pPr lvl="0"/>
            <a:r>
              <a:rPr lang="ru-RU" dirty="0"/>
              <a:t>Каждый объект </a:t>
            </a:r>
            <a:r>
              <a:rPr lang="ru-RU" b="1" dirty="0" err="1"/>
              <a:t>DataTable</a:t>
            </a:r>
            <a:r>
              <a:rPr lang="ru-RU" dirty="0"/>
              <a:t> имеет дочерние объекты </a:t>
            </a:r>
            <a:r>
              <a:rPr lang="ru-RU" b="1" dirty="0" err="1"/>
              <a:t>DataRow</a:t>
            </a:r>
            <a:r>
              <a:rPr lang="ru-RU" dirty="0"/>
              <a:t> и </a:t>
            </a:r>
            <a:r>
              <a:rPr lang="ru-RU" b="1" dirty="0" err="1"/>
              <a:t>DataColumn</a:t>
            </a:r>
            <a:r>
              <a:rPr lang="ru-RU" dirty="0"/>
              <a:t>,  представляющие строки и столбцы таблицы базы данных.</a:t>
            </a:r>
          </a:p>
          <a:p>
            <a:pPr lvl="0"/>
            <a:r>
              <a:rPr lang="ru-RU" b="1" dirty="0" err="1"/>
              <a:t>SqlDataAdapter</a:t>
            </a:r>
            <a:r>
              <a:rPr lang="ru-RU" dirty="0"/>
              <a:t> –  объект поставщика, используется для взаимодействия с </a:t>
            </a:r>
            <a:r>
              <a:rPr lang="ru-RU" dirty="0" err="1"/>
              <a:t>DataSet</a:t>
            </a:r>
            <a:r>
              <a:rPr lang="ru-RU" dirty="0"/>
              <a:t>  для извлечения и сохранения данных. </a:t>
            </a:r>
          </a:p>
          <a:p>
            <a:pPr lvl="0"/>
            <a:r>
              <a:rPr lang="ru-RU" dirty="0"/>
              <a:t>Метод  </a:t>
            </a:r>
            <a:r>
              <a:rPr lang="ru-RU" b="1" dirty="0" err="1"/>
              <a:t>Fill</a:t>
            </a:r>
            <a:r>
              <a:rPr lang="ru-RU" dirty="0"/>
              <a:t> изменяет данные в </a:t>
            </a:r>
            <a:r>
              <a:rPr lang="ru-RU" dirty="0" err="1"/>
              <a:t>DataSet</a:t>
            </a:r>
            <a:r>
              <a:rPr lang="ru-RU" dirty="0"/>
              <a:t> для соответствия их источнику данных.</a:t>
            </a:r>
          </a:p>
          <a:p>
            <a:pPr lvl="0"/>
            <a:r>
              <a:rPr lang="ru-RU" b="1" dirty="0" err="1"/>
              <a:t>SqlCommand</a:t>
            </a:r>
            <a:r>
              <a:rPr lang="ru-RU" dirty="0"/>
              <a:t> – объект поставщика, используется для передачи команды источнику данных (БД).</a:t>
            </a:r>
          </a:p>
          <a:p>
            <a:pPr lvl="0"/>
            <a:r>
              <a:rPr lang="ru-RU" b="1" dirty="0" err="1"/>
              <a:t>sqlConnection</a:t>
            </a:r>
            <a:r>
              <a:rPr lang="ru-RU" dirty="0"/>
              <a:t> – объект, предоставляющий подключение к источнику данных (БД).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BBAC6-C271-4E55-A832-5419156F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бизнес-логикой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D6BA0E-FDD1-43B2-BDC4-963970155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Создадим класс </a:t>
            </a:r>
            <a:r>
              <a:rPr lang="en-US" dirty="0" err="1"/>
              <a:t>ControlDataBase</a:t>
            </a:r>
            <a:r>
              <a:rPr lang="ru-RU" dirty="0"/>
              <a:t>, в котором будем размещать функции для работы с БД</a:t>
            </a:r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AEA13D0A-63CF-4E52-BB05-801B7DD055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7279632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0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Добавление записей в БД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добавления записей добавим диалоговые окна для ввода информации в каждую таблицу</a:t>
            </a:r>
            <a:r>
              <a:rPr lang="en-US" dirty="0"/>
              <a:t>.</a:t>
            </a:r>
          </a:p>
          <a:p>
            <a:r>
              <a:rPr lang="ru-RU" dirty="0"/>
              <a:t>В форму </a:t>
            </a:r>
            <a:r>
              <a:rPr lang="en-US" dirty="0" err="1"/>
              <a:t>AddStudent</a:t>
            </a:r>
            <a:r>
              <a:rPr lang="ru-RU" dirty="0"/>
              <a:t> необходимо добавить свойства для обмена информацией, полученной из полей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Surname</a:t>
            </a:r>
            <a:r>
              <a:rPr lang="ru-RU" dirty="0"/>
              <a:t> с другими формами.</a:t>
            </a:r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00808"/>
            <a:ext cx="34563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 err="1"/>
              <a:t>SqlCommand</a:t>
            </a:r>
            <a:r>
              <a:rPr lang="en-US" b="1" dirty="0"/>
              <a:t> command = </a:t>
            </a:r>
            <a:r>
              <a:rPr lang="en-US" b="1" dirty="0" err="1"/>
              <a:t>sqlConnection.CreateCommand</a:t>
            </a:r>
            <a:r>
              <a:rPr lang="en-US" b="1" dirty="0"/>
              <a:t>();</a:t>
            </a:r>
            <a:r>
              <a:rPr lang="en-US" dirty="0"/>
              <a:t> –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"INSERT INTO Students (name, surname) VALUES (@name, @surname)"; </a:t>
            </a:r>
            <a:r>
              <a:rPr lang="en-US" dirty="0"/>
              <a:t>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  </a:t>
            </a:r>
            <a:r>
              <a:rPr lang="ru-RU" dirty="0"/>
              <a:t>Инструкция содержит </a:t>
            </a:r>
            <a:r>
              <a:rPr lang="en-US" dirty="0"/>
              <a:t>SQL</a:t>
            </a:r>
            <a:r>
              <a:rPr lang="ru-RU" dirty="0"/>
              <a:t>-запрос,  который  добавляет строку в таблицу БД. </a:t>
            </a:r>
          </a:p>
          <a:p>
            <a:r>
              <a:rPr lang="ru-RU" dirty="0"/>
              <a:t>В запросе:</a:t>
            </a:r>
          </a:p>
          <a:p>
            <a:pPr lvl="1"/>
            <a:r>
              <a:rPr lang="ru-RU" dirty="0"/>
              <a:t>список (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surname</a:t>
            </a:r>
            <a:r>
              <a:rPr lang="ru-RU" dirty="0"/>
              <a:t>) – </a:t>
            </a:r>
            <a:r>
              <a:rPr lang="ru-RU" dirty="0" err="1"/>
              <a:t>список</a:t>
            </a:r>
            <a:r>
              <a:rPr lang="ru-RU" dirty="0"/>
              <a:t> полей, которые добавляются в таблицу БД, </a:t>
            </a:r>
          </a:p>
          <a:p>
            <a:pPr lvl="1"/>
            <a:r>
              <a:rPr lang="ru-RU" dirty="0"/>
              <a:t>(@</a:t>
            </a:r>
            <a:r>
              <a:rPr lang="ru-RU" dirty="0" err="1"/>
              <a:t>name</a:t>
            </a:r>
            <a:r>
              <a:rPr lang="ru-RU" dirty="0"/>
              <a:t>, @</a:t>
            </a:r>
            <a:r>
              <a:rPr lang="ru-RU" dirty="0" err="1"/>
              <a:t>surname</a:t>
            </a:r>
            <a:r>
              <a:rPr lang="ru-RU" dirty="0"/>
              <a:t>) – список значений, которые должны быть подставлены в указанные поля, @значение – именованный параметр.</a:t>
            </a:r>
          </a:p>
          <a:p>
            <a:r>
              <a:rPr lang="en-US" b="1" dirty="0" err="1"/>
              <a:t>command.Parameters.Add</a:t>
            </a:r>
            <a:r>
              <a:rPr lang="en-US" b="1" dirty="0"/>
              <a:t>("name", </a:t>
            </a:r>
            <a:r>
              <a:rPr lang="en-US" b="1" dirty="0" err="1"/>
              <a:t>SqlDbType.NVarChar</a:t>
            </a:r>
            <a:r>
              <a:rPr lang="en-US" b="1" dirty="0"/>
              <a:t>).Value = name;</a:t>
            </a:r>
            <a:endParaRPr lang="ru-RU" b="1" dirty="0"/>
          </a:p>
          <a:p>
            <a:r>
              <a:rPr lang="en-US" b="1" dirty="0" err="1"/>
              <a:t>command.Parameters.Add</a:t>
            </a:r>
            <a:r>
              <a:rPr lang="en-US" b="1" dirty="0"/>
              <a:t>("surname", </a:t>
            </a:r>
            <a:r>
              <a:rPr lang="en-US" b="1" dirty="0" err="1"/>
              <a:t>SqlDbType.NVarChar</a:t>
            </a:r>
            <a:r>
              <a:rPr lang="en-US" b="1" dirty="0"/>
              <a:t>).Value = surname; </a:t>
            </a:r>
            <a:r>
              <a:rPr lang="en-US" dirty="0"/>
              <a:t>–  </a:t>
            </a:r>
            <a:r>
              <a:rPr lang="ru-RU" dirty="0"/>
              <a:t>параметры используются</a:t>
            </a:r>
            <a:r>
              <a:rPr lang="en-US" dirty="0"/>
              <a:t>  </a:t>
            </a:r>
            <a:r>
              <a:rPr lang="ru-RU" dirty="0"/>
              <a:t>для передачи значений в выражения</a:t>
            </a:r>
            <a:r>
              <a:rPr lang="en-US" dirty="0"/>
              <a:t> SQL, </a:t>
            </a:r>
            <a:r>
              <a:rPr lang="ru-RU" dirty="0"/>
              <a:t>обеспечивая проверку типов</a:t>
            </a:r>
            <a:r>
              <a:rPr lang="en-US" dirty="0"/>
              <a:t>. </a:t>
            </a:r>
            <a:r>
              <a:rPr lang="ru-RU" dirty="0"/>
              <a:t>В данном примере выполняется проверка преобразования переменных </a:t>
            </a:r>
            <a:r>
              <a:rPr lang="ru-RU" dirty="0" err="1"/>
              <a:t>_name</a:t>
            </a:r>
            <a:r>
              <a:rPr lang="ru-RU" dirty="0"/>
              <a:t> и </a:t>
            </a:r>
            <a:r>
              <a:rPr lang="ru-RU" dirty="0" err="1"/>
              <a:t>_surname</a:t>
            </a:r>
            <a:r>
              <a:rPr lang="ru-RU" dirty="0"/>
              <a:t> типа </a:t>
            </a:r>
            <a:r>
              <a:rPr lang="ru-RU" dirty="0" err="1"/>
              <a:t>string</a:t>
            </a:r>
            <a:r>
              <a:rPr lang="ru-RU" dirty="0"/>
              <a:t> в данные типа  </a:t>
            </a:r>
            <a:r>
              <a:rPr lang="en-US" dirty="0" err="1"/>
              <a:t>NVarChar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</a:t>
            </a:r>
            <a:r>
              <a:rPr lang="ru-RU" b="1" dirty="0"/>
              <a:t>.</a:t>
            </a:r>
            <a:r>
              <a:rPr lang="en-US" b="1" dirty="0"/>
              <a:t>Open</a:t>
            </a:r>
            <a:r>
              <a:rPr lang="ru-RU" b="1" dirty="0"/>
              <a:t>();</a:t>
            </a:r>
            <a:r>
              <a:rPr lang="ru-RU" dirty="0"/>
              <a:t> — открывает подключение к базе данных со значениями свойств, определяемыми объектом </a:t>
            </a:r>
            <a:r>
              <a:rPr lang="ru-RU" dirty="0" err="1"/>
              <a:t>ConnectionString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command</a:t>
            </a:r>
            <a:r>
              <a:rPr lang="ru-RU" b="1" dirty="0"/>
              <a:t>.</a:t>
            </a:r>
            <a:r>
              <a:rPr lang="en-US" b="1" dirty="0" err="1"/>
              <a:t>ExecuteNonQuery</a:t>
            </a:r>
            <a:r>
              <a:rPr lang="ru-RU" b="1" dirty="0"/>
              <a:t>(); </a:t>
            </a:r>
            <a:r>
              <a:rPr lang="ru-RU" dirty="0"/>
              <a:t>– метод </a:t>
            </a:r>
            <a:r>
              <a:rPr lang="ru-RU" dirty="0" err="1"/>
              <a:t>ExecuteNonQuery</a:t>
            </a:r>
            <a:r>
              <a:rPr lang="ru-RU" dirty="0"/>
              <a:t> позволяет вносить изменения в базу данных, не используя </a:t>
            </a:r>
            <a:r>
              <a:rPr lang="ru-RU" dirty="0" err="1"/>
              <a:t>DataSet</a:t>
            </a:r>
            <a:r>
              <a:rPr lang="ru-RU" dirty="0"/>
              <a:t>, с помощью операторов UPDATE, INSERT или DELETE.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Технология </a:t>
            </a:r>
            <a:r>
              <a:rPr lang="en-US" b="1" dirty="0" err="1"/>
              <a:t>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ADO.NET (</a:t>
            </a:r>
            <a:r>
              <a:rPr lang="en-US" dirty="0"/>
              <a:t>Active Data Objects</a:t>
            </a:r>
            <a:r>
              <a:rPr lang="ru-RU" dirty="0"/>
              <a:t>) — это наименование набора классов, которые используются с С# и .NET </a:t>
            </a:r>
            <a:r>
              <a:rPr lang="ru-RU" dirty="0" err="1"/>
              <a:t>Framework</a:t>
            </a:r>
            <a:r>
              <a:rPr lang="ru-RU" dirty="0"/>
              <a:t> для доступа к данным в реляционном, формате.</a:t>
            </a:r>
            <a:endParaRPr lang="en-US" dirty="0"/>
          </a:p>
          <a:p>
            <a:r>
              <a:rPr lang="ru-RU" dirty="0"/>
              <a:t>С помощью </a:t>
            </a:r>
            <a:r>
              <a:rPr lang="en-US" dirty="0" err="1"/>
              <a:t>ADO.Net</a:t>
            </a:r>
            <a:r>
              <a:rPr lang="en-US" dirty="0"/>
              <a:t> </a:t>
            </a:r>
            <a:r>
              <a:rPr lang="ru-RU" dirty="0"/>
              <a:t>можно отправлять запросы к базам данных, устанавливать подключения, получать ответ от базы данных и производить ряд других операций.</a:t>
            </a:r>
          </a:p>
          <a:p>
            <a:r>
              <a:rPr lang="ru-RU" dirty="0"/>
              <a:t>Технология ADO.NET интегрирована в .NET </a:t>
            </a:r>
            <a:r>
              <a:rPr lang="ru-RU" dirty="0" err="1"/>
              <a:t>Framework</a:t>
            </a:r>
            <a:r>
              <a:rPr lang="ru-RU" dirty="0"/>
              <a:t> и спроектирована для использования с любым языком .NET, в особенности — С#.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того, чтобы добавить запись, введенную с помощью формы </a:t>
            </a:r>
            <a:r>
              <a:rPr lang="ru-RU" dirty="0" err="1"/>
              <a:t>AddStudent</a:t>
            </a:r>
            <a:r>
              <a:rPr lang="ru-RU" dirty="0"/>
              <a:t> в БД необходимо создать соответствующий </a:t>
            </a:r>
            <a:r>
              <a:rPr lang="en-US" dirty="0"/>
              <a:t>SQL</a:t>
            </a:r>
            <a:r>
              <a:rPr lang="ru-RU" dirty="0"/>
              <a:t>- запрос и с реализовать его помощью функции  </a:t>
            </a:r>
            <a:r>
              <a:rPr lang="ru-RU" dirty="0" err="1"/>
              <a:t>InsertStudent</a:t>
            </a:r>
            <a:r>
              <a:rPr lang="ru-RU" dirty="0"/>
              <a:t> класса </a:t>
            </a:r>
            <a:r>
              <a:rPr lang="ru-RU" dirty="0" err="1"/>
              <a:t>ControlDataBase</a:t>
            </a:r>
            <a:r>
              <a:rPr lang="ru-RU" dirty="0"/>
              <a:t>.</a:t>
            </a:r>
          </a:p>
          <a:p>
            <a:r>
              <a:rPr lang="ru-RU" dirty="0"/>
              <a:t>Данная функция будет вызываться в обработчике соответствующего пункта меню:</a:t>
            </a:r>
          </a:p>
          <a:p>
            <a:pPr>
              <a:buNone/>
            </a:pPr>
            <a:r>
              <a:rPr lang="en-US" dirty="0"/>
              <a:t>private void studentsToolStripMenuItem1_Click 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r>
              <a:rPr lang="ru-RU" dirty="0"/>
              <a:t>….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Просмотр данных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Read)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err="1"/>
              <a:t>SqlCommand</a:t>
            </a:r>
            <a:r>
              <a:rPr lang="en-US" b="1" dirty="0"/>
              <a:t> command = </a:t>
            </a:r>
            <a:r>
              <a:rPr lang="en-US" b="1" dirty="0" err="1"/>
              <a:t>sqlConnection.CreateCommand</a:t>
            </a:r>
            <a:r>
              <a:rPr lang="en-US" b="1" dirty="0"/>
              <a:t>();  – 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"SELECT * FROM " + </a:t>
            </a:r>
            <a:r>
              <a:rPr lang="en-US" b="1" dirty="0" err="1"/>
              <a:t>tableName</a:t>
            </a:r>
            <a:r>
              <a:rPr lang="en-US" b="1" dirty="0"/>
              <a:t>;</a:t>
            </a:r>
            <a:r>
              <a:rPr lang="en-US" dirty="0"/>
              <a:t> 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DataTable</a:t>
            </a:r>
            <a:r>
              <a:rPr lang="en-US" b="1" dirty="0"/>
              <a:t> </a:t>
            </a:r>
            <a:r>
              <a:rPr lang="en-US" b="1" dirty="0" err="1"/>
              <a:t>dt</a:t>
            </a:r>
            <a:r>
              <a:rPr lang="en-US" b="1" dirty="0"/>
              <a:t> = new </a:t>
            </a:r>
            <a:r>
              <a:rPr lang="en-US" b="1" dirty="0" err="1"/>
              <a:t>DataTable</a:t>
            </a:r>
            <a:r>
              <a:rPr lang="en-US" b="1" dirty="0"/>
              <a:t>(); </a:t>
            </a:r>
            <a:r>
              <a:rPr lang="en-US" dirty="0"/>
              <a:t>– </a:t>
            </a:r>
            <a:r>
              <a:rPr lang="ru-RU" dirty="0"/>
              <a:t>создает новый объект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SqlDataAdapter</a:t>
            </a:r>
            <a:r>
              <a:rPr lang="en-US" b="1" dirty="0"/>
              <a:t> adapter = new </a:t>
            </a:r>
            <a:r>
              <a:rPr lang="en-US" b="1" dirty="0" err="1"/>
              <a:t>SqlDataAdapter</a:t>
            </a:r>
            <a:r>
              <a:rPr lang="en-US" b="1" dirty="0"/>
              <a:t>(command</a:t>
            </a:r>
            <a:r>
              <a:rPr lang="en-US" dirty="0"/>
              <a:t>); – </a:t>
            </a:r>
            <a:r>
              <a:rPr lang="ru-RU" dirty="0"/>
              <a:t>создает новый объект</a:t>
            </a:r>
            <a:r>
              <a:rPr lang="en-US" dirty="0"/>
              <a:t> 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ru-RU" dirty="0"/>
              <a:t>и инициализирует его командой</a:t>
            </a:r>
            <a:r>
              <a:rPr lang="en-US" dirty="0"/>
              <a:t> command. </a:t>
            </a:r>
            <a:r>
              <a:rPr lang="ru-RU" dirty="0" err="1"/>
              <a:t>SqlDataAdapter</a:t>
            </a:r>
            <a:r>
              <a:rPr lang="ru-RU" dirty="0"/>
              <a:t> представляет набор выполняемых над данными команд и подключения базы данных, которые используется для заполнения </a:t>
            </a:r>
            <a:r>
              <a:rPr lang="ru-RU" dirty="0" err="1"/>
              <a:t>DataSet</a:t>
            </a:r>
            <a:r>
              <a:rPr lang="ru-RU" dirty="0"/>
              <a:t> и обновления базы данных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adapter</a:t>
            </a:r>
            <a:r>
              <a:rPr lang="ru-RU" b="1" dirty="0"/>
              <a:t>.</a:t>
            </a:r>
            <a:r>
              <a:rPr lang="en-US" b="1" dirty="0"/>
              <a:t>Fill</a:t>
            </a:r>
            <a:r>
              <a:rPr lang="ru-RU" b="1" dirty="0"/>
              <a:t>(</a:t>
            </a:r>
            <a:r>
              <a:rPr lang="en-US" b="1" dirty="0" err="1"/>
              <a:t>dt</a:t>
            </a:r>
            <a:r>
              <a:rPr lang="ru-RU" b="1" dirty="0"/>
              <a:t>); </a:t>
            </a:r>
            <a:r>
              <a:rPr lang="ru-RU" dirty="0"/>
              <a:t>- добавляет или обновляет строки в объекте </a:t>
            </a:r>
            <a:r>
              <a:rPr lang="ru-RU" dirty="0" err="1"/>
              <a:t>DataSet</a:t>
            </a:r>
            <a:r>
              <a:rPr lang="ru-RU" dirty="0"/>
              <a:t> в соответствии с командой </a:t>
            </a:r>
            <a:r>
              <a:rPr lang="en-US" dirty="0"/>
              <a:t>command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sqlConnection.Close</a:t>
            </a:r>
            <a:r>
              <a:rPr lang="en-US" b="1" dirty="0"/>
              <a:t>(); </a:t>
            </a:r>
            <a:r>
              <a:rPr lang="ru-RU" dirty="0"/>
              <a:t>– закрывает подключение.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</a:t>
            </a:r>
            <a:r>
              <a:rPr lang="en-US" dirty="0"/>
              <a:t>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DataSet</a:t>
            </a:r>
            <a:r>
              <a:rPr lang="ru-RU" dirty="0"/>
              <a:t> представляет хранилище данных, с которыми можно работать независимо от наличия подключения, </a:t>
            </a:r>
            <a:endParaRPr lang="en-US" dirty="0"/>
          </a:p>
          <a:p>
            <a:r>
              <a:rPr lang="ru-RU" b="1" dirty="0" err="1"/>
              <a:t>SqlDataAdapter</a:t>
            </a:r>
            <a:r>
              <a:rPr lang="ru-RU" b="1" dirty="0"/>
              <a:t> </a:t>
            </a:r>
            <a:r>
              <a:rPr lang="ru-RU" dirty="0"/>
              <a:t>заполняет </a:t>
            </a:r>
            <a:r>
              <a:rPr lang="ru-RU" dirty="0" err="1"/>
              <a:t>DataSet</a:t>
            </a:r>
            <a:r>
              <a:rPr lang="ru-RU" dirty="0"/>
              <a:t> данными из БД.</a:t>
            </a:r>
          </a:p>
        </p:txBody>
      </p:sp>
    </p:spTree>
    <p:extLst>
      <p:ext uri="{BB962C8B-B14F-4D97-AF65-F5344CB8AC3E}">
        <p14:creationId xmlns:p14="http://schemas.microsoft.com/office/powerpoint/2010/main" val="376661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0200"/>
            <a:ext cx="8136904" cy="499715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//конструктор без параметров</a:t>
            </a:r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();</a:t>
            </a:r>
            <a:endParaRPr lang="ru-RU" dirty="0"/>
          </a:p>
          <a:p>
            <a:pPr fontAlgn="base"/>
            <a:r>
              <a:rPr lang="ru-RU" dirty="0"/>
              <a:t>//передать в конструктор объект </a:t>
            </a:r>
            <a:r>
              <a:rPr lang="ru-RU" dirty="0" err="1"/>
              <a:t>SqlCommand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(command);</a:t>
            </a:r>
            <a:endParaRPr lang="ru-RU" dirty="0"/>
          </a:p>
          <a:p>
            <a:pPr fontAlgn="base"/>
            <a:r>
              <a:rPr lang="ru-RU" dirty="0"/>
              <a:t>//установить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объект </a:t>
            </a:r>
            <a:r>
              <a:rPr lang="ru-RU" dirty="0" err="1"/>
              <a:t>SqlConnection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connection);</a:t>
            </a:r>
            <a:endParaRPr lang="ru-RU" dirty="0"/>
          </a:p>
          <a:p>
            <a:pPr fontAlgn="base"/>
            <a:r>
              <a:rPr lang="ru-RU" dirty="0"/>
              <a:t>//установить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строку подключения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connectionString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26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данных 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работы с </a:t>
            </a:r>
            <a:r>
              <a:rPr lang="ru-RU" dirty="0" err="1"/>
              <a:t>DataSet</a:t>
            </a:r>
            <a:r>
              <a:rPr lang="ru-RU" dirty="0"/>
              <a:t>  удобно использовать элементы управления, которые могут заполняться из внешнего источника данных, например, </a:t>
            </a:r>
            <a:r>
              <a:rPr lang="ru-RU" dirty="0" err="1"/>
              <a:t>DataGridView</a:t>
            </a:r>
            <a:r>
              <a:rPr lang="ru-RU" dirty="0"/>
              <a:t>.</a:t>
            </a:r>
          </a:p>
          <a:p>
            <a:r>
              <a:rPr lang="ru-RU" dirty="0"/>
              <a:t>В качестве источника устанавливается одна из таблиц в </a:t>
            </a:r>
            <a:r>
              <a:rPr lang="ru-RU" dirty="0" err="1"/>
              <a:t>DataSet</a:t>
            </a:r>
            <a:r>
              <a:rPr lang="ru-RU" dirty="0"/>
              <a:t>. Каждая таблица представляет объект </a:t>
            </a:r>
            <a:r>
              <a:rPr lang="ru-RU" dirty="0" err="1"/>
              <a:t>DataTable</a:t>
            </a:r>
            <a:r>
              <a:rPr lang="ru-RU" dirty="0"/>
              <a:t>, и в </a:t>
            </a:r>
            <a:r>
              <a:rPr lang="ru-RU" dirty="0" err="1"/>
              <a:t>DataSet</a:t>
            </a:r>
            <a:r>
              <a:rPr lang="ru-RU" dirty="0"/>
              <a:t> может быть определено несколько таких таблиц. </a:t>
            </a:r>
          </a:p>
        </p:txBody>
      </p:sp>
    </p:spTree>
    <p:extLst>
      <p:ext uri="{BB962C8B-B14F-4D97-AF65-F5344CB8AC3E}">
        <p14:creationId xmlns:p14="http://schemas.microsoft.com/office/powerpoint/2010/main" val="3993486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данных 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connectionString</a:t>
            </a:r>
            <a:r>
              <a:rPr lang="en-US" dirty="0"/>
              <a:t> = @"Data Source=.\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usersdb;Integrated</a:t>
            </a:r>
            <a:r>
              <a:rPr lang="en-US" dirty="0"/>
              <a:t> Security=True";</a:t>
            </a:r>
          </a:p>
          <a:p>
            <a:pPr marL="0" indent="0" fontAlgn="base">
              <a:buNone/>
            </a:pPr>
            <a:r>
              <a:rPr lang="en-US" dirty="0"/>
              <a:t> string </a:t>
            </a:r>
            <a:r>
              <a:rPr lang="en-US" dirty="0" err="1"/>
              <a:t>sql</a:t>
            </a:r>
            <a:r>
              <a:rPr lang="en-US" dirty="0"/>
              <a:t> = "SELECT * FROM Users";</a:t>
            </a:r>
          </a:p>
          <a:p>
            <a:pPr marL="0" indent="0" fontAlgn="base">
              <a:buNone/>
            </a:pPr>
            <a:r>
              <a:rPr lang="en-US" dirty="0"/>
              <a:t> 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 {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Создаем объект </a:t>
            </a:r>
            <a:r>
              <a:rPr lang="en-US" dirty="0" err="1"/>
              <a:t>DataAdapter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Создаем объект </a:t>
            </a:r>
            <a:r>
              <a:rPr lang="en-US" dirty="0"/>
              <a:t>Dataset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Заполняем </a:t>
            </a:r>
            <a:r>
              <a:rPr lang="en-US" dirty="0"/>
              <a:t>Dataset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adapter.Fill</a:t>
            </a:r>
            <a:r>
              <a:rPr lang="en-US" dirty="0"/>
              <a:t>(ds);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Отображаем данные</a:t>
            </a:r>
          </a:p>
          <a:p>
            <a:pPr marL="0" indent="0" fontAlgn="base">
              <a:buNone/>
            </a:pPr>
            <a:r>
              <a:rPr lang="ru-RU" dirty="0"/>
              <a:t>	//установка источника данных для </a:t>
            </a:r>
            <a:r>
              <a:rPr lang="ru-RU" dirty="0" err="1"/>
              <a:t>DataGridView</a:t>
            </a:r>
            <a:endParaRPr lang="en-US" dirty="0"/>
          </a:p>
          <a:p>
            <a:pPr marL="0" indent="0" fontAlgn="base">
              <a:buNone/>
            </a:pPr>
            <a:r>
              <a:rPr lang="ru-RU" dirty="0"/>
              <a:t>                </a:t>
            </a:r>
            <a:r>
              <a:rPr lang="en-US" dirty="0"/>
              <a:t>dataGridView1.DataSource = </a:t>
            </a:r>
            <a:r>
              <a:rPr lang="en-US" dirty="0" err="1"/>
              <a:t>ds.Tables</a:t>
            </a:r>
            <a:r>
              <a:rPr lang="en-US" dirty="0"/>
              <a:t>[0];</a:t>
            </a:r>
            <a:r>
              <a:rPr lang="ru-RU" dirty="0"/>
              <a:t> </a:t>
            </a:r>
            <a:r>
              <a:rPr lang="en-US" dirty="0"/>
              <a:t> 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04703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данных 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Получив данные в </a:t>
            </a:r>
            <a:r>
              <a:rPr lang="ru-RU" dirty="0" err="1"/>
              <a:t>DataSet</a:t>
            </a:r>
            <a:r>
              <a:rPr lang="ru-RU" dirty="0"/>
              <a:t>, можно производить с ними различными операции: удалять, изменять, добавлять новые записи. </a:t>
            </a:r>
          </a:p>
          <a:p>
            <a:r>
              <a:rPr lang="ru-RU" dirty="0"/>
              <a:t>НО изменения автоматически не будут сохраняться в БД. Для этого  надо вызвать метод </a:t>
            </a:r>
            <a:r>
              <a:rPr lang="ru-RU" b="1" dirty="0" err="1"/>
              <a:t>Update</a:t>
            </a:r>
            <a:r>
              <a:rPr lang="ru-RU" dirty="0"/>
              <a:t> объекта </a:t>
            </a:r>
            <a:r>
              <a:rPr lang="ru-RU" dirty="0" err="1"/>
              <a:t>SqlDataAdapter</a:t>
            </a:r>
            <a:r>
              <a:rPr lang="ru-RU" dirty="0"/>
              <a:t>, который заполнял </a:t>
            </a:r>
            <a:r>
              <a:rPr lang="ru-RU" dirty="0" err="1"/>
              <a:t>DataSet</a:t>
            </a:r>
            <a:r>
              <a:rPr lang="ru-RU" dirty="0"/>
              <a:t>.</a:t>
            </a:r>
          </a:p>
          <a:p>
            <a:r>
              <a:rPr lang="ru-RU" dirty="0"/>
              <a:t>После получения данных из базы данных через </a:t>
            </a:r>
            <a:r>
              <a:rPr lang="ru-RU" dirty="0" err="1"/>
              <a:t>SqlDataAdapter</a:t>
            </a:r>
            <a:r>
              <a:rPr lang="ru-RU" dirty="0"/>
              <a:t> в </a:t>
            </a:r>
            <a:r>
              <a:rPr lang="ru-RU" dirty="0" err="1"/>
              <a:t>DataSet</a:t>
            </a:r>
            <a:r>
              <a:rPr lang="ru-RU" dirty="0"/>
              <a:t> можно локально работать с этими данными вне зависимости от наличия подключения.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108186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Просмотр данных (</a:t>
            </a:r>
            <a:r>
              <a:rPr lang="en-US" b="1" dirty="0"/>
              <a:t>Read)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чтения данных из таблицы используем метод класса </a:t>
            </a:r>
            <a:r>
              <a:rPr lang="en-US" b="1" dirty="0" err="1"/>
              <a:t>ControlDataBase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en-US" dirty="0"/>
              <a:t>public static 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b="1" dirty="0" err="1"/>
              <a:t>DisplayTable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)   {</a:t>
            </a:r>
            <a:r>
              <a:rPr lang="ru-RU" dirty="0"/>
              <a:t>…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выполнения этого метода будут использоваться обработчики событий меню.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437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Удаление записей из таблицы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</a:t>
            </a: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Работу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удалении</a:t>
            </a:r>
            <a:r>
              <a:rPr lang="en-US" dirty="0"/>
              <a:t> </a:t>
            </a:r>
            <a:r>
              <a:rPr lang="en-US" dirty="0" err="1"/>
              <a:t>записей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таблицы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организовать</a:t>
            </a:r>
            <a:r>
              <a:rPr lang="en-US" dirty="0"/>
              <a:t> </a:t>
            </a:r>
            <a:r>
              <a:rPr lang="en-US" dirty="0" err="1"/>
              <a:t>следующим</a:t>
            </a:r>
            <a:r>
              <a:rPr lang="en-US" dirty="0"/>
              <a:t> </a:t>
            </a:r>
            <a:r>
              <a:rPr lang="en-US" dirty="0" err="1"/>
              <a:t>образом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Открыть  таблицу, из которой будут удаляться записи с помощью соответствующей  команды меню, например,  </a:t>
            </a:r>
            <a:r>
              <a:rPr lang="en-US" dirty="0"/>
              <a:t>Display</a:t>
            </a:r>
            <a:r>
              <a:rPr lang="ru-RU" dirty="0"/>
              <a:t> -&gt; </a:t>
            </a:r>
            <a:r>
              <a:rPr lang="en-US" dirty="0"/>
              <a:t>Students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Выделить нужную запись, нажав левой клавишей мыши на строку с записью.</a:t>
            </a:r>
          </a:p>
          <a:p>
            <a:pPr lvl="1"/>
            <a:r>
              <a:rPr lang="ru-RU" dirty="0"/>
              <a:t>В</a:t>
            </a:r>
            <a:r>
              <a:rPr lang="en-US" dirty="0" err="1"/>
              <a:t>ыбрать</a:t>
            </a:r>
            <a:r>
              <a:rPr lang="en-US" dirty="0"/>
              <a:t> </a:t>
            </a:r>
            <a:r>
              <a:rPr lang="en-US" dirty="0" err="1"/>
              <a:t>пункт</a:t>
            </a:r>
            <a:r>
              <a:rPr lang="en-US" dirty="0"/>
              <a:t> </a:t>
            </a:r>
            <a:r>
              <a:rPr lang="en-US" dirty="0" err="1"/>
              <a:t>меню</a:t>
            </a:r>
            <a:r>
              <a:rPr lang="en-US" dirty="0"/>
              <a:t> «Delete».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Редактирование  записей в таблице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</a:t>
            </a: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удалению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Обзор классов и объектов 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Объекты-поставщики</a:t>
            </a:r>
            <a:r>
              <a:rPr lang="ru-RU" dirty="0"/>
              <a:t> специфичны для каждого типа источников данных —действительное чтение и запись информации в источники данных выполняется специфичными для поставщика объектами. Объекты-поставщики требуют наличия активного соединения с БД. </a:t>
            </a:r>
          </a:p>
          <a:p>
            <a:pPr lvl="0"/>
            <a:r>
              <a:rPr lang="ru-RU" b="1" dirty="0"/>
              <a:t>Объекты-потребители</a:t>
            </a:r>
            <a:r>
              <a:rPr lang="ru-RU" dirty="0"/>
              <a:t> — это те, что применяются для доступа и манипуляции  данными после того, как они прочитаны в память.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 информации из БД используется тот же механизм, что и при чтении данных из БД.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Технология </a:t>
            </a:r>
            <a:r>
              <a:rPr lang="en-US" b="1" dirty="0" err="1"/>
              <a:t>ADO.Net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4199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1475656" y="4077072"/>
            <a:ext cx="1944216" cy="1152128"/>
          </a:xfrm>
          <a:prstGeom prst="wedgeRoundRectCallout">
            <a:avLst>
              <a:gd name="adj1" fmla="val 88195"/>
              <a:gd name="adj2" fmla="val -54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Поставщики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372200" y="4077072"/>
            <a:ext cx="1944216" cy="1152128"/>
          </a:xfrm>
          <a:prstGeom prst="wedgeRoundRectCallout">
            <a:avLst>
              <a:gd name="adj1" fmla="val -82117"/>
              <a:gd name="adj2" fmla="val -66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39628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Объекты-поставщики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Connection</a:t>
            </a:r>
            <a:r>
              <a:rPr lang="ru-RU" dirty="0"/>
              <a:t> — обычно первый объект, который используется, еще до  применения большинства прочих объектов ADO.NET; он предоставляет базовое  соединение с источником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Command</a:t>
            </a:r>
            <a:r>
              <a:rPr lang="ru-RU" dirty="0"/>
              <a:t> используется для передачи команды источнику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DataReader</a:t>
            </a:r>
            <a:r>
              <a:rPr lang="ru-RU" dirty="0"/>
              <a:t>  читает  однонаправленные, доступные только для чтения потоки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DataAdapter</a:t>
            </a:r>
            <a:r>
              <a:rPr lang="ru-RU" dirty="0"/>
              <a:t>  выполняет различные операции, специфичные для источника данных, включая обновление измененных данных, наполнение  объектов </a:t>
            </a:r>
            <a:r>
              <a:rPr lang="ru-RU" dirty="0" err="1"/>
              <a:t>DataSet</a:t>
            </a:r>
            <a:r>
              <a:rPr lang="ru-RU" dirty="0"/>
              <a:t> и другие операции.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Объекты-потребители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DataSet</a:t>
            </a:r>
            <a:r>
              <a:rPr lang="ru-RU" b="1" dirty="0"/>
              <a:t> </a:t>
            </a:r>
            <a:r>
              <a:rPr lang="ru-RU" dirty="0"/>
              <a:t>представляет  набор связанных таблиц, воспринимаемых как единое целое в рамках приложения. С помощью этого объекта можно быстро получать все необходимые данные из каждой таблицы, рассматривать и изменять их, будучи отключенным от сервера, а затем обновлять сервер изменениями в одной эффективной операции.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представляет одну из таблиц в </a:t>
            </a:r>
            <a:r>
              <a:rPr lang="ru-RU" dirty="0" err="1"/>
              <a:t>DataSet</a:t>
            </a:r>
            <a:r>
              <a:rPr lang="ru-RU" dirty="0"/>
              <a:t> и имеет средства, позволяющие вам обращаться к его строкам и столбцам.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DataColumn</a:t>
            </a:r>
            <a:r>
              <a:rPr lang="ru-RU" b="1" dirty="0"/>
              <a:t>.</a:t>
            </a:r>
            <a:r>
              <a:rPr lang="ru-RU" dirty="0"/>
              <a:t> Представляет один столбец в таблице.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DataRow</a:t>
            </a:r>
            <a:r>
              <a:rPr lang="ru-RU" dirty="0"/>
              <a:t>. Представляет одну строку таблицы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DataRelation</a:t>
            </a:r>
            <a:r>
              <a:rPr lang="ru-RU" dirty="0"/>
              <a:t> представляет отношение между двумя таблицами, установленное через общий столбец.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Создание  БД выполняется в среде СУБД MS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Studo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176464" cy="382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Средствами СУБД  создаются таблицы БД и связи между таблицами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2" y="1866900"/>
            <a:ext cx="5629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2694</Words>
  <Application>Microsoft Office PowerPoint</Application>
  <PresentationFormat>Экран (4:3)</PresentationFormat>
  <Paragraphs>427</Paragraphs>
  <Slides>40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3" baseType="lpstr">
      <vt:lpstr>Arial</vt:lpstr>
      <vt:lpstr>Calibri</vt:lpstr>
      <vt:lpstr>Тема Office</vt:lpstr>
      <vt:lpstr>Работа с базами данных </vt:lpstr>
      <vt:lpstr>Трехуровневая архитектура приложения</vt:lpstr>
      <vt:lpstr>Технология ADO.Net</vt:lpstr>
      <vt:lpstr>Обзор классов и объектов ADO.NET</vt:lpstr>
      <vt:lpstr>Технология ADO.Net</vt:lpstr>
      <vt:lpstr>Объекты-поставщики</vt:lpstr>
      <vt:lpstr>Объекты-потребители</vt:lpstr>
      <vt:lpstr>Создание БД</vt:lpstr>
      <vt:lpstr>Создание БД</vt:lpstr>
      <vt:lpstr>Создание проекта приложения</vt:lpstr>
      <vt:lpstr>Создание подключения</vt:lpstr>
      <vt:lpstr>Создание подключения</vt:lpstr>
      <vt:lpstr>Создание подключения</vt:lpstr>
      <vt:lpstr>Создание подключения</vt:lpstr>
      <vt:lpstr>Подключение к БД</vt:lpstr>
      <vt:lpstr>Выполнение команд</vt:lpstr>
      <vt:lpstr>Выполнение команд</vt:lpstr>
      <vt:lpstr>Добавление объектов</vt:lpstr>
      <vt:lpstr>Обновление объектов</vt:lpstr>
      <vt:lpstr>Удаление объектов</vt:lpstr>
      <vt:lpstr>Выполнение команд</vt:lpstr>
      <vt:lpstr>Вывод данных</vt:lpstr>
      <vt:lpstr>Запросы</vt:lpstr>
      <vt:lpstr>Пример</vt:lpstr>
      <vt:lpstr>Создание формы</vt:lpstr>
      <vt:lpstr>Обмен данными между формой и приложением</vt:lpstr>
      <vt:lpstr>Управление бизнес-логикой приложения</vt:lpstr>
      <vt:lpstr>Добавление записей в БД (Create)</vt:lpstr>
      <vt:lpstr>Добавление записей в БД (Create)</vt:lpstr>
      <vt:lpstr>Добавление записей в БД (Create)</vt:lpstr>
      <vt:lpstr>Просмотр данных (Read)  </vt:lpstr>
      <vt:lpstr>Использование SQLDataAdapter и DataSet</vt:lpstr>
      <vt:lpstr>Создание SqlDataAdapter</vt:lpstr>
      <vt:lpstr>Получение данных в DataSet через SqlDataAdapter</vt:lpstr>
      <vt:lpstr>Получение данных в DataSet через SqlDataAdapter</vt:lpstr>
      <vt:lpstr>Получение данных в DataSet через SqlDataAdapter</vt:lpstr>
      <vt:lpstr>Просмотр данных (Read) </vt:lpstr>
      <vt:lpstr>Удаление записей из таблицы (Delete)</vt:lpstr>
      <vt:lpstr>Редактирование  записей в таблице (Update)</vt:lpstr>
      <vt:lpstr>Запросы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 </dc:title>
  <dc:creator>VikentyevaOL</dc:creator>
  <cp:lastModifiedBy>Olga Vikenteva</cp:lastModifiedBy>
  <cp:revision>28</cp:revision>
  <dcterms:created xsi:type="dcterms:W3CDTF">2015-12-02T17:11:17Z</dcterms:created>
  <dcterms:modified xsi:type="dcterms:W3CDTF">2020-12-09T18:06:14Z</dcterms:modified>
</cp:coreProperties>
</file>