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90"/>
  </p:notesMasterIdLst>
  <p:sldIdLst>
    <p:sldId id="256" r:id="rId2"/>
    <p:sldId id="257" r:id="rId3"/>
    <p:sldId id="381" r:id="rId4"/>
    <p:sldId id="382" r:id="rId5"/>
    <p:sldId id="387" r:id="rId6"/>
    <p:sldId id="388" r:id="rId7"/>
    <p:sldId id="390" r:id="rId8"/>
    <p:sldId id="391" r:id="rId9"/>
    <p:sldId id="383" r:id="rId10"/>
    <p:sldId id="394" r:id="rId11"/>
    <p:sldId id="384" r:id="rId12"/>
    <p:sldId id="392" r:id="rId13"/>
    <p:sldId id="395" r:id="rId14"/>
    <p:sldId id="385" r:id="rId15"/>
    <p:sldId id="396" r:id="rId16"/>
    <p:sldId id="398" r:id="rId17"/>
    <p:sldId id="404" r:id="rId18"/>
    <p:sldId id="399" r:id="rId19"/>
    <p:sldId id="401" r:id="rId20"/>
    <p:sldId id="402" r:id="rId21"/>
    <p:sldId id="403" r:id="rId22"/>
    <p:sldId id="386" r:id="rId23"/>
    <p:sldId id="259" r:id="rId24"/>
    <p:sldId id="367" r:id="rId25"/>
    <p:sldId id="368" r:id="rId26"/>
    <p:sldId id="260" r:id="rId27"/>
    <p:sldId id="371" r:id="rId28"/>
    <p:sldId id="372" r:id="rId29"/>
    <p:sldId id="375" r:id="rId30"/>
    <p:sldId id="374" r:id="rId31"/>
    <p:sldId id="376" r:id="rId32"/>
    <p:sldId id="303" r:id="rId33"/>
    <p:sldId id="318" r:id="rId34"/>
    <p:sldId id="267" r:id="rId35"/>
    <p:sldId id="320" r:id="rId36"/>
    <p:sldId id="322" r:id="rId37"/>
    <p:sldId id="323" r:id="rId38"/>
    <p:sldId id="324" r:id="rId39"/>
    <p:sldId id="326" r:id="rId40"/>
    <p:sldId id="269" r:id="rId41"/>
    <p:sldId id="270" r:id="rId42"/>
    <p:sldId id="327" r:id="rId43"/>
    <p:sldId id="304" r:id="rId44"/>
    <p:sldId id="417" r:id="rId45"/>
    <p:sldId id="331" r:id="rId46"/>
    <p:sldId id="415" r:id="rId47"/>
    <p:sldId id="416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418" r:id="rId56"/>
    <p:sldId id="274" r:id="rId57"/>
    <p:sldId id="275" r:id="rId58"/>
    <p:sldId id="305" r:id="rId59"/>
    <p:sldId id="419" r:id="rId60"/>
    <p:sldId id="341" r:id="rId61"/>
    <p:sldId id="342" r:id="rId62"/>
    <p:sldId id="378" r:id="rId63"/>
    <p:sldId id="412" r:id="rId64"/>
    <p:sldId id="407" r:id="rId65"/>
    <p:sldId id="406" r:id="rId66"/>
    <p:sldId id="405" r:id="rId67"/>
    <p:sldId id="408" r:id="rId68"/>
    <p:sldId id="411" r:id="rId69"/>
    <p:sldId id="414" r:id="rId70"/>
    <p:sldId id="380" r:id="rId71"/>
    <p:sldId id="310" r:id="rId72"/>
    <p:sldId id="311" r:id="rId73"/>
    <p:sldId id="314" r:id="rId74"/>
    <p:sldId id="315" r:id="rId75"/>
    <p:sldId id="316" r:id="rId76"/>
    <p:sldId id="312" r:id="rId77"/>
    <p:sldId id="313" r:id="rId78"/>
    <p:sldId id="317" r:id="rId79"/>
    <p:sldId id="420" r:id="rId80"/>
    <p:sldId id="362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79" r:id="rId8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>
      <p:cViewPr varScale="1">
        <p:scale>
          <a:sx n="101" d="100"/>
          <a:sy n="101" d="100"/>
        </p:scale>
        <p:origin x="133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4FEC0-2B6F-432E-9426-D034B24BA3EA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DB9E752-3096-427B-A57D-070096A03F91}">
      <dgm:prSet phldrT="[Текст]"/>
      <dgm:spPr/>
      <dgm:t>
        <a:bodyPr/>
        <a:lstStyle/>
        <a:p>
          <a:r>
            <a:rPr lang="ru-RU" dirty="0"/>
            <a:t>н</a:t>
          </a:r>
        </a:p>
      </dgm:t>
    </dgm:pt>
    <dgm:pt modelId="{014E1996-1E8A-43FA-9122-727002E50FBD}" type="parTrans" cxnId="{674FC196-04FC-405F-A136-021B6CDA77E5}">
      <dgm:prSet/>
      <dgm:spPr/>
      <dgm:t>
        <a:bodyPr/>
        <a:lstStyle/>
        <a:p>
          <a:endParaRPr lang="ru-RU"/>
        </a:p>
      </dgm:t>
    </dgm:pt>
    <dgm:pt modelId="{0FC09DCB-A61D-40DF-9599-8ED0AECDF4D0}" type="sibTrans" cxnId="{674FC196-04FC-405F-A136-021B6CDA77E5}">
      <dgm:prSet/>
      <dgm:spPr/>
      <dgm:t>
        <a:bodyPr/>
        <a:lstStyle/>
        <a:p>
          <a:endParaRPr lang="ru-RU"/>
        </a:p>
      </dgm:t>
    </dgm:pt>
    <dgm:pt modelId="{27747692-94D8-4580-8053-F991E39F2B58}">
      <dgm:prSet phldrT="[Текст]"/>
      <dgm:spPr/>
      <dgm:t>
        <a:bodyPr/>
        <a:lstStyle/>
        <a:p>
          <a:r>
            <a:rPr lang="ru-RU" dirty="0"/>
            <a:t>Натуральное</a:t>
          </a:r>
        </a:p>
        <a:p>
          <a:r>
            <a:rPr lang="ru-RU" dirty="0"/>
            <a:t>хозяйство </a:t>
          </a:r>
        </a:p>
      </dgm:t>
    </dgm:pt>
    <dgm:pt modelId="{A9EAAD1C-833A-4AA3-A01E-12F6E44D8D89}" type="parTrans" cxnId="{B14D37B2-0E2E-4660-B997-7A0F9690B0D9}">
      <dgm:prSet/>
      <dgm:spPr/>
      <dgm:t>
        <a:bodyPr/>
        <a:lstStyle/>
        <a:p>
          <a:endParaRPr lang="ru-RU"/>
        </a:p>
      </dgm:t>
    </dgm:pt>
    <dgm:pt modelId="{CA19639E-D79F-4827-B9D9-CFB931909470}" type="sibTrans" cxnId="{B14D37B2-0E2E-4660-B997-7A0F9690B0D9}">
      <dgm:prSet/>
      <dgm:spPr/>
      <dgm:t>
        <a:bodyPr/>
        <a:lstStyle/>
        <a:p>
          <a:endParaRPr lang="ru-RU"/>
        </a:p>
      </dgm:t>
    </dgm:pt>
    <dgm:pt modelId="{A0959376-05B9-4DE1-BFA8-2AD3C9D80754}">
      <dgm:prSet phldrT="[Текст]"/>
      <dgm:spPr/>
      <dgm:t>
        <a:bodyPr/>
        <a:lstStyle/>
        <a:p>
          <a:r>
            <a:rPr lang="ru-RU" dirty="0"/>
            <a:t>т</a:t>
          </a:r>
        </a:p>
      </dgm:t>
    </dgm:pt>
    <dgm:pt modelId="{B4E47ED0-FDAE-4FFF-BDF0-CA216FC446BB}" type="parTrans" cxnId="{5ECA5F25-7050-4B1A-86E3-5B1B6FF3C00E}">
      <dgm:prSet/>
      <dgm:spPr/>
      <dgm:t>
        <a:bodyPr/>
        <a:lstStyle/>
        <a:p>
          <a:endParaRPr lang="ru-RU"/>
        </a:p>
      </dgm:t>
    </dgm:pt>
    <dgm:pt modelId="{243014F6-0DBD-4CEA-9163-80427498A170}" type="sibTrans" cxnId="{5ECA5F25-7050-4B1A-86E3-5B1B6FF3C00E}">
      <dgm:prSet/>
      <dgm:spPr/>
      <dgm:t>
        <a:bodyPr/>
        <a:lstStyle/>
        <a:p>
          <a:endParaRPr lang="ru-RU"/>
        </a:p>
      </dgm:t>
    </dgm:pt>
    <dgm:pt modelId="{32C088B7-89B3-4828-8DD6-58FCA14D412E}">
      <dgm:prSet phldrT="[Текст]"/>
      <dgm:spPr/>
      <dgm:t>
        <a:bodyPr/>
        <a:lstStyle/>
        <a:p>
          <a:r>
            <a:rPr lang="ru-RU" dirty="0"/>
            <a:t>Товарное</a:t>
          </a:r>
        </a:p>
        <a:p>
          <a:r>
            <a:rPr lang="ru-RU" dirty="0"/>
            <a:t>хозяйство</a:t>
          </a:r>
        </a:p>
      </dgm:t>
    </dgm:pt>
    <dgm:pt modelId="{5493E096-527D-4EC0-B446-8FA6BDE5818A}" type="parTrans" cxnId="{99575799-BA39-4C4B-83A3-A3E5A5913329}">
      <dgm:prSet/>
      <dgm:spPr/>
      <dgm:t>
        <a:bodyPr/>
        <a:lstStyle/>
        <a:p>
          <a:endParaRPr lang="ru-RU"/>
        </a:p>
      </dgm:t>
    </dgm:pt>
    <dgm:pt modelId="{5E021F07-1E9B-466A-A310-882F5A2BBAEA}" type="sibTrans" cxnId="{99575799-BA39-4C4B-83A3-A3E5A5913329}">
      <dgm:prSet/>
      <dgm:spPr/>
      <dgm:t>
        <a:bodyPr/>
        <a:lstStyle/>
        <a:p>
          <a:endParaRPr lang="ru-RU"/>
        </a:p>
      </dgm:t>
    </dgm:pt>
    <dgm:pt modelId="{BEA2A83B-85C6-40AC-9869-7DBFC8580846}" type="pres">
      <dgm:prSet presAssocID="{A7D4FEC0-2B6F-432E-9426-D034B24BA3EA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5741E97D-4C1C-4D2A-885A-D37B767DB464}" type="pres">
      <dgm:prSet presAssocID="{A7D4FEC0-2B6F-432E-9426-D034B24BA3EA}" presName="Background" presStyleLbl="node1" presStyleIdx="0" presStyleCnt="1" custScaleY="151515"/>
      <dgm:spPr/>
    </dgm:pt>
    <dgm:pt modelId="{8FAC2E74-405A-45D6-8B2C-1292BFACA8C9}" type="pres">
      <dgm:prSet presAssocID="{A7D4FEC0-2B6F-432E-9426-D034B24BA3EA}" presName="Divider" presStyleLbl="callout" presStyleIdx="0" presStyleCnt="1"/>
      <dgm:spPr/>
    </dgm:pt>
    <dgm:pt modelId="{2020E2CB-D315-420A-93FA-A95EC91E9C2F}" type="pres">
      <dgm:prSet presAssocID="{A7D4FEC0-2B6F-432E-9426-D034B24BA3EA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464CBFF-C356-4459-AD80-FB081FA3E588}" type="pres">
      <dgm:prSet presAssocID="{A7D4FEC0-2B6F-432E-9426-D034B24BA3EA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679D84D-2582-4CBA-9CAC-772069F061D8}" type="pres">
      <dgm:prSet presAssocID="{A7D4FEC0-2B6F-432E-9426-D034B24BA3EA}" presName="ParentText1" presStyleLbl="revTx" presStyleIdx="0" presStyleCnt="0">
        <dgm:presLayoutVars>
          <dgm:chMax val="1"/>
          <dgm:chPref val="1"/>
        </dgm:presLayoutVars>
      </dgm:prSet>
      <dgm:spPr/>
    </dgm:pt>
    <dgm:pt modelId="{7C919DF4-9167-4A40-BC83-F8013067DF3E}" type="pres">
      <dgm:prSet presAssocID="{A7D4FEC0-2B6F-432E-9426-D034B24BA3EA}" presName="ParentShape1" presStyleLbl="alignImgPlace1" presStyleIdx="0" presStyleCnt="2">
        <dgm:presLayoutVars/>
      </dgm:prSet>
      <dgm:spPr/>
    </dgm:pt>
    <dgm:pt modelId="{10A066A9-C39A-41A8-8354-D050EFA202D9}" type="pres">
      <dgm:prSet presAssocID="{A7D4FEC0-2B6F-432E-9426-D034B24BA3EA}" presName="ParentText2" presStyleLbl="revTx" presStyleIdx="0" presStyleCnt="0">
        <dgm:presLayoutVars>
          <dgm:chMax val="1"/>
          <dgm:chPref val="1"/>
        </dgm:presLayoutVars>
      </dgm:prSet>
      <dgm:spPr/>
    </dgm:pt>
    <dgm:pt modelId="{947986C1-5ECB-4476-A3A9-250C80D528C8}" type="pres">
      <dgm:prSet presAssocID="{A7D4FEC0-2B6F-432E-9426-D034B24BA3EA}" presName="ParentShape2" presStyleLbl="alignImgPlace1" presStyleIdx="1" presStyleCnt="2">
        <dgm:presLayoutVars/>
      </dgm:prSet>
      <dgm:spPr/>
    </dgm:pt>
  </dgm:ptLst>
  <dgm:cxnLst>
    <dgm:cxn modelId="{5ECA5F25-7050-4B1A-86E3-5B1B6FF3C00E}" srcId="{A7D4FEC0-2B6F-432E-9426-D034B24BA3EA}" destId="{A0959376-05B9-4DE1-BFA8-2AD3C9D80754}" srcOrd="1" destOrd="0" parTransId="{B4E47ED0-FDAE-4FFF-BDF0-CA216FC446BB}" sibTransId="{243014F6-0DBD-4CEA-9163-80427498A170}"/>
    <dgm:cxn modelId="{83E5B16A-E75C-4ADB-8FD3-9498F82FC117}" type="presOf" srcId="{32C088B7-89B3-4828-8DD6-58FCA14D412E}" destId="{4464CBFF-C356-4459-AD80-FB081FA3E588}" srcOrd="0" destOrd="0" presId="urn:microsoft.com/office/officeart/2009/3/layout/OpposingIdeas"/>
    <dgm:cxn modelId="{8BD25D6D-7995-4BC0-B294-488934CF8EFB}" type="presOf" srcId="{27747692-94D8-4580-8053-F991E39F2B58}" destId="{2020E2CB-D315-420A-93FA-A95EC91E9C2F}" srcOrd="0" destOrd="0" presId="urn:microsoft.com/office/officeart/2009/3/layout/OpposingIdeas"/>
    <dgm:cxn modelId="{6724E45A-3633-4947-960C-5B23EBD0624F}" type="presOf" srcId="{A7D4FEC0-2B6F-432E-9426-D034B24BA3EA}" destId="{BEA2A83B-85C6-40AC-9869-7DBFC8580846}" srcOrd="0" destOrd="0" presId="urn:microsoft.com/office/officeart/2009/3/layout/OpposingIdeas"/>
    <dgm:cxn modelId="{0B1D038C-1D2A-4465-9D08-3F72F8A48166}" type="presOf" srcId="{2DB9E752-3096-427B-A57D-070096A03F91}" destId="{7679D84D-2582-4CBA-9CAC-772069F061D8}" srcOrd="0" destOrd="0" presId="urn:microsoft.com/office/officeart/2009/3/layout/OpposingIdeas"/>
    <dgm:cxn modelId="{674FC196-04FC-405F-A136-021B6CDA77E5}" srcId="{A7D4FEC0-2B6F-432E-9426-D034B24BA3EA}" destId="{2DB9E752-3096-427B-A57D-070096A03F91}" srcOrd="0" destOrd="0" parTransId="{014E1996-1E8A-43FA-9122-727002E50FBD}" sibTransId="{0FC09DCB-A61D-40DF-9599-8ED0AECDF4D0}"/>
    <dgm:cxn modelId="{99575799-BA39-4C4B-83A3-A3E5A5913329}" srcId="{A0959376-05B9-4DE1-BFA8-2AD3C9D80754}" destId="{32C088B7-89B3-4828-8DD6-58FCA14D412E}" srcOrd="0" destOrd="0" parTransId="{5493E096-527D-4EC0-B446-8FA6BDE5818A}" sibTransId="{5E021F07-1E9B-466A-A310-882F5A2BBAEA}"/>
    <dgm:cxn modelId="{1AD43AAD-FF0F-4539-9494-4116ED803740}" type="presOf" srcId="{A0959376-05B9-4DE1-BFA8-2AD3C9D80754}" destId="{10A066A9-C39A-41A8-8354-D050EFA202D9}" srcOrd="0" destOrd="0" presId="urn:microsoft.com/office/officeart/2009/3/layout/OpposingIdeas"/>
    <dgm:cxn modelId="{B14D37B2-0E2E-4660-B997-7A0F9690B0D9}" srcId="{2DB9E752-3096-427B-A57D-070096A03F91}" destId="{27747692-94D8-4580-8053-F991E39F2B58}" srcOrd="0" destOrd="0" parTransId="{A9EAAD1C-833A-4AA3-A01E-12F6E44D8D89}" sibTransId="{CA19639E-D79F-4827-B9D9-CFB931909470}"/>
    <dgm:cxn modelId="{43096BDF-F24A-4FF2-B8EA-EC38D8B68EF2}" type="presOf" srcId="{A0959376-05B9-4DE1-BFA8-2AD3C9D80754}" destId="{947986C1-5ECB-4476-A3A9-250C80D528C8}" srcOrd="1" destOrd="0" presId="urn:microsoft.com/office/officeart/2009/3/layout/OpposingIdeas"/>
    <dgm:cxn modelId="{AC11D2FC-EE44-4CD2-BED0-7AB512D49CAE}" type="presOf" srcId="{2DB9E752-3096-427B-A57D-070096A03F91}" destId="{7C919DF4-9167-4A40-BC83-F8013067DF3E}" srcOrd="1" destOrd="0" presId="urn:microsoft.com/office/officeart/2009/3/layout/OpposingIdeas"/>
    <dgm:cxn modelId="{A3E0105B-CED0-4DCF-8ACA-5DC8104D271E}" type="presParOf" srcId="{BEA2A83B-85C6-40AC-9869-7DBFC8580846}" destId="{5741E97D-4C1C-4D2A-885A-D37B767DB464}" srcOrd="0" destOrd="0" presId="urn:microsoft.com/office/officeart/2009/3/layout/OpposingIdeas"/>
    <dgm:cxn modelId="{0FDB2EF6-1DD1-4EA9-B96B-8606C04B42BD}" type="presParOf" srcId="{BEA2A83B-85C6-40AC-9869-7DBFC8580846}" destId="{8FAC2E74-405A-45D6-8B2C-1292BFACA8C9}" srcOrd="1" destOrd="0" presId="urn:microsoft.com/office/officeart/2009/3/layout/OpposingIdeas"/>
    <dgm:cxn modelId="{7FAF23F1-6240-4E17-B59B-52C794E202E6}" type="presParOf" srcId="{BEA2A83B-85C6-40AC-9869-7DBFC8580846}" destId="{2020E2CB-D315-420A-93FA-A95EC91E9C2F}" srcOrd="2" destOrd="0" presId="urn:microsoft.com/office/officeart/2009/3/layout/OpposingIdeas"/>
    <dgm:cxn modelId="{32B79152-E1EA-4FDE-8C28-AC43B1CF0EB6}" type="presParOf" srcId="{BEA2A83B-85C6-40AC-9869-7DBFC8580846}" destId="{4464CBFF-C356-4459-AD80-FB081FA3E588}" srcOrd="3" destOrd="0" presId="urn:microsoft.com/office/officeart/2009/3/layout/OpposingIdeas"/>
    <dgm:cxn modelId="{B0DAF03D-C96F-4B92-959E-3B2AA4B64814}" type="presParOf" srcId="{BEA2A83B-85C6-40AC-9869-7DBFC8580846}" destId="{7679D84D-2582-4CBA-9CAC-772069F061D8}" srcOrd="4" destOrd="0" presId="urn:microsoft.com/office/officeart/2009/3/layout/OpposingIdeas"/>
    <dgm:cxn modelId="{C60941E9-0F3E-4C03-B6A0-2FF765F25741}" type="presParOf" srcId="{BEA2A83B-85C6-40AC-9869-7DBFC8580846}" destId="{7C919DF4-9167-4A40-BC83-F8013067DF3E}" srcOrd="5" destOrd="0" presId="urn:microsoft.com/office/officeart/2009/3/layout/OpposingIdeas"/>
    <dgm:cxn modelId="{E77B2BC2-9827-4E6F-BF49-009512F1879A}" type="presParOf" srcId="{BEA2A83B-85C6-40AC-9869-7DBFC8580846}" destId="{10A066A9-C39A-41A8-8354-D050EFA202D9}" srcOrd="6" destOrd="0" presId="urn:microsoft.com/office/officeart/2009/3/layout/OpposingIdeas"/>
    <dgm:cxn modelId="{0CD1E649-8A55-4D36-BC67-E795C2AAD2A0}" type="presParOf" srcId="{BEA2A83B-85C6-40AC-9869-7DBFC8580846}" destId="{947986C1-5ECB-4476-A3A9-250C80D528C8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4B188-93FC-4F4B-A9E5-159C58D1C19C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5717643-1F9F-4E52-BDB4-E0629BE407FB}">
      <dgm:prSet phldrT="[Текст]"/>
      <dgm:spPr/>
      <dgm:t>
        <a:bodyPr/>
        <a:lstStyle/>
        <a:p>
          <a:r>
            <a:rPr lang="ru-RU" dirty="0"/>
            <a:t>Замкнутая система</a:t>
          </a:r>
        </a:p>
      </dgm:t>
    </dgm:pt>
    <dgm:pt modelId="{ABCA5FDC-56BF-42A8-B737-0EFF4AB06261}" type="parTrans" cxnId="{CF7D646C-9B42-427A-A9D4-6CBDD7C531E3}">
      <dgm:prSet/>
      <dgm:spPr/>
      <dgm:t>
        <a:bodyPr/>
        <a:lstStyle/>
        <a:p>
          <a:endParaRPr lang="ru-RU"/>
        </a:p>
      </dgm:t>
    </dgm:pt>
    <dgm:pt modelId="{1804706D-B83A-48E1-9415-9F6CD19EEC7E}" type="sibTrans" cxnId="{CF7D646C-9B42-427A-A9D4-6CBDD7C531E3}">
      <dgm:prSet/>
      <dgm:spPr/>
      <dgm:t>
        <a:bodyPr/>
        <a:lstStyle/>
        <a:p>
          <a:endParaRPr lang="ru-RU"/>
        </a:p>
      </dgm:t>
    </dgm:pt>
    <dgm:pt modelId="{E09B4541-F596-409A-8326-CA7711E833F4}">
      <dgm:prSet phldrT="[Текст]"/>
      <dgm:spPr/>
      <dgm:t>
        <a:bodyPr/>
        <a:lstStyle/>
        <a:p>
          <a:r>
            <a:rPr lang="ru-RU" dirty="0"/>
            <a:t>Прямые экономические связи</a:t>
          </a:r>
        </a:p>
      </dgm:t>
    </dgm:pt>
    <dgm:pt modelId="{92B0ECE8-64FB-40A7-8F47-3C7FDF973FBD}" type="parTrans" cxnId="{09D883A4-31CD-470F-AAAA-918A5CF1DFD1}">
      <dgm:prSet/>
      <dgm:spPr/>
      <dgm:t>
        <a:bodyPr/>
        <a:lstStyle/>
        <a:p>
          <a:endParaRPr lang="ru-RU"/>
        </a:p>
      </dgm:t>
    </dgm:pt>
    <dgm:pt modelId="{7636499A-D6E5-4EB8-9814-83D4AB54BA8C}" type="sibTrans" cxnId="{09D883A4-31CD-470F-AAAA-918A5CF1DFD1}">
      <dgm:prSet/>
      <dgm:spPr/>
      <dgm:t>
        <a:bodyPr/>
        <a:lstStyle/>
        <a:p>
          <a:endParaRPr lang="ru-RU"/>
        </a:p>
      </dgm:t>
    </dgm:pt>
    <dgm:pt modelId="{6B94C7C1-BADC-4103-9E10-F454659551B4}">
      <dgm:prSet phldrT="[Текст]"/>
      <dgm:spPr/>
      <dgm:t>
        <a:bodyPr/>
        <a:lstStyle/>
        <a:p>
          <a:r>
            <a:rPr lang="ru-RU" dirty="0"/>
            <a:t>Ручной труд</a:t>
          </a:r>
        </a:p>
      </dgm:t>
    </dgm:pt>
    <dgm:pt modelId="{23C2E940-FC59-40F8-A56E-4F122F16145D}" type="parTrans" cxnId="{5E64FF85-FD1B-489E-9320-2C2497A091AE}">
      <dgm:prSet/>
      <dgm:spPr/>
      <dgm:t>
        <a:bodyPr/>
        <a:lstStyle/>
        <a:p>
          <a:endParaRPr lang="ru-RU"/>
        </a:p>
      </dgm:t>
    </dgm:pt>
    <dgm:pt modelId="{C2D5CB7F-C4E7-491B-A746-DC63C0BE0D92}" type="sibTrans" cxnId="{5E64FF85-FD1B-489E-9320-2C2497A091AE}">
      <dgm:prSet/>
      <dgm:spPr/>
      <dgm:t>
        <a:bodyPr/>
        <a:lstStyle/>
        <a:p>
          <a:endParaRPr lang="ru-RU"/>
        </a:p>
      </dgm:t>
    </dgm:pt>
    <dgm:pt modelId="{9FA6D6F0-1D07-444B-818E-181BDF256026}" type="pres">
      <dgm:prSet presAssocID="{5474B188-93FC-4F4B-A9E5-159C58D1C19C}" presName="compositeShape" presStyleCnt="0">
        <dgm:presLayoutVars>
          <dgm:chMax val="7"/>
          <dgm:dir/>
          <dgm:resizeHandles val="exact"/>
        </dgm:presLayoutVars>
      </dgm:prSet>
      <dgm:spPr/>
    </dgm:pt>
    <dgm:pt modelId="{8D2CCC1F-F41C-4F01-AC4A-D0F24D955C6F}" type="pres">
      <dgm:prSet presAssocID="{5474B188-93FC-4F4B-A9E5-159C58D1C19C}" presName="wedge1" presStyleLbl="node1" presStyleIdx="0" presStyleCnt="3"/>
      <dgm:spPr/>
    </dgm:pt>
    <dgm:pt modelId="{31146CD3-BEAC-49F6-84C8-B35CE9C9B109}" type="pres">
      <dgm:prSet presAssocID="{5474B188-93FC-4F4B-A9E5-159C58D1C19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C87ED53-54C4-4B0B-9F36-259C71EE114C}" type="pres">
      <dgm:prSet presAssocID="{5474B188-93FC-4F4B-A9E5-159C58D1C19C}" presName="wedge2" presStyleLbl="node1" presStyleIdx="1" presStyleCnt="3"/>
      <dgm:spPr/>
    </dgm:pt>
    <dgm:pt modelId="{B66FE9B8-C81E-4A1A-851D-DD411C93A2A6}" type="pres">
      <dgm:prSet presAssocID="{5474B188-93FC-4F4B-A9E5-159C58D1C19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827944-2E00-4A3B-B74C-52EA06DD365F}" type="pres">
      <dgm:prSet presAssocID="{5474B188-93FC-4F4B-A9E5-159C58D1C19C}" presName="wedge3" presStyleLbl="node1" presStyleIdx="2" presStyleCnt="3"/>
      <dgm:spPr/>
    </dgm:pt>
    <dgm:pt modelId="{D180167E-FF5F-4EB5-9AAE-A74FCAB97755}" type="pres">
      <dgm:prSet presAssocID="{5474B188-93FC-4F4B-A9E5-159C58D1C19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9BFB200-9A89-4E9F-AC60-7BCC0EA84C41}" type="presOf" srcId="{15717643-1F9F-4E52-BDB4-E0629BE407FB}" destId="{31146CD3-BEAC-49F6-84C8-B35CE9C9B109}" srcOrd="1" destOrd="0" presId="urn:microsoft.com/office/officeart/2005/8/layout/chart3"/>
    <dgm:cxn modelId="{42037B13-05FB-4D92-95C3-1BC94A6E667D}" type="presOf" srcId="{E09B4541-F596-409A-8326-CA7711E833F4}" destId="{B66FE9B8-C81E-4A1A-851D-DD411C93A2A6}" srcOrd="1" destOrd="0" presId="urn:microsoft.com/office/officeart/2005/8/layout/chart3"/>
    <dgm:cxn modelId="{25A06C5B-30A8-4DBE-A013-E7EC232A7B37}" type="presOf" srcId="{5474B188-93FC-4F4B-A9E5-159C58D1C19C}" destId="{9FA6D6F0-1D07-444B-818E-181BDF256026}" srcOrd="0" destOrd="0" presId="urn:microsoft.com/office/officeart/2005/8/layout/chart3"/>
    <dgm:cxn modelId="{AE1DB364-42DC-4F0D-94E5-5595D759B4A5}" type="presOf" srcId="{6B94C7C1-BADC-4103-9E10-F454659551B4}" destId="{3E827944-2E00-4A3B-B74C-52EA06DD365F}" srcOrd="0" destOrd="0" presId="urn:microsoft.com/office/officeart/2005/8/layout/chart3"/>
    <dgm:cxn modelId="{54438147-64D2-4513-9851-AE63C3862F3B}" type="presOf" srcId="{E09B4541-F596-409A-8326-CA7711E833F4}" destId="{1C87ED53-54C4-4B0B-9F36-259C71EE114C}" srcOrd="0" destOrd="0" presId="urn:microsoft.com/office/officeart/2005/8/layout/chart3"/>
    <dgm:cxn modelId="{CF7D646C-9B42-427A-A9D4-6CBDD7C531E3}" srcId="{5474B188-93FC-4F4B-A9E5-159C58D1C19C}" destId="{15717643-1F9F-4E52-BDB4-E0629BE407FB}" srcOrd="0" destOrd="0" parTransId="{ABCA5FDC-56BF-42A8-B737-0EFF4AB06261}" sibTransId="{1804706D-B83A-48E1-9415-9F6CD19EEC7E}"/>
    <dgm:cxn modelId="{5E64FF85-FD1B-489E-9320-2C2497A091AE}" srcId="{5474B188-93FC-4F4B-A9E5-159C58D1C19C}" destId="{6B94C7C1-BADC-4103-9E10-F454659551B4}" srcOrd="2" destOrd="0" parTransId="{23C2E940-FC59-40F8-A56E-4F122F16145D}" sibTransId="{C2D5CB7F-C4E7-491B-A746-DC63C0BE0D92}"/>
    <dgm:cxn modelId="{09D883A4-31CD-470F-AAAA-918A5CF1DFD1}" srcId="{5474B188-93FC-4F4B-A9E5-159C58D1C19C}" destId="{E09B4541-F596-409A-8326-CA7711E833F4}" srcOrd="1" destOrd="0" parTransId="{92B0ECE8-64FB-40A7-8F47-3C7FDF973FBD}" sibTransId="{7636499A-D6E5-4EB8-9814-83D4AB54BA8C}"/>
    <dgm:cxn modelId="{F7C586EE-E91D-4FFA-8DE2-AEA6865B1F29}" type="presOf" srcId="{15717643-1F9F-4E52-BDB4-E0629BE407FB}" destId="{8D2CCC1F-F41C-4F01-AC4A-D0F24D955C6F}" srcOrd="0" destOrd="0" presId="urn:microsoft.com/office/officeart/2005/8/layout/chart3"/>
    <dgm:cxn modelId="{3B4E04F7-2805-4437-9B4C-A6AEAAECDFF7}" type="presOf" srcId="{6B94C7C1-BADC-4103-9E10-F454659551B4}" destId="{D180167E-FF5F-4EB5-9AAE-A74FCAB97755}" srcOrd="1" destOrd="0" presId="urn:microsoft.com/office/officeart/2005/8/layout/chart3"/>
    <dgm:cxn modelId="{E5C58BB6-BA60-475E-8328-A2E3AB9038FE}" type="presParOf" srcId="{9FA6D6F0-1D07-444B-818E-181BDF256026}" destId="{8D2CCC1F-F41C-4F01-AC4A-D0F24D955C6F}" srcOrd="0" destOrd="0" presId="urn:microsoft.com/office/officeart/2005/8/layout/chart3"/>
    <dgm:cxn modelId="{56FC81CC-838C-4F41-B8C7-5DBFE471FF43}" type="presParOf" srcId="{9FA6D6F0-1D07-444B-818E-181BDF256026}" destId="{31146CD3-BEAC-49F6-84C8-B35CE9C9B109}" srcOrd="1" destOrd="0" presId="urn:microsoft.com/office/officeart/2005/8/layout/chart3"/>
    <dgm:cxn modelId="{53AAE63C-DA23-4E1C-AC74-0B2DFFABA5AC}" type="presParOf" srcId="{9FA6D6F0-1D07-444B-818E-181BDF256026}" destId="{1C87ED53-54C4-4B0B-9F36-259C71EE114C}" srcOrd="2" destOrd="0" presId="urn:microsoft.com/office/officeart/2005/8/layout/chart3"/>
    <dgm:cxn modelId="{BB2A6B38-F21D-404C-9AA1-21A6CD51C897}" type="presParOf" srcId="{9FA6D6F0-1D07-444B-818E-181BDF256026}" destId="{B66FE9B8-C81E-4A1A-851D-DD411C93A2A6}" srcOrd="3" destOrd="0" presId="urn:microsoft.com/office/officeart/2005/8/layout/chart3"/>
    <dgm:cxn modelId="{F862262E-B013-4925-AF2C-612AD27FA4C4}" type="presParOf" srcId="{9FA6D6F0-1D07-444B-818E-181BDF256026}" destId="{3E827944-2E00-4A3B-B74C-52EA06DD365F}" srcOrd="4" destOrd="0" presId="urn:microsoft.com/office/officeart/2005/8/layout/chart3"/>
    <dgm:cxn modelId="{BFE9E18E-B60C-495D-A158-C01D0837BBD8}" type="presParOf" srcId="{9FA6D6F0-1D07-444B-818E-181BDF256026}" destId="{D180167E-FF5F-4EB5-9AAE-A74FCAB9775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B2EBF0-F882-44E9-8B89-0D7DB935345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FFB46EF2-A93C-4D91-BC0F-E29759317224}">
      <dgm:prSet phldrT="[Текст]"/>
      <dgm:spPr/>
      <dgm:t>
        <a:bodyPr/>
        <a:lstStyle/>
        <a:p>
          <a:r>
            <a:rPr lang="ru-RU" dirty="0"/>
            <a:t>Разделение труда</a:t>
          </a:r>
        </a:p>
      </dgm:t>
    </dgm:pt>
    <dgm:pt modelId="{0F2C9C5C-7396-4E46-9DC9-C48300E468BA}" type="parTrans" cxnId="{2F1CE118-773F-461C-B508-635795BE09CF}">
      <dgm:prSet/>
      <dgm:spPr/>
      <dgm:t>
        <a:bodyPr/>
        <a:lstStyle/>
        <a:p>
          <a:endParaRPr lang="ru-RU"/>
        </a:p>
      </dgm:t>
    </dgm:pt>
    <dgm:pt modelId="{85338FBF-03B2-4AC8-AEFE-E86CFC374831}" type="sibTrans" cxnId="{2F1CE118-773F-461C-B508-635795BE09CF}">
      <dgm:prSet/>
      <dgm:spPr/>
      <dgm:t>
        <a:bodyPr/>
        <a:lstStyle/>
        <a:p>
          <a:endParaRPr lang="ru-RU"/>
        </a:p>
      </dgm:t>
    </dgm:pt>
    <dgm:pt modelId="{58E0A696-539C-42C5-9D0C-AAC9B27AB0BD}">
      <dgm:prSet phldrT="[Текст]"/>
      <dgm:spPr/>
      <dgm:t>
        <a:bodyPr/>
        <a:lstStyle/>
        <a:p>
          <a:r>
            <a:rPr lang="ru-RU" dirty="0"/>
            <a:t>Закон расширенного воспроизводства</a:t>
          </a:r>
        </a:p>
      </dgm:t>
    </dgm:pt>
    <dgm:pt modelId="{D4D61C90-5F17-4391-AF6A-F0FDD9A8E0D1}" type="parTrans" cxnId="{3638A230-5AC2-49E0-AB9B-54D947B87BB9}">
      <dgm:prSet/>
      <dgm:spPr/>
      <dgm:t>
        <a:bodyPr/>
        <a:lstStyle/>
        <a:p>
          <a:endParaRPr lang="ru-RU"/>
        </a:p>
      </dgm:t>
    </dgm:pt>
    <dgm:pt modelId="{B845D353-2A5E-4B9A-9254-89828321E9D0}" type="sibTrans" cxnId="{3638A230-5AC2-49E0-AB9B-54D947B87BB9}">
      <dgm:prSet/>
      <dgm:spPr/>
      <dgm:t>
        <a:bodyPr/>
        <a:lstStyle/>
        <a:p>
          <a:endParaRPr lang="ru-RU"/>
        </a:p>
      </dgm:t>
    </dgm:pt>
    <dgm:pt modelId="{307715B4-2942-4A0F-B6BD-E54AA23DECF3}">
      <dgm:prSet phldrT="[Текст]"/>
      <dgm:spPr/>
      <dgm:t>
        <a:bodyPr/>
        <a:lstStyle/>
        <a:p>
          <a:r>
            <a:rPr lang="ru-RU" dirty="0"/>
            <a:t>Открытая система</a:t>
          </a:r>
        </a:p>
      </dgm:t>
    </dgm:pt>
    <dgm:pt modelId="{E2B4B931-0A44-4E1E-AA29-21EF8C09BFFA}" type="parTrans" cxnId="{B07DD887-D1D5-4131-8D77-877C8E6B70DA}">
      <dgm:prSet/>
      <dgm:spPr/>
      <dgm:t>
        <a:bodyPr/>
        <a:lstStyle/>
        <a:p>
          <a:endParaRPr lang="ru-RU"/>
        </a:p>
      </dgm:t>
    </dgm:pt>
    <dgm:pt modelId="{F581F520-2BB1-469B-964F-469046171EAC}" type="sibTrans" cxnId="{B07DD887-D1D5-4131-8D77-877C8E6B70DA}">
      <dgm:prSet/>
      <dgm:spPr/>
      <dgm:t>
        <a:bodyPr/>
        <a:lstStyle/>
        <a:p>
          <a:endParaRPr lang="ru-RU"/>
        </a:p>
      </dgm:t>
    </dgm:pt>
    <dgm:pt modelId="{D5ABF9E7-42D7-4046-A952-60B9A90D0739}" type="pres">
      <dgm:prSet presAssocID="{15B2EBF0-F882-44E9-8B89-0D7DB935345C}" presName="compositeShape" presStyleCnt="0">
        <dgm:presLayoutVars>
          <dgm:chMax val="7"/>
          <dgm:dir/>
          <dgm:resizeHandles val="exact"/>
        </dgm:presLayoutVars>
      </dgm:prSet>
      <dgm:spPr/>
    </dgm:pt>
    <dgm:pt modelId="{AB95B80F-34C3-4EE7-A8A1-8520D0C81BCB}" type="pres">
      <dgm:prSet presAssocID="{15B2EBF0-F882-44E9-8B89-0D7DB935345C}" presName="wedge1" presStyleLbl="node1" presStyleIdx="0" presStyleCnt="3"/>
      <dgm:spPr/>
    </dgm:pt>
    <dgm:pt modelId="{6C3BD9F5-022B-42BB-94E8-34E55617D40D}" type="pres">
      <dgm:prSet presAssocID="{15B2EBF0-F882-44E9-8B89-0D7DB935345C}" presName="dummy1a" presStyleCnt="0"/>
      <dgm:spPr/>
    </dgm:pt>
    <dgm:pt modelId="{6484DA2D-4881-4E66-9ED5-1810B969A7D6}" type="pres">
      <dgm:prSet presAssocID="{15B2EBF0-F882-44E9-8B89-0D7DB935345C}" presName="dummy1b" presStyleCnt="0"/>
      <dgm:spPr/>
    </dgm:pt>
    <dgm:pt modelId="{6938B6F1-6F93-4466-80A7-1B5557698B3E}" type="pres">
      <dgm:prSet presAssocID="{15B2EBF0-F882-44E9-8B89-0D7DB935345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39B06A-48B8-4F50-AEB8-0BE46662ED97}" type="pres">
      <dgm:prSet presAssocID="{15B2EBF0-F882-44E9-8B89-0D7DB935345C}" presName="wedge2" presStyleLbl="node1" presStyleIdx="1" presStyleCnt="3"/>
      <dgm:spPr/>
    </dgm:pt>
    <dgm:pt modelId="{4CED8F65-D349-4B83-9A77-05690AEB7A3B}" type="pres">
      <dgm:prSet presAssocID="{15B2EBF0-F882-44E9-8B89-0D7DB935345C}" presName="dummy2a" presStyleCnt="0"/>
      <dgm:spPr/>
    </dgm:pt>
    <dgm:pt modelId="{6A2C7F1E-5C78-4942-A9BF-313A0768CB0E}" type="pres">
      <dgm:prSet presAssocID="{15B2EBF0-F882-44E9-8B89-0D7DB935345C}" presName="dummy2b" presStyleCnt="0"/>
      <dgm:spPr/>
    </dgm:pt>
    <dgm:pt modelId="{56253E1F-73C5-4FA9-AE49-2A5FA52A3B3E}" type="pres">
      <dgm:prSet presAssocID="{15B2EBF0-F882-44E9-8B89-0D7DB935345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21FC28D-2B20-4B55-B9D8-F8037DC67FE5}" type="pres">
      <dgm:prSet presAssocID="{15B2EBF0-F882-44E9-8B89-0D7DB935345C}" presName="wedge3" presStyleLbl="node1" presStyleIdx="2" presStyleCnt="3"/>
      <dgm:spPr/>
    </dgm:pt>
    <dgm:pt modelId="{F6F9347C-5FD0-475C-A4E0-B8C518479D10}" type="pres">
      <dgm:prSet presAssocID="{15B2EBF0-F882-44E9-8B89-0D7DB935345C}" presName="dummy3a" presStyleCnt="0"/>
      <dgm:spPr/>
    </dgm:pt>
    <dgm:pt modelId="{ED37025B-B7CC-4F3F-9ED2-AD34DF5048F7}" type="pres">
      <dgm:prSet presAssocID="{15B2EBF0-F882-44E9-8B89-0D7DB935345C}" presName="dummy3b" presStyleCnt="0"/>
      <dgm:spPr/>
    </dgm:pt>
    <dgm:pt modelId="{1E11738C-3F36-4A98-9F11-22AB52E72D79}" type="pres">
      <dgm:prSet presAssocID="{15B2EBF0-F882-44E9-8B89-0D7DB935345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6E21A05-6658-485A-8D26-26EADE9DDBE0}" type="pres">
      <dgm:prSet presAssocID="{85338FBF-03B2-4AC8-AEFE-E86CFC374831}" presName="arrowWedge1" presStyleLbl="fgSibTrans2D1" presStyleIdx="0" presStyleCnt="3"/>
      <dgm:spPr/>
    </dgm:pt>
    <dgm:pt modelId="{06E1C47F-8B91-4687-877B-44072B12A4D8}" type="pres">
      <dgm:prSet presAssocID="{B845D353-2A5E-4B9A-9254-89828321E9D0}" presName="arrowWedge2" presStyleLbl="fgSibTrans2D1" presStyleIdx="1" presStyleCnt="3"/>
      <dgm:spPr/>
    </dgm:pt>
    <dgm:pt modelId="{9D38DF71-BBF7-4548-AA9C-B0481A758112}" type="pres">
      <dgm:prSet presAssocID="{F581F520-2BB1-469B-964F-469046171EAC}" presName="arrowWedge3" presStyleLbl="fgSibTrans2D1" presStyleIdx="2" presStyleCnt="3"/>
      <dgm:spPr/>
    </dgm:pt>
  </dgm:ptLst>
  <dgm:cxnLst>
    <dgm:cxn modelId="{2F1CE118-773F-461C-B508-635795BE09CF}" srcId="{15B2EBF0-F882-44E9-8B89-0D7DB935345C}" destId="{FFB46EF2-A93C-4D91-BC0F-E29759317224}" srcOrd="0" destOrd="0" parTransId="{0F2C9C5C-7396-4E46-9DC9-C48300E468BA}" sibTransId="{85338FBF-03B2-4AC8-AEFE-E86CFC374831}"/>
    <dgm:cxn modelId="{3638A230-5AC2-49E0-AB9B-54D947B87BB9}" srcId="{15B2EBF0-F882-44E9-8B89-0D7DB935345C}" destId="{58E0A696-539C-42C5-9D0C-AAC9B27AB0BD}" srcOrd="1" destOrd="0" parTransId="{D4D61C90-5F17-4391-AF6A-F0FDD9A8E0D1}" sibTransId="{B845D353-2A5E-4B9A-9254-89828321E9D0}"/>
    <dgm:cxn modelId="{54D7CC39-24BC-4813-A3A8-1FED0F83E443}" type="presOf" srcId="{58E0A696-539C-42C5-9D0C-AAC9B27AB0BD}" destId="{3E39B06A-48B8-4F50-AEB8-0BE46662ED97}" srcOrd="0" destOrd="0" presId="urn:microsoft.com/office/officeart/2005/8/layout/cycle8"/>
    <dgm:cxn modelId="{F640465C-827C-423E-8654-B62689B3EAA1}" type="presOf" srcId="{15B2EBF0-F882-44E9-8B89-0D7DB935345C}" destId="{D5ABF9E7-42D7-4046-A952-60B9A90D0739}" srcOrd="0" destOrd="0" presId="urn:microsoft.com/office/officeart/2005/8/layout/cycle8"/>
    <dgm:cxn modelId="{7E2D4345-CA34-4EBA-973A-7521AFEF7A74}" type="presOf" srcId="{58E0A696-539C-42C5-9D0C-AAC9B27AB0BD}" destId="{56253E1F-73C5-4FA9-AE49-2A5FA52A3B3E}" srcOrd="1" destOrd="0" presId="urn:microsoft.com/office/officeart/2005/8/layout/cycle8"/>
    <dgm:cxn modelId="{B07DD887-D1D5-4131-8D77-877C8E6B70DA}" srcId="{15B2EBF0-F882-44E9-8B89-0D7DB935345C}" destId="{307715B4-2942-4A0F-B6BD-E54AA23DECF3}" srcOrd="2" destOrd="0" parTransId="{E2B4B931-0A44-4E1E-AA29-21EF8C09BFFA}" sibTransId="{F581F520-2BB1-469B-964F-469046171EAC}"/>
    <dgm:cxn modelId="{25D98FB4-416B-410A-AD72-B98722976E23}" type="presOf" srcId="{307715B4-2942-4A0F-B6BD-E54AA23DECF3}" destId="{221FC28D-2B20-4B55-B9D8-F8037DC67FE5}" srcOrd="0" destOrd="0" presId="urn:microsoft.com/office/officeart/2005/8/layout/cycle8"/>
    <dgm:cxn modelId="{BB9BE4D1-58B4-4D68-8E1E-8D9A7EB434A3}" type="presOf" srcId="{FFB46EF2-A93C-4D91-BC0F-E29759317224}" destId="{AB95B80F-34C3-4EE7-A8A1-8520D0C81BCB}" srcOrd="0" destOrd="0" presId="urn:microsoft.com/office/officeart/2005/8/layout/cycle8"/>
    <dgm:cxn modelId="{F64214DE-7B80-4F1D-847C-FF0D79D68E3C}" type="presOf" srcId="{307715B4-2942-4A0F-B6BD-E54AA23DECF3}" destId="{1E11738C-3F36-4A98-9F11-22AB52E72D79}" srcOrd="1" destOrd="0" presId="urn:microsoft.com/office/officeart/2005/8/layout/cycle8"/>
    <dgm:cxn modelId="{31C18EDE-61A6-451D-AEAF-524C416289A2}" type="presOf" srcId="{FFB46EF2-A93C-4D91-BC0F-E29759317224}" destId="{6938B6F1-6F93-4466-80A7-1B5557698B3E}" srcOrd="1" destOrd="0" presId="urn:microsoft.com/office/officeart/2005/8/layout/cycle8"/>
    <dgm:cxn modelId="{1FB845AD-3FA7-423E-ABBD-5295C73DF2AA}" type="presParOf" srcId="{D5ABF9E7-42D7-4046-A952-60B9A90D0739}" destId="{AB95B80F-34C3-4EE7-A8A1-8520D0C81BCB}" srcOrd="0" destOrd="0" presId="urn:microsoft.com/office/officeart/2005/8/layout/cycle8"/>
    <dgm:cxn modelId="{3F24BD8B-A293-4A51-8111-50E4211F0C42}" type="presParOf" srcId="{D5ABF9E7-42D7-4046-A952-60B9A90D0739}" destId="{6C3BD9F5-022B-42BB-94E8-34E55617D40D}" srcOrd="1" destOrd="0" presId="urn:microsoft.com/office/officeart/2005/8/layout/cycle8"/>
    <dgm:cxn modelId="{3026D6EC-DC9C-440F-B2B8-BE12A764C19E}" type="presParOf" srcId="{D5ABF9E7-42D7-4046-A952-60B9A90D0739}" destId="{6484DA2D-4881-4E66-9ED5-1810B969A7D6}" srcOrd="2" destOrd="0" presId="urn:microsoft.com/office/officeart/2005/8/layout/cycle8"/>
    <dgm:cxn modelId="{ECAD0D7D-66D8-47DD-89B5-9742FEBDE84B}" type="presParOf" srcId="{D5ABF9E7-42D7-4046-A952-60B9A90D0739}" destId="{6938B6F1-6F93-4466-80A7-1B5557698B3E}" srcOrd="3" destOrd="0" presId="urn:microsoft.com/office/officeart/2005/8/layout/cycle8"/>
    <dgm:cxn modelId="{B0CC0852-1CDC-4682-BE01-F5D8B3F27EE2}" type="presParOf" srcId="{D5ABF9E7-42D7-4046-A952-60B9A90D0739}" destId="{3E39B06A-48B8-4F50-AEB8-0BE46662ED97}" srcOrd="4" destOrd="0" presId="urn:microsoft.com/office/officeart/2005/8/layout/cycle8"/>
    <dgm:cxn modelId="{1D2F2B9E-4D6A-4B49-AF05-38A866E72DBE}" type="presParOf" srcId="{D5ABF9E7-42D7-4046-A952-60B9A90D0739}" destId="{4CED8F65-D349-4B83-9A77-05690AEB7A3B}" srcOrd="5" destOrd="0" presId="urn:microsoft.com/office/officeart/2005/8/layout/cycle8"/>
    <dgm:cxn modelId="{61E64CEE-8FBB-46D0-9E17-4C9E39A957CD}" type="presParOf" srcId="{D5ABF9E7-42D7-4046-A952-60B9A90D0739}" destId="{6A2C7F1E-5C78-4942-A9BF-313A0768CB0E}" srcOrd="6" destOrd="0" presId="urn:microsoft.com/office/officeart/2005/8/layout/cycle8"/>
    <dgm:cxn modelId="{CEE2AAA4-1ABB-4E78-8DC0-B4E3C9A96C3E}" type="presParOf" srcId="{D5ABF9E7-42D7-4046-A952-60B9A90D0739}" destId="{56253E1F-73C5-4FA9-AE49-2A5FA52A3B3E}" srcOrd="7" destOrd="0" presId="urn:microsoft.com/office/officeart/2005/8/layout/cycle8"/>
    <dgm:cxn modelId="{F15D7D6F-9A6E-4673-AD67-96A196B4E81A}" type="presParOf" srcId="{D5ABF9E7-42D7-4046-A952-60B9A90D0739}" destId="{221FC28D-2B20-4B55-B9D8-F8037DC67FE5}" srcOrd="8" destOrd="0" presId="urn:microsoft.com/office/officeart/2005/8/layout/cycle8"/>
    <dgm:cxn modelId="{885F93D4-2A63-41EF-A1D2-A9B256999B5B}" type="presParOf" srcId="{D5ABF9E7-42D7-4046-A952-60B9A90D0739}" destId="{F6F9347C-5FD0-475C-A4E0-B8C518479D10}" srcOrd="9" destOrd="0" presId="urn:microsoft.com/office/officeart/2005/8/layout/cycle8"/>
    <dgm:cxn modelId="{15D9F1B0-5277-4B89-8384-7A0E16173A3C}" type="presParOf" srcId="{D5ABF9E7-42D7-4046-A952-60B9A90D0739}" destId="{ED37025B-B7CC-4F3F-9ED2-AD34DF5048F7}" srcOrd="10" destOrd="0" presId="urn:microsoft.com/office/officeart/2005/8/layout/cycle8"/>
    <dgm:cxn modelId="{CB89EF0F-902F-41D4-8E8B-E848FA769366}" type="presParOf" srcId="{D5ABF9E7-42D7-4046-A952-60B9A90D0739}" destId="{1E11738C-3F36-4A98-9F11-22AB52E72D79}" srcOrd="11" destOrd="0" presId="urn:microsoft.com/office/officeart/2005/8/layout/cycle8"/>
    <dgm:cxn modelId="{90199950-1712-4EC3-BA8F-D6F0A28470E4}" type="presParOf" srcId="{D5ABF9E7-42D7-4046-A952-60B9A90D0739}" destId="{16E21A05-6658-485A-8D26-26EADE9DDBE0}" srcOrd="12" destOrd="0" presId="urn:microsoft.com/office/officeart/2005/8/layout/cycle8"/>
    <dgm:cxn modelId="{104753B1-97F9-4318-8F3A-E50B5876CA73}" type="presParOf" srcId="{D5ABF9E7-42D7-4046-A952-60B9A90D0739}" destId="{06E1C47F-8B91-4687-877B-44072B12A4D8}" srcOrd="13" destOrd="0" presId="urn:microsoft.com/office/officeart/2005/8/layout/cycle8"/>
    <dgm:cxn modelId="{005F76CD-440D-4796-996E-065EC9FB87A2}" type="presParOf" srcId="{D5ABF9E7-42D7-4046-A952-60B9A90D0739}" destId="{9D38DF71-BBF7-4548-AA9C-B0481A75811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0C31AA-D5D8-47EC-B520-B577C196A35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222438-35DE-47F2-B85C-CA5C66BFDB79}">
      <dgm:prSet phldrT="[Текст]"/>
      <dgm:spPr/>
      <dgm:t>
        <a:bodyPr/>
        <a:lstStyle/>
        <a:p>
          <a:r>
            <a:rPr lang="ru-RU" dirty="0"/>
            <a:t>Уильям ПЕТТИ</a:t>
          </a:r>
        </a:p>
      </dgm:t>
    </dgm:pt>
    <dgm:pt modelId="{CAAA3353-4FDF-4FB9-B0D3-612372AA4273}" type="parTrans" cxnId="{C05DA1FA-B033-4502-B674-73C77F3BE465}">
      <dgm:prSet/>
      <dgm:spPr/>
      <dgm:t>
        <a:bodyPr/>
        <a:lstStyle/>
        <a:p>
          <a:endParaRPr lang="ru-RU"/>
        </a:p>
      </dgm:t>
    </dgm:pt>
    <dgm:pt modelId="{D2763269-71A3-45E9-B630-3AB61ECB1701}" type="sibTrans" cxnId="{C05DA1FA-B033-4502-B674-73C77F3BE465}">
      <dgm:prSet/>
      <dgm:spPr/>
      <dgm:t>
        <a:bodyPr/>
        <a:lstStyle/>
        <a:p>
          <a:endParaRPr lang="ru-RU"/>
        </a:p>
      </dgm:t>
    </dgm:pt>
    <dgm:pt modelId="{13DC0F81-72FD-4DED-9946-D87A0847D5B4}">
      <dgm:prSet phldrT="[Текст]"/>
      <dgm:spPr/>
      <dgm:t>
        <a:bodyPr/>
        <a:lstStyle/>
        <a:p>
          <a:r>
            <a:rPr lang="ru-RU" dirty="0"/>
            <a:t>1623-1687</a:t>
          </a:r>
        </a:p>
      </dgm:t>
    </dgm:pt>
    <dgm:pt modelId="{688ABBAF-C73F-4583-B9C1-4FD94260B212}" type="parTrans" cxnId="{3DAB360A-3A21-4455-8AB9-6756EFE7BFB4}">
      <dgm:prSet/>
      <dgm:spPr/>
      <dgm:t>
        <a:bodyPr/>
        <a:lstStyle/>
        <a:p>
          <a:endParaRPr lang="ru-RU"/>
        </a:p>
      </dgm:t>
    </dgm:pt>
    <dgm:pt modelId="{D6B2AC69-359A-41EE-A41C-E2436A60EFE9}" type="sibTrans" cxnId="{3DAB360A-3A21-4455-8AB9-6756EFE7BFB4}">
      <dgm:prSet/>
      <dgm:spPr/>
      <dgm:t>
        <a:bodyPr/>
        <a:lstStyle/>
        <a:p>
          <a:endParaRPr lang="ru-RU"/>
        </a:p>
      </dgm:t>
    </dgm:pt>
    <dgm:pt modelId="{730BE7FE-E8DA-4825-AECC-F163B6C3A2B3}">
      <dgm:prSet phldrT="[Текст]"/>
      <dgm:spPr/>
      <dgm:t>
        <a:bodyPr/>
        <a:lstStyle/>
        <a:p>
          <a:r>
            <a:rPr lang="ru-RU" dirty="0"/>
            <a:t>Адам СМИТ</a:t>
          </a:r>
        </a:p>
      </dgm:t>
    </dgm:pt>
    <dgm:pt modelId="{BAEB6CA7-FF99-4D88-AA4F-09793A8F8916}" type="parTrans" cxnId="{EFEF74C4-B008-4754-87AA-2DB44440FD51}">
      <dgm:prSet/>
      <dgm:spPr/>
      <dgm:t>
        <a:bodyPr/>
        <a:lstStyle/>
        <a:p>
          <a:endParaRPr lang="ru-RU"/>
        </a:p>
      </dgm:t>
    </dgm:pt>
    <dgm:pt modelId="{D904C0E6-3B69-45B7-BD27-6AE7E47A3BBE}" type="sibTrans" cxnId="{EFEF74C4-B008-4754-87AA-2DB44440FD51}">
      <dgm:prSet/>
      <dgm:spPr/>
      <dgm:t>
        <a:bodyPr/>
        <a:lstStyle/>
        <a:p>
          <a:endParaRPr lang="ru-RU"/>
        </a:p>
      </dgm:t>
    </dgm:pt>
    <dgm:pt modelId="{A713E08C-F07A-4ECF-91C9-B287676FABEF}">
      <dgm:prSet phldrT="[Текст]"/>
      <dgm:spPr/>
      <dgm:t>
        <a:bodyPr/>
        <a:lstStyle/>
        <a:p>
          <a:r>
            <a:rPr lang="ru-RU" dirty="0"/>
            <a:t>1723-1790</a:t>
          </a:r>
        </a:p>
      </dgm:t>
    </dgm:pt>
    <dgm:pt modelId="{F6755B7E-D363-4BD6-BBE9-06F723AFE732}" type="parTrans" cxnId="{F1D8C898-8B10-4E13-82E0-C23327503C4D}">
      <dgm:prSet/>
      <dgm:spPr/>
      <dgm:t>
        <a:bodyPr/>
        <a:lstStyle/>
        <a:p>
          <a:endParaRPr lang="ru-RU"/>
        </a:p>
      </dgm:t>
    </dgm:pt>
    <dgm:pt modelId="{34960CDD-2093-435D-90FB-E66DA9B65D1B}" type="sibTrans" cxnId="{F1D8C898-8B10-4E13-82E0-C23327503C4D}">
      <dgm:prSet/>
      <dgm:spPr/>
      <dgm:t>
        <a:bodyPr/>
        <a:lstStyle/>
        <a:p>
          <a:endParaRPr lang="ru-RU"/>
        </a:p>
      </dgm:t>
    </dgm:pt>
    <dgm:pt modelId="{4B4410D2-2BEF-48CC-A895-27D9597F22C8}">
      <dgm:prSet phldrT="[Текст]"/>
      <dgm:spPr/>
      <dgm:t>
        <a:bodyPr/>
        <a:lstStyle/>
        <a:p>
          <a:r>
            <a:rPr lang="ru-RU" dirty="0"/>
            <a:t>Давид РИКАРДО</a:t>
          </a:r>
        </a:p>
      </dgm:t>
    </dgm:pt>
    <dgm:pt modelId="{B8F57851-BB24-4241-9B18-AA71982D2F61}" type="parTrans" cxnId="{FDA7BEA1-32D2-4451-8640-C9858E5B8930}">
      <dgm:prSet/>
      <dgm:spPr/>
      <dgm:t>
        <a:bodyPr/>
        <a:lstStyle/>
        <a:p>
          <a:endParaRPr lang="ru-RU"/>
        </a:p>
      </dgm:t>
    </dgm:pt>
    <dgm:pt modelId="{4A2547F3-83EF-4927-849E-2A73A7AF34CA}" type="sibTrans" cxnId="{FDA7BEA1-32D2-4451-8640-C9858E5B8930}">
      <dgm:prSet/>
      <dgm:spPr/>
      <dgm:t>
        <a:bodyPr/>
        <a:lstStyle/>
        <a:p>
          <a:endParaRPr lang="ru-RU"/>
        </a:p>
      </dgm:t>
    </dgm:pt>
    <dgm:pt modelId="{47314177-9A7A-42B1-A9DD-9983659E5229}">
      <dgm:prSet phldrT="[Текст]"/>
      <dgm:spPr/>
      <dgm:t>
        <a:bodyPr/>
        <a:lstStyle/>
        <a:p>
          <a:r>
            <a:rPr lang="ru-RU" dirty="0"/>
            <a:t>1772-1823</a:t>
          </a:r>
        </a:p>
      </dgm:t>
    </dgm:pt>
    <dgm:pt modelId="{35C25A32-1389-45E1-A9FC-9C91C7B6F531}" type="parTrans" cxnId="{819701B9-7974-48B7-AF75-5969FCCC7121}">
      <dgm:prSet/>
      <dgm:spPr/>
      <dgm:t>
        <a:bodyPr/>
        <a:lstStyle/>
        <a:p>
          <a:endParaRPr lang="ru-RU"/>
        </a:p>
      </dgm:t>
    </dgm:pt>
    <dgm:pt modelId="{3A41C8B7-3139-433B-B65D-DD03423DBD67}" type="sibTrans" cxnId="{819701B9-7974-48B7-AF75-5969FCCC7121}">
      <dgm:prSet/>
      <dgm:spPr/>
      <dgm:t>
        <a:bodyPr/>
        <a:lstStyle/>
        <a:p>
          <a:endParaRPr lang="ru-RU"/>
        </a:p>
      </dgm:t>
    </dgm:pt>
    <dgm:pt modelId="{91ED118C-74AA-478C-BF14-977A73A260B4}" type="pres">
      <dgm:prSet presAssocID="{960C31AA-D5D8-47EC-B520-B577C196A35D}" presName="Name0" presStyleCnt="0">
        <dgm:presLayoutVars>
          <dgm:dir/>
          <dgm:animLvl val="lvl"/>
          <dgm:resizeHandles val="exact"/>
        </dgm:presLayoutVars>
      </dgm:prSet>
      <dgm:spPr/>
    </dgm:pt>
    <dgm:pt modelId="{92E80674-2A26-4B3C-9998-1436056CE8B4}" type="pres">
      <dgm:prSet presAssocID="{6C222438-35DE-47F2-B85C-CA5C66BFDB79}" presName="composite" presStyleCnt="0"/>
      <dgm:spPr/>
    </dgm:pt>
    <dgm:pt modelId="{A718C268-9C28-49DF-82FB-EE1FCCE5E0FD}" type="pres">
      <dgm:prSet presAssocID="{6C222438-35DE-47F2-B85C-CA5C66BFDB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DBF01DF-D2D2-42A5-9281-64D179A85561}" type="pres">
      <dgm:prSet presAssocID="{6C222438-35DE-47F2-B85C-CA5C66BFDB79}" presName="desTx" presStyleLbl="alignAccFollowNode1" presStyleIdx="0" presStyleCnt="3">
        <dgm:presLayoutVars>
          <dgm:bulletEnabled val="1"/>
        </dgm:presLayoutVars>
      </dgm:prSet>
      <dgm:spPr/>
    </dgm:pt>
    <dgm:pt modelId="{7E55B9B7-EAE6-4A7F-99FB-8FBB6A6E1E1F}" type="pres">
      <dgm:prSet presAssocID="{D2763269-71A3-45E9-B630-3AB61ECB1701}" presName="space" presStyleCnt="0"/>
      <dgm:spPr/>
    </dgm:pt>
    <dgm:pt modelId="{C8C75513-D5FE-4AF2-995E-BEB8A03C0A7A}" type="pres">
      <dgm:prSet presAssocID="{730BE7FE-E8DA-4825-AECC-F163B6C3A2B3}" presName="composite" presStyleCnt="0"/>
      <dgm:spPr/>
    </dgm:pt>
    <dgm:pt modelId="{BB518281-6D2A-46C9-8DCD-95D032C52647}" type="pres">
      <dgm:prSet presAssocID="{730BE7FE-E8DA-4825-AECC-F163B6C3A2B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60772FA-E77D-4B4D-9779-814714DC62C6}" type="pres">
      <dgm:prSet presAssocID="{730BE7FE-E8DA-4825-AECC-F163B6C3A2B3}" presName="desTx" presStyleLbl="alignAccFollowNode1" presStyleIdx="1" presStyleCnt="3">
        <dgm:presLayoutVars>
          <dgm:bulletEnabled val="1"/>
        </dgm:presLayoutVars>
      </dgm:prSet>
      <dgm:spPr/>
    </dgm:pt>
    <dgm:pt modelId="{EA0E6B86-6DE2-47D9-85EB-ADE8132045A7}" type="pres">
      <dgm:prSet presAssocID="{D904C0E6-3B69-45B7-BD27-6AE7E47A3BBE}" presName="space" presStyleCnt="0"/>
      <dgm:spPr/>
    </dgm:pt>
    <dgm:pt modelId="{78FBB6C0-3DD5-46EF-9FB8-03E29E8FED43}" type="pres">
      <dgm:prSet presAssocID="{4B4410D2-2BEF-48CC-A895-27D9597F22C8}" presName="composite" presStyleCnt="0"/>
      <dgm:spPr/>
    </dgm:pt>
    <dgm:pt modelId="{5BCBC28E-826A-4EEF-9F37-90E183329AA5}" type="pres">
      <dgm:prSet presAssocID="{4B4410D2-2BEF-48CC-A895-27D9597F22C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FB41E0-434F-4077-A2A7-ED78B0189367}" type="pres">
      <dgm:prSet presAssocID="{4B4410D2-2BEF-48CC-A895-27D9597F22C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DAB360A-3A21-4455-8AB9-6756EFE7BFB4}" srcId="{6C222438-35DE-47F2-B85C-CA5C66BFDB79}" destId="{13DC0F81-72FD-4DED-9946-D87A0847D5B4}" srcOrd="0" destOrd="0" parTransId="{688ABBAF-C73F-4583-B9C1-4FD94260B212}" sibTransId="{D6B2AC69-359A-41EE-A41C-E2436A60EFE9}"/>
    <dgm:cxn modelId="{AB7FB224-0876-453C-A10B-6F3BFEE7BB98}" type="presOf" srcId="{13DC0F81-72FD-4DED-9946-D87A0847D5B4}" destId="{FDBF01DF-D2D2-42A5-9281-64D179A85561}" srcOrd="0" destOrd="0" presId="urn:microsoft.com/office/officeart/2005/8/layout/hList1"/>
    <dgm:cxn modelId="{05C98A33-262C-4FE4-8DE4-083B81E0AF94}" type="presOf" srcId="{730BE7FE-E8DA-4825-AECC-F163B6C3A2B3}" destId="{BB518281-6D2A-46C9-8DCD-95D032C52647}" srcOrd="0" destOrd="0" presId="urn:microsoft.com/office/officeart/2005/8/layout/hList1"/>
    <dgm:cxn modelId="{70F78834-C082-4EB8-93E8-A7889E4A442D}" type="presOf" srcId="{A713E08C-F07A-4ECF-91C9-B287676FABEF}" destId="{260772FA-E77D-4B4D-9779-814714DC62C6}" srcOrd="0" destOrd="0" presId="urn:microsoft.com/office/officeart/2005/8/layout/hList1"/>
    <dgm:cxn modelId="{0810173F-391B-4DB1-8F91-67F214180E89}" type="presOf" srcId="{47314177-9A7A-42B1-A9DD-9983659E5229}" destId="{E9FB41E0-434F-4077-A2A7-ED78B0189367}" srcOrd="0" destOrd="0" presId="urn:microsoft.com/office/officeart/2005/8/layout/hList1"/>
    <dgm:cxn modelId="{E801555E-F5D1-49FF-88ED-DB47D6D97D84}" type="presOf" srcId="{960C31AA-D5D8-47EC-B520-B577C196A35D}" destId="{91ED118C-74AA-478C-BF14-977A73A260B4}" srcOrd="0" destOrd="0" presId="urn:microsoft.com/office/officeart/2005/8/layout/hList1"/>
    <dgm:cxn modelId="{6665C681-1D53-44FE-96E0-EA026CBF25B4}" type="presOf" srcId="{6C222438-35DE-47F2-B85C-CA5C66BFDB79}" destId="{A718C268-9C28-49DF-82FB-EE1FCCE5E0FD}" srcOrd="0" destOrd="0" presId="urn:microsoft.com/office/officeart/2005/8/layout/hList1"/>
    <dgm:cxn modelId="{F1D8C898-8B10-4E13-82E0-C23327503C4D}" srcId="{730BE7FE-E8DA-4825-AECC-F163B6C3A2B3}" destId="{A713E08C-F07A-4ECF-91C9-B287676FABEF}" srcOrd="0" destOrd="0" parTransId="{F6755B7E-D363-4BD6-BBE9-06F723AFE732}" sibTransId="{34960CDD-2093-435D-90FB-E66DA9B65D1B}"/>
    <dgm:cxn modelId="{FDA7BEA1-32D2-4451-8640-C9858E5B8930}" srcId="{960C31AA-D5D8-47EC-B520-B577C196A35D}" destId="{4B4410D2-2BEF-48CC-A895-27D9597F22C8}" srcOrd="2" destOrd="0" parTransId="{B8F57851-BB24-4241-9B18-AA71982D2F61}" sibTransId="{4A2547F3-83EF-4927-849E-2A73A7AF34CA}"/>
    <dgm:cxn modelId="{819701B9-7974-48B7-AF75-5969FCCC7121}" srcId="{4B4410D2-2BEF-48CC-A895-27D9597F22C8}" destId="{47314177-9A7A-42B1-A9DD-9983659E5229}" srcOrd="0" destOrd="0" parTransId="{35C25A32-1389-45E1-A9FC-9C91C7B6F531}" sibTransId="{3A41C8B7-3139-433B-B65D-DD03423DBD67}"/>
    <dgm:cxn modelId="{EFEF74C4-B008-4754-87AA-2DB44440FD51}" srcId="{960C31AA-D5D8-47EC-B520-B577C196A35D}" destId="{730BE7FE-E8DA-4825-AECC-F163B6C3A2B3}" srcOrd="1" destOrd="0" parTransId="{BAEB6CA7-FF99-4D88-AA4F-09793A8F8916}" sibTransId="{D904C0E6-3B69-45B7-BD27-6AE7E47A3BBE}"/>
    <dgm:cxn modelId="{65A3B9F6-75C8-44B6-A42F-6F48C4712398}" type="presOf" srcId="{4B4410D2-2BEF-48CC-A895-27D9597F22C8}" destId="{5BCBC28E-826A-4EEF-9F37-90E183329AA5}" srcOrd="0" destOrd="0" presId="urn:microsoft.com/office/officeart/2005/8/layout/hList1"/>
    <dgm:cxn modelId="{C05DA1FA-B033-4502-B674-73C77F3BE465}" srcId="{960C31AA-D5D8-47EC-B520-B577C196A35D}" destId="{6C222438-35DE-47F2-B85C-CA5C66BFDB79}" srcOrd="0" destOrd="0" parTransId="{CAAA3353-4FDF-4FB9-B0D3-612372AA4273}" sibTransId="{D2763269-71A3-45E9-B630-3AB61ECB1701}"/>
    <dgm:cxn modelId="{7C6E1FFE-8F43-4AB4-BA96-52D24E5CA5CF}" type="presParOf" srcId="{91ED118C-74AA-478C-BF14-977A73A260B4}" destId="{92E80674-2A26-4B3C-9998-1436056CE8B4}" srcOrd="0" destOrd="0" presId="urn:microsoft.com/office/officeart/2005/8/layout/hList1"/>
    <dgm:cxn modelId="{4C2B02B6-68E2-4F9C-9FE4-48EC28075EC7}" type="presParOf" srcId="{92E80674-2A26-4B3C-9998-1436056CE8B4}" destId="{A718C268-9C28-49DF-82FB-EE1FCCE5E0FD}" srcOrd="0" destOrd="0" presId="urn:microsoft.com/office/officeart/2005/8/layout/hList1"/>
    <dgm:cxn modelId="{3988FF60-26ED-471C-A2DF-6F3288960B09}" type="presParOf" srcId="{92E80674-2A26-4B3C-9998-1436056CE8B4}" destId="{FDBF01DF-D2D2-42A5-9281-64D179A85561}" srcOrd="1" destOrd="0" presId="urn:microsoft.com/office/officeart/2005/8/layout/hList1"/>
    <dgm:cxn modelId="{2FFBF25B-55F2-48BA-8B85-CC658935FEB5}" type="presParOf" srcId="{91ED118C-74AA-478C-BF14-977A73A260B4}" destId="{7E55B9B7-EAE6-4A7F-99FB-8FBB6A6E1E1F}" srcOrd="1" destOrd="0" presId="urn:microsoft.com/office/officeart/2005/8/layout/hList1"/>
    <dgm:cxn modelId="{35DE76D6-D0CD-4239-B0C7-DBE1CB80CEC8}" type="presParOf" srcId="{91ED118C-74AA-478C-BF14-977A73A260B4}" destId="{C8C75513-D5FE-4AF2-995E-BEB8A03C0A7A}" srcOrd="2" destOrd="0" presId="urn:microsoft.com/office/officeart/2005/8/layout/hList1"/>
    <dgm:cxn modelId="{30ECDFC7-A6C8-430E-B405-691346F8323D}" type="presParOf" srcId="{C8C75513-D5FE-4AF2-995E-BEB8A03C0A7A}" destId="{BB518281-6D2A-46C9-8DCD-95D032C52647}" srcOrd="0" destOrd="0" presId="urn:microsoft.com/office/officeart/2005/8/layout/hList1"/>
    <dgm:cxn modelId="{A1032E10-6D85-4282-AB4D-14C56CA9CEF0}" type="presParOf" srcId="{C8C75513-D5FE-4AF2-995E-BEB8A03C0A7A}" destId="{260772FA-E77D-4B4D-9779-814714DC62C6}" srcOrd="1" destOrd="0" presId="urn:microsoft.com/office/officeart/2005/8/layout/hList1"/>
    <dgm:cxn modelId="{0F264AA6-C7E5-4D63-ACE6-84E317B1A1E3}" type="presParOf" srcId="{91ED118C-74AA-478C-BF14-977A73A260B4}" destId="{EA0E6B86-6DE2-47D9-85EB-ADE8132045A7}" srcOrd="3" destOrd="0" presId="urn:microsoft.com/office/officeart/2005/8/layout/hList1"/>
    <dgm:cxn modelId="{8F077C82-047C-480B-85A0-91424686089F}" type="presParOf" srcId="{91ED118C-74AA-478C-BF14-977A73A260B4}" destId="{78FBB6C0-3DD5-46EF-9FB8-03E29E8FED43}" srcOrd="4" destOrd="0" presId="urn:microsoft.com/office/officeart/2005/8/layout/hList1"/>
    <dgm:cxn modelId="{D7086180-3EEE-40F2-8CD0-707AB955E6D4}" type="presParOf" srcId="{78FBB6C0-3DD5-46EF-9FB8-03E29E8FED43}" destId="{5BCBC28E-826A-4EEF-9F37-90E183329AA5}" srcOrd="0" destOrd="0" presId="urn:microsoft.com/office/officeart/2005/8/layout/hList1"/>
    <dgm:cxn modelId="{E24D4F45-12AE-41DE-AC65-B55B3ABC0BE2}" type="presParOf" srcId="{78FBB6C0-3DD5-46EF-9FB8-03E29E8FED43}" destId="{E9FB41E0-434F-4077-A2A7-ED78B01893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95E8F3-2015-4D96-93AC-3EFD85578E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2DDDA2-DD49-4317-97DF-8487119DA2CC}">
      <dgm:prSet phldrT="[Текст]" custT="1"/>
      <dgm:spPr/>
      <dgm:t>
        <a:bodyPr/>
        <a:lstStyle/>
        <a:p>
          <a:r>
            <a:rPr lang="ru-RU" sz="2800" dirty="0"/>
            <a:t>Карл МЕНГЕР (1840-1921)</a:t>
          </a:r>
        </a:p>
      </dgm:t>
    </dgm:pt>
    <dgm:pt modelId="{DC5F5BA5-4C09-4679-9CD1-BC99E5FBCD7D}" type="parTrans" cxnId="{F36C9039-F6D6-48F5-9980-334A0CD35DA4}">
      <dgm:prSet/>
      <dgm:spPr/>
      <dgm:t>
        <a:bodyPr/>
        <a:lstStyle/>
        <a:p>
          <a:endParaRPr lang="ru-RU"/>
        </a:p>
      </dgm:t>
    </dgm:pt>
    <dgm:pt modelId="{3309797B-9868-475D-83C7-9990B4468398}" type="sibTrans" cxnId="{F36C9039-F6D6-48F5-9980-334A0CD35DA4}">
      <dgm:prSet/>
      <dgm:spPr/>
      <dgm:t>
        <a:bodyPr/>
        <a:lstStyle/>
        <a:p>
          <a:endParaRPr lang="ru-RU"/>
        </a:p>
      </dgm:t>
    </dgm:pt>
    <dgm:pt modelId="{3E5C4650-1192-4920-97FF-167F21A7C655}">
      <dgm:prSet phldrT="[Текст]" custT="1"/>
      <dgm:spPr/>
      <dgm:t>
        <a:bodyPr/>
        <a:lstStyle/>
        <a:p>
          <a:r>
            <a:rPr lang="ru-RU" sz="2400" dirty="0"/>
            <a:t>Евгений (</a:t>
          </a:r>
          <a:r>
            <a:rPr lang="ru-RU" sz="2400" dirty="0" err="1"/>
            <a:t>Ойген</a:t>
          </a:r>
          <a:r>
            <a:rPr lang="ru-RU" sz="2400" dirty="0"/>
            <a:t>) БЕМ-БАВЕРК (1851-1914)</a:t>
          </a:r>
        </a:p>
      </dgm:t>
    </dgm:pt>
    <dgm:pt modelId="{7D283134-93AF-4430-95D7-FB1B0E6DEEA4}" type="parTrans" cxnId="{A209A19F-F3BD-4244-9C3C-5774A60B3EFC}">
      <dgm:prSet/>
      <dgm:spPr/>
      <dgm:t>
        <a:bodyPr/>
        <a:lstStyle/>
        <a:p>
          <a:endParaRPr lang="ru-RU"/>
        </a:p>
      </dgm:t>
    </dgm:pt>
    <dgm:pt modelId="{03F9E512-F200-45B4-BE01-AC52F926E0F4}" type="sibTrans" cxnId="{A209A19F-F3BD-4244-9C3C-5774A60B3EFC}">
      <dgm:prSet/>
      <dgm:spPr/>
      <dgm:t>
        <a:bodyPr/>
        <a:lstStyle/>
        <a:p>
          <a:endParaRPr lang="ru-RU"/>
        </a:p>
      </dgm:t>
    </dgm:pt>
    <dgm:pt modelId="{8396933A-49E8-43E0-975E-522E39B1E0C4}">
      <dgm:prSet phldrT="[Текст]" custT="1"/>
      <dgm:spPr/>
      <dgm:t>
        <a:bodyPr/>
        <a:lstStyle/>
        <a:p>
          <a:r>
            <a:rPr lang="ru-RU" sz="2800" dirty="0"/>
            <a:t>Фридрих фон ВИЗЕР (1851-1926)</a:t>
          </a:r>
        </a:p>
      </dgm:t>
    </dgm:pt>
    <dgm:pt modelId="{EAD2B19C-25C9-48E0-AC31-374EB66E7CAC}" type="parTrans" cxnId="{AA35767B-1D79-4416-A070-38E363626499}">
      <dgm:prSet/>
      <dgm:spPr/>
      <dgm:t>
        <a:bodyPr/>
        <a:lstStyle/>
        <a:p>
          <a:endParaRPr lang="ru-RU"/>
        </a:p>
      </dgm:t>
    </dgm:pt>
    <dgm:pt modelId="{778D2AD7-B333-4F2B-8CFF-BB4CF4518764}" type="sibTrans" cxnId="{AA35767B-1D79-4416-A070-38E363626499}">
      <dgm:prSet/>
      <dgm:spPr/>
      <dgm:t>
        <a:bodyPr/>
        <a:lstStyle/>
        <a:p>
          <a:endParaRPr lang="ru-RU"/>
        </a:p>
      </dgm:t>
    </dgm:pt>
    <dgm:pt modelId="{69175484-A928-4F4F-BF3C-CD9532A1213B}" type="pres">
      <dgm:prSet presAssocID="{5F95E8F3-2015-4D96-93AC-3EFD85578EDE}" presName="linear" presStyleCnt="0">
        <dgm:presLayoutVars>
          <dgm:dir/>
          <dgm:animLvl val="lvl"/>
          <dgm:resizeHandles val="exact"/>
        </dgm:presLayoutVars>
      </dgm:prSet>
      <dgm:spPr/>
    </dgm:pt>
    <dgm:pt modelId="{B276DE0C-AD82-4F79-8263-7A6EAFAC5316}" type="pres">
      <dgm:prSet presAssocID="{322DDDA2-DD49-4317-97DF-8487119DA2CC}" presName="parentLin" presStyleCnt="0"/>
      <dgm:spPr/>
    </dgm:pt>
    <dgm:pt modelId="{8ECCA813-569B-468F-9EDB-A14DDC314DC2}" type="pres">
      <dgm:prSet presAssocID="{322DDDA2-DD49-4317-97DF-8487119DA2CC}" presName="parentLeftMargin" presStyleLbl="node1" presStyleIdx="0" presStyleCnt="3"/>
      <dgm:spPr/>
    </dgm:pt>
    <dgm:pt modelId="{4416CD62-0CD0-4A7C-B46A-C352BB7B105D}" type="pres">
      <dgm:prSet presAssocID="{322DDDA2-DD49-4317-97DF-8487119DA2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BD549A-C65C-46AA-A59A-A3B1C7F3EECD}" type="pres">
      <dgm:prSet presAssocID="{322DDDA2-DD49-4317-97DF-8487119DA2CC}" presName="negativeSpace" presStyleCnt="0"/>
      <dgm:spPr/>
    </dgm:pt>
    <dgm:pt modelId="{71437836-53BC-48C9-873B-6576EAE9EC17}" type="pres">
      <dgm:prSet presAssocID="{322DDDA2-DD49-4317-97DF-8487119DA2CC}" presName="childText" presStyleLbl="conFgAcc1" presStyleIdx="0" presStyleCnt="3">
        <dgm:presLayoutVars>
          <dgm:bulletEnabled val="1"/>
        </dgm:presLayoutVars>
      </dgm:prSet>
      <dgm:spPr/>
    </dgm:pt>
    <dgm:pt modelId="{FD8247A8-B9AB-4BBD-81B6-A24121387EB7}" type="pres">
      <dgm:prSet presAssocID="{3309797B-9868-475D-83C7-9990B4468398}" presName="spaceBetweenRectangles" presStyleCnt="0"/>
      <dgm:spPr/>
    </dgm:pt>
    <dgm:pt modelId="{FF7B3E76-C5EA-48B9-8FAC-4034855945D8}" type="pres">
      <dgm:prSet presAssocID="{3E5C4650-1192-4920-97FF-167F21A7C655}" presName="parentLin" presStyleCnt="0"/>
      <dgm:spPr/>
    </dgm:pt>
    <dgm:pt modelId="{C6550EBE-E9C2-470A-9206-0EB6E9719B76}" type="pres">
      <dgm:prSet presAssocID="{3E5C4650-1192-4920-97FF-167F21A7C655}" presName="parentLeftMargin" presStyleLbl="node1" presStyleIdx="0" presStyleCnt="3"/>
      <dgm:spPr/>
    </dgm:pt>
    <dgm:pt modelId="{DD62EA14-BE9F-48F2-BF87-91B58969A5FD}" type="pres">
      <dgm:prSet presAssocID="{3E5C4650-1192-4920-97FF-167F21A7C6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B3916C-FBE6-442F-BD39-648511B1846A}" type="pres">
      <dgm:prSet presAssocID="{3E5C4650-1192-4920-97FF-167F21A7C655}" presName="negativeSpace" presStyleCnt="0"/>
      <dgm:spPr/>
    </dgm:pt>
    <dgm:pt modelId="{207A9100-DEB8-45A8-8789-D1FF0106CE10}" type="pres">
      <dgm:prSet presAssocID="{3E5C4650-1192-4920-97FF-167F21A7C655}" presName="childText" presStyleLbl="conFgAcc1" presStyleIdx="1" presStyleCnt="3">
        <dgm:presLayoutVars>
          <dgm:bulletEnabled val="1"/>
        </dgm:presLayoutVars>
      </dgm:prSet>
      <dgm:spPr/>
    </dgm:pt>
    <dgm:pt modelId="{697B8163-33C8-4B20-82B3-54858C7CAAD6}" type="pres">
      <dgm:prSet presAssocID="{03F9E512-F200-45B4-BE01-AC52F926E0F4}" presName="spaceBetweenRectangles" presStyleCnt="0"/>
      <dgm:spPr/>
    </dgm:pt>
    <dgm:pt modelId="{0A524842-E878-4E12-8964-BB54AFA82C32}" type="pres">
      <dgm:prSet presAssocID="{8396933A-49E8-43E0-975E-522E39B1E0C4}" presName="parentLin" presStyleCnt="0"/>
      <dgm:spPr/>
    </dgm:pt>
    <dgm:pt modelId="{60F39BFD-5BF2-42B9-84F5-F328D592CBCD}" type="pres">
      <dgm:prSet presAssocID="{8396933A-49E8-43E0-975E-522E39B1E0C4}" presName="parentLeftMargin" presStyleLbl="node1" presStyleIdx="1" presStyleCnt="3"/>
      <dgm:spPr/>
    </dgm:pt>
    <dgm:pt modelId="{3EAB9C46-7CD5-4D99-9CD0-508F3CA89207}" type="pres">
      <dgm:prSet presAssocID="{8396933A-49E8-43E0-975E-522E39B1E0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7C5D402-F90D-41DF-96DE-5C275FB1C236}" type="pres">
      <dgm:prSet presAssocID="{8396933A-49E8-43E0-975E-522E39B1E0C4}" presName="negativeSpace" presStyleCnt="0"/>
      <dgm:spPr/>
    </dgm:pt>
    <dgm:pt modelId="{44797743-B9CF-488C-B110-33DAE32ECB3B}" type="pres">
      <dgm:prSet presAssocID="{8396933A-49E8-43E0-975E-522E39B1E0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6C9039-F6D6-48F5-9980-334A0CD35DA4}" srcId="{5F95E8F3-2015-4D96-93AC-3EFD85578EDE}" destId="{322DDDA2-DD49-4317-97DF-8487119DA2CC}" srcOrd="0" destOrd="0" parTransId="{DC5F5BA5-4C09-4679-9CD1-BC99E5FBCD7D}" sibTransId="{3309797B-9868-475D-83C7-9990B4468398}"/>
    <dgm:cxn modelId="{36ED4E45-E109-4A64-BB1F-4D6FD799B8BE}" type="presOf" srcId="{8396933A-49E8-43E0-975E-522E39B1E0C4}" destId="{60F39BFD-5BF2-42B9-84F5-F328D592CBCD}" srcOrd="0" destOrd="0" presId="urn:microsoft.com/office/officeart/2005/8/layout/list1"/>
    <dgm:cxn modelId="{B9DDF546-0BEC-4D65-BCAC-0B1224658325}" type="presOf" srcId="{8396933A-49E8-43E0-975E-522E39B1E0C4}" destId="{3EAB9C46-7CD5-4D99-9CD0-508F3CA89207}" srcOrd="1" destOrd="0" presId="urn:microsoft.com/office/officeart/2005/8/layout/list1"/>
    <dgm:cxn modelId="{AA35767B-1D79-4416-A070-38E363626499}" srcId="{5F95E8F3-2015-4D96-93AC-3EFD85578EDE}" destId="{8396933A-49E8-43E0-975E-522E39B1E0C4}" srcOrd="2" destOrd="0" parTransId="{EAD2B19C-25C9-48E0-AC31-374EB66E7CAC}" sibTransId="{778D2AD7-B333-4F2B-8CFF-BB4CF4518764}"/>
    <dgm:cxn modelId="{2FFC668A-9233-482D-A1B7-B5738134BF9C}" type="presOf" srcId="{3E5C4650-1192-4920-97FF-167F21A7C655}" destId="{DD62EA14-BE9F-48F2-BF87-91B58969A5FD}" srcOrd="1" destOrd="0" presId="urn:microsoft.com/office/officeart/2005/8/layout/list1"/>
    <dgm:cxn modelId="{1D9C628C-D909-46D2-8514-93E95060F727}" type="presOf" srcId="{322DDDA2-DD49-4317-97DF-8487119DA2CC}" destId="{4416CD62-0CD0-4A7C-B46A-C352BB7B105D}" srcOrd="1" destOrd="0" presId="urn:microsoft.com/office/officeart/2005/8/layout/list1"/>
    <dgm:cxn modelId="{A209A19F-F3BD-4244-9C3C-5774A60B3EFC}" srcId="{5F95E8F3-2015-4D96-93AC-3EFD85578EDE}" destId="{3E5C4650-1192-4920-97FF-167F21A7C655}" srcOrd="1" destOrd="0" parTransId="{7D283134-93AF-4430-95D7-FB1B0E6DEEA4}" sibTransId="{03F9E512-F200-45B4-BE01-AC52F926E0F4}"/>
    <dgm:cxn modelId="{08C23CD6-DD93-4D70-837A-5E28A6B44B91}" type="presOf" srcId="{5F95E8F3-2015-4D96-93AC-3EFD85578EDE}" destId="{69175484-A928-4F4F-BF3C-CD9532A1213B}" srcOrd="0" destOrd="0" presId="urn:microsoft.com/office/officeart/2005/8/layout/list1"/>
    <dgm:cxn modelId="{EABD1DF8-0A3A-40C2-9998-B7E7B1AEAC86}" type="presOf" srcId="{3E5C4650-1192-4920-97FF-167F21A7C655}" destId="{C6550EBE-E9C2-470A-9206-0EB6E9719B76}" srcOrd="0" destOrd="0" presId="urn:microsoft.com/office/officeart/2005/8/layout/list1"/>
    <dgm:cxn modelId="{186B94F8-0AF2-461A-838A-05D99E3B05A0}" type="presOf" srcId="{322DDDA2-DD49-4317-97DF-8487119DA2CC}" destId="{8ECCA813-569B-468F-9EDB-A14DDC314DC2}" srcOrd="0" destOrd="0" presId="urn:microsoft.com/office/officeart/2005/8/layout/list1"/>
    <dgm:cxn modelId="{9592EDB9-B8B4-4262-ABFC-8D5CB162DCB4}" type="presParOf" srcId="{69175484-A928-4F4F-BF3C-CD9532A1213B}" destId="{B276DE0C-AD82-4F79-8263-7A6EAFAC5316}" srcOrd="0" destOrd="0" presId="urn:microsoft.com/office/officeart/2005/8/layout/list1"/>
    <dgm:cxn modelId="{6D9D758C-0CED-4279-8AFD-A445EE689DBA}" type="presParOf" srcId="{B276DE0C-AD82-4F79-8263-7A6EAFAC5316}" destId="{8ECCA813-569B-468F-9EDB-A14DDC314DC2}" srcOrd="0" destOrd="0" presId="urn:microsoft.com/office/officeart/2005/8/layout/list1"/>
    <dgm:cxn modelId="{F2732283-C607-4F14-8A83-EAA4105D5276}" type="presParOf" srcId="{B276DE0C-AD82-4F79-8263-7A6EAFAC5316}" destId="{4416CD62-0CD0-4A7C-B46A-C352BB7B105D}" srcOrd="1" destOrd="0" presId="urn:microsoft.com/office/officeart/2005/8/layout/list1"/>
    <dgm:cxn modelId="{FB843289-4796-4EE3-9C5F-D095B96E2217}" type="presParOf" srcId="{69175484-A928-4F4F-BF3C-CD9532A1213B}" destId="{DABD549A-C65C-46AA-A59A-A3B1C7F3EECD}" srcOrd="1" destOrd="0" presId="urn:microsoft.com/office/officeart/2005/8/layout/list1"/>
    <dgm:cxn modelId="{231C6D8C-92CD-48C3-B698-2402E6B5B8A8}" type="presParOf" srcId="{69175484-A928-4F4F-BF3C-CD9532A1213B}" destId="{71437836-53BC-48C9-873B-6576EAE9EC17}" srcOrd="2" destOrd="0" presId="urn:microsoft.com/office/officeart/2005/8/layout/list1"/>
    <dgm:cxn modelId="{C8787864-9520-4A24-9A60-20A359827F0D}" type="presParOf" srcId="{69175484-A928-4F4F-BF3C-CD9532A1213B}" destId="{FD8247A8-B9AB-4BBD-81B6-A24121387EB7}" srcOrd="3" destOrd="0" presId="urn:microsoft.com/office/officeart/2005/8/layout/list1"/>
    <dgm:cxn modelId="{6E7E61C1-42AB-401D-AA8B-B36D6B8D8FCB}" type="presParOf" srcId="{69175484-A928-4F4F-BF3C-CD9532A1213B}" destId="{FF7B3E76-C5EA-48B9-8FAC-4034855945D8}" srcOrd="4" destOrd="0" presId="urn:microsoft.com/office/officeart/2005/8/layout/list1"/>
    <dgm:cxn modelId="{3A0177EE-5C2D-4787-8D9B-EAF10C052C67}" type="presParOf" srcId="{FF7B3E76-C5EA-48B9-8FAC-4034855945D8}" destId="{C6550EBE-E9C2-470A-9206-0EB6E9719B76}" srcOrd="0" destOrd="0" presId="urn:microsoft.com/office/officeart/2005/8/layout/list1"/>
    <dgm:cxn modelId="{27BC9109-1D54-49F8-8519-1E12C01C7F03}" type="presParOf" srcId="{FF7B3E76-C5EA-48B9-8FAC-4034855945D8}" destId="{DD62EA14-BE9F-48F2-BF87-91B58969A5FD}" srcOrd="1" destOrd="0" presId="urn:microsoft.com/office/officeart/2005/8/layout/list1"/>
    <dgm:cxn modelId="{B8E3D420-5604-4FC6-A45A-479C257C24D1}" type="presParOf" srcId="{69175484-A928-4F4F-BF3C-CD9532A1213B}" destId="{5BB3916C-FBE6-442F-BD39-648511B1846A}" srcOrd="5" destOrd="0" presId="urn:microsoft.com/office/officeart/2005/8/layout/list1"/>
    <dgm:cxn modelId="{1787793A-6B54-4BE2-AA5A-2619C965CEC2}" type="presParOf" srcId="{69175484-A928-4F4F-BF3C-CD9532A1213B}" destId="{207A9100-DEB8-45A8-8789-D1FF0106CE10}" srcOrd="6" destOrd="0" presId="urn:microsoft.com/office/officeart/2005/8/layout/list1"/>
    <dgm:cxn modelId="{ACAE4982-2C97-43F4-BFCD-2EAFDFE533D7}" type="presParOf" srcId="{69175484-A928-4F4F-BF3C-CD9532A1213B}" destId="{697B8163-33C8-4B20-82B3-54858C7CAAD6}" srcOrd="7" destOrd="0" presId="urn:microsoft.com/office/officeart/2005/8/layout/list1"/>
    <dgm:cxn modelId="{ACF4342E-629F-48A9-8ED7-E4CFF4DA33BB}" type="presParOf" srcId="{69175484-A928-4F4F-BF3C-CD9532A1213B}" destId="{0A524842-E878-4E12-8964-BB54AFA82C32}" srcOrd="8" destOrd="0" presId="urn:microsoft.com/office/officeart/2005/8/layout/list1"/>
    <dgm:cxn modelId="{74538F6D-845F-4BD6-8BAE-18A9C1A9E3C8}" type="presParOf" srcId="{0A524842-E878-4E12-8964-BB54AFA82C32}" destId="{60F39BFD-5BF2-42B9-84F5-F328D592CBCD}" srcOrd="0" destOrd="0" presId="urn:microsoft.com/office/officeart/2005/8/layout/list1"/>
    <dgm:cxn modelId="{09E1944C-CBC3-4DBE-A236-C7DEFA4A7B0D}" type="presParOf" srcId="{0A524842-E878-4E12-8964-BB54AFA82C32}" destId="{3EAB9C46-7CD5-4D99-9CD0-508F3CA89207}" srcOrd="1" destOrd="0" presId="urn:microsoft.com/office/officeart/2005/8/layout/list1"/>
    <dgm:cxn modelId="{D1F0714A-7933-4BC0-9250-1EC0C74BEC76}" type="presParOf" srcId="{69175484-A928-4F4F-BF3C-CD9532A1213B}" destId="{C7C5D402-F90D-41DF-96DE-5C275FB1C236}" srcOrd="9" destOrd="0" presId="urn:microsoft.com/office/officeart/2005/8/layout/list1"/>
    <dgm:cxn modelId="{009D795E-8C0F-4630-8F68-F57D3F6A89FE}" type="presParOf" srcId="{69175484-A928-4F4F-BF3C-CD9532A1213B}" destId="{44797743-B9CF-488C-B110-33DAE32ECB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1E97D-4C1C-4D2A-885A-D37B767DB464}">
      <dsp:nvSpPr>
        <dsp:cNvPr id="0" name=""/>
        <dsp:cNvSpPr/>
      </dsp:nvSpPr>
      <dsp:spPr>
        <a:xfrm>
          <a:off x="1164043" y="2"/>
          <a:ext cx="4968385" cy="4048219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C2E74-405A-45D6-8B2C-1292BFACA8C9}">
      <dsp:nvSpPr>
        <dsp:cNvPr id="0" name=""/>
        <dsp:cNvSpPr/>
      </dsp:nvSpPr>
      <dsp:spPr>
        <a:xfrm>
          <a:off x="3648236" y="971573"/>
          <a:ext cx="662" cy="21050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0E2CB-D315-420A-93FA-A95EC91E9C2F}">
      <dsp:nvSpPr>
        <dsp:cNvPr id="0" name=""/>
        <dsp:cNvSpPr/>
      </dsp:nvSpPr>
      <dsp:spPr>
        <a:xfrm>
          <a:off x="1329656" y="890609"/>
          <a:ext cx="2152966" cy="22670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Натуральное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хозяйство </a:t>
          </a:r>
        </a:p>
      </dsp:txBody>
      <dsp:txXfrm>
        <a:off x="1329656" y="890609"/>
        <a:ext cx="2152966" cy="2267005"/>
      </dsp:txXfrm>
    </dsp:sp>
    <dsp:sp modelId="{4464CBFF-C356-4459-AD80-FB081FA3E588}">
      <dsp:nvSpPr>
        <dsp:cNvPr id="0" name=""/>
        <dsp:cNvSpPr/>
      </dsp:nvSpPr>
      <dsp:spPr>
        <a:xfrm>
          <a:off x="3813848" y="890609"/>
          <a:ext cx="2152966" cy="22670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Товарное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хозяйство</a:t>
          </a:r>
        </a:p>
      </dsp:txBody>
      <dsp:txXfrm>
        <a:off x="3813848" y="890609"/>
        <a:ext cx="2152966" cy="2267005"/>
      </dsp:txXfrm>
    </dsp:sp>
    <dsp:sp modelId="{7C919DF4-9167-4A40-BC83-F8013067DF3E}">
      <dsp:nvSpPr>
        <dsp:cNvPr id="0" name=""/>
        <dsp:cNvSpPr/>
      </dsp:nvSpPr>
      <dsp:spPr>
        <a:xfrm rot="16200000">
          <a:off x="-707349" y="1043328"/>
          <a:ext cx="2914721" cy="828064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н</a:t>
          </a:r>
        </a:p>
      </dsp:txBody>
      <dsp:txXfrm>
        <a:off x="-582200" y="1376197"/>
        <a:ext cx="2664423" cy="412624"/>
      </dsp:txXfrm>
    </dsp:sp>
    <dsp:sp modelId="{947986C1-5ECB-4476-A3A9-250C80D528C8}">
      <dsp:nvSpPr>
        <dsp:cNvPr id="0" name=""/>
        <dsp:cNvSpPr/>
      </dsp:nvSpPr>
      <dsp:spPr>
        <a:xfrm rot="5400000">
          <a:off x="5089100" y="2176831"/>
          <a:ext cx="2914721" cy="828064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т</a:t>
          </a:r>
        </a:p>
      </dsp:txBody>
      <dsp:txXfrm>
        <a:off x="5214249" y="2259402"/>
        <a:ext cx="2664423" cy="41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CCC1F-F41C-4F01-AC4A-D0F24D955C6F}">
      <dsp:nvSpPr>
        <dsp:cNvPr id="0" name=""/>
        <dsp:cNvSpPr/>
      </dsp:nvSpPr>
      <dsp:spPr>
        <a:xfrm>
          <a:off x="1483325" y="381340"/>
          <a:ext cx="4745572" cy="474557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Замкнутая система</a:t>
          </a:r>
        </a:p>
      </dsp:txBody>
      <dsp:txXfrm>
        <a:off x="4063447" y="1257011"/>
        <a:ext cx="1610104" cy="1581857"/>
      </dsp:txXfrm>
    </dsp:sp>
    <dsp:sp modelId="{1C87ED53-54C4-4B0B-9F36-259C71EE114C}">
      <dsp:nvSpPr>
        <dsp:cNvPr id="0" name=""/>
        <dsp:cNvSpPr/>
      </dsp:nvSpPr>
      <dsp:spPr>
        <a:xfrm>
          <a:off x="1238702" y="522577"/>
          <a:ext cx="4745572" cy="474557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Прямые экономические связи</a:t>
          </a:r>
        </a:p>
      </dsp:txBody>
      <dsp:txXfrm>
        <a:off x="2538085" y="3516808"/>
        <a:ext cx="2146806" cy="1468867"/>
      </dsp:txXfrm>
    </dsp:sp>
    <dsp:sp modelId="{3E827944-2E00-4A3B-B74C-52EA06DD365F}">
      <dsp:nvSpPr>
        <dsp:cNvPr id="0" name=""/>
        <dsp:cNvSpPr/>
      </dsp:nvSpPr>
      <dsp:spPr>
        <a:xfrm>
          <a:off x="1238702" y="522577"/>
          <a:ext cx="4745572" cy="474557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Ручной труд</a:t>
          </a:r>
        </a:p>
      </dsp:txBody>
      <dsp:txXfrm>
        <a:off x="1747156" y="1454743"/>
        <a:ext cx="1610104" cy="1581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5B80F-34C3-4EE7-A8A1-8520D0C81BCB}">
      <dsp:nvSpPr>
        <dsp:cNvPr id="0" name=""/>
        <dsp:cNvSpPr/>
      </dsp:nvSpPr>
      <dsp:spPr>
        <a:xfrm>
          <a:off x="1545742" y="353175"/>
          <a:ext cx="4564112" cy="456411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Разделение труда</a:t>
          </a:r>
        </a:p>
      </dsp:txBody>
      <dsp:txXfrm>
        <a:off x="3951138" y="1320332"/>
        <a:ext cx="1630040" cy="1358366"/>
      </dsp:txXfrm>
    </dsp:sp>
    <dsp:sp modelId="{3E39B06A-48B8-4F50-AEB8-0BE46662ED97}">
      <dsp:nvSpPr>
        <dsp:cNvPr id="0" name=""/>
        <dsp:cNvSpPr/>
      </dsp:nvSpPr>
      <dsp:spPr>
        <a:xfrm>
          <a:off x="1451743" y="516179"/>
          <a:ext cx="4564112" cy="456411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Закон расширенного воспроизводства</a:t>
          </a:r>
        </a:p>
      </dsp:txBody>
      <dsp:txXfrm>
        <a:off x="2538437" y="3477418"/>
        <a:ext cx="2445060" cy="1195362"/>
      </dsp:txXfrm>
    </dsp:sp>
    <dsp:sp modelId="{221FC28D-2B20-4B55-B9D8-F8037DC67FE5}">
      <dsp:nvSpPr>
        <dsp:cNvPr id="0" name=""/>
        <dsp:cNvSpPr/>
      </dsp:nvSpPr>
      <dsp:spPr>
        <a:xfrm>
          <a:off x="1357744" y="353175"/>
          <a:ext cx="4564112" cy="456411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Открытая система</a:t>
          </a:r>
        </a:p>
      </dsp:txBody>
      <dsp:txXfrm>
        <a:off x="1886421" y="1320332"/>
        <a:ext cx="1630040" cy="1358366"/>
      </dsp:txXfrm>
    </dsp:sp>
    <dsp:sp modelId="{16E21A05-6658-485A-8D26-26EADE9DDBE0}">
      <dsp:nvSpPr>
        <dsp:cNvPr id="0" name=""/>
        <dsp:cNvSpPr/>
      </dsp:nvSpPr>
      <dsp:spPr>
        <a:xfrm>
          <a:off x="1263579" y="70635"/>
          <a:ext cx="5129192" cy="512919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1C47F-8B91-4687-877B-44072B12A4D8}">
      <dsp:nvSpPr>
        <dsp:cNvPr id="0" name=""/>
        <dsp:cNvSpPr/>
      </dsp:nvSpPr>
      <dsp:spPr>
        <a:xfrm>
          <a:off x="1169203" y="233350"/>
          <a:ext cx="5129192" cy="512919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8DF71-BBF7-4548-AA9C-B0481A758112}">
      <dsp:nvSpPr>
        <dsp:cNvPr id="0" name=""/>
        <dsp:cNvSpPr/>
      </dsp:nvSpPr>
      <dsp:spPr>
        <a:xfrm>
          <a:off x="1074827" y="70635"/>
          <a:ext cx="5129192" cy="512919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8C268-9C28-49DF-82FB-EE1FCCE5E0FD}">
      <dsp:nvSpPr>
        <dsp:cNvPr id="0" name=""/>
        <dsp:cNvSpPr/>
      </dsp:nvSpPr>
      <dsp:spPr>
        <a:xfrm>
          <a:off x="2565" y="1453352"/>
          <a:ext cx="2501152" cy="979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Уильям ПЕТТИ</a:t>
          </a:r>
        </a:p>
      </dsp:txBody>
      <dsp:txXfrm>
        <a:off x="2565" y="1453352"/>
        <a:ext cx="2501152" cy="979567"/>
      </dsp:txXfrm>
    </dsp:sp>
    <dsp:sp modelId="{FDBF01DF-D2D2-42A5-9281-64D179A85561}">
      <dsp:nvSpPr>
        <dsp:cNvPr id="0" name=""/>
        <dsp:cNvSpPr/>
      </dsp:nvSpPr>
      <dsp:spPr>
        <a:xfrm>
          <a:off x="2565" y="2432919"/>
          <a:ext cx="2501152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1623-1687</a:t>
          </a:r>
        </a:p>
      </dsp:txBody>
      <dsp:txXfrm>
        <a:off x="2565" y="2432919"/>
        <a:ext cx="2501152" cy="1185840"/>
      </dsp:txXfrm>
    </dsp:sp>
    <dsp:sp modelId="{BB518281-6D2A-46C9-8DCD-95D032C52647}">
      <dsp:nvSpPr>
        <dsp:cNvPr id="0" name=""/>
        <dsp:cNvSpPr/>
      </dsp:nvSpPr>
      <dsp:spPr>
        <a:xfrm>
          <a:off x="2853879" y="1453352"/>
          <a:ext cx="2501152" cy="979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Адам СМИТ</a:t>
          </a:r>
        </a:p>
      </dsp:txBody>
      <dsp:txXfrm>
        <a:off x="2853879" y="1453352"/>
        <a:ext cx="2501152" cy="979567"/>
      </dsp:txXfrm>
    </dsp:sp>
    <dsp:sp modelId="{260772FA-E77D-4B4D-9779-814714DC62C6}">
      <dsp:nvSpPr>
        <dsp:cNvPr id="0" name=""/>
        <dsp:cNvSpPr/>
      </dsp:nvSpPr>
      <dsp:spPr>
        <a:xfrm>
          <a:off x="2853879" y="2432919"/>
          <a:ext cx="2501152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1723-1790</a:t>
          </a:r>
        </a:p>
      </dsp:txBody>
      <dsp:txXfrm>
        <a:off x="2853879" y="2432919"/>
        <a:ext cx="2501152" cy="1185840"/>
      </dsp:txXfrm>
    </dsp:sp>
    <dsp:sp modelId="{5BCBC28E-826A-4EEF-9F37-90E183329AA5}">
      <dsp:nvSpPr>
        <dsp:cNvPr id="0" name=""/>
        <dsp:cNvSpPr/>
      </dsp:nvSpPr>
      <dsp:spPr>
        <a:xfrm>
          <a:off x="5705193" y="1453352"/>
          <a:ext cx="2501152" cy="9795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Давид РИКАРДО</a:t>
          </a:r>
        </a:p>
      </dsp:txBody>
      <dsp:txXfrm>
        <a:off x="5705193" y="1453352"/>
        <a:ext cx="2501152" cy="979567"/>
      </dsp:txXfrm>
    </dsp:sp>
    <dsp:sp modelId="{E9FB41E0-434F-4077-A2A7-ED78B0189367}">
      <dsp:nvSpPr>
        <dsp:cNvPr id="0" name=""/>
        <dsp:cNvSpPr/>
      </dsp:nvSpPr>
      <dsp:spPr>
        <a:xfrm>
          <a:off x="5705193" y="2432919"/>
          <a:ext cx="2501152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1772-1823</a:t>
          </a:r>
        </a:p>
      </dsp:txBody>
      <dsp:txXfrm>
        <a:off x="5705193" y="2432919"/>
        <a:ext cx="2501152" cy="1185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37836-53BC-48C9-873B-6576EAE9EC17}">
      <dsp:nvSpPr>
        <dsp:cNvPr id="0" name=""/>
        <dsp:cNvSpPr/>
      </dsp:nvSpPr>
      <dsp:spPr>
        <a:xfrm>
          <a:off x="0" y="579419"/>
          <a:ext cx="74993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6CD62-0CD0-4A7C-B46A-C352BB7B105D}">
      <dsp:nvSpPr>
        <dsp:cNvPr id="0" name=""/>
        <dsp:cNvSpPr/>
      </dsp:nvSpPr>
      <dsp:spPr>
        <a:xfrm>
          <a:off x="374967" y="48059"/>
          <a:ext cx="524954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Карл МЕНГЕР (1840-1921)</a:t>
          </a:r>
        </a:p>
      </dsp:txBody>
      <dsp:txXfrm>
        <a:off x="426845" y="99937"/>
        <a:ext cx="5145789" cy="958964"/>
      </dsp:txXfrm>
    </dsp:sp>
    <dsp:sp modelId="{207A9100-DEB8-45A8-8789-D1FF0106CE10}">
      <dsp:nvSpPr>
        <dsp:cNvPr id="0" name=""/>
        <dsp:cNvSpPr/>
      </dsp:nvSpPr>
      <dsp:spPr>
        <a:xfrm>
          <a:off x="0" y="2212380"/>
          <a:ext cx="74993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EA14-BE9F-48F2-BF87-91B58969A5FD}">
      <dsp:nvSpPr>
        <dsp:cNvPr id="0" name=""/>
        <dsp:cNvSpPr/>
      </dsp:nvSpPr>
      <dsp:spPr>
        <a:xfrm>
          <a:off x="374967" y="1681020"/>
          <a:ext cx="524954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Евгений (</a:t>
          </a:r>
          <a:r>
            <a:rPr lang="ru-RU" sz="2400" kern="1200" dirty="0" err="1"/>
            <a:t>Ойген</a:t>
          </a:r>
          <a:r>
            <a:rPr lang="ru-RU" sz="2400" kern="1200" dirty="0"/>
            <a:t>) БЕМ-БАВЕРК (1851-1914)</a:t>
          </a:r>
        </a:p>
      </dsp:txBody>
      <dsp:txXfrm>
        <a:off x="426845" y="1732898"/>
        <a:ext cx="5145789" cy="958964"/>
      </dsp:txXfrm>
    </dsp:sp>
    <dsp:sp modelId="{44797743-B9CF-488C-B110-33DAE32ECB3B}">
      <dsp:nvSpPr>
        <dsp:cNvPr id="0" name=""/>
        <dsp:cNvSpPr/>
      </dsp:nvSpPr>
      <dsp:spPr>
        <a:xfrm>
          <a:off x="0" y="3845340"/>
          <a:ext cx="749935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B9C46-7CD5-4D99-9CD0-508F3CA89207}">
      <dsp:nvSpPr>
        <dsp:cNvPr id="0" name=""/>
        <dsp:cNvSpPr/>
      </dsp:nvSpPr>
      <dsp:spPr>
        <a:xfrm>
          <a:off x="374967" y="3313980"/>
          <a:ext cx="5249545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20" tIns="0" rIns="19842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Фридрих фон ВИЗЕР (1851-1926)</a:t>
          </a:r>
        </a:p>
      </dsp:txBody>
      <dsp:txXfrm>
        <a:off x="426845" y="3365858"/>
        <a:ext cx="5145789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D37-8421-4CC8-AFA5-1CDDFDD1F379}" type="datetimeFigureOut">
              <a:rPr lang="ru-RU" smtClean="0"/>
              <a:pPr/>
              <a:t>06.02.2021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D996D-5E4E-431B-8F4A-3AF6F256A77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76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1868-13A0-4CD2-A028-B454534D42AB}" type="slidenum">
              <a:rPr lang="ru-RU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7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61868-13A0-4CD2-A028-B454534D42AB}" type="slidenum">
              <a:rPr lang="ru-RU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9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D996D-5E4E-431B-8F4A-3AF6F256A77F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53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3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9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88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08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0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2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8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3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6400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438400" y="3924300"/>
            <a:ext cx="6400800" cy="21717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C051251-978E-4D99-8ECB-C3CFADD1D360}" type="slidenum">
              <a:rPr lang="ru-RU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60258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9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7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3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0C6D5E-8928-4304-8045-D00A8DF270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5BEB1F9-FB13-4F97-9D10-28D9624FDCE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1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tionary.org/wiki/fiasco#%D0%98%D1%82%D0%B0%D0%BB%D1%8C%D1%8F%D0%BD%D1%81%D0%BA%D0%B8%D0%B9" TargetMode="External"/><Relationship Id="rId7" Type="http://schemas.openxmlformats.org/officeDocument/2006/relationships/hyperlink" Target="https://ru.wiktionary.org/wiki/%D0%BF%D1%80%D0%BE%D0%B2%D0%B0%D0%BB%D0%B8%D1%82%D1%8C%D1%81%D1%8F" TargetMode="External"/><Relationship Id="rId2" Type="http://schemas.openxmlformats.org/officeDocument/2006/relationships/hyperlink" Target="https://ru.wiktionary.org/wiki/%D0%B8%D1%82%D0%B0%D0%BB%D1%8C%D1%8F%D0%BD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tionary.org/w/index.php?title=%D0%BF%D0%BE%D1%82%D0%B5%D1%80%D0%BF%D0%B5%D1%82%D1%8C_%D0%BD%D0%B5%D1%83%D0%B4%D0%B0%D1%87%D1%83&amp;action=edit&amp;redlink=1" TargetMode="External"/><Relationship Id="rId5" Type="http://schemas.openxmlformats.org/officeDocument/2006/relationships/hyperlink" Target="https://ru.wiktionary.org/w/index.php?title=far_fiasco&amp;action=edit&amp;redlink=1" TargetMode="External"/><Relationship Id="rId4" Type="http://schemas.openxmlformats.org/officeDocument/2006/relationships/hyperlink" Target="https://ru.wiktionary.org/wiki/%D0%B1%D1%83%D1%82%D1%8B%D0%BB%D0%BA%D0%B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4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1074;&#1079;&#1072;&#1080;&#1084;&#1086;&#1079;&#1072;&#1084;&#1077;&#1085;&#1103;&#1077;&#1084;&#1099;&#1077;%20&#1080;%20&#1074;&#1079;&#1072;&#1080;&#1084;&#1086;&#1076;&#1086;&#1087;&#1086;&#1083;&#1085;&#1103;&#1102;&#1097;&#1080;&#1077;%20&#1090;&#1086;&#1074;&#1072;&#1088;&#1099;.doc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3259" y="620688"/>
            <a:ext cx="6517482" cy="4320480"/>
          </a:xfrm>
        </p:spPr>
        <p:txBody>
          <a:bodyPr>
            <a:normAutofit fontScale="90000"/>
          </a:bodyPr>
          <a:lstStyle/>
          <a:p>
            <a:pPr hangingPunct="0"/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7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Конъюнктура рынка  товаров и услуг как фактор  эффективного  функционирования предприятия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Рынок. 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Рыночное равновесие.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40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12968" cy="6192688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ru-RU" b="1" dirty="0"/>
              <a:t>Характерными чертами товарного хозяйства являются:</a:t>
            </a:r>
          </a:p>
          <a:p>
            <a:pPr lvl="0"/>
            <a:r>
              <a:rPr lang="ru-RU" b="1" u="sng" dirty="0"/>
              <a:t>общественное разделение труда</a:t>
            </a:r>
            <a:r>
              <a:rPr lang="ru-RU" dirty="0"/>
              <a:t>, приводящее к качественной дифференциации, специализации трудовой деятельности людей, способствующее совершенствованию различных видов труда и технологий производства товаров;</a:t>
            </a:r>
          </a:p>
          <a:p>
            <a:pPr lvl="0"/>
            <a:r>
              <a:rPr lang="ru-RU" b="1" u="sng" dirty="0"/>
              <a:t>открытость хозяйства</a:t>
            </a:r>
            <a:r>
              <a:rPr lang="ru-RU" dirty="0"/>
              <a:t>, означающая, что продукты производятся не для личного потребления, а для продажи другим лицам на рынке;</a:t>
            </a:r>
          </a:p>
          <a:p>
            <a:pPr lvl="0"/>
            <a:r>
              <a:rPr lang="ru-RU" b="1" u="sng" dirty="0"/>
              <a:t>косвенные, опосредованные экономические связи, </a:t>
            </a:r>
            <a:r>
              <a:rPr lang="ru-RU" dirty="0"/>
              <a:t>когда производство с потреблением связаны между собой через рыночный обмен;</a:t>
            </a:r>
          </a:p>
          <a:p>
            <a:pPr lvl="0"/>
            <a:r>
              <a:rPr lang="ru-RU" b="1" u="sng" dirty="0"/>
              <a:t>горизонтальные хозяйственные связи на основе договоров, при этом производитель и потребитель обладают </a:t>
            </a:r>
            <a:r>
              <a:rPr lang="ru-RU" dirty="0"/>
              <a:t>экономической свободой (правом выбора того, что производить и что покупать);</a:t>
            </a:r>
          </a:p>
          <a:p>
            <a:pPr lvl="0"/>
            <a:r>
              <a:rPr lang="ru-RU" b="1" u="sng" dirty="0"/>
              <a:t>отсутствие внеэкономического принуждения к труду, </a:t>
            </a:r>
            <a:r>
              <a:rPr lang="ru-RU" dirty="0"/>
              <a:t>означающее, что каждый работник испытывает потребность и материальную заинтересованность в труде, увеличении выпуска продукции и качественном улучшении изготовляемых товаров.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94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928694"/>
          </a:xfrm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Товарное производство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71546"/>
            <a:ext cx="8858312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0050763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457200" y="692696"/>
          <a:ext cx="7467600" cy="543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68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91264" cy="6264696"/>
          </a:xfrm>
        </p:spPr>
        <p:txBody>
          <a:bodyPr>
            <a:normAutofit/>
          </a:bodyPr>
          <a:lstStyle/>
          <a:p>
            <a:r>
              <a:rPr lang="ru-RU" dirty="0"/>
              <a:t>При этом </a:t>
            </a:r>
            <a:r>
              <a:rPr lang="ru-RU" b="1" u="sng" dirty="0"/>
              <a:t>простое (неразвитое) товарное производство</a:t>
            </a:r>
            <a:r>
              <a:rPr lang="ru-RU" dirty="0"/>
              <a:t> характеризуется общественным разделением труда; частной собственностью на средства производства и продукты труда; </a:t>
            </a:r>
            <a:r>
              <a:rPr lang="ru-RU" u="sng" dirty="0"/>
              <a:t>личным трудом</a:t>
            </a:r>
            <a:r>
              <a:rPr lang="ru-RU" dirty="0"/>
              <a:t> собственника на средствах производства; удовлетворением общественных потребностей посредством купли-продажи продуктов труда; экономической связью между людьми через рынок. </a:t>
            </a:r>
          </a:p>
          <a:p>
            <a:r>
              <a:rPr lang="ru-RU" b="1" u="sng" dirty="0"/>
              <a:t>Развитое товарное производство</a:t>
            </a:r>
            <a:r>
              <a:rPr lang="ru-RU" u="sng" dirty="0"/>
              <a:t> </a:t>
            </a:r>
            <a:r>
              <a:rPr lang="ru-RU" dirty="0"/>
              <a:t>отличается от простого тем, что товарами становятся не только все продукты труда, но и факторы производства (земля, труд, капитал, предпринимательские способности, информация). Рыночные отношения приобретают всеобщий характер, происходит отделение производителей от средств производства.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7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88640"/>
            <a:ext cx="7776864" cy="504056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4000" b="1" dirty="0">
                <a:solidFill>
                  <a:srgbClr val="FFAD1C"/>
                </a:solidFill>
                <a:cs typeface="Times New Roman" pitchFamily="18" charset="0"/>
              </a:rPr>
              <a:t>Товар, его свойства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 dirty="0">
              <a:solidFill>
                <a:srgbClr val="FFAD1C"/>
              </a:solidFill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2400" b="1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1520" y="980728"/>
            <a:ext cx="8712968" cy="504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>
                <a:solidFill>
                  <a:prstClr val="black"/>
                </a:solidFill>
                <a:cs typeface="Times New Roman" pitchFamily="18" charset="0"/>
              </a:rPr>
              <a:t>Товар – продукт, который можно продавать или обменивать</a:t>
            </a:r>
          </a:p>
        </p:txBody>
      </p:sp>
      <p:sp>
        <p:nvSpPr>
          <p:cNvPr id="10" name="Овал 9"/>
          <p:cNvSpPr/>
          <p:nvPr/>
        </p:nvSpPr>
        <p:spPr>
          <a:xfrm>
            <a:off x="3491880" y="2996952"/>
            <a:ext cx="2520280" cy="2160240"/>
          </a:xfrm>
          <a:prstGeom prst="ellipse">
            <a:avLst/>
          </a:pr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00"/>
                </a:solidFill>
                <a:cs typeface="Times New Roman" pitchFamily="18" charset="0"/>
              </a:rPr>
              <a:t>Товар</a:t>
            </a:r>
          </a:p>
        </p:txBody>
      </p:sp>
      <p:sp>
        <p:nvSpPr>
          <p:cNvPr id="11" name="Овал 10"/>
          <p:cNvSpPr/>
          <p:nvPr/>
        </p:nvSpPr>
        <p:spPr>
          <a:xfrm>
            <a:off x="5148064" y="1916832"/>
            <a:ext cx="2520280" cy="21602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prstClr val="black"/>
                </a:solidFill>
                <a:cs typeface="Times New Roman" pitchFamily="18" charset="0"/>
              </a:rPr>
              <a:t>Продукты</a:t>
            </a:r>
          </a:p>
        </p:txBody>
      </p:sp>
      <p:sp>
        <p:nvSpPr>
          <p:cNvPr id="12" name="Овал 11"/>
          <p:cNvSpPr/>
          <p:nvPr/>
        </p:nvSpPr>
        <p:spPr>
          <a:xfrm>
            <a:off x="5436096" y="3573016"/>
            <a:ext cx="2520280" cy="21602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prstClr val="black"/>
                </a:solidFill>
                <a:cs typeface="Times New Roman" pitchFamily="18" charset="0"/>
              </a:rPr>
              <a:t>Услуги</a:t>
            </a:r>
          </a:p>
        </p:txBody>
      </p:sp>
      <p:sp>
        <p:nvSpPr>
          <p:cNvPr id="13" name="Овал 12"/>
          <p:cNvSpPr/>
          <p:nvPr/>
        </p:nvSpPr>
        <p:spPr>
          <a:xfrm>
            <a:off x="3068216" y="1484784"/>
            <a:ext cx="2520280" cy="21602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prstClr val="black"/>
                </a:solidFill>
                <a:cs typeface="Times New Roman" pitchFamily="18" charset="0"/>
              </a:rPr>
              <a:t>Земля</a:t>
            </a:r>
          </a:p>
        </p:txBody>
      </p:sp>
      <p:sp>
        <p:nvSpPr>
          <p:cNvPr id="14" name="Овал 13"/>
          <p:cNvSpPr/>
          <p:nvPr/>
        </p:nvSpPr>
        <p:spPr>
          <a:xfrm>
            <a:off x="1547664" y="2645296"/>
            <a:ext cx="2520280" cy="21602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black"/>
                </a:solidFill>
                <a:cs typeface="Times New Roman" pitchFamily="18" charset="0"/>
              </a:rPr>
              <a:t>Станки и оборудование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56284" y="4221088"/>
            <a:ext cx="2520280" cy="21602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bg1"/>
                </a:solidFill>
                <a:cs typeface="Times New Roman" pitchFamily="18" charset="0"/>
              </a:rPr>
              <a:t>Здания и</a:t>
            </a:r>
            <a:r>
              <a:rPr lang="ru-RU" sz="2200" b="1" dirty="0">
                <a:solidFill>
                  <a:prstClr val="white"/>
                </a:solidFill>
                <a:cs typeface="Times New Roman" pitchFamily="18" charset="0"/>
              </a:rPr>
              <a:t> </a:t>
            </a:r>
            <a:r>
              <a:rPr lang="ru-RU" sz="2200" b="1" dirty="0">
                <a:solidFill>
                  <a:prstClr val="black"/>
                </a:solidFill>
                <a:cs typeface="Times New Roman" pitchFamily="18" charset="0"/>
              </a:rPr>
              <a:t>сооружения</a:t>
            </a:r>
          </a:p>
        </p:txBody>
      </p:sp>
      <p:sp>
        <p:nvSpPr>
          <p:cNvPr id="16" name="Овал 15"/>
          <p:cNvSpPr/>
          <p:nvPr/>
        </p:nvSpPr>
        <p:spPr>
          <a:xfrm>
            <a:off x="4067944" y="4509120"/>
            <a:ext cx="2520280" cy="21602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chemeClr val="bg1"/>
                </a:solidFill>
                <a:cs typeface="Times New Roman" pitchFamily="18" charset="0"/>
              </a:rPr>
              <a:t>Полезные </a:t>
            </a:r>
            <a:r>
              <a:rPr lang="ru-RU" sz="2200" b="1" dirty="0">
                <a:solidFill>
                  <a:prstClr val="black"/>
                </a:solidFill>
                <a:cs typeface="Times New Roman" pitchFamily="18" charset="0"/>
              </a:rPr>
              <a:t>ископаемые</a:t>
            </a:r>
          </a:p>
        </p:txBody>
      </p:sp>
    </p:spTree>
    <p:extLst>
      <p:ext uri="{BB962C8B-B14F-4D97-AF65-F5344CB8AC3E}">
        <p14:creationId xmlns:p14="http://schemas.microsoft.com/office/powerpoint/2010/main" val="259589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+mn-lt"/>
              </a:rPr>
              <a:t>ТОВАР И  его свойства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Товар – продукт, произведенный трудом, предназначенный для обмена путем купли - продажи. </a:t>
            </a:r>
          </a:p>
          <a:p>
            <a:endParaRPr lang="ru-RU" dirty="0"/>
          </a:p>
          <a:p>
            <a:r>
              <a:rPr lang="ru-RU" dirty="0"/>
              <a:t>Товар обладает  </a:t>
            </a:r>
            <a:r>
              <a:rPr lang="ru-RU" b="1" u="sng" dirty="0"/>
              <a:t>двумя свойствами:</a:t>
            </a:r>
          </a:p>
        </p:txBody>
      </p:sp>
    </p:spTree>
    <p:extLst>
      <p:ext uri="{BB962C8B-B14F-4D97-AF65-F5344CB8AC3E}">
        <p14:creationId xmlns:p14="http://schemas.microsoft.com/office/powerpoint/2010/main" val="337354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907704" y="440668"/>
            <a:ext cx="5256584" cy="68407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chemeClr val="tx1"/>
                </a:solidFill>
                <a:cs typeface="Times New Roman" pitchFamily="18" charset="0"/>
              </a:rPr>
              <a:t>Свойства товара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28447" y="1855514"/>
            <a:ext cx="3523473" cy="106943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Удовлетворять потребность людей в чем-либо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148064" y="1804442"/>
            <a:ext cx="3699872" cy="112050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Имеет соотношение с другими товарами, с которыми обмениваются</a:t>
            </a:r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090184" y="1124744"/>
            <a:ext cx="2445812" cy="73077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  <a:endCxn id="4" idx="0"/>
          </p:cNvCxnSpPr>
          <p:nvPr/>
        </p:nvCxnSpPr>
        <p:spPr>
          <a:xfrm>
            <a:off x="4535996" y="1124744"/>
            <a:ext cx="2462004" cy="6796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2686060" y="3284984"/>
            <a:ext cx="3699872" cy="50405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Имеет  стоимость</a:t>
            </a:r>
          </a:p>
        </p:txBody>
      </p:sp>
      <p:cxnSp>
        <p:nvCxnSpPr>
          <p:cNvPr id="23" name="Прямая со стрелкой 22"/>
          <p:cNvCxnSpPr>
            <a:stCxn id="17" idx="2"/>
            <a:endCxn id="26" idx="0"/>
          </p:cNvCxnSpPr>
          <p:nvPr/>
        </p:nvCxnSpPr>
        <p:spPr>
          <a:xfrm flipH="1">
            <a:off x="2317480" y="3789040"/>
            <a:ext cx="2218516" cy="7058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467544" y="4494843"/>
            <a:ext cx="3699872" cy="50405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Потребительную</a:t>
            </a:r>
          </a:p>
        </p:txBody>
      </p:sp>
      <p:cxnSp>
        <p:nvCxnSpPr>
          <p:cNvPr id="28" name="Прямая со стрелкой 27"/>
          <p:cNvCxnSpPr>
            <a:stCxn id="17" idx="2"/>
            <a:endCxn id="31" idx="0"/>
          </p:cNvCxnSpPr>
          <p:nvPr/>
        </p:nvCxnSpPr>
        <p:spPr>
          <a:xfrm>
            <a:off x="4535996" y="3789040"/>
            <a:ext cx="2462004" cy="7058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5148064" y="4494843"/>
            <a:ext cx="3699872" cy="504056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Меновую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28446" y="5517232"/>
            <a:ext cx="8420017" cy="93610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chemeClr val="tx1"/>
                </a:solidFill>
                <a:cs typeface="Times New Roman" pitchFamily="18" charset="0"/>
              </a:rPr>
              <a:t>Продукты труда имеют потребительную стоимость, но не являются товарами, если изготовлены для себя.</a:t>
            </a:r>
          </a:p>
        </p:txBody>
      </p:sp>
      <p:cxnSp>
        <p:nvCxnSpPr>
          <p:cNvPr id="37" name="Прямая со стрелкой 36"/>
          <p:cNvCxnSpPr>
            <a:stCxn id="26" idx="0"/>
          </p:cNvCxnSpPr>
          <p:nvPr/>
        </p:nvCxnSpPr>
        <p:spPr>
          <a:xfrm flipV="1">
            <a:off x="2317480" y="2924944"/>
            <a:ext cx="0" cy="15698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1" idx="0"/>
            <a:endCxn id="4" idx="2"/>
          </p:cNvCxnSpPr>
          <p:nvPr/>
        </p:nvCxnSpPr>
        <p:spPr>
          <a:xfrm flipV="1">
            <a:off x="6998000" y="2924944"/>
            <a:ext cx="0" cy="156989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17" idx="0"/>
          </p:cNvCxnSpPr>
          <p:nvPr/>
        </p:nvCxnSpPr>
        <p:spPr>
          <a:xfrm>
            <a:off x="2317480" y="2924944"/>
            <a:ext cx="2218516" cy="360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" idx="2"/>
            <a:endCxn id="17" idx="0"/>
          </p:cNvCxnSpPr>
          <p:nvPr/>
        </p:nvCxnSpPr>
        <p:spPr>
          <a:xfrm flipH="1">
            <a:off x="4535996" y="2924944"/>
            <a:ext cx="2462004" cy="360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1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6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1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6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1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6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1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 animBg="1"/>
      <p:bldP spid="26" grpId="0" animBg="1"/>
      <p:bldP spid="31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ТЕОРИЯ ТРУДОВОЙ СТОИМОСТИ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Разнообразные продукты имеют одинаковое внутреннее содержание - </a:t>
            </a:r>
            <a:r>
              <a:rPr lang="ru-RU" b="1" u="sng" dirty="0"/>
              <a:t>стоимость. </a:t>
            </a:r>
            <a:r>
              <a:rPr lang="ru-RU" dirty="0"/>
              <a:t>Поэтому они могут приравниваться друг к другу в определенной меновой пропорции. </a:t>
            </a:r>
            <a:r>
              <a:rPr lang="ru-RU" u="sng" dirty="0"/>
              <a:t>Стоимость создается общественным трудом </a:t>
            </a:r>
            <a:r>
              <a:rPr lang="ru-RU" dirty="0"/>
              <a:t>- этот труд является общественным, потому что товаропроизводитель работает не на себя, а создает полезную вещь для других. </a:t>
            </a:r>
            <a:r>
              <a:rPr lang="ru-RU" u="sng" dirty="0"/>
              <a:t>СТОИМОСТЬ =  воплощенный в товаре  общественный труд</a:t>
            </a:r>
            <a:r>
              <a:rPr lang="ru-RU" dirty="0"/>
              <a:t>. Равенство продуктов по их стоимости означает, что в них заключено одинаковое количество труда.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05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>
            <p:extLst/>
          </p:nvPr>
        </p:nvGraphicFramePr>
        <p:xfrm>
          <a:off x="395536" y="548680"/>
          <a:ext cx="8208912" cy="5072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6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ТЕОРИЯ ПРЕДЕЛЬНОЙ ПОЛЕЗНОСТИ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Австрийские экономисты считали, что каждый человек субъективно - сам    - определяет ценность благ, исходя из степени желательности для него полезных вещей. </a:t>
            </a:r>
          </a:p>
          <a:p>
            <a:r>
              <a:rPr lang="ru-RU" dirty="0"/>
              <a:t>Причем субъективная ценность всех потребительских благ, а стало быть и их рыночная цена, зависит только от важности удовлетворения потребностей и степени их насыщения.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0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ru-RU" dirty="0"/>
              <a:t>ВОПРОСЫ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57200" y="2001134"/>
            <a:ext cx="7467599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294438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294438" algn="r"/>
              </a:tabLst>
            </a:pPr>
            <a:r>
              <a:rPr lang="ru-RU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Рынок и рыночное равновесие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ru-RU" alt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Товар как объект рынка </a:t>
            </a:r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ru-RU" alt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Товар и его свойства. Теории стоимости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294438" algn="r"/>
              </a:tabLst>
            </a:pPr>
            <a:endParaRPr lang="ru-RU" alt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4438" algn="r"/>
              </a:tabLst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1.1. Рыночный спрос. Закон спроса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4438" algn="r"/>
              </a:tabLst>
            </a:pPr>
            <a:r>
              <a:rPr lang="ru-RU" altLang="en-US" sz="280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.2. Рыночное предложение. Закон предложения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4438" algn="r"/>
              </a:tabLst>
            </a:pPr>
            <a:r>
              <a:rPr kumimoji="0" lang="ru-RU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1.3. Рыночное равновесие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94438" algn="r"/>
              </a:tabLst>
            </a:pPr>
            <a:r>
              <a:rPr lang="ru-RU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1.4. </a:t>
            </a:r>
            <a:r>
              <a:rPr lang="ru-RU" alt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Рыночная  инфраструктура</a:t>
            </a:r>
            <a:endParaRPr kumimoji="0" lang="ru-RU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7265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22250"/>
          </a:xfrm>
        </p:spPr>
        <p:txBody>
          <a:bodyPr/>
          <a:lstStyle/>
          <a:p>
            <a:r>
              <a:rPr lang="ru-RU" dirty="0"/>
              <a:t>Австрийские  экономисты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68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94258"/>
          </a:xfrm>
        </p:spPr>
        <p:txBody>
          <a:bodyPr>
            <a:normAutofit/>
          </a:bodyPr>
          <a:lstStyle/>
          <a:p>
            <a:r>
              <a:rPr lang="ru-RU" dirty="0"/>
              <a:t>Факторная теория стоимости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268760"/>
            <a:ext cx="7467600" cy="4857403"/>
          </a:xfrm>
        </p:spPr>
        <p:txBody>
          <a:bodyPr>
            <a:normAutofit fontScale="85000" lnSpcReduction="20000"/>
          </a:bodyPr>
          <a:lstStyle/>
          <a:p>
            <a:pPr marL="36576" indent="0">
              <a:buNone/>
            </a:pPr>
            <a:r>
              <a:rPr lang="ru-RU" dirty="0"/>
              <a:t>суть заключается в следующем: </a:t>
            </a:r>
          </a:p>
          <a:p>
            <a:r>
              <a:rPr lang="ru-RU" dirty="0"/>
              <a:t>стоимость товаров определяется затратами всех факторов производства, которые имели место в процессе этого производства. </a:t>
            </a:r>
          </a:p>
          <a:p>
            <a:r>
              <a:rPr lang="ru-RU" dirty="0"/>
              <a:t>Факторная теория стоимости выражается через производственную функцию, которая выглядит следующим образом:</a:t>
            </a:r>
          </a:p>
          <a:p>
            <a:r>
              <a:rPr lang="ru-RU" sz="3100" b="1" dirty="0"/>
              <a:t> </a:t>
            </a:r>
            <a:r>
              <a:rPr lang="en-US" sz="3100" b="1" dirty="0"/>
              <a:t> Y = F ( X1,X2,X3….</a:t>
            </a:r>
            <a:r>
              <a:rPr lang="en-US" sz="3100" b="1" dirty="0" err="1"/>
              <a:t>Xn</a:t>
            </a:r>
            <a:r>
              <a:rPr lang="en-US" sz="3100" b="1" dirty="0"/>
              <a:t>) </a:t>
            </a:r>
            <a:r>
              <a:rPr lang="ru-RU" sz="3100" b="1" dirty="0"/>
              <a:t> </a:t>
            </a:r>
            <a:r>
              <a:rPr lang="ru-RU" dirty="0"/>
              <a:t>где</a:t>
            </a:r>
          </a:p>
          <a:p>
            <a:pPr marL="36576" indent="0">
              <a:buNone/>
            </a:pPr>
            <a:r>
              <a:rPr lang="en-US" i="1" dirty="0"/>
              <a:t>Y</a:t>
            </a:r>
            <a:r>
              <a:rPr lang="ru-RU" dirty="0"/>
              <a:t> – стоимость произведенного товара;</a:t>
            </a:r>
          </a:p>
          <a:p>
            <a:pPr marL="36576" indent="0">
              <a:buNone/>
            </a:pPr>
            <a:r>
              <a:rPr lang="en-US" i="1" dirty="0"/>
              <a:t>X</a:t>
            </a:r>
            <a:r>
              <a:rPr lang="ru-RU" dirty="0"/>
              <a:t>, от </a:t>
            </a:r>
            <a:r>
              <a:rPr lang="en-US" i="1" dirty="0"/>
              <a:t>X</a:t>
            </a:r>
            <a:r>
              <a:rPr lang="ru-RU" i="1" dirty="0"/>
              <a:t>1</a:t>
            </a:r>
            <a:r>
              <a:rPr lang="ru-RU" dirty="0"/>
              <a:t>до </a:t>
            </a:r>
            <a:r>
              <a:rPr lang="en-US" i="1" dirty="0" err="1"/>
              <a:t>Xn</a:t>
            </a:r>
            <a:r>
              <a:rPr lang="ru-RU" dirty="0"/>
              <a:t> – затраты факторов производства;</a:t>
            </a:r>
          </a:p>
          <a:p>
            <a:pPr marL="36576" indent="0">
              <a:buNone/>
            </a:pPr>
            <a:r>
              <a:rPr lang="en-US" i="1" dirty="0"/>
              <a:t>F</a:t>
            </a:r>
            <a:r>
              <a:rPr lang="ru-RU" dirty="0"/>
              <a:t> – функция, связывающая затраты и результат, т.е. стоимость товара.</a:t>
            </a:r>
          </a:p>
          <a:p>
            <a:pPr marL="0" indent="0">
              <a:buNone/>
            </a:pPr>
            <a:r>
              <a:rPr lang="ru-RU" dirty="0"/>
              <a:t>Итак, стоимость товара определяется затратами всех факторов производства.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34944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b="1" dirty="0"/>
              <a:t>Рынок</a:t>
            </a:r>
            <a:r>
              <a:rPr lang="ru-RU" sz="2400" dirty="0"/>
              <a:t> </a:t>
            </a:r>
            <a:r>
              <a:rPr lang="ru-RU" sz="2400" b="1" dirty="0"/>
              <a:t>(</a:t>
            </a:r>
            <a:r>
              <a:rPr lang="en-US" sz="2400" b="1" dirty="0"/>
              <a:t>market</a:t>
            </a:r>
            <a:r>
              <a:rPr lang="ru-RU" sz="2400" b="1" dirty="0"/>
              <a:t>)</a:t>
            </a:r>
            <a:r>
              <a:rPr lang="ru-RU" sz="2400" dirty="0"/>
              <a:t> – это экономические отношения, связанные с обменом товаров и услуг, в результате которых формируются спрос, предложение и цена.</a:t>
            </a:r>
            <a:br>
              <a:rPr lang="ru-RU" sz="2400" dirty="0"/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«Субъект–вещь – вещь–субъект»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847648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5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362210"/>
          </a:xfrm>
        </p:spPr>
        <p:txBody>
          <a:bodyPr>
            <a:normAutofit fontScale="90000"/>
          </a:bodyPr>
          <a:lstStyle/>
          <a:p>
            <a:r>
              <a:rPr lang="ru-RU" dirty="0"/>
              <a:t>РЫНОК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330" y="1196753"/>
            <a:ext cx="7772870" cy="4594448"/>
          </a:xfrm>
        </p:spPr>
        <p:txBody>
          <a:bodyPr>
            <a:normAutofit/>
          </a:bodyPr>
          <a:lstStyle/>
          <a:p>
            <a:pPr hangingPunct="0"/>
            <a:r>
              <a:rPr lang="ru-RU" b="1" u="sng" dirty="0"/>
              <a:t>РЫНОК - комплекс юридических и экономических отношений, происходящих во время товарно-денежного обмена между потребителем и производителем</a:t>
            </a:r>
            <a:r>
              <a:rPr lang="ru-RU" b="1" dirty="0"/>
              <a:t>.</a:t>
            </a:r>
            <a:endParaRPr lang="ru-RU" dirty="0"/>
          </a:p>
          <a:p>
            <a:pPr hangingPunct="0"/>
            <a:r>
              <a:rPr lang="ru-RU" b="1" dirty="0"/>
              <a:t>Рынок это особым образом организованная система имеющая свои  подразделения, структурные элементы и механизмы их функционирования.</a:t>
            </a:r>
          </a:p>
          <a:p>
            <a:pPr hangingPunct="0"/>
            <a:r>
              <a:rPr lang="ru-RU" b="1" dirty="0"/>
              <a:t>Рынок - это механизм взаимодействия покупателей и продавцов.</a:t>
            </a:r>
            <a:endParaRPr lang="ru-RU" dirty="0"/>
          </a:p>
          <a:p>
            <a:pPr hangingPunct="0"/>
            <a:r>
              <a:rPr lang="ru-RU" dirty="0"/>
              <a:t> </a:t>
            </a:r>
            <a:r>
              <a:rPr lang="ru-RU" b="1" dirty="0"/>
              <a:t>Рынок - это пространственное поле реализации многообразных экономических интересов.</a:t>
            </a:r>
            <a:endParaRPr lang="ru-RU" dirty="0"/>
          </a:p>
          <a:p>
            <a:pPr hangingPunct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40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/>
              <a:t>Классификация  рынков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ru-RU" b="1" u="sng" dirty="0"/>
              <a:t>По виду товара </a:t>
            </a:r>
            <a:r>
              <a:rPr lang="ru-RU" dirty="0"/>
              <a:t>выделяют рынки сырья, материалов, драгоценностей, недвижимости, средств производства, потребительских товаров и услуг, информационных и интеллектуальных продуктов, инноваций, капитала, валюты, ценных бумаг, труда и т.д. </a:t>
            </a:r>
          </a:p>
          <a:p>
            <a:r>
              <a:rPr lang="ru-RU" b="1" u="sng" dirty="0"/>
              <a:t>По территориальному </a:t>
            </a:r>
            <a:r>
              <a:rPr lang="ru-RU" b="1" dirty="0"/>
              <a:t>признаку </a:t>
            </a:r>
            <a:r>
              <a:rPr lang="ru-RU" dirty="0"/>
              <a:t>различают рынки местные, региональные, национальные, мировой. </a:t>
            </a:r>
          </a:p>
          <a:p>
            <a:r>
              <a:rPr lang="ru-RU" b="1" u="sng" dirty="0"/>
              <a:t>По характеру заключаемых </a:t>
            </a:r>
            <a:r>
              <a:rPr lang="ru-RU" b="1" dirty="0"/>
              <a:t>сделок </a:t>
            </a:r>
            <a:r>
              <a:rPr lang="ru-RU" dirty="0"/>
              <a:t>рынки подразделяются на оптовые, мелкооптовые и розничные. </a:t>
            </a:r>
          </a:p>
          <a:p>
            <a:r>
              <a:rPr lang="ru-RU" b="1" u="sng" dirty="0"/>
              <a:t>По уровню регулируемости </a:t>
            </a:r>
            <a:r>
              <a:rPr lang="ru-RU" dirty="0"/>
              <a:t>- на регулируемые и нерегулируемые (свободные). </a:t>
            </a:r>
          </a:p>
          <a:p>
            <a:r>
              <a:rPr lang="ru-RU" b="1" u="sng" dirty="0"/>
              <a:t>По степени влияния </a:t>
            </a:r>
            <a:r>
              <a:rPr lang="ru-RU" dirty="0"/>
              <a:t>отдельного продавца (покупателя) на рыночную цену различают рынки совершенной и несовершенной конкуренции. </a:t>
            </a:r>
          </a:p>
          <a:p>
            <a:r>
              <a:rPr lang="ru-RU" b="1" u="sng" dirty="0"/>
              <a:t>По состоянию конъюнктур</a:t>
            </a:r>
            <a:r>
              <a:rPr lang="ru-RU" u="sng" dirty="0"/>
              <a:t>ы </a:t>
            </a:r>
            <a:r>
              <a:rPr lang="ru-RU" dirty="0"/>
              <a:t>выделяют рынки с высокой и низкой конъюнктурой.</a:t>
            </a:r>
            <a:r>
              <a:rPr lang="ru-RU" b="1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8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/>
              <a:t>Конъюнктура рынка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ru-RU" b="1" dirty="0"/>
              <a:t>Конъюнктура рынка</a:t>
            </a:r>
            <a:r>
              <a:rPr lang="ru-RU" dirty="0"/>
              <a:t> – это ситуация, характеризуемая соотношением уровней спроса и предложения, рыночной активностью, ценами, объёмами продаж, движением процентных ставок, валютного курса, заработной платы, дивидендов, а также динамикой производства и потребления. </a:t>
            </a:r>
          </a:p>
          <a:p>
            <a:r>
              <a:rPr lang="ru-RU" dirty="0"/>
              <a:t>Конъюнктура рынка считается высокой, когда спрос превышает предложение, и низкой, когда предложение превышает спрос.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29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возникновения рынка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hangingPunct="0"/>
            <a:r>
              <a:rPr lang="ru-RU" u="sng" dirty="0"/>
              <a:t>Общественное разделение труда</a:t>
            </a:r>
            <a:r>
              <a:rPr lang="ru-RU" dirty="0"/>
              <a:t>, которое неизбежно требует обмена. Развитие обмена привело к появлению денег, расширило стимулы к производству тех товаров, которые нужны не для собственного потребления.</a:t>
            </a:r>
          </a:p>
          <a:p>
            <a:pPr lvl="0" hangingPunct="0"/>
            <a:r>
              <a:rPr lang="ru-RU" u="sng" dirty="0"/>
              <a:t>Экономическое обособление производителей</a:t>
            </a:r>
            <a:r>
              <a:rPr lang="ru-RU" dirty="0"/>
              <a:t> на базе частной собственности.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801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Условия функционирования (существования) рынка</a:t>
            </a:r>
            <a:br>
              <a:rPr lang="ru-RU" sz="2400" b="1" dirty="0"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0" hangingPunct="0"/>
            <a:r>
              <a:rPr lang="ru-RU" dirty="0"/>
              <a:t>достаточное </a:t>
            </a:r>
            <a:r>
              <a:rPr lang="ru-RU" u="sng" dirty="0"/>
              <a:t>количество</a:t>
            </a:r>
            <a:r>
              <a:rPr lang="ru-RU" dirty="0"/>
              <a:t> продавцов и покупателей;</a:t>
            </a:r>
          </a:p>
          <a:p>
            <a:pPr lvl="0" hangingPunct="0"/>
            <a:r>
              <a:rPr lang="ru-RU" u="sng" dirty="0"/>
              <a:t>экономическая свобода </a:t>
            </a:r>
            <a:r>
              <a:rPr lang="ru-RU" dirty="0"/>
              <a:t>и самостоятельность поведения хозяйственных субъектов;</a:t>
            </a:r>
          </a:p>
          <a:p>
            <a:pPr lvl="0" hangingPunct="0"/>
            <a:r>
              <a:rPr lang="ru-RU" u="sng" dirty="0"/>
              <a:t>конкуренция</a:t>
            </a:r>
            <a:r>
              <a:rPr lang="ru-RU" dirty="0"/>
              <a:t>;</a:t>
            </a:r>
          </a:p>
          <a:p>
            <a:pPr lvl="0" hangingPunct="0"/>
            <a:r>
              <a:rPr lang="ru-RU" u="sng" dirty="0"/>
              <a:t>свободное ценообразование</a:t>
            </a:r>
            <a:r>
              <a:rPr lang="ru-RU" dirty="0"/>
              <a:t>;</a:t>
            </a:r>
          </a:p>
          <a:p>
            <a:pPr lvl="0" hangingPunct="0"/>
            <a:r>
              <a:rPr lang="ru-RU" u="sng" dirty="0"/>
              <a:t>равноправность</a:t>
            </a:r>
            <a:r>
              <a:rPr lang="ru-RU" dirty="0"/>
              <a:t> и партнерство субъектов рыночных отношений (государство должно обеспечить законодательную базу).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902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>
            <a:noAutofit/>
          </a:bodyPr>
          <a:lstStyle/>
          <a:p>
            <a:r>
              <a:rPr lang="ru-RU" sz="2800" dirty="0"/>
              <a:t>Рынок выполняет ряд </a:t>
            </a:r>
            <a:r>
              <a:rPr lang="ru-RU" sz="2800" b="1" dirty="0"/>
              <a:t>функций</a:t>
            </a:r>
            <a:r>
              <a:rPr lang="ru-RU" sz="2800" dirty="0"/>
              <a:t>, основными среди которых являются: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ru-RU" b="1" dirty="0" err="1"/>
              <a:t>ценообразующая</a:t>
            </a:r>
            <a:r>
              <a:rPr lang="ru-RU" dirty="0"/>
              <a:t> – под воздействием спроса и предложения на рынке формируется цена на товар или услугу;</a:t>
            </a:r>
          </a:p>
          <a:p>
            <a:pPr lvl="0"/>
            <a:r>
              <a:rPr lang="ru-RU" b="1" dirty="0"/>
              <a:t>распределительная</a:t>
            </a:r>
            <a:r>
              <a:rPr lang="ru-RU" dirty="0"/>
              <a:t> – рыночный механизм направляет экономические ресурсы на производство необходимой потребителям продукции;</a:t>
            </a:r>
          </a:p>
          <a:p>
            <a:pPr lvl="0"/>
            <a:r>
              <a:rPr lang="ru-RU" b="1" dirty="0"/>
              <a:t>координирующая</a:t>
            </a:r>
            <a:r>
              <a:rPr lang="ru-RU" dirty="0"/>
              <a:t> – рыночный механизм обеспечивает сбалансированность производства и потребления, установление основных пропорций в хозяйстве за счёт сужения или расширения спроса;</a:t>
            </a:r>
          </a:p>
          <a:p>
            <a:pPr lvl="0"/>
            <a:r>
              <a:rPr lang="ru-RU" b="1" dirty="0"/>
              <a:t>стимулирующая </a:t>
            </a:r>
            <a:r>
              <a:rPr lang="ru-RU" dirty="0"/>
              <a:t>– рынок способствует совершенствованию технологий, внедрению передовой техники и прогрессивных методов управления, снижению издержек, расширению и обновлению ассортимента выпускаемой продукции, повышению качества товаров и услуг;</a:t>
            </a:r>
          </a:p>
          <a:p>
            <a:pPr lvl="0"/>
            <a:r>
              <a:rPr lang="ru-RU" b="1" dirty="0"/>
              <a:t>санирующая </a:t>
            </a:r>
            <a:r>
              <a:rPr lang="ru-RU" dirty="0"/>
              <a:t>– рыночный механизм освобождает экономику от наименее эффективных предприятий с высоким уровнем издержек, производящих ненужную обществу (потребителям) продукцию.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297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К </a:t>
            </a:r>
            <a:r>
              <a:rPr lang="ru-RU" sz="3200" b="1" dirty="0"/>
              <a:t>преимуществам рынка</a:t>
            </a:r>
            <a:r>
              <a:rPr lang="ru-RU" sz="3200" dirty="0"/>
              <a:t> можно отнести: 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764704"/>
            <a:ext cx="8229600" cy="583264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 </a:t>
            </a:r>
            <a:r>
              <a:rPr lang="ru-RU" b="1" dirty="0"/>
              <a:t>преимуществам рынка</a:t>
            </a:r>
            <a:r>
              <a:rPr lang="ru-RU" dirty="0"/>
              <a:t> можно отнести: </a:t>
            </a:r>
          </a:p>
          <a:p>
            <a:pPr lvl="0"/>
            <a:r>
              <a:rPr lang="ru-RU" b="1" dirty="0"/>
              <a:t>эффективное распределение ресурсов </a:t>
            </a:r>
            <a:r>
              <a:rPr lang="ru-RU" dirty="0"/>
              <a:t>(рынок направляет ресурсы на производство нужных обществу товаров и услуг);</a:t>
            </a:r>
          </a:p>
          <a:p>
            <a:pPr lvl="0"/>
            <a:r>
              <a:rPr lang="ru-RU" dirty="0"/>
              <a:t>успешное функционирование при наличии ограниченной информации;</a:t>
            </a:r>
          </a:p>
          <a:p>
            <a:pPr lvl="0"/>
            <a:r>
              <a:rPr lang="ru-RU" b="1" dirty="0"/>
              <a:t>высокая устойчивость благодаря г</a:t>
            </a:r>
            <a:r>
              <a:rPr lang="ru-RU" dirty="0"/>
              <a:t>ибкости и высокой адаптивности к изменяющимся условиям;</a:t>
            </a:r>
          </a:p>
          <a:p>
            <a:pPr lvl="0"/>
            <a:r>
              <a:rPr lang="ru-RU" dirty="0"/>
              <a:t>оптимальное использование результатов НТР;</a:t>
            </a:r>
          </a:p>
          <a:p>
            <a:pPr lvl="0"/>
            <a:r>
              <a:rPr lang="ru-RU" b="1" dirty="0"/>
              <a:t>свобода выбора и действий потребителей и прои</a:t>
            </a:r>
            <a:r>
              <a:rPr lang="ru-RU" dirty="0"/>
              <a:t>зводителей, независимых в принятии своих решений, в реализации собственного творческого потенциала (ограничения вводятся только законом, предусматривающим, например, лицензирование отдельных видов деятельности);</a:t>
            </a:r>
          </a:p>
          <a:p>
            <a:pPr lvl="0"/>
            <a:r>
              <a:rPr lang="ru-RU" b="1" dirty="0"/>
              <a:t>способность к удовлетворению разнообразных потребностей</a:t>
            </a:r>
            <a:r>
              <a:rPr lang="ru-RU" dirty="0"/>
              <a:t>, повышению качества товаров и услуг, улучшению потребительских свойств продукции, более быстрому изменению ассортимента товаров с учётом запросов потребителей.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52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08912" cy="151216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История экономики  знает два основных рода организации производства:</a:t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/>
          </p:nvPr>
        </p:nvGraphicFramePr>
        <p:xfrm>
          <a:off x="323528" y="1412776"/>
          <a:ext cx="7296472" cy="4048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205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Fiasco (</a:t>
            </a:r>
            <a:r>
              <a:rPr lang="ru-RU" sz="3600" dirty="0"/>
              <a:t>фиаско)  провалы рынка</a:t>
            </a:r>
            <a:br>
              <a:rPr lang="ru-RU" sz="3600" dirty="0"/>
            </a:br>
            <a:r>
              <a:rPr lang="ru-RU" sz="3600" dirty="0"/>
              <a:t>Недостатки  рынка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507288" cy="547260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ru-RU" sz="2400" dirty="0"/>
              <a:t>Происходит от </a:t>
            </a:r>
            <a:r>
              <a:rPr lang="ru-RU" sz="2400" dirty="0">
                <a:hlinkClick r:id="rId2" tooltip="итальянский язык"/>
              </a:rPr>
              <a:t>итал.</a:t>
            </a:r>
            <a:r>
              <a:rPr lang="ru-RU" sz="2400" dirty="0"/>
              <a:t> </a:t>
            </a:r>
            <a:r>
              <a:rPr lang="ru-RU" sz="2400" dirty="0" err="1">
                <a:hlinkClick r:id="rId3" tooltip="fiasco"/>
              </a:rPr>
              <a:t>fiasco</a:t>
            </a:r>
            <a:r>
              <a:rPr lang="ru-RU" sz="2400" dirty="0"/>
              <a:t> букв. «</a:t>
            </a:r>
            <a:r>
              <a:rPr lang="ru-RU" sz="2400" dirty="0">
                <a:hlinkClick r:id="rId4" tooltip="бутылка"/>
              </a:rPr>
              <a:t>бутылка</a:t>
            </a:r>
            <a:r>
              <a:rPr lang="ru-RU" sz="2400" dirty="0"/>
              <a:t>», в </a:t>
            </a:r>
            <a:r>
              <a:rPr lang="ru-RU" sz="2400" dirty="0" err="1"/>
              <a:t>идиоматич</a:t>
            </a:r>
            <a:r>
              <a:rPr lang="ru-RU" sz="2400" dirty="0"/>
              <a:t>. выражении </a:t>
            </a:r>
            <a:r>
              <a:rPr lang="ru-RU" sz="2400" dirty="0" err="1">
                <a:hlinkClick r:id="rId5" tooltip="far fiasco (страница не существует)"/>
              </a:rPr>
              <a:t>far</a:t>
            </a:r>
            <a:r>
              <a:rPr lang="ru-RU" sz="2400" dirty="0">
                <a:hlinkClick r:id="rId5" tooltip="far fiasco (страница не существует)"/>
              </a:rPr>
              <a:t> </a:t>
            </a:r>
            <a:r>
              <a:rPr lang="ru-RU" sz="2400" dirty="0" err="1">
                <a:hlinkClick r:id="rId5" tooltip="far fiasco (страница не существует)"/>
              </a:rPr>
              <a:t>fiasco</a:t>
            </a:r>
            <a:r>
              <a:rPr lang="ru-RU" sz="2400" dirty="0"/>
              <a:t> «</a:t>
            </a:r>
            <a:r>
              <a:rPr lang="ru-RU" sz="2400" dirty="0">
                <a:hlinkClick r:id="rId6" tooltip="потерпеть неудачу (страница не существует)"/>
              </a:rPr>
              <a:t>потерпеть неудачу</a:t>
            </a:r>
            <a:r>
              <a:rPr lang="ru-RU" sz="2400" dirty="0"/>
              <a:t>; </a:t>
            </a:r>
            <a:r>
              <a:rPr lang="ru-RU" sz="2400" u="sng" dirty="0">
                <a:hlinkClick r:id="rId7" tooltip="провалиться"/>
              </a:rPr>
              <a:t>провалиться</a:t>
            </a:r>
            <a:r>
              <a:rPr lang="ru-RU" sz="2400" dirty="0"/>
              <a:t>»</a:t>
            </a:r>
            <a:endParaRPr lang="ru-RU" sz="4000" dirty="0"/>
          </a:p>
          <a:p>
            <a:pPr lvl="0"/>
            <a:r>
              <a:rPr lang="ru-RU" sz="4000" dirty="0"/>
              <a:t>не способствует сохранению невоспроизводимых ресурсов;</a:t>
            </a:r>
          </a:p>
          <a:p>
            <a:pPr lvl="0"/>
            <a:r>
              <a:rPr lang="ru-RU" sz="4000" dirty="0"/>
              <a:t>не обеспечивает защиту окружающей среды;</a:t>
            </a:r>
          </a:p>
          <a:p>
            <a:pPr lvl="0"/>
            <a:r>
              <a:rPr lang="ru-RU" sz="4000" dirty="0"/>
              <a:t>не создаёт стимулов для производства товаров и услуг коллективного пользования (дорог, дамб, общественного транспорта, образования, здравоохранения и т.п.);</a:t>
            </a:r>
          </a:p>
          <a:p>
            <a:pPr lvl="0"/>
            <a:r>
              <a:rPr lang="ru-RU" sz="4000" dirty="0"/>
              <a:t>не обеспечивает проведение фундаментальных исследований в науке;</a:t>
            </a:r>
          </a:p>
          <a:p>
            <a:pPr lvl="0"/>
            <a:r>
              <a:rPr lang="ru-RU" sz="4000" dirty="0"/>
              <a:t>порождает масштабную дифференциацию в доходах, расслоение общества по уровню достатка и благосостояния;</a:t>
            </a:r>
          </a:p>
          <a:p>
            <a:pPr lvl="0"/>
            <a:r>
              <a:rPr lang="ru-RU" sz="4000" dirty="0"/>
              <a:t>не гарантирует гражданам права на труд, не обеспечивает перераспределения доходов с целью поддержки социально необеспеченных слоёв населения;</a:t>
            </a:r>
          </a:p>
          <a:p>
            <a:pPr lvl="0"/>
            <a:r>
              <a:rPr lang="ru-RU" sz="4000" dirty="0"/>
              <a:t>подвержен нестабильному развитию, которое сопровождается безработицей и инфляционными процессами.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64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ru-RU" alt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Рыночный спрос. </a:t>
            </a:r>
            <a:endParaRPr lang="en-US" altLang="en-US" sz="4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0"/>
            <a:r>
              <a:rPr lang="ru-RU" alt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 спроса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50825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solidFill>
                  <a:srgbClr val="543981"/>
                </a:solidFill>
              </a:rPr>
              <a:t>Основные понятия: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Спрос</a:t>
            </a:r>
            <a:endParaRPr lang="ru-RU" sz="2800" dirty="0"/>
          </a:p>
          <a:p>
            <a:r>
              <a:rPr lang="ru-RU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 спроса</a:t>
            </a:r>
            <a:endParaRPr lang="ru-RU" sz="2800" dirty="0"/>
          </a:p>
          <a:p>
            <a:pPr>
              <a:buClrTx/>
            </a:pPr>
            <a:r>
              <a:rPr lang="ru-RU" sz="2800" dirty="0"/>
              <a:t>Ценовые и </a:t>
            </a:r>
            <a:r>
              <a:rPr lang="ru-RU" sz="28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неценовые факторы спроса</a:t>
            </a:r>
            <a:endParaRPr lang="ru-RU" sz="2800" dirty="0"/>
          </a:p>
          <a:p>
            <a:r>
              <a:rPr lang="ru-RU" sz="28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Предложение</a:t>
            </a:r>
            <a:endParaRPr lang="ru-RU" sz="2800" dirty="0"/>
          </a:p>
          <a:p>
            <a:r>
              <a:rPr lang="ru-RU" sz="2800" dirty="0"/>
              <a:t>Закон предложения</a:t>
            </a:r>
          </a:p>
          <a:p>
            <a:pPr>
              <a:buClrTx/>
            </a:pPr>
            <a:r>
              <a:rPr lang="ru-RU" sz="2800" dirty="0"/>
              <a:t>Ценовые и </a:t>
            </a:r>
            <a:r>
              <a:rPr lang="ru-RU" sz="28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неценовые факторы предложения</a:t>
            </a:r>
            <a:endParaRPr lang="ru-RU" sz="2800" dirty="0"/>
          </a:p>
          <a:p>
            <a:r>
              <a:rPr lang="ru-RU" sz="2800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Рыночное равновесие </a:t>
            </a:r>
            <a:endParaRPr lang="ru-RU" sz="2800" dirty="0"/>
          </a:p>
          <a:p>
            <a:endParaRPr lang="ru-RU" sz="2800" dirty="0">
              <a:solidFill>
                <a:schemeClr val="hlink"/>
              </a:solidFill>
            </a:endParaRPr>
          </a:p>
          <a:p>
            <a:endParaRPr lang="ru-RU" sz="2800" dirty="0">
              <a:solidFill>
                <a:schemeClr val="hlink"/>
              </a:solidFill>
            </a:endParaRPr>
          </a:p>
        </p:txBody>
      </p:sp>
      <p:sp>
        <p:nvSpPr>
          <p:cNvPr id="16388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504825" cy="431800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7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7467600" cy="288032"/>
          </a:xfrm>
        </p:spPr>
        <p:txBody>
          <a:bodyPr>
            <a:normAutofit fontScale="90000"/>
          </a:bodyPr>
          <a:lstStyle/>
          <a:p>
            <a:pPr lvl="0"/>
            <a:r>
              <a:rPr lang="ru-RU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Рыночный спрос. </a:t>
            </a:r>
            <a:br>
              <a:rPr lang="ru-RU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ru-RU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 спроса</a:t>
            </a:r>
            <a:br>
              <a:rPr lang="en-US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7467600" cy="5073427"/>
          </a:xfrm>
        </p:spPr>
        <p:txBody>
          <a:bodyPr>
            <a:normAutofit/>
          </a:bodyPr>
          <a:lstStyle/>
          <a:p>
            <a:r>
              <a:rPr lang="ru-RU" b="1" u="sng" dirty="0"/>
              <a:t>Спрос (</a:t>
            </a:r>
            <a:r>
              <a:rPr lang="en-US" b="1" u="sng" dirty="0"/>
              <a:t>demand</a:t>
            </a:r>
            <a:r>
              <a:rPr lang="ru-RU" b="1" u="sng" dirty="0"/>
              <a:t>) – это подкреплённое денежным потенциалом желание, намерение потребителей приобрести какой-либо товар. </a:t>
            </a:r>
          </a:p>
          <a:p>
            <a:r>
              <a:rPr lang="ru-RU" dirty="0"/>
              <a:t>Спрос также можно определить как платёжеспособную общественную потребность в товарах и услугах. </a:t>
            </a:r>
          </a:p>
          <a:p>
            <a:r>
              <a:rPr lang="ru-RU" dirty="0"/>
              <a:t> Основная характеристика спроса – это его величина или объём. </a:t>
            </a:r>
          </a:p>
          <a:p>
            <a:r>
              <a:rPr lang="ru-RU" b="1" u="sng" dirty="0"/>
              <a:t>Величина спроса</a:t>
            </a:r>
            <a:r>
              <a:rPr lang="ru-RU" u="sng" dirty="0"/>
              <a:t> – это количество товара, которое потребитель желает и в состоянии приобрести по определённой цене в течение определённого периода времени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4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8662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спрос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330" y="1484785"/>
            <a:ext cx="7772870" cy="4306415"/>
          </a:xfrm>
        </p:spPr>
        <p:txBody>
          <a:bodyPr>
            <a:normAutofit/>
          </a:bodyPr>
          <a:lstStyle/>
          <a:p>
            <a:pPr hangingPunct="0"/>
            <a:r>
              <a:rPr lang="ru-RU" dirty="0"/>
              <a:t>это </a:t>
            </a:r>
            <a:r>
              <a:rPr lang="ru-RU" u="sng" dirty="0"/>
              <a:t>спрос отдельного покупателя </a:t>
            </a:r>
            <a:r>
              <a:rPr lang="ru-RU" dirty="0"/>
              <a:t>на определённый товар. </a:t>
            </a:r>
          </a:p>
          <a:p>
            <a:pPr hangingPunct="0"/>
            <a:r>
              <a:rPr lang="ru-RU" dirty="0"/>
              <a:t>Величина индивидуального спроса определяется вкусами и предпочтениями отдельного индивида, а также уровнем его доходов.</a:t>
            </a:r>
            <a:r>
              <a:rPr lang="ru-RU" b="1" dirty="0"/>
              <a:t> </a:t>
            </a:r>
          </a:p>
          <a:p>
            <a:pPr marL="0" indent="0" hangingPunct="0">
              <a:buNone/>
            </a:pP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Рыночный спрос</a:t>
            </a:r>
          </a:p>
          <a:p>
            <a:pPr hangingPunct="0"/>
            <a:r>
              <a:rPr lang="ru-RU" dirty="0"/>
              <a:t>это </a:t>
            </a:r>
            <a:r>
              <a:rPr lang="ru-RU" u="sng" dirty="0"/>
              <a:t>суммарный спрос всех покупателей</a:t>
            </a:r>
            <a:r>
              <a:rPr lang="ru-RU" dirty="0"/>
              <a:t> на данном рынке. </a:t>
            </a:r>
            <a:r>
              <a:rPr lang="ru-RU" u="sng" dirty="0"/>
              <a:t>Величина рыночного спроса зависит, прежде всего, от числа покупателей</a:t>
            </a:r>
            <a:r>
              <a:rPr lang="ru-RU" dirty="0"/>
              <a:t>, уровня цен на товары и услуги, уровня доходов потребителей и прочих факторов.</a:t>
            </a:r>
          </a:p>
        </p:txBody>
      </p:sp>
    </p:spTree>
    <p:extLst>
      <p:ext uri="{BB962C8B-B14F-4D97-AF65-F5344CB8AC3E}">
        <p14:creationId xmlns:p14="http://schemas.microsoft.com/office/powerpoint/2010/main" val="2093546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Совокупный спрос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это </a:t>
            </a:r>
            <a:r>
              <a:rPr lang="ru-RU" u="sng" dirty="0"/>
              <a:t>спрос на всех рынках </a:t>
            </a:r>
            <a:r>
              <a:rPr lang="ru-RU" b="1" u="sng" dirty="0"/>
              <a:t>определённого</a:t>
            </a:r>
            <a:r>
              <a:rPr lang="ru-RU" u="sng" dirty="0"/>
              <a:t> товара либо </a:t>
            </a:r>
            <a:r>
              <a:rPr lang="ru-RU" b="1" u="sng" dirty="0"/>
              <a:t>на все изготовляемые и продаваемые </a:t>
            </a:r>
            <a:r>
              <a:rPr lang="ru-RU" dirty="0"/>
              <a:t>товары. </a:t>
            </a:r>
          </a:p>
          <a:p>
            <a:r>
              <a:rPr lang="ru-RU" b="1" dirty="0"/>
              <a:t>Цена спроса</a:t>
            </a:r>
            <a:r>
              <a:rPr lang="ru-RU" dirty="0"/>
              <a:t> – это максимальная цена, которую покупатели готовы заплатить за определённое количество товара или услуги в данное время на данном рынке.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8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Спрос на товары и услуги зависит от ряда </a:t>
            </a:r>
            <a:r>
              <a:rPr lang="ru-RU" sz="3200" b="1" dirty="0"/>
              <a:t>факторов (детерминант)</a:t>
            </a:r>
            <a:br>
              <a:rPr lang="ru-RU" sz="3200" b="1" dirty="0"/>
            </a:b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496944" cy="5001419"/>
          </a:xfrm>
        </p:spPr>
        <p:txBody>
          <a:bodyPr>
            <a:noAutofit/>
          </a:bodyPr>
          <a:lstStyle/>
          <a:p>
            <a:pPr lvl="0"/>
            <a:r>
              <a:rPr lang="ru-RU" sz="2400" u="sng" dirty="0"/>
              <a:t>цена</a:t>
            </a:r>
            <a:r>
              <a:rPr lang="ru-RU" sz="2400" dirty="0"/>
              <a:t> на данный товар или услугу (Р);</a:t>
            </a:r>
            <a:endParaRPr lang="en-US" sz="2400" dirty="0"/>
          </a:p>
          <a:p>
            <a:pPr lvl="0"/>
            <a:r>
              <a:rPr lang="ru-RU" sz="2400" u="sng" dirty="0"/>
              <a:t>доходы</a:t>
            </a:r>
            <a:r>
              <a:rPr lang="ru-RU" sz="2400" dirty="0"/>
              <a:t> потребителей (I), определяющие величину потребительского бюджета;</a:t>
            </a:r>
            <a:endParaRPr lang="en-US" sz="2400" dirty="0"/>
          </a:p>
          <a:p>
            <a:pPr lvl="0"/>
            <a:r>
              <a:rPr lang="ru-RU" sz="2400" dirty="0"/>
              <a:t>цены на товары-субституты, заменяющие данные товары в потреблении (Р</a:t>
            </a:r>
            <a:r>
              <a:rPr lang="en-US" sz="2400" baseline="-25000" dirty="0"/>
              <a:t>s</a:t>
            </a:r>
            <a:r>
              <a:rPr lang="ru-RU" sz="2400" dirty="0"/>
              <a:t>);</a:t>
            </a:r>
            <a:endParaRPr lang="en-US" sz="2400" dirty="0"/>
          </a:p>
          <a:p>
            <a:pPr lvl="0"/>
            <a:r>
              <a:rPr lang="ru-RU" sz="2400" dirty="0"/>
              <a:t>цены на товары-комплементы, дополняющие данные товары в потреблении (Р</a:t>
            </a:r>
            <a:r>
              <a:rPr lang="en-US" sz="2400" baseline="-25000" dirty="0"/>
              <a:t>c</a:t>
            </a:r>
            <a:r>
              <a:rPr lang="ru-RU" sz="2400" dirty="0"/>
              <a:t>);</a:t>
            </a:r>
            <a:endParaRPr lang="en-US" sz="2400" dirty="0"/>
          </a:p>
          <a:p>
            <a:pPr lvl="0"/>
            <a:r>
              <a:rPr lang="ru-RU" sz="2400" u="sng" dirty="0"/>
              <a:t>вкусы и предпочтения </a:t>
            </a:r>
            <a:r>
              <a:rPr lang="ru-RU" sz="2400" dirty="0"/>
              <a:t>покупателей (</a:t>
            </a:r>
            <a:r>
              <a:rPr lang="en-US" sz="2400" dirty="0"/>
              <a:t>Z</a:t>
            </a:r>
            <a:r>
              <a:rPr lang="ru-RU" sz="2400" dirty="0"/>
              <a:t>), определяемые модой, традициями, привычками и т.п.;</a:t>
            </a:r>
            <a:endParaRPr lang="en-US" sz="2400" dirty="0"/>
          </a:p>
          <a:p>
            <a:pPr lvl="0"/>
            <a:r>
              <a:rPr lang="ru-RU" sz="2400" u="sng" dirty="0"/>
              <a:t>общее число покупателей </a:t>
            </a:r>
            <a:r>
              <a:rPr lang="ru-RU" sz="2400" dirty="0"/>
              <a:t>или размер рынка (N);</a:t>
            </a:r>
            <a:endParaRPr lang="en-US" sz="2400" dirty="0"/>
          </a:p>
          <a:p>
            <a:pPr lvl="0"/>
            <a:r>
              <a:rPr lang="ru-RU" sz="2400" dirty="0"/>
              <a:t>ожидания покупателей, включая инфляционные (W);</a:t>
            </a:r>
            <a:endParaRPr lang="en-US" sz="2400" dirty="0"/>
          </a:p>
          <a:p>
            <a:pPr lvl="0"/>
            <a:r>
              <a:rPr lang="ru-RU" sz="2400" dirty="0"/>
              <a:t>прочие факторы (B), включающие рекламу, государственные закупки и т.д.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43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86626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Функция спроса</a:t>
            </a:r>
            <a:r>
              <a:rPr lang="ru-RU" dirty="0"/>
              <a:t> (</a:t>
            </a:r>
            <a:r>
              <a:rPr lang="en-US" b="1" dirty="0"/>
              <a:t>demand function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628800"/>
            <a:ext cx="8712968" cy="496855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ru-RU" dirty="0"/>
              <a:t> количественная зависимость между величиной спроса и определяющими его факторами (детерминантами).</a:t>
            </a:r>
            <a:endParaRPr lang="en-US" dirty="0"/>
          </a:p>
          <a:p>
            <a:r>
              <a:rPr lang="ru-RU" dirty="0"/>
              <a:t>Если все факторы спроса, кроме цены, принять неизменными для данного периода, то можно от общей функции спроса перейти к функции спроса от цены:</a:t>
            </a:r>
            <a:endParaRPr lang="en-US" dirty="0"/>
          </a:p>
          <a:p>
            <a:pPr marL="36576" indent="0">
              <a:buNone/>
            </a:pPr>
            <a:r>
              <a:rPr lang="en-US" sz="4100" b="1" dirty="0"/>
              <a:t>Q</a:t>
            </a:r>
            <a:r>
              <a:rPr lang="en-US" sz="4100" b="1" baseline="-25000" dirty="0"/>
              <a:t>D</a:t>
            </a:r>
            <a:r>
              <a:rPr lang="ru-RU" sz="4100" b="1" dirty="0"/>
              <a:t> = </a:t>
            </a:r>
            <a:r>
              <a:rPr lang="en-US" sz="4100" b="1" dirty="0"/>
              <a:t>f</a:t>
            </a:r>
            <a:r>
              <a:rPr lang="ru-RU" sz="4100" b="1" dirty="0"/>
              <a:t>(</a:t>
            </a:r>
            <a:r>
              <a:rPr lang="en-US" sz="4100" b="1" dirty="0"/>
              <a:t>P</a:t>
            </a:r>
            <a:r>
              <a:rPr lang="en-US" sz="4100" b="1" baseline="-25000" dirty="0"/>
              <a:t>i</a:t>
            </a:r>
            <a:r>
              <a:rPr lang="ru-RU" sz="4100" b="1" dirty="0"/>
              <a:t>),</a:t>
            </a:r>
            <a:endParaRPr lang="en-US" sz="4100" b="1" dirty="0"/>
          </a:p>
          <a:p>
            <a:r>
              <a:rPr lang="ru-RU" dirty="0"/>
              <a:t>где 	</a:t>
            </a:r>
            <a:r>
              <a:rPr lang="en-US" dirty="0"/>
              <a:t>Q</a:t>
            </a:r>
            <a:r>
              <a:rPr lang="en-US" baseline="-25000" dirty="0"/>
              <a:t>D</a:t>
            </a:r>
            <a:r>
              <a:rPr lang="en-US" dirty="0"/>
              <a:t> </a:t>
            </a:r>
            <a:r>
              <a:rPr lang="ru-RU" dirty="0"/>
              <a:t>— величина спроса на товар </a:t>
            </a:r>
            <a:r>
              <a:rPr lang="en-US" dirty="0" err="1"/>
              <a:t>i</a:t>
            </a:r>
            <a:r>
              <a:rPr lang="ru-RU" dirty="0"/>
              <a:t>; 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ru-RU" dirty="0"/>
              <a:t> — цена анализируемого товара </a:t>
            </a:r>
            <a:r>
              <a:rPr lang="en-US" dirty="0" err="1"/>
              <a:t>i</a:t>
            </a:r>
            <a:r>
              <a:rPr lang="ru-RU" dirty="0"/>
              <a:t>.</a:t>
            </a:r>
            <a:endParaRPr lang="en-US" dirty="0"/>
          </a:p>
          <a:p>
            <a:pPr marL="36576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40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Кривая спроса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– представленная в графической форме зависимость между величиной спроса на товар и его рыночной ценой при неизменных прочих (неценовых) факторах, влияющих на спрос. </a:t>
            </a:r>
          </a:p>
          <a:p>
            <a:r>
              <a:rPr lang="ru-RU" dirty="0"/>
              <a:t>На кривой спроса по вертикали отображаются Р – возможные цены, а по горизонтали </a:t>
            </a:r>
            <a:r>
              <a:rPr lang="en-US" dirty="0"/>
              <a:t>Q</a:t>
            </a:r>
            <a:r>
              <a:rPr lang="ru-RU" dirty="0"/>
              <a:t> – количества покупаемого товара. </a:t>
            </a:r>
          </a:p>
          <a:p>
            <a:r>
              <a:rPr lang="ru-RU" dirty="0"/>
              <a:t>Зависимость спроса от цены может быть линейной             или        нелинейной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86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1"/>
            <a:ext cx="7773338" cy="1340768"/>
          </a:xfrm>
        </p:spPr>
        <p:txBody>
          <a:bodyPr/>
          <a:lstStyle/>
          <a:p>
            <a:r>
              <a:rPr lang="ru-RU" b="1" dirty="0"/>
              <a:t>Кривая спроса</a:t>
            </a: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 l="17629" t="19731" r="16334" b="27350"/>
          <a:stretch>
            <a:fillRect/>
          </a:stretch>
        </p:blipFill>
        <p:spPr bwMode="auto">
          <a:xfrm>
            <a:off x="457200" y="1417638"/>
            <a:ext cx="8363272" cy="46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83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857256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Натуральное  хозяйство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000108"/>
            <a:ext cx="885831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7076273"/>
      </p:ext>
    </p:extLst>
  </p:cSld>
  <p:clrMapOvr>
    <a:masterClrMapping/>
  </p:clrMapOvr>
  <p:transition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836712"/>
            <a:ext cx="7467600" cy="5289451"/>
          </a:xfrm>
        </p:spPr>
        <p:txBody>
          <a:bodyPr>
            <a:normAutofit/>
          </a:bodyPr>
          <a:lstStyle/>
          <a:p>
            <a:pPr hangingPunct="0"/>
            <a:r>
              <a:rPr lang="ru-RU" dirty="0"/>
              <a:t>Впервые графическую зависимость объема спроса на товар от  его цены представил  английский экономист А. Маршалл в работе « Принципы экономики» 1890г.</a:t>
            </a:r>
          </a:p>
          <a:p>
            <a:pPr hangingPunct="0"/>
            <a:r>
              <a:rPr lang="ru-RU" dirty="0"/>
              <a:t>Функция  - цена товара</a:t>
            </a:r>
          </a:p>
          <a:p>
            <a:pPr hangingPunct="0"/>
            <a:r>
              <a:rPr lang="ru-RU" dirty="0"/>
              <a:t>Аргумент – количество товара</a:t>
            </a:r>
          </a:p>
          <a:p>
            <a:pPr hangingPunct="0"/>
            <a:r>
              <a:rPr lang="ru-RU" dirty="0"/>
              <a:t>В экономической литературе используется введенное Маршаллом правило построения  кривых, когда стоимостные показатели откладываются на  вертикальной  оси, что с математической  точки зрения противоречиво, т.к. ценовые неизвестные при этом являются  аргументом(</a:t>
            </a:r>
            <a:r>
              <a:rPr lang="ru-RU" dirty="0" err="1"/>
              <a:t>т.е.зависимой</a:t>
            </a:r>
            <a:r>
              <a:rPr lang="ru-RU" dirty="0"/>
              <a:t> переменной).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987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764704"/>
            <a:ext cx="7611616" cy="5390059"/>
          </a:xfrm>
        </p:spPr>
        <p:txBody>
          <a:bodyPr>
            <a:normAutofit/>
          </a:bodyPr>
          <a:lstStyle/>
          <a:p>
            <a:pPr hangingPunct="0"/>
            <a:r>
              <a:rPr lang="ru-RU" dirty="0"/>
              <a:t>Зависимость между ценой и спросом выражается в виде графика</a:t>
            </a:r>
          </a:p>
          <a:p>
            <a:pPr hangingPunct="0"/>
            <a:r>
              <a:rPr lang="ru-RU" dirty="0"/>
              <a:t>График  спроса: Р - цена , </a:t>
            </a:r>
          </a:p>
          <a:p>
            <a:pPr hangingPunct="0"/>
            <a:r>
              <a:rPr lang="en-US" dirty="0"/>
              <a:t>Q </a:t>
            </a:r>
            <a:r>
              <a:rPr lang="ru-RU" dirty="0"/>
              <a:t>– величина (объем) спроса</a:t>
            </a:r>
          </a:p>
          <a:p>
            <a:pPr hangingPunct="0"/>
            <a:r>
              <a:rPr lang="ru-RU" dirty="0"/>
              <a:t>Кривая спроса не выражает обратную  функцию,  зависимость  изменения  цены под воздействием динамики спроса (это означало бы, что с увеличением спроса  цены падают)</a:t>
            </a:r>
          </a:p>
          <a:p>
            <a:pPr hangingPunct="0"/>
            <a:r>
              <a:rPr lang="en-US" sz="3900" dirty="0" err="1"/>
              <a:t>Qd</a:t>
            </a:r>
            <a:r>
              <a:rPr lang="ru-RU" sz="3900" dirty="0"/>
              <a:t>  =  </a:t>
            </a:r>
            <a:r>
              <a:rPr lang="en-US" sz="3900" dirty="0"/>
              <a:t>a</a:t>
            </a:r>
            <a:r>
              <a:rPr lang="ru-RU" sz="3900" dirty="0"/>
              <a:t>-</a:t>
            </a:r>
            <a:r>
              <a:rPr lang="en-US" sz="3900" dirty="0"/>
              <a:t>b P</a:t>
            </a:r>
            <a:r>
              <a:rPr lang="ru-RU" sz="3900" dirty="0"/>
              <a:t> , </a:t>
            </a:r>
            <a:r>
              <a:rPr lang="ru-RU" dirty="0"/>
              <a:t>где</a:t>
            </a:r>
          </a:p>
          <a:p>
            <a:pPr hangingPunct="0"/>
            <a:r>
              <a:rPr lang="ru-RU" dirty="0"/>
              <a:t> </a:t>
            </a:r>
            <a:r>
              <a:rPr lang="en-US" dirty="0"/>
              <a:t>a</a:t>
            </a:r>
            <a:r>
              <a:rPr lang="ru-RU" dirty="0"/>
              <a:t>  и  </a:t>
            </a:r>
            <a:r>
              <a:rPr lang="en-US" dirty="0"/>
              <a:t>b</a:t>
            </a:r>
            <a:r>
              <a:rPr lang="ru-RU" dirty="0"/>
              <a:t> -  экзогенные (неценовые)  факторы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976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548680"/>
            <a:ext cx="7467600" cy="557748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Кривая спроса имеет отрицательный наклон и графически отображает действие закона спроса.</a:t>
            </a:r>
            <a:r>
              <a:rPr lang="ru-RU" b="1" dirty="0"/>
              <a:t> </a:t>
            </a:r>
          </a:p>
          <a:p>
            <a:pPr algn="just"/>
            <a:r>
              <a:rPr lang="ru-RU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спроса</a:t>
            </a:r>
            <a:r>
              <a:rPr lang="ru-RU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чем выше цена на товар, тем меньше величина спроса на него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прочих равных условиях</a:t>
            </a:r>
          </a:p>
          <a:p>
            <a:pPr algn="just"/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закона  спроса состоит в том, что повышение рыночной цены при прочих разных условиях уменьшает объем спроса, напротив, понижение рыночной цены  увеличивает величину спроса.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5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794258"/>
          </a:xfrm>
        </p:spPr>
        <p:txBody>
          <a:bodyPr>
            <a:normAutofit/>
          </a:bodyPr>
          <a:lstStyle/>
          <a:p>
            <a:r>
              <a:rPr lang="ru-RU" b="1" dirty="0"/>
              <a:t>Неценовые факторы спроса: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sz="quarter" idx="13"/>
          </p:nvPr>
        </p:nvSpPr>
        <p:spPr>
          <a:xfrm>
            <a:off x="2438400" y="1600200"/>
            <a:ext cx="6705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вкусы и предпочтения потребителей</a:t>
            </a:r>
          </a:p>
          <a:p>
            <a:pPr>
              <a:lnSpc>
                <a:spcPct val="90000"/>
              </a:lnSpc>
            </a:pPr>
            <a:r>
              <a:rPr lang="ru-RU"/>
              <a:t>число покупателей на рынке</a:t>
            </a:r>
          </a:p>
          <a:p>
            <a:pPr>
              <a:lnSpc>
                <a:spcPct val="90000"/>
              </a:lnSpc>
            </a:pPr>
            <a:r>
              <a:rPr lang="ru-RU"/>
              <a:t>цены на взаимозаменяемые и взаимодополняющие товары</a:t>
            </a:r>
          </a:p>
          <a:p>
            <a:pPr>
              <a:lnSpc>
                <a:spcPct val="90000"/>
              </a:lnSpc>
            </a:pPr>
            <a:r>
              <a:rPr lang="ru-RU"/>
              <a:t>изменения в доходе потребителей</a:t>
            </a:r>
          </a:p>
          <a:p>
            <a:pPr>
              <a:lnSpc>
                <a:spcPct val="90000"/>
              </a:lnSpc>
            </a:pPr>
            <a:r>
              <a:rPr lang="ru-RU"/>
              <a:t>ожидание будущего изменения цен и доходов</a:t>
            </a:r>
          </a:p>
          <a:p>
            <a:pPr>
              <a:lnSpc>
                <a:spcPct val="90000"/>
              </a:lnSpc>
            </a:pPr>
            <a:endParaRPr lang="ru-RU"/>
          </a:p>
        </p:txBody>
      </p:sp>
      <p:sp>
        <p:nvSpPr>
          <p:cNvPr id="23558" name="AutoShape 6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748464" y="6381328"/>
            <a:ext cx="360362" cy="358775"/>
          </a:xfrm>
          <a:prstGeom prst="actionButtonDocumen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AutoShape 6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FC2BB18D-FECE-46F2-89F4-B2DC084B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526" y="6381328"/>
            <a:ext cx="360362" cy="358775"/>
          </a:xfrm>
          <a:prstGeom prst="actionButtonDocumen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3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 l="16365" t="20852" r="14566" b="24888"/>
          <a:stretch>
            <a:fillRect/>
          </a:stretch>
        </p:blipFill>
        <p:spPr bwMode="auto">
          <a:xfrm>
            <a:off x="457200" y="1124744"/>
            <a:ext cx="814724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7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424936" cy="5822107"/>
          </a:xfrm>
        </p:spPr>
        <p:txBody>
          <a:bodyPr>
            <a:normAutofit/>
          </a:bodyPr>
          <a:lstStyle/>
          <a:p>
            <a:pPr algn="just"/>
            <a:r>
              <a:rPr lang="ru-RU" b="1" u="sng" dirty="0"/>
              <a:t>Нормальный товар</a:t>
            </a:r>
            <a:r>
              <a:rPr lang="ru-RU" u="sng" dirty="0"/>
              <a:t> </a:t>
            </a:r>
            <a:r>
              <a:rPr lang="ru-RU" dirty="0"/>
              <a:t>– </a:t>
            </a:r>
            <a:r>
              <a:rPr lang="ru-RU" u="sng" dirty="0"/>
              <a:t>товар, спрос на который растёт при росте доходов </a:t>
            </a:r>
            <a:r>
              <a:rPr lang="ru-RU" dirty="0"/>
              <a:t>потребителя. То есть в отношении нормальных товаров наблюдается прямая зависимость величины спроса от величины доходов потребителей.</a:t>
            </a:r>
            <a:r>
              <a:rPr lang="ru-RU" b="1" dirty="0"/>
              <a:t> </a:t>
            </a:r>
          </a:p>
          <a:p>
            <a:pPr algn="just"/>
            <a:r>
              <a:rPr lang="ru-RU" b="1" u="sng" dirty="0"/>
              <a:t>Аномальный товар </a:t>
            </a:r>
            <a:r>
              <a:rPr lang="ru-RU" dirty="0"/>
              <a:t>– </a:t>
            </a:r>
            <a:r>
              <a:rPr lang="ru-RU" u="sng" dirty="0"/>
              <a:t>товар, спрос на который снижается по мере роста доходов </a:t>
            </a:r>
            <a:r>
              <a:rPr lang="ru-RU" dirty="0"/>
              <a:t>потребителя. На аномальные товары спрос возрастает при падении доходов потребителей. К аномальным товарам относятся, например, маргарин, дешёвые макаронные изделия, которые по мере роста доходов покупатели замещают более качественными товарами: маслом, овощами, фруктами.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0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0"/>
            <a:ext cx="7773338" cy="2214695"/>
          </a:xfrm>
        </p:spPr>
        <p:txBody>
          <a:bodyPr>
            <a:normAutofit/>
          </a:bodyPr>
          <a:lstStyle/>
          <a:p>
            <a:r>
              <a:rPr lang="ru-RU" b="1" dirty="0"/>
              <a:t>Эффект замещения (</a:t>
            </a:r>
            <a:r>
              <a:rPr lang="en-US" b="1" dirty="0"/>
              <a:t>substitution effect</a:t>
            </a:r>
            <a:r>
              <a:rPr lang="ru-RU" b="1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147248" cy="4853136"/>
          </a:xfrm>
        </p:spPr>
        <p:txBody>
          <a:bodyPr>
            <a:normAutofit/>
          </a:bodyPr>
          <a:lstStyle/>
          <a:p>
            <a:r>
              <a:rPr lang="ru-RU" b="1" dirty="0"/>
              <a:t>Эффект замещения (</a:t>
            </a:r>
            <a:r>
              <a:rPr lang="en-US" b="1" dirty="0"/>
              <a:t>substitution effect</a:t>
            </a:r>
            <a:r>
              <a:rPr lang="ru-RU" b="1" dirty="0"/>
              <a:t>) </a:t>
            </a:r>
            <a:r>
              <a:rPr lang="ru-RU" dirty="0"/>
              <a:t> – изменение величины спроса на товар в результате замещения (замены) более дорогих товаров менее дорогими. </a:t>
            </a:r>
          </a:p>
          <a:p>
            <a:r>
              <a:rPr lang="ru-RU" dirty="0"/>
              <a:t>Суть эффекта замещения состоит в том, что потребитель будет покупать больше продукта, цена которого снизилась, замещая им продукт, цена которого повысилась.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5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ru-RU" b="1" dirty="0"/>
              <a:t>Эффект дохода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en-US" b="1" dirty="0"/>
              <a:t>income effect</a:t>
            </a:r>
            <a:r>
              <a:rPr lang="ru-RU" b="1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417638"/>
            <a:ext cx="8147248" cy="5035698"/>
          </a:xfrm>
        </p:spPr>
        <p:txBody>
          <a:bodyPr>
            <a:normAutofit/>
          </a:bodyPr>
          <a:lstStyle/>
          <a:p>
            <a:r>
              <a:rPr lang="ru-RU" b="1" dirty="0"/>
              <a:t>Эффект дохода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en-US" b="1" dirty="0"/>
              <a:t>income effect</a:t>
            </a:r>
            <a:r>
              <a:rPr lang="ru-RU" b="1" dirty="0"/>
              <a:t>) </a:t>
            </a:r>
            <a:r>
              <a:rPr lang="ru-RU" dirty="0"/>
              <a:t>– воздействие, оказываемое изменением цены товара на реальный доход потребителя и на количество продукта, которое он приобретает, приняв в расчёт эффект замещения. </a:t>
            </a:r>
          </a:p>
          <a:p>
            <a:r>
              <a:rPr lang="ru-RU" dirty="0"/>
              <a:t>Суть эффекта дохода заключается в том, что при снижении цены на товар у покупателя высвобождается определённая часть доходов, которую он теперь может направить на покупку либо большего количества данного товара, либо какого-то другого товара.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64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alt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Рыночное предложение. </a:t>
            </a:r>
            <a:br>
              <a:rPr lang="en-US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ru-RU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Закон </a:t>
            </a:r>
            <a:r>
              <a:rPr lang="en-US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altLang="en-US" sz="3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предложения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hangingPunct="0"/>
            <a:r>
              <a:rPr lang="ru-RU" b="1" dirty="0"/>
              <a:t>Предложение  (</a:t>
            </a:r>
            <a:r>
              <a:rPr lang="en-US" b="1" dirty="0"/>
              <a:t>Supply</a:t>
            </a:r>
            <a:r>
              <a:rPr lang="ru-RU" b="1" dirty="0"/>
              <a:t>) - это идеальная готовность и реальная возможность</a:t>
            </a:r>
            <a:r>
              <a:rPr lang="ru-RU" dirty="0"/>
              <a:t> товаропроизводителя произвести и  поставить на рынок определенное количество данного товара. Два аспекта: готовность и реальная возможность.</a:t>
            </a:r>
          </a:p>
          <a:p>
            <a:pPr hangingPunct="0"/>
            <a:r>
              <a:rPr lang="ru-RU" b="1" dirty="0"/>
              <a:t>ПРЕДЛОЖЕНИЕМ называется количество товаров и услуг, которые производители готовы продать</a:t>
            </a:r>
            <a:r>
              <a:rPr lang="ru-RU" dirty="0"/>
              <a:t> по определенной цене за определенный период.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86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219256" cy="6264696"/>
          </a:xfrm>
        </p:spPr>
        <p:txBody>
          <a:bodyPr>
            <a:normAutofit/>
          </a:bodyPr>
          <a:lstStyle/>
          <a:p>
            <a:r>
              <a:rPr lang="ru-RU" b="1" u="sng" dirty="0"/>
              <a:t>Индивидуальное предложение </a:t>
            </a:r>
            <a:r>
              <a:rPr lang="ru-RU" dirty="0"/>
              <a:t>– это предложение товара отдельным производителем (продавцом).</a:t>
            </a:r>
            <a:r>
              <a:rPr lang="ru-RU" b="1" dirty="0"/>
              <a:t> </a:t>
            </a:r>
          </a:p>
          <a:p>
            <a:r>
              <a:rPr lang="ru-RU" b="1" u="sng" dirty="0"/>
              <a:t>Рыночное предложение</a:t>
            </a:r>
            <a:r>
              <a:rPr lang="ru-RU" u="sng" dirty="0"/>
              <a:t> </a:t>
            </a:r>
            <a:r>
              <a:rPr lang="ru-RU" dirty="0"/>
              <a:t>– это суммарное предложение всех продавцов  на данном рынке. Объём рыночного предложения определяется количеством производителей, уровнем цен на товары, уровнем налогообложения и иными факторами.</a:t>
            </a:r>
          </a:p>
          <a:p>
            <a:r>
              <a:rPr lang="ru-RU" b="1" u="sng" dirty="0"/>
              <a:t> Цена предложения</a:t>
            </a:r>
            <a:r>
              <a:rPr lang="ru-RU" u="sng" dirty="0"/>
              <a:t> </a:t>
            </a:r>
            <a:r>
              <a:rPr lang="ru-RU" dirty="0"/>
              <a:t>– это минимальная цена, по которой продавец согласен продать определённое количество данного товара в определённый момент времени на данном рынке.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1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Натуральное хозяйство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ru-RU" b="1" dirty="0"/>
              <a:t>Натуральное хозяйство</a:t>
            </a:r>
            <a:r>
              <a:rPr lang="ru-RU" dirty="0"/>
              <a:t> – это хозяйство, которое удовлетворяет все свои потребности за счёт самостоятельного производства. </a:t>
            </a:r>
          </a:p>
        </p:txBody>
      </p:sp>
    </p:spTree>
    <p:extLst>
      <p:ext uri="{BB962C8B-B14F-4D97-AF65-F5344CB8AC3E}">
        <p14:creationId xmlns:p14="http://schemas.microsoft.com/office/powerpoint/2010/main" val="7321246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116633"/>
            <a:ext cx="7773338" cy="1152128"/>
          </a:xfrm>
        </p:spPr>
        <p:txBody>
          <a:bodyPr>
            <a:noAutofit/>
          </a:bodyPr>
          <a:lstStyle/>
          <a:p>
            <a:r>
              <a:rPr lang="ru-RU" sz="2800" b="1" dirty="0"/>
              <a:t>К факторам (детерминантам), определяющим предложение</a:t>
            </a:r>
            <a:r>
              <a:rPr lang="ru-RU" sz="2800" dirty="0"/>
              <a:t>, относятся: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1124744"/>
            <a:ext cx="8147248" cy="5472608"/>
          </a:xfrm>
        </p:spPr>
        <p:txBody>
          <a:bodyPr>
            <a:normAutofit/>
          </a:bodyPr>
          <a:lstStyle/>
          <a:p>
            <a:pPr lvl="0"/>
            <a:r>
              <a:rPr lang="ru-RU" u="sng" dirty="0"/>
              <a:t>цена т</a:t>
            </a:r>
            <a:r>
              <a:rPr lang="ru-RU" dirty="0"/>
              <a:t>овара (Р);</a:t>
            </a:r>
            <a:endParaRPr lang="en-US" dirty="0"/>
          </a:p>
          <a:p>
            <a:pPr lvl="0"/>
            <a:r>
              <a:rPr lang="ru-RU" u="sng" dirty="0"/>
              <a:t>технология производства </a:t>
            </a:r>
            <a:r>
              <a:rPr lang="ru-RU" dirty="0"/>
              <a:t>(К</a:t>
            </a:r>
            <a:r>
              <a:rPr lang="ru-RU" baseline="-25000" dirty="0"/>
              <a:t>Т</a:t>
            </a:r>
            <a:r>
              <a:rPr lang="ru-RU" dirty="0"/>
              <a:t>);</a:t>
            </a:r>
            <a:endParaRPr lang="en-US" dirty="0"/>
          </a:p>
          <a:p>
            <a:pPr lvl="0"/>
            <a:r>
              <a:rPr lang="ru-RU" u="sng" dirty="0"/>
              <a:t>издержки производства</a:t>
            </a:r>
            <a:r>
              <a:rPr lang="ru-RU" dirty="0"/>
              <a:t>, определяемые ценой используемых факторов производства (Р</a:t>
            </a:r>
            <a:r>
              <a:rPr lang="en-US" baseline="-25000" dirty="0"/>
              <a:t>F</a:t>
            </a:r>
            <a:r>
              <a:rPr lang="ru-RU" dirty="0"/>
              <a:t>);</a:t>
            </a:r>
            <a:endParaRPr lang="en-US" dirty="0"/>
          </a:p>
          <a:p>
            <a:pPr lvl="0"/>
            <a:r>
              <a:rPr lang="ru-RU" u="sng" dirty="0"/>
              <a:t>налоги </a:t>
            </a:r>
            <a:r>
              <a:rPr lang="ru-RU" dirty="0"/>
              <a:t>(T) и субсидии (Н);</a:t>
            </a:r>
            <a:endParaRPr lang="en-US" dirty="0"/>
          </a:p>
          <a:p>
            <a:pPr lvl="0"/>
            <a:r>
              <a:rPr lang="ru-RU" dirty="0"/>
              <a:t>ожидания производителей (W);</a:t>
            </a:r>
            <a:endParaRPr lang="en-US" dirty="0"/>
          </a:p>
          <a:p>
            <a:pPr lvl="0"/>
            <a:r>
              <a:rPr lang="ru-RU" u="sng" dirty="0"/>
              <a:t>количество производителей </a:t>
            </a:r>
            <a:r>
              <a:rPr lang="ru-RU" dirty="0"/>
              <a:t>(N);</a:t>
            </a:r>
            <a:endParaRPr lang="en-US" dirty="0"/>
          </a:p>
          <a:p>
            <a:pPr lvl="0"/>
            <a:r>
              <a:rPr lang="ru-RU" u="sng" dirty="0"/>
              <a:t>цены на другие товары </a:t>
            </a:r>
            <a:r>
              <a:rPr lang="ru-RU" dirty="0"/>
              <a:t>(</a:t>
            </a:r>
            <a:r>
              <a:rPr lang="ru-RU" dirty="0" err="1"/>
              <a:t>P</a:t>
            </a:r>
            <a:r>
              <a:rPr lang="ru-RU" baseline="-25000" dirty="0" err="1"/>
              <a:t>n</a:t>
            </a:r>
            <a:r>
              <a:rPr lang="ru-RU" dirty="0"/>
              <a:t>);</a:t>
            </a:r>
            <a:endParaRPr lang="en-US" dirty="0"/>
          </a:p>
          <a:p>
            <a:pPr lvl="0"/>
            <a:r>
              <a:rPr lang="ru-RU" dirty="0"/>
              <a:t>прочие факторы (B).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65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404664"/>
            <a:ext cx="8147248" cy="6120680"/>
          </a:xfrm>
        </p:spPr>
        <p:txBody>
          <a:bodyPr>
            <a:normAutofit/>
          </a:bodyPr>
          <a:lstStyle/>
          <a:p>
            <a:r>
              <a:rPr lang="ru-RU" dirty="0"/>
              <a:t>С учётом всех этих факторов общую функцию предложения можно представить в следующем виде: </a:t>
            </a:r>
          </a:p>
          <a:p>
            <a:r>
              <a:rPr lang="en-US" sz="3500" b="1" u="sng" dirty="0"/>
              <a:t>Q</a:t>
            </a:r>
            <a:r>
              <a:rPr lang="en-US" sz="3500" b="1" u="sng" baseline="-25000" dirty="0"/>
              <a:t>S</a:t>
            </a:r>
            <a:r>
              <a:rPr lang="ru-RU" sz="3500" b="1" u="sng" dirty="0"/>
              <a:t> = </a:t>
            </a:r>
            <a:r>
              <a:rPr lang="en-US" sz="3500" b="1" u="sng" dirty="0"/>
              <a:t>f</a:t>
            </a:r>
            <a:r>
              <a:rPr lang="ru-RU" sz="3500" b="1" u="sng" dirty="0"/>
              <a:t> (Р,</a:t>
            </a:r>
            <a:r>
              <a:rPr lang="en-US" sz="3500" b="1" u="sng" dirty="0"/>
              <a:t>K</a:t>
            </a:r>
            <a:r>
              <a:rPr lang="ru-RU" sz="3500" b="1" u="sng" baseline="-25000" dirty="0"/>
              <a:t>Т</a:t>
            </a:r>
            <a:r>
              <a:rPr lang="ru-RU" sz="3500" b="1" u="sng" dirty="0"/>
              <a:t>, </a:t>
            </a:r>
            <a:r>
              <a:rPr lang="en-US" sz="3500" b="1" u="sng" dirty="0"/>
              <a:t>P</a:t>
            </a:r>
            <a:r>
              <a:rPr lang="en-US" sz="3500" b="1" u="sng" baseline="-25000" dirty="0"/>
              <a:t>F</a:t>
            </a:r>
            <a:r>
              <a:rPr lang="ru-RU" sz="3500" b="1" u="sng" dirty="0"/>
              <a:t>, </a:t>
            </a:r>
            <a:r>
              <a:rPr lang="en-US" sz="3500" b="1" u="sng" dirty="0"/>
              <a:t>T</a:t>
            </a:r>
            <a:r>
              <a:rPr lang="ru-RU" sz="3500" b="1" u="sng" dirty="0"/>
              <a:t>, Н, </a:t>
            </a:r>
            <a:r>
              <a:rPr lang="en-US" sz="3500" b="1" u="sng" dirty="0"/>
              <a:t>W</a:t>
            </a:r>
            <a:r>
              <a:rPr lang="ru-RU" sz="3500" b="1" u="sng" dirty="0"/>
              <a:t>, </a:t>
            </a:r>
            <a:r>
              <a:rPr lang="en-US" sz="3500" b="1" u="sng" dirty="0"/>
              <a:t>N</a:t>
            </a:r>
            <a:r>
              <a:rPr lang="ru-RU" sz="3500" b="1" u="sng" dirty="0"/>
              <a:t>, </a:t>
            </a:r>
            <a:r>
              <a:rPr lang="en-US" sz="3500" b="1" u="sng" dirty="0" err="1"/>
              <a:t>P</a:t>
            </a:r>
            <a:r>
              <a:rPr lang="en-US" sz="3500" b="1" u="sng" baseline="-25000" dirty="0" err="1"/>
              <a:t>n</a:t>
            </a:r>
            <a:r>
              <a:rPr lang="ru-RU" sz="3500" b="1" u="sng" dirty="0"/>
              <a:t>, </a:t>
            </a:r>
            <a:r>
              <a:rPr lang="en-US" sz="3500" b="1" u="sng" dirty="0"/>
              <a:t>B</a:t>
            </a:r>
            <a:r>
              <a:rPr lang="ru-RU" sz="3500" b="1" u="sng" dirty="0"/>
              <a:t>). </a:t>
            </a:r>
          </a:p>
          <a:p>
            <a:r>
              <a:rPr lang="ru-RU" b="1" dirty="0"/>
              <a:t>Функция предложения</a:t>
            </a:r>
            <a:r>
              <a:rPr lang="ru-RU" dirty="0"/>
              <a:t> – количественная зависимость между величиной предложения и определяющими его факторами (детерминантами). </a:t>
            </a:r>
          </a:p>
          <a:p>
            <a:r>
              <a:rPr lang="ru-RU" dirty="0"/>
              <a:t>Если допустить, что все неценовые факторы для рассматри­ваемого периода являются неизменными, то можно перейти к функции предложения от цены:</a:t>
            </a:r>
            <a:endParaRPr lang="en-US" dirty="0"/>
          </a:p>
          <a:p>
            <a:pPr lvl="1"/>
            <a:r>
              <a:rPr lang="en-US" sz="3100" b="1" dirty="0"/>
              <a:t>Qs</a:t>
            </a:r>
            <a:r>
              <a:rPr lang="ru-RU" sz="3100" b="1" dirty="0"/>
              <a:t> = </a:t>
            </a:r>
            <a:r>
              <a:rPr lang="en-US" sz="3100" b="1" dirty="0"/>
              <a:t>f</a:t>
            </a:r>
            <a:r>
              <a:rPr lang="ru-RU" sz="3100" b="1" dirty="0"/>
              <a:t>(</a:t>
            </a:r>
            <a:r>
              <a:rPr lang="en-US" sz="3100" b="1" dirty="0"/>
              <a:t>P</a:t>
            </a:r>
            <a:r>
              <a:rPr lang="en-US" sz="3100" b="1" baseline="-25000" dirty="0"/>
              <a:t>i</a:t>
            </a:r>
            <a:r>
              <a:rPr lang="ru-RU" sz="3100" b="1" dirty="0"/>
              <a:t>),</a:t>
            </a:r>
            <a:endParaRPr lang="en-US" sz="3100" b="1" dirty="0"/>
          </a:p>
          <a:p>
            <a:r>
              <a:rPr lang="ru-RU" dirty="0"/>
              <a:t>где 	</a:t>
            </a:r>
            <a:r>
              <a:rPr lang="en-US" dirty="0"/>
              <a:t>Q</a:t>
            </a:r>
            <a:r>
              <a:rPr lang="en-US" baseline="-25000" dirty="0"/>
              <a:t>S</a:t>
            </a:r>
            <a:r>
              <a:rPr lang="en-US" dirty="0"/>
              <a:t> </a:t>
            </a:r>
            <a:r>
              <a:rPr lang="ru-RU" dirty="0"/>
              <a:t>— величина предложения на товар </a:t>
            </a:r>
            <a:r>
              <a:rPr lang="en-US" dirty="0" err="1"/>
              <a:t>i</a:t>
            </a:r>
            <a:r>
              <a:rPr lang="ru-RU" dirty="0"/>
              <a:t>; </a:t>
            </a:r>
            <a:endParaRPr lang="en-US" dirty="0"/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ru-RU" dirty="0"/>
              <a:t> — цена анализируемого товара </a:t>
            </a:r>
            <a:r>
              <a:rPr lang="en-US" dirty="0" err="1"/>
              <a:t>i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539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Кривая предложения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Кривая предложения</a:t>
            </a:r>
            <a:r>
              <a:rPr lang="ru-RU" dirty="0"/>
              <a:t> – представленная в графической форме зависимость между величиной предложения товара на рынке и ценой этого товара при неизменных прочих (неценовых) факторах, влияющих на предложение. На кривой предложения по вертикали отображаются Р – возможные цены, а по горизонтали </a:t>
            </a:r>
            <a:r>
              <a:rPr lang="en-US" dirty="0"/>
              <a:t>Q</a:t>
            </a:r>
            <a:r>
              <a:rPr lang="ru-RU" dirty="0"/>
              <a:t> – количества предлагаемого к продаже товара. Зависимость предложения от цены может быть линейной или нелинейной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5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 l="17501" t="17489" r="16082" b="34907"/>
          <a:stretch>
            <a:fillRect/>
          </a:stretch>
        </p:blipFill>
        <p:spPr bwMode="auto">
          <a:xfrm>
            <a:off x="457200" y="980728"/>
            <a:ext cx="8075240" cy="489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2485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620688"/>
            <a:ext cx="8291264" cy="5904656"/>
          </a:xfrm>
        </p:spPr>
        <p:txBody>
          <a:bodyPr>
            <a:normAutofit/>
          </a:bodyPr>
          <a:lstStyle/>
          <a:p>
            <a:r>
              <a:rPr lang="ru-RU" dirty="0"/>
              <a:t>Кривая предложения графически отображает закон предложения – прямую зависимость между ценой и количеством блага, которое производители (продавцы) хотят и могут приобрести в единицу времени.</a:t>
            </a:r>
          </a:p>
          <a:p>
            <a:pPr marL="36576" indent="0">
              <a:buNone/>
            </a:pPr>
            <a:r>
              <a:rPr lang="ru-RU" sz="3500" b="1" dirty="0"/>
              <a:t> </a:t>
            </a:r>
            <a:r>
              <a:rPr lang="ru-RU" sz="2800" b="1" u="sng" dirty="0"/>
              <a:t>Закон предложения </a:t>
            </a:r>
            <a:r>
              <a:rPr lang="ru-RU" sz="2800" b="1" dirty="0"/>
              <a:t>– </a:t>
            </a:r>
            <a:r>
              <a:rPr lang="ru-RU" sz="2800" b="1" u="sng" dirty="0"/>
              <a:t>с ростом цен на товар увеличивается объём предложения этого товара при прочих равных условиях</a:t>
            </a:r>
            <a:endParaRPr lang="en-US" sz="2800" b="1" dirty="0"/>
          </a:p>
          <a:p>
            <a:r>
              <a:rPr lang="ru-RU" dirty="0"/>
              <a:t>При изменении цены блага величина предложения движется в том же  направлении вдоль линии предложения. </a:t>
            </a:r>
          </a:p>
          <a:p>
            <a:r>
              <a:rPr lang="ru-RU" dirty="0"/>
              <a:t>При увеличении цены с Р</a:t>
            </a:r>
            <a:r>
              <a:rPr lang="ru-RU" baseline="-25000" dirty="0"/>
              <a:t>1</a:t>
            </a:r>
            <a:r>
              <a:rPr lang="ru-RU" dirty="0"/>
              <a:t> до Р</a:t>
            </a:r>
            <a:r>
              <a:rPr lang="ru-RU" baseline="-25000" dirty="0"/>
              <a:t>2</a:t>
            </a:r>
            <a:r>
              <a:rPr lang="ru-RU" dirty="0"/>
              <a:t> объём предложения также увеличивается с </a:t>
            </a:r>
            <a:r>
              <a:rPr lang="en-US" dirty="0"/>
              <a:t>Q</a:t>
            </a:r>
            <a:r>
              <a:rPr lang="ru-RU" baseline="-25000" dirty="0"/>
              <a:t>1</a:t>
            </a:r>
            <a:r>
              <a:rPr lang="ru-RU" dirty="0"/>
              <a:t> до </a:t>
            </a:r>
            <a:r>
              <a:rPr lang="en-US" dirty="0"/>
              <a:t>Q</a:t>
            </a:r>
            <a:r>
              <a:rPr lang="ru-RU" baseline="-25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87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332656"/>
            <a:ext cx="8043890" cy="5793507"/>
          </a:xfrm>
        </p:spPr>
        <p:txBody>
          <a:bodyPr>
            <a:normAutofit/>
          </a:bodyPr>
          <a:lstStyle/>
          <a:p>
            <a:r>
              <a:rPr lang="ru-RU" dirty="0"/>
              <a:t>При снижении цены величина предложения уменьшится.</a:t>
            </a:r>
          </a:p>
          <a:p>
            <a:r>
              <a:rPr lang="ru-RU" dirty="0"/>
              <a:t> Если же изменятся неценовые факторы предложения, то установится новая зависимость между ценой и объёмом предложения, изменится функция предложения от цены и произойдёт сдвиг кривой предложения вправо (при увеличении предложения) или влево (при уменьшении предложения).</a:t>
            </a:r>
            <a:endParaRPr lang="en-US" dirty="0"/>
          </a:p>
          <a:p>
            <a:r>
              <a:rPr lang="ru-RU" dirty="0"/>
              <a:t>Положение кривых спроса и предложения, а также их смещения под влиянием различных факторов существенным образом влияют на рыночную ситуацию, приближая её к состоянию равновесия или удаляя от него.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9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8229600" cy="1143000"/>
          </a:xfrm>
        </p:spPr>
        <p:txBody>
          <a:bodyPr/>
          <a:lstStyle/>
          <a:p>
            <a:r>
              <a:rPr lang="ru-RU" dirty="0"/>
              <a:t>ЗАКОН ПРЕДЛОЖЕНИЯ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hangingPunct="0"/>
            <a:r>
              <a:rPr lang="ru-RU" b="1" dirty="0"/>
              <a:t>Суть закона предложения : объем предложения товаров увеличивается при повышении цены и уменьшается при ее  снижении.        </a:t>
            </a:r>
            <a:endParaRPr lang="ru-RU" dirty="0"/>
          </a:p>
          <a:p>
            <a:pPr hangingPunct="0"/>
            <a:r>
              <a:rPr lang="ru-RU" b="1" dirty="0"/>
              <a:t> </a:t>
            </a:r>
            <a:endParaRPr lang="ru-RU" dirty="0"/>
          </a:p>
          <a:p>
            <a:pPr hangingPunct="0"/>
            <a:r>
              <a:rPr lang="ru-RU" dirty="0"/>
              <a:t>Предложение,  как и спрос изображается графиком, однако развернутым в другую сторону</a:t>
            </a:r>
          </a:p>
          <a:p>
            <a:pPr hangingPunct="0"/>
            <a:r>
              <a:rPr lang="en-US" sz="4200" dirty="0"/>
              <a:t>Qs</a:t>
            </a:r>
            <a:r>
              <a:rPr lang="ru-RU" sz="4200" dirty="0"/>
              <a:t> = </a:t>
            </a:r>
            <a:r>
              <a:rPr lang="en-US" sz="4200" dirty="0"/>
              <a:t>a</a:t>
            </a:r>
            <a:r>
              <a:rPr lang="ru-RU" sz="4200" dirty="0"/>
              <a:t>+</a:t>
            </a:r>
            <a:r>
              <a:rPr lang="en-US" sz="4200" dirty="0"/>
              <a:t>b</a:t>
            </a:r>
            <a:r>
              <a:rPr lang="ru-RU" sz="4200" dirty="0"/>
              <a:t> </a:t>
            </a:r>
            <a:r>
              <a:rPr lang="en-US" sz="4200" dirty="0"/>
              <a:t>P</a:t>
            </a:r>
            <a:r>
              <a:rPr lang="ru-RU" dirty="0"/>
              <a:t>, где</a:t>
            </a:r>
          </a:p>
          <a:p>
            <a:pPr hangingPunct="0"/>
            <a:r>
              <a:rPr lang="en-US" dirty="0"/>
              <a:t>a</a:t>
            </a:r>
            <a:r>
              <a:rPr lang="ru-RU" dirty="0"/>
              <a:t>  и  </a:t>
            </a:r>
            <a:r>
              <a:rPr lang="en-US" dirty="0"/>
              <a:t>b</a:t>
            </a:r>
            <a:r>
              <a:rPr lang="ru-RU" dirty="0"/>
              <a:t> -  экзогенные (неценовые)  факторы</a:t>
            </a:r>
          </a:p>
          <a:p>
            <a:pPr marL="0" indent="0" hangingPunc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604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Предложение, так же как и спрос, может изменяться под влиянием неценовых факторов: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 hangingPunct="0">
              <a:buNone/>
            </a:pPr>
            <a:r>
              <a:rPr lang="ru-RU" dirty="0"/>
              <a:t>а)  изменение в себестоимости  производства,  изменение издержек производства, изменение источников ресурсов, налоговой политики, стоимости факторов производства. Повышение издержек сдвинет кривую предложения влево, снижение  - вправо;</a:t>
            </a:r>
          </a:p>
          <a:p>
            <a:pPr marL="0" indent="0" hangingPunct="0">
              <a:buNone/>
            </a:pPr>
            <a:r>
              <a:rPr lang="ru-RU" dirty="0"/>
              <a:t>б)  выход на рынок новых фирм, что увеличит предложение вне зависимости от цен;</a:t>
            </a:r>
          </a:p>
          <a:p>
            <a:pPr marL="0" indent="0" hangingPunct="0">
              <a:buNone/>
            </a:pPr>
            <a:r>
              <a:rPr lang="ru-RU" dirty="0"/>
              <a:t>в)  изменения цен на другие товары, приводящего к переливу ресурсов (уходу фирм из отрасли), что уменьшит предложение;</a:t>
            </a:r>
          </a:p>
          <a:p>
            <a:pPr marL="0" indent="0" hangingPunct="0">
              <a:buNone/>
            </a:pPr>
            <a:r>
              <a:rPr lang="ru-RU" dirty="0"/>
              <a:t>г) природных катастроф, политических действий, войн, разрушающих экономику, что вызовет сокращение предложения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041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7"/>
            <a:ext cx="7773338" cy="1008113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rgbClr val="5439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Неценовые факторы предложения</a:t>
            </a:r>
            <a:r>
              <a:rPr lang="ru-RU" b="1" dirty="0">
                <a:solidFill>
                  <a:srgbClr val="543981"/>
                </a:solidFill>
              </a:rPr>
              <a:t>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438400" y="1600200"/>
            <a:ext cx="6705600" cy="4495800"/>
          </a:xfrm>
        </p:spPr>
        <p:txBody>
          <a:bodyPr/>
          <a:lstStyle/>
          <a:p>
            <a:r>
              <a:rPr lang="ru-RU"/>
              <a:t>цены на производственные ресурсы</a:t>
            </a:r>
          </a:p>
          <a:p>
            <a:r>
              <a:rPr lang="ru-RU"/>
              <a:t>технология</a:t>
            </a:r>
          </a:p>
          <a:p>
            <a:r>
              <a:rPr lang="ru-RU"/>
              <a:t>налоги и субсидии государства</a:t>
            </a:r>
          </a:p>
          <a:p>
            <a:r>
              <a:rPr lang="ru-RU"/>
              <a:t>число продавцов на рынке</a:t>
            </a:r>
          </a:p>
          <a:p>
            <a:r>
              <a:rPr lang="ru-RU"/>
              <a:t>цены альтернативных товаров</a:t>
            </a:r>
          </a:p>
          <a:p>
            <a:r>
              <a:rPr lang="ru-RU"/>
              <a:t>ожидаемые в будущем изменения цен на данный товар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812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 l="15106" t="23094" r="13809" b="20636"/>
          <a:stretch>
            <a:fillRect/>
          </a:stretch>
        </p:blipFill>
        <p:spPr bwMode="auto">
          <a:xfrm>
            <a:off x="457200" y="908720"/>
            <a:ext cx="77872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4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332656"/>
            <a:ext cx="8712968" cy="61206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Характерными чертами натурального хозяйства являются</a:t>
            </a:r>
            <a:r>
              <a:rPr lang="ru-RU" dirty="0"/>
              <a:t>:</a:t>
            </a:r>
          </a:p>
          <a:p>
            <a:pPr lvl="0"/>
            <a:r>
              <a:rPr lang="ru-RU" b="1" u="sng" dirty="0"/>
              <a:t>замкнутость</a:t>
            </a:r>
            <a:r>
              <a:rPr lang="ru-RU" dirty="0"/>
              <a:t> (автаркическая форма хозяйствования), которая проявляется в том, что каждая хозяйственная единица (семья, община или поместье) опирается на собственные ресурсы и обеспечивает себя всем необходимым для жизни, производимый при этом продукт не принимает форму товара, а образует фонд жизненных средств для самого производителя, экономические связи с другими хозяйственными единицами отсутствуют;</a:t>
            </a:r>
          </a:p>
          <a:p>
            <a:pPr lvl="0"/>
            <a:r>
              <a:rPr lang="ru-RU" dirty="0"/>
              <a:t>применение </a:t>
            </a:r>
            <a:r>
              <a:rPr lang="ru-RU" b="1" u="sng" dirty="0"/>
              <a:t>универсального тру</a:t>
            </a:r>
            <a:r>
              <a:rPr lang="ru-RU" b="1" dirty="0"/>
              <a:t>да</a:t>
            </a:r>
            <a:r>
              <a:rPr lang="ru-RU" dirty="0"/>
              <a:t>, означающее, что каждый работник выполняет все виды работ, как правило, вручную, с использованием примитивных технологий, с помощью простых орудий труда (мотыги, лопаты) и кустарного инструмента, что обусловливает крайне низкую производительность труда;</a:t>
            </a:r>
          </a:p>
          <a:p>
            <a:pPr lvl="0"/>
            <a:r>
              <a:rPr lang="ru-RU" dirty="0"/>
              <a:t> </a:t>
            </a:r>
            <a:r>
              <a:rPr lang="ru-RU" b="1" u="sng" dirty="0"/>
              <a:t>прямые экономические связи </a:t>
            </a:r>
            <a:r>
              <a:rPr lang="ru-RU" dirty="0"/>
              <a:t>между производством и потреблением, отсутствие товарного обмена;</a:t>
            </a:r>
          </a:p>
          <a:p>
            <a:pPr lvl="0"/>
            <a:r>
              <a:rPr lang="ru-RU" b="1" u="sng" dirty="0"/>
              <a:t>вертикальные хозяйственные связи </a:t>
            </a:r>
            <a:r>
              <a:rPr lang="ru-RU" dirty="0"/>
              <a:t>(собственник – надсмотрщик – подневольный работник) с присущей им зависимостью подневольного работника от собственника земли и капитала;</a:t>
            </a:r>
          </a:p>
          <a:p>
            <a:pPr lvl="0"/>
            <a:r>
              <a:rPr lang="ru-RU" b="1" u="sng" dirty="0"/>
              <a:t>внеэкономическое принуждение к труду </a:t>
            </a:r>
            <a:r>
              <a:rPr lang="ru-RU" dirty="0"/>
              <a:t>с использованием различных видов насилия, когда подневольных людей, например, сгоняли на работу под страхом физической расправы.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077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116633"/>
            <a:ext cx="7773338" cy="1080120"/>
          </a:xfrm>
        </p:spPr>
        <p:txBody>
          <a:bodyPr>
            <a:normAutofit/>
          </a:bodyPr>
          <a:lstStyle/>
          <a:p>
            <a:r>
              <a:rPr lang="ru-RU" b="1" dirty="0"/>
              <a:t> Рыночное равновесие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rcRect l="25111" t="22036" r="17327" b="19078"/>
          <a:stretch>
            <a:fillRect/>
          </a:stretch>
        </p:blipFill>
        <p:spPr bwMode="auto">
          <a:xfrm>
            <a:off x="683568" y="1196752"/>
            <a:ext cx="7488831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739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Рыночное равновесие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– примерное равенство спроса и предложения на определённый товар в данное время и на данном рынке.</a:t>
            </a:r>
            <a:endParaRPr lang="en-US" dirty="0"/>
          </a:p>
          <a:p>
            <a:r>
              <a:rPr lang="ru-RU" dirty="0"/>
              <a:t>Точке рыночного равновесия соответствуют равновесная цена </a:t>
            </a:r>
            <a:endParaRPr lang="en-US" dirty="0"/>
          </a:p>
          <a:p>
            <a:r>
              <a:rPr lang="ru-RU" dirty="0"/>
              <a:t>Р</a:t>
            </a:r>
            <a:r>
              <a:rPr lang="ru-RU" baseline="-25000" dirty="0"/>
              <a:t>Е</a:t>
            </a:r>
            <a:r>
              <a:rPr lang="ru-RU" dirty="0"/>
              <a:t> = P</a:t>
            </a:r>
            <a:r>
              <a:rPr lang="ru-RU" baseline="-25000" dirty="0"/>
              <a:t>S</a:t>
            </a:r>
            <a:r>
              <a:rPr lang="ru-RU" dirty="0"/>
              <a:t> = P</a:t>
            </a:r>
            <a:r>
              <a:rPr lang="ru-RU" baseline="-25000" dirty="0"/>
              <a:t>D</a:t>
            </a:r>
            <a:endParaRPr lang="en-US" dirty="0"/>
          </a:p>
          <a:p>
            <a:r>
              <a:rPr lang="ru-RU" dirty="0"/>
              <a:t>и равновесный объём</a:t>
            </a:r>
            <a:endParaRPr lang="en-US" dirty="0"/>
          </a:p>
          <a:p>
            <a:r>
              <a:rPr lang="ru-RU" dirty="0"/>
              <a:t>Q</a:t>
            </a:r>
            <a:r>
              <a:rPr lang="ru-RU" baseline="-25000" dirty="0"/>
              <a:t>Е</a:t>
            </a:r>
            <a:r>
              <a:rPr lang="ru-RU" dirty="0"/>
              <a:t> = Q</a:t>
            </a:r>
            <a:r>
              <a:rPr lang="ru-RU" baseline="-25000" dirty="0"/>
              <a:t>S</a:t>
            </a:r>
            <a:r>
              <a:rPr lang="ru-RU" dirty="0"/>
              <a:t> = Q</a:t>
            </a:r>
            <a:r>
              <a:rPr lang="ru-RU" baseline="-25000" dirty="0"/>
              <a:t>D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53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 </a:t>
            </a:r>
            <a:r>
              <a:rPr lang="ru-RU" sz="3200" b="1" dirty="0"/>
              <a:t>Если реальная цена выше</a:t>
            </a:r>
            <a:r>
              <a:rPr lang="en-US" sz="3200" b="1" dirty="0"/>
              <a:t> </a:t>
            </a:r>
            <a:r>
              <a:rPr lang="ru-RU" sz="3200" b="1" dirty="0"/>
              <a:t>равновесной (P</a:t>
            </a:r>
            <a:r>
              <a:rPr lang="ru-RU" sz="3200" b="1" baseline="-25000" dirty="0"/>
              <a:t>1 </a:t>
            </a:r>
            <a:r>
              <a:rPr lang="ru-RU" sz="3200" b="1" dirty="0"/>
              <a:t>&gt; P</a:t>
            </a:r>
            <a:r>
              <a:rPr lang="ru-RU" sz="3200" b="1" baseline="-25000" dirty="0"/>
              <a:t>Е</a:t>
            </a:r>
            <a:r>
              <a:rPr lang="ru-RU" sz="3200" b="1" dirty="0"/>
              <a:t>), то возникает избыток предложения</a:t>
            </a:r>
            <a:r>
              <a:rPr lang="ru-RU" sz="3200" dirty="0"/>
              <a:t>. На графике хорошо видно, что при такой цене продавцы готовы предложить значительно больше товаров, чем покупатели могут купить (Q</a:t>
            </a:r>
            <a:r>
              <a:rPr lang="ru-RU" sz="3200" baseline="-25000" dirty="0"/>
              <a:t>1S</a:t>
            </a:r>
            <a:r>
              <a:rPr lang="ru-RU" sz="3200" dirty="0"/>
              <a:t> &gt; Q</a:t>
            </a:r>
            <a:r>
              <a:rPr lang="ru-RU" sz="3200" baseline="-25000" dirty="0"/>
              <a:t>1D</a:t>
            </a:r>
            <a:r>
              <a:rPr lang="ru-RU" sz="3200" dirty="0"/>
              <a:t>).</a:t>
            </a:r>
          </a:p>
          <a:p>
            <a:pPr marL="36576" indent="0">
              <a:buNone/>
            </a:pPr>
            <a:r>
              <a:rPr lang="ru-RU" sz="3200" dirty="0"/>
              <a:t> </a:t>
            </a:r>
            <a:r>
              <a:rPr lang="ru-RU" sz="3200" b="1" dirty="0"/>
              <a:t>Если цена ниже равновесной </a:t>
            </a:r>
            <a:endParaRPr lang="en-US" sz="3200" b="1" dirty="0"/>
          </a:p>
          <a:p>
            <a:pPr marL="36576" indent="0">
              <a:buNone/>
            </a:pPr>
            <a:r>
              <a:rPr lang="ru-RU" sz="3200" b="1" dirty="0"/>
              <a:t>(Р</a:t>
            </a:r>
            <a:r>
              <a:rPr lang="ru-RU" sz="3200" b="1" baseline="-25000" dirty="0"/>
              <a:t>2 </a:t>
            </a:r>
            <a:r>
              <a:rPr lang="ru-RU" sz="3200" b="1" dirty="0"/>
              <a:t>&lt; P</a:t>
            </a:r>
            <a:r>
              <a:rPr lang="ru-RU" sz="3200" b="1" baseline="-25000" dirty="0"/>
              <a:t>Е</a:t>
            </a:r>
            <a:r>
              <a:rPr lang="ru-RU" sz="3200" b="1" dirty="0"/>
              <a:t>), возникает избыток спроса</a:t>
            </a:r>
            <a:r>
              <a:rPr lang="ru-RU" sz="3200" dirty="0"/>
              <a:t> (или недостаточное количество товара – его дефицит), т.е. количественно предложение меньше спроса </a:t>
            </a:r>
            <a:endParaRPr lang="en-US" sz="3200" dirty="0"/>
          </a:p>
          <a:p>
            <a:pPr marL="36576" indent="0">
              <a:buNone/>
            </a:pPr>
            <a:r>
              <a:rPr lang="ru-RU" sz="3200" dirty="0"/>
              <a:t>(Q</a:t>
            </a:r>
            <a:r>
              <a:rPr lang="ru-RU" sz="3200" baseline="-25000" dirty="0"/>
              <a:t>2S </a:t>
            </a:r>
            <a:r>
              <a:rPr lang="ru-RU" sz="3200" dirty="0"/>
              <a:t>&lt; Q</a:t>
            </a:r>
            <a:r>
              <a:rPr lang="ru-RU" sz="3200" baseline="-25000" dirty="0"/>
              <a:t>2D</a:t>
            </a:r>
            <a:r>
              <a:rPr lang="ru-RU" sz="3200" dirty="0"/>
              <a:t>).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9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-99391"/>
            <a:ext cx="7773338" cy="1440160"/>
          </a:xfrm>
        </p:spPr>
        <p:txBody>
          <a:bodyPr>
            <a:normAutofit/>
          </a:bodyPr>
          <a:lstStyle/>
          <a:p>
            <a:r>
              <a:rPr lang="ru-RU" dirty="0"/>
              <a:t>Рыночная инфраструктура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052736"/>
            <a:ext cx="8784976" cy="5073427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-Учреждения, фирмы, компании всех видов собственности, обеспечивающие взаимодействие между субъектами рыночных отношений. </a:t>
            </a:r>
          </a:p>
          <a:p>
            <a:r>
              <a:rPr lang="ru-RU" u="sng" dirty="0"/>
              <a:t>Инфраструктура товарного рынка </a:t>
            </a:r>
            <a:r>
              <a:rPr lang="ru-RU" dirty="0"/>
              <a:t>включает </a:t>
            </a:r>
            <a:r>
              <a:rPr lang="ru-RU" b="1" dirty="0"/>
              <a:t>предприятия оптовой и розничной торговли, аукционы, ярмарки, </a:t>
            </a:r>
            <a:r>
              <a:rPr lang="ru-RU" dirty="0"/>
              <a:t>товарные биржи, торговые дома, посреднические фирмы, системы связи, специальные государственные органы регулирования рынка (антимонопольный комитет, инспекция по контролю за ценами и др.). </a:t>
            </a:r>
          </a:p>
          <a:p>
            <a:r>
              <a:rPr lang="ru-RU" u="sng" dirty="0"/>
              <a:t>Инфраструктура финансового рынка </a:t>
            </a:r>
            <a:r>
              <a:rPr lang="ru-RU" dirty="0"/>
              <a:t>включает всю </a:t>
            </a:r>
            <a:r>
              <a:rPr lang="ru-RU" b="1" dirty="0"/>
              <a:t>банковскую систему, фондовые биржи, валютные биржи</a:t>
            </a:r>
            <a:r>
              <a:rPr lang="ru-RU" dirty="0"/>
              <a:t>, брокерские и страховые компании, аудиторские фирмы. </a:t>
            </a:r>
          </a:p>
          <a:p>
            <a:r>
              <a:rPr lang="ru-RU" u="sng" dirty="0"/>
              <a:t>Инфраструктура рынка труда </a:t>
            </a:r>
            <a:r>
              <a:rPr lang="ru-RU" dirty="0"/>
              <a:t>включает </a:t>
            </a:r>
            <a:r>
              <a:rPr lang="ru-RU" b="1" dirty="0"/>
              <a:t>биржи труда, государственные системы учета спроса на рабочую силу, </a:t>
            </a:r>
            <a:r>
              <a:rPr lang="ru-RU" dirty="0"/>
              <a:t>переподготовки кадров, регулирование миграции, дотаций населению и др.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5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-171400"/>
            <a:ext cx="7773338" cy="2386095"/>
          </a:xfrm>
        </p:spPr>
        <p:txBody>
          <a:bodyPr>
            <a:normAutofit/>
          </a:bodyPr>
          <a:lstStyle/>
          <a:p>
            <a:r>
              <a:rPr lang="ru-RU" dirty="0"/>
              <a:t>Рыночная  инфраструктура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3573739"/>
              </p:ext>
            </p:extLst>
          </p:nvPr>
        </p:nvGraphicFramePr>
        <p:xfrm>
          <a:off x="323528" y="764704"/>
          <a:ext cx="8208911" cy="5276765"/>
        </p:xfrm>
        <a:graphic>
          <a:graphicData uri="http://schemas.openxmlformats.org/drawingml/2006/table">
            <a:tbl>
              <a:tblPr/>
              <a:tblGrid>
                <a:gridCol w="2075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7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62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</a:rPr>
                        <a:t>Рыночная инфраструктура</a:t>
                      </a:r>
                      <a:endParaRPr lang="ru-RU" sz="24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492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</a:rPr>
                        <a:t>Совокупность предприятий и организаций, обеспечивающих непрерывное движение товаров, услуг, денег, ценных бумаг, рабочей силы</a:t>
                      </a:r>
                      <a:endParaRPr lang="ru-RU" sz="24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</a:rPr>
                        <a:t>Совокупность организационно-правовых норм, которые опосредуют отношения между продавцами и покупателями, увязывая их в единый хозяйственный механизм</a:t>
                      </a:r>
                      <a:endParaRPr lang="ru-RU" sz="24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97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</a:rPr>
                        <a:t>Фундамент рынка</a:t>
                      </a:r>
                      <a:endParaRPr lang="ru-RU" sz="28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16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5152886"/>
              </p:ext>
            </p:extLst>
          </p:nvPr>
        </p:nvGraphicFramePr>
        <p:xfrm>
          <a:off x="251521" y="332657"/>
          <a:ext cx="8712968" cy="5476630"/>
        </p:xfrm>
        <a:graphic>
          <a:graphicData uri="http://schemas.openxmlformats.org/drawingml/2006/table">
            <a:tbl>
              <a:tblPr/>
              <a:tblGrid>
                <a:gridCol w="4020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14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</a:rPr>
                        <a:t>Основные функции рыночной инфраструктуры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4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</a:rPr>
                        <a:t>Способствование к улучшению материально-технического обеспечения и реализации продукции предприятий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</a:rPr>
                        <a:t>Создание необходимых условий для деловых отношений предпринимателей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96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</a:rPr>
                        <a:t>Осуществление правового и экономического консультирования предпринимателей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</a:rPr>
                        <a:t>Осуществление маркетингового, информационного и рекламного обслуживания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3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8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</a:rPr>
                        <a:t>Регулирование движения рабочей силы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</a:rPr>
                        <a:t>Обеспечение финансовой поддержки  предприятий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343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8204236"/>
              </p:ext>
            </p:extLst>
          </p:nvPr>
        </p:nvGraphicFramePr>
        <p:xfrm>
          <a:off x="395537" y="260648"/>
          <a:ext cx="8136902" cy="6510596"/>
        </p:xfrm>
        <a:graphic>
          <a:graphicData uri="http://schemas.openxmlformats.org/drawingml/2006/table">
            <a:tbl>
              <a:tblPr/>
              <a:tblGrid>
                <a:gridCol w="382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7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Элементы рыночной инфраструктуры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2000" dirty="0">
                        <a:solidFill>
                          <a:srgbClr val="FF0000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</a:rPr>
                        <a:t>Организационно-техническая инфраструктура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</a:rPr>
                        <a:t>Информационно-исследователь­ская инфраструктура</a:t>
                      </a:r>
                      <a:endParaRPr lang="ru-RU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13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Товарные биржи и аукционы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Торговые дома и торговые палаты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Холдинговые и брокерские компании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Информационные центры и ярмарки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Государственные инспекции и ассоциации предпринимателей и потребителей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Транспортные коммуникации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Научно-исследовательские институты, изучающие проблемы рынка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Информационно-консультативные фирмы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Научные и учебные учреждения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Средства массовой информации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16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7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 panose="020B0604020202020204" pitchFamily="34" charset="0"/>
                        </a:rPr>
                        <a:t>Финансово-кредитная инфраструктура</a:t>
                      </a:r>
                      <a:endParaRPr lang="ru-RU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</a:rPr>
                        <a:t>Законодательная инфраструктура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39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Банки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Фондовые и валютные биржи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Страховые и инвестиционные компании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Фонды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Законодательные органы, нормативно-законодательные документы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</a:rPr>
                        <a:t>Юридические конторы, аудиторские фирмы и т. д.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552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Объекты рыночной инфраструктуры  , обслуживающие различные рынки</a:t>
            </a:r>
            <a:endParaRPr lang="en-US" sz="2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5536" y="1340768"/>
            <a:ext cx="789124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82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96089888"/>
              </p:ext>
            </p:extLst>
          </p:nvPr>
        </p:nvGraphicFramePr>
        <p:xfrm>
          <a:off x="539553" y="457200"/>
          <a:ext cx="7560838" cy="4916017"/>
        </p:xfrm>
        <a:graphic>
          <a:graphicData uri="http://schemas.openxmlformats.org/drawingml/2006/table">
            <a:tbl>
              <a:tblPr/>
              <a:tblGrid>
                <a:gridCol w="208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536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</a:rPr>
                        <a:t>Виды бирж рыночной экономики</a:t>
                      </a:r>
                      <a:endParaRPr lang="ru-RU" sz="20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</a:rPr>
                        <a:t>По масштабам деятельности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 panose="020B0604020202020204" pitchFamily="34" charset="0"/>
                        </a:rPr>
                        <a:t>По видам деятельности</a:t>
                      </a:r>
                      <a:endParaRPr lang="ru-RU" sz="16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571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Специализированные (занимаются куплей или продажей одного или нескольких товаров)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Универсальные (предлагают для сделок различные товары)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Международные (задействуют многие страны мира)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Национальные (в пределах одной страны)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Частноправовые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Публичные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Товарные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Фондовые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Валютные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</a:rPr>
                        <a:t>Биржи труда</a:t>
                      </a:r>
                      <a:endParaRPr lang="ru-RU" sz="1800" dirty="0"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08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 fontScale="90000"/>
          </a:bodyPr>
          <a:lstStyle/>
          <a:p>
            <a:r>
              <a:rPr lang="ru-RU" dirty="0"/>
              <a:t>Характеристика рыночных структур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03311689"/>
              </p:ext>
            </p:extLst>
          </p:nvPr>
        </p:nvGraphicFramePr>
        <p:xfrm>
          <a:off x="467543" y="1412777"/>
          <a:ext cx="8280920" cy="5441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387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Рыночные структуры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Структурные признаки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3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Количество и размер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предприятия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Характер производимой продукции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Условия входа на рынок и выхода из него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Доступность производст-венных ресурсов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Уровень соперничества между предприятиями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1.Совершенная конкуренция</a:t>
                      </a:r>
                      <a:endParaRPr lang="ru-RU" sz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Много мелких предприятий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Однородная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 затруднений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Равная для всех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 </a:t>
                      </a:r>
                      <a:endParaRPr lang="ru-RU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2.Несовершенная конкуренция: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а) монополия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б) олигополия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в)монополистическая конкуренция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Одно крупное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 двух до нескольких десятков крупных предприятий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Множество мелких предприятий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Уникальная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Однородная или дифференцирован-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ная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Дифференцирован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</a:rPr>
                        <a:t>ная</a:t>
                      </a:r>
                      <a:r>
                        <a:rPr lang="ru-RU" sz="1000" dirty="0">
                          <a:effectLst/>
                        </a:rPr>
                        <a:t>  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Непреодолимые барьеры на входе, трудности выхода  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Есть препятствия 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 затруднений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Есть ограничения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Есть ограничения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Есть ограничения 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 или очень низкий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Высокий</a:t>
                      </a:r>
                      <a:r>
                        <a:rPr lang="ru-RU" sz="1000" baseline="0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(за лидерство в отрасли )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Очень высокий  (за покупателя)</a:t>
                      </a:r>
                      <a:endParaRPr lang="ru-RU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42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457200" y="476672"/>
          <a:ext cx="7467600" cy="564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391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Практикум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0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0"/>
            <a:ext cx="7773338" cy="2214695"/>
          </a:xfrm>
        </p:spPr>
        <p:txBody>
          <a:bodyPr/>
          <a:lstStyle/>
          <a:p>
            <a:r>
              <a:rPr lang="ru-RU" b="1" dirty="0">
                <a:solidFill>
                  <a:srgbClr val="9900FF"/>
                </a:solidFill>
              </a:rPr>
              <a:t>Задача – образец № 1.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438400" y="1268413"/>
            <a:ext cx="6400800" cy="5184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/>
              <a:t>Спрос на товар А описывается уравнением:</a:t>
            </a:r>
          </a:p>
          <a:p>
            <a:pPr>
              <a:buFont typeface="Wingdings" pitchFamily="2" charset="2"/>
              <a:buNone/>
            </a:pPr>
            <a:r>
              <a:rPr lang="ru-RU" dirty="0">
                <a:effectLst/>
                <a:cs typeface="Arial" charset="0"/>
              </a:rPr>
              <a:t>			</a:t>
            </a:r>
            <a:r>
              <a:rPr lang="en-US" dirty="0" err="1">
                <a:effectLst/>
                <a:cs typeface="Arial" charset="0"/>
              </a:rPr>
              <a:t>Q</a:t>
            </a:r>
            <a:r>
              <a:rPr lang="en-US" sz="2000" dirty="0" err="1">
                <a:effectLst/>
                <a:cs typeface="Arial" charset="0"/>
              </a:rPr>
              <a:t>d</a:t>
            </a:r>
            <a:r>
              <a:rPr lang="ru-RU" sz="2000" dirty="0">
                <a:effectLst/>
                <a:cs typeface="Arial" charset="0"/>
              </a:rPr>
              <a:t> </a:t>
            </a:r>
            <a:r>
              <a:rPr lang="ru-RU" dirty="0">
                <a:effectLst/>
                <a:cs typeface="Arial" charset="0"/>
              </a:rPr>
              <a:t>= 50 – 6 </a:t>
            </a:r>
            <a:r>
              <a:rPr lang="en-US" dirty="0">
                <a:effectLst/>
                <a:cs typeface="Arial" charset="0"/>
              </a:rPr>
              <a:t>·</a:t>
            </a:r>
            <a:r>
              <a:rPr lang="ru-RU" dirty="0">
                <a:effectLst/>
                <a:cs typeface="Arial" charset="0"/>
              </a:rPr>
              <a:t> Р.</a:t>
            </a:r>
          </a:p>
          <a:p>
            <a:pPr>
              <a:buFont typeface="Wingdings" pitchFamily="2" charset="2"/>
              <a:buNone/>
            </a:pPr>
            <a:r>
              <a:rPr lang="ru-RU" dirty="0">
                <a:effectLst/>
                <a:cs typeface="Arial" charset="0"/>
              </a:rPr>
              <a:t>Предложение товара А:</a:t>
            </a:r>
          </a:p>
          <a:p>
            <a:pPr>
              <a:buFont typeface="Wingdings" pitchFamily="2" charset="2"/>
              <a:buNone/>
            </a:pPr>
            <a:r>
              <a:rPr lang="ru-RU" dirty="0">
                <a:effectLst/>
                <a:cs typeface="Arial" charset="0"/>
              </a:rPr>
              <a:t>			</a:t>
            </a:r>
            <a:r>
              <a:rPr lang="en-US" dirty="0">
                <a:effectLst/>
                <a:cs typeface="Arial" charset="0"/>
              </a:rPr>
              <a:t>Q</a:t>
            </a:r>
            <a:r>
              <a:rPr lang="en-US" sz="2000" dirty="0">
                <a:effectLst/>
                <a:cs typeface="Arial" charset="0"/>
              </a:rPr>
              <a:t>s</a:t>
            </a:r>
            <a:r>
              <a:rPr lang="ru-RU" sz="2000" dirty="0">
                <a:effectLst/>
                <a:cs typeface="Arial" charset="0"/>
              </a:rPr>
              <a:t> </a:t>
            </a:r>
            <a:r>
              <a:rPr lang="ru-RU" dirty="0">
                <a:effectLst/>
                <a:cs typeface="Arial" charset="0"/>
              </a:rPr>
              <a:t>= 4 </a:t>
            </a:r>
            <a:r>
              <a:rPr lang="en-US" dirty="0">
                <a:effectLst/>
                <a:cs typeface="Arial" charset="0"/>
              </a:rPr>
              <a:t>·</a:t>
            </a:r>
            <a:r>
              <a:rPr lang="ru-RU" dirty="0">
                <a:effectLst/>
                <a:cs typeface="Arial" charset="0"/>
              </a:rPr>
              <a:t> Р – 10.</a:t>
            </a:r>
          </a:p>
          <a:p>
            <a:pPr>
              <a:buFont typeface="Wingdings" pitchFamily="2" charset="2"/>
              <a:buNone/>
            </a:pPr>
            <a:r>
              <a:rPr lang="ru-RU" dirty="0">
                <a:effectLst/>
                <a:cs typeface="Arial" charset="0"/>
              </a:rPr>
              <a:t>Определите равновесные цену и количество товара А.</a:t>
            </a:r>
          </a:p>
          <a:p>
            <a:pPr>
              <a:buFont typeface="Wingdings" pitchFamily="2" charset="2"/>
              <a:buNone/>
            </a:pPr>
            <a:r>
              <a:rPr lang="ru-RU" dirty="0">
                <a:effectLst/>
                <a:cs typeface="Arial" charset="0"/>
              </a:rPr>
              <a:t>Использовать аналитический метод.</a:t>
            </a:r>
          </a:p>
          <a:p>
            <a:pPr>
              <a:buFont typeface="Wingdings" pitchFamily="2" charset="2"/>
              <a:buNone/>
            </a:pPr>
            <a:endParaRPr lang="ru-RU" dirty="0">
              <a:effectLst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dirty="0">
              <a:effectLst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2645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203575" y="2708275"/>
            <a:ext cx="203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  <a:cs typeface="Arial" charset="0"/>
              </a:rPr>
              <a:t> 50 – 6 </a:t>
            </a:r>
            <a:r>
              <a:rPr lang="en-US" sz="3200">
                <a:solidFill>
                  <a:srgbClr val="000000"/>
                </a:solidFill>
                <a:cs typeface="Arial" charset="0"/>
              </a:rPr>
              <a:t>·</a:t>
            </a:r>
            <a:r>
              <a:rPr lang="ru-RU" sz="3200">
                <a:solidFill>
                  <a:srgbClr val="000000"/>
                </a:solidFill>
                <a:cs typeface="Arial" charset="0"/>
              </a:rPr>
              <a:t> Р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92725" y="2708275"/>
            <a:ext cx="245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sz="3200">
                <a:solidFill>
                  <a:srgbClr val="000000"/>
                </a:solidFill>
                <a:cs typeface="Arial" charset="0"/>
              </a:rPr>
              <a:t>=  4 </a:t>
            </a:r>
            <a:r>
              <a:rPr lang="en-US" sz="3200">
                <a:solidFill>
                  <a:srgbClr val="000000"/>
                </a:solidFill>
                <a:cs typeface="Arial" charset="0"/>
              </a:rPr>
              <a:t>·</a:t>
            </a:r>
            <a:r>
              <a:rPr lang="ru-RU" sz="3200">
                <a:solidFill>
                  <a:srgbClr val="000000"/>
                </a:solidFill>
                <a:cs typeface="Arial" charset="0"/>
              </a:rPr>
              <a:t> Р – 10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>
          <a:xfrm>
            <a:off x="899593" y="260350"/>
            <a:ext cx="8244408" cy="1439863"/>
          </a:xfrm>
        </p:spPr>
        <p:txBody>
          <a:bodyPr/>
          <a:lstStyle/>
          <a:p>
            <a:r>
              <a:rPr lang="ru-RU" sz="1800" b="1"/>
              <a:t>Спрос на товар А описывается уравнением: Qd = 50 – 6 · Р.</a:t>
            </a:r>
            <a:br>
              <a:rPr lang="ru-RU" sz="1800" b="1"/>
            </a:br>
            <a:r>
              <a:rPr lang="ru-RU" sz="1800" b="1"/>
              <a:t>Предложение товара А: Qs = 4 · Р – 10.</a:t>
            </a:r>
            <a:br>
              <a:rPr lang="ru-RU" sz="1800" b="1"/>
            </a:br>
            <a:r>
              <a:rPr lang="ru-RU" sz="1800" b="1"/>
              <a:t>Определите равновесные цену и количество товара А.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2339975" y="1628775"/>
            <a:ext cx="4003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</a:rPr>
              <a:t>При равновесии: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</a:rPr>
              <a:t>		     </a:t>
            </a:r>
            <a:r>
              <a:rPr lang="en-US" sz="3200">
                <a:solidFill>
                  <a:srgbClr val="000000"/>
                </a:solidFill>
              </a:rPr>
              <a:t>Q</a:t>
            </a:r>
            <a:r>
              <a:rPr lang="en-US" sz="2000">
                <a:solidFill>
                  <a:srgbClr val="000000"/>
                </a:solidFill>
              </a:rPr>
              <a:t>d</a:t>
            </a:r>
            <a:r>
              <a:rPr lang="ru-RU" sz="3200">
                <a:solidFill>
                  <a:srgbClr val="000000"/>
                </a:solidFill>
              </a:rPr>
              <a:t> = </a:t>
            </a:r>
            <a:r>
              <a:rPr lang="en-US" sz="3200">
                <a:solidFill>
                  <a:srgbClr val="000000"/>
                </a:solidFill>
              </a:rPr>
              <a:t>Q</a:t>
            </a:r>
            <a:r>
              <a:rPr lang="en-US" sz="2000">
                <a:solidFill>
                  <a:srgbClr val="000000"/>
                </a:solidFill>
              </a:rPr>
              <a:t>s</a:t>
            </a:r>
            <a:r>
              <a:rPr lang="ru-RU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211638" y="3357563"/>
            <a:ext cx="215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</a:rPr>
              <a:t>10 </a:t>
            </a:r>
            <a:r>
              <a:rPr lang="en-US" sz="3200">
                <a:solidFill>
                  <a:srgbClr val="000000"/>
                </a:solidFill>
                <a:cs typeface="Arial" charset="0"/>
              </a:rPr>
              <a:t>·</a:t>
            </a:r>
            <a:r>
              <a:rPr lang="ru-RU" sz="3200">
                <a:solidFill>
                  <a:srgbClr val="000000"/>
                </a:solidFill>
                <a:cs typeface="Arial" charset="0"/>
              </a:rPr>
              <a:t> Р = 60</a:t>
            </a: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859338" y="4076700"/>
            <a:ext cx="1285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</a:rPr>
              <a:t>Р</a:t>
            </a:r>
            <a:r>
              <a:rPr lang="ru-RU" sz="2000" b="1">
                <a:solidFill>
                  <a:srgbClr val="000000"/>
                </a:solidFill>
              </a:rPr>
              <a:t>0</a:t>
            </a:r>
            <a:r>
              <a:rPr lang="ru-RU" sz="3200">
                <a:solidFill>
                  <a:srgbClr val="000000"/>
                </a:solidFill>
              </a:rPr>
              <a:t> = 6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708400" y="4941888"/>
            <a:ext cx="3667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</a:rPr>
              <a:t>Q</a:t>
            </a:r>
            <a:r>
              <a:rPr lang="ru-RU" sz="2000" b="1">
                <a:solidFill>
                  <a:srgbClr val="000000"/>
                </a:solidFill>
              </a:rPr>
              <a:t>0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ru-RU" sz="3200">
                <a:solidFill>
                  <a:srgbClr val="000000"/>
                </a:solidFill>
              </a:rPr>
              <a:t>= 4 </a:t>
            </a:r>
            <a:r>
              <a:rPr lang="en-US" sz="3200">
                <a:solidFill>
                  <a:srgbClr val="000000"/>
                </a:solidFill>
                <a:cs typeface="Arial" charset="0"/>
              </a:rPr>
              <a:t>·</a:t>
            </a:r>
            <a:r>
              <a:rPr lang="ru-RU" sz="3200">
                <a:solidFill>
                  <a:srgbClr val="000000"/>
                </a:solidFill>
                <a:cs typeface="Arial" charset="0"/>
              </a:rPr>
              <a:t> 6 – 10 = 14</a:t>
            </a:r>
            <a:endParaRPr lang="en-US" sz="3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463800" y="5795963"/>
            <a:ext cx="430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>
                <a:solidFill>
                  <a:srgbClr val="000000"/>
                </a:solidFill>
              </a:rPr>
              <a:t>Ответ: Р</a:t>
            </a:r>
            <a:r>
              <a:rPr lang="ru-RU" sz="2000" b="1">
                <a:solidFill>
                  <a:srgbClr val="000000"/>
                </a:solidFill>
              </a:rPr>
              <a:t>0</a:t>
            </a:r>
            <a:r>
              <a:rPr lang="ru-RU" sz="3200">
                <a:solidFill>
                  <a:srgbClr val="000000"/>
                </a:solidFill>
              </a:rPr>
              <a:t> = 6, </a:t>
            </a:r>
            <a:r>
              <a:rPr lang="en-US" sz="3200">
                <a:solidFill>
                  <a:srgbClr val="000000"/>
                </a:solidFill>
              </a:rPr>
              <a:t>Q</a:t>
            </a:r>
            <a:r>
              <a:rPr lang="ru-RU" sz="2000" b="1">
                <a:solidFill>
                  <a:srgbClr val="000000"/>
                </a:solidFill>
              </a:rPr>
              <a:t>0</a:t>
            </a:r>
            <a:r>
              <a:rPr lang="ru-RU" sz="2000">
                <a:solidFill>
                  <a:srgbClr val="000000"/>
                </a:solidFill>
              </a:rPr>
              <a:t> </a:t>
            </a:r>
            <a:r>
              <a:rPr lang="ru-RU" sz="3200">
                <a:solidFill>
                  <a:srgbClr val="000000"/>
                </a:solidFill>
              </a:rPr>
              <a:t>= 14.</a:t>
            </a:r>
          </a:p>
        </p:txBody>
      </p:sp>
      <p:sp>
        <p:nvSpPr>
          <p:cNvPr id="46097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32588" y="1844675"/>
            <a:ext cx="503237" cy="504825"/>
          </a:xfrm>
          <a:prstGeom prst="actionButtonHelp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100"/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100"/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00"/>
                                        <p:tgtEl>
                                          <p:spTgt spid="46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10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10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00"/>
                                        <p:tgtEl>
                                          <p:spTgt spid="4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1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1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1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1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00"/>
                                        <p:tgtEl>
                                          <p:spTgt spid="46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>
                <a:solidFill>
                  <a:srgbClr val="9900FF"/>
                </a:solidFill>
              </a:rPr>
              <a:t>Задача – образец № 2.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584" y="1196975"/>
            <a:ext cx="8011616" cy="25749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ru-RU" sz="2800" dirty="0"/>
              <a:t>По имеющимся табличным данным построить кривые спроса и предложения.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ru-RU" sz="2800" dirty="0"/>
              <a:t> Определить равновесные цену и количество, используя графический метод.</a:t>
            </a:r>
          </a:p>
          <a:p>
            <a:pPr>
              <a:buFont typeface="Wingdings" pitchFamily="2" charset="2"/>
              <a:buNone/>
            </a:pPr>
            <a:endParaRPr lang="ru-RU" sz="2800" dirty="0"/>
          </a:p>
        </p:txBody>
      </p:sp>
      <p:graphicFrame>
        <p:nvGraphicFramePr>
          <p:cNvPr id="41027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5223808"/>
              </p:ext>
            </p:extLst>
          </p:nvPr>
        </p:nvGraphicFramePr>
        <p:xfrm>
          <a:off x="3131841" y="4077072"/>
          <a:ext cx="4608510" cy="2590800"/>
        </p:xfrm>
        <a:graphic>
          <a:graphicData uri="http://schemas.openxmlformats.org/drawingml/2006/table">
            <a:tbl>
              <a:tblPr/>
              <a:tblGrid>
                <a:gridCol w="153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Р,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руб.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E6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Qd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спрос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E6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Qs</a:t>
                      </a: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  <a:cs typeface="Arial" charset="0"/>
                        </a:rPr>
                        <a:t>предложение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E6B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67015"/>
      </p:ext>
    </p:extLst>
  </p:cSld>
  <p:clrMapOvr>
    <a:masterClrMapping/>
  </p:clrMapOvr>
  <p:transition spd="med">
    <p:strips dir="r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411413" y="5589588"/>
            <a:ext cx="5040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V="1">
            <a:off x="3132138" y="1268413"/>
            <a:ext cx="0" cy="5040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627313" y="4673600"/>
            <a:ext cx="363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484438" y="25130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319338" y="971550"/>
            <a:ext cx="4556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>
                <a:solidFill>
                  <a:srgbClr val="000000"/>
                </a:solidFill>
              </a:rPr>
              <a:t>Р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708400" y="58054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5795963" y="58054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7216775" y="5651500"/>
            <a:ext cx="500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Q</a:t>
            </a:r>
            <a:endParaRPr lang="ru-RU" sz="3200" b="1">
              <a:solidFill>
                <a:srgbClr val="000000"/>
              </a:solidFill>
            </a:endParaRP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4787900" y="5805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3851275" y="2708275"/>
            <a:ext cx="2160588" cy="216058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 flipV="1">
            <a:off x="3779838" y="2708275"/>
            <a:ext cx="1152525" cy="2162175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5919788" y="971550"/>
            <a:ext cx="1511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>
                <a:solidFill>
                  <a:srgbClr val="000000"/>
                </a:solidFill>
              </a:rPr>
              <a:t>Р</a:t>
            </a:r>
            <a:r>
              <a:rPr lang="ru-RU" sz="2000" b="1">
                <a:solidFill>
                  <a:srgbClr val="000000"/>
                </a:solidFill>
              </a:rPr>
              <a:t>0</a:t>
            </a:r>
            <a:r>
              <a:rPr lang="ru-RU" sz="3200" b="1">
                <a:solidFill>
                  <a:srgbClr val="000000"/>
                </a:solidFill>
              </a:rPr>
              <a:t> = 15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5867400" y="1628775"/>
            <a:ext cx="1330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00"/>
                </a:solidFill>
              </a:rPr>
              <a:t>Q</a:t>
            </a:r>
            <a:r>
              <a:rPr lang="ru-RU" sz="2000" b="1">
                <a:solidFill>
                  <a:srgbClr val="000000"/>
                </a:solidFill>
              </a:rPr>
              <a:t>0</a:t>
            </a:r>
            <a:r>
              <a:rPr lang="ru-RU" sz="3200" b="1">
                <a:solidFill>
                  <a:srgbClr val="000000"/>
                </a:solidFill>
              </a:rPr>
              <a:t> = 4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4140200" y="4292600"/>
            <a:ext cx="1284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i="1">
                <a:solidFill>
                  <a:srgbClr val="000000"/>
                </a:solidFill>
              </a:rPr>
              <a:t>дефицит</a:t>
            </a:r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759200" y="2152650"/>
            <a:ext cx="1235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b="1" i="1">
                <a:solidFill>
                  <a:srgbClr val="000000"/>
                </a:solidFill>
              </a:rPr>
              <a:t>избыток</a:t>
            </a:r>
          </a:p>
        </p:txBody>
      </p:sp>
    </p:spTree>
    <p:extLst>
      <p:ext uri="{BB962C8B-B14F-4D97-AF65-F5344CB8AC3E}">
        <p14:creationId xmlns:p14="http://schemas.microsoft.com/office/powerpoint/2010/main" val="264555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50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0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0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  <p:bldP spid="50185" grpId="0"/>
      <p:bldP spid="50187" grpId="0"/>
      <p:bldP spid="50188" grpId="0"/>
      <p:bldP spid="50189" grpId="0"/>
      <p:bldP spid="50190" grpId="0"/>
      <p:bldP spid="50192" grpId="0"/>
      <p:bldP spid="50194" grpId="0"/>
      <p:bldP spid="50214" grpId="0" animBg="1"/>
      <p:bldP spid="502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Выводы: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u-RU"/>
              <a:t>Возможные ситуации на рынке: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/>
              <a:t>Равновесие 	</a:t>
            </a:r>
            <a:r>
              <a:rPr lang="en-US">
                <a:effectLst/>
              </a:rPr>
              <a:t>Q</a:t>
            </a:r>
            <a:r>
              <a:rPr lang="en-US" sz="2000">
                <a:effectLst/>
              </a:rPr>
              <a:t>d</a:t>
            </a:r>
            <a:r>
              <a:rPr lang="ru-RU">
                <a:effectLst/>
              </a:rPr>
              <a:t> = </a:t>
            </a:r>
            <a:r>
              <a:rPr lang="en-US">
                <a:effectLst/>
              </a:rPr>
              <a:t>Q</a:t>
            </a:r>
            <a:r>
              <a:rPr lang="en-US" sz="2000">
                <a:effectLst/>
              </a:rPr>
              <a:t>s</a:t>
            </a:r>
            <a:r>
              <a:rPr lang="ru-RU"/>
              <a:t>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/>
              <a:t>Дефицит 	        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d</a:t>
            </a:r>
            <a:r>
              <a:rPr lang="ru-RU" sz="2000">
                <a:effectLst/>
                <a:cs typeface="Arial" charset="0"/>
              </a:rPr>
              <a:t>  </a:t>
            </a:r>
            <a:r>
              <a:rPr lang="en-US">
                <a:effectLst/>
                <a:cs typeface="Arial" charset="0"/>
              </a:rPr>
              <a:t>&gt;</a:t>
            </a:r>
            <a:r>
              <a:rPr lang="ru-RU">
                <a:effectLst/>
                <a:cs typeface="Arial" charset="0"/>
              </a:rPr>
              <a:t> 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s</a:t>
            </a:r>
            <a:endParaRPr lang="ru-RU"/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/>
              <a:t>Избыток 	        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d</a:t>
            </a:r>
            <a:r>
              <a:rPr lang="ru-RU" sz="2000">
                <a:effectLst/>
                <a:cs typeface="Arial" charset="0"/>
              </a:rPr>
              <a:t>  </a:t>
            </a:r>
            <a:r>
              <a:rPr lang="en-US">
                <a:effectLst/>
                <a:cs typeface="Arial" charset="0"/>
              </a:rPr>
              <a:t>&lt;</a:t>
            </a:r>
            <a:r>
              <a:rPr lang="ru-RU" sz="2000">
                <a:effectLst/>
                <a:cs typeface="Arial" charset="0"/>
              </a:rPr>
              <a:t>  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s</a:t>
            </a:r>
            <a:endParaRPr lang="ru-RU" sz="2000">
              <a:effectLst/>
              <a:cs typeface="Arial" charset="0"/>
            </a:endParaRPr>
          </a:p>
        </p:txBody>
      </p:sp>
      <p:sp>
        <p:nvSpPr>
          <p:cNvPr id="512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504825" cy="431800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618519"/>
            <a:ext cx="7773338" cy="653070"/>
          </a:xfrm>
        </p:spPr>
        <p:txBody>
          <a:bodyPr/>
          <a:lstStyle/>
          <a:p>
            <a:r>
              <a:rPr lang="ru-RU" b="1" dirty="0">
                <a:solidFill>
                  <a:srgbClr val="9900FF"/>
                </a:solidFill>
              </a:rPr>
              <a:t>Задача 2.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438400" y="1341438"/>
            <a:ext cx="6400800" cy="4754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>
                <a:effectLst/>
              </a:rPr>
              <a:t>Спрос населения на спички описывается уравнением:</a:t>
            </a:r>
          </a:p>
          <a:p>
            <a:pPr>
              <a:buFont typeface="Wingdings" pitchFamily="2" charset="2"/>
              <a:buNone/>
            </a:pPr>
            <a:r>
              <a:rPr lang="ru-RU">
                <a:effectLst/>
                <a:cs typeface="Arial" charset="0"/>
              </a:rPr>
              <a:t>			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d</a:t>
            </a:r>
            <a:r>
              <a:rPr lang="ru-RU" sz="2000">
                <a:effectLst/>
                <a:cs typeface="Arial" charset="0"/>
              </a:rPr>
              <a:t> </a:t>
            </a:r>
            <a:r>
              <a:rPr lang="ru-RU">
                <a:effectLst/>
                <a:cs typeface="Arial" charset="0"/>
              </a:rPr>
              <a:t>= 7 – Р.</a:t>
            </a:r>
          </a:p>
          <a:p>
            <a:pPr>
              <a:buFont typeface="Wingdings" pitchFamily="2" charset="2"/>
              <a:buNone/>
            </a:pPr>
            <a:r>
              <a:rPr lang="ru-RU">
                <a:effectLst/>
                <a:cs typeface="Arial" charset="0"/>
              </a:rPr>
              <a:t>Функция предложения спичек:</a:t>
            </a:r>
          </a:p>
          <a:p>
            <a:pPr>
              <a:buFont typeface="Wingdings" pitchFamily="2" charset="2"/>
              <a:buNone/>
            </a:pPr>
            <a:r>
              <a:rPr lang="ru-RU">
                <a:effectLst/>
                <a:cs typeface="Arial" charset="0"/>
              </a:rPr>
              <a:t>			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s</a:t>
            </a:r>
            <a:r>
              <a:rPr lang="ru-RU" sz="2000">
                <a:effectLst/>
                <a:cs typeface="Arial" charset="0"/>
              </a:rPr>
              <a:t> </a:t>
            </a:r>
            <a:r>
              <a:rPr lang="ru-RU">
                <a:effectLst/>
                <a:cs typeface="Arial" charset="0"/>
              </a:rPr>
              <a:t>= - 5 + 2 </a:t>
            </a:r>
            <a:r>
              <a:rPr lang="en-US">
                <a:effectLst/>
                <a:cs typeface="Arial" charset="0"/>
              </a:rPr>
              <a:t>·</a:t>
            </a:r>
            <a:r>
              <a:rPr lang="ru-RU">
                <a:effectLst/>
                <a:cs typeface="Arial" charset="0"/>
              </a:rPr>
              <a:t> Р.</a:t>
            </a:r>
          </a:p>
          <a:p>
            <a:pPr>
              <a:buFont typeface="Wingdings" pitchFamily="2" charset="2"/>
              <a:buNone/>
            </a:pPr>
            <a:r>
              <a:rPr lang="ru-RU">
                <a:effectLst/>
                <a:cs typeface="Arial" charset="0"/>
              </a:rPr>
              <a:t>Решите задачу аналитически.</a:t>
            </a:r>
          </a:p>
          <a:p>
            <a:pPr>
              <a:buFont typeface="Wingdings" pitchFamily="2" charset="2"/>
              <a:buNone/>
            </a:pPr>
            <a:r>
              <a:rPr lang="ru-RU">
                <a:effectLst/>
                <a:cs typeface="Arial" charset="0"/>
              </a:rPr>
              <a:t>Р – цена коробка (руб.)</a:t>
            </a:r>
          </a:p>
          <a:p>
            <a:pPr>
              <a:buFont typeface="Wingdings" pitchFamily="2" charset="2"/>
              <a:buNone/>
            </a:pPr>
            <a:r>
              <a:rPr lang="en-US">
                <a:effectLst/>
                <a:cs typeface="Arial" charset="0"/>
              </a:rPr>
              <a:t>Q</a:t>
            </a:r>
            <a:r>
              <a:rPr lang="ru-RU">
                <a:effectLst/>
                <a:cs typeface="Arial" charset="0"/>
              </a:rPr>
              <a:t> – количество (тыс. шт. )</a:t>
            </a:r>
            <a:endParaRPr lang="en-US" sz="2000">
              <a:effectLst/>
              <a:cs typeface="Arial" charset="0"/>
            </a:endParaRPr>
          </a:p>
        </p:txBody>
      </p:sp>
      <p:sp>
        <p:nvSpPr>
          <p:cNvPr id="337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0650" y="6165850"/>
            <a:ext cx="1079500" cy="358775"/>
          </a:xfrm>
          <a:prstGeom prst="actionButtonBlank">
            <a:avLst/>
          </a:prstGeom>
          <a:solidFill>
            <a:srgbClr val="AEE6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hlinkClick r:id="rId2" action="ppaction://hlinksldjump"/>
              </a:rPr>
              <a:t>ответ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626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332" y="1"/>
            <a:ext cx="7773338" cy="1124744"/>
          </a:xfrm>
        </p:spPr>
        <p:txBody>
          <a:bodyPr/>
          <a:lstStyle/>
          <a:p>
            <a:r>
              <a:rPr lang="ru-RU" b="1" dirty="0">
                <a:solidFill>
                  <a:srgbClr val="9900FF"/>
                </a:solidFill>
              </a:rPr>
              <a:t>Задача 3.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899592" y="1743011"/>
            <a:ext cx="7939608" cy="46809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>
                <a:effectLst/>
              </a:rPr>
              <a:t>Кривая спроса на яблоки описывается уравнением: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>
                <a:effectLst/>
                <a:cs typeface="Arial" charset="0"/>
              </a:rPr>
              <a:t>		</a:t>
            </a:r>
            <a:r>
              <a:rPr lang="en-US" sz="2800" dirty="0" err="1">
                <a:effectLst/>
                <a:cs typeface="Arial" charset="0"/>
              </a:rPr>
              <a:t>Q</a:t>
            </a:r>
            <a:r>
              <a:rPr lang="en-US" sz="1800" dirty="0" err="1">
                <a:effectLst/>
                <a:cs typeface="Arial" charset="0"/>
              </a:rPr>
              <a:t>d</a:t>
            </a:r>
            <a:r>
              <a:rPr lang="ru-RU" sz="1800" dirty="0">
                <a:effectLst/>
                <a:cs typeface="Arial" charset="0"/>
              </a:rPr>
              <a:t> </a:t>
            </a:r>
            <a:r>
              <a:rPr lang="ru-RU" sz="2800" dirty="0">
                <a:effectLst/>
                <a:cs typeface="Arial" charset="0"/>
              </a:rPr>
              <a:t>= 1000 – 25 </a:t>
            </a:r>
            <a:r>
              <a:rPr lang="en-US" sz="2800" dirty="0">
                <a:effectLst/>
                <a:cs typeface="Arial" charset="0"/>
              </a:rPr>
              <a:t>·</a:t>
            </a:r>
            <a:r>
              <a:rPr lang="ru-RU" sz="2800" dirty="0">
                <a:effectLst/>
                <a:cs typeface="Arial" charset="0"/>
              </a:rPr>
              <a:t> Р.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>
                <a:effectLst/>
                <a:cs typeface="Arial" charset="0"/>
              </a:rPr>
              <a:t>Кривая предложения яблок: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>
                <a:effectLst/>
                <a:cs typeface="Arial" charset="0"/>
              </a:rPr>
              <a:t>		</a:t>
            </a:r>
            <a:r>
              <a:rPr lang="en-US" sz="2800" dirty="0">
                <a:effectLst/>
                <a:cs typeface="Arial" charset="0"/>
              </a:rPr>
              <a:t>Q</a:t>
            </a:r>
            <a:r>
              <a:rPr lang="en-US" sz="1800" dirty="0">
                <a:effectLst/>
                <a:cs typeface="Arial" charset="0"/>
              </a:rPr>
              <a:t>s</a:t>
            </a:r>
            <a:r>
              <a:rPr lang="ru-RU" sz="1800" dirty="0">
                <a:effectLst/>
                <a:cs typeface="Arial" charset="0"/>
              </a:rPr>
              <a:t> </a:t>
            </a:r>
            <a:r>
              <a:rPr lang="ru-RU" sz="2800" dirty="0">
                <a:effectLst/>
                <a:cs typeface="Arial" charset="0"/>
              </a:rPr>
              <a:t>= - 500 + 50 </a:t>
            </a:r>
            <a:r>
              <a:rPr lang="en-US" sz="2800" dirty="0">
                <a:effectLst/>
                <a:cs typeface="Arial" charset="0"/>
              </a:rPr>
              <a:t>·</a:t>
            </a:r>
            <a:r>
              <a:rPr lang="ru-RU" sz="2800" dirty="0">
                <a:effectLst/>
                <a:cs typeface="Arial" charset="0"/>
              </a:rPr>
              <a:t> Р.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>
                <a:effectLst/>
                <a:cs typeface="Arial" charset="0"/>
              </a:rPr>
              <a:t>Определите аналитически равновесные цену и объем продаж на рынке яблок.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b="1" dirty="0">
                <a:solidFill>
                  <a:schemeClr val="hlink"/>
                </a:solidFill>
                <a:effectLst/>
                <a:cs typeface="Arial" charset="0"/>
              </a:rPr>
              <a:t>*</a:t>
            </a:r>
            <a:r>
              <a:rPr lang="ru-RU" sz="2800" dirty="0">
                <a:effectLst/>
                <a:cs typeface="Arial" charset="0"/>
              </a:rPr>
              <a:t>Определите объем дефицита (или избытка), который будет иметь место при Р=15 р. за 1 кг.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800" dirty="0">
              <a:effectLst/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 sz="2800" dirty="0">
              <a:effectLst/>
            </a:endParaRPr>
          </a:p>
        </p:txBody>
      </p:sp>
      <p:sp>
        <p:nvSpPr>
          <p:cNvPr id="348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740650" y="6165850"/>
            <a:ext cx="1079500" cy="358775"/>
          </a:xfrm>
          <a:prstGeom prst="actionButtonBlank">
            <a:avLst/>
          </a:prstGeom>
          <a:solidFill>
            <a:srgbClr val="AEE6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>
                <a:solidFill>
                  <a:srgbClr val="000000"/>
                </a:solidFill>
                <a:hlinkClick r:id="rId2" action="ppaction://hlinksldjump"/>
              </a:rPr>
              <a:t>ответ</a:t>
            </a: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082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к задачам 2 и 3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Р</a:t>
            </a:r>
            <a:r>
              <a:rPr lang="ru-RU" sz="2000" b="1"/>
              <a:t>0</a:t>
            </a:r>
            <a:r>
              <a:rPr lang="ru-RU"/>
              <a:t> = 4, </a:t>
            </a:r>
            <a:r>
              <a:rPr lang="en-US"/>
              <a:t>Q</a:t>
            </a:r>
            <a:r>
              <a:rPr lang="ru-RU" sz="2000" b="1"/>
              <a:t>0</a:t>
            </a:r>
            <a:r>
              <a:rPr lang="ru-RU"/>
              <a:t> = 3</a:t>
            </a:r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/>
              <a:t>Р</a:t>
            </a:r>
            <a:r>
              <a:rPr lang="ru-RU" sz="2000" b="1"/>
              <a:t>0</a:t>
            </a:r>
            <a:r>
              <a:rPr lang="ru-RU"/>
              <a:t> = 20, </a:t>
            </a:r>
            <a:r>
              <a:rPr lang="en-US"/>
              <a:t>Q</a:t>
            </a:r>
            <a:r>
              <a:rPr lang="ru-RU" sz="2000" b="1"/>
              <a:t>0</a:t>
            </a:r>
            <a:r>
              <a:rPr lang="ru-RU"/>
              <a:t> = 500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/>
              <a:t>При Р = 15 – дефицит на рынке составит 375, т. к. 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d</a:t>
            </a:r>
            <a:r>
              <a:rPr lang="ru-RU" sz="2000">
                <a:effectLst/>
                <a:cs typeface="Arial" charset="0"/>
              </a:rPr>
              <a:t> </a:t>
            </a:r>
            <a:r>
              <a:rPr lang="en-US">
                <a:effectLst/>
                <a:cs typeface="Arial" charset="0"/>
              </a:rPr>
              <a:t>&gt;</a:t>
            </a:r>
            <a:r>
              <a:rPr lang="ru-RU">
                <a:effectLst/>
                <a:cs typeface="Arial" charset="0"/>
              </a:rPr>
              <a:t> </a:t>
            </a:r>
            <a:r>
              <a:rPr lang="en-US">
                <a:effectLst/>
                <a:cs typeface="Arial" charset="0"/>
              </a:rPr>
              <a:t>Q</a:t>
            </a:r>
            <a:r>
              <a:rPr lang="en-US" sz="2000">
                <a:effectLst/>
                <a:cs typeface="Arial" charset="0"/>
              </a:rPr>
              <a:t>s</a:t>
            </a:r>
            <a:endParaRPr lang="ru-RU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>
              <a:cs typeface="Arial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ru-RU"/>
          </a:p>
          <a:p>
            <a:pPr>
              <a:lnSpc>
                <a:spcPct val="90000"/>
              </a:lnSpc>
            </a:pPr>
            <a:endParaRPr lang="ru-RU"/>
          </a:p>
        </p:txBody>
      </p:sp>
      <p:sp>
        <p:nvSpPr>
          <p:cNvPr id="45062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43663" y="1700213"/>
            <a:ext cx="504825" cy="431800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5063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43663" y="4005263"/>
            <a:ext cx="504825" cy="431800"/>
          </a:xfrm>
          <a:prstGeom prst="actionButtonReturn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9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5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5C32F-F68D-4957-AAD2-35DB373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материал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B1108-8CA2-4939-B251-A0A781D1AC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8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Разделение труда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b="1" u="sng" dirty="0"/>
              <a:t>Разделение труда</a:t>
            </a:r>
            <a:r>
              <a:rPr lang="ru-RU" u="sng" dirty="0"/>
              <a:t> </a:t>
            </a:r>
            <a:r>
              <a:rPr lang="ru-RU" dirty="0"/>
              <a:t>– дифференциация, специализация трудовой деятельности, приводящая к выделению и осуществлению различных её видов. </a:t>
            </a:r>
          </a:p>
          <a:p>
            <a:r>
              <a:rPr lang="ru-RU" b="1" u="sng" dirty="0"/>
              <a:t>Разделение труда и хозяйственное обособление производителей</a:t>
            </a:r>
            <a:r>
              <a:rPr lang="ru-RU" dirty="0"/>
              <a:t>, принимающих решения самостоятельно на свой страх и риск, исходя из личных интересов, явились объективными причинами перехода от натурального хозяйства к товарному хозяйству.</a:t>
            </a:r>
          </a:p>
        </p:txBody>
      </p:sp>
    </p:spTree>
    <p:extLst>
      <p:ext uri="{BB962C8B-B14F-4D97-AF65-F5344CB8AC3E}">
        <p14:creationId xmlns:p14="http://schemas.microsoft.com/office/powerpoint/2010/main" val="41349121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sz="3200" b="1" dirty="0"/>
              <a:t> Рыночное равновесие и государственное регулирование рынка</a:t>
            </a:r>
            <a:br>
              <a:rPr lang="en-US" sz="32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15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404664"/>
            <a:ext cx="8291264" cy="6264696"/>
          </a:xfrm>
        </p:spPr>
        <p:txBody>
          <a:bodyPr>
            <a:normAutofit/>
          </a:bodyPr>
          <a:lstStyle/>
          <a:p>
            <a:r>
              <a:rPr lang="ru-RU" dirty="0"/>
              <a:t>Основными методами государственного регулирования рынка являются: фиксирование цен, введение налогов, предоставление дотаций, установление рыночных квот.</a:t>
            </a:r>
            <a:endParaRPr lang="en-US" dirty="0"/>
          </a:p>
          <a:p>
            <a:r>
              <a:rPr lang="ru-RU" b="1" u="sng" dirty="0"/>
              <a:t>Фиксирование цен</a:t>
            </a:r>
            <a:r>
              <a:rPr lang="ru-RU" b="1" dirty="0"/>
              <a:t> </a:t>
            </a:r>
            <a:r>
              <a:rPr lang="ru-RU" dirty="0"/>
              <a:t>осуществляется государством в случаях, когда: </a:t>
            </a:r>
            <a:endParaRPr lang="en-US" dirty="0"/>
          </a:p>
          <a:p>
            <a:r>
              <a:rPr lang="ru-RU" dirty="0"/>
              <a:t>1) равновесные цены представляются обществу слишком высокими (государство устанавливает их уровень ниже равновесных, вводя максимальный уровень или потолок цен); </a:t>
            </a:r>
            <a:endParaRPr lang="en-US" dirty="0"/>
          </a:p>
          <a:p>
            <a:r>
              <a:rPr lang="ru-RU" dirty="0"/>
              <a:t>2) равновесная цена представляется слишком низкой для поддержки товаропроизводителей.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1769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Рис. 4.4.1. Фиксация цен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31852" y="2366963"/>
            <a:ext cx="4280296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4297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548680"/>
            <a:ext cx="8003232" cy="5577483"/>
          </a:xfrm>
        </p:spPr>
        <p:txBody>
          <a:bodyPr>
            <a:normAutofit/>
          </a:bodyPr>
          <a:lstStyle/>
          <a:p>
            <a:r>
              <a:rPr lang="ru-RU" b="1" u="sng" dirty="0"/>
              <a:t>Рационирование</a:t>
            </a:r>
            <a:r>
              <a:rPr lang="ru-RU" dirty="0"/>
              <a:t> – это ограничение государством объёма закупок на определённые товары. Оба этих способа широко использовались в нашей стране в период существования директивных, устанавливаемых государством цен.</a:t>
            </a:r>
            <a:endParaRPr lang="en-US" dirty="0"/>
          </a:p>
          <a:p>
            <a:r>
              <a:rPr lang="ru-RU" b="1" u="sng" dirty="0"/>
              <a:t>Косвенные налоги</a:t>
            </a:r>
            <a:r>
              <a:rPr lang="ru-RU" b="1" dirty="0"/>
              <a:t>. </a:t>
            </a:r>
            <a:r>
              <a:rPr lang="ru-RU" dirty="0"/>
              <a:t>Механизм уплаты косвенных налогов (НДС, акцизов, таможенных пошлин и т.д.) предполагает, что покупатель платит за товар цену с надбавкой в виде косвенного налога, а продавец перечисляет сумму, равную величине налога, в бюджет государства.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20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Рис. 4.4.2. Изменение рыночного равновесия под влиянием</a:t>
            </a:r>
            <a:br>
              <a:rPr lang="ru-RU" sz="2800" b="1" dirty="0"/>
            </a:br>
            <a:r>
              <a:rPr lang="ru-RU" sz="2800" b="1" dirty="0"/>
              <a:t> косвенного налога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31852" y="2366963"/>
            <a:ext cx="4280296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06679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332" y="1"/>
            <a:ext cx="7773338" cy="1484784"/>
          </a:xfrm>
        </p:spPr>
        <p:txBody>
          <a:bodyPr>
            <a:normAutofit/>
          </a:bodyPr>
          <a:lstStyle/>
          <a:p>
            <a:r>
              <a:rPr lang="ru-RU" b="1" dirty="0"/>
              <a:t>Субсидия</a:t>
            </a:r>
            <a:r>
              <a:rPr lang="ru-RU" dirty="0"/>
              <a:t> </a:t>
            </a:r>
            <a:r>
              <a:rPr lang="ru-RU" b="1" dirty="0"/>
              <a:t>(</a:t>
            </a:r>
            <a:r>
              <a:rPr lang="en-GB" b="1" dirty="0"/>
              <a:t>subsidy</a:t>
            </a:r>
            <a:r>
              <a:rPr lang="ru-RU" b="1" dirty="0"/>
              <a:t>)</a:t>
            </a:r>
            <a:br>
              <a:rPr lang="ru-RU" b="1" dirty="0"/>
            </a:br>
            <a:r>
              <a:rPr lang="ru-RU" b="1" dirty="0"/>
              <a:t>Дотация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ru-RU" b="1" u="sng" dirty="0"/>
              <a:t>Субсидия</a:t>
            </a:r>
            <a:r>
              <a:rPr lang="ru-RU" u="sng" dirty="0"/>
              <a:t> </a:t>
            </a:r>
            <a:r>
              <a:rPr lang="ru-RU" b="1" u="sng" dirty="0"/>
              <a:t>(</a:t>
            </a:r>
            <a:r>
              <a:rPr lang="en-GB" b="1" dirty="0"/>
              <a:t>subsidy</a:t>
            </a:r>
            <a:r>
              <a:rPr lang="ru-RU" b="1" dirty="0"/>
              <a:t>)</a:t>
            </a:r>
            <a:r>
              <a:rPr lang="ru-RU" dirty="0"/>
              <a:t> – разовое пособие в денежной или натуральной форме, предоставляемое из средств бюджета или из специальных фондов физическим или юридическим лицам, местным органам, другим государствам.</a:t>
            </a:r>
            <a:r>
              <a:rPr lang="ru-RU" b="1" dirty="0"/>
              <a:t> </a:t>
            </a:r>
          </a:p>
          <a:p>
            <a:r>
              <a:rPr lang="ru-RU" b="1" u="sng" dirty="0"/>
              <a:t>Дотация</a:t>
            </a:r>
            <a:r>
              <a:rPr lang="ru-RU" u="sng" dirty="0"/>
              <a:t> </a:t>
            </a:r>
            <a:r>
              <a:rPr lang="ru-RU" dirty="0"/>
              <a:t>– государственные денежные пособия в виде доплат, предоставляемые гражданам и отдельным организациям для покрытия убытков или на специальные цели.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47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Рис. 4.4.3. - Изменение рыночного равновесия под влиянием дотации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Объект 3"/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28234" y="2366963"/>
            <a:ext cx="6087532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0091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620688"/>
            <a:ext cx="8075240" cy="5904656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каждый проданный товар производитель получит доплату (Н), т. е. фактическая продажная цена товара с учетом субсидии для него будет равна: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Н.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сумма затрат государства на субсидии равна величине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потоварной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субсидии, умноженной на число проданных товаров (Q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∙Н), что на графике соответствует площади прямоугольника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818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200" y="620688"/>
            <a:ext cx="7859216" cy="5505475"/>
          </a:xfrm>
        </p:spPr>
        <p:txBody>
          <a:bodyPr>
            <a:norm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сравнению с прежней равновесной ценой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производитель получит ценовую надбавку в размере (Р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То есть его выигрыш будет выражаться площадью трапеции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АЕР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Потребители же заплатят за товары на (Р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меньше, чем прежняя равновесная цена (Р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Их выигрыш будет равен площади трапеции 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Е1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Товарное хозяйство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/>
              <a:t>Товарное хозяйство</a:t>
            </a:r>
            <a:r>
              <a:rPr lang="ru-RU" dirty="0"/>
              <a:t> – тип хозяйства, в котором производство ориентировано на рынок. </a:t>
            </a:r>
          </a:p>
          <a:p>
            <a:r>
              <a:rPr lang="ru-RU" dirty="0"/>
              <a:t>В товарном хозяйстве связь производителей и потребителей продуктов осуществляет через куплю-продажу товаров на рынке.</a:t>
            </a:r>
          </a:p>
        </p:txBody>
      </p:sp>
    </p:spTree>
    <p:extLst>
      <p:ext uri="{BB962C8B-B14F-4D97-AF65-F5344CB8AC3E}">
        <p14:creationId xmlns:p14="http://schemas.microsoft.com/office/powerpoint/2010/main" val="288352977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6724</TotalTime>
  <Words>3930</Words>
  <Application>Microsoft Office PowerPoint</Application>
  <PresentationFormat>Экран (4:3)</PresentationFormat>
  <Paragraphs>582</Paragraphs>
  <Slides>88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5" baseType="lpstr">
      <vt:lpstr>Arial</vt:lpstr>
      <vt:lpstr>Calibri</vt:lpstr>
      <vt:lpstr>Franklin Gothic Medium</vt:lpstr>
      <vt:lpstr>Times New Roman</vt:lpstr>
      <vt:lpstr>Tw Cen MT</vt:lpstr>
      <vt:lpstr>Wingdings</vt:lpstr>
      <vt:lpstr>Капля</vt:lpstr>
      <vt:lpstr>  Тема 3. Конъюнктура рынка  товаров и услуг как фактор  эффективного  функционирования предприятия.  Рынок.  Рыночное равновесие.   </vt:lpstr>
      <vt:lpstr>ВОПРОСЫ</vt:lpstr>
      <vt:lpstr>История экономики  знает два основных рода организации производства: </vt:lpstr>
      <vt:lpstr>Натуральное  хозяйство</vt:lpstr>
      <vt:lpstr>Натуральное хозяйство</vt:lpstr>
      <vt:lpstr>Презентация PowerPoint</vt:lpstr>
      <vt:lpstr>Презентация PowerPoint</vt:lpstr>
      <vt:lpstr>Разделение труда</vt:lpstr>
      <vt:lpstr>Товарное хозяйство</vt:lpstr>
      <vt:lpstr>Презентация PowerPoint</vt:lpstr>
      <vt:lpstr>Товарное производство</vt:lpstr>
      <vt:lpstr>Презентация PowerPoint</vt:lpstr>
      <vt:lpstr>Презентация PowerPoint</vt:lpstr>
      <vt:lpstr>Презентация PowerPoint</vt:lpstr>
      <vt:lpstr>ТОВАР И  его свойства</vt:lpstr>
      <vt:lpstr>Презентация PowerPoint</vt:lpstr>
      <vt:lpstr>ТЕОРИЯ ТРУДОВОЙ СТОИМОСТИ</vt:lpstr>
      <vt:lpstr>Презентация PowerPoint</vt:lpstr>
      <vt:lpstr>ТЕОРИЯ ПРЕДЕЛЬНОЙ ПОЛЕЗНОСТИ</vt:lpstr>
      <vt:lpstr>Австрийские  экономисты </vt:lpstr>
      <vt:lpstr>Факторная теория стоимости</vt:lpstr>
      <vt:lpstr>Рынок (market) – это экономические отношения, связанные с обменом товаров и услуг, в результате которых формируются спрос, предложение и цена. </vt:lpstr>
      <vt:lpstr>РЫНОК</vt:lpstr>
      <vt:lpstr>Классификация  рынков</vt:lpstr>
      <vt:lpstr>Конъюнктура рынка</vt:lpstr>
      <vt:lpstr>Условия возникновения рынка </vt:lpstr>
      <vt:lpstr>Условия функционирования (существования) рынка </vt:lpstr>
      <vt:lpstr>Рынок выполняет ряд функций, основными среди которых являются: </vt:lpstr>
      <vt:lpstr>К преимуществам рынка можно отнести:  </vt:lpstr>
      <vt:lpstr>Fiasco (фиаско)  провалы рынка Недостатки  рынка</vt:lpstr>
      <vt:lpstr>Презентация PowerPoint</vt:lpstr>
      <vt:lpstr>Основные понятия:</vt:lpstr>
      <vt:lpstr>Рыночный спрос.  Закон спроса </vt:lpstr>
      <vt:lpstr>Индивидуальный спрос</vt:lpstr>
      <vt:lpstr>Совокупный спрос </vt:lpstr>
      <vt:lpstr>Спрос на товары и услуги зависит от ряда факторов (детерминант) </vt:lpstr>
      <vt:lpstr>Функция спроса (demand function)</vt:lpstr>
      <vt:lpstr>Кривая спроса</vt:lpstr>
      <vt:lpstr>Кривая спроса</vt:lpstr>
      <vt:lpstr>Презентация PowerPoint</vt:lpstr>
      <vt:lpstr>Презентация PowerPoint</vt:lpstr>
      <vt:lpstr>Презентация PowerPoint</vt:lpstr>
      <vt:lpstr>Неценовые факторы спроса:</vt:lpstr>
      <vt:lpstr>Презентация PowerPoint</vt:lpstr>
      <vt:lpstr>Презентация PowerPoint</vt:lpstr>
      <vt:lpstr>Эффект замещения (substitution effect)</vt:lpstr>
      <vt:lpstr>Эффект дохода (income effect)</vt:lpstr>
      <vt:lpstr> Рыночное предложение.  Закон  предложения </vt:lpstr>
      <vt:lpstr>Презентация PowerPoint</vt:lpstr>
      <vt:lpstr>К факторам (детерминантам), определяющим предложение, относятся: </vt:lpstr>
      <vt:lpstr>Презентация PowerPoint</vt:lpstr>
      <vt:lpstr>Кривая предложения</vt:lpstr>
      <vt:lpstr>Презентация PowerPoint</vt:lpstr>
      <vt:lpstr>Презентация PowerPoint</vt:lpstr>
      <vt:lpstr>Презентация PowerPoint</vt:lpstr>
      <vt:lpstr>ЗАКОН ПРЕДЛОЖЕНИЯ</vt:lpstr>
      <vt:lpstr>Предложение, так же как и спрос, может изменяться под влиянием неценовых факторов: </vt:lpstr>
      <vt:lpstr>Неценовые факторы предложения:</vt:lpstr>
      <vt:lpstr>Презентация PowerPoint</vt:lpstr>
      <vt:lpstr> Рыночное равновесие </vt:lpstr>
      <vt:lpstr>Рыночное равновесие</vt:lpstr>
      <vt:lpstr>Презентация PowerPoint</vt:lpstr>
      <vt:lpstr>Рыночная инфраструктура </vt:lpstr>
      <vt:lpstr>Рыночная  инфраструктура</vt:lpstr>
      <vt:lpstr>Презентация PowerPoint</vt:lpstr>
      <vt:lpstr>Презентация PowerPoint</vt:lpstr>
      <vt:lpstr>Объекты рыночной инфраструктуры  , обслуживающие различные рынки</vt:lpstr>
      <vt:lpstr>Презентация PowerPoint</vt:lpstr>
      <vt:lpstr>Характеристика рыночных структур</vt:lpstr>
      <vt:lpstr>Практикум</vt:lpstr>
      <vt:lpstr>Задача – образец № 1.</vt:lpstr>
      <vt:lpstr>Спрос на товар А описывается уравнением: Qd = 50 – 6 · Р. Предложение товара А: Qs = 4 · Р – 10. Определите равновесные цену и количество товара А.</vt:lpstr>
      <vt:lpstr>Задача – образец № 2.</vt:lpstr>
      <vt:lpstr>Презентация PowerPoint</vt:lpstr>
      <vt:lpstr>Выводы:</vt:lpstr>
      <vt:lpstr>Задача 2.</vt:lpstr>
      <vt:lpstr>Задача 3.</vt:lpstr>
      <vt:lpstr>Ответы к задачам 2 и 3</vt:lpstr>
      <vt:lpstr>Дополнительный материал</vt:lpstr>
      <vt:lpstr>Презентация PowerPoint</vt:lpstr>
      <vt:lpstr>Презентация PowerPoint</vt:lpstr>
      <vt:lpstr>Рис. 4.4.1. Фиксация цен </vt:lpstr>
      <vt:lpstr>Презентация PowerPoint</vt:lpstr>
      <vt:lpstr>Рис. 4.4.2. Изменение рыночного равновесия под влиянием  косвенного налога </vt:lpstr>
      <vt:lpstr>Субсидия (subsidy) Дотация</vt:lpstr>
      <vt:lpstr>Рис. 4.4.3. - Изменение рыночного равновесия под влиянием дотации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Рынок. Рыночное равновесие.</dc:title>
  <dc:creator>Лена</dc:creator>
  <cp:lastModifiedBy>Елена</cp:lastModifiedBy>
  <cp:revision>89</cp:revision>
  <dcterms:created xsi:type="dcterms:W3CDTF">2012-01-01T15:18:22Z</dcterms:created>
  <dcterms:modified xsi:type="dcterms:W3CDTF">2021-02-06T18:32:40Z</dcterms:modified>
</cp:coreProperties>
</file>